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>
      <p:cViewPr varScale="1">
        <p:scale>
          <a:sx n="82" d="100"/>
          <a:sy n="82" d="100"/>
        </p:scale>
        <p:origin x="72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58683" y="1008933"/>
            <a:ext cx="1442720" cy="1500505"/>
          </a:xfrm>
          <a:custGeom>
            <a:avLst/>
            <a:gdLst/>
            <a:ahLst/>
            <a:cxnLst/>
            <a:rect l="l" t="t" r="r" b="b"/>
            <a:pathLst>
              <a:path w="1442720" h="1500505">
                <a:moveTo>
                  <a:pt x="0" y="1499895"/>
                </a:moveTo>
                <a:lnTo>
                  <a:pt x="0" y="0"/>
                </a:lnTo>
                <a:lnTo>
                  <a:pt x="1442130" y="0"/>
                </a:lnTo>
              </a:path>
            </a:pathLst>
          </a:custGeom>
          <a:ln w="28574">
            <a:solidFill>
              <a:srgbClr val="CCA6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091169" y="4355670"/>
            <a:ext cx="1442720" cy="1500505"/>
          </a:xfrm>
          <a:custGeom>
            <a:avLst/>
            <a:gdLst/>
            <a:ahLst/>
            <a:cxnLst/>
            <a:rect l="l" t="t" r="r" b="b"/>
            <a:pathLst>
              <a:path w="1442720" h="1500504">
                <a:moveTo>
                  <a:pt x="1442130" y="0"/>
                </a:moveTo>
                <a:lnTo>
                  <a:pt x="1442130" y="1499895"/>
                </a:lnTo>
                <a:lnTo>
                  <a:pt x="0" y="1499895"/>
                </a:lnTo>
              </a:path>
            </a:pathLst>
          </a:custGeom>
          <a:ln w="28574">
            <a:solidFill>
              <a:srgbClr val="CCA6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32624" y="1254791"/>
            <a:ext cx="3926750" cy="269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132624" y="4014419"/>
            <a:ext cx="3926750" cy="978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727600"/>
            <a:ext cx="12192000" cy="130810"/>
          </a:xfrm>
          <a:custGeom>
            <a:avLst/>
            <a:gdLst/>
            <a:ahLst/>
            <a:cxnLst/>
            <a:rect l="l" t="t" r="r" b="b"/>
            <a:pathLst>
              <a:path w="12192000" h="130809">
                <a:moveTo>
                  <a:pt x="12191999" y="130499"/>
                </a:moveTo>
                <a:lnTo>
                  <a:pt x="0" y="1304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30499"/>
                </a:lnTo>
                <a:close/>
              </a:path>
            </a:pathLst>
          </a:custGeom>
          <a:solidFill>
            <a:srgbClr val="CCA6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60862" y="2961181"/>
            <a:ext cx="1270274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0340" y="1627935"/>
            <a:ext cx="11191319" cy="3411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clipse.org/download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/javase-jdk8-downloads.html" TargetMode="External"/><Relationship Id="rId2" Type="http://schemas.openxmlformats.org/officeDocument/2006/relationships/hyperlink" Target="https://www.java.com/en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://www.eclipse.org/download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acle.com/java/technologies/javase/javase-jdk8-download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8683" y="1008933"/>
            <a:ext cx="1442720" cy="1500505"/>
          </a:xfrm>
          <a:custGeom>
            <a:avLst/>
            <a:gdLst/>
            <a:ahLst/>
            <a:cxnLst/>
            <a:rect l="l" t="t" r="r" b="b"/>
            <a:pathLst>
              <a:path w="1442720" h="1500505">
                <a:moveTo>
                  <a:pt x="0" y="1499895"/>
                </a:moveTo>
                <a:lnTo>
                  <a:pt x="0" y="0"/>
                </a:lnTo>
                <a:lnTo>
                  <a:pt x="1442130" y="0"/>
                </a:lnTo>
              </a:path>
            </a:pathLst>
          </a:custGeom>
          <a:ln w="28574">
            <a:solidFill>
              <a:srgbClr val="CCA6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91169" y="4355670"/>
            <a:ext cx="1442720" cy="1500505"/>
          </a:xfrm>
          <a:custGeom>
            <a:avLst/>
            <a:gdLst/>
            <a:ahLst/>
            <a:cxnLst/>
            <a:rect l="l" t="t" r="r" b="b"/>
            <a:pathLst>
              <a:path w="1442720" h="1500504">
                <a:moveTo>
                  <a:pt x="1442130" y="0"/>
                </a:moveTo>
                <a:lnTo>
                  <a:pt x="1442130" y="1499895"/>
                </a:lnTo>
                <a:lnTo>
                  <a:pt x="0" y="1499895"/>
                </a:lnTo>
              </a:path>
            </a:pathLst>
          </a:custGeom>
          <a:ln w="28574">
            <a:solidFill>
              <a:srgbClr val="CCA6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7EA18366-AABF-4ED8-AB21-38F7E337F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6689" y="1726029"/>
            <a:ext cx="5136942" cy="2308324"/>
          </a:xfrm>
        </p:spPr>
        <p:txBody>
          <a:bodyPr/>
          <a:lstStyle/>
          <a:p>
            <a:r>
              <a:rPr lang="en-US" altLang="zh-TW" sz="5000" dirty="0"/>
              <a:t>Setting up Java Development Environment</a:t>
            </a:r>
            <a:endParaRPr lang="zh-TW" altLang="en-US" sz="5000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328AB160-AD65-4EBF-BC44-447B35975A4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266689" y="4191000"/>
            <a:ext cx="8534400" cy="615553"/>
          </a:xfrm>
        </p:spPr>
        <p:txBody>
          <a:bodyPr/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蔣其叡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111356024@nccu.edu.tw</a:t>
            </a:r>
          </a:p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陳卉縈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112356043@nccu.edu.tw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790550"/>
            <a:ext cx="12192000" cy="4067810"/>
            <a:chOff x="0" y="2790550"/>
            <a:chExt cx="12192000" cy="4067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0675" y="2790550"/>
              <a:ext cx="7590649" cy="39166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36399" y="3304649"/>
              <a:ext cx="4794250" cy="2987675"/>
            </a:xfrm>
            <a:custGeom>
              <a:avLst/>
              <a:gdLst/>
              <a:ahLst/>
              <a:cxnLst/>
              <a:rect l="l" t="t" r="r" b="b"/>
              <a:pathLst>
                <a:path w="4794250" h="2987675">
                  <a:moveTo>
                    <a:pt x="0" y="2738676"/>
                  </a:moveTo>
                  <a:lnTo>
                    <a:pt x="650699" y="2738676"/>
                  </a:lnTo>
                  <a:lnTo>
                    <a:pt x="650699" y="2987376"/>
                  </a:lnTo>
                  <a:lnTo>
                    <a:pt x="0" y="2987376"/>
                  </a:lnTo>
                  <a:lnTo>
                    <a:pt x="0" y="2738676"/>
                  </a:lnTo>
                  <a:close/>
                </a:path>
                <a:path w="4794250" h="2987675">
                  <a:moveTo>
                    <a:pt x="4143548" y="0"/>
                  </a:moveTo>
                  <a:lnTo>
                    <a:pt x="4794248" y="0"/>
                  </a:lnTo>
                  <a:lnTo>
                    <a:pt x="4794248" y="248699"/>
                  </a:lnTo>
                  <a:lnTo>
                    <a:pt x="4143548" y="248699"/>
                  </a:lnTo>
                  <a:lnTo>
                    <a:pt x="4143548" y="0"/>
                  </a:lnTo>
                  <a:close/>
                </a:path>
                <a:path w="4794250" h="2987675">
                  <a:moveTo>
                    <a:pt x="1361806" y="1413207"/>
                  </a:moveTo>
                  <a:lnTo>
                    <a:pt x="2520106" y="1413207"/>
                  </a:lnTo>
                  <a:lnTo>
                    <a:pt x="2520106" y="1606107"/>
                  </a:lnTo>
                  <a:lnTo>
                    <a:pt x="1361806" y="1606107"/>
                  </a:lnTo>
                  <a:lnTo>
                    <a:pt x="1361806" y="1413207"/>
                  </a:lnTo>
                  <a:close/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8624" y="622648"/>
            <a:ext cx="113985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Set Environment Variables PATH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7724" y="1704135"/>
            <a:ext cx="10165715" cy="10407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79095" marR="5080" indent="-367030">
              <a:lnSpc>
                <a:spcPts val="1939"/>
              </a:lnSpc>
              <a:spcBef>
                <a:spcPts val="34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70" dirty="0">
                <a:solidFill>
                  <a:srgbClr val="595959"/>
                </a:solidFill>
                <a:latin typeface="Microsoft Sans Serif"/>
                <a:cs typeface="Microsoft Sans Serif"/>
              </a:rPr>
              <a:t>PATH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Microsoft Sans Serif"/>
                <a:cs typeface="Microsoft Sans Serif"/>
              </a:rPr>
              <a:t>variable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Microsoft Sans Serif"/>
                <a:cs typeface="Microsoft Sans Serif"/>
              </a:rPr>
              <a:t>usually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has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595959"/>
                </a:solidFill>
                <a:latin typeface="Microsoft Sans Serif"/>
                <a:cs typeface="Microsoft Sans Serif"/>
              </a:rPr>
              <a:t>other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Microsoft Sans Serif"/>
                <a:cs typeface="Microsoft Sans Serif"/>
              </a:rPr>
              <a:t>values,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so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Microsoft Sans Serif"/>
                <a:cs typeface="Microsoft Sans Serif"/>
              </a:rPr>
              <a:t>instead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595959"/>
                </a:solidFill>
                <a:latin typeface="Microsoft Sans Serif"/>
                <a:cs typeface="Microsoft Sans Serif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Microsoft Sans Serif"/>
                <a:cs typeface="Microsoft Sans Serif"/>
              </a:rPr>
              <a:t>adding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Microsoft Sans Serif"/>
                <a:cs typeface="Microsoft Sans Serif"/>
              </a:rPr>
              <a:t>this,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Microsoft Sans Serif"/>
                <a:cs typeface="Microsoft Sans Serif"/>
              </a:rPr>
              <a:t>we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need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595959"/>
                </a:solidFill>
                <a:latin typeface="Microsoft Sans Serif"/>
                <a:cs typeface="Microsoft Sans Serif"/>
              </a:rPr>
              <a:t>ﬁnd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595959"/>
                </a:solidFill>
                <a:latin typeface="Microsoft Sans Serif"/>
                <a:cs typeface="Microsoft Sans Serif"/>
              </a:rPr>
              <a:t>“PATH” </a:t>
            </a:r>
            <a:r>
              <a:rPr sz="1800" spc="-459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Microsoft Sans Serif"/>
                <a:cs typeface="Microsoft Sans Serif"/>
              </a:rPr>
              <a:t>variable</a:t>
            </a: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595959"/>
                </a:solidFill>
                <a:latin typeface="Microsoft Sans Serif"/>
                <a:cs typeface="Microsoft Sans Serif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595959"/>
                </a:solidFill>
                <a:latin typeface="Microsoft Sans Serif"/>
                <a:cs typeface="Microsoft Sans Serif"/>
              </a:rPr>
              <a:t>list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595959"/>
                </a:solidFill>
                <a:latin typeface="Microsoft Sans Serif"/>
                <a:cs typeface="Microsoft Sans Serif"/>
              </a:rPr>
              <a:t>and</a:t>
            </a:r>
            <a:r>
              <a:rPr sz="180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b="1" spc="5" dirty="0">
                <a:solidFill>
                  <a:srgbClr val="595959"/>
                </a:solidFill>
                <a:latin typeface="Arial"/>
                <a:cs typeface="Arial"/>
              </a:rPr>
              <a:t>click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“Edit”</a:t>
            </a:r>
            <a:r>
              <a:rPr sz="18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ts val="1810"/>
              </a:lnSpc>
              <a:buClr>
                <a:srgbClr val="000000"/>
              </a:buClr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70" dirty="0">
                <a:solidFill>
                  <a:srgbClr val="595959"/>
                </a:solidFill>
                <a:latin typeface="Microsoft Sans Serif"/>
                <a:cs typeface="Microsoft Sans Serif"/>
              </a:rPr>
              <a:t>PATH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Microsoft Sans Serif"/>
                <a:cs typeface="Microsoft Sans Serif"/>
              </a:rPr>
              <a:t>contains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lots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595959"/>
                </a:solidFill>
                <a:latin typeface="Microsoft Sans Serif"/>
                <a:cs typeface="Microsoft Sans Serif"/>
              </a:rPr>
              <a:t>of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595959"/>
                </a:solidFill>
                <a:latin typeface="Microsoft Sans Serif"/>
                <a:cs typeface="Microsoft Sans Serif"/>
              </a:rPr>
              <a:t>paths;</a:t>
            </a:r>
            <a:r>
              <a:rPr sz="1800" spc="3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b="1" spc="5" dirty="0">
                <a:solidFill>
                  <a:srgbClr val="595959"/>
                </a:solidFill>
                <a:latin typeface="Arial"/>
                <a:cs typeface="Arial"/>
              </a:rPr>
              <a:t>click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595959"/>
                </a:solidFill>
                <a:latin typeface="Arial"/>
                <a:cs typeface="Arial"/>
              </a:rPr>
              <a:t>“New”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595959"/>
                </a:solidFill>
                <a:latin typeface="Microsoft Sans Serif"/>
                <a:cs typeface="Microsoft Sans Serif"/>
              </a:rPr>
              <a:t>and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595959"/>
                </a:solidFill>
                <a:latin typeface="Microsoft Sans Serif"/>
                <a:cs typeface="Microsoft Sans Serif"/>
              </a:rPr>
              <a:t>then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595959"/>
                </a:solidFill>
                <a:latin typeface="Microsoft Sans Serif"/>
                <a:cs typeface="Microsoft Sans Serif"/>
              </a:rPr>
              <a:t>input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25" dirty="0">
                <a:solidFill>
                  <a:srgbClr val="C00000"/>
                </a:solidFill>
                <a:latin typeface="Arial"/>
                <a:cs typeface="Arial"/>
              </a:rPr>
              <a:t>%JAVA_HOME%\bin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ts val="2050"/>
              </a:lnSpc>
              <a:buClr>
                <a:srgbClr val="000000"/>
              </a:buClr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110" dirty="0">
                <a:solidFill>
                  <a:srgbClr val="C00000"/>
                </a:solidFill>
                <a:latin typeface="Microsoft Sans Serif"/>
                <a:cs typeface="Microsoft Sans Serif"/>
              </a:rPr>
              <a:t>%JAVA_HOME%</a:t>
            </a:r>
            <a:r>
              <a:rPr sz="1800" spc="-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is</a:t>
            </a:r>
            <a:r>
              <a:rPr sz="18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595959"/>
                </a:solidFill>
                <a:latin typeface="Microsoft Sans Serif"/>
                <a:cs typeface="Microsoft Sans Serif"/>
              </a:rPr>
              <a:t>path</a:t>
            </a: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59595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595959"/>
                </a:solidFill>
                <a:latin typeface="Microsoft Sans Serif"/>
                <a:cs typeface="Microsoft Sans Serif"/>
              </a:rPr>
              <a:t>JAVA_HOME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625" y="622648"/>
            <a:ext cx="54549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Install Eclipse IDE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9225" y="2757925"/>
            <a:ext cx="3545840" cy="3006725"/>
            <a:chOff x="539225" y="2757925"/>
            <a:chExt cx="3545840" cy="30067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225" y="2757925"/>
              <a:ext cx="3545399" cy="300654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09175" y="4810949"/>
              <a:ext cx="1405890" cy="537845"/>
            </a:xfrm>
            <a:custGeom>
              <a:avLst/>
              <a:gdLst/>
              <a:ahLst/>
              <a:cxnLst/>
              <a:rect l="l" t="t" r="r" b="b"/>
              <a:pathLst>
                <a:path w="1405889" h="537845">
                  <a:moveTo>
                    <a:pt x="0" y="0"/>
                  </a:moveTo>
                  <a:lnTo>
                    <a:pt x="1405499" y="0"/>
                  </a:lnTo>
                  <a:lnTo>
                    <a:pt x="1405499" y="537599"/>
                  </a:lnTo>
                  <a:lnTo>
                    <a:pt x="0" y="537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211450" y="2889224"/>
            <a:ext cx="7980680" cy="2744470"/>
            <a:chOff x="4211450" y="2889224"/>
            <a:chExt cx="7980680" cy="274447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1450" y="2889224"/>
              <a:ext cx="7980549" cy="274394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33962" y="4273350"/>
              <a:ext cx="1405890" cy="537845"/>
            </a:xfrm>
            <a:custGeom>
              <a:avLst/>
              <a:gdLst/>
              <a:ahLst/>
              <a:cxnLst/>
              <a:rect l="l" t="t" r="r" b="b"/>
              <a:pathLst>
                <a:path w="1405890" h="537845">
                  <a:moveTo>
                    <a:pt x="0" y="0"/>
                  </a:moveTo>
                  <a:lnTo>
                    <a:pt x="1405499" y="0"/>
                  </a:lnTo>
                  <a:lnTo>
                    <a:pt x="1405499" y="537599"/>
                  </a:lnTo>
                  <a:lnTo>
                    <a:pt x="0" y="537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7724" y="1726088"/>
            <a:ext cx="4240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55" dirty="0">
                <a:latin typeface="Microsoft Sans Serif"/>
                <a:cs typeface="Microsoft Sans Serif"/>
                <a:hlinkClick r:id="rId4"/>
              </a:rPr>
              <a:t>https://www.eclipse.org/downloads/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68788" y="1529721"/>
            <a:ext cx="4924425" cy="4846955"/>
            <a:chOff x="6268788" y="1529721"/>
            <a:chExt cx="4924425" cy="48469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5325" y="1529721"/>
              <a:ext cx="4771774" cy="4846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283075" y="2339000"/>
              <a:ext cx="4895850" cy="828040"/>
            </a:xfrm>
            <a:custGeom>
              <a:avLst/>
              <a:gdLst/>
              <a:ahLst/>
              <a:cxnLst/>
              <a:rect l="l" t="t" r="r" b="b"/>
              <a:pathLst>
                <a:path w="4895850" h="828039">
                  <a:moveTo>
                    <a:pt x="0" y="0"/>
                  </a:moveTo>
                  <a:lnTo>
                    <a:pt x="4895399" y="0"/>
                  </a:lnTo>
                  <a:lnTo>
                    <a:pt x="4895399" y="827999"/>
                  </a:lnTo>
                  <a:lnTo>
                    <a:pt x="0" y="8279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8625" y="622648"/>
            <a:ext cx="59883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Install Eclipse IDE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7724" y="1726081"/>
            <a:ext cx="469773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Yo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u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can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595959"/>
                </a:solidFill>
                <a:latin typeface="Microsoft Sans Serif"/>
                <a:cs typeface="Microsoft Sans Serif"/>
              </a:rPr>
              <a:t>downloa</a:t>
            </a:r>
            <a:r>
              <a:rPr sz="1800" spc="75" dirty="0">
                <a:solidFill>
                  <a:srgbClr val="595959"/>
                </a:solidFill>
                <a:latin typeface="Microsoft Sans Serif"/>
                <a:cs typeface="Microsoft Sans Serif"/>
              </a:rPr>
              <a:t>d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595959"/>
                </a:solidFill>
                <a:latin typeface="Microsoft Sans Serif"/>
                <a:cs typeface="Microsoft Sans Serif"/>
              </a:rPr>
              <a:t>th</a:t>
            </a:r>
            <a:r>
              <a:rPr sz="1800" spc="100" dirty="0">
                <a:solidFill>
                  <a:srgbClr val="595959"/>
                </a:solidFill>
                <a:latin typeface="Microsoft Sans Serif"/>
                <a:cs typeface="Microsoft Sans Serif"/>
              </a:rPr>
              <a:t>e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Microsoft Sans Serif"/>
                <a:cs typeface="Microsoft Sans Serif"/>
              </a:rPr>
              <a:t>basi</a:t>
            </a:r>
            <a:r>
              <a:rPr sz="1800" spc="10" dirty="0">
                <a:solidFill>
                  <a:srgbClr val="595959"/>
                </a:solidFill>
                <a:latin typeface="Microsoft Sans Serif"/>
                <a:cs typeface="Microsoft Sans Serif"/>
              </a:rPr>
              <a:t>c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595959"/>
                </a:solidFill>
                <a:latin typeface="Microsoft Sans Serif"/>
                <a:cs typeface="Microsoft Sans Serif"/>
              </a:rPr>
              <a:t>Jav</a:t>
            </a:r>
            <a:r>
              <a:rPr sz="1800" spc="-114" dirty="0">
                <a:solidFill>
                  <a:srgbClr val="595959"/>
                </a:solidFill>
                <a:latin typeface="Microsoft Sans Serif"/>
                <a:cs typeface="Microsoft Sans Serif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215" dirty="0">
                <a:solidFill>
                  <a:srgbClr val="595959"/>
                </a:solidFill>
                <a:latin typeface="Microsoft Sans Serif"/>
                <a:cs typeface="Microsoft Sans Serif"/>
              </a:rPr>
              <a:t>S</a:t>
            </a:r>
            <a:r>
              <a:rPr sz="1800" spc="-210" dirty="0">
                <a:solidFill>
                  <a:srgbClr val="595959"/>
                </a:solidFill>
                <a:latin typeface="Microsoft Sans Serif"/>
                <a:cs typeface="Microsoft Sans Serif"/>
              </a:rPr>
              <a:t>E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(ﬁrst  </a:t>
            </a:r>
            <a:r>
              <a:rPr sz="180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one) </a:t>
            </a:r>
            <a:r>
              <a:rPr sz="1800" spc="100" dirty="0">
                <a:solidFill>
                  <a:srgbClr val="595959"/>
                </a:solidFill>
                <a:latin typeface="Microsoft Sans Serif"/>
                <a:cs typeface="Microsoft Sans Serif"/>
              </a:rPr>
              <a:t>for 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usual, </a:t>
            </a:r>
            <a:r>
              <a:rPr sz="1800" spc="60" dirty="0">
                <a:solidFill>
                  <a:srgbClr val="595959"/>
                </a:solidFill>
                <a:latin typeface="Microsoft Sans Serif"/>
                <a:cs typeface="Microsoft Sans Serif"/>
              </a:rPr>
              <a:t>and 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use </a:t>
            </a:r>
            <a:r>
              <a:rPr sz="1800" spc="-110" dirty="0">
                <a:solidFill>
                  <a:srgbClr val="595959"/>
                </a:solidFill>
                <a:latin typeface="Microsoft Sans Serif"/>
                <a:cs typeface="Microsoft Sans Serif"/>
              </a:rPr>
              <a:t>Java </a:t>
            </a:r>
            <a:r>
              <a:rPr sz="1800" spc="-10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EE(Enterprise)</a:t>
            </a: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595959"/>
                </a:solidFill>
                <a:latin typeface="Microsoft Sans Serif"/>
                <a:cs typeface="Microsoft Sans Serif"/>
              </a:rPr>
              <a:t>for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ﬁnal.</a:t>
            </a:r>
            <a:endParaRPr sz="1800">
              <a:latin typeface="Microsoft Sans Serif"/>
              <a:cs typeface="Microsoft Sans Serif"/>
            </a:endParaRPr>
          </a:p>
          <a:p>
            <a:pPr marL="379095" marR="276860" indent="-367030">
              <a:lnSpc>
                <a:spcPct val="100000"/>
              </a:lnSpc>
              <a:spcBef>
                <a:spcPts val="216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Eclipse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is </a:t>
            </a:r>
            <a:r>
              <a:rPr sz="1800" spc="80" dirty="0">
                <a:solidFill>
                  <a:srgbClr val="595959"/>
                </a:solidFill>
                <a:latin typeface="Microsoft Sans Serif"/>
                <a:cs typeface="Microsoft Sans Serif"/>
              </a:rPr>
              <a:t>the tool </a:t>
            </a:r>
            <a:r>
              <a:rPr sz="1800" spc="100" dirty="0">
                <a:solidFill>
                  <a:srgbClr val="595959"/>
                </a:solidFill>
                <a:latin typeface="Microsoft Sans Serif"/>
                <a:cs typeface="Microsoft Sans Serif"/>
              </a:rPr>
              <a:t>for </a:t>
            </a:r>
            <a:r>
              <a:rPr sz="1800" spc="40" dirty="0">
                <a:solidFill>
                  <a:srgbClr val="595959"/>
                </a:solidFill>
                <a:latin typeface="Microsoft Sans Serif"/>
                <a:cs typeface="Microsoft Sans Serif"/>
              </a:rPr>
              <a:t>coding </a:t>
            </a:r>
            <a:r>
              <a:rPr sz="1800" spc="70" dirty="0">
                <a:solidFill>
                  <a:srgbClr val="595959"/>
                </a:solidFill>
                <a:latin typeface="Microsoft Sans Serif"/>
                <a:cs typeface="Microsoft Sans Serif"/>
              </a:rPr>
              <a:t>in </a:t>
            </a:r>
            <a:r>
              <a:rPr sz="1800" spc="75" dirty="0">
                <a:solidFill>
                  <a:srgbClr val="595959"/>
                </a:solidFill>
                <a:latin typeface="Microsoft Sans Serif"/>
                <a:cs typeface="Microsoft Sans Serif"/>
              </a:rPr>
              <a:t>the </a:t>
            </a:r>
            <a:r>
              <a:rPr sz="1800" spc="8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595959"/>
                </a:solidFill>
                <a:latin typeface="Microsoft Sans Serif"/>
                <a:cs typeface="Microsoft Sans Serif"/>
              </a:rPr>
              <a:t>future, 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so please </a:t>
            </a:r>
            <a:r>
              <a:rPr sz="1800" spc="110" dirty="0">
                <a:solidFill>
                  <a:srgbClr val="595959"/>
                </a:solidFill>
                <a:latin typeface="Microsoft Sans Serif"/>
                <a:cs typeface="Microsoft Sans Serif"/>
              </a:rPr>
              <a:t>put </a:t>
            </a:r>
            <a:r>
              <a:rPr sz="1800" spc="80" dirty="0">
                <a:solidFill>
                  <a:srgbClr val="595959"/>
                </a:solidFill>
                <a:latin typeface="Microsoft Sans Serif"/>
                <a:cs typeface="Microsoft Sans Serif"/>
              </a:rPr>
              <a:t>the </a:t>
            </a:r>
            <a:r>
              <a:rPr sz="1800" spc="55" dirty="0">
                <a:solidFill>
                  <a:srgbClr val="595959"/>
                </a:solidFill>
                <a:latin typeface="Microsoft Sans Serif"/>
                <a:cs typeface="Microsoft Sans Serif"/>
              </a:rPr>
              <a:t>unzipped </a:t>
            </a:r>
            <a:r>
              <a:rPr sz="1800" spc="6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595959"/>
                </a:solidFill>
                <a:latin typeface="Microsoft Sans Serif"/>
                <a:cs typeface="Microsoft Sans Serif"/>
              </a:rPr>
              <a:t>folder</a:t>
            </a:r>
            <a:r>
              <a:rPr sz="18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595959"/>
                </a:solidFill>
                <a:latin typeface="Microsoft Sans Serif"/>
                <a:cs typeface="Microsoft Sans Serif"/>
              </a:rPr>
              <a:t>in</a:t>
            </a: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Microsoft Sans Serif"/>
                <a:cs typeface="Microsoft Sans Serif"/>
              </a:rPr>
              <a:t>suitable</a:t>
            </a: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place</a:t>
            </a: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(ex</a:t>
            </a:r>
            <a:r>
              <a:rPr sz="18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Microsoft Sans Serif"/>
                <a:cs typeface="Microsoft Sans Serif"/>
              </a:rPr>
              <a:t>C:\),</a:t>
            </a:r>
            <a:r>
              <a:rPr sz="18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595959"/>
                </a:solidFill>
                <a:latin typeface="Microsoft Sans Serif"/>
                <a:cs typeface="Microsoft Sans Serif"/>
              </a:rPr>
              <a:t>don’t </a:t>
            </a:r>
            <a:r>
              <a:rPr sz="1800" spc="-46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595959"/>
                </a:solidFill>
                <a:latin typeface="Microsoft Sans Serif"/>
                <a:cs typeface="Microsoft Sans Serif"/>
              </a:rPr>
              <a:t>put </a:t>
            </a:r>
            <a:r>
              <a:rPr sz="1800" spc="90" dirty="0">
                <a:solidFill>
                  <a:srgbClr val="595959"/>
                </a:solidFill>
                <a:latin typeface="Microsoft Sans Serif"/>
                <a:cs typeface="Microsoft Sans Serif"/>
              </a:rPr>
              <a:t>it </a:t>
            </a:r>
            <a:r>
              <a:rPr sz="1800" spc="70" dirty="0">
                <a:solidFill>
                  <a:srgbClr val="595959"/>
                </a:solidFill>
                <a:latin typeface="Microsoft Sans Serif"/>
                <a:cs typeface="Microsoft Sans Serif"/>
              </a:rPr>
              <a:t>in </a:t>
            </a:r>
            <a:r>
              <a:rPr sz="1800" spc="80" dirty="0">
                <a:solidFill>
                  <a:srgbClr val="595959"/>
                </a:solidFill>
                <a:latin typeface="Microsoft Sans Serif"/>
                <a:cs typeface="Microsoft Sans Serif"/>
              </a:rPr>
              <a:t>the </a:t>
            </a:r>
            <a:r>
              <a:rPr sz="1800" spc="75" dirty="0">
                <a:solidFill>
                  <a:srgbClr val="595959"/>
                </a:solidFill>
                <a:latin typeface="Microsoft Sans Serif"/>
                <a:cs typeface="Microsoft Sans Serif"/>
              </a:rPr>
              <a:t>folder </a:t>
            </a:r>
            <a:r>
              <a:rPr sz="1800" spc="30" dirty="0">
                <a:solidFill>
                  <a:srgbClr val="595959"/>
                </a:solidFill>
                <a:latin typeface="Microsoft Sans Serif"/>
                <a:cs typeface="Microsoft Sans Serif"/>
              </a:rPr>
              <a:t>like </a:t>
            </a:r>
            <a:r>
              <a:rPr sz="18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“Download” </a:t>
            </a:r>
            <a:r>
              <a:rPr sz="18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to </a:t>
            </a:r>
            <a:r>
              <a:rPr sz="1800" spc="-46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595959"/>
                </a:solidFill>
                <a:latin typeface="Microsoft Sans Serif"/>
                <a:cs typeface="Microsoft Sans Serif"/>
              </a:rPr>
              <a:t>avoid</a:t>
            </a: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Microsoft Sans Serif"/>
                <a:cs typeface="Microsoft Sans Serif"/>
              </a:rPr>
              <a:t>losing</a:t>
            </a: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595959"/>
                </a:solidFill>
                <a:latin typeface="Microsoft Sans Serif"/>
                <a:cs typeface="Microsoft Sans Serif"/>
              </a:rPr>
              <a:t>it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595959"/>
                </a:solidFill>
                <a:latin typeface="Microsoft Sans Serif"/>
                <a:cs typeface="Microsoft Sans Serif"/>
              </a:rPr>
              <a:t>in</a:t>
            </a: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595959"/>
                </a:solidFill>
                <a:latin typeface="Microsoft Sans Serif"/>
                <a:cs typeface="Microsoft Sans Serif"/>
              </a:rPr>
              <a:t>future.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9025" y="1737348"/>
            <a:ext cx="4733937" cy="47709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625" y="622648"/>
            <a:ext cx="53025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Install Eclipse IDE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174" y="3988206"/>
            <a:ext cx="30727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40" dirty="0">
                <a:solidFill>
                  <a:srgbClr val="C00000"/>
                </a:solidFill>
                <a:latin typeface="Microsoft Sans Serif"/>
                <a:cs typeface="Microsoft Sans Serif"/>
              </a:rPr>
              <a:t>Recommend </a:t>
            </a:r>
            <a:r>
              <a:rPr sz="1800" spc="45" dirty="0">
                <a:solidFill>
                  <a:srgbClr val="C00000"/>
                </a:solidFill>
                <a:latin typeface="Microsoft Sans Serif"/>
                <a:cs typeface="Microsoft Sans Serif"/>
              </a:rPr>
              <a:t>adding </a:t>
            </a:r>
            <a:r>
              <a:rPr sz="18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a </a:t>
            </a:r>
            <a:r>
              <a:rPr sz="180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C00000"/>
                </a:solidFill>
                <a:latin typeface="Microsoft Sans Serif"/>
                <a:cs typeface="Microsoft Sans Serif"/>
              </a:rPr>
              <a:t>new</a:t>
            </a:r>
            <a:r>
              <a:rPr sz="1800" spc="-3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C00000"/>
                </a:solidFill>
                <a:latin typeface="Microsoft Sans Serif"/>
                <a:cs typeface="Microsoft Sans Serif"/>
              </a:rPr>
              <a:t>folder</a:t>
            </a:r>
            <a:r>
              <a:rPr sz="1800" spc="-3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(ex:</a:t>
            </a:r>
            <a:r>
              <a:rPr sz="1800" spc="-3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C00000"/>
                </a:solidFill>
                <a:latin typeface="Microsoft Sans Serif"/>
                <a:cs typeface="Microsoft Sans Serif"/>
              </a:rPr>
              <a:t>Eclipse)</a:t>
            </a:r>
            <a:r>
              <a:rPr sz="1800" spc="-3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C00000"/>
                </a:solidFill>
                <a:latin typeface="Microsoft Sans Serif"/>
                <a:cs typeface="Microsoft Sans Serif"/>
              </a:rPr>
              <a:t>in </a:t>
            </a:r>
            <a:r>
              <a:rPr sz="1800" spc="-459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C00000"/>
                </a:solidFill>
                <a:latin typeface="Microsoft Sans Serif"/>
                <a:cs typeface="Microsoft Sans Serif"/>
              </a:rPr>
              <a:t>drive</a:t>
            </a:r>
            <a:r>
              <a:rPr sz="1800" spc="55" dirty="0">
                <a:solidFill>
                  <a:srgbClr val="C00000"/>
                </a:solidFill>
                <a:latin typeface="Microsoft Sans Serif"/>
                <a:cs typeface="Microsoft Sans Serif"/>
              </a:rPr>
              <a:t>r</a:t>
            </a:r>
            <a:r>
              <a:rPr sz="18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-150" dirty="0">
                <a:solidFill>
                  <a:srgbClr val="C00000"/>
                </a:solidFill>
                <a:latin typeface="Microsoft Sans Serif"/>
                <a:cs typeface="Microsoft Sans Serif"/>
              </a:rPr>
              <a:t>C</a:t>
            </a:r>
            <a:r>
              <a:rPr sz="1800" spc="-60" dirty="0">
                <a:solidFill>
                  <a:srgbClr val="C00000"/>
                </a:solidFill>
                <a:latin typeface="Microsoft Sans Serif"/>
                <a:cs typeface="Microsoft Sans Serif"/>
              </a:rPr>
              <a:t>,</a:t>
            </a:r>
            <a:r>
              <a:rPr sz="1800" spc="-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C00000"/>
                </a:solidFill>
                <a:latin typeface="Microsoft Sans Serif"/>
                <a:cs typeface="Microsoft Sans Serif"/>
              </a:rPr>
              <a:t>an</a:t>
            </a:r>
            <a:r>
              <a:rPr sz="1800" spc="65" dirty="0">
                <a:solidFill>
                  <a:srgbClr val="C00000"/>
                </a:solidFill>
                <a:latin typeface="Microsoft Sans Serif"/>
                <a:cs typeface="Microsoft Sans Serif"/>
              </a:rPr>
              <a:t>d</a:t>
            </a:r>
            <a:r>
              <a:rPr sz="18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C00000"/>
                </a:solidFill>
                <a:latin typeface="Microsoft Sans Serif"/>
                <a:cs typeface="Microsoft Sans Serif"/>
              </a:rPr>
              <a:t>selec</a:t>
            </a:r>
            <a:r>
              <a:rPr sz="1800" spc="10" dirty="0">
                <a:solidFill>
                  <a:srgbClr val="C00000"/>
                </a:solidFill>
                <a:latin typeface="Microsoft Sans Serif"/>
                <a:cs typeface="Microsoft Sans Serif"/>
              </a:rPr>
              <a:t>t</a:t>
            </a:r>
            <a:r>
              <a:rPr sz="18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C00000"/>
                </a:solidFill>
                <a:latin typeface="Microsoft Sans Serif"/>
                <a:cs typeface="Microsoft Sans Serif"/>
              </a:rPr>
              <a:t>the  </a:t>
            </a:r>
            <a:r>
              <a:rPr sz="1800" spc="75" dirty="0">
                <a:solidFill>
                  <a:srgbClr val="C00000"/>
                </a:solidFill>
                <a:latin typeface="Microsoft Sans Serif"/>
                <a:cs typeface="Microsoft Sans Serif"/>
              </a:rPr>
              <a:t>folder </a:t>
            </a:r>
            <a:r>
              <a:rPr sz="1800" spc="55" dirty="0">
                <a:solidFill>
                  <a:srgbClr val="C00000"/>
                </a:solidFill>
                <a:latin typeface="Microsoft Sans Serif"/>
                <a:cs typeface="Microsoft Sans Serif"/>
              </a:rPr>
              <a:t>you just </a:t>
            </a:r>
            <a:r>
              <a:rPr sz="1800" spc="50" dirty="0">
                <a:solidFill>
                  <a:srgbClr val="C00000"/>
                </a:solidFill>
                <a:latin typeface="Microsoft Sans Serif"/>
                <a:cs typeface="Microsoft Sans Serif"/>
              </a:rPr>
              <a:t>created </a:t>
            </a:r>
            <a:r>
              <a:rPr sz="1800" spc="5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C00000"/>
                </a:solidFill>
                <a:latin typeface="Microsoft Sans Serif"/>
                <a:cs typeface="Microsoft Sans Serif"/>
              </a:rPr>
              <a:t>here.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55400" y="4601281"/>
            <a:ext cx="32734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40" dirty="0">
                <a:latin typeface="Microsoft Sans Serif"/>
                <a:cs typeface="Microsoft Sans Serif"/>
              </a:rPr>
              <a:t>Recommend </a:t>
            </a:r>
            <a:r>
              <a:rPr sz="1800" spc="35" dirty="0">
                <a:latin typeface="Microsoft Sans Serif"/>
                <a:cs typeface="Microsoft Sans Serif"/>
              </a:rPr>
              <a:t>everyone </a:t>
            </a:r>
            <a:r>
              <a:rPr sz="1800" spc="105" dirty="0">
                <a:latin typeface="Microsoft Sans Serif"/>
                <a:cs typeface="Microsoft Sans Serif"/>
              </a:rPr>
              <a:t>put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shortcut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of</a:t>
            </a:r>
            <a:r>
              <a:rPr sz="1800" spc="-20" dirty="0">
                <a:latin typeface="Microsoft Sans Serif"/>
                <a:cs typeface="Microsoft Sans Serif"/>
              </a:rPr>
              <a:t> Eclipse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on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the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desktop, </a:t>
            </a:r>
            <a:r>
              <a:rPr sz="1800" spc="90" dirty="0">
                <a:latin typeface="Microsoft Sans Serif"/>
                <a:cs typeface="Microsoft Sans Serif"/>
              </a:rPr>
              <a:t>it </a:t>
            </a:r>
            <a:r>
              <a:rPr sz="1800" spc="50" dirty="0">
                <a:latin typeface="Microsoft Sans Serif"/>
                <a:cs typeface="Microsoft Sans Serif"/>
              </a:rPr>
              <a:t>will be </a:t>
            </a:r>
            <a:r>
              <a:rPr sz="1800" spc="20" dirty="0">
                <a:latin typeface="Microsoft Sans Serif"/>
                <a:cs typeface="Microsoft Sans Serif"/>
              </a:rPr>
              <a:t>easier </a:t>
            </a:r>
            <a:r>
              <a:rPr sz="1800" spc="105" dirty="0">
                <a:latin typeface="Microsoft Sans Serif"/>
                <a:cs typeface="Microsoft Sans Serif"/>
              </a:rPr>
              <a:t>to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14" dirty="0">
                <a:latin typeface="Microsoft Sans Serif"/>
                <a:cs typeface="Microsoft Sans Serif"/>
              </a:rPr>
              <a:t>ﬁnd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in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the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future!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87862" y="3945499"/>
            <a:ext cx="3502025" cy="858519"/>
            <a:chOff x="4887862" y="3945499"/>
            <a:chExt cx="3502025" cy="858519"/>
          </a:xfrm>
        </p:grpSpPr>
        <p:sp>
          <p:nvSpPr>
            <p:cNvPr id="7" name="object 7"/>
            <p:cNvSpPr/>
            <p:nvPr/>
          </p:nvSpPr>
          <p:spPr>
            <a:xfrm>
              <a:off x="6893226" y="4754023"/>
              <a:ext cx="1482090" cy="35560"/>
            </a:xfrm>
            <a:custGeom>
              <a:avLst/>
              <a:gdLst/>
              <a:ahLst/>
              <a:cxnLst/>
              <a:rect l="l" t="t" r="r" b="b"/>
              <a:pathLst>
                <a:path w="1482090" h="35560">
                  <a:moveTo>
                    <a:pt x="0" y="0"/>
                  </a:moveTo>
                  <a:lnTo>
                    <a:pt x="1481898" y="35176"/>
                  </a:lnTo>
                </a:path>
              </a:pathLst>
            </a:custGeom>
            <a:ln w="28574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2799" y="4708372"/>
              <a:ext cx="117603" cy="9282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902150" y="3959787"/>
              <a:ext cx="777875" cy="326390"/>
            </a:xfrm>
            <a:custGeom>
              <a:avLst/>
              <a:gdLst/>
              <a:ahLst/>
              <a:cxnLst/>
              <a:rect l="l" t="t" r="r" b="b"/>
              <a:pathLst>
                <a:path w="777875" h="326389">
                  <a:moveTo>
                    <a:pt x="0" y="0"/>
                  </a:moveTo>
                  <a:lnTo>
                    <a:pt x="777299" y="0"/>
                  </a:lnTo>
                  <a:lnTo>
                    <a:pt x="777299" y="326099"/>
                  </a:lnTo>
                  <a:lnTo>
                    <a:pt x="0" y="3260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625" y="622648"/>
            <a:ext cx="6364604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Open Eclipse IDE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0528" y="2069500"/>
            <a:ext cx="7404824" cy="32508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5550" y="3795481"/>
            <a:ext cx="6364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C00000"/>
                </a:solidFill>
                <a:latin typeface="Microsoft Sans Serif"/>
                <a:cs typeface="Microsoft Sans Serif"/>
              </a:rPr>
              <a:t>Please</a:t>
            </a:r>
            <a:r>
              <a:rPr sz="1800" spc="-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C00000"/>
                </a:solidFill>
                <a:latin typeface="Microsoft Sans Serif"/>
                <a:cs typeface="Microsoft Sans Serif"/>
              </a:rPr>
              <a:t>remember</a:t>
            </a:r>
            <a:r>
              <a:rPr sz="18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C00000"/>
                </a:solidFill>
                <a:latin typeface="Microsoft Sans Serif"/>
                <a:cs typeface="Microsoft Sans Serif"/>
              </a:rPr>
              <a:t>that</a:t>
            </a:r>
            <a:r>
              <a:rPr sz="1800" spc="-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C00000"/>
                </a:solidFill>
                <a:latin typeface="Microsoft Sans Serif"/>
                <a:cs typeface="Microsoft Sans Serif"/>
              </a:rPr>
              <a:t>workspace</a:t>
            </a:r>
            <a:r>
              <a:rPr sz="1800" spc="-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is</a:t>
            </a:r>
            <a:r>
              <a:rPr sz="1800" spc="-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C00000"/>
                </a:solidFill>
                <a:latin typeface="Microsoft Sans Serif"/>
                <a:cs typeface="Microsoft Sans Serif"/>
              </a:rPr>
              <a:t>where</a:t>
            </a:r>
            <a:r>
              <a:rPr sz="1800" spc="-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-175" dirty="0">
                <a:solidFill>
                  <a:srgbClr val="C00000"/>
                </a:solidFill>
                <a:latin typeface="Microsoft Sans Serif"/>
                <a:cs typeface="Microsoft Sans Serif"/>
              </a:rPr>
              <a:t>JAVA</a:t>
            </a:r>
            <a:r>
              <a:rPr sz="1800" spc="-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C00000"/>
                </a:solidFill>
                <a:latin typeface="Microsoft Sans Serif"/>
                <a:cs typeface="Microsoft Sans Serif"/>
              </a:rPr>
              <a:t>projects </a:t>
            </a:r>
            <a:r>
              <a:rPr sz="1800" spc="-459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C00000"/>
                </a:solidFill>
                <a:latin typeface="Microsoft Sans Serif"/>
                <a:cs typeface="Microsoft Sans Serif"/>
              </a:rPr>
              <a:t>will</a:t>
            </a:r>
            <a:r>
              <a:rPr sz="1800" spc="-2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C00000"/>
                </a:solidFill>
                <a:latin typeface="Microsoft Sans Serif"/>
                <a:cs typeface="Microsoft Sans Serif"/>
              </a:rPr>
              <a:t>be</a:t>
            </a:r>
            <a:r>
              <a:rPr sz="18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C00000"/>
                </a:solidFill>
                <a:latin typeface="Microsoft Sans Serif"/>
                <a:cs typeface="Microsoft Sans Serif"/>
              </a:rPr>
              <a:t>stored</a:t>
            </a:r>
            <a:r>
              <a:rPr sz="18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C00000"/>
                </a:solidFill>
                <a:latin typeface="Microsoft Sans Serif"/>
                <a:cs typeface="Microsoft Sans Serif"/>
              </a:rPr>
              <a:t>in</a:t>
            </a:r>
            <a:r>
              <a:rPr sz="18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C00000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C00000"/>
                </a:solidFill>
                <a:latin typeface="Microsoft Sans Serif"/>
                <a:cs typeface="Microsoft Sans Serif"/>
              </a:rPr>
              <a:t>future.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625" y="622648"/>
            <a:ext cx="789017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Finish!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0912" y="1529725"/>
            <a:ext cx="7890174" cy="4847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424" y="1627943"/>
            <a:ext cx="10553065" cy="14655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79095" marR="5080" indent="-367030" algn="just">
              <a:lnSpc>
                <a:spcPts val="1939"/>
              </a:lnSpc>
              <a:spcBef>
                <a:spcPts val="345"/>
              </a:spcBef>
              <a:buFont typeface="Arial MT"/>
              <a:buChar char="●"/>
              <a:tabLst>
                <a:tab pos="379730" algn="l"/>
              </a:tabLst>
            </a:pPr>
            <a:r>
              <a:rPr sz="1800" spc="35" dirty="0">
                <a:solidFill>
                  <a:srgbClr val="595959"/>
                </a:solidFill>
                <a:latin typeface="Microsoft Sans Serif"/>
                <a:cs typeface="Microsoft Sans Serif"/>
              </a:rPr>
              <a:t>Students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595959"/>
                </a:solidFill>
                <a:latin typeface="Microsoft Sans Serif"/>
                <a:cs typeface="Microsoft Sans Serif"/>
              </a:rPr>
              <a:t>who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have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Microsoft Sans Serif"/>
                <a:cs typeface="Microsoft Sans Serif"/>
              </a:rPr>
              <a:t>used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595959"/>
                </a:solidFill>
                <a:latin typeface="Microsoft Sans Serif"/>
                <a:cs typeface="Microsoft Sans Serif"/>
              </a:rPr>
              <a:t>commercial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595959"/>
                </a:solidFill>
                <a:latin typeface="Microsoft Sans Serif"/>
                <a:cs typeface="Microsoft Sans Serif"/>
              </a:rPr>
              <a:t>development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595959"/>
                </a:solidFill>
                <a:latin typeface="Microsoft Sans Serif"/>
                <a:cs typeface="Microsoft Sans Serif"/>
              </a:rPr>
              <a:t>environments,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such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as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 Visual </a:t>
            </a:r>
            <a:r>
              <a:rPr sz="180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Studio,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will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Microsoft Sans Serif"/>
                <a:cs typeface="Microsoft Sans Serif"/>
              </a:rPr>
              <a:t>feel </a:t>
            </a:r>
            <a:r>
              <a:rPr sz="1800" spc="-46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595959"/>
                </a:solidFill>
                <a:latin typeface="Microsoft Sans Serif"/>
                <a:cs typeface="Microsoft Sans Serif"/>
              </a:rPr>
              <a:t>diﬃcult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to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595959"/>
                </a:solidFill>
                <a:latin typeface="Microsoft Sans Serif"/>
                <a:cs typeface="Microsoft Sans Serif"/>
              </a:rPr>
              <a:t>adapt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595959"/>
                </a:solidFill>
                <a:latin typeface="Microsoft Sans Serif"/>
                <a:cs typeface="Microsoft Sans Serif"/>
              </a:rPr>
              <a:t>when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595959"/>
                </a:solidFill>
                <a:latin typeface="Microsoft Sans Serif"/>
                <a:cs typeface="Microsoft Sans Serif"/>
              </a:rPr>
              <a:t>they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Microsoft Sans Serif"/>
                <a:cs typeface="Microsoft Sans Serif"/>
              </a:rPr>
              <a:t>are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595959"/>
                </a:solidFill>
                <a:latin typeface="Microsoft Sans Serif"/>
                <a:cs typeface="Microsoft Sans Serif"/>
              </a:rPr>
              <a:t>new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to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Eclipse.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Microsoft Sans Serif"/>
                <a:cs typeface="Microsoft Sans Serif"/>
              </a:rPr>
              <a:t>However,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Eclipse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is a </a:t>
            </a:r>
            <a:r>
              <a:rPr sz="1800" spc="45" dirty="0">
                <a:solidFill>
                  <a:srgbClr val="595959"/>
                </a:solidFill>
                <a:latin typeface="Microsoft Sans Serif"/>
                <a:cs typeface="Microsoft Sans Serif"/>
              </a:rPr>
              <a:t>high-end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595959"/>
                </a:solidFill>
                <a:latin typeface="Microsoft Sans Serif"/>
                <a:cs typeface="Microsoft Sans Serif"/>
              </a:rPr>
              <a:t>free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595959"/>
                </a:solidFill>
                <a:latin typeface="Microsoft Sans Serif"/>
                <a:cs typeface="Microsoft Sans Serif"/>
              </a:rPr>
              <a:t>development </a:t>
            </a:r>
            <a:r>
              <a:rPr sz="1800" spc="-46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595959"/>
                </a:solidFill>
                <a:latin typeface="Microsoft Sans Serif"/>
                <a:cs typeface="Microsoft Sans Serif"/>
              </a:rPr>
              <a:t>environment;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595959"/>
                </a:solidFill>
                <a:latin typeface="Microsoft Sans Serif"/>
                <a:cs typeface="Microsoft Sans Serif"/>
              </a:rPr>
              <a:t>function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595959"/>
                </a:solidFill>
                <a:latin typeface="Microsoft Sans Serif"/>
                <a:cs typeface="Microsoft Sans Serif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Visual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Microsoft Sans Serif"/>
                <a:cs typeface="Microsoft Sans Serif"/>
              </a:rPr>
              <a:t>Studio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can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also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be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Microsoft Sans Serif"/>
                <a:cs typeface="Microsoft Sans Serif"/>
              </a:rPr>
              <a:t>used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595959"/>
                </a:solidFill>
                <a:latin typeface="Microsoft Sans Serif"/>
                <a:cs typeface="Microsoft Sans Serif"/>
              </a:rPr>
              <a:t>on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Eclipse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595959"/>
                </a:solidFill>
                <a:latin typeface="Microsoft Sans Serif"/>
                <a:cs typeface="Microsoft Sans Serif"/>
              </a:rPr>
              <a:t>with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595959"/>
                </a:solidFill>
                <a:latin typeface="Microsoft Sans Serif"/>
                <a:cs typeface="Microsoft Sans Serif"/>
              </a:rPr>
              <a:t>little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Microsoft Sans Serif"/>
                <a:cs typeface="Microsoft Sans Serif"/>
              </a:rPr>
              <a:t>setting.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95959"/>
              </a:buClr>
              <a:buFont typeface="Arial MT"/>
              <a:buChar char="●"/>
            </a:pPr>
            <a:endParaRPr sz="27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Following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will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Microsoft Sans Serif"/>
                <a:cs typeface="Microsoft Sans Serif"/>
              </a:rPr>
              <a:t>teach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Microsoft Sans Serif"/>
                <a:cs typeface="Microsoft Sans Serif"/>
              </a:rPr>
              <a:t>everyone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Microsoft Sans Serif"/>
                <a:cs typeface="Microsoft Sans Serif"/>
              </a:rPr>
              <a:t>set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Microsoft Sans Serif"/>
                <a:cs typeface="Microsoft Sans Serif"/>
              </a:rPr>
              <a:t>code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595959"/>
                </a:solidFill>
                <a:latin typeface="Microsoft Sans Serif"/>
                <a:cs typeface="Microsoft Sans Serif"/>
              </a:rPr>
              <a:t>auto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595959"/>
                </a:solidFill>
                <a:latin typeface="Microsoft Sans Serif"/>
                <a:cs typeface="Microsoft Sans Serif"/>
              </a:rPr>
              <a:t>completion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595959"/>
                </a:solidFill>
                <a:latin typeface="Microsoft Sans Serif"/>
                <a:cs typeface="Microsoft Sans Serif"/>
              </a:rPr>
              <a:t>function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Microsoft Sans Serif"/>
                <a:cs typeface="Microsoft Sans Serif"/>
              </a:rPr>
              <a:t>via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595959"/>
                </a:solidFill>
                <a:latin typeface="Microsoft Sans Serif"/>
                <a:cs typeface="Microsoft Sans Serif"/>
              </a:rPr>
              <a:t>“Preference…”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624" y="622648"/>
            <a:ext cx="88077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How to open Preferences…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424" y="1477575"/>
            <a:ext cx="5855335" cy="87503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28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Windows</a:t>
            </a:r>
            <a:endParaRPr sz="1800">
              <a:latin typeface="Arial MT"/>
              <a:cs typeface="Arial MT"/>
            </a:endParaRPr>
          </a:p>
          <a:p>
            <a:pPr marL="379095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top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menu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Eclipse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“Window”</a:t>
            </a:r>
            <a:r>
              <a:rPr sz="18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➔</a:t>
            </a:r>
            <a:r>
              <a:rPr sz="1800" spc="-60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“Preferences…”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424" y="3601015"/>
            <a:ext cx="5779135" cy="87503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28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MAC</a:t>
            </a:r>
            <a:endParaRPr sz="1800">
              <a:latin typeface="Arial MT"/>
              <a:cs typeface="Arial MT"/>
            </a:endParaRPr>
          </a:p>
          <a:p>
            <a:pPr marL="379095">
              <a:lnSpc>
                <a:spcPct val="100000"/>
              </a:lnSpc>
              <a:spcBef>
                <a:spcPts val="1185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top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menu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Eclipse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“Eclipse”</a:t>
            </a:r>
            <a:r>
              <a:rPr sz="18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➔</a:t>
            </a:r>
            <a:r>
              <a:rPr sz="1800" spc="-60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“Preferences…”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2325" y="1218794"/>
            <a:ext cx="4792824" cy="24790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2325" y="3835599"/>
            <a:ext cx="3174849" cy="27928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50" y="1444825"/>
            <a:ext cx="4995174" cy="5227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625" y="622648"/>
            <a:ext cx="90363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Code auto completion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56045" indent="-4197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456045" algn="l"/>
                <a:tab pos="6456680" algn="l"/>
              </a:tabLst>
            </a:pPr>
            <a:r>
              <a:rPr spc="45" dirty="0"/>
              <a:t>Open</a:t>
            </a:r>
            <a:r>
              <a:rPr spc="-25" dirty="0"/>
              <a:t> </a:t>
            </a:r>
            <a:r>
              <a:rPr spc="45" dirty="0"/>
              <a:t>“Preferences…”</a:t>
            </a:r>
          </a:p>
          <a:p>
            <a:pPr marL="6024245">
              <a:lnSpc>
                <a:spcPct val="100000"/>
              </a:lnSpc>
              <a:spcBef>
                <a:spcPts val="15"/>
              </a:spcBef>
              <a:buAutoNum type="arabicPeriod"/>
            </a:pPr>
            <a:endParaRPr sz="2750"/>
          </a:p>
          <a:p>
            <a:pPr marL="6456045" indent="-419734">
              <a:lnSpc>
                <a:spcPts val="2050"/>
              </a:lnSpc>
              <a:buAutoNum type="arabicPeriod"/>
              <a:tabLst>
                <a:tab pos="6456045" algn="l"/>
                <a:tab pos="6456680" algn="l"/>
              </a:tabLst>
            </a:pPr>
            <a:r>
              <a:rPr spc="20" dirty="0"/>
              <a:t>Preference</a:t>
            </a:r>
            <a:r>
              <a:rPr spc="25" dirty="0"/>
              <a:t>s</a:t>
            </a:r>
            <a:r>
              <a:rPr spc="-15" dirty="0"/>
              <a:t> </a:t>
            </a:r>
            <a:r>
              <a:rPr spc="15" dirty="0"/>
              <a:t>selec</a:t>
            </a:r>
            <a:r>
              <a:rPr spc="10" dirty="0"/>
              <a:t>t</a:t>
            </a:r>
            <a:r>
              <a:rPr spc="-15" dirty="0"/>
              <a:t> </a:t>
            </a:r>
            <a:r>
              <a:rPr spc="-70" dirty="0"/>
              <a:t>“Java</a:t>
            </a:r>
            <a:r>
              <a:rPr spc="-5" dirty="0"/>
              <a:t>”</a:t>
            </a:r>
            <a:r>
              <a:rPr dirty="0">
                <a:latin typeface="MS PGothic"/>
                <a:cs typeface="MS PGothic"/>
              </a:rPr>
              <a:t>➔</a:t>
            </a:r>
            <a:r>
              <a:rPr spc="-85" dirty="0">
                <a:latin typeface="MS PGothic"/>
                <a:cs typeface="MS PGothic"/>
              </a:rPr>
              <a:t> </a:t>
            </a:r>
            <a:r>
              <a:rPr spc="40" dirty="0"/>
              <a:t>“Editor</a:t>
            </a:r>
            <a:r>
              <a:rPr spc="35" dirty="0"/>
              <a:t>”</a:t>
            </a:r>
            <a:r>
              <a:rPr spc="5" dirty="0"/>
              <a:t> </a:t>
            </a:r>
            <a:r>
              <a:rPr dirty="0">
                <a:latin typeface="MS PGothic"/>
                <a:cs typeface="MS PGothic"/>
              </a:rPr>
              <a:t>➔</a:t>
            </a:r>
          </a:p>
          <a:p>
            <a:pPr marL="6456045">
              <a:lnSpc>
                <a:spcPts val="2050"/>
              </a:lnSpc>
            </a:pPr>
            <a:r>
              <a:rPr spc="50" dirty="0"/>
              <a:t>“Content</a:t>
            </a:r>
            <a:r>
              <a:rPr spc="-25" dirty="0"/>
              <a:t> </a:t>
            </a:r>
            <a:r>
              <a:rPr spc="-5" dirty="0"/>
              <a:t>Assist”</a:t>
            </a:r>
            <a:r>
              <a:rPr spc="-20" dirty="0"/>
              <a:t> </a:t>
            </a:r>
            <a:r>
              <a:rPr spc="85" dirty="0"/>
              <a:t>on</a:t>
            </a:r>
            <a:r>
              <a:rPr spc="-20" dirty="0"/>
              <a:t> </a:t>
            </a:r>
            <a:r>
              <a:rPr spc="80" dirty="0"/>
              <a:t>the</a:t>
            </a:r>
            <a:r>
              <a:rPr spc="-20" dirty="0"/>
              <a:t> </a:t>
            </a:r>
            <a:r>
              <a:rPr spc="70" dirty="0"/>
              <a:t>left</a:t>
            </a:r>
            <a:r>
              <a:rPr spc="-20" dirty="0"/>
              <a:t> </a:t>
            </a:r>
            <a:r>
              <a:rPr spc="10" dirty="0"/>
              <a:t>side.</a:t>
            </a:r>
          </a:p>
          <a:p>
            <a:pPr marL="6024245">
              <a:lnSpc>
                <a:spcPct val="100000"/>
              </a:lnSpc>
            </a:pPr>
            <a:endParaRPr sz="2400"/>
          </a:p>
          <a:p>
            <a:pPr marL="6456045" marR="5080" indent="-419734">
              <a:lnSpc>
                <a:spcPts val="1939"/>
              </a:lnSpc>
              <a:spcBef>
                <a:spcPts val="2060"/>
              </a:spcBef>
              <a:buAutoNum type="arabicPeriod" startAt="3"/>
              <a:tabLst>
                <a:tab pos="6456045" algn="l"/>
                <a:tab pos="6456680" algn="l"/>
              </a:tabLst>
            </a:pPr>
            <a:r>
              <a:rPr spc="5" dirty="0"/>
              <a:t>Choose</a:t>
            </a:r>
            <a:r>
              <a:rPr spc="-20" dirty="0"/>
              <a:t> </a:t>
            </a:r>
            <a:r>
              <a:rPr spc="50" dirty="0"/>
              <a:t>“Completion</a:t>
            </a:r>
            <a:r>
              <a:rPr spc="-15" dirty="0"/>
              <a:t> </a:t>
            </a:r>
            <a:r>
              <a:rPr spc="50" dirty="0"/>
              <a:t>overwrites”</a:t>
            </a:r>
            <a:r>
              <a:rPr spc="-15" dirty="0"/>
              <a:t> </a:t>
            </a:r>
            <a:r>
              <a:rPr spc="85" dirty="0"/>
              <a:t>on</a:t>
            </a:r>
            <a:r>
              <a:rPr spc="-15" dirty="0"/>
              <a:t> </a:t>
            </a:r>
            <a:r>
              <a:rPr spc="80" dirty="0"/>
              <a:t>the</a:t>
            </a:r>
            <a:r>
              <a:rPr spc="-15" dirty="0"/>
              <a:t> </a:t>
            </a:r>
            <a:r>
              <a:rPr spc="75" dirty="0"/>
              <a:t>right </a:t>
            </a:r>
            <a:r>
              <a:rPr spc="-465" dirty="0"/>
              <a:t> </a:t>
            </a:r>
            <a:r>
              <a:rPr spc="10" dirty="0"/>
              <a:t>side.</a:t>
            </a:r>
          </a:p>
          <a:p>
            <a:pPr marL="6024245">
              <a:lnSpc>
                <a:spcPct val="100000"/>
              </a:lnSpc>
              <a:buAutoNum type="arabicPeriod" startAt="3"/>
            </a:pPr>
            <a:endParaRPr sz="2400"/>
          </a:p>
          <a:p>
            <a:pPr marL="6456045" marR="243840" indent="-419734">
              <a:lnSpc>
                <a:spcPts val="1939"/>
              </a:lnSpc>
              <a:spcBef>
                <a:spcPts val="2035"/>
              </a:spcBef>
              <a:buClr>
                <a:srgbClr val="000000"/>
              </a:buClr>
              <a:buAutoNum type="arabicPeriod" startAt="3"/>
              <a:tabLst>
                <a:tab pos="6456045" algn="l"/>
                <a:tab pos="6456680" algn="l"/>
              </a:tabLst>
            </a:pPr>
            <a:r>
              <a:rPr spc="-5" dirty="0"/>
              <a:t>Change </a:t>
            </a:r>
            <a:r>
              <a:rPr spc="50" dirty="0"/>
              <a:t>“Auto </a:t>
            </a:r>
            <a:r>
              <a:rPr spc="45" dirty="0"/>
              <a:t>activation </a:t>
            </a:r>
            <a:r>
              <a:rPr spc="40" dirty="0"/>
              <a:t>triggers </a:t>
            </a:r>
            <a:r>
              <a:rPr spc="100" dirty="0"/>
              <a:t>for </a:t>
            </a:r>
            <a:r>
              <a:rPr spc="5" dirty="0"/>
              <a:t>java” </a:t>
            </a:r>
            <a:r>
              <a:rPr spc="10" dirty="0"/>
              <a:t> </a:t>
            </a:r>
            <a:r>
              <a:rPr spc="25" dirty="0"/>
              <a:t>value</a:t>
            </a:r>
            <a:r>
              <a:rPr spc="-25" dirty="0"/>
              <a:t> </a:t>
            </a:r>
            <a:r>
              <a:rPr spc="105" dirty="0"/>
              <a:t>to</a:t>
            </a:r>
            <a:r>
              <a:rPr spc="-5" dirty="0"/>
              <a:t> </a:t>
            </a:r>
            <a:r>
              <a:rPr b="1" spc="40" dirty="0">
                <a:solidFill>
                  <a:srgbClr val="C00000"/>
                </a:solidFill>
                <a:latin typeface="Arial"/>
                <a:cs typeface="Arial"/>
              </a:rPr>
              <a:t>.abcdefghijklmnopqrstuvwxyz(,</a:t>
            </a:r>
          </a:p>
        </p:txBody>
      </p:sp>
      <p:sp>
        <p:nvSpPr>
          <p:cNvPr id="5" name="object 5"/>
          <p:cNvSpPr/>
          <p:nvPr/>
        </p:nvSpPr>
        <p:spPr>
          <a:xfrm>
            <a:off x="908564" y="2079949"/>
            <a:ext cx="4885055" cy="3214370"/>
          </a:xfrm>
          <a:custGeom>
            <a:avLst/>
            <a:gdLst/>
            <a:ahLst/>
            <a:cxnLst/>
            <a:rect l="l" t="t" r="r" b="b"/>
            <a:pathLst>
              <a:path w="4885055" h="3214370">
                <a:moveTo>
                  <a:pt x="0" y="431079"/>
                </a:moveTo>
                <a:lnTo>
                  <a:pt x="446999" y="431079"/>
                </a:lnTo>
                <a:lnTo>
                  <a:pt x="446999" y="542979"/>
                </a:lnTo>
                <a:lnTo>
                  <a:pt x="0" y="542979"/>
                </a:lnTo>
                <a:lnTo>
                  <a:pt x="0" y="431079"/>
                </a:lnTo>
                <a:close/>
              </a:path>
              <a:path w="4885055" h="3214370">
                <a:moveTo>
                  <a:pt x="92207" y="1337474"/>
                </a:moveTo>
                <a:lnTo>
                  <a:pt x="610307" y="1337474"/>
                </a:lnTo>
                <a:lnTo>
                  <a:pt x="610307" y="1449374"/>
                </a:lnTo>
                <a:lnTo>
                  <a:pt x="92207" y="1449374"/>
                </a:lnTo>
                <a:lnTo>
                  <a:pt x="92207" y="1337474"/>
                </a:lnTo>
                <a:close/>
              </a:path>
              <a:path w="4885055" h="3214370">
                <a:moveTo>
                  <a:pt x="237299" y="1578190"/>
                </a:moveTo>
                <a:lnTo>
                  <a:pt x="1049999" y="1578190"/>
                </a:lnTo>
                <a:lnTo>
                  <a:pt x="1049999" y="1690090"/>
                </a:lnTo>
                <a:lnTo>
                  <a:pt x="237299" y="1690090"/>
                </a:lnTo>
                <a:lnTo>
                  <a:pt x="237299" y="1578190"/>
                </a:lnTo>
                <a:close/>
              </a:path>
              <a:path w="4885055" h="3214370">
                <a:moveTo>
                  <a:pt x="2270774" y="0"/>
                </a:moveTo>
                <a:lnTo>
                  <a:pt x="3439274" y="0"/>
                </a:lnTo>
                <a:lnTo>
                  <a:pt x="3439274" y="182999"/>
                </a:lnTo>
                <a:lnTo>
                  <a:pt x="2270774" y="182999"/>
                </a:lnTo>
                <a:lnTo>
                  <a:pt x="2270774" y="0"/>
                </a:lnTo>
                <a:close/>
              </a:path>
              <a:path w="4885055" h="3214370">
                <a:moveTo>
                  <a:pt x="1393156" y="3031274"/>
                </a:moveTo>
                <a:lnTo>
                  <a:pt x="4884555" y="3031274"/>
                </a:lnTo>
                <a:lnTo>
                  <a:pt x="4884555" y="3214274"/>
                </a:lnTo>
                <a:lnTo>
                  <a:pt x="1393156" y="3214274"/>
                </a:lnTo>
                <a:lnTo>
                  <a:pt x="1393156" y="3031274"/>
                </a:lnTo>
                <a:close/>
              </a:path>
            </a:pathLst>
          </a:custGeom>
          <a:ln w="2857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724" y="679307"/>
            <a:ext cx="4054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Install 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724" y="1726088"/>
            <a:ext cx="2540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60" dirty="0">
                <a:latin typeface="Microsoft Sans Serif"/>
                <a:cs typeface="Microsoft Sans Serif"/>
              </a:rPr>
              <a:t>https://git-scm.com/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1074" y="2254637"/>
            <a:ext cx="5234940" cy="4070985"/>
            <a:chOff x="491074" y="2254637"/>
            <a:chExt cx="5234940" cy="40709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1074" y="2254637"/>
              <a:ext cx="5234523" cy="40706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24825" y="4914700"/>
              <a:ext cx="1354455" cy="363855"/>
            </a:xfrm>
            <a:custGeom>
              <a:avLst/>
              <a:gdLst/>
              <a:ahLst/>
              <a:cxnLst/>
              <a:rect l="l" t="t" r="r" b="b"/>
              <a:pathLst>
                <a:path w="1354454" h="363854">
                  <a:moveTo>
                    <a:pt x="0" y="0"/>
                  </a:moveTo>
                  <a:lnTo>
                    <a:pt x="1354199" y="0"/>
                  </a:lnTo>
                  <a:lnTo>
                    <a:pt x="1354199" y="363599"/>
                  </a:lnTo>
                  <a:lnTo>
                    <a:pt x="0" y="363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874174" y="2254625"/>
            <a:ext cx="6106160" cy="4326890"/>
            <a:chOff x="5874174" y="2254625"/>
            <a:chExt cx="6106160" cy="43268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4174" y="2254625"/>
              <a:ext cx="6106099" cy="432627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932174" y="3894374"/>
              <a:ext cx="2254885" cy="518795"/>
            </a:xfrm>
            <a:custGeom>
              <a:avLst/>
              <a:gdLst/>
              <a:ahLst/>
              <a:cxnLst/>
              <a:rect l="l" t="t" r="r" b="b"/>
              <a:pathLst>
                <a:path w="2254884" h="518795">
                  <a:moveTo>
                    <a:pt x="0" y="0"/>
                  </a:moveTo>
                  <a:lnTo>
                    <a:pt x="2254799" y="0"/>
                  </a:lnTo>
                  <a:lnTo>
                    <a:pt x="2254799" y="518699"/>
                  </a:lnTo>
                  <a:lnTo>
                    <a:pt x="0" y="5186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6383" y="1483155"/>
            <a:ext cx="9283065" cy="480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8795" marR="4003675" indent="-506730">
              <a:lnSpc>
                <a:spcPct val="141400"/>
              </a:lnSpc>
              <a:spcBef>
                <a:spcPts val="100"/>
              </a:spcBef>
              <a:buAutoNum type="arabicPeriod"/>
              <a:tabLst>
                <a:tab pos="518159" algn="l"/>
                <a:tab pos="519430" algn="l"/>
              </a:tabLst>
            </a:pPr>
            <a:r>
              <a:rPr sz="1900" spc="35" dirty="0">
                <a:latin typeface="Microsoft Sans Serif"/>
                <a:cs typeface="Microsoft Sans Serif"/>
              </a:rPr>
              <a:t>Install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-290" dirty="0">
                <a:latin typeface="Microsoft Sans Serif"/>
                <a:cs typeface="Microsoft Sans Serif"/>
              </a:rPr>
              <a:t>JRE</a:t>
            </a:r>
            <a:r>
              <a:rPr sz="1900" spc="-215" dirty="0">
                <a:latin typeface="Microsoft Sans Serif"/>
                <a:cs typeface="Microsoft Sans Serif"/>
              </a:rPr>
              <a:t> </a:t>
            </a:r>
            <a:r>
              <a:rPr sz="1900" spc="-160" dirty="0">
                <a:latin typeface="Microsoft Sans Serif"/>
                <a:cs typeface="Microsoft Sans Serif"/>
              </a:rPr>
              <a:t>(JAVA</a:t>
            </a:r>
            <a:r>
              <a:rPr sz="1900" spc="-20" dirty="0">
                <a:latin typeface="Microsoft Sans Serif"/>
                <a:cs typeface="Microsoft Sans Serif"/>
              </a:rPr>
              <a:t> </a:t>
            </a:r>
            <a:r>
              <a:rPr sz="1900" spc="-55" dirty="0">
                <a:latin typeface="Microsoft Sans Serif"/>
                <a:cs typeface="Microsoft Sans Serif"/>
              </a:rPr>
              <a:t>RUNTIME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-60" dirty="0">
                <a:latin typeface="Microsoft Sans Serif"/>
                <a:cs typeface="Microsoft Sans Serif"/>
              </a:rPr>
              <a:t>ENVIRONMENT): </a:t>
            </a:r>
            <a:r>
              <a:rPr sz="1900" spc="-490" dirty="0">
                <a:latin typeface="Microsoft Sans Serif"/>
                <a:cs typeface="Microsoft Sans Serif"/>
              </a:rPr>
              <a:t> </a:t>
            </a:r>
            <a:r>
              <a:rPr sz="1900" u="heavy" spc="7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2"/>
              </a:rPr>
              <a:t>https://www.java.com/en/download/</a:t>
            </a:r>
            <a:endParaRPr sz="1900" dirty="0">
              <a:latin typeface="Microsoft Sans Serif"/>
              <a:cs typeface="Microsoft Sans Serif"/>
            </a:endParaRPr>
          </a:p>
          <a:p>
            <a:pPr marL="518795" marR="5080" indent="-506730">
              <a:lnSpc>
                <a:spcPct val="141400"/>
              </a:lnSpc>
              <a:buAutoNum type="arabicPeriod"/>
              <a:tabLst>
                <a:tab pos="518159" algn="l"/>
                <a:tab pos="519430" algn="l"/>
              </a:tabLst>
            </a:pPr>
            <a:r>
              <a:rPr sz="1900" spc="35" dirty="0">
                <a:latin typeface="Microsoft Sans Serif"/>
                <a:cs typeface="Microsoft Sans Serif"/>
              </a:rPr>
              <a:t>Install </a:t>
            </a:r>
            <a:r>
              <a:rPr sz="1900" spc="-185" dirty="0">
                <a:latin typeface="Microsoft Sans Serif"/>
                <a:cs typeface="Microsoft Sans Serif"/>
              </a:rPr>
              <a:t>JDK</a:t>
            </a:r>
            <a:r>
              <a:rPr sz="1900" spc="-180" dirty="0">
                <a:latin typeface="Microsoft Sans Serif"/>
                <a:cs typeface="Microsoft Sans Serif"/>
              </a:rPr>
              <a:t> </a:t>
            </a:r>
            <a:r>
              <a:rPr sz="1900" spc="-160" dirty="0">
                <a:latin typeface="Microsoft Sans Serif"/>
                <a:cs typeface="Microsoft Sans Serif"/>
              </a:rPr>
              <a:t>(JAVA </a:t>
            </a:r>
            <a:r>
              <a:rPr sz="1900" spc="-90" dirty="0">
                <a:latin typeface="Microsoft Sans Serif"/>
                <a:cs typeface="Microsoft Sans Serif"/>
              </a:rPr>
              <a:t>SDK): </a:t>
            </a:r>
            <a:r>
              <a:rPr sz="1900" spc="-85" dirty="0">
                <a:latin typeface="Microsoft Sans Serif"/>
                <a:cs typeface="Microsoft Sans Serif"/>
              </a:rPr>
              <a:t> </a:t>
            </a:r>
            <a:r>
              <a:rPr sz="1900" u="heavy" spc="4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3"/>
              </a:rPr>
              <a:t>https://www.oracle.com/java/technologies/javase/javase-jdk8-downloads.html</a:t>
            </a:r>
            <a:endParaRPr sz="1900" dirty="0">
              <a:latin typeface="Microsoft Sans Serif"/>
              <a:cs typeface="Microsoft Sans Serif"/>
            </a:endParaRPr>
          </a:p>
          <a:p>
            <a:pPr marL="518795" marR="5739130" indent="-506730">
              <a:lnSpc>
                <a:spcPct val="141400"/>
              </a:lnSpc>
              <a:buAutoNum type="arabicPeriod"/>
              <a:tabLst>
                <a:tab pos="518159" algn="l"/>
                <a:tab pos="519430" algn="l"/>
              </a:tabLst>
            </a:pPr>
            <a:r>
              <a:rPr sz="1900" spc="-30" dirty="0">
                <a:latin typeface="Microsoft Sans Serif"/>
                <a:cs typeface="Microsoft Sans Serif"/>
              </a:rPr>
              <a:t>Set </a:t>
            </a:r>
            <a:r>
              <a:rPr sz="1900" spc="60" dirty="0">
                <a:latin typeface="Microsoft Sans Serif"/>
                <a:cs typeface="Microsoft Sans Serif"/>
              </a:rPr>
              <a:t>Environment </a:t>
            </a:r>
            <a:r>
              <a:rPr sz="1900" spc="5" dirty="0">
                <a:latin typeface="Microsoft Sans Serif"/>
                <a:cs typeface="Microsoft Sans Serif"/>
              </a:rPr>
              <a:t>Variables: </a:t>
            </a:r>
            <a:r>
              <a:rPr sz="1900" spc="-495" dirty="0">
                <a:latin typeface="Microsoft Sans Serif"/>
                <a:cs typeface="Microsoft Sans Serif"/>
              </a:rPr>
              <a:t> </a:t>
            </a:r>
            <a:r>
              <a:rPr sz="1900" spc="-114" dirty="0">
                <a:latin typeface="Microsoft Sans Serif"/>
                <a:cs typeface="Microsoft Sans Serif"/>
              </a:rPr>
              <a:t>JAVA_HOME</a:t>
            </a:r>
            <a:r>
              <a:rPr sz="1900" spc="-45" dirty="0">
                <a:latin typeface="Microsoft Sans Serif"/>
                <a:cs typeface="Microsoft Sans Serif"/>
              </a:rPr>
              <a:t>: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55" dirty="0">
                <a:latin typeface="Microsoft Sans Serif"/>
                <a:cs typeface="Microsoft Sans Serif"/>
              </a:rPr>
              <a:t>jd</a:t>
            </a:r>
            <a:r>
              <a:rPr sz="1900" spc="75" dirty="0">
                <a:latin typeface="Microsoft Sans Serif"/>
                <a:cs typeface="Microsoft Sans Serif"/>
              </a:rPr>
              <a:t>k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95" dirty="0">
                <a:latin typeface="Microsoft Sans Serif"/>
                <a:cs typeface="Microsoft Sans Serif"/>
              </a:rPr>
              <a:t>root  </a:t>
            </a:r>
            <a:r>
              <a:rPr sz="1900" spc="-120" dirty="0">
                <a:latin typeface="Microsoft Sans Serif"/>
                <a:cs typeface="Microsoft Sans Serif"/>
              </a:rPr>
              <a:t>CLASSPATH</a:t>
            </a:r>
            <a:r>
              <a:rPr sz="1900" spc="-50" dirty="0">
                <a:latin typeface="Microsoft Sans Serif"/>
                <a:cs typeface="Microsoft Sans Serif"/>
              </a:rPr>
              <a:t>:</a:t>
            </a:r>
            <a:r>
              <a:rPr sz="1900" spc="-20" dirty="0">
                <a:latin typeface="Microsoft Sans Serif"/>
                <a:cs typeface="Microsoft Sans Serif"/>
              </a:rPr>
              <a:t> </a:t>
            </a:r>
            <a:r>
              <a:rPr sz="1900" spc="55" dirty="0">
                <a:latin typeface="Microsoft Sans Serif"/>
                <a:cs typeface="Microsoft Sans Serif"/>
              </a:rPr>
              <a:t>jd</a:t>
            </a:r>
            <a:r>
              <a:rPr sz="1900" spc="75" dirty="0">
                <a:latin typeface="Microsoft Sans Serif"/>
                <a:cs typeface="Microsoft Sans Serif"/>
              </a:rPr>
              <a:t>k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90" dirty="0">
                <a:latin typeface="Microsoft Sans Serif"/>
                <a:cs typeface="Microsoft Sans Serif"/>
              </a:rPr>
              <a:t>root/lib  </a:t>
            </a:r>
            <a:r>
              <a:rPr sz="1900" spc="15" dirty="0">
                <a:latin typeface="Microsoft Sans Serif"/>
                <a:cs typeface="Microsoft Sans Serif"/>
              </a:rPr>
              <a:t>Path:</a:t>
            </a:r>
            <a:r>
              <a:rPr sz="1900" spc="-20" dirty="0">
                <a:latin typeface="Microsoft Sans Serif"/>
                <a:cs typeface="Microsoft Sans Serif"/>
              </a:rPr>
              <a:t> </a:t>
            </a:r>
            <a:r>
              <a:rPr sz="1900" spc="60" dirty="0">
                <a:latin typeface="Microsoft Sans Serif"/>
                <a:cs typeface="Microsoft Sans Serif"/>
              </a:rPr>
              <a:t>jdk</a:t>
            </a:r>
            <a:r>
              <a:rPr sz="1900" spc="-20" dirty="0">
                <a:latin typeface="Microsoft Sans Serif"/>
                <a:cs typeface="Microsoft Sans Serif"/>
              </a:rPr>
              <a:t> </a:t>
            </a:r>
            <a:r>
              <a:rPr sz="1900" spc="105" dirty="0">
                <a:latin typeface="Microsoft Sans Serif"/>
                <a:cs typeface="Microsoft Sans Serif"/>
              </a:rPr>
              <a:t>root/bin</a:t>
            </a:r>
            <a:endParaRPr sz="1900" dirty="0">
              <a:latin typeface="Microsoft Sans Serif"/>
              <a:cs typeface="Microsoft Sans Serif"/>
            </a:endParaRPr>
          </a:p>
          <a:p>
            <a:pPr marL="518795" marR="4808855" indent="-506730">
              <a:lnSpc>
                <a:spcPct val="141400"/>
              </a:lnSpc>
              <a:buAutoNum type="arabicPeriod"/>
              <a:tabLst>
                <a:tab pos="518159" algn="l"/>
                <a:tab pos="519430" algn="l"/>
              </a:tabLst>
            </a:pPr>
            <a:r>
              <a:rPr sz="1900" spc="35" dirty="0">
                <a:latin typeface="Microsoft Sans Serif"/>
                <a:cs typeface="Microsoft Sans Serif"/>
              </a:rPr>
              <a:t>Install </a:t>
            </a:r>
            <a:r>
              <a:rPr sz="1900" spc="-20" dirty="0">
                <a:latin typeface="Microsoft Sans Serif"/>
                <a:cs typeface="Microsoft Sans Serif"/>
              </a:rPr>
              <a:t>Eclipse </a:t>
            </a:r>
            <a:r>
              <a:rPr sz="1900" spc="-65" dirty="0">
                <a:latin typeface="Microsoft Sans Serif"/>
                <a:cs typeface="Microsoft Sans Serif"/>
              </a:rPr>
              <a:t>IDE: </a:t>
            </a:r>
            <a:r>
              <a:rPr sz="1900" spc="-60" dirty="0">
                <a:latin typeface="Microsoft Sans Serif"/>
                <a:cs typeface="Microsoft Sans Serif"/>
              </a:rPr>
              <a:t> </a:t>
            </a:r>
            <a:r>
              <a:rPr sz="1900" u="heavy" spc="6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4"/>
              </a:rPr>
              <a:t>http://www.eclipse.org/downloads/</a:t>
            </a:r>
            <a:endParaRPr sz="1900" dirty="0">
              <a:latin typeface="Microsoft Sans Serif"/>
              <a:cs typeface="Microsoft Sans Serif"/>
            </a:endParaRPr>
          </a:p>
          <a:p>
            <a:pPr marL="518795" indent="-506730">
              <a:lnSpc>
                <a:spcPts val="2235"/>
              </a:lnSpc>
              <a:spcBef>
                <a:spcPts val="945"/>
              </a:spcBef>
              <a:buAutoNum type="arabicPeriod"/>
              <a:tabLst>
                <a:tab pos="518159" algn="l"/>
                <a:tab pos="519430" algn="l"/>
              </a:tabLst>
            </a:pPr>
            <a:r>
              <a:rPr sz="1900" spc="35" dirty="0">
                <a:latin typeface="Microsoft Sans Serif"/>
                <a:cs typeface="Microsoft Sans Serif"/>
              </a:rPr>
              <a:t>Install</a:t>
            </a:r>
            <a:r>
              <a:rPr sz="1900" spc="-45" dirty="0">
                <a:latin typeface="Microsoft Sans Serif"/>
                <a:cs typeface="Microsoft Sans Serif"/>
              </a:rPr>
              <a:t> </a:t>
            </a:r>
            <a:r>
              <a:rPr sz="1900" spc="25" dirty="0">
                <a:latin typeface="Microsoft Sans Serif"/>
                <a:cs typeface="Microsoft Sans Serif"/>
              </a:rPr>
              <a:t>Git</a:t>
            </a:r>
            <a:endParaRPr sz="1900" dirty="0">
              <a:latin typeface="Microsoft Sans Serif"/>
              <a:cs typeface="Microsoft Sans Serif"/>
            </a:endParaRPr>
          </a:p>
          <a:p>
            <a:pPr marL="518795">
              <a:lnSpc>
                <a:spcPts val="2235"/>
              </a:lnSpc>
            </a:pPr>
            <a:r>
              <a:rPr sz="1900" u="heavy" spc="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5"/>
              </a:rPr>
              <a:t>https://git-scm.com/</a:t>
            </a:r>
            <a:endParaRPr sz="1900" dirty="0">
              <a:latin typeface="Microsoft Sans Serif"/>
              <a:cs typeface="Microsoft Sans Serif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BCC5A232-37EF-4C0C-815F-FE846A9E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4288155" cy="878840"/>
          </a:xfrm>
        </p:spPr>
        <p:txBody>
          <a:bodyPr/>
          <a:lstStyle/>
          <a:p>
            <a:r>
              <a:rPr lang="en-US" altLang="zh-TW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Steps</a:t>
            </a:r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15600" y="1792325"/>
            <a:ext cx="5751195" cy="4462145"/>
            <a:chOff x="415600" y="1792325"/>
            <a:chExt cx="5751195" cy="4462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600" y="1792325"/>
              <a:ext cx="5751124" cy="4461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26025" y="4689025"/>
              <a:ext cx="1354455" cy="363855"/>
            </a:xfrm>
            <a:custGeom>
              <a:avLst/>
              <a:gdLst/>
              <a:ahLst/>
              <a:cxnLst/>
              <a:rect l="l" t="t" r="r" b="b"/>
              <a:pathLst>
                <a:path w="1354454" h="363854">
                  <a:moveTo>
                    <a:pt x="0" y="0"/>
                  </a:moveTo>
                  <a:lnTo>
                    <a:pt x="1354199" y="0"/>
                  </a:lnTo>
                  <a:lnTo>
                    <a:pt x="1354199" y="363599"/>
                  </a:lnTo>
                  <a:lnTo>
                    <a:pt x="0" y="363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3447" y="1433874"/>
            <a:ext cx="5587273" cy="5095449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162A4067-4861-4598-8511-73FE2A9908C0}"/>
              </a:ext>
            </a:extLst>
          </p:cNvPr>
          <p:cNvSpPr txBox="1">
            <a:spLocks/>
          </p:cNvSpPr>
          <p:nvPr/>
        </p:nvSpPr>
        <p:spPr>
          <a:xfrm>
            <a:off x="607724" y="679307"/>
            <a:ext cx="4054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0" i="0">
                <a:solidFill>
                  <a:schemeClr val="tx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000" kern="0"/>
              <a:t>Install git</a:t>
            </a:r>
            <a:endParaRPr lang="en-US" sz="4000" kern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724" y="699116"/>
            <a:ext cx="11674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Check git installation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724" y="1726091"/>
            <a:ext cx="53721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Check</a:t>
            </a: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595959"/>
                </a:solidFill>
                <a:latin typeface="Microsoft Sans Serif"/>
                <a:cs typeface="Microsoft Sans Serif"/>
              </a:rPr>
              <a:t>whether</a:t>
            </a: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git</a:t>
            </a: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installation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Microsoft Sans Serif"/>
                <a:cs typeface="Microsoft Sans Serif"/>
              </a:rPr>
              <a:t>successful.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95959"/>
              </a:buClr>
              <a:buFont typeface="Arial MT"/>
              <a:buChar char="●"/>
            </a:pPr>
            <a:endParaRPr sz="19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Typ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e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i="1" spc="-85" dirty="0">
                <a:solidFill>
                  <a:srgbClr val="595959"/>
                </a:solidFill>
                <a:latin typeface="Trebuchet MS"/>
                <a:cs typeface="Trebuchet MS"/>
              </a:rPr>
              <a:t>gi</a:t>
            </a:r>
            <a:r>
              <a:rPr sz="1800" i="1" spc="-80" dirty="0">
                <a:solidFill>
                  <a:srgbClr val="595959"/>
                </a:solidFill>
                <a:latin typeface="Trebuchet MS"/>
                <a:cs typeface="Trebuchet MS"/>
              </a:rPr>
              <a:t>t </a:t>
            </a:r>
            <a:r>
              <a:rPr sz="1800" i="1" spc="-40" dirty="0">
                <a:solidFill>
                  <a:srgbClr val="595959"/>
                </a:solidFill>
                <a:latin typeface="Trebuchet MS"/>
                <a:cs typeface="Trebuchet MS"/>
              </a:rPr>
              <a:t>--versio</a:t>
            </a:r>
            <a:r>
              <a:rPr sz="1800" i="1" spc="-45" dirty="0">
                <a:solidFill>
                  <a:srgbClr val="595959"/>
                </a:solidFill>
                <a:latin typeface="Trebuchet MS"/>
                <a:cs typeface="Trebuchet MS"/>
              </a:rPr>
              <a:t>n </a:t>
            </a:r>
            <a:r>
              <a:rPr sz="1800" spc="35" dirty="0">
                <a:solidFill>
                  <a:srgbClr val="595959"/>
                </a:solidFill>
                <a:latin typeface="Microsoft Sans Serif"/>
                <a:cs typeface="Microsoft Sans Serif"/>
              </a:rPr>
              <a:t>i</a:t>
            </a:r>
            <a:r>
              <a:rPr sz="1800" spc="100" dirty="0">
                <a:solidFill>
                  <a:srgbClr val="595959"/>
                </a:solidFill>
                <a:latin typeface="Microsoft Sans Serif"/>
                <a:cs typeface="Microsoft Sans Serif"/>
              </a:rPr>
              <a:t>n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Microsoft Sans Serif"/>
                <a:cs typeface="Microsoft Sans Serif"/>
              </a:rPr>
              <a:t>Termina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l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595959"/>
                </a:solidFill>
                <a:latin typeface="Microsoft Sans Serif"/>
                <a:cs typeface="Microsoft Sans Serif"/>
              </a:rPr>
              <a:t>an</a:t>
            </a:r>
            <a:r>
              <a:rPr sz="1800" spc="65" dirty="0">
                <a:solidFill>
                  <a:srgbClr val="595959"/>
                </a:solidFill>
                <a:latin typeface="Microsoft Sans Serif"/>
                <a:cs typeface="Microsoft Sans Serif"/>
              </a:rPr>
              <a:t>d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595959"/>
                </a:solidFill>
                <a:latin typeface="Microsoft Sans Serif"/>
                <a:cs typeface="Microsoft Sans Serif"/>
              </a:rPr>
              <a:t>enter.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724" y="4980745"/>
            <a:ext cx="8748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65" dirty="0">
                <a:solidFill>
                  <a:srgbClr val="595959"/>
                </a:solidFill>
                <a:latin typeface="Microsoft Sans Serif"/>
                <a:cs typeface="Microsoft Sans Serif"/>
              </a:rPr>
              <a:t>It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will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595959"/>
                </a:solidFill>
                <a:latin typeface="Microsoft Sans Serif"/>
                <a:cs typeface="Microsoft Sans Serif"/>
              </a:rPr>
              <a:t>show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595959"/>
                </a:solidFill>
                <a:latin typeface="Microsoft Sans Serif"/>
                <a:cs typeface="Microsoft Sans Serif"/>
              </a:rPr>
              <a:t>version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595959"/>
                </a:solidFill>
                <a:latin typeface="Microsoft Sans Serif"/>
                <a:cs typeface="Microsoft Sans Serif"/>
              </a:rPr>
              <a:t>you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Microsoft Sans Serif"/>
                <a:cs typeface="Microsoft Sans Serif"/>
              </a:rPr>
              <a:t>installed,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595959"/>
                </a:solidFill>
                <a:latin typeface="Microsoft Sans Serif"/>
                <a:cs typeface="Microsoft Sans Serif"/>
              </a:rPr>
              <a:t>that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595959"/>
                </a:solidFill>
                <a:latin typeface="Microsoft Sans Serif"/>
                <a:cs typeface="Microsoft Sans Serif"/>
              </a:rPr>
              <a:t>means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595959"/>
                </a:solidFill>
                <a:latin typeface="Microsoft Sans Serif"/>
                <a:cs typeface="Microsoft Sans Serif"/>
              </a:rPr>
              <a:t>your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installation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 is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Microsoft Sans Serif"/>
                <a:cs typeface="Microsoft Sans Serif"/>
              </a:rPr>
              <a:t>successful.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037" y="2971312"/>
            <a:ext cx="3705224" cy="10953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7045" y="4396455"/>
            <a:ext cx="5092699" cy="3936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27952" y="613633"/>
            <a:ext cx="1442720" cy="1500505"/>
          </a:xfrm>
          <a:custGeom>
            <a:avLst/>
            <a:gdLst/>
            <a:ahLst/>
            <a:cxnLst/>
            <a:rect l="l" t="t" r="r" b="b"/>
            <a:pathLst>
              <a:path w="1442720" h="1500505">
                <a:moveTo>
                  <a:pt x="1442130" y="1499895"/>
                </a:moveTo>
                <a:lnTo>
                  <a:pt x="1442130" y="0"/>
                </a:lnTo>
                <a:lnTo>
                  <a:pt x="0" y="0"/>
                </a:lnTo>
              </a:path>
            </a:pathLst>
          </a:custGeom>
          <a:ln w="28574">
            <a:solidFill>
              <a:srgbClr val="CCA6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899" y="4744470"/>
            <a:ext cx="1442720" cy="1500505"/>
          </a:xfrm>
          <a:custGeom>
            <a:avLst/>
            <a:gdLst/>
            <a:ahLst/>
            <a:cxnLst/>
            <a:rect l="l" t="t" r="r" b="b"/>
            <a:pathLst>
              <a:path w="1442720" h="1500504">
                <a:moveTo>
                  <a:pt x="0" y="0"/>
                </a:moveTo>
                <a:lnTo>
                  <a:pt x="0" y="1499895"/>
                </a:lnTo>
                <a:lnTo>
                  <a:pt x="1442130" y="1499895"/>
                </a:lnTo>
              </a:path>
            </a:pathLst>
          </a:custGeom>
          <a:ln w="28574">
            <a:solidFill>
              <a:srgbClr val="CCA6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99015" y="2991701"/>
            <a:ext cx="199396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Done!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923" y="3261298"/>
            <a:ext cx="5904448" cy="30269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2772" y="3261302"/>
            <a:ext cx="5507475" cy="30307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7724" y="1726086"/>
            <a:ext cx="52438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u="heavy" spc="6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https://www.java.com/en/download/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9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60" dirty="0">
                <a:latin typeface="Microsoft Sans Serif"/>
                <a:cs typeface="Microsoft Sans Serif"/>
              </a:rPr>
              <a:t>After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download,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keep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clicking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”Next”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05" dirty="0">
                <a:latin typeface="Microsoft Sans Serif"/>
                <a:cs typeface="Microsoft Sans Serif"/>
              </a:rPr>
              <a:t>to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install.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標題 3">
            <a:extLst>
              <a:ext uri="{FF2B5EF4-FFF2-40B4-BE49-F238E27FC236}">
                <a16:creationId xmlns:a16="http://schemas.microsoft.com/office/drawing/2014/main" id="{D7687E54-E29F-4DA2-96C6-A65BB332E648}"/>
              </a:ext>
            </a:extLst>
          </p:cNvPr>
          <p:cNvSpPr txBox="1">
            <a:spLocks/>
          </p:cNvSpPr>
          <p:nvPr/>
        </p:nvSpPr>
        <p:spPr>
          <a:xfrm>
            <a:off x="509923" y="791029"/>
            <a:ext cx="105918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tx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r>
              <a:rPr lang="fr-FR" altLang="zh-TW" sz="4000" spc="35" dirty="0"/>
              <a:t>Install</a:t>
            </a:r>
            <a:r>
              <a:rPr lang="fr-FR" altLang="zh-TW" sz="4000" spc="-10" dirty="0"/>
              <a:t> </a:t>
            </a:r>
            <a:r>
              <a:rPr lang="fr-FR" altLang="zh-TW" sz="4000" spc="-290" dirty="0"/>
              <a:t>JRE</a:t>
            </a:r>
            <a:r>
              <a:rPr lang="fr-FR" altLang="zh-TW" sz="4000" spc="-215" dirty="0"/>
              <a:t> </a:t>
            </a:r>
            <a:r>
              <a:rPr lang="fr-FR" altLang="zh-TW" sz="4000" spc="-160" dirty="0"/>
              <a:t>(JAVA</a:t>
            </a:r>
            <a:r>
              <a:rPr lang="fr-FR" altLang="zh-TW" sz="4000" spc="-20" dirty="0"/>
              <a:t> </a:t>
            </a:r>
            <a:r>
              <a:rPr lang="fr-FR" altLang="zh-TW" sz="4000" spc="-55" dirty="0"/>
              <a:t>RUNTIME</a:t>
            </a:r>
            <a:r>
              <a:rPr lang="fr-FR" altLang="zh-TW" sz="4000" spc="-10" dirty="0"/>
              <a:t> </a:t>
            </a:r>
            <a:r>
              <a:rPr lang="fr-FR" altLang="zh-TW" sz="4000" spc="-60" dirty="0"/>
              <a:t>ENVIRONMENT)</a:t>
            </a:r>
            <a:endParaRPr lang="zh-TW" altLang="en-US" sz="4000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996" y="2742124"/>
            <a:ext cx="9190298" cy="18266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3121" y="4741550"/>
            <a:ext cx="5963976" cy="15903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7724" y="1726087"/>
            <a:ext cx="88855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u="heavy" spc="4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4"/>
              </a:rPr>
              <a:t>https://www.oracle.com/java/technologies/javase/javase-jdk8-downloads.html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9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40" dirty="0">
                <a:latin typeface="Microsoft Sans Serif"/>
                <a:cs typeface="Microsoft Sans Serif"/>
              </a:rPr>
              <a:t>Need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05" dirty="0">
                <a:latin typeface="Microsoft Sans Serif"/>
                <a:cs typeface="Microsoft Sans Serif"/>
              </a:rPr>
              <a:t>to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login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oracle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105" dirty="0">
                <a:latin typeface="Microsoft Sans Serif"/>
                <a:cs typeface="Microsoft Sans Serif"/>
              </a:rPr>
              <a:t>to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download.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After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download,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keep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clicking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”Next”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105" dirty="0">
                <a:latin typeface="Microsoft Sans Serif"/>
                <a:cs typeface="Microsoft Sans Serif"/>
              </a:rPr>
              <a:t>to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install.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F077A196-712A-4C55-8609-EE754BD2C032}"/>
              </a:ext>
            </a:extLst>
          </p:cNvPr>
          <p:cNvSpPr txBox="1">
            <a:spLocks/>
          </p:cNvSpPr>
          <p:nvPr/>
        </p:nvSpPr>
        <p:spPr>
          <a:xfrm>
            <a:off x="509923" y="791029"/>
            <a:ext cx="105918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tx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r>
              <a:rPr lang="fr-FR" altLang="zh-TW" sz="4000" spc="35" dirty="0"/>
              <a:t>Install</a:t>
            </a:r>
            <a:r>
              <a:rPr lang="fr-FR" altLang="zh-TW" sz="4000" spc="-10" dirty="0"/>
              <a:t> </a:t>
            </a:r>
            <a:r>
              <a:rPr lang="fr-FR" altLang="zh-TW" sz="4000" spc="-290" dirty="0"/>
              <a:t>JDK</a:t>
            </a:r>
            <a:r>
              <a:rPr lang="fr-FR" altLang="zh-TW" sz="4000" spc="-215" dirty="0"/>
              <a:t> </a:t>
            </a:r>
            <a:r>
              <a:rPr lang="fr-FR" altLang="zh-TW" sz="4000" spc="-160" dirty="0"/>
              <a:t>(JAVA</a:t>
            </a:r>
            <a:r>
              <a:rPr lang="fr-FR" altLang="zh-TW" sz="4000" spc="-20" dirty="0"/>
              <a:t> </a:t>
            </a:r>
            <a:r>
              <a:rPr lang="fr-FR" altLang="zh-TW" sz="4000" spc="-55" dirty="0"/>
              <a:t>DEVELOPMENT</a:t>
            </a:r>
            <a:r>
              <a:rPr lang="fr-FR" altLang="zh-TW" sz="4000" spc="-10" dirty="0"/>
              <a:t> </a:t>
            </a:r>
            <a:r>
              <a:rPr lang="fr-FR" altLang="zh-TW" sz="4000" spc="-60" dirty="0"/>
              <a:t>KIT)</a:t>
            </a:r>
            <a:endParaRPr lang="zh-TW" altLang="en-US" sz="4000" kern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3424" y="1627943"/>
            <a:ext cx="11259820" cy="3766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Notice:</a:t>
            </a:r>
            <a:r>
              <a:rPr sz="1800" spc="-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Microsoft Sans Serif"/>
                <a:cs typeface="Microsoft Sans Serif"/>
              </a:rPr>
              <a:t>You </a:t>
            </a:r>
            <a:r>
              <a:rPr sz="1800" spc="60" dirty="0">
                <a:solidFill>
                  <a:srgbClr val="C00000"/>
                </a:solidFill>
                <a:latin typeface="Microsoft Sans Serif"/>
                <a:cs typeface="Microsoft Sans Serif"/>
              </a:rPr>
              <a:t>don’t</a:t>
            </a:r>
            <a:r>
              <a:rPr sz="1800" spc="-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C00000"/>
                </a:solidFill>
                <a:latin typeface="Microsoft Sans Serif"/>
                <a:cs typeface="Microsoft Sans Serif"/>
              </a:rPr>
              <a:t>need</a:t>
            </a:r>
            <a:r>
              <a:rPr sz="1800" spc="-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C00000"/>
                </a:solidFill>
                <a:latin typeface="Microsoft Sans Serif"/>
                <a:cs typeface="Microsoft Sans Serif"/>
              </a:rPr>
              <a:t>to</a:t>
            </a:r>
            <a:r>
              <a:rPr sz="18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set</a:t>
            </a:r>
            <a:r>
              <a:rPr sz="1800" spc="-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C00000"/>
                </a:solidFill>
                <a:latin typeface="Microsoft Sans Serif"/>
                <a:cs typeface="Microsoft Sans Serif"/>
              </a:rPr>
              <a:t>environment</a:t>
            </a:r>
            <a:r>
              <a:rPr sz="1800" spc="-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C00000"/>
                </a:solidFill>
                <a:latin typeface="Microsoft Sans Serif"/>
                <a:cs typeface="Microsoft Sans Serif"/>
              </a:rPr>
              <a:t>variables</a:t>
            </a:r>
            <a:r>
              <a:rPr sz="1800" spc="-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C00000"/>
                </a:solidFill>
                <a:latin typeface="Microsoft Sans Serif"/>
                <a:cs typeface="Microsoft Sans Serif"/>
              </a:rPr>
              <a:t>on</a:t>
            </a:r>
            <a:r>
              <a:rPr sz="1800" spc="-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C00000"/>
                </a:solidFill>
                <a:latin typeface="Microsoft Sans Serif"/>
                <a:cs typeface="Microsoft Sans Serif"/>
              </a:rPr>
              <a:t>MAC</a:t>
            </a:r>
            <a:r>
              <a:rPr sz="18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C00000"/>
                </a:solidFill>
                <a:latin typeface="Microsoft Sans Serif"/>
                <a:cs typeface="Microsoft Sans Serif"/>
              </a:rPr>
              <a:t>OS.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●"/>
            </a:pPr>
            <a:endParaRPr sz="2950" dirty="0">
              <a:latin typeface="Microsoft Sans Serif"/>
              <a:cs typeface="Microsoft Sans Serif"/>
            </a:endParaRPr>
          </a:p>
          <a:p>
            <a:pPr marL="379095" marR="5080" indent="-367030">
              <a:lnSpc>
                <a:spcPts val="1939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55" dirty="0">
                <a:latin typeface="Microsoft Sans Serif"/>
                <a:cs typeface="Microsoft Sans Serif"/>
              </a:rPr>
              <a:t>Environment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Variables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are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the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common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variables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OS.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Therefore,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05" dirty="0">
                <a:latin typeface="Microsoft Sans Serif"/>
                <a:cs typeface="Microsoft Sans Serif"/>
              </a:rPr>
              <a:t>to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let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the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OS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know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where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we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install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75" dirty="0">
                <a:latin typeface="Microsoft Sans Serif"/>
                <a:cs typeface="Microsoft Sans Serif"/>
              </a:rPr>
              <a:t>JDK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and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15" dirty="0">
                <a:latin typeface="Microsoft Sans Serif"/>
                <a:cs typeface="Microsoft Sans Serif"/>
              </a:rPr>
              <a:t>JRE,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we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will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set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the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following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three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environment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variables:</a:t>
            </a:r>
            <a:endParaRPr sz="1800" dirty="0">
              <a:latin typeface="Microsoft Sans Serif"/>
              <a:cs typeface="Microsoft Sans Serif"/>
            </a:endParaRPr>
          </a:p>
          <a:p>
            <a:pPr marL="721995" lvl="1" indent="-419734">
              <a:lnSpc>
                <a:spcPct val="100000"/>
              </a:lnSpc>
              <a:spcBef>
                <a:spcPts val="1160"/>
              </a:spcBef>
              <a:buAutoNum type="arabicPeriod"/>
              <a:tabLst>
                <a:tab pos="721995" algn="l"/>
                <a:tab pos="722630" algn="l"/>
              </a:tabLst>
            </a:pPr>
            <a:r>
              <a:rPr sz="1800" spc="-105" dirty="0">
                <a:latin typeface="Microsoft Sans Serif"/>
                <a:cs typeface="Microsoft Sans Serif"/>
              </a:rPr>
              <a:t>JAVA_HOME:</a:t>
            </a:r>
            <a:endParaRPr sz="1800" dirty="0">
              <a:latin typeface="Microsoft Sans Serif"/>
              <a:cs typeface="Microsoft Sans Serif"/>
            </a:endParaRPr>
          </a:p>
          <a:p>
            <a:pPr marL="988694">
              <a:lnSpc>
                <a:spcPct val="100000"/>
              </a:lnSpc>
              <a:spcBef>
                <a:spcPts val="1185"/>
              </a:spcBef>
            </a:pPr>
            <a:r>
              <a:rPr sz="1800" spc="35" dirty="0">
                <a:latin typeface="Microsoft Sans Serif"/>
                <a:cs typeface="Microsoft Sans Serif"/>
              </a:rPr>
              <a:t>Location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of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the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installation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directory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of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75" dirty="0">
                <a:latin typeface="Microsoft Sans Serif"/>
                <a:cs typeface="Microsoft Sans Serif"/>
              </a:rPr>
              <a:t>JAVA</a:t>
            </a:r>
            <a:endParaRPr sz="1800" dirty="0">
              <a:latin typeface="Microsoft Sans Serif"/>
              <a:cs typeface="Microsoft Sans Serif"/>
            </a:endParaRPr>
          </a:p>
          <a:p>
            <a:pPr marL="721995" lvl="1" indent="-419734">
              <a:lnSpc>
                <a:spcPct val="100000"/>
              </a:lnSpc>
              <a:spcBef>
                <a:spcPts val="1185"/>
              </a:spcBef>
              <a:buAutoNum type="arabicPeriod" startAt="2"/>
              <a:tabLst>
                <a:tab pos="721995" algn="l"/>
                <a:tab pos="722630" algn="l"/>
              </a:tabLst>
            </a:pPr>
            <a:r>
              <a:rPr sz="1800" spc="-110" dirty="0">
                <a:latin typeface="Microsoft Sans Serif"/>
                <a:cs typeface="Microsoft Sans Serif"/>
              </a:rPr>
              <a:t>CLASSPATH:</a:t>
            </a:r>
            <a:endParaRPr sz="1800" dirty="0">
              <a:latin typeface="Microsoft Sans Serif"/>
              <a:cs typeface="Microsoft Sans Serif"/>
            </a:endParaRPr>
          </a:p>
          <a:p>
            <a:pPr marL="988694">
              <a:lnSpc>
                <a:spcPct val="100000"/>
              </a:lnSpc>
              <a:spcBef>
                <a:spcPts val="1185"/>
              </a:spcBef>
            </a:pPr>
            <a:r>
              <a:rPr sz="1800" spc="35" dirty="0">
                <a:latin typeface="Microsoft Sans Serif"/>
                <a:cs typeface="Microsoft Sans Serif"/>
              </a:rPr>
              <a:t>Locatio</a:t>
            </a:r>
            <a:r>
              <a:rPr sz="1800" spc="50" dirty="0">
                <a:latin typeface="Microsoft Sans Serif"/>
                <a:cs typeface="Microsoft Sans Serif"/>
              </a:rPr>
              <a:t>n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14" dirty="0">
                <a:latin typeface="Microsoft Sans Serif"/>
                <a:cs typeface="Microsoft Sans Serif"/>
              </a:rPr>
              <a:t>o</a:t>
            </a:r>
            <a:r>
              <a:rPr sz="1800" spc="60" dirty="0">
                <a:latin typeface="Microsoft Sans Serif"/>
                <a:cs typeface="Microsoft Sans Serif"/>
              </a:rPr>
              <a:t>f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th</a:t>
            </a:r>
            <a:r>
              <a:rPr sz="1800" spc="100" dirty="0">
                <a:latin typeface="Microsoft Sans Serif"/>
                <a:cs typeface="Microsoft Sans Serif"/>
              </a:rPr>
              <a:t>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librar</a:t>
            </a:r>
            <a:r>
              <a:rPr sz="1800" spc="80" dirty="0">
                <a:latin typeface="Microsoft Sans Serif"/>
                <a:cs typeface="Microsoft Sans Serif"/>
              </a:rPr>
              <a:t>y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14" dirty="0">
                <a:latin typeface="Microsoft Sans Serif"/>
                <a:cs typeface="Microsoft Sans Serif"/>
              </a:rPr>
              <a:t>o</a:t>
            </a:r>
            <a:r>
              <a:rPr sz="1800" spc="60" dirty="0">
                <a:latin typeface="Microsoft Sans Serif"/>
                <a:cs typeface="Microsoft Sans Serif"/>
              </a:rPr>
              <a:t>f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70" dirty="0">
                <a:latin typeface="Microsoft Sans Serif"/>
                <a:cs typeface="Microsoft Sans Serif"/>
              </a:rPr>
              <a:t>JAV</a:t>
            </a:r>
            <a:r>
              <a:rPr sz="1800" spc="-180" dirty="0">
                <a:latin typeface="Microsoft Sans Serif"/>
                <a:cs typeface="Microsoft Sans Serif"/>
              </a:rPr>
              <a:t>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develope</a:t>
            </a:r>
            <a:r>
              <a:rPr sz="1800" spc="35" dirty="0">
                <a:latin typeface="Microsoft Sans Serif"/>
                <a:cs typeface="Microsoft Sans Serif"/>
              </a:rPr>
              <a:t>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tool</a:t>
            </a:r>
            <a:endParaRPr sz="1800" dirty="0">
              <a:latin typeface="Microsoft Sans Serif"/>
              <a:cs typeface="Microsoft Sans Serif"/>
            </a:endParaRPr>
          </a:p>
          <a:p>
            <a:pPr marL="721995" lvl="1" indent="-419734">
              <a:lnSpc>
                <a:spcPct val="100000"/>
              </a:lnSpc>
              <a:spcBef>
                <a:spcPts val="1180"/>
              </a:spcBef>
              <a:buAutoNum type="arabicPeriod" startAt="3"/>
              <a:tabLst>
                <a:tab pos="721995" algn="l"/>
                <a:tab pos="722630" algn="l"/>
              </a:tabLst>
            </a:pPr>
            <a:r>
              <a:rPr sz="1800" spc="-65" dirty="0">
                <a:latin typeface="Microsoft Sans Serif"/>
                <a:cs typeface="Microsoft Sans Serif"/>
              </a:rPr>
              <a:t>PATH:</a:t>
            </a:r>
            <a:endParaRPr sz="1800" dirty="0">
              <a:latin typeface="Microsoft Sans Serif"/>
              <a:cs typeface="Microsoft Sans Serif"/>
            </a:endParaRPr>
          </a:p>
          <a:p>
            <a:pPr marL="988694">
              <a:lnSpc>
                <a:spcPct val="100000"/>
              </a:lnSpc>
              <a:spcBef>
                <a:spcPts val="1185"/>
              </a:spcBef>
            </a:pPr>
            <a:r>
              <a:rPr sz="1800" spc="40" dirty="0">
                <a:latin typeface="Microsoft Sans Serif"/>
                <a:cs typeface="Microsoft Sans Serif"/>
              </a:rPr>
              <a:t>Add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JAVA-related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commands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05" dirty="0">
                <a:latin typeface="Microsoft Sans Serif"/>
                <a:cs typeface="Microsoft Sans Serif"/>
              </a:rPr>
              <a:t>to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the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system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default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search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location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B02859F0-585C-4F32-963D-A483A7462714}"/>
              </a:ext>
            </a:extLst>
          </p:cNvPr>
          <p:cNvSpPr txBox="1">
            <a:spLocks/>
          </p:cNvSpPr>
          <p:nvPr/>
        </p:nvSpPr>
        <p:spPr>
          <a:xfrm>
            <a:off x="509923" y="791029"/>
            <a:ext cx="105918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tx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r>
              <a:rPr lang="fr-FR" altLang="zh-TW" sz="4000" spc="35" dirty="0"/>
              <a:t>Set Environment Variables</a:t>
            </a:r>
            <a:endParaRPr lang="zh-TW" altLang="en-US" sz="4000" kern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5825" y="2067450"/>
            <a:ext cx="3905249" cy="44386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274" y="1899024"/>
            <a:ext cx="7567739" cy="3497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60496" y="1545980"/>
            <a:ext cx="3118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1.</a:t>
            </a:r>
            <a:r>
              <a:rPr sz="1800" spc="-3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C00000"/>
                </a:solidFill>
                <a:latin typeface="Microsoft Sans Serif"/>
                <a:cs typeface="Microsoft Sans Serif"/>
              </a:rPr>
              <a:t>Settings</a:t>
            </a:r>
            <a:r>
              <a:rPr sz="1800" spc="-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C00000"/>
                </a:solidFill>
                <a:latin typeface="Microsoft Sans Serif"/>
                <a:cs typeface="Microsoft Sans Serif"/>
              </a:rPr>
              <a:t>-&gt;</a:t>
            </a:r>
            <a:r>
              <a:rPr sz="1800" spc="-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C00000"/>
                </a:solidFill>
                <a:latin typeface="Microsoft Sans Serif"/>
                <a:cs typeface="Microsoft Sans Serif"/>
              </a:rPr>
              <a:t>System</a:t>
            </a:r>
            <a:r>
              <a:rPr sz="1800" spc="-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C00000"/>
                </a:solidFill>
                <a:latin typeface="Microsoft Sans Serif"/>
                <a:cs typeface="Microsoft Sans Serif"/>
              </a:rPr>
              <a:t>-&gt;About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6419" y="5184183"/>
            <a:ext cx="19043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 marR="5080" indent="-236854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2. </a:t>
            </a:r>
            <a:r>
              <a:rPr sz="1800" spc="-20" dirty="0">
                <a:solidFill>
                  <a:srgbClr val="C00000"/>
                </a:solidFill>
                <a:latin typeface="Microsoft Sans Serif"/>
                <a:cs typeface="Microsoft Sans Serif"/>
              </a:rPr>
              <a:t>Click </a:t>
            </a:r>
            <a:r>
              <a:rPr sz="1800" spc="20" dirty="0">
                <a:solidFill>
                  <a:srgbClr val="C00000"/>
                </a:solidFill>
                <a:latin typeface="Microsoft Sans Serif"/>
                <a:cs typeface="Microsoft Sans Serif"/>
              </a:rPr>
              <a:t>Advanced </a:t>
            </a:r>
            <a:r>
              <a:rPr sz="1800" spc="-46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C00000"/>
                </a:solidFill>
                <a:latin typeface="Microsoft Sans Serif"/>
                <a:cs typeface="Microsoft Sans Serif"/>
              </a:rPr>
              <a:t>system</a:t>
            </a:r>
            <a:r>
              <a:rPr sz="1800" spc="-9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C00000"/>
                </a:solidFill>
                <a:latin typeface="Microsoft Sans Serif"/>
                <a:cs typeface="Microsoft Sans Serif"/>
              </a:rPr>
              <a:t>settings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30540" y="4655932"/>
            <a:ext cx="1508760" cy="236854"/>
          </a:xfrm>
          <a:custGeom>
            <a:avLst/>
            <a:gdLst/>
            <a:ahLst/>
            <a:cxnLst/>
            <a:rect l="l" t="t" r="r" b="b"/>
            <a:pathLst>
              <a:path w="1508759" h="236854">
                <a:moveTo>
                  <a:pt x="0" y="0"/>
                </a:moveTo>
                <a:lnTo>
                  <a:pt x="1508699" y="0"/>
                </a:lnTo>
                <a:lnTo>
                  <a:pt x="1508699" y="236699"/>
                </a:lnTo>
                <a:lnTo>
                  <a:pt x="0" y="2366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87872" y="5594199"/>
            <a:ext cx="1341120" cy="375920"/>
          </a:xfrm>
          <a:custGeom>
            <a:avLst/>
            <a:gdLst/>
            <a:ahLst/>
            <a:cxnLst/>
            <a:rect l="l" t="t" r="r" b="b"/>
            <a:pathLst>
              <a:path w="1341120" h="375920">
                <a:moveTo>
                  <a:pt x="0" y="0"/>
                </a:moveTo>
                <a:lnTo>
                  <a:pt x="1340999" y="0"/>
                </a:lnTo>
                <a:lnTo>
                  <a:pt x="1340999" y="375899"/>
                </a:lnTo>
                <a:lnTo>
                  <a:pt x="0" y="3758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16724" y="5553905"/>
            <a:ext cx="2189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3.</a:t>
            </a:r>
            <a:r>
              <a:rPr sz="1800" spc="-4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C00000"/>
                </a:solidFill>
                <a:latin typeface="Microsoft Sans Serif"/>
                <a:cs typeface="Microsoft Sans Serif"/>
              </a:rPr>
              <a:t>Click</a:t>
            </a:r>
            <a:r>
              <a:rPr sz="1800" spc="-4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C00000"/>
                </a:solidFill>
                <a:latin typeface="Microsoft Sans Serif"/>
                <a:cs typeface="Microsoft Sans Serif"/>
              </a:rPr>
              <a:t>Environment </a:t>
            </a:r>
            <a:r>
              <a:rPr sz="1800" spc="-46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C00000"/>
                </a:solidFill>
                <a:latin typeface="Microsoft Sans Serif"/>
                <a:cs typeface="Microsoft Sans Serif"/>
              </a:rPr>
              <a:t>Variables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標題 3">
            <a:extLst>
              <a:ext uri="{FF2B5EF4-FFF2-40B4-BE49-F238E27FC236}">
                <a16:creationId xmlns:a16="http://schemas.microsoft.com/office/drawing/2014/main" id="{70FB2434-B730-4D64-9D75-1144ECCF6D44}"/>
              </a:ext>
            </a:extLst>
          </p:cNvPr>
          <p:cNvSpPr txBox="1">
            <a:spLocks/>
          </p:cNvSpPr>
          <p:nvPr/>
        </p:nvSpPr>
        <p:spPr>
          <a:xfrm>
            <a:off x="509923" y="791029"/>
            <a:ext cx="105918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tx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r>
              <a:rPr lang="fr-FR" altLang="zh-TW" sz="4000" spc="35" dirty="0"/>
              <a:t>Set Environment Variables</a:t>
            </a:r>
            <a:endParaRPr lang="zh-TW" altLang="en-US" sz="4000" kern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625" y="622648"/>
            <a:ext cx="110937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Set Environment 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2524" y="1627935"/>
            <a:ext cx="6264910" cy="280860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79095" marR="5080" indent="-367030">
              <a:lnSpc>
                <a:spcPts val="1939"/>
              </a:lnSpc>
              <a:spcBef>
                <a:spcPts val="34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595959"/>
                </a:solidFill>
                <a:latin typeface="Microsoft Sans Serif"/>
                <a:cs typeface="Microsoft Sans Serif"/>
              </a:rPr>
              <a:t>we </a:t>
            </a:r>
            <a:r>
              <a:rPr sz="1800" spc="30" dirty="0">
                <a:solidFill>
                  <a:srgbClr val="595959"/>
                </a:solidFill>
                <a:latin typeface="Microsoft Sans Serif"/>
                <a:cs typeface="Microsoft Sans Serif"/>
              </a:rPr>
              <a:t>set </a:t>
            </a:r>
            <a:r>
              <a:rPr sz="1800" spc="75" dirty="0">
                <a:solidFill>
                  <a:srgbClr val="595959"/>
                </a:solidFill>
                <a:latin typeface="Microsoft Sans Serif"/>
                <a:cs typeface="Microsoft Sans Serif"/>
              </a:rPr>
              <a:t>environment </a:t>
            </a:r>
            <a:r>
              <a:rPr sz="180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variables </a:t>
            </a:r>
            <a:r>
              <a:rPr sz="1800" spc="70" dirty="0">
                <a:solidFill>
                  <a:srgbClr val="595959"/>
                </a:solidFill>
                <a:latin typeface="Microsoft Sans Serif"/>
                <a:cs typeface="Microsoft Sans Serif"/>
              </a:rPr>
              <a:t>in </a:t>
            </a:r>
            <a:r>
              <a:rPr sz="1800" spc="80" dirty="0">
                <a:solidFill>
                  <a:srgbClr val="595959"/>
                </a:solidFill>
                <a:latin typeface="Microsoft Sans Serif"/>
                <a:cs typeface="Microsoft Sans Serif"/>
              </a:rPr>
              <a:t>the </a:t>
            </a:r>
            <a:r>
              <a:rPr sz="1800" spc="85" dirty="0">
                <a:solidFill>
                  <a:srgbClr val="595959"/>
                </a:solidFill>
                <a:latin typeface="Microsoft Sans Serif"/>
                <a:cs typeface="Microsoft Sans Serif"/>
              </a:rPr>
              <a:t>upper </a:t>
            </a:r>
            <a:r>
              <a:rPr sz="1800" spc="35" dirty="0">
                <a:solidFill>
                  <a:srgbClr val="595959"/>
                </a:solidFill>
                <a:latin typeface="Microsoft Sans Serif"/>
                <a:cs typeface="Microsoft Sans Serif"/>
              </a:rPr>
              <a:t>section </a:t>
            </a:r>
            <a:r>
              <a:rPr sz="1800" spc="4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Microsoft Sans Serif"/>
                <a:cs typeface="Microsoft Sans Serif"/>
              </a:rPr>
              <a:t>(User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variables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595959"/>
                </a:solidFill>
                <a:latin typeface="Microsoft Sans Serif"/>
                <a:cs typeface="Microsoft Sans Serif"/>
              </a:rPr>
              <a:t>for</a:t>
            </a:r>
            <a:r>
              <a:rPr sz="1800" spc="3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i="1" spc="-65" dirty="0">
                <a:solidFill>
                  <a:srgbClr val="595959"/>
                </a:solidFill>
                <a:latin typeface="Trebuchet MS"/>
                <a:cs typeface="Trebuchet MS"/>
              </a:rPr>
              <a:t>XXX</a:t>
            </a:r>
            <a:r>
              <a:rPr sz="1800" spc="-65" dirty="0">
                <a:solidFill>
                  <a:srgbClr val="595959"/>
                </a:solidFill>
                <a:latin typeface="Microsoft Sans Serif"/>
                <a:cs typeface="Microsoft Sans Serif"/>
              </a:rPr>
              <a:t>),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595959"/>
                </a:solidFill>
                <a:latin typeface="Microsoft Sans Serif"/>
                <a:cs typeface="Microsoft Sans Serif"/>
              </a:rPr>
              <a:t>it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595959"/>
                </a:solidFill>
                <a:latin typeface="Microsoft Sans Serif"/>
                <a:cs typeface="Microsoft Sans Serif"/>
              </a:rPr>
              <a:t>means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595959"/>
                </a:solidFill>
                <a:latin typeface="Microsoft Sans Serif"/>
                <a:cs typeface="Microsoft Sans Serif"/>
              </a:rPr>
              <a:t>our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Microsoft Sans Serif"/>
                <a:cs typeface="Microsoft Sans Serif"/>
              </a:rPr>
              <a:t>setting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only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595959"/>
                </a:solidFill>
                <a:latin typeface="Microsoft Sans Serif"/>
                <a:cs typeface="Microsoft Sans Serif"/>
              </a:rPr>
              <a:t>works </a:t>
            </a:r>
            <a:r>
              <a:rPr sz="1800" spc="-459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595959"/>
                </a:solidFill>
                <a:latin typeface="Microsoft Sans Serif"/>
                <a:cs typeface="Microsoft Sans Serif"/>
              </a:rPr>
              <a:t>when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i="1" spc="-70" dirty="0">
                <a:solidFill>
                  <a:srgbClr val="595959"/>
                </a:solidFill>
                <a:latin typeface="Trebuchet MS"/>
                <a:cs typeface="Trebuchet MS"/>
              </a:rPr>
              <a:t>XX</a:t>
            </a:r>
            <a:r>
              <a:rPr sz="1800" i="1" spc="-65" dirty="0">
                <a:solidFill>
                  <a:srgbClr val="595959"/>
                </a:solidFill>
                <a:latin typeface="Trebuchet MS"/>
                <a:cs typeface="Trebuchet MS"/>
              </a:rPr>
              <a:t>X</a:t>
            </a:r>
            <a:r>
              <a:rPr sz="1800" i="1" spc="-7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595959"/>
                </a:solidFill>
                <a:latin typeface="Microsoft Sans Serif"/>
                <a:cs typeface="Microsoft Sans Serif"/>
              </a:rPr>
              <a:t>logi</a:t>
            </a:r>
            <a:r>
              <a:rPr sz="1800" spc="65" dirty="0">
                <a:solidFill>
                  <a:srgbClr val="595959"/>
                </a:solidFill>
                <a:latin typeface="Microsoft Sans Serif"/>
                <a:cs typeface="Microsoft Sans Serif"/>
              </a:rPr>
              <a:t>n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Microsoft Sans Serif"/>
                <a:cs typeface="Microsoft Sans Serif"/>
              </a:rPr>
              <a:t>Windows.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●"/>
            </a:pPr>
            <a:endParaRPr sz="2950">
              <a:latin typeface="Microsoft Sans Serif"/>
              <a:cs typeface="Microsoft Sans Serif"/>
            </a:endParaRPr>
          </a:p>
          <a:p>
            <a:pPr marL="379095" marR="550545" indent="-367030">
              <a:lnSpc>
                <a:spcPts val="1939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If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Microsoft Sans Serif"/>
                <a:cs typeface="Microsoft Sans Serif"/>
              </a:rPr>
              <a:t>we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Microsoft Sans Serif"/>
                <a:cs typeface="Microsoft Sans Serif"/>
              </a:rPr>
              <a:t>set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595959"/>
                </a:solidFill>
                <a:latin typeface="Microsoft Sans Serif"/>
                <a:cs typeface="Microsoft Sans Serif"/>
              </a:rPr>
              <a:t>environment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variables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595959"/>
                </a:solidFill>
                <a:latin typeface="Microsoft Sans Serif"/>
                <a:cs typeface="Microsoft Sans Serif"/>
              </a:rPr>
              <a:t>on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595959"/>
                </a:solidFill>
                <a:latin typeface="Microsoft Sans Serif"/>
                <a:cs typeface="Microsoft Sans Serif"/>
              </a:rPr>
              <a:t>bottom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Microsoft Sans Serif"/>
                <a:cs typeface="Microsoft Sans Serif"/>
              </a:rPr>
              <a:t>section </a:t>
            </a:r>
            <a:r>
              <a:rPr sz="1800" spc="-46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(System</a:t>
            </a:r>
            <a:r>
              <a:rPr sz="18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Microsoft Sans Serif"/>
                <a:cs typeface="Microsoft Sans Serif"/>
              </a:rPr>
              <a:t>variables),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595959"/>
                </a:solidFill>
                <a:latin typeface="Microsoft Sans Serif"/>
                <a:cs typeface="Microsoft Sans Serif"/>
              </a:rPr>
              <a:t>it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595959"/>
                </a:solidFill>
                <a:latin typeface="Microsoft Sans Serif"/>
                <a:cs typeface="Microsoft Sans Serif"/>
              </a:rPr>
              <a:t>works</a:t>
            </a: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595959"/>
                </a:solidFill>
                <a:latin typeface="Microsoft Sans Serif"/>
                <a:cs typeface="Microsoft Sans Serif"/>
              </a:rPr>
              <a:t>when</a:t>
            </a: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Microsoft Sans Serif"/>
                <a:cs typeface="Microsoft Sans Serif"/>
              </a:rPr>
              <a:t>any</a:t>
            </a: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Microsoft Sans Serif"/>
                <a:cs typeface="Microsoft Sans Serif"/>
              </a:rPr>
              <a:t>user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Microsoft Sans Serif"/>
                <a:cs typeface="Microsoft Sans Serif"/>
              </a:rPr>
              <a:t>login.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har char="●"/>
            </a:pPr>
            <a:endParaRPr sz="2400">
              <a:latin typeface="Microsoft Sans Serif"/>
              <a:cs typeface="Microsoft Sans Serif"/>
            </a:endParaRPr>
          </a:p>
          <a:p>
            <a:pPr marL="379095" marR="1005840" indent="-367030">
              <a:lnSpc>
                <a:spcPts val="1939"/>
              </a:lnSpc>
              <a:spcBef>
                <a:spcPts val="203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40" dirty="0">
                <a:solidFill>
                  <a:srgbClr val="C00000"/>
                </a:solidFill>
                <a:latin typeface="Microsoft Sans Serif"/>
                <a:cs typeface="Microsoft Sans Serif"/>
              </a:rPr>
              <a:t>Recommend</a:t>
            </a:r>
            <a:r>
              <a:rPr sz="1800" spc="-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C00000"/>
                </a:solidFill>
                <a:latin typeface="Microsoft Sans Serif"/>
                <a:cs typeface="Microsoft Sans Serif"/>
              </a:rPr>
              <a:t>that</a:t>
            </a:r>
            <a:r>
              <a:rPr sz="18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C00000"/>
                </a:solidFill>
                <a:latin typeface="Microsoft Sans Serif"/>
                <a:cs typeface="Microsoft Sans Serif"/>
              </a:rPr>
              <a:t>you</a:t>
            </a:r>
            <a:r>
              <a:rPr sz="1800" spc="-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C00000"/>
                </a:solidFill>
                <a:latin typeface="Microsoft Sans Serif"/>
                <a:cs typeface="Microsoft Sans Serif"/>
              </a:rPr>
              <a:t>use</a:t>
            </a:r>
            <a:r>
              <a:rPr sz="18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C00000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C00000"/>
                </a:solidFill>
                <a:latin typeface="Microsoft Sans Serif"/>
                <a:cs typeface="Microsoft Sans Serif"/>
              </a:rPr>
              <a:t>bottom</a:t>
            </a:r>
            <a:r>
              <a:rPr sz="18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Microsoft Sans Serif"/>
                <a:cs typeface="Microsoft Sans Serif"/>
              </a:rPr>
              <a:t>(System </a:t>
            </a:r>
            <a:r>
              <a:rPr sz="1800" spc="-46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C00000"/>
                </a:solidFill>
                <a:latin typeface="Microsoft Sans Serif"/>
                <a:cs typeface="Microsoft Sans Serif"/>
              </a:rPr>
              <a:t>variables)</a:t>
            </a:r>
            <a:r>
              <a:rPr sz="1800" spc="-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C00000"/>
                </a:solidFill>
                <a:latin typeface="Microsoft Sans Serif"/>
                <a:cs typeface="Microsoft Sans Serif"/>
              </a:rPr>
              <a:t>to</a:t>
            </a:r>
            <a:r>
              <a:rPr sz="18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set</a:t>
            </a:r>
            <a:r>
              <a:rPr sz="18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C00000"/>
                </a:solidFill>
                <a:latin typeface="Microsoft Sans Serif"/>
                <a:cs typeface="Microsoft Sans Serif"/>
              </a:rPr>
              <a:t>environment</a:t>
            </a:r>
            <a:r>
              <a:rPr sz="1800" spc="-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C00000"/>
                </a:solidFill>
                <a:latin typeface="Microsoft Sans Serif"/>
                <a:cs typeface="Microsoft Sans Serif"/>
              </a:rPr>
              <a:t>variables.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500" y="1659547"/>
            <a:ext cx="4679799" cy="44202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099" y="1529725"/>
            <a:ext cx="5461350" cy="5174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625" y="622648"/>
            <a:ext cx="1125335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Set Environment Variables JAVA_HOME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2014" y="1627935"/>
            <a:ext cx="4839970" cy="4009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734">
              <a:lnSpc>
                <a:spcPts val="2050"/>
              </a:lnSpc>
              <a:spcBef>
                <a:spcPts val="10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Click</a:t>
            </a:r>
            <a:r>
              <a:rPr sz="1800" spc="-5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Microsoft Sans Serif"/>
                <a:cs typeface="Microsoft Sans Serif"/>
              </a:rPr>
              <a:t>“New”</a:t>
            </a:r>
            <a:endParaRPr sz="1800">
              <a:latin typeface="Microsoft Sans Serif"/>
              <a:cs typeface="Microsoft Sans Serif"/>
            </a:endParaRPr>
          </a:p>
          <a:p>
            <a:pPr marL="889000" lvl="1" indent="-367665">
              <a:lnSpc>
                <a:spcPts val="1945"/>
              </a:lnSpc>
              <a:buFont typeface="Arial MT"/>
              <a:buChar char="●"/>
              <a:tabLst>
                <a:tab pos="889000" algn="l"/>
                <a:tab pos="889635" algn="l"/>
              </a:tabLst>
            </a:pP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Variable</a:t>
            </a:r>
            <a:r>
              <a:rPr sz="1800" spc="-4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Microsoft Sans Serif"/>
                <a:cs typeface="Microsoft Sans Serif"/>
              </a:rPr>
              <a:t>name:</a:t>
            </a:r>
            <a:r>
              <a:rPr sz="1800" spc="-3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595959"/>
                </a:solidFill>
                <a:latin typeface="Microsoft Sans Serif"/>
                <a:cs typeface="Microsoft Sans Serif"/>
              </a:rPr>
              <a:t>JAVA_HOME</a:t>
            </a:r>
            <a:endParaRPr sz="1800">
              <a:latin typeface="Microsoft Sans Serif"/>
              <a:cs typeface="Microsoft Sans Serif"/>
            </a:endParaRPr>
          </a:p>
          <a:p>
            <a:pPr marL="889000" marR="147320" lvl="1" indent="-367030">
              <a:lnSpc>
                <a:spcPts val="1939"/>
              </a:lnSpc>
              <a:spcBef>
                <a:spcPts val="140"/>
              </a:spcBef>
              <a:buFont typeface="Arial MT"/>
              <a:buChar char="●"/>
              <a:tabLst>
                <a:tab pos="889000" algn="l"/>
                <a:tab pos="889635" algn="l"/>
              </a:tabLst>
            </a:pP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Variable</a:t>
            </a: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value: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installation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595959"/>
                </a:solidFill>
                <a:latin typeface="Microsoft Sans Serif"/>
                <a:cs typeface="Microsoft Sans Serif"/>
              </a:rPr>
              <a:t>directory </a:t>
            </a:r>
            <a:r>
              <a:rPr sz="1800" spc="-459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595959"/>
                </a:solidFill>
                <a:latin typeface="Microsoft Sans Serif"/>
                <a:cs typeface="Microsoft Sans Serif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175" dirty="0">
                <a:solidFill>
                  <a:srgbClr val="595959"/>
                </a:solidFill>
                <a:latin typeface="Microsoft Sans Serif"/>
                <a:cs typeface="Microsoft Sans Serif"/>
              </a:rPr>
              <a:t>JDK</a:t>
            </a:r>
            <a:endParaRPr sz="1800">
              <a:latin typeface="Microsoft Sans Serif"/>
              <a:cs typeface="Microsoft Sans Serif"/>
            </a:endParaRPr>
          </a:p>
          <a:p>
            <a:pPr marL="889000">
              <a:lnSpc>
                <a:spcPct val="100000"/>
              </a:lnSpc>
              <a:spcBef>
                <a:spcPts val="185"/>
              </a:spcBef>
            </a:pPr>
            <a:r>
              <a:rPr sz="1600" spc="-35" dirty="0">
                <a:solidFill>
                  <a:srgbClr val="595959"/>
                </a:solidFill>
                <a:latin typeface="Microsoft Sans Serif"/>
                <a:cs typeface="Microsoft Sans Serif"/>
              </a:rPr>
              <a:t>X64</a:t>
            </a:r>
            <a:r>
              <a:rPr sz="1600" spc="-4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595959"/>
                </a:solidFill>
                <a:latin typeface="Microsoft Sans Serif"/>
                <a:cs typeface="Microsoft Sans Serif"/>
              </a:rPr>
              <a:t>windows</a:t>
            </a:r>
            <a:r>
              <a:rPr sz="1600" spc="-3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usually</a:t>
            </a:r>
            <a:r>
              <a:rPr sz="1600" spc="-3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is:</a:t>
            </a:r>
            <a:endParaRPr sz="1600">
              <a:latin typeface="Microsoft Sans Serif"/>
              <a:cs typeface="Microsoft Sans Serif"/>
            </a:endParaRPr>
          </a:p>
          <a:p>
            <a:pPr marL="889000" marR="812800">
              <a:lnSpc>
                <a:spcPct val="121300"/>
              </a:lnSpc>
            </a:pPr>
            <a:r>
              <a:rPr sz="1600" spc="-30" dirty="0">
                <a:solidFill>
                  <a:srgbClr val="595959"/>
                </a:solidFill>
                <a:latin typeface="Microsoft Sans Serif"/>
                <a:cs typeface="Microsoft Sans Serif"/>
              </a:rPr>
              <a:t>C:\ProgramFiles\Java\</a:t>
            </a:r>
            <a:r>
              <a:rPr sz="1600" spc="-30" dirty="0">
                <a:solidFill>
                  <a:srgbClr val="FF0000"/>
                </a:solidFill>
                <a:latin typeface="Microsoft Sans Serif"/>
                <a:cs typeface="Microsoft Sans Serif"/>
              </a:rPr>
              <a:t>jdkXXXXXXX </a:t>
            </a:r>
            <a:r>
              <a:rPr sz="1600" spc="-409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595959"/>
                </a:solidFill>
                <a:latin typeface="Microsoft Sans Serif"/>
                <a:cs typeface="Microsoft Sans Serif"/>
              </a:rPr>
              <a:t>X86</a:t>
            </a:r>
            <a:r>
              <a:rPr sz="16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595959"/>
                </a:solidFill>
                <a:latin typeface="Microsoft Sans Serif"/>
                <a:cs typeface="Microsoft Sans Serif"/>
              </a:rPr>
              <a:t>windows</a:t>
            </a:r>
            <a:r>
              <a:rPr sz="16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usually</a:t>
            </a:r>
            <a:r>
              <a:rPr sz="16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is:</a:t>
            </a:r>
            <a:endParaRPr sz="1600">
              <a:latin typeface="Microsoft Sans Serif"/>
              <a:cs typeface="Microsoft Sans Serif"/>
            </a:endParaRPr>
          </a:p>
          <a:p>
            <a:pPr marL="889000">
              <a:lnSpc>
                <a:spcPct val="100000"/>
              </a:lnSpc>
              <a:spcBef>
                <a:spcPts val="409"/>
              </a:spcBef>
            </a:pPr>
            <a:r>
              <a:rPr sz="160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C:\Program</a:t>
            </a:r>
            <a:r>
              <a:rPr sz="1600" spc="-5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595959"/>
                </a:solidFill>
                <a:latin typeface="Microsoft Sans Serif"/>
                <a:cs typeface="Microsoft Sans Serif"/>
              </a:rPr>
              <a:t>Files(x86)\Java\</a:t>
            </a:r>
            <a:r>
              <a:rPr sz="1600" spc="-45" dirty="0">
                <a:solidFill>
                  <a:srgbClr val="FF0000"/>
                </a:solidFill>
                <a:latin typeface="Microsoft Sans Serif"/>
                <a:cs typeface="Microsoft Sans Serif"/>
              </a:rPr>
              <a:t>jdkXXXXXXX</a:t>
            </a:r>
            <a:endParaRPr sz="1600">
              <a:latin typeface="Microsoft Sans Serif"/>
              <a:cs typeface="Microsoft Sans Serif"/>
            </a:endParaRPr>
          </a:p>
          <a:p>
            <a:pPr marL="889000" marR="5080" lvl="1" indent="-367030">
              <a:lnSpc>
                <a:spcPts val="1939"/>
              </a:lnSpc>
              <a:spcBef>
                <a:spcPts val="625"/>
              </a:spcBef>
              <a:buFont typeface="Arial MT"/>
              <a:buChar char="●"/>
              <a:tabLst>
                <a:tab pos="889000" algn="l"/>
                <a:tab pos="889635" algn="l"/>
              </a:tabLst>
            </a:pPr>
            <a:r>
              <a:rPr sz="18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C00000"/>
                </a:solidFill>
                <a:latin typeface="Microsoft Sans Serif"/>
                <a:cs typeface="Microsoft Sans Serif"/>
              </a:rPr>
              <a:t>red</a:t>
            </a:r>
            <a:r>
              <a:rPr sz="1800" spc="-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C00000"/>
                </a:solidFill>
                <a:latin typeface="Microsoft Sans Serif"/>
                <a:cs typeface="Microsoft Sans Serif"/>
              </a:rPr>
              <a:t>part</a:t>
            </a:r>
            <a:r>
              <a:rPr sz="1800" spc="-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C00000"/>
                </a:solidFill>
                <a:latin typeface="Microsoft Sans Serif"/>
                <a:cs typeface="Microsoft Sans Serif"/>
              </a:rPr>
              <a:t>depends</a:t>
            </a:r>
            <a:r>
              <a:rPr sz="1800" spc="-2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C00000"/>
                </a:solidFill>
                <a:latin typeface="Microsoft Sans Serif"/>
                <a:cs typeface="Microsoft Sans Serif"/>
              </a:rPr>
              <a:t>on</a:t>
            </a:r>
            <a:r>
              <a:rPr sz="1800" spc="-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C00000"/>
                </a:solidFill>
                <a:latin typeface="Microsoft Sans Serif"/>
                <a:cs typeface="Microsoft Sans Serif"/>
              </a:rPr>
              <a:t>the</a:t>
            </a:r>
            <a:r>
              <a:rPr sz="1800" spc="-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version; </a:t>
            </a:r>
            <a:r>
              <a:rPr sz="1800" spc="-46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C00000"/>
                </a:solidFill>
                <a:latin typeface="Microsoft Sans Serif"/>
                <a:cs typeface="Microsoft Sans Serif"/>
              </a:rPr>
              <a:t>please check </a:t>
            </a:r>
            <a:r>
              <a:rPr sz="1800" spc="80" dirty="0">
                <a:solidFill>
                  <a:srgbClr val="C00000"/>
                </a:solidFill>
                <a:latin typeface="Microsoft Sans Serif"/>
                <a:cs typeface="Microsoft Sans Serif"/>
              </a:rPr>
              <a:t>whether the </a:t>
            </a:r>
            <a:r>
              <a:rPr sz="1800" spc="60" dirty="0">
                <a:solidFill>
                  <a:srgbClr val="C00000"/>
                </a:solidFill>
                <a:latin typeface="Microsoft Sans Serif"/>
                <a:cs typeface="Microsoft Sans Serif"/>
              </a:rPr>
              <a:t>directory </a:t>
            </a:r>
            <a:r>
              <a:rPr sz="1800" spc="6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C00000"/>
                </a:solidFill>
                <a:latin typeface="Microsoft Sans Serif"/>
                <a:cs typeface="Microsoft Sans Serif"/>
              </a:rPr>
              <a:t>exists </a:t>
            </a:r>
            <a:r>
              <a:rPr sz="1800" spc="60" dirty="0">
                <a:solidFill>
                  <a:srgbClr val="C00000"/>
                </a:solidFill>
                <a:latin typeface="Microsoft Sans Serif"/>
                <a:cs typeface="Microsoft Sans Serif"/>
              </a:rPr>
              <a:t>and </a:t>
            </a:r>
            <a:r>
              <a:rPr sz="18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set </a:t>
            </a:r>
            <a:r>
              <a:rPr sz="1800" spc="80" dirty="0">
                <a:solidFill>
                  <a:srgbClr val="C00000"/>
                </a:solidFill>
                <a:latin typeface="Microsoft Sans Serif"/>
                <a:cs typeface="Microsoft Sans Serif"/>
              </a:rPr>
              <a:t>the </a:t>
            </a:r>
            <a:r>
              <a:rPr sz="1800" spc="75" dirty="0">
                <a:solidFill>
                  <a:srgbClr val="C00000"/>
                </a:solidFill>
                <a:latin typeface="Microsoft Sans Serif"/>
                <a:cs typeface="Microsoft Sans Serif"/>
              </a:rPr>
              <a:t>environment </a:t>
            </a:r>
            <a:r>
              <a:rPr sz="1800" spc="8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C00000"/>
                </a:solidFill>
                <a:latin typeface="Microsoft Sans Serif"/>
                <a:cs typeface="Microsoft Sans Serif"/>
              </a:rPr>
              <a:t>variables.</a:t>
            </a:r>
            <a:endParaRPr sz="18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har char="●"/>
            </a:pPr>
            <a:endParaRPr sz="3250">
              <a:latin typeface="Microsoft Sans Serif"/>
              <a:cs typeface="Microsoft Sans Serif"/>
            </a:endParaRPr>
          </a:p>
          <a:p>
            <a:pPr marL="490855" indent="-478790">
              <a:lnSpc>
                <a:spcPct val="100000"/>
              </a:lnSpc>
              <a:buAutoNum type="arabicPeriod"/>
              <a:tabLst>
                <a:tab pos="490855" algn="l"/>
                <a:tab pos="491490" algn="l"/>
              </a:tabLst>
            </a:pP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Click</a:t>
            </a:r>
            <a:r>
              <a:rPr sz="1800" spc="-4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“OK”</a:t>
            </a:r>
            <a:r>
              <a:rPr sz="1800" spc="-3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to</a:t>
            </a:r>
            <a:r>
              <a:rPr sz="1800" spc="-3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save.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19062" y="2843987"/>
            <a:ext cx="9037955" cy="3875404"/>
            <a:chOff x="2619062" y="2843987"/>
            <a:chExt cx="9037955" cy="3875404"/>
          </a:xfrm>
        </p:grpSpPr>
        <p:sp>
          <p:nvSpPr>
            <p:cNvPr id="6" name="object 6"/>
            <p:cNvSpPr/>
            <p:nvPr/>
          </p:nvSpPr>
          <p:spPr>
            <a:xfrm>
              <a:off x="3141276" y="5537327"/>
              <a:ext cx="922019" cy="414020"/>
            </a:xfrm>
            <a:custGeom>
              <a:avLst/>
              <a:gdLst/>
              <a:ahLst/>
              <a:cxnLst/>
              <a:rect l="l" t="t" r="r" b="b"/>
              <a:pathLst>
                <a:path w="922020" h="414020">
                  <a:moveTo>
                    <a:pt x="0" y="0"/>
                  </a:moveTo>
                  <a:lnTo>
                    <a:pt x="921899" y="0"/>
                  </a:lnTo>
                  <a:lnTo>
                    <a:pt x="921899" y="413399"/>
                  </a:lnTo>
                  <a:lnTo>
                    <a:pt x="0" y="413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33349" y="2858274"/>
              <a:ext cx="9009380" cy="3846829"/>
            </a:xfrm>
            <a:custGeom>
              <a:avLst/>
              <a:gdLst/>
              <a:ahLst/>
              <a:cxnLst/>
              <a:rect l="l" t="t" r="r" b="b"/>
              <a:pathLst>
                <a:path w="9009380" h="3846829">
                  <a:moveTo>
                    <a:pt x="45699" y="136799"/>
                  </a:moveTo>
                  <a:lnTo>
                    <a:pt x="51398" y="112210"/>
                  </a:lnTo>
                  <a:lnTo>
                    <a:pt x="67828" y="89066"/>
                  </a:lnTo>
                  <a:lnTo>
                    <a:pt x="128885" y="48661"/>
                  </a:lnTo>
                  <a:lnTo>
                    <a:pt x="171515" y="32173"/>
                  </a:lnTo>
                  <a:lnTo>
                    <a:pt x="220880" y="18677"/>
                  </a:lnTo>
                  <a:lnTo>
                    <a:pt x="275982" y="8558"/>
                  </a:lnTo>
                  <a:lnTo>
                    <a:pt x="335821" y="2204"/>
                  </a:lnTo>
                  <a:lnTo>
                    <a:pt x="399399" y="0"/>
                  </a:lnTo>
                  <a:lnTo>
                    <a:pt x="462978" y="2204"/>
                  </a:lnTo>
                  <a:lnTo>
                    <a:pt x="522817" y="8558"/>
                  </a:lnTo>
                  <a:lnTo>
                    <a:pt x="577919" y="18677"/>
                  </a:lnTo>
                  <a:lnTo>
                    <a:pt x="627284" y="32173"/>
                  </a:lnTo>
                  <a:lnTo>
                    <a:pt x="669914" y="48661"/>
                  </a:lnTo>
                  <a:lnTo>
                    <a:pt x="704809" y="67754"/>
                  </a:lnTo>
                  <a:lnTo>
                    <a:pt x="747401" y="112210"/>
                  </a:lnTo>
                  <a:lnTo>
                    <a:pt x="753099" y="136799"/>
                  </a:lnTo>
                  <a:lnTo>
                    <a:pt x="730971" y="184533"/>
                  </a:lnTo>
                  <a:lnTo>
                    <a:pt x="669914" y="224938"/>
                  </a:lnTo>
                  <a:lnTo>
                    <a:pt x="627284" y="241426"/>
                  </a:lnTo>
                  <a:lnTo>
                    <a:pt x="577919" y="254922"/>
                  </a:lnTo>
                  <a:lnTo>
                    <a:pt x="522817" y="265041"/>
                  </a:lnTo>
                  <a:lnTo>
                    <a:pt x="462978" y="271395"/>
                  </a:lnTo>
                  <a:lnTo>
                    <a:pt x="399399" y="273599"/>
                  </a:lnTo>
                  <a:lnTo>
                    <a:pt x="335821" y="271395"/>
                  </a:lnTo>
                  <a:lnTo>
                    <a:pt x="275982" y="265041"/>
                  </a:lnTo>
                  <a:lnTo>
                    <a:pt x="220880" y="254922"/>
                  </a:lnTo>
                  <a:lnTo>
                    <a:pt x="171515" y="241426"/>
                  </a:lnTo>
                  <a:lnTo>
                    <a:pt x="128885" y="224938"/>
                  </a:lnTo>
                  <a:lnTo>
                    <a:pt x="93990" y="205845"/>
                  </a:lnTo>
                  <a:lnTo>
                    <a:pt x="51398" y="161389"/>
                  </a:lnTo>
                  <a:lnTo>
                    <a:pt x="45699" y="136799"/>
                  </a:lnTo>
                  <a:close/>
                </a:path>
                <a:path w="9009380" h="3846829">
                  <a:moveTo>
                    <a:pt x="0" y="3709449"/>
                  </a:moveTo>
                  <a:lnTo>
                    <a:pt x="5698" y="3684859"/>
                  </a:lnTo>
                  <a:lnTo>
                    <a:pt x="22128" y="3661715"/>
                  </a:lnTo>
                  <a:lnTo>
                    <a:pt x="83185" y="3621311"/>
                  </a:lnTo>
                  <a:lnTo>
                    <a:pt x="125815" y="3604823"/>
                  </a:lnTo>
                  <a:lnTo>
                    <a:pt x="175180" y="3591327"/>
                  </a:lnTo>
                  <a:lnTo>
                    <a:pt x="230282" y="3581208"/>
                  </a:lnTo>
                  <a:lnTo>
                    <a:pt x="290121" y="3574854"/>
                  </a:lnTo>
                  <a:lnTo>
                    <a:pt x="353699" y="3572649"/>
                  </a:lnTo>
                  <a:lnTo>
                    <a:pt x="417278" y="3574854"/>
                  </a:lnTo>
                  <a:lnTo>
                    <a:pt x="477117" y="3581208"/>
                  </a:lnTo>
                  <a:lnTo>
                    <a:pt x="532219" y="3591327"/>
                  </a:lnTo>
                  <a:lnTo>
                    <a:pt x="581584" y="3604823"/>
                  </a:lnTo>
                  <a:lnTo>
                    <a:pt x="624214" y="3621311"/>
                  </a:lnTo>
                  <a:lnTo>
                    <a:pt x="659109" y="3640404"/>
                  </a:lnTo>
                  <a:lnTo>
                    <a:pt x="701701" y="3684859"/>
                  </a:lnTo>
                  <a:lnTo>
                    <a:pt x="707399" y="3709449"/>
                  </a:lnTo>
                  <a:lnTo>
                    <a:pt x="685271" y="3757183"/>
                  </a:lnTo>
                  <a:lnTo>
                    <a:pt x="624214" y="3797588"/>
                  </a:lnTo>
                  <a:lnTo>
                    <a:pt x="581584" y="3814076"/>
                  </a:lnTo>
                  <a:lnTo>
                    <a:pt x="532219" y="3827572"/>
                  </a:lnTo>
                  <a:lnTo>
                    <a:pt x="477117" y="3837691"/>
                  </a:lnTo>
                  <a:lnTo>
                    <a:pt x="417278" y="3844045"/>
                  </a:lnTo>
                  <a:lnTo>
                    <a:pt x="353699" y="3846249"/>
                  </a:lnTo>
                  <a:lnTo>
                    <a:pt x="290121" y="3844045"/>
                  </a:lnTo>
                  <a:lnTo>
                    <a:pt x="230282" y="3837691"/>
                  </a:lnTo>
                  <a:lnTo>
                    <a:pt x="175180" y="3827572"/>
                  </a:lnTo>
                  <a:lnTo>
                    <a:pt x="125815" y="3814076"/>
                  </a:lnTo>
                  <a:lnTo>
                    <a:pt x="83185" y="3797588"/>
                  </a:lnTo>
                  <a:lnTo>
                    <a:pt x="48290" y="3778495"/>
                  </a:lnTo>
                  <a:lnTo>
                    <a:pt x="5698" y="3734039"/>
                  </a:lnTo>
                  <a:lnTo>
                    <a:pt x="0" y="3709449"/>
                  </a:lnTo>
                  <a:close/>
                </a:path>
                <a:path w="9009380" h="3846829">
                  <a:moveTo>
                    <a:pt x="7038699" y="275699"/>
                  </a:moveTo>
                  <a:lnTo>
                    <a:pt x="7041975" y="255793"/>
                  </a:lnTo>
                  <a:lnTo>
                    <a:pt x="7051601" y="236422"/>
                  </a:lnTo>
                  <a:lnTo>
                    <a:pt x="7088706" y="199632"/>
                  </a:lnTo>
                  <a:lnTo>
                    <a:pt x="7147617" y="166023"/>
                  </a:lnTo>
                  <a:lnTo>
                    <a:pt x="7184500" y="150628"/>
                  </a:lnTo>
                  <a:lnTo>
                    <a:pt x="7225934" y="136288"/>
                  </a:lnTo>
                  <a:lnTo>
                    <a:pt x="7271621" y="123090"/>
                  </a:lnTo>
                  <a:lnTo>
                    <a:pt x="7321259" y="111120"/>
                  </a:lnTo>
                  <a:lnTo>
                    <a:pt x="7374550" y="100465"/>
                  </a:lnTo>
                  <a:lnTo>
                    <a:pt x="7431193" y="91211"/>
                  </a:lnTo>
                  <a:lnTo>
                    <a:pt x="7490888" y="83446"/>
                  </a:lnTo>
                  <a:lnTo>
                    <a:pt x="7553337" y="77256"/>
                  </a:lnTo>
                  <a:lnTo>
                    <a:pt x="7618238" y="72727"/>
                  </a:lnTo>
                  <a:lnTo>
                    <a:pt x="7685292" y="69946"/>
                  </a:lnTo>
                  <a:lnTo>
                    <a:pt x="7754199" y="68999"/>
                  </a:lnTo>
                  <a:lnTo>
                    <a:pt x="7823107" y="69946"/>
                  </a:lnTo>
                  <a:lnTo>
                    <a:pt x="7890161" y="72727"/>
                  </a:lnTo>
                  <a:lnTo>
                    <a:pt x="7955062" y="77256"/>
                  </a:lnTo>
                  <a:lnTo>
                    <a:pt x="8017511" y="83446"/>
                  </a:lnTo>
                  <a:lnTo>
                    <a:pt x="8077206" y="91211"/>
                  </a:lnTo>
                  <a:lnTo>
                    <a:pt x="8133849" y="100465"/>
                  </a:lnTo>
                  <a:lnTo>
                    <a:pt x="8187140" y="111120"/>
                  </a:lnTo>
                  <a:lnTo>
                    <a:pt x="8236778" y="123090"/>
                  </a:lnTo>
                  <a:lnTo>
                    <a:pt x="8282465" y="136288"/>
                  </a:lnTo>
                  <a:lnTo>
                    <a:pt x="8323899" y="150628"/>
                  </a:lnTo>
                  <a:lnTo>
                    <a:pt x="8360782" y="166023"/>
                  </a:lnTo>
                  <a:lnTo>
                    <a:pt x="8419692" y="199632"/>
                  </a:lnTo>
                  <a:lnTo>
                    <a:pt x="8456798" y="236422"/>
                  </a:lnTo>
                  <a:lnTo>
                    <a:pt x="8469699" y="275699"/>
                  </a:lnTo>
                  <a:lnTo>
                    <a:pt x="8456798" y="314977"/>
                  </a:lnTo>
                  <a:lnTo>
                    <a:pt x="8419692" y="351767"/>
                  </a:lnTo>
                  <a:lnTo>
                    <a:pt x="8360782" y="385376"/>
                  </a:lnTo>
                  <a:lnTo>
                    <a:pt x="8323899" y="400771"/>
                  </a:lnTo>
                  <a:lnTo>
                    <a:pt x="8282465" y="415111"/>
                  </a:lnTo>
                  <a:lnTo>
                    <a:pt x="8236778" y="428309"/>
                  </a:lnTo>
                  <a:lnTo>
                    <a:pt x="8187140" y="440279"/>
                  </a:lnTo>
                  <a:lnTo>
                    <a:pt x="8133849" y="450934"/>
                  </a:lnTo>
                  <a:lnTo>
                    <a:pt x="8077206" y="460188"/>
                  </a:lnTo>
                  <a:lnTo>
                    <a:pt x="8017511" y="467953"/>
                  </a:lnTo>
                  <a:lnTo>
                    <a:pt x="7955062" y="474143"/>
                  </a:lnTo>
                  <a:lnTo>
                    <a:pt x="7890161" y="478672"/>
                  </a:lnTo>
                  <a:lnTo>
                    <a:pt x="7823107" y="481453"/>
                  </a:lnTo>
                  <a:lnTo>
                    <a:pt x="7754199" y="482399"/>
                  </a:lnTo>
                  <a:lnTo>
                    <a:pt x="7685292" y="481453"/>
                  </a:lnTo>
                  <a:lnTo>
                    <a:pt x="7618238" y="478672"/>
                  </a:lnTo>
                  <a:lnTo>
                    <a:pt x="7553337" y="474143"/>
                  </a:lnTo>
                  <a:lnTo>
                    <a:pt x="7490888" y="467953"/>
                  </a:lnTo>
                  <a:lnTo>
                    <a:pt x="7431193" y="460188"/>
                  </a:lnTo>
                  <a:lnTo>
                    <a:pt x="7374550" y="450934"/>
                  </a:lnTo>
                  <a:lnTo>
                    <a:pt x="7321259" y="440279"/>
                  </a:lnTo>
                  <a:lnTo>
                    <a:pt x="7271621" y="428309"/>
                  </a:lnTo>
                  <a:lnTo>
                    <a:pt x="7225934" y="415111"/>
                  </a:lnTo>
                  <a:lnTo>
                    <a:pt x="7184500" y="400771"/>
                  </a:lnTo>
                  <a:lnTo>
                    <a:pt x="7147617" y="385376"/>
                  </a:lnTo>
                  <a:lnTo>
                    <a:pt x="7088706" y="351767"/>
                  </a:lnTo>
                  <a:lnTo>
                    <a:pt x="7051601" y="314977"/>
                  </a:lnTo>
                  <a:lnTo>
                    <a:pt x="7041975" y="295606"/>
                  </a:lnTo>
                  <a:lnTo>
                    <a:pt x="7038699" y="275699"/>
                  </a:lnTo>
                  <a:close/>
                </a:path>
                <a:path w="9009380" h="3846829">
                  <a:moveTo>
                    <a:pt x="7577874" y="852599"/>
                  </a:moveTo>
                  <a:lnTo>
                    <a:pt x="7581150" y="832693"/>
                  </a:lnTo>
                  <a:lnTo>
                    <a:pt x="7590776" y="813322"/>
                  </a:lnTo>
                  <a:lnTo>
                    <a:pt x="7627881" y="776532"/>
                  </a:lnTo>
                  <a:lnTo>
                    <a:pt x="7686792" y="742923"/>
                  </a:lnTo>
                  <a:lnTo>
                    <a:pt x="7723675" y="727528"/>
                  </a:lnTo>
                  <a:lnTo>
                    <a:pt x="7765109" y="713188"/>
                  </a:lnTo>
                  <a:lnTo>
                    <a:pt x="7810796" y="699989"/>
                  </a:lnTo>
                  <a:lnTo>
                    <a:pt x="7860434" y="688020"/>
                  </a:lnTo>
                  <a:lnTo>
                    <a:pt x="7913725" y="677365"/>
                  </a:lnTo>
                  <a:lnTo>
                    <a:pt x="7970368" y="668111"/>
                  </a:lnTo>
                  <a:lnTo>
                    <a:pt x="8030063" y="660346"/>
                  </a:lnTo>
                  <a:lnTo>
                    <a:pt x="8092512" y="654156"/>
                  </a:lnTo>
                  <a:lnTo>
                    <a:pt x="8157413" y="649627"/>
                  </a:lnTo>
                  <a:lnTo>
                    <a:pt x="8224467" y="646846"/>
                  </a:lnTo>
                  <a:lnTo>
                    <a:pt x="8293374" y="645899"/>
                  </a:lnTo>
                  <a:lnTo>
                    <a:pt x="8362282" y="646846"/>
                  </a:lnTo>
                  <a:lnTo>
                    <a:pt x="8429336" y="649627"/>
                  </a:lnTo>
                  <a:lnTo>
                    <a:pt x="8494237" y="654156"/>
                  </a:lnTo>
                  <a:lnTo>
                    <a:pt x="8556686" y="660346"/>
                  </a:lnTo>
                  <a:lnTo>
                    <a:pt x="8616381" y="668111"/>
                  </a:lnTo>
                  <a:lnTo>
                    <a:pt x="8673024" y="677365"/>
                  </a:lnTo>
                  <a:lnTo>
                    <a:pt x="8726315" y="688020"/>
                  </a:lnTo>
                  <a:lnTo>
                    <a:pt x="8775953" y="699989"/>
                  </a:lnTo>
                  <a:lnTo>
                    <a:pt x="8821640" y="713188"/>
                  </a:lnTo>
                  <a:lnTo>
                    <a:pt x="8863074" y="727528"/>
                  </a:lnTo>
                  <a:lnTo>
                    <a:pt x="8899957" y="742923"/>
                  </a:lnTo>
                  <a:lnTo>
                    <a:pt x="8958867" y="776532"/>
                  </a:lnTo>
                  <a:lnTo>
                    <a:pt x="8995973" y="813322"/>
                  </a:lnTo>
                  <a:lnTo>
                    <a:pt x="9008874" y="852599"/>
                  </a:lnTo>
                  <a:lnTo>
                    <a:pt x="8995973" y="891877"/>
                  </a:lnTo>
                  <a:lnTo>
                    <a:pt x="8958867" y="928667"/>
                  </a:lnTo>
                  <a:lnTo>
                    <a:pt x="8899957" y="962276"/>
                  </a:lnTo>
                  <a:lnTo>
                    <a:pt x="8863074" y="977671"/>
                  </a:lnTo>
                  <a:lnTo>
                    <a:pt x="8821640" y="992011"/>
                  </a:lnTo>
                  <a:lnTo>
                    <a:pt x="8775953" y="1005210"/>
                  </a:lnTo>
                  <a:lnTo>
                    <a:pt x="8726315" y="1017179"/>
                  </a:lnTo>
                  <a:lnTo>
                    <a:pt x="8673024" y="1027834"/>
                  </a:lnTo>
                  <a:lnTo>
                    <a:pt x="8616381" y="1037088"/>
                  </a:lnTo>
                  <a:lnTo>
                    <a:pt x="8556686" y="1044853"/>
                  </a:lnTo>
                  <a:lnTo>
                    <a:pt x="8494237" y="1051043"/>
                  </a:lnTo>
                  <a:lnTo>
                    <a:pt x="8429336" y="1055572"/>
                  </a:lnTo>
                  <a:lnTo>
                    <a:pt x="8362282" y="1058353"/>
                  </a:lnTo>
                  <a:lnTo>
                    <a:pt x="8293374" y="1059299"/>
                  </a:lnTo>
                  <a:lnTo>
                    <a:pt x="8224467" y="1058353"/>
                  </a:lnTo>
                  <a:lnTo>
                    <a:pt x="8157413" y="1055572"/>
                  </a:lnTo>
                  <a:lnTo>
                    <a:pt x="8092512" y="1051043"/>
                  </a:lnTo>
                  <a:lnTo>
                    <a:pt x="8030063" y="1044853"/>
                  </a:lnTo>
                  <a:lnTo>
                    <a:pt x="7970368" y="1037088"/>
                  </a:lnTo>
                  <a:lnTo>
                    <a:pt x="7913725" y="1027834"/>
                  </a:lnTo>
                  <a:lnTo>
                    <a:pt x="7860434" y="1017179"/>
                  </a:lnTo>
                  <a:lnTo>
                    <a:pt x="7810796" y="1005210"/>
                  </a:lnTo>
                  <a:lnTo>
                    <a:pt x="7765109" y="992011"/>
                  </a:lnTo>
                  <a:lnTo>
                    <a:pt x="7723675" y="977671"/>
                  </a:lnTo>
                  <a:lnTo>
                    <a:pt x="7686792" y="962276"/>
                  </a:lnTo>
                  <a:lnTo>
                    <a:pt x="7627881" y="928667"/>
                  </a:lnTo>
                  <a:lnTo>
                    <a:pt x="7590776" y="891877"/>
                  </a:lnTo>
                  <a:lnTo>
                    <a:pt x="7581150" y="872506"/>
                  </a:lnTo>
                  <a:lnTo>
                    <a:pt x="7577874" y="852599"/>
                  </a:lnTo>
                  <a:close/>
                </a:path>
              </a:pathLst>
            </a:custGeom>
            <a:ln w="28574">
              <a:solidFill>
                <a:srgbClr val="CCA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1751" y="3131877"/>
              <a:ext cx="922019" cy="414020"/>
            </a:xfrm>
            <a:custGeom>
              <a:avLst/>
              <a:gdLst/>
              <a:ahLst/>
              <a:cxnLst/>
              <a:rect l="l" t="t" r="r" b="b"/>
              <a:pathLst>
                <a:path w="922020" h="414020">
                  <a:moveTo>
                    <a:pt x="0" y="0"/>
                  </a:moveTo>
                  <a:lnTo>
                    <a:pt x="921899" y="0"/>
                  </a:lnTo>
                  <a:lnTo>
                    <a:pt x="921899" y="413399"/>
                  </a:lnTo>
                  <a:lnTo>
                    <a:pt x="0" y="413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0750" y="1529724"/>
            <a:ext cx="5603240" cy="4960620"/>
            <a:chOff x="530750" y="1529724"/>
            <a:chExt cx="5603240" cy="49606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0750" y="1529724"/>
              <a:ext cx="5602675" cy="49601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59100" y="3468622"/>
              <a:ext cx="2093595" cy="2531110"/>
            </a:xfrm>
            <a:custGeom>
              <a:avLst/>
              <a:gdLst/>
              <a:ahLst/>
              <a:cxnLst/>
              <a:rect l="l" t="t" r="r" b="b"/>
              <a:pathLst>
                <a:path w="2093595" h="2531110">
                  <a:moveTo>
                    <a:pt x="0" y="2179574"/>
                  </a:moveTo>
                  <a:lnTo>
                    <a:pt x="850199" y="2179574"/>
                  </a:lnTo>
                  <a:lnTo>
                    <a:pt x="850199" y="2530874"/>
                  </a:lnTo>
                  <a:lnTo>
                    <a:pt x="0" y="2530874"/>
                  </a:lnTo>
                  <a:lnTo>
                    <a:pt x="0" y="2179574"/>
                  </a:lnTo>
                  <a:close/>
                </a:path>
                <a:path w="2093595" h="2531110">
                  <a:moveTo>
                    <a:pt x="1243174" y="0"/>
                  </a:moveTo>
                  <a:lnTo>
                    <a:pt x="2093374" y="0"/>
                  </a:lnTo>
                  <a:lnTo>
                    <a:pt x="2093374" y="351299"/>
                  </a:lnTo>
                  <a:lnTo>
                    <a:pt x="1243174" y="351299"/>
                  </a:lnTo>
                  <a:lnTo>
                    <a:pt x="1243174" y="0"/>
                  </a:lnTo>
                  <a:close/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8624" y="622648"/>
            <a:ext cx="107889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Set Environment Variables CLASSPATH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20889" y="1684535"/>
            <a:ext cx="5404485" cy="330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734">
              <a:lnSpc>
                <a:spcPts val="2050"/>
              </a:lnSpc>
              <a:spcBef>
                <a:spcPts val="10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Click</a:t>
            </a:r>
            <a:r>
              <a:rPr sz="1800" spc="-5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Microsoft Sans Serif"/>
                <a:cs typeface="Microsoft Sans Serif"/>
              </a:rPr>
              <a:t>“New”</a:t>
            </a:r>
            <a:endParaRPr sz="1800">
              <a:latin typeface="Microsoft Sans Serif"/>
              <a:cs typeface="Microsoft Sans Serif"/>
            </a:endParaRPr>
          </a:p>
          <a:p>
            <a:pPr marL="889000" lvl="1" indent="-367665">
              <a:lnSpc>
                <a:spcPts val="1945"/>
              </a:lnSpc>
              <a:buFont typeface="Arial MT"/>
              <a:buChar char="●"/>
              <a:tabLst>
                <a:tab pos="889000" algn="l"/>
                <a:tab pos="889635" algn="l"/>
              </a:tabLst>
            </a:pP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Variable</a:t>
            </a:r>
            <a:r>
              <a:rPr sz="1800" spc="-4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Microsoft Sans Serif"/>
                <a:cs typeface="Microsoft Sans Serif"/>
              </a:rPr>
              <a:t>name:</a:t>
            </a:r>
            <a:r>
              <a:rPr sz="1800" spc="-3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114" dirty="0">
                <a:solidFill>
                  <a:srgbClr val="595959"/>
                </a:solidFill>
                <a:latin typeface="Microsoft Sans Serif"/>
                <a:cs typeface="Microsoft Sans Serif"/>
              </a:rPr>
              <a:t>CLASSPATH</a:t>
            </a:r>
            <a:endParaRPr sz="1800">
              <a:latin typeface="Microsoft Sans Serif"/>
              <a:cs typeface="Microsoft Sans Serif"/>
            </a:endParaRPr>
          </a:p>
          <a:p>
            <a:pPr marL="889000" lvl="1" indent="-367665">
              <a:lnSpc>
                <a:spcPts val="2050"/>
              </a:lnSpc>
              <a:buFont typeface="Arial MT"/>
              <a:buChar char="●"/>
              <a:tabLst>
                <a:tab pos="889000" algn="l"/>
                <a:tab pos="889635" algn="l"/>
              </a:tabLst>
            </a:pP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Variable</a:t>
            </a:r>
            <a:r>
              <a:rPr sz="1800" spc="-3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value: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25" dirty="0">
                <a:solidFill>
                  <a:srgbClr val="C00000"/>
                </a:solidFill>
                <a:latin typeface="Arial"/>
                <a:cs typeface="Arial"/>
              </a:rPr>
              <a:t>%JAVA_HOME%\lib</a:t>
            </a:r>
            <a:endParaRPr sz="1800">
              <a:latin typeface="Arial"/>
              <a:cs typeface="Arial"/>
            </a:endParaRPr>
          </a:p>
          <a:p>
            <a:pPr marL="889000">
              <a:lnSpc>
                <a:spcPct val="100000"/>
              </a:lnSpc>
              <a:spcBef>
                <a:spcPts val="1185"/>
              </a:spcBef>
            </a:pPr>
            <a:r>
              <a:rPr sz="18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installation</a:t>
            </a: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595959"/>
                </a:solidFill>
                <a:latin typeface="Microsoft Sans Serif"/>
                <a:cs typeface="Microsoft Sans Serif"/>
              </a:rPr>
              <a:t>directory</a:t>
            </a: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595959"/>
                </a:solidFill>
                <a:latin typeface="Microsoft Sans Serif"/>
                <a:cs typeface="Microsoft Sans Serif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175" dirty="0">
                <a:solidFill>
                  <a:srgbClr val="595959"/>
                </a:solidFill>
                <a:latin typeface="Microsoft Sans Serif"/>
                <a:cs typeface="Microsoft Sans Serif"/>
              </a:rPr>
              <a:t>JDK</a:t>
            </a:r>
            <a:endParaRPr sz="1800">
              <a:latin typeface="Microsoft Sans Serif"/>
              <a:cs typeface="Microsoft Sans Serif"/>
            </a:endParaRPr>
          </a:p>
          <a:p>
            <a:pPr marL="889000" lvl="1" indent="-367665">
              <a:lnSpc>
                <a:spcPts val="2050"/>
              </a:lnSpc>
              <a:spcBef>
                <a:spcPts val="380"/>
              </a:spcBef>
              <a:buFont typeface="Arial MT"/>
              <a:buChar char="●"/>
              <a:tabLst>
                <a:tab pos="889000" algn="l"/>
                <a:tab pos="889635" algn="l"/>
              </a:tabLst>
            </a:pPr>
            <a:r>
              <a:rPr sz="1800" spc="-110" dirty="0">
                <a:solidFill>
                  <a:srgbClr val="C00000"/>
                </a:solidFill>
                <a:latin typeface="Microsoft Sans Serif"/>
                <a:cs typeface="Microsoft Sans Serif"/>
              </a:rPr>
              <a:t>%JAVA_HOME</a:t>
            </a:r>
            <a:r>
              <a:rPr sz="1800" spc="-135" dirty="0">
                <a:solidFill>
                  <a:srgbClr val="C00000"/>
                </a:solidFill>
                <a:latin typeface="Microsoft Sans Serif"/>
                <a:cs typeface="Microsoft Sans Serif"/>
              </a:rPr>
              <a:t>%</a:t>
            </a:r>
            <a:r>
              <a:rPr sz="18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i</a:t>
            </a:r>
            <a:r>
              <a:rPr sz="1800" dirty="0">
                <a:solidFill>
                  <a:srgbClr val="C00000"/>
                </a:solidFill>
                <a:latin typeface="Microsoft Sans Serif"/>
                <a:cs typeface="Microsoft Sans Serif"/>
              </a:rPr>
              <a:t>s</a:t>
            </a:r>
            <a:r>
              <a:rPr sz="18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C00000"/>
                </a:solidFill>
                <a:latin typeface="Microsoft Sans Serif"/>
                <a:cs typeface="Microsoft Sans Serif"/>
              </a:rPr>
              <a:t>th</a:t>
            </a:r>
            <a:r>
              <a:rPr sz="1800" spc="100" dirty="0">
                <a:solidFill>
                  <a:srgbClr val="C00000"/>
                </a:solidFill>
                <a:latin typeface="Microsoft Sans Serif"/>
                <a:cs typeface="Microsoft Sans Serif"/>
              </a:rPr>
              <a:t>e</a:t>
            </a:r>
            <a:r>
              <a:rPr sz="18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C00000"/>
                </a:solidFill>
                <a:latin typeface="Microsoft Sans Serif"/>
                <a:cs typeface="Microsoft Sans Serif"/>
              </a:rPr>
              <a:t>pat</a:t>
            </a:r>
            <a:r>
              <a:rPr sz="1800" spc="95" dirty="0">
                <a:solidFill>
                  <a:srgbClr val="C00000"/>
                </a:solidFill>
                <a:latin typeface="Microsoft Sans Serif"/>
                <a:cs typeface="Microsoft Sans Serif"/>
              </a:rPr>
              <a:t>h</a:t>
            </a:r>
            <a:r>
              <a:rPr sz="18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C00000"/>
                </a:solidFill>
                <a:latin typeface="Microsoft Sans Serif"/>
                <a:cs typeface="Microsoft Sans Serif"/>
              </a:rPr>
              <a:t>o</a:t>
            </a:r>
            <a:r>
              <a:rPr sz="1800" spc="60" dirty="0">
                <a:solidFill>
                  <a:srgbClr val="C00000"/>
                </a:solidFill>
                <a:latin typeface="Microsoft Sans Serif"/>
                <a:cs typeface="Microsoft Sans Serif"/>
              </a:rPr>
              <a:t>f</a:t>
            </a:r>
            <a:r>
              <a:rPr sz="18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C00000"/>
                </a:solidFill>
                <a:latin typeface="Microsoft Sans Serif"/>
                <a:cs typeface="Microsoft Sans Serif"/>
              </a:rPr>
              <a:t>JAVA_HOME</a:t>
            </a:r>
            <a:endParaRPr sz="1800">
              <a:latin typeface="Microsoft Sans Serif"/>
              <a:cs typeface="Microsoft Sans Serif"/>
            </a:endParaRPr>
          </a:p>
          <a:p>
            <a:pPr marL="889000" marR="5080" lvl="1" indent="-367030">
              <a:lnSpc>
                <a:spcPts val="1939"/>
              </a:lnSpc>
              <a:spcBef>
                <a:spcPts val="140"/>
              </a:spcBef>
              <a:buFont typeface="Arial MT"/>
              <a:buChar char="●"/>
              <a:tabLst>
                <a:tab pos="889000" algn="l"/>
                <a:tab pos="889635" algn="l"/>
              </a:tabLst>
            </a:pPr>
            <a:r>
              <a:rPr sz="1800" spc="45" dirty="0">
                <a:solidFill>
                  <a:srgbClr val="595959"/>
                </a:solidFill>
                <a:latin typeface="Microsoft Sans Serif"/>
                <a:cs typeface="Microsoft Sans Serif"/>
              </a:rPr>
              <a:t>I</a:t>
            </a:r>
            <a:r>
              <a:rPr sz="18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f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595959"/>
                </a:solidFill>
                <a:latin typeface="Microsoft Sans Serif"/>
                <a:cs typeface="Microsoft Sans Serif"/>
              </a:rPr>
              <a:t>yo</a:t>
            </a:r>
            <a:r>
              <a:rPr sz="1800" spc="60" dirty="0">
                <a:solidFill>
                  <a:srgbClr val="595959"/>
                </a:solidFill>
                <a:latin typeface="Microsoft Sans Serif"/>
                <a:cs typeface="Microsoft Sans Serif"/>
              </a:rPr>
              <a:t>u</a:t>
            </a: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595959"/>
                </a:solidFill>
                <a:latin typeface="Microsoft Sans Serif"/>
                <a:cs typeface="Microsoft Sans Serif"/>
              </a:rPr>
              <a:t>alte</a:t>
            </a:r>
            <a:r>
              <a:rPr sz="1800" spc="55" dirty="0">
                <a:solidFill>
                  <a:srgbClr val="595959"/>
                </a:solidFill>
                <a:latin typeface="Microsoft Sans Serif"/>
                <a:cs typeface="Microsoft Sans Serif"/>
              </a:rPr>
              <a:t>r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595959"/>
                </a:solidFill>
                <a:latin typeface="Microsoft Sans Serif"/>
                <a:cs typeface="Microsoft Sans Serif"/>
              </a:rPr>
              <a:t>th</a:t>
            </a:r>
            <a:r>
              <a:rPr sz="1800" spc="100" dirty="0">
                <a:solidFill>
                  <a:srgbClr val="595959"/>
                </a:solidFill>
                <a:latin typeface="Microsoft Sans Serif"/>
                <a:cs typeface="Microsoft Sans Serif"/>
              </a:rPr>
              <a:t>e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595959"/>
                </a:solidFill>
                <a:latin typeface="Microsoft Sans Serif"/>
                <a:cs typeface="Microsoft Sans Serif"/>
              </a:rPr>
              <a:t>Jav</a:t>
            </a:r>
            <a:r>
              <a:rPr sz="1800" spc="-114" dirty="0">
                <a:solidFill>
                  <a:srgbClr val="595959"/>
                </a:solidFill>
                <a:latin typeface="Microsoft Sans Serif"/>
                <a:cs typeface="Microsoft Sans Serif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170" dirty="0">
                <a:solidFill>
                  <a:srgbClr val="595959"/>
                </a:solidFill>
                <a:latin typeface="Microsoft Sans Serif"/>
                <a:cs typeface="Microsoft Sans Serif"/>
              </a:rPr>
              <a:t>JD</a:t>
            </a:r>
            <a:r>
              <a:rPr sz="1800" spc="-180" dirty="0">
                <a:solidFill>
                  <a:srgbClr val="595959"/>
                </a:solidFill>
                <a:latin typeface="Microsoft Sans Serif"/>
                <a:cs typeface="Microsoft Sans Serif"/>
              </a:rPr>
              <a:t>K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595959"/>
                </a:solidFill>
                <a:latin typeface="Microsoft Sans Serif"/>
                <a:cs typeface="Microsoft Sans Serif"/>
              </a:rPr>
              <a:t>versio</a:t>
            </a:r>
            <a:r>
              <a:rPr sz="1800" spc="55" dirty="0">
                <a:solidFill>
                  <a:srgbClr val="595959"/>
                </a:solidFill>
                <a:latin typeface="Microsoft Sans Serif"/>
                <a:cs typeface="Microsoft Sans Serif"/>
              </a:rPr>
              <a:t>n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Microsoft Sans Serif"/>
                <a:cs typeface="Microsoft Sans Serif"/>
              </a:rPr>
              <a:t>i</a:t>
            </a:r>
            <a:r>
              <a:rPr sz="1800" spc="100" dirty="0">
                <a:solidFill>
                  <a:srgbClr val="595959"/>
                </a:solidFill>
                <a:latin typeface="Microsoft Sans Serif"/>
                <a:cs typeface="Microsoft Sans Serif"/>
              </a:rPr>
              <a:t>n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595959"/>
                </a:solidFill>
                <a:latin typeface="Microsoft Sans Serif"/>
                <a:cs typeface="Microsoft Sans Serif"/>
              </a:rPr>
              <a:t>the  </a:t>
            </a:r>
            <a:r>
              <a:rPr sz="1800" spc="75" dirty="0">
                <a:solidFill>
                  <a:srgbClr val="595959"/>
                </a:solidFill>
                <a:latin typeface="Microsoft Sans Serif"/>
                <a:cs typeface="Microsoft Sans Serif"/>
              </a:rPr>
              <a:t>future, </a:t>
            </a:r>
            <a:r>
              <a:rPr sz="18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only need </a:t>
            </a:r>
            <a:r>
              <a:rPr sz="18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to </a:t>
            </a:r>
            <a:r>
              <a:rPr sz="180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change </a:t>
            </a:r>
            <a:r>
              <a:rPr sz="1800" spc="75" dirty="0">
                <a:solidFill>
                  <a:srgbClr val="595959"/>
                </a:solidFill>
                <a:latin typeface="Microsoft Sans Serif"/>
                <a:cs typeface="Microsoft Sans Serif"/>
              </a:rPr>
              <a:t>the </a:t>
            </a:r>
            <a:r>
              <a:rPr sz="1800" spc="80" dirty="0">
                <a:solidFill>
                  <a:srgbClr val="595959"/>
                </a:solidFill>
                <a:latin typeface="Microsoft Sans Serif"/>
                <a:cs typeface="Microsoft Sans Serif"/>
              </a:rPr>
              <a:t> environmen</a:t>
            </a:r>
            <a:r>
              <a:rPr sz="1800" spc="45" dirty="0">
                <a:solidFill>
                  <a:srgbClr val="595959"/>
                </a:solidFill>
                <a:latin typeface="Microsoft Sans Serif"/>
                <a:cs typeface="Microsoft Sans Serif"/>
              </a:rPr>
              <a:t>t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variable</a:t>
            </a:r>
            <a:r>
              <a:rPr sz="1800" spc="35" dirty="0">
                <a:solidFill>
                  <a:srgbClr val="595959"/>
                </a:solidFill>
                <a:latin typeface="Microsoft Sans Serif"/>
                <a:cs typeface="Microsoft Sans Serif"/>
              </a:rPr>
              <a:t>s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595959"/>
                </a:solidFill>
                <a:latin typeface="Microsoft Sans Serif"/>
                <a:cs typeface="Microsoft Sans Serif"/>
              </a:rPr>
              <a:t>o</a:t>
            </a:r>
            <a:r>
              <a:rPr sz="1800" spc="60" dirty="0">
                <a:solidFill>
                  <a:srgbClr val="595959"/>
                </a:solidFill>
                <a:latin typeface="Microsoft Sans Serif"/>
                <a:cs typeface="Microsoft Sans Serif"/>
              </a:rPr>
              <a:t>f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595959"/>
                </a:solidFill>
                <a:latin typeface="Microsoft Sans Serif"/>
                <a:cs typeface="Microsoft Sans Serif"/>
              </a:rPr>
              <a:t>JAVA_HOME</a:t>
            </a:r>
            <a:r>
              <a:rPr sz="1800" spc="-45" dirty="0">
                <a:solidFill>
                  <a:srgbClr val="595959"/>
                </a:solidFill>
                <a:latin typeface="Microsoft Sans Serif"/>
                <a:cs typeface="Microsoft Sans Serif"/>
              </a:rPr>
              <a:t>,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Microsoft Sans Serif"/>
                <a:cs typeface="Microsoft Sans Serif"/>
              </a:rPr>
              <a:t>and  </a:t>
            </a:r>
            <a:r>
              <a:rPr sz="1800" spc="60" dirty="0">
                <a:solidFill>
                  <a:srgbClr val="595959"/>
                </a:solidFill>
                <a:latin typeface="Microsoft Sans Serif"/>
                <a:cs typeface="Microsoft Sans Serif"/>
              </a:rPr>
              <a:t>don’t</a:t>
            </a: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need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change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others.</a:t>
            </a:r>
            <a:endParaRPr sz="18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●"/>
            </a:pPr>
            <a:endParaRPr sz="3450">
              <a:latin typeface="Microsoft Sans Serif"/>
              <a:cs typeface="Microsoft Sans Serif"/>
            </a:endParaRPr>
          </a:p>
          <a:p>
            <a:pPr marL="431800" indent="-419734">
              <a:lnSpc>
                <a:spcPct val="100000"/>
              </a:lnSpc>
              <a:buAutoNum type="arabicPeriod"/>
              <a:tabLst>
                <a:tab pos="431800" algn="l"/>
                <a:tab pos="432434" algn="l"/>
              </a:tabLst>
            </a:pP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Click</a:t>
            </a:r>
            <a:r>
              <a:rPr sz="1800" spc="-4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“OK”</a:t>
            </a:r>
            <a:r>
              <a:rPr sz="1800" spc="-3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to</a:t>
            </a:r>
            <a:r>
              <a:rPr sz="1800" spc="-3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save.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906</Words>
  <Application>Microsoft Office PowerPoint</Application>
  <PresentationFormat>寬螢幕</PresentationFormat>
  <Paragraphs>98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Arial MT</vt:lpstr>
      <vt:lpstr>MS PGothic</vt:lpstr>
      <vt:lpstr>新細明體</vt:lpstr>
      <vt:lpstr>Arial</vt:lpstr>
      <vt:lpstr>Calibri</vt:lpstr>
      <vt:lpstr>Microsoft Sans Serif</vt:lpstr>
      <vt:lpstr>Trebuchet MS</vt:lpstr>
      <vt:lpstr>Office Theme</vt:lpstr>
      <vt:lpstr>Setting up Java Development Environment</vt:lpstr>
      <vt:lpstr>Steps</vt:lpstr>
      <vt:lpstr>PowerPoint 簡報</vt:lpstr>
      <vt:lpstr>PowerPoint 簡報</vt:lpstr>
      <vt:lpstr>PowerPoint 簡報</vt:lpstr>
      <vt:lpstr>PowerPoint 簡報</vt:lpstr>
      <vt:lpstr>Set Environment Variables</vt:lpstr>
      <vt:lpstr>Set Environment Variables JAVA_HOME</vt:lpstr>
      <vt:lpstr>Set Environment Variables CLASSPATH</vt:lpstr>
      <vt:lpstr>Set Environment Variables PATH</vt:lpstr>
      <vt:lpstr>Install Eclipse IDE</vt:lpstr>
      <vt:lpstr>Install Eclipse IDE</vt:lpstr>
      <vt:lpstr>Install Eclipse IDE</vt:lpstr>
      <vt:lpstr>Open Eclipse IDE</vt:lpstr>
      <vt:lpstr>Finish!</vt:lpstr>
      <vt:lpstr>PowerPoint 簡報</vt:lpstr>
      <vt:lpstr>How to open Preferences…</vt:lpstr>
      <vt:lpstr>Code auto completion</vt:lpstr>
      <vt:lpstr>Install git</vt:lpstr>
      <vt:lpstr>PowerPoint 簡報</vt:lpstr>
      <vt:lpstr>Check git installation</vt:lpstr>
      <vt:lpstr>Done!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setup_20220919</dc:title>
  <cp:lastModifiedBy>蔣其叡</cp:lastModifiedBy>
  <cp:revision>2</cp:revision>
  <dcterms:created xsi:type="dcterms:W3CDTF">2023-09-17T01:38:10Z</dcterms:created>
  <dcterms:modified xsi:type="dcterms:W3CDTF">2023-09-17T04:45:08Z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