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727600"/>
            <a:ext cx="12192000" cy="130810"/>
          </a:xfrm>
          <a:custGeom>
            <a:avLst/>
            <a:gdLst/>
            <a:ahLst/>
            <a:cxnLst/>
            <a:rect l="l" t="t" r="r" b="b"/>
            <a:pathLst>
              <a:path w="12192000" h="130809">
                <a:moveTo>
                  <a:pt x="12191999" y="130499"/>
                </a:moveTo>
                <a:lnTo>
                  <a:pt x="0" y="130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0499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625" y="622648"/>
            <a:ext cx="428815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399" y="1463953"/>
            <a:ext cx="1130681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elp.eclipse.org/latest/index.jsp?topic=%2Forg.eclipse.jdt.doc.user%2FgettingStarted%2Fqs-13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UqNk4FBvaEjN7Dt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8683" y="1008933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5">
                <a:moveTo>
                  <a:pt x="0" y="1499895"/>
                </a:moveTo>
                <a:lnTo>
                  <a:pt x="0" y="0"/>
                </a:lnTo>
                <a:lnTo>
                  <a:pt x="1442130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91169" y="4355670"/>
            <a:ext cx="1442720" cy="1500505"/>
          </a:xfrm>
          <a:custGeom>
            <a:avLst/>
            <a:gdLst/>
            <a:ahLst/>
            <a:cxnLst/>
            <a:rect l="l" t="t" r="r" b="b"/>
            <a:pathLst>
              <a:path w="1442720" h="1500504">
                <a:moveTo>
                  <a:pt x="1442130" y="0"/>
                </a:moveTo>
                <a:lnTo>
                  <a:pt x="1442130" y="1499895"/>
                </a:lnTo>
                <a:lnTo>
                  <a:pt x="0" y="1499895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EA18366-AABF-4ED8-AB21-38F7E337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402" y="2518769"/>
            <a:ext cx="1989196" cy="1077218"/>
          </a:xfrm>
        </p:spPr>
        <p:txBody>
          <a:bodyPr/>
          <a:lstStyle/>
          <a:p>
            <a:r>
              <a:rPr lang="en-US" altLang="zh-TW" sz="7000" dirty="0"/>
              <a:t>HW1</a:t>
            </a:r>
            <a:endParaRPr lang="zh-TW" altLang="en-US" sz="70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28AB160-AD65-4EBF-BC44-447B35975A4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266689" y="3810000"/>
            <a:ext cx="8534400" cy="615553"/>
          </a:xfrm>
        </p:spPr>
        <p:txBody>
          <a:bodyPr/>
          <a:lstStyle/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蔣其叡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111356024@nccu.edu.tw</a:t>
            </a:r>
          </a:p>
          <a:p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陳卉縈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112356043@nccu.edu.tw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BB4F5C-5202-4F90-B547-EFDDD958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37" y="1447800"/>
            <a:ext cx="6980525" cy="4846740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102E0F2C-5524-4B5C-A4CF-AAA67B974F75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HW1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27600"/>
            <a:ext cx="12192000" cy="130810"/>
          </a:xfrm>
          <a:custGeom>
            <a:avLst/>
            <a:gdLst/>
            <a:ahLst/>
            <a:cxnLst/>
            <a:rect l="l" t="t" r="r" b="b"/>
            <a:pathLst>
              <a:path w="12192000" h="130809">
                <a:moveTo>
                  <a:pt x="12191999" y="130499"/>
                </a:moveTo>
                <a:lnTo>
                  <a:pt x="0" y="130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30499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6FDCD85F-F36E-46D6-81AB-F0EBEA8DE4C5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Input/Output</a:t>
            </a:r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example</a:t>
            </a:r>
            <a:endParaRPr lang="zh-TW" altLang="en-US" kern="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AC23CA8-1767-4904-85FF-BE4E1DDF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7" y="4962086"/>
            <a:ext cx="6456851" cy="64983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F007B6-9C2B-407A-AC07-E7E1BCF8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37" y="3974539"/>
            <a:ext cx="6238397" cy="6498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446D5B0-8C23-4153-A538-F2120A2C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37" y="2986992"/>
            <a:ext cx="7109173" cy="64983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CC0D39F-A451-4D00-9191-9DCBBCD29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37" y="2058812"/>
            <a:ext cx="10269692" cy="667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699" y="1540161"/>
            <a:ext cx="6758940" cy="20338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Setting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Toggle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Breakpoint</a:t>
            </a:r>
            <a:endParaRPr sz="2400" dirty="0">
              <a:latin typeface="Microsoft Sans Serif"/>
              <a:cs typeface="Microsoft Sans Serif"/>
            </a:endParaRPr>
          </a:p>
          <a:p>
            <a:pPr marL="882015" lvl="1" indent="-4832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82015" algn="l"/>
                <a:tab pos="882650" algn="l"/>
              </a:tabLst>
            </a:pPr>
            <a:r>
              <a:rPr sz="24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Right-click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line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which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want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trace</a:t>
            </a:r>
            <a:endParaRPr sz="2400" dirty="0">
              <a:latin typeface="Microsoft Sans Serif"/>
              <a:cs typeface="Microsoft Sans Serif"/>
            </a:endParaRPr>
          </a:p>
          <a:p>
            <a:pPr marL="882015" lvl="1" indent="-4832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82015" algn="l"/>
                <a:tab pos="882650" algn="l"/>
              </a:tabLst>
            </a:pP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Click</a:t>
            </a:r>
            <a:r>
              <a:rPr sz="24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Toggle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Breakpoint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E48F5B04-B5BE-4883-9749-C913411E2710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Debug mode</a:t>
            </a:r>
            <a:endParaRPr lang="zh-TW" altLang="en-US" kern="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457E2E-45F8-432B-86B6-BFEFC7CB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39" y="2057400"/>
            <a:ext cx="48006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699" y="1723036"/>
            <a:ext cx="3357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595959"/>
                </a:solidFill>
                <a:latin typeface="Microsoft Sans Serif"/>
                <a:cs typeface="Microsoft Sans Serif"/>
              </a:rPr>
              <a:t>Run</a:t>
            </a:r>
            <a:r>
              <a:rPr sz="24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24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Debug</a:t>
            </a:r>
            <a:r>
              <a:rPr sz="24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mode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2" name="標題 3">
            <a:extLst>
              <a:ext uri="{FF2B5EF4-FFF2-40B4-BE49-F238E27FC236}">
                <a16:creationId xmlns:a16="http://schemas.microsoft.com/office/drawing/2014/main" id="{5DD9A716-5492-441D-A935-6B9C7FA24726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Debug mode</a:t>
            </a:r>
            <a:endParaRPr lang="zh-TW" altLang="en-US" kern="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C425EE8-67D1-498A-A50E-CCB61688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9" y="3048000"/>
            <a:ext cx="10972800" cy="1417320"/>
          </a:xfrm>
          <a:prstGeom prst="rect">
            <a:avLst/>
          </a:prstGeom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D19AB0B-77E4-4C2D-BF19-5851D50C8962}"/>
              </a:ext>
            </a:extLst>
          </p:cNvPr>
          <p:cNvCxnSpPr/>
          <p:nvPr/>
        </p:nvCxnSpPr>
        <p:spPr>
          <a:xfrm>
            <a:off x="2376702" y="3637161"/>
            <a:ext cx="838200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49AB3E8-7490-4B79-82DA-42D936BA9050}"/>
              </a:ext>
            </a:extLst>
          </p:cNvPr>
          <p:cNvCxnSpPr/>
          <p:nvPr/>
        </p:nvCxnSpPr>
        <p:spPr>
          <a:xfrm flipH="1">
            <a:off x="5729502" y="3756660"/>
            <a:ext cx="2895600" cy="413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5"/>
          <p:cNvSpPr txBox="1"/>
          <p:nvPr/>
        </p:nvSpPr>
        <p:spPr>
          <a:xfrm>
            <a:off x="6643902" y="3215645"/>
            <a:ext cx="1807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10" dirty="0">
                <a:solidFill>
                  <a:srgbClr val="CC0000"/>
                </a:solidFill>
                <a:latin typeface="Microsoft Sans Serif"/>
                <a:cs typeface="Microsoft Sans Serif"/>
              </a:rPr>
              <a:t>Show</a:t>
            </a:r>
            <a:r>
              <a:rPr sz="1700" spc="-4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CC0000"/>
                </a:solidFill>
                <a:latin typeface="Microsoft Sans Serif"/>
                <a:cs typeface="Microsoft Sans Serif"/>
              </a:rPr>
              <a:t>the</a:t>
            </a:r>
            <a:r>
              <a:rPr sz="1700" spc="-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CC0000"/>
                </a:solidFill>
                <a:latin typeface="Microsoft Sans Serif"/>
                <a:cs typeface="Microsoft Sans Serif"/>
              </a:rPr>
              <a:t>value</a:t>
            </a:r>
            <a:r>
              <a:rPr sz="1700" spc="-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CC0000"/>
                </a:solidFill>
                <a:latin typeface="Microsoft Sans Serif"/>
                <a:cs typeface="Microsoft Sans Serif"/>
              </a:rPr>
              <a:t>of </a:t>
            </a:r>
            <a:r>
              <a:rPr sz="1700" spc="-434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CC0000"/>
                </a:solidFill>
                <a:latin typeface="Microsoft Sans Serif"/>
                <a:cs typeface="Microsoft Sans Serif"/>
              </a:rPr>
              <a:t>Variables</a:t>
            </a:r>
            <a:endParaRPr sz="170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221" y="3892116"/>
            <a:ext cx="194246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10" dirty="0">
                <a:solidFill>
                  <a:srgbClr val="CC0000"/>
                </a:solidFill>
                <a:latin typeface="Microsoft Sans Serif"/>
                <a:cs typeface="Microsoft Sans Serif"/>
              </a:rPr>
              <a:t>Show</a:t>
            </a:r>
            <a:r>
              <a:rPr sz="1700" spc="-4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CC0000"/>
                </a:solidFill>
                <a:latin typeface="Microsoft Sans Serif"/>
                <a:cs typeface="Microsoft Sans Serif"/>
              </a:rPr>
              <a:t>which</a:t>
            </a:r>
            <a:r>
              <a:rPr sz="1700" spc="-4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thread </a:t>
            </a:r>
            <a:r>
              <a:rPr sz="1700" spc="-434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7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CC0000"/>
                </a:solidFill>
                <a:latin typeface="Microsoft Sans Serif"/>
                <a:cs typeface="Microsoft Sans Serif"/>
              </a:rPr>
              <a:t>which</a:t>
            </a:r>
            <a:r>
              <a:rPr sz="17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CC0000"/>
                </a:solidFill>
                <a:latin typeface="Microsoft Sans Serif"/>
                <a:cs typeface="Microsoft Sans Serif"/>
              </a:rPr>
              <a:t>line</a:t>
            </a:r>
            <a:endParaRPr sz="17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1525" y="5680681"/>
            <a:ext cx="10671810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More</a:t>
            </a:r>
            <a:r>
              <a:rPr sz="1800" spc="-5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detail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u="heavy" spc="2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Microsoft Sans Serif"/>
                <a:cs typeface="Microsoft Sans Serif"/>
                <a:hlinkClick r:id="rId2"/>
              </a:rPr>
              <a:t>https://help.eclipse.org/latest/index.jsp?topic=%2Forg.eclipse.jdt.doc.user%2FgettingStarted%2Fqs-13.htm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EC72F216-AD8C-4EEF-96A8-4C48830810D9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Debug mode</a:t>
            </a:r>
            <a:endParaRPr lang="zh-TW" altLang="en-US" kern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1A264F6-0531-4DEE-92DD-01DD1B73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81200"/>
            <a:ext cx="11887200" cy="306280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149E089-DFEF-45F0-83FC-860A30EAB4BE}"/>
              </a:ext>
            </a:extLst>
          </p:cNvPr>
          <p:cNvSpPr/>
          <p:nvPr/>
        </p:nvSpPr>
        <p:spPr>
          <a:xfrm>
            <a:off x="4343400" y="1981200"/>
            <a:ext cx="228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2E3FEB-50DB-4BBB-96A7-E5AE33EC1BC0}"/>
              </a:ext>
            </a:extLst>
          </p:cNvPr>
          <p:cNvSpPr txBox="1"/>
          <p:nvPr/>
        </p:nvSpPr>
        <p:spPr>
          <a:xfrm>
            <a:off x="4343400" y="1580766"/>
            <a:ext cx="386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Next step(timing) of program executing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10050B-B3B6-4D4E-A145-3B151D2FC407}"/>
              </a:ext>
            </a:extLst>
          </p:cNvPr>
          <p:cNvSpPr/>
          <p:nvPr/>
        </p:nvSpPr>
        <p:spPr>
          <a:xfrm>
            <a:off x="4572000" y="4495800"/>
            <a:ext cx="4343400" cy="228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71F044-E59C-4E2C-B79A-0C511CE1F9DF}"/>
              </a:ext>
            </a:extLst>
          </p:cNvPr>
          <p:cNvSpPr/>
          <p:nvPr/>
        </p:nvSpPr>
        <p:spPr>
          <a:xfrm>
            <a:off x="641025" y="2755816"/>
            <a:ext cx="1492575" cy="292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B4DC25C-757B-49F8-8185-711A97B7B7A7}"/>
              </a:ext>
            </a:extLst>
          </p:cNvPr>
          <p:cNvCxnSpPr/>
          <p:nvPr/>
        </p:nvCxnSpPr>
        <p:spPr>
          <a:xfrm>
            <a:off x="2286000" y="2971800"/>
            <a:ext cx="1219200" cy="129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A70AA67-614B-4880-904A-94A8E0BB7AF0}"/>
              </a:ext>
            </a:extLst>
          </p:cNvPr>
          <p:cNvCxnSpPr/>
          <p:nvPr/>
        </p:nvCxnSpPr>
        <p:spPr>
          <a:xfrm>
            <a:off x="2438400" y="2971800"/>
            <a:ext cx="1340175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1699" y="1723041"/>
            <a:ext cx="7360920" cy="28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595959"/>
                </a:solidFill>
                <a:latin typeface="Microsoft Sans Serif"/>
                <a:cs typeface="Microsoft Sans Serif"/>
              </a:rPr>
              <a:t>Via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WM5: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Already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this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course.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  <a:buFont typeface="Microsoft Sans Serif"/>
              <a:buChar char="●"/>
            </a:pPr>
            <a:endParaRPr sz="4300" dirty="0">
              <a:latin typeface="Microsoft Sans Serif"/>
              <a:cs typeface="Microsoft Sans Serif"/>
            </a:endParaRPr>
          </a:p>
          <a:p>
            <a:pPr marL="424815" marR="5080" indent="-412750">
              <a:lnSpc>
                <a:spcPct val="1706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45" dirty="0">
                <a:solidFill>
                  <a:srgbClr val="595959"/>
                </a:solidFill>
                <a:latin typeface="Microsoft Sans Serif"/>
                <a:cs typeface="Microsoft Sans Serif"/>
              </a:rPr>
              <a:t>Via </a:t>
            </a:r>
            <a:r>
              <a:rPr sz="2400" dirty="0">
                <a:solidFill>
                  <a:srgbClr val="595959"/>
                </a:solidFill>
                <a:latin typeface="Microsoft Sans Serif"/>
                <a:cs typeface="Microsoft Sans Serif"/>
              </a:rPr>
              <a:t>Email: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Waiting </a:t>
            </a:r>
            <a:r>
              <a:rPr sz="2400" spc="140" dirty="0">
                <a:solidFill>
                  <a:srgbClr val="595959"/>
                </a:solidFill>
                <a:latin typeface="Microsoft Sans Serif"/>
                <a:cs typeface="Microsoft Sans Serif"/>
              </a:rPr>
              <a:t>for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adding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course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by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teacher.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Send</a:t>
            </a:r>
            <a:r>
              <a:rPr sz="24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Email</a:t>
            </a:r>
            <a:r>
              <a:rPr sz="24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2400" spc="-3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595959"/>
                </a:solidFill>
                <a:latin typeface="Microsoft Sans Serif"/>
                <a:cs typeface="Microsoft Sans Serif"/>
              </a:rPr>
              <a:t>TA</a:t>
            </a:r>
            <a:r>
              <a:rPr sz="24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zh-TW" altLang="en-US" sz="2400" spc="5" dirty="0">
                <a:solidFill>
                  <a:srgbClr val="595959"/>
                </a:solidFill>
                <a:latin typeface="MS PGothic"/>
                <a:cs typeface="Microsoft Sans Serif"/>
              </a:rPr>
              <a:t>陳卉縈 </a:t>
            </a:r>
            <a:r>
              <a:rPr lang="en-US" altLang="zh-TW" dirty="0"/>
              <a:t>112356043@nccu.edu.tw</a:t>
            </a:r>
          </a:p>
          <a:p>
            <a:pPr marL="424815" marR="5080" indent="-412750">
              <a:lnSpc>
                <a:spcPct val="170600"/>
              </a:lnSpc>
              <a:buChar char="●"/>
              <a:tabLst>
                <a:tab pos="424815" algn="l"/>
                <a:tab pos="425450" algn="l"/>
              </a:tabLst>
            </a:pPr>
            <a:r>
              <a:rPr lang="en-US"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Deadline</a:t>
            </a:r>
            <a:r>
              <a:rPr lang="en-US"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9/2</a:t>
            </a:r>
            <a:r>
              <a:rPr lang="en-US" altLang="zh-TW"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5</a:t>
            </a:r>
            <a:r>
              <a:rPr lang="en-US"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(Mon)</a:t>
            </a:r>
            <a:r>
              <a:rPr lang="en-US"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23:59</a:t>
            </a:r>
            <a:endParaRPr lang="en-US" sz="2400" dirty="0">
              <a:latin typeface="Microsoft Sans Serif"/>
              <a:cs typeface="Microsoft Sans Serif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8835B8D-5B50-4348-BC65-6E9F997D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Hand-in HW1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0896F-C418-4C5E-B865-B396986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 project</a:t>
            </a:r>
            <a:endParaRPr lang="zh-TW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1C10684-2DD9-45F5-A42E-A781FE29AB56}"/>
              </a:ext>
            </a:extLst>
          </p:cNvPr>
          <p:cNvSpPr txBox="1"/>
          <p:nvPr/>
        </p:nvSpPr>
        <p:spPr>
          <a:xfrm>
            <a:off x="561698" y="1723041"/>
            <a:ext cx="10944501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term project needs to be completed by groups consisting of 3 to 5 people. </a:t>
            </a: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Please submit your group list by the end of September  (9/30 sat).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95959"/>
              </a:buClr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Send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5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list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via</a:t>
            </a:r>
            <a:r>
              <a:rPr sz="2400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5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Google</a:t>
            </a:r>
            <a:r>
              <a:rPr sz="2400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2400" spc="114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form!</a:t>
            </a:r>
            <a:endParaRPr lang="en-US" altLang="zh-TW" sz="2400" spc="114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882015" lvl="1" indent="-412750"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https://forms.gle/UqNk4FBvaEjN7Dt89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399" y="1617580"/>
            <a:ext cx="11182985" cy="17348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4815" marR="5080" indent="-412750">
              <a:lnSpc>
                <a:spcPts val="2590"/>
              </a:lnSpc>
              <a:spcBef>
                <a:spcPts val="42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This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semester,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lab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start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at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12:10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p.m.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Monday,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 </a:t>
            </a:r>
            <a:r>
              <a:rPr sz="2400" spc="-6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start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time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won't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wait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those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who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are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late.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Microsoft Sans Serif"/>
              <a:buChar char="●"/>
            </a:pPr>
            <a:endParaRPr sz="4450" dirty="0">
              <a:latin typeface="Microsoft Sans Serif"/>
              <a:cs typeface="Microsoft Sans Serif"/>
            </a:endParaRPr>
          </a:p>
          <a:p>
            <a:pPr marL="424815" indent="-412750">
              <a:lnSpc>
                <a:spcPct val="100000"/>
              </a:lnSpc>
              <a:spcBef>
                <a:spcPts val="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Won't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roll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595959"/>
                </a:solidFill>
                <a:latin typeface="Microsoft Sans Serif"/>
                <a:cs typeface="Microsoft Sans Serif"/>
              </a:rPr>
              <a:t>call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on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lab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68F60BD-87C6-4E74-A45A-15706C1C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8740"/>
            <a:ext cx="4288155" cy="878840"/>
          </a:xfrm>
        </p:spPr>
        <p:txBody>
          <a:bodyPr/>
          <a:lstStyle/>
          <a:p>
            <a:r>
              <a:rPr lang="en-US" altLang="zh-TW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</a:t>
            </a:r>
            <a:r>
              <a:rPr lang="en-US" altLang="zh-TW" dirty="0"/>
              <a:t> Notice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7399" y="1463953"/>
            <a:ext cx="11306810" cy="4372287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har char="●"/>
              <a:tabLst>
                <a:tab pos="424815" algn="l"/>
                <a:tab pos="425450" algn="l"/>
              </a:tabLst>
            </a:pPr>
            <a:r>
              <a:rPr spc="40" dirty="0">
                <a:solidFill>
                  <a:srgbClr val="595959"/>
                </a:solidFill>
              </a:rPr>
              <a:t>Project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50" dirty="0">
                <a:solidFill>
                  <a:srgbClr val="595959"/>
                </a:solidFill>
              </a:rPr>
              <a:t>Name:</a:t>
            </a:r>
            <a:r>
              <a:rPr spc="30" dirty="0">
                <a:solidFill>
                  <a:srgbClr val="595959"/>
                </a:solidFill>
              </a:rPr>
              <a:t> </a:t>
            </a:r>
            <a:r>
              <a:rPr spc="95" dirty="0"/>
              <a:t>HW{number</a:t>
            </a:r>
            <a:r>
              <a:rPr spc="-10" dirty="0"/>
              <a:t> </a:t>
            </a:r>
            <a:r>
              <a:rPr spc="120" dirty="0"/>
              <a:t>of</a:t>
            </a:r>
            <a:r>
              <a:rPr spc="-15" dirty="0"/>
              <a:t> </a:t>
            </a:r>
            <a:r>
              <a:rPr spc="55" dirty="0"/>
              <a:t>homework_ID</a:t>
            </a:r>
            <a:r>
              <a:rPr spc="-10" dirty="0"/>
              <a:t> </a:t>
            </a:r>
            <a:r>
              <a:rPr spc="125" dirty="0"/>
              <a:t>number}</a:t>
            </a:r>
            <a:r>
              <a:rPr spc="40" dirty="0"/>
              <a:t> </a:t>
            </a:r>
            <a:r>
              <a:rPr spc="-50" dirty="0">
                <a:solidFill>
                  <a:srgbClr val="595959"/>
                </a:solidFill>
              </a:rPr>
              <a:t>,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5" dirty="0">
                <a:solidFill>
                  <a:srgbClr val="595959"/>
                </a:solidFill>
              </a:rPr>
              <a:t>ex:</a:t>
            </a:r>
            <a:r>
              <a:rPr spc="-10" dirty="0">
                <a:solidFill>
                  <a:srgbClr val="595959"/>
                </a:solidFill>
              </a:rPr>
              <a:t> </a:t>
            </a:r>
            <a:r>
              <a:rPr spc="-60" dirty="0">
                <a:solidFill>
                  <a:srgbClr val="595959"/>
                </a:solidFill>
              </a:rPr>
              <a:t>HW1_11</a:t>
            </a:r>
            <a:r>
              <a:rPr lang="en-US" altLang="zh-TW" spc="-60" dirty="0">
                <a:solidFill>
                  <a:srgbClr val="595959"/>
                </a:solidFill>
              </a:rPr>
              <a:t>1</a:t>
            </a:r>
            <a:r>
              <a:rPr spc="-60" dirty="0">
                <a:solidFill>
                  <a:srgbClr val="595959"/>
                </a:solidFill>
              </a:rPr>
              <a:t>306XXX</a:t>
            </a:r>
            <a:endParaRPr lang="en-US" altLang="zh-TW" spc="-60" dirty="0">
              <a:solidFill>
                <a:srgbClr val="595959"/>
              </a:solidFill>
            </a:endParaRPr>
          </a:p>
          <a:p>
            <a:pPr marL="424815" indent="-412750">
              <a:lnSpc>
                <a:spcPct val="100000"/>
              </a:lnSpc>
              <a:spcBef>
                <a:spcPts val="1540"/>
              </a:spcBef>
              <a:buChar char="●"/>
              <a:tabLst>
                <a:tab pos="424815" algn="l"/>
                <a:tab pos="425450" algn="l"/>
              </a:tabLst>
            </a:pPr>
            <a:r>
              <a:rPr lang="en-US" spc="-60" dirty="0">
                <a:solidFill>
                  <a:srgbClr val="595959"/>
                </a:solidFill>
              </a:rPr>
              <a:t>Please don’t name the file like:</a:t>
            </a:r>
            <a:endParaRPr spc="-6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har char="●"/>
              <a:tabLst>
                <a:tab pos="424815" algn="l"/>
                <a:tab pos="425450" algn="l"/>
              </a:tabLst>
            </a:pPr>
            <a:r>
              <a:rPr spc="-5" dirty="0">
                <a:solidFill>
                  <a:srgbClr val="595959"/>
                </a:solidFill>
              </a:rPr>
              <a:t>The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-25" dirty="0">
                <a:solidFill>
                  <a:srgbClr val="595959"/>
                </a:solidFill>
              </a:rPr>
              <a:t>class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85" dirty="0">
                <a:solidFill>
                  <a:srgbClr val="595959"/>
                </a:solidFill>
              </a:rPr>
              <a:t>name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90" dirty="0">
                <a:solidFill>
                  <a:srgbClr val="595959"/>
                </a:solidFill>
              </a:rPr>
              <a:t>where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105" dirty="0">
                <a:solidFill>
                  <a:srgbClr val="595959"/>
                </a:solidFill>
              </a:rPr>
              <a:t>the</a:t>
            </a:r>
            <a:r>
              <a:rPr spc="40" dirty="0">
                <a:solidFill>
                  <a:srgbClr val="595959"/>
                </a:solidFill>
              </a:rPr>
              <a:t> </a:t>
            </a:r>
            <a:r>
              <a:rPr spc="100" dirty="0"/>
              <a:t>main</a:t>
            </a:r>
            <a:r>
              <a:rPr spc="-15" dirty="0"/>
              <a:t> </a:t>
            </a:r>
            <a:r>
              <a:rPr spc="100" dirty="0"/>
              <a:t>function</a:t>
            </a:r>
            <a:r>
              <a:rPr spc="5" dirty="0"/>
              <a:t> </a:t>
            </a:r>
            <a:r>
              <a:rPr spc="120" dirty="0">
                <a:solidFill>
                  <a:srgbClr val="595959"/>
                </a:solidFill>
              </a:rPr>
              <a:t>of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105" dirty="0">
                <a:solidFill>
                  <a:srgbClr val="595959"/>
                </a:solidFill>
              </a:rPr>
              <a:t>the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50" dirty="0">
                <a:solidFill>
                  <a:srgbClr val="595959"/>
                </a:solidFill>
              </a:rPr>
              <a:t>code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-5" dirty="0">
                <a:solidFill>
                  <a:srgbClr val="595959"/>
                </a:solidFill>
              </a:rPr>
              <a:t>is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60" dirty="0">
                <a:solidFill>
                  <a:srgbClr val="595959"/>
                </a:solidFill>
              </a:rPr>
              <a:t>located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114" dirty="0">
                <a:solidFill>
                  <a:srgbClr val="595959"/>
                </a:solidFill>
              </a:rPr>
              <a:t>must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70" dirty="0">
                <a:solidFill>
                  <a:srgbClr val="595959"/>
                </a:solidFill>
              </a:rPr>
              <a:t>be</a:t>
            </a:r>
            <a:r>
              <a:rPr spc="45" dirty="0">
                <a:solidFill>
                  <a:srgbClr val="595959"/>
                </a:solidFill>
              </a:rPr>
              <a:t> </a:t>
            </a:r>
            <a:r>
              <a:rPr spc="80" dirty="0"/>
              <a:t>Main</a:t>
            </a: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har char="●"/>
              <a:tabLst>
                <a:tab pos="424815" algn="l"/>
                <a:tab pos="425450" algn="l"/>
              </a:tabLst>
            </a:pPr>
            <a:r>
              <a:rPr spc="45" dirty="0">
                <a:solidFill>
                  <a:srgbClr val="595959"/>
                </a:solidFill>
              </a:rPr>
              <a:t>Remind</a:t>
            </a:r>
            <a:r>
              <a:rPr spc="-30" dirty="0">
                <a:solidFill>
                  <a:srgbClr val="595959"/>
                </a:solidFill>
              </a:rPr>
              <a:t> </a:t>
            </a:r>
            <a:r>
              <a:rPr spc="50" dirty="0">
                <a:solidFill>
                  <a:srgbClr val="595959"/>
                </a:solidFill>
              </a:rPr>
              <a:t>uppercase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85" dirty="0">
                <a:solidFill>
                  <a:srgbClr val="595959"/>
                </a:solidFill>
              </a:rPr>
              <a:t>and</a:t>
            </a:r>
            <a:r>
              <a:rPr spc="-30" dirty="0">
                <a:solidFill>
                  <a:srgbClr val="595959"/>
                </a:solidFill>
              </a:rPr>
              <a:t> </a:t>
            </a:r>
            <a:r>
              <a:rPr spc="35" dirty="0">
                <a:solidFill>
                  <a:srgbClr val="595959"/>
                </a:solidFill>
              </a:rPr>
              <a:t>lowercase</a:t>
            </a:r>
          </a:p>
          <a:p>
            <a:pPr marL="424815" marR="414655" indent="-412750">
              <a:lnSpc>
                <a:spcPct val="150000"/>
              </a:lnSpc>
              <a:buChar char="●"/>
              <a:tabLst>
                <a:tab pos="424815" algn="l"/>
                <a:tab pos="425450" algn="l"/>
              </a:tabLst>
            </a:pPr>
            <a:r>
              <a:rPr spc="55" dirty="0">
                <a:solidFill>
                  <a:srgbClr val="595959"/>
                </a:solidFill>
              </a:rPr>
              <a:t>When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105" dirty="0">
                <a:solidFill>
                  <a:srgbClr val="595959"/>
                </a:solidFill>
              </a:rPr>
              <a:t>the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50" dirty="0">
                <a:solidFill>
                  <a:srgbClr val="595959"/>
                </a:solidFill>
              </a:rPr>
              <a:t>code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-5" dirty="0">
                <a:solidFill>
                  <a:srgbClr val="595959"/>
                </a:solidFill>
              </a:rPr>
              <a:t>is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60" dirty="0">
                <a:solidFill>
                  <a:srgbClr val="595959"/>
                </a:solidFill>
              </a:rPr>
              <a:t>compressed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85" dirty="0">
                <a:solidFill>
                  <a:srgbClr val="595959"/>
                </a:solidFill>
              </a:rPr>
              <a:t>and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70" dirty="0">
                <a:solidFill>
                  <a:srgbClr val="595959"/>
                </a:solidFill>
              </a:rPr>
              <a:t>uploaded,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20" dirty="0">
                <a:solidFill>
                  <a:srgbClr val="595959"/>
                </a:solidFill>
              </a:rPr>
              <a:t>please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60" dirty="0">
                <a:solidFill>
                  <a:srgbClr val="595959"/>
                </a:solidFill>
              </a:rPr>
              <a:t>compress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105" dirty="0">
                <a:solidFill>
                  <a:srgbClr val="595959"/>
                </a:solidFill>
              </a:rPr>
              <a:t>the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85" dirty="0">
                <a:solidFill>
                  <a:srgbClr val="595959"/>
                </a:solidFill>
              </a:rPr>
              <a:t>project </a:t>
            </a:r>
            <a:r>
              <a:rPr spc="-620" dirty="0">
                <a:solidFill>
                  <a:srgbClr val="595959"/>
                </a:solidFill>
              </a:rPr>
              <a:t> </a:t>
            </a:r>
            <a:r>
              <a:rPr spc="100" dirty="0">
                <a:solidFill>
                  <a:srgbClr val="595959"/>
                </a:solidFill>
              </a:rPr>
              <a:t>folder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-20" dirty="0">
                <a:solidFill>
                  <a:srgbClr val="595959"/>
                </a:solidFill>
              </a:rPr>
              <a:t>(ex: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-60" dirty="0">
                <a:solidFill>
                  <a:srgbClr val="595959"/>
                </a:solidFill>
              </a:rPr>
              <a:t>HW1_11</a:t>
            </a:r>
            <a:r>
              <a:rPr lang="en-US" altLang="zh-TW" spc="-60" dirty="0">
                <a:solidFill>
                  <a:srgbClr val="595959"/>
                </a:solidFill>
              </a:rPr>
              <a:t>1</a:t>
            </a:r>
            <a:r>
              <a:rPr spc="-60" dirty="0">
                <a:solidFill>
                  <a:srgbClr val="595959"/>
                </a:solidFill>
              </a:rPr>
              <a:t>306XXX)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114" dirty="0">
                <a:solidFill>
                  <a:srgbClr val="595959"/>
                </a:solidFill>
              </a:rPr>
              <a:t>into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15" dirty="0">
                <a:solidFill>
                  <a:srgbClr val="595959"/>
                </a:solidFill>
              </a:rPr>
              <a:t>.zip</a:t>
            </a:r>
            <a:r>
              <a:rPr lang="en-US" altLang="zh-TW" spc="15" dirty="0">
                <a:solidFill>
                  <a:srgbClr val="595959"/>
                </a:solidFill>
              </a:rPr>
              <a:t>(or .</a:t>
            </a:r>
            <a:r>
              <a:rPr lang="en-US" altLang="zh-TW" spc="15" dirty="0" err="1">
                <a:solidFill>
                  <a:srgbClr val="595959"/>
                </a:solidFill>
              </a:rPr>
              <a:t>rar</a:t>
            </a:r>
            <a:r>
              <a:rPr lang="en-US" altLang="zh-TW" spc="15" dirty="0">
                <a:solidFill>
                  <a:srgbClr val="595959"/>
                </a:solidFill>
              </a:rPr>
              <a:t>)</a:t>
            </a:r>
            <a:endParaRPr spc="15" dirty="0">
              <a:solidFill>
                <a:srgbClr val="595959"/>
              </a:solidFill>
            </a:endParaRPr>
          </a:p>
          <a:p>
            <a:pPr marL="424815" marR="410845" indent="-412750">
              <a:lnSpc>
                <a:spcPct val="150000"/>
              </a:lnSpc>
              <a:buChar char="●"/>
              <a:tabLst>
                <a:tab pos="424815" algn="l"/>
                <a:tab pos="425450" algn="l"/>
              </a:tabLst>
            </a:pPr>
            <a:r>
              <a:rPr spc="15" dirty="0">
                <a:solidFill>
                  <a:srgbClr val="595959"/>
                </a:solidFill>
              </a:rPr>
              <a:t>Unless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80" dirty="0">
                <a:solidFill>
                  <a:srgbClr val="595959"/>
                </a:solidFill>
              </a:rPr>
              <a:t>otherwise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50" dirty="0">
                <a:solidFill>
                  <a:srgbClr val="595959"/>
                </a:solidFill>
              </a:rPr>
              <a:t>speciﬁed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65" dirty="0">
                <a:solidFill>
                  <a:srgbClr val="595959"/>
                </a:solidFill>
              </a:rPr>
              <a:t>by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-95" dirty="0">
                <a:solidFill>
                  <a:srgbClr val="595959"/>
                </a:solidFill>
              </a:rPr>
              <a:t>TA,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114" dirty="0">
                <a:solidFill>
                  <a:srgbClr val="595959"/>
                </a:solidFill>
              </a:rPr>
              <a:t>homework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120" dirty="0">
                <a:solidFill>
                  <a:srgbClr val="595959"/>
                </a:solidFill>
              </a:rPr>
              <a:t>that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85" dirty="0">
                <a:solidFill>
                  <a:srgbClr val="595959"/>
                </a:solidFill>
              </a:rPr>
              <a:t>cannot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70" dirty="0">
                <a:solidFill>
                  <a:srgbClr val="595959"/>
                </a:solidFill>
              </a:rPr>
              <a:t>be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80" dirty="0">
                <a:solidFill>
                  <a:srgbClr val="595959"/>
                </a:solidFill>
              </a:rPr>
              <a:t>compiled</a:t>
            </a:r>
            <a:r>
              <a:rPr spc="-15" dirty="0">
                <a:solidFill>
                  <a:srgbClr val="595959"/>
                </a:solidFill>
              </a:rPr>
              <a:t> </a:t>
            </a:r>
            <a:r>
              <a:rPr spc="80" dirty="0">
                <a:solidFill>
                  <a:srgbClr val="595959"/>
                </a:solidFill>
              </a:rPr>
              <a:t>and </a:t>
            </a:r>
            <a:r>
              <a:rPr spc="-625" dirty="0">
                <a:solidFill>
                  <a:srgbClr val="595959"/>
                </a:solidFill>
              </a:rPr>
              <a:t> </a:t>
            </a:r>
            <a:r>
              <a:rPr spc="55" dirty="0">
                <a:solidFill>
                  <a:srgbClr val="595959"/>
                </a:solidFill>
              </a:rPr>
              <a:t>executed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80" dirty="0">
                <a:solidFill>
                  <a:srgbClr val="595959"/>
                </a:solidFill>
              </a:rPr>
              <a:t>won’t</a:t>
            </a:r>
            <a:r>
              <a:rPr spc="-25" dirty="0">
                <a:solidFill>
                  <a:srgbClr val="595959"/>
                </a:solidFill>
              </a:rPr>
              <a:t> </a:t>
            </a:r>
            <a:r>
              <a:rPr spc="70" dirty="0">
                <a:solidFill>
                  <a:srgbClr val="595959"/>
                </a:solidFill>
              </a:rPr>
              <a:t>be</a:t>
            </a:r>
            <a:r>
              <a:rPr spc="-20" dirty="0">
                <a:solidFill>
                  <a:srgbClr val="595959"/>
                </a:solidFill>
              </a:rPr>
              <a:t> </a:t>
            </a:r>
            <a:r>
              <a:rPr spc="30" dirty="0">
                <a:solidFill>
                  <a:srgbClr val="595959"/>
                </a:solidFill>
              </a:rPr>
              <a:t>accepted.</a:t>
            </a: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52E81124-9C82-44D2-96FF-0939F84063A3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Rules of Homework</a:t>
            </a:r>
            <a:endParaRPr lang="zh-TW" altLang="en-US" kern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8CE7DB-432F-4F2E-BB7A-E7926BC9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09800"/>
            <a:ext cx="4160005" cy="377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6AF233-549E-4786-B26D-8449866E0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778"/>
          <a:stretch/>
        </p:blipFill>
        <p:spPr>
          <a:xfrm>
            <a:off x="5593123" y="1143000"/>
            <a:ext cx="5118048" cy="5339616"/>
          </a:xfrm>
          <a:prstGeom prst="rect">
            <a:avLst/>
          </a:prstGeom>
        </p:spPr>
      </p:pic>
      <p:sp>
        <p:nvSpPr>
          <p:cNvPr id="5" name="標題 3">
            <a:extLst>
              <a:ext uri="{FF2B5EF4-FFF2-40B4-BE49-F238E27FC236}">
                <a16:creationId xmlns:a16="http://schemas.microsoft.com/office/drawing/2014/main" id="{AE824A82-F8A1-4930-949E-98A929EA45AC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zh-TW" altLang="en-US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True Story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7111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399" y="1617571"/>
            <a:ext cx="11224260" cy="469423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4815" marR="514350" indent="-412750">
              <a:lnSpc>
                <a:spcPts val="2590"/>
              </a:lnSpc>
              <a:spcBef>
                <a:spcPts val="42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Before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Lab 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class,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we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upload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sample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code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and </a:t>
            </a:r>
            <a:r>
              <a:rPr sz="24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slides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on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GitHub.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Please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follow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sample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code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we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gave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complete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your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homework.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Microsoft Sans Serif"/>
              <a:buChar char="●"/>
            </a:pPr>
            <a:endParaRPr sz="4750" dirty="0">
              <a:latin typeface="Microsoft Sans Serif"/>
              <a:cs typeface="Microsoft Sans Serif"/>
            </a:endParaRPr>
          </a:p>
          <a:p>
            <a:pPr marL="424815" marR="5080" indent="-412750">
              <a:lnSpc>
                <a:spcPts val="259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We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open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WM5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hand-in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section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before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595959"/>
                </a:solidFill>
                <a:latin typeface="Microsoft Sans Serif"/>
                <a:cs typeface="Microsoft Sans Serif"/>
              </a:rPr>
              <a:t>Lab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class;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deadline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usually </a:t>
            </a:r>
            <a:r>
              <a:rPr sz="2400" spc="-6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is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midnight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next </a:t>
            </a:r>
            <a:r>
              <a:rPr sz="2400" spc="-120" dirty="0">
                <a:solidFill>
                  <a:srgbClr val="595959"/>
                </a:solidFill>
                <a:latin typeface="Microsoft Sans Serif"/>
                <a:cs typeface="Microsoft Sans Serif"/>
              </a:rPr>
              <a:t>TA 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class. </a:t>
            </a:r>
            <a:r>
              <a:rPr sz="2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date </a:t>
            </a:r>
            <a:r>
              <a:rPr lang="en-US"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may be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595959"/>
                </a:solidFill>
                <a:latin typeface="Microsoft Sans Serif"/>
                <a:cs typeface="Microsoft Sans Serif"/>
              </a:rPr>
              <a:t>diﬀerent </a:t>
            </a:r>
            <a:r>
              <a:rPr sz="2400" spc="155" dirty="0">
                <a:solidFill>
                  <a:srgbClr val="595959"/>
                </a:solidFill>
                <a:latin typeface="Microsoft Sans Serif"/>
                <a:cs typeface="Microsoft Sans Serif"/>
              </a:rPr>
              <a:t>from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date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on </a:t>
            </a:r>
            <a:r>
              <a:rPr sz="2400" spc="-6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teacher’s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slide.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95959"/>
              </a:buClr>
              <a:buFont typeface="Microsoft Sans Serif"/>
              <a:buChar char="●"/>
            </a:pPr>
            <a:endParaRPr sz="4750" dirty="0">
              <a:latin typeface="Microsoft Sans Serif"/>
              <a:cs typeface="Microsoft Sans Serif"/>
            </a:endParaRPr>
          </a:p>
          <a:p>
            <a:pPr marL="424815" marR="217804" indent="-412750">
              <a:lnSpc>
                <a:spcPts val="2590"/>
              </a:lnSpc>
              <a:spcBef>
                <a:spcPts val="5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If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 </a:t>
            </a:r>
            <a:r>
              <a:rPr sz="24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miss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deadline, </a:t>
            </a:r>
            <a:r>
              <a:rPr sz="24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your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late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homework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can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be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made </a:t>
            </a:r>
            <a:r>
              <a:rPr sz="2400" spc="130" dirty="0">
                <a:solidFill>
                  <a:srgbClr val="595959"/>
                </a:solidFill>
                <a:latin typeface="Microsoft Sans Serif"/>
                <a:cs typeface="Microsoft Sans Serif"/>
              </a:rPr>
              <a:t>up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before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end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semester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make-up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section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WM5.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But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can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only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get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35" dirty="0">
                <a:solidFill>
                  <a:srgbClr val="595959"/>
                </a:solidFill>
                <a:latin typeface="Microsoft Sans Serif"/>
                <a:cs typeface="Microsoft Sans Serif"/>
              </a:rPr>
              <a:t>80% score </a:t>
            </a:r>
            <a:r>
              <a:rPr sz="2400" spc="14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595959"/>
                </a:solidFill>
                <a:latin typeface="Microsoft Sans Serif"/>
                <a:cs typeface="Microsoft Sans Serif"/>
              </a:rPr>
              <a:t>late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submit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504190">
              <a:lnSpc>
                <a:spcPct val="100000"/>
              </a:lnSpc>
              <a:spcBef>
                <a:spcPts val="1075"/>
              </a:spcBef>
            </a:pP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(This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make-up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section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open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near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end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595959"/>
                </a:solidFill>
                <a:latin typeface="Microsoft Sans Serif"/>
                <a:cs typeface="Microsoft Sans Serif"/>
              </a:rPr>
              <a:t>semester.)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0C7D5AFF-BF15-49EB-AC7A-3F6134D8213D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Rules of Homework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399" y="1617580"/>
            <a:ext cx="10620375" cy="358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Reject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CC0000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CC0000"/>
                </a:solidFill>
                <a:latin typeface="Microsoft Sans Serif"/>
                <a:cs typeface="Microsoft Sans Serif"/>
              </a:rPr>
              <a:t>homework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CC0000"/>
                </a:solidFill>
                <a:latin typeface="Microsoft Sans Serif"/>
                <a:cs typeface="Microsoft Sans Serif"/>
              </a:rPr>
              <a:t>plagiarism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CC0000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CC0000"/>
                </a:solidFill>
                <a:latin typeface="Microsoft Sans Serif"/>
                <a:cs typeface="Microsoft Sans Serif"/>
              </a:rPr>
              <a:t>tampering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3250" dirty="0">
              <a:latin typeface="Microsoft Sans Serif"/>
              <a:cs typeface="Microsoft Sans Serif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First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time: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Zero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point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that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homework.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●"/>
            </a:pPr>
            <a:endParaRPr sz="4500" dirty="0">
              <a:latin typeface="Microsoft Sans Serif"/>
              <a:cs typeface="Microsoft Sans Serif"/>
            </a:endParaRPr>
          </a:p>
          <a:p>
            <a:pPr marL="424815" indent="-412750">
              <a:lnSpc>
                <a:spcPct val="100000"/>
              </a:lnSpc>
              <a:buChar char="●"/>
              <a:tabLst>
                <a:tab pos="424815" algn="l"/>
                <a:tab pos="425450" algn="l"/>
              </a:tabLst>
            </a:pPr>
            <a:r>
              <a:rPr sz="2400" spc="5" dirty="0">
                <a:solidFill>
                  <a:srgbClr val="595959"/>
                </a:solidFill>
                <a:latin typeface="Microsoft Sans Serif"/>
                <a:cs typeface="Microsoft Sans Serif"/>
              </a:rPr>
              <a:t>Second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time: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Zero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point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595959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entire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semester's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homework.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har char="●"/>
            </a:pPr>
            <a:endParaRPr sz="3200" dirty="0">
              <a:latin typeface="Microsoft Sans Serif"/>
              <a:cs typeface="Microsoft Sans Serif"/>
            </a:endParaRPr>
          </a:p>
          <a:p>
            <a:pPr marL="424815" marR="5080" indent="-412750">
              <a:lnSpc>
                <a:spcPts val="2590"/>
              </a:lnSpc>
              <a:spcBef>
                <a:spcPts val="181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list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plagiarism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595959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tampering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will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595959"/>
                </a:solidFill>
                <a:latin typeface="Microsoft Sans Serif"/>
                <a:cs typeface="Microsoft Sans Serif"/>
              </a:rPr>
              <a:t>be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announced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at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end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595959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 </a:t>
            </a:r>
            <a:r>
              <a:rPr sz="2400" spc="-6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595959"/>
                </a:solidFill>
                <a:latin typeface="Microsoft Sans Serif"/>
                <a:cs typeface="Microsoft Sans Serif"/>
              </a:rPr>
              <a:t>semester.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F15B48E2-AE37-4D1C-B6B8-B740A3EA5114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Rules of Homework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399" y="1617572"/>
            <a:ext cx="10725150" cy="401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First</a:t>
            </a:r>
            <a:r>
              <a:rPr sz="2400" spc="-6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time</a:t>
            </a:r>
            <a:endParaRPr sz="2400" dirty="0">
              <a:latin typeface="Microsoft Sans Serif"/>
              <a:cs typeface="Microsoft Sans Serif"/>
            </a:endParaRPr>
          </a:p>
          <a:p>
            <a:pPr marL="424815" marR="5080">
              <a:lnSpc>
                <a:spcPts val="2590"/>
              </a:lnSpc>
              <a:spcBef>
                <a:spcPts val="2630"/>
              </a:spcBef>
            </a:pP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your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computer's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folder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595959"/>
                </a:solidFill>
                <a:latin typeface="Microsoft Sans Serif"/>
                <a:cs typeface="Microsoft Sans Serif"/>
              </a:rPr>
              <a:t>(where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want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store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595959"/>
                </a:solidFill>
                <a:latin typeface="Microsoft Sans Serif"/>
                <a:cs typeface="Microsoft Sans Serif"/>
              </a:rPr>
              <a:t>it),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use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command </a:t>
            </a:r>
            <a:r>
              <a:rPr sz="2400" spc="-6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below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:</a:t>
            </a:r>
            <a:endParaRPr sz="2400" dirty="0">
              <a:latin typeface="Microsoft Sans Serif"/>
              <a:cs typeface="Microsoft Sans Serif"/>
            </a:endParaRPr>
          </a:p>
          <a:p>
            <a:pPr marL="424815" marR="7545705">
              <a:lnSpc>
                <a:spcPts val="5180"/>
              </a:lnSpc>
              <a:spcBef>
                <a:spcPts val="525"/>
              </a:spcBef>
            </a:pPr>
            <a:r>
              <a:rPr sz="2400" i="1" spc="-35" dirty="0">
                <a:solidFill>
                  <a:srgbClr val="595959"/>
                </a:solidFill>
                <a:latin typeface="Arial"/>
                <a:cs typeface="Arial"/>
              </a:rPr>
              <a:t>cd</a:t>
            </a:r>
            <a:r>
              <a:rPr sz="2400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(your</a:t>
            </a:r>
            <a:r>
              <a:rPr sz="2400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folder</a:t>
            </a:r>
            <a:r>
              <a:rPr sz="2400" i="1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20" dirty="0">
                <a:solidFill>
                  <a:srgbClr val="595959"/>
                </a:solidFill>
                <a:latin typeface="Arial"/>
                <a:cs typeface="Arial"/>
              </a:rPr>
              <a:t>path) </a:t>
            </a:r>
            <a:r>
              <a:rPr sz="2400" i="1" spc="-6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git</a:t>
            </a:r>
            <a:r>
              <a:rPr sz="24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70" dirty="0">
                <a:solidFill>
                  <a:srgbClr val="595959"/>
                </a:solidFill>
                <a:latin typeface="Arial"/>
                <a:cs typeface="Arial"/>
              </a:rPr>
              <a:t>init</a:t>
            </a:r>
            <a:endParaRPr sz="2400" dirty="0">
              <a:latin typeface="Arial"/>
              <a:cs typeface="Arial"/>
            </a:endParaRPr>
          </a:p>
          <a:p>
            <a:pPr marL="424815" marR="168275">
              <a:lnSpc>
                <a:spcPts val="5180"/>
              </a:lnSpc>
            </a:pP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git </a:t>
            </a:r>
            <a:r>
              <a:rPr sz="2400" i="1" spc="10" dirty="0">
                <a:solidFill>
                  <a:srgbClr val="595959"/>
                </a:solidFill>
                <a:latin typeface="Arial"/>
                <a:cs typeface="Arial"/>
              </a:rPr>
              <a:t>remote </a:t>
            </a:r>
            <a:r>
              <a:rPr sz="2400" i="1" spc="35" dirty="0">
                <a:solidFill>
                  <a:srgbClr val="595959"/>
                </a:solidFill>
                <a:latin typeface="Arial"/>
                <a:cs typeface="Arial"/>
              </a:rPr>
              <a:t>add </a:t>
            </a:r>
            <a:r>
              <a:rPr sz="2400" i="1" spc="40" dirty="0">
                <a:solidFill>
                  <a:srgbClr val="595959"/>
                </a:solidFill>
                <a:latin typeface="Arial"/>
                <a:cs typeface="Arial"/>
              </a:rPr>
              <a:t>origin </a:t>
            </a:r>
            <a:r>
              <a:rPr lang="en-US" sz="2400" i="1" spc="-5" dirty="0">
                <a:solidFill>
                  <a:srgbClr val="595959"/>
                </a:solidFill>
                <a:latin typeface="Arial"/>
                <a:cs typeface="Arial"/>
              </a:rPr>
              <a:t>https://github.com/ray-880917/2023fallDS.git</a:t>
            </a:r>
          </a:p>
          <a:p>
            <a:pPr marL="424815" marR="168275">
              <a:lnSpc>
                <a:spcPts val="5180"/>
              </a:lnSpc>
            </a:pP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git</a:t>
            </a:r>
            <a:r>
              <a:rPr sz="24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55" dirty="0">
                <a:solidFill>
                  <a:srgbClr val="595959"/>
                </a:solidFill>
                <a:latin typeface="Arial"/>
                <a:cs typeface="Arial"/>
              </a:rPr>
              <a:t>pull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595959"/>
                </a:solidFill>
                <a:latin typeface="Arial"/>
                <a:cs typeface="Arial"/>
              </a:rPr>
              <a:t>origin</a:t>
            </a:r>
            <a:r>
              <a:rPr sz="24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lang="en-US" sz="2400" i="1" spc="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FEF13C47-C3E0-4672-A9A2-6CFC5C20CC41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Rules of Homework</a:t>
            </a:r>
            <a:endParaRPr lang="zh-TW" alt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447399" y="1617572"/>
            <a:ext cx="1767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First</a:t>
            </a:r>
            <a:r>
              <a:rPr sz="2400" spc="-10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1" name="標題 3">
            <a:extLst>
              <a:ext uri="{FF2B5EF4-FFF2-40B4-BE49-F238E27FC236}">
                <a16:creationId xmlns:a16="http://schemas.microsoft.com/office/drawing/2014/main" id="{513EAB72-BBEE-46DC-AEEF-0C5CC41FE061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HW</a:t>
            </a:r>
            <a:endParaRPr lang="zh-TW" altLang="en-US" kern="0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3645C46-B15B-435C-978D-E24536E5F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1723758"/>
            <a:ext cx="8656793" cy="46125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399" y="1617580"/>
            <a:ext cx="7847330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735"/>
              </a:lnSpc>
              <a:spcBef>
                <a:spcPts val="10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Next</a:t>
            </a:r>
            <a:r>
              <a:rPr sz="2400" spc="-6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time</a:t>
            </a:r>
            <a:endParaRPr sz="2400" dirty="0">
              <a:latin typeface="Microsoft Sans Serif"/>
              <a:cs typeface="Microsoft Sans Serif"/>
            </a:endParaRPr>
          </a:p>
          <a:p>
            <a:pPr marL="424815">
              <a:lnSpc>
                <a:spcPts val="2735"/>
              </a:lnSpc>
            </a:pPr>
            <a:r>
              <a:rPr sz="2400" spc="65" dirty="0">
                <a:solidFill>
                  <a:srgbClr val="595959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595959"/>
                </a:solidFill>
                <a:latin typeface="Microsoft Sans Serif"/>
                <a:cs typeface="Microsoft Sans Serif"/>
              </a:rPr>
              <a:t>your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595959"/>
                </a:solidFill>
                <a:latin typeface="Microsoft Sans Serif"/>
                <a:cs typeface="Microsoft Sans Serif"/>
              </a:rPr>
              <a:t>computer's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folder,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use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595959"/>
                </a:solidFill>
                <a:latin typeface="Microsoft Sans Serif"/>
                <a:cs typeface="Microsoft Sans Serif"/>
              </a:rPr>
              <a:t>command</a:t>
            </a:r>
            <a:r>
              <a:rPr sz="2400" spc="-1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below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595959"/>
                </a:solidFill>
                <a:latin typeface="Microsoft Sans Serif"/>
                <a:cs typeface="Microsoft Sans Serif"/>
              </a:rPr>
              <a:t>:</a:t>
            </a:r>
            <a:endParaRPr sz="2400" dirty="0">
              <a:latin typeface="Microsoft Sans Serif"/>
              <a:cs typeface="Microsoft Sans Serif"/>
            </a:endParaRPr>
          </a:p>
          <a:p>
            <a:pPr marL="424815" marR="4620260">
              <a:lnSpc>
                <a:spcPct val="180000"/>
              </a:lnSpc>
            </a:pPr>
            <a:r>
              <a:rPr sz="2400" i="1" spc="-35" dirty="0">
                <a:solidFill>
                  <a:srgbClr val="595959"/>
                </a:solidFill>
                <a:latin typeface="Arial"/>
                <a:cs typeface="Arial"/>
              </a:rPr>
              <a:t>cd </a:t>
            </a:r>
            <a:r>
              <a:rPr sz="2400" i="1" spc="-5" dirty="0">
                <a:solidFill>
                  <a:srgbClr val="595959"/>
                </a:solidFill>
                <a:latin typeface="Arial"/>
                <a:cs typeface="Arial"/>
              </a:rPr>
              <a:t>(your </a:t>
            </a: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folder </a:t>
            </a:r>
            <a:r>
              <a:rPr sz="2400" i="1" spc="20" dirty="0">
                <a:solidFill>
                  <a:srgbClr val="595959"/>
                </a:solidFill>
                <a:latin typeface="Arial"/>
                <a:cs typeface="Arial"/>
              </a:rPr>
              <a:t>path) </a:t>
            </a:r>
            <a:r>
              <a:rPr sz="2400" i="1" spc="-6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30" dirty="0">
                <a:solidFill>
                  <a:srgbClr val="595959"/>
                </a:solidFill>
                <a:latin typeface="Arial"/>
                <a:cs typeface="Arial"/>
              </a:rPr>
              <a:t>git</a:t>
            </a:r>
            <a:r>
              <a:rPr sz="2400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55" dirty="0">
                <a:solidFill>
                  <a:srgbClr val="595959"/>
                </a:solidFill>
                <a:latin typeface="Arial"/>
                <a:cs typeface="Arial"/>
              </a:rPr>
              <a:t>pull</a:t>
            </a:r>
            <a:r>
              <a:rPr sz="2400" i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595959"/>
                </a:solidFill>
                <a:latin typeface="Arial"/>
                <a:cs typeface="Arial"/>
              </a:rPr>
              <a:t>origin</a:t>
            </a:r>
            <a:r>
              <a:rPr sz="2400" i="1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595959"/>
                </a:solidFill>
                <a:latin typeface="Arial"/>
                <a:cs typeface="Arial"/>
              </a:rPr>
              <a:t>ma</a:t>
            </a:r>
            <a:r>
              <a:rPr lang="en-US" sz="2400" i="1" spc="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endParaRPr sz="2400" dirty="0">
              <a:latin typeface="Arial"/>
              <a:cs typeface="Arial"/>
            </a:endParaRPr>
          </a:p>
          <a:p>
            <a:pPr marL="424815" marR="2178050">
              <a:lnSpc>
                <a:spcPts val="2590"/>
              </a:lnSpc>
              <a:spcBef>
                <a:spcPts val="2630"/>
              </a:spcBef>
            </a:pPr>
            <a:r>
              <a:rPr sz="2400" spc="114" dirty="0">
                <a:solidFill>
                  <a:srgbClr val="595959"/>
                </a:solidFill>
                <a:latin typeface="Microsoft Sans Serif"/>
                <a:cs typeface="Microsoft Sans Serif"/>
              </a:rPr>
              <a:t>then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you</a:t>
            </a:r>
            <a:r>
              <a:rPr sz="2400" spc="-3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595959"/>
                </a:solidFill>
                <a:latin typeface="Microsoft Sans Serif"/>
                <a:cs typeface="Microsoft Sans Serif"/>
              </a:rPr>
              <a:t>can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595959"/>
                </a:solidFill>
                <a:latin typeface="Microsoft Sans Serif"/>
                <a:cs typeface="Microsoft Sans Serif"/>
              </a:rPr>
              <a:t>refresh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595959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595959"/>
                </a:solidFill>
                <a:latin typeface="Microsoft Sans Serif"/>
                <a:cs typeface="Microsoft Sans Serif"/>
              </a:rPr>
              <a:t>data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595959"/>
                </a:solidFill>
                <a:latin typeface="Microsoft Sans Serif"/>
                <a:cs typeface="Microsoft Sans Serif"/>
              </a:rPr>
              <a:t>weekly </a:t>
            </a:r>
            <a:r>
              <a:rPr sz="2400" spc="-6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595959"/>
                </a:solidFill>
                <a:latin typeface="Microsoft Sans Serif"/>
                <a:cs typeface="Microsoft Sans Serif"/>
              </a:rPr>
              <a:t>to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595959"/>
                </a:solidFill>
                <a:latin typeface="Microsoft Sans Serif"/>
                <a:cs typeface="Microsoft Sans Serif"/>
              </a:rPr>
              <a:t>download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Microsoft Sans Serif"/>
                <a:cs typeface="Microsoft Sans Serif"/>
              </a:rPr>
              <a:t>HW</a:t>
            </a:r>
            <a:r>
              <a:rPr sz="2400" spc="-20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595959"/>
                </a:solidFill>
                <a:latin typeface="Microsoft Sans Serif"/>
                <a:cs typeface="Microsoft Sans Serif"/>
              </a:rPr>
              <a:t>from</a:t>
            </a:r>
            <a:r>
              <a:rPr sz="2400" spc="-25" dirty="0">
                <a:solidFill>
                  <a:srgbClr val="595959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595959"/>
                </a:solidFill>
                <a:latin typeface="Microsoft Sans Serif"/>
                <a:cs typeface="Microsoft Sans Serif"/>
              </a:rPr>
              <a:t>GitHub.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10" name="標題 3">
            <a:extLst>
              <a:ext uri="{FF2B5EF4-FFF2-40B4-BE49-F238E27FC236}">
                <a16:creationId xmlns:a16="http://schemas.microsoft.com/office/drawing/2014/main" id="{259BCDF7-6DC8-48AB-A8A3-B53FEF9E383D}"/>
              </a:ext>
            </a:extLst>
          </p:cNvPr>
          <p:cNvSpPr txBox="1">
            <a:spLocks/>
          </p:cNvSpPr>
          <p:nvPr/>
        </p:nvSpPr>
        <p:spPr>
          <a:xfrm>
            <a:off x="641025" y="775048"/>
            <a:ext cx="68265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r>
              <a:rPr lang="en-US" altLang="zh-TW" kern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HW</a:t>
            </a:r>
            <a:endParaRPr lang="zh-TW" altLang="en-US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580</Words>
  <Application>Microsoft Office PowerPoint</Application>
  <PresentationFormat>寬螢幕</PresentationFormat>
  <Paragraphs>69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MS PGothic</vt:lpstr>
      <vt:lpstr>新細明體</vt:lpstr>
      <vt:lpstr>Arial</vt:lpstr>
      <vt:lpstr>Calibri</vt:lpstr>
      <vt:lpstr>Microsoft Sans Serif</vt:lpstr>
      <vt:lpstr>Office Theme</vt:lpstr>
      <vt:lpstr>HW1</vt:lpstr>
      <vt:lpstr>Lab Notice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Hand-in HW1</vt:lpstr>
      <vt:lpstr>Term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hw1_20220919</dc:title>
  <cp:lastModifiedBy>蔣其叡</cp:lastModifiedBy>
  <cp:revision>19</cp:revision>
  <dcterms:created xsi:type="dcterms:W3CDTF">2023-09-17T01:37:45Z</dcterms:created>
  <dcterms:modified xsi:type="dcterms:W3CDTF">2023-09-17T04:50:07Z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