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73" r:id="rId11"/>
    <p:sldId id="265" r:id="rId12"/>
    <p:sldId id="272"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yap\OneDrive\Documents\priya%20exce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09"/>
          <c:h val="0.63027569553805773"/>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3F3-4B78-B2F0-8A921906B58B}"/>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3F3-4B78-B2F0-8A921906B58B}"/>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3F3-4B78-B2F0-8A921906B58B}"/>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3F3-4B78-B2F0-8A921906B58B}"/>
            </c:ext>
          </c:extLst>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6510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6123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693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7346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270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17239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4843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858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1669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8483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19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1571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9510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4970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6262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67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499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63166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643793"/>
            <a:ext cx="976394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KANAGA LAKSHMI P</a:t>
            </a:r>
          </a:p>
          <a:p>
            <a:r>
              <a:rPr lang="en-US" sz="2400" dirty="0"/>
              <a:t>REGISTER NO     : 9D4FBB93B9B46C6A31D4E85C7700014E</a:t>
            </a:r>
          </a:p>
          <a:p>
            <a:r>
              <a:rPr lang="en-US" sz="2400" dirty="0"/>
              <a:t>DEPARTMENT     : B.COM BANK MANAGEMENT</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6407-1816-A041-099A-5486D0617DEE}"/>
              </a:ext>
            </a:extLst>
          </p:cNvPr>
          <p:cNvSpPr>
            <a:spLocks noGrp="1"/>
          </p:cNvSpPr>
          <p:nvPr>
            <p:ph type="title"/>
          </p:nvPr>
        </p:nvSpPr>
        <p:spPr>
          <a:xfrm>
            <a:off x="1640156" y="609600"/>
            <a:ext cx="8911687" cy="1280890"/>
          </a:xfrm>
        </p:spPr>
        <p:txBody>
          <a:bodyPr/>
          <a:lstStyle/>
          <a:p>
            <a:r>
              <a:rPr lang="en-US" dirty="0"/>
              <a:t>MODELLING</a:t>
            </a:r>
          </a:p>
        </p:txBody>
      </p:sp>
      <p:sp>
        <p:nvSpPr>
          <p:cNvPr id="3" name="Content Placeholder 2">
            <a:extLst>
              <a:ext uri="{FF2B5EF4-FFF2-40B4-BE49-F238E27FC236}">
                <a16:creationId xmlns:a16="http://schemas.microsoft.com/office/drawing/2014/main" id="{0B6778B9-E2A2-244F-90CA-AA0DC067632A}"/>
              </a:ext>
            </a:extLst>
          </p:cNvPr>
          <p:cNvSpPr>
            <a:spLocks noGrp="1"/>
          </p:cNvSpPr>
          <p:nvPr>
            <p:ph idx="1"/>
          </p:nvPr>
        </p:nvSpPr>
        <p:spPr>
          <a:xfrm>
            <a:off x="1905000" y="1752600"/>
            <a:ext cx="8915400" cy="3777622"/>
          </a:xfrm>
        </p:spPr>
        <p:txBody>
          <a:bodyPr/>
          <a:lstStyle/>
          <a:p>
            <a:r>
              <a:rPr lang="en-IN" b="1" dirty="0"/>
              <a:t>Data collection </a:t>
            </a:r>
            <a:r>
              <a:rPr lang="en-IN" dirty="0"/>
              <a:t>: </a:t>
            </a:r>
          </a:p>
          <a:p>
            <a:pPr marL="285750" indent="-285750">
              <a:buFont typeface="Arial" panose="020B0604020202020204" pitchFamily="34" charset="0"/>
              <a:buChar char="•"/>
            </a:pPr>
            <a:r>
              <a:rPr lang="en-IN" dirty="0"/>
              <a:t>Downloaded the data from Kaggle</a:t>
            </a:r>
          </a:p>
          <a:p>
            <a:pPr marL="285750" indent="-285750">
              <a:buFont typeface="Arial" panose="020B0604020202020204" pitchFamily="34" charset="0"/>
              <a:buChar char="•"/>
            </a:pPr>
            <a:r>
              <a:rPr lang="en-IN" dirty="0"/>
              <a:t>Downloaded from the dashboard</a:t>
            </a:r>
          </a:p>
          <a:p>
            <a:r>
              <a:rPr lang="en-IN" b="1" dirty="0"/>
              <a:t>Features collection </a:t>
            </a:r>
            <a:r>
              <a:rPr lang="en-IN" dirty="0"/>
              <a:t>: Identified each feature  of the data set </a:t>
            </a:r>
          </a:p>
          <a:p>
            <a:r>
              <a:rPr lang="en-IN" b="1" dirty="0"/>
              <a:t>Data cleaning</a:t>
            </a:r>
            <a:r>
              <a:rPr lang="en-IN" dirty="0"/>
              <a:t> : </a:t>
            </a:r>
          </a:p>
          <a:p>
            <a:pPr marL="285750" indent="-285750">
              <a:buFont typeface="Arial" panose="020B0604020202020204" pitchFamily="34" charset="0"/>
              <a:buChar char="•"/>
            </a:pPr>
            <a:r>
              <a:rPr lang="en-IN" dirty="0"/>
              <a:t>Identified the missing values </a:t>
            </a:r>
          </a:p>
          <a:p>
            <a:pPr marL="285750" indent="-285750">
              <a:buFont typeface="Arial" panose="020B0604020202020204" pitchFamily="34" charset="0"/>
              <a:buChar char="•"/>
            </a:pPr>
            <a:r>
              <a:rPr lang="en-IN" dirty="0"/>
              <a:t>Filtered out the missing values </a:t>
            </a:r>
          </a:p>
          <a:p>
            <a:r>
              <a:rPr lang="en-IN" b="1" dirty="0"/>
              <a:t>Calculated the Performance level  </a:t>
            </a:r>
          </a:p>
          <a:p>
            <a:r>
              <a:rPr lang="en-IN" b="1" dirty="0"/>
              <a:t>Pivot table </a:t>
            </a:r>
            <a:r>
              <a:rPr lang="en-IN" dirty="0"/>
              <a:t>: Used for Summarization </a:t>
            </a:r>
          </a:p>
          <a:p>
            <a:endParaRPr lang="en-IN" dirty="0"/>
          </a:p>
          <a:p>
            <a:endParaRPr lang="en-US" dirty="0"/>
          </a:p>
        </p:txBody>
      </p:sp>
    </p:spTree>
    <p:extLst>
      <p:ext uri="{BB962C8B-B14F-4D97-AF65-F5344CB8AC3E}">
        <p14:creationId xmlns:p14="http://schemas.microsoft.com/office/powerpoint/2010/main" val="43262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600200" y="6858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176DA4-7782-6C02-F757-91BBA492A1F3}"/>
              </a:ext>
            </a:extLst>
          </p:cNvPr>
          <p:cNvGraphicFramePr>
            <a:graphicFrameLocks/>
          </p:cNvGraphicFramePr>
          <p:nvPr>
            <p:extLst>
              <p:ext uri="{D42A27DB-BD31-4B8C-83A1-F6EECF244321}">
                <p14:modId xmlns:p14="http://schemas.microsoft.com/office/powerpoint/2010/main" val="975415299"/>
              </p:ext>
            </p:extLst>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3561-356F-CC84-410F-E3FA6F279FAE}"/>
              </a:ext>
            </a:extLst>
          </p:cNvPr>
          <p:cNvSpPr>
            <a:spLocks noGrp="1"/>
          </p:cNvSpPr>
          <p:nvPr>
            <p:ph type="title"/>
          </p:nvPr>
        </p:nvSpPr>
        <p:spPr>
          <a:xfrm>
            <a:off x="1524000" y="630206"/>
            <a:ext cx="8911687" cy="1280890"/>
          </a:xfrm>
        </p:spPr>
        <p:txBody>
          <a:bodyPr/>
          <a:lstStyle/>
          <a:p>
            <a:r>
              <a:rPr lang="en-US" dirty="0"/>
              <a:t>CONCLUSION</a:t>
            </a:r>
          </a:p>
        </p:txBody>
      </p:sp>
      <p:sp>
        <p:nvSpPr>
          <p:cNvPr id="3" name="Content Placeholder 2">
            <a:extLst>
              <a:ext uri="{FF2B5EF4-FFF2-40B4-BE49-F238E27FC236}">
                <a16:creationId xmlns:a16="http://schemas.microsoft.com/office/drawing/2014/main" id="{43639A94-62C2-6794-99FE-3EEFFA36EDD1}"/>
              </a:ext>
            </a:extLst>
          </p:cNvPr>
          <p:cNvSpPr>
            <a:spLocks noGrp="1"/>
          </p:cNvSpPr>
          <p:nvPr>
            <p:ph idx="1"/>
          </p:nvPr>
        </p:nvSpPr>
        <p:spPr>
          <a:xfrm>
            <a:off x="2057400" y="1905000"/>
            <a:ext cx="9447212" cy="4006222"/>
          </a:xfrm>
        </p:spPr>
        <p:txBody>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Performance Evaluation</a:t>
            </a:r>
            <a:r>
              <a:rPr kumimoji="0" lang="en-US" altLang="en-US" sz="1800" b="0" i="0" u="none" strike="noStrike" cap="none" normalizeH="0" baseline="0" dirty="0">
                <a:ln>
                  <a:noFill/>
                </a:ln>
                <a:solidFill>
                  <a:schemeClr val="tx1"/>
                </a:solidFill>
                <a:effectLst/>
                <a:latin typeface="Arial" panose="020B0604020202020204" pitchFamily="34" charset="0"/>
              </a:rPr>
              <a:t>: Successfully analyzed employee performance using Excel tools.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Use of Excel</a:t>
            </a:r>
            <a:r>
              <a:rPr kumimoji="0" lang="en-US" altLang="en-US" sz="1800" b="0" i="0" u="none" strike="noStrike" cap="none" normalizeH="0" baseline="0" dirty="0">
                <a:ln>
                  <a:noFill/>
                </a:ln>
                <a:solidFill>
                  <a:schemeClr val="tx1"/>
                </a:solidFill>
                <a:effectLst/>
                <a:latin typeface="Arial" panose="020B0604020202020204" pitchFamily="34" charset="0"/>
              </a:rPr>
              <a:t>: Utilized formulas, pivot tables, and graphs to automate performance calculations and visualizations.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 Provided a structured approach to enable informed decisions on employee productivity and performance management.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r>
              <a:rPr kumimoji="0" lang="en-US" altLang="en-US" sz="1800" b="0" i="0" u="none" strike="noStrike" cap="none" normalizeH="0" baseline="0" dirty="0">
                <a:ln>
                  <a:noFill/>
                </a:ln>
                <a:solidFill>
                  <a:schemeClr val="tx1"/>
                </a:solidFill>
                <a:effectLst/>
                <a:latin typeface="Arial" panose="020B0604020202020204" pitchFamily="34" charset="0"/>
              </a:rPr>
              <a:t>: Identified top and underperformers, enabling targeted improvements.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Workforce Optimization</a:t>
            </a:r>
            <a:r>
              <a:rPr kumimoji="0" lang="en-US" altLang="en-US" sz="1800" b="0" i="0" u="none" strike="noStrike" cap="none" normalizeH="0" baseline="0" dirty="0">
                <a:ln>
                  <a:noFill/>
                </a:ln>
                <a:solidFill>
                  <a:schemeClr val="tx1"/>
                </a:solidFill>
                <a:effectLst/>
                <a:latin typeface="Arial" panose="020B0604020202020204" pitchFamily="34" charset="0"/>
              </a:rPr>
              <a:t>: Facilitated management in optimizing overall team efficiency and effectiveness. </a:t>
            </a:r>
          </a:p>
          <a:p>
            <a:endParaRPr lang="en-US" dirty="0"/>
          </a:p>
        </p:txBody>
      </p:sp>
    </p:spTree>
    <p:extLst>
      <p:ext uri="{BB962C8B-B14F-4D97-AF65-F5344CB8AC3E}">
        <p14:creationId xmlns:p14="http://schemas.microsoft.com/office/powerpoint/2010/main" val="212822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4A66-0B56-2259-BECA-349AED93A102}"/>
              </a:ext>
            </a:extLst>
          </p:cNvPr>
          <p:cNvSpPr>
            <a:spLocks noGrp="1"/>
          </p:cNvSpPr>
          <p:nvPr>
            <p:ph type="title"/>
          </p:nvPr>
        </p:nvSpPr>
        <p:spPr>
          <a:xfrm>
            <a:off x="1524000" y="609600"/>
            <a:ext cx="8911687" cy="1280890"/>
          </a:xfrm>
        </p:spPr>
        <p:txBody>
          <a:bodyPr/>
          <a:lstStyle/>
          <a:p>
            <a:r>
              <a:rPr lang="en-US" dirty="0"/>
              <a:t>PROJECT TITLE</a:t>
            </a:r>
          </a:p>
        </p:txBody>
      </p:sp>
      <p:sp>
        <p:nvSpPr>
          <p:cNvPr id="3" name="Text Placeholder 2">
            <a:extLst>
              <a:ext uri="{FF2B5EF4-FFF2-40B4-BE49-F238E27FC236}">
                <a16:creationId xmlns:a16="http://schemas.microsoft.com/office/drawing/2014/main" id="{792BE3F5-ADBF-E912-22DC-B740A50F169F}"/>
              </a:ext>
            </a:extLst>
          </p:cNvPr>
          <p:cNvSpPr>
            <a:spLocks noGrp="1"/>
          </p:cNvSpPr>
          <p:nvPr>
            <p:ph idx="1"/>
          </p:nvPr>
        </p:nvSpPr>
        <p:spPr>
          <a:xfrm>
            <a:off x="609600" y="1577340"/>
            <a:ext cx="11049000" cy="2031325"/>
          </a:xfrm>
        </p:spPr>
        <p:txBody>
          <a:bodyPr/>
          <a:lstStyle/>
          <a:p>
            <a:r>
              <a:rPr lang="en-US" sz="4400" dirty="0"/>
              <a:t>Employee Performance Analysis using Excel</a:t>
            </a:r>
          </a:p>
        </p:txBody>
      </p:sp>
    </p:spTree>
    <p:extLst>
      <p:ext uri="{BB962C8B-B14F-4D97-AF65-F5344CB8AC3E}">
        <p14:creationId xmlns:p14="http://schemas.microsoft.com/office/powerpoint/2010/main" val="358464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C612-E194-18D3-78A1-B3DF77C8AC29}"/>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9DAC69A1-41B3-D162-3B39-8907B8CC324C}"/>
              </a:ext>
            </a:extLst>
          </p:cNvPr>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Our solutions and propositions</a:t>
            </a:r>
          </a:p>
          <a:p>
            <a:r>
              <a:rPr lang="en-US" dirty="0"/>
              <a:t>Dataset description</a:t>
            </a:r>
          </a:p>
          <a:p>
            <a:r>
              <a:rPr lang="en-US" dirty="0"/>
              <a:t>Modelling approach</a:t>
            </a:r>
          </a:p>
          <a:p>
            <a:r>
              <a:rPr lang="en-US" dirty="0"/>
              <a:t>Results and Discussions</a:t>
            </a:r>
          </a:p>
          <a:p>
            <a:r>
              <a:rPr lang="en-US" dirty="0"/>
              <a:t>Conclusions</a:t>
            </a:r>
          </a:p>
          <a:p>
            <a:endParaRPr lang="en-US" dirty="0"/>
          </a:p>
        </p:txBody>
      </p:sp>
      <p:grpSp>
        <p:nvGrpSpPr>
          <p:cNvPr id="4" name="object 18">
            <a:extLst>
              <a:ext uri="{FF2B5EF4-FFF2-40B4-BE49-F238E27FC236}">
                <a16:creationId xmlns:a16="http://schemas.microsoft.com/office/drawing/2014/main" id="{6245A35E-7456-3955-7E47-4002E8200588}"/>
              </a:ext>
            </a:extLst>
          </p:cNvPr>
          <p:cNvGrpSpPr/>
          <p:nvPr/>
        </p:nvGrpSpPr>
        <p:grpSpPr>
          <a:xfrm>
            <a:off x="152400" y="3810000"/>
            <a:ext cx="4295775" cy="3009900"/>
            <a:chOff x="47625" y="3819523"/>
            <a:chExt cx="4124325" cy="3009900"/>
          </a:xfrm>
        </p:grpSpPr>
        <p:pic>
          <p:nvPicPr>
            <p:cNvPr id="5" name="object 19">
              <a:extLst>
                <a:ext uri="{FF2B5EF4-FFF2-40B4-BE49-F238E27FC236}">
                  <a16:creationId xmlns:a16="http://schemas.microsoft.com/office/drawing/2014/main" id="{6D397280-F609-E749-8BF3-168AD4D27AAB}"/>
                </a:ext>
              </a:extLst>
            </p:cNvPr>
            <p:cNvPicPr/>
            <p:nvPr/>
          </p:nvPicPr>
          <p:blipFill>
            <a:blip r:embed="rId2" cstate="print"/>
            <a:stretch>
              <a:fillRect/>
            </a:stretch>
          </p:blipFill>
          <p:spPr>
            <a:xfrm>
              <a:off x="466725" y="6410325"/>
              <a:ext cx="3705225" cy="295275"/>
            </a:xfrm>
            <a:prstGeom prst="rect">
              <a:avLst/>
            </a:prstGeom>
          </p:spPr>
        </p:pic>
        <p:pic>
          <p:nvPicPr>
            <p:cNvPr id="6" name="object 20">
              <a:extLst>
                <a:ext uri="{FF2B5EF4-FFF2-40B4-BE49-F238E27FC236}">
                  <a16:creationId xmlns:a16="http://schemas.microsoft.com/office/drawing/2014/main" id="{841EC3C5-A253-99E3-50FF-094F05598DE0}"/>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66146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02105" y="63125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AEF24CC-1442-5B7C-D5B5-4393ACA76F4E}"/>
              </a:ext>
            </a:extLst>
          </p:cNvPr>
          <p:cNvSpPr txBox="1"/>
          <p:nvPr/>
        </p:nvSpPr>
        <p:spPr>
          <a:xfrm>
            <a:off x="834072" y="1752600"/>
            <a:ext cx="640492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lang="en-IN" dirty="0"/>
          </a:p>
        </p:txBody>
      </p:sp>
      <p:sp>
        <p:nvSpPr>
          <p:cNvPr id="18" name="TextBox 17">
            <a:extLst>
              <a:ext uri="{FF2B5EF4-FFF2-40B4-BE49-F238E27FC236}">
                <a16:creationId xmlns:a16="http://schemas.microsoft.com/office/drawing/2014/main" id="{4D3B3DF0-3E50-C24D-B6E0-F5B3289356DF}"/>
              </a:ext>
            </a:extLst>
          </p:cNvPr>
          <p:cNvSpPr txBox="1"/>
          <p:nvPr/>
        </p:nvSpPr>
        <p:spPr>
          <a:xfrm>
            <a:off x="834072" y="3768407"/>
            <a:ext cx="6244579" cy="646331"/>
          </a:xfrm>
          <a:prstGeom prst="rect">
            <a:avLst/>
          </a:prstGeom>
          <a:noFill/>
        </p:spPr>
        <p:txBody>
          <a:bodyPr wrap="square" rtlCol="0">
            <a:spAutoFit/>
          </a:bodyPr>
          <a:lstStyle/>
          <a:p>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89722" y="66193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76275" y="2373302"/>
            <a:ext cx="7924799"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3D61E1-20F0-FB73-CFC1-AE7D2E1CDA28}"/>
              </a:ext>
            </a:extLst>
          </p:cNvPr>
          <p:cNvSpPr txBox="1"/>
          <p:nvPr/>
        </p:nvSpPr>
        <p:spPr>
          <a:xfrm>
            <a:off x="1075436" y="1732026"/>
            <a:ext cx="59563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57096" y="71126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1524000" y="6248400"/>
            <a:ext cx="2181225" cy="485775"/>
          </a:xfrm>
          <a:prstGeom prst="rect">
            <a:avLst/>
          </a:prstGeom>
        </p:spPr>
      </p:pic>
      <p:sp>
        <p:nvSpPr>
          <p:cNvPr id="14" name="Rectangle 5">
            <a:extLst>
              <a:ext uri="{FF2B5EF4-FFF2-40B4-BE49-F238E27FC236}">
                <a16:creationId xmlns:a16="http://schemas.microsoft.com/office/drawing/2014/main" id="{1BD3CDE8-6CBA-8BFC-E579-4A7062C14AA2}"/>
              </a:ext>
            </a:extLst>
          </p:cNvPr>
          <p:cNvSpPr>
            <a:spLocks noChangeArrowheads="1"/>
          </p:cNvSpPr>
          <p:nvPr/>
        </p:nvSpPr>
        <p:spPr bwMode="auto">
          <a:xfrm>
            <a:off x="699451" y="2169885"/>
            <a:ext cx="793908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HR Managers</a:t>
            </a:r>
            <a:r>
              <a:rPr kumimoji="0" lang="en-US" altLang="en-US" b="0" i="0" u="none" strike="noStrike" cap="none" normalizeH="0" baseline="0" dirty="0">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 Leaders</a:t>
            </a:r>
            <a:r>
              <a:rPr kumimoji="0" lang="en-US" altLang="en-US" sz="1800" b="0" i="0" u="none" strike="noStrike" cap="none" normalizeH="0" baseline="0" dirty="0">
                <a:ln>
                  <a:noFill/>
                </a:ln>
                <a:solidFill>
                  <a:schemeClr val="tx1"/>
                </a:solidFill>
                <a:effectLst/>
                <a:latin typeface="Arial" panose="020B0604020202020204" pitchFamily="34" charset="0"/>
              </a:rPr>
              <a:t>: To monitor team productivity, recognize top performers, and address underperformance.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a:t>
            </a:r>
            <a:r>
              <a:rPr kumimoji="0" lang="en-US" altLang="en-US" sz="1800" b="0" i="0" u="none" strike="noStrike" cap="none" normalizeH="0" baseline="0" dirty="0">
                <a:ln>
                  <a:noFill/>
                </a:ln>
                <a:solidFill>
                  <a:schemeClr val="tx1"/>
                </a:solidFill>
                <a:effectLst/>
                <a:latin typeface="Arial" panose="020B0604020202020204" pitchFamily="34" charset="0"/>
              </a:rPr>
              <a:t>: They can use the data for strategic planning and workforce management.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For self-assessment, understanding feedback, and identifying areas of improvement.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a:t>
            </a:r>
            <a:r>
              <a:rPr kumimoji="0" lang="en-US" altLang="en-US" sz="1800" b="0" i="0" u="none" strike="noStrike" cap="none" normalizeH="0" baseline="0" dirty="0">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68268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932A8183-6135-8CF3-9988-E72E143E89EE}"/>
              </a:ext>
            </a:extLst>
          </p:cNvPr>
          <p:cNvSpPr txBox="1"/>
          <p:nvPr/>
        </p:nvSpPr>
        <p:spPr>
          <a:xfrm>
            <a:off x="3087829" y="2286000"/>
            <a:ext cx="6016342" cy="1477328"/>
          </a:xfrm>
          <a:prstGeom prst="rect">
            <a:avLst/>
          </a:prstGeom>
          <a:noFill/>
        </p:spPr>
        <p:txBody>
          <a:bodyPr wrap="square" rtlCol="0">
            <a:spAutoFit/>
          </a:bodyPr>
          <a:lstStyle/>
          <a:p>
            <a:r>
              <a:rPr lang="en-US" b="1" dirty="0"/>
              <a:t>Conditional formatting - </a:t>
            </a:r>
            <a:r>
              <a:rPr lang="en-US" dirty="0"/>
              <a:t>To highlight the missing values.</a:t>
            </a:r>
          </a:p>
          <a:p>
            <a:r>
              <a:rPr lang="en-US" b="1" dirty="0"/>
              <a:t>Filter</a:t>
            </a:r>
            <a:r>
              <a:rPr lang="en-US" dirty="0"/>
              <a:t>- To remove the missing values or to filter .</a:t>
            </a:r>
          </a:p>
          <a:p>
            <a:r>
              <a:rPr lang="en-US" b="1" dirty="0"/>
              <a:t>Formula</a:t>
            </a:r>
            <a:r>
              <a:rPr lang="en-US" dirty="0"/>
              <a:t>- To calculate the performance level  of the  employee</a:t>
            </a:r>
          </a:p>
          <a:p>
            <a:r>
              <a:rPr lang="en-US" b="1" dirty="0"/>
              <a:t>Pivot table </a:t>
            </a:r>
            <a:r>
              <a:rPr lang="en-US" dirty="0"/>
              <a:t>-  Is used for summary</a:t>
            </a:r>
          </a:p>
          <a:p>
            <a:r>
              <a:rPr lang="en-US" b="1" dirty="0"/>
              <a:t>Graph</a:t>
            </a:r>
            <a:r>
              <a:rPr lang="en-US" dirty="0"/>
              <a:t>- For visualizing  the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6D3516F-A34B-4C57-A9ED-E9E4E4E1AFA6}"/>
              </a:ext>
            </a:extLst>
          </p:cNvPr>
          <p:cNvSpPr txBox="1"/>
          <p:nvPr/>
        </p:nvSpPr>
        <p:spPr>
          <a:xfrm>
            <a:off x="990600" y="1828800"/>
            <a:ext cx="5278561" cy="2308324"/>
          </a:xfrm>
          <a:prstGeom prst="rect">
            <a:avLst/>
          </a:prstGeom>
          <a:noFill/>
        </p:spPr>
        <p:txBody>
          <a:bodyPr wrap="none" rtlCol="0">
            <a:spAutoFit/>
          </a:bodyPr>
          <a:lstStyle/>
          <a:p>
            <a:pPr marL="285750" indent="-285750">
              <a:buFont typeface="Arial" panose="020B0604020202020204" pitchFamily="34" charset="0"/>
              <a:buChar char="•"/>
            </a:pPr>
            <a:r>
              <a:rPr lang="en-US" b="1" dirty="0"/>
              <a:t>Employee data</a:t>
            </a:r>
            <a:r>
              <a:rPr lang="en-US" dirty="0"/>
              <a:t>- Collected data from  Kaggle</a:t>
            </a:r>
          </a:p>
          <a:p>
            <a:pPr marL="285750" indent="-285750">
              <a:buFont typeface="Arial" panose="020B0604020202020204" pitchFamily="34" charset="0"/>
              <a:buChar char="•"/>
            </a:pPr>
            <a:r>
              <a:rPr lang="en-US" b="1" dirty="0"/>
              <a:t>Features </a:t>
            </a:r>
            <a:r>
              <a:rPr lang="en-US" dirty="0"/>
              <a:t>- There were </a:t>
            </a:r>
            <a:r>
              <a:rPr lang="en-US" b="1" dirty="0"/>
              <a:t>26</a:t>
            </a:r>
            <a:r>
              <a:rPr lang="en-US" dirty="0"/>
              <a:t> features</a:t>
            </a:r>
          </a:p>
          <a:p>
            <a:pPr marL="285750" indent="-285750">
              <a:buFont typeface="Arial" panose="020B0604020202020204" pitchFamily="34" charset="0"/>
              <a:buChar char="•"/>
            </a:pPr>
            <a:r>
              <a:rPr lang="en-US" dirty="0"/>
              <a:t>Considered mainly 5 features</a:t>
            </a:r>
          </a:p>
          <a:p>
            <a:pPr marL="342900" indent="-342900">
              <a:buFont typeface="+mj-lt"/>
              <a:buAutoNum type="arabicPeriod"/>
            </a:pPr>
            <a:r>
              <a:rPr lang="en-US" dirty="0"/>
              <a:t>Emp-id- which was in numerical values</a:t>
            </a:r>
          </a:p>
          <a:p>
            <a:pPr marL="342900" indent="-342900">
              <a:buFont typeface="+mj-lt"/>
              <a:buAutoNum type="arabicPeriod"/>
            </a:pPr>
            <a:r>
              <a:rPr lang="en-US" dirty="0"/>
              <a:t>Name- this was in the form of text</a:t>
            </a:r>
          </a:p>
          <a:p>
            <a:pPr marL="342900" indent="-342900">
              <a:buFont typeface="+mj-lt"/>
              <a:buAutoNum type="arabicPeriod"/>
            </a:pPr>
            <a:r>
              <a:rPr lang="en-US" dirty="0"/>
              <a:t>Performance level</a:t>
            </a:r>
          </a:p>
          <a:p>
            <a:pPr marL="342900" indent="-342900">
              <a:buFont typeface="+mj-lt"/>
              <a:buAutoNum type="arabicPeriod"/>
            </a:pPr>
            <a:r>
              <a:rPr lang="en-US" dirty="0"/>
              <a:t>Gender- Gender was considered as male or female</a:t>
            </a:r>
          </a:p>
          <a:p>
            <a:pPr marL="342900" indent="-342900">
              <a:buFont typeface="+mj-lt"/>
              <a:buAutoNum type="arabicPeriod"/>
            </a:pPr>
            <a:r>
              <a:rPr lang="en-US" dirty="0"/>
              <a:t>Employee rating- this is in numeric values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38372"/>
            <a:ext cx="2371725" cy="3162476"/>
          </a:xfrm>
          <a:prstGeom prst="rect">
            <a:avLst/>
          </a:prstGeom>
        </p:spPr>
      </p:pic>
      <p:sp>
        <p:nvSpPr>
          <p:cNvPr id="7" name="object 7"/>
          <p:cNvSpPr txBox="1">
            <a:spLocks noGrp="1"/>
          </p:cNvSpPr>
          <p:nvPr>
            <p:ph type="title"/>
          </p:nvPr>
        </p:nvSpPr>
        <p:spPr>
          <a:xfrm>
            <a:off x="1663636" y="65707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EC12C3F-98FE-DB4F-527A-4111CBB5DDE3}"/>
              </a:ext>
            </a:extLst>
          </p:cNvPr>
          <p:cNvSpPr txBox="1"/>
          <p:nvPr/>
        </p:nvSpPr>
        <p:spPr>
          <a:xfrm>
            <a:off x="990600" y="2019300"/>
            <a:ext cx="8754576" cy="1200329"/>
          </a:xfrm>
          <a:prstGeom prst="rect">
            <a:avLst/>
          </a:prstGeom>
          <a:noFill/>
        </p:spPr>
        <p:txBody>
          <a:bodyPr wrap="none" rtlCol="0">
            <a:spAutoFit/>
          </a:bodyPr>
          <a:lstStyle/>
          <a:p>
            <a:pPr marL="285750" indent="-285750">
              <a:buFont typeface="Arial" panose="020B0604020202020204" pitchFamily="34" charset="0"/>
              <a:buChar char="•"/>
            </a:pPr>
            <a:r>
              <a:rPr lang="en-US" b="1" dirty="0"/>
              <a:t> </a:t>
            </a:r>
            <a:r>
              <a:rPr lang="en-US" sz="2400" b="1" dirty="0"/>
              <a:t>Calculated the Performance level using the formula :</a:t>
            </a:r>
          </a:p>
          <a:p>
            <a:r>
              <a:rPr lang="en-US" sz="2400" b="1" dirty="0"/>
              <a:t> </a:t>
            </a:r>
          </a:p>
          <a:p>
            <a:r>
              <a:rPr lang="en-US" sz="2400" dirty="0"/>
              <a:t>        IFS(Z8&gt;5,”VERY HIGH”,Z8&gt;=4,”HIGH”,Z8&gt;=3,”MED”,TRUE,”LOW”)</a:t>
            </a:r>
            <a:endParaRPr lang="en-IN" sz="24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346</TotalTime>
  <Words>584</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Trebuchet MS</vt:lpstr>
      <vt:lpstr>Wingdings 3</vt: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Yokesh Saravanan</cp:lastModifiedBy>
  <cp:revision>23</cp:revision>
  <dcterms:created xsi:type="dcterms:W3CDTF">2024-03-29T15:07:22Z</dcterms:created>
  <dcterms:modified xsi:type="dcterms:W3CDTF">2024-09-09T17:17:52Z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