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5" r:id="rId15"/>
    <p:sldId id="284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9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34.png"/><Relationship Id="rId30" Type="http://schemas.openxmlformats.org/officeDocument/2006/relationships/image" Target="../media/image33.png"/><Relationship Id="rId3" Type="http://schemas.openxmlformats.org/officeDocument/2006/relationships/image" Target="../media/image6.png"/><Relationship Id="rId29" Type="http://schemas.openxmlformats.org/officeDocument/2006/relationships/image" Target="../media/image32.png"/><Relationship Id="rId28" Type="http://schemas.openxmlformats.org/officeDocument/2006/relationships/image" Target="../media/image31.png"/><Relationship Id="rId27" Type="http://schemas.openxmlformats.org/officeDocument/2006/relationships/image" Target="../media/image30.png"/><Relationship Id="rId26" Type="http://schemas.openxmlformats.org/officeDocument/2006/relationships/image" Target="../media/image29.png"/><Relationship Id="rId25" Type="http://schemas.openxmlformats.org/officeDocument/2006/relationships/image" Target="../media/image28.png"/><Relationship Id="rId24" Type="http://schemas.openxmlformats.org/officeDocument/2006/relationships/image" Target="../media/image27.png"/><Relationship Id="rId23" Type="http://schemas.openxmlformats.org/officeDocument/2006/relationships/image" Target="../media/image26.png"/><Relationship Id="rId22" Type="http://schemas.openxmlformats.org/officeDocument/2006/relationships/image" Target="../media/image25.png"/><Relationship Id="rId21" Type="http://schemas.openxmlformats.org/officeDocument/2006/relationships/image" Target="../media/image24.png"/><Relationship Id="rId20" Type="http://schemas.openxmlformats.org/officeDocument/2006/relationships/image" Target="../media/image2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33400"/>
            <a:ext cx="7971229" cy="1646302"/>
          </a:xfrm>
        </p:spPr>
        <p:txBody>
          <a:bodyPr/>
          <a:lstStyle/>
          <a:p>
            <a:r>
              <a:rPr lang="en-US" sz="3000" spc="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3000" spc="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US" sz="3000" spc="4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US" sz="3000" spc="3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OY</a:t>
            </a:r>
            <a:r>
              <a:rPr lang="en-US" sz="3000" spc="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300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lang="en-US" sz="3000" spc="-1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3000" spc="-1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sz="3000" spc="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300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ANA</a:t>
            </a:r>
            <a:r>
              <a:rPr lang="en-US" sz="3000" spc="-18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lang="en-US" sz="3000" spc="-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3000" spc="5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sz="300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3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lang="en-US" sz="300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3000" spc="-2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3000" spc="2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lang="en-US" sz="30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spc="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3000" spc="30" dirty="0">
                <a:latin typeface="Times New Roman" panose="02020603050405020304"/>
                <a:cs typeface="Times New Roman" panose="02020603050405020304"/>
              </a:rPr>
              <a:t>XC</a:t>
            </a:r>
            <a:r>
              <a:rPr lang="en-US" sz="300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3000" spc="15" dirty="0">
                <a:latin typeface="Times New Roman" panose="02020603050405020304"/>
                <a:cs typeface="Times New Roman" panose="02020603050405020304"/>
              </a:rPr>
              <a:t>L</a:t>
            </a:r>
            <a:endParaRPr lang="en-IN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590800"/>
            <a:ext cx="6096000" cy="3200400"/>
          </a:xfrm>
        </p:spPr>
        <p:txBody>
          <a:bodyPr>
            <a:normAutofit/>
          </a:bodyPr>
          <a:lstStyle/>
          <a:p>
            <a:pPr marL="12700" marR="2049780" algn="l">
              <a:lnSpc>
                <a:spcPct val="100000"/>
              </a:lnSpc>
              <a:spcBef>
                <a:spcPts val="125"/>
              </a:spcBef>
            </a:pPr>
            <a:r>
              <a:rPr lang="en-US" sz="2000" dirty="0">
                <a:latin typeface="Calibri" panose="020F0502020204030204"/>
                <a:cs typeface="Calibri" panose="020F0502020204030204"/>
              </a:rPr>
              <a:t>STUDENT </a:t>
            </a:r>
            <a:r>
              <a:rPr lang="en-US" sz="2000" spc="-10" dirty="0">
                <a:latin typeface="Calibri" panose="020F0502020204030204"/>
                <a:cs typeface="Calibri" panose="020F0502020204030204"/>
              </a:rPr>
              <a:t>NAME: KANAGALAKSHMI.K</a:t>
            </a:r>
            <a:endParaRPr lang="en-US" sz="2000" spc="-440" dirty="0">
              <a:latin typeface="Calibri" panose="020F0502020204030204"/>
              <a:cs typeface="Calibri" panose="020F0502020204030204"/>
            </a:endParaRPr>
          </a:p>
          <a:p>
            <a:pPr marL="12700" marR="2049780" algn="l">
              <a:lnSpc>
                <a:spcPct val="100000"/>
              </a:lnSpc>
              <a:spcBef>
                <a:spcPts val="125"/>
              </a:spcBef>
            </a:pPr>
            <a:r>
              <a:rPr lang="en-US" sz="2000" spc="-5" dirty="0">
                <a:latin typeface="Calibri" panose="020F0502020204030204"/>
                <a:cs typeface="Calibri" panose="020F0502020204030204"/>
              </a:rPr>
              <a:t>REG.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NO:</a:t>
            </a:r>
            <a:r>
              <a:rPr lang="en-US"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312209483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12700" algn="l">
              <a:lnSpc>
                <a:spcPct val="100000"/>
              </a:lnSpc>
              <a:spcBef>
                <a:spcPts val="5"/>
              </a:spcBef>
            </a:pPr>
            <a:r>
              <a:rPr lang="en-US" sz="2000" spc="-35" dirty="0">
                <a:latin typeface="Calibri" panose="020F0502020204030204"/>
                <a:cs typeface="Calibri" panose="020F0502020204030204"/>
              </a:rPr>
              <a:t>DEPARTMENT: </a:t>
            </a:r>
            <a:r>
              <a:rPr lang="en-US"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B.COM</a:t>
            </a:r>
            <a:r>
              <a:rPr lang="en-US" sz="2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BANK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MANAGEMENT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12700" algn="l">
              <a:lnSpc>
                <a:spcPct val="100000"/>
              </a:lnSpc>
              <a:spcBef>
                <a:spcPts val="5"/>
              </a:spcBef>
            </a:pPr>
            <a:r>
              <a:rPr lang="en-US" sz="2000" spc="-15" dirty="0">
                <a:latin typeface="Calibri" panose="020F0502020204030204"/>
                <a:cs typeface="Calibri" panose="020F0502020204030204"/>
              </a:rPr>
              <a:t>COLLEGE:</a:t>
            </a:r>
            <a:r>
              <a:rPr lang="en-US"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ANNA</a:t>
            </a:r>
            <a:r>
              <a:rPr lang="en-US"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ADARSH</a:t>
            </a:r>
            <a:r>
              <a:rPr lang="en-US"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lang="en-US"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5" dirty="0">
                <a:latin typeface="Calibri" panose="020F0502020204030204"/>
                <a:cs typeface="Calibri" panose="020F0502020204030204"/>
              </a:rPr>
              <a:t>FOR</a:t>
            </a:r>
            <a:r>
              <a:rPr lang="en-US"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WOMEN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pc="60" dirty="0"/>
              <a:t>M</a:t>
            </a:r>
            <a:r>
              <a:rPr lang="en-IN" spc="10" dirty="0"/>
              <a:t>O</a:t>
            </a:r>
            <a:r>
              <a:rPr lang="en-IN" spc="-15" dirty="0"/>
              <a:t>D</a:t>
            </a:r>
            <a:r>
              <a:rPr lang="en-IN" spc="75" dirty="0"/>
              <a:t>E</a:t>
            </a:r>
            <a:r>
              <a:rPr lang="en-IN" spc="-40" dirty="0"/>
              <a:t>L</a:t>
            </a:r>
            <a:r>
              <a:rPr lang="en-IN" spc="30" dirty="0"/>
              <a:t>L</a:t>
            </a:r>
            <a:r>
              <a:rPr lang="en-IN" spc="10" dirty="0"/>
              <a:t>I</a:t>
            </a:r>
            <a:r>
              <a:rPr lang="en-IN" spc="55" dirty="0"/>
              <a:t>N</a:t>
            </a:r>
            <a:r>
              <a:rPr lang="en-IN" spc="15" dirty="0"/>
              <a:t>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418" y="1371600"/>
            <a:ext cx="8596668" cy="5105400"/>
          </a:xfrm>
        </p:spPr>
        <p:txBody>
          <a:bodyPr/>
          <a:lstStyle/>
          <a:p>
            <a:pPr marL="355600" indent="-343535">
              <a:lnSpc>
                <a:spcPts val="2865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lang="en-US"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-5" dirty="0">
                <a:latin typeface="Times New Roman" panose="02020603050405020304"/>
                <a:cs typeface="Times New Roman" panose="02020603050405020304"/>
              </a:rPr>
              <a:t>collection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-Download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1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lang="en-US"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Kaggle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-After</a:t>
            </a:r>
            <a:r>
              <a:rPr lang="en-US"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download,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Excel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sheet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open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-In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sheet,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details</a:t>
            </a:r>
            <a:r>
              <a:rPr lang="en-US"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26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features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2865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b="1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lang="en-US" sz="20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-5" dirty="0">
                <a:latin typeface="Times New Roman" panose="02020603050405020304"/>
                <a:cs typeface="Times New Roman" panose="02020603050405020304"/>
              </a:rPr>
              <a:t>collection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sz="2000" spc="-60" dirty="0">
                <a:latin typeface="Times New Roman" panose="02020603050405020304"/>
                <a:cs typeface="Times New Roman" panose="02020603050405020304"/>
              </a:rPr>
              <a:t>-We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selecting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9-features</a:t>
            </a:r>
            <a:r>
              <a:rPr lang="en-US"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lang="en-US"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lang="en-US"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project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-In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feature,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ID,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name,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type,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gender,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level,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rating.</a:t>
            </a:r>
            <a:endParaRPr lang="en-US" sz="2000" spc="-1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endParaRPr lang="en-US" sz="2000" spc="-1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287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lang="en-US" sz="2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-5" dirty="0">
                <a:latin typeface="Times New Roman" panose="02020603050405020304"/>
                <a:cs typeface="Times New Roman" panose="02020603050405020304"/>
              </a:rPr>
              <a:t>cleaning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ts val="2870"/>
              </a:lnSpc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-In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lang="en-US"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method,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clear</a:t>
            </a:r>
            <a:r>
              <a:rPr lang="en-US"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empty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rows</a:t>
            </a:r>
            <a:r>
              <a:rPr lang="en-US"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lang="en-US"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columns</a:t>
            </a:r>
            <a:r>
              <a:rPr lang="en-US"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sheet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50"/>
              </a:spcBef>
              <a:buNone/>
            </a:pP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-By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selecting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empty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rows</a:t>
            </a:r>
            <a:r>
              <a:rPr lang="en-US"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clearing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lang="en-US"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lang="en-US"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conditional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formatting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tool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77863" y="533400"/>
            <a:ext cx="8596312" cy="5791200"/>
          </a:xfrm>
        </p:spPr>
        <p:txBody>
          <a:bodyPr>
            <a:normAutofit fontScale="97500"/>
          </a:bodyPr>
          <a:lstStyle/>
          <a:p>
            <a:pPr marL="355600" indent="-343535">
              <a:lnSpc>
                <a:spcPts val="287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b="1" spc="-1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0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-10" dirty="0">
                <a:latin typeface="Times New Roman" panose="02020603050405020304"/>
                <a:cs typeface="Times New Roman" panose="02020603050405020304"/>
              </a:rPr>
              <a:t>level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-Here,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calculate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employees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45"/>
              </a:spcBef>
              <a:buNone/>
            </a:pP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-By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using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formula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1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calculate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performance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marR="5080" indent="0">
              <a:spcBef>
                <a:spcPts val="45"/>
              </a:spcBef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-Using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lang="en-US"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formula: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=IF(Z2&gt;=5, </a:t>
            </a:r>
            <a:r>
              <a:rPr lang="en-US" sz="2000" spc="-35" dirty="0">
                <a:latin typeface="Times New Roman" panose="02020603050405020304"/>
                <a:cs typeface="Times New Roman" panose="02020603050405020304"/>
              </a:rPr>
              <a:t>"VERY</a:t>
            </a:r>
            <a:r>
              <a:rPr lang="en-US"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HIGH", Z2&gt;=4,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"HIGH",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Z2&gt;=3,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"MED", </a:t>
            </a:r>
            <a:r>
              <a:rPr lang="en-US" sz="20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"TRUE",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"LOW“)</a:t>
            </a:r>
            <a:endParaRPr lang="en-US" sz="2000" spc="-5" dirty="0">
              <a:latin typeface="Times New Roman" panose="02020603050405020304"/>
              <a:cs typeface="Times New Roman" panose="02020603050405020304"/>
            </a:endParaRPr>
          </a:p>
          <a:p>
            <a:pPr marL="0" marR="5080" indent="0">
              <a:spcBef>
                <a:spcPts val="45"/>
              </a:spcBef>
              <a:buNone/>
            </a:pP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2865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000" b="1" spc="-1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lang="en-US"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-10" dirty="0">
                <a:latin typeface="Times New Roman" panose="02020603050405020304"/>
                <a:cs typeface="Times New Roman" panose="02020603050405020304"/>
              </a:rPr>
              <a:t>table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-After</a:t>
            </a:r>
            <a:r>
              <a:rPr lang="en-US"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level,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pivot 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lang="en-US"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icon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-In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that,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appear</a:t>
            </a:r>
            <a:r>
              <a:rPr lang="en-US"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2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lang="en-US"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35" dirty="0">
                <a:latin typeface="Times New Roman" panose="02020603050405020304"/>
                <a:cs typeface="Times New Roman" panose="02020603050405020304"/>
              </a:rPr>
              <a:t>row,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column,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fields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-Select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items</a:t>
            </a:r>
            <a:r>
              <a:rPr lang="en-US"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click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ok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-Then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using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details</a:t>
            </a:r>
            <a:r>
              <a:rPr lang="en-US"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lang="en-US"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graph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endParaRPr lang="en-IN" sz="2000" dirty="0"/>
          </a:p>
          <a:p>
            <a:pPr marL="419100" indent="-407035">
              <a:lnSpc>
                <a:spcPts val="2865"/>
              </a:lnSpc>
              <a:buSzPct val="83000"/>
              <a:buFont typeface="Arial MT"/>
              <a:buChar char="•"/>
              <a:tabLst>
                <a:tab pos="419100" algn="l"/>
                <a:tab pos="419100" algn="l"/>
              </a:tabLst>
            </a:pPr>
            <a:r>
              <a:rPr lang="en-US" sz="2000" b="1" spc="-5" dirty="0">
                <a:latin typeface="Times New Roman" panose="02020603050405020304"/>
                <a:cs typeface="Times New Roman" panose="02020603050405020304"/>
              </a:rPr>
              <a:t>Summary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-Using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lang="en-US"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method,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lang="en-US"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know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lang="en-US"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employees</a:t>
            </a:r>
            <a:r>
              <a:rPr lang="en-US"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through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 the</a:t>
            </a:r>
            <a:r>
              <a:rPr lang="en-US"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graph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435802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spc="15" dirty="0"/>
              <a:t>R</a:t>
            </a:r>
            <a:r>
              <a:rPr lang="en-IN" sz="3600" spc="-65" dirty="0"/>
              <a:t>E</a:t>
            </a:r>
            <a:r>
              <a:rPr lang="en-IN" sz="3600" spc="45" dirty="0"/>
              <a:t>S</a:t>
            </a:r>
            <a:r>
              <a:rPr lang="en-IN" sz="3600" spc="-20" dirty="0"/>
              <a:t>U</a:t>
            </a:r>
            <a:r>
              <a:rPr lang="en-IN" sz="3600" spc="-254" dirty="0"/>
              <a:t>L</a:t>
            </a:r>
            <a:r>
              <a:rPr lang="en-IN" sz="3600" spc="-15" dirty="0"/>
              <a:t>T</a:t>
            </a:r>
            <a:r>
              <a:rPr lang="en-IN" sz="3600" spc="10" dirty="0"/>
              <a:t>S</a:t>
            </a:r>
            <a:br>
              <a:rPr lang="en-IN" sz="3600" dirty="0">
                <a:latin typeface="Times New Roman" panose="02020603050405020304"/>
                <a:cs typeface="Times New Roman" panose="02020603050405020304"/>
              </a:rPr>
            </a:b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4802" y="1054510"/>
            <a:ext cx="9144000" cy="5280896"/>
          </a:xfrm>
          <a:custGeom>
            <a:avLst/>
            <a:gdLst/>
            <a:ahLst/>
            <a:cxnLst/>
            <a:rect l="l" t="t" r="r" b="b"/>
            <a:pathLst>
              <a:path w="10515600" h="5210175">
                <a:moveTo>
                  <a:pt x="0" y="5210175"/>
                </a:moveTo>
                <a:lnTo>
                  <a:pt x="10515600" y="5210175"/>
                </a:lnTo>
                <a:lnTo>
                  <a:pt x="10515600" y="0"/>
                </a:lnTo>
                <a:lnTo>
                  <a:pt x="0" y="0"/>
                </a:lnTo>
                <a:lnTo>
                  <a:pt x="0" y="5210175"/>
                </a:lnTo>
                <a:close/>
              </a:path>
            </a:pathLst>
          </a:custGeom>
        </p:spPr>
      </p:pic>
      <p:sp>
        <p:nvSpPr>
          <p:cNvPr id="10" name="TextBox 9"/>
          <p:cNvSpPr txBox="1"/>
          <p:nvPr/>
        </p:nvSpPr>
        <p:spPr>
          <a:xfrm>
            <a:off x="2613198" y="1143000"/>
            <a:ext cx="546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IN" sz="2400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IN" sz="2400" b="1" spc="-1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4" y="457199"/>
            <a:ext cx="914082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9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9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spc="10" dirty="0">
                <a:latin typeface="Times New Roman" panose="02020603050405020304"/>
                <a:cs typeface="Times New Roman" panose="02020603050405020304"/>
              </a:rPr>
              <a:t>Level</a:t>
            </a:r>
            <a:endParaRPr sz="29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2450" y="1131029"/>
            <a:ext cx="10991850" cy="5353050"/>
            <a:chOff x="600075" y="1162050"/>
            <a:chExt cx="10991850" cy="5353050"/>
          </a:xfrm>
        </p:grpSpPr>
        <p:sp>
          <p:nvSpPr>
            <p:cNvPr id="4" name="object 4"/>
            <p:cNvSpPr/>
            <p:nvPr/>
          </p:nvSpPr>
          <p:spPr>
            <a:xfrm>
              <a:off x="619125" y="1181100"/>
              <a:ext cx="10953750" cy="5314950"/>
            </a:xfrm>
            <a:custGeom>
              <a:avLst/>
              <a:gdLst/>
              <a:ahLst/>
              <a:cxnLst/>
              <a:rect l="l" t="t" r="r" b="b"/>
              <a:pathLst>
                <a:path w="10953750" h="5314950">
                  <a:moveTo>
                    <a:pt x="0" y="5314950"/>
                  </a:moveTo>
                  <a:lnTo>
                    <a:pt x="10953750" y="5314950"/>
                  </a:lnTo>
                  <a:lnTo>
                    <a:pt x="10953750" y="0"/>
                  </a:lnTo>
                  <a:lnTo>
                    <a:pt x="0" y="0"/>
                  </a:lnTo>
                  <a:lnTo>
                    <a:pt x="0" y="5314950"/>
                  </a:lnTo>
                  <a:close/>
                </a:path>
              </a:pathLst>
            </a:custGeom>
            <a:ln w="38100">
              <a:noFill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3303" y="1809664"/>
              <a:ext cx="4043469" cy="40434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900" y="1895411"/>
              <a:ext cx="471487" cy="6238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4575" y="1908937"/>
              <a:ext cx="342900" cy="5008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156959" y="1988756"/>
            <a:ext cx="286385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0160">
              <a:lnSpc>
                <a:spcPct val="104000"/>
              </a:lnSpc>
              <a:spcBef>
                <a:spcPts val="40"/>
              </a:spcBef>
            </a:pPr>
            <a:r>
              <a:rPr sz="1200" spc="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2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 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10375" y="2581211"/>
            <a:ext cx="614680" cy="548005"/>
            <a:chOff x="6810375" y="2581211"/>
            <a:chExt cx="614680" cy="5480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0375" y="2581211"/>
              <a:ext cx="614362" cy="5476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7050" y="2599435"/>
              <a:ext cx="488315" cy="41998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917690" y="2606421"/>
            <a:ext cx="36512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CCDR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9%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96150" y="3533711"/>
            <a:ext cx="557530" cy="548005"/>
            <a:chOff x="7296150" y="3533711"/>
            <a:chExt cx="557530" cy="54800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6150" y="3533711"/>
              <a:ext cx="557212" cy="5476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2825" y="3552824"/>
              <a:ext cx="427481" cy="4191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396480" y="3562350"/>
            <a:ext cx="28638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EW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11%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24675" y="4590986"/>
            <a:ext cx="548005" cy="557530"/>
            <a:chOff x="6924675" y="4590986"/>
            <a:chExt cx="548005" cy="55753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4675" y="4590986"/>
              <a:ext cx="547687" cy="5572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1350" y="4610099"/>
              <a:ext cx="422021" cy="42862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025005" y="4623434"/>
            <a:ext cx="30670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2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1590">
              <a:lnSpc>
                <a:spcPct val="100000"/>
              </a:lnSpc>
              <a:spcBef>
                <a:spcPts val="60"/>
              </a:spcBef>
            </a:pP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48375" y="5248275"/>
            <a:ext cx="481330" cy="624205"/>
            <a:chOff x="6048375" y="5248275"/>
            <a:chExt cx="481330" cy="62420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48375" y="5248275"/>
              <a:ext cx="481012" cy="6238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5050" y="5267325"/>
              <a:ext cx="352425" cy="48981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150228" y="5275960"/>
            <a:ext cx="286385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NEL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72050" y="5238750"/>
            <a:ext cx="481330" cy="624205"/>
            <a:chOff x="4972050" y="5238750"/>
            <a:chExt cx="481330" cy="624205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72050" y="5238750"/>
              <a:ext cx="481012" cy="62388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38725" y="5257800"/>
              <a:ext cx="352425" cy="48943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074920" y="5264086"/>
            <a:ext cx="286385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59690">
              <a:lnSpc>
                <a:spcPct val="104000"/>
              </a:lnSpc>
              <a:spcBef>
                <a:spcPts val="40"/>
              </a:spcBef>
            </a:pPr>
            <a:r>
              <a:rPr sz="12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PL </a:t>
            </a:r>
            <a:r>
              <a:rPr sz="12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76700" y="4629086"/>
            <a:ext cx="538480" cy="548005"/>
            <a:chOff x="4076700" y="4629086"/>
            <a:chExt cx="538480" cy="548005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76700" y="4629086"/>
              <a:ext cx="538162" cy="5476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39946" y="4648199"/>
              <a:ext cx="413003" cy="4191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235069" y="4656391"/>
            <a:ext cx="286385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9050">
              <a:lnSpc>
                <a:spcPct val="104000"/>
              </a:lnSpc>
              <a:spcBef>
                <a:spcPts val="40"/>
              </a:spcBef>
            </a:pP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PYZ </a:t>
            </a:r>
            <a:r>
              <a:rPr sz="1200" spc="-26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76650" y="3628961"/>
            <a:ext cx="557530" cy="548005"/>
            <a:chOff x="3676650" y="3628961"/>
            <a:chExt cx="557530" cy="548005"/>
          </a:xfrm>
        </p:grpSpPr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76650" y="3628961"/>
              <a:ext cx="557212" cy="54768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44340" y="3648074"/>
              <a:ext cx="427609" cy="41910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857371" y="3656266"/>
            <a:ext cx="286385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5080">
              <a:lnSpc>
                <a:spcPct val="104000"/>
              </a:lnSpc>
              <a:spcBef>
                <a:spcPts val="40"/>
              </a:spcBef>
            </a:pPr>
            <a:r>
              <a:rPr sz="12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G 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076700" y="2581211"/>
            <a:ext cx="538480" cy="548005"/>
            <a:chOff x="4076700" y="2581211"/>
            <a:chExt cx="538480" cy="548005"/>
          </a:xfrm>
        </p:grpSpPr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76700" y="2581211"/>
              <a:ext cx="538162" cy="54768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39946" y="2600324"/>
              <a:ext cx="413003" cy="41910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235069" y="2605341"/>
            <a:ext cx="286385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0160">
              <a:lnSpc>
                <a:spcPct val="104000"/>
              </a:lnSpc>
              <a:spcBef>
                <a:spcPts val="40"/>
              </a:spcBef>
            </a:pPr>
            <a:r>
              <a:rPr sz="12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2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 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000625" y="1895411"/>
            <a:ext cx="500380" cy="614680"/>
            <a:chOff x="5000625" y="1895411"/>
            <a:chExt cx="500380" cy="614680"/>
          </a:xfrm>
        </p:grpSpPr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00625" y="1895411"/>
              <a:ext cx="500062" cy="61436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67300" y="1910460"/>
              <a:ext cx="371475" cy="48983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101971" y="1984057"/>
            <a:ext cx="308610" cy="400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2225" marR="5080" indent="-9525">
              <a:lnSpc>
                <a:spcPct val="104000"/>
              </a:lnSpc>
              <a:spcBef>
                <a:spcPts val="40"/>
              </a:spcBef>
            </a:pPr>
            <a:r>
              <a:rPr sz="12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2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 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10%</a:t>
            </a:r>
            <a:endParaRPr sz="12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560570" y="2509773"/>
            <a:ext cx="92075" cy="2425700"/>
            <a:chOff x="10762569" y="2618631"/>
            <a:chExt cx="92075" cy="2425700"/>
          </a:xfrm>
        </p:grpSpPr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62569" y="2618631"/>
              <a:ext cx="91848" cy="9184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62569" y="2875806"/>
              <a:ext cx="91848" cy="9184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62569" y="3132981"/>
              <a:ext cx="91848" cy="9184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762569" y="3399628"/>
              <a:ext cx="91848" cy="8242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62569" y="3656856"/>
              <a:ext cx="91848" cy="9184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62569" y="3914031"/>
              <a:ext cx="91848" cy="9184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762569" y="4180678"/>
              <a:ext cx="91848" cy="8242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762569" y="4437906"/>
              <a:ext cx="91848" cy="9184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762569" y="4695081"/>
              <a:ext cx="91848" cy="9184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762569" y="4952256"/>
              <a:ext cx="91848" cy="91848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827355" y="2388965"/>
            <a:ext cx="366395" cy="2627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95"/>
              </a:spcBef>
            </a:pP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BPC </a:t>
            </a:r>
            <a:r>
              <a:rPr sz="12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  </a:t>
            </a:r>
            <a:r>
              <a:rPr sz="12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EW </a:t>
            </a:r>
            <a:r>
              <a:rPr sz="1200" spc="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MSC </a:t>
            </a:r>
            <a:r>
              <a:rPr sz="12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NEL 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PL </a:t>
            </a:r>
            <a:r>
              <a:rPr sz="12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PYZ 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SVG </a:t>
            </a:r>
            <a:r>
              <a:rPr sz="12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TNS </a:t>
            </a:r>
            <a:r>
              <a:rPr sz="12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WBL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pc="10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pc="5" dirty="0">
                <a:latin typeface="Times New Roman" panose="02020603050405020304"/>
                <a:cs typeface="Times New Roman" panose="02020603050405020304"/>
              </a:rPr>
              <a:t>Effective 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employee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performance analysis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has far-reaching benefits,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including </a:t>
            </a:r>
            <a:r>
              <a:rPr lang="en-US" sz="220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5" dirty="0"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allocation,</a:t>
            </a:r>
            <a:r>
              <a:rPr lang="en-US"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5" dirty="0">
                <a:latin typeface="Times New Roman" panose="02020603050405020304"/>
                <a:cs typeface="Times New Roman" panose="02020603050405020304"/>
              </a:rPr>
              <a:t>accountability,</a:t>
            </a:r>
            <a:r>
              <a:rPr lang="en-US" sz="2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succession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planning,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increased 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employee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retention,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data-driven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promotions,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skills 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gap 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identification,</a:t>
            </a:r>
            <a:r>
              <a:rPr lang="en-US"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experience,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strategic</a:t>
            </a:r>
            <a:r>
              <a:rPr lang="en-US"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alignment,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competitive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benchmarking,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continuous improvement.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Accurate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performance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assessments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lang="en-US"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targeted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lang="en-US" sz="2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initiatives,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improved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engagement,</a:t>
            </a:r>
            <a:r>
              <a:rPr lang="en-US" sz="2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culture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constructive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feedback,</a:t>
            </a:r>
            <a:r>
              <a:rPr lang="en-US" sz="2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ultimately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 leading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high-performing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culture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lang="en-US"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organization's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overall </a:t>
            </a:r>
            <a:r>
              <a:rPr lang="en-US"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0" dirty="0">
                <a:latin typeface="Times New Roman" panose="02020603050405020304"/>
                <a:cs typeface="Times New Roman" panose="02020603050405020304"/>
              </a:rPr>
              <a:t>mission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3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200" spc="15" dirty="0">
                <a:latin typeface="Times New Roman" panose="02020603050405020304"/>
                <a:cs typeface="Times New Roman" panose="02020603050405020304"/>
              </a:rPr>
              <a:t>objectives.</a:t>
            </a:r>
            <a:endParaRPr lang="en-US" sz="2200" dirty="0">
              <a:latin typeface="Times New Roman" panose="02020603050405020304"/>
              <a:cs typeface="Times New Roman" panose="02020603050405020304"/>
            </a:endParaRPr>
          </a:p>
          <a:p>
            <a:endParaRPr lang="en-IN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9600" y="990497"/>
            <a:ext cx="7766936" cy="1646302"/>
          </a:xfrm>
        </p:spPr>
        <p:txBody>
          <a:bodyPr/>
          <a:lstStyle/>
          <a:p>
            <a:r>
              <a:rPr lang="en-IN" sz="5400" b="1" spc="-25" dirty="0">
                <a:latin typeface="Calibri" panose="020F0502020204030204"/>
                <a:cs typeface="Calibri" panose="020F0502020204030204"/>
              </a:rPr>
              <a:t>PROJECT </a:t>
            </a:r>
            <a:r>
              <a:rPr lang="en-IN" sz="5400" b="1" spc="-5" dirty="0">
                <a:latin typeface="Calibri" panose="020F0502020204030204"/>
                <a:cs typeface="Calibri" panose="020F0502020204030204"/>
              </a:rPr>
              <a:t>TITLE</a:t>
            </a:r>
            <a:br>
              <a:rPr lang="en-IN" sz="5400" dirty="0">
                <a:latin typeface="Calibri" panose="020F0502020204030204"/>
                <a:cs typeface="Calibri" panose="020F0502020204030204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514600"/>
            <a:ext cx="10456333" cy="1947333"/>
          </a:xfrm>
        </p:spPr>
        <p:txBody>
          <a:bodyPr/>
          <a:lstStyle/>
          <a:p>
            <a:pPr algn="ctr"/>
            <a:r>
              <a:rPr lang="en-US" sz="30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30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b="1" dirty="0"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lang="en-US" sz="3000" b="1" spc="-1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b="1" spc="-6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lang="en-US" sz="3000" b="1" spc="25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3000" b="1" spc="25" dirty="0">
              <a:latin typeface="Times New Roman" panose="02020603050405020304"/>
              <a:cs typeface="Times New Roman" panose="02020603050405020304"/>
            </a:endParaRPr>
          </a:p>
          <a:p>
            <a:pPr algn="ctr"/>
            <a:r>
              <a:rPr lang="en-US" sz="3000" b="1" spc="-1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lang="en-US" sz="3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000" b="1" dirty="0">
                <a:latin typeface="Times New Roman" panose="02020603050405020304"/>
                <a:cs typeface="Times New Roman" panose="02020603050405020304"/>
              </a:rPr>
              <a:t>EXCEL</a:t>
            </a:r>
            <a:endParaRPr lang="en-US" sz="300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25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67271"/>
            <a:ext cx="8596668" cy="3880773"/>
          </a:xfrm>
        </p:spPr>
        <p:txBody>
          <a:bodyPr/>
          <a:lstStyle/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2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lang="en-US" sz="25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20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10" dirty="0"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46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3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lang="en-US" sz="25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User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3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lang="en-US" sz="25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5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lang="en-US" sz="2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3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10" dirty="0">
                <a:latin typeface="Times New Roman" panose="02020603050405020304"/>
                <a:cs typeface="Times New Roman" panose="02020603050405020304"/>
              </a:rPr>
              <a:t>Proposition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1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10" dirty="0">
                <a:latin typeface="Times New Roman" panose="02020603050405020304"/>
                <a:cs typeface="Times New Roman" panose="02020603050405020304"/>
              </a:rPr>
              <a:t>Description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20" dirty="0">
                <a:latin typeface="Times New Roman" panose="02020603050405020304"/>
                <a:cs typeface="Times New Roman" panose="02020603050405020304"/>
              </a:rPr>
              <a:t>Modelling</a:t>
            </a:r>
            <a:r>
              <a:rPr lang="en-US" sz="25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Approach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10" dirty="0">
                <a:latin typeface="Times New Roman" panose="02020603050405020304"/>
                <a:cs typeface="Times New Roman" panose="02020603050405020304"/>
              </a:rPr>
              <a:t>Results and</a:t>
            </a:r>
            <a:r>
              <a:rPr lang="en-US" sz="2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Discussion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lang="en-US" sz="2500" spc="15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lang="en-US" sz="250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spc="-5" dirty="0"/>
              <a:t>PROBLEM</a:t>
            </a:r>
            <a:r>
              <a:rPr lang="en-IN" sz="3600" spc="-110" dirty="0"/>
              <a:t> </a:t>
            </a:r>
            <a:r>
              <a:rPr lang="en-IN" sz="3600" spc="-60" dirty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pc="5" dirty="0">
                <a:latin typeface="Times New Roman" panose="02020603050405020304"/>
                <a:cs typeface="Times New Roman" panose="02020603050405020304"/>
              </a:rPr>
              <a:t>Analyzing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evaluating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the performance </a:t>
            </a:r>
            <a:r>
              <a:rPr lang="en-US" sz="3200" spc="-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employees</a:t>
            </a:r>
            <a:r>
              <a:rPr lang="en-US" sz="3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10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lang="en-US" sz="3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past</a:t>
            </a:r>
            <a:r>
              <a:rPr lang="en-US" sz="3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10" dirty="0">
                <a:latin typeface="Times New Roman" panose="02020603050405020304"/>
                <a:cs typeface="Times New Roman" panose="02020603050405020304"/>
              </a:rPr>
              <a:t>years</a:t>
            </a:r>
            <a:r>
              <a:rPr lang="en-US" sz="3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 identify</a:t>
            </a:r>
            <a:r>
              <a:rPr lang="en-US"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strengths, </a:t>
            </a:r>
            <a:r>
              <a:rPr lang="en-US" sz="3200" spc="-7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areas</a:t>
            </a:r>
            <a:r>
              <a:rPr lang="en-US" sz="3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improvement,</a:t>
            </a:r>
            <a:r>
              <a:rPr lang="en-US" sz="3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3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5" dirty="0">
                <a:latin typeface="Times New Roman" panose="02020603050405020304"/>
                <a:cs typeface="Times New Roman" panose="02020603050405020304"/>
              </a:rPr>
              <a:t>overall</a:t>
            </a:r>
            <a:r>
              <a:rPr lang="en-US" sz="3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5" dirty="0">
                <a:latin typeface="Times New Roman" panose="02020603050405020304"/>
                <a:cs typeface="Times New Roman" panose="02020603050405020304"/>
              </a:rPr>
              <a:t>trends</a:t>
            </a:r>
            <a:r>
              <a:rPr lang="en-US" sz="3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sz="3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lang="en-US" sz="3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5" dirty="0">
                <a:latin typeface="Times New Roman" panose="02020603050405020304"/>
                <a:cs typeface="Times New Roman" panose="02020603050405020304"/>
              </a:rPr>
              <a:t>inform</a:t>
            </a:r>
            <a:r>
              <a:rPr lang="en-US" sz="3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-5" dirty="0">
                <a:latin typeface="Times New Roman" panose="02020603050405020304"/>
                <a:cs typeface="Times New Roman" panose="02020603050405020304"/>
              </a:rPr>
              <a:t>strategic</a:t>
            </a:r>
            <a:r>
              <a:rPr lang="en-US"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20" dirty="0">
                <a:latin typeface="Times New Roman" panose="02020603050405020304"/>
                <a:cs typeface="Times New Roman" panose="02020603050405020304"/>
              </a:rPr>
              <a:t>HR</a:t>
            </a:r>
            <a:r>
              <a:rPr lang="en-US" sz="3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decisions.</a:t>
            </a:r>
            <a:endParaRPr lang="en-US" sz="32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spc="-15" dirty="0"/>
              <a:t>PROJECT</a:t>
            </a:r>
            <a:r>
              <a:rPr lang="en-IN" sz="3600" spc="-60" dirty="0"/>
              <a:t> </a:t>
            </a:r>
            <a:r>
              <a:rPr lang="en-IN" sz="3600" spc="-15" dirty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5080" indent="0">
              <a:lnSpc>
                <a:spcPct val="102000"/>
              </a:lnSpc>
              <a:spcBef>
                <a:spcPts val="60"/>
              </a:spcBef>
              <a:buNone/>
            </a:pPr>
            <a:r>
              <a:rPr lang="en-US" sz="2400" spc="3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aims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comprehensive 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framework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for evaluating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 employee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performance.</a:t>
            </a:r>
            <a:r>
              <a:rPr lang="en-US"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scope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includes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analyzing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job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responsibilities,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goals,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and key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indicators.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combination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quantitative</a:t>
            </a:r>
            <a:r>
              <a:rPr lang="en-US"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3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qualitative</a:t>
            </a:r>
            <a:r>
              <a:rPr lang="en-US"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approaches</a:t>
            </a:r>
            <a:r>
              <a:rPr lang="en-US"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lang="en-US"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lang="en-US" sz="240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assess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performance.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expected outcome </a:t>
            </a:r>
            <a:r>
              <a:rPr lang="en-US" sz="24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accurate </a:t>
            </a:r>
            <a:r>
              <a:rPr lang="en-US" sz="240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assessments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targeted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lang="en-US"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plans. This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lang="en-US"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data-driven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decision-making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enhance </a:t>
            </a:r>
            <a:r>
              <a:rPr lang="en-US" sz="240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organizational</a:t>
            </a:r>
            <a:r>
              <a:rPr lang="en-US" sz="2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efficiency</a:t>
            </a:r>
            <a:r>
              <a:rPr lang="en-US" sz="2400" spc="10" dirty="0">
                <a:latin typeface="Calibri" panose="020F0502020204030204"/>
                <a:cs typeface="Calibri" panose="020F0502020204030204"/>
              </a:rPr>
              <a:t>.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596668" cy="1320800"/>
          </a:xfrm>
        </p:spPr>
        <p:txBody>
          <a:bodyPr/>
          <a:lstStyle/>
          <a:p>
            <a:pPr algn="ctr"/>
            <a:r>
              <a:rPr lang="en-US" sz="3600" spc="15" dirty="0"/>
              <a:t>WHO</a:t>
            </a:r>
            <a:r>
              <a:rPr lang="en-US" sz="3600" spc="-70" dirty="0"/>
              <a:t> </a:t>
            </a:r>
            <a:r>
              <a:rPr lang="en-US" sz="3600" spc="5" dirty="0"/>
              <a:t>ARE</a:t>
            </a:r>
            <a:r>
              <a:rPr lang="en-US" sz="3600" spc="10" dirty="0"/>
              <a:t> </a:t>
            </a:r>
            <a:r>
              <a:rPr lang="en-US" sz="3600" dirty="0"/>
              <a:t>THE</a:t>
            </a:r>
            <a:r>
              <a:rPr lang="en-US" sz="3600" spc="-60" dirty="0"/>
              <a:t> </a:t>
            </a:r>
            <a:r>
              <a:rPr lang="en-US" sz="3600" spc="5" dirty="0"/>
              <a:t>END</a:t>
            </a:r>
            <a:r>
              <a:rPr lang="en-US" sz="3600" dirty="0"/>
              <a:t> </a:t>
            </a:r>
            <a:r>
              <a:rPr lang="en-US" sz="3600" spc="-15" dirty="0"/>
              <a:t>USERS</a:t>
            </a:r>
            <a:endParaRPr lang="en-IN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rcRect l="3008" t="1428" r="2256" b="-1843"/>
          <a:stretch>
            <a:fillRect/>
          </a:stretch>
        </p:blipFill>
        <p:spPr>
          <a:xfrm>
            <a:off x="1710690" y="1739900"/>
            <a:ext cx="8347710" cy="4987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spc="5" dirty="0"/>
              <a:t>Our</a:t>
            </a:r>
            <a:r>
              <a:rPr lang="en-US" sz="3600" spc="-5" dirty="0"/>
              <a:t> solution</a:t>
            </a:r>
            <a:r>
              <a:rPr lang="en-US" sz="3600" spc="15" dirty="0"/>
              <a:t> </a:t>
            </a:r>
            <a:r>
              <a:rPr lang="en-US" sz="3600" spc="5" dirty="0"/>
              <a:t>and</a:t>
            </a:r>
            <a:r>
              <a:rPr lang="en-US" sz="3600" spc="-70" dirty="0"/>
              <a:t> </a:t>
            </a:r>
            <a:r>
              <a:rPr lang="en-US" sz="3600" spc="-5" dirty="0"/>
              <a:t>its</a:t>
            </a:r>
            <a:r>
              <a:rPr lang="en-US" sz="3600" spc="5" dirty="0"/>
              <a:t> </a:t>
            </a:r>
            <a:r>
              <a:rPr lang="en-US" sz="3600" spc="-10" dirty="0"/>
              <a:t>value </a:t>
            </a:r>
            <a:r>
              <a:rPr lang="en-US" sz="3600" spc="-705" dirty="0"/>
              <a:t> </a:t>
            </a:r>
            <a:r>
              <a:rPr lang="en-US" sz="3600" spc="-5" dirty="0"/>
              <a:t>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0" indent="-210185">
              <a:lnSpc>
                <a:spcPct val="100000"/>
              </a:lnSpc>
              <a:spcBef>
                <a:spcPts val="125"/>
              </a:spcBef>
              <a:buChar char="•"/>
              <a:tabLst>
                <a:tab pos="222885" algn="l"/>
              </a:tabLst>
            </a:pPr>
            <a:r>
              <a:rPr lang="en-US" sz="2750" spc="20" dirty="0">
                <a:latin typeface="Times New Roman" panose="02020603050405020304"/>
                <a:cs typeface="Times New Roman" panose="02020603050405020304"/>
              </a:rPr>
              <a:t> Conditional</a:t>
            </a:r>
            <a:r>
              <a:rPr lang="en-US" sz="27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750" spc="15" dirty="0">
                <a:latin typeface="Times New Roman" panose="02020603050405020304"/>
                <a:cs typeface="Times New Roman" panose="02020603050405020304"/>
              </a:rPr>
              <a:t>formatting-missing</a:t>
            </a:r>
            <a:endParaRPr lang="en-US" sz="2750" dirty="0">
              <a:latin typeface="Times New Roman" panose="02020603050405020304"/>
              <a:cs typeface="Times New Roman" panose="02020603050405020304"/>
            </a:endParaRPr>
          </a:p>
          <a:p>
            <a:pPr marL="311785" lvl="1" indent="-210820">
              <a:lnSpc>
                <a:spcPct val="100000"/>
              </a:lnSpc>
              <a:spcBef>
                <a:spcPts val="80"/>
              </a:spcBef>
              <a:buChar char="•"/>
              <a:tabLst>
                <a:tab pos="312420" algn="l"/>
              </a:tabLst>
            </a:pPr>
            <a:r>
              <a:rPr lang="en-US" sz="2750" spc="10" dirty="0">
                <a:latin typeface="Times New Roman" panose="02020603050405020304"/>
                <a:cs typeface="Times New Roman" panose="02020603050405020304"/>
              </a:rPr>
              <a:t>Filter-remove</a:t>
            </a:r>
            <a:endParaRPr lang="en-US" sz="2750" dirty="0">
              <a:latin typeface="Times New Roman" panose="02020603050405020304"/>
              <a:cs typeface="Times New Roman" panose="02020603050405020304"/>
            </a:endParaRPr>
          </a:p>
          <a:p>
            <a:pPr marL="311785" lvl="1" indent="-210820">
              <a:lnSpc>
                <a:spcPct val="100000"/>
              </a:lnSpc>
              <a:spcBef>
                <a:spcPts val="80"/>
              </a:spcBef>
              <a:buChar char="•"/>
              <a:tabLst>
                <a:tab pos="312420" algn="l"/>
              </a:tabLst>
            </a:pPr>
            <a:r>
              <a:rPr lang="en-US" sz="2750" spc="20" dirty="0">
                <a:latin typeface="Times New Roman" panose="02020603050405020304"/>
                <a:cs typeface="Times New Roman" panose="02020603050405020304"/>
              </a:rPr>
              <a:t>Formula-performance</a:t>
            </a:r>
            <a:endParaRPr lang="en-US" sz="2750" dirty="0">
              <a:latin typeface="Times New Roman" panose="02020603050405020304"/>
              <a:cs typeface="Times New Roman" panose="02020603050405020304"/>
            </a:endParaRPr>
          </a:p>
          <a:p>
            <a:pPr marL="311150" lvl="1" indent="-210185">
              <a:lnSpc>
                <a:spcPct val="100000"/>
              </a:lnSpc>
              <a:spcBef>
                <a:spcPts val="5"/>
              </a:spcBef>
              <a:buChar char="•"/>
              <a:tabLst>
                <a:tab pos="311785" algn="l"/>
              </a:tabLst>
            </a:pPr>
            <a:r>
              <a:rPr lang="en-US" sz="2750" spc="20" dirty="0">
                <a:latin typeface="Times New Roman" panose="02020603050405020304"/>
                <a:cs typeface="Times New Roman" panose="02020603050405020304"/>
              </a:rPr>
              <a:t>Pivot-summary</a:t>
            </a:r>
            <a:endParaRPr lang="en-US" sz="2750" dirty="0">
              <a:latin typeface="Times New Roman" panose="02020603050405020304"/>
              <a:cs typeface="Times New Roman" panose="02020603050405020304"/>
            </a:endParaRPr>
          </a:p>
          <a:p>
            <a:pPr marL="311150" lvl="1" indent="-210185">
              <a:lnSpc>
                <a:spcPct val="100000"/>
              </a:lnSpc>
              <a:spcBef>
                <a:spcPts val="80"/>
              </a:spcBef>
              <a:buChar char="•"/>
              <a:tabLst>
                <a:tab pos="311785" algn="l"/>
              </a:tabLst>
            </a:pPr>
            <a:r>
              <a:rPr lang="en-US" sz="2750" spc="25" dirty="0">
                <a:latin typeface="Times New Roman" panose="02020603050405020304"/>
                <a:cs typeface="Times New Roman" panose="02020603050405020304"/>
              </a:rPr>
              <a:t>Graph-data</a:t>
            </a:r>
            <a:r>
              <a:rPr lang="en-US" sz="27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750" spc="15" dirty="0">
                <a:latin typeface="Times New Roman" panose="02020603050405020304"/>
                <a:cs typeface="Times New Roman" panose="02020603050405020304"/>
              </a:rPr>
              <a:t>visualization</a:t>
            </a:r>
            <a:endParaRPr lang="en-US" sz="275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spc="-85" dirty="0"/>
              <a:t>DATA SET</a:t>
            </a:r>
            <a:r>
              <a:rPr lang="en-IN" sz="3600" spc="-60" dirty="0"/>
              <a:t> </a:t>
            </a:r>
            <a:r>
              <a:rPr lang="en-IN" sz="3600" spc="-5" dirty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22885" algn="l"/>
              </a:tabLst>
            </a:pP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lang="en-US"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Kaggle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354965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22885" algn="l"/>
              </a:tabLst>
            </a:pP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26-features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R="959485">
              <a:lnSpc>
                <a:spcPct val="100000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258445" algn="l"/>
              </a:tabLst>
            </a:pPr>
            <a:r>
              <a:rPr lang="en-US" sz="2400" spc="-9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selected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9-features 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400" spc="25" dirty="0">
              <a:latin typeface="Times New Roman" panose="02020603050405020304"/>
              <a:cs typeface="Times New Roman" panose="02020603050405020304"/>
            </a:endParaRPr>
          </a:p>
          <a:p>
            <a:pPr marL="0" marR="959485" indent="0">
              <a:lnSpc>
                <a:spcPct val="100000"/>
              </a:lnSpc>
              <a:spcBef>
                <a:spcPts val="80"/>
              </a:spcBef>
              <a:buNone/>
              <a:tabLst>
                <a:tab pos="258445" algn="l"/>
              </a:tabLst>
            </a:pP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                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lang="en-US"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3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lang="en-US"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number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595630" marR="1103630" indent="0">
              <a:lnSpc>
                <a:spcPct val="102000"/>
              </a:lnSpc>
              <a:spcBef>
                <a:spcPts val="5"/>
              </a:spcBef>
              <a:buNone/>
            </a:pP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      	Employee </a:t>
            </a: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name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400" spc="20" dirty="0">
              <a:latin typeface="Times New Roman" panose="02020603050405020304"/>
              <a:cs typeface="Times New Roman" panose="02020603050405020304"/>
            </a:endParaRPr>
          </a:p>
          <a:p>
            <a:pPr marL="595630" marR="1103630" indent="0">
              <a:lnSpc>
                <a:spcPct val="102000"/>
              </a:lnSpc>
              <a:spcBef>
                <a:spcPts val="5"/>
              </a:spcBef>
              <a:buNone/>
            </a:pP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          Employee type </a:t>
            </a:r>
            <a:r>
              <a:rPr lang="en-US"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400" spc="25" dirty="0">
              <a:latin typeface="Times New Roman" panose="02020603050405020304"/>
              <a:cs typeface="Times New Roman" panose="02020603050405020304"/>
            </a:endParaRPr>
          </a:p>
          <a:p>
            <a:pPr marL="595630" marR="1103630" indent="0">
              <a:lnSpc>
                <a:spcPct val="102000"/>
              </a:lnSpc>
              <a:spcBef>
                <a:spcPts val="5"/>
              </a:spcBef>
              <a:buNone/>
            </a:pPr>
            <a:r>
              <a:rPr lang="en-US" sz="2400" spc="15" dirty="0">
                <a:latin typeface="Times New Roman" panose="02020603050405020304"/>
                <a:cs typeface="Times New Roman" panose="02020603050405020304"/>
              </a:rPr>
              <a:t>		Performance </a:t>
            </a: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level </a:t>
            </a:r>
            <a:r>
              <a:rPr lang="en-US" sz="2400" spc="-675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400" spc="-675" dirty="0">
              <a:latin typeface="Times New Roman" panose="02020603050405020304"/>
              <a:cs typeface="Times New Roman" panose="02020603050405020304"/>
            </a:endParaRPr>
          </a:p>
          <a:p>
            <a:pPr marL="595630" marR="1103630" indent="0">
              <a:lnSpc>
                <a:spcPct val="102000"/>
              </a:lnSpc>
              <a:spcBef>
                <a:spcPts val="5"/>
              </a:spcBef>
              <a:buNone/>
            </a:pPr>
            <a:r>
              <a:rPr lang="en-US" sz="2400" spc="10" dirty="0">
                <a:latin typeface="Times New Roman" panose="02020603050405020304"/>
                <a:cs typeface="Times New Roman" panose="02020603050405020304"/>
              </a:rPr>
              <a:t>		Gender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59563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		Employee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5" dirty="0">
                <a:latin typeface="Times New Roman" panose="02020603050405020304"/>
                <a:cs typeface="Times New Roman" panose="02020603050405020304"/>
              </a:rPr>
              <a:t>rating</a:t>
            </a:r>
            <a:r>
              <a:rPr lang="en-US"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spc="20" dirty="0">
                <a:latin typeface="Times New Roman" panose="02020603050405020304"/>
                <a:cs typeface="Times New Roman" panose="02020603050405020304"/>
              </a:rPr>
              <a:t>number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lang="en-US" sz="36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3600" b="1" spc="-10" dirty="0">
                <a:latin typeface="Calibri" panose="020F0502020204030204"/>
                <a:cs typeface="Calibri" panose="020F0502020204030204"/>
              </a:rPr>
              <a:t>“WOW”</a:t>
            </a:r>
            <a:r>
              <a:rPr lang="en-US" sz="3600" b="1" spc="5" dirty="0">
                <a:latin typeface="Calibri" panose="020F0502020204030204"/>
                <a:cs typeface="Calibri" panose="020F0502020204030204"/>
              </a:rPr>
              <a:t> IN</a:t>
            </a:r>
            <a:r>
              <a:rPr lang="en-US" sz="36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3600" b="1" spc="5" dirty="0">
                <a:latin typeface="Calibri" panose="020F0502020204030204"/>
                <a:cs typeface="Calibri" panose="020F0502020204030204"/>
              </a:rPr>
              <a:t>OUR</a:t>
            </a:r>
            <a:r>
              <a:rPr lang="en-US" sz="3600" b="1" spc="-10" dirty="0">
                <a:latin typeface="Calibri" panose="020F0502020204030204"/>
                <a:cs typeface="Calibri" panose="020F0502020204030204"/>
              </a:rPr>
              <a:t> SOLUTION</a:t>
            </a:r>
            <a:br>
              <a:rPr lang="en-US" sz="3600" dirty="0">
                <a:latin typeface="Calibri" panose="020F0502020204030204"/>
                <a:cs typeface="Calibri" panose="020F0502020204030204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196340" indent="0">
              <a:lnSpc>
                <a:spcPct val="100000"/>
              </a:lnSpc>
              <a:buNone/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lang="en-US" sz="2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5" dirty="0">
                <a:latin typeface="Times New Roman" panose="02020603050405020304"/>
                <a:cs typeface="Times New Roman" panose="02020603050405020304"/>
              </a:rPr>
              <a:t>formula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1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lang="en-US" sz="2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measured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lang="en-US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employees</a:t>
            </a:r>
            <a:r>
              <a:rPr lang="en-US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2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lang="en-US" sz="2800" spc="-8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5" dirty="0">
                <a:latin typeface="Times New Roman" panose="02020603050405020304"/>
                <a:cs typeface="Times New Roman" panose="02020603050405020304"/>
              </a:rPr>
              <a:t>organization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0" marR="5080" indent="0">
              <a:lnSpc>
                <a:spcPct val="101000"/>
              </a:lnSpc>
              <a:buNone/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lang="en-US" sz="2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5" dirty="0">
                <a:latin typeface="Times New Roman" panose="02020603050405020304"/>
                <a:cs typeface="Times New Roman" panose="02020603050405020304"/>
              </a:rPr>
              <a:t>IF(Z2&gt;=5,"VERY</a:t>
            </a:r>
            <a:r>
              <a:rPr lang="en-US" sz="28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HIGH",Z2&gt;= </a:t>
            </a:r>
            <a:r>
              <a:rPr lang="en-US" sz="2800" spc="-8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4,"HIGH",Z2&gt;=3,"MED","TRUE","LOW“)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3424</Words>
  <Application>WPS Presentation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Times New Roman</vt:lpstr>
      <vt:lpstr>Calibri</vt:lpstr>
      <vt:lpstr>Arial MT</vt:lpstr>
      <vt:lpstr>Trebuchet MS</vt:lpstr>
      <vt:lpstr>Microsoft YaHei</vt:lpstr>
      <vt:lpstr>Arial Unicode MS</vt:lpstr>
      <vt:lpstr>Art_mountaineering</vt:lpstr>
      <vt:lpstr>EMPLOYEE DATA  ANALYSIS USING EXCEL</vt:lpstr>
      <vt:lpstr>PROJECT TITLE </vt:lpstr>
      <vt:lpstr>AGENDA</vt:lpstr>
      <vt:lpstr>PROBLEM STATEMENT</vt:lpstr>
      <vt:lpstr>PROJECT OVERVIEW</vt:lpstr>
      <vt:lpstr>WHO ARE THE END USERS</vt:lpstr>
      <vt:lpstr>Our solution and its value  proposition</vt:lpstr>
      <vt:lpstr>DATA SET DESCRIPTION</vt:lpstr>
      <vt:lpstr>THE “WOW” IN OUR SOLUTION </vt:lpstr>
      <vt:lpstr>MODELLING</vt:lpstr>
      <vt:lpstr>PowerPoint 演示文稿</vt:lpstr>
      <vt:lpstr>RESULTS </vt:lpstr>
      <vt:lpstr>Performance Level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FARITHA</dc:creator>
  <cp:lastModifiedBy>Ashwin</cp:lastModifiedBy>
  <cp:revision>3</cp:revision>
  <dcterms:created xsi:type="dcterms:W3CDTF">2024-09-08T18:15:00Z</dcterms:created>
  <dcterms:modified xsi:type="dcterms:W3CDTF">2024-09-13T08:32:34Z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2024-08-31T05:30:00Z</vt:filetime>
  </property>
  <property fmtid="{D5CDD505-2E9C-101B-9397-08002B2CF9AE}" pid="3" name="LastSaved">
    <vt:filetime>2024-09-08T05:30:00Z</vt:filetime>
  </property>
  <property fmtid="{D5CDD505-2E9C-101B-9397-08002B2CF9AE}" pid="4" name="ICV">
    <vt:lpwstr>13A5252582AC42F4A2CEEC8ADD097CE9_13</vt:lpwstr>
  </property>
  <property fmtid="{D5CDD505-2E9C-101B-9397-08002B2CF9AE}" pid="5" name="KSOProductBuildVer">
    <vt:lpwstr>1033-12.2.0.17562</vt:lpwstr>
  </property>
</Properties>
</file>