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5" r:id="rId3"/>
    <p:sldId id="309" r:id="rId4"/>
    <p:sldId id="273" r:id="rId5"/>
    <p:sldId id="310" r:id="rId6"/>
    <p:sldId id="291" r:id="rId7"/>
    <p:sldId id="295" r:id="rId8"/>
    <p:sldId id="293" r:id="rId9"/>
    <p:sldId id="300" r:id="rId10"/>
    <p:sldId id="304" r:id="rId11"/>
    <p:sldId id="303" r:id="rId12"/>
    <p:sldId id="306"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00"/>
    <a:srgbClr val="CC0000"/>
    <a:srgbClr val="0066FF"/>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68" d="100"/>
          <a:sy n="68"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3183D0D-DF78-4A86-93C3-F9747DEB223D}" type="slidenum">
              <a:rPr lang="en-US" altLang="en-US" smtClean="0"/>
              <a:pPr/>
              <a:t>‹#›</a:t>
            </a:fld>
            <a:endParaRPr lang="en-US" altLang="en-US"/>
          </a:p>
        </p:txBody>
      </p:sp>
    </p:spTree>
    <p:extLst>
      <p:ext uri="{BB962C8B-B14F-4D97-AF65-F5344CB8AC3E}">
        <p14:creationId xmlns:p14="http://schemas.microsoft.com/office/powerpoint/2010/main" val="2622025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226115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7B25D085-8FB8-49E5-9652-15246D909D9C}" type="slidenum">
              <a:rPr lang="en-US" altLang="en-US" smtClean="0"/>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599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904819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B25D085-8FB8-49E5-9652-15246D909D9C}" type="slidenum">
              <a:rPr lang="en-US" altLang="en-US" smtClean="0"/>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3217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336096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1045973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19589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322364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8AFCA3E-4617-4A0F-947E-A209CF079188}" type="slidenum">
              <a:rPr lang="en-US" altLang="en-US" smtClean="0"/>
              <a:pPr/>
              <a:t>‹#›</a:t>
            </a:fld>
            <a:endParaRPr lang="en-US" altLang="en-US"/>
          </a:p>
        </p:txBody>
      </p:sp>
    </p:spTree>
    <p:extLst>
      <p:ext uri="{BB962C8B-B14F-4D97-AF65-F5344CB8AC3E}">
        <p14:creationId xmlns:p14="http://schemas.microsoft.com/office/powerpoint/2010/main" val="157409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238846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357744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22CB04-9AB6-4EDD-8A22-9A85B4C5C1EF}" type="slidenum">
              <a:rPr lang="en-US" altLang="en-US" smtClean="0"/>
              <a:pPr/>
              <a:t>‹#›</a:t>
            </a:fld>
            <a:endParaRPr lang="en-US" altLang="en-US"/>
          </a:p>
        </p:txBody>
      </p:sp>
    </p:spTree>
    <p:extLst>
      <p:ext uri="{BB962C8B-B14F-4D97-AF65-F5344CB8AC3E}">
        <p14:creationId xmlns:p14="http://schemas.microsoft.com/office/powerpoint/2010/main" val="178006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1FC81D-0686-4A91-84DE-69A23B4E3CE7}" type="slidenum">
              <a:rPr lang="en-US" altLang="en-US" smtClean="0"/>
              <a:pPr/>
              <a:t>‹#›</a:t>
            </a:fld>
            <a:endParaRPr lang="en-US" altLang="en-US"/>
          </a:p>
        </p:txBody>
      </p:sp>
    </p:spTree>
    <p:extLst>
      <p:ext uri="{BB962C8B-B14F-4D97-AF65-F5344CB8AC3E}">
        <p14:creationId xmlns:p14="http://schemas.microsoft.com/office/powerpoint/2010/main" val="351902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428785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682D045-3EE0-473D-8DB4-EF86BF3E7D4D}" type="slidenum">
              <a:rPr lang="en-US" altLang="en-US" smtClean="0"/>
              <a:pPr/>
              <a:t>‹#›</a:t>
            </a:fld>
            <a:endParaRPr lang="en-US" altLang="en-US"/>
          </a:p>
        </p:txBody>
      </p:sp>
    </p:spTree>
    <p:extLst>
      <p:ext uri="{BB962C8B-B14F-4D97-AF65-F5344CB8AC3E}">
        <p14:creationId xmlns:p14="http://schemas.microsoft.com/office/powerpoint/2010/main" val="130409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7B25D085-8FB8-49E5-9652-15246D909D9C}" type="slidenum">
              <a:rPr lang="en-US" altLang="en-US" smtClean="0"/>
              <a:pPr/>
              <a:t>‹#›</a:t>
            </a:fld>
            <a:endParaRPr lang="en-US" altLang="en-US"/>
          </a:p>
        </p:txBody>
      </p:sp>
    </p:spTree>
    <p:extLst>
      <p:ext uri="{BB962C8B-B14F-4D97-AF65-F5344CB8AC3E}">
        <p14:creationId xmlns:p14="http://schemas.microsoft.com/office/powerpoint/2010/main" val="26084619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a16="http://schemas.microsoft.com/office/drawing/2014/main" id="{D632D7FD-0250-B514-5171-7BE273263439}"/>
              </a:ext>
            </a:extLst>
          </p:cNvPr>
          <p:cNvSpPr>
            <a:spLocks noGrp="1" noChangeArrowheads="1"/>
          </p:cNvSpPr>
          <p:nvPr>
            <p:ph type="ctrTitle"/>
          </p:nvPr>
        </p:nvSpPr>
        <p:spPr>
          <a:xfrm>
            <a:off x="685800" y="1066801"/>
            <a:ext cx="7772400" cy="457199"/>
          </a:xfrm>
          <a:noFill/>
          <a:ln/>
        </p:spPr>
        <p:txBody>
          <a:bodyPr anchor="ctr">
            <a:noAutofit/>
          </a:bodyPr>
          <a:lstStyle/>
          <a:p>
            <a:br>
              <a:rPr lang="en-US" sz="2800" b="1" i="0" dirty="0">
                <a:solidFill>
                  <a:srgbClr val="FF0000"/>
                </a:solidFill>
                <a:effectLst/>
              </a:rPr>
            </a:br>
            <a:br>
              <a:rPr lang="en-US" sz="2800" b="1" i="0" dirty="0">
                <a:solidFill>
                  <a:srgbClr val="FF0000"/>
                </a:solidFill>
                <a:effectLst/>
              </a:rPr>
            </a:br>
            <a:r>
              <a:rPr lang="en-US" sz="2800" b="1" i="0" dirty="0">
                <a:solidFill>
                  <a:srgbClr val="008000"/>
                </a:solidFill>
                <a:effectLst/>
                <a:latin typeface="Times New Roman" panose="02020603050405020304" pitchFamily="18" charset="0"/>
                <a:cs typeface="Times New Roman" panose="02020603050405020304" pitchFamily="18" charset="0"/>
              </a:rPr>
              <a:t>AI-Powered Nutrition Analyzer For Fitness Enthusiasts</a:t>
            </a:r>
            <a:br>
              <a:rPr lang="en-US" sz="2800" b="1" i="0" dirty="0">
                <a:solidFill>
                  <a:srgbClr val="008000"/>
                </a:solidFill>
                <a:effectLst/>
                <a:latin typeface="Open Sans" panose="020B0606030504020204" pitchFamily="34" charset="0"/>
              </a:rPr>
            </a:br>
            <a:br>
              <a:rPr lang="en-US" sz="2800" b="1" i="0" dirty="0">
                <a:solidFill>
                  <a:srgbClr val="2D2828"/>
                </a:solidFill>
                <a:effectLst/>
                <a:latin typeface="Open Sans" panose="020B0606030504020204" pitchFamily="34" charset="0"/>
              </a:rPr>
            </a:br>
            <a:r>
              <a:rPr lang="en-US" altLang="en-US" sz="2800" b="1" dirty="0">
                <a:solidFill>
                  <a:schemeClr val="accent2">
                    <a:lumMod val="75000"/>
                  </a:schemeClr>
                </a:solidFill>
                <a:latin typeface="Times New Roman" panose="02020603050405020304" pitchFamily="18" charset="0"/>
                <a:cs typeface="Times New Roman" panose="02020603050405020304" pitchFamily="18" charset="0"/>
              </a:rPr>
              <a:t>TEAM ID: </a:t>
            </a:r>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PNT2022TMID12220</a:t>
            </a:r>
            <a:endParaRPr lang="en-US" altLang="en-US"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051" name="Rectangle 3">
            <a:extLst>
              <a:ext uri="{FF2B5EF4-FFF2-40B4-BE49-F238E27FC236}">
                <a16:creationId xmlns:a16="http://schemas.microsoft.com/office/drawing/2014/main" id="{BD1E0755-B478-DF69-BEF6-F5AA12B9B232}"/>
              </a:ext>
            </a:extLst>
          </p:cNvPr>
          <p:cNvSpPr>
            <a:spLocks noGrp="1" noChangeArrowheads="1"/>
          </p:cNvSpPr>
          <p:nvPr>
            <p:ph type="subTitle" idx="1"/>
          </p:nvPr>
        </p:nvSpPr>
        <p:spPr>
          <a:xfrm>
            <a:off x="2514600" y="3028950"/>
            <a:ext cx="6400800" cy="2533650"/>
          </a:xfrm>
        </p:spPr>
        <p:txBody>
          <a:bodyPr>
            <a:normAutofit lnSpcReduction="10000"/>
          </a:bodyPr>
          <a:lstStyle/>
          <a:p>
            <a:pPr algn="r">
              <a:lnSpc>
                <a:spcPct val="80000"/>
              </a:lnSpc>
            </a:pPr>
            <a:r>
              <a:rPr lang="en-US" altLang="en-US" sz="2800" dirty="0"/>
              <a:t>   </a:t>
            </a:r>
          </a:p>
          <a:p>
            <a:pPr algn="r">
              <a:lnSpc>
                <a:spcPct val="80000"/>
              </a:lnSpc>
            </a:pPr>
            <a:r>
              <a:rPr lang="en-US" altLang="en-US" sz="2000" b="1" dirty="0">
                <a:solidFill>
                  <a:srgbClr val="C00000"/>
                </a:solidFill>
              </a:rPr>
              <a:t>Team Leader</a:t>
            </a:r>
            <a:r>
              <a:rPr lang="en-US" altLang="en-US" sz="2000" b="1" dirty="0">
                <a:solidFill>
                  <a:srgbClr val="002060"/>
                </a:solidFill>
              </a:rPr>
              <a:t>:</a:t>
            </a:r>
          </a:p>
          <a:p>
            <a:pPr algn="r">
              <a:lnSpc>
                <a:spcPct val="80000"/>
              </a:lnSpc>
            </a:pPr>
            <a:r>
              <a:rPr lang="en-US" altLang="en-US" sz="2000" b="1" dirty="0">
                <a:solidFill>
                  <a:srgbClr val="002060"/>
                </a:solidFill>
              </a:rPr>
              <a:t>Uma </a:t>
            </a:r>
            <a:r>
              <a:rPr lang="en-US" altLang="en-US" sz="2000" b="1" dirty="0" err="1">
                <a:solidFill>
                  <a:srgbClr val="002060"/>
                </a:solidFill>
              </a:rPr>
              <a:t>Maheswari.M</a:t>
            </a:r>
            <a:endParaRPr lang="en-US" altLang="en-US" sz="2000" b="1" dirty="0">
              <a:solidFill>
                <a:srgbClr val="002060"/>
              </a:solidFill>
            </a:endParaRPr>
          </a:p>
          <a:p>
            <a:pPr algn="r">
              <a:lnSpc>
                <a:spcPct val="80000"/>
              </a:lnSpc>
            </a:pPr>
            <a:r>
              <a:rPr lang="en-US" altLang="en-US" sz="2000" b="1" dirty="0">
                <a:solidFill>
                  <a:srgbClr val="C00000"/>
                </a:solidFill>
              </a:rPr>
              <a:t>Team Members</a:t>
            </a:r>
            <a:r>
              <a:rPr lang="en-US" altLang="en-US" sz="2000" b="1" dirty="0">
                <a:solidFill>
                  <a:srgbClr val="002060"/>
                </a:solidFill>
              </a:rPr>
              <a:t>:</a:t>
            </a:r>
          </a:p>
          <a:p>
            <a:pPr algn="r">
              <a:lnSpc>
                <a:spcPct val="80000"/>
              </a:lnSpc>
            </a:pPr>
            <a:r>
              <a:rPr lang="en-US" altLang="en-US" sz="2000" b="1" dirty="0" err="1">
                <a:solidFill>
                  <a:srgbClr val="002060"/>
                </a:solidFill>
              </a:rPr>
              <a:t>Kanagalakshmi.S</a:t>
            </a:r>
            <a:endParaRPr lang="en-US" altLang="en-US" sz="2000" b="1" dirty="0">
              <a:solidFill>
                <a:srgbClr val="002060"/>
              </a:solidFill>
            </a:endParaRPr>
          </a:p>
          <a:p>
            <a:pPr algn="r">
              <a:lnSpc>
                <a:spcPct val="80000"/>
              </a:lnSpc>
            </a:pPr>
            <a:r>
              <a:rPr lang="en-US" altLang="en-US" sz="2000" b="1" dirty="0" err="1">
                <a:solidFill>
                  <a:srgbClr val="002060"/>
                </a:solidFill>
              </a:rPr>
              <a:t>Kaviyapriya.R</a:t>
            </a:r>
            <a:endParaRPr lang="en-US" altLang="en-US" sz="2000" b="1" dirty="0">
              <a:solidFill>
                <a:srgbClr val="002060"/>
              </a:solidFill>
            </a:endParaRPr>
          </a:p>
          <a:p>
            <a:pPr algn="r">
              <a:lnSpc>
                <a:spcPct val="80000"/>
              </a:lnSpc>
            </a:pPr>
            <a:r>
              <a:rPr lang="en-US" altLang="en-US" sz="2000" b="1" dirty="0" err="1">
                <a:solidFill>
                  <a:srgbClr val="002060"/>
                </a:solidFill>
              </a:rPr>
              <a:t>Subradeepa.T.P</a:t>
            </a:r>
            <a:endParaRPr lang="en-US" altLang="en-US" sz="2000" b="1" dirty="0">
              <a:solidFill>
                <a:srgbClr val="002060"/>
              </a:solidFill>
            </a:endParaRPr>
          </a:p>
        </p:txBody>
      </p:sp>
      <p:sp>
        <p:nvSpPr>
          <p:cNvPr id="2053" name="Rectangle 5">
            <a:extLst>
              <a:ext uri="{FF2B5EF4-FFF2-40B4-BE49-F238E27FC236}">
                <a16:creationId xmlns:a16="http://schemas.microsoft.com/office/drawing/2014/main" id="{0FB40234-14F6-6558-1315-E0F1B22DE78F}"/>
              </a:ext>
            </a:extLst>
          </p:cNvPr>
          <p:cNvSpPr>
            <a:spLocks noChangeArrowheads="1"/>
          </p:cNvSpPr>
          <p:nvPr/>
        </p:nvSpPr>
        <p:spPr bwMode="auto">
          <a:xfrm>
            <a:off x="762000" y="3028950"/>
            <a:ext cx="5105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lnSpc>
                <a:spcPct val="80000"/>
              </a:lnSpc>
            </a:pPr>
            <a:r>
              <a:rPr lang="en-US" altLang="en-US" sz="2000" b="1" dirty="0">
                <a:solidFill>
                  <a:srgbClr val="C00000"/>
                </a:solidFill>
              </a:rPr>
              <a:t>Mentor</a:t>
            </a:r>
            <a:r>
              <a:rPr lang="en-US" altLang="en-US" sz="2400" b="1" dirty="0">
                <a:solidFill>
                  <a:srgbClr val="C00000"/>
                </a:solidFill>
              </a:rPr>
              <a:t>:</a:t>
            </a:r>
          </a:p>
          <a:p>
            <a:pPr algn="l">
              <a:lnSpc>
                <a:spcPct val="80000"/>
              </a:lnSpc>
            </a:pPr>
            <a:r>
              <a:rPr lang="en-US" altLang="en-US" sz="2400" b="1" dirty="0">
                <a:solidFill>
                  <a:srgbClr val="0000FF"/>
                </a:solidFill>
                <a:latin typeface="Times New Roman" panose="02020603050405020304" pitchFamily="18" charset="0"/>
                <a:cs typeface="Times New Roman" panose="02020603050405020304" pitchFamily="18" charset="0"/>
              </a:rPr>
              <a:t>Vijaya </a:t>
            </a:r>
            <a:r>
              <a:rPr lang="en-US" altLang="en-US" sz="2400" b="1" dirty="0" err="1">
                <a:solidFill>
                  <a:srgbClr val="0000FF"/>
                </a:solidFill>
                <a:latin typeface="Times New Roman" panose="02020603050405020304" pitchFamily="18" charset="0"/>
                <a:cs typeface="Times New Roman" panose="02020603050405020304" pitchFamily="18" charset="0"/>
              </a:rPr>
              <a:t>Lalitha.G</a:t>
            </a:r>
            <a:endParaRPr lang="en-US" altLang="en-US" sz="2400" b="1" dirty="0">
              <a:solidFill>
                <a:srgbClr val="0000FF"/>
              </a:solidFill>
              <a:latin typeface="Times New Roman" panose="02020603050405020304" pitchFamily="18" charset="0"/>
              <a:cs typeface="Times New Roman" panose="02020603050405020304" pitchFamily="18" charset="0"/>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a16="http://schemas.microsoft.com/office/drawing/2014/main"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b="1" dirty="0">
                <a:solidFill>
                  <a:srgbClr val="FF0000"/>
                </a:solidFill>
              </a:rPr>
              <a:t> </a:t>
            </a:r>
            <a:r>
              <a:rPr lang="en-US" altLang="en-US" sz="4000" b="1" dirty="0">
                <a:solidFill>
                  <a:srgbClr val="008000"/>
                </a:solidFill>
                <a:latin typeface="Algerian" panose="04020705040A02060702" pitchFamily="82" charset="0"/>
              </a:rPr>
              <a:t>Paper-7</a:t>
            </a:r>
            <a:endParaRPr lang="en-US" altLang="en-US" sz="4000" dirty="0">
              <a:solidFill>
                <a:srgbClr val="008000"/>
              </a:solidFill>
              <a:latin typeface="Algerian" panose="04020705040A02060702" pitchFamily="82"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a:extLst>
              <a:ext uri="{FF2B5EF4-FFF2-40B4-BE49-F238E27FC236}">
                <a16:creationId xmlns:a16="http://schemas.microsoft.com/office/drawing/2014/main" id="{B04ABBED-451D-C74B-D706-4BE655A5D0AC}"/>
              </a:ext>
            </a:extLst>
          </p:cNvPr>
          <p:cNvSpPr txBox="1"/>
          <p:nvPr/>
        </p:nvSpPr>
        <p:spPr>
          <a:xfrm>
            <a:off x="838200" y="1371600"/>
            <a:ext cx="6781800" cy="4678204"/>
          </a:xfrm>
          <a:prstGeom prst="rect">
            <a:avLst/>
          </a:prstGeom>
          <a:noFill/>
        </p:spPr>
        <p:txBody>
          <a:bodyPr wrap="square">
            <a:spAutoFit/>
          </a:bodyPr>
          <a:lstStyle/>
          <a:p>
            <a:pPr algn="l"/>
            <a:r>
              <a:rPr lang="en-US" sz="2000" b="1" dirty="0">
                <a:solidFill>
                  <a:srgbClr val="C00000"/>
                </a:solidFill>
                <a:latin typeface="Times New Roman" panose="02020603050405020304" pitchFamily="18" charset="0"/>
                <a:cs typeface="Times New Roman" panose="02020603050405020304" pitchFamily="18" charset="0"/>
              </a:rPr>
              <a:t>Author</a:t>
            </a:r>
            <a:r>
              <a:rPr lang="en-US" sz="2000" b="1" dirty="0">
                <a:solidFill>
                  <a:srgbClr val="002060"/>
                </a:solidFill>
                <a:latin typeface="Times New Roman" panose="02020603050405020304" pitchFamily="18" charset="0"/>
                <a:cs typeface="Times New Roman" panose="02020603050405020304" pitchFamily="18" charset="0"/>
              </a:rPr>
              <a:t> : Vaibhav Singh , Atharva </a:t>
            </a:r>
            <a:r>
              <a:rPr lang="en-US" sz="2000" b="1" dirty="0" err="1">
                <a:solidFill>
                  <a:srgbClr val="002060"/>
                </a:solidFill>
                <a:latin typeface="Times New Roman" panose="02020603050405020304" pitchFamily="18" charset="0"/>
                <a:cs typeface="Times New Roman" panose="02020603050405020304" pitchFamily="18" charset="0"/>
              </a:rPr>
              <a:t>Patade</a:t>
            </a:r>
            <a:r>
              <a:rPr lang="en-US" sz="2000" b="1" dirty="0">
                <a:solidFill>
                  <a:srgbClr val="002060"/>
                </a:solidFill>
                <a:latin typeface="Times New Roman" panose="02020603050405020304" pitchFamily="18" charset="0"/>
                <a:cs typeface="Times New Roman" panose="02020603050405020304" pitchFamily="18" charset="0"/>
              </a:rPr>
              <a:t> ,  </a:t>
            </a:r>
            <a:r>
              <a:rPr lang="en-US" sz="2000" b="1" dirty="0" err="1">
                <a:solidFill>
                  <a:srgbClr val="002060"/>
                </a:solidFill>
                <a:latin typeface="Times New Roman" panose="02020603050405020304" pitchFamily="18" charset="0"/>
                <a:cs typeface="Times New Roman" panose="02020603050405020304" pitchFamily="18" charset="0"/>
              </a:rPr>
              <a:t>Gaurang</a:t>
            </a:r>
            <a:r>
              <a:rPr lang="en-US" sz="2000" b="1" dirty="0">
                <a:solidFill>
                  <a:srgbClr val="002060"/>
                </a:solidFill>
                <a:latin typeface="Times New Roman" panose="02020603050405020304" pitchFamily="18" charset="0"/>
                <a:cs typeface="Times New Roman" panose="02020603050405020304" pitchFamily="18" charset="0"/>
              </a:rPr>
              <a:t> Pawar , </a:t>
            </a:r>
            <a:r>
              <a:rPr lang="en-US" sz="2000" b="1" dirty="0" err="1">
                <a:solidFill>
                  <a:srgbClr val="002060"/>
                </a:solidFill>
                <a:latin typeface="Times New Roman" panose="02020603050405020304" pitchFamily="18" charset="0"/>
                <a:cs typeface="Times New Roman" panose="02020603050405020304" pitchFamily="18" charset="0"/>
              </a:rPr>
              <a:t>Dhanashree</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Hadsul</a:t>
            </a:r>
            <a:endParaRPr lang="en-US" sz="2000" b="1" dirty="0">
              <a:solidFill>
                <a:srgbClr val="002060"/>
              </a:solidFill>
              <a:latin typeface="Times New Roman" panose="02020603050405020304" pitchFamily="18" charset="0"/>
              <a:cs typeface="Times New Roman" panose="02020603050405020304" pitchFamily="18" charset="0"/>
            </a:endParaRPr>
          </a:p>
          <a:p>
            <a:pPr algn="l"/>
            <a:r>
              <a:rPr lang="en-US" sz="2000" b="1" dirty="0">
                <a:solidFill>
                  <a:srgbClr val="C00000"/>
                </a:solidFill>
                <a:latin typeface="Times New Roman" panose="02020603050405020304" pitchFamily="18" charset="0"/>
                <a:cs typeface="Times New Roman" panose="02020603050405020304" pitchFamily="18" charset="0"/>
              </a:rPr>
              <a:t>Title</a:t>
            </a:r>
            <a:r>
              <a:rPr lang="en-US" sz="2000" b="1" dirty="0">
                <a:solidFill>
                  <a:srgbClr val="002060"/>
                </a:solidFill>
                <a:latin typeface="Times New Roman" panose="02020603050405020304" pitchFamily="18" charset="0"/>
                <a:cs typeface="Times New Roman" panose="02020603050405020304" pitchFamily="18" charset="0"/>
              </a:rPr>
              <a:t> : </a:t>
            </a:r>
            <a:r>
              <a:rPr lang="en-US" sz="2000" b="1" dirty="0" err="1">
                <a:solidFill>
                  <a:srgbClr val="002060"/>
                </a:solidFill>
                <a:latin typeface="Times New Roman" panose="02020603050405020304" pitchFamily="18" charset="0"/>
                <a:cs typeface="Times New Roman" panose="02020603050405020304" pitchFamily="18" charset="0"/>
              </a:rPr>
              <a:t>trAIner</a:t>
            </a:r>
            <a:r>
              <a:rPr lang="en-US" sz="2000" b="1" dirty="0">
                <a:solidFill>
                  <a:srgbClr val="002060"/>
                </a:solidFill>
                <a:latin typeface="Times New Roman" panose="02020603050405020304" pitchFamily="18" charset="0"/>
                <a:cs typeface="Times New Roman" panose="02020603050405020304" pitchFamily="18" charset="0"/>
              </a:rPr>
              <a:t> - An AI Fitness Coach Solution</a:t>
            </a:r>
          </a:p>
          <a:p>
            <a:pPr algn="l"/>
            <a:r>
              <a:rPr lang="en-US" sz="2000" b="1" dirty="0">
                <a:solidFill>
                  <a:srgbClr val="C00000"/>
                </a:solidFill>
                <a:latin typeface="Times New Roman" panose="02020603050405020304" pitchFamily="18" charset="0"/>
                <a:cs typeface="Times New Roman" panose="02020603050405020304" pitchFamily="18" charset="0"/>
              </a:rPr>
              <a:t>Published Journal </a:t>
            </a:r>
            <a:r>
              <a:rPr lang="en-US" sz="2000" b="1" dirty="0">
                <a:solidFill>
                  <a:srgbClr val="002060"/>
                </a:solidFill>
                <a:latin typeface="Times New Roman" panose="02020603050405020304" pitchFamily="18" charset="0"/>
                <a:cs typeface="Times New Roman" panose="02020603050405020304" pitchFamily="18" charset="0"/>
              </a:rPr>
              <a:t>: 2022 IEEE 7th International conference for Convergence in Technology (I2CT)</a:t>
            </a:r>
          </a:p>
          <a:p>
            <a:pPr algn="l"/>
            <a:r>
              <a:rPr lang="en-US" sz="2000" b="1" dirty="0">
                <a:solidFill>
                  <a:srgbClr val="C00000"/>
                </a:solidFill>
                <a:latin typeface="Times New Roman" panose="02020603050405020304" pitchFamily="18" charset="0"/>
                <a:cs typeface="Times New Roman" panose="02020603050405020304" pitchFamily="18" charset="0"/>
              </a:rPr>
              <a:t>Year of published </a:t>
            </a:r>
            <a:r>
              <a:rPr lang="en-US" sz="2000" b="1" dirty="0">
                <a:solidFill>
                  <a:srgbClr val="002060"/>
                </a:solidFill>
                <a:latin typeface="Times New Roman" panose="02020603050405020304" pitchFamily="18" charset="0"/>
                <a:cs typeface="Times New Roman" panose="02020603050405020304" pitchFamily="18" charset="0"/>
              </a:rPr>
              <a:t>: 07-09 April 2022</a:t>
            </a:r>
          </a:p>
          <a:p>
            <a:pPr algn="l"/>
            <a:r>
              <a:rPr lang="en-US" sz="2000" b="1" dirty="0">
                <a:solidFill>
                  <a:srgbClr val="C00000"/>
                </a:solidFill>
                <a:latin typeface="Times New Roman" panose="02020603050405020304" pitchFamily="18" charset="0"/>
                <a:cs typeface="Times New Roman" panose="02020603050405020304" pitchFamily="18" charset="0"/>
              </a:rPr>
              <a:t>Objective</a:t>
            </a:r>
            <a:r>
              <a:rPr lang="en-US" sz="2000" b="1" dirty="0">
                <a:solidFill>
                  <a:srgbClr val="002060"/>
                </a:solidFill>
                <a:latin typeface="Times New Roman" panose="02020603050405020304" pitchFamily="18" charset="0"/>
                <a:cs typeface="Times New Roman" panose="02020603050405020304" pitchFamily="18" charset="0"/>
              </a:rPr>
              <a:t> : Implement an automated fitness coach solution which performs all the tasks of a physical personal trainer. This application obtains users’ motion data by the use of a webcam, and then applies human pose estimation assisted with repetition counting and form evaluation via voice based real time feedback.</a:t>
            </a:r>
          </a:p>
          <a:p>
            <a:pPr algn="l"/>
            <a:r>
              <a:rPr lang="en-US" sz="2000" b="1" dirty="0">
                <a:solidFill>
                  <a:srgbClr val="C00000"/>
                </a:solidFill>
                <a:latin typeface="Times New Roman" panose="02020603050405020304" pitchFamily="18" charset="0"/>
                <a:cs typeface="Times New Roman" panose="02020603050405020304" pitchFamily="18" charset="0"/>
              </a:rPr>
              <a:t>Technology used  </a:t>
            </a:r>
            <a:r>
              <a:rPr lang="en-US" sz="2000" b="1" dirty="0">
                <a:solidFill>
                  <a:srgbClr val="002060"/>
                </a:solidFill>
                <a:latin typeface="Times New Roman" panose="02020603050405020304" pitchFamily="18" charset="0"/>
                <a:cs typeface="Times New Roman" panose="02020603050405020304" pitchFamily="18" charset="0"/>
              </a:rPr>
              <a:t>:  Artificial Intelligent</a:t>
            </a: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b="1" dirty="0">
              <a:solidFill>
                <a:srgbClr val="002060"/>
              </a:solidFill>
            </a:endParaRPr>
          </a:p>
          <a:p>
            <a:pPr algn="l">
              <a:buClr>
                <a:srgbClr val="0099FF"/>
              </a:buClr>
              <a:buFont typeface="Wingdings" panose="05000000000000000000" pitchFamily="2" charset="2"/>
              <a:buNone/>
            </a:pPr>
            <a:endParaRPr lang="en-US" altLang="en-US" dirty="0">
              <a:solidFill>
                <a:srgbClr val="002060"/>
              </a:solidFill>
            </a:endParaRPr>
          </a:p>
        </p:txBody>
      </p:sp>
    </p:spTree>
    <p:extLst>
      <p:ext uri="{BB962C8B-B14F-4D97-AF65-F5344CB8AC3E}">
        <p14:creationId xmlns:p14="http://schemas.microsoft.com/office/powerpoint/2010/main" val="380144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b="1" dirty="0">
                <a:solidFill>
                  <a:srgbClr val="008000"/>
                </a:solidFill>
                <a:latin typeface="Algerian" panose="04020705040A02060702" pitchFamily="82" charset="0"/>
              </a:rPr>
              <a:t>  Paper-8</a:t>
            </a:r>
            <a:endParaRPr lang="en-US" altLang="en-US" sz="4000" dirty="0">
              <a:solidFill>
                <a:srgbClr val="008000"/>
              </a:solidFill>
              <a:latin typeface="Algerian" panose="04020705040A02060702" pitchFamily="82"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a:extLst>
              <a:ext uri="{FF2B5EF4-FFF2-40B4-BE49-F238E27FC236}">
                <a16:creationId xmlns:a16="http://schemas.microsoft.com/office/drawing/2014/main" id="{9E6B6648-C85F-B33D-E05B-39453D3D9269}"/>
              </a:ext>
            </a:extLst>
          </p:cNvPr>
          <p:cNvSpPr txBox="1"/>
          <p:nvPr/>
        </p:nvSpPr>
        <p:spPr>
          <a:xfrm>
            <a:off x="886266" y="1385143"/>
            <a:ext cx="8000999" cy="5293757"/>
          </a:xfrm>
          <a:prstGeom prst="rect">
            <a:avLst/>
          </a:prstGeom>
          <a:noFill/>
        </p:spPr>
        <p:txBody>
          <a:bodyPr wrap="square">
            <a:spAutoFit/>
          </a:bodyPr>
          <a:lstStyle/>
          <a:p>
            <a:pPr algn="l"/>
            <a:r>
              <a:rPr lang="en-US" sz="2000" b="1" dirty="0">
                <a:solidFill>
                  <a:srgbClr val="C00000"/>
                </a:solidFill>
                <a:latin typeface="Times New Roman" panose="02020603050405020304" pitchFamily="18" charset="0"/>
                <a:cs typeface="Times New Roman" panose="02020603050405020304" pitchFamily="18" charset="0"/>
              </a:rPr>
              <a:t>Author</a:t>
            </a:r>
            <a:r>
              <a:rPr lang="en-US" sz="2000" b="1" dirty="0">
                <a:solidFill>
                  <a:srgbClr val="002060"/>
                </a:solidFill>
                <a:latin typeface="Times New Roman" panose="02020603050405020304" pitchFamily="18" charset="0"/>
                <a:cs typeface="Times New Roman" panose="02020603050405020304" pitchFamily="18" charset="0"/>
              </a:rPr>
              <a:t>: </a:t>
            </a:r>
            <a:r>
              <a:rPr lang="en-IN" sz="2000" b="1" i="0" dirty="0">
                <a:solidFill>
                  <a:srgbClr val="002060"/>
                </a:solidFill>
                <a:effectLst/>
                <a:latin typeface="Times New Roman" panose="02020603050405020304" pitchFamily="18" charset="0"/>
                <a:cs typeface="Times New Roman" panose="02020603050405020304" pitchFamily="18" charset="0"/>
              </a:rPr>
              <a:t>Iman </a:t>
            </a:r>
            <a:r>
              <a:rPr lang="en-IN" sz="2000" b="1" i="0" dirty="0" err="1">
                <a:solidFill>
                  <a:srgbClr val="002060"/>
                </a:solidFill>
                <a:effectLst/>
                <a:latin typeface="Times New Roman" panose="02020603050405020304" pitchFamily="18" charset="0"/>
                <a:cs typeface="Times New Roman" panose="02020603050405020304" pitchFamily="18" charset="0"/>
              </a:rPr>
              <a:t>Khaghani</a:t>
            </a:r>
            <a:r>
              <a:rPr lang="en-IN" sz="2000" b="1" i="0" dirty="0">
                <a:solidFill>
                  <a:srgbClr val="002060"/>
                </a:solidFill>
                <a:effectLst/>
                <a:latin typeface="Times New Roman" panose="02020603050405020304" pitchFamily="18" charset="0"/>
                <a:cs typeface="Times New Roman" panose="02020603050405020304" pitchFamily="18" charset="0"/>
              </a:rPr>
              <a:t>-Far</a:t>
            </a:r>
            <a:r>
              <a:rPr lang="en-US" sz="2000" b="1" dirty="0">
                <a:solidFill>
                  <a:srgbClr val="002060"/>
                </a:solidFill>
                <a:latin typeface="Times New Roman" panose="02020603050405020304" pitchFamily="18" charset="0"/>
                <a:cs typeface="Times New Roman" panose="02020603050405020304" pitchFamily="18" charset="0"/>
              </a:rPr>
              <a:t>, </a:t>
            </a:r>
            <a:r>
              <a:rPr lang="en-IN" sz="2000" b="1" i="0" dirty="0">
                <a:solidFill>
                  <a:srgbClr val="002060"/>
                </a:solidFill>
                <a:effectLst/>
                <a:latin typeface="Times New Roman" panose="02020603050405020304" pitchFamily="18" charset="0"/>
                <a:cs typeface="Times New Roman" panose="02020603050405020304" pitchFamily="18" charset="0"/>
              </a:rPr>
              <a:t>Svetlana Nikitina , Marcos Baez , Ekaterina A. </a:t>
            </a:r>
            <a:r>
              <a:rPr lang="en-IN" sz="2000" b="1" i="0" dirty="0" err="1">
                <a:solidFill>
                  <a:srgbClr val="002060"/>
                </a:solidFill>
                <a:effectLst/>
                <a:latin typeface="Times New Roman" panose="02020603050405020304" pitchFamily="18" charset="0"/>
                <a:cs typeface="Times New Roman" panose="02020603050405020304" pitchFamily="18" charset="0"/>
              </a:rPr>
              <a:t>Taran</a:t>
            </a:r>
            <a:r>
              <a:rPr lang="en-IN" sz="2000" b="1" i="0" dirty="0">
                <a:solidFill>
                  <a:srgbClr val="002060"/>
                </a:solidFill>
                <a:effectLst/>
                <a:latin typeface="Times New Roman" panose="02020603050405020304" pitchFamily="18" charset="0"/>
                <a:cs typeface="Times New Roman" panose="02020603050405020304" pitchFamily="18" charset="0"/>
              </a:rPr>
              <a:t> , Fabio </a:t>
            </a:r>
            <a:r>
              <a:rPr lang="en-IN" sz="2000" b="1" i="0" dirty="0" err="1">
                <a:solidFill>
                  <a:srgbClr val="002060"/>
                </a:solidFill>
                <a:effectLst/>
                <a:latin typeface="Times New Roman" panose="02020603050405020304" pitchFamily="18" charset="0"/>
                <a:cs typeface="Times New Roman" panose="02020603050405020304" pitchFamily="18" charset="0"/>
              </a:rPr>
              <a:t>Casati</a:t>
            </a:r>
            <a:r>
              <a:rPr lang="en-IN" sz="2000" b="1" i="0" dirty="0">
                <a:solidFill>
                  <a:srgbClr val="002060"/>
                </a:solidFill>
                <a:effectLst/>
                <a:latin typeface="Times New Roman" panose="02020603050405020304" pitchFamily="18" charset="0"/>
                <a:cs typeface="Times New Roman" panose="02020603050405020304" pitchFamily="18" charset="0"/>
              </a:rPr>
              <a:t> </a:t>
            </a:r>
            <a:endParaRPr lang="en-US" sz="2000" b="1" dirty="0">
              <a:solidFill>
                <a:srgbClr val="002060"/>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Title</a:t>
            </a:r>
            <a:r>
              <a:rPr lang="en-US" sz="2000" b="1" i="0" dirty="0">
                <a:solidFill>
                  <a:srgbClr val="002060"/>
                </a:solidFill>
                <a:effectLst/>
                <a:latin typeface="Times New Roman" panose="02020603050405020304" pitchFamily="18" charset="0"/>
                <a:cs typeface="Times New Roman" panose="02020603050405020304" pitchFamily="18" charset="0"/>
              </a:rPr>
              <a:t>: Fitness Applications for Home-Based Training</a:t>
            </a:r>
            <a:endParaRPr lang="en-US" sz="2000" b="1" dirty="0">
              <a:solidFill>
                <a:srgbClr val="002060"/>
              </a:solidFill>
              <a:latin typeface="Times New Roman" panose="02020603050405020304" pitchFamily="18" charset="0"/>
              <a:cs typeface="Times New Roman" panose="02020603050405020304" pitchFamily="18" charset="0"/>
            </a:endParaRPr>
          </a:p>
          <a:p>
            <a:pPr algn="l"/>
            <a:r>
              <a:rPr lang="en-US" sz="2000" b="1" dirty="0">
                <a:solidFill>
                  <a:srgbClr val="C00000"/>
                </a:solidFill>
                <a:latin typeface="Times New Roman" panose="02020603050405020304" pitchFamily="18" charset="0"/>
                <a:cs typeface="Times New Roman" panose="02020603050405020304" pitchFamily="18" charset="0"/>
              </a:rPr>
              <a:t>Published Journal</a:t>
            </a:r>
            <a:r>
              <a:rPr lang="en-US" sz="2000" b="1" dirty="0">
                <a:solidFill>
                  <a:srgbClr val="002060"/>
                </a:solidFill>
                <a:latin typeface="Times New Roman" panose="02020603050405020304" pitchFamily="18" charset="0"/>
                <a:cs typeface="Times New Roman" panose="02020603050405020304" pitchFamily="18" charset="0"/>
              </a:rPr>
              <a:t>: IEEE Pervasive Computing</a:t>
            </a:r>
          </a:p>
          <a:p>
            <a:pPr algn="l"/>
            <a:r>
              <a:rPr lang="en-US" sz="2000" b="1" dirty="0">
                <a:solidFill>
                  <a:srgbClr val="C00000"/>
                </a:solidFill>
                <a:latin typeface="Times New Roman" panose="02020603050405020304" pitchFamily="18" charset="0"/>
                <a:cs typeface="Times New Roman" panose="02020603050405020304" pitchFamily="18" charset="0"/>
              </a:rPr>
              <a:t>Year of Published</a:t>
            </a:r>
            <a:r>
              <a:rPr lang="en-US" sz="2000" b="1" dirty="0">
                <a:solidFill>
                  <a:srgbClr val="002060"/>
                </a:solidFill>
                <a:latin typeface="Times New Roman" panose="02020603050405020304" pitchFamily="18" charset="0"/>
                <a:cs typeface="Times New Roman" panose="02020603050405020304" pitchFamily="18" charset="0"/>
              </a:rPr>
              <a:t>: 25 Oct 2016</a:t>
            </a:r>
          </a:p>
          <a:p>
            <a:pPr algn="l"/>
            <a:r>
              <a:rPr lang="en-US" sz="2000" b="1" dirty="0">
                <a:solidFill>
                  <a:srgbClr val="C00000"/>
                </a:solidFill>
                <a:latin typeface="Times New Roman" panose="02020603050405020304" pitchFamily="18" charset="0"/>
                <a:cs typeface="Times New Roman" panose="02020603050405020304" pitchFamily="18" charset="0"/>
              </a:rPr>
              <a:t>Objectives</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i="0" dirty="0">
                <a:solidFill>
                  <a:srgbClr val="002060"/>
                </a:solidFill>
                <a:effectLst/>
                <a:latin typeface="Times New Roman" panose="02020603050405020304" pitchFamily="18" charset="0"/>
                <a:cs typeface="Times New Roman" panose="02020603050405020304" pitchFamily="18" charset="0"/>
              </a:rPr>
              <a:t>Recent technological advances have created enormous opportunities for developing applications that support training from home - particularly for older adults, who often are socially more isolated, are physically less active, and have fewer chances to train in a gym. This application reviews current fitness applications and their features alongside the design challenges and opportunities of fitness applications for trainees at home</a:t>
            </a:r>
            <a:r>
              <a:rPr lang="en-US" sz="2000" b="0" i="0" dirty="0">
                <a:solidFill>
                  <a:srgbClr val="002060"/>
                </a:solidFill>
                <a:effectLst/>
                <a:latin typeface="Times New Roman" panose="02020603050405020304" pitchFamily="18" charset="0"/>
                <a:cs typeface="Times New Roman" panose="02020603050405020304" pitchFamily="18" charset="0"/>
              </a:rPr>
              <a:t>.</a:t>
            </a:r>
          </a:p>
          <a:p>
            <a:pPr algn="l"/>
            <a:r>
              <a:rPr lang="en-US" sz="2000" b="1" dirty="0">
                <a:solidFill>
                  <a:srgbClr val="C00000"/>
                </a:solidFill>
                <a:latin typeface="Times New Roman" panose="02020603050405020304" pitchFamily="18" charset="0"/>
                <a:cs typeface="Times New Roman" panose="02020603050405020304" pitchFamily="18" charset="0"/>
              </a:rPr>
              <a:t>Technology Used</a:t>
            </a:r>
            <a:r>
              <a:rPr lang="en-US" sz="2000" b="1" dirty="0">
                <a:solidFill>
                  <a:srgbClr val="002060"/>
                </a:solidFill>
                <a:latin typeface="Times New Roman" panose="02020603050405020304" pitchFamily="18" charset="0"/>
                <a:cs typeface="Times New Roman" panose="02020603050405020304" pitchFamily="18" charset="0"/>
              </a:rPr>
              <a:t>: Artificial Intelligence</a:t>
            </a:r>
            <a:endParaRPr lang="en-US" sz="2000"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endParaRPr>
          </a:p>
          <a:p>
            <a:pPr algn="l">
              <a:buFont typeface="Wingdings" panose="05000000000000000000" pitchFamily="2" charset="2"/>
              <a:buNone/>
            </a:pPr>
            <a:endParaRPr lang="en-US" altLang="en-US" sz="2000" b="1" dirty="0">
              <a:solidFill>
                <a:srgbClr val="002060"/>
              </a:solidFill>
            </a:endParaRPr>
          </a:p>
          <a:p>
            <a:pPr algn="l">
              <a:buFont typeface="Wingdings" panose="05000000000000000000" pitchFamily="2" charset="2"/>
              <a:buChar char="Ø"/>
            </a:pPr>
            <a:endParaRPr lang="en-US" altLang="en-US" sz="2000" b="1" dirty="0">
              <a:solidFill>
                <a:srgbClr val="002060"/>
              </a:solidFill>
            </a:endParaRPr>
          </a:p>
          <a:p>
            <a:pPr algn="l">
              <a:buClr>
                <a:srgbClr val="0099FF"/>
              </a:buClr>
              <a:buFont typeface="Wingdings" panose="05000000000000000000" pitchFamily="2" charset="2"/>
              <a:buNone/>
            </a:pPr>
            <a:endParaRPr lang="en-US" altLang="en-US" dirty="0">
              <a:solidFill>
                <a:srgbClr val="002060"/>
              </a:solidFill>
            </a:endParaRPr>
          </a:p>
        </p:txBody>
      </p:sp>
    </p:spTree>
    <p:extLst>
      <p:ext uri="{BB962C8B-B14F-4D97-AF65-F5344CB8AC3E}">
        <p14:creationId xmlns:p14="http://schemas.microsoft.com/office/powerpoint/2010/main" val="183241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008000"/>
                </a:solidFill>
                <a:latin typeface="Algerian" panose="04020705040A02060702" pitchFamily="82" charset="0"/>
              </a:rPr>
              <a:t>Critical Findings:</a:t>
            </a:r>
          </a:p>
          <a:p>
            <a:pPr algn="l"/>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altLang="en-US" sz="2000" b="1" dirty="0">
                <a:solidFill>
                  <a:srgbClr val="002060"/>
                </a:solidFill>
              </a:rPr>
              <a:t>The application can be flexible in terms of timing according to their schedule</a:t>
            </a:r>
          </a:p>
          <a:p>
            <a:pPr algn="l">
              <a:buFont typeface="Wingdings" panose="05000000000000000000" pitchFamily="2" charset="2"/>
              <a:buChar char="Ø"/>
            </a:pPr>
            <a:r>
              <a:rPr lang="en-US" altLang="en-US" sz="2000" b="1" dirty="0">
                <a:solidFill>
                  <a:srgbClr val="002060"/>
                </a:solidFill>
              </a:rPr>
              <a:t>Credits are allotted according to their performances and activities</a:t>
            </a: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6536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id="{8211B6FE-7656-A2A9-1982-FCFD3C08BF8F}"/>
              </a:ext>
            </a:extLst>
          </p:cNvPr>
          <p:cNvSpPr>
            <a:spLocks noGrp="1" noChangeArrowheads="1"/>
          </p:cNvSpPr>
          <p:nvPr>
            <p:ph type="ctrTitle"/>
          </p:nvPr>
        </p:nvSpPr>
        <p:spPr>
          <a:xfrm>
            <a:off x="685800" y="2130425"/>
            <a:ext cx="7772400" cy="1470025"/>
          </a:xfrm>
        </p:spPr>
        <p:txBody>
          <a:bodyPr anchor="ctr">
            <a:normAutofit/>
          </a:bodyPr>
          <a:lstStyle/>
          <a:p>
            <a:pPr algn="ctr"/>
            <a:r>
              <a:rPr lang="en-US" altLang="en-US" b="1" dirty="0">
                <a:solidFill>
                  <a:srgbClr val="008000"/>
                </a:solidFill>
                <a:latin typeface="Algerian" panose="04020705040A02060702" pitchFamily="8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noAutofit/>
          </a:bodyPr>
          <a:lstStyle/>
          <a:p>
            <a:r>
              <a:rPr lang="en-US" altLang="en-US" sz="4000" b="1" dirty="0">
                <a:solidFill>
                  <a:srgbClr val="008000"/>
                </a:solidFill>
                <a:latin typeface="Algerian" panose="04020705040A02060702" pitchFamily="82" charset="0"/>
              </a:rPr>
              <a:t>PROBLEM DEFINITION</a:t>
            </a:r>
            <a:r>
              <a:rPr lang="en-US" altLang="en-US" sz="4000" dirty="0">
                <a:solidFill>
                  <a:srgbClr val="008000"/>
                </a:solidFill>
                <a:latin typeface="Algerian" panose="04020705040A02060702" pitchFamily="82" charset="0"/>
              </a:rPr>
              <a:t> </a:t>
            </a:r>
            <a:r>
              <a:rPr lang="en-US" altLang="en-US" sz="3600" dirty="0">
                <a:solidFill>
                  <a:srgbClr val="008000"/>
                </a:solidFill>
                <a:latin typeface="Algerian" panose="04020705040A02060702" pitchFamily="82" charset="0"/>
              </a:rPr>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838200" y="1161757"/>
            <a:ext cx="7848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r>
              <a:rPr lang="en-US" sz="2000" i="0" dirty="0">
                <a:solidFill>
                  <a:srgbClr val="002060"/>
                </a:solidFill>
                <a:effectLst/>
                <a:latin typeface="Times New Roman" panose="02020603050405020304" pitchFamily="18" charset="0"/>
                <a:cs typeface="Times New Roman" panose="02020603050405020304" pitchFamily="18" charset="0"/>
              </a:rPr>
              <a:t>                                  Food is essential for human life and has been the concern of many healthcare conventions. Nowadays new dietary assessment and nutrition analysis tools enable more opportunities to help people understand their daily eating habits, exploring nutrition patterns and maintain a healthy diet. Nutritional analysis is the process of determining the nutritional content of food. It is a vital part of analytical chemistry that provides information about the chemical composition, processing, quality control and contamination of food.</a:t>
            </a:r>
          </a:p>
          <a:p>
            <a:pPr algn="just"/>
            <a:r>
              <a:rPr lang="en-US" sz="2000" i="0" dirty="0">
                <a:solidFill>
                  <a:srgbClr val="002060"/>
                </a:solidFill>
                <a:effectLst/>
                <a:latin typeface="Times New Roman" panose="02020603050405020304" pitchFamily="18" charset="0"/>
                <a:cs typeface="Times New Roman" panose="02020603050405020304" pitchFamily="18" charset="0"/>
              </a:rPr>
              <a:t> The main aim of the project is to building a model which is used for classifying the fruit depends on the different characteristics like </a:t>
            </a:r>
            <a:r>
              <a:rPr lang="en-US" sz="2000" i="0" dirty="0" err="1">
                <a:solidFill>
                  <a:srgbClr val="002060"/>
                </a:solidFill>
                <a:effectLst/>
                <a:latin typeface="Times New Roman" panose="02020603050405020304" pitchFamily="18" charset="0"/>
                <a:cs typeface="Times New Roman" panose="02020603050405020304" pitchFamily="18" charset="0"/>
              </a:rPr>
              <a:t>colour</a:t>
            </a:r>
            <a:r>
              <a:rPr lang="en-US" sz="2000" i="0" dirty="0">
                <a:solidFill>
                  <a:srgbClr val="002060"/>
                </a:solidFill>
                <a:effectLst/>
                <a:latin typeface="Times New Roman" panose="02020603050405020304" pitchFamily="18" charset="0"/>
                <a:cs typeface="Times New Roman" panose="02020603050405020304" pitchFamily="18" charset="0"/>
              </a:rPr>
              <a:t>, shape, texture etc. Here the user can capture the images of different fruits and then the image will be sent the trained model. The model analyses the image and detect the nutrition based on the fruits like (Sugar, </a:t>
            </a:r>
            <a:r>
              <a:rPr lang="en-US" sz="2000" i="0" dirty="0" err="1">
                <a:solidFill>
                  <a:srgbClr val="002060"/>
                </a:solidFill>
                <a:effectLst/>
                <a:latin typeface="Times New Roman" panose="02020603050405020304" pitchFamily="18" charset="0"/>
                <a:cs typeface="Times New Roman" panose="02020603050405020304" pitchFamily="18" charset="0"/>
              </a:rPr>
              <a:t>Fibre</a:t>
            </a:r>
            <a:r>
              <a:rPr lang="en-US" sz="2000" i="0" dirty="0">
                <a:solidFill>
                  <a:srgbClr val="002060"/>
                </a:solidFill>
                <a:effectLst/>
                <a:latin typeface="Times New Roman" panose="02020603050405020304" pitchFamily="18" charset="0"/>
                <a:cs typeface="Times New Roman" panose="02020603050405020304" pitchFamily="18" charset="0"/>
              </a:rPr>
              <a:t>, Protein, Calories, etc.).</a:t>
            </a:r>
          </a:p>
          <a:p>
            <a:pPr algn="just" rtl="0">
              <a:spcBef>
                <a:spcPts val="0"/>
              </a:spcBef>
              <a:spcAft>
                <a:spcPts val="0"/>
              </a:spcAft>
            </a:pPr>
            <a:r>
              <a:rPr lang="en-US" sz="2000" i="0" dirty="0">
                <a:solidFill>
                  <a:srgbClr val="0000FF"/>
                </a:solidFill>
                <a:effectLst/>
                <a:latin typeface="Times New Roman" panose="02020603050405020304" pitchFamily="18" charset="0"/>
                <a:cs typeface="Times New Roman" panose="02020603050405020304" pitchFamily="18" charset="0"/>
              </a:rPr>
              <a:t> </a:t>
            </a:r>
            <a:endParaRPr lang="en-US" altLang="en-US" sz="2000"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dirty="0">
              <a:solidFill>
                <a:srgbClr val="0000FF"/>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dirty="0">
              <a:solidFill>
                <a:srgbClr val="0000FF"/>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000" dirty="0">
              <a:solidFill>
                <a:srgbClr val="0000FF"/>
              </a:solidFill>
              <a:latin typeface="Times New Roman" panose="02020603050405020304" pitchFamily="18" charset="0"/>
              <a:cs typeface="Times New Roman" panose="02020603050405020304" pitchFamily="18" charset="0"/>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400" b="1" dirty="0">
                <a:solidFill>
                  <a:srgbClr val="008000"/>
                </a:solidFill>
                <a:latin typeface="Algerian" panose="04020705040A02060702" pitchFamily="82" charset="0"/>
              </a:rPr>
              <a:t>Technical Architecture</a:t>
            </a:r>
            <a:r>
              <a:rPr lang="en-US" altLang="en-US" sz="4400" dirty="0">
                <a:solidFill>
                  <a:srgbClr val="008000"/>
                </a:solidFill>
                <a:latin typeface="Algerian" panose="04020705040A02060702" pitchFamily="82" charset="0"/>
              </a:rPr>
              <a:t> </a:t>
            </a:r>
            <a:r>
              <a:rPr lang="en-US" altLang="en-US" sz="4000" dirty="0">
                <a:solidFill>
                  <a:srgbClr val="008000"/>
                </a:solidFill>
                <a:latin typeface="Algerian" panose="04020705040A02060702" pitchFamily="82" charset="0"/>
              </a:rPr>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600200"/>
            <a:ext cx="784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rtl="0">
              <a:spcBef>
                <a:spcPts val="0"/>
              </a:spcBef>
              <a:spcAft>
                <a:spcPts val="0"/>
              </a:spcAft>
            </a:pPr>
            <a:endParaRPr lang="en-US" sz="2000" b="1" i="0" dirty="0">
              <a:solidFill>
                <a:srgbClr val="0000FF"/>
              </a:solidFill>
              <a:effectLst/>
              <a:latin typeface="Montserrat" panose="020B0604020202020204" pitchFamily="2" charset="0"/>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AutoShape 2">
            <a:extLst>
              <a:ext uri="{FF2B5EF4-FFF2-40B4-BE49-F238E27FC236}">
                <a16:creationId xmlns:a16="http://schemas.microsoft.com/office/drawing/2014/main" id="{6510DA54-6DC1-D946-1DF8-7ECE26DF1C42}"/>
              </a:ext>
            </a:extLst>
          </p:cNvPr>
          <p:cNvSpPr>
            <a:spLocks noChangeAspect="1" noChangeArrowheads="1"/>
          </p:cNvSpPr>
          <p:nvPr/>
        </p:nvSpPr>
        <p:spPr bwMode="auto">
          <a:xfrm>
            <a:off x="1828800" y="1143000"/>
            <a:ext cx="4572000" cy="411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7ACECCF1-7413-7E35-B848-DBB1769DA3AA}"/>
              </a:ext>
            </a:extLst>
          </p:cNvPr>
          <p:cNvPicPr>
            <a:picLocks noChangeAspect="1"/>
          </p:cNvPicPr>
          <p:nvPr/>
        </p:nvPicPr>
        <p:blipFill>
          <a:blip r:embed="rId2"/>
          <a:stretch>
            <a:fillRect/>
          </a:stretch>
        </p:blipFill>
        <p:spPr>
          <a:xfrm>
            <a:off x="180975" y="1609725"/>
            <a:ext cx="8782050" cy="3638550"/>
          </a:xfrm>
          <a:prstGeom prst="rect">
            <a:avLst/>
          </a:prstGeom>
        </p:spPr>
      </p:pic>
    </p:spTree>
    <p:extLst>
      <p:ext uri="{BB962C8B-B14F-4D97-AF65-F5344CB8AC3E}">
        <p14:creationId xmlns:p14="http://schemas.microsoft.com/office/powerpoint/2010/main" val="14602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b="1" dirty="0">
                <a:solidFill>
                  <a:srgbClr val="008000"/>
                </a:solidFill>
                <a:latin typeface="Algerian" panose="04020705040A02060702" pitchFamily="82" charset="0"/>
              </a:rPr>
              <a:t>Paper-1</a:t>
            </a:r>
            <a:endParaRPr lang="en-US" altLang="en-US" sz="4000" dirty="0">
              <a:solidFill>
                <a:srgbClr val="008000"/>
              </a:solidFill>
              <a:latin typeface="Algerian" panose="04020705040A02060702" pitchFamily="82"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buClr>
                <a:srgbClr val="0099FF"/>
              </a:buClr>
              <a:buFont typeface="Wingdings" panose="05000000000000000000" pitchFamily="2" charset="2"/>
              <a:buNone/>
            </a:pPr>
            <a:endParaRPr lang="en-US" altLang="en-US" dirty="0"/>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a:extLst>
              <a:ext uri="{FF2B5EF4-FFF2-40B4-BE49-F238E27FC236}">
                <a16:creationId xmlns:a16="http://schemas.microsoft.com/office/drawing/2014/main" id="{38522056-5F95-8B91-5241-B4729F4B96B4}"/>
              </a:ext>
            </a:extLst>
          </p:cNvPr>
          <p:cNvSpPr txBox="1"/>
          <p:nvPr/>
        </p:nvSpPr>
        <p:spPr>
          <a:xfrm>
            <a:off x="685800" y="1410355"/>
            <a:ext cx="8077199" cy="5940088"/>
          </a:xfrm>
          <a:prstGeom prst="rect">
            <a:avLst/>
          </a:prstGeom>
          <a:noFill/>
        </p:spPr>
        <p:txBody>
          <a:bodyPr wrap="square">
            <a:spAutoFit/>
          </a:bodyPr>
          <a:lstStyle/>
          <a:p>
            <a:pPr algn="l"/>
            <a:r>
              <a:rPr lang="en-US" sz="2000" b="1" dirty="0">
                <a:solidFill>
                  <a:schemeClr val="accent1"/>
                </a:solidFill>
                <a:latin typeface="Times New Roman" panose="02020603050405020304" pitchFamily="18" charset="0"/>
                <a:cs typeface="Times New Roman" panose="02020603050405020304" pitchFamily="18" charset="0"/>
              </a:rPr>
              <a:t>Author</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Chamodi</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Lokuge</a:t>
            </a:r>
            <a:r>
              <a:rPr lang="en-US" sz="2000" b="1" dirty="0">
                <a:solidFill>
                  <a:srgbClr val="002060"/>
                </a:solidFill>
                <a:latin typeface="Times New Roman" panose="02020603050405020304" pitchFamily="18" charset="0"/>
                <a:cs typeface="Times New Roman" panose="02020603050405020304" pitchFamily="18" charset="0"/>
              </a:rPr>
              <a:t> , Gamage </a:t>
            </a:r>
            <a:r>
              <a:rPr lang="en-US" sz="2000" b="1" dirty="0" err="1">
                <a:solidFill>
                  <a:srgbClr val="002060"/>
                </a:solidFill>
                <a:latin typeface="Times New Roman" panose="02020603050405020304" pitchFamily="18" charset="0"/>
                <a:cs typeface="Times New Roman" panose="02020603050405020304" pitchFamily="18" charset="0"/>
              </a:rPr>
              <a:t>Upeksha</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Ganegoda</a:t>
            </a:r>
            <a:r>
              <a:rPr lang="en-US" sz="2000" b="1" dirty="0">
                <a:solidFill>
                  <a:srgbClr val="002060"/>
                </a:solidFill>
                <a:latin typeface="Times New Roman" panose="02020603050405020304" pitchFamily="18" charset="0"/>
                <a:cs typeface="Times New Roman" panose="02020603050405020304" pitchFamily="18" charset="0"/>
              </a:rPr>
              <a:t> </a:t>
            </a:r>
          </a:p>
          <a:p>
            <a:pPr algn="l"/>
            <a:r>
              <a:rPr lang="en-US" sz="2000" b="1" i="0" dirty="0">
                <a:solidFill>
                  <a:schemeClr val="accent1"/>
                </a:solidFill>
                <a:effectLst/>
                <a:latin typeface="Times New Roman" panose="02020603050405020304" pitchFamily="18" charset="0"/>
                <a:cs typeface="Times New Roman" panose="02020603050405020304" pitchFamily="18" charset="0"/>
              </a:rPr>
              <a:t>Title</a:t>
            </a:r>
            <a:r>
              <a:rPr lang="en-US" sz="2000" b="1" i="0" dirty="0">
                <a:solidFill>
                  <a:srgbClr val="002060"/>
                </a:solidFill>
                <a:effectLst/>
                <a:latin typeface="Times New Roman" panose="02020603050405020304" pitchFamily="18" charset="0"/>
                <a:cs typeface="Times New Roman" panose="02020603050405020304" pitchFamily="18" charset="0"/>
              </a:rPr>
              <a:t>: Implementation of a personalized and healthy meal recommender system in aid to achieve user fitness goals</a:t>
            </a:r>
          </a:p>
          <a:p>
            <a:pPr algn="l"/>
            <a:r>
              <a:rPr lang="en-US" sz="2000" b="1" dirty="0">
                <a:solidFill>
                  <a:schemeClr val="accent1"/>
                </a:solidFill>
                <a:latin typeface="Times New Roman" panose="02020603050405020304" pitchFamily="18" charset="0"/>
                <a:cs typeface="Times New Roman" panose="02020603050405020304" pitchFamily="18" charset="0"/>
              </a:rPr>
              <a:t>Published Journal</a:t>
            </a:r>
            <a:r>
              <a:rPr lang="en-US" sz="2000" b="1" dirty="0">
                <a:solidFill>
                  <a:srgbClr val="002060"/>
                </a:solidFill>
                <a:latin typeface="Times New Roman" panose="02020603050405020304" pitchFamily="18" charset="0"/>
                <a:cs typeface="Times New Roman" panose="02020603050405020304" pitchFamily="18" charset="0"/>
              </a:rPr>
              <a:t>: 2021 International Research Conference on Smart Computing and Systems Engineering (SCSE)</a:t>
            </a:r>
          </a:p>
          <a:p>
            <a:pPr algn="l"/>
            <a:r>
              <a:rPr lang="en-US" sz="2000" b="1" dirty="0">
                <a:solidFill>
                  <a:schemeClr val="accent1"/>
                </a:solidFill>
                <a:latin typeface="Times New Roman" panose="02020603050405020304" pitchFamily="18" charset="0"/>
                <a:cs typeface="Times New Roman" panose="02020603050405020304" pitchFamily="18" charset="0"/>
              </a:rPr>
              <a:t>Year of Published</a:t>
            </a:r>
            <a:r>
              <a:rPr lang="en-US" sz="2000" b="1" dirty="0">
                <a:solidFill>
                  <a:srgbClr val="002060"/>
                </a:solidFill>
                <a:latin typeface="Times New Roman" panose="02020603050405020304" pitchFamily="18" charset="0"/>
                <a:cs typeface="Times New Roman" panose="02020603050405020304" pitchFamily="18" charset="0"/>
              </a:rPr>
              <a:t>: 16-16 Sept  2021</a:t>
            </a:r>
          </a:p>
          <a:p>
            <a:pPr algn="l"/>
            <a:r>
              <a:rPr lang="en-US" sz="2000" b="1" dirty="0">
                <a:solidFill>
                  <a:schemeClr val="accent1"/>
                </a:solidFill>
                <a:latin typeface="Times New Roman" panose="02020603050405020304" pitchFamily="18" charset="0"/>
                <a:cs typeface="Times New Roman" panose="02020603050405020304" pitchFamily="18" charset="0"/>
              </a:rPr>
              <a:t>Objectives</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i="0" dirty="0">
                <a:solidFill>
                  <a:srgbClr val="002060"/>
                </a:solidFill>
                <a:effectLst/>
                <a:latin typeface="Times New Roman" panose="02020603050405020304" pitchFamily="18" charset="0"/>
                <a:cs typeface="Times New Roman" panose="02020603050405020304" pitchFamily="18" charset="0"/>
              </a:rPr>
              <a:t>The proposed implementation aims to bridge the gap between the existing meal planning applications and the potential need for a personalized healthy meal plan. This paper succinctly presents the design and implementation of the proposed personalized and healthy meal recommendation system and further discusses the architecture and the evaluation of the design solution</a:t>
            </a:r>
            <a:r>
              <a:rPr lang="en-US" sz="2000" b="0" i="0" dirty="0">
                <a:solidFill>
                  <a:srgbClr val="002060"/>
                </a:solidFill>
                <a:effectLst/>
                <a:latin typeface="Times New Roman" panose="02020603050405020304" pitchFamily="18" charset="0"/>
                <a:cs typeface="Times New Roman" panose="02020603050405020304" pitchFamily="18" charset="0"/>
              </a:rPr>
              <a:t>. </a:t>
            </a:r>
          </a:p>
          <a:p>
            <a:pPr algn="l"/>
            <a:r>
              <a:rPr lang="en-US" sz="2000" b="1" dirty="0">
                <a:solidFill>
                  <a:schemeClr val="accent1"/>
                </a:solidFill>
                <a:latin typeface="Times New Roman" panose="02020603050405020304" pitchFamily="18" charset="0"/>
                <a:cs typeface="Times New Roman" panose="02020603050405020304" pitchFamily="18" charset="0"/>
              </a:rPr>
              <a:t>Technology used</a:t>
            </a:r>
            <a:r>
              <a:rPr lang="en-US" sz="2000" b="1" dirty="0">
                <a:solidFill>
                  <a:srgbClr val="002060"/>
                </a:solidFill>
                <a:latin typeface="Times New Roman" panose="02020603050405020304" pitchFamily="18" charset="0"/>
                <a:cs typeface="Times New Roman" panose="02020603050405020304" pitchFamily="18" charset="0"/>
              </a:rPr>
              <a:t>: Artificial Intelligence</a:t>
            </a:r>
          </a:p>
          <a:p>
            <a:pPr algn="l"/>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0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b="1" dirty="0">
                <a:solidFill>
                  <a:srgbClr val="008000"/>
                </a:solidFill>
                <a:latin typeface="Algerian" panose="04020705040A02060702" pitchFamily="82" charset="0"/>
              </a:rPr>
              <a:t>Paper-2</a:t>
            </a:r>
            <a:endParaRPr lang="en-US" altLang="en-US" sz="4000" dirty="0">
              <a:solidFill>
                <a:srgbClr val="008000"/>
              </a:solidFill>
              <a:latin typeface="Algerian" panose="04020705040A02060702" pitchFamily="82"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371600"/>
            <a:ext cx="8382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226255" y="269631"/>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a:extLst>
              <a:ext uri="{FF2B5EF4-FFF2-40B4-BE49-F238E27FC236}">
                <a16:creationId xmlns:a16="http://schemas.microsoft.com/office/drawing/2014/main" id="{5A10B4E2-9192-9FFC-8ADB-6EE13B57EC32}"/>
              </a:ext>
            </a:extLst>
          </p:cNvPr>
          <p:cNvSpPr txBox="1"/>
          <p:nvPr/>
        </p:nvSpPr>
        <p:spPr>
          <a:xfrm>
            <a:off x="685800" y="1371600"/>
            <a:ext cx="7924799" cy="4708981"/>
          </a:xfrm>
          <a:prstGeom prst="rect">
            <a:avLst/>
          </a:prstGeom>
          <a:noFill/>
        </p:spPr>
        <p:txBody>
          <a:bodyPr wrap="square">
            <a:spAutoFit/>
          </a:bodyPr>
          <a:lstStyle/>
          <a:p>
            <a:pPr algn="l"/>
            <a:r>
              <a:rPr lang="en-US" sz="2000" b="1" dirty="0">
                <a:solidFill>
                  <a:srgbClr val="C00000"/>
                </a:solidFill>
                <a:latin typeface="Times New Roman" panose="02020603050405020304" pitchFamily="18" charset="0"/>
                <a:cs typeface="Times New Roman" panose="02020603050405020304" pitchFamily="18" charset="0"/>
              </a:rPr>
              <a:t>Author</a:t>
            </a:r>
            <a:r>
              <a:rPr lang="en-US" sz="2000" b="1" dirty="0">
                <a:solidFill>
                  <a:srgbClr val="002060"/>
                </a:solidFill>
                <a:latin typeface="Times New Roman" panose="02020603050405020304" pitchFamily="18" charset="0"/>
                <a:cs typeface="Times New Roman" panose="02020603050405020304" pitchFamily="18" charset="0"/>
              </a:rPr>
              <a:t> : </a:t>
            </a:r>
            <a:r>
              <a:rPr lang="en-US" sz="2000" b="1" dirty="0" err="1">
                <a:solidFill>
                  <a:srgbClr val="002060"/>
                </a:solidFill>
                <a:latin typeface="Times New Roman" panose="02020603050405020304" pitchFamily="18" charset="0"/>
                <a:cs typeface="Times New Roman" panose="02020603050405020304" pitchFamily="18" charset="0"/>
              </a:rPr>
              <a:t>Ya</a:t>
            </a:r>
            <a:r>
              <a:rPr lang="en-US" sz="2000" b="1" dirty="0">
                <a:solidFill>
                  <a:srgbClr val="002060"/>
                </a:solidFill>
                <a:latin typeface="Times New Roman" panose="02020603050405020304" pitchFamily="18" charset="0"/>
                <a:cs typeface="Times New Roman" panose="02020603050405020304" pitchFamily="18" charset="0"/>
              </a:rPr>
              <a:t> Lu , </a:t>
            </a:r>
            <a:r>
              <a:rPr lang="en-US" sz="2000" b="1" dirty="0" err="1">
                <a:solidFill>
                  <a:srgbClr val="002060"/>
                </a:solidFill>
                <a:latin typeface="Times New Roman" panose="02020603050405020304" pitchFamily="18" charset="0"/>
                <a:cs typeface="Times New Roman" panose="02020603050405020304" pitchFamily="18" charset="0"/>
              </a:rPr>
              <a:t>Thomai</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Stathopoulou</a:t>
            </a:r>
            <a:r>
              <a:rPr lang="en-US" sz="2000" b="1" dirty="0">
                <a:solidFill>
                  <a:srgbClr val="002060"/>
                </a:solidFill>
                <a:latin typeface="Times New Roman" panose="02020603050405020304" pitchFamily="18" charset="0"/>
                <a:cs typeface="Times New Roman" panose="02020603050405020304" pitchFamily="18" charset="0"/>
              </a:rPr>
              <a:t> , Maria F. </a:t>
            </a:r>
            <a:r>
              <a:rPr lang="en-US" sz="2000" b="1" dirty="0" err="1">
                <a:solidFill>
                  <a:srgbClr val="002060"/>
                </a:solidFill>
                <a:latin typeface="Times New Roman" panose="02020603050405020304" pitchFamily="18" charset="0"/>
                <a:cs typeface="Times New Roman" panose="02020603050405020304" pitchFamily="18" charset="0"/>
              </a:rPr>
              <a:t>Vasiloglou</a:t>
            </a:r>
            <a:r>
              <a:rPr lang="en-US" sz="2000" b="1" dirty="0">
                <a:solidFill>
                  <a:srgbClr val="002060"/>
                </a:solidFill>
                <a:latin typeface="Times New Roman" panose="02020603050405020304" pitchFamily="18" charset="0"/>
                <a:cs typeface="Times New Roman" panose="02020603050405020304" pitchFamily="18" charset="0"/>
              </a:rPr>
              <a:t> , </a:t>
            </a:r>
            <a:r>
              <a:rPr lang="en-US" sz="2000" b="1" dirty="0" err="1">
                <a:solidFill>
                  <a:srgbClr val="002060"/>
                </a:solidFill>
                <a:latin typeface="Times New Roman" panose="02020603050405020304" pitchFamily="18" charset="0"/>
                <a:cs typeface="Times New Roman" panose="02020603050405020304" pitchFamily="18" charset="0"/>
              </a:rPr>
              <a:t>Stergios</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Christodoulidis</a:t>
            </a:r>
            <a:endParaRPr lang="en-US" sz="2000" b="1" dirty="0">
              <a:solidFill>
                <a:srgbClr val="002060"/>
              </a:solidFill>
              <a:latin typeface="Times New Roman" panose="02020603050405020304" pitchFamily="18" charset="0"/>
              <a:cs typeface="Times New Roman" panose="02020603050405020304" pitchFamily="18" charset="0"/>
            </a:endParaRPr>
          </a:p>
          <a:p>
            <a:pPr algn="l"/>
            <a:r>
              <a:rPr lang="en-US" sz="2000" b="1" dirty="0">
                <a:solidFill>
                  <a:srgbClr val="C00000"/>
                </a:solidFill>
                <a:latin typeface="Times New Roman" panose="02020603050405020304" pitchFamily="18" charset="0"/>
                <a:cs typeface="Times New Roman" panose="02020603050405020304" pitchFamily="18" charset="0"/>
              </a:rPr>
              <a:t>Title</a:t>
            </a:r>
            <a:r>
              <a:rPr lang="en-US" sz="2000" b="1" dirty="0">
                <a:solidFill>
                  <a:srgbClr val="002060"/>
                </a:solidFill>
                <a:latin typeface="Times New Roman" panose="02020603050405020304" pitchFamily="18" charset="0"/>
                <a:cs typeface="Times New Roman" panose="02020603050405020304" pitchFamily="18" charset="0"/>
              </a:rPr>
              <a:t> : An Artificial Intelligence-Based System for Nutrient Intake Assessment of </a:t>
            </a:r>
            <a:r>
              <a:rPr lang="en-US" sz="2000" b="1" dirty="0" err="1">
                <a:solidFill>
                  <a:srgbClr val="002060"/>
                </a:solidFill>
                <a:latin typeface="Times New Roman" panose="02020603050405020304" pitchFamily="18" charset="0"/>
                <a:cs typeface="Times New Roman" panose="02020603050405020304" pitchFamily="18" charset="0"/>
              </a:rPr>
              <a:t>Hospitalised</a:t>
            </a:r>
            <a:r>
              <a:rPr lang="en-US" sz="2000" b="1" dirty="0">
                <a:solidFill>
                  <a:srgbClr val="002060"/>
                </a:solidFill>
                <a:latin typeface="Times New Roman" panose="02020603050405020304" pitchFamily="18" charset="0"/>
                <a:cs typeface="Times New Roman" panose="02020603050405020304" pitchFamily="18" charset="0"/>
              </a:rPr>
              <a:t> Patients</a:t>
            </a:r>
          </a:p>
          <a:p>
            <a:pPr algn="l"/>
            <a:r>
              <a:rPr lang="en-US" sz="2000" b="1" dirty="0">
                <a:solidFill>
                  <a:srgbClr val="C00000"/>
                </a:solidFill>
                <a:latin typeface="Times New Roman" panose="02020603050405020304" pitchFamily="18" charset="0"/>
                <a:cs typeface="Times New Roman" panose="02020603050405020304" pitchFamily="18" charset="0"/>
              </a:rPr>
              <a:t>Published Journal </a:t>
            </a:r>
            <a:r>
              <a:rPr lang="en-US" sz="2000" b="1" dirty="0">
                <a:solidFill>
                  <a:srgbClr val="002060"/>
                </a:solidFill>
                <a:latin typeface="Times New Roman" panose="02020603050405020304" pitchFamily="18" charset="0"/>
                <a:cs typeface="Times New Roman" panose="02020603050405020304" pitchFamily="18" charset="0"/>
              </a:rPr>
              <a:t>:  2019 41st Annual International Conference of the IEEE Engineering in Medicine and Biology Society (EMBC)</a:t>
            </a:r>
          </a:p>
          <a:p>
            <a:pPr algn="l"/>
            <a:r>
              <a:rPr lang="en-US" sz="2000" b="1" dirty="0">
                <a:solidFill>
                  <a:srgbClr val="C00000"/>
                </a:solidFill>
                <a:latin typeface="Times New Roman" panose="02020603050405020304" pitchFamily="18" charset="0"/>
                <a:cs typeface="Times New Roman" panose="02020603050405020304" pitchFamily="18" charset="0"/>
              </a:rPr>
              <a:t>Year of published </a:t>
            </a:r>
            <a:r>
              <a:rPr lang="en-US" sz="2000" b="1" dirty="0">
                <a:solidFill>
                  <a:srgbClr val="002060"/>
                </a:solidFill>
                <a:latin typeface="Times New Roman" panose="02020603050405020304" pitchFamily="18" charset="0"/>
                <a:cs typeface="Times New Roman" panose="02020603050405020304" pitchFamily="18" charset="0"/>
              </a:rPr>
              <a:t>: 23-27 July 2019</a:t>
            </a:r>
          </a:p>
          <a:p>
            <a:pPr algn="l"/>
            <a:r>
              <a:rPr lang="en-US" sz="2000" b="1" dirty="0">
                <a:solidFill>
                  <a:srgbClr val="C00000"/>
                </a:solidFill>
                <a:latin typeface="Times New Roman" panose="02020603050405020304" pitchFamily="18" charset="0"/>
                <a:cs typeface="Times New Roman" panose="02020603050405020304" pitchFamily="18" charset="0"/>
              </a:rPr>
              <a:t>Objective</a:t>
            </a:r>
            <a:r>
              <a:rPr lang="en-US" sz="2000" b="1" dirty="0">
                <a:solidFill>
                  <a:srgbClr val="002060"/>
                </a:solidFill>
                <a:latin typeface="Times New Roman" panose="02020603050405020304" pitchFamily="18" charset="0"/>
                <a:cs typeface="Times New Roman" panose="02020603050405020304" pitchFamily="18" charset="0"/>
              </a:rPr>
              <a:t>: Regular nutrient intake monitoring in </a:t>
            </a:r>
            <a:r>
              <a:rPr lang="en-US" sz="2000" b="1" dirty="0" err="1">
                <a:solidFill>
                  <a:srgbClr val="002060"/>
                </a:solidFill>
                <a:latin typeface="Times New Roman" panose="02020603050405020304" pitchFamily="18" charset="0"/>
                <a:cs typeface="Times New Roman" panose="02020603050405020304" pitchFamily="18" charset="0"/>
              </a:rPr>
              <a:t>hospitalised</a:t>
            </a:r>
            <a:r>
              <a:rPr lang="en-US" sz="2000" b="1" dirty="0">
                <a:solidFill>
                  <a:srgbClr val="002060"/>
                </a:solidFill>
                <a:latin typeface="Times New Roman" panose="02020603050405020304" pitchFamily="18" charset="0"/>
                <a:cs typeface="Times New Roman" panose="02020603050405020304" pitchFamily="18" charset="0"/>
              </a:rPr>
              <a:t> patients plays a critical role in reducing the risk of disease-related malnutrition (DRM)</a:t>
            </a:r>
          </a:p>
          <a:p>
            <a:pPr algn="l"/>
            <a:r>
              <a:rPr lang="en-US" sz="2000" b="1" dirty="0">
                <a:solidFill>
                  <a:srgbClr val="C00000"/>
                </a:solidFill>
                <a:latin typeface="Times New Roman" panose="02020603050405020304" pitchFamily="18" charset="0"/>
                <a:cs typeface="Times New Roman" panose="02020603050405020304" pitchFamily="18" charset="0"/>
              </a:rPr>
              <a:t>Technology used </a:t>
            </a:r>
            <a:r>
              <a:rPr lang="en-US" sz="2000" b="1" dirty="0">
                <a:solidFill>
                  <a:srgbClr val="002060"/>
                </a:solidFill>
                <a:latin typeface="Times New Roman" panose="02020603050405020304" pitchFamily="18" charset="0"/>
                <a:cs typeface="Times New Roman" panose="02020603050405020304" pitchFamily="18" charset="0"/>
              </a:rPr>
              <a:t>: Artificial Intelligence</a:t>
            </a:r>
            <a:endParaRPr lang="en-US" sz="2000"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82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b="1" dirty="0">
                <a:solidFill>
                  <a:srgbClr val="008000"/>
                </a:solidFill>
                <a:latin typeface="Algerian" panose="04020705040A02060702" pitchFamily="82" charset="0"/>
              </a:rPr>
              <a:t>Paper-3</a:t>
            </a:r>
            <a:endParaRPr lang="en-US" altLang="en-US" sz="4000" dirty="0">
              <a:solidFill>
                <a:srgbClr val="008000"/>
              </a:solidFill>
              <a:latin typeface="Algerian" panose="04020705040A02060702" pitchFamily="82"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a:extLst>
              <a:ext uri="{FF2B5EF4-FFF2-40B4-BE49-F238E27FC236}">
                <a16:creationId xmlns:a16="http://schemas.microsoft.com/office/drawing/2014/main" id="{ECE10374-84EC-FFE4-6A6C-4E362B6671B7}"/>
              </a:ext>
            </a:extLst>
          </p:cNvPr>
          <p:cNvSpPr txBox="1"/>
          <p:nvPr/>
        </p:nvSpPr>
        <p:spPr>
          <a:xfrm>
            <a:off x="705729" y="1371600"/>
            <a:ext cx="7315200" cy="5324535"/>
          </a:xfrm>
          <a:prstGeom prst="rect">
            <a:avLst/>
          </a:prstGeom>
          <a:noFill/>
        </p:spPr>
        <p:txBody>
          <a:bodyPr wrap="square">
            <a:spAutoFit/>
          </a:bodyPr>
          <a:lstStyle/>
          <a:p>
            <a:pPr algn="l"/>
            <a:r>
              <a:rPr lang="en-US" sz="2000" b="1" dirty="0">
                <a:solidFill>
                  <a:srgbClr val="C00000"/>
                </a:solidFill>
                <a:latin typeface="Times New Roman" panose="02020603050405020304" pitchFamily="18" charset="0"/>
                <a:cs typeface="Times New Roman" panose="02020603050405020304" pitchFamily="18" charset="0"/>
              </a:rPr>
              <a:t>Author</a:t>
            </a:r>
            <a:r>
              <a:rPr lang="en-US" sz="2000" b="1" dirty="0">
                <a:solidFill>
                  <a:srgbClr val="002060"/>
                </a:solidFill>
                <a:latin typeface="Times New Roman" panose="02020603050405020304" pitchFamily="18" charset="0"/>
                <a:cs typeface="Times New Roman" panose="02020603050405020304" pitchFamily="18" charset="0"/>
              </a:rPr>
              <a:t>: Asia Flores , Brandon Hall , Luke Carter , Maxwell </a:t>
            </a:r>
            <a:r>
              <a:rPr lang="en-US" sz="2000" b="1" dirty="0" err="1">
                <a:solidFill>
                  <a:srgbClr val="002060"/>
                </a:solidFill>
                <a:latin typeface="Times New Roman" panose="02020603050405020304" pitchFamily="18" charset="0"/>
                <a:cs typeface="Times New Roman" panose="02020603050405020304" pitchFamily="18" charset="0"/>
              </a:rPr>
              <a:t>Lanum</a:t>
            </a:r>
            <a:r>
              <a:rPr lang="en-US" sz="2000" b="1" dirty="0">
                <a:solidFill>
                  <a:srgbClr val="002060"/>
                </a:solidFill>
                <a:latin typeface="Times New Roman" panose="02020603050405020304" pitchFamily="18" charset="0"/>
                <a:cs typeface="Times New Roman" panose="02020603050405020304" pitchFamily="18" charset="0"/>
              </a:rPr>
              <a:t> , Rishi </a:t>
            </a:r>
            <a:r>
              <a:rPr lang="en-US" sz="2000" b="1" dirty="0" err="1">
                <a:solidFill>
                  <a:srgbClr val="002060"/>
                </a:solidFill>
                <a:latin typeface="Times New Roman" panose="02020603050405020304" pitchFamily="18" charset="0"/>
                <a:cs typeface="Times New Roman" panose="02020603050405020304" pitchFamily="18" charset="0"/>
              </a:rPr>
              <a:t>Narahari</a:t>
            </a:r>
            <a:r>
              <a:rPr lang="en-US" sz="2000" b="1" dirty="0">
                <a:solidFill>
                  <a:srgbClr val="002060"/>
                </a:solidFill>
                <a:latin typeface="Times New Roman" panose="02020603050405020304" pitchFamily="18" charset="0"/>
                <a:cs typeface="Times New Roman" panose="02020603050405020304" pitchFamily="18" charset="0"/>
              </a:rPr>
              <a:t> , Garrett Goodman </a:t>
            </a:r>
          </a:p>
          <a:p>
            <a:pPr algn="l"/>
            <a:r>
              <a:rPr lang="en-US" sz="2000" b="1" dirty="0">
                <a:solidFill>
                  <a:srgbClr val="C00000"/>
                </a:solidFill>
                <a:latin typeface="Times New Roman" panose="02020603050405020304" pitchFamily="18" charset="0"/>
                <a:cs typeface="Times New Roman" panose="02020603050405020304" pitchFamily="18" charset="0"/>
              </a:rPr>
              <a:t>Title</a:t>
            </a:r>
            <a:r>
              <a:rPr lang="en-US" sz="2000" b="1" dirty="0">
                <a:solidFill>
                  <a:srgbClr val="002060"/>
                </a:solidFill>
                <a:latin typeface="Times New Roman" panose="02020603050405020304" pitchFamily="18" charset="0"/>
                <a:cs typeface="Times New Roman" panose="02020603050405020304" pitchFamily="18" charset="0"/>
              </a:rPr>
              <a:t>: Verum Fitness: An AI Powered Mobile Fitness Safety and Improvement Application</a:t>
            </a:r>
          </a:p>
          <a:p>
            <a:pPr algn="l"/>
            <a:r>
              <a:rPr lang="en-US" sz="2000" b="1" dirty="0">
                <a:solidFill>
                  <a:srgbClr val="C00000"/>
                </a:solidFill>
                <a:latin typeface="Times New Roman" panose="02020603050405020304" pitchFamily="18" charset="0"/>
                <a:cs typeface="Times New Roman" panose="02020603050405020304" pitchFamily="18" charset="0"/>
              </a:rPr>
              <a:t>Published Journal</a:t>
            </a:r>
            <a:r>
              <a:rPr lang="en-US" sz="2000" b="1" dirty="0">
                <a:solidFill>
                  <a:srgbClr val="002060"/>
                </a:solidFill>
                <a:latin typeface="Times New Roman" panose="02020603050405020304" pitchFamily="18" charset="0"/>
                <a:cs typeface="Times New Roman" panose="02020603050405020304" pitchFamily="18" charset="0"/>
              </a:rPr>
              <a:t>: 2021 IEEE 33rd International Conference on Tools with Artificial Intelligence (ICTAI)</a:t>
            </a:r>
          </a:p>
          <a:p>
            <a:pPr algn="l"/>
            <a:r>
              <a:rPr lang="en-US" sz="2000" b="1" dirty="0">
                <a:solidFill>
                  <a:srgbClr val="C00000"/>
                </a:solidFill>
                <a:latin typeface="Times New Roman" panose="02020603050405020304" pitchFamily="18" charset="0"/>
                <a:cs typeface="Times New Roman" panose="02020603050405020304" pitchFamily="18" charset="0"/>
              </a:rPr>
              <a:t>Year of published</a:t>
            </a:r>
            <a:r>
              <a:rPr lang="en-US" sz="2000" b="1" dirty="0">
                <a:solidFill>
                  <a:srgbClr val="002060"/>
                </a:solidFill>
                <a:latin typeface="Times New Roman" panose="02020603050405020304" pitchFamily="18" charset="0"/>
                <a:cs typeface="Times New Roman" panose="02020603050405020304" pitchFamily="18" charset="0"/>
              </a:rPr>
              <a:t>: 01-03 November 2021</a:t>
            </a:r>
          </a:p>
          <a:p>
            <a:pPr algn="l"/>
            <a:r>
              <a:rPr lang="en-US" sz="2000" b="1" dirty="0">
                <a:solidFill>
                  <a:srgbClr val="C00000"/>
                </a:solidFill>
                <a:latin typeface="Times New Roman" panose="02020603050405020304" pitchFamily="18" charset="0"/>
                <a:cs typeface="Times New Roman" panose="02020603050405020304" pitchFamily="18" charset="0"/>
              </a:rPr>
              <a:t>Objective</a:t>
            </a:r>
            <a:r>
              <a:rPr lang="en-US" sz="2000" b="1" dirty="0">
                <a:solidFill>
                  <a:srgbClr val="002060"/>
                </a:solidFill>
                <a:latin typeface="Times New Roman" panose="02020603050405020304" pitchFamily="18" charset="0"/>
                <a:cs typeface="Times New Roman" panose="02020603050405020304" pitchFamily="18" charset="0"/>
              </a:rPr>
              <a:t>: At home fitness has rapidly risen recently due to the COVID-19 pandemic and stay-at-home-orders. This also produced a large set of first time users of gym equipment and structured exercise routines</a:t>
            </a:r>
          </a:p>
          <a:p>
            <a:pPr algn="l"/>
            <a:r>
              <a:rPr lang="en-US" sz="2000" b="1" dirty="0">
                <a:solidFill>
                  <a:srgbClr val="C00000"/>
                </a:solidFill>
                <a:latin typeface="Times New Roman" panose="02020603050405020304" pitchFamily="18" charset="0"/>
                <a:cs typeface="Times New Roman" panose="02020603050405020304" pitchFamily="18" charset="0"/>
              </a:rPr>
              <a:t>Technology used</a:t>
            </a:r>
            <a:r>
              <a:rPr lang="en-US" sz="2000" b="1" dirty="0">
                <a:solidFill>
                  <a:srgbClr val="002060"/>
                </a:solidFill>
                <a:latin typeface="Times New Roman" panose="02020603050405020304" pitchFamily="18" charset="0"/>
                <a:cs typeface="Times New Roman" panose="02020603050405020304" pitchFamily="18" charset="0"/>
              </a:rPr>
              <a:t>: Artificial intelligent</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93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b="1" dirty="0">
                <a:solidFill>
                  <a:srgbClr val="FF0000"/>
                </a:solidFill>
              </a:rPr>
              <a:t> </a:t>
            </a:r>
            <a:r>
              <a:rPr lang="en-US" altLang="en-US" sz="4000" b="1" dirty="0">
                <a:solidFill>
                  <a:srgbClr val="008000"/>
                </a:solidFill>
                <a:latin typeface="Algerian" panose="04020705040A02060702" pitchFamily="82" charset="0"/>
              </a:rPr>
              <a:t>Paper-4</a:t>
            </a:r>
            <a:endParaRPr lang="en-US" altLang="en-US" sz="4000" dirty="0">
              <a:solidFill>
                <a:srgbClr val="008000"/>
              </a:solidFill>
              <a:latin typeface="Algerian" panose="04020705040A02060702" pitchFamily="82"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a:extLst>
              <a:ext uri="{FF2B5EF4-FFF2-40B4-BE49-F238E27FC236}">
                <a16:creationId xmlns:a16="http://schemas.microsoft.com/office/drawing/2014/main" id="{BAEFF568-BCB3-E20B-A0DF-7D69528D5D47}"/>
              </a:ext>
            </a:extLst>
          </p:cNvPr>
          <p:cNvSpPr txBox="1"/>
          <p:nvPr/>
        </p:nvSpPr>
        <p:spPr>
          <a:xfrm>
            <a:off x="914400" y="1219200"/>
            <a:ext cx="7543800" cy="7171194"/>
          </a:xfrm>
          <a:prstGeom prst="rect">
            <a:avLst/>
          </a:prstGeom>
          <a:noFill/>
        </p:spPr>
        <p:txBody>
          <a:bodyPr wrap="square">
            <a:spAutoFit/>
          </a:bodyPr>
          <a:lstStyle/>
          <a:p>
            <a:pPr algn="l"/>
            <a:r>
              <a:rPr lang="en-US" sz="2000" b="1" dirty="0">
                <a:solidFill>
                  <a:srgbClr val="C00000"/>
                </a:solidFill>
                <a:latin typeface="Times New Roman" panose="02020603050405020304" pitchFamily="18" charset="0"/>
                <a:cs typeface="Times New Roman" panose="02020603050405020304" pitchFamily="18" charset="0"/>
              </a:rPr>
              <a:t>Author</a:t>
            </a:r>
            <a:r>
              <a:rPr lang="en-US" sz="2000" b="1" dirty="0">
                <a:solidFill>
                  <a:srgbClr val="002060"/>
                </a:solidFill>
                <a:latin typeface="Times New Roman" panose="02020603050405020304" pitchFamily="18" charset="0"/>
                <a:cs typeface="Times New Roman" panose="02020603050405020304" pitchFamily="18" charset="0"/>
              </a:rPr>
              <a:t>: Chelsea G. Bender , Jason C. </a:t>
            </a:r>
            <a:r>
              <a:rPr lang="en-US" sz="2000" b="1" dirty="0" err="1">
                <a:solidFill>
                  <a:srgbClr val="002060"/>
                </a:solidFill>
                <a:latin typeface="Times New Roman" panose="02020603050405020304" pitchFamily="18" charset="0"/>
                <a:cs typeface="Times New Roman" panose="02020603050405020304" pitchFamily="18" charset="0"/>
              </a:rPr>
              <a:t>Hoffstot</a:t>
            </a:r>
            <a:r>
              <a:rPr lang="en-US" sz="2000" b="1" dirty="0">
                <a:solidFill>
                  <a:srgbClr val="002060"/>
                </a:solidFill>
                <a:latin typeface="Times New Roman" panose="02020603050405020304" pitchFamily="18" charset="0"/>
                <a:cs typeface="Times New Roman" panose="02020603050405020304" pitchFamily="18" charset="0"/>
              </a:rPr>
              <a:t> , Brain T. Combs , Sara </a:t>
            </a:r>
            <a:r>
              <a:rPr lang="en-US" sz="2000" b="1" dirty="0" err="1">
                <a:solidFill>
                  <a:srgbClr val="002060"/>
                </a:solidFill>
                <a:latin typeface="Times New Roman" panose="02020603050405020304" pitchFamily="18" charset="0"/>
                <a:cs typeface="Times New Roman" panose="02020603050405020304" pitchFamily="18" charset="0"/>
              </a:rPr>
              <a:t>Hooshangi</a:t>
            </a:r>
            <a:r>
              <a:rPr lang="en-US" sz="2000" b="1" dirty="0">
                <a:solidFill>
                  <a:srgbClr val="002060"/>
                </a:solidFill>
                <a:latin typeface="Times New Roman" panose="02020603050405020304" pitchFamily="18" charset="0"/>
                <a:cs typeface="Times New Roman" panose="02020603050405020304" pitchFamily="18" charset="0"/>
              </a:rPr>
              <a:t> , Justin Cappos </a:t>
            </a:r>
          </a:p>
          <a:p>
            <a:pPr algn="l"/>
            <a:r>
              <a:rPr lang="en-US" sz="2000" b="1" i="0" dirty="0">
                <a:solidFill>
                  <a:srgbClr val="C00000"/>
                </a:solidFill>
                <a:effectLst/>
                <a:latin typeface="Times New Roman" panose="02020603050405020304" pitchFamily="18" charset="0"/>
                <a:cs typeface="Times New Roman" panose="02020603050405020304" pitchFamily="18" charset="0"/>
              </a:rPr>
              <a:t>Title</a:t>
            </a:r>
            <a:r>
              <a:rPr lang="en-US" sz="2000" b="1" i="0" dirty="0">
                <a:solidFill>
                  <a:srgbClr val="002060"/>
                </a:solidFill>
                <a:effectLst/>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Measuring the Fitness using Fitness Trackers</a:t>
            </a:r>
          </a:p>
          <a:p>
            <a:pPr algn="l"/>
            <a:r>
              <a:rPr lang="en-US" sz="2000" b="1" dirty="0">
                <a:solidFill>
                  <a:srgbClr val="C00000"/>
                </a:solidFill>
                <a:latin typeface="Times New Roman" panose="02020603050405020304" pitchFamily="18" charset="0"/>
                <a:cs typeface="Times New Roman" panose="02020603050405020304" pitchFamily="18" charset="0"/>
              </a:rPr>
              <a:t>Published Journal</a:t>
            </a:r>
            <a:r>
              <a:rPr lang="en-US" sz="2000" b="1" dirty="0">
                <a:solidFill>
                  <a:srgbClr val="002060"/>
                </a:solidFill>
                <a:latin typeface="Times New Roman" panose="02020603050405020304" pitchFamily="18" charset="0"/>
                <a:cs typeface="Times New Roman" panose="02020603050405020304" pitchFamily="18" charset="0"/>
              </a:rPr>
              <a:t>: 2017 IEEE Sensors Applications Symposium (SAS) </a:t>
            </a:r>
            <a:r>
              <a:rPr lang="en-IN" sz="2000" b="1" i="0" dirty="0">
                <a:solidFill>
                  <a:srgbClr val="002060"/>
                </a:solidFill>
                <a:effectLst/>
                <a:latin typeface="Times New Roman" panose="02020603050405020304" pitchFamily="18" charset="0"/>
                <a:cs typeface="Times New Roman" panose="02020603050405020304" pitchFamily="18" charset="0"/>
              </a:rPr>
              <a:t> </a:t>
            </a:r>
            <a:endParaRPr lang="en-US" sz="2000" b="1" dirty="0">
              <a:solidFill>
                <a:srgbClr val="002060"/>
              </a:solidFill>
              <a:latin typeface="Times New Roman" panose="02020603050405020304" pitchFamily="18" charset="0"/>
              <a:cs typeface="Times New Roman" panose="02020603050405020304" pitchFamily="18" charset="0"/>
            </a:endParaRPr>
          </a:p>
          <a:p>
            <a:pPr algn="l"/>
            <a:r>
              <a:rPr lang="en-US" sz="2000" b="1" dirty="0">
                <a:solidFill>
                  <a:srgbClr val="C00000"/>
                </a:solidFill>
                <a:latin typeface="Times New Roman" panose="02020603050405020304" pitchFamily="18" charset="0"/>
                <a:cs typeface="Times New Roman" panose="02020603050405020304" pitchFamily="18" charset="0"/>
              </a:rPr>
              <a:t>Year of Published</a:t>
            </a:r>
            <a:r>
              <a:rPr lang="en-US" sz="2000" b="1" dirty="0">
                <a:solidFill>
                  <a:srgbClr val="002060"/>
                </a:solidFill>
                <a:latin typeface="Times New Roman" panose="02020603050405020304" pitchFamily="18" charset="0"/>
                <a:cs typeface="Times New Roman" panose="02020603050405020304" pitchFamily="18" charset="0"/>
              </a:rPr>
              <a:t>: 13-15 March 2017</a:t>
            </a:r>
          </a:p>
          <a:p>
            <a:pPr algn="just"/>
            <a:r>
              <a:rPr lang="en-US" sz="2000" b="1" dirty="0">
                <a:solidFill>
                  <a:srgbClr val="C00000"/>
                </a:solidFill>
                <a:latin typeface="Times New Roman" panose="02020603050405020304" pitchFamily="18" charset="0"/>
                <a:cs typeface="Times New Roman" panose="02020603050405020304" pitchFamily="18" charset="0"/>
              </a:rPr>
              <a:t>Objective</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i="0" dirty="0">
                <a:solidFill>
                  <a:srgbClr val="002060"/>
                </a:solidFill>
                <a:effectLst/>
                <a:latin typeface="Times New Roman" panose="02020603050405020304" pitchFamily="18" charset="0"/>
                <a:cs typeface="Times New Roman" panose="02020603050405020304" pitchFamily="18" charset="0"/>
              </a:rPr>
              <a:t>Data collected by fitness trackers could play an important role in improving the health and well-being of the individuals who wear them. However, in order for it to be useful, the collected data must be accurate and also reflect real-world performance. This application compared step counts, calories burned, and miles travelled data collected by three pairs of fitness trackers over a 14-day time period in free-living conditions. Here the manufacturer's proprietary algorithm to calculate or infer such data</a:t>
            </a:r>
            <a:endParaRPr lang="en-US" sz="2000" b="1" dirty="0">
              <a:solidFill>
                <a:srgbClr val="002060"/>
              </a:solidFill>
              <a:latin typeface="Times New Roman" panose="02020603050405020304" pitchFamily="18" charset="0"/>
              <a:cs typeface="Times New Roman" panose="02020603050405020304" pitchFamily="18" charset="0"/>
            </a:endParaRPr>
          </a:p>
          <a:p>
            <a:pPr algn="l"/>
            <a:r>
              <a:rPr lang="en-US" sz="2000" b="1" dirty="0">
                <a:solidFill>
                  <a:srgbClr val="C00000"/>
                </a:solidFill>
                <a:latin typeface="Times New Roman" panose="02020603050405020304" pitchFamily="18" charset="0"/>
                <a:cs typeface="Times New Roman" panose="02020603050405020304" pitchFamily="18" charset="0"/>
              </a:rPr>
              <a:t>Technology used</a:t>
            </a:r>
            <a:r>
              <a:rPr lang="en-US" sz="2000" b="1" dirty="0">
                <a:solidFill>
                  <a:srgbClr val="002060"/>
                </a:solidFill>
                <a:latin typeface="Times New Roman" panose="02020603050405020304" pitchFamily="18" charset="0"/>
                <a:cs typeface="Times New Roman" panose="02020603050405020304" pitchFamily="18" charset="0"/>
              </a:rPr>
              <a:t>: Artificial Intelligence</a:t>
            </a:r>
          </a:p>
          <a:p>
            <a:pPr algn="l"/>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000" dirty="0">
              <a:solidFill>
                <a:srgbClr val="002060"/>
              </a:solidFill>
              <a:latin typeface="Times New Roman" panose="02020603050405020304" pitchFamily="18" charset="0"/>
              <a:cs typeface="Times New Roman" panose="02020603050405020304" pitchFamily="18" charset="0"/>
            </a:endParaRPr>
          </a:p>
          <a:p>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35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normAutofit fontScale="90000"/>
          </a:bodyPr>
          <a:lstStyle/>
          <a:p>
            <a:r>
              <a:rPr lang="en-US" altLang="en-US" sz="4000" b="1" dirty="0">
                <a:solidFill>
                  <a:srgbClr val="FF0000"/>
                </a:solidFill>
              </a:rPr>
              <a:t>  </a:t>
            </a:r>
            <a:r>
              <a:rPr lang="en-US" altLang="en-US" sz="4000" b="1" dirty="0">
                <a:solidFill>
                  <a:srgbClr val="008000"/>
                </a:solidFill>
                <a:latin typeface="Algerian" panose="04020705040A02060702" pitchFamily="82" charset="0"/>
              </a:rPr>
              <a:t>Paper-5</a:t>
            </a:r>
            <a:endParaRPr lang="en-US" altLang="en-US" sz="4000" dirty="0">
              <a:solidFill>
                <a:srgbClr val="008000"/>
              </a:solidFill>
              <a:latin typeface="Algerian" panose="04020705040A02060702" pitchFamily="82"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a:extLst>
              <a:ext uri="{FF2B5EF4-FFF2-40B4-BE49-F238E27FC236}">
                <a16:creationId xmlns:a16="http://schemas.microsoft.com/office/drawing/2014/main" id="{4AC8A4AE-18C8-2726-8CE6-34E0F95CAA03}"/>
              </a:ext>
            </a:extLst>
          </p:cNvPr>
          <p:cNvSpPr txBox="1"/>
          <p:nvPr/>
        </p:nvSpPr>
        <p:spPr>
          <a:xfrm>
            <a:off x="1001151" y="1354753"/>
            <a:ext cx="7620000" cy="5016758"/>
          </a:xfrm>
          <a:prstGeom prst="rect">
            <a:avLst/>
          </a:prstGeom>
          <a:noFill/>
        </p:spPr>
        <p:txBody>
          <a:bodyPr wrap="square">
            <a:spAutoFit/>
          </a:bodyPr>
          <a:lstStyle/>
          <a:p>
            <a:pPr algn="l"/>
            <a:r>
              <a:rPr lang="en-US" sz="2000" b="1" dirty="0">
                <a:solidFill>
                  <a:srgbClr val="C00000"/>
                </a:solidFill>
                <a:latin typeface="Times New Roman" panose="02020603050405020304" pitchFamily="18" charset="0"/>
                <a:cs typeface="Times New Roman" panose="02020603050405020304" pitchFamily="18" charset="0"/>
              </a:rPr>
              <a:t>Author</a:t>
            </a:r>
            <a:r>
              <a:rPr lang="en-US" sz="2000" b="1" dirty="0">
                <a:solidFill>
                  <a:srgbClr val="002060"/>
                </a:solidFill>
                <a:latin typeface="Times New Roman" panose="02020603050405020304" pitchFamily="18" charset="0"/>
                <a:cs typeface="Times New Roman" panose="02020603050405020304" pitchFamily="18" charset="0"/>
              </a:rPr>
              <a:t> : </a:t>
            </a:r>
            <a:r>
              <a:rPr lang="en-US" sz="2000" b="1" dirty="0" err="1">
                <a:solidFill>
                  <a:srgbClr val="002060"/>
                </a:solidFill>
                <a:latin typeface="Times New Roman" panose="02020603050405020304" pitchFamily="18" charset="0"/>
                <a:cs typeface="Times New Roman" panose="02020603050405020304" pitchFamily="18" charset="0"/>
              </a:rPr>
              <a:t>Gourangi</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Taware</a:t>
            </a:r>
            <a:r>
              <a:rPr lang="en-US" sz="2000" b="1" dirty="0">
                <a:solidFill>
                  <a:srgbClr val="002060"/>
                </a:solidFill>
                <a:latin typeface="Times New Roman" panose="02020603050405020304" pitchFamily="18" charset="0"/>
                <a:cs typeface="Times New Roman" panose="02020603050405020304" pitchFamily="18" charset="0"/>
              </a:rPr>
              <a:t> , Rohit Agrawal , Pratik </a:t>
            </a:r>
            <a:r>
              <a:rPr lang="en-US" sz="2000" b="1" dirty="0" err="1">
                <a:solidFill>
                  <a:srgbClr val="002060"/>
                </a:solidFill>
                <a:latin typeface="Times New Roman" panose="02020603050405020304" pitchFamily="18" charset="0"/>
                <a:cs typeface="Times New Roman" panose="02020603050405020304" pitchFamily="18" charset="0"/>
              </a:rPr>
              <a:t>Dhende</a:t>
            </a:r>
            <a:r>
              <a:rPr lang="en-US" sz="2000" b="1" dirty="0">
                <a:solidFill>
                  <a:srgbClr val="002060"/>
                </a:solidFill>
                <a:latin typeface="Times New Roman" panose="02020603050405020304" pitchFamily="18" charset="0"/>
                <a:cs typeface="Times New Roman" panose="02020603050405020304" pitchFamily="18" charset="0"/>
              </a:rPr>
              <a:t> , </a:t>
            </a:r>
            <a:r>
              <a:rPr lang="en-US" sz="2000" b="1" dirty="0" err="1">
                <a:solidFill>
                  <a:srgbClr val="002060"/>
                </a:solidFill>
                <a:latin typeface="Times New Roman" panose="02020603050405020304" pitchFamily="18" charset="0"/>
                <a:cs typeface="Times New Roman" panose="02020603050405020304" pitchFamily="18" charset="0"/>
              </a:rPr>
              <a:t>Prathamesh</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err="1">
                <a:solidFill>
                  <a:srgbClr val="002060"/>
                </a:solidFill>
                <a:latin typeface="Times New Roman" panose="02020603050405020304" pitchFamily="18" charset="0"/>
                <a:cs typeface="Times New Roman" panose="02020603050405020304" pitchFamily="18" charset="0"/>
              </a:rPr>
              <a:t>Jondhalekar</a:t>
            </a:r>
            <a:r>
              <a:rPr lang="en-US" sz="2000" b="1" dirty="0">
                <a:solidFill>
                  <a:srgbClr val="002060"/>
                </a:solidFill>
                <a:latin typeface="Times New Roman" panose="02020603050405020304" pitchFamily="18" charset="0"/>
                <a:cs typeface="Times New Roman" panose="02020603050405020304" pitchFamily="18" charset="0"/>
              </a:rPr>
              <a:t>, Shailesh </a:t>
            </a:r>
            <a:r>
              <a:rPr lang="en-US" sz="2000" b="1" dirty="0" err="1">
                <a:solidFill>
                  <a:srgbClr val="002060"/>
                </a:solidFill>
                <a:latin typeface="Times New Roman" panose="02020603050405020304" pitchFamily="18" charset="0"/>
                <a:cs typeface="Times New Roman" panose="02020603050405020304" pitchFamily="18" charset="0"/>
              </a:rPr>
              <a:t>Hule</a:t>
            </a:r>
            <a:endParaRPr lang="en-US" sz="2000" b="1" dirty="0">
              <a:solidFill>
                <a:srgbClr val="002060"/>
              </a:solidFill>
              <a:latin typeface="Times New Roman" panose="02020603050405020304" pitchFamily="18" charset="0"/>
              <a:cs typeface="Times New Roman" panose="02020603050405020304" pitchFamily="18" charset="0"/>
            </a:endParaRPr>
          </a:p>
          <a:p>
            <a:pPr algn="l"/>
            <a:r>
              <a:rPr lang="en-US" sz="2000" b="1" dirty="0">
                <a:solidFill>
                  <a:srgbClr val="C00000"/>
                </a:solidFill>
                <a:latin typeface="Times New Roman" panose="02020603050405020304" pitchFamily="18" charset="0"/>
                <a:cs typeface="Times New Roman" panose="02020603050405020304" pitchFamily="18" charset="0"/>
              </a:rPr>
              <a:t>Title</a:t>
            </a:r>
            <a:r>
              <a:rPr lang="en-US" sz="2000" b="1" dirty="0">
                <a:solidFill>
                  <a:srgbClr val="002060"/>
                </a:solidFill>
                <a:latin typeface="Times New Roman" panose="02020603050405020304" pitchFamily="18" charset="0"/>
                <a:cs typeface="Times New Roman" panose="02020603050405020304" pitchFamily="18" charset="0"/>
              </a:rPr>
              <a:t> : AI-based Workout Assistant and Fitness guide</a:t>
            </a:r>
          </a:p>
          <a:p>
            <a:pPr algn="l"/>
            <a:r>
              <a:rPr lang="en-US" sz="2000" b="1" dirty="0">
                <a:solidFill>
                  <a:srgbClr val="C00000"/>
                </a:solidFill>
                <a:latin typeface="Times New Roman" panose="02020603050405020304" pitchFamily="18" charset="0"/>
                <a:cs typeface="Times New Roman" panose="02020603050405020304" pitchFamily="18" charset="0"/>
              </a:rPr>
              <a:t>Published Journal </a:t>
            </a:r>
            <a:r>
              <a:rPr lang="en-US" sz="2000" b="1" dirty="0">
                <a:solidFill>
                  <a:srgbClr val="002060"/>
                </a:solidFill>
                <a:latin typeface="Times New Roman" panose="02020603050405020304" pitchFamily="18" charset="0"/>
                <a:cs typeface="Times New Roman" panose="02020603050405020304" pitchFamily="18" charset="0"/>
              </a:rPr>
              <a:t>: 2022 IEEE 7th International conference for Convergence in Technology (I2CT)</a:t>
            </a:r>
          </a:p>
          <a:p>
            <a:pPr algn="l"/>
            <a:r>
              <a:rPr lang="en-US" sz="2000" b="1" dirty="0">
                <a:solidFill>
                  <a:srgbClr val="C00000"/>
                </a:solidFill>
                <a:latin typeface="Times New Roman" panose="02020603050405020304" pitchFamily="18" charset="0"/>
                <a:cs typeface="Times New Roman" panose="02020603050405020304" pitchFamily="18" charset="0"/>
              </a:rPr>
              <a:t>Year of published </a:t>
            </a:r>
            <a:r>
              <a:rPr lang="en-US" sz="2000" b="1" dirty="0">
                <a:solidFill>
                  <a:srgbClr val="002060"/>
                </a:solidFill>
                <a:latin typeface="Times New Roman" panose="02020603050405020304" pitchFamily="18" charset="0"/>
                <a:cs typeface="Times New Roman" panose="02020603050405020304" pitchFamily="18" charset="0"/>
              </a:rPr>
              <a:t>: 06-12-2021</a:t>
            </a:r>
          </a:p>
          <a:p>
            <a:pPr algn="l"/>
            <a:r>
              <a:rPr lang="en-US" sz="2000" b="1" dirty="0">
                <a:solidFill>
                  <a:srgbClr val="C00000"/>
                </a:solidFill>
                <a:latin typeface="Times New Roman" panose="02020603050405020304" pitchFamily="18" charset="0"/>
                <a:cs typeface="Times New Roman" panose="02020603050405020304" pitchFamily="18" charset="0"/>
              </a:rPr>
              <a:t>Objective</a:t>
            </a:r>
            <a:r>
              <a:rPr lang="en-US" sz="2000" b="1" dirty="0">
                <a:solidFill>
                  <a:srgbClr val="002060"/>
                </a:solidFill>
                <a:latin typeface="Times New Roman" panose="02020603050405020304" pitchFamily="18" charset="0"/>
                <a:cs typeface="Times New Roman" panose="02020603050405020304" pitchFamily="18" charset="0"/>
              </a:rPr>
              <a:t> : This is an application that detects the users exercise pose counts the specified exercise repetitions and provides personalized, detailed recommendations on how the user can improve their form. </a:t>
            </a:r>
          </a:p>
          <a:p>
            <a:r>
              <a:rPr lang="en-US" sz="2000" b="1" dirty="0">
                <a:solidFill>
                  <a:srgbClr val="C00000"/>
                </a:solidFill>
                <a:latin typeface="Times New Roman" panose="02020603050405020304" pitchFamily="18" charset="0"/>
                <a:cs typeface="Times New Roman" panose="02020603050405020304" pitchFamily="18" charset="0"/>
              </a:rPr>
              <a:t>Technology used</a:t>
            </a:r>
            <a:r>
              <a:rPr lang="en-US" sz="2000" b="1" dirty="0">
                <a:solidFill>
                  <a:srgbClr val="002060"/>
                </a:solidFill>
                <a:latin typeface="Times New Roman" panose="02020603050405020304" pitchFamily="18" charset="0"/>
                <a:cs typeface="Times New Roman" panose="02020603050405020304" pitchFamily="18" charset="0"/>
              </a:rPr>
              <a:t>: Artificial Intelligent</a:t>
            </a:r>
          </a:p>
          <a:p>
            <a:pPr algn="l"/>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Clr>
                <a:srgbClr val="0099FF"/>
              </a:buClr>
              <a:buFont typeface="Wingdings" panose="05000000000000000000" pitchFamily="2" charset="2"/>
              <a:buNone/>
            </a:pPr>
            <a:endParaRPr lang="en-US" alt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34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500743" y="685800"/>
            <a:ext cx="7772400" cy="533400"/>
          </a:xfrm>
        </p:spPr>
        <p:txBody>
          <a:bodyPr anchor="ctr">
            <a:normAutofit fontScale="90000"/>
          </a:bodyPr>
          <a:lstStyle/>
          <a:p>
            <a:r>
              <a:rPr lang="en-US" altLang="en-US" sz="4000" b="1" dirty="0">
                <a:solidFill>
                  <a:srgbClr val="FF0000"/>
                </a:solidFill>
              </a:rPr>
              <a:t> </a:t>
            </a:r>
            <a:r>
              <a:rPr lang="en-US" altLang="en-US" sz="4000" b="1" dirty="0">
                <a:solidFill>
                  <a:srgbClr val="008000"/>
                </a:solidFill>
                <a:latin typeface="Algerian" panose="04020705040A02060702" pitchFamily="82" charset="0"/>
              </a:rPr>
              <a:t>Paper-6</a:t>
            </a:r>
            <a:endParaRPr lang="en-US" altLang="en-US" sz="4000" dirty="0">
              <a:solidFill>
                <a:srgbClr val="008000"/>
              </a:solidFill>
              <a:latin typeface="Algerian" panose="04020705040A02060702" pitchFamily="82" charset="0"/>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22514" y="1534886"/>
            <a:ext cx="8382000" cy="486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a:extLst>
              <a:ext uri="{FF2B5EF4-FFF2-40B4-BE49-F238E27FC236}">
                <a16:creationId xmlns:a16="http://schemas.microsoft.com/office/drawing/2014/main" id="{C7CC8781-DB86-835E-230C-28A8E943884E}"/>
              </a:ext>
            </a:extLst>
          </p:cNvPr>
          <p:cNvSpPr txBox="1"/>
          <p:nvPr/>
        </p:nvSpPr>
        <p:spPr>
          <a:xfrm>
            <a:off x="685800" y="1401663"/>
            <a:ext cx="6945086" cy="4985980"/>
          </a:xfrm>
          <a:prstGeom prst="rect">
            <a:avLst/>
          </a:prstGeom>
          <a:noFill/>
        </p:spPr>
        <p:txBody>
          <a:bodyPr wrap="square">
            <a:spAutoFit/>
          </a:bodyPr>
          <a:lstStyle/>
          <a:p>
            <a:pPr algn="l"/>
            <a:r>
              <a:rPr lang="en-US" sz="2000" b="1" dirty="0">
                <a:solidFill>
                  <a:srgbClr val="C00000"/>
                </a:solidFill>
                <a:latin typeface="Times New Roman" panose="02020603050405020304" pitchFamily="18" charset="0"/>
                <a:cs typeface="Times New Roman" panose="02020603050405020304" pitchFamily="18" charset="0"/>
              </a:rPr>
              <a:t>Author</a:t>
            </a:r>
            <a:r>
              <a:rPr lang="en-US" sz="2000" b="1" dirty="0">
                <a:solidFill>
                  <a:srgbClr val="002060"/>
                </a:solidFill>
                <a:latin typeface="Times New Roman" panose="02020603050405020304" pitchFamily="18" charset="0"/>
                <a:cs typeface="Times New Roman" panose="02020603050405020304" pitchFamily="18" charset="0"/>
              </a:rPr>
              <a:t> : Tin </a:t>
            </a:r>
            <a:r>
              <a:rPr lang="en-US" sz="2000" b="1" dirty="0" err="1">
                <a:solidFill>
                  <a:srgbClr val="002060"/>
                </a:solidFill>
                <a:latin typeface="Times New Roman" panose="02020603050405020304" pitchFamily="18" charset="0"/>
                <a:cs typeface="Times New Roman" panose="02020603050405020304" pitchFamily="18" charset="0"/>
              </a:rPr>
              <a:t>Trung</a:t>
            </a:r>
            <a:r>
              <a:rPr lang="en-US" sz="2000" b="1" dirty="0">
                <a:solidFill>
                  <a:srgbClr val="002060"/>
                </a:solidFill>
                <a:latin typeface="Times New Roman" panose="02020603050405020304" pitchFamily="18" charset="0"/>
                <a:cs typeface="Times New Roman" panose="02020603050405020304" pitchFamily="18" charset="0"/>
              </a:rPr>
              <a:t> Tran , Jae Won Choi , Chien Van Dang , Geon </a:t>
            </a:r>
            <a:r>
              <a:rPr lang="en-US" sz="2000" b="1" dirty="0" err="1">
                <a:solidFill>
                  <a:srgbClr val="002060"/>
                </a:solidFill>
                <a:latin typeface="Times New Roman" panose="02020603050405020304" pitchFamily="18" charset="0"/>
                <a:cs typeface="Times New Roman" panose="02020603050405020304" pitchFamily="18" charset="0"/>
              </a:rPr>
              <a:t>SuPark</a:t>
            </a:r>
            <a:r>
              <a:rPr lang="en-US" sz="2000" b="1" dirty="0">
                <a:solidFill>
                  <a:srgbClr val="002060"/>
                </a:solidFill>
                <a:latin typeface="Times New Roman" panose="02020603050405020304" pitchFamily="18" charset="0"/>
                <a:cs typeface="Times New Roman" panose="02020603050405020304" pitchFamily="18" charset="0"/>
              </a:rPr>
              <a:t> , Jun Young </a:t>
            </a:r>
            <a:r>
              <a:rPr lang="en-US" sz="2000" b="1" dirty="0" err="1">
                <a:solidFill>
                  <a:srgbClr val="002060"/>
                </a:solidFill>
                <a:latin typeface="Times New Roman" panose="02020603050405020304" pitchFamily="18" charset="0"/>
                <a:cs typeface="Times New Roman" panose="02020603050405020304" pitchFamily="18" charset="0"/>
              </a:rPr>
              <a:t>Baek</a:t>
            </a:r>
            <a:r>
              <a:rPr lang="en-US" sz="2000" b="1" dirty="0">
                <a:solidFill>
                  <a:srgbClr val="002060"/>
                </a:solidFill>
                <a:latin typeface="Times New Roman" panose="02020603050405020304" pitchFamily="18" charset="0"/>
                <a:cs typeface="Times New Roman" panose="02020603050405020304" pitchFamily="18" charset="0"/>
              </a:rPr>
              <a:t>                 </a:t>
            </a:r>
          </a:p>
          <a:p>
            <a:pPr algn="l"/>
            <a:r>
              <a:rPr lang="en-US" sz="2000" b="1" dirty="0">
                <a:solidFill>
                  <a:srgbClr val="C00000"/>
                </a:solidFill>
                <a:latin typeface="Times New Roman" panose="02020603050405020304" pitchFamily="18" charset="0"/>
                <a:cs typeface="Times New Roman" panose="02020603050405020304" pitchFamily="18" charset="0"/>
              </a:rPr>
              <a:t>Title</a:t>
            </a:r>
            <a:r>
              <a:rPr lang="en-US" sz="2000" b="1" dirty="0">
                <a:solidFill>
                  <a:srgbClr val="002060"/>
                </a:solidFill>
                <a:latin typeface="Times New Roman" panose="02020603050405020304" pitchFamily="18" charset="0"/>
                <a:cs typeface="Times New Roman" panose="02020603050405020304" pitchFamily="18" charset="0"/>
              </a:rPr>
              <a:t> : Recommender System with Artificial Intelligence for Fitness Assistance System</a:t>
            </a:r>
          </a:p>
          <a:p>
            <a:pPr algn="l"/>
            <a:r>
              <a:rPr lang="en-US" sz="2000" b="1" dirty="0">
                <a:solidFill>
                  <a:srgbClr val="C00000"/>
                </a:solidFill>
                <a:latin typeface="Times New Roman" panose="02020603050405020304" pitchFamily="18" charset="0"/>
                <a:cs typeface="Times New Roman" panose="02020603050405020304" pitchFamily="18" charset="0"/>
              </a:rPr>
              <a:t>Published Journal </a:t>
            </a:r>
            <a:r>
              <a:rPr lang="en-US" sz="2000" b="1" dirty="0">
                <a:solidFill>
                  <a:srgbClr val="002060"/>
                </a:solidFill>
                <a:latin typeface="Times New Roman" panose="02020603050405020304" pitchFamily="18" charset="0"/>
                <a:cs typeface="Times New Roman" panose="02020603050405020304" pitchFamily="18" charset="0"/>
              </a:rPr>
              <a:t>:  2018 15th International Conference on Ubiquitous Robots (UR)</a:t>
            </a:r>
          </a:p>
          <a:p>
            <a:pPr algn="l"/>
            <a:r>
              <a:rPr lang="en-US" sz="2000" b="1" dirty="0">
                <a:solidFill>
                  <a:srgbClr val="C00000"/>
                </a:solidFill>
                <a:latin typeface="Times New Roman" panose="02020603050405020304" pitchFamily="18" charset="0"/>
                <a:cs typeface="Times New Roman" panose="02020603050405020304" pitchFamily="18" charset="0"/>
              </a:rPr>
              <a:t>Year of published </a:t>
            </a:r>
            <a:r>
              <a:rPr lang="en-US" sz="2000" b="1" dirty="0">
                <a:solidFill>
                  <a:srgbClr val="002060"/>
                </a:solidFill>
                <a:latin typeface="Times New Roman" panose="02020603050405020304" pitchFamily="18" charset="0"/>
                <a:cs typeface="Times New Roman" panose="02020603050405020304" pitchFamily="18" charset="0"/>
              </a:rPr>
              <a:t>: 26-30 June 2018</a:t>
            </a:r>
          </a:p>
          <a:p>
            <a:pPr algn="l"/>
            <a:r>
              <a:rPr lang="en-US" sz="2000" b="1" dirty="0">
                <a:solidFill>
                  <a:srgbClr val="C00000"/>
                </a:solidFill>
                <a:latin typeface="Times New Roman" panose="02020603050405020304" pitchFamily="18" charset="0"/>
                <a:cs typeface="Times New Roman" panose="02020603050405020304" pitchFamily="18" charset="0"/>
              </a:rPr>
              <a:t>Objective</a:t>
            </a:r>
            <a:r>
              <a:rPr lang="en-US" sz="2000" b="1" dirty="0">
                <a:solidFill>
                  <a:srgbClr val="002060"/>
                </a:solidFill>
                <a:latin typeface="Times New Roman" panose="02020603050405020304" pitchFamily="18" charset="0"/>
                <a:cs typeface="Times New Roman" panose="02020603050405020304" pitchFamily="18" charset="0"/>
              </a:rPr>
              <a:t> : This application has an ability to learn, analyze, predict, and make these suggestions as well as communicate to human through AI. Artificial Neural Network and Logistic Regression have been employed to predict the suitable workout for each beginner</a:t>
            </a:r>
          </a:p>
          <a:p>
            <a:pPr algn="l"/>
            <a:r>
              <a:rPr lang="en-US" sz="2000" b="1" dirty="0">
                <a:solidFill>
                  <a:srgbClr val="C00000"/>
                </a:solidFill>
                <a:latin typeface="Times New Roman" panose="02020603050405020304" pitchFamily="18" charset="0"/>
                <a:cs typeface="Times New Roman" panose="02020603050405020304" pitchFamily="18" charset="0"/>
              </a:rPr>
              <a:t>Technology used</a:t>
            </a:r>
            <a:r>
              <a:rPr lang="en-US" sz="2000" b="1" dirty="0">
                <a:solidFill>
                  <a:srgbClr val="002060"/>
                </a:solidFill>
                <a:latin typeface="Times New Roman" panose="02020603050405020304" pitchFamily="18" charset="0"/>
                <a:cs typeface="Times New Roman" panose="02020603050405020304" pitchFamily="18" charset="0"/>
              </a:rPr>
              <a:t>: Artificial Intelligence</a:t>
            </a:r>
            <a:endParaRPr lang="en-US" altLang="en-US" sz="2000" b="1" dirty="0">
              <a:solidFill>
                <a:srgbClr val="002060"/>
              </a:solidFill>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sz="2000" b="1" dirty="0">
              <a:solidFill>
                <a:srgbClr val="002060"/>
              </a:solidFill>
            </a:endParaRPr>
          </a:p>
          <a:p>
            <a:pPr algn="l">
              <a:buFont typeface="Wingdings" panose="05000000000000000000" pitchFamily="2" charset="2"/>
              <a:buChar char="Ø"/>
            </a:pPr>
            <a:endParaRPr lang="en-US" altLang="en-US" sz="2000" b="1" dirty="0">
              <a:solidFill>
                <a:srgbClr val="002060"/>
              </a:solidFill>
            </a:endParaRPr>
          </a:p>
          <a:p>
            <a:pPr algn="l">
              <a:buClr>
                <a:srgbClr val="0099FF"/>
              </a:buClr>
              <a:buFont typeface="Wingdings" panose="05000000000000000000" pitchFamily="2" charset="2"/>
              <a:buNone/>
            </a:pPr>
            <a:endParaRPr lang="en-US" altLang="en-US" dirty="0">
              <a:solidFill>
                <a:srgbClr val="002060"/>
              </a:solidFill>
            </a:endParaRPr>
          </a:p>
        </p:txBody>
      </p:sp>
    </p:spTree>
    <p:extLst>
      <p:ext uri="{BB962C8B-B14F-4D97-AF65-F5344CB8AC3E}">
        <p14:creationId xmlns:p14="http://schemas.microsoft.com/office/powerpoint/2010/main" val="11892971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1021</TotalTime>
  <Words>1074</Words>
  <Application>Microsoft Office PowerPoint</Application>
  <PresentationFormat>On-screen Show (4:3)</PresentationFormat>
  <Paragraphs>106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Century Gothic</vt:lpstr>
      <vt:lpstr>Montserrat</vt:lpstr>
      <vt:lpstr>Open Sans</vt:lpstr>
      <vt:lpstr>Times New Roman</vt:lpstr>
      <vt:lpstr>Wingdings</vt:lpstr>
      <vt:lpstr>Wingdings 3</vt:lpstr>
      <vt:lpstr>Wisp</vt:lpstr>
      <vt:lpstr>  AI-Powered Nutrition Analyzer For Fitness Enthusiasts  TEAM ID: PNT2022TMID12220</vt:lpstr>
      <vt:lpstr>PROBLEM DEFINITION   </vt:lpstr>
      <vt:lpstr>Technical Architecture   </vt:lpstr>
      <vt:lpstr>Paper-1</vt:lpstr>
      <vt:lpstr>Paper-2</vt:lpstr>
      <vt:lpstr>Paper-3</vt:lpstr>
      <vt:lpstr> Paper-4</vt:lpstr>
      <vt:lpstr>  Paper-5</vt:lpstr>
      <vt:lpstr> Paper-6</vt:lpstr>
      <vt:lpstr> Paper-7</vt:lpstr>
      <vt:lpstr>  Paper-8</vt:lpstr>
      <vt:lpstr> </vt:lpstr>
      <vt:lpstr>Thank You!</vt:lpstr>
    </vt:vector>
  </TitlesOfParts>
  <Company>Sethu Institute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SIT</dc:creator>
  <cp:lastModifiedBy>KANAGA LAKSHMI.S</cp:lastModifiedBy>
  <cp:revision>78</cp:revision>
  <dcterms:created xsi:type="dcterms:W3CDTF">2009-01-22T06:27:40Z</dcterms:created>
  <dcterms:modified xsi:type="dcterms:W3CDTF">2022-10-13T09:02:05Z</dcterms:modified>
</cp:coreProperties>
</file>