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0" r:id="rId5"/>
    <p:sldId id="277" r:id="rId6"/>
    <p:sldId id="281" r:id="rId7"/>
    <p:sldId id="284" r:id="rId8"/>
    <p:sldId id="283" r:id="rId9"/>
    <p:sldId id="285" r:id="rId10"/>
    <p:sldId id="278" r:id="rId11"/>
    <p:sldId id="286" r:id="rId12"/>
    <p:sldId id="287" r:id="rId13"/>
    <p:sldId id="279" r:id="rId14"/>
    <p:sldId id="288" r:id="rId15"/>
    <p:sldId id="308" r:id="rId16"/>
    <p:sldId id="289"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79EC-10AC-4B63-88B7-97C3416F6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67E372-897A-4C19-AA78-F193EFBEB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DF4B54-4C6C-4C84-8B70-155A855A5D90}"/>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BD2A00FD-02D6-46C4-9997-93BCDDC63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D334A-A857-4F20-B8B3-EAA28F90D43D}"/>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360671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BC0F-8CA4-4D8C-849D-42AC7E244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C0E28-4086-420F-8A1E-209326660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1CE9F-0EB4-48FC-ABB0-57E9BA52A976}"/>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01889F10-0590-43BA-B85F-05051CF8A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31B78-8576-4BDE-919B-FDB4E609A4A3}"/>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182417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C1F7F-8685-4133-8D74-FC261C3B0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2DCDF-AEF6-438A-9D83-27337FC4B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E4CFC-4D7C-4527-8CF2-DAC34B8514CB}"/>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06CC43AF-C303-452F-B58E-EBC86A173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7CE25-0E1E-4D55-A88E-A91A6AF5A0F0}"/>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206023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5073-E079-4020-8D3C-930C75473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C7DE10-F41C-46A2-9BA1-33188AD3B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CF48E-1D74-412D-A606-8959FA064EE7}"/>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2A8DF936-D2A9-4566-AD35-515A6E34A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DE942-A17D-499F-A5A5-63DC1E701ABE}"/>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144663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B1DE-D84E-48D0-B530-C74559EAA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409AB9-B3E8-451A-8657-2378A2D98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8FF6C-7F61-4A3C-AE8B-0AE5D274A840}"/>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D1892D75-4372-4E23-81E7-C66DF8DC4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ABC2D-C883-4CB5-A597-BB3CEFC4FBD7}"/>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285578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2AB4-7AE7-47C9-9D76-1F42281E1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7542F-AF99-4636-B3A4-83284A61E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13E578-F802-44BB-8864-AB7E99D4D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6F49AD-F6B0-423E-85C9-86F801DCEFA9}"/>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6" name="Footer Placeholder 5">
            <a:extLst>
              <a:ext uri="{FF2B5EF4-FFF2-40B4-BE49-F238E27FC236}">
                <a16:creationId xmlns:a16="http://schemas.microsoft.com/office/drawing/2014/main" id="{024747F3-17A0-4057-8AA3-956D00D31C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2D45C-3F63-41FA-9D25-F225B58F510A}"/>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15329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9BE6-8314-4B15-ADE2-C4B8DAE146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9B1D45-1971-4F12-B275-8B33095EF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D3F25-C7FA-4CBD-AD4C-B7E1A1761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7F0FFD-D82F-4DA0-AD0C-8E1E6A63D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385FE-A758-438E-9D80-54CD55B52F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2D2973-82F6-45E7-9BE0-A6D3FE2F7775}"/>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8" name="Footer Placeholder 7">
            <a:extLst>
              <a:ext uri="{FF2B5EF4-FFF2-40B4-BE49-F238E27FC236}">
                <a16:creationId xmlns:a16="http://schemas.microsoft.com/office/drawing/2014/main" id="{7653883C-7A40-4517-8128-B37A1C0BEB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364C7B-5FDF-44A9-866C-30DA0F26400F}"/>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363901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F1DB-F266-4C26-8E72-39A2FCA147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23CBEF-392B-44AC-9C64-318904A6E660}"/>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4" name="Footer Placeholder 3">
            <a:extLst>
              <a:ext uri="{FF2B5EF4-FFF2-40B4-BE49-F238E27FC236}">
                <a16:creationId xmlns:a16="http://schemas.microsoft.com/office/drawing/2014/main" id="{2599B3A0-A6BC-4E35-A952-3ABE8064F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08FB98-03A9-41E7-871B-079CC942ECC1}"/>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336495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1051B-2573-4D20-89E1-B81F53B7568C}"/>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3" name="Footer Placeholder 2">
            <a:extLst>
              <a:ext uri="{FF2B5EF4-FFF2-40B4-BE49-F238E27FC236}">
                <a16:creationId xmlns:a16="http://schemas.microsoft.com/office/drawing/2014/main" id="{3086AE27-4D60-4CCC-BD5E-C20021A0C9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5CC718-4A9C-4EAA-BCD4-3B4DD8BE6AC9}"/>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221440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41AF-FAA0-4FAC-8658-7F410CA05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94DE38-167A-4AF7-9B48-A9D556A74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F12FD4-6130-4E25-98CF-6F36DED26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5345A-C731-48F1-B7FD-941E28F9401B}"/>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6" name="Footer Placeholder 5">
            <a:extLst>
              <a:ext uri="{FF2B5EF4-FFF2-40B4-BE49-F238E27FC236}">
                <a16:creationId xmlns:a16="http://schemas.microsoft.com/office/drawing/2014/main" id="{8A7C9840-6187-4259-A274-EAA7F7106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7CFCE0-6D90-4E81-AD7F-DB6C5A0FC596}"/>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359657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0873-064A-4BCF-BEC3-A7B7F18EB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91268-E4A2-4E43-B9DD-3072BFF03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DF2BA6-615C-4358-810A-37ADBCFEB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D3D63-2EC6-421D-A4CD-0957BB9CFB00}"/>
              </a:ext>
            </a:extLst>
          </p:cNvPr>
          <p:cNvSpPr>
            <a:spLocks noGrp="1"/>
          </p:cNvSpPr>
          <p:nvPr>
            <p:ph type="dt" sz="half" idx="10"/>
          </p:nvPr>
        </p:nvSpPr>
        <p:spPr/>
        <p:txBody>
          <a:bodyPr/>
          <a:lstStyle/>
          <a:p>
            <a:fld id="{274EB701-4EB5-4AC0-B418-DA6EEB0068F9}" type="datetimeFigureOut">
              <a:rPr lang="en-IN" smtClean="0"/>
              <a:t>10-02-2023</a:t>
            </a:fld>
            <a:endParaRPr lang="en-IN"/>
          </a:p>
        </p:txBody>
      </p:sp>
      <p:sp>
        <p:nvSpPr>
          <p:cNvPr id="6" name="Footer Placeholder 5">
            <a:extLst>
              <a:ext uri="{FF2B5EF4-FFF2-40B4-BE49-F238E27FC236}">
                <a16:creationId xmlns:a16="http://schemas.microsoft.com/office/drawing/2014/main" id="{B5EB84B1-9F72-4F31-A52E-EDBA55F10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AEB7ED-4AF2-4ABA-B951-A1A81E272D66}"/>
              </a:ext>
            </a:extLst>
          </p:cNvPr>
          <p:cNvSpPr>
            <a:spLocks noGrp="1"/>
          </p:cNvSpPr>
          <p:nvPr>
            <p:ph type="sldNum" sz="quarter" idx="12"/>
          </p:nvPr>
        </p:nvSpPr>
        <p:spPr/>
        <p:txBody>
          <a:bodyPr/>
          <a:lstStyle/>
          <a:p>
            <a:fld id="{737E3CE9-6957-4749-B0E4-5AD09DB8B364}" type="slidenum">
              <a:rPr lang="en-IN" smtClean="0"/>
              <a:t>‹#›</a:t>
            </a:fld>
            <a:endParaRPr lang="en-IN"/>
          </a:p>
        </p:txBody>
      </p:sp>
    </p:spTree>
    <p:extLst>
      <p:ext uri="{BB962C8B-B14F-4D97-AF65-F5344CB8AC3E}">
        <p14:creationId xmlns:p14="http://schemas.microsoft.com/office/powerpoint/2010/main" val="102283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666D0-FE09-4093-A3ED-2DA52FA4F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51AA8D-8C77-49E1-BA37-33B8C5ABE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FA2BF3-3F64-466F-8A0A-74F0853BB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EB701-4EB5-4AC0-B418-DA6EEB0068F9}" type="datetimeFigureOut">
              <a:rPr lang="en-IN" smtClean="0"/>
              <a:t>10-02-2023</a:t>
            </a:fld>
            <a:endParaRPr lang="en-IN"/>
          </a:p>
        </p:txBody>
      </p:sp>
      <p:sp>
        <p:nvSpPr>
          <p:cNvPr id="5" name="Footer Placeholder 4">
            <a:extLst>
              <a:ext uri="{FF2B5EF4-FFF2-40B4-BE49-F238E27FC236}">
                <a16:creationId xmlns:a16="http://schemas.microsoft.com/office/drawing/2014/main" id="{53685F9B-6380-4C80-8718-F90E4806E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8DBCBB-7D78-40F8-A560-362E32FC0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E3CE9-6957-4749-B0E4-5AD09DB8B364}" type="slidenum">
              <a:rPr lang="en-IN" smtClean="0"/>
              <a:t>‹#›</a:t>
            </a:fld>
            <a:endParaRPr lang="en-IN"/>
          </a:p>
        </p:txBody>
      </p:sp>
    </p:spTree>
    <p:extLst>
      <p:ext uri="{BB962C8B-B14F-4D97-AF65-F5344CB8AC3E}">
        <p14:creationId xmlns:p14="http://schemas.microsoft.com/office/powerpoint/2010/main" val="278077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BF285-307E-45F5-8D94-B975CFB79B5D}"/>
              </a:ext>
            </a:extLst>
          </p:cNvPr>
          <p:cNvSpPr>
            <a:spLocks noGrp="1"/>
          </p:cNvSpPr>
          <p:nvPr>
            <p:ph type="ctrTitle"/>
          </p:nvPr>
        </p:nvSpPr>
        <p:spPr>
          <a:xfrm>
            <a:off x="2537018" y="2258111"/>
            <a:ext cx="7020593" cy="933651"/>
          </a:xfrm>
        </p:spPr>
        <p:txBody>
          <a:bodyPr anchor="b">
            <a:normAutofit fontScale="90000"/>
          </a:bodyPr>
          <a:lstStyle/>
          <a:p>
            <a:r>
              <a:rPr lang="en-IN" sz="5200" dirty="0">
                <a:solidFill>
                  <a:schemeClr val="tx2"/>
                </a:solidFill>
              </a:rPr>
              <a:t>Java &amp; Spring Boot training</a:t>
            </a:r>
          </a:p>
        </p:txBody>
      </p:sp>
      <p:sp>
        <p:nvSpPr>
          <p:cNvPr id="3" name="Subtitle 2">
            <a:extLst>
              <a:ext uri="{FF2B5EF4-FFF2-40B4-BE49-F238E27FC236}">
                <a16:creationId xmlns:a16="http://schemas.microsoft.com/office/drawing/2014/main" id="{65A7997C-5147-4249-A863-96732DE25C0B}"/>
              </a:ext>
            </a:extLst>
          </p:cNvPr>
          <p:cNvSpPr>
            <a:spLocks noGrp="1"/>
          </p:cNvSpPr>
          <p:nvPr>
            <p:ph type="subTitle" idx="1"/>
          </p:nvPr>
        </p:nvSpPr>
        <p:spPr>
          <a:xfrm>
            <a:off x="3371787" y="3302123"/>
            <a:ext cx="5449982" cy="682079"/>
          </a:xfrm>
        </p:spPr>
        <p:txBody>
          <a:bodyPr>
            <a:normAutofit/>
          </a:bodyPr>
          <a:lstStyle/>
          <a:p>
            <a:r>
              <a:rPr lang="en-US" dirty="0">
                <a:solidFill>
                  <a:schemeClr val="tx2"/>
                </a:solidFill>
              </a:rPr>
              <a:t>Session - 3</a:t>
            </a:r>
            <a:endParaRPr lang="en-IN" dirty="0">
              <a:solidFill>
                <a:schemeClr val="tx2"/>
              </a:solidFill>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84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17AAD-9BBA-460A-BEBE-0A162951F9ED}"/>
              </a:ext>
            </a:extLst>
          </p:cNvPr>
          <p:cNvSpPr>
            <a:spLocks noGrp="1"/>
          </p:cNvSpPr>
          <p:nvPr>
            <p:ph idx="1"/>
          </p:nvPr>
        </p:nvSpPr>
        <p:spPr>
          <a:xfrm>
            <a:off x="239027" y="262288"/>
            <a:ext cx="11713945" cy="6333423"/>
          </a:xfrm>
        </p:spPr>
        <p:txBody>
          <a:bodyPr>
            <a:noAutofit/>
          </a:bodyPr>
          <a:lstStyle/>
          <a:p>
            <a:pPr marL="0" indent="0">
              <a:buNone/>
            </a:pPr>
            <a:r>
              <a:rPr lang="en-US" sz="1800" b="1" dirty="0">
                <a:latin typeface="Trebuchet MS" panose="020B0603020202020204" pitchFamily="34" charset="0"/>
              </a:rPr>
              <a:t>Methods of Exception Classes:</a:t>
            </a:r>
          </a:p>
          <a:p>
            <a:pPr marL="0" indent="0">
              <a:buNone/>
            </a:pPr>
            <a:r>
              <a:rPr lang="en-US" sz="1800" dirty="0">
                <a:latin typeface="Trebuchet MS" panose="020B0603020202020204" pitchFamily="34" charset="0"/>
              </a:rPr>
              <a:t>1. public String </a:t>
            </a:r>
            <a:r>
              <a:rPr lang="en-US" sz="1800" b="1" dirty="0" err="1">
                <a:latin typeface="Trebuchet MS" panose="020B0603020202020204" pitchFamily="34" charset="0"/>
              </a:rPr>
              <a:t>getMessage</a:t>
            </a:r>
            <a:r>
              <a:rPr lang="en-US" sz="1800" dirty="0">
                <a:latin typeface="Trebuchet MS" panose="020B0603020202020204" pitchFamily="34" charset="0"/>
              </a:rPr>
              <a:t>() - Returns a detailed message about the exception that has occurred. This message is initialized in the Throwable constructor.</a:t>
            </a:r>
          </a:p>
          <a:p>
            <a:pPr marL="0" indent="0">
              <a:buNone/>
            </a:pPr>
            <a:endParaRPr lang="en-US" sz="1800" dirty="0">
              <a:latin typeface="Trebuchet MS" panose="020B0603020202020204" pitchFamily="34" charset="0"/>
            </a:endParaRPr>
          </a:p>
          <a:p>
            <a:pPr marL="0" indent="0">
              <a:buNone/>
            </a:pPr>
            <a:r>
              <a:rPr lang="en-US" sz="1800" dirty="0">
                <a:latin typeface="Trebuchet MS" panose="020B0603020202020204" pitchFamily="34" charset="0"/>
              </a:rPr>
              <a:t>2. public Throwable </a:t>
            </a:r>
            <a:r>
              <a:rPr lang="en-US" sz="1800" b="1" dirty="0" err="1">
                <a:latin typeface="Trebuchet MS" panose="020B0603020202020204" pitchFamily="34" charset="0"/>
              </a:rPr>
              <a:t>getCause</a:t>
            </a:r>
            <a:r>
              <a:rPr lang="en-US" sz="1800" dirty="0">
                <a:latin typeface="Trebuchet MS" panose="020B0603020202020204" pitchFamily="34" charset="0"/>
              </a:rPr>
              <a:t>() - Returns the cause of the exception as represented by a Throwable object.</a:t>
            </a:r>
          </a:p>
          <a:p>
            <a:pPr marL="0" indent="0">
              <a:buNone/>
            </a:pPr>
            <a:endParaRPr lang="en-US" sz="1800" dirty="0">
              <a:latin typeface="Trebuchet MS" panose="020B0603020202020204" pitchFamily="34" charset="0"/>
            </a:endParaRPr>
          </a:p>
          <a:p>
            <a:pPr marL="0" indent="0">
              <a:buNone/>
            </a:pPr>
            <a:r>
              <a:rPr lang="en-US" sz="1800" dirty="0">
                <a:latin typeface="Trebuchet MS" panose="020B0603020202020204" pitchFamily="34" charset="0"/>
              </a:rPr>
              <a:t>3. public String </a:t>
            </a:r>
            <a:r>
              <a:rPr lang="en-US" sz="1800" b="1" dirty="0" err="1">
                <a:latin typeface="Trebuchet MS" panose="020B0603020202020204" pitchFamily="34" charset="0"/>
              </a:rPr>
              <a:t>toString</a:t>
            </a:r>
            <a:r>
              <a:rPr lang="en-US" sz="1800" dirty="0">
                <a:latin typeface="Trebuchet MS" panose="020B0603020202020204" pitchFamily="34" charset="0"/>
              </a:rPr>
              <a:t>() - Returns the name of the class concatenated with the result of </a:t>
            </a:r>
            <a:r>
              <a:rPr lang="en-US" sz="1800" dirty="0" err="1">
                <a:latin typeface="Trebuchet MS" panose="020B0603020202020204" pitchFamily="34" charset="0"/>
              </a:rPr>
              <a:t>getMessage</a:t>
            </a:r>
            <a:r>
              <a:rPr lang="en-US" sz="1800" dirty="0">
                <a:latin typeface="Trebuchet MS" panose="020B0603020202020204" pitchFamily="34" charset="0"/>
              </a:rPr>
              <a:t>().</a:t>
            </a:r>
          </a:p>
          <a:p>
            <a:pPr marL="0" indent="0">
              <a:buNone/>
            </a:pPr>
            <a:endParaRPr lang="en-US" sz="1800" dirty="0">
              <a:latin typeface="Trebuchet MS" panose="020B0603020202020204" pitchFamily="34" charset="0"/>
            </a:endParaRPr>
          </a:p>
          <a:p>
            <a:pPr marL="0" indent="0">
              <a:buNone/>
            </a:pPr>
            <a:r>
              <a:rPr lang="en-US" sz="1800" dirty="0">
                <a:latin typeface="Trebuchet MS" panose="020B0603020202020204" pitchFamily="34" charset="0"/>
              </a:rPr>
              <a:t>4. public void </a:t>
            </a:r>
            <a:r>
              <a:rPr lang="en-US" sz="1800" b="1" dirty="0" err="1">
                <a:latin typeface="Trebuchet MS" panose="020B0603020202020204" pitchFamily="34" charset="0"/>
              </a:rPr>
              <a:t>printStackTrace</a:t>
            </a:r>
            <a:r>
              <a:rPr lang="en-US" sz="1800" dirty="0">
                <a:latin typeface="Trebuchet MS" panose="020B0603020202020204" pitchFamily="34" charset="0"/>
              </a:rPr>
              <a:t>() - Prints the result of </a:t>
            </a:r>
            <a:r>
              <a:rPr lang="en-US" sz="1800" dirty="0" err="1">
                <a:latin typeface="Trebuchet MS" panose="020B0603020202020204" pitchFamily="34" charset="0"/>
              </a:rPr>
              <a:t>toString</a:t>
            </a:r>
            <a:r>
              <a:rPr lang="en-US" sz="1800" dirty="0">
                <a:latin typeface="Trebuchet MS" panose="020B0603020202020204" pitchFamily="34" charset="0"/>
              </a:rPr>
              <a:t>() along with the stack trace to </a:t>
            </a:r>
            <a:r>
              <a:rPr lang="en-US" sz="1800" dirty="0" err="1">
                <a:latin typeface="Trebuchet MS" panose="020B0603020202020204" pitchFamily="34" charset="0"/>
              </a:rPr>
              <a:t>System.err</a:t>
            </a:r>
            <a:r>
              <a:rPr lang="en-US" sz="1800" dirty="0">
                <a:latin typeface="Trebuchet MS" panose="020B0603020202020204" pitchFamily="34" charset="0"/>
              </a:rPr>
              <a:t>, the error output stream.</a:t>
            </a:r>
          </a:p>
          <a:p>
            <a:pPr marL="0" indent="0">
              <a:buNone/>
            </a:pPr>
            <a:endParaRPr lang="en-US" sz="1800" dirty="0">
              <a:latin typeface="Trebuchet MS" panose="020B0603020202020204" pitchFamily="34" charset="0"/>
            </a:endParaRPr>
          </a:p>
          <a:p>
            <a:pPr marL="0" indent="0">
              <a:buNone/>
            </a:pPr>
            <a:r>
              <a:rPr lang="en-US" sz="1800" dirty="0">
                <a:latin typeface="Trebuchet MS" panose="020B0603020202020204" pitchFamily="34" charset="0"/>
              </a:rPr>
              <a:t>5. public </a:t>
            </a:r>
            <a:r>
              <a:rPr lang="en-US" sz="1800" b="1" dirty="0" err="1">
                <a:latin typeface="Trebuchet MS" panose="020B0603020202020204" pitchFamily="34" charset="0"/>
              </a:rPr>
              <a:t>StackTraceElement</a:t>
            </a:r>
            <a:r>
              <a:rPr lang="en-US" sz="1800" dirty="0">
                <a:latin typeface="Trebuchet MS" panose="020B0603020202020204" pitchFamily="34" charset="0"/>
              </a:rPr>
              <a:t> [] </a:t>
            </a:r>
            <a:r>
              <a:rPr lang="en-US" sz="1800" b="1" dirty="0" err="1">
                <a:latin typeface="Trebuchet MS" panose="020B0603020202020204" pitchFamily="34" charset="0"/>
              </a:rPr>
              <a:t>getStackTrace</a:t>
            </a:r>
            <a:r>
              <a:rPr lang="en-US" sz="1800" dirty="0">
                <a:latin typeface="Trebuchet MS" panose="020B0603020202020204" pitchFamily="34" charset="0"/>
              </a:rPr>
              <a:t>() - Returns an array containing each element on the stack trace. The element at index 0 represents the top of the call stack, and the last element in the array represents the method at the bottom of the call stack.</a:t>
            </a:r>
          </a:p>
          <a:p>
            <a:pPr marL="0" indent="0">
              <a:buNone/>
            </a:pPr>
            <a:endParaRPr lang="en-US" sz="1800" dirty="0">
              <a:latin typeface="Trebuchet MS" panose="020B0603020202020204" pitchFamily="34" charset="0"/>
            </a:endParaRPr>
          </a:p>
          <a:p>
            <a:pPr marL="0" indent="0">
              <a:buNone/>
            </a:pPr>
            <a:r>
              <a:rPr lang="en-US" sz="1800" dirty="0">
                <a:latin typeface="Trebuchet MS" panose="020B0603020202020204" pitchFamily="34" charset="0"/>
              </a:rPr>
              <a:t>6. public Throwable </a:t>
            </a:r>
            <a:r>
              <a:rPr lang="en-US" sz="1800" b="1" dirty="0" err="1">
                <a:latin typeface="Trebuchet MS" panose="020B0603020202020204" pitchFamily="34" charset="0"/>
              </a:rPr>
              <a:t>fillInStackTrace</a:t>
            </a:r>
            <a:r>
              <a:rPr lang="en-US" sz="1800" dirty="0">
                <a:latin typeface="Trebuchet MS" panose="020B0603020202020204" pitchFamily="34" charset="0"/>
              </a:rPr>
              <a:t>() - Fills the stack trace of this Throwable object with the current stack trace, adding to any previous information in the stack trace.</a:t>
            </a:r>
            <a:endParaRPr lang="en-US" sz="1800" dirty="0">
              <a:solidFill>
                <a:srgbClr val="C00000"/>
              </a:solidFill>
              <a:latin typeface="Trebuchet MS" panose="020B0603020202020204" pitchFamily="34" charset="0"/>
            </a:endParaRPr>
          </a:p>
        </p:txBody>
      </p:sp>
    </p:spTree>
    <p:extLst>
      <p:ext uri="{BB962C8B-B14F-4D97-AF65-F5344CB8AC3E}">
        <p14:creationId xmlns:p14="http://schemas.microsoft.com/office/powerpoint/2010/main" val="377665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886CB-85D1-94E6-8910-EE5E6F3F009C}"/>
              </a:ext>
            </a:extLst>
          </p:cNvPr>
          <p:cNvSpPr>
            <a:spLocks noGrp="1"/>
          </p:cNvSpPr>
          <p:nvPr>
            <p:ph idx="1"/>
          </p:nvPr>
        </p:nvSpPr>
        <p:spPr>
          <a:xfrm>
            <a:off x="173255" y="192504"/>
            <a:ext cx="11819823" cy="6468177"/>
          </a:xfrm>
        </p:spPr>
        <p:txBody>
          <a:bodyPr>
            <a:normAutofit/>
          </a:bodyPr>
          <a:lstStyle/>
          <a:p>
            <a:pPr marL="0" indent="0">
              <a:buNone/>
            </a:pPr>
            <a:r>
              <a:rPr lang="en-US" sz="1800" b="1" dirty="0"/>
              <a:t>User-defined Exceptions </a:t>
            </a:r>
          </a:p>
          <a:p>
            <a:pPr marL="0" indent="0">
              <a:buNone/>
            </a:pPr>
            <a:r>
              <a:rPr lang="en-US" sz="1800" dirty="0"/>
              <a:t>You can create your own exceptions in Java. Rules to follow.</a:t>
            </a:r>
          </a:p>
          <a:p>
            <a:pPr marL="0" indent="0">
              <a:buNone/>
            </a:pPr>
            <a:r>
              <a:rPr lang="en-US" sz="1800" dirty="0"/>
              <a:t>1. All exceptions must be a child of Throwable.</a:t>
            </a:r>
          </a:p>
          <a:p>
            <a:pPr marL="0" indent="0">
              <a:buNone/>
            </a:pPr>
            <a:r>
              <a:rPr lang="en-US" sz="1800" dirty="0"/>
              <a:t>2. If you want to write a checked exception that is automatically enforced by the Handle or Declare Rule, you need to extend the Exception class.</a:t>
            </a:r>
          </a:p>
          <a:p>
            <a:pPr marL="0" indent="0">
              <a:buNone/>
            </a:pPr>
            <a:r>
              <a:rPr lang="en-US" sz="1800" dirty="0"/>
              <a:t>3. If you want to write a runtime exception, you need to extend the </a:t>
            </a:r>
            <a:r>
              <a:rPr lang="en-US" sz="1800" dirty="0" err="1"/>
              <a:t>RuntimeException</a:t>
            </a:r>
            <a:r>
              <a:rPr lang="en-US" sz="1800" dirty="0"/>
              <a:t> class</a:t>
            </a:r>
          </a:p>
          <a:p>
            <a:pPr marL="0" indent="0">
              <a:buNone/>
            </a:pPr>
            <a:r>
              <a:rPr lang="en-US" sz="1800" dirty="0"/>
              <a:t>Syntax : class </a:t>
            </a:r>
            <a:r>
              <a:rPr lang="en-US" sz="1800" dirty="0" err="1"/>
              <a:t>MyException</a:t>
            </a:r>
            <a:r>
              <a:rPr lang="en-US" sz="1800" dirty="0"/>
              <a:t> extends Exception { }</a:t>
            </a:r>
          </a:p>
          <a:p>
            <a:pPr marL="0" indent="0">
              <a:buNone/>
            </a:pPr>
            <a:r>
              <a:rPr lang="en-US" sz="1800" dirty="0"/>
              <a:t>Example : </a:t>
            </a:r>
            <a:endParaRPr lang="en-IN" sz="1800" dirty="0"/>
          </a:p>
        </p:txBody>
      </p:sp>
      <p:sp>
        <p:nvSpPr>
          <p:cNvPr id="2" name="Content Placeholder 2">
            <a:extLst>
              <a:ext uri="{FF2B5EF4-FFF2-40B4-BE49-F238E27FC236}">
                <a16:creationId xmlns:a16="http://schemas.microsoft.com/office/drawing/2014/main" id="{64ACDE74-A37D-F2F6-8FF7-B3813F5E3CAD}"/>
              </a:ext>
            </a:extLst>
          </p:cNvPr>
          <p:cNvSpPr txBox="1">
            <a:spLocks/>
          </p:cNvSpPr>
          <p:nvPr/>
        </p:nvSpPr>
        <p:spPr>
          <a:xfrm>
            <a:off x="2014889" y="2764857"/>
            <a:ext cx="6291713" cy="37706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public class </a:t>
            </a:r>
            <a:r>
              <a:rPr lang="en-US" sz="1800" b="1" dirty="0" err="1">
                <a:solidFill>
                  <a:schemeClr val="tx1">
                    <a:lumMod val="95000"/>
                    <a:lumOff val="5000"/>
                  </a:schemeClr>
                </a:solidFill>
                <a:latin typeface="Trebuchet MS" panose="020B0603020202020204" pitchFamily="34" charset="0"/>
              </a:rPr>
              <a:t>InsufficientFundsException</a:t>
            </a:r>
            <a:r>
              <a:rPr lang="en-US" sz="1800" b="1" dirty="0">
                <a:solidFill>
                  <a:schemeClr val="tx1">
                    <a:lumMod val="95000"/>
                    <a:lumOff val="5000"/>
                  </a:schemeClr>
                </a:solidFill>
                <a:latin typeface="Trebuchet MS" panose="020B0603020202020204" pitchFamily="34" charset="0"/>
              </a:rPr>
              <a:t> extends Exception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private double amount;</a:t>
            </a:r>
          </a:p>
          <a:p>
            <a:pPr marL="0" indent="0">
              <a:buFont typeface="Arial" panose="020B0604020202020204" pitchFamily="34" charset="0"/>
              <a:buNone/>
            </a:pPr>
            <a:endParaRPr lang="en-US" sz="1800" b="1" dirty="0">
              <a:solidFill>
                <a:schemeClr val="tx1">
                  <a:lumMod val="95000"/>
                  <a:lumOff val="5000"/>
                </a:schemeClr>
              </a:solidFill>
              <a:latin typeface="Trebuchet MS" panose="020B0603020202020204" pitchFamily="34" charset="0"/>
            </a:endParaRP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a:t>
            </a:r>
            <a:r>
              <a:rPr lang="en-US" sz="1800" b="1" dirty="0" err="1">
                <a:solidFill>
                  <a:schemeClr val="tx1">
                    <a:lumMod val="95000"/>
                    <a:lumOff val="5000"/>
                  </a:schemeClr>
                </a:solidFill>
                <a:latin typeface="Trebuchet MS" panose="020B0603020202020204" pitchFamily="34" charset="0"/>
              </a:rPr>
              <a:t>InsufficientFundsException</a:t>
            </a:r>
            <a:r>
              <a:rPr lang="en-US" sz="1800" b="1" dirty="0">
                <a:solidFill>
                  <a:schemeClr val="tx1">
                    <a:lumMod val="95000"/>
                    <a:lumOff val="5000"/>
                  </a:schemeClr>
                </a:solidFill>
                <a:latin typeface="Trebuchet MS" panose="020B0603020202020204" pitchFamily="34" charset="0"/>
              </a:rPr>
              <a:t>(double amount)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this.amount</a:t>
            </a:r>
            <a:r>
              <a:rPr lang="en-US" sz="1800" b="1" dirty="0">
                <a:solidFill>
                  <a:schemeClr val="tx1">
                    <a:lumMod val="95000"/>
                    <a:lumOff val="5000"/>
                  </a:schemeClr>
                </a:solidFill>
                <a:latin typeface="Trebuchet MS" panose="020B0603020202020204" pitchFamily="34" charset="0"/>
              </a:rPr>
              <a:t> = amount;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double </a:t>
            </a:r>
            <a:r>
              <a:rPr lang="en-US" sz="1800" b="1" dirty="0" err="1">
                <a:solidFill>
                  <a:schemeClr val="tx1">
                    <a:lumMod val="95000"/>
                    <a:lumOff val="5000"/>
                  </a:schemeClr>
                </a:solidFill>
                <a:latin typeface="Trebuchet MS" panose="020B0603020202020204" pitchFamily="34" charset="0"/>
              </a:rPr>
              <a:t>getAmount</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return amount;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  }</a:t>
            </a:r>
            <a:endParaRPr lang="en-IN" sz="1800" dirty="0">
              <a:solidFill>
                <a:schemeClr val="tx1">
                  <a:lumMod val="95000"/>
                  <a:lumOff val="5000"/>
                </a:schemeClr>
              </a:solidFill>
            </a:endParaRPr>
          </a:p>
        </p:txBody>
      </p:sp>
    </p:spTree>
    <p:extLst>
      <p:ext uri="{BB962C8B-B14F-4D97-AF65-F5344CB8AC3E}">
        <p14:creationId xmlns:p14="http://schemas.microsoft.com/office/powerpoint/2010/main" val="288354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886CB-85D1-94E6-8910-EE5E6F3F009C}"/>
              </a:ext>
            </a:extLst>
          </p:cNvPr>
          <p:cNvSpPr>
            <a:spLocks noGrp="1"/>
          </p:cNvSpPr>
          <p:nvPr>
            <p:ph idx="1"/>
          </p:nvPr>
        </p:nvSpPr>
        <p:spPr>
          <a:xfrm>
            <a:off x="173255" y="192504"/>
            <a:ext cx="11819823" cy="6468177"/>
          </a:xfrm>
        </p:spPr>
        <p:txBody>
          <a:bodyPr>
            <a:normAutofit/>
          </a:bodyPr>
          <a:lstStyle/>
          <a:p>
            <a:pPr marL="0" indent="0">
              <a:buNone/>
            </a:pPr>
            <a:r>
              <a:rPr lang="en-US" sz="1800" i="1" dirty="0"/>
              <a:t>.</a:t>
            </a:r>
            <a:endParaRPr lang="en-IN" sz="1800" i="1" dirty="0"/>
          </a:p>
        </p:txBody>
      </p:sp>
      <p:sp>
        <p:nvSpPr>
          <p:cNvPr id="2" name="Content Placeholder 2">
            <a:extLst>
              <a:ext uri="{FF2B5EF4-FFF2-40B4-BE49-F238E27FC236}">
                <a16:creationId xmlns:a16="http://schemas.microsoft.com/office/drawing/2014/main" id="{05414D94-BD7D-6028-6F5A-321B14488A31}"/>
              </a:ext>
            </a:extLst>
          </p:cNvPr>
          <p:cNvSpPr txBox="1">
            <a:spLocks/>
          </p:cNvSpPr>
          <p:nvPr/>
        </p:nvSpPr>
        <p:spPr>
          <a:xfrm>
            <a:off x="96253" y="77002"/>
            <a:ext cx="5999746" cy="65836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public class </a:t>
            </a:r>
            <a:r>
              <a:rPr lang="en-US" sz="1800" b="1" dirty="0" err="1">
                <a:solidFill>
                  <a:schemeClr val="tx1">
                    <a:lumMod val="95000"/>
                    <a:lumOff val="5000"/>
                  </a:schemeClr>
                </a:solidFill>
                <a:latin typeface="Trebuchet MS" panose="020B0603020202020204" pitchFamily="34" charset="0"/>
              </a:rPr>
              <a:t>CheckingAccount</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private double balance;</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private int number;</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a:t>
            </a:r>
            <a:r>
              <a:rPr lang="en-US" sz="1800" b="1" dirty="0" err="1">
                <a:solidFill>
                  <a:schemeClr val="tx1">
                    <a:lumMod val="95000"/>
                    <a:lumOff val="5000"/>
                  </a:schemeClr>
                </a:solidFill>
                <a:latin typeface="Trebuchet MS" panose="020B0603020202020204" pitchFamily="34" charset="0"/>
              </a:rPr>
              <a:t>CheckingAccount</a:t>
            </a:r>
            <a:r>
              <a:rPr lang="en-US" sz="1800" b="1" dirty="0">
                <a:solidFill>
                  <a:schemeClr val="tx1">
                    <a:lumMod val="95000"/>
                    <a:lumOff val="5000"/>
                  </a:schemeClr>
                </a:solidFill>
                <a:latin typeface="Trebuchet MS" panose="020B0603020202020204" pitchFamily="34" charset="0"/>
              </a:rPr>
              <a:t>(int number)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this.number</a:t>
            </a:r>
            <a:r>
              <a:rPr lang="en-US" sz="1800" b="1" dirty="0">
                <a:solidFill>
                  <a:schemeClr val="tx1">
                    <a:lumMod val="95000"/>
                    <a:lumOff val="5000"/>
                  </a:schemeClr>
                </a:solidFill>
                <a:latin typeface="Trebuchet MS" panose="020B0603020202020204" pitchFamily="34" charset="0"/>
              </a:rPr>
              <a:t> = number;</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void deposit(double amount)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balance += amount;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void withdraw(double amount) throws </a:t>
            </a:r>
            <a:r>
              <a:rPr lang="en-US" sz="1800" b="1" dirty="0" err="1">
                <a:solidFill>
                  <a:schemeClr val="tx1">
                    <a:lumMod val="95000"/>
                    <a:lumOff val="5000"/>
                  </a:schemeClr>
                </a:solidFill>
                <a:latin typeface="Trebuchet MS" panose="020B0603020202020204" pitchFamily="34" charset="0"/>
              </a:rPr>
              <a:t>InsufficientFundsException</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if(amount &lt;= balance)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balance -= amount;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}else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double needs = amount - balance;</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throw new </a:t>
            </a:r>
            <a:r>
              <a:rPr lang="en-US" sz="1800" b="1" dirty="0" err="1">
                <a:solidFill>
                  <a:schemeClr val="tx1">
                    <a:lumMod val="95000"/>
                    <a:lumOff val="5000"/>
                  </a:schemeClr>
                </a:solidFill>
                <a:latin typeface="Trebuchet MS" panose="020B0603020202020204" pitchFamily="34" charset="0"/>
              </a:rPr>
              <a:t>InsufficientFundsException</a:t>
            </a:r>
            <a:r>
              <a:rPr lang="en-US" sz="1800" b="1" dirty="0">
                <a:solidFill>
                  <a:schemeClr val="tx1">
                    <a:lumMod val="95000"/>
                    <a:lumOff val="5000"/>
                  </a:schemeClr>
                </a:solidFill>
                <a:latin typeface="Trebuchet MS" panose="020B0603020202020204" pitchFamily="34" charset="0"/>
              </a:rPr>
              <a:t>(needs);</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double </a:t>
            </a:r>
            <a:r>
              <a:rPr lang="en-US" sz="1800" b="1" dirty="0" err="1">
                <a:solidFill>
                  <a:schemeClr val="tx1">
                    <a:lumMod val="95000"/>
                    <a:lumOff val="5000"/>
                  </a:schemeClr>
                </a:solidFill>
                <a:latin typeface="Trebuchet MS" panose="020B0603020202020204" pitchFamily="34" charset="0"/>
              </a:rPr>
              <a:t>getBalance</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return balance;</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int </a:t>
            </a:r>
            <a:r>
              <a:rPr lang="en-US" sz="1800" b="1" dirty="0" err="1">
                <a:solidFill>
                  <a:schemeClr val="tx1">
                    <a:lumMod val="95000"/>
                    <a:lumOff val="5000"/>
                  </a:schemeClr>
                </a:solidFill>
                <a:latin typeface="Trebuchet MS" panose="020B0603020202020204" pitchFamily="34" charset="0"/>
              </a:rPr>
              <a:t>getNumber</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return number;</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 }</a:t>
            </a:r>
            <a:endParaRPr lang="en-IN" sz="1800" b="1" dirty="0">
              <a:solidFill>
                <a:schemeClr val="tx1">
                  <a:lumMod val="95000"/>
                  <a:lumOff val="5000"/>
                </a:schemeClr>
              </a:solidFill>
            </a:endParaRPr>
          </a:p>
        </p:txBody>
      </p:sp>
      <p:sp>
        <p:nvSpPr>
          <p:cNvPr id="4" name="Content Placeholder 2">
            <a:extLst>
              <a:ext uri="{FF2B5EF4-FFF2-40B4-BE49-F238E27FC236}">
                <a16:creationId xmlns:a16="http://schemas.microsoft.com/office/drawing/2014/main" id="{467A43D5-F4F7-5992-07B2-38906E599996}"/>
              </a:ext>
            </a:extLst>
          </p:cNvPr>
          <p:cNvSpPr txBox="1">
            <a:spLocks/>
          </p:cNvSpPr>
          <p:nvPr/>
        </p:nvSpPr>
        <p:spPr>
          <a:xfrm>
            <a:off x="6095999" y="86630"/>
            <a:ext cx="5974081" cy="46778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public class </a:t>
            </a:r>
            <a:r>
              <a:rPr lang="en-US" sz="1800" b="1" dirty="0" err="1">
                <a:solidFill>
                  <a:schemeClr val="tx1">
                    <a:lumMod val="95000"/>
                    <a:lumOff val="5000"/>
                  </a:schemeClr>
                </a:solidFill>
                <a:latin typeface="Trebuchet MS" panose="020B0603020202020204" pitchFamily="34" charset="0"/>
              </a:rPr>
              <a:t>BankDemo</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public static void main(String [] </a:t>
            </a:r>
            <a:r>
              <a:rPr lang="en-US" sz="1800" b="1" dirty="0" err="1">
                <a:solidFill>
                  <a:schemeClr val="tx1">
                    <a:lumMod val="95000"/>
                    <a:lumOff val="5000"/>
                  </a:schemeClr>
                </a:solidFill>
                <a:latin typeface="Trebuchet MS" panose="020B0603020202020204" pitchFamily="34" charset="0"/>
              </a:rPr>
              <a:t>args</a:t>
            </a:r>
            <a:r>
              <a:rPr lang="en-US" sz="18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CheckingAccount</a:t>
            </a:r>
            <a:r>
              <a:rPr lang="en-US" sz="1800" b="1" dirty="0">
                <a:solidFill>
                  <a:schemeClr val="tx1">
                    <a:lumMod val="95000"/>
                    <a:lumOff val="5000"/>
                  </a:schemeClr>
                </a:solidFill>
                <a:latin typeface="Trebuchet MS" panose="020B0603020202020204" pitchFamily="34" charset="0"/>
              </a:rPr>
              <a:t> c = new </a:t>
            </a:r>
            <a:r>
              <a:rPr lang="en-US" sz="1800" b="1" dirty="0" err="1">
                <a:solidFill>
                  <a:schemeClr val="tx1">
                    <a:lumMod val="95000"/>
                    <a:lumOff val="5000"/>
                  </a:schemeClr>
                </a:solidFill>
                <a:latin typeface="Trebuchet MS" panose="020B0603020202020204" pitchFamily="34" charset="0"/>
              </a:rPr>
              <a:t>CheckingAccount</a:t>
            </a:r>
            <a:r>
              <a:rPr lang="en-US" sz="1800" b="1" dirty="0">
                <a:solidFill>
                  <a:schemeClr val="tx1">
                    <a:lumMod val="95000"/>
                    <a:lumOff val="5000"/>
                  </a:schemeClr>
                </a:solidFill>
                <a:latin typeface="Trebuchet MS" panose="020B0603020202020204" pitchFamily="34" charset="0"/>
              </a:rPr>
              <a:t>(101);</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System.out.println</a:t>
            </a:r>
            <a:r>
              <a:rPr lang="en-US" sz="1800" b="1" dirty="0">
                <a:solidFill>
                  <a:schemeClr val="tx1">
                    <a:lumMod val="95000"/>
                    <a:lumOff val="5000"/>
                  </a:schemeClr>
                </a:solidFill>
                <a:latin typeface="Trebuchet MS" panose="020B0603020202020204" pitchFamily="34" charset="0"/>
              </a:rPr>
              <a:t>("Depositing $500...");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c.deposit</a:t>
            </a:r>
            <a:r>
              <a:rPr lang="en-US" sz="1800" b="1" dirty="0">
                <a:solidFill>
                  <a:schemeClr val="tx1">
                    <a:lumMod val="95000"/>
                    <a:lumOff val="5000"/>
                  </a:schemeClr>
                </a:solidFill>
                <a:latin typeface="Trebuchet MS" panose="020B0603020202020204" pitchFamily="34" charset="0"/>
              </a:rPr>
              <a:t>(500.00);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try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System.out.println</a:t>
            </a:r>
            <a:r>
              <a:rPr lang="en-US" sz="1800" b="1" dirty="0">
                <a:solidFill>
                  <a:schemeClr val="tx1">
                    <a:lumMod val="95000"/>
                    <a:lumOff val="5000"/>
                  </a:schemeClr>
                </a:solidFill>
                <a:latin typeface="Trebuchet MS" panose="020B0603020202020204" pitchFamily="34" charset="0"/>
              </a:rPr>
              <a:t>("\</a:t>
            </a:r>
            <a:r>
              <a:rPr lang="en-US" sz="1800" b="1" dirty="0" err="1">
                <a:solidFill>
                  <a:schemeClr val="tx1">
                    <a:lumMod val="95000"/>
                    <a:lumOff val="5000"/>
                  </a:schemeClr>
                </a:solidFill>
                <a:latin typeface="Trebuchet MS" panose="020B0603020202020204" pitchFamily="34" charset="0"/>
              </a:rPr>
              <a:t>nWithdrawing</a:t>
            </a:r>
            <a:r>
              <a:rPr lang="en-US" sz="1800" b="1" dirty="0">
                <a:solidFill>
                  <a:schemeClr val="tx1">
                    <a:lumMod val="95000"/>
                    <a:lumOff val="5000"/>
                  </a:schemeClr>
                </a:solidFill>
                <a:latin typeface="Trebuchet MS" panose="020B0603020202020204" pitchFamily="34" charset="0"/>
              </a:rPr>
              <a:t> $100...");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c.withdraw</a:t>
            </a:r>
            <a:r>
              <a:rPr lang="en-US" sz="1800" b="1" dirty="0">
                <a:solidFill>
                  <a:schemeClr val="tx1">
                    <a:lumMod val="95000"/>
                    <a:lumOff val="5000"/>
                  </a:schemeClr>
                </a:solidFill>
                <a:latin typeface="Trebuchet MS" panose="020B0603020202020204" pitchFamily="34" charset="0"/>
              </a:rPr>
              <a:t>(100.00);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System.out.println</a:t>
            </a:r>
            <a:r>
              <a:rPr lang="en-US" sz="1800" b="1" dirty="0">
                <a:solidFill>
                  <a:schemeClr val="tx1">
                    <a:lumMod val="95000"/>
                    <a:lumOff val="5000"/>
                  </a:schemeClr>
                </a:solidFill>
                <a:latin typeface="Trebuchet MS" panose="020B0603020202020204" pitchFamily="34" charset="0"/>
              </a:rPr>
              <a:t>("\</a:t>
            </a:r>
            <a:r>
              <a:rPr lang="en-US" sz="1800" b="1" dirty="0" err="1">
                <a:solidFill>
                  <a:schemeClr val="tx1">
                    <a:lumMod val="95000"/>
                    <a:lumOff val="5000"/>
                  </a:schemeClr>
                </a:solidFill>
                <a:latin typeface="Trebuchet MS" panose="020B0603020202020204" pitchFamily="34" charset="0"/>
              </a:rPr>
              <a:t>nWithdrawing</a:t>
            </a:r>
            <a:r>
              <a:rPr lang="en-US" sz="1800" b="1" dirty="0">
                <a:solidFill>
                  <a:schemeClr val="tx1">
                    <a:lumMod val="95000"/>
                    <a:lumOff val="5000"/>
                  </a:schemeClr>
                </a:solidFill>
                <a:latin typeface="Trebuchet MS" panose="020B0603020202020204" pitchFamily="34" charset="0"/>
              </a:rPr>
              <a:t> $600...");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c.withdraw</a:t>
            </a:r>
            <a:r>
              <a:rPr lang="en-US" sz="1800" b="1" dirty="0">
                <a:solidFill>
                  <a:schemeClr val="tx1">
                    <a:lumMod val="95000"/>
                    <a:lumOff val="5000"/>
                  </a:schemeClr>
                </a:solidFill>
                <a:latin typeface="Trebuchet MS" panose="020B0603020202020204" pitchFamily="34" charset="0"/>
              </a:rPr>
              <a:t>(600.00);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 catch (</a:t>
            </a:r>
            <a:r>
              <a:rPr lang="en-US" sz="1800" b="1" dirty="0" err="1">
                <a:solidFill>
                  <a:schemeClr val="tx1">
                    <a:lumMod val="95000"/>
                    <a:lumOff val="5000"/>
                  </a:schemeClr>
                </a:solidFill>
                <a:latin typeface="Trebuchet MS" panose="020B0603020202020204" pitchFamily="34" charset="0"/>
              </a:rPr>
              <a:t>InsufficientFundsException</a:t>
            </a:r>
            <a:r>
              <a:rPr lang="en-US" sz="18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System.out.println</a:t>
            </a:r>
            <a:r>
              <a:rPr lang="en-US" sz="1800" b="1" dirty="0">
                <a:solidFill>
                  <a:schemeClr val="tx1">
                    <a:lumMod val="95000"/>
                    <a:lumOff val="5000"/>
                  </a:schemeClr>
                </a:solidFill>
                <a:latin typeface="Trebuchet MS" panose="020B0603020202020204" pitchFamily="34" charset="0"/>
              </a:rPr>
              <a:t>("Sorry, but you are short $" + </a:t>
            </a:r>
            <a:r>
              <a:rPr lang="en-US" sz="1800" b="1" dirty="0" err="1">
                <a:solidFill>
                  <a:schemeClr val="tx1">
                    <a:lumMod val="95000"/>
                    <a:lumOff val="5000"/>
                  </a:schemeClr>
                </a:solidFill>
                <a:latin typeface="Trebuchet MS" panose="020B0603020202020204" pitchFamily="34" charset="0"/>
              </a:rPr>
              <a:t>e.getAmount</a:t>
            </a:r>
            <a:r>
              <a:rPr lang="en-US" sz="18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r>
            <a:r>
              <a:rPr lang="en-US" sz="1800" b="1" dirty="0" err="1">
                <a:solidFill>
                  <a:schemeClr val="tx1">
                    <a:lumMod val="95000"/>
                    <a:lumOff val="5000"/>
                  </a:schemeClr>
                </a:solidFill>
                <a:latin typeface="Trebuchet MS" panose="020B0603020202020204" pitchFamily="34" charset="0"/>
              </a:rPr>
              <a:t>e.printStackTrace</a:t>
            </a:r>
            <a:r>
              <a:rPr lang="en-US" sz="18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    } }</a:t>
            </a:r>
            <a:endParaRPr lang="en-IN" sz="1800" b="1" dirty="0">
              <a:solidFill>
                <a:schemeClr val="tx1">
                  <a:lumMod val="95000"/>
                  <a:lumOff val="5000"/>
                </a:schemeClr>
              </a:solidFill>
            </a:endParaRPr>
          </a:p>
        </p:txBody>
      </p:sp>
      <p:sp>
        <p:nvSpPr>
          <p:cNvPr id="5" name="Content Placeholder 2">
            <a:extLst>
              <a:ext uri="{FF2B5EF4-FFF2-40B4-BE49-F238E27FC236}">
                <a16:creationId xmlns:a16="http://schemas.microsoft.com/office/drawing/2014/main" id="{85B4462E-7AB2-AE8B-E93A-B4934A7201F3}"/>
              </a:ext>
            </a:extLst>
          </p:cNvPr>
          <p:cNvSpPr txBox="1">
            <a:spLocks/>
          </p:cNvSpPr>
          <p:nvPr/>
        </p:nvSpPr>
        <p:spPr>
          <a:xfrm>
            <a:off x="5650030" y="4687504"/>
            <a:ext cx="6445718" cy="207905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b="1" dirty="0">
                <a:solidFill>
                  <a:schemeClr val="tx1">
                    <a:lumMod val="95000"/>
                    <a:lumOff val="5000"/>
                  </a:schemeClr>
                </a:solidFill>
              </a:rPr>
              <a:t>Output : Depositing $500...</a:t>
            </a:r>
          </a:p>
          <a:p>
            <a:pPr marL="0" indent="0">
              <a:buFont typeface="Arial" panose="020B0604020202020204" pitchFamily="34" charset="0"/>
              <a:buNone/>
            </a:pPr>
            <a:r>
              <a:rPr lang="en-IN" sz="1800" b="1" dirty="0">
                <a:solidFill>
                  <a:schemeClr val="tx1">
                    <a:lumMod val="95000"/>
                    <a:lumOff val="5000"/>
                  </a:schemeClr>
                </a:solidFill>
              </a:rPr>
              <a:t>Withdrawing $100...</a:t>
            </a:r>
          </a:p>
          <a:p>
            <a:pPr marL="0" indent="0">
              <a:buFont typeface="Arial" panose="020B0604020202020204" pitchFamily="34" charset="0"/>
              <a:buNone/>
            </a:pPr>
            <a:r>
              <a:rPr lang="en-IN" sz="1800" b="1" dirty="0">
                <a:solidFill>
                  <a:schemeClr val="tx1">
                    <a:lumMod val="95000"/>
                    <a:lumOff val="5000"/>
                  </a:schemeClr>
                </a:solidFill>
              </a:rPr>
              <a:t>Withdrawing $600...</a:t>
            </a:r>
          </a:p>
          <a:p>
            <a:pPr marL="0" indent="0">
              <a:buFont typeface="Arial" panose="020B0604020202020204" pitchFamily="34" charset="0"/>
              <a:buNone/>
            </a:pPr>
            <a:r>
              <a:rPr lang="en-IN" sz="1800" b="1" dirty="0">
                <a:solidFill>
                  <a:schemeClr val="tx1">
                    <a:lumMod val="95000"/>
                    <a:lumOff val="5000"/>
                  </a:schemeClr>
                </a:solidFill>
              </a:rPr>
              <a:t>Sorry, but you are short $200.0</a:t>
            </a:r>
          </a:p>
          <a:p>
            <a:pPr marL="0" indent="0">
              <a:buFont typeface="Arial" panose="020B0604020202020204" pitchFamily="34" charset="0"/>
              <a:buNone/>
            </a:pPr>
            <a:r>
              <a:rPr lang="en-IN" sz="1800" b="1" dirty="0" err="1">
                <a:solidFill>
                  <a:schemeClr val="tx1">
                    <a:lumMod val="95000"/>
                    <a:lumOff val="5000"/>
                  </a:schemeClr>
                </a:solidFill>
              </a:rPr>
              <a:t>InsufficientFundsException</a:t>
            </a:r>
            <a:endParaRPr lang="en-IN" sz="1800" b="1" dirty="0">
              <a:solidFill>
                <a:schemeClr val="tx1">
                  <a:lumMod val="95000"/>
                  <a:lumOff val="5000"/>
                </a:schemeClr>
              </a:solidFill>
            </a:endParaRPr>
          </a:p>
          <a:p>
            <a:pPr marL="0" indent="0">
              <a:buFont typeface="Arial" panose="020B0604020202020204" pitchFamily="34" charset="0"/>
              <a:buNone/>
            </a:pPr>
            <a:r>
              <a:rPr lang="en-IN" sz="1800" b="1" dirty="0">
                <a:solidFill>
                  <a:schemeClr val="tx1">
                    <a:lumMod val="95000"/>
                    <a:lumOff val="5000"/>
                  </a:schemeClr>
                </a:solidFill>
              </a:rPr>
              <a:t>         at </a:t>
            </a:r>
            <a:r>
              <a:rPr lang="en-IN" sz="1800" b="1" dirty="0" err="1">
                <a:solidFill>
                  <a:schemeClr val="tx1">
                    <a:lumMod val="95000"/>
                    <a:lumOff val="5000"/>
                  </a:schemeClr>
                </a:solidFill>
              </a:rPr>
              <a:t>CheckingAccount.withdraw</a:t>
            </a:r>
            <a:r>
              <a:rPr lang="en-IN" sz="1800" b="1" dirty="0">
                <a:solidFill>
                  <a:schemeClr val="tx1">
                    <a:lumMod val="95000"/>
                    <a:lumOff val="5000"/>
                  </a:schemeClr>
                </a:solidFill>
              </a:rPr>
              <a:t>(CheckingAccount.java:25)</a:t>
            </a:r>
          </a:p>
          <a:p>
            <a:pPr marL="0" indent="0">
              <a:buFont typeface="Arial" panose="020B0604020202020204" pitchFamily="34" charset="0"/>
              <a:buNone/>
            </a:pPr>
            <a:r>
              <a:rPr lang="en-IN" sz="1800" b="1" dirty="0">
                <a:solidFill>
                  <a:schemeClr val="tx1">
                    <a:lumMod val="95000"/>
                    <a:lumOff val="5000"/>
                  </a:schemeClr>
                </a:solidFill>
              </a:rPr>
              <a:t>         at </a:t>
            </a:r>
            <a:r>
              <a:rPr lang="en-IN" sz="1800" b="1" dirty="0" err="1">
                <a:solidFill>
                  <a:schemeClr val="tx1">
                    <a:lumMod val="95000"/>
                    <a:lumOff val="5000"/>
                  </a:schemeClr>
                </a:solidFill>
              </a:rPr>
              <a:t>BankDemo.main</a:t>
            </a:r>
            <a:r>
              <a:rPr lang="en-IN" sz="1800" b="1" dirty="0">
                <a:solidFill>
                  <a:schemeClr val="tx1">
                    <a:lumMod val="95000"/>
                    <a:lumOff val="5000"/>
                  </a:schemeClr>
                </a:solidFill>
              </a:rPr>
              <a:t>(BankDemo.java:13)</a:t>
            </a:r>
          </a:p>
        </p:txBody>
      </p:sp>
    </p:spTree>
    <p:extLst>
      <p:ext uri="{BB962C8B-B14F-4D97-AF65-F5344CB8AC3E}">
        <p14:creationId xmlns:p14="http://schemas.microsoft.com/office/powerpoint/2010/main" val="117973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5F818-C197-4D03-912D-F6686F28F2F0}"/>
              </a:ext>
            </a:extLst>
          </p:cNvPr>
          <p:cNvSpPr>
            <a:spLocks noGrp="1"/>
          </p:cNvSpPr>
          <p:nvPr>
            <p:ph idx="1"/>
          </p:nvPr>
        </p:nvSpPr>
        <p:spPr>
          <a:xfrm>
            <a:off x="221380" y="240632"/>
            <a:ext cx="11848699" cy="6506677"/>
          </a:xfrm>
        </p:spPr>
        <p:txBody>
          <a:bodyPr>
            <a:noAutofit/>
          </a:bodyPr>
          <a:lstStyle/>
          <a:p>
            <a:pPr marL="0" indent="0">
              <a:buNone/>
            </a:pPr>
            <a:r>
              <a:rPr lang="en-US" sz="1600" b="1" dirty="0">
                <a:latin typeface="Trebuchet MS" panose="020B0603020202020204" pitchFamily="34" charset="0"/>
              </a:rPr>
              <a:t>List of important built-in exceptions</a:t>
            </a:r>
          </a:p>
          <a:p>
            <a:pPr marL="0" indent="0">
              <a:buNone/>
            </a:pPr>
            <a:r>
              <a:rPr lang="en-US" sz="1600" b="1" dirty="0" err="1">
                <a:latin typeface="Trebuchet MS" panose="020B0603020202020204" pitchFamily="34" charset="0"/>
              </a:rPr>
              <a:t>ArithmeticException</a:t>
            </a:r>
            <a:r>
              <a:rPr lang="en-US" sz="1600" dirty="0">
                <a:latin typeface="Trebuchet MS" panose="020B0603020202020204" pitchFamily="34" charset="0"/>
              </a:rPr>
              <a:t>: It is thrown when an exceptional condition has occurred in an arithmetic operation.</a:t>
            </a:r>
          </a:p>
          <a:p>
            <a:pPr marL="0" indent="0">
              <a:buNone/>
            </a:pPr>
            <a:r>
              <a:rPr lang="en-US" sz="1600" b="1" dirty="0" err="1">
                <a:latin typeface="Trebuchet MS" panose="020B0603020202020204" pitchFamily="34" charset="0"/>
              </a:rPr>
              <a:t>ArrayIndexOutOfBoundsException</a:t>
            </a:r>
            <a:r>
              <a:rPr lang="en-US" sz="1600" dirty="0">
                <a:latin typeface="Trebuchet MS" panose="020B0603020202020204" pitchFamily="34" charset="0"/>
              </a:rPr>
              <a:t>: It is thrown to indicate that an array has been accessed with an illegal index. The index is either negative or greater than or equal to the size of the array.</a:t>
            </a:r>
          </a:p>
          <a:p>
            <a:pPr marL="0" indent="0">
              <a:buNone/>
            </a:pPr>
            <a:r>
              <a:rPr lang="en-US" sz="1600" b="1" dirty="0" err="1">
                <a:latin typeface="Trebuchet MS" panose="020B0603020202020204" pitchFamily="34" charset="0"/>
              </a:rPr>
              <a:t>ClassNotFoundException</a:t>
            </a:r>
            <a:r>
              <a:rPr lang="en-US" sz="1600" dirty="0">
                <a:latin typeface="Trebuchet MS" panose="020B0603020202020204" pitchFamily="34" charset="0"/>
              </a:rPr>
              <a:t>: This Exception is raised when we try to access a class whose definition is not found</a:t>
            </a:r>
          </a:p>
          <a:p>
            <a:pPr marL="0" indent="0">
              <a:buNone/>
            </a:pPr>
            <a:r>
              <a:rPr lang="en-US" sz="1600" b="1" dirty="0" err="1">
                <a:latin typeface="Trebuchet MS" panose="020B0603020202020204" pitchFamily="34" charset="0"/>
              </a:rPr>
              <a:t>FileNotFoundException</a:t>
            </a:r>
            <a:r>
              <a:rPr lang="en-US" sz="1600" dirty="0">
                <a:latin typeface="Trebuchet MS" panose="020B0603020202020204" pitchFamily="34" charset="0"/>
              </a:rPr>
              <a:t>: This Exception is raised when a file is not accessible or does not open.</a:t>
            </a:r>
          </a:p>
          <a:p>
            <a:pPr marL="0" indent="0">
              <a:buNone/>
            </a:pPr>
            <a:r>
              <a:rPr lang="en-US" sz="1600" b="1" dirty="0" err="1">
                <a:latin typeface="Trebuchet MS" panose="020B0603020202020204" pitchFamily="34" charset="0"/>
              </a:rPr>
              <a:t>IOException</a:t>
            </a:r>
            <a:r>
              <a:rPr lang="en-US" sz="1600" dirty="0">
                <a:latin typeface="Trebuchet MS" panose="020B0603020202020204" pitchFamily="34" charset="0"/>
              </a:rPr>
              <a:t>: It is thrown when an input-output operation failed or interrupted</a:t>
            </a:r>
          </a:p>
          <a:p>
            <a:pPr marL="0" indent="0">
              <a:buNone/>
            </a:pPr>
            <a:r>
              <a:rPr lang="en-US" sz="1600" b="1" dirty="0" err="1">
                <a:latin typeface="Trebuchet MS" panose="020B0603020202020204" pitchFamily="34" charset="0"/>
              </a:rPr>
              <a:t>InterruptedException</a:t>
            </a:r>
            <a:r>
              <a:rPr lang="en-US" sz="1600" dirty="0">
                <a:latin typeface="Trebuchet MS" panose="020B0603020202020204" pitchFamily="34" charset="0"/>
              </a:rPr>
              <a:t>: It is thrown when a thread is waiting, sleeping, or doing some processing, and it is interrupted.</a:t>
            </a:r>
          </a:p>
          <a:p>
            <a:pPr marL="0" indent="0">
              <a:buNone/>
            </a:pPr>
            <a:r>
              <a:rPr lang="en-US" sz="1600" b="1" dirty="0" err="1">
                <a:latin typeface="Trebuchet MS" panose="020B0603020202020204" pitchFamily="34" charset="0"/>
              </a:rPr>
              <a:t>NoSuchFieldException</a:t>
            </a:r>
            <a:r>
              <a:rPr lang="en-US" sz="1600" dirty="0">
                <a:latin typeface="Trebuchet MS" panose="020B0603020202020204" pitchFamily="34" charset="0"/>
              </a:rPr>
              <a:t>: It is thrown when a class does not contain the field (or variable) specified</a:t>
            </a:r>
          </a:p>
          <a:p>
            <a:pPr marL="0" indent="0">
              <a:buNone/>
            </a:pPr>
            <a:r>
              <a:rPr lang="en-US" sz="1600" b="1" dirty="0" err="1">
                <a:latin typeface="Trebuchet MS" panose="020B0603020202020204" pitchFamily="34" charset="0"/>
              </a:rPr>
              <a:t>NoSuchMethodException</a:t>
            </a:r>
            <a:r>
              <a:rPr lang="en-US" sz="1600" dirty="0">
                <a:latin typeface="Trebuchet MS" panose="020B0603020202020204" pitchFamily="34" charset="0"/>
              </a:rPr>
              <a:t>: It is thrown when accessing a method that is not found.</a:t>
            </a:r>
          </a:p>
          <a:p>
            <a:pPr marL="0" indent="0">
              <a:buNone/>
            </a:pPr>
            <a:r>
              <a:rPr lang="en-US" sz="1600" b="1" dirty="0" err="1">
                <a:latin typeface="Trebuchet MS" panose="020B0603020202020204" pitchFamily="34" charset="0"/>
              </a:rPr>
              <a:t>NullPointerException</a:t>
            </a:r>
            <a:r>
              <a:rPr lang="en-US" sz="1600" dirty="0">
                <a:latin typeface="Trebuchet MS" panose="020B0603020202020204" pitchFamily="34" charset="0"/>
              </a:rPr>
              <a:t>: This exception is raised when referring to the members of a null object. Null represents nothing</a:t>
            </a:r>
          </a:p>
          <a:p>
            <a:pPr marL="0" indent="0">
              <a:buNone/>
            </a:pPr>
            <a:r>
              <a:rPr lang="en-US" sz="1600" b="1" dirty="0" err="1">
                <a:latin typeface="Trebuchet MS" panose="020B0603020202020204" pitchFamily="34" charset="0"/>
              </a:rPr>
              <a:t>NumberFormatException</a:t>
            </a:r>
            <a:r>
              <a:rPr lang="en-US" sz="1600" dirty="0">
                <a:latin typeface="Trebuchet MS" panose="020B0603020202020204" pitchFamily="34" charset="0"/>
              </a:rPr>
              <a:t>: This exception is raised when a method could not convert a string into a numeric format.</a:t>
            </a:r>
          </a:p>
          <a:p>
            <a:pPr marL="0" indent="0">
              <a:buNone/>
            </a:pPr>
            <a:r>
              <a:rPr lang="en-US" sz="1600" b="1" dirty="0" err="1">
                <a:latin typeface="Trebuchet MS" panose="020B0603020202020204" pitchFamily="34" charset="0"/>
              </a:rPr>
              <a:t>RuntimeException</a:t>
            </a:r>
            <a:r>
              <a:rPr lang="en-US" sz="1600" dirty="0">
                <a:latin typeface="Trebuchet MS" panose="020B0603020202020204" pitchFamily="34" charset="0"/>
              </a:rPr>
              <a:t>: This represents an exception that occurs during runtime.</a:t>
            </a:r>
          </a:p>
          <a:p>
            <a:pPr marL="0" indent="0">
              <a:buNone/>
            </a:pPr>
            <a:r>
              <a:rPr lang="en-US" sz="1600" b="1" dirty="0" err="1">
                <a:latin typeface="Trebuchet MS" panose="020B0603020202020204" pitchFamily="34" charset="0"/>
              </a:rPr>
              <a:t>StringIndexOutOfBoundsException</a:t>
            </a:r>
            <a:r>
              <a:rPr lang="en-US" sz="1600" dirty="0">
                <a:latin typeface="Trebuchet MS" panose="020B0603020202020204" pitchFamily="34" charset="0"/>
              </a:rPr>
              <a:t>: It is thrown by String class methods to indicate that an index is either negative or greater than the size of the string</a:t>
            </a:r>
          </a:p>
          <a:p>
            <a:pPr marL="0" indent="0">
              <a:buNone/>
            </a:pPr>
            <a:r>
              <a:rPr lang="en-US" sz="1600" b="1" dirty="0" err="1">
                <a:latin typeface="Trebuchet MS" panose="020B0603020202020204" pitchFamily="34" charset="0"/>
              </a:rPr>
              <a:t>IllegalArgumentException</a:t>
            </a:r>
            <a:r>
              <a:rPr lang="en-US" sz="1600" dirty="0">
                <a:latin typeface="Trebuchet MS" panose="020B0603020202020204" pitchFamily="34" charset="0"/>
              </a:rPr>
              <a:t> : This exception will throw the error or error statement when the method receives an argument which is not accurately fit to the given relation or condition. It comes under the unchecked exception. </a:t>
            </a:r>
          </a:p>
          <a:p>
            <a:pPr marL="0" indent="0">
              <a:buNone/>
            </a:pPr>
            <a:r>
              <a:rPr lang="en-US" sz="1600" b="1" dirty="0" err="1">
                <a:latin typeface="Trebuchet MS" panose="020B0603020202020204" pitchFamily="34" charset="0"/>
              </a:rPr>
              <a:t>IllegalStateException</a:t>
            </a:r>
            <a:r>
              <a:rPr lang="en-US" sz="1600" dirty="0">
                <a:latin typeface="Trebuchet MS" panose="020B0603020202020204" pitchFamily="34" charset="0"/>
              </a:rPr>
              <a:t> : This exception will throw an error or error message when the method is not accessed for the particular operation in the application. It comes under the unchecked exception.</a:t>
            </a:r>
          </a:p>
        </p:txBody>
      </p:sp>
    </p:spTree>
    <p:extLst>
      <p:ext uri="{BB962C8B-B14F-4D97-AF65-F5344CB8AC3E}">
        <p14:creationId xmlns:p14="http://schemas.microsoft.com/office/powerpoint/2010/main" val="135331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7B004-7D71-A0AC-8D39-0953667AB367}"/>
              </a:ext>
            </a:extLst>
          </p:cNvPr>
          <p:cNvSpPr>
            <a:spLocks noGrp="1"/>
          </p:cNvSpPr>
          <p:nvPr>
            <p:ph idx="1"/>
          </p:nvPr>
        </p:nvSpPr>
        <p:spPr>
          <a:xfrm>
            <a:off x="86627" y="0"/>
            <a:ext cx="12002704" cy="6737684"/>
          </a:xfrm>
        </p:spPr>
        <p:txBody>
          <a:bodyPr>
            <a:normAutofit/>
          </a:bodyPr>
          <a:lstStyle/>
          <a:p>
            <a:pPr marL="0" indent="0">
              <a:buNone/>
            </a:pPr>
            <a:r>
              <a:rPr lang="en-US" sz="1800" b="1" dirty="0">
                <a:latin typeface="Trebuchet MS" panose="020B0603020202020204" pitchFamily="34" charset="0"/>
              </a:rPr>
              <a:t>Examples : </a:t>
            </a:r>
            <a:endParaRPr lang="en-IN" sz="1800" b="1" dirty="0">
              <a:latin typeface="Trebuchet MS" panose="020B0603020202020204" pitchFamily="34" charset="0"/>
            </a:endParaRPr>
          </a:p>
        </p:txBody>
      </p:sp>
      <p:sp>
        <p:nvSpPr>
          <p:cNvPr id="5" name="Content Placeholder 2">
            <a:extLst>
              <a:ext uri="{FF2B5EF4-FFF2-40B4-BE49-F238E27FC236}">
                <a16:creationId xmlns:a16="http://schemas.microsoft.com/office/drawing/2014/main" id="{12420AC2-0D9E-0AD2-E988-E8C819894987}"/>
              </a:ext>
            </a:extLst>
          </p:cNvPr>
          <p:cNvSpPr txBox="1">
            <a:spLocks/>
          </p:cNvSpPr>
          <p:nvPr/>
        </p:nvSpPr>
        <p:spPr>
          <a:xfrm>
            <a:off x="0" y="365754"/>
            <a:ext cx="3680059" cy="293570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class </a:t>
            </a:r>
            <a:r>
              <a:rPr lang="en-US" sz="1400" b="1" dirty="0" err="1">
                <a:solidFill>
                  <a:schemeClr val="accent5">
                    <a:lumMod val="50000"/>
                  </a:schemeClr>
                </a:solidFill>
                <a:latin typeface="Trebuchet MS" panose="020B0603020202020204" pitchFamily="34" charset="0"/>
              </a:rPr>
              <a:t>NullPointer_Demo</a:t>
            </a:r>
            <a:endParaRPr lang="en-US" sz="1400" b="1" dirty="0">
              <a:solidFill>
                <a:schemeClr val="accent5">
                  <a:lumMod val="50000"/>
                </a:schemeClr>
              </a:solidFill>
              <a:latin typeface="Trebuchet MS" panose="020B0603020202020204" pitchFamily="34" charset="0"/>
            </a:endParaRP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String a = null; //null value</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a:t>
            </a:r>
            <a:r>
              <a:rPr lang="en-US" sz="1400" b="1" dirty="0" err="1">
                <a:solidFill>
                  <a:schemeClr val="tx1">
                    <a:lumMod val="95000"/>
                    <a:lumOff val="5000"/>
                  </a:schemeClr>
                </a:solidFill>
                <a:latin typeface="Trebuchet MS" panose="020B0603020202020204" pitchFamily="34" charset="0"/>
              </a:rPr>
              <a:t>a.charAt</a:t>
            </a:r>
            <a:r>
              <a:rPr lang="en-US" sz="1400" b="1" dirty="0">
                <a:solidFill>
                  <a:schemeClr val="tx1">
                    <a:lumMod val="95000"/>
                    <a:lumOff val="5000"/>
                  </a:schemeClr>
                </a:solidFill>
                <a:latin typeface="Trebuchet MS" panose="020B0603020202020204" pitchFamily="34" charset="0"/>
              </a:rPr>
              <a:t>(0));</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catch(</a:t>
            </a:r>
            <a:r>
              <a:rPr lang="en-US" sz="1400" b="1" dirty="0" err="1">
                <a:solidFill>
                  <a:schemeClr val="tx1">
                    <a:lumMod val="95000"/>
                    <a:lumOff val="5000"/>
                  </a:schemeClr>
                </a:solidFill>
                <a:latin typeface="Trebuchet MS" panose="020B0603020202020204" pitchFamily="34" charset="0"/>
              </a:rPr>
              <a:t>NullPointerException</a:t>
            </a:r>
            <a:r>
              <a:rPr lang="en-US" sz="14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a:t>
            </a:r>
            <a:r>
              <a:rPr lang="en-US" sz="1400" b="1" dirty="0" err="1">
                <a:solidFill>
                  <a:schemeClr val="tx1">
                    <a:lumMod val="95000"/>
                    <a:lumOff val="5000"/>
                  </a:schemeClr>
                </a:solidFill>
                <a:latin typeface="Trebuchet MS" panose="020B0603020202020204" pitchFamily="34" charset="0"/>
              </a:rPr>
              <a:t>NullPointerException</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
        <p:nvSpPr>
          <p:cNvPr id="6" name="Content Placeholder 2">
            <a:extLst>
              <a:ext uri="{FF2B5EF4-FFF2-40B4-BE49-F238E27FC236}">
                <a16:creationId xmlns:a16="http://schemas.microsoft.com/office/drawing/2014/main" id="{EC10F07F-0AA1-F9BB-9950-31290074021A}"/>
              </a:ext>
            </a:extLst>
          </p:cNvPr>
          <p:cNvSpPr txBox="1">
            <a:spLocks/>
          </p:cNvSpPr>
          <p:nvPr/>
        </p:nvSpPr>
        <p:spPr>
          <a:xfrm>
            <a:off x="3729790" y="365754"/>
            <a:ext cx="4255970" cy="293570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class </a:t>
            </a:r>
            <a:r>
              <a:rPr lang="en-US" sz="1700" b="1" dirty="0" err="1">
                <a:solidFill>
                  <a:schemeClr val="accent5">
                    <a:lumMod val="50000"/>
                  </a:schemeClr>
                </a:solidFill>
                <a:latin typeface="Trebuchet MS" panose="020B0603020202020204" pitchFamily="34" charset="0"/>
              </a:rPr>
              <a:t>ArithmeticException_Demo</a:t>
            </a:r>
            <a:endParaRPr lang="en-US" sz="1700" b="1" dirty="0">
              <a:solidFill>
                <a:schemeClr val="accent5">
                  <a:lumMod val="50000"/>
                </a:schemeClr>
              </a:solidFill>
              <a:latin typeface="Trebuchet MS" panose="020B0603020202020204" pitchFamily="34" charset="0"/>
            </a:endParaRP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int a = 30, b = 0;</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int c = a/b;  // cannot divide by zero</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 ("Result = " + c);</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catch(</a:t>
            </a:r>
            <a:r>
              <a:rPr lang="en-US" sz="1400" b="1" dirty="0" err="1">
                <a:solidFill>
                  <a:schemeClr val="tx1">
                    <a:lumMod val="95000"/>
                    <a:lumOff val="5000"/>
                  </a:schemeClr>
                </a:solidFill>
                <a:latin typeface="Trebuchet MS" panose="020B0603020202020204" pitchFamily="34" charset="0"/>
              </a:rPr>
              <a:t>ArithmeticException</a:t>
            </a:r>
            <a:r>
              <a:rPr lang="en-US" sz="14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 ("Can't divide a number by 0");</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
        <p:nvSpPr>
          <p:cNvPr id="7" name="Content Placeholder 2">
            <a:extLst>
              <a:ext uri="{FF2B5EF4-FFF2-40B4-BE49-F238E27FC236}">
                <a16:creationId xmlns:a16="http://schemas.microsoft.com/office/drawing/2014/main" id="{D8491671-C94B-7F98-451C-73D191C0FAB5}"/>
              </a:ext>
            </a:extLst>
          </p:cNvPr>
          <p:cNvSpPr txBox="1">
            <a:spLocks/>
          </p:cNvSpPr>
          <p:nvPr/>
        </p:nvSpPr>
        <p:spPr>
          <a:xfrm>
            <a:off x="8062762" y="365754"/>
            <a:ext cx="3949566" cy="293570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tx1">
                    <a:lumMod val="95000"/>
                    <a:lumOff val="5000"/>
                  </a:schemeClr>
                </a:solidFill>
                <a:latin typeface="Trebuchet MS" panose="020B0603020202020204" pitchFamily="34" charset="0"/>
              </a:rPr>
              <a:t>class </a:t>
            </a:r>
            <a:r>
              <a:rPr lang="en-US" sz="1900" b="1" dirty="0" err="1">
                <a:solidFill>
                  <a:schemeClr val="accent5">
                    <a:lumMod val="50000"/>
                  </a:schemeClr>
                </a:solidFill>
                <a:latin typeface="Trebuchet MS" panose="020B0603020202020204" pitchFamily="34" charset="0"/>
              </a:rPr>
              <a:t>StringIndexOutOfBound_Demo</a:t>
            </a:r>
            <a:endParaRPr lang="en-US" sz="1900" b="1" dirty="0">
              <a:solidFill>
                <a:schemeClr val="accent5">
                  <a:lumMod val="50000"/>
                </a:schemeClr>
              </a:solidFill>
              <a:latin typeface="Trebuchet MS" panose="020B0603020202020204" pitchFamily="34" charset="0"/>
            </a:endParaRPr>
          </a:p>
          <a:p>
            <a:pPr marL="0" indent="0">
              <a:buNone/>
            </a:pPr>
            <a:r>
              <a:rPr lang="en-US" sz="1900" b="1" dirty="0">
                <a:solidFill>
                  <a:schemeClr val="accent5">
                    <a:lumMod val="50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String a = "This is like chipping "; // length is 22</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char c = </a:t>
            </a:r>
            <a:r>
              <a:rPr lang="en-US" sz="1400" b="1" dirty="0" err="1">
                <a:solidFill>
                  <a:schemeClr val="tx1">
                    <a:lumMod val="95000"/>
                    <a:lumOff val="5000"/>
                  </a:schemeClr>
                </a:solidFill>
                <a:latin typeface="Trebuchet MS" panose="020B0603020202020204" pitchFamily="34" charset="0"/>
              </a:rPr>
              <a:t>a.charAt</a:t>
            </a:r>
            <a:r>
              <a:rPr lang="en-US" sz="1400" b="1" dirty="0">
                <a:solidFill>
                  <a:schemeClr val="tx1">
                    <a:lumMod val="95000"/>
                    <a:lumOff val="5000"/>
                  </a:schemeClr>
                </a:solidFill>
                <a:latin typeface="Trebuchet MS" panose="020B0603020202020204" pitchFamily="34" charset="0"/>
              </a:rPr>
              <a:t>(24); // accessing 25th element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(c);</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catch(</a:t>
            </a:r>
            <a:r>
              <a:rPr lang="en-US" sz="1400" b="1" dirty="0" err="1">
                <a:solidFill>
                  <a:schemeClr val="tx1">
                    <a:lumMod val="95000"/>
                    <a:lumOff val="5000"/>
                  </a:schemeClr>
                </a:solidFill>
                <a:latin typeface="Trebuchet MS" panose="020B0603020202020204" pitchFamily="34" charset="0"/>
              </a:rPr>
              <a:t>StringIndexOutOfBoundsException</a:t>
            </a:r>
            <a:r>
              <a:rPr lang="en-US" sz="14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a:t>
            </a:r>
            <a:r>
              <a:rPr lang="en-US" sz="1400" b="1" dirty="0" err="1">
                <a:solidFill>
                  <a:schemeClr val="tx1">
                    <a:lumMod val="95000"/>
                    <a:lumOff val="5000"/>
                  </a:schemeClr>
                </a:solidFill>
                <a:latin typeface="Trebuchet MS" panose="020B0603020202020204" pitchFamily="34" charset="0"/>
              </a:rPr>
              <a:t>StringIndexOutOfBoundsException</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
        <p:nvSpPr>
          <p:cNvPr id="9" name="Content Placeholder 2">
            <a:extLst>
              <a:ext uri="{FF2B5EF4-FFF2-40B4-BE49-F238E27FC236}">
                <a16:creationId xmlns:a16="http://schemas.microsoft.com/office/drawing/2014/main" id="{E8B1AED5-2A12-87D8-0814-3BFEDC3C7AE7}"/>
              </a:ext>
            </a:extLst>
          </p:cNvPr>
          <p:cNvSpPr txBox="1">
            <a:spLocks/>
          </p:cNvSpPr>
          <p:nvPr/>
        </p:nvSpPr>
        <p:spPr>
          <a:xfrm>
            <a:off x="49731" y="3429000"/>
            <a:ext cx="3680059" cy="33086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300" b="1" dirty="0">
                <a:solidFill>
                  <a:schemeClr val="accent5">
                    <a:lumMod val="50000"/>
                  </a:schemeClr>
                </a:solidFill>
                <a:latin typeface="Trebuchet MS" panose="020B0603020202020204" pitchFamily="34" charset="0"/>
              </a:rPr>
              <a:t>class </a:t>
            </a:r>
            <a:r>
              <a:rPr lang="en-US" sz="1300" b="1" dirty="0" err="1">
                <a:solidFill>
                  <a:schemeClr val="accent5">
                    <a:lumMod val="50000"/>
                  </a:schemeClr>
                </a:solidFill>
                <a:latin typeface="Trebuchet MS" panose="020B0603020202020204" pitchFamily="34" charset="0"/>
              </a:rPr>
              <a:t>File_notFound_Demo</a:t>
            </a:r>
            <a:r>
              <a:rPr lang="en-US" sz="1300" b="1" dirty="0">
                <a:solidFill>
                  <a:schemeClr val="accent5">
                    <a:lumMod val="50000"/>
                  </a:schemeClr>
                </a:solidFill>
                <a:latin typeface="Trebuchet MS" panose="020B0603020202020204" pitchFamily="34" charset="0"/>
              </a:rPr>
              <a:t> </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 {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File </a:t>
            </a:r>
            <a:r>
              <a:rPr lang="en-US" sz="1400" b="1" dirty="0" err="1">
                <a:solidFill>
                  <a:schemeClr val="tx1">
                    <a:lumMod val="95000"/>
                    <a:lumOff val="5000"/>
                  </a:schemeClr>
                </a:solidFill>
                <a:latin typeface="Trebuchet MS" panose="020B0603020202020204" pitchFamily="34" charset="0"/>
              </a:rPr>
              <a:t>file</a:t>
            </a:r>
            <a:r>
              <a:rPr lang="en-US" sz="1400" b="1" dirty="0">
                <a:solidFill>
                  <a:schemeClr val="tx1">
                    <a:lumMod val="95000"/>
                    <a:lumOff val="5000"/>
                  </a:schemeClr>
                </a:solidFill>
                <a:latin typeface="Trebuchet MS" panose="020B0603020202020204" pitchFamily="34" charset="0"/>
              </a:rPr>
              <a:t> = new File("E://file.txt"); //  file does not exist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FileReader</a:t>
            </a: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fr</a:t>
            </a:r>
            <a:r>
              <a:rPr lang="en-US" sz="1400" b="1" dirty="0">
                <a:solidFill>
                  <a:schemeClr val="tx1">
                    <a:lumMod val="95000"/>
                    <a:lumOff val="5000"/>
                  </a:schemeClr>
                </a:solidFill>
                <a:latin typeface="Trebuchet MS" panose="020B0603020202020204" pitchFamily="34" charset="0"/>
              </a:rPr>
              <a:t> = new </a:t>
            </a:r>
            <a:r>
              <a:rPr lang="en-US" sz="1400" b="1" dirty="0" err="1">
                <a:solidFill>
                  <a:schemeClr val="tx1">
                    <a:lumMod val="95000"/>
                    <a:lumOff val="5000"/>
                  </a:schemeClr>
                </a:solidFill>
                <a:latin typeface="Trebuchet MS" panose="020B0603020202020204" pitchFamily="34" charset="0"/>
              </a:rPr>
              <a:t>FileReader</a:t>
            </a:r>
            <a:r>
              <a:rPr lang="en-US" sz="1400" b="1" dirty="0">
                <a:solidFill>
                  <a:schemeClr val="tx1">
                    <a:lumMod val="95000"/>
                    <a:lumOff val="5000"/>
                  </a:schemeClr>
                </a:solidFill>
                <a:latin typeface="Trebuchet MS" panose="020B0603020202020204" pitchFamily="34" charset="0"/>
              </a:rPr>
              <a:t>(file);</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catch (</a:t>
            </a:r>
            <a:r>
              <a:rPr lang="en-US" sz="1400" b="1" dirty="0" err="1">
                <a:solidFill>
                  <a:schemeClr val="tx1">
                    <a:lumMod val="95000"/>
                    <a:lumOff val="5000"/>
                  </a:schemeClr>
                </a:solidFill>
                <a:latin typeface="Trebuchet MS" panose="020B0603020202020204" pitchFamily="34" charset="0"/>
              </a:rPr>
              <a:t>FileNotFoundException</a:t>
            </a:r>
            <a:r>
              <a:rPr lang="en-US" sz="14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("File does not exist");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
        <p:nvSpPr>
          <p:cNvPr id="10" name="Content Placeholder 2">
            <a:extLst>
              <a:ext uri="{FF2B5EF4-FFF2-40B4-BE49-F238E27FC236}">
                <a16:creationId xmlns:a16="http://schemas.microsoft.com/office/drawing/2014/main" id="{CF73DBBF-4843-DE41-27AC-D17884832AF4}"/>
              </a:ext>
            </a:extLst>
          </p:cNvPr>
          <p:cNvSpPr txBox="1">
            <a:spLocks/>
          </p:cNvSpPr>
          <p:nvPr/>
        </p:nvSpPr>
        <p:spPr>
          <a:xfrm>
            <a:off x="3816417" y="3429000"/>
            <a:ext cx="4169343" cy="33086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class  </a:t>
            </a:r>
            <a:r>
              <a:rPr lang="en-US" sz="1400" b="1" dirty="0" err="1">
                <a:solidFill>
                  <a:schemeClr val="accent5">
                    <a:lumMod val="50000"/>
                  </a:schemeClr>
                </a:solidFill>
                <a:latin typeface="Trebuchet MS" panose="020B0603020202020204" pitchFamily="34" charset="0"/>
              </a:rPr>
              <a:t>NumberFormat_Demo</a:t>
            </a:r>
            <a:endParaRPr lang="en-US" sz="1400" b="1" dirty="0">
              <a:solidFill>
                <a:schemeClr val="accent5">
                  <a:lumMod val="50000"/>
                </a:schemeClr>
              </a:solidFill>
              <a:latin typeface="Trebuchet MS" panose="020B0603020202020204" pitchFamily="34" charset="0"/>
            </a:endParaRPr>
          </a:p>
          <a:p>
            <a:pPr marL="0" indent="0">
              <a:buFont typeface="Arial" panose="020B0604020202020204" pitchFamily="34" charset="0"/>
              <a:buNone/>
            </a:pPr>
            <a:r>
              <a:rPr lang="en-US" sz="1400" b="1" dirty="0">
                <a:solidFill>
                  <a:schemeClr val="accent5">
                    <a:lumMod val="50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a:t>
            </a:r>
            <a:r>
              <a:rPr lang="en-US" sz="1400" b="1" dirty="0" err="1">
                <a:solidFill>
                  <a:schemeClr val="tx1">
                    <a:lumMod val="95000"/>
                    <a:lumOff val="5000"/>
                  </a:schemeClr>
                </a:solidFill>
                <a:latin typeface="Trebuchet MS" panose="020B0603020202020204" pitchFamily="34" charset="0"/>
              </a:rPr>
              <a:t>akki</a:t>
            </a:r>
            <a:r>
              <a:rPr lang="en-US" sz="1400" b="1" dirty="0">
                <a:solidFill>
                  <a:schemeClr val="tx1">
                    <a:lumMod val="95000"/>
                    <a:lumOff val="5000"/>
                  </a:schemeClr>
                </a:solidFill>
                <a:latin typeface="Trebuchet MS" panose="020B0603020202020204" pitchFamily="34" charset="0"/>
              </a:rPr>
              <a:t>" is not a number</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int num = </a:t>
            </a:r>
            <a:r>
              <a:rPr lang="en-US" sz="1400" b="1" dirty="0" err="1">
                <a:solidFill>
                  <a:schemeClr val="tx1">
                    <a:lumMod val="95000"/>
                    <a:lumOff val="5000"/>
                  </a:schemeClr>
                </a:solidFill>
                <a:latin typeface="Trebuchet MS" panose="020B0603020202020204" pitchFamily="34" charset="0"/>
              </a:rPr>
              <a:t>Integer.parseInt</a:t>
            </a: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akki</a:t>
            </a: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(num);</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catch(</a:t>
            </a:r>
            <a:r>
              <a:rPr lang="en-US" sz="1400" b="1" dirty="0" err="1">
                <a:solidFill>
                  <a:schemeClr val="tx1">
                    <a:lumMod val="95000"/>
                    <a:lumOff val="5000"/>
                  </a:schemeClr>
                </a:solidFill>
                <a:latin typeface="Trebuchet MS" panose="020B0603020202020204" pitchFamily="34" charset="0"/>
              </a:rPr>
              <a:t>NumberFormatException</a:t>
            </a:r>
            <a:r>
              <a:rPr lang="en-US" sz="1400" b="1" dirty="0">
                <a:solidFill>
                  <a:schemeClr val="tx1">
                    <a:lumMod val="95000"/>
                    <a:lumOff val="5000"/>
                  </a:schemeClr>
                </a:solidFill>
                <a:latin typeface="Trebuchet MS" panose="020B0603020202020204" pitchFamily="34" charset="0"/>
              </a:rPr>
              <a:t> e)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("Number format exception");</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
        <p:nvSpPr>
          <p:cNvPr id="11" name="Content Placeholder 2">
            <a:extLst>
              <a:ext uri="{FF2B5EF4-FFF2-40B4-BE49-F238E27FC236}">
                <a16:creationId xmlns:a16="http://schemas.microsoft.com/office/drawing/2014/main" id="{F77262A5-5BFF-29A7-1180-2C5FBBCCB7A8}"/>
              </a:ext>
            </a:extLst>
          </p:cNvPr>
          <p:cNvSpPr txBox="1">
            <a:spLocks/>
          </p:cNvSpPr>
          <p:nvPr/>
        </p:nvSpPr>
        <p:spPr>
          <a:xfrm>
            <a:off x="8072387" y="3429802"/>
            <a:ext cx="3949567" cy="33078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b="1" dirty="0">
                <a:solidFill>
                  <a:schemeClr val="tx1">
                    <a:lumMod val="95000"/>
                    <a:lumOff val="5000"/>
                  </a:schemeClr>
                </a:solidFill>
                <a:latin typeface="Trebuchet MS" panose="020B0603020202020204" pitchFamily="34" charset="0"/>
              </a:rPr>
              <a:t>class </a:t>
            </a:r>
            <a:r>
              <a:rPr lang="en-US" sz="1500" b="1" dirty="0" err="1">
                <a:solidFill>
                  <a:schemeClr val="accent5">
                    <a:lumMod val="50000"/>
                  </a:schemeClr>
                </a:solidFill>
                <a:latin typeface="Trebuchet MS" panose="020B0603020202020204" pitchFamily="34" charset="0"/>
              </a:rPr>
              <a:t>ArrayIndexOutOfBound_Demo</a:t>
            </a:r>
            <a:endParaRPr lang="en-US" sz="1500" b="1" dirty="0">
              <a:solidFill>
                <a:schemeClr val="accent5">
                  <a:lumMod val="50000"/>
                </a:schemeClr>
              </a:solidFill>
              <a:latin typeface="Trebuchet MS" panose="020B0603020202020204" pitchFamily="34" charset="0"/>
            </a:endParaRP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public static void main(String </a:t>
            </a:r>
            <a:r>
              <a:rPr lang="en-US" sz="1400" b="1" dirty="0" err="1">
                <a:solidFill>
                  <a:schemeClr val="tx1">
                    <a:lumMod val="95000"/>
                    <a:lumOff val="5000"/>
                  </a:schemeClr>
                </a:solidFill>
                <a:latin typeface="Trebuchet MS" panose="020B0603020202020204" pitchFamily="34" charset="0"/>
              </a:rPr>
              <a:t>args</a:t>
            </a:r>
            <a:r>
              <a:rPr lang="en-US" sz="1400" b="1" dirty="0">
                <a:solidFill>
                  <a:schemeClr val="tx1">
                    <a:lumMod val="95000"/>
                    <a:lumOff val="5000"/>
                  </a:schemeClr>
                </a:solidFill>
                <a:latin typeface="Trebuchet MS" panose="020B0603020202020204" pitchFamily="34" charset="0"/>
              </a:rPr>
              <a:t>[])</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try{</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int a[] = new int[5];</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a[6] = 9; // accessing 7th element in an array of</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size 5</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catch(</a:t>
            </a:r>
            <a:r>
              <a:rPr lang="en-US" sz="1400" b="1" dirty="0" err="1">
                <a:solidFill>
                  <a:schemeClr val="tx1">
                    <a:lumMod val="95000"/>
                    <a:lumOff val="5000"/>
                  </a:schemeClr>
                </a:solidFill>
                <a:latin typeface="Trebuchet MS" panose="020B0603020202020204" pitchFamily="34" charset="0"/>
              </a:rPr>
              <a:t>ArrayIndexOutOfBoundsException</a:t>
            </a:r>
            <a:r>
              <a:rPr lang="en-US" sz="1400" b="1" dirty="0">
                <a:solidFill>
                  <a:schemeClr val="tx1">
                    <a:lumMod val="95000"/>
                    <a:lumOff val="5000"/>
                  </a:schemeClr>
                </a:solidFill>
                <a:latin typeface="Trebuchet MS" panose="020B0603020202020204" pitchFamily="34" charset="0"/>
              </a:rPr>
              <a:t> e){</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a:t>
            </a:r>
            <a:r>
              <a:rPr lang="en-US" sz="1400" b="1" dirty="0" err="1">
                <a:solidFill>
                  <a:schemeClr val="tx1">
                    <a:lumMod val="95000"/>
                    <a:lumOff val="5000"/>
                  </a:schemeClr>
                </a:solidFill>
                <a:latin typeface="Trebuchet MS" panose="020B0603020202020204" pitchFamily="34" charset="0"/>
              </a:rPr>
              <a:t>System.out.println</a:t>
            </a:r>
            <a:r>
              <a:rPr lang="en-US" sz="1400" b="1" dirty="0">
                <a:solidFill>
                  <a:schemeClr val="tx1">
                    <a:lumMod val="95000"/>
                    <a:lumOff val="5000"/>
                  </a:schemeClr>
                </a:solidFill>
                <a:latin typeface="Trebuchet MS" panose="020B0603020202020204" pitchFamily="34" charset="0"/>
              </a:rPr>
              <a:t> ("Array Index is Out Of Bounds");</a:t>
            </a:r>
          </a:p>
          <a:p>
            <a:pPr marL="0" indent="0">
              <a:buFont typeface="Arial" panose="020B0604020202020204" pitchFamily="34" charset="0"/>
              <a:buNone/>
            </a:pPr>
            <a:r>
              <a:rPr lang="en-US" sz="1400" b="1" dirty="0">
                <a:solidFill>
                  <a:schemeClr val="tx1">
                    <a:lumMod val="95000"/>
                    <a:lumOff val="5000"/>
                  </a:schemeClr>
                </a:solidFill>
                <a:latin typeface="Trebuchet MS" panose="020B0603020202020204" pitchFamily="34" charset="0"/>
              </a:rPr>
              <a:t>        }     }  }</a:t>
            </a:r>
            <a:endParaRPr lang="en-IN" sz="1400" b="1" dirty="0">
              <a:solidFill>
                <a:schemeClr val="tx1">
                  <a:lumMod val="95000"/>
                  <a:lumOff val="5000"/>
                </a:schemeClr>
              </a:solidFill>
              <a:latin typeface="Trebuchet MS" panose="020B0603020202020204" pitchFamily="34" charset="0"/>
            </a:endParaRPr>
          </a:p>
        </p:txBody>
      </p:sp>
    </p:spTree>
    <p:extLst>
      <p:ext uri="{BB962C8B-B14F-4D97-AF65-F5344CB8AC3E}">
        <p14:creationId xmlns:p14="http://schemas.microsoft.com/office/powerpoint/2010/main" val="260000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C5273A22-22F0-4071-8058-4A0447E22D05}"/>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File Handling</a:t>
            </a:r>
          </a:p>
        </p:txBody>
      </p:sp>
    </p:spTree>
    <p:extLst>
      <p:ext uri="{BB962C8B-B14F-4D97-AF65-F5344CB8AC3E}">
        <p14:creationId xmlns:p14="http://schemas.microsoft.com/office/powerpoint/2010/main" val="109437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7B004-7D71-A0AC-8D39-0953667AB367}"/>
              </a:ext>
            </a:extLst>
          </p:cNvPr>
          <p:cNvSpPr>
            <a:spLocks noGrp="1"/>
          </p:cNvSpPr>
          <p:nvPr>
            <p:ph idx="1"/>
          </p:nvPr>
        </p:nvSpPr>
        <p:spPr>
          <a:xfrm>
            <a:off x="211756" y="173254"/>
            <a:ext cx="11723570" cy="6468177"/>
          </a:xfrm>
        </p:spPr>
        <p:txBody>
          <a:bodyPr>
            <a:normAutofit/>
          </a:bodyPr>
          <a:lstStyle/>
          <a:p>
            <a:pPr marL="0" indent="0">
              <a:buNone/>
            </a:pPr>
            <a:r>
              <a:rPr lang="en-US" sz="1800" b="1" dirty="0">
                <a:latin typeface="Trebuchet MS" panose="020B0603020202020204" pitchFamily="34" charset="0"/>
              </a:rPr>
              <a:t>File Handling in Java</a:t>
            </a:r>
          </a:p>
          <a:p>
            <a:pPr marL="0" indent="0">
              <a:buNone/>
            </a:pPr>
            <a:r>
              <a:rPr lang="en-US" sz="1800" dirty="0">
                <a:latin typeface="Trebuchet MS" panose="020B0603020202020204" pitchFamily="34" charset="0"/>
              </a:rPr>
              <a:t>In Java, with the help of File Class, we can work with files.  The File class can be used by creating an object of the class and then specifying the name of the file. There are several File Operations like </a:t>
            </a:r>
            <a:r>
              <a:rPr lang="en-US" sz="1800" b="1" dirty="0">
                <a:latin typeface="Trebuchet MS" panose="020B0603020202020204" pitchFamily="34" charset="0"/>
              </a:rPr>
              <a:t>creating a new File</a:t>
            </a:r>
            <a:r>
              <a:rPr lang="en-US" sz="1800" dirty="0">
                <a:latin typeface="Trebuchet MS" panose="020B0603020202020204" pitchFamily="34" charset="0"/>
              </a:rPr>
              <a:t>, </a:t>
            </a:r>
            <a:r>
              <a:rPr lang="en-US" sz="1800" b="1" dirty="0">
                <a:latin typeface="Trebuchet MS" panose="020B0603020202020204" pitchFamily="34" charset="0"/>
              </a:rPr>
              <a:t>getting information about File</a:t>
            </a:r>
            <a:r>
              <a:rPr lang="en-US" sz="1800" dirty="0">
                <a:latin typeface="Trebuchet MS" panose="020B0603020202020204" pitchFamily="34" charset="0"/>
              </a:rPr>
              <a:t>, </a:t>
            </a:r>
            <a:r>
              <a:rPr lang="en-US" sz="1800" b="1" dirty="0">
                <a:latin typeface="Trebuchet MS" panose="020B0603020202020204" pitchFamily="34" charset="0"/>
              </a:rPr>
              <a:t>writing into a File</a:t>
            </a:r>
            <a:r>
              <a:rPr lang="en-US" sz="1800" dirty="0">
                <a:latin typeface="Trebuchet MS" panose="020B0603020202020204" pitchFamily="34" charset="0"/>
              </a:rPr>
              <a:t>, </a:t>
            </a:r>
            <a:r>
              <a:rPr lang="en-US" sz="1800" b="1" dirty="0">
                <a:latin typeface="Trebuchet MS" panose="020B0603020202020204" pitchFamily="34" charset="0"/>
              </a:rPr>
              <a:t>reading from a File</a:t>
            </a:r>
            <a:r>
              <a:rPr lang="en-US" sz="1800" dirty="0">
                <a:latin typeface="Trebuchet MS" panose="020B0603020202020204" pitchFamily="34" charset="0"/>
              </a:rPr>
              <a:t> and </a:t>
            </a:r>
            <a:r>
              <a:rPr lang="en-US" sz="1800" b="1" dirty="0">
                <a:latin typeface="Trebuchet MS" panose="020B0603020202020204" pitchFamily="34" charset="0"/>
              </a:rPr>
              <a:t>deleting a File</a:t>
            </a:r>
            <a:r>
              <a:rPr lang="en-US" sz="1800" dirty="0">
                <a:latin typeface="Trebuchet MS" panose="020B0603020202020204" pitchFamily="34" charset="0"/>
              </a:rPr>
              <a:t>.</a:t>
            </a:r>
          </a:p>
          <a:p>
            <a:pPr marL="0" indent="0">
              <a:buNone/>
            </a:pPr>
            <a:endParaRPr lang="en-US" sz="1800" dirty="0">
              <a:solidFill>
                <a:srgbClr val="C00000"/>
              </a:solidFill>
              <a:latin typeface="Trebuchet MS" panose="020B0603020202020204" pitchFamily="34" charset="0"/>
            </a:endParaRPr>
          </a:p>
          <a:p>
            <a:pPr marL="0" indent="0">
              <a:buNone/>
            </a:pPr>
            <a:r>
              <a:rPr lang="en-US" sz="1800" b="1" dirty="0">
                <a:solidFill>
                  <a:schemeClr val="tx1">
                    <a:lumMod val="95000"/>
                    <a:lumOff val="5000"/>
                  </a:schemeClr>
                </a:solidFill>
                <a:latin typeface="Trebuchet MS" panose="020B0603020202020204" pitchFamily="34" charset="0"/>
              </a:rPr>
              <a:t>Why File Handling is Required?</a:t>
            </a:r>
            <a:endParaRPr lang="en-US" sz="1800" dirty="0">
              <a:solidFill>
                <a:schemeClr val="tx1">
                  <a:lumMod val="95000"/>
                  <a:lumOff val="5000"/>
                </a:schemeClr>
              </a:solidFill>
              <a:latin typeface="Trebuchet MS" panose="020B0603020202020204" pitchFamily="34" charset="0"/>
            </a:endParaRPr>
          </a:p>
          <a:p>
            <a:pPr marL="0" indent="0">
              <a:buNone/>
            </a:pPr>
            <a:r>
              <a:rPr lang="en-US" sz="1800" dirty="0">
                <a:solidFill>
                  <a:schemeClr val="tx1">
                    <a:lumMod val="95000"/>
                    <a:lumOff val="5000"/>
                  </a:schemeClr>
                </a:solidFill>
                <a:latin typeface="Trebuchet MS" panose="020B0603020202020204" pitchFamily="34" charset="0"/>
              </a:rPr>
              <a:t>File Handling is an integral part of any programming language as file handling enables us to store the output of any particular program in a file and allows us to perform certain operations on it.</a:t>
            </a:r>
          </a:p>
          <a:p>
            <a:pPr marL="0" indent="0">
              <a:buNone/>
            </a:pPr>
            <a:r>
              <a:rPr lang="en-US" sz="1800" dirty="0">
                <a:solidFill>
                  <a:schemeClr val="tx1">
                    <a:lumMod val="95000"/>
                    <a:lumOff val="5000"/>
                  </a:schemeClr>
                </a:solidFill>
                <a:latin typeface="Trebuchet MS" panose="020B0603020202020204" pitchFamily="34" charset="0"/>
              </a:rPr>
              <a:t>In simple words, file handling means reading and writing data to a file.</a:t>
            </a:r>
          </a:p>
          <a:p>
            <a:pPr marL="0" indent="0">
              <a:buNone/>
            </a:pPr>
            <a:endParaRPr lang="en-US" sz="1800" dirty="0">
              <a:solidFill>
                <a:schemeClr val="tx1">
                  <a:lumMod val="95000"/>
                  <a:lumOff val="5000"/>
                </a:schemeClr>
              </a:solidFill>
              <a:latin typeface="Trebuchet MS" panose="020B0603020202020204" pitchFamily="34" charset="0"/>
            </a:endParaRPr>
          </a:p>
          <a:p>
            <a:pPr marL="0" indent="0">
              <a:buNone/>
            </a:pPr>
            <a:r>
              <a:rPr lang="en-IN" sz="1800" b="1" dirty="0">
                <a:solidFill>
                  <a:schemeClr val="tx1">
                    <a:lumMod val="95000"/>
                    <a:lumOff val="5000"/>
                  </a:schemeClr>
                </a:solidFill>
                <a:latin typeface="Trebuchet MS" panose="020B0603020202020204" pitchFamily="34" charset="0"/>
              </a:rPr>
              <a:t>Java File Class Methods : </a:t>
            </a:r>
          </a:p>
          <a:p>
            <a:pPr marL="0" indent="0">
              <a:buNone/>
            </a:pPr>
            <a:r>
              <a:rPr lang="en-IN" sz="1800" dirty="0" err="1">
                <a:solidFill>
                  <a:schemeClr val="tx1">
                    <a:lumMod val="95000"/>
                    <a:lumOff val="5000"/>
                  </a:schemeClr>
                </a:solidFill>
                <a:latin typeface="Trebuchet MS" panose="020B0603020202020204" pitchFamily="34" charset="0"/>
              </a:rPr>
              <a:t>canRead</a:t>
            </a:r>
            <a:r>
              <a:rPr lang="en-IN" sz="1800" dirty="0">
                <a:solidFill>
                  <a:schemeClr val="tx1">
                    <a:lumMod val="95000"/>
                    <a:lumOff val="5000"/>
                  </a:schemeClr>
                </a:solidFill>
                <a:latin typeface="Trebuchet MS" panose="020B0603020202020204" pitchFamily="34" charset="0"/>
              </a:rPr>
              <a:t>(), </a:t>
            </a:r>
            <a:r>
              <a:rPr lang="en-IN" sz="1800" dirty="0" err="1">
                <a:solidFill>
                  <a:schemeClr val="tx1">
                    <a:lumMod val="95000"/>
                    <a:lumOff val="5000"/>
                  </a:schemeClr>
                </a:solidFill>
                <a:latin typeface="Trebuchet MS" panose="020B0603020202020204" pitchFamily="34" charset="0"/>
              </a:rPr>
              <a:t>createNewFile</a:t>
            </a:r>
            <a:r>
              <a:rPr lang="en-IN" sz="1800" dirty="0">
                <a:solidFill>
                  <a:schemeClr val="tx1">
                    <a:lumMod val="95000"/>
                    <a:lumOff val="5000"/>
                  </a:schemeClr>
                </a:solidFill>
                <a:latin typeface="Trebuchet MS" panose="020B0603020202020204" pitchFamily="34" charset="0"/>
              </a:rPr>
              <a:t>()</a:t>
            </a:r>
          </a:p>
          <a:p>
            <a:pPr marL="0" indent="0">
              <a:buNone/>
            </a:pPr>
            <a:r>
              <a:rPr lang="en-IN" sz="1800" dirty="0" err="1">
                <a:solidFill>
                  <a:schemeClr val="tx1">
                    <a:lumMod val="95000"/>
                    <a:lumOff val="5000"/>
                  </a:schemeClr>
                </a:solidFill>
                <a:latin typeface="Trebuchet MS" panose="020B0603020202020204" pitchFamily="34" charset="0"/>
              </a:rPr>
              <a:t>canWrite</a:t>
            </a:r>
            <a:r>
              <a:rPr lang="en-IN" sz="1800" dirty="0">
                <a:solidFill>
                  <a:schemeClr val="tx1">
                    <a:lumMod val="95000"/>
                    <a:lumOff val="5000"/>
                  </a:schemeClr>
                </a:solidFill>
                <a:latin typeface="Trebuchet MS" panose="020B0603020202020204" pitchFamily="34" charset="0"/>
              </a:rPr>
              <a:t> , exists()</a:t>
            </a:r>
          </a:p>
          <a:p>
            <a:pPr marL="0" indent="0">
              <a:buNone/>
            </a:pPr>
            <a:r>
              <a:rPr lang="en-IN" sz="1800" dirty="0">
                <a:solidFill>
                  <a:schemeClr val="tx1">
                    <a:lumMod val="95000"/>
                    <a:lumOff val="5000"/>
                  </a:schemeClr>
                </a:solidFill>
                <a:latin typeface="Trebuchet MS" panose="020B0603020202020204" pitchFamily="34" charset="0"/>
              </a:rPr>
              <a:t>delete(), </a:t>
            </a:r>
            <a:r>
              <a:rPr lang="en-IN" sz="1800" dirty="0" err="1">
                <a:solidFill>
                  <a:schemeClr val="tx1">
                    <a:lumMod val="95000"/>
                    <a:lumOff val="5000"/>
                  </a:schemeClr>
                </a:solidFill>
                <a:latin typeface="Trebuchet MS" panose="020B0603020202020204" pitchFamily="34" charset="0"/>
              </a:rPr>
              <a:t>getName</a:t>
            </a:r>
            <a:r>
              <a:rPr lang="en-IN" sz="1800" dirty="0">
                <a:solidFill>
                  <a:schemeClr val="tx1">
                    <a:lumMod val="95000"/>
                    <a:lumOff val="5000"/>
                  </a:schemeClr>
                </a:solidFill>
                <a:latin typeface="Trebuchet MS" panose="020B0603020202020204" pitchFamily="34" charset="0"/>
              </a:rPr>
              <a:t>()</a:t>
            </a:r>
          </a:p>
          <a:p>
            <a:pPr marL="0" indent="0">
              <a:buNone/>
            </a:pPr>
            <a:r>
              <a:rPr lang="en-IN" sz="1800" dirty="0" err="1">
                <a:solidFill>
                  <a:schemeClr val="tx1">
                    <a:lumMod val="95000"/>
                    <a:lumOff val="5000"/>
                  </a:schemeClr>
                </a:solidFill>
                <a:latin typeface="Trebuchet MS" panose="020B0603020202020204" pitchFamily="34" charset="0"/>
              </a:rPr>
              <a:t>getAbsolclass</a:t>
            </a:r>
            <a:r>
              <a:rPr lang="en-IN" sz="1800" dirty="0">
                <a:solidFill>
                  <a:schemeClr val="tx1">
                    <a:lumMod val="95000"/>
                    <a:lumOff val="5000"/>
                  </a:schemeClr>
                </a:solidFill>
                <a:latin typeface="Trebuchet MS" panose="020B0603020202020204" pitchFamily="34" charset="0"/>
              </a:rPr>
              <a:t>(), length()	</a:t>
            </a:r>
          </a:p>
          <a:p>
            <a:pPr marL="0" indent="0">
              <a:buNone/>
            </a:pPr>
            <a:r>
              <a:rPr lang="en-IN" sz="1800" dirty="0">
                <a:solidFill>
                  <a:schemeClr val="tx1">
                    <a:lumMod val="95000"/>
                    <a:lumOff val="5000"/>
                  </a:schemeClr>
                </a:solidFill>
                <a:latin typeface="Trebuchet MS" panose="020B0603020202020204" pitchFamily="34" charset="0"/>
              </a:rPr>
              <a:t>list(), </a:t>
            </a:r>
            <a:r>
              <a:rPr lang="en-IN" sz="1800" dirty="0" err="1">
                <a:solidFill>
                  <a:schemeClr val="tx1">
                    <a:lumMod val="95000"/>
                    <a:lumOff val="5000"/>
                  </a:schemeClr>
                </a:solidFill>
                <a:latin typeface="Trebuchet MS" panose="020B0603020202020204" pitchFamily="34" charset="0"/>
              </a:rPr>
              <a:t>mkdir</a:t>
            </a:r>
            <a:r>
              <a:rPr lang="en-IN" sz="1800" dirty="0">
                <a:solidFill>
                  <a:schemeClr val="tx1">
                    <a:lumMod val="95000"/>
                    <a:lumOff val="5000"/>
                  </a:schemeClr>
                </a:solidFill>
                <a:latin typeface="Trebuchet MS" panose="020B0603020202020204" pitchFamily="34" charset="0"/>
              </a:rPr>
              <a:t>()</a:t>
            </a:r>
          </a:p>
        </p:txBody>
      </p:sp>
    </p:spTree>
    <p:extLst>
      <p:ext uri="{BB962C8B-B14F-4D97-AF65-F5344CB8AC3E}">
        <p14:creationId xmlns:p14="http://schemas.microsoft.com/office/powerpoint/2010/main" val="148466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7B004-7D71-A0AC-8D39-0953667AB367}"/>
              </a:ext>
            </a:extLst>
          </p:cNvPr>
          <p:cNvSpPr>
            <a:spLocks noGrp="1"/>
          </p:cNvSpPr>
          <p:nvPr>
            <p:ph idx="1"/>
          </p:nvPr>
        </p:nvSpPr>
        <p:spPr>
          <a:xfrm>
            <a:off x="211756" y="173254"/>
            <a:ext cx="11723570" cy="6468177"/>
          </a:xfrm>
        </p:spPr>
        <p:txBody>
          <a:bodyPr>
            <a:normAutofit fontScale="70000" lnSpcReduction="20000"/>
          </a:bodyPr>
          <a:lstStyle/>
          <a:p>
            <a:pPr marL="0" indent="0">
              <a:buNone/>
            </a:pPr>
            <a:r>
              <a:rPr lang="en-US" sz="2800" b="1" dirty="0">
                <a:latin typeface="Trebuchet MS" panose="020B0603020202020204" pitchFamily="34" charset="0"/>
              </a:rPr>
              <a:t>Create a File</a:t>
            </a:r>
          </a:p>
          <a:p>
            <a:pPr marL="0" indent="0">
              <a:buNone/>
            </a:pPr>
            <a:r>
              <a:rPr lang="en-US" sz="2600" dirty="0">
                <a:latin typeface="Trebuchet MS" panose="020B0603020202020204" pitchFamily="34" charset="0"/>
              </a:rPr>
              <a:t>Create a File operation is performed to create a new file. The </a:t>
            </a:r>
            <a:r>
              <a:rPr lang="en-US" sz="2600" b="1" dirty="0" err="1">
                <a:latin typeface="Trebuchet MS" panose="020B0603020202020204" pitchFamily="34" charset="0"/>
              </a:rPr>
              <a:t>createNewFile</a:t>
            </a:r>
            <a:r>
              <a:rPr lang="en-US" sz="2600" dirty="0">
                <a:latin typeface="Trebuchet MS" panose="020B0603020202020204" pitchFamily="34" charset="0"/>
              </a:rPr>
              <a:t>() method of file is used. The </a:t>
            </a:r>
            <a:r>
              <a:rPr lang="en-US" sz="2600" b="1" dirty="0" err="1">
                <a:latin typeface="Trebuchet MS" panose="020B0603020202020204" pitchFamily="34" charset="0"/>
              </a:rPr>
              <a:t>createNewFile</a:t>
            </a:r>
            <a:r>
              <a:rPr lang="en-US" sz="2600" dirty="0">
                <a:latin typeface="Trebuchet MS" panose="020B0603020202020204" pitchFamily="34" charset="0"/>
              </a:rPr>
              <a:t>() method returns true when it successfully creates a new file and returns false when the file already exists.</a:t>
            </a:r>
          </a:p>
          <a:p>
            <a:pPr marL="0" indent="0">
              <a:buNone/>
            </a:pPr>
            <a:endParaRPr lang="en-US" sz="2600" dirty="0">
              <a:latin typeface="Trebuchet MS" panose="020B0603020202020204" pitchFamily="34" charset="0"/>
            </a:endParaRPr>
          </a:p>
          <a:p>
            <a:pPr marL="0" indent="0">
              <a:buNone/>
            </a:pPr>
            <a:r>
              <a:rPr lang="en-US" sz="2800" b="1" dirty="0">
                <a:latin typeface="Trebuchet MS" panose="020B0603020202020204" pitchFamily="34" charset="0"/>
              </a:rPr>
              <a:t>Get File Information</a:t>
            </a:r>
          </a:p>
          <a:p>
            <a:pPr marL="0" indent="0">
              <a:buNone/>
            </a:pPr>
            <a:r>
              <a:rPr lang="en-US" sz="2600" dirty="0">
                <a:latin typeface="Trebuchet MS" panose="020B0603020202020204" pitchFamily="34" charset="0"/>
              </a:rPr>
              <a:t>The operation is performed to get the file information. We use several methods to get the information about the file like </a:t>
            </a:r>
            <a:r>
              <a:rPr lang="en-US" sz="2600" b="1" dirty="0">
                <a:latin typeface="Trebuchet MS" panose="020B0603020202020204" pitchFamily="34" charset="0"/>
              </a:rPr>
              <a:t>name</a:t>
            </a:r>
            <a:r>
              <a:rPr lang="en-US" sz="2600" dirty="0">
                <a:latin typeface="Trebuchet MS" panose="020B0603020202020204" pitchFamily="34" charset="0"/>
              </a:rPr>
              <a:t>, </a:t>
            </a:r>
            <a:r>
              <a:rPr lang="en-US" sz="2600" b="1" dirty="0">
                <a:latin typeface="Trebuchet MS" panose="020B0603020202020204" pitchFamily="34" charset="0"/>
              </a:rPr>
              <a:t>absolute path</a:t>
            </a:r>
            <a:r>
              <a:rPr lang="en-US" sz="2600" dirty="0">
                <a:latin typeface="Trebuchet MS" panose="020B0603020202020204" pitchFamily="34" charset="0"/>
              </a:rPr>
              <a:t>, is </a:t>
            </a:r>
            <a:r>
              <a:rPr lang="en-US" sz="2600" b="1" dirty="0">
                <a:latin typeface="Trebuchet MS" panose="020B0603020202020204" pitchFamily="34" charset="0"/>
              </a:rPr>
              <a:t>readable</a:t>
            </a:r>
            <a:r>
              <a:rPr lang="en-US" sz="2600" dirty="0">
                <a:latin typeface="Trebuchet MS" panose="020B0603020202020204" pitchFamily="34" charset="0"/>
              </a:rPr>
              <a:t>, is </a:t>
            </a:r>
            <a:r>
              <a:rPr lang="en-US" sz="2600" b="1" dirty="0">
                <a:latin typeface="Trebuchet MS" panose="020B0603020202020204" pitchFamily="34" charset="0"/>
              </a:rPr>
              <a:t>writable</a:t>
            </a:r>
            <a:r>
              <a:rPr lang="en-US" sz="2600" dirty="0">
                <a:latin typeface="Trebuchet MS" panose="020B0603020202020204" pitchFamily="34" charset="0"/>
              </a:rPr>
              <a:t> and </a:t>
            </a:r>
            <a:r>
              <a:rPr lang="en-US" sz="2600" b="1" dirty="0">
                <a:latin typeface="Trebuchet MS" panose="020B0603020202020204" pitchFamily="34" charset="0"/>
              </a:rPr>
              <a:t>length</a:t>
            </a:r>
            <a:r>
              <a:rPr lang="en-US" sz="2600" dirty="0">
                <a:latin typeface="Trebuchet MS" panose="020B0603020202020204" pitchFamily="34" charset="0"/>
              </a:rPr>
              <a:t>.</a:t>
            </a:r>
          </a:p>
          <a:p>
            <a:pPr marL="0" indent="0">
              <a:buNone/>
            </a:pPr>
            <a:endParaRPr lang="en-US" sz="2600" dirty="0">
              <a:latin typeface="Trebuchet MS" panose="020B0603020202020204" pitchFamily="34" charset="0"/>
            </a:endParaRPr>
          </a:p>
          <a:p>
            <a:pPr marL="0" indent="0">
              <a:buNone/>
            </a:pPr>
            <a:r>
              <a:rPr lang="en-US" sz="2800" b="1" dirty="0">
                <a:latin typeface="Trebuchet MS" panose="020B0603020202020204" pitchFamily="34" charset="0"/>
              </a:rPr>
              <a:t>Write to a File</a:t>
            </a:r>
          </a:p>
          <a:p>
            <a:pPr marL="0" indent="0">
              <a:buNone/>
            </a:pPr>
            <a:r>
              <a:rPr lang="en-US" sz="2600" dirty="0">
                <a:latin typeface="Trebuchet MS" panose="020B0603020202020204" pitchFamily="34" charset="0"/>
              </a:rPr>
              <a:t>In order to write data into a file, we will use the </a:t>
            </a:r>
            <a:r>
              <a:rPr lang="en-US" sz="2600" b="1" dirty="0" err="1">
                <a:latin typeface="Trebuchet MS" panose="020B0603020202020204" pitchFamily="34" charset="0"/>
              </a:rPr>
              <a:t>FileWriter</a:t>
            </a:r>
            <a:r>
              <a:rPr lang="en-US" sz="2600" dirty="0">
                <a:latin typeface="Trebuchet MS" panose="020B0603020202020204" pitchFamily="34" charset="0"/>
              </a:rPr>
              <a:t> class and its </a:t>
            </a:r>
            <a:r>
              <a:rPr lang="en-US" sz="2600" b="1" dirty="0">
                <a:latin typeface="Trebuchet MS" panose="020B0603020202020204" pitchFamily="34" charset="0"/>
              </a:rPr>
              <a:t>write</a:t>
            </a:r>
            <a:r>
              <a:rPr lang="en-US" sz="2600" dirty="0">
                <a:latin typeface="Trebuchet MS" panose="020B0603020202020204" pitchFamily="34" charset="0"/>
              </a:rPr>
              <a:t>() method together. We need to close the stream using the close</a:t>
            </a:r>
            <a:r>
              <a:rPr lang="en-US" sz="2600" b="1" dirty="0">
                <a:latin typeface="Trebuchet MS" panose="020B0603020202020204" pitchFamily="34" charset="0"/>
              </a:rPr>
              <a:t>()</a:t>
            </a:r>
            <a:r>
              <a:rPr lang="en-US" sz="2600" dirty="0">
                <a:latin typeface="Trebuchet MS" panose="020B0603020202020204" pitchFamily="34" charset="0"/>
              </a:rPr>
              <a:t> method to retrieve the allocated resources.</a:t>
            </a:r>
          </a:p>
          <a:p>
            <a:pPr marL="0" indent="0">
              <a:buNone/>
            </a:pPr>
            <a:endParaRPr lang="en-US" sz="2600" dirty="0">
              <a:latin typeface="Trebuchet MS" panose="020B0603020202020204" pitchFamily="34" charset="0"/>
            </a:endParaRPr>
          </a:p>
          <a:p>
            <a:pPr marL="0" indent="0">
              <a:buNone/>
            </a:pPr>
            <a:r>
              <a:rPr lang="en-US" sz="2800" b="1" dirty="0">
                <a:latin typeface="Trebuchet MS" panose="020B0603020202020204" pitchFamily="34" charset="0"/>
              </a:rPr>
              <a:t>Read from a File</a:t>
            </a:r>
          </a:p>
          <a:p>
            <a:pPr marL="0" indent="0">
              <a:buNone/>
            </a:pPr>
            <a:r>
              <a:rPr lang="en-US" sz="2600" dirty="0">
                <a:latin typeface="Trebuchet MS" panose="020B0603020202020204" pitchFamily="34" charset="0"/>
              </a:rPr>
              <a:t>To write data into a file, we will use the Scanner class. Here, we need to close the stream using the </a:t>
            </a:r>
            <a:r>
              <a:rPr lang="en-US" sz="2600" b="1" dirty="0">
                <a:latin typeface="Trebuchet MS" panose="020B0603020202020204" pitchFamily="34" charset="0"/>
              </a:rPr>
              <a:t>close()</a:t>
            </a:r>
            <a:r>
              <a:rPr lang="en-US" sz="2600" dirty="0">
                <a:latin typeface="Trebuchet MS" panose="020B0603020202020204" pitchFamily="34" charset="0"/>
              </a:rPr>
              <a:t> method. We will create an instance of the Scanner class and use the </a:t>
            </a:r>
            <a:r>
              <a:rPr lang="en-US" sz="2600" b="1" dirty="0" err="1">
                <a:latin typeface="Trebuchet MS" panose="020B0603020202020204" pitchFamily="34" charset="0"/>
              </a:rPr>
              <a:t>hasNextLine</a:t>
            </a:r>
            <a:r>
              <a:rPr lang="en-US" sz="2600" dirty="0">
                <a:latin typeface="Trebuchet MS" panose="020B0603020202020204" pitchFamily="34" charset="0"/>
              </a:rPr>
              <a:t>() method </a:t>
            </a:r>
            <a:r>
              <a:rPr lang="en-US" sz="2600" b="1" dirty="0" err="1">
                <a:latin typeface="Trebuchet MS" panose="020B0603020202020204" pitchFamily="34" charset="0"/>
              </a:rPr>
              <a:t>nextLine</a:t>
            </a:r>
            <a:r>
              <a:rPr lang="en-US" sz="2600" dirty="0">
                <a:latin typeface="Trebuchet MS" panose="020B0603020202020204" pitchFamily="34" charset="0"/>
              </a:rPr>
              <a:t>() method to get data from the file.</a:t>
            </a:r>
          </a:p>
          <a:p>
            <a:pPr marL="0" indent="0">
              <a:buNone/>
            </a:pPr>
            <a:endParaRPr lang="en-US" sz="2600" dirty="0">
              <a:latin typeface="Trebuchet MS" panose="020B0603020202020204" pitchFamily="34" charset="0"/>
            </a:endParaRPr>
          </a:p>
          <a:p>
            <a:pPr marL="0" indent="0">
              <a:buNone/>
            </a:pPr>
            <a:r>
              <a:rPr lang="en-US" sz="2800" b="1" dirty="0">
                <a:latin typeface="Trebuchet MS" panose="020B0603020202020204" pitchFamily="34" charset="0"/>
              </a:rPr>
              <a:t>Delete a File</a:t>
            </a:r>
          </a:p>
          <a:p>
            <a:pPr marL="0" indent="0">
              <a:buNone/>
            </a:pPr>
            <a:r>
              <a:rPr lang="en-US" sz="2600" dirty="0">
                <a:latin typeface="Trebuchet MS" panose="020B0603020202020204" pitchFamily="34" charset="0"/>
              </a:rPr>
              <a:t>To delete a file, we will use the </a:t>
            </a:r>
            <a:r>
              <a:rPr lang="en-US" sz="2600" b="1" dirty="0">
                <a:latin typeface="Trebuchet MS" panose="020B0603020202020204" pitchFamily="34" charset="0"/>
              </a:rPr>
              <a:t>delete</a:t>
            </a:r>
            <a:r>
              <a:rPr lang="en-US" sz="2600" dirty="0">
                <a:latin typeface="Trebuchet MS" panose="020B0603020202020204" pitchFamily="34" charset="0"/>
              </a:rPr>
              <a:t>() method of the file. We don't need to close the stream using the </a:t>
            </a:r>
            <a:r>
              <a:rPr lang="en-US" sz="2600" b="1" dirty="0">
                <a:latin typeface="Trebuchet MS" panose="020B0603020202020204" pitchFamily="34" charset="0"/>
              </a:rPr>
              <a:t>close</a:t>
            </a:r>
            <a:r>
              <a:rPr lang="en-US" sz="2600" dirty="0">
                <a:latin typeface="Trebuchet MS" panose="020B0603020202020204" pitchFamily="34" charset="0"/>
              </a:rPr>
              <a:t>() method because for deleting a file, we neither use the </a:t>
            </a:r>
            <a:r>
              <a:rPr lang="en-US" sz="2600" dirty="0" err="1">
                <a:latin typeface="Trebuchet MS" panose="020B0603020202020204" pitchFamily="34" charset="0"/>
              </a:rPr>
              <a:t>FileWriter</a:t>
            </a:r>
            <a:r>
              <a:rPr lang="en-US" sz="2600" dirty="0">
                <a:latin typeface="Trebuchet MS" panose="020B0603020202020204" pitchFamily="34" charset="0"/>
              </a:rPr>
              <a:t> class nor the Scanner class.</a:t>
            </a:r>
            <a:endParaRPr lang="en-IN" dirty="0"/>
          </a:p>
        </p:txBody>
      </p:sp>
      <p:sp>
        <p:nvSpPr>
          <p:cNvPr id="2" name="Content Placeholder 2">
            <a:extLst>
              <a:ext uri="{FF2B5EF4-FFF2-40B4-BE49-F238E27FC236}">
                <a16:creationId xmlns:a16="http://schemas.microsoft.com/office/drawing/2014/main" id="{9F65476A-5579-0DB9-A3BA-654250968F20}"/>
              </a:ext>
            </a:extLst>
          </p:cNvPr>
          <p:cNvSpPr txBox="1">
            <a:spLocks/>
          </p:cNvSpPr>
          <p:nvPr/>
        </p:nvSpPr>
        <p:spPr>
          <a:xfrm>
            <a:off x="105878" y="5322770"/>
            <a:ext cx="11829447" cy="13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b="1" dirty="0">
              <a:solidFill>
                <a:srgbClr val="C00000"/>
              </a:solidFill>
            </a:endParaRPr>
          </a:p>
        </p:txBody>
      </p:sp>
    </p:spTree>
    <p:extLst>
      <p:ext uri="{BB962C8B-B14F-4D97-AF65-F5344CB8AC3E}">
        <p14:creationId xmlns:p14="http://schemas.microsoft.com/office/powerpoint/2010/main" val="168742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49417-4798-47C3-0281-6C1802F0C392}"/>
              </a:ext>
            </a:extLst>
          </p:cNvPr>
          <p:cNvSpPr>
            <a:spLocks noGrp="1"/>
          </p:cNvSpPr>
          <p:nvPr>
            <p:ph idx="1"/>
          </p:nvPr>
        </p:nvSpPr>
        <p:spPr>
          <a:xfrm>
            <a:off x="96252" y="0"/>
            <a:ext cx="12095747" cy="6858000"/>
          </a:xfrm>
        </p:spPr>
        <p:txBody>
          <a:bodyPr>
            <a:normAutofit fontScale="70000" lnSpcReduction="20000"/>
          </a:bodyPr>
          <a:lstStyle/>
          <a:p>
            <a:pPr marL="0" indent="0">
              <a:buNone/>
            </a:pPr>
            <a:r>
              <a:rPr lang="en-IN" sz="2000" dirty="0">
                <a:latin typeface="Trebuchet MS" panose="020B0603020202020204" pitchFamily="34" charset="0"/>
              </a:rPr>
              <a:t>import </a:t>
            </a:r>
            <a:r>
              <a:rPr lang="en-IN" sz="2000" dirty="0" err="1">
                <a:latin typeface="Trebuchet MS" panose="020B0603020202020204" pitchFamily="34" charset="0"/>
              </a:rPr>
              <a:t>java.io.File</a:t>
            </a:r>
            <a:r>
              <a:rPr lang="en-IN" sz="2000" dirty="0">
                <a:latin typeface="Trebuchet MS" panose="020B0603020202020204" pitchFamily="34" charset="0"/>
              </a:rPr>
              <a:t>;   </a:t>
            </a:r>
          </a:p>
          <a:p>
            <a:pPr marL="0" indent="0">
              <a:buNone/>
            </a:pPr>
            <a:r>
              <a:rPr lang="en-IN" sz="2000" dirty="0">
                <a:latin typeface="Trebuchet MS" panose="020B0603020202020204" pitchFamily="34" charset="0"/>
              </a:rPr>
              <a:t>class </a:t>
            </a:r>
            <a:r>
              <a:rPr lang="en-IN" sz="2000" dirty="0" err="1">
                <a:latin typeface="Trebuchet MS" panose="020B0603020202020204" pitchFamily="34" charset="0"/>
              </a:rPr>
              <a:t>FileInfo</a:t>
            </a:r>
            <a:r>
              <a:rPr lang="en-IN" sz="2000" dirty="0">
                <a:latin typeface="Trebuchet MS" panose="020B0603020202020204" pitchFamily="34" charset="0"/>
              </a:rPr>
              <a:t> {  </a:t>
            </a:r>
          </a:p>
          <a:p>
            <a:pPr marL="0" indent="0">
              <a:buNone/>
            </a:pPr>
            <a:r>
              <a:rPr lang="en-IN" sz="2000" dirty="0">
                <a:latin typeface="Trebuchet MS" panose="020B0603020202020204" pitchFamily="34" charset="0"/>
              </a:rPr>
              <a:t>    public static void main(String[] </a:t>
            </a:r>
            <a:r>
              <a:rPr lang="en-IN" sz="2000" dirty="0" err="1">
                <a:latin typeface="Trebuchet MS" panose="020B0603020202020204" pitchFamily="34" charset="0"/>
              </a:rPr>
              <a:t>args</a:t>
            </a:r>
            <a:r>
              <a:rPr lang="en-IN" sz="2000" dirty="0">
                <a:latin typeface="Trebuchet MS" panose="020B0603020202020204" pitchFamily="34" charset="0"/>
              </a:rPr>
              <a:t>) {  </a:t>
            </a:r>
          </a:p>
          <a:p>
            <a:pPr marL="0" indent="0">
              <a:buNone/>
            </a:pPr>
            <a:r>
              <a:rPr lang="en-IN" sz="2000" dirty="0">
                <a:latin typeface="Trebuchet MS" panose="020B0603020202020204" pitchFamily="34" charset="0"/>
              </a:rPr>
              <a:t>         try {  </a:t>
            </a:r>
          </a:p>
          <a:p>
            <a:pPr marL="0" indent="0">
              <a:buNone/>
            </a:pPr>
            <a:r>
              <a:rPr lang="en-IN" sz="2000" dirty="0">
                <a:latin typeface="Trebuchet MS" panose="020B0603020202020204" pitchFamily="34" charset="0"/>
              </a:rPr>
              <a:t>        File f0 = new File("D:FileOperationExample.txt"); </a:t>
            </a:r>
          </a:p>
          <a:p>
            <a:pPr marL="0" indent="0">
              <a:buNone/>
            </a:pPr>
            <a:r>
              <a:rPr lang="en-IN" sz="2000" dirty="0">
                <a:latin typeface="Trebuchet MS" panose="020B0603020202020204" pitchFamily="34" charset="0"/>
              </a:rPr>
              <a:t>// Create File</a:t>
            </a:r>
          </a:p>
          <a:p>
            <a:pPr marL="0" indent="0">
              <a:buNone/>
            </a:pPr>
            <a:r>
              <a:rPr lang="en-IN" sz="2000" dirty="0">
                <a:latin typeface="Trebuchet MS" panose="020B0603020202020204" pitchFamily="34" charset="0"/>
              </a:rPr>
              <a:t>     if (f0.createNewFile()) {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("File " + f0.getName() </a:t>
            </a:r>
          </a:p>
          <a:p>
            <a:pPr marL="0" indent="0">
              <a:buNone/>
            </a:pPr>
            <a:r>
              <a:rPr lang="en-IN" sz="2000" dirty="0">
                <a:latin typeface="Trebuchet MS" panose="020B0603020202020204" pitchFamily="34" charset="0"/>
              </a:rPr>
              <a:t>	+ " is created successfully.");  </a:t>
            </a:r>
          </a:p>
          <a:p>
            <a:pPr marL="0" indent="0">
              <a:buNone/>
            </a:pPr>
            <a:r>
              <a:rPr lang="en-IN" sz="2000" dirty="0">
                <a:latin typeface="Trebuchet MS" panose="020B0603020202020204" pitchFamily="34" charset="0"/>
              </a:rPr>
              <a:t>     } else {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("File is already exist in the directory.");  </a:t>
            </a:r>
          </a:p>
          <a:p>
            <a:pPr marL="0" indent="0">
              <a:buNone/>
            </a:pPr>
            <a:r>
              <a:rPr lang="en-IN" sz="2000" dirty="0">
                <a:latin typeface="Trebuchet MS" panose="020B0603020202020204" pitchFamily="34" charset="0"/>
              </a:rPr>
              <a:t>     }  	</a:t>
            </a:r>
          </a:p>
          <a:p>
            <a:pPr marL="0" indent="0">
              <a:buNone/>
            </a:pPr>
            <a:r>
              <a:rPr lang="en-IN" sz="2000" dirty="0">
                <a:latin typeface="Trebuchet MS" panose="020B0603020202020204" pitchFamily="34" charset="0"/>
              </a:rPr>
              <a:t>// Get File info</a:t>
            </a:r>
          </a:p>
          <a:p>
            <a:pPr marL="0" indent="0">
              <a:buNone/>
            </a:pPr>
            <a:r>
              <a:rPr lang="en-IN" sz="2000" dirty="0">
                <a:latin typeface="Trebuchet MS" panose="020B0603020202020204" pitchFamily="34" charset="0"/>
              </a:rPr>
              <a:t>        if (f0.exists()) {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("The name of the file is: “</a:t>
            </a:r>
          </a:p>
          <a:p>
            <a:pPr marL="0" indent="0">
              <a:buNone/>
            </a:pPr>
            <a:r>
              <a:rPr lang="en-IN" sz="2000" dirty="0">
                <a:latin typeface="Trebuchet MS" panose="020B0603020202020204" pitchFamily="34" charset="0"/>
              </a:rPr>
              <a:t> + f0.getName());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("The absolute path of the file is: “</a:t>
            </a:r>
          </a:p>
          <a:p>
            <a:pPr marL="0" indent="0">
              <a:buNone/>
            </a:pPr>
            <a:r>
              <a:rPr lang="en-IN" sz="2000" dirty="0">
                <a:latin typeface="Trebuchet MS" panose="020B0603020202020204" pitchFamily="34" charset="0"/>
              </a:rPr>
              <a:t> + f0.getAbsolutePath());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("Is file writeable?: " + f0.canWrite());</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("Is file readable " + f0.canRead());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("The size of the file in bytes is: " + f0.length());    </a:t>
            </a:r>
          </a:p>
          <a:p>
            <a:pPr marL="0" indent="0">
              <a:buNone/>
            </a:pPr>
            <a:r>
              <a:rPr lang="en-IN" sz="2000" dirty="0">
                <a:latin typeface="Trebuchet MS" panose="020B0603020202020204" pitchFamily="34" charset="0"/>
              </a:rPr>
              <a:t>        } else {  </a:t>
            </a:r>
          </a:p>
          <a:p>
            <a:pPr marL="0" indent="0">
              <a:buNone/>
            </a:pPr>
            <a:r>
              <a:rPr lang="en-IN" sz="2000" dirty="0">
                <a:latin typeface="Trebuchet MS" panose="020B0603020202020204" pitchFamily="34" charset="0"/>
              </a:rPr>
              <a:t>            </a:t>
            </a:r>
            <a:r>
              <a:rPr lang="en-IN" sz="2000" dirty="0" err="1">
                <a:latin typeface="Trebuchet MS" panose="020B0603020202020204" pitchFamily="34" charset="0"/>
              </a:rPr>
              <a:t>System.out.println</a:t>
            </a:r>
            <a:r>
              <a:rPr lang="en-IN" sz="2000" dirty="0">
                <a:latin typeface="Trebuchet MS" panose="020B0603020202020204" pitchFamily="34" charset="0"/>
              </a:rPr>
              <a:t>("The file does not exist.");  </a:t>
            </a:r>
          </a:p>
          <a:p>
            <a:pPr marL="0" indent="0">
              <a:buNone/>
            </a:pPr>
            <a:r>
              <a:rPr lang="en-IN" sz="2000" dirty="0">
                <a:latin typeface="Trebuchet MS" panose="020B0603020202020204" pitchFamily="34" charset="0"/>
              </a:rPr>
              <a:t>        } </a:t>
            </a:r>
          </a:p>
        </p:txBody>
      </p:sp>
      <p:sp>
        <p:nvSpPr>
          <p:cNvPr id="2" name="Content Placeholder 2">
            <a:extLst>
              <a:ext uri="{FF2B5EF4-FFF2-40B4-BE49-F238E27FC236}">
                <a16:creationId xmlns:a16="http://schemas.microsoft.com/office/drawing/2014/main" id="{FBC72E14-0781-CFD1-F482-EC7A3508F58F}"/>
              </a:ext>
            </a:extLst>
          </p:cNvPr>
          <p:cNvSpPr txBox="1">
            <a:spLocks/>
          </p:cNvSpPr>
          <p:nvPr/>
        </p:nvSpPr>
        <p:spPr>
          <a:xfrm>
            <a:off x="5659655" y="96254"/>
            <a:ext cx="6389569" cy="6564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b="1" dirty="0">
                <a:solidFill>
                  <a:schemeClr val="tx1">
                    <a:lumMod val="95000"/>
                    <a:lumOff val="5000"/>
                  </a:schemeClr>
                </a:solidFill>
                <a:latin typeface="Trebuchet MS" panose="020B0603020202020204" pitchFamily="34" charset="0"/>
              </a:rPr>
              <a:t>Write File</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FileWriter</a:t>
            </a: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fwrite</a:t>
            </a:r>
            <a:r>
              <a:rPr lang="en-US" sz="1200" dirty="0">
                <a:solidFill>
                  <a:schemeClr val="tx1">
                    <a:lumMod val="95000"/>
                    <a:lumOff val="5000"/>
                  </a:schemeClr>
                </a:solidFill>
                <a:latin typeface="Trebuchet MS" panose="020B0603020202020204" pitchFamily="34" charset="0"/>
              </a:rPr>
              <a:t> = new </a:t>
            </a:r>
            <a:r>
              <a:rPr lang="en-US" sz="1200" dirty="0" err="1">
                <a:solidFill>
                  <a:schemeClr val="tx1">
                    <a:lumMod val="95000"/>
                    <a:lumOff val="5000"/>
                  </a:schemeClr>
                </a:solidFill>
                <a:latin typeface="Trebuchet MS" panose="020B0603020202020204" pitchFamily="34" charset="0"/>
              </a:rPr>
              <a:t>FileWriter</a:t>
            </a:r>
            <a:r>
              <a:rPr lang="en-US" sz="1200" dirty="0">
                <a:solidFill>
                  <a:schemeClr val="tx1">
                    <a:lumMod val="95000"/>
                    <a:lumOff val="5000"/>
                  </a:schemeClr>
                </a:solidFill>
                <a:latin typeface="Trebuchet MS" panose="020B0603020202020204" pitchFamily="34" charset="0"/>
              </a:rPr>
              <a:t>("D:FileOperationExample.txt");</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fwrite.write</a:t>
            </a:r>
            <a:r>
              <a:rPr lang="en-US" sz="1200" dirty="0">
                <a:solidFill>
                  <a:schemeClr val="tx1">
                    <a:lumMod val="95000"/>
                    <a:lumOff val="5000"/>
                  </a:schemeClr>
                </a:solidFill>
                <a:latin typeface="Trebuchet MS" panose="020B0603020202020204" pitchFamily="34" charset="0"/>
              </a:rPr>
              <a:t>("A named location used to store related information is referred to as a File.");</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fwrite.close</a:t>
            </a:r>
            <a:r>
              <a:rPr lang="en-US" sz="1200"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System.out.println</a:t>
            </a:r>
            <a:r>
              <a:rPr lang="en-US" sz="1200" dirty="0">
                <a:solidFill>
                  <a:schemeClr val="tx1">
                    <a:lumMod val="95000"/>
                    <a:lumOff val="5000"/>
                  </a:schemeClr>
                </a:solidFill>
                <a:latin typeface="Trebuchet MS" panose="020B0603020202020204" pitchFamily="34" charset="0"/>
              </a:rPr>
              <a:t>("Content is successfully wrote to the file.");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Read File</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Scanner </a:t>
            </a:r>
            <a:r>
              <a:rPr lang="en-US" sz="1200" dirty="0" err="1">
                <a:solidFill>
                  <a:schemeClr val="tx1">
                    <a:lumMod val="95000"/>
                    <a:lumOff val="5000"/>
                  </a:schemeClr>
                </a:solidFill>
                <a:latin typeface="Trebuchet MS" panose="020B0603020202020204" pitchFamily="34" charset="0"/>
              </a:rPr>
              <a:t>dataReader</a:t>
            </a:r>
            <a:r>
              <a:rPr lang="en-US" sz="1200" dirty="0">
                <a:solidFill>
                  <a:schemeClr val="tx1">
                    <a:lumMod val="95000"/>
                    <a:lumOff val="5000"/>
                  </a:schemeClr>
                </a:solidFill>
                <a:latin typeface="Trebuchet MS" panose="020B0603020202020204" pitchFamily="34" charset="0"/>
              </a:rPr>
              <a:t> = new Scanner(f1);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while (</a:t>
            </a:r>
            <a:r>
              <a:rPr lang="en-US" sz="1200" dirty="0" err="1">
                <a:solidFill>
                  <a:schemeClr val="tx1">
                    <a:lumMod val="95000"/>
                    <a:lumOff val="5000"/>
                  </a:schemeClr>
                </a:solidFill>
                <a:latin typeface="Trebuchet MS" panose="020B0603020202020204" pitchFamily="34" charset="0"/>
              </a:rPr>
              <a:t>dataReader.hasNextLine</a:t>
            </a:r>
            <a:r>
              <a:rPr lang="en-US" sz="1200" dirty="0">
                <a:solidFill>
                  <a:schemeClr val="tx1">
                    <a:lumMod val="95000"/>
                    <a:lumOff val="5000"/>
                  </a:schemeClr>
                </a:solidFill>
                <a:latin typeface="Trebuchet MS" panose="020B0603020202020204" pitchFamily="34" charset="0"/>
              </a:rPr>
              <a:t>())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String </a:t>
            </a:r>
            <a:r>
              <a:rPr lang="en-US" sz="1200" dirty="0" err="1">
                <a:solidFill>
                  <a:schemeClr val="tx1">
                    <a:lumMod val="95000"/>
                    <a:lumOff val="5000"/>
                  </a:schemeClr>
                </a:solidFill>
                <a:latin typeface="Trebuchet MS" panose="020B0603020202020204" pitchFamily="34" charset="0"/>
              </a:rPr>
              <a:t>fileData</a:t>
            </a:r>
            <a:r>
              <a:rPr lang="en-US" sz="1200" dirty="0">
                <a:solidFill>
                  <a:schemeClr val="tx1">
                    <a:lumMod val="95000"/>
                    <a:lumOff val="5000"/>
                  </a:schemeClr>
                </a:solidFill>
                <a:latin typeface="Trebuchet MS" panose="020B0603020202020204" pitchFamily="34" charset="0"/>
              </a:rPr>
              <a:t> = </a:t>
            </a:r>
            <a:r>
              <a:rPr lang="en-US" sz="1200" dirty="0" err="1">
                <a:solidFill>
                  <a:schemeClr val="tx1">
                    <a:lumMod val="95000"/>
                    <a:lumOff val="5000"/>
                  </a:schemeClr>
                </a:solidFill>
                <a:latin typeface="Trebuchet MS" panose="020B0603020202020204" pitchFamily="34" charset="0"/>
              </a:rPr>
              <a:t>dataReader.nextLine</a:t>
            </a:r>
            <a:r>
              <a:rPr lang="en-US" sz="1200"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System.out.println</a:t>
            </a:r>
            <a:r>
              <a:rPr lang="en-US" sz="1200" dirty="0">
                <a:solidFill>
                  <a:schemeClr val="tx1">
                    <a:lumMod val="95000"/>
                    <a:lumOff val="5000"/>
                  </a:schemeClr>
                </a:solidFill>
                <a:latin typeface="Trebuchet MS" panose="020B0603020202020204" pitchFamily="34" charset="0"/>
              </a:rPr>
              <a:t>(</a:t>
            </a:r>
            <a:r>
              <a:rPr lang="en-US" sz="1200" dirty="0" err="1">
                <a:solidFill>
                  <a:schemeClr val="tx1">
                    <a:lumMod val="95000"/>
                    <a:lumOff val="5000"/>
                  </a:schemeClr>
                </a:solidFill>
                <a:latin typeface="Trebuchet MS" panose="020B0603020202020204" pitchFamily="34" charset="0"/>
              </a:rPr>
              <a:t>fileData</a:t>
            </a:r>
            <a:r>
              <a:rPr lang="en-US" sz="1200"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dataReader.close</a:t>
            </a:r>
            <a:r>
              <a:rPr lang="en-US" sz="1200"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Delete File</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if (f0.delete())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System.out.println</a:t>
            </a:r>
            <a:r>
              <a:rPr lang="en-US" sz="1200" dirty="0">
                <a:solidFill>
                  <a:schemeClr val="tx1">
                    <a:lumMod val="95000"/>
                    <a:lumOff val="5000"/>
                  </a:schemeClr>
                </a:solidFill>
                <a:latin typeface="Trebuchet MS" panose="020B0603020202020204" pitchFamily="34" charset="0"/>
              </a:rPr>
              <a:t>(f0.getName()+ " file is deleted successfully.");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 else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System.out.println</a:t>
            </a:r>
            <a:r>
              <a:rPr lang="en-US" sz="1200" dirty="0">
                <a:solidFill>
                  <a:schemeClr val="tx1">
                    <a:lumMod val="95000"/>
                    <a:lumOff val="5000"/>
                  </a:schemeClr>
                </a:solidFill>
                <a:latin typeface="Trebuchet MS" panose="020B0603020202020204" pitchFamily="34" charset="0"/>
              </a:rPr>
              <a:t>("Unexpected error found in deletion of the file.");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 catch (</a:t>
            </a:r>
            <a:r>
              <a:rPr lang="en-US" sz="1200" dirty="0" err="1">
                <a:solidFill>
                  <a:schemeClr val="tx1">
                    <a:lumMod val="95000"/>
                    <a:lumOff val="5000"/>
                  </a:schemeClr>
                </a:solidFill>
                <a:latin typeface="Trebuchet MS" panose="020B0603020202020204" pitchFamily="34" charset="0"/>
              </a:rPr>
              <a:t>IOException</a:t>
            </a:r>
            <a:r>
              <a:rPr lang="en-US" sz="1200" dirty="0">
                <a:solidFill>
                  <a:schemeClr val="tx1">
                    <a:lumMod val="95000"/>
                    <a:lumOff val="5000"/>
                  </a:schemeClr>
                </a:solidFill>
                <a:latin typeface="Trebuchet MS" panose="020B0603020202020204" pitchFamily="34" charset="0"/>
              </a:rPr>
              <a:t> e) {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System.out.println</a:t>
            </a:r>
            <a:r>
              <a:rPr lang="en-US" sz="1200" dirty="0">
                <a:solidFill>
                  <a:schemeClr val="tx1">
                    <a:lumMod val="95000"/>
                    <a:lumOff val="5000"/>
                  </a:schemeClr>
                </a:solidFill>
                <a:latin typeface="Trebuchet MS" panose="020B0603020202020204" pitchFamily="34" charset="0"/>
              </a:rPr>
              <a:t>("Unexpected error occurred");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a:t>
            </a:r>
            <a:r>
              <a:rPr lang="en-US" sz="1200" dirty="0" err="1">
                <a:solidFill>
                  <a:schemeClr val="tx1">
                    <a:lumMod val="95000"/>
                    <a:lumOff val="5000"/>
                  </a:schemeClr>
                </a:solidFill>
                <a:latin typeface="Trebuchet MS" panose="020B0603020202020204" pitchFamily="34" charset="0"/>
              </a:rPr>
              <a:t>e.printStackTrace</a:t>
            </a:r>
            <a:r>
              <a:rPr lang="en-US" sz="1200"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200" dirty="0">
                <a:solidFill>
                  <a:schemeClr val="tx1">
                    <a:lumMod val="95000"/>
                    <a:lumOff val="5000"/>
                  </a:schemeClr>
                </a:solidFill>
                <a:latin typeface="Trebuchet MS" panose="020B0603020202020204" pitchFamily="34" charset="0"/>
              </a:rPr>
              <a:t>        }		} </a:t>
            </a:r>
            <a:endParaRPr lang="en-IN" sz="1200" dirty="0">
              <a:solidFill>
                <a:schemeClr val="tx1">
                  <a:lumMod val="95000"/>
                  <a:lumOff val="5000"/>
                </a:schemeClr>
              </a:solidFill>
              <a:latin typeface="Trebuchet MS" panose="020B0603020202020204" pitchFamily="34" charset="0"/>
            </a:endParaRPr>
          </a:p>
        </p:txBody>
      </p:sp>
    </p:spTree>
    <p:extLst>
      <p:ext uri="{BB962C8B-B14F-4D97-AF65-F5344CB8AC3E}">
        <p14:creationId xmlns:p14="http://schemas.microsoft.com/office/powerpoint/2010/main" val="329367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5273A22-22F0-4071-8058-4A0447E22D05}"/>
              </a:ext>
            </a:extLst>
          </p:cNvPr>
          <p:cNvSpPr>
            <a:spLocks noGrp="1"/>
          </p:cNvSpPr>
          <p:nvPr>
            <p:ph type="title"/>
          </p:nvPr>
        </p:nvSpPr>
        <p:spPr>
          <a:xfrm>
            <a:off x="750771" y="2367816"/>
            <a:ext cx="10687305" cy="945220"/>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Exceptions Handling</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144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5CE63-3648-4A45-90EC-8AFC4CAD9234}"/>
              </a:ext>
            </a:extLst>
          </p:cNvPr>
          <p:cNvSpPr>
            <a:spLocks noGrp="1"/>
          </p:cNvSpPr>
          <p:nvPr>
            <p:ph idx="1"/>
          </p:nvPr>
        </p:nvSpPr>
        <p:spPr>
          <a:xfrm>
            <a:off x="211756" y="182880"/>
            <a:ext cx="11781322" cy="6487427"/>
          </a:xfrm>
        </p:spPr>
        <p:txBody>
          <a:bodyPr>
            <a:normAutofit/>
          </a:bodyPr>
          <a:lstStyle/>
          <a:p>
            <a:pPr marL="0" indent="0">
              <a:buNone/>
            </a:pPr>
            <a:r>
              <a:rPr lang="en-US" sz="2000" b="1" dirty="0">
                <a:latin typeface="Trebuchet MS" panose="020B0603020202020204" pitchFamily="34" charset="0"/>
              </a:rPr>
              <a:t>Exceptions</a:t>
            </a:r>
          </a:p>
          <a:p>
            <a:pPr marL="0" indent="0">
              <a:buNone/>
            </a:pPr>
            <a:r>
              <a:rPr lang="en-US" sz="2000" dirty="0">
                <a:latin typeface="Trebuchet MS" panose="020B0603020202020204" pitchFamily="34" charset="0"/>
              </a:rPr>
              <a:t>	Exception is an unwanted or unexpected event, which occurs during the execution of a program, i.e. at run time, that disrupts the normal flow of the program’s instructions. Exceptions can be caught and handled by the program. When an exception occurs within a method, it creates an object. This object is called the exception object. It contains information about the exception, such as the name and description of the exception and the state of the program when the exception occurred.</a:t>
            </a:r>
          </a:p>
          <a:p>
            <a:pPr marL="0" indent="0">
              <a:buNone/>
            </a:pPr>
            <a:r>
              <a:rPr lang="en-US" sz="2000" dirty="0">
                <a:latin typeface="Trebuchet MS" panose="020B0603020202020204" pitchFamily="34" charset="0"/>
              </a:rPr>
              <a:t>Causes : Invalid user input, Opening an unavailable file, Device failure, Code errors, Loss of network connection, Physical limitations like out of disk memory.</a:t>
            </a:r>
          </a:p>
          <a:p>
            <a:pPr marL="0" indent="0">
              <a:buNone/>
            </a:pPr>
            <a:r>
              <a:rPr lang="en-US" sz="2000" b="1" dirty="0">
                <a:latin typeface="Trebuchet MS" panose="020B0603020202020204" pitchFamily="34" charset="0"/>
              </a:rPr>
              <a:t>Error</a:t>
            </a:r>
            <a:r>
              <a:rPr lang="en-US" sz="2000" dirty="0">
                <a:latin typeface="Trebuchet MS" panose="020B0603020202020204" pitchFamily="34" charset="0"/>
              </a:rPr>
              <a:t> </a:t>
            </a:r>
          </a:p>
          <a:p>
            <a:pPr marL="0" indent="0">
              <a:buNone/>
            </a:pPr>
            <a:r>
              <a:rPr lang="en-US" sz="2000" dirty="0">
                <a:latin typeface="Trebuchet MS" panose="020B0603020202020204" pitchFamily="34" charset="0"/>
              </a:rPr>
              <a:t>Errors represent irrecoverable conditions such as Java virtual machine (JVM) running out of memory, memory leaks, stack overflow errors, library incompatibility, infinite recursion, etc. Errors are usually beyond the control of the programmer, and we should not try to handle errors.</a:t>
            </a:r>
          </a:p>
          <a:p>
            <a:pPr marL="0" indent="0">
              <a:buNone/>
            </a:pPr>
            <a:endParaRPr lang="en-US" sz="2000" dirty="0">
              <a:latin typeface="Trebuchet MS" panose="020B0603020202020204" pitchFamily="34" charset="0"/>
            </a:endParaRPr>
          </a:p>
          <a:p>
            <a:pPr marL="0" indent="0">
              <a:buNone/>
            </a:pPr>
            <a:endParaRPr lang="en-US" sz="2000" dirty="0">
              <a:latin typeface="Trebuchet MS" panose="020B0603020202020204" pitchFamily="34" charset="0"/>
            </a:endParaRPr>
          </a:p>
          <a:p>
            <a:pPr marL="0" indent="0">
              <a:buNone/>
            </a:pPr>
            <a:endParaRPr lang="en-IN" sz="2000" dirty="0">
              <a:latin typeface="Trebuchet MS" panose="020B0603020202020204" pitchFamily="34" charset="0"/>
            </a:endParaRPr>
          </a:p>
        </p:txBody>
      </p:sp>
    </p:spTree>
    <p:extLst>
      <p:ext uri="{BB962C8B-B14F-4D97-AF65-F5344CB8AC3E}">
        <p14:creationId xmlns:p14="http://schemas.microsoft.com/office/powerpoint/2010/main" val="376205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FC088-F976-59DE-2A98-806283BE95C3}"/>
              </a:ext>
            </a:extLst>
          </p:cNvPr>
          <p:cNvSpPr>
            <a:spLocks noGrp="1"/>
          </p:cNvSpPr>
          <p:nvPr>
            <p:ph idx="1"/>
          </p:nvPr>
        </p:nvSpPr>
        <p:spPr>
          <a:xfrm>
            <a:off x="192505" y="163628"/>
            <a:ext cx="11685070" cy="6468177"/>
          </a:xfrm>
        </p:spPr>
        <p:txBody>
          <a:bodyPr>
            <a:normAutofit/>
          </a:bodyPr>
          <a:lstStyle/>
          <a:p>
            <a:pPr marL="0" indent="0">
              <a:buNone/>
            </a:pPr>
            <a:r>
              <a:rPr lang="en-IN" sz="1800" b="1" dirty="0">
                <a:solidFill>
                  <a:schemeClr val="tx1">
                    <a:lumMod val="95000"/>
                    <a:lumOff val="5000"/>
                  </a:schemeClr>
                </a:solidFill>
                <a:latin typeface="Trebuchet MS" panose="020B0603020202020204" pitchFamily="34" charset="0"/>
              </a:rPr>
              <a:t>Exception Handling</a:t>
            </a:r>
          </a:p>
          <a:p>
            <a:pPr marL="0" indent="0">
              <a:buNone/>
            </a:pPr>
            <a:r>
              <a:rPr lang="en-US" sz="1800" dirty="0">
                <a:solidFill>
                  <a:schemeClr val="tx1">
                    <a:lumMod val="95000"/>
                    <a:lumOff val="5000"/>
                  </a:schemeClr>
                </a:solidFill>
                <a:latin typeface="Trebuchet MS" panose="020B0603020202020204" pitchFamily="34" charset="0"/>
              </a:rPr>
              <a:t>The Exception Handling in Java is one of the powerful mechanism to handle the runtime errors so that the normal flow of the application  can be maintained. The core advantage of exception handling is to maintain the normal flow of the application. An exception normally disrupts the normal flow of the application; that is why we need to handle exceptions.</a:t>
            </a:r>
          </a:p>
          <a:p>
            <a:pPr marL="0" indent="0">
              <a:buNone/>
            </a:pPr>
            <a:r>
              <a:rPr lang="en-IN" sz="1800" b="1" dirty="0">
                <a:solidFill>
                  <a:schemeClr val="tx1">
                    <a:lumMod val="95000"/>
                    <a:lumOff val="5000"/>
                  </a:schemeClr>
                </a:solidFill>
                <a:latin typeface="Trebuchet MS" panose="020B0603020202020204" pitchFamily="34" charset="0"/>
              </a:rPr>
              <a:t>Types of Java Exceptions</a:t>
            </a:r>
          </a:p>
          <a:p>
            <a:pPr marL="0" indent="0">
              <a:buNone/>
            </a:pPr>
            <a:r>
              <a:rPr lang="en-US" sz="1800" dirty="0">
                <a:solidFill>
                  <a:schemeClr val="tx1">
                    <a:lumMod val="95000"/>
                    <a:lumOff val="5000"/>
                  </a:schemeClr>
                </a:solidFill>
                <a:latin typeface="Trebuchet MS" panose="020B0603020202020204" pitchFamily="34" charset="0"/>
              </a:rPr>
              <a:t>1. Checked Exception</a:t>
            </a:r>
          </a:p>
          <a:p>
            <a:pPr marL="0" indent="0">
              <a:buNone/>
            </a:pPr>
            <a:r>
              <a:rPr lang="en-US" sz="1800" dirty="0">
                <a:solidFill>
                  <a:schemeClr val="tx1">
                    <a:lumMod val="95000"/>
                    <a:lumOff val="5000"/>
                  </a:schemeClr>
                </a:solidFill>
                <a:latin typeface="Trebuchet MS" panose="020B0603020202020204" pitchFamily="34" charset="0"/>
              </a:rPr>
              <a:t>2. Unchecked Exception</a:t>
            </a:r>
          </a:p>
          <a:p>
            <a:pPr marL="0" indent="0">
              <a:buNone/>
            </a:pPr>
            <a:r>
              <a:rPr lang="en-US" sz="1800" dirty="0">
                <a:solidFill>
                  <a:schemeClr val="tx1">
                    <a:lumMod val="95000"/>
                    <a:lumOff val="5000"/>
                  </a:schemeClr>
                </a:solidFill>
                <a:latin typeface="Trebuchet MS" panose="020B0603020202020204" pitchFamily="34" charset="0"/>
              </a:rPr>
              <a:t>3. Error</a:t>
            </a:r>
          </a:p>
          <a:p>
            <a:pPr marL="0" indent="0">
              <a:buNone/>
            </a:pPr>
            <a:r>
              <a:rPr lang="en-US" sz="1800" dirty="0">
                <a:solidFill>
                  <a:schemeClr val="tx1">
                    <a:lumMod val="95000"/>
                    <a:lumOff val="5000"/>
                  </a:schemeClr>
                </a:solidFill>
                <a:latin typeface="Trebuchet MS" panose="020B0603020202020204" pitchFamily="34" charset="0"/>
              </a:rPr>
              <a:t>1) </a:t>
            </a:r>
            <a:r>
              <a:rPr lang="en-US" sz="1800" b="1" dirty="0">
                <a:solidFill>
                  <a:schemeClr val="tx1">
                    <a:lumMod val="95000"/>
                    <a:lumOff val="5000"/>
                  </a:schemeClr>
                </a:solidFill>
                <a:latin typeface="Trebuchet MS" panose="020B0603020202020204" pitchFamily="34" charset="0"/>
              </a:rPr>
              <a:t>Checked Exception</a:t>
            </a:r>
          </a:p>
          <a:p>
            <a:pPr marL="0" indent="0">
              <a:buNone/>
            </a:pPr>
            <a:r>
              <a:rPr lang="en-US" sz="1800" dirty="0">
                <a:solidFill>
                  <a:schemeClr val="tx1">
                    <a:lumMod val="95000"/>
                    <a:lumOff val="5000"/>
                  </a:schemeClr>
                </a:solidFill>
                <a:latin typeface="Trebuchet MS" panose="020B0603020202020204" pitchFamily="34" charset="0"/>
              </a:rPr>
              <a:t>The classes that directly inherit the Throwable class except </a:t>
            </a:r>
            <a:r>
              <a:rPr lang="en-US" sz="1800" dirty="0" err="1">
                <a:solidFill>
                  <a:schemeClr val="tx1">
                    <a:lumMod val="95000"/>
                    <a:lumOff val="5000"/>
                  </a:schemeClr>
                </a:solidFill>
                <a:latin typeface="Trebuchet MS" panose="020B0603020202020204" pitchFamily="34" charset="0"/>
              </a:rPr>
              <a:t>RuntimeException</a:t>
            </a:r>
            <a:r>
              <a:rPr lang="en-US" sz="1800" dirty="0">
                <a:solidFill>
                  <a:schemeClr val="tx1">
                    <a:lumMod val="95000"/>
                    <a:lumOff val="5000"/>
                  </a:schemeClr>
                </a:solidFill>
                <a:latin typeface="Trebuchet MS" panose="020B0603020202020204" pitchFamily="34" charset="0"/>
              </a:rPr>
              <a:t> and Error are known as checked exceptions. For example, </a:t>
            </a:r>
            <a:r>
              <a:rPr lang="en-US" sz="1800" dirty="0" err="1">
                <a:solidFill>
                  <a:schemeClr val="tx1">
                    <a:lumMod val="95000"/>
                    <a:lumOff val="5000"/>
                  </a:schemeClr>
                </a:solidFill>
                <a:latin typeface="Trebuchet MS" panose="020B0603020202020204" pitchFamily="34" charset="0"/>
              </a:rPr>
              <a:t>IOException</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SQLException</a:t>
            </a:r>
            <a:r>
              <a:rPr lang="en-US" sz="1800" dirty="0">
                <a:solidFill>
                  <a:schemeClr val="tx1">
                    <a:lumMod val="95000"/>
                    <a:lumOff val="5000"/>
                  </a:schemeClr>
                </a:solidFill>
                <a:latin typeface="Trebuchet MS" panose="020B0603020202020204" pitchFamily="34" charset="0"/>
              </a:rPr>
              <a:t>, etc. Checked exceptions are checked at compile-time.</a:t>
            </a:r>
          </a:p>
          <a:p>
            <a:pPr marL="0" indent="0">
              <a:buNone/>
            </a:pPr>
            <a:r>
              <a:rPr lang="en-US" sz="1800" b="1" dirty="0">
                <a:solidFill>
                  <a:schemeClr val="tx1">
                    <a:lumMod val="95000"/>
                    <a:lumOff val="5000"/>
                  </a:schemeClr>
                </a:solidFill>
                <a:latin typeface="Trebuchet MS" panose="020B0603020202020204" pitchFamily="34" charset="0"/>
              </a:rPr>
              <a:t>Example</a:t>
            </a:r>
            <a:r>
              <a:rPr lang="en-US" sz="1800" dirty="0">
                <a:solidFill>
                  <a:schemeClr val="tx1">
                    <a:lumMod val="95000"/>
                    <a:lumOff val="5000"/>
                  </a:schemeClr>
                </a:solidFill>
                <a:latin typeface="Trebuchet MS" panose="020B0603020202020204" pitchFamily="34" charset="0"/>
              </a:rPr>
              <a:t> : </a:t>
            </a:r>
          </a:p>
          <a:p>
            <a:pPr marL="0" indent="0">
              <a:buNone/>
            </a:pPr>
            <a:r>
              <a:rPr lang="en-US" sz="1800" dirty="0">
                <a:solidFill>
                  <a:schemeClr val="tx1">
                    <a:lumMod val="95000"/>
                    <a:lumOff val="5000"/>
                  </a:schemeClr>
                </a:solidFill>
                <a:latin typeface="Trebuchet MS" panose="020B0603020202020204" pitchFamily="34" charset="0"/>
              </a:rPr>
              <a:t>public class </a:t>
            </a:r>
            <a:r>
              <a:rPr lang="en-US" sz="1800" dirty="0" err="1">
                <a:solidFill>
                  <a:schemeClr val="tx1">
                    <a:lumMod val="95000"/>
                    <a:lumOff val="5000"/>
                  </a:schemeClr>
                </a:solidFill>
                <a:latin typeface="Trebuchet MS" panose="020B0603020202020204" pitchFamily="34" charset="0"/>
              </a:rPr>
              <a:t>FilenotFound_Demo</a:t>
            </a:r>
            <a:r>
              <a:rPr lang="en-US" sz="1800" dirty="0">
                <a:solidFill>
                  <a:schemeClr val="tx1">
                    <a:lumMod val="95000"/>
                    <a:lumOff val="5000"/>
                  </a:schemeClr>
                </a:solidFill>
                <a:latin typeface="Trebuchet MS" panose="020B0603020202020204" pitchFamily="34" charset="0"/>
              </a:rPr>
              <a:t> {</a:t>
            </a:r>
          </a:p>
          <a:p>
            <a:pPr marL="0" indent="0">
              <a:buNone/>
            </a:pPr>
            <a:r>
              <a:rPr lang="en-US" sz="1800" dirty="0">
                <a:solidFill>
                  <a:schemeClr val="tx1">
                    <a:lumMod val="95000"/>
                    <a:lumOff val="5000"/>
                  </a:schemeClr>
                </a:solidFill>
                <a:latin typeface="Trebuchet MS" panose="020B0603020202020204" pitchFamily="34" charset="0"/>
              </a:rPr>
              <a:t>   public static void main(String </a:t>
            </a:r>
            <a:r>
              <a:rPr lang="en-US" sz="1800" dirty="0" err="1">
                <a:solidFill>
                  <a:schemeClr val="tx1">
                    <a:lumMod val="95000"/>
                    <a:lumOff val="5000"/>
                  </a:schemeClr>
                </a:solidFill>
                <a:latin typeface="Trebuchet MS" panose="020B0603020202020204" pitchFamily="34" charset="0"/>
              </a:rPr>
              <a:t>args</a:t>
            </a:r>
            <a:r>
              <a:rPr lang="en-US" sz="1800" dirty="0">
                <a:solidFill>
                  <a:schemeClr val="tx1">
                    <a:lumMod val="95000"/>
                    <a:lumOff val="5000"/>
                  </a:schemeClr>
                </a:solidFill>
                <a:latin typeface="Trebuchet MS" panose="020B0603020202020204" pitchFamily="34" charset="0"/>
              </a:rPr>
              <a:t>[]) {		</a:t>
            </a:r>
          </a:p>
          <a:p>
            <a:pPr marL="0" indent="0">
              <a:buNone/>
            </a:pPr>
            <a:r>
              <a:rPr lang="en-US" sz="1800" dirty="0">
                <a:solidFill>
                  <a:schemeClr val="tx1">
                    <a:lumMod val="95000"/>
                    <a:lumOff val="5000"/>
                  </a:schemeClr>
                </a:solidFill>
                <a:latin typeface="Trebuchet MS" panose="020B0603020202020204" pitchFamily="34" charset="0"/>
              </a:rPr>
              <a:t>      File </a:t>
            </a:r>
            <a:r>
              <a:rPr lang="en-US" sz="1800" dirty="0" err="1">
                <a:solidFill>
                  <a:schemeClr val="tx1">
                    <a:lumMod val="95000"/>
                    <a:lumOff val="5000"/>
                  </a:schemeClr>
                </a:solidFill>
                <a:latin typeface="Trebuchet MS" panose="020B0603020202020204" pitchFamily="34" charset="0"/>
              </a:rPr>
              <a:t>file</a:t>
            </a:r>
            <a:r>
              <a:rPr lang="en-US" sz="1800" dirty="0">
                <a:solidFill>
                  <a:schemeClr val="tx1">
                    <a:lumMod val="95000"/>
                    <a:lumOff val="5000"/>
                  </a:schemeClr>
                </a:solidFill>
                <a:latin typeface="Trebuchet MS" panose="020B0603020202020204" pitchFamily="34" charset="0"/>
              </a:rPr>
              <a:t> = new File("E://file.txt");</a:t>
            </a:r>
          </a:p>
          <a:p>
            <a:pPr marL="0" indent="0">
              <a:buNone/>
            </a:pP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FileReader</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fr</a:t>
            </a:r>
            <a:r>
              <a:rPr lang="en-US" sz="1800" dirty="0">
                <a:solidFill>
                  <a:schemeClr val="tx1">
                    <a:lumMod val="95000"/>
                    <a:lumOff val="5000"/>
                  </a:schemeClr>
                </a:solidFill>
                <a:latin typeface="Trebuchet MS" panose="020B0603020202020204" pitchFamily="34" charset="0"/>
              </a:rPr>
              <a:t> = new </a:t>
            </a:r>
            <a:r>
              <a:rPr lang="en-US" sz="1800" dirty="0" err="1">
                <a:solidFill>
                  <a:schemeClr val="tx1">
                    <a:lumMod val="95000"/>
                    <a:lumOff val="5000"/>
                  </a:schemeClr>
                </a:solidFill>
                <a:latin typeface="Trebuchet MS" panose="020B0603020202020204" pitchFamily="34" charset="0"/>
              </a:rPr>
              <a:t>FileReader</a:t>
            </a:r>
            <a:r>
              <a:rPr lang="en-US" sz="1800" dirty="0">
                <a:solidFill>
                  <a:schemeClr val="tx1">
                    <a:lumMod val="95000"/>
                    <a:lumOff val="5000"/>
                  </a:schemeClr>
                </a:solidFill>
                <a:latin typeface="Trebuchet MS" panose="020B0603020202020204" pitchFamily="34" charset="0"/>
              </a:rPr>
              <a:t>(file); </a:t>
            </a:r>
          </a:p>
          <a:p>
            <a:pPr marL="0" indent="0">
              <a:buNone/>
            </a:pPr>
            <a:r>
              <a:rPr lang="en-US" sz="1800" dirty="0">
                <a:solidFill>
                  <a:schemeClr val="tx1">
                    <a:lumMod val="95000"/>
                    <a:lumOff val="5000"/>
                  </a:schemeClr>
                </a:solidFill>
                <a:latin typeface="Trebuchet MS" panose="020B0603020202020204" pitchFamily="34" charset="0"/>
              </a:rPr>
              <a:t>   } }</a:t>
            </a:r>
          </a:p>
          <a:p>
            <a:pPr marL="0" indent="0">
              <a:buNone/>
            </a:pPr>
            <a:endParaRPr lang="en-US" sz="1800" dirty="0">
              <a:solidFill>
                <a:schemeClr val="tx1">
                  <a:lumMod val="95000"/>
                  <a:lumOff val="5000"/>
                </a:schemeClr>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67ED0233-A6C3-0CA9-ACF9-5FB02C7F4CB6}"/>
              </a:ext>
            </a:extLst>
          </p:cNvPr>
          <p:cNvSpPr txBox="1">
            <a:spLocks/>
          </p:cNvSpPr>
          <p:nvPr/>
        </p:nvSpPr>
        <p:spPr>
          <a:xfrm rot="10800000" flipV="1">
            <a:off x="5077321" y="4109987"/>
            <a:ext cx="6861209" cy="236781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tx1">
                    <a:lumMod val="95000"/>
                    <a:lumOff val="5000"/>
                  </a:schemeClr>
                </a:solidFill>
                <a:latin typeface="Trebuchet MS" panose="020B0603020202020204" pitchFamily="34" charset="0"/>
              </a:rPr>
              <a:t>Output : </a:t>
            </a:r>
          </a:p>
          <a:p>
            <a:pPr marL="0" indent="0">
              <a:buFont typeface="Arial" panose="020B0604020202020204" pitchFamily="34" charset="0"/>
              <a:buNone/>
            </a:pPr>
            <a:r>
              <a:rPr lang="en-US" sz="1600" b="1" dirty="0">
                <a:solidFill>
                  <a:schemeClr val="tx1">
                    <a:lumMod val="95000"/>
                    <a:lumOff val="5000"/>
                  </a:schemeClr>
                </a:solidFill>
                <a:latin typeface="Trebuchet MS" panose="020B0603020202020204" pitchFamily="34" charset="0"/>
              </a:rPr>
              <a:t>FilenotFound_Demo.java:8: error: unreported exception </a:t>
            </a:r>
            <a:r>
              <a:rPr lang="en-US" sz="1600" b="1" dirty="0" err="1">
                <a:solidFill>
                  <a:schemeClr val="tx1">
                    <a:lumMod val="95000"/>
                    <a:lumOff val="5000"/>
                  </a:schemeClr>
                </a:solidFill>
                <a:latin typeface="Trebuchet MS" panose="020B0603020202020204" pitchFamily="34" charset="0"/>
              </a:rPr>
              <a:t>FileNotFoundException</a:t>
            </a:r>
            <a:r>
              <a:rPr lang="en-US" sz="1600" b="1" dirty="0">
                <a:solidFill>
                  <a:schemeClr val="tx1">
                    <a:lumMod val="95000"/>
                    <a:lumOff val="5000"/>
                  </a:schemeClr>
                </a:solidFill>
                <a:latin typeface="Trebuchet MS" panose="020B0603020202020204" pitchFamily="34" charset="0"/>
              </a:rPr>
              <a:t>; must be caught or declared to be thrown</a:t>
            </a:r>
          </a:p>
          <a:p>
            <a:pPr marL="0" indent="0">
              <a:buFont typeface="Arial" panose="020B0604020202020204" pitchFamily="34" charset="0"/>
              <a:buNone/>
            </a:pPr>
            <a:r>
              <a:rPr lang="en-US" sz="1600" b="1" dirty="0">
                <a:solidFill>
                  <a:schemeClr val="tx1">
                    <a:lumMod val="95000"/>
                    <a:lumOff val="5000"/>
                  </a:schemeClr>
                </a:solidFill>
                <a:latin typeface="Trebuchet MS" panose="020B0603020202020204" pitchFamily="34" charset="0"/>
              </a:rPr>
              <a:t>      </a:t>
            </a:r>
            <a:r>
              <a:rPr lang="en-US" sz="1600" b="1" dirty="0" err="1">
                <a:solidFill>
                  <a:schemeClr val="tx1">
                    <a:lumMod val="95000"/>
                    <a:lumOff val="5000"/>
                  </a:schemeClr>
                </a:solidFill>
                <a:latin typeface="Trebuchet MS" panose="020B0603020202020204" pitchFamily="34" charset="0"/>
              </a:rPr>
              <a:t>FileReader</a:t>
            </a:r>
            <a:r>
              <a:rPr lang="en-US" sz="1600" b="1" dirty="0">
                <a:solidFill>
                  <a:schemeClr val="tx1">
                    <a:lumMod val="95000"/>
                    <a:lumOff val="5000"/>
                  </a:schemeClr>
                </a:solidFill>
                <a:latin typeface="Trebuchet MS" panose="020B0603020202020204" pitchFamily="34" charset="0"/>
              </a:rPr>
              <a:t> </a:t>
            </a:r>
            <a:r>
              <a:rPr lang="en-US" sz="1600" b="1" dirty="0" err="1">
                <a:solidFill>
                  <a:schemeClr val="tx1">
                    <a:lumMod val="95000"/>
                    <a:lumOff val="5000"/>
                  </a:schemeClr>
                </a:solidFill>
                <a:latin typeface="Trebuchet MS" panose="020B0603020202020204" pitchFamily="34" charset="0"/>
              </a:rPr>
              <a:t>fr</a:t>
            </a:r>
            <a:r>
              <a:rPr lang="en-US" sz="1600" b="1" dirty="0">
                <a:solidFill>
                  <a:schemeClr val="tx1">
                    <a:lumMod val="95000"/>
                    <a:lumOff val="5000"/>
                  </a:schemeClr>
                </a:solidFill>
                <a:latin typeface="Trebuchet MS" panose="020B0603020202020204" pitchFamily="34" charset="0"/>
              </a:rPr>
              <a:t> = new </a:t>
            </a:r>
            <a:r>
              <a:rPr lang="en-US" sz="1600" b="1" dirty="0" err="1">
                <a:solidFill>
                  <a:schemeClr val="tx1">
                    <a:lumMod val="95000"/>
                    <a:lumOff val="5000"/>
                  </a:schemeClr>
                </a:solidFill>
                <a:latin typeface="Trebuchet MS" panose="020B0603020202020204" pitchFamily="34" charset="0"/>
              </a:rPr>
              <a:t>FileReader</a:t>
            </a:r>
            <a:r>
              <a:rPr lang="en-US" sz="1600" b="1" dirty="0">
                <a:solidFill>
                  <a:schemeClr val="tx1">
                    <a:lumMod val="95000"/>
                    <a:lumOff val="5000"/>
                  </a:schemeClr>
                </a:solidFill>
                <a:latin typeface="Trebuchet MS" panose="020B0603020202020204" pitchFamily="34" charset="0"/>
              </a:rPr>
              <a:t>(file);</a:t>
            </a:r>
          </a:p>
          <a:p>
            <a:pPr marL="0" indent="0">
              <a:buFont typeface="Arial" panose="020B0604020202020204" pitchFamily="34" charset="0"/>
              <a:buNone/>
            </a:pPr>
            <a:r>
              <a:rPr lang="en-US" sz="1600" b="1" dirty="0">
                <a:solidFill>
                  <a:schemeClr val="tx1">
                    <a:lumMod val="95000"/>
                    <a:lumOff val="5000"/>
                  </a:schemeClr>
                </a:solidFill>
                <a:latin typeface="Trebuchet MS" panose="020B0603020202020204" pitchFamily="34" charset="0"/>
              </a:rPr>
              <a:t>                      ^</a:t>
            </a:r>
          </a:p>
          <a:p>
            <a:pPr marL="0" indent="0">
              <a:buFont typeface="Arial" panose="020B0604020202020204" pitchFamily="34" charset="0"/>
              <a:buNone/>
            </a:pPr>
            <a:r>
              <a:rPr lang="en-US" sz="1600" b="1" dirty="0">
                <a:solidFill>
                  <a:schemeClr val="tx1">
                    <a:lumMod val="95000"/>
                    <a:lumOff val="5000"/>
                  </a:schemeClr>
                </a:solidFill>
                <a:latin typeface="Trebuchet MS" panose="020B0603020202020204" pitchFamily="34" charset="0"/>
              </a:rPr>
              <a:t>1 error</a:t>
            </a:r>
            <a:endParaRPr lang="en-IN" sz="1600" dirty="0">
              <a:solidFill>
                <a:schemeClr val="tx1">
                  <a:lumMod val="95000"/>
                  <a:lumOff val="5000"/>
                </a:schemeClr>
              </a:solidFill>
              <a:latin typeface="Trebuchet MS" panose="020B0603020202020204" pitchFamily="34" charset="0"/>
            </a:endParaRPr>
          </a:p>
        </p:txBody>
      </p:sp>
    </p:spTree>
    <p:extLst>
      <p:ext uri="{BB962C8B-B14F-4D97-AF65-F5344CB8AC3E}">
        <p14:creationId xmlns:p14="http://schemas.microsoft.com/office/powerpoint/2010/main" val="78172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92835-7A5C-4A27-AFA3-F963042DB4FE}"/>
              </a:ext>
            </a:extLst>
          </p:cNvPr>
          <p:cNvSpPr>
            <a:spLocks noGrp="1"/>
          </p:cNvSpPr>
          <p:nvPr>
            <p:ph idx="1"/>
          </p:nvPr>
        </p:nvSpPr>
        <p:spPr>
          <a:xfrm>
            <a:off x="211757" y="182880"/>
            <a:ext cx="11704320" cy="6468177"/>
          </a:xfrm>
        </p:spPr>
        <p:txBody>
          <a:bodyPr>
            <a:normAutofit/>
          </a:bodyPr>
          <a:lstStyle/>
          <a:p>
            <a:pPr marL="0" indent="0">
              <a:buNone/>
            </a:pPr>
            <a:r>
              <a:rPr lang="en-US" sz="1800" dirty="0">
                <a:solidFill>
                  <a:schemeClr val="tx1">
                    <a:lumMod val="95000"/>
                    <a:lumOff val="5000"/>
                  </a:schemeClr>
                </a:solidFill>
                <a:latin typeface="Trebuchet MS" panose="020B0603020202020204" pitchFamily="34" charset="0"/>
              </a:rPr>
              <a:t>2) </a:t>
            </a:r>
            <a:r>
              <a:rPr lang="en-US" sz="1800" b="1" dirty="0">
                <a:solidFill>
                  <a:schemeClr val="tx1">
                    <a:lumMod val="95000"/>
                    <a:lumOff val="5000"/>
                  </a:schemeClr>
                </a:solidFill>
                <a:latin typeface="Trebuchet MS" panose="020B0603020202020204" pitchFamily="34" charset="0"/>
              </a:rPr>
              <a:t>Unchecked Exception</a:t>
            </a:r>
          </a:p>
          <a:p>
            <a:pPr marL="0" indent="0">
              <a:buNone/>
            </a:pPr>
            <a:r>
              <a:rPr lang="en-US" sz="1800" dirty="0">
                <a:solidFill>
                  <a:schemeClr val="tx1">
                    <a:lumMod val="95000"/>
                    <a:lumOff val="5000"/>
                  </a:schemeClr>
                </a:solidFill>
                <a:latin typeface="Trebuchet MS" panose="020B0603020202020204" pitchFamily="34" charset="0"/>
              </a:rPr>
              <a:t>The classes that inherit the </a:t>
            </a:r>
            <a:r>
              <a:rPr lang="en-US" sz="1800" dirty="0" err="1">
                <a:solidFill>
                  <a:schemeClr val="tx1">
                    <a:lumMod val="95000"/>
                    <a:lumOff val="5000"/>
                  </a:schemeClr>
                </a:solidFill>
                <a:latin typeface="Trebuchet MS" panose="020B0603020202020204" pitchFamily="34" charset="0"/>
              </a:rPr>
              <a:t>RuntimeException</a:t>
            </a:r>
            <a:r>
              <a:rPr lang="en-US" sz="1800" dirty="0">
                <a:solidFill>
                  <a:schemeClr val="tx1">
                    <a:lumMod val="95000"/>
                    <a:lumOff val="5000"/>
                  </a:schemeClr>
                </a:solidFill>
                <a:latin typeface="Trebuchet MS" panose="020B0603020202020204" pitchFamily="34" charset="0"/>
              </a:rPr>
              <a:t> are known as unchecked exceptions. For example, </a:t>
            </a:r>
            <a:r>
              <a:rPr lang="en-US" sz="1800" dirty="0" err="1">
                <a:solidFill>
                  <a:schemeClr val="tx1">
                    <a:lumMod val="95000"/>
                    <a:lumOff val="5000"/>
                  </a:schemeClr>
                </a:solidFill>
                <a:latin typeface="Trebuchet MS" panose="020B0603020202020204" pitchFamily="34" charset="0"/>
              </a:rPr>
              <a:t>ArithmeticException</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NullPointerException</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ArrayIndexOutOfBoundsException</a:t>
            </a:r>
            <a:r>
              <a:rPr lang="en-US" sz="1800" dirty="0">
                <a:solidFill>
                  <a:schemeClr val="tx1">
                    <a:lumMod val="95000"/>
                    <a:lumOff val="5000"/>
                  </a:schemeClr>
                </a:solidFill>
                <a:latin typeface="Trebuchet MS" panose="020B0603020202020204" pitchFamily="34" charset="0"/>
              </a:rPr>
              <a:t>, etc. Unchecked exceptions are not checked at compile-time, but they are checked at runtime.</a:t>
            </a:r>
          </a:p>
          <a:p>
            <a:pPr marL="0" indent="0">
              <a:buNone/>
            </a:pPr>
            <a:endParaRPr lang="en-IN" sz="1800" dirty="0">
              <a:solidFill>
                <a:schemeClr val="tx1">
                  <a:lumMod val="50000"/>
                  <a:lumOff val="50000"/>
                </a:schemeClr>
              </a:solidFill>
              <a:latin typeface="Trebuchet MS" panose="020B0603020202020204" pitchFamily="34" charset="0"/>
            </a:endParaRPr>
          </a:p>
          <a:p>
            <a:pPr marL="0" indent="0">
              <a:buNone/>
            </a:pPr>
            <a:r>
              <a:rPr lang="en-US" sz="1800" b="1" dirty="0">
                <a:latin typeface="Trebuchet MS" panose="020B0603020202020204" pitchFamily="34" charset="0"/>
              </a:rPr>
              <a:t>Example</a:t>
            </a:r>
            <a:r>
              <a:rPr lang="en-US" sz="1800" dirty="0">
                <a:latin typeface="Trebuchet MS" panose="020B0603020202020204" pitchFamily="34" charset="0"/>
              </a:rPr>
              <a:t> : </a:t>
            </a:r>
          </a:p>
          <a:p>
            <a:pPr marL="0" indent="0">
              <a:buNone/>
            </a:pPr>
            <a:r>
              <a:rPr lang="en-US" sz="1800" dirty="0">
                <a:latin typeface="Trebuchet MS" panose="020B0603020202020204" pitchFamily="34" charset="0"/>
              </a:rPr>
              <a:t>public class </a:t>
            </a:r>
            <a:r>
              <a:rPr lang="en-US" sz="1800" dirty="0" err="1">
                <a:latin typeface="Trebuchet MS" panose="020B0603020202020204" pitchFamily="34" charset="0"/>
              </a:rPr>
              <a:t>Unchecked_Demo</a:t>
            </a:r>
            <a:r>
              <a:rPr lang="en-US" sz="1800" dirty="0">
                <a:latin typeface="Trebuchet MS" panose="020B0603020202020204" pitchFamily="34" charset="0"/>
              </a:rPr>
              <a:t> {</a:t>
            </a:r>
          </a:p>
          <a:p>
            <a:pPr marL="0" indent="0">
              <a:buNone/>
            </a:pPr>
            <a:r>
              <a:rPr lang="en-US" sz="1800" dirty="0">
                <a:latin typeface="Trebuchet MS" panose="020B0603020202020204" pitchFamily="34" charset="0"/>
              </a:rPr>
              <a:t>   public static void main(String </a:t>
            </a:r>
            <a:r>
              <a:rPr lang="en-US" sz="1800" dirty="0" err="1">
                <a:latin typeface="Trebuchet MS" panose="020B0603020202020204" pitchFamily="34" charset="0"/>
              </a:rPr>
              <a:t>args</a:t>
            </a:r>
            <a:r>
              <a:rPr lang="en-US" sz="1800" dirty="0">
                <a:latin typeface="Trebuchet MS" panose="020B0603020202020204" pitchFamily="34" charset="0"/>
              </a:rPr>
              <a:t>[]) {</a:t>
            </a:r>
          </a:p>
          <a:p>
            <a:pPr marL="0" indent="0">
              <a:buNone/>
            </a:pPr>
            <a:r>
              <a:rPr lang="en-US" sz="1800" dirty="0">
                <a:latin typeface="Trebuchet MS" panose="020B0603020202020204" pitchFamily="34" charset="0"/>
              </a:rPr>
              <a:t>      int num[] = {1, 2, 3, 4};</a:t>
            </a:r>
          </a:p>
          <a:p>
            <a:pPr marL="0" indent="0">
              <a:buNone/>
            </a:pPr>
            <a:r>
              <a:rPr lang="en-US" sz="1800" dirty="0">
                <a:latin typeface="Trebuchet MS" panose="020B0603020202020204" pitchFamily="34" charset="0"/>
              </a:rPr>
              <a:t>      </a:t>
            </a:r>
            <a:r>
              <a:rPr lang="en-US" sz="1800" dirty="0" err="1">
                <a:latin typeface="Trebuchet MS" panose="020B0603020202020204" pitchFamily="34" charset="0"/>
              </a:rPr>
              <a:t>System.out.println</a:t>
            </a:r>
            <a:r>
              <a:rPr lang="en-US" sz="1800" dirty="0">
                <a:latin typeface="Trebuchet MS" panose="020B0603020202020204" pitchFamily="34" charset="0"/>
              </a:rPr>
              <a:t>(num[5]);</a:t>
            </a:r>
          </a:p>
          <a:p>
            <a:pPr marL="0" indent="0">
              <a:buNone/>
            </a:pPr>
            <a:r>
              <a:rPr lang="en-US" sz="1800" dirty="0">
                <a:latin typeface="Trebuchet MS" panose="020B0603020202020204" pitchFamily="34" charset="0"/>
              </a:rPr>
              <a:t>   } }</a:t>
            </a:r>
          </a:p>
          <a:p>
            <a:pPr marL="0" indent="0">
              <a:buNone/>
            </a:pPr>
            <a:r>
              <a:rPr lang="en-US" sz="1800" b="1" dirty="0">
                <a:solidFill>
                  <a:schemeClr val="tx1">
                    <a:lumMod val="95000"/>
                    <a:lumOff val="5000"/>
                  </a:schemeClr>
                </a:solidFill>
                <a:latin typeface="Trebuchet MS" panose="020B0603020202020204" pitchFamily="34" charset="0"/>
              </a:rPr>
              <a:t>Output : </a:t>
            </a:r>
          </a:p>
          <a:p>
            <a:pPr marL="0" indent="0">
              <a:buNone/>
            </a:pPr>
            <a:r>
              <a:rPr lang="en-US" sz="1800" b="1" dirty="0">
                <a:solidFill>
                  <a:schemeClr val="tx1">
                    <a:lumMod val="95000"/>
                    <a:lumOff val="5000"/>
                  </a:schemeClr>
                </a:solidFill>
                <a:latin typeface="Trebuchet MS" panose="020B0603020202020204" pitchFamily="34" charset="0"/>
              </a:rPr>
              <a:t>Exception in thread "main" </a:t>
            </a:r>
            <a:r>
              <a:rPr lang="en-US" sz="1800" b="1" dirty="0" err="1">
                <a:solidFill>
                  <a:schemeClr val="tx1">
                    <a:lumMod val="95000"/>
                    <a:lumOff val="5000"/>
                  </a:schemeClr>
                </a:solidFill>
                <a:latin typeface="Trebuchet MS" panose="020B0603020202020204" pitchFamily="34" charset="0"/>
              </a:rPr>
              <a:t>java.lang.ArrayIndexOutOfBoundsException</a:t>
            </a:r>
            <a:r>
              <a:rPr lang="en-US" sz="1800" b="1" dirty="0">
                <a:solidFill>
                  <a:schemeClr val="tx1">
                    <a:lumMod val="95000"/>
                    <a:lumOff val="5000"/>
                  </a:schemeClr>
                </a:solidFill>
                <a:latin typeface="Trebuchet MS" panose="020B0603020202020204" pitchFamily="34" charset="0"/>
              </a:rPr>
              <a:t>: 5</a:t>
            </a:r>
          </a:p>
          <a:p>
            <a:pPr marL="0" indent="0">
              <a:buNone/>
            </a:pPr>
            <a:r>
              <a:rPr lang="en-US" sz="1800" b="1" dirty="0">
                <a:solidFill>
                  <a:schemeClr val="tx1">
                    <a:lumMod val="95000"/>
                    <a:lumOff val="5000"/>
                  </a:schemeClr>
                </a:solidFill>
                <a:latin typeface="Trebuchet MS" panose="020B0603020202020204" pitchFamily="34" charset="0"/>
              </a:rPr>
              <a:t>	at </a:t>
            </a:r>
            <a:r>
              <a:rPr lang="en-US" sz="1800" b="1" dirty="0" err="1">
                <a:solidFill>
                  <a:schemeClr val="tx1">
                    <a:lumMod val="95000"/>
                    <a:lumOff val="5000"/>
                  </a:schemeClr>
                </a:solidFill>
                <a:latin typeface="Trebuchet MS" panose="020B0603020202020204" pitchFamily="34" charset="0"/>
              </a:rPr>
              <a:t>Exceptions.Unchecked_Demo.main</a:t>
            </a:r>
            <a:r>
              <a:rPr lang="en-US" sz="1800" b="1" dirty="0">
                <a:solidFill>
                  <a:schemeClr val="tx1">
                    <a:lumMod val="95000"/>
                    <a:lumOff val="5000"/>
                  </a:schemeClr>
                </a:solidFill>
                <a:latin typeface="Trebuchet MS" panose="020B0603020202020204" pitchFamily="34" charset="0"/>
              </a:rPr>
              <a:t>(Unchecked_Demo.java:8)</a:t>
            </a:r>
          </a:p>
        </p:txBody>
      </p:sp>
    </p:spTree>
    <p:extLst>
      <p:ext uri="{BB962C8B-B14F-4D97-AF65-F5344CB8AC3E}">
        <p14:creationId xmlns:p14="http://schemas.microsoft.com/office/powerpoint/2010/main" val="181261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57652-C14D-33CB-465B-B95FBC335AA0}"/>
              </a:ext>
            </a:extLst>
          </p:cNvPr>
          <p:cNvSpPr>
            <a:spLocks noGrp="1"/>
          </p:cNvSpPr>
          <p:nvPr>
            <p:ph idx="1"/>
          </p:nvPr>
        </p:nvSpPr>
        <p:spPr>
          <a:xfrm>
            <a:off x="144379" y="134754"/>
            <a:ext cx="11916076" cy="6622181"/>
          </a:xfrm>
        </p:spPr>
        <p:txBody>
          <a:bodyPr>
            <a:normAutofit/>
          </a:bodyPr>
          <a:lstStyle/>
          <a:p>
            <a:pPr marL="0" indent="0">
              <a:buNone/>
            </a:pPr>
            <a:endParaRPr lang="en-IN" sz="1800" b="1" dirty="0">
              <a:latin typeface="Trebuchet MS" panose="020B0603020202020204" pitchFamily="34" charset="0"/>
            </a:endParaRPr>
          </a:p>
          <a:p>
            <a:pPr marL="0" indent="0">
              <a:buNone/>
            </a:pPr>
            <a:r>
              <a:rPr lang="en-US" sz="1800" dirty="0">
                <a:solidFill>
                  <a:schemeClr val="tx1">
                    <a:lumMod val="95000"/>
                    <a:lumOff val="5000"/>
                  </a:schemeClr>
                </a:solidFill>
                <a:latin typeface="Trebuchet MS" panose="020B0603020202020204" pitchFamily="34" charset="0"/>
              </a:rPr>
              <a:t>3) </a:t>
            </a:r>
            <a:r>
              <a:rPr lang="en-US" sz="1800" b="1" dirty="0">
                <a:solidFill>
                  <a:schemeClr val="tx1">
                    <a:lumMod val="95000"/>
                    <a:lumOff val="5000"/>
                  </a:schemeClr>
                </a:solidFill>
                <a:latin typeface="Trebuchet MS" panose="020B0603020202020204" pitchFamily="34" charset="0"/>
              </a:rPr>
              <a:t>Error</a:t>
            </a:r>
          </a:p>
          <a:p>
            <a:pPr marL="0" indent="0">
              <a:buNone/>
            </a:pPr>
            <a:r>
              <a:rPr lang="en-US" sz="1800" dirty="0">
                <a:solidFill>
                  <a:schemeClr val="tx1">
                    <a:lumMod val="95000"/>
                    <a:lumOff val="5000"/>
                  </a:schemeClr>
                </a:solidFill>
                <a:latin typeface="Trebuchet MS" panose="020B0603020202020204" pitchFamily="34" charset="0"/>
              </a:rPr>
              <a:t>Error is irrecoverable. Some example of errors are </a:t>
            </a:r>
            <a:r>
              <a:rPr lang="en-US" sz="1800" dirty="0" err="1">
                <a:solidFill>
                  <a:schemeClr val="tx1">
                    <a:lumMod val="95000"/>
                    <a:lumOff val="5000"/>
                  </a:schemeClr>
                </a:solidFill>
                <a:latin typeface="Trebuchet MS" panose="020B0603020202020204" pitchFamily="34" charset="0"/>
              </a:rPr>
              <a:t>OutOfMemoryError</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VirtualMachineError</a:t>
            </a:r>
            <a:r>
              <a:rPr lang="en-US" sz="1800" dirty="0">
                <a:solidFill>
                  <a:schemeClr val="tx1">
                    <a:lumMod val="95000"/>
                    <a:lumOff val="5000"/>
                  </a:schemeClr>
                </a:solidFill>
                <a:latin typeface="Trebuchet MS" panose="020B0603020202020204" pitchFamily="34" charset="0"/>
              </a:rPr>
              <a:t>, </a:t>
            </a:r>
            <a:r>
              <a:rPr lang="en-US" sz="1800" dirty="0" err="1">
                <a:solidFill>
                  <a:schemeClr val="tx1">
                    <a:lumMod val="95000"/>
                    <a:lumOff val="5000"/>
                  </a:schemeClr>
                </a:solidFill>
                <a:latin typeface="Trebuchet MS" panose="020B0603020202020204" pitchFamily="34" charset="0"/>
              </a:rPr>
              <a:t>AssertionError</a:t>
            </a:r>
            <a:r>
              <a:rPr lang="en-US" sz="1800" dirty="0">
                <a:solidFill>
                  <a:schemeClr val="tx1">
                    <a:lumMod val="95000"/>
                    <a:lumOff val="5000"/>
                  </a:schemeClr>
                </a:solidFill>
                <a:latin typeface="Trebuchet MS" panose="020B0603020202020204" pitchFamily="34" charset="0"/>
              </a:rPr>
              <a:t> etc.</a:t>
            </a:r>
            <a:endParaRPr lang="en-IN" sz="1800" dirty="0">
              <a:solidFill>
                <a:schemeClr val="tx1">
                  <a:lumMod val="95000"/>
                  <a:lumOff val="5000"/>
                </a:schemeClr>
              </a:solidFill>
              <a:latin typeface="Trebuchet MS" panose="020B0603020202020204" pitchFamily="34" charset="0"/>
            </a:endParaRPr>
          </a:p>
          <a:p>
            <a:pPr marL="0" indent="0">
              <a:buNone/>
            </a:pPr>
            <a:r>
              <a:rPr lang="en-US" sz="1800" b="1" dirty="0">
                <a:solidFill>
                  <a:schemeClr val="tx1">
                    <a:lumMod val="95000"/>
                    <a:lumOff val="5000"/>
                  </a:schemeClr>
                </a:solidFill>
                <a:latin typeface="Trebuchet MS" panose="020B0603020202020204" pitchFamily="34" charset="0"/>
              </a:rPr>
              <a:t>Exception Hierarchy</a:t>
            </a:r>
          </a:p>
          <a:p>
            <a:pPr marL="0" indent="0">
              <a:buNone/>
            </a:pPr>
            <a:r>
              <a:rPr lang="en-US" sz="1800" dirty="0">
                <a:solidFill>
                  <a:schemeClr val="tx1">
                    <a:lumMod val="95000"/>
                    <a:lumOff val="5000"/>
                  </a:schemeClr>
                </a:solidFill>
                <a:latin typeface="Trebuchet MS" panose="020B0603020202020204" pitchFamily="34" charset="0"/>
              </a:rPr>
              <a:t>All exception and error types are subclasses of class Throwable, which is the base class of the hierarchy. One branch is headed by Exception. This class is used for exceptional conditions that user programs should catch. </a:t>
            </a:r>
            <a:r>
              <a:rPr lang="en-US" sz="1800" dirty="0" err="1">
                <a:solidFill>
                  <a:schemeClr val="tx1">
                    <a:lumMod val="95000"/>
                    <a:lumOff val="5000"/>
                  </a:schemeClr>
                </a:solidFill>
                <a:latin typeface="Trebuchet MS" panose="020B0603020202020204" pitchFamily="34" charset="0"/>
              </a:rPr>
              <a:t>NullPointerException</a:t>
            </a:r>
            <a:r>
              <a:rPr lang="en-US" sz="1800" dirty="0">
                <a:solidFill>
                  <a:schemeClr val="tx1">
                    <a:lumMod val="95000"/>
                    <a:lumOff val="5000"/>
                  </a:schemeClr>
                </a:solidFill>
                <a:latin typeface="Trebuchet MS" panose="020B0603020202020204" pitchFamily="34" charset="0"/>
              </a:rPr>
              <a:t> is an example of such an exception. Another branch, Error is used by the Java run-time system(JVM) to indicate errors having to do with the run-time environment itself(JRE). </a:t>
            </a:r>
            <a:r>
              <a:rPr lang="en-US" sz="1800" dirty="0" err="1">
                <a:solidFill>
                  <a:schemeClr val="tx1">
                    <a:lumMod val="95000"/>
                    <a:lumOff val="5000"/>
                  </a:schemeClr>
                </a:solidFill>
                <a:latin typeface="Trebuchet MS" panose="020B0603020202020204" pitchFamily="34" charset="0"/>
              </a:rPr>
              <a:t>StackOverflowError</a:t>
            </a:r>
            <a:r>
              <a:rPr lang="en-US" sz="1800" dirty="0">
                <a:solidFill>
                  <a:schemeClr val="tx1">
                    <a:lumMod val="95000"/>
                    <a:lumOff val="5000"/>
                  </a:schemeClr>
                </a:solidFill>
                <a:latin typeface="Trebuchet MS" panose="020B0603020202020204" pitchFamily="34" charset="0"/>
              </a:rPr>
              <a:t> is an example of such an error.</a:t>
            </a:r>
          </a:p>
          <a:p>
            <a:pPr marL="0" indent="0">
              <a:buNone/>
            </a:pPr>
            <a:endParaRPr lang="en-US" sz="1800" b="1" dirty="0">
              <a:solidFill>
                <a:schemeClr val="tx1">
                  <a:lumMod val="95000"/>
                  <a:lumOff val="5000"/>
                </a:schemeClr>
              </a:solidFill>
              <a:latin typeface="Trebuchet MS" panose="020B0603020202020204" pitchFamily="34" charset="0"/>
            </a:endParaRPr>
          </a:p>
          <a:p>
            <a:pPr marL="0" indent="0">
              <a:buNone/>
            </a:pPr>
            <a:endParaRPr lang="en-IN" sz="1800" dirty="0"/>
          </a:p>
        </p:txBody>
      </p:sp>
      <p:pic>
        <p:nvPicPr>
          <p:cNvPr id="10" name="Picture 9" descr="Diagram&#10;&#10;Description automatically generated">
            <a:extLst>
              <a:ext uri="{FF2B5EF4-FFF2-40B4-BE49-F238E27FC236}">
                <a16:creationId xmlns:a16="http://schemas.microsoft.com/office/drawing/2014/main" id="{60EB785E-23F3-F21D-F790-7FF9C0ACF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082" y="2927372"/>
            <a:ext cx="7437418" cy="3839189"/>
          </a:xfrm>
          <a:prstGeom prst="rect">
            <a:avLst/>
          </a:prstGeom>
        </p:spPr>
      </p:pic>
    </p:spTree>
    <p:extLst>
      <p:ext uri="{BB962C8B-B14F-4D97-AF65-F5344CB8AC3E}">
        <p14:creationId xmlns:p14="http://schemas.microsoft.com/office/powerpoint/2010/main" val="327854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7E140-7163-D70C-70F6-45C7EFFB98D2}"/>
              </a:ext>
            </a:extLst>
          </p:cNvPr>
          <p:cNvSpPr>
            <a:spLocks noGrp="1"/>
          </p:cNvSpPr>
          <p:nvPr>
            <p:ph idx="1"/>
          </p:nvPr>
        </p:nvSpPr>
        <p:spPr>
          <a:xfrm>
            <a:off x="202131" y="182880"/>
            <a:ext cx="11839073" cy="6468177"/>
          </a:xfrm>
        </p:spPr>
        <p:txBody>
          <a:bodyPr>
            <a:normAutofit/>
          </a:bodyPr>
          <a:lstStyle/>
          <a:p>
            <a:pPr marL="0" indent="0">
              <a:buNone/>
            </a:pPr>
            <a:r>
              <a:rPr lang="en-US" sz="1800" dirty="0">
                <a:latin typeface="Trebuchet MS" panose="020B0603020202020204" pitchFamily="34" charset="0"/>
              </a:rPr>
              <a:t>Exceptions category:</a:t>
            </a:r>
          </a:p>
          <a:p>
            <a:pPr marL="0" indent="0">
              <a:buNone/>
            </a:pPr>
            <a:r>
              <a:rPr lang="en-US" sz="1800" dirty="0">
                <a:latin typeface="Trebuchet MS" panose="020B0603020202020204" pitchFamily="34" charset="0"/>
              </a:rPr>
              <a:t>1. Built-in Exceptions (Checked Exception, Unchecked Exception )</a:t>
            </a:r>
          </a:p>
          <a:p>
            <a:pPr marL="0" indent="0">
              <a:buNone/>
            </a:pPr>
            <a:r>
              <a:rPr lang="en-US" sz="1800" dirty="0">
                <a:latin typeface="Trebuchet MS" panose="020B0603020202020204" pitchFamily="34" charset="0"/>
              </a:rPr>
              <a:t>	Built-in exceptions are the exceptions that are available in Java libraries. These exceptions are suitable to explain certain error situations.</a:t>
            </a:r>
          </a:p>
          <a:p>
            <a:pPr marL="0" indent="0">
              <a:buNone/>
            </a:pPr>
            <a:r>
              <a:rPr lang="en-US" sz="1800" dirty="0">
                <a:latin typeface="Trebuchet MS" panose="020B0603020202020204" pitchFamily="34" charset="0"/>
              </a:rPr>
              <a:t>2. User-Defined Exceptions</a:t>
            </a:r>
          </a:p>
          <a:p>
            <a:pPr marL="0" indent="0">
              <a:buNone/>
            </a:pPr>
            <a:r>
              <a:rPr lang="en-US" sz="1800" dirty="0">
                <a:latin typeface="Trebuchet MS" panose="020B0603020202020204" pitchFamily="34" charset="0"/>
              </a:rPr>
              <a:t>	Sometimes, the built-in exceptions in Java are not able to describe a certain situation. In such cases, users can also create exceptions, which are called ‘user-defined Exceptions’. </a:t>
            </a:r>
            <a:endParaRPr lang="en-IN" sz="1800" dirty="0">
              <a:latin typeface="Trebuchet MS" panose="020B0603020202020204" pitchFamily="34" charset="0"/>
            </a:endParaRPr>
          </a:p>
        </p:txBody>
      </p:sp>
      <p:pic>
        <p:nvPicPr>
          <p:cNvPr id="5" name="Picture 4" descr="Text, chat or text message&#10;&#10;Description automatically generated">
            <a:extLst>
              <a:ext uri="{FF2B5EF4-FFF2-40B4-BE49-F238E27FC236}">
                <a16:creationId xmlns:a16="http://schemas.microsoft.com/office/drawing/2014/main" id="{2512F383-E316-38B8-707D-0806BB992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35" y="2877352"/>
            <a:ext cx="6286500" cy="3143250"/>
          </a:xfrm>
          <a:prstGeom prst="rect">
            <a:avLst/>
          </a:prstGeom>
        </p:spPr>
      </p:pic>
    </p:spTree>
    <p:extLst>
      <p:ext uri="{BB962C8B-B14F-4D97-AF65-F5344CB8AC3E}">
        <p14:creationId xmlns:p14="http://schemas.microsoft.com/office/powerpoint/2010/main" val="20571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8ECEC-75D7-975D-B85A-B60A11F0F608}"/>
              </a:ext>
            </a:extLst>
          </p:cNvPr>
          <p:cNvSpPr>
            <a:spLocks noGrp="1"/>
          </p:cNvSpPr>
          <p:nvPr>
            <p:ph idx="1"/>
          </p:nvPr>
        </p:nvSpPr>
        <p:spPr>
          <a:xfrm>
            <a:off x="173255" y="134754"/>
            <a:ext cx="11810198" cy="6612555"/>
          </a:xfrm>
        </p:spPr>
        <p:txBody>
          <a:bodyPr>
            <a:normAutofit/>
          </a:bodyPr>
          <a:lstStyle/>
          <a:p>
            <a:pPr marL="0" indent="0">
              <a:buNone/>
            </a:pPr>
            <a:r>
              <a:rPr lang="en-US" sz="1800" b="1" dirty="0">
                <a:solidFill>
                  <a:schemeClr val="tx1">
                    <a:lumMod val="95000"/>
                    <a:lumOff val="5000"/>
                  </a:schemeClr>
                </a:solidFill>
                <a:latin typeface="Trebuchet MS" panose="020B0603020202020204" pitchFamily="34" charset="0"/>
              </a:rPr>
              <a:t>Throwing and Catching Exceptions</a:t>
            </a:r>
          </a:p>
          <a:p>
            <a:pPr marL="0" indent="0">
              <a:buNone/>
            </a:pPr>
            <a:r>
              <a:rPr lang="en-US" sz="1800" dirty="0">
                <a:solidFill>
                  <a:schemeClr val="tx1">
                    <a:lumMod val="95000"/>
                    <a:lumOff val="5000"/>
                  </a:schemeClr>
                </a:solidFill>
                <a:latin typeface="Trebuchet MS" panose="020B0603020202020204" pitchFamily="34" charset="0"/>
              </a:rPr>
              <a:t>If an exception occurs in a method, the process of creating the exception object and handing it over to the runtime environment is called “</a:t>
            </a:r>
            <a:r>
              <a:rPr lang="en-US" sz="1800" b="1" dirty="0">
                <a:solidFill>
                  <a:schemeClr val="tx1">
                    <a:lumMod val="95000"/>
                    <a:lumOff val="5000"/>
                  </a:schemeClr>
                </a:solidFill>
                <a:latin typeface="Trebuchet MS" panose="020B0603020202020204" pitchFamily="34" charset="0"/>
              </a:rPr>
              <a:t>throwing the exception</a:t>
            </a:r>
            <a:r>
              <a:rPr lang="en-US" sz="1800" dirty="0">
                <a:solidFill>
                  <a:schemeClr val="tx1">
                    <a:lumMod val="95000"/>
                    <a:lumOff val="5000"/>
                  </a:schemeClr>
                </a:solidFill>
                <a:latin typeface="Trebuchet MS" panose="020B0603020202020204" pitchFamily="34" charset="0"/>
              </a:rPr>
              <a:t>”. The normal flow of the program halts and the Java Runtime Environment (JRE) tries to find the handler for the exception. Exception Handler is the block of code that can process the exception object.</a:t>
            </a:r>
          </a:p>
          <a:p>
            <a:pPr marL="0" indent="0">
              <a:buNone/>
            </a:pPr>
            <a:r>
              <a:rPr lang="en-US" sz="1800" dirty="0">
                <a:solidFill>
                  <a:schemeClr val="tx1">
                    <a:lumMod val="95000"/>
                    <a:lumOff val="5000"/>
                  </a:schemeClr>
                </a:solidFill>
                <a:latin typeface="Trebuchet MS" panose="020B0603020202020204" pitchFamily="34" charset="0"/>
              </a:rPr>
              <a:t>If an appropriate exception handler is found, the exception object is passed to the handler to process it. The handler is said to be “</a:t>
            </a:r>
            <a:r>
              <a:rPr lang="en-US" sz="1800" b="1" dirty="0">
                <a:solidFill>
                  <a:schemeClr val="tx1">
                    <a:lumMod val="95000"/>
                    <a:lumOff val="5000"/>
                  </a:schemeClr>
                </a:solidFill>
                <a:latin typeface="Trebuchet MS" panose="020B0603020202020204" pitchFamily="34" charset="0"/>
              </a:rPr>
              <a:t>catching the exception</a:t>
            </a:r>
            <a:r>
              <a:rPr lang="en-US" sz="1800" dirty="0">
                <a:solidFill>
                  <a:schemeClr val="tx1">
                    <a:lumMod val="95000"/>
                    <a:lumOff val="5000"/>
                  </a:schemeClr>
                </a:solidFill>
                <a:latin typeface="Trebuchet MS" panose="020B0603020202020204" pitchFamily="34" charset="0"/>
              </a:rPr>
              <a:t>”. If there is no appropriate exception handler, found then the program terminates and prints information about the exception to the console.</a:t>
            </a:r>
          </a:p>
          <a:p>
            <a:pPr marL="0" indent="0">
              <a:buNone/>
            </a:pPr>
            <a:r>
              <a:rPr lang="en-US" sz="1800" b="1" dirty="0">
                <a:solidFill>
                  <a:schemeClr val="tx1">
                    <a:lumMod val="95000"/>
                    <a:lumOff val="5000"/>
                  </a:schemeClr>
                </a:solidFill>
                <a:latin typeface="Trebuchet MS" panose="020B0603020202020204" pitchFamily="34" charset="0"/>
              </a:rPr>
              <a:t>Java Exception Handling Keywords</a:t>
            </a:r>
          </a:p>
          <a:p>
            <a:pPr marL="0" indent="0">
              <a:buNone/>
            </a:pPr>
            <a:r>
              <a:rPr lang="en-US" sz="1800" dirty="0">
                <a:solidFill>
                  <a:schemeClr val="tx1">
                    <a:lumMod val="95000"/>
                    <a:lumOff val="5000"/>
                  </a:schemeClr>
                </a:solidFill>
                <a:latin typeface="Trebuchet MS" panose="020B0603020202020204" pitchFamily="34" charset="0"/>
              </a:rPr>
              <a:t>1. </a:t>
            </a:r>
            <a:r>
              <a:rPr lang="en-US" sz="1800" b="1" dirty="0">
                <a:solidFill>
                  <a:schemeClr val="tx1">
                    <a:lumMod val="95000"/>
                    <a:lumOff val="5000"/>
                  </a:schemeClr>
                </a:solidFill>
                <a:latin typeface="Trebuchet MS" panose="020B0603020202020204" pitchFamily="34" charset="0"/>
              </a:rPr>
              <a:t>throw</a:t>
            </a:r>
            <a:r>
              <a:rPr lang="en-US" sz="1800" dirty="0">
                <a:solidFill>
                  <a:schemeClr val="tx1">
                    <a:lumMod val="95000"/>
                    <a:lumOff val="5000"/>
                  </a:schemeClr>
                </a:solidFill>
                <a:latin typeface="Trebuchet MS" panose="020B0603020202020204" pitchFamily="34" charset="0"/>
              </a:rPr>
              <a:t> – If an error occurs, an exception object is getting created and then Java runtime starts processing to handle them. Sometimes we might want to generate exceptions explicitly in our code. The throw keyword is used to throw exceptions to the runtime to handle it.</a:t>
            </a:r>
          </a:p>
          <a:p>
            <a:pPr marL="0" indent="0">
              <a:buNone/>
            </a:pPr>
            <a:r>
              <a:rPr lang="en-US" sz="1800" dirty="0">
                <a:solidFill>
                  <a:schemeClr val="tx1">
                    <a:lumMod val="95000"/>
                    <a:lumOff val="5000"/>
                  </a:schemeClr>
                </a:solidFill>
                <a:latin typeface="Trebuchet MS" panose="020B0603020202020204" pitchFamily="34" charset="0"/>
              </a:rPr>
              <a:t>2. </a:t>
            </a:r>
            <a:r>
              <a:rPr lang="en-US" sz="1800" b="1" dirty="0">
                <a:solidFill>
                  <a:schemeClr val="tx1">
                    <a:lumMod val="95000"/>
                    <a:lumOff val="5000"/>
                  </a:schemeClr>
                </a:solidFill>
                <a:latin typeface="Trebuchet MS" panose="020B0603020202020204" pitchFamily="34" charset="0"/>
              </a:rPr>
              <a:t>throws</a:t>
            </a:r>
            <a:r>
              <a:rPr lang="en-US" sz="1800" dirty="0">
                <a:solidFill>
                  <a:schemeClr val="tx1">
                    <a:lumMod val="95000"/>
                    <a:lumOff val="5000"/>
                  </a:schemeClr>
                </a:solidFill>
                <a:latin typeface="Trebuchet MS" panose="020B0603020202020204" pitchFamily="34" charset="0"/>
              </a:rPr>
              <a:t> – While throwing an exception in a method and not handling it, then we have to use the throws keyword in the method signature to let the caller program know the exceptions that might be thrown by the method. The caller method might handle these exceptions or propagate them to its caller method using the throws keyword. </a:t>
            </a:r>
          </a:p>
          <a:p>
            <a:pPr marL="0" indent="0">
              <a:buNone/>
            </a:pPr>
            <a:r>
              <a:rPr lang="en-US" sz="1800" dirty="0">
                <a:solidFill>
                  <a:schemeClr val="tx1">
                    <a:lumMod val="95000"/>
                    <a:lumOff val="5000"/>
                  </a:schemeClr>
                </a:solidFill>
                <a:latin typeface="Trebuchet MS" panose="020B0603020202020204" pitchFamily="34" charset="0"/>
              </a:rPr>
              <a:t>3. </a:t>
            </a:r>
            <a:r>
              <a:rPr lang="en-US" sz="1800" b="1" dirty="0">
                <a:solidFill>
                  <a:schemeClr val="tx1">
                    <a:lumMod val="95000"/>
                    <a:lumOff val="5000"/>
                  </a:schemeClr>
                </a:solidFill>
                <a:latin typeface="Trebuchet MS" panose="020B0603020202020204" pitchFamily="34" charset="0"/>
              </a:rPr>
              <a:t>try-catch</a:t>
            </a:r>
            <a:r>
              <a:rPr lang="en-US" sz="1800" dirty="0">
                <a:solidFill>
                  <a:schemeClr val="tx1">
                    <a:lumMod val="95000"/>
                    <a:lumOff val="5000"/>
                  </a:schemeClr>
                </a:solidFill>
                <a:latin typeface="Trebuchet MS" panose="020B0603020202020204" pitchFamily="34" charset="0"/>
              </a:rPr>
              <a:t> – The try-catch block is used for exception handling in our code. try is the start of the block and catch is at the end of the try block to handle the exceptions. The catch block requires a parameter that should be of type Exception.</a:t>
            </a:r>
          </a:p>
          <a:p>
            <a:pPr marL="0" indent="0">
              <a:buNone/>
            </a:pPr>
            <a:r>
              <a:rPr lang="en-US" sz="1800" dirty="0">
                <a:solidFill>
                  <a:schemeClr val="tx1">
                    <a:lumMod val="95000"/>
                    <a:lumOff val="5000"/>
                  </a:schemeClr>
                </a:solidFill>
                <a:latin typeface="Trebuchet MS" panose="020B0603020202020204" pitchFamily="34" charset="0"/>
              </a:rPr>
              <a:t>4. </a:t>
            </a:r>
            <a:r>
              <a:rPr lang="en-US" sz="1800" b="1" dirty="0">
                <a:solidFill>
                  <a:schemeClr val="tx1">
                    <a:lumMod val="95000"/>
                    <a:lumOff val="5000"/>
                  </a:schemeClr>
                </a:solidFill>
                <a:latin typeface="Trebuchet MS" panose="020B0603020202020204" pitchFamily="34" charset="0"/>
              </a:rPr>
              <a:t>finally</a:t>
            </a:r>
            <a:r>
              <a:rPr lang="en-US" sz="1800" dirty="0">
                <a:solidFill>
                  <a:schemeClr val="tx1">
                    <a:lumMod val="95000"/>
                    <a:lumOff val="5000"/>
                  </a:schemeClr>
                </a:solidFill>
                <a:latin typeface="Trebuchet MS" panose="020B0603020202020204" pitchFamily="34" charset="0"/>
              </a:rPr>
              <a:t> – the finally block is optional and can be used only with a try-catch block. Since exception halts the process of execution, we might have some resources open that will not get closed, so we can use the finally block. The finally block always gets executed, whether an exception occurred or not.</a:t>
            </a:r>
          </a:p>
        </p:txBody>
      </p:sp>
    </p:spTree>
    <p:extLst>
      <p:ext uri="{BB962C8B-B14F-4D97-AF65-F5344CB8AC3E}">
        <p14:creationId xmlns:p14="http://schemas.microsoft.com/office/powerpoint/2010/main" val="8326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57936-2A93-C2E9-B79B-1737777679E1}"/>
              </a:ext>
            </a:extLst>
          </p:cNvPr>
          <p:cNvSpPr>
            <a:spLocks noGrp="1"/>
          </p:cNvSpPr>
          <p:nvPr>
            <p:ph idx="1"/>
          </p:nvPr>
        </p:nvSpPr>
        <p:spPr>
          <a:xfrm>
            <a:off x="202131" y="202131"/>
            <a:ext cx="11800572" cy="6525928"/>
          </a:xfrm>
        </p:spPr>
        <p:txBody>
          <a:bodyPr>
            <a:normAutofit fontScale="62500" lnSpcReduction="20000"/>
          </a:bodyPr>
          <a:lstStyle/>
          <a:p>
            <a:pPr marL="0" indent="0">
              <a:buNone/>
            </a:pPr>
            <a:r>
              <a:rPr lang="en-IN" sz="1800" b="1" dirty="0">
                <a:latin typeface="Trebuchet MS" panose="020B0603020202020204" pitchFamily="34" charset="0"/>
              </a:rPr>
              <a:t>Example : </a:t>
            </a:r>
          </a:p>
          <a:p>
            <a:pPr marL="0" indent="0">
              <a:buNone/>
            </a:pPr>
            <a:r>
              <a:rPr lang="en-IN" sz="1800" dirty="0">
                <a:latin typeface="Trebuchet MS" panose="020B0603020202020204" pitchFamily="34" charset="0"/>
              </a:rPr>
              <a:t>public class </a:t>
            </a:r>
            <a:r>
              <a:rPr lang="en-IN" sz="1800" dirty="0" err="1">
                <a:latin typeface="Trebuchet MS" panose="020B0603020202020204" pitchFamily="34" charset="0"/>
              </a:rPr>
              <a:t>ExceptionHandling</a:t>
            </a:r>
            <a:r>
              <a:rPr lang="en-IN" sz="1800" dirty="0">
                <a:latin typeface="Trebuchet MS" panose="020B0603020202020204" pitchFamily="34" charset="0"/>
              </a:rPr>
              <a:t> {</a:t>
            </a:r>
          </a:p>
          <a:p>
            <a:pPr marL="0" indent="0">
              <a:buNone/>
            </a:pPr>
            <a:r>
              <a:rPr lang="en-IN" sz="1800" dirty="0">
                <a:latin typeface="Trebuchet MS" panose="020B0603020202020204" pitchFamily="34" charset="0"/>
              </a:rPr>
              <a:t>public static void main(String[] </a:t>
            </a:r>
            <a:r>
              <a:rPr lang="en-IN" sz="1800" dirty="0" err="1">
                <a:latin typeface="Trebuchet MS" panose="020B0603020202020204" pitchFamily="34" charset="0"/>
              </a:rPr>
              <a:t>args</a:t>
            </a:r>
            <a:r>
              <a:rPr lang="en-IN" sz="1800" dirty="0">
                <a:latin typeface="Trebuchet MS" panose="020B0603020202020204" pitchFamily="34" charset="0"/>
              </a:rPr>
              <a:t>) </a:t>
            </a:r>
          </a:p>
          <a:p>
            <a:pPr marL="0" indent="0">
              <a:buNone/>
            </a:pPr>
            <a:r>
              <a:rPr lang="en-IN" sz="1800" dirty="0">
                <a:latin typeface="Trebuchet MS" panose="020B0603020202020204" pitchFamily="34" charset="0"/>
              </a:rPr>
              <a:t>throws </a:t>
            </a:r>
            <a:r>
              <a:rPr lang="en-IN" sz="1800" dirty="0" err="1">
                <a:latin typeface="Trebuchet MS" panose="020B0603020202020204" pitchFamily="34" charset="0"/>
              </a:rPr>
              <a:t>FileNotFoundException</a:t>
            </a:r>
            <a:r>
              <a:rPr lang="en-IN" sz="1800" dirty="0">
                <a:latin typeface="Trebuchet MS" panose="020B0603020202020204" pitchFamily="34" charset="0"/>
              </a:rPr>
              <a:t>, </a:t>
            </a:r>
            <a:r>
              <a:rPr lang="en-IN" sz="1800" dirty="0" err="1">
                <a:latin typeface="Trebuchet MS" panose="020B0603020202020204" pitchFamily="34" charset="0"/>
              </a:rPr>
              <a:t>IOException</a:t>
            </a:r>
            <a:r>
              <a:rPr lang="en-IN" sz="1800" dirty="0">
                <a:latin typeface="Trebuchet MS" panose="020B0603020202020204" pitchFamily="34" charset="0"/>
              </a:rPr>
              <a:t> {</a:t>
            </a:r>
          </a:p>
          <a:p>
            <a:pPr marL="0" indent="0">
              <a:buNone/>
            </a:pPr>
            <a:r>
              <a:rPr lang="en-IN" sz="1800" dirty="0">
                <a:latin typeface="Trebuchet MS" panose="020B0603020202020204" pitchFamily="34" charset="0"/>
              </a:rPr>
              <a:t>	try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testException</a:t>
            </a:r>
            <a:r>
              <a:rPr lang="en-IN" sz="1800" dirty="0">
                <a:latin typeface="Trebuchet MS" panose="020B0603020202020204" pitchFamily="34" charset="0"/>
              </a:rPr>
              <a:t>(-5);</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testException</a:t>
            </a:r>
            <a:r>
              <a:rPr lang="en-IN" sz="1800" dirty="0">
                <a:latin typeface="Trebuchet MS" panose="020B0603020202020204" pitchFamily="34" charset="0"/>
              </a:rPr>
              <a:t>(-10);</a:t>
            </a:r>
          </a:p>
          <a:p>
            <a:pPr marL="0" indent="0">
              <a:buNone/>
            </a:pPr>
            <a:r>
              <a:rPr lang="en-IN" sz="1800" dirty="0">
                <a:latin typeface="Trebuchet MS" panose="020B0603020202020204" pitchFamily="34" charset="0"/>
              </a:rPr>
              <a:t>	} catch(</a:t>
            </a:r>
            <a:r>
              <a:rPr lang="en-IN" sz="1800" dirty="0" err="1">
                <a:latin typeface="Trebuchet MS" panose="020B0603020202020204" pitchFamily="34" charset="0"/>
              </a:rPr>
              <a:t>FileNotFoundException</a:t>
            </a:r>
            <a:r>
              <a:rPr lang="en-IN" sz="1800" dirty="0">
                <a:latin typeface="Trebuchet MS" panose="020B0603020202020204" pitchFamily="34" charset="0"/>
              </a:rPr>
              <a:t> e)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e.printStackTrace</a:t>
            </a:r>
            <a:r>
              <a:rPr lang="en-IN" sz="1800" dirty="0">
                <a:latin typeface="Trebuchet MS" panose="020B0603020202020204" pitchFamily="34" charset="0"/>
              </a:rPr>
              <a:t>();</a:t>
            </a:r>
          </a:p>
          <a:p>
            <a:pPr marL="0" indent="0">
              <a:buNone/>
            </a:pPr>
            <a:r>
              <a:rPr lang="en-IN" sz="1800" dirty="0">
                <a:latin typeface="Trebuchet MS" panose="020B0603020202020204" pitchFamily="34" charset="0"/>
              </a:rPr>
              <a:t>	} catch(</a:t>
            </a:r>
            <a:r>
              <a:rPr lang="en-IN" sz="1800" dirty="0" err="1">
                <a:latin typeface="Trebuchet MS" panose="020B0603020202020204" pitchFamily="34" charset="0"/>
              </a:rPr>
              <a:t>IOException</a:t>
            </a:r>
            <a:r>
              <a:rPr lang="en-IN" sz="1800" dirty="0">
                <a:latin typeface="Trebuchet MS" panose="020B0603020202020204" pitchFamily="34" charset="0"/>
              </a:rPr>
              <a:t> e)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e.printStackTrace</a:t>
            </a:r>
            <a:r>
              <a:rPr lang="en-IN" sz="1800" dirty="0">
                <a:latin typeface="Trebuchet MS" panose="020B0603020202020204" pitchFamily="34" charset="0"/>
              </a:rPr>
              <a:t>();</a:t>
            </a:r>
          </a:p>
          <a:p>
            <a:pPr marL="0" indent="0">
              <a:buNone/>
            </a:pPr>
            <a:r>
              <a:rPr lang="en-IN" sz="1800" dirty="0">
                <a:latin typeface="Trebuchet MS" panose="020B0603020202020204" pitchFamily="34" charset="0"/>
              </a:rPr>
              <a:t>	} finally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System.out.println</a:t>
            </a:r>
            <a:r>
              <a:rPr lang="en-IN" sz="1800" dirty="0">
                <a:latin typeface="Trebuchet MS" panose="020B0603020202020204" pitchFamily="34" charset="0"/>
              </a:rPr>
              <a:t>("Releasing resources");</a:t>
            </a:r>
          </a:p>
          <a:p>
            <a:pPr marL="0" indent="0">
              <a:buNone/>
            </a:pPr>
            <a:r>
              <a:rPr lang="en-IN" sz="1800" dirty="0">
                <a:latin typeface="Trebuchet MS" panose="020B0603020202020204" pitchFamily="34" charset="0"/>
              </a:rPr>
              <a:t>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testException</a:t>
            </a:r>
            <a:r>
              <a:rPr lang="en-IN" sz="1800" dirty="0">
                <a:latin typeface="Trebuchet MS" panose="020B0603020202020204" pitchFamily="34" charset="0"/>
              </a:rPr>
              <a:t>(15);</a:t>
            </a:r>
          </a:p>
          <a:p>
            <a:pPr marL="0" indent="0">
              <a:buNone/>
            </a:pPr>
            <a:r>
              <a:rPr lang="en-IN" sz="1800" dirty="0">
                <a:latin typeface="Trebuchet MS" panose="020B0603020202020204" pitchFamily="34" charset="0"/>
              </a:rPr>
              <a:t>}</a:t>
            </a:r>
          </a:p>
          <a:p>
            <a:pPr marL="0" indent="0">
              <a:buNone/>
            </a:pPr>
            <a:r>
              <a:rPr lang="en-IN" sz="1800" dirty="0">
                <a:latin typeface="Trebuchet MS" panose="020B0603020202020204" pitchFamily="34" charset="0"/>
              </a:rPr>
              <a:t>public static void </a:t>
            </a:r>
            <a:r>
              <a:rPr lang="en-IN" sz="1800" dirty="0" err="1">
                <a:latin typeface="Trebuchet MS" panose="020B0603020202020204" pitchFamily="34" charset="0"/>
              </a:rPr>
              <a:t>testException</a:t>
            </a:r>
            <a:r>
              <a:rPr lang="en-IN" sz="1800" dirty="0">
                <a:latin typeface="Trebuchet MS" panose="020B0603020202020204" pitchFamily="34" charset="0"/>
              </a:rPr>
              <a:t>(int </a:t>
            </a:r>
            <a:r>
              <a:rPr lang="en-IN" sz="1800" dirty="0" err="1">
                <a:latin typeface="Trebuchet MS" panose="020B0603020202020204" pitchFamily="34" charset="0"/>
              </a:rPr>
              <a:t>i</a:t>
            </a:r>
            <a:r>
              <a:rPr lang="en-IN" sz="1800" dirty="0">
                <a:latin typeface="Trebuchet MS" panose="020B0603020202020204" pitchFamily="34" charset="0"/>
              </a:rPr>
              <a:t>) </a:t>
            </a:r>
          </a:p>
          <a:p>
            <a:pPr marL="0" indent="0">
              <a:buNone/>
            </a:pPr>
            <a:r>
              <a:rPr lang="en-IN" sz="1800" dirty="0">
                <a:latin typeface="Trebuchet MS" panose="020B0603020202020204" pitchFamily="34" charset="0"/>
              </a:rPr>
              <a:t>throws </a:t>
            </a:r>
            <a:r>
              <a:rPr lang="en-IN" sz="1800" dirty="0" err="1">
                <a:latin typeface="Trebuchet MS" panose="020B0603020202020204" pitchFamily="34" charset="0"/>
              </a:rPr>
              <a:t>FileNotFoundException</a:t>
            </a:r>
            <a:r>
              <a:rPr lang="en-IN" sz="1800" dirty="0">
                <a:latin typeface="Trebuchet MS" panose="020B0603020202020204" pitchFamily="34" charset="0"/>
              </a:rPr>
              <a:t>, </a:t>
            </a:r>
            <a:r>
              <a:rPr lang="en-IN" sz="1800" dirty="0" err="1">
                <a:latin typeface="Trebuchet MS" panose="020B0603020202020204" pitchFamily="34" charset="0"/>
              </a:rPr>
              <a:t>IOException</a:t>
            </a:r>
            <a:r>
              <a:rPr lang="en-IN" sz="1800" dirty="0">
                <a:latin typeface="Trebuchet MS" panose="020B0603020202020204" pitchFamily="34" charset="0"/>
              </a:rPr>
              <a:t> {</a:t>
            </a:r>
          </a:p>
          <a:p>
            <a:pPr marL="0" indent="0">
              <a:buNone/>
            </a:pPr>
            <a:r>
              <a:rPr lang="en-IN" sz="1800" dirty="0">
                <a:latin typeface="Trebuchet MS" panose="020B0603020202020204" pitchFamily="34" charset="0"/>
              </a:rPr>
              <a:t>   if (</a:t>
            </a:r>
            <a:r>
              <a:rPr lang="en-IN" sz="1800" dirty="0" err="1">
                <a:latin typeface="Trebuchet MS" panose="020B0603020202020204" pitchFamily="34" charset="0"/>
              </a:rPr>
              <a:t>i</a:t>
            </a:r>
            <a:r>
              <a:rPr lang="en-IN" sz="1800" dirty="0">
                <a:latin typeface="Trebuchet MS" panose="020B0603020202020204" pitchFamily="34" charset="0"/>
              </a:rPr>
              <a:t> &lt; 0) {</a:t>
            </a:r>
          </a:p>
          <a:p>
            <a:pPr marL="0" indent="0">
              <a:buNone/>
            </a:pPr>
            <a:r>
              <a:rPr lang="en-IN" sz="1800" dirty="0">
                <a:latin typeface="Trebuchet MS" panose="020B0603020202020204" pitchFamily="34" charset="0"/>
              </a:rPr>
              <a:t>	</a:t>
            </a:r>
            <a:r>
              <a:rPr lang="en-IN" sz="1800" dirty="0" err="1">
                <a:latin typeface="Trebuchet MS" panose="020B0603020202020204" pitchFamily="34" charset="0"/>
              </a:rPr>
              <a:t>FileNotFoundException</a:t>
            </a:r>
            <a:r>
              <a:rPr lang="en-IN" sz="1800" dirty="0">
                <a:latin typeface="Trebuchet MS" panose="020B0603020202020204" pitchFamily="34" charset="0"/>
              </a:rPr>
              <a:t> </a:t>
            </a:r>
            <a:r>
              <a:rPr lang="en-IN" sz="1800" dirty="0" err="1">
                <a:latin typeface="Trebuchet MS" panose="020B0603020202020204" pitchFamily="34" charset="0"/>
              </a:rPr>
              <a:t>myException</a:t>
            </a:r>
            <a:r>
              <a:rPr lang="en-IN" sz="1800" dirty="0">
                <a:latin typeface="Trebuchet MS" panose="020B0603020202020204" pitchFamily="34" charset="0"/>
              </a:rPr>
              <a:t> = </a:t>
            </a:r>
          </a:p>
          <a:p>
            <a:pPr marL="0" indent="0">
              <a:buNone/>
            </a:pPr>
            <a:r>
              <a:rPr lang="en-IN" sz="1800" dirty="0">
                <a:latin typeface="Trebuchet MS" panose="020B0603020202020204" pitchFamily="34" charset="0"/>
              </a:rPr>
              <a:t>	new </a:t>
            </a:r>
            <a:r>
              <a:rPr lang="en-IN" sz="1800" dirty="0" err="1">
                <a:latin typeface="Trebuchet MS" panose="020B0603020202020204" pitchFamily="34" charset="0"/>
              </a:rPr>
              <a:t>FileNotFoundException</a:t>
            </a:r>
            <a:r>
              <a:rPr lang="en-IN" sz="1800" dirty="0">
                <a:latin typeface="Trebuchet MS" panose="020B0603020202020204" pitchFamily="34" charset="0"/>
              </a:rPr>
              <a:t>("Negative Integer " + </a:t>
            </a:r>
            <a:r>
              <a:rPr lang="en-IN" sz="1800" dirty="0" err="1">
                <a:latin typeface="Trebuchet MS" panose="020B0603020202020204" pitchFamily="34" charset="0"/>
              </a:rPr>
              <a:t>i</a:t>
            </a:r>
            <a:r>
              <a:rPr lang="en-IN" sz="1800" dirty="0">
                <a:latin typeface="Trebuchet MS" panose="020B0603020202020204" pitchFamily="34" charset="0"/>
              </a:rPr>
              <a:t>);</a:t>
            </a:r>
          </a:p>
          <a:p>
            <a:pPr marL="0" indent="0">
              <a:buNone/>
            </a:pPr>
            <a:r>
              <a:rPr lang="en-IN" sz="1800" dirty="0">
                <a:latin typeface="Trebuchet MS" panose="020B0603020202020204" pitchFamily="34" charset="0"/>
              </a:rPr>
              <a:t>		throw </a:t>
            </a:r>
            <a:r>
              <a:rPr lang="en-IN" sz="1800" dirty="0" err="1">
                <a:latin typeface="Trebuchet MS" panose="020B0603020202020204" pitchFamily="34" charset="0"/>
              </a:rPr>
              <a:t>myException</a:t>
            </a:r>
            <a:r>
              <a:rPr lang="en-IN" sz="1800" dirty="0">
                <a:latin typeface="Trebuchet MS" panose="020B0603020202020204" pitchFamily="34" charset="0"/>
              </a:rPr>
              <a:t>;</a:t>
            </a:r>
          </a:p>
          <a:p>
            <a:pPr marL="0" indent="0">
              <a:buNone/>
            </a:pPr>
            <a:r>
              <a:rPr lang="en-IN" sz="1800" dirty="0">
                <a:latin typeface="Trebuchet MS" panose="020B0603020202020204" pitchFamily="34" charset="0"/>
              </a:rPr>
              <a:t>	} else if (</a:t>
            </a:r>
            <a:r>
              <a:rPr lang="en-IN" sz="1800" dirty="0" err="1">
                <a:latin typeface="Trebuchet MS" panose="020B0603020202020204" pitchFamily="34" charset="0"/>
              </a:rPr>
              <a:t>i</a:t>
            </a:r>
            <a:r>
              <a:rPr lang="en-IN" sz="1800" dirty="0">
                <a:latin typeface="Trebuchet MS" panose="020B0603020202020204" pitchFamily="34" charset="0"/>
              </a:rPr>
              <a:t> &gt; 10) {</a:t>
            </a:r>
          </a:p>
          <a:p>
            <a:pPr marL="0" indent="0">
              <a:buNone/>
            </a:pPr>
            <a:r>
              <a:rPr lang="en-IN" sz="1800" dirty="0">
                <a:latin typeface="Trebuchet MS" panose="020B0603020202020204" pitchFamily="34" charset="0"/>
              </a:rPr>
              <a:t>		throw new </a:t>
            </a:r>
            <a:r>
              <a:rPr lang="en-IN" sz="1800" dirty="0" err="1">
                <a:latin typeface="Trebuchet MS" panose="020B0603020202020204" pitchFamily="34" charset="0"/>
              </a:rPr>
              <a:t>IOException</a:t>
            </a:r>
            <a:r>
              <a:rPr lang="en-IN" sz="1800" dirty="0">
                <a:latin typeface="Trebuchet MS" panose="020B0603020202020204" pitchFamily="34" charset="0"/>
              </a:rPr>
              <a:t>("Only supported for index 0 to 10");</a:t>
            </a:r>
          </a:p>
          <a:p>
            <a:pPr marL="0" indent="0">
              <a:buNone/>
            </a:pPr>
            <a:r>
              <a:rPr lang="en-IN" sz="1800" dirty="0">
                <a:latin typeface="Trebuchet MS" panose="020B0603020202020204" pitchFamily="34" charset="0"/>
              </a:rPr>
              <a:t>	} } }</a:t>
            </a:r>
            <a:endParaRPr lang="en-IN" sz="1800" dirty="0"/>
          </a:p>
        </p:txBody>
      </p:sp>
      <p:sp>
        <p:nvSpPr>
          <p:cNvPr id="4" name="Content Placeholder 2">
            <a:extLst>
              <a:ext uri="{FF2B5EF4-FFF2-40B4-BE49-F238E27FC236}">
                <a16:creationId xmlns:a16="http://schemas.microsoft.com/office/drawing/2014/main" id="{4CFC9DF1-2830-69E5-441E-9E1940C313C2}"/>
              </a:ext>
            </a:extLst>
          </p:cNvPr>
          <p:cNvSpPr txBox="1">
            <a:spLocks/>
          </p:cNvSpPr>
          <p:nvPr/>
        </p:nvSpPr>
        <p:spPr>
          <a:xfrm>
            <a:off x="4812631" y="91440"/>
            <a:ext cx="7177237" cy="3720164"/>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Output</a:t>
            </a:r>
          </a:p>
          <a:p>
            <a:pPr marL="0" indent="0">
              <a:buFont typeface="Arial" panose="020B0604020202020204" pitchFamily="34" charset="0"/>
              <a:buNone/>
            </a:pPr>
            <a:r>
              <a:rPr lang="en-US" sz="1800" b="1" dirty="0" err="1">
                <a:solidFill>
                  <a:schemeClr val="tx1">
                    <a:lumMod val="95000"/>
                    <a:lumOff val="5000"/>
                  </a:schemeClr>
                </a:solidFill>
                <a:latin typeface="Trebuchet MS" panose="020B0603020202020204" pitchFamily="34" charset="0"/>
              </a:rPr>
              <a:t>java.io.FileNotFoundException</a:t>
            </a:r>
            <a:r>
              <a:rPr lang="en-US" sz="1800" b="1" dirty="0">
                <a:solidFill>
                  <a:schemeClr val="tx1">
                    <a:lumMod val="95000"/>
                    <a:lumOff val="5000"/>
                  </a:schemeClr>
                </a:solidFill>
                <a:latin typeface="Trebuchet MS" panose="020B0603020202020204" pitchFamily="34" charset="0"/>
              </a:rPr>
              <a:t>: Negative Integer -5</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t>
            </a:r>
            <a:r>
              <a:rPr lang="en-US" sz="1800" b="1" dirty="0" err="1">
                <a:solidFill>
                  <a:schemeClr val="tx1">
                    <a:lumMod val="95000"/>
                    <a:lumOff val="5000"/>
                  </a:schemeClr>
                </a:solidFill>
                <a:latin typeface="Trebuchet MS" panose="020B0603020202020204" pitchFamily="34" charset="0"/>
              </a:rPr>
              <a:t>com.journaldev.exceptions.ExceptionHandling.testException</a:t>
            </a:r>
            <a:r>
              <a:rPr lang="en-US" sz="1800" b="1" dirty="0">
                <a:solidFill>
                  <a:schemeClr val="tx1">
                    <a:lumMod val="95000"/>
                    <a:lumOff val="5000"/>
                  </a:schemeClr>
                </a:solidFill>
                <a:latin typeface="Trebuchet MS" panose="020B0603020202020204" pitchFamily="34" charset="0"/>
              </a:rPr>
              <a:t>(ExceptionHandling.java:24)</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t>
            </a:r>
            <a:r>
              <a:rPr lang="en-US" sz="1800" b="1" dirty="0" err="1">
                <a:solidFill>
                  <a:schemeClr val="tx1">
                    <a:lumMod val="95000"/>
                    <a:lumOff val="5000"/>
                  </a:schemeClr>
                </a:solidFill>
                <a:latin typeface="Trebuchet MS" panose="020B0603020202020204" pitchFamily="34" charset="0"/>
              </a:rPr>
              <a:t>com.journaldev.exceptions.ExceptionHandling.main</a:t>
            </a:r>
            <a:r>
              <a:rPr lang="en-US" sz="1800" b="1" dirty="0">
                <a:solidFill>
                  <a:schemeClr val="tx1">
                    <a:lumMod val="95000"/>
                    <a:lumOff val="5000"/>
                  </a:schemeClr>
                </a:solidFill>
                <a:latin typeface="Trebuchet MS" panose="020B0603020202020204" pitchFamily="34" charset="0"/>
              </a:rPr>
              <a:t>(ExceptionHandling.java:10)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Releasing resources</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Exception in thread "main" </a:t>
            </a:r>
            <a:r>
              <a:rPr lang="en-US" sz="1800" b="1" dirty="0" err="1">
                <a:solidFill>
                  <a:schemeClr val="tx1">
                    <a:lumMod val="95000"/>
                    <a:lumOff val="5000"/>
                  </a:schemeClr>
                </a:solidFill>
                <a:latin typeface="Trebuchet MS" panose="020B0603020202020204" pitchFamily="34" charset="0"/>
              </a:rPr>
              <a:t>java.io.IOException</a:t>
            </a:r>
            <a:r>
              <a:rPr lang="en-US" sz="1800" b="1" dirty="0">
                <a:solidFill>
                  <a:schemeClr val="tx1">
                    <a:lumMod val="95000"/>
                    <a:lumOff val="5000"/>
                  </a:schemeClr>
                </a:solidFill>
                <a:latin typeface="Trebuchet MS" panose="020B0603020202020204" pitchFamily="34" charset="0"/>
              </a:rPr>
              <a:t>: Only supported for index 0 to 10</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t>
            </a:r>
            <a:r>
              <a:rPr lang="en-US" sz="1800" b="1" dirty="0" err="1">
                <a:solidFill>
                  <a:schemeClr val="tx1">
                    <a:lumMod val="95000"/>
                    <a:lumOff val="5000"/>
                  </a:schemeClr>
                </a:solidFill>
                <a:latin typeface="Trebuchet MS" panose="020B0603020202020204" pitchFamily="34" charset="0"/>
              </a:rPr>
              <a:t>com.journaldev.exceptions.ExceptionHandling.testException</a:t>
            </a:r>
            <a:r>
              <a:rPr lang="en-US" sz="1800" b="1" dirty="0">
                <a:solidFill>
                  <a:schemeClr val="tx1">
                    <a:lumMod val="95000"/>
                    <a:lumOff val="5000"/>
                  </a:schemeClr>
                </a:solidFill>
                <a:latin typeface="Trebuchet MS" panose="020B0603020202020204" pitchFamily="34" charset="0"/>
              </a:rPr>
              <a:t>(ExceptionHandling.java:27)</a:t>
            </a:r>
          </a:p>
          <a:p>
            <a:pPr marL="0" indent="0">
              <a:buFont typeface="Arial" panose="020B0604020202020204" pitchFamily="34" charset="0"/>
              <a:buNone/>
            </a:pPr>
            <a:r>
              <a:rPr lang="en-US" sz="1800" b="1" dirty="0">
                <a:solidFill>
                  <a:schemeClr val="tx1">
                    <a:lumMod val="95000"/>
                    <a:lumOff val="5000"/>
                  </a:schemeClr>
                </a:solidFill>
                <a:latin typeface="Trebuchet MS" panose="020B0603020202020204" pitchFamily="34" charset="0"/>
              </a:rPr>
              <a:t>	at </a:t>
            </a:r>
            <a:r>
              <a:rPr lang="en-US" sz="1800" b="1" dirty="0" err="1">
                <a:solidFill>
                  <a:schemeClr val="tx1">
                    <a:lumMod val="95000"/>
                    <a:lumOff val="5000"/>
                  </a:schemeClr>
                </a:solidFill>
                <a:latin typeface="Trebuchet MS" panose="020B0603020202020204" pitchFamily="34" charset="0"/>
              </a:rPr>
              <a:t>com.journaldev.exceptions.ExceptionHandling.main</a:t>
            </a:r>
            <a:r>
              <a:rPr lang="en-US" sz="1800" b="1" dirty="0">
                <a:solidFill>
                  <a:schemeClr val="tx1">
                    <a:lumMod val="95000"/>
                    <a:lumOff val="5000"/>
                  </a:schemeClr>
                </a:solidFill>
                <a:latin typeface="Trebuchet MS" panose="020B0603020202020204" pitchFamily="34" charset="0"/>
              </a:rPr>
              <a:t>(ExceptionHandling.java:19)</a:t>
            </a:r>
            <a:endParaRPr lang="en-IN" sz="1800" dirty="0">
              <a:solidFill>
                <a:schemeClr val="tx1">
                  <a:lumMod val="95000"/>
                  <a:lumOff val="5000"/>
                </a:schemeClr>
              </a:solidFill>
            </a:endParaRPr>
          </a:p>
        </p:txBody>
      </p:sp>
    </p:spTree>
    <p:extLst>
      <p:ext uri="{BB962C8B-B14F-4D97-AF65-F5344CB8AC3E}">
        <p14:creationId xmlns:p14="http://schemas.microsoft.com/office/powerpoint/2010/main" val="1449270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3259</TotalTime>
  <Words>3428</Words>
  <Application>Microsoft Office PowerPoint</Application>
  <PresentationFormat>Widescreen</PresentationFormat>
  <Paragraphs>319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Trebuchet MS</vt:lpstr>
      <vt:lpstr>Office Theme</vt:lpstr>
      <vt:lpstr>Java &amp; Spring Boot training</vt:lpstr>
      <vt:lpstr>Exceptions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Handling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&amp; Spring Boot training</dc:title>
  <dc:creator>J, Pankaru Manikandan (Cognizant)</dc:creator>
  <cp:lastModifiedBy>J, Pankaru Manikandan (Cognizant)</cp:lastModifiedBy>
  <cp:revision>802</cp:revision>
  <dcterms:created xsi:type="dcterms:W3CDTF">2023-01-25T05:58:34Z</dcterms:created>
  <dcterms:modified xsi:type="dcterms:W3CDTF">2023-02-10T07:00:18Z</dcterms:modified>
</cp:coreProperties>
</file>