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60" r:id="rId5"/>
    <p:sldId id="258" r:id="rId6"/>
    <p:sldId id="265" r:id="rId7"/>
    <p:sldId id="267" r:id="rId8"/>
    <p:sldId id="264" r:id="rId9"/>
    <p:sldId id="272" r:id="rId1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C876BD-C184-2F28-BD88-83E3F567E133}" v="61" dt="2021-12-06T18:06:18.724"/>
    <p1510:client id="{11D22608-5913-298E-AEF3-34790C027C41}" v="93" dt="2021-12-07T02:58:57.832"/>
    <p1510:client id="{13BAAF55-4702-F301-427C-FFF0371DE58C}" v="14" dt="2021-10-27T04:31:54.930"/>
    <p1510:client id="{4F2F2E7C-5436-B89A-0403-14B846A88FDB}" v="31" dt="2021-12-06T17:55:50.034"/>
    <p1510:client id="{652A54B0-89B2-E5AE-FD98-729E01BB3E88}" v="3" dt="2021-10-27T17:34:03.289"/>
    <p1510:client id="{7F01093E-6A0E-63AD-A340-9AE7111C9825}" v="92" dt="2021-12-07T03:42:04.024"/>
    <p1510:client id="{9D29622A-6480-C79E-7C6B-E1C689398A53}" v="14" dt="2021-11-30T16:10:39.168"/>
    <p1510:client id="{A1FD2821-00F3-A622-A444-32DBEECCF548}" v="144" dt="2021-10-27T06:24:29.715"/>
    <p1510:client id="{ABD996D3-0665-7F47-D54F-34C3A5B870A7}" v="192" dt="2021-10-24T11:58:52.183"/>
    <p1510:client id="{AC868BC5-AF34-6533-1294-A2375A74AEA1}" v="1" dt="2021-10-24T11:57:20.094"/>
    <p1510:client id="{B72EF93D-F309-45A0-1685-11BAD74BB077}" v="13" dt="2021-12-06T16:48:41.375"/>
    <p1510:client id="{CA6D4FC5-DA15-E223-DCEF-6F7F0E24FCEE}" v="184" dt="2021-12-06T17:48:36.033"/>
    <p1510:client id="{DADE3B06-D07F-8CDE-C9D7-CDFDB3A165B9}" v="2" dt="2021-12-06T17:31:52.592"/>
    <p1510:client id="{DD820B6B-276F-7533-42C2-C467D3A322C6}" v="12" dt="2021-10-27T17:59:11.985"/>
    <p1510:client id="{F44DEA83-4170-5152-A64A-9D2D33CB4608}" v="211" dt="2021-11-30T16:12:45.394"/>
    <p1510:client id="{FB857E67-3551-E428-07AF-D82E70F0F634}" v="142" dt="2021-12-07T04:35:57.0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4" d="100"/>
          <a:sy n="34" d="100"/>
        </p:scale>
        <p:origin x="108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B880D4-7E68-4914-AF94-91F0E91B4D8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2255EE6-45AB-4DF6-A334-344F429B3226}">
      <dgm:prSet/>
      <dgm:spPr/>
      <dgm:t>
        <a:bodyPr/>
        <a:lstStyle/>
        <a:p>
          <a:r>
            <a:rPr lang="en-US"/>
            <a:t>1. FACE DETECTION</a:t>
          </a:r>
        </a:p>
      </dgm:t>
    </dgm:pt>
    <dgm:pt modelId="{BF777D4C-1EF2-48D7-8EF2-78F80BA4CBAE}" type="parTrans" cxnId="{03558DAE-1493-4CB0-85D0-C09F16F18392}">
      <dgm:prSet/>
      <dgm:spPr/>
      <dgm:t>
        <a:bodyPr/>
        <a:lstStyle/>
        <a:p>
          <a:endParaRPr lang="en-US"/>
        </a:p>
      </dgm:t>
    </dgm:pt>
    <dgm:pt modelId="{1CBE4E32-40F9-460B-B1CF-72CBEFD58A98}" type="sibTrans" cxnId="{03558DAE-1493-4CB0-85D0-C09F16F18392}">
      <dgm:prSet/>
      <dgm:spPr/>
      <dgm:t>
        <a:bodyPr/>
        <a:lstStyle/>
        <a:p>
          <a:endParaRPr lang="en-US"/>
        </a:p>
      </dgm:t>
    </dgm:pt>
    <dgm:pt modelId="{4494D1C8-D64F-4512-9C28-03565C04F6D1}">
      <dgm:prSet/>
      <dgm:spPr/>
      <dgm:t>
        <a:bodyPr/>
        <a:lstStyle/>
        <a:p>
          <a:r>
            <a:rPr lang="en-US"/>
            <a:t>2. EMOTION RECOGNITION</a:t>
          </a:r>
        </a:p>
      </dgm:t>
    </dgm:pt>
    <dgm:pt modelId="{3DE11A62-6E2D-470A-BDB6-3DCA790312B8}" type="parTrans" cxnId="{13CF344D-A3C9-4049-9E25-BCAD42A0C152}">
      <dgm:prSet/>
      <dgm:spPr/>
      <dgm:t>
        <a:bodyPr/>
        <a:lstStyle/>
        <a:p>
          <a:endParaRPr lang="en-US"/>
        </a:p>
      </dgm:t>
    </dgm:pt>
    <dgm:pt modelId="{21E15447-060C-4492-8310-7A11582B0363}" type="sibTrans" cxnId="{13CF344D-A3C9-4049-9E25-BCAD42A0C152}">
      <dgm:prSet/>
      <dgm:spPr/>
      <dgm:t>
        <a:bodyPr/>
        <a:lstStyle/>
        <a:p>
          <a:endParaRPr lang="en-US"/>
        </a:p>
      </dgm:t>
    </dgm:pt>
    <dgm:pt modelId="{BED77D48-165D-464F-BA5A-F6226DA6E9B1}" type="pres">
      <dgm:prSet presAssocID="{C3B880D4-7E68-4914-AF94-91F0E91B4D87}" presName="root" presStyleCnt="0">
        <dgm:presLayoutVars>
          <dgm:dir/>
          <dgm:resizeHandles val="exact"/>
        </dgm:presLayoutVars>
      </dgm:prSet>
      <dgm:spPr/>
    </dgm:pt>
    <dgm:pt modelId="{BB4C95EC-6255-4DE6-AA60-DCA46639EAFC}" type="pres">
      <dgm:prSet presAssocID="{62255EE6-45AB-4DF6-A334-344F429B3226}" presName="compNode" presStyleCnt="0"/>
      <dgm:spPr/>
    </dgm:pt>
    <dgm:pt modelId="{AB4D66C5-71BD-4D50-B778-0E54D2C62714}" type="pres">
      <dgm:prSet presAssocID="{62255EE6-45AB-4DF6-A334-344F429B322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B5700286-9B4A-471E-BA37-291B4ABDFA7F}" type="pres">
      <dgm:prSet presAssocID="{62255EE6-45AB-4DF6-A334-344F429B3226}" presName="spaceRect" presStyleCnt="0"/>
      <dgm:spPr/>
    </dgm:pt>
    <dgm:pt modelId="{ADDB4651-6479-4948-BE6F-A69ED3E0C156}" type="pres">
      <dgm:prSet presAssocID="{62255EE6-45AB-4DF6-A334-344F429B3226}" presName="textRect" presStyleLbl="revTx" presStyleIdx="0" presStyleCnt="2">
        <dgm:presLayoutVars>
          <dgm:chMax val="1"/>
          <dgm:chPref val="1"/>
        </dgm:presLayoutVars>
      </dgm:prSet>
      <dgm:spPr/>
    </dgm:pt>
    <dgm:pt modelId="{64343F9E-DCBB-48AC-9175-0B62A0CE9F56}" type="pres">
      <dgm:prSet presAssocID="{1CBE4E32-40F9-460B-B1CF-72CBEFD58A98}" presName="sibTrans" presStyleCnt="0"/>
      <dgm:spPr/>
    </dgm:pt>
    <dgm:pt modelId="{EDC1E9D7-E57D-48AA-BA5B-F44FE498D4BF}" type="pres">
      <dgm:prSet presAssocID="{4494D1C8-D64F-4512-9C28-03565C04F6D1}" presName="compNode" presStyleCnt="0"/>
      <dgm:spPr/>
    </dgm:pt>
    <dgm:pt modelId="{DC302EB3-8EF8-4A69-8D85-3AA7E836344B}" type="pres">
      <dgm:prSet presAssocID="{4494D1C8-D64F-4512-9C28-03565C04F6D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inning Face with No Fill"/>
        </a:ext>
      </dgm:extLst>
    </dgm:pt>
    <dgm:pt modelId="{35CBF499-F450-43B1-9665-DDF21E03586E}" type="pres">
      <dgm:prSet presAssocID="{4494D1C8-D64F-4512-9C28-03565C04F6D1}" presName="spaceRect" presStyleCnt="0"/>
      <dgm:spPr/>
    </dgm:pt>
    <dgm:pt modelId="{D19D1D60-C0A1-4CCA-AC5C-381F71411112}" type="pres">
      <dgm:prSet presAssocID="{4494D1C8-D64F-4512-9C28-03565C04F6D1}" presName="textRect" presStyleLbl="revTx" presStyleIdx="1" presStyleCnt="2">
        <dgm:presLayoutVars>
          <dgm:chMax val="1"/>
          <dgm:chPref val="1"/>
        </dgm:presLayoutVars>
      </dgm:prSet>
      <dgm:spPr/>
    </dgm:pt>
  </dgm:ptLst>
  <dgm:cxnLst>
    <dgm:cxn modelId="{B0359C1E-ECB6-4291-B329-76E4564D2C69}" type="presOf" srcId="{C3B880D4-7E68-4914-AF94-91F0E91B4D87}" destId="{BED77D48-165D-464F-BA5A-F6226DA6E9B1}" srcOrd="0" destOrd="0" presId="urn:microsoft.com/office/officeart/2018/2/layout/IconLabelList"/>
    <dgm:cxn modelId="{13CF344D-A3C9-4049-9E25-BCAD42A0C152}" srcId="{C3B880D4-7E68-4914-AF94-91F0E91B4D87}" destId="{4494D1C8-D64F-4512-9C28-03565C04F6D1}" srcOrd="1" destOrd="0" parTransId="{3DE11A62-6E2D-470A-BDB6-3DCA790312B8}" sibTransId="{21E15447-060C-4492-8310-7A11582B0363}"/>
    <dgm:cxn modelId="{8DA24590-D0C5-44F1-BBE1-1AE240A876FA}" type="presOf" srcId="{62255EE6-45AB-4DF6-A334-344F429B3226}" destId="{ADDB4651-6479-4948-BE6F-A69ED3E0C156}" srcOrd="0" destOrd="0" presId="urn:microsoft.com/office/officeart/2018/2/layout/IconLabelList"/>
    <dgm:cxn modelId="{E085A8AC-2690-40F3-B11A-35ABA2B3F525}" type="presOf" srcId="{4494D1C8-D64F-4512-9C28-03565C04F6D1}" destId="{D19D1D60-C0A1-4CCA-AC5C-381F71411112}" srcOrd="0" destOrd="0" presId="urn:microsoft.com/office/officeart/2018/2/layout/IconLabelList"/>
    <dgm:cxn modelId="{03558DAE-1493-4CB0-85D0-C09F16F18392}" srcId="{C3B880D4-7E68-4914-AF94-91F0E91B4D87}" destId="{62255EE6-45AB-4DF6-A334-344F429B3226}" srcOrd="0" destOrd="0" parTransId="{BF777D4C-1EF2-48D7-8EF2-78F80BA4CBAE}" sibTransId="{1CBE4E32-40F9-460B-B1CF-72CBEFD58A98}"/>
    <dgm:cxn modelId="{27D87E37-24C8-4925-9FE8-2295C3A30518}" type="presParOf" srcId="{BED77D48-165D-464F-BA5A-F6226DA6E9B1}" destId="{BB4C95EC-6255-4DE6-AA60-DCA46639EAFC}" srcOrd="0" destOrd="0" presId="urn:microsoft.com/office/officeart/2018/2/layout/IconLabelList"/>
    <dgm:cxn modelId="{22518561-AD2F-42C3-BAC8-FBDFF6281B6C}" type="presParOf" srcId="{BB4C95EC-6255-4DE6-AA60-DCA46639EAFC}" destId="{AB4D66C5-71BD-4D50-B778-0E54D2C62714}" srcOrd="0" destOrd="0" presId="urn:microsoft.com/office/officeart/2018/2/layout/IconLabelList"/>
    <dgm:cxn modelId="{E41015B8-14C0-4122-B1EC-A51D7A68C31A}" type="presParOf" srcId="{BB4C95EC-6255-4DE6-AA60-DCA46639EAFC}" destId="{B5700286-9B4A-471E-BA37-291B4ABDFA7F}" srcOrd="1" destOrd="0" presId="urn:microsoft.com/office/officeart/2018/2/layout/IconLabelList"/>
    <dgm:cxn modelId="{45F6432F-CB47-4310-8A3C-5B5FF3133DEF}" type="presParOf" srcId="{BB4C95EC-6255-4DE6-AA60-DCA46639EAFC}" destId="{ADDB4651-6479-4948-BE6F-A69ED3E0C156}" srcOrd="2" destOrd="0" presId="urn:microsoft.com/office/officeart/2018/2/layout/IconLabelList"/>
    <dgm:cxn modelId="{562023E4-8FEB-4950-942B-E3E332692BD7}" type="presParOf" srcId="{BED77D48-165D-464F-BA5A-F6226DA6E9B1}" destId="{64343F9E-DCBB-48AC-9175-0B62A0CE9F56}" srcOrd="1" destOrd="0" presId="urn:microsoft.com/office/officeart/2018/2/layout/IconLabelList"/>
    <dgm:cxn modelId="{F67179B8-50B3-4CF9-8636-E39660202F0D}" type="presParOf" srcId="{BED77D48-165D-464F-BA5A-F6226DA6E9B1}" destId="{EDC1E9D7-E57D-48AA-BA5B-F44FE498D4BF}" srcOrd="2" destOrd="0" presId="urn:microsoft.com/office/officeart/2018/2/layout/IconLabelList"/>
    <dgm:cxn modelId="{5F9CA326-1725-4E72-A514-23F7A85D3A38}" type="presParOf" srcId="{EDC1E9D7-E57D-48AA-BA5B-F44FE498D4BF}" destId="{DC302EB3-8EF8-4A69-8D85-3AA7E836344B}" srcOrd="0" destOrd="0" presId="urn:microsoft.com/office/officeart/2018/2/layout/IconLabelList"/>
    <dgm:cxn modelId="{2D414B67-CF6B-4CBD-82B3-BC599AFEB15C}" type="presParOf" srcId="{EDC1E9D7-E57D-48AA-BA5B-F44FE498D4BF}" destId="{35CBF499-F450-43B1-9665-DDF21E03586E}" srcOrd="1" destOrd="0" presId="urn:microsoft.com/office/officeart/2018/2/layout/IconLabelList"/>
    <dgm:cxn modelId="{EE1F3624-78BD-43A4-B51B-509ACE3F42F5}" type="presParOf" srcId="{EDC1E9D7-E57D-48AA-BA5B-F44FE498D4BF}" destId="{D19D1D60-C0A1-4CCA-AC5C-381F7141111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7D9D7D-D884-4558-97D0-B7EE312EA705}"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73B860AD-8392-44BA-886F-9EDC9E1A04F6}">
      <dgm:prSet/>
      <dgm:spPr/>
      <dgm:t>
        <a:bodyPr/>
        <a:lstStyle/>
        <a:p>
          <a:r>
            <a:rPr lang="en-US"/>
            <a:t>A patent filed by Snapchat in 2015 describes a method of extracting data about crowds at public events by performing algorithmic emotion recognition on users' geotagged selfies</a:t>
          </a:r>
        </a:p>
      </dgm:t>
    </dgm:pt>
    <dgm:pt modelId="{53E5497B-2706-4ABA-A7E6-AD18504248BD}" type="parTrans" cxnId="{5F467F8C-948E-40D3-8F4C-214D78002D96}">
      <dgm:prSet/>
      <dgm:spPr/>
      <dgm:t>
        <a:bodyPr/>
        <a:lstStyle/>
        <a:p>
          <a:endParaRPr lang="en-US"/>
        </a:p>
      </dgm:t>
    </dgm:pt>
    <dgm:pt modelId="{85634C3F-DAB2-409B-9FCF-01C0842306B9}" type="sibTrans" cxnId="{5F467F8C-948E-40D3-8F4C-214D78002D96}">
      <dgm:prSet/>
      <dgm:spPr/>
      <dgm:t>
        <a:bodyPr/>
        <a:lstStyle/>
        <a:p>
          <a:endParaRPr lang="en-US"/>
        </a:p>
      </dgm:t>
    </dgm:pt>
    <dgm:pt modelId="{AB06107D-DC88-4BBB-9074-1898FD13EE12}">
      <dgm:prSet/>
      <dgm:spPr/>
      <dgm:t>
        <a:bodyPr/>
        <a:lstStyle/>
        <a:p>
          <a:r>
            <a:rPr lang="en-US"/>
            <a:t>Emotient was a startup company which applied emotion recognition to reading frowns, smiles, and other expressions on faces, namely artificial intelligence to predict "attitudes and actions based on facial expressions". Apple bought Emotient in 2016 and uses emotion recognition technology to enhance the emotional intelligence of its products.</a:t>
          </a:r>
        </a:p>
      </dgm:t>
    </dgm:pt>
    <dgm:pt modelId="{9C21DC02-B22D-4AC3-906B-99A486D05E04}" type="parTrans" cxnId="{578B4977-951F-4748-B8D8-F5E583CFB736}">
      <dgm:prSet/>
      <dgm:spPr/>
      <dgm:t>
        <a:bodyPr/>
        <a:lstStyle/>
        <a:p>
          <a:endParaRPr lang="en-US"/>
        </a:p>
      </dgm:t>
    </dgm:pt>
    <dgm:pt modelId="{E76F9FC4-2622-4B8F-B0AB-10FD4DA82928}" type="sibTrans" cxnId="{578B4977-951F-4748-B8D8-F5E583CFB736}">
      <dgm:prSet/>
      <dgm:spPr/>
      <dgm:t>
        <a:bodyPr/>
        <a:lstStyle/>
        <a:p>
          <a:endParaRPr lang="en-US"/>
        </a:p>
      </dgm:t>
    </dgm:pt>
    <dgm:pt modelId="{7F08472A-7543-443F-B9AE-13C93032FDB9}">
      <dgm:prSet/>
      <dgm:spPr/>
      <dgm:t>
        <a:bodyPr/>
        <a:lstStyle/>
        <a:p>
          <a:r>
            <a:rPr lang="en-US"/>
            <a:t>nViso provides real-time emotion recognition for web and mobile applications through a real-time API. Visage Technologies AB offers emotion estimation as a part of their Visage SDK for marketing and scientific research and similar purposes.</a:t>
          </a:r>
          <a:br>
            <a:rPr lang="en-US"/>
          </a:br>
          <a:endParaRPr lang="en-US"/>
        </a:p>
      </dgm:t>
    </dgm:pt>
    <dgm:pt modelId="{E6FE24E1-604E-4508-A0F8-C3E690B25DDB}" type="parTrans" cxnId="{B2757E9B-43BF-46F8-8B71-D0EFCECEC4DD}">
      <dgm:prSet/>
      <dgm:spPr/>
      <dgm:t>
        <a:bodyPr/>
        <a:lstStyle/>
        <a:p>
          <a:endParaRPr lang="en-US"/>
        </a:p>
      </dgm:t>
    </dgm:pt>
    <dgm:pt modelId="{DCCCA91A-4B2D-401F-AF9B-761FCDD4A347}" type="sibTrans" cxnId="{B2757E9B-43BF-46F8-8B71-D0EFCECEC4DD}">
      <dgm:prSet/>
      <dgm:spPr/>
      <dgm:t>
        <a:bodyPr/>
        <a:lstStyle/>
        <a:p>
          <a:endParaRPr lang="en-US"/>
        </a:p>
      </dgm:t>
    </dgm:pt>
    <dgm:pt modelId="{6C8821ED-694B-4DEC-B32C-ED539FAF8842}" type="pres">
      <dgm:prSet presAssocID="{577D9D7D-D884-4558-97D0-B7EE312EA705}" presName="linear" presStyleCnt="0">
        <dgm:presLayoutVars>
          <dgm:animLvl val="lvl"/>
          <dgm:resizeHandles val="exact"/>
        </dgm:presLayoutVars>
      </dgm:prSet>
      <dgm:spPr/>
    </dgm:pt>
    <dgm:pt modelId="{43D60EFC-D1F6-4102-A695-329C6F84E632}" type="pres">
      <dgm:prSet presAssocID="{73B860AD-8392-44BA-886F-9EDC9E1A04F6}" presName="parentText" presStyleLbl="node1" presStyleIdx="0" presStyleCnt="3">
        <dgm:presLayoutVars>
          <dgm:chMax val="0"/>
          <dgm:bulletEnabled val="1"/>
        </dgm:presLayoutVars>
      </dgm:prSet>
      <dgm:spPr/>
    </dgm:pt>
    <dgm:pt modelId="{684AB01B-A347-4195-9A98-E2B2C12424B1}" type="pres">
      <dgm:prSet presAssocID="{85634C3F-DAB2-409B-9FCF-01C0842306B9}" presName="spacer" presStyleCnt="0"/>
      <dgm:spPr/>
    </dgm:pt>
    <dgm:pt modelId="{DFD5901C-5671-4FF6-AE45-AE9050E23284}" type="pres">
      <dgm:prSet presAssocID="{AB06107D-DC88-4BBB-9074-1898FD13EE12}" presName="parentText" presStyleLbl="node1" presStyleIdx="1" presStyleCnt="3">
        <dgm:presLayoutVars>
          <dgm:chMax val="0"/>
          <dgm:bulletEnabled val="1"/>
        </dgm:presLayoutVars>
      </dgm:prSet>
      <dgm:spPr/>
    </dgm:pt>
    <dgm:pt modelId="{47B8F996-59FA-453E-9F5E-CBD88CC1DE17}" type="pres">
      <dgm:prSet presAssocID="{E76F9FC4-2622-4B8F-B0AB-10FD4DA82928}" presName="spacer" presStyleCnt="0"/>
      <dgm:spPr/>
    </dgm:pt>
    <dgm:pt modelId="{44DAF1EA-41A7-4717-856E-6C168E895512}" type="pres">
      <dgm:prSet presAssocID="{7F08472A-7543-443F-B9AE-13C93032FDB9}" presName="parentText" presStyleLbl="node1" presStyleIdx="2" presStyleCnt="3">
        <dgm:presLayoutVars>
          <dgm:chMax val="0"/>
          <dgm:bulletEnabled val="1"/>
        </dgm:presLayoutVars>
      </dgm:prSet>
      <dgm:spPr/>
    </dgm:pt>
  </dgm:ptLst>
  <dgm:cxnLst>
    <dgm:cxn modelId="{2390C531-4283-48CD-A221-19E0C7E807B7}" type="presOf" srcId="{AB06107D-DC88-4BBB-9074-1898FD13EE12}" destId="{DFD5901C-5671-4FF6-AE45-AE9050E23284}" srcOrd="0" destOrd="0" presId="urn:microsoft.com/office/officeart/2005/8/layout/vList2"/>
    <dgm:cxn modelId="{906E1335-20C3-4E12-A997-C7A437378B04}" type="presOf" srcId="{577D9D7D-D884-4558-97D0-B7EE312EA705}" destId="{6C8821ED-694B-4DEC-B32C-ED539FAF8842}" srcOrd="0" destOrd="0" presId="urn:microsoft.com/office/officeart/2005/8/layout/vList2"/>
    <dgm:cxn modelId="{5994E743-C48B-4158-A26F-8CC5C28C8886}" type="presOf" srcId="{7F08472A-7543-443F-B9AE-13C93032FDB9}" destId="{44DAF1EA-41A7-4717-856E-6C168E895512}" srcOrd="0" destOrd="0" presId="urn:microsoft.com/office/officeart/2005/8/layout/vList2"/>
    <dgm:cxn modelId="{578B4977-951F-4748-B8D8-F5E583CFB736}" srcId="{577D9D7D-D884-4558-97D0-B7EE312EA705}" destId="{AB06107D-DC88-4BBB-9074-1898FD13EE12}" srcOrd="1" destOrd="0" parTransId="{9C21DC02-B22D-4AC3-906B-99A486D05E04}" sibTransId="{E76F9FC4-2622-4B8F-B0AB-10FD4DA82928}"/>
    <dgm:cxn modelId="{4940727E-88A6-4EC2-B0AF-F2BDB662FD09}" type="presOf" srcId="{73B860AD-8392-44BA-886F-9EDC9E1A04F6}" destId="{43D60EFC-D1F6-4102-A695-329C6F84E632}" srcOrd="0" destOrd="0" presId="urn:microsoft.com/office/officeart/2005/8/layout/vList2"/>
    <dgm:cxn modelId="{5F467F8C-948E-40D3-8F4C-214D78002D96}" srcId="{577D9D7D-D884-4558-97D0-B7EE312EA705}" destId="{73B860AD-8392-44BA-886F-9EDC9E1A04F6}" srcOrd="0" destOrd="0" parTransId="{53E5497B-2706-4ABA-A7E6-AD18504248BD}" sibTransId="{85634C3F-DAB2-409B-9FCF-01C0842306B9}"/>
    <dgm:cxn modelId="{B2757E9B-43BF-46F8-8B71-D0EFCECEC4DD}" srcId="{577D9D7D-D884-4558-97D0-B7EE312EA705}" destId="{7F08472A-7543-443F-B9AE-13C93032FDB9}" srcOrd="2" destOrd="0" parTransId="{E6FE24E1-604E-4508-A0F8-C3E690B25DDB}" sibTransId="{DCCCA91A-4B2D-401F-AF9B-761FCDD4A347}"/>
    <dgm:cxn modelId="{C89AED33-9610-4C23-9B28-3BDFAE811601}" type="presParOf" srcId="{6C8821ED-694B-4DEC-B32C-ED539FAF8842}" destId="{43D60EFC-D1F6-4102-A695-329C6F84E632}" srcOrd="0" destOrd="0" presId="urn:microsoft.com/office/officeart/2005/8/layout/vList2"/>
    <dgm:cxn modelId="{770F0721-E0DF-4F09-9D5F-834FA70BA8F1}" type="presParOf" srcId="{6C8821ED-694B-4DEC-B32C-ED539FAF8842}" destId="{684AB01B-A347-4195-9A98-E2B2C12424B1}" srcOrd="1" destOrd="0" presId="urn:microsoft.com/office/officeart/2005/8/layout/vList2"/>
    <dgm:cxn modelId="{93F934D1-4454-4826-894D-A2E8E49DE804}" type="presParOf" srcId="{6C8821ED-694B-4DEC-B32C-ED539FAF8842}" destId="{DFD5901C-5671-4FF6-AE45-AE9050E23284}" srcOrd="2" destOrd="0" presId="urn:microsoft.com/office/officeart/2005/8/layout/vList2"/>
    <dgm:cxn modelId="{813B4072-2393-43ED-943D-E6DB840F79B5}" type="presParOf" srcId="{6C8821ED-694B-4DEC-B32C-ED539FAF8842}" destId="{47B8F996-59FA-453E-9F5E-CBD88CC1DE17}" srcOrd="3" destOrd="0" presId="urn:microsoft.com/office/officeart/2005/8/layout/vList2"/>
    <dgm:cxn modelId="{A5D55D4B-A7EA-44A8-9855-9E97683DD29B}" type="presParOf" srcId="{6C8821ED-694B-4DEC-B32C-ED539FAF8842}" destId="{44DAF1EA-41A7-4717-856E-6C168E89551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4D66C5-71BD-4D50-B778-0E54D2C62714}">
      <dsp:nvSpPr>
        <dsp:cNvPr id="0" name=""/>
        <dsp:cNvSpPr/>
      </dsp:nvSpPr>
      <dsp:spPr>
        <a:xfrm>
          <a:off x="1953914" y="5292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DB4651-6479-4948-BE6F-A69ED3E0C156}">
      <dsp:nvSpPr>
        <dsp:cNvPr id="0" name=""/>
        <dsp:cNvSpPr/>
      </dsp:nvSpPr>
      <dsp:spPr>
        <a:xfrm>
          <a:off x="765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90000"/>
            </a:lnSpc>
            <a:spcBef>
              <a:spcPct val="0"/>
            </a:spcBef>
            <a:spcAft>
              <a:spcPct val="35000"/>
            </a:spcAft>
            <a:buNone/>
          </a:pPr>
          <a:r>
            <a:rPr lang="en-US" sz="3000" kern="1200"/>
            <a:t>1. FACE DETECTION</a:t>
          </a:r>
        </a:p>
      </dsp:txBody>
      <dsp:txXfrm>
        <a:off x="765914" y="2943510"/>
        <a:ext cx="4320000" cy="720000"/>
      </dsp:txXfrm>
    </dsp:sp>
    <dsp:sp modelId="{DC302EB3-8EF8-4A69-8D85-3AA7E836344B}">
      <dsp:nvSpPr>
        <dsp:cNvPr id="0" name=""/>
        <dsp:cNvSpPr/>
      </dsp:nvSpPr>
      <dsp:spPr>
        <a:xfrm>
          <a:off x="7029914" y="5292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9D1D60-C0A1-4CCA-AC5C-381F71411112}">
      <dsp:nvSpPr>
        <dsp:cNvPr id="0" name=""/>
        <dsp:cNvSpPr/>
      </dsp:nvSpPr>
      <dsp:spPr>
        <a:xfrm>
          <a:off x="5841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90000"/>
            </a:lnSpc>
            <a:spcBef>
              <a:spcPct val="0"/>
            </a:spcBef>
            <a:spcAft>
              <a:spcPct val="35000"/>
            </a:spcAft>
            <a:buNone/>
          </a:pPr>
          <a:r>
            <a:rPr lang="en-US" sz="3000" kern="1200"/>
            <a:t>2. EMOTION RECOGNITION</a:t>
          </a:r>
        </a:p>
      </dsp:txBody>
      <dsp:txXfrm>
        <a:off x="5841914" y="2943510"/>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D60EFC-D1F6-4102-A695-329C6F84E632}">
      <dsp:nvSpPr>
        <dsp:cNvPr id="0" name=""/>
        <dsp:cNvSpPr/>
      </dsp:nvSpPr>
      <dsp:spPr>
        <a:xfrm>
          <a:off x="0" y="146368"/>
          <a:ext cx="7313378" cy="1926368"/>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 patent filed by Snapchat in 2015 describes a method of extracting data about crowds at public events by performing algorithmic emotion recognition on users' geotagged selfies</a:t>
          </a:r>
        </a:p>
      </dsp:txBody>
      <dsp:txXfrm>
        <a:off x="94038" y="240406"/>
        <a:ext cx="7125302" cy="1738292"/>
      </dsp:txXfrm>
    </dsp:sp>
    <dsp:sp modelId="{DFD5901C-5671-4FF6-AE45-AE9050E23284}">
      <dsp:nvSpPr>
        <dsp:cNvPr id="0" name=""/>
        <dsp:cNvSpPr/>
      </dsp:nvSpPr>
      <dsp:spPr>
        <a:xfrm>
          <a:off x="0" y="2127457"/>
          <a:ext cx="7313378" cy="1926368"/>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Emotient was a startup company which applied emotion recognition to reading frowns, smiles, and other expressions on faces, namely artificial intelligence to predict "attitudes and actions based on facial expressions". Apple bought Emotient in 2016 and uses emotion recognition technology to enhance the emotional intelligence of its products.</a:t>
          </a:r>
        </a:p>
      </dsp:txBody>
      <dsp:txXfrm>
        <a:off x="94038" y="2221495"/>
        <a:ext cx="7125302" cy="1738292"/>
      </dsp:txXfrm>
    </dsp:sp>
    <dsp:sp modelId="{44DAF1EA-41A7-4717-856E-6C168E895512}">
      <dsp:nvSpPr>
        <dsp:cNvPr id="0" name=""/>
        <dsp:cNvSpPr/>
      </dsp:nvSpPr>
      <dsp:spPr>
        <a:xfrm>
          <a:off x="0" y="4108545"/>
          <a:ext cx="7313378" cy="1926368"/>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nViso provides real-time emotion recognition for web and mobile applications through a real-time API. Visage Technologies AB offers emotion estimation as a part of their Visage SDK for marketing and scientific research and similar purposes.</a:t>
          </a:r>
          <a:br>
            <a:rPr lang="en-US" sz="1900" kern="1200"/>
          </a:br>
          <a:endParaRPr lang="en-US" sz="1900" kern="1200"/>
        </a:p>
      </dsp:txBody>
      <dsp:txXfrm>
        <a:off x="94038" y="4202583"/>
        <a:ext cx="7125302" cy="173829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19/12/2021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19/12/2021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19/12/2021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19/12/2021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19/12/2021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19/12/2021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19/12/2021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19/12/2021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19/12/2021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19/12/2021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19/12/2021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19/12/2021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3" y="1999615"/>
            <a:ext cx="9144000" cy="2764028"/>
          </a:xfrm>
        </p:spPr>
        <p:txBody>
          <a:bodyPr anchor="ctr">
            <a:normAutofit/>
          </a:bodyPr>
          <a:lstStyle/>
          <a:p>
            <a:r>
              <a:rPr lang="en-GB" sz="7200">
                <a:cs typeface="Calibri Light"/>
              </a:rPr>
              <a:t>EMOTION DETECTION </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4340115A-4471-43D7-BAB4-158EF0538639}"/>
              </a:ext>
            </a:extLst>
          </p:cNvPr>
          <p:cNvSpPr txBox="1"/>
          <p:nvPr/>
        </p:nvSpPr>
        <p:spPr>
          <a:xfrm>
            <a:off x="7751523" y="577867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 Runtime Error</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FCC0250-0B70-426F-8C6B-067203B98916}"/>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cs typeface="Calibri Light"/>
              </a:rPr>
              <a:t>MEET THE TEAM</a:t>
            </a:r>
            <a:endParaRPr lang="en-US" sz="4800">
              <a:solidFill>
                <a:schemeClr val="bg1"/>
              </a:solidFill>
            </a:endParaRPr>
          </a:p>
        </p:txBody>
      </p:sp>
      <p:sp>
        <p:nvSpPr>
          <p:cNvPr id="3" name="Content Placeholder 2">
            <a:extLst>
              <a:ext uri="{FF2B5EF4-FFF2-40B4-BE49-F238E27FC236}">
                <a16:creationId xmlns:a16="http://schemas.microsoft.com/office/drawing/2014/main" id="{C4F9D341-060B-4BAD-B792-3F01DE9D924A}"/>
              </a:ext>
            </a:extLst>
          </p:cNvPr>
          <p:cNvSpPr>
            <a:spLocks noGrp="1"/>
          </p:cNvSpPr>
          <p:nvPr>
            <p:ph idx="1"/>
          </p:nvPr>
        </p:nvSpPr>
        <p:spPr>
          <a:xfrm>
            <a:off x="5573864" y="1166933"/>
            <a:ext cx="5716988" cy="4279709"/>
          </a:xfrm>
        </p:spPr>
        <p:txBody>
          <a:bodyPr vert="horz" lIns="91440" tIns="45720" rIns="91440" bIns="45720" rtlCol="0" anchor="ctr">
            <a:normAutofit/>
          </a:bodyPr>
          <a:lstStyle/>
          <a:p>
            <a:pPr marL="0" indent="0">
              <a:buNone/>
            </a:pPr>
            <a:r>
              <a:rPr lang="en-US" sz="2400">
                <a:cs typeface="Calibri" panose="020F0502020204030204"/>
              </a:rPr>
              <a:t>YATHARTH SINGH (20BAI10073)</a:t>
            </a:r>
          </a:p>
          <a:p>
            <a:pPr marL="0" indent="0">
              <a:buNone/>
            </a:pPr>
            <a:r>
              <a:rPr lang="en-US" sz="2400">
                <a:cs typeface="Calibri" panose="020F0502020204030204"/>
              </a:rPr>
              <a:t>NITYA BANSAL (20BAI10348)</a:t>
            </a:r>
          </a:p>
          <a:p>
            <a:pPr marL="0" indent="0">
              <a:buNone/>
            </a:pPr>
            <a:r>
              <a:rPr lang="en-US" sz="2400">
                <a:cs typeface="Calibri" panose="020F0502020204030204"/>
              </a:rPr>
              <a:t>KANAK MAHESHWARI (20BAI10179)</a:t>
            </a:r>
          </a:p>
        </p:txBody>
      </p:sp>
    </p:spTree>
    <p:extLst>
      <p:ext uri="{BB962C8B-B14F-4D97-AF65-F5344CB8AC3E}">
        <p14:creationId xmlns:p14="http://schemas.microsoft.com/office/powerpoint/2010/main" val="600787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632D9C-43F6-48DA-A5B0-940CE47BB1BA}"/>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cs typeface="Calibri Light"/>
              </a:rPr>
              <a:t>DIVISION</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F74B6BE0-0567-484E-85BD-4E790D556087}"/>
              </a:ext>
            </a:extLst>
          </p:cNvPr>
          <p:cNvGraphicFramePr>
            <a:graphicFrameLocks noGrp="1"/>
          </p:cNvGraphicFramePr>
          <p:nvPr>
            <p:ph idx="1"/>
            <p:extLst>
              <p:ext uri="{D42A27DB-BD31-4B8C-83A1-F6EECF244321}">
                <p14:modId xmlns:p14="http://schemas.microsoft.com/office/powerpoint/2010/main" val="31548977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0990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B69CCF-60D6-4E52-9A24-85A8CDCAC250}"/>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cs typeface="Calibri Light"/>
              </a:rPr>
              <a:t>Face Detection</a:t>
            </a:r>
          </a:p>
        </p:txBody>
      </p:sp>
      <p:sp>
        <p:nvSpPr>
          <p:cNvPr id="3" name="Content Placeholder 2">
            <a:extLst>
              <a:ext uri="{FF2B5EF4-FFF2-40B4-BE49-F238E27FC236}">
                <a16:creationId xmlns:a16="http://schemas.microsoft.com/office/drawing/2014/main" id="{9D80DA18-A701-41CE-A1BD-70BE407365B2}"/>
              </a:ext>
            </a:extLst>
          </p:cNvPr>
          <p:cNvSpPr>
            <a:spLocks noGrp="1"/>
          </p:cNvSpPr>
          <p:nvPr>
            <p:ph idx="1"/>
          </p:nvPr>
        </p:nvSpPr>
        <p:spPr>
          <a:xfrm>
            <a:off x="4810259" y="649480"/>
            <a:ext cx="6555347" cy="5546047"/>
          </a:xfrm>
        </p:spPr>
        <p:txBody>
          <a:bodyPr vert="horz" lIns="91440" tIns="45720" rIns="91440" bIns="45720" rtlCol="0" anchor="ctr">
            <a:normAutofit/>
          </a:bodyPr>
          <a:lstStyle/>
          <a:p>
            <a:pPr>
              <a:buNone/>
            </a:pPr>
            <a:r>
              <a:rPr lang="en-GB" sz="2000">
                <a:ea typeface="+mn-lt"/>
                <a:cs typeface="+mn-lt"/>
              </a:rPr>
              <a:t>  Face detection also called facial detection is an artificial intelligence (AI) based computer technology used to find and identify human faces in digital images.</a:t>
            </a:r>
            <a:endParaRPr lang="en-US" sz="2000">
              <a:cs typeface="Calibri"/>
            </a:endParaRPr>
          </a:p>
          <a:p>
            <a:pPr>
              <a:buNone/>
            </a:pPr>
            <a:r>
              <a:rPr lang="en-GB" sz="2000">
                <a:ea typeface="+mn-lt"/>
                <a:cs typeface="+mn-lt"/>
              </a:rPr>
              <a:t>  Face Detection is an application software to deal with human face.This software helps the people looking for more advanced way of image processing system.</a:t>
            </a:r>
            <a:endParaRPr lang="en-GB" sz="2000">
              <a:cs typeface="Calibri"/>
            </a:endParaRPr>
          </a:p>
          <a:p>
            <a:pPr>
              <a:buNone/>
            </a:pPr>
            <a:r>
              <a:rPr lang="en-GB" sz="2000">
                <a:ea typeface="+mn-lt"/>
                <a:cs typeface="+mn-lt"/>
              </a:rPr>
              <a:t>  Using this software, they can easily find or detect faces in image and also recognize the face after saving that. Face-detection algorithms focus on the detection of frontal human faces.</a:t>
            </a:r>
            <a:endParaRPr lang="en-GB" sz="2000">
              <a:cs typeface="Calibri"/>
            </a:endParaRPr>
          </a:p>
          <a:p>
            <a:pPr>
              <a:buNone/>
            </a:pPr>
            <a:r>
              <a:rPr lang="en-GB" sz="2000">
                <a:ea typeface="+mn-lt"/>
                <a:cs typeface="+mn-lt"/>
              </a:rPr>
              <a:t>  It is analogous to image detection in which the image of a person is matched bit by bit.</a:t>
            </a:r>
            <a:endParaRPr lang="en-GB" sz="2000">
              <a:cs typeface="Calibri" panose="020F0502020204030204"/>
            </a:endParaRPr>
          </a:p>
          <a:p>
            <a:pPr marL="0" indent="0">
              <a:buNone/>
            </a:pPr>
            <a:endParaRPr lang="en-GB" sz="2000">
              <a:cs typeface="Calibri" panose="020F0502020204030204"/>
            </a:endParaRPr>
          </a:p>
        </p:txBody>
      </p:sp>
    </p:spTree>
    <p:extLst>
      <p:ext uri="{BB962C8B-B14F-4D97-AF65-F5344CB8AC3E}">
        <p14:creationId xmlns:p14="http://schemas.microsoft.com/office/powerpoint/2010/main" val="1941416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DAFBB3-EC47-48FA-A391-750E77B7A4C7}"/>
              </a:ext>
            </a:extLst>
          </p:cNvPr>
          <p:cNvSpPr>
            <a:spLocks noGrp="1"/>
          </p:cNvSpPr>
          <p:nvPr>
            <p:ph type="title"/>
          </p:nvPr>
        </p:nvSpPr>
        <p:spPr>
          <a:xfrm>
            <a:off x="826396" y="586855"/>
            <a:ext cx="4230100" cy="3387497"/>
          </a:xfrm>
        </p:spPr>
        <p:txBody>
          <a:bodyPr anchor="b">
            <a:normAutofit/>
          </a:bodyPr>
          <a:lstStyle/>
          <a:p>
            <a:pPr algn="r"/>
            <a:r>
              <a:rPr lang="en-GB" sz="4000">
                <a:solidFill>
                  <a:srgbClr val="FFFFFF"/>
                </a:solidFill>
                <a:cs typeface="Calibri Light"/>
              </a:rPr>
              <a:t>Emotions &amp; Emotion Detection</a:t>
            </a:r>
            <a:endParaRPr lang="en-GB" sz="4000">
              <a:solidFill>
                <a:srgbClr val="FFFFFF"/>
              </a:solidFill>
            </a:endParaRPr>
          </a:p>
        </p:txBody>
      </p:sp>
      <p:sp>
        <p:nvSpPr>
          <p:cNvPr id="3" name="Content Placeholder 2">
            <a:extLst>
              <a:ext uri="{FF2B5EF4-FFF2-40B4-BE49-F238E27FC236}">
                <a16:creationId xmlns:a16="http://schemas.microsoft.com/office/drawing/2014/main" id="{89655A80-A631-4D58-838E-52EB988160E1}"/>
              </a:ext>
            </a:extLst>
          </p:cNvPr>
          <p:cNvSpPr>
            <a:spLocks noGrp="1"/>
          </p:cNvSpPr>
          <p:nvPr>
            <p:ph idx="1"/>
          </p:nvPr>
        </p:nvSpPr>
        <p:spPr>
          <a:xfrm>
            <a:off x="6503158" y="649480"/>
            <a:ext cx="4862447" cy="5546047"/>
          </a:xfrm>
        </p:spPr>
        <p:txBody>
          <a:bodyPr vert="horz" lIns="91440" tIns="45720" rIns="91440" bIns="45720" rtlCol="0" anchor="ctr">
            <a:normAutofit/>
          </a:bodyPr>
          <a:lstStyle/>
          <a:p>
            <a:pPr marL="0" indent="0">
              <a:buNone/>
            </a:pPr>
            <a:r>
              <a:rPr lang="en-GB" sz="1700">
                <a:latin typeface="Calibri"/>
                <a:ea typeface="+mn-lt"/>
                <a:cs typeface="+mn-lt"/>
              </a:rPr>
              <a:t>Human emotions can be broadly classified as: fear, disgust, anger, surprise, sad, happy and neutral. The reconstruction of facial muscles is not very important, and this separation may be very difficult as even small comparisons bring about various expressions. Similarly, the expressions of people who are different or of the same can change into the same feeling, since the emotions are very much dependent on the context. Although focusing only on those facial expressions that reflect the abundance of emotions such as the mouth and eyes, how these symptoms are expressed and organized is still an important question. Neural networks and machine learning use these bonds and get good results. Machine learning statistics have shown that they are very useful in the acceptance of design and order, and from now on they can be used to determine attitudes.</a:t>
            </a:r>
            <a:endParaRPr lang="en-GB" sz="1700">
              <a:latin typeface="Calibri"/>
              <a:cs typeface="Calibri" panose="020F0502020204030204"/>
            </a:endParaRPr>
          </a:p>
        </p:txBody>
      </p:sp>
    </p:spTree>
    <p:extLst>
      <p:ext uri="{BB962C8B-B14F-4D97-AF65-F5344CB8AC3E}">
        <p14:creationId xmlns:p14="http://schemas.microsoft.com/office/powerpoint/2010/main" val="1534882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9C3BBE20-4112-460B-AA6D-9F01B626FB97}"/>
              </a:ext>
            </a:extLst>
          </p:cNvPr>
          <p:cNvPicPr>
            <a:picLocks noChangeAspect="1"/>
          </p:cNvPicPr>
          <p:nvPr/>
        </p:nvPicPr>
        <p:blipFill rotWithShape="1">
          <a:blip r:embed="rId2"/>
          <a:srcRect t="8107"/>
          <a:stretch/>
        </p:blipFill>
        <p:spPr>
          <a:xfrm>
            <a:off x="2078636" y="457200"/>
            <a:ext cx="8034728" cy="5943600"/>
          </a:xfrm>
          <a:prstGeom prst="rect">
            <a:avLst/>
          </a:prstGeom>
        </p:spPr>
      </p:pic>
    </p:spTree>
    <p:extLst>
      <p:ext uri="{BB962C8B-B14F-4D97-AF65-F5344CB8AC3E}">
        <p14:creationId xmlns:p14="http://schemas.microsoft.com/office/powerpoint/2010/main" val="1849950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286CC-41B6-4819-A0AE-337E155242BB}"/>
              </a:ext>
            </a:extLst>
          </p:cNvPr>
          <p:cNvSpPr>
            <a:spLocks noGrp="1"/>
          </p:cNvSpPr>
          <p:nvPr>
            <p:ph type="title"/>
          </p:nvPr>
        </p:nvSpPr>
        <p:spPr>
          <a:xfrm>
            <a:off x="586478" y="1683756"/>
            <a:ext cx="3115265" cy="2396359"/>
          </a:xfrm>
        </p:spPr>
        <p:txBody>
          <a:bodyPr anchor="b">
            <a:normAutofit/>
          </a:bodyPr>
          <a:lstStyle/>
          <a:p>
            <a:pPr algn="r"/>
            <a:r>
              <a:rPr lang="en-GB" sz="4000">
                <a:solidFill>
                  <a:srgbClr val="FFFFFF"/>
                </a:solidFill>
                <a:cs typeface="Calibri Light"/>
              </a:rPr>
              <a:t>Existing Work</a:t>
            </a:r>
          </a:p>
        </p:txBody>
      </p:sp>
      <p:sp>
        <p:nvSpPr>
          <p:cNvPr id="5" name="TextBox 4">
            <a:extLst>
              <a:ext uri="{FF2B5EF4-FFF2-40B4-BE49-F238E27FC236}">
                <a16:creationId xmlns:a16="http://schemas.microsoft.com/office/drawing/2014/main" id="{BB33DCB4-7660-40AA-9EC4-E7ECD15C6CCF}"/>
              </a:ext>
            </a:extLst>
          </p:cNvPr>
          <p:cNvSpPr txBox="1"/>
          <p:nvPr/>
        </p:nvSpPr>
        <p:spPr>
          <a:xfrm>
            <a:off x="966592" y="3200400"/>
            <a:ext cx="65010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graphicFrame>
        <p:nvGraphicFramePr>
          <p:cNvPr id="9" name="Content Placeholder 6">
            <a:extLst>
              <a:ext uri="{FF2B5EF4-FFF2-40B4-BE49-F238E27FC236}">
                <a16:creationId xmlns:a16="http://schemas.microsoft.com/office/drawing/2014/main" id="{7F133D03-A07C-4BF5-B4B6-0A52745E422D}"/>
              </a:ext>
            </a:extLst>
          </p:cNvPr>
          <p:cNvGraphicFramePr>
            <a:graphicFrameLocks noGrp="1"/>
          </p:cNvGraphicFramePr>
          <p:nvPr>
            <p:ph idx="1"/>
            <p:extLst>
              <p:ext uri="{D42A27DB-BD31-4B8C-83A1-F6EECF244321}">
                <p14:modId xmlns:p14="http://schemas.microsoft.com/office/powerpoint/2010/main" val="1441035433"/>
              </p:ext>
            </p:extLst>
          </p:nvPr>
        </p:nvGraphicFramePr>
        <p:xfrm>
          <a:off x="4489416" y="404077"/>
          <a:ext cx="7313378" cy="61812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1097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E08307-81ED-4FDD-B0C4-8863DE8AC98B}"/>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ea typeface="+mj-lt"/>
                <a:cs typeface="+mj-lt"/>
              </a:rPr>
              <a:t>Hardware &amp; software requirements</a:t>
            </a:r>
            <a:endParaRPr lang="en-US" sz="4000">
              <a:solidFill>
                <a:srgbClr val="FFFFFF"/>
              </a:solidFill>
            </a:endParaRPr>
          </a:p>
        </p:txBody>
      </p:sp>
      <p:sp>
        <p:nvSpPr>
          <p:cNvPr id="3" name="Content Placeholder 2">
            <a:extLst>
              <a:ext uri="{FF2B5EF4-FFF2-40B4-BE49-F238E27FC236}">
                <a16:creationId xmlns:a16="http://schemas.microsoft.com/office/drawing/2014/main" id="{330BE8D5-E761-4C21-B7E4-56DC375D295F}"/>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GB" sz="2000">
                <a:ea typeface="+mn-lt"/>
                <a:cs typeface="+mn-lt"/>
              </a:rPr>
              <a:t>4 GB RAM (Minimum)</a:t>
            </a:r>
            <a:endParaRPr lang="en-GB" sz="2000">
              <a:cs typeface="Calibri" panose="020F0502020204030204"/>
            </a:endParaRPr>
          </a:p>
          <a:p>
            <a:r>
              <a:rPr lang="en-GB" sz="2000">
                <a:ea typeface="+mn-lt"/>
                <a:cs typeface="+mn-lt"/>
              </a:rPr>
              <a:t>80 GB HDD</a:t>
            </a:r>
            <a:endParaRPr lang="en-GB" sz="2000"/>
          </a:p>
          <a:p>
            <a:r>
              <a:rPr lang="en-GB" sz="2000">
                <a:ea typeface="+mn-lt"/>
                <a:cs typeface="+mn-lt"/>
              </a:rPr>
              <a:t>Dual Core processor</a:t>
            </a:r>
            <a:endParaRPr lang="en-GB" sz="2000"/>
          </a:p>
          <a:p>
            <a:r>
              <a:rPr lang="en-GB" sz="2000">
                <a:ea typeface="+mn-lt"/>
                <a:cs typeface="+mn-lt"/>
              </a:rPr>
              <a:t>CDROM (installation only). VGA resolution monitor</a:t>
            </a:r>
            <a:endParaRPr lang="en-GB" sz="2000"/>
          </a:p>
          <a:p>
            <a:r>
              <a:rPr lang="en-GB" sz="2000">
                <a:ea typeface="+mn-lt"/>
                <a:cs typeface="+mn-lt"/>
              </a:rPr>
              <a:t>Microsoft Windows 98/2000/NT with service pack 6 / XP with service pack 2/ Windows 7 with service pack 2</a:t>
            </a:r>
            <a:endParaRPr lang="en-GB" sz="2000"/>
          </a:p>
          <a:p>
            <a:r>
              <a:rPr lang="en-GB" sz="2000">
                <a:ea typeface="+mn-lt"/>
                <a:cs typeface="+mn-lt"/>
              </a:rPr>
              <a:t>SQL Server 2008 R2</a:t>
            </a:r>
            <a:endParaRPr lang="en-GB" sz="2000"/>
          </a:p>
          <a:p>
            <a:endParaRPr lang="en-GB" sz="2000">
              <a:cs typeface="Calibri"/>
            </a:endParaRPr>
          </a:p>
        </p:txBody>
      </p:sp>
    </p:spTree>
    <p:extLst>
      <p:ext uri="{BB962C8B-B14F-4D97-AF65-F5344CB8AC3E}">
        <p14:creationId xmlns:p14="http://schemas.microsoft.com/office/powerpoint/2010/main" val="2925106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AC36E-D574-431A-86B6-4AE49DFAD06F}"/>
              </a:ext>
            </a:extLst>
          </p:cNvPr>
          <p:cNvSpPr>
            <a:spLocks noGrp="1"/>
          </p:cNvSpPr>
          <p:nvPr>
            <p:ph type="title"/>
          </p:nvPr>
        </p:nvSpPr>
        <p:spPr/>
        <p:txBody>
          <a:bodyPr/>
          <a:lstStyle/>
          <a:p>
            <a:r>
              <a:rPr lang="en-US">
                <a:cs typeface="Calibri Light"/>
              </a:rPr>
              <a:t>ARCHITECTURE</a:t>
            </a:r>
            <a:endParaRPr lang="en-US"/>
          </a:p>
        </p:txBody>
      </p:sp>
      <p:sp>
        <p:nvSpPr>
          <p:cNvPr id="5" name="Rectangle 4">
            <a:extLst>
              <a:ext uri="{FF2B5EF4-FFF2-40B4-BE49-F238E27FC236}">
                <a16:creationId xmlns:a16="http://schemas.microsoft.com/office/drawing/2014/main" id="{F26CC123-BBB4-49E4-94B8-FBDF0DA39D4D}"/>
              </a:ext>
            </a:extLst>
          </p:cNvPr>
          <p:cNvSpPr/>
          <p:nvPr/>
        </p:nvSpPr>
        <p:spPr>
          <a:xfrm>
            <a:off x="1161061" y="2368274"/>
            <a:ext cx="1443181" cy="542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a:solidFill>
                  <a:schemeClr val="tx1"/>
                </a:solidFill>
                <a:cs typeface="Calibri"/>
              </a:rPr>
              <a:t>FACE</a:t>
            </a:r>
          </a:p>
        </p:txBody>
      </p:sp>
      <p:sp>
        <p:nvSpPr>
          <p:cNvPr id="9" name="Arrow: Down 8">
            <a:extLst>
              <a:ext uri="{FF2B5EF4-FFF2-40B4-BE49-F238E27FC236}">
                <a16:creationId xmlns:a16="http://schemas.microsoft.com/office/drawing/2014/main" id="{5B13673A-2D01-4087-9814-54259DB56888}"/>
              </a:ext>
            </a:extLst>
          </p:cNvPr>
          <p:cNvSpPr/>
          <p:nvPr/>
        </p:nvSpPr>
        <p:spPr>
          <a:xfrm rot="16200000">
            <a:off x="2756812" y="2339431"/>
            <a:ext cx="288637" cy="60036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727EFB4E-D1D2-4257-9F40-EE2F3C329C1C}"/>
              </a:ext>
            </a:extLst>
          </p:cNvPr>
          <p:cNvSpPr/>
          <p:nvPr/>
        </p:nvSpPr>
        <p:spPr>
          <a:xfrm>
            <a:off x="3248733" y="2373493"/>
            <a:ext cx="1443181" cy="542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a:solidFill>
                  <a:schemeClr val="tx1"/>
                </a:solidFill>
                <a:cs typeface="Calibri"/>
              </a:rPr>
              <a:t>WEBCAM</a:t>
            </a:r>
          </a:p>
        </p:txBody>
      </p:sp>
      <p:sp>
        <p:nvSpPr>
          <p:cNvPr id="15" name="Arrow: Down 14">
            <a:extLst>
              <a:ext uri="{FF2B5EF4-FFF2-40B4-BE49-F238E27FC236}">
                <a16:creationId xmlns:a16="http://schemas.microsoft.com/office/drawing/2014/main" id="{05B20448-A584-4026-9E26-017E9049BBB4}"/>
              </a:ext>
            </a:extLst>
          </p:cNvPr>
          <p:cNvSpPr/>
          <p:nvPr/>
        </p:nvSpPr>
        <p:spPr>
          <a:xfrm rot="-5400000">
            <a:off x="4844484" y="2344650"/>
            <a:ext cx="288637" cy="60036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Down 16">
            <a:extLst>
              <a:ext uri="{FF2B5EF4-FFF2-40B4-BE49-F238E27FC236}">
                <a16:creationId xmlns:a16="http://schemas.microsoft.com/office/drawing/2014/main" id="{3A34AAD5-0FF4-4FB2-A0E7-385E402C0D64}"/>
              </a:ext>
            </a:extLst>
          </p:cNvPr>
          <p:cNvSpPr/>
          <p:nvPr/>
        </p:nvSpPr>
        <p:spPr>
          <a:xfrm>
            <a:off x="8035635" y="4068353"/>
            <a:ext cx="288637" cy="60036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Arrow: Down 18">
            <a:extLst>
              <a:ext uri="{FF2B5EF4-FFF2-40B4-BE49-F238E27FC236}">
                <a16:creationId xmlns:a16="http://schemas.microsoft.com/office/drawing/2014/main" id="{4A5ED100-0FC2-4B1E-896F-2BB34F26A4C5}"/>
              </a:ext>
            </a:extLst>
          </p:cNvPr>
          <p:cNvSpPr/>
          <p:nvPr/>
        </p:nvSpPr>
        <p:spPr>
          <a:xfrm rot="-5400000">
            <a:off x="6892489" y="2346738"/>
            <a:ext cx="288637" cy="60036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Arrow: Down 20">
            <a:extLst>
              <a:ext uri="{FF2B5EF4-FFF2-40B4-BE49-F238E27FC236}">
                <a16:creationId xmlns:a16="http://schemas.microsoft.com/office/drawing/2014/main" id="{AF0C3B16-0BD6-4C52-8F02-39EDFCC4F96E}"/>
              </a:ext>
            </a:extLst>
          </p:cNvPr>
          <p:cNvSpPr/>
          <p:nvPr/>
        </p:nvSpPr>
        <p:spPr>
          <a:xfrm>
            <a:off x="8026095" y="2916672"/>
            <a:ext cx="288637" cy="60036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7818E3A6-70A7-47D6-88AC-4E56555FBD33}"/>
              </a:ext>
            </a:extLst>
          </p:cNvPr>
          <p:cNvSpPr/>
          <p:nvPr/>
        </p:nvSpPr>
        <p:spPr>
          <a:xfrm>
            <a:off x="5294650" y="2378711"/>
            <a:ext cx="1443181" cy="542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a:solidFill>
                  <a:schemeClr val="tx1"/>
                </a:solidFill>
                <a:cs typeface="Calibri"/>
              </a:rPr>
              <a:t>FRAME SEPARATION</a:t>
            </a:r>
            <a:endParaRPr lang="en-US" b="1">
              <a:solidFill>
                <a:schemeClr val="tx1"/>
              </a:solidFill>
              <a:cs typeface="Calibri"/>
            </a:endParaRPr>
          </a:p>
        </p:txBody>
      </p:sp>
      <p:sp>
        <p:nvSpPr>
          <p:cNvPr id="27" name="Rectangle 26">
            <a:extLst>
              <a:ext uri="{FF2B5EF4-FFF2-40B4-BE49-F238E27FC236}">
                <a16:creationId xmlns:a16="http://schemas.microsoft.com/office/drawing/2014/main" id="{8C836E39-161D-4A20-A6C9-B56D9D0EA76F}"/>
              </a:ext>
            </a:extLst>
          </p:cNvPr>
          <p:cNvSpPr/>
          <p:nvPr/>
        </p:nvSpPr>
        <p:spPr>
          <a:xfrm>
            <a:off x="7305298" y="2364160"/>
            <a:ext cx="1743362" cy="542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750" b="1">
                <a:solidFill>
                  <a:schemeClr val="tx1"/>
                </a:solidFill>
                <a:cs typeface="Calibri"/>
              </a:rPr>
              <a:t>PREPROCESSING</a:t>
            </a:r>
          </a:p>
        </p:txBody>
      </p:sp>
      <p:sp>
        <p:nvSpPr>
          <p:cNvPr id="31" name="Rectangle 30">
            <a:extLst>
              <a:ext uri="{FF2B5EF4-FFF2-40B4-BE49-F238E27FC236}">
                <a16:creationId xmlns:a16="http://schemas.microsoft.com/office/drawing/2014/main" id="{92162F5A-6255-4397-AF1D-283B0B904611}"/>
              </a:ext>
            </a:extLst>
          </p:cNvPr>
          <p:cNvSpPr/>
          <p:nvPr/>
        </p:nvSpPr>
        <p:spPr>
          <a:xfrm>
            <a:off x="7456843" y="3526566"/>
            <a:ext cx="1443181" cy="542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a:solidFill>
                  <a:schemeClr val="tx1"/>
                </a:solidFill>
                <a:cs typeface="Calibri"/>
              </a:rPr>
              <a:t>FACE DETECTION</a:t>
            </a:r>
          </a:p>
        </p:txBody>
      </p:sp>
      <p:sp>
        <p:nvSpPr>
          <p:cNvPr id="33" name="Rectangle 32">
            <a:extLst>
              <a:ext uri="{FF2B5EF4-FFF2-40B4-BE49-F238E27FC236}">
                <a16:creationId xmlns:a16="http://schemas.microsoft.com/office/drawing/2014/main" id="{BA801912-DDC1-4082-9181-15FB01101AD6}"/>
              </a:ext>
            </a:extLst>
          </p:cNvPr>
          <p:cNvSpPr/>
          <p:nvPr/>
        </p:nvSpPr>
        <p:spPr>
          <a:xfrm>
            <a:off x="7335688" y="4661967"/>
            <a:ext cx="1754908" cy="542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a:solidFill>
                  <a:schemeClr val="tx1"/>
                </a:solidFill>
                <a:cs typeface="Calibri"/>
              </a:rPr>
              <a:t>EXPRESSION RECOGNITION</a:t>
            </a:r>
          </a:p>
        </p:txBody>
      </p:sp>
    </p:spTree>
    <p:extLst>
      <p:ext uri="{BB962C8B-B14F-4D97-AF65-F5344CB8AC3E}">
        <p14:creationId xmlns:p14="http://schemas.microsoft.com/office/powerpoint/2010/main" val="42373710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485</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EMOTION DETECTION </vt:lpstr>
      <vt:lpstr>MEET THE TEAM</vt:lpstr>
      <vt:lpstr>DIVISION</vt:lpstr>
      <vt:lpstr>Face Detection</vt:lpstr>
      <vt:lpstr>Emotions &amp; Emotion Detection</vt:lpstr>
      <vt:lpstr>PowerPoint Presentation</vt:lpstr>
      <vt:lpstr>Existing Work</vt:lpstr>
      <vt:lpstr>Hardware &amp; software requirements</vt:lpstr>
      <vt:lpstr>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Nitya Bansal</cp:lastModifiedBy>
  <cp:revision>3</cp:revision>
  <dcterms:created xsi:type="dcterms:W3CDTF">2021-10-24T11:29:24Z</dcterms:created>
  <dcterms:modified xsi:type="dcterms:W3CDTF">2021-12-19T10:12:19Z</dcterms:modified>
</cp:coreProperties>
</file>