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9" r:id="rId3"/>
    <p:sldId id="280" r:id="rId4"/>
    <p:sldId id="281" r:id="rId5"/>
    <p:sldId id="282" r:id="rId6"/>
    <p:sldId id="273" r:id="rId7"/>
    <p:sldId id="274" r:id="rId8"/>
    <p:sldId id="275" r:id="rId9"/>
    <p:sldId id="276" r:id="rId10"/>
    <p:sldId id="277" r:id="rId11"/>
    <p:sldId id="265" r:id="rId12"/>
    <p:sldId id="266" r:id="rId13"/>
    <p:sldId id="267" r:id="rId14"/>
    <p:sldId id="268" r:id="rId15"/>
    <p:sldId id="269" r:id="rId16"/>
    <p:sldId id="270" r:id="rId17"/>
    <p:sldId id="271" r:id="rId18"/>
    <p:sldId id="272" r:id="rId19"/>
    <p:sldId id="259"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8B3D69-4891-4612-A634-D2555A44F574}"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BD0D2-C0F9-44CE-8F6A-AD0878885F90}"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0968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748B3D69-4891-4612-A634-D2555A44F574}" type="datetimeFigureOut">
              <a:rPr lang="en-US" smtClean="0"/>
              <a:t>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EBD0D2-C0F9-44CE-8F6A-AD0878885F90}" type="slidenum">
              <a:rPr lang="en-US" smtClean="0"/>
              <a:t>‹#›</a:t>
            </a:fld>
            <a:endParaRPr lang="en-US"/>
          </a:p>
        </p:txBody>
      </p:sp>
    </p:spTree>
    <p:extLst>
      <p:ext uri="{BB962C8B-B14F-4D97-AF65-F5344CB8AC3E}">
        <p14:creationId xmlns:p14="http://schemas.microsoft.com/office/powerpoint/2010/main" val="180489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8B3D69-4891-4612-A634-D2555A44F574}"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BD0D2-C0F9-44CE-8F6A-AD0878885F90}" type="slidenum">
              <a:rPr lang="en-US" smtClean="0"/>
              <a:t>‹#›</a:t>
            </a:fld>
            <a:endParaRPr lang="en-US"/>
          </a:p>
        </p:txBody>
      </p:sp>
    </p:spTree>
    <p:extLst>
      <p:ext uri="{BB962C8B-B14F-4D97-AF65-F5344CB8AC3E}">
        <p14:creationId xmlns:p14="http://schemas.microsoft.com/office/powerpoint/2010/main" val="3874340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8B3D69-4891-4612-A634-D2555A44F574}"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BD0D2-C0F9-44CE-8F6A-AD0878885F90}"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32665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8B3D69-4891-4612-A634-D2555A44F574}"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BD0D2-C0F9-44CE-8F6A-AD0878885F90}" type="slidenum">
              <a:rPr lang="en-US" smtClean="0"/>
              <a:t>‹#›</a:t>
            </a:fld>
            <a:endParaRPr lang="en-US"/>
          </a:p>
        </p:txBody>
      </p:sp>
    </p:spTree>
    <p:extLst>
      <p:ext uri="{BB962C8B-B14F-4D97-AF65-F5344CB8AC3E}">
        <p14:creationId xmlns:p14="http://schemas.microsoft.com/office/powerpoint/2010/main" val="3012306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8B3D69-4891-4612-A634-D2555A44F574}"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BD0D2-C0F9-44CE-8F6A-AD0878885F90}"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90974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8B3D69-4891-4612-A634-D2555A44F574}"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BD0D2-C0F9-44CE-8F6A-AD0878885F90}" type="slidenum">
              <a:rPr lang="en-US" smtClean="0"/>
              <a:t>‹#›</a:t>
            </a:fld>
            <a:endParaRPr lang="en-US"/>
          </a:p>
        </p:txBody>
      </p:sp>
    </p:spTree>
    <p:extLst>
      <p:ext uri="{BB962C8B-B14F-4D97-AF65-F5344CB8AC3E}">
        <p14:creationId xmlns:p14="http://schemas.microsoft.com/office/powerpoint/2010/main" val="1491532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B3D69-4891-4612-A634-D2555A44F574}"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BD0D2-C0F9-44CE-8F6A-AD0878885F90}" type="slidenum">
              <a:rPr lang="en-US" smtClean="0"/>
              <a:t>‹#›</a:t>
            </a:fld>
            <a:endParaRPr lang="en-US"/>
          </a:p>
        </p:txBody>
      </p:sp>
    </p:spTree>
    <p:extLst>
      <p:ext uri="{BB962C8B-B14F-4D97-AF65-F5344CB8AC3E}">
        <p14:creationId xmlns:p14="http://schemas.microsoft.com/office/powerpoint/2010/main" val="4019437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B3D69-4891-4612-A634-D2555A44F574}"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BD0D2-C0F9-44CE-8F6A-AD0878885F90}" type="slidenum">
              <a:rPr lang="en-US" smtClean="0"/>
              <a:t>‹#›</a:t>
            </a:fld>
            <a:endParaRPr lang="en-US"/>
          </a:p>
        </p:txBody>
      </p:sp>
    </p:spTree>
    <p:extLst>
      <p:ext uri="{BB962C8B-B14F-4D97-AF65-F5344CB8AC3E}">
        <p14:creationId xmlns:p14="http://schemas.microsoft.com/office/powerpoint/2010/main" val="1112189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B3D69-4891-4612-A634-D2555A44F574}"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BD0D2-C0F9-44CE-8F6A-AD0878885F90}" type="slidenum">
              <a:rPr lang="en-US" smtClean="0"/>
              <a:t>‹#›</a:t>
            </a:fld>
            <a:endParaRPr lang="en-US"/>
          </a:p>
        </p:txBody>
      </p:sp>
    </p:spTree>
    <p:extLst>
      <p:ext uri="{BB962C8B-B14F-4D97-AF65-F5344CB8AC3E}">
        <p14:creationId xmlns:p14="http://schemas.microsoft.com/office/powerpoint/2010/main" val="706175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8B3D69-4891-4612-A634-D2555A44F574}"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BD0D2-C0F9-44CE-8F6A-AD0878885F90}" type="slidenum">
              <a:rPr lang="en-US" smtClean="0"/>
              <a:t>‹#›</a:t>
            </a:fld>
            <a:endParaRPr lang="en-US"/>
          </a:p>
        </p:txBody>
      </p:sp>
    </p:spTree>
    <p:extLst>
      <p:ext uri="{BB962C8B-B14F-4D97-AF65-F5344CB8AC3E}">
        <p14:creationId xmlns:p14="http://schemas.microsoft.com/office/powerpoint/2010/main" val="375838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8B3D69-4891-4612-A634-D2555A44F574}"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BD0D2-C0F9-44CE-8F6A-AD0878885F90}" type="slidenum">
              <a:rPr lang="en-US" smtClean="0"/>
              <a:t>‹#›</a:t>
            </a:fld>
            <a:endParaRPr lang="en-US"/>
          </a:p>
        </p:txBody>
      </p:sp>
    </p:spTree>
    <p:extLst>
      <p:ext uri="{BB962C8B-B14F-4D97-AF65-F5344CB8AC3E}">
        <p14:creationId xmlns:p14="http://schemas.microsoft.com/office/powerpoint/2010/main" val="2776650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8B3D69-4891-4612-A634-D2555A44F574}" type="datetimeFigureOut">
              <a:rPr lang="en-US" smtClean="0"/>
              <a:t>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EBD0D2-C0F9-44CE-8F6A-AD0878885F90}" type="slidenum">
              <a:rPr lang="en-US" smtClean="0"/>
              <a:t>‹#›</a:t>
            </a:fld>
            <a:endParaRPr lang="en-US"/>
          </a:p>
        </p:txBody>
      </p:sp>
    </p:spTree>
    <p:extLst>
      <p:ext uri="{BB962C8B-B14F-4D97-AF65-F5344CB8AC3E}">
        <p14:creationId xmlns:p14="http://schemas.microsoft.com/office/powerpoint/2010/main" val="284524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8B3D69-4891-4612-A634-D2555A44F574}" type="datetimeFigureOut">
              <a:rPr lang="en-US" smtClean="0"/>
              <a:t>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EBD0D2-C0F9-44CE-8F6A-AD0878885F90}" type="slidenum">
              <a:rPr lang="en-US" smtClean="0"/>
              <a:t>‹#›</a:t>
            </a:fld>
            <a:endParaRPr lang="en-US"/>
          </a:p>
        </p:txBody>
      </p:sp>
    </p:spTree>
    <p:extLst>
      <p:ext uri="{BB962C8B-B14F-4D97-AF65-F5344CB8AC3E}">
        <p14:creationId xmlns:p14="http://schemas.microsoft.com/office/powerpoint/2010/main" val="49514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B3D69-4891-4612-A634-D2555A44F574}" type="datetimeFigureOut">
              <a:rPr lang="en-US" smtClean="0"/>
              <a:t>11/3/2021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EBD0D2-C0F9-44CE-8F6A-AD0878885F90}" type="slidenum">
              <a:rPr lang="en-US" smtClean="0"/>
              <a:t>‹#›</a:t>
            </a:fld>
            <a:endParaRPr lang="en-US"/>
          </a:p>
        </p:txBody>
      </p:sp>
    </p:spTree>
    <p:extLst>
      <p:ext uri="{BB962C8B-B14F-4D97-AF65-F5344CB8AC3E}">
        <p14:creationId xmlns:p14="http://schemas.microsoft.com/office/powerpoint/2010/main" val="2725884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8B3D69-4891-4612-A634-D2555A44F574}"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BD0D2-C0F9-44CE-8F6A-AD0878885F90}" type="slidenum">
              <a:rPr lang="en-US" smtClean="0"/>
              <a:t>‹#›</a:t>
            </a:fld>
            <a:endParaRPr lang="en-US"/>
          </a:p>
        </p:txBody>
      </p:sp>
    </p:spTree>
    <p:extLst>
      <p:ext uri="{BB962C8B-B14F-4D97-AF65-F5344CB8AC3E}">
        <p14:creationId xmlns:p14="http://schemas.microsoft.com/office/powerpoint/2010/main" val="389734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8B3D69-4891-4612-A634-D2555A44F574}"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BD0D2-C0F9-44CE-8F6A-AD0878885F90}" type="slidenum">
              <a:rPr lang="en-US" smtClean="0"/>
              <a:t>‹#›</a:t>
            </a:fld>
            <a:endParaRPr lang="en-US"/>
          </a:p>
        </p:txBody>
      </p:sp>
    </p:spTree>
    <p:extLst>
      <p:ext uri="{BB962C8B-B14F-4D97-AF65-F5344CB8AC3E}">
        <p14:creationId xmlns:p14="http://schemas.microsoft.com/office/powerpoint/2010/main" val="3501297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48B3D69-4891-4612-A634-D2555A44F574}" type="datetimeFigureOut">
              <a:rPr lang="en-US" smtClean="0"/>
              <a:t>11/3/2021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1EBD0D2-C0F9-44CE-8F6A-AD0878885F90}" type="slidenum">
              <a:rPr lang="en-US" smtClean="0"/>
              <a:t>‹#›</a:t>
            </a:fld>
            <a:endParaRPr lang="en-US"/>
          </a:p>
        </p:txBody>
      </p:sp>
    </p:spTree>
    <p:extLst>
      <p:ext uri="{BB962C8B-B14F-4D97-AF65-F5344CB8AC3E}">
        <p14:creationId xmlns:p14="http://schemas.microsoft.com/office/powerpoint/2010/main" val="9767913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6A7DF-B4EF-4784-B104-496A4BF58E18}"/>
              </a:ext>
            </a:extLst>
          </p:cNvPr>
          <p:cNvSpPr>
            <a:spLocks noGrp="1"/>
          </p:cNvSpPr>
          <p:nvPr>
            <p:ph type="ctrTitle"/>
          </p:nvPr>
        </p:nvSpPr>
        <p:spPr>
          <a:xfrm>
            <a:off x="684211" y="676373"/>
            <a:ext cx="10964863" cy="2752627"/>
          </a:xfrm>
        </p:spPr>
        <p:txBody>
          <a:bodyPr>
            <a:normAutofit/>
          </a:bodyPr>
          <a:lstStyle/>
          <a:p>
            <a:r>
              <a:rPr lang="en-US" sz="5500" b="1" spc="100" dirty="0">
                <a:solidFill>
                  <a:schemeClr val="accent1">
                    <a:lumMod val="50000"/>
                  </a:schemeClr>
                </a:solidFill>
                <a:latin typeface="Arial Black" panose="020B0A04020102020204" pitchFamily="34" charset="0"/>
              </a:rPr>
              <a:t>	EDA Credit Case Study</a:t>
            </a:r>
          </a:p>
        </p:txBody>
      </p:sp>
      <p:sp>
        <p:nvSpPr>
          <p:cNvPr id="3" name="Subtitle 2">
            <a:extLst>
              <a:ext uri="{FF2B5EF4-FFF2-40B4-BE49-F238E27FC236}">
                <a16:creationId xmlns:a16="http://schemas.microsoft.com/office/drawing/2014/main" id="{E55A78DA-04CC-4823-A65B-C45A419437F6}"/>
              </a:ext>
            </a:extLst>
          </p:cNvPr>
          <p:cNvSpPr>
            <a:spLocks noGrp="1"/>
          </p:cNvSpPr>
          <p:nvPr>
            <p:ph type="subTitle" idx="1"/>
          </p:nvPr>
        </p:nvSpPr>
        <p:spPr>
          <a:xfrm>
            <a:off x="1343025" y="4629150"/>
            <a:ext cx="3790950" cy="1466850"/>
          </a:xfrm>
        </p:spPr>
        <p:txBody>
          <a:bodyPr/>
          <a:lstStyle/>
          <a:p>
            <a:pPr marL="342900" indent="-342900">
              <a:buFont typeface="Wingdings" panose="05000000000000000000" pitchFamily="2" charset="2"/>
              <a:buChar char="Ø"/>
            </a:pPr>
            <a:r>
              <a:rPr lang="en-US" dirty="0" err="1">
                <a:solidFill>
                  <a:schemeClr val="bg2">
                    <a:lumMod val="50000"/>
                  </a:schemeClr>
                </a:solidFill>
                <a:latin typeface="Bahnschrift SemiBold" panose="020B0502040204020203" pitchFamily="34" charset="0"/>
              </a:rPr>
              <a:t>Akila</a:t>
            </a:r>
            <a:r>
              <a:rPr lang="en-US" dirty="0">
                <a:solidFill>
                  <a:schemeClr val="bg2">
                    <a:lumMod val="50000"/>
                  </a:schemeClr>
                </a:solidFill>
                <a:latin typeface="Bahnschrift SemiBold" panose="020B0502040204020203" pitchFamily="34" charset="0"/>
              </a:rPr>
              <a:t> Reddy</a:t>
            </a:r>
          </a:p>
          <a:p>
            <a:pPr marL="342900" indent="-342900">
              <a:buFont typeface="Wingdings" panose="05000000000000000000" pitchFamily="2" charset="2"/>
              <a:buChar char="Ø"/>
            </a:pPr>
            <a:r>
              <a:rPr lang="en-US" dirty="0">
                <a:solidFill>
                  <a:schemeClr val="bg2">
                    <a:lumMod val="50000"/>
                  </a:schemeClr>
                </a:solidFill>
                <a:latin typeface="Bahnschrift SemiBold" panose="020B0502040204020203" pitchFamily="34" charset="0"/>
              </a:rPr>
              <a:t>Kanaka </a:t>
            </a:r>
            <a:r>
              <a:rPr lang="en-US" dirty="0" err="1">
                <a:solidFill>
                  <a:schemeClr val="bg2">
                    <a:lumMod val="50000"/>
                  </a:schemeClr>
                </a:solidFill>
                <a:latin typeface="Bahnschrift SemiBold" panose="020B0502040204020203" pitchFamily="34" charset="0"/>
              </a:rPr>
              <a:t>Roshini</a:t>
            </a:r>
            <a:endParaRPr lang="en-US" dirty="0">
              <a:solidFill>
                <a:schemeClr val="bg2">
                  <a:lumMod val="50000"/>
                </a:schemeClr>
              </a:solidFill>
              <a:latin typeface="Bahnschrift SemiBold" panose="020B0502040204020203" pitchFamily="34" charset="0"/>
            </a:endParaRPr>
          </a:p>
        </p:txBody>
      </p:sp>
    </p:spTree>
    <p:extLst>
      <p:ext uri="{BB962C8B-B14F-4D97-AF65-F5344CB8AC3E}">
        <p14:creationId xmlns:p14="http://schemas.microsoft.com/office/powerpoint/2010/main" val="1575000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A7CD437-0D2B-44FF-8B03-DC93E58BEB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57" y="266602"/>
            <a:ext cx="8200795" cy="632479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0F66C7D1-2E33-4A22-ACE6-5D8287FD3CB3}"/>
              </a:ext>
            </a:extLst>
          </p:cNvPr>
          <p:cNvSpPr txBox="1">
            <a:spLocks/>
          </p:cNvSpPr>
          <p:nvPr/>
        </p:nvSpPr>
        <p:spPr>
          <a:xfrm>
            <a:off x="8785781" y="361950"/>
            <a:ext cx="3053794" cy="53863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500" b="0" i="0" dirty="0">
              <a:solidFill>
                <a:schemeClr val="bg2">
                  <a:lumMod val="50000"/>
                </a:schemeClr>
              </a:solidFill>
              <a:effectLst/>
              <a:latin typeface="freight-text-pro"/>
            </a:endParaRPr>
          </a:p>
          <a:p>
            <a:pPr marL="0" indent="0">
              <a:buNone/>
            </a:pPr>
            <a:endParaRPr lang="en-US" sz="2500" dirty="0">
              <a:solidFill>
                <a:schemeClr val="bg2">
                  <a:lumMod val="50000"/>
                </a:schemeClr>
              </a:solidFill>
              <a:latin typeface="freight-text-pro"/>
            </a:endParaRPr>
          </a:p>
          <a:p>
            <a:pPr marL="0" indent="0">
              <a:buNone/>
            </a:pPr>
            <a:endParaRPr lang="en-US" sz="2500" b="0" i="0" dirty="0">
              <a:solidFill>
                <a:schemeClr val="bg2">
                  <a:lumMod val="50000"/>
                </a:schemeClr>
              </a:solidFill>
              <a:effectLst/>
              <a:latin typeface="freight-text-pro"/>
            </a:endParaRPr>
          </a:p>
          <a:p>
            <a:pPr>
              <a:buClr>
                <a:schemeClr val="tx1"/>
              </a:buClr>
              <a:buFont typeface="Wingdings" panose="05000000000000000000" pitchFamily="2" charset="2"/>
              <a:buChar char="Ø"/>
            </a:pPr>
            <a:r>
              <a:rPr lang="en-US" sz="2500" b="0" i="0" dirty="0">
                <a:solidFill>
                  <a:schemeClr val="bg2">
                    <a:lumMod val="50000"/>
                  </a:schemeClr>
                </a:solidFill>
                <a:effectLst/>
                <a:latin typeface="freight-text-pro"/>
              </a:rPr>
              <a:t>Riskiest People living with parents tend to default the most even though they took lower percentage of loans</a:t>
            </a:r>
            <a:endParaRPr lang="en-US" sz="2500" dirty="0">
              <a:solidFill>
                <a:schemeClr val="bg2">
                  <a:lumMod val="50000"/>
                </a:schemeClr>
              </a:solidFill>
              <a:latin typeface="freight-text-pro"/>
            </a:endParaRPr>
          </a:p>
        </p:txBody>
      </p:sp>
    </p:spTree>
    <p:extLst>
      <p:ext uri="{BB962C8B-B14F-4D97-AF65-F5344CB8AC3E}">
        <p14:creationId xmlns:p14="http://schemas.microsoft.com/office/powerpoint/2010/main" val="3323170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D4DA-C752-43DB-A067-87A02F726FB8}"/>
              </a:ext>
            </a:extLst>
          </p:cNvPr>
          <p:cNvSpPr>
            <a:spLocks noGrp="1"/>
          </p:cNvSpPr>
          <p:nvPr>
            <p:ph type="title"/>
          </p:nvPr>
        </p:nvSpPr>
        <p:spPr>
          <a:xfrm>
            <a:off x="1828800" y="96307"/>
            <a:ext cx="8534400" cy="1507067"/>
          </a:xfrm>
        </p:spPr>
        <p:txBody>
          <a:bodyPr>
            <a:normAutofit/>
          </a:bodyPr>
          <a:lstStyle/>
          <a:p>
            <a:r>
              <a:rPr lang="en-IN" sz="3400" b="1" i="0" dirty="0">
                <a:solidFill>
                  <a:srgbClr val="000000"/>
                </a:solidFill>
                <a:effectLst/>
                <a:latin typeface="Helvetica Neue"/>
              </a:rPr>
              <a:t>Univariate categorical ordered 								analysis</a:t>
            </a:r>
            <a:endParaRPr lang="en-US" sz="3400" dirty="0"/>
          </a:p>
        </p:txBody>
      </p:sp>
      <p:sp>
        <p:nvSpPr>
          <p:cNvPr id="4" name="Content Placeholder 3">
            <a:extLst>
              <a:ext uri="{FF2B5EF4-FFF2-40B4-BE49-F238E27FC236}">
                <a16:creationId xmlns:a16="http://schemas.microsoft.com/office/drawing/2014/main" id="{FD85C0F4-049D-46EE-BAB2-B1FC7A803380}"/>
              </a:ext>
            </a:extLst>
          </p:cNvPr>
          <p:cNvSpPr>
            <a:spLocks noGrp="1"/>
          </p:cNvSpPr>
          <p:nvPr>
            <p:ph sz="half" idx="2"/>
          </p:nvPr>
        </p:nvSpPr>
        <p:spPr>
          <a:xfrm>
            <a:off x="8191500" y="843489"/>
            <a:ext cx="3236912" cy="5158319"/>
          </a:xfrm>
        </p:spPr>
        <p:txBody>
          <a:bodyPr>
            <a:normAutofit/>
          </a:bodyPr>
          <a:lstStyle/>
          <a:p>
            <a:pPr>
              <a:buFont typeface="Wingdings" panose="05000000000000000000" pitchFamily="2" charset="2"/>
              <a:buChar char="Ø"/>
            </a:pPr>
            <a:r>
              <a:rPr lang="en-US" sz="2500" b="0" i="0" dirty="0">
                <a:solidFill>
                  <a:schemeClr val="bg2">
                    <a:lumMod val="50000"/>
                  </a:schemeClr>
                </a:solidFill>
                <a:effectLst/>
                <a:latin typeface="freight-text-pro"/>
              </a:rPr>
              <a:t>Riskiest age group is between 25-30 they defaulted more. the higher the age lower the defaults due to job stability</a:t>
            </a:r>
            <a:endParaRPr lang="en-US" sz="2500" dirty="0">
              <a:solidFill>
                <a:schemeClr val="bg2">
                  <a:lumMod val="50000"/>
                </a:schemeClr>
              </a:solidFill>
              <a:latin typeface="freight-text-pro"/>
            </a:endParaRPr>
          </a:p>
        </p:txBody>
      </p:sp>
      <p:pic>
        <p:nvPicPr>
          <p:cNvPr id="2050" name="Picture 2">
            <a:extLst>
              <a:ext uri="{FF2B5EF4-FFF2-40B4-BE49-F238E27FC236}">
                <a16:creationId xmlns:a16="http://schemas.microsoft.com/office/drawing/2014/main" id="{14604378-D907-4FDB-9B07-E42C0E0251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83" y="1395966"/>
            <a:ext cx="7564703" cy="5365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578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D85C0F4-049D-46EE-BAB2-B1FC7A803380}"/>
              </a:ext>
            </a:extLst>
          </p:cNvPr>
          <p:cNvSpPr>
            <a:spLocks noGrp="1"/>
          </p:cNvSpPr>
          <p:nvPr>
            <p:ph sz="half" idx="2"/>
          </p:nvPr>
        </p:nvSpPr>
        <p:spPr>
          <a:xfrm>
            <a:off x="9067800" y="204788"/>
            <a:ext cx="2981325" cy="5734100"/>
          </a:xfrm>
        </p:spPr>
        <p:txBody>
          <a:bodyPr>
            <a:normAutofit/>
          </a:bodyPr>
          <a:lstStyle/>
          <a:p>
            <a:pPr>
              <a:buFont typeface="Wingdings" panose="05000000000000000000" pitchFamily="2" charset="2"/>
              <a:buChar char="Ø"/>
            </a:pPr>
            <a:r>
              <a:rPr lang="en-US" sz="2500" b="0" i="0" dirty="0">
                <a:solidFill>
                  <a:schemeClr val="bg2">
                    <a:lumMod val="50000"/>
                  </a:schemeClr>
                </a:solidFill>
                <a:effectLst/>
                <a:latin typeface="freight-text-pro"/>
              </a:rPr>
              <a:t>Medium income groups defaulted the most so did the low income group but only slightly</a:t>
            </a:r>
            <a:endParaRPr lang="en-US" sz="2500" dirty="0">
              <a:solidFill>
                <a:schemeClr val="bg2">
                  <a:lumMod val="50000"/>
                </a:schemeClr>
              </a:solidFill>
              <a:latin typeface="freight-text-pro"/>
            </a:endParaRPr>
          </a:p>
        </p:txBody>
      </p:sp>
      <p:pic>
        <p:nvPicPr>
          <p:cNvPr id="3074" name="Picture 2">
            <a:extLst>
              <a:ext uri="{FF2B5EF4-FFF2-40B4-BE49-F238E27FC236}">
                <a16:creationId xmlns:a16="http://schemas.microsoft.com/office/drawing/2014/main" id="{33C11C38-9972-4DEF-A3A6-E6E8AFB38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57150"/>
            <a:ext cx="8801100" cy="674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152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D85C0F4-049D-46EE-BAB2-B1FC7A803380}"/>
              </a:ext>
            </a:extLst>
          </p:cNvPr>
          <p:cNvSpPr>
            <a:spLocks noGrp="1"/>
          </p:cNvSpPr>
          <p:nvPr>
            <p:ph sz="half" idx="2"/>
          </p:nvPr>
        </p:nvSpPr>
        <p:spPr>
          <a:xfrm>
            <a:off x="8741833" y="381000"/>
            <a:ext cx="3341579" cy="5714999"/>
          </a:xfrm>
        </p:spPr>
        <p:txBody>
          <a:bodyPr/>
          <a:lstStyle/>
          <a:p>
            <a:pPr algn="l" rtl="0">
              <a:buSzPct val="100000"/>
              <a:buFont typeface="Wingdings" panose="05000000000000000000" pitchFamily="2" charset="2"/>
              <a:buChar char="Ø"/>
            </a:pPr>
            <a:r>
              <a:rPr lang="en-US" dirty="0">
                <a:solidFill>
                  <a:srgbClr val="000000"/>
                </a:solidFill>
                <a:latin typeface="Helvetica Neue"/>
              </a:rPr>
              <a:t>Customer</a:t>
            </a:r>
            <a:r>
              <a:rPr lang="en-US" b="0" i="0" dirty="0">
                <a:solidFill>
                  <a:srgbClr val="000000"/>
                </a:solidFill>
                <a:effectLst/>
                <a:latin typeface="Helvetica Neue"/>
              </a:rPr>
              <a:t> with secondary education defaulted the most and the lowest is people with academic degrees</a:t>
            </a:r>
          </a:p>
          <a:p>
            <a:pPr algn="l" rtl="0">
              <a:buFont typeface="Wingdings" panose="05000000000000000000" pitchFamily="2" charset="2"/>
              <a:buChar char="Ø"/>
            </a:pPr>
            <a:r>
              <a:rPr lang="en-US" dirty="0">
                <a:solidFill>
                  <a:srgbClr val="000000"/>
                </a:solidFill>
                <a:latin typeface="Helvetica Neue"/>
              </a:rPr>
              <a:t>Customer</a:t>
            </a:r>
            <a:r>
              <a:rPr lang="en-US" b="0" i="0" dirty="0">
                <a:solidFill>
                  <a:srgbClr val="000000"/>
                </a:solidFill>
                <a:effectLst/>
                <a:latin typeface="Helvetica Neue"/>
              </a:rPr>
              <a:t> borrowing from regions with rating 3 tend to default the most</a:t>
            </a:r>
          </a:p>
          <a:p>
            <a:pPr algn="l" rtl="0">
              <a:buFont typeface="Wingdings" panose="05000000000000000000" pitchFamily="2" charset="2"/>
              <a:buChar char="Ø"/>
            </a:pPr>
            <a:r>
              <a:rPr lang="en-US" dirty="0">
                <a:solidFill>
                  <a:srgbClr val="000000"/>
                </a:solidFill>
                <a:latin typeface="Helvetica Neue"/>
              </a:rPr>
              <a:t>Customer</a:t>
            </a:r>
            <a:r>
              <a:rPr lang="en-US" b="0" i="0" dirty="0">
                <a:solidFill>
                  <a:srgbClr val="000000"/>
                </a:solidFill>
                <a:effectLst/>
                <a:latin typeface="Helvetica Neue"/>
              </a:rPr>
              <a:t> who lived with parents defaulted higher than those who own or rent</a:t>
            </a:r>
          </a:p>
          <a:p>
            <a:endParaRPr lang="en-US" dirty="0"/>
          </a:p>
        </p:txBody>
      </p:sp>
      <p:pic>
        <p:nvPicPr>
          <p:cNvPr id="4099" name="Picture 3">
            <a:extLst>
              <a:ext uri="{FF2B5EF4-FFF2-40B4-BE49-F238E27FC236}">
                <a16:creationId xmlns:a16="http://schemas.microsoft.com/office/drawing/2014/main" id="{5B048EB8-5BB7-484C-8DB2-BBB9773B78B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8588" y="104774"/>
            <a:ext cx="8395077" cy="6648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978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D4DA-C752-43DB-A067-87A02F726FB8}"/>
              </a:ext>
            </a:extLst>
          </p:cNvPr>
          <p:cNvSpPr>
            <a:spLocks noGrp="1"/>
          </p:cNvSpPr>
          <p:nvPr>
            <p:ph type="title"/>
          </p:nvPr>
        </p:nvSpPr>
        <p:spPr>
          <a:xfrm>
            <a:off x="1828800" y="134407"/>
            <a:ext cx="8534400" cy="960968"/>
          </a:xfrm>
        </p:spPr>
        <p:txBody>
          <a:bodyPr>
            <a:noAutofit/>
          </a:bodyPr>
          <a:lstStyle/>
          <a:p>
            <a:r>
              <a:rPr lang="en-US" sz="3000" b="1" i="0" dirty="0">
                <a:solidFill>
                  <a:srgbClr val="000000"/>
                </a:solidFill>
                <a:effectLst/>
                <a:latin typeface="Helvetica Neue"/>
              </a:rPr>
              <a:t>Univariate analysis and outliers for Numerical cols</a:t>
            </a:r>
            <a:endParaRPr lang="en-US" sz="3000" dirty="0"/>
          </a:p>
        </p:txBody>
      </p:sp>
      <p:sp>
        <p:nvSpPr>
          <p:cNvPr id="4" name="Content Placeholder 3">
            <a:extLst>
              <a:ext uri="{FF2B5EF4-FFF2-40B4-BE49-F238E27FC236}">
                <a16:creationId xmlns:a16="http://schemas.microsoft.com/office/drawing/2014/main" id="{FD85C0F4-049D-46EE-BAB2-B1FC7A803380}"/>
              </a:ext>
            </a:extLst>
          </p:cNvPr>
          <p:cNvSpPr>
            <a:spLocks noGrp="1"/>
          </p:cNvSpPr>
          <p:nvPr>
            <p:ph sz="half" idx="2"/>
          </p:nvPr>
        </p:nvSpPr>
        <p:spPr>
          <a:xfrm>
            <a:off x="7829550" y="1028699"/>
            <a:ext cx="3771900" cy="5591175"/>
          </a:xfrm>
        </p:spPr>
        <p:txBody>
          <a:bodyPr>
            <a:normAutofit/>
          </a:bodyPr>
          <a:lstStyle/>
          <a:p>
            <a:pPr>
              <a:buFont typeface="Wingdings" panose="05000000000000000000" pitchFamily="2" charset="2"/>
              <a:buChar char="Ø"/>
            </a:pPr>
            <a:r>
              <a:rPr lang="en-US" sz="2500" dirty="0">
                <a:solidFill>
                  <a:schemeClr val="bg2">
                    <a:lumMod val="50000"/>
                  </a:schemeClr>
                </a:solidFill>
                <a:latin typeface="freight-text-pro"/>
              </a:rPr>
              <a:t>Region rating client 2 has more percentage for both Defaulters and Non-Defaulters</a:t>
            </a:r>
          </a:p>
        </p:txBody>
      </p:sp>
      <p:pic>
        <p:nvPicPr>
          <p:cNvPr id="5122" name="Picture 2">
            <a:extLst>
              <a:ext uri="{FF2B5EF4-FFF2-40B4-BE49-F238E27FC236}">
                <a16:creationId xmlns:a16="http://schemas.microsoft.com/office/drawing/2014/main" id="{96105A13-78C4-454E-A94F-490867AB1CB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40736" y="1028700"/>
            <a:ext cx="7520712" cy="576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942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D85C0F4-049D-46EE-BAB2-B1FC7A803380}"/>
              </a:ext>
            </a:extLst>
          </p:cNvPr>
          <p:cNvSpPr>
            <a:spLocks noGrp="1"/>
          </p:cNvSpPr>
          <p:nvPr>
            <p:ph sz="half" idx="2"/>
          </p:nvPr>
        </p:nvSpPr>
        <p:spPr>
          <a:xfrm>
            <a:off x="7562850" y="387352"/>
            <a:ext cx="4362450" cy="2720974"/>
          </a:xfrm>
        </p:spPr>
        <p:txBody>
          <a:bodyPr>
            <a:normAutofit/>
          </a:bodyPr>
          <a:lstStyle/>
          <a:p>
            <a:pPr>
              <a:buFont typeface="Wingdings" panose="05000000000000000000" pitchFamily="2" charset="2"/>
              <a:buChar char="Ø"/>
            </a:pPr>
            <a:r>
              <a:rPr lang="en-US" sz="2500" b="0" i="0" dirty="0">
                <a:solidFill>
                  <a:srgbClr val="000000"/>
                </a:solidFill>
                <a:effectLst/>
                <a:latin typeface="freight-text-pro"/>
              </a:rPr>
              <a:t>Around 50% of people took a loan between 200000 and 600000</a:t>
            </a:r>
            <a:endParaRPr lang="en-US" sz="2500" dirty="0">
              <a:latin typeface="freight-text-pro"/>
            </a:endParaRPr>
          </a:p>
        </p:txBody>
      </p:sp>
      <p:pic>
        <p:nvPicPr>
          <p:cNvPr id="6148" name="Picture 4">
            <a:extLst>
              <a:ext uri="{FF2B5EF4-FFF2-40B4-BE49-F238E27FC236}">
                <a16:creationId xmlns:a16="http://schemas.microsoft.com/office/drawing/2014/main" id="{45CF9CDA-CA76-4344-87AE-9B1956309DE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76212" y="355601"/>
            <a:ext cx="7210425" cy="258211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41817F21-D33C-404C-A6F5-BFFDCE408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1" y="3362326"/>
            <a:ext cx="7210425" cy="2809874"/>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3">
            <a:extLst>
              <a:ext uri="{FF2B5EF4-FFF2-40B4-BE49-F238E27FC236}">
                <a16:creationId xmlns:a16="http://schemas.microsoft.com/office/drawing/2014/main" id="{A230A3F7-BCE3-44A9-9505-D5641B02CFE2}"/>
              </a:ext>
            </a:extLst>
          </p:cNvPr>
          <p:cNvSpPr txBox="1">
            <a:spLocks/>
          </p:cNvSpPr>
          <p:nvPr/>
        </p:nvSpPr>
        <p:spPr>
          <a:xfrm>
            <a:off x="7653339" y="3362326"/>
            <a:ext cx="4362450" cy="272097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Font typeface="Wingdings" panose="05000000000000000000" pitchFamily="2" charset="2"/>
              <a:buChar char="Ø"/>
            </a:pPr>
            <a:r>
              <a:rPr lang="en-US" sz="2500" b="0" i="0" dirty="0">
                <a:solidFill>
                  <a:srgbClr val="000000"/>
                </a:solidFill>
                <a:effectLst/>
                <a:latin typeface="freight-text-pro"/>
              </a:rPr>
              <a:t>Most of the defaulters have the income range between 100000 and 200000</a:t>
            </a:r>
            <a:endParaRPr lang="en-US" sz="2500" dirty="0">
              <a:latin typeface="freight-text-pro"/>
            </a:endParaRPr>
          </a:p>
        </p:txBody>
      </p:sp>
    </p:spTree>
    <p:extLst>
      <p:ext uri="{BB962C8B-B14F-4D97-AF65-F5344CB8AC3E}">
        <p14:creationId xmlns:p14="http://schemas.microsoft.com/office/powerpoint/2010/main" val="3005853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D85C0F4-049D-46EE-BAB2-B1FC7A803380}"/>
              </a:ext>
            </a:extLst>
          </p:cNvPr>
          <p:cNvSpPr>
            <a:spLocks noGrp="1"/>
          </p:cNvSpPr>
          <p:nvPr>
            <p:ph sz="half" idx="2"/>
          </p:nvPr>
        </p:nvSpPr>
        <p:spPr>
          <a:xfrm>
            <a:off x="8807194" y="190499"/>
            <a:ext cx="3228975" cy="6334126"/>
          </a:xfrm>
        </p:spPr>
        <p:txBody>
          <a:bodyPr>
            <a:normAutofit/>
          </a:bodyPr>
          <a:lstStyle/>
          <a:p>
            <a:pPr>
              <a:buFont typeface="Wingdings" panose="05000000000000000000" pitchFamily="2" charset="2"/>
              <a:buChar char="Ø"/>
            </a:pPr>
            <a:r>
              <a:rPr lang="en-US" sz="2500" b="0" i="0" dirty="0">
                <a:solidFill>
                  <a:srgbClr val="000000"/>
                </a:solidFill>
                <a:effectLst/>
                <a:latin typeface="freight-text-pro"/>
              </a:rPr>
              <a:t>People without children defaulted less</a:t>
            </a:r>
            <a:endParaRPr lang="en-US" sz="2500" dirty="0">
              <a:latin typeface="freight-text-pro"/>
            </a:endParaRPr>
          </a:p>
        </p:txBody>
      </p:sp>
      <p:pic>
        <p:nvPicPr>
          <p:cNvPr id="7170" name="Picture 2">
            <a:extLst>
              <a:ext uri="{FF2B5EF4-FFF2-40B4-BE49-F238E27FC236}">
                <a16:creationId xmlns:a16="http://schemas.microsoft.com/office/drawing/2014/main" id="{E970EB1A-162E-43F6-8E60-96AA98D6FDF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5831" y="190499"/>
            <a:ext cx="8465464" cy="648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12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D85C0F4-049D-46EE-BAB2-B1FC7A803380}"/>
              </a:ext>
            </a:extLst>
          </p:cNvPr>
          <p:cNvSpPr>
            <a:spLocks noGrp="1"/>
          </p:cNvSpPr>
          <p:nvPr>
            <p:ph sz="half" idx="2"/>
          </p:nvPr>
        </p:nvSpPr>
        <p:spPr>
          <a:xfrm>
            <a:off x="9315450" y="133351"/>
            <a:ext cx="2754310" cy="6038850"/>
          </a:xfrm>
        </p:spPr>
        <p:txBody>
          <a:bodyPr>
            <a:normAutofit/>
          </a:bodyPr>
          <a:lstStyle/>
          <a:p>
            <a:pPr>
              <a:buFont typeface="Wingdings" panose="05000000000000000000" pitchFamily="2" charset="2"/>
              <a:buChar char="Ø"/>
            </a:pPr>
            <a:r>
              <a:rPr lang="en-US" sz="2500" b="0" i="0" dirty="0">
                <a:solidFill>
                  <a:srgbClr val="000000"/>
                </a:solidFill>
                <a:effectLst/>
                <a:latin typeface="freight-text-pro"/>
              </a:rPr>
              <a:t>People defaulted less in the later parts of their career </a:t>
            </a:r>
            <a:r>
              <a:rPr lang="en-US" sz="2500" b="0" i="0" dirty="0" err="1">
                <a:solidFill>
                  <a:srgbClr val="000000"/>
                </a:solidFill>
                <a:effectLst/>
                <a:latin typeface="freight-text-pro"/>
              </a:rPr>
              <a:t>i.e</a:t>
            </a:r>
            <a:r>
              <a:rPr lang="en-US" sz="2500" b="0" i="0" dirty="0">
                <a:solidFill>
                  <a:srgbClr val="000000"/>
                </a:solidFill>
                <a:effectLst/>
                <a:latin typeface="freight-text-pro"/>
              </a:rPr>
              <a:t> &gt;10 years</a:t>
            </a:r>
            <a:endParaRPr lang="en-US" sz="2500" dirty="0">
              <a:latin typeface="freight-text-pro"/>
            </a:endParaRPr>
          </a:p>
        </p:txBody>
      </p:sp>
      <p:pic>
        <p:nvPicPr>
          <p:cNvPr id="22530" name="Picture 2">
            <a:extLst>
              <a:ext uri="{FF2B5EF4-FFF2-40B4-BE49-F238E27FC236}">
                <a16:creationId xmlns:a16="http://schemas.microsoft.com/office/drawing/2014/main" id="{5D9F1E00-781E-431E-93FE-90BA2F34EF8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2240" y="838200"/>
            <a:ext cx="9059862" cy="486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654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D4DA-C752-43DB-A067-87A02F726FB8}"/>
              </a:ext>
            </a:extLst>
          </p:cNvPr>
          <p:cNvSpPr>
            <a:spLocks noGrp="1"/>
          </p:cNvSpPr>
          <p:nvPr>
            <p:ph type="title"/>
          </p:nvPr>
        </p:nvSpPr>
        <p:spPr>
          <a:xfrm>
            <a:off x="1828800" y="0"/>
            <a:ext cx="8534400" cy="1507067"/>
          </a:xfrm>
        </p:spPr>
        <p:txBody>
          <a:bodyPr/>
          <a:lstStyle/>
          <a:p>
            <a:r>
              <a:rPr lang="en-IN" b="1" i="0" dirty="0">
                <a:solidFill>
                  <a:srgbClr val="000000"/>
                </a:solidFill>
                <a:effectLst/>
                <a:latin typeface="Helvetica Neue"/>
              </a:rPr>
              <a:t>				Bivariate analysis</a:t>
            </a:r>
            <a:br>
              <a:rPr lang="en-IN" b="1" i="0" dirty="0">
                <a:solidFill>
                  <a:srgbClr val="000000"/>
                </a:solidFill>
                <a:effectLst/>
                <a:latin typeface="Helvetica Neue"/>
              </a:rPr>
            </a:br>
            <a:endParaRPr lang="en-US" dirty="0"/>
          </a:p>
        </p:txBody>
      </p:sp>
      <p:sp>
        <p:nvSpPr>
          <p:cNvPr id="4" name="Content Placeholder 3">
            <a:extLst>
              <a:ext uri="{FF2B5EF4-FFF2-40B4-BE49-F238E27FC236}">
                <a16:creationId xmlns:a16="http://schemas.microsoft.com/office/drawing/2014/main" id="{FD85C0F4-049D-46EE-BAB2-B1FC7A803380}"/>
              </a:ext>
            </a:extLst>
          </p:cNvPr>
          <p:cNvSpPr>
            <a:spLocks noGrp="1"/>
          </p:cNvSpPr>
          <p:nvPr>
            <p:ph sz="half" idx="2"/>
          </p:nvPr>
        </p:nvSpPr>
        <p:spPr>
          <a:xfrm>
            <a:off x="9087439" y="839727"/>
            <a:ext cx="2926663" cy="5799198"/>
          </a:xfrm>
        </p:spPr>
        <p:txBody>
          <a:bodyPr>
            <a:noAutofit/>
          </a:bodyPr>
          <a:lstStyle/>
          <a:p>
            <a:pPr>
              <a:buFont typeface="Wingdings" panose="05000000000000000000" pitchFamily="2" charset="2"/>
              <a:buChar char="Ø"/>
            </a:pPr>
            <a:r>
              <a:rPr lang="en-US" sz="2500" b="0" i="0" dirty="0">
                <a:solidFill>
                  <a:srgbClr val="000000"/>
                </a:solidFill>
                <a:effectLst/>
                <a:latin typeface="freight-text-pro"/>
              </a:rPr>
              <a:t>Academic degree education type have less outliers and also their amount income total seems to be on higher side. The income range is also about the same. People with lower secondary education have the lowest income</a:t>
            </a:r>
            <a:endParaRPr lang="en-US" sz="2500" dirty="0">
              <a:latin typeface="freight-text-pro"/>
            </a:endParaRPr>
          </a:p>
        </p:txBody>
      </p:sp>
      <p:pic>
        <p:nvPicPr>
          <p:cNvPr id="8194" name="Picture 2">
            <a:extLst>
              <a:ext uri="{FF2B5EF4-FFF2-40B4-BE49-F238E27FC236}">
                <a16:creationId xmlns:a16="http://schemas.microsoft.com/office/drawing/2014/main" id="{CC5FC4D5-B5C8-4A7A-B405-497A794DE1F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77897" y="839728"/>
            <a:ext cx="8824701" cy="5876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996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8ECEF9E-EDBC-4318-871B-AD83C76E974C}"/>
              </a:ext>
            </a:extLst>
          </p:cNvPr>
          <p:cNvSpPr>
            <a:spLocks noGrp="1"/>
          </p:cNvSpPr>
          <p:nvPr>
            <p:ph sz="half" idx="2"/>
          </p:nvPr>
        </p:nvSpPr>
        <p:spPr>
          <a:xfrm>
            <a:off x="8823489" y="105491"/>
            <a:ext cx="3282785" cy="6495333"/>
          </a:xfrm>
        </p:spPr>
        <p:txBody>
          <a:bodyPr>
            <a:noAutofit/>
          </a:bodyPr>
          <a:lstStyle/>
          <a:p>
            <a:pPr>
              <a:buFont typeface="Wingdings" panose="05000000000000000000" pitchFamily="2" charset="2"/>
              <a:buChar char="Ø"/>
            </a:pPr>
            <a:r>
              <a:rPr lang="en-US" sz="2500" b="0" i="0" dirty="0">
                <a:solidFill>
                  <a:srgbClr val="000000"/>
                </a:solidFill>
                <a:effectLst/>
                <a:latin typeface="freight-text-pro"/>
              </a:rPr>
              <a:t>Academic degree education type have no outliers and also their amount income total seems to be on higher side. The income range is also about the same. People with lower secondary education have the lowest income</a:t>
            </a:r>
            <a:endParaRPr lang="en-US" sz="2500" dirty="0">
              <a:latin typeface="freight-text-pro"/>
            </a:endParaRPr>
          </a:p>
        </p:txBody>
      </p:sp>
      <p:pic>
        <p:nvPicPr>
          <p:cNvPr id="9218" name="Picture 2">
            <a:extLst>
              <a:ext uri="{FF2B5EF4-FFF2-40B4-BE49-F238E27FC236}">
                <a16:creationId xmlns:a16="http://schemas.microsoft.com/office/drawing/2014/main" id="{BADB4BC0-C4D4-403F-AFCC-099D6CA0EE1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5725" y="105492"/>
            <a:ext cx="8596362" cy="6647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006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A8ACAB-8895-472F-BEB4-092FE9C09BA1}"/>
              </a:ext>
            </a:extLst>
          </p:cNvPr>
          <p:cNvSpPr>
            <a:spLocks noGrp="1"/>
          </p:cNvSpPr>
          <p:nvPr>
            <p:ph idx="1"/>
          </p:nvPr>
        </p:nvSpPr>
        <p:spPr>
          <a:xfrm>
            <a:off x="838200" y="495300"/>
            <a:ext cx="10515600" cy="5681663"/>
          </a:xfrm>
        </p:spPr>
        <p:txBody>
          <a:bodyPr>
            <a:normAutofit fontScale="92500" lnSpcReduction="20000"/>
          </a:bodyPr>
          <a:lstStyle/>
          <a:p>
            <a:pPr algn="l" rtl="0"/>
            <a:endParaRPr lang="en-US" b="0" i="0" dirty="0">
              <a:solidFill>
                <a:srgbClr val="091E42"/>
              </a:solidFill>
              <a:effectLst/>
              <a:latin typeface="freight-text-pro"/>
            </a:endParaRPr>
          </a:p>
          <a:p>
            <a:pPr marL="0" indent="0" algn="l" rtl="0">
              <a:buNone/>
            </a:pPr>
            <a:r>
              <a:rPr lang="en-US" b="0" i="0" dirty="0">
                <a:solidFill>
                  <a:srgbClr val="091E42"/>
                </a:solidFill>
                <a:effectLst/>
                <a:latin typeface="freight-text-pro"/>
              </a:rPr>
              <a:t>The loan providing companies find it hard to give loans to the people due to their insufficient or non-existent credit history. Because of that, some consumers use it as their advantage by becoming a defaulter. Suppose you work for a consumer finance company which specializes in lending various types of loans to urban customers. You have to use EDA to analyze the patterns present in the data. This will ensure that the applicants capable of repaying the loan are not rejected.</a:t>
            </a:r>
          </a:p>
          <a:p>
            <a:pPr marL="0" indent="0" algn="l" rtl="0">
              <a:buNone/>
            </a:pPr>
            <a:r>
              <a:rPr lang="en-US" b="0" i="0" dirty="0">
                <a:solidFill>
                  <a:srgbClr val="091E42"/>
                </a:solidFill>
                <a:effectLst/>
                <a:latin typeface="freight-text-pro"/>
              </a:rPr>
              <a:t>When the company receives a loan application, the company has to decide for loan approval based on the applicant’s profile. Two types of risks are associated with the bank’s decision:</a:t>
            </a:r>
          </a:p>
          <a:p>
            <a:pPr algn="l" rtl="0">
              <a:buFont typeface="Arial" panose="020B0604020202020204" pitchFamily="34" charset="0"/>
              <a:buChar char="•"/>
            </a:pPr>
            <a:r>
              <a:rPr lang="en-US" b="0" i="0" dirty="0">
                <a:solidFill>
                  <a:srgbClr val="091E42"/>
                </a:solidFill>
                <a:effectLst/>
                <a:latin typeface="freight-text-pro"/>
              </a:rPr>
              <a:t>If the applicant is likely to repay the loan, then not approving the loan results in a loss of business to the company</a:t>
            </a:r>
          </a:p>
          <a:p>
            <a:pPr algn="l" rtl="0">
              <a:buFont typeface="Arial" panose="020B0604020202020204" pitchFamily="34" charset="0"/>
              <a:buChar char="•"/>
            </a:pPr>
            <a:r>
              <a:rPr lang="en-US" b="0" i="0" dirty="0">
                <a:solidFill>
                  <a:srgbClr val="091E42"/>
                </a:solidFill>
                <a:effectLst/>
                <a:latin typeface="freight-text-pro"/>
              </a:rPr>
              <a:t>If the applicant is not likely to repay the loan, i.e. he/she is likely to default, then approving the loan may lead to a financial loss for the company.</a:t>
            </a:r>
          </a:p>
          <a:p>
            <a:pPr marL="0" indent="0" algn="l" rtl="0">
              <a:buNone/>
            </a:pPr>
            <a:endParaRPr lang="en-US" b="0" i="0" dirty="0">
              <a:solidFill>
                <a:srgbClr val="091E42"/>
              </a:solidFill>
              <a:effectLst/>
              <a:latin typeface="freight-text-pro"/>
            </a:endParaRPr>
          </a:p>
          <a:p>
            <a:pPr marL="0" indent="0" algn="l" rtl="0">
              <a:buNone/>
            </a:pPr>
            <a:r>
              <a:rPr lang="en-US" b="0" i="0" dirty="0">
                <a:solidFill>
                  <a:srgbClr val="091E42"/>
                </a:solidFill>
                <a:effectLst/>
                <a:latin typeface="freight-text-pro"/>
              </a:rPr>
              <a:t>This case study aims to identify patterns which indicate if a client has difficulty paying their installments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p>
          <a:p>
            <a:pPr marL="0" indent="0">
              <a:buNone/>
            </a:pPr>
            <a:br>
              <a:rPr lang="en-US" dirty="0"/>
            </a:br>
            <a:endParaRPr lang="en-IN" dirty="0">
              <a:solidFill>
                <a:srgbClr val="091E42"/>
              </a:solidFill>
              <a:latin typeface="freight-text-pro"/>
            </a:endParaRPr>
          </a:p>
        </p:txBody>
      </p:sp>
    </p:spTree>
    <p:extLst>
      <p:ext uri="{BB962C8B-B14F-4D97-AF65-F5344CB8AC3E}">
        <p14:creationId xmlns:p14="http://schemas.microsoft.com/office/powerpoint/2010/main" val="968670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912645E-7149-4D28-9BA4-D06B6D916E47}"/>
              </a:ext>
            </a:extLst>
          </p:cNvPr>
          <p:cNvSpPr>
            <a:spLocks noGrp="1"/>
          </p:cNvSpPr>
          <p:nvPr>
            <p:ph sz="half" idx="2"/>
          </p:nvPr>
        </p:nvSpPr>
        <p:spPr>
          <a:xfrm>
            <a:off x="9210675" y="95250"/>
            <a:ext cx="2870102" cy="6429375"/>
          </a:xfrm>
        </p:spPr>
        <p:txBody>
          <a:bodyPr>
            <a:normAutofit/>
          </a:bodyPr>
          <a:lstStyle/>
          <a:p>
            <a:pPr>
              <a:buFont typeface="Wingdings" panose="05000000000000000000" pitchFamily="2" charset="2"/>
              <a:buChar char="Ø"/>
            </a:pPr>
            <a:r>
              <a:rPr lang="en-US" sz="2500" dirty="0">
                <a:solidFill>
                  <a:schemeClr val="bg2">
                    <a:lumMod val="50000"/>
                  </a:schemeClr>
                </a:solidFill>
                <a:latin typeface="freight-text-pro"/>
              </a:rPr>
              <a:t>On Average people with lower secondary degree received lower amount of credit and Academic degree holders received the highest for defaulters</a:t>
            </a:r>
            <a:endParaRPr lang="en-IN" sz="2500" dirty="0">
              <a:solidFill>
                <a:schemeClr val="bg2">
                  <a:lumMod val="50000"/>
                </a:schemeClr>
              </a:solidFill>
              <a:latin typeface="freight-text-pro"/>
            </a:endParaRPr>
          </a:p>
        </p:txBody>
      </p:sp>
      <p:sp>
        <p:nvSpPr>
          <p:cNvPr id="5" name="Content Placeholder 4">
            <a:extLst>
              <a:ext uri="{FF2B5EF4-FFF2-40B4-BE49-F238E27FC236}">
                <a16:creationId xmlns:a16="http://schemas.microsoft.com/office/drawing/2014/main" id="{9955FF56-E303-4C16-A913-27AFDDF7BF50}"/>
              </a:ext>
            </a:extLst>
          </p:cNvPr>
          <p:cNvSpPr>
            <a:spLocks noGrp="1"/>
          </p:cNvSpPr>
          <p:nvPr>
            <p:ph sz="half" idx="1"/>
          </p:nvPr>
        </p:nvSpPr>
        <p:spPr/>
        <p:txBody>
          <a:bodyPr/>
          <a:lstStyle/>
          <a:p>
            <a:endParaRPr lang="en-IN"/>
          </a:p>
        </p:txBody>
      </p:sp>
      <p:pic>
        <p:nvPicPr>
          <p:cNvPr id="10246" name="Picture 6">
            <a:extLst>
              <a:ext uri="{FF2B5EF4-FFF2-40B4-BE49-F238E27FC236}">
                <a16:creationId xmlns:a16="http://schemas.microsoft.com/office/drawing/2014/main" id="{F63BC5FD-886C-45E9-9DB3-F65722BBA4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8" y="57150"/>
            <a:ext cx="8691562" cy="674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536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31C216E-5FCD-41B7-AA37-8C01ED750093}"/>
              </a:ext>
            </a:extLst>
          </p:cNvPr>
          <p:cNvSpPr>
            <a:spLocks noGrp="1"/>
          </p:cNvSpPr>
          <p:nvPr>
            <p:ph sz="half" idx="2"/>
          </p:nvPr>
        </p:nvSpPr>
        <p:spPr>
          <a:xfrm>
            <a:off x="9153427" y="128587"/>
            <a:ext cx="2924273" cy="6481763"/>
          </a:xfrm>
        </p:spPr>
        <p:txBody>
          <a:bodyPr>
            <a:normAutofit/>
          </a:bodyPr>
          <a:lstStyle/>
          <a:p>
            <a:pPr>
              <a:buFont typeface="Wingdings" panose="05000000000000000000" pitchFamily="2" charset="2"/>
              <a:buChar char="Ø"/>
            </a:pPr>
            <a:r>
              <a:rPr lang="en-US" sz="2500" dirty="0">
                <a:solidFill>
                  <a:schemeClr val="bg2">
                    <a:lumMod val="50000"/>
                  </a:schemeClr>
                </a:solidFill>
                <a:latin typeface="freight-text-pro"/>
              </a:rPr>
              <a:t>On Average people with lower secondary degree received lower amount of credit and Academic degree holders received the highest for non Defaulters</a:t>
            </a:r>
            <a:endParaRPr lang="en-IN" sz="2500" dirty="0">
              <a:solidFill>
                <a:schemeClr val="bg2">
                  <a:lumMod val="50000"/>
                </a:schemeClr>
              </a:solidFill>
              <a:latin typeface="freight-text-pro"/>
            </a:endParaRPr>
          </a:p>
        </p:txBody>
      </p:sp>
      <p:sp>
        <p:nvSpPr>
          <p:cNvPr id="5" name="Content Placeholder 4">
            <a:extLst>
              <a:ext uri="{FF2B5EF4-FFF2-40B4-BE49-F238E27FC236}">
                <a16:creationId xmlns:a16="http://schemas.microsoft.com/office/drawing/2014/main" id="{717C69A5-8CD2-48D4-9EAC-FDACDB2CBE9C}"/>
              </a:ext>
            </a:extLst>
          </p:cNvPr>
          <p:cNvSpPr>
            <a:spLocks noGrp="1"/>
          </p:cNvSpPr>
          <p:nvPr>
            <p:ph sz="half" idx="1"/>
          </p:nvPr>
        </p:nvSpPr>
        <p:spPr/>
        <p:txBody>
          <a:bodyPr/>
          <a:lstStyle/>
          <a:p>
            <a:endParaRPr lang="en-IN"/>
          </a:p>
        </p:txBody>
      </p:sp>
      <p:pic>
        <p:nvPicPr>
          <p:cNvPr id="11268" name="Picture 4">
            <a:extLst>
              <a:ext uri="{FF2B5EF4-FFF2-40B4-BE49-F238E27FC236}">
                <a16:creationId xmlns:a16="http://schemas.microsoft.com/office/drawing/2014/main" id="{C30EB3D8-F759-44D5-A7D4-22BD25608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4" y="128587"/>
            <a:ext cx="8849903" cy="6659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530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A0A66-0829-4046-932E-DC9173F49E98}"/>
              </a:ext>
            </a:extLst>
          </p:cNvPr>
          <p:cNvSpPr>
            <a:spLocks noGrp="1"/>
          </p:cNvSpPr>
          <p:nvPr>
            <p:ph type="title"/>
          </p:nvPr>
        </p:nvSpPr>
        <p:spPr>
          <a:xfrm>
            <a:off x="1828800" y="108755"/>
            <a:ext cx="8534400" cy="876300"/>
          </a:xfrm>
        </p:spPr>
        <p:txBody>
          <a:bodyPr/>
          <a:lstStyle/>
          <a:p>
            <a:r>
              <a:rPr lang="en-IN" b="1" i="0" dirty="0">
                <a:solidFill>
                  <a:srgbClr val="000000"/>
                </a:solidFill>
                <a:effectLst/>
                <a:latin typeface="Helvetica Neue"/>
              </a:rPr>
              <a:t>					Correlation</a:t>
            </a:r>
            <a:endParaRPr lang="en-IN" dirty="0"/>
          </a:p>
        </p:txBody>
      </p:sp>
      <p:sp>
        <p:nvSpPr>
          <p:cNvPr id="4" name="Content Placeholder 3">
            <a:extLst>
              <a:ext uri="{FF2B5EF4-FFF2-40B4-BE49-F238E27FC236}">
                <a16:creationId xmlns:a16="http://schemas.microsoft.com/office/drawing/2014/main" id="{51CD1882-4E8D-42D1-8079-CC9E82BBDA6A}"/>
              </a:ext>
            </a:extLst>
          </p:cNvPr>
          <p:cNvSpPr>
            <a:spLocks noGrp="1"/>
          </p:cNvSpPr>
          <p:nvPr>
            <p:ph sz="half" idx="2"/>
          </p:nvPr>
        </p:nvSpPr>
        <p:spPr>
          <a:xfrm>
            <a:off x="7981950" y="947208"/>
            <a:ext cx="4095671" cy="5644091"/>
          </a:xfrm>
        </p:spPr>
        <p:txBody>
          <a:bodyPr>
            <a:normAutofit lnSpcReduction="10000"/>
          </a:bodyPr>
          <a:lstStyle/>
          <a:p>
            <a:pPr marL="0" indent="0">
              <a:buNone/>
            </a:pPr>
            <a:r>
              <a:rPr lang="en-IN" sz="2500" b="1" dirty="0">
                <a:solidFill>
                  <a:schemeClr val="bg2">
                    <a:lumMod val="50000"/>
                  </a:schemeClr>
                </a:solidFill>
                <a:latin typeface="freight-text-pro"/>
              </a:rPr>
              <a:t>Top 10 Higher correlation for non-Defaulters</a:t>
            </a:r>
          </a:p>
          <a:p>
            <a:r>
              <a:rPr lang="en-IN" sz="1500" b="0" i="0" dirty="0">
                <a:solidFill>
                  <a:srgbClr val="000000"/>
                </a:solidFill>
                <a:effectLst/>
                <a:latin typeface="Helvetica Neue"/>
              </a:rPr>
              <a:t>FLAG_EMP_PHONE, DAYS_EMPLOYED</a:t>
            </a:r>
          </a:p>
          <a:p>
            <a:r>
              <a:rPr lang="en-IN" sz="1500" b="0" i="0" dirty="0">
                <a:solidFill>
                  <a:srgbClr val="000000"/>
                </a:solidFill>
                <a:effectLst/>
                <a:latin typeface="Helvetica Neue"/>
              </a:rPr>
              <a:t>AGE</a:t>
            </a:r>
            <a:r>
              <a:rPr lang="en-IN" sz="1500" dirty="0">
                <a:solidFill>
                  <a:srgbClr val="000000"/>
                </a:solidFill>
                <a:latin typeface="Helvetica Neue"/>
              </a:rPr>
              <a:t>, </a:t>
            </a:r>
            <a:r>
              <a:rPr lang="en-IN" sz="1500" b="0" i="0" dirty="0">
                <a:solidFill>
                  <a:srgbClr val="000000"/>
                </a:solidFill>
                <a:effectLst/>
                <a:latin typeface="Helvetica Neue"/>
              </a:rPr>
              <a:t>DAYS_BIRTH</a:t>
            </a:r>
          </a:p>
          <a:p>
            <a:r>
              <a:rPr lang="fr-FR" sz="1500" b="0" i="0" dirty="0">
                <a:solidFill>
                  <a:srgbClr val="000000"/>
                </a:solidFill>
                <a:effectLst/>
                <a:latin typeface="Helvetica Neue"/>
              </a:rPr>
              <a:t>OBS_60_CNT_SOCIAL_CIRCLE</a:t>
            </a:r>
            <a:r>
              <a:rPr lang="en-IN" sz="1500" dirty="0">
                <a:solidFill>
                  <a:srgbClr val="000000"/>
                </a:solidFill>
                <a:latin typeface="Helvetica Neue"/>
              </a:rPr>
              <a:t>, </a:t>
            </a:r>
            <a:r>
              <a:rPr lang="fr-FR" sz="1500" b="0" i="0" dirty="0">
                <a:solidFill>
                  <a:srgbClr val="000000"/>
                </a:solidFill>
                <a:effectLst/>
                <a:latin typeface="Helvetica Neue"/>
              </a:rPr>
              <a:t>OBS_30_CNT_SOCIAL_CIRCLE</a:t>
            </a:r>
            <a:endParaRPr lang="en-IN" sz="1500" dirty="0">
              <a:solidFill>
                <a:srgbClr val="000000"/>
              </a:solidFill>
              <a:latin typeface="Helvetica Neue"/>
            </a:endParaRPr>
          </a:p>
          <a:p>
            <a:r>
              <a:rPr lang="en-IN" sz="1500" b="0" i="0" dirty="0">
                <a:solidFill>
                  <a:srgbClr val="000000"/>
                </a:solidFill>
                <a:effectLst/>
                <a:latin typeface="Helvetica Neue"/>
              </a:rPr>
              <a:t>FLOORSMAX_MEDI, FLOORSMAX_AVG</a:t>
            </a:r>
          </a:p>
          <a:p>
            <a:r>
              <a:rPr lang="en-IN" sz="1500" b="0" i="0" dirty="0">
                <a:solidFill>
                  <a:srgbClr val="000000"/>
                </a:solidFill>
                <a:effectLst/>
                <a:latin typeface="Helvetica Neue"/>
              </a:rPr>
              <a:t>YEARS_BEGINEXPLUATATION_MEDI</a:t>
            </a:r>
            <a:r>
              <a:rPr lang="en-IN" sz="1500" dirty="0">
                <a:solidFill>
                  <a:srgbClr val="000000"/>
                </a:solidFill>
                <a:latin typeface="Helvetica Neue"/>
              </a:rPr>
              <a:t>, </a:t>
            </a:r>
            <a:r>
              <a:rPr lang="en-IN" sz="1500" b="0" i="0" dirty="0">
                <a:solidFill>
                  <a:srgbClr val="000000"/>
                </a:solidFill>
                <a:effectLst/>
                <a:latin typeface="Helvetica Neue"/>
              </a:rPr>
              <a:t>YEARS_BEGINEXPLUATATION_AVG</a:t>
            </a:r>
            <a:endParaRPr lang="en-IN" sz="1500" dirty="0">
              <a:solidFill>
                <a:srgbClr val="000000"/>
              </a:solidFill>
              <a:latin typeface="Helvetica Neue"/>
            </a:endParaRPr>
          </a:p>
          <a:p>
            <a:r>
              <a:rPr lang="en-IN" sz="1500" b="0" i="0" dirty="0">
                <a:solidFill>
                  <a:srgbClr val="000000"/>
                </a:solidFill>
                <a:effectLst/>
                <a:latin typeface="Helvetica Neue"/>
              </a:rPr>
              <a:t>FLOORSMAX_MEDI, FLOORSMAX_MODE</a:t>
            </a:r>
          </a:p>
          <a:p>
            <a:r>
              <a:rPr lang="en-IN" sz="1500" b="0" i="0" dirty="0">
                <a:solidFill>
                  <a:srgbClr val="000000"/>
                </a:solidFill>
                <a:effectLst/>
                <a:latin typeface="Helvetica Neue"/>
              </a:rPr>
              <a:t>AMT_GOODS_PRICE</a:t>
            </a:r>
            <a:r>
              <a:rPr lang="en-IN" sz="1500" dirty="0">
                <a:solidFill>
                  <a:srgbClr val="000000"/>
                </a:solidFill>
                <a:latin typeface="Helvetica Neue"/>
              </a:rPr>
              <a:t>, </a:t>
            </a:r>
            <a:r>
              <a:rPr lang="en-IN" sz="1500" b="0" i="0" dirty="0">
                <a:solidFill>
                  <a:srgbClr val="000000"/>
                </a:solidFill>
                <a:effectLst/>
                <a:latin typeface="Helvetica Neue"/>
              </a:rPr>
              <a:t>AMT_CREDIT</a:t>
            </a:r>
            <a:endParaRPr lang="en-IN" sz="1500" dirty="0">
              <a:solidFill>
                <a:srgbClr val="000000"/>
              </a:solidFill>
              <a:latin typeface="Helvetica Neue"/>
            </a:endParaRPr>
          </a:p>
          <a:p>
            <a:r>
              <a:rPr lang="en-IN" sz="1500" b="0" i="0" dirty="0">
                <a:solidFill>
                  <a:srgbClr val="000000"/>
                </a:solidFill>
                <a:effectLst/>
                <a:latin typeface="Helvetica Neue"/>
              </a:rPr>
              <a:t>FLOORSMAX_MODE, FLOORSMAX_AVG</a:t>
            </a:r>
          </a:p>
          <a:p>
            <a:r>
              <a:rPr lang="en-IN" sz="1500" b="0" i="0" dirty="0">
                <a:solidFill>
                  <a:srgbClr val="000000"/>
                </a:solidFill>
                <a:effectLst/>
                <a:latin typeface="Helvetica Neue"/>
              </a:rPr>
              <a:t>YEARS_BEGINEXPLUATATION_MODE</a:t>
            </a:r>
            <a:r>
              <a:rPr lang="en-IN" sz="1500" dirty="0">
                <a:solidFill>
                  <a:srgbClr val="000000"/>
                </a:solidFill>
                <a:latin typeface="Helvetica Neue"/>
              </a:rPr>
              <a:t>, </a:t>
            </a:r>
            <a:r>
              <a:rPr lang="en-IN" sz="1500" b="0" i="0" dirty="0">
                <a:solidFill>
                  <a:srgbClr val="000000"/>
                </a:solidFill>
                <a:effectLst/>
                <a:latin typeface="Helvetica Neue"/>
              </a:rPr>
              <a:t>YEARS_BEGINEXPLUATATION_AVG</a:t>
            </a:r>
            <a:endParaRPr lang="en-IN" sz="1500" dirty="0">
              <a:solidFill>
                <a:srgbClr val="000000"/>
              </a:solidFill>
              <a:latin typeface="Helvetica Neue"/>
            </a:endParaRPr>
          </a:p>
          <a:p>
            <a:r>
              <a:rPr lang="en-IN" sz="1500" b="0" i="0" dirty="0">
                <a:solidFill>
                  <a:srgbClr val="000000"/>
                </a:solidFill>
                <a:effectLst/>
                <a:latin typeface="Helvetica Neue"/>
              </a:rPr>
              <a:t>YEARS_BEGINEXPLUATATION_MEDI, YEARS_BEGINEXPLUATATION_MODE</a:t>
            </a:r>
            <a:endParaRPr lang="en-IN" dirty="0"/>
          </a:p>
        </p:txBody>
      </p:sp>
      <p:pic>
        <p:nvPicPr>
          <p:cNvPr id="12290" name="Picture 2">
            <a:extLst>
              <a:ext uri="{FF2B5EF4-FFF2-40B4-BE49-F238E27FC236}">
                <a16:creationId xmlns:a16="http://schemas.microsoft.com/office/drawing/2014/main" id="{6BA2D241-F4FE-4E3C-BACD-747C87375AB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379" y="947209"/>
            <a:ext cx="7781581" cy="5763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179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BD44CE1B-2BF7-40AE-9FF3-9C13C044CB3F}"/>
              </a:ext>
            </a:extLst>
          </p:cNvPr>
          <p:cNvSpPr txBox="1">
            <a:spLocks/>
          </p:cNvSpPr>
          <p:nvPr/>
        </p:nvSpPr>
        <p:spPr>
          <a:xfrm>
            <a:off x="7896225" y="497765"/>
            <a:ext cx="4095671" cy="5644091"/>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en-IN" sz="2500" b="1" dirty="0">
                <a:solidFill>
                  <a:schemeClr val="bg2">
                    <a:lumMod val="50000"/>
                  </a:schemeClr>
                </a:solidFill>
                <a:latin typeface="freight-text-pro"/>
              </a:rPr>
              <a:t>Top 10 Higher correlation for non-Defaulters</a:t>
            </a:r>
          </a:p>
          <a:p>
            <a:r>
              <a:rPr lang="en-IN" sz="1500" dirty="0">
                <a:solidFill>
                  <a:srgbClr val="000000"/>
                </a:solidFill>
                <a:latin typeface="Helvetica Neue"/>
              </a:rPr>
              <a:t>FLAG_EMP_PHONE, DAYS_EMPLOYED</a:t>
            </a:r>
          </a:p>
          <a:p>
            <a:r>
              <a:rPr lang="en-IN" sz="1500" dirty="0">
                <a:solidFill>
                  <a:srgbClr val="000000"/>
                </a:solidFill>
                <a:latin typeface="Helvetica Neue"/>
              </a:rPr>
              <a:t>AGE, DAYS_BIRTH</a:t>
            </a:r>
          </a:p>
          <a:p>
            <a:r>
              <a:rPr lang="fr-FR" sz="1500" dirty="0">
                <a:solidFill>
                  <a:srgbClr val="000000"/>
                </a:solidFill>
                <a:latin typeface="Helvetica Neue"/>
              </a:rPr>
              <a:t>OBS_60_CNT_SOCIAL_CIRCLE</a:t>
            </a:r>
            <a:r>
              <a:rPr lang="en-IN" sz="1500" dirty="0">
                <a:solidFill>
                  <a:srgbClr val="000000"/>
                </a:solidFill>
                <a:latin typeface="Helvetica Neue"/>
              </a:rPr>
              <a:t>, </a:t>
            </a:r>
            <a:r>
              <a:rPr lang="fr-FR" sz="1500" dirty="0">
                <a:solidFill>
                  <a:srgbClr val="000000"/>
                </a:solidFill>
                <a:latin typeface="Helvetica Neue"/>
              </a:rPr>
              <a:t>OBS_30_CNT_SOCIAL_CIRCLE</a:t>
            </a:r>
            <a:endParaRPr lang="en-IN" sz="1500" dirty="0">
              <a:solidFill>
                <a:srgbClr val="000000"/>
              </a:solidFill>
              <a:latin typeface="Helvetica Neue"/>
            </a:endParaRPr>
          </a:p>
          <a:p>
            <a:r>
              <a:rPr lang="en-IN" sz="1500" dirty="0">
                <a:solidFill>
                  <a:srgbClr val="000000"/>
                </a:solidFill>
                <a:latin typeface="Helvetica Neue"/>
              </a:rPr>
              <a:t>FLOORSMAX_MEDI, FLOORSMAX_AVG</a:t>
            </a:r>
          </a:p>
          <a:p>
            <a:r>
              <a:rPr lang="en-IN" sz="1500" dirty="0">
                <a:solidFill>
                  <a:srgbClr val="000000"/>
                </a:solidFill>
                <a:latin typeface="Helvetica Neue"/>
              </a:rPr>
              <a:t>YEARS_BEGINEXPLUATATION_MEDI, YEARS_BEGINEXPLUATATION_AVG</a:t>
            </a:r>
          </a:p>
          <a:p>
            <a:r>
              <a:rPr lang="en-IN" sz="1500" dirty="0">
                <a:solidFill>
                  <a:srgbClr val="000000"/>
                </a:solidFill>
                <a:latin typeface="Helvetica Neue"/>
              </a:rPr>
              <a:t>FLOORSMAX_MEDI, FLOORSMAX_MODE</a:t>
            </a:r>
          </a:p>
          <a:p>
            <a:r>
              <a:rPr lang="en-IN" sz="1500" dirty="0">
                <a:solidFill>
                  <a:srgbClr val="000000"/>
                </a:solidFill>
                <a:latin typeface="Helvetica Neue"/>
              </a:rPr>
              <a:t>FLOORSMAX_MODE, FLOORSMAX_AVG</a:t>
            </a:r>
          </a:p>
          <a:p>
            <a:r>
              <a:rPr lang="en-IN" sz="1500" dirty="0">
                <a:solidFill>
                  <a:srgbClr val="000000"/>
                </a:solidFill>
                <a:latin typeface="Helvetica Neue"/>
              </a:rPr>
              <a:t>AMT_GOODS_PRICE, AMT_CREDIT</a:t>
            </a:r>
          </a:p>
          <a:p>
            <a:r>
              <a:rPr lang="en-IN" sz="1500" dirty="0">
                <a:solidFill>
                  <a:srgbClr val="000000"/>
                </a:solidFill>
                <a:latin typeface="Helvetica Neue"/>
              </a:rPr>
              <a:t>YEARS_BEGINEXPLUATATION_MODE, YEARS_BEGINEXPLUATATION_AVG</a:t>
            </a:r>
          </a:p>
          <a:p>
            <a:r>
              <a:rPr lang="en-IN" sz="1500" dirty="0">
                <a:solidFill>
                  <a:srgbClr val="000000"/>
                </a:solidFill>
                <a:latin typeface="Helvetica Neue"/>
              </a:rPr>
              <a:t>YEARS_BEGINEXPLUATATION_MEDI, YEARS_BEGINEXPLUATATION_MODE</a:t>
            </a:r>
            <a:endParaRPr lang="en-IN" dirty="0"/>
          </a:p>
        </p:txBody>
      </p:sp>
      <p:pic>
        <p:nvPicPr>
          <p:cNvPr id="13314" name="Picture 2">
            <a:extLst>
              <a:ext uri="{FF2B5EF4-FFF2-40B4-BE49-F238E27FC236}">
                <a16:creationId xmlns:a16="http://schemas.microsoft.com/office/drawing/2014/main" id="{0BB9FC47-62B5-4354-91F5-E1C5BF4FE03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378" y="91303"/>
            <a:ext cx="7658021" cy="6726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835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A0A66-0829-4046-932E-DC9173F49E98}"/>
              </a:ext>
            </a:extLst>
          </p:cNvPr>
          <p:cNvSpPr>
            <a:spLocks noGrp="1"/>
          </p:cNvSpPr>
          <p:nvPr>
            <p:ph type="title"/>
          </p:nvPr>
        </p:nvSpPr>
        <p:spPr>
          <a:xfrm>
            <a:off x="1284287" y="0"/>
            <a:ext cx="8534400" cy="1095375"/>
          </a:xfrm>
        </p:spPr>
        <p:txBody>
          <a:bodyPr>
            <a:normAutofit fontScale="90000"/>
          </a:bodyPr>
          <a:lstStyle/>
          <a:p>
            <a:r>
              <a:rPr lang="en-IN" b="1" i="0" dirty="0">
                <a:solidFill>
                  <a:srgbClr val="000000"/>
                </a:solidFill>
                <a:effectLst/>
                <a:latin typeface="Helvetica Neue"/>
              </a:rPr>
              <a:t>Previous Application Data Analysis</a:t>
            </a:r>
            <a:endParaRPr lang="en-IN" dirty="0"/>
          </a:p>
        </p:txBody>
      </p:sp>
      <p:sp>
        <p:nvSpPr>
          <p:cNvPr id="4" name="Content Placeholder 3">
            <a:extLst>
              <a:ext uri="{FF2B5EF4-FFF2-40B4-BE49-F238E27FC236}">
                <a16:creationId xmlns:a16="http://schemas.microsoft.com/office/drawing/2014/main" id="{51CD1882-4E8D-42D1-8079-CC9E82BBDA6A}"/>
              </a:ext>
            </a:extLst>
          </p:cNvPr>
          <p:cNvSpPr>
            <a:spLocks noGrp="1"/>
          </p:cNvSpPr>
          <p:nvPr>
            <p:ph sz="half" idx="2"/>
          </p:nvPr>
        </p:nvSpPr>
        <p:spPr>
          <a:xfrm>
            <a:off x="6972300" y="1328162"/>
            <a:ext cx="4398962" cy="5015488"/>
          </a:xfrm>
        </p:spPr>
        <p:txBody>
          <a:bodyPr>
            <a:normAutofit/>
          </a:bodyPr>
          <a:lstStyle/>
          <a:p>
            <a:pPr>
              <a:buFont typeface="Wingdings" panose="05000000000000000000" pitchFamily="2" charset="2"/>
              <a:buChar char="Ø"/>
            </a:pPr>
            <a:r>
              <a:rPr lang="en-US" sz="2500" dirty="0">
                <a:solidFill>
                  <a:schemeClr val="bg2">
                    <a:lumMod val="50000"/>
                  </a:schemeClr>
                </a:solidFill>
                <a:latin typeface="freight-text-pro"/>
              </a:rPr>
              <a:t>AMT_GOODS_PRICE and AMT_APPLICATION having linear relationship. Its observed both values are being same. Amount of application is equal to the amount of goods price</a:t>
            </a:r>
            <a:endParaRPr lang="en-IN" sz="2500" dirty="0">
              <a:solidFill>
                <a:schemeClr val="bg2">
                  <a:lumMod val="50000"/>
                </a:schemeClr>
              </a:solidFill>
              <a:latin typeface="freight-text-pro"/>
            </a:endParaRPr>
          </a:p>
        </p:txBody>
      </p:sp>
      <p:pic>
        <p:nvPicPr>
          <p:cNvPr id="14340" name="Picture 4">
            <a:extLst>
              <a:ext uri="{FF2B5EF4-FFF2-40B4-BE49-F238E27FC236}">
                <a16:creationId xmlns:a16="http://schemas.microsoft.com/office/drawing/2014/main" id="{16F3F7ED-DCDF-4CD0-B5F3-C33D38406DD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7289" y="1328162"/>
            <a:ext cx="6537822" cy="4939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974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1CD1882-4E8D-42D1-8079-CC9E82BBDA6A}"/>
              </a:ext>
            </a:extLst>
          </p:cNvPr>
          <p:cNvSpPr>
            <a:spLocks noGrp="1"/>
          </p:cNvSpPr>
          <p:nvPr>
            <p:ph sz="half" idx="2"/>
          </p:nvPr>
        </p:nvSpPr>
        <p:spPr>
          <a:xfrm>
            <a:off x="6383869" y="1438276"/>
            <a:ext cx="4934479" cy="3615266"/>
          </a:xfrm>
        </p:spPr>
        <p:txBody>
          <a:bodyPr>
            <a:normAutofit/>
          </a:bodyPr>
          <a:lstStyle/>
          <a:p>
            <a:pPr>
              <a:buFont typeface="Wingdings" panose="05000000000000000000" pitchFamily="2" charset="2"/>
              <a:buChar char="Ø"/>
            </a:pPr>
            <a:r>
              <a:rPr lang="en-US" sz="2500" dirty="0">
                <a:solidFill>
                  <a:schemeClr val="bg2">
                    <a:lumMod val="50000"/>
                  </a:schemeClr>
                </a:solidFill>
                <a:latin typeface="freight-text-pro"/>
              </a:rPr>
              <a:t>Loan approved status is higher in previous application. Approved loan is 62% where Cancelled, Refused is around 36% </a:t>
            </a:r>
            <a:endParaRPr lang="en-IN" sz="2500" dirty="0">
              <a:solidFill>
                <a:schemeClr val="bg2">
                  <a:lumMod val="50000"/>
                </a:schemeClr>
              </a:solidFill>
              <a:latin typeface="freight-text-pro"/>
            </a:endParaRPr>
          </a:p>
        </p:txBody>
      </p:sp>
      <p:pic>
        <p:nvPicPr>
          <p:cNvPr id="15362" name="Picture 2">
            <a:extLst>
              <a:ext uri="{FF2B5EF4-FFF2-40B4-BE49-F238E27FC236}">
                <a16:creationId xmlns:a16="http://schemas.microsoft.com/office/drawing/2014/main" id="{5BC774A5-7718-4318-9E31-545FCD358C5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32110" y="945356"/>
            <a:ext cx="5576023" cy="4967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749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A0A66-0829-4046-932E-DC9173F49E98}"/>
              </a:ext>
            </a:extLst>
          </p:cNvPr>
          <p:cNvSpPr>
            <a:spLocks noGrp="1"/>
          </p:cNvSpPr>
          <p:nvPr>
            <p:ph type="title"/>
          </p:nvPr>
        </p:nvSpPr>
        <p:spPr>
          <a:xfrm>
            <a:off x="1171113" y="10582"/>
            <a:ext cx="8534400" cy="1386979"/>
          </a:xfrm>
        </p:spPr>
        <p:txBody>
          <a:bodyPr>
            <a:normAutofit/>
          </a:bodyPr>
          <a:lstStyle/>
          <a:p>
            <a:r>
              <a:rPr lang="en-IN" sz="3300" b="1" i="0" dirty="0">
                <a:solidFill>
                  <a:srgbClr val="000000"/>
                </a:solidFill>
                <a:effectLst/>
                <a:latin typeface="Helvetica Neue"/>
              </a:rPr>
              <a:t>Perform univariate analysis ON PREVIOUS APPLICATION</a:t>
            </a:r>
            <a:endParaRPr lang="en-IN" sz="3300" dirty="0"/>
          </a:p>
        </p:txBody>
      </p:sp>
      <p:sp>
        <p:nvSpPr>
          <p:cNvPr id="4" name="Content Placeholder 3">
            <a:extLst>
              <a:ext uri="{FF2B5EF4-FFF2-40B4-BE49-F238E27FC236}">
                <a16:creationId xmlns:a16="http://schemas.microsoft.com/office/drawing/2014/main" id="{51CD1882-4E8D-42D1-8079-CC9E82BBDA6A}"/>
              </a:ext>
            </a:extLst>
          </p:cNvPr>
          <p:cNvSpPr>
            <a:spLocks noGrp="1"/>
          </p:cNvSpPr>
          <p:nvPr>
            <p:ph sz="half" idx="2"/>
          </p:nvPr>
        </p:nvSpPr>
        <p:spPr>
          <a:xfrm>
            <a:off x="7620000" y="1558923"/>
            <a:ext cx="4171026" cy="4394200"/>
          </a:xfrm>
        </p:spPr>
        <p:txBody>
          <a:bodyPr>
            <a:normAutofit/>
          </a:bodyPr>
          <a:lstStyle/>
          <a:p>
            <a:pPr>
              <a:buFont typeface="Wingdings" panose="05000000000000000000" pitchFamily="2" charset="2"/>
              <a:buChar char="Ø"/>
            </a:pPr>
            <a:r>
              <a:rPr lang="en-US" sz="2500" b="0" i="0" dirty="0">
                <a:solidFill>
                  <a:schemeClr val="bg2">
                    <a:lumMod val="50000"/>
                  </a:schemeClr>
                </a:solidFill>
                <a:effectLst/>
                <a:latin typeface="freight-text-pro"/>
              </a:rPr>
              <a:t>Count of approved data and count of people who took loan is more among that People who doesn't own a car</a:t>
            </a:r>
            <a:endParaRPr lang="en-IN" sz="2500" dirty="0">
              <a:solidFill>
                <a:schemeClr val="bg2">
                  <a:lumMod val="50000"/>
                </a:schemeClr>
              </a:solidFill>
              <a:latin typeface="freight-text-pro"/>
            </a:endParaRPr>
          </a:p>
        </p:txBody>
      </p:sp>
      <p:pic>
        <p:nvPicPr>
          <p:cNvPr id="16386" name="Picture 2">
            <a:extLst>
              <a:ext uri="{FF2B5EF4-FFF2-40B4-BE49-F238E27FC236}">
                <a16:creationId xmlns:a16="http://schemas.microsoft.com/office/drawing/2014/main" id="{BC968E30-8B5E-412D-8C6A-233188C4F64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82264" y="1295400"/>
            <a:ext cx="7337736" cy="5494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173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1CD1882-4E8D-42D1-8079-CC9E82BBDA6A}"/>
              </a:ext>
            </a:extLst>
          </p:cNvPr>
          <p:cNvSpPr>
            <a:spLocks noGrp="1"/>
          </p:cNvSpPr>
          <p:nvPr>
            <p:ph sz="half" idx="2"/>
          </p:nvPr>
        </p:nvSpPr>
        <p:spPr>
          <a:xfrm>
            <a:off x="8591549" y="238125"/>
            <a:ext cx="3444619" cy="6305550"/>
          </a:xfrm>
        </p:spPr>
        <p:txBody>
          <a:bodyPr>
            <a:normAutofit/>
          </a:bodyPr>
          <a:lstStyle/>
          <a:p>
            <a:pPr>
              <a:buFont typeface="Wingdings" panose="05000000000000000000" pitchFamily="2" charset="2"/>
              <a:buChar char="Ø"/>
            </a:pPr>
            <a:r>
              <a:rPr lang="en-US" sz="2500" dirty="0">
                <a:solidFill>
                  <a:schemeClr val="bg2">
                    <a:lumMod val="50000"/>
                  </a:schemeClr>
                </a:solidFill>
                <a:latin typeface="freight-text-pro"/>
              </a:rPr>
              <a:t>Female tend to get more loan and approval status count is more for Female.</a:t>
            </a:r>
            <a:endParaRPr lang="en-IN" sz="2500" dirty="0">
              <a:solidFill>
                <a:schemeClr val="bg2">
                  <a:lumMod val="50000"/>
                </a:schemeClr>
              </a:solidFill>
              <a:latin typeface="freight-text-pro"/>
            </a:endParaRPr>
          </a:p>
        </p:txBody>
      </p:sp>
      <p:pic>
        <p:nvPicPr>
          <p:cNvPr id="17410" name="Picture 2">
            <a:extLst>
              <a:ext uri="{FF2B5EF4-FFF2-40B4-BE49-F238E27FC236}">
                <a16:creationId xmlns:a16="http://schemas.microsoft.com/office/drawing/2014/main" id="{5C419E19-1E88-4F52-93E1-549069BFDC4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5831" y="238125"/>
            <a:ext cx="8328724" cy="638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509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1CD1882-4E8D-42D1-8079-CC9E82BBDA6A}"/>
              </a:ext>
            </a:extLst>
          </p:cNvPr>
          <p:cNvSpPr>
            <a:spLocks noGrp="1"/>
          </p:cNvSpPr>
          <p:nvPr>
            <p:ph sz="half" idx="2"/>
          </p:nvPr>
        </p:nvSpPr>
        <p:spPr>
          <a:xfrm>
            <a:off x="8229600" y="257176"/>
            <a:ext cx="3656012" cy="6010274"/>
          </a:xfrm>
        </p:spPr>
        <p:txBody>
          <a:bodyPr>
            <a:normAutofit/>
          </a:bodyPr>
          <a:lstStyle/>
          <a:p>
            <a:pPr>
              <a:buFont typeface="Wingdings" panose="05000000000000000000" pitchFamily="2" charset="2"/>
              <a:buChar char="Ø"/>
            </a:pPr>
            <a:r>
              <a:rPr lang="en-US" sz="2500" dirty="0">
                <a:solidFill>
                  <a:schemeClr val="bg2">
                    <a:lumMod val="50000"/>
                  </a:schemeClr>
                </a:solidFill>
                <a:latin typeface="freight-text-pro"/>
              </a:rPr>
              <a:t>Refused loan percentage is more for POS mobile with Interest product and cancelled loan for cash product is higher</a:t>
            </a:r>
            <a:endParaRPr lang="en-IN" sz="2500" dirty="0">
              <a:solidFill>
                <a:schemeClr val="bg2">
                  <a:lumMod val="50000"/>
                </a:schemeClr>
              </a:solidFill>
              <a:latin typeface="freight-text-pro"/>
            </a:endParaRPr>
          </a:p>
        </p:txBody>
      </p:sp>
      <p:pic>
        <p:nvPicPr>
          <p:cNvPr id="18434" name="Picture 2">
            <a:extLst>
              <a:ext uri="{FF2B5EF4-FFF2-40B4-BE49-F238E27FC236}">
                <a16:creationId xmlns:a16="http://schemas.microsoft.com/office/drawing/2014/main" id="{171A2648-5F97-42B4-A556-EA713E92994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7447" y="152399"/>
            <a:ext cx="8102154" cy="6362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322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1CD1882-4E8D-42D1-8079-CC9E82BBDA6A}"/>
              </a:ext>
            </a:extLst>
          </p:cNvPr>
          <p:cNvSpPr>
            <a:spLocks noGrp="1"/>
          </p:cNvSpPr>
          <p:nvPr>
            <p:ph sz="half" idx="2"/>
          </p:nvPr>
        </p:nvSpPr>
        <p:spPr>
          <a:xfrm>
            <a:off x="8467725" y="514350"/>
            <a:ext cx="3571914" cy="5334000"/>
          </a:xfrm>
        </p:spPr>
        <p:txBody>
          <a:bodyPr>
            <a:normAutofit/>
          </a:bodyPr>
          <a:lstStyle/>
          <a:p>
            <a:pPr>
              <a:buFont typeface="Wingdings" panose="05000000000000000000" pitchFamily="2" charset="2"/>
              <a:buChar char="Ø"/>
            </a:pPr>
            <a:r>
              <a:rPr lang="en-US" sz="2500" dirty="0">
                <a:solidFill>
                  <a:schemeClr val="bg2">
                    <a:lumMod val="50000"/>
                  </a:schemeClr>
                </a:solidFill>
                <a:latin typeface="freight-text-pro"/>
              </a:rPr>
              <a:t>Approved loan for country wide is higher and credit and cash offices is the next highest</a:t>
            </a:r>
            <a:endParaRPr lang="en-IN" sz="2500" dirty="0">
              <a:solidFill>
                <a:schemeClr val="bg2">
                  <a:lumMod val="50000"/>
                </a:schemeClr>
              </a:solidFill>
              <a:latin typeface="freight-text-pro"/>
            </a:endParaRPr>
          </a:p>
        </p:txBody>
      </p:sp>
      <p:pic>
        <p:nvPicPr>
          <p:cNvPr id="1026" name="Picture 2">
            <a:extLst>
              <a:ext uri="{FF2B5EF4-FFF2-40B4-BE49-F238E27FC236}">
                <a16:creationId xmlns:a16="http://schemas.microsoft.com/office/drawing/2014/main" id="{97D9061D-362C-4AA9-81EB-B5FE1B7F920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2361" y="147637"/>
            <a:ext cx="8220114" cy="649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42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6738D-0EE0-4709-9BAD-588BFD1218FC}"/>
              </a:ext>
            </a:extLst>
          </p:cNvPr>
          <p:cNvSpPr>
            <a:spLocks noGrp="1"/>
          </p:cNvSpPr>
          <p:nvPr>
            <p:ph type="title"/>
          </p:nvPr>
        </p:nvSpPr>
        <p:spPr>
          <a:xfrm>
            <a:off x="838200" y="295276"/>
            <a:ext cx="10515600" cy="1347788"/>
          </a:xfrm>
        </p:spPr>
        <p:txBody>
          <a:bodyPr>
            <a:normAutofit/>
          </a:bodyPr>
          <a:lstStyle/>
          <a:p>
            <a:pPr rtl="0"/>
            <a:r>
              <a:rPr lang="en-IN" b="1" i="0" dirty="0">
                <a:solidFill>
                  <a:schemeClr val="bg2">
                    <a:lumMod val="50000"/>
                  </a:schemeClr>
                </a:solidFill>
                <a:effectLst/>
                <a:latin typeface="circular"/>
              </a:rPr>
              <a:t>Data Understanding</a:t>
            </a:r>
            <a:endParaRPr lang="en-IN" dirty="0">
              <a:solidFill>
                <a:schemeClr val="bg2">
                  <a:lumMod val="50000"/>
                </a:schemeClr>
              </a:solidFill>
            </a:endParaRPr>
          </a:p>
        </p:txBody>
      </p:sp>
      <p:sp>
        <p:nvSpPr>
          <p:cNvPr id="3" name="Content Placeholder 2">
            <a:extLst>
              <a:ext uri="{FF2B5EF4-FFF2-40B4-BE49-F238E27FC236}">
                <a16:creationId xmlns:a16="http://schemas.microsoft.com/office/drawing/2014/main" id="{C1339233-E9B8-4F85-8E7C-2A41B514818F}"/>
              </a:ext>
            </a:extLst>
          </p:cNvPr>
          <p:cNvSpPr>
            <a:spLocks noGrp="1"/>
          </p:cNvSpPr>
          <p:nvPr>
            <p:ph idx="1"/>
          </p:nvPr>
        </p:nvSpPr>
        <p:spPr>
          <a:xfrm>
            <a:off x="1693862" y="1938339"/>
            <a:ext cx="8534400" cy="3615267"/>
          </a:xfrm>
        </p:spPr>
        <p:txBody>
          <a:bodyPr>
            <a:noAutofit/>
          </a:bodyPr>
          <a:lstStyle/>
          <a:p>
            <a:pPr marL="0" indent="0" algn="l" rtl="0">
              <a:buNone/>
            </a:pPr>
            <a:r>
              <a:rPr lang="en-US" sz="1900" b="0" i="0" dirty="0">
                <a:solidFill>
                  <a:srgbClr val="091E42"/>
                </a:solidFill>
                <a:effectLst/>
                <a:latin typeface="freight-text-pro"/>
              </a:rPr>
              <a:t>This dataset has 3 files as explained below: </a:t>
            </a:r>
          </a:p>
          <a:p>
            <a:pPr marL="0" indent="0" algn="l" rtl="0">
              <a:buNone/>
            </a:pPr>
            <a:endParaRPr lang="en-US" sz="1900" b="0" i="0" dirty="0">
              <a:solidFill>
                <a:srgbClr val="091E42"/>
              </a:solidFill>
              <a:effectLst/>
              <a:latin typeface="freight-text-pro"/>
            </a:endParaRPr>
          </a:p>
          <a:p>
            <a:pPr algn="l" rtl="0"/>
            <a:r>
              <a:rPr lang="en-US" sz="1900" b="0" i="1" dirty="0">
                <a:solidFill>
                  <a:srgbClr val="091E42"/>
                </a:solidFill>
                <a:effectLst/>
                <a:latin typeface="freight-text-pro"/>
              </a:rPr>
              <a:t>1. 'application_data.csv'</a:t>
            </a:r>
            <a:r>
              <a:rPr lang="en-US" sz="1900" b="0" i="0" dirty="0">
                <a:solidFill>
                  <a:srgbClr val="091E42"/>
                </a:solidFill>
                <a:effectLst/>
                <a:latin typeface="freight-text-pro"/>
              </a:rPr>
              <a:t>  contains all the information of the client at the time of application.</a:t>
            </a:r>
            <a:br>
              <a:rPr lang="en-US" sz="1900" b="0" i="0" dirty="0">
                <a:solidFill>
                  <a:srgbClr val="091E42"/>
                </a:solidFill>
                <a:effectLst/>
                <a:latin typeface="freight-text-pro"/>
              </a:rPr>
            </a:br>
            <a:r>
              <a:rPr lang="en-US" sz="1900" b="0" i="0" dirty="0">
                <a:solidFill>
                  <a:srgbClr val="091E42"/>
                </a:solidFill>
                <a:effectLst/>
                <a:latin typeface="freight-text-pro"/>
              </a:rPr>
              <a:t>The data is about whether a </a:t>
            </a:r>
            <a:r>
              <a:rPr lang="en-US" sz="1900" b="1" i="0" dirty="0">
                <a:solidFill>
                  <a:srgbClr val="091E42"/>
                </a:solidFill>
                <a:effectLst/>
                <a:latin typeface="freight-text-pro"/>
              </a:rPr>
              <a:t>client has payment difficulties.</a:t>
            </a:r>
            <a:endParaRPr lang="en-US" sz="1900" b="0" i="0" dirty="0">
              <a:solidFill>
                <a:srgbClr val="091E42"/>
              </a:solidFill>
              <a:effectLst/>
              <a:latin typeface="freight-text-pro"/>
            </a:endParaRPr>
          </a:p>
          <a:p>
            <a:pPr algn="l" rtl="0"/>
            <a:r>
              <a:rPr lang="en-US" sz="1900" b="0" i="1" dirty="0">
                <a:solidFill>
                  <a:srgbClr val="091E42"/>
                </a:solidFill>
                <a:effectLst/>
                <a:latin typeface="freight-text-pro"/>
              </a:rPr>
              <a:t>2. 'previous_application.csv' </a:t>
            </a:r>
            <a:r>
              <a:rPr lang="en-US" sz="1900" b="0" i="0" dirty="0">
                <a:solidFill>
                  <a:srgbClr val="091E42"/>
                </a:solidFill>
                <a:effectLst/>
                <a:latin typeface="freight-text-pro"/>
              </a:rPr>
              <a:t>contains information about the client’s previous loan data. It contains the data whether the previous application had been </a:t>
            </a:r>
            <a:r>
              <a:rPr lang="en-US" sz="1900" b="1" i="0" dirty="0">
                <a:solidFill>
                  <a:srgbClr val="091E42"/>
                </a:solidFill>
                <a:effectLst/>
                <a:latin typeface="freight-text-pro"/>
              </a:rPr>
              <a:t>Approved, Cancelled, Refused or Unused offer.</a:t>
            </a:r>
            <a:endParaRPr lang="en-US" sz="1900" b="0" i="0" dirty="0">
              <a:solidFill>
                <a:srgbClr val="091E42"/>
              </a:solidFill>
              <a:effectLst/>
              <a:latin typeface="freight-text-pro"/>
            </a:endParaRPr>
          </a:p>
          <a:p>
            <a:pPr algn="l" rtl="0"/>
            <a:r>
              <a:rPr lang="en-US" sz="1900" b="0" i="1" dirty="0">
                <a:solidFill>
                  <a:srgbClr val="091E42"/>
                </a:solidFill>
                <a:effectLst/>
                <a:latin typeface="freight-text-pro"/>
              </a:rPr>
              <a:t>3. 'columns_description.csv'</a:t>
            </a:r>
            <a:r>
              <a:rPr lang="en-US" sz="1900" b="0" i="0" dirty="0">
                <a:solidFill>
                  <a:srgbClr val="091E42"/>
                </a:solidFill>
                <a:effectLst/>
                <a:latin typeface="freight-text-pro"/>
              </a:rPr>
              <a:t> is data dictionary which describes the meaning of the variables.</a:t>
            </a:r>
          </a:p>
          <a:p>
            <a:endParaRPr lang="en-IN" sz="1900" dirty="0"/>
          </a:p>
        </p:txBody>
      </p:sp>
    </p:spTree>
    <p:extLst>
      <p:ext uri="{BB962C8B-B14F-4D97-AF65-F5344CB8AC3E}">
        <p14:creationId xmlns:p14="http://schemas.microsoft.com/office/powerpoint/2010/main" val="1832353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1CD1882-4E8D-42D1-8079-CC9E82BBDA6A}"/>
              </a:ext>
            </a:extLst>
          </p:cNvPr>
          <p:cNvSpPr>
            <a:spLocks noGrp="1"/>
          </p:cNvSpPr>
          <p:nvPr>
            <p:ph sz="half" idx="2"/>
          </p:nvPr>
        </p:nvSpPr>
        <p:spPr>
          <a:xfrm>
            <a:off x="8475134" y="266701"/>
            <a:ext cx="3535892" cy="6181724"/>
          </a:xfrm>
        </p:spPr>
        <p:txBody>
          <a:bodyPr>
            <a:normAutofit/>
          </a:bodyPr>
          <a:lstStyle/>
          <a:p>
            <a:pPr>
              <a:buFont typeface="Wingdings" panose="05000000000000000000" pitchFamily="2" charset="2"/>
              <a:buChar char="Ø"/>
            </a:pPr>
            <a:r>
              <a:rPr lang="en-US" sz="2500" dirty="0">
                <a:solidFill>
                  <a:schemeClr val="bg2">
                    <a:lumMod val="50000"/>
                  </a:schemeClr>
                </a:solidFill>
                <a:latin typeface="freight-text-pro"/>
              </a:rPr>
              <a:t>Cash has more refused data than other </a:t>
            </a:r>
            <a:r>
              <a:rPr lang="en-US" sz="2500" dirty="0" err="1">
                <a:solidFill>
                  <a:schemeClr val="bg2">
                    <a:lumMod val="50000"/>
                  </a:schemeClr>
                </a:solidFill>
                <a:latin typeface="freight-text-pro"/>
              </a:rPr>
              <a:t>Name_Portfolio</a:t>
            </a:r>
            <a:r>
              <a:rPr lang="en-US" sz="2500" dirty="0">
                <a:solidFill>
                  <a:schemeClr val="bg2">
                    <a:lumMod val="50000"/>
                  </a:schemeClr>
                </a:solidFill>
                <a:latin typeface="freight-text-pro"/>
              </a:rPr>
              <a:t> and POS is higher in approved loan</a:t>
            </a:r>
            <a:endParaRPr lang="en-IN" sz="2500" dirty="0">
              <a:solidFill>
                <a:schemeClr val="bg2">
                  <a:lumMod val="50000"/>
                </a:schemeClr>
              </a:solidFill>
              <a:latin typeface="freight-text-pro"/>
            </a:endParaRPr>
          </a:p>
        </p:txBody>
      </p:sp>
      <p:pic>
        <p:nvPicPr>
          <p:cNvPr id="2050" name="Picture 2">
            <a:extLst>
              <a:ext uri="{FF2B5EF4-FFF2-40B4-BE49-F238E27FC236}">
                <a16:creationId xmlns:a16="http://schemas.microsoft.com/office/drawing/2014/main" id="{482AE9A0-B7DB-4502-8170-2FB93E809F1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118" y="180975"/>
            <a:ext cx="8196682" cy="6410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298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1CD1882-4E8D-42D1-8079-CC9E82BBDA6A}"/>
              </a:ext>
            </a:extLst>
          </p:cNvPr>
          <p:cNvSpPr>
            <a:spLocks noGrp="1"/>
          </p:cNvSpPr>
          <p:nvPr>
            <p:ph sz="half" idx="2"/>
          </p:nvPr>
        </p:nvSpPr>
        <p:spPr>
          <a:xfrm>
            <a:off x="8401050" y="314325"/>
            <a:ext cx="3581400" cy="6286500"/>
          </a:xfrm>
        </p:spPr>
        <p:txBody>
          <a:bodyPr>
            <a:normAutofit/>
          </a:bodyPr>
          <a:lstStyle/>
          <a:p>
            <a:pPr>
              <a:buFont typeface="Wingdings" panose="05000000000000000000" pitchFamily="2" charset="2"/>
              <a:buChar char="Ø"/>
            </a:pPr>
            <a:r>
              <a:rPr lang="en-US" sz="2500" dirty="0">
                <a:solidFill>
                  <a:schemeClr val="bg2">
                    <a:lumMod val="50000"/>
                  </a:schemeClr>
                </a:solidFill>
                <a:latin typeface="freight-text-pro"/>
              </a:rPr>
              <a:t>Repeater took more loans compared to others and they have more percentage of Refused, Cancelled and unused loans</a:t>
            </a:r>
          </a:p>
          <a:p>
            <a:pPr>
              <a:buFont typeface="Wingdings" panose="05000000000000000000" pitchFamily="2" charset="2"/>
              <a:buChar char="Ø"/>
            </a:pPr>
            <a:r>
              <a:rPr lang="en-US" sz="2500" dirty="0">
                <a:solidFill>
                  <a:schemeClr val="bg2">
                    <a:lumMod val="50000"/>
                  </a:schemeClr>
                </a:solidFill>
                <a:latin typeface="freight-text-pro"/>
              </a:rPr>
              <a:t>Refreshed unused loans percentage is more compared to other status of Refreshed</a:t>
            </a:r>
            <a:endParaRPr lang="en-IN" sz="2500" dirty="0">
              <a:solidFill>
                <a:schemeClr val="bg2">
                  <a:lumMod val="50000"/>
                </a:schemeClr>
              </a:solidFill>
              <a:latin typeface="freight-text-pro"/>
            </a:endParaRPr>
          </a:p>
        </p:txBody>
      </p:sp>
      <p:pic>
        <p:nvPicPr>
          <p:cNvPr id="3074" name="Picture 2">
            <a:extLst>
              <a:ext uri="{FF2B5EF4-FFF2-40B4-BE49-F238E27FC236}">
                <a16:creationId xmlns:a16="http://schemas.microsoft.com/office/drawing/2014/main" id="{F7D6E604-28FC-4CE8-B56F-D43E8D4B6C6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8206" y="238125"/>
            <a:ext cx="8197594" cy="636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37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523D2-9718-43AD-864B-42E8E918408F}"/>
              </a:ext>
            </a:extLst>
          </p:cNvPr>
          <p:cNvSpPr>
            <a:spLocks noGrp="1"/>
          </p:cNvSpPr>
          <p:nvPr>
            <p:ph type="title"/>
          </p:nvPr>
        </p:nvSpPr>
        <p:spPr>
          <a:xfrm>
            <a:off x="712787" y="86782"/>
            <a:ext cx="8534400" cy="1507067"/>
          </a:xfrm>
        </p:spPr>
        <p:txBody>
          <a:bodyPr/>
          <a:lstStyle/>
          <a:p>
            <a:r>
              <a:rPr lang="en-IN" b="1" dirty="0">
                <a:solidFill>
                  <a:schemeClr val="bg2">
                    <a:lumMod val="50000"/>
                  </a:schemeClr>
                </a:solidFill>
              </a:rPr>
              <a:t>Data Analysis</a:t>
            </a:r>
          </a:p>
        </p:txBody>
      </p:sp>
      <p:sp>
        <p:nvSpPr>
          <p:cNvPr id="3" name="Content Placeholder 2">
            <a:extLst>
              <a:ext uri="{FF2B5EF4-FFF2-40B4-BE49-F238E27FC236}">
                <a16:creationId xmlns:a16="http://schemas.microsoft.com/office/drawing/2014/main" id="{196C1827-97E3-4AAC-9EFE-0DA08CC5923A}"/>
              </a:ext>
            </a:extLst>
          </p:cNvPr>
          <p:cNvSpPr>
            <a:spLocks noGrp="1"/>
          </p:cNvSpPr>
          <p:nvPr>
            <p:ph idx="1"/>
          </p:nvPr>
        </p:nvSpPr>
        <p:spPr>
          <a:xfrm>
            <a:off x="1274762" y="1950507"/>
            <a:ext cx="8534400" cy="3615267"/>
          </a:xfrm>
        </p:spPr>
        <p:txBody>
          <a:bodyPr>
            <a:normAutofit/>
          </a:bodyPr>
          <a:lstStyle/>
          <a:p>
            <a:r>
              <a:rPr lang="en-IN" sz="1800" dirty="0">
                <a:solidFill>
                  <a:schemeClr val="bg2">
                    <a:lumMod val="50000"/>
                  </a:schemeClr>
                </a:solidFill>
                <a:latin typeface="freight-text-pro"/>
              </a:rPr>
              <a:t>Imported required libraries and load the data using </a:t>
            </a:r>
            <a:r>
              <a:rPr lang="en-IN" sz="1800" dirty="0" err="1">
                <a:solidFill>
                  <a:schemeClr val="bg2">
                    <a:lumMod val="50000"/>
                  </a:schemeClr>
                </a:solidFill>
                <a:latin typeface="freight-text-pro"/>
              </a:rPr>
              <a:t>read_csv</a:t>
            </a:r>
            <a:endParaRPr lang="en-IN" sz="1800" dirty="0">
              <a:solidFill>
                <a:schemeClr val="bg2">
                  <a:lumMod val="50000"/>
                </a:schemeClr>
              </a:solidFill>
              <a:latin typeface="freight-text-pro"/>
            </a:endParaRPr>
          </a:p>
          <a:p>
            <a:r>
              <a:rPr lang="en-IN" sz="1800" dirty="0">
                <a:solidFill>
                  <a:schemeClr val="bg2">
                    <a:lumMod val="50000"/>
                  </a:schemeClr>
                </a:solidFill>
                <a:latin typeface="freight-text-pro"/>
              </a:rPr>
              <a:t>Data cleaning is done by dropping columns which has more than 30% missing values </a:t>
            </a:r>
          </a:p>
          <a:p>
            <a:r>
              <a:rPr lang="en-US" sz="1800" dirty="0">
                <a:solidFill>
                  <a:schemeClr val="bg2">
                    <a:lumMod val="50000"/>
                  </a:schemeClr>
                </a:solidFill>
                <a:latin typeface="freight-text-pro"/>
              </a:rPr>
              <a:t>Imputation on some key columns AMT_ANNUITY, AMT_GOODS_PRICE, NAME_TYPE_SUITE, CNT_FAM_MEMBERS, EXT_SOURCE_2, OCCUPATION_TYPE</a:t>
            </a:r>
          </a:p>
          <a:p>
            <a:r>
              <a:rPr lang="en-US" sz="1800" dirty="0">
                <a:solidFill>
                  <a:schemeClr val="bg2">
                    <a:lumMod val="50000"/>
                  </a:schemeClr>
                </a:solidFill>
                <a:latin typeface="freight-text-pro"/>
              </a:rPr>
              <a:t>Outliers are checked for numerical columns and handled in all required columns. Categorical missing values are identified and handled using mode</a:t>
            </a:r>
          </a:p>
          <a:p>
            <a:r>
              <a:rPr lang="en-US" sz="1800" dirty="0">
                <a:solidFill>
                  <a:schemeClr val="bg2">
                    <a:lumMod val="50000"/>
                  </a:schemeClr>
                </a:solidFill>
                <a:latin typeface="freight-text-pro"/>
              </a:rPr>
              <a:t>Data type errors are identified and converted for the required columns</a:t>
            </a:r>
          </a:p>
          <a:p>
            <a:r>
              <a:rPr lang="en-IN" sz="1800" dirty="0">
                <a:solidFill>
                  <a:schemeClr val="bg2">
                    <a:lumMod val="50000"/>
                  </a:schemeClr>
                </a:solidFill>
                <a:latin typeface="freight-text-pro"/>
              </a:rPr>
              <a:t>Continuous Variables are binned</a:t>
            </a:r>
          </a:p>
        </p:txBody>
      </p:sp>
    </p:spTree>
    <p:extLst>
      <p:ext uri="{BB962C8B-B14F-4D97-AF65-F5344CB8AC3E}">
        <p14:creationId xmlns:p14="http://schemas.microsoft.com/office/powerpoint/2010/main" val="1518716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C9A1-21ED-42C0-B718-4D9E9C5307BA}"/>
              </a:ext>
            </a:extLst>
          </p:cNvPr>
          <p:cNvSpPr>
            <a:spLocks noGrp="1"/>
          </p:cNvSpPr>
          <p:nvPr>
            <p:ph type="title"/>
          </p:nvPr>
        </p:nvSpPr>
        <p:spPr>
          <a:xfrm>
            <a:off x="1636712" y="67732"/>
            <a:ext cx="8534400" cy="1507067"/>
          </a:xfrm>
        </p:spPr>
        <p:txBody>
          <a:bodyPr/>
          <a:lstStyle/>
          <a:p>
            <a:r>
              <a:rPr lang="en-IN" sz="4400" b="1" i="0" dirty="0">
                <a:solidFill>
                  <a:srgbClr val="000000"/>
                </a:solidFill>
                <a:effectLst/>
                <a:latin typeface="Helvetica Neue"/>
              </a:rPr>
              <a:t>			Target Imbalance</a:t>
            </a:r>
            <a:endParaRPr lang="en-IN" dirty="0"/>
          </a:p>
        </p:txBody>
      </p:sp>
      <p:pic>
        <p:nvPicPr>
          <p:cNvPr id="7" name="Picture 2">
            <a:extLst>
              <a:ext uri="{FF2B5EF4-FFF2-40B4-BE49-F238E27FC236}">
                <a16:creationId xmlns:a16="http://schemas.microsoft.com/office/drawing/2014/main" id="{3595C7EE-08ED-48DB-8926-EF1EDEBDBD2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17538" y="2409825"/>
            <a:ext cx="6029193" cy="329565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77F8C0CA-C568-4E87-93AF-C5BA459E25E0}"/>
              </a:ext>
            </a:extLst>
          </p:cNvPr>
          <p:cNvSpPr>
            <a:spLocks noGrp="1"/>
          </p:cNvSpPr>
          <p:nvPr>
            <p:ph sz="half" idx="2"/>
          </p:nvPr>
        </p:nvSpPr>
        <p:spPr>
          <a:xfrm>
            <a:off x="7266985" y="1574799"/>
            <a:ext cx="4410074" cy="4351338"/>
          </a:xfrm>
        </p:spPr>
        <p:txBody>
          <a:bodyPr>
            <a:normAutofit/>
          </a:bodyPr>
          <a:lstStyle/>
          <a:p>
            <a:pPr>
              <a:buFont typeface="Wingdings" panose="05000000000000000000" pitchFamily="2" charset="2"/>
              <a:buChar char="Ø"/>
            </a:pPr>
            <a:r>
              <a:rPr lang="en-US" sz="2500" dirty="0">
                <a:solidFill>
                  <a:schemeClr val="bg2">
                    <a:lumMod val="50000"/>
                  </a:schemeClr>
                </a:solidFill>
                <a:latin typeface="freight-text-pro"/>
              </a:rPr>
              <a:t>92% of people have not defaulted as opposed to 8% who have defaulted on their payment</a:t>
            </a:r>
            <a:endParaRPr lang="en-IN" sz="2500" dirty="0">
              <a:solidFill>
                <a:schemeClr val="bg2">
                  <a:lumMod val="50000"/>
                </a:schemeClr>
              </a:solidFill>
              <a:latin typeface="freight-text-pro"/>
            </a:endParaRPr>
          </a:p>
        </p:txBody>
      </p:sp>
    </p:spTree>
    <p:extLst>
      <p:ext uri="{BB962C8B-B14F-4D97-AF65-F5344CB8AC3E}">
        <p14:creationId xmlns:p14="http://schemas.microsoft.com/office/powerpoint/2010/main" val="3620004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AE6D1-6903-46CC-A7E1-F760D6CD99FB}"/>
              </a:ext>
            </a:extLst>
          </p:cNvPr>
          <p:cNvSpPr>
            <a:spLocks noGrp="1"/>
          </p:cNvSpPr>
          <p:nvPr>
            <p:ph type="title"/>
          </p:nvPr>
        </p:nvSpPr>
        <p:spPr>
          <a:xfrm>
            <a:off x="838200" y="365126"/>
            <a:ext cx="10515600" cy="971306"/>
          </a:xfrm>
        </p:spPr>
        <p:txBody>
          <a:bodyPr>
            <a:noAutofit/>
          </a:bodyPr>
          <a:lstStyle/>
          <a:p>
            <a:r>
              <a:rPr lang="en-IN" sz="2800" b="1" i="0" dirty="0">
                <a:solidFill>
                  <a:srgbClr val="000000"/>
                </a:solidFill>
                <a:effectLst/>
                <a:latin typeface="Helvetica Neue"/>
              </a:rPr>
              <a:t>Perform univariate analysis on categorical columns</a:t>
            </a:r>
            <a:endParaRPr lang="en-US" sz="2500" dirty="0"/>
          </a:p>
        </p:txBody>
      </p:sp>
      <p:pic>
        <p:nvPicPr>
          <p:cNvPr id="3074" name="Picture 2">
            <a:extLst>
              <a:ext uri="{FF2B5EF4-FFF2-40B4-BE49-F238E27FC236}">
                <a16:creationId xmlns:a16="http://schemas.microsoft.com/office/drawing/2014/main" id="{16CBF663-41E3-42F5-B307-4C8534C36A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3784" y="1336432"/>
            <a:ext cx="7399166" cy="502983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C7439615-8C96-4180-8CE7-E4104C1D5DE0}"/>
              </a:ext>
            </a:extLst>
          </p:cNvPr>
          <p:cNvSpPr txBox="1">
            <a:spLocks/>
          </p:cNvSpPr>
          <p:nvPr/>
        </p:nvSpPr>
        <p:spPr>
          <a:xfrm>
            <a:off x="8605837" y="1389687"/>
            <a:ext cx="2505075" cy="47196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buFont typeface="Wingdings" panose="05000000000000000000" pitchFamily="2" charset="2"/>
              <a:buChar char="Ø"/>
            </a:pPr>
            <a:r>
              <a:rPr lang="en-US" sz="2500" dirty="0">
                <a:solidFill>
                  <a:schemeClr val="bg2">
                    <a:lumMod val="50000"/>
                  </a:schemeClr>
                </a:solidFill>
                <a:latin typeface="freight-text-pro"/>
              </a:rPr>
              <a:t>Around 70% of defaulters don't own a car and around 30% of people default who do own a car so rate of default for people who own a car is lower than those who don't</a:t>
            </a:r>
          </a:p>
        </p:txBody>
      </p:sp>
    </p:spTree>
    <p:extLst>
      <p:ext uri="{BB962C8B-B14F-4D97-AF65-F5344CB8AC3E}">
        <p14:creationId xmlns:p14="http://schemas.microsoft.com/office/powerpoint/2010/main" val="3185374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3B808907-4A87-4795-9F9D-F24A4107AC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1576" y="644525"/>
            <a:ext cx="7780899" cy="582295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CBCD0452-C333-49AB-8B1F-73BC15DC92AB}"/>
              </a:ext>
            </a:extLst>
          </p:cNvPr>
          <p:cNvSpPr txBox="1">
            <a:spLocks/>
          </p:cNvSpPr>
          <p:nvPr/>
        </p:nvSpPr>
        <p:spPr>
          <a:xfrm>
            <a:off x="8553647" y="338090"/>
            <a:ext cx="2781300" cy="53863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buFont typeface="Wingdings" panose="05000000000000000000" pitchFamily="2" charset="2"/>
              <a:buChar char="Ø"/>
            </a:pPr>
            <a:r>
              <a:rPr lang="en-US" sz="2500" dirty="0">
                <a:solidFill>
                  <a:schemeClr val="bg2">
                    <a:lumMod val="50000"/>
                  </a:schemeClr>
                </a:solidFill>
                <a:latin typeface="freight-text-pro"/>
              </a:rPr>
              <a:t>We can see that Female contribute more than 60% to the non-defaulters while around 50% to the defaulters. We can conclude that We see more female applying for loans than males and hence the more number of female defaulters as well. Males apply for less loans but default more</a:t>
            </a:r>
          </a:p>
        </p:txBody>
      </p:sp>
    </p:spTree>
    <p:extLst>
      <p:ext uri="{BB962C8B-B14F-4D97-AF65-F5344CB8AC3E}">
        <p14:creationId xmlns:p14="http://schemas.microsoft.com/office/powerpoint/2010/main" val="2529250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CA646FCE-0C0F-4F42-A9E6-FDED92B882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1317" y="409575"/>
            <a:ext cx="7510736" cy="568642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3">
            <a:extLst>
              <a:ext uri="{FF2B5EF4-FFF2-40B4-BE49-F238E27FC236}">
                <a16:creationId xmlns:a16="http://schemas.microsoft.com/office/drawing/2014/main" id="{35D7E3ED-4EE5-41D5-8B4F-602695850699}"/>
              </a:ext>
            </a:extLst>
          </p:cNvPr>
          <p:cNvSpPr txBox="1">
            <a:spLocks/>
          </p:cNvSpPr>
          <p:nvPr/>
        </p:nvSpPr>
        <p:spPr>
          <a:xfrm>
            <a:off x="9058275" y="361950"/>
            <a:ext cx="2781300" cy="53863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500" b="0" i="0" dirty="0">
              <a:solidFill>
                <a:srgbClr val="000000"/>
              </a:solidFill>
              <a:effectLst/>
              <a:latin typeface="freight-text-pro"/>
            </a:endParaRPr>
          </a:p>
          <a:p>
            <a:pPr marL="0" indent="0">
              <a:buNone/>
            </a:pPr>
            <a:endParaRPr lang="en-US" sz="2500" dirty="0">
              <a:solidFill>
                <a:srgbClr val="000000"/>
              </a:solidFill>
              <a:latin typeface="freight-text-pro"/>
            </a:endParaRPr>
          </a:p>
          <a:p>
            <a:pPr>
              <a:buClr>
                <a:schemeClr val="tx1"/>
              </a:buClr>
              <a:buFont typeface="Wingdings" panose="05000000000000000000" pitchFamily="2" charset="2"/>
              <a:buChar char="Ø"/>
            </a:pPr>
            <a:r>
              <a:rPr lang="en-US" sz="2500" b="0" i="0" dirty="0">
                <a:solidFill>
                  <a:srgbClr val="000000"/>
                </a:solidFill>
                <a:effectLst/>
                <a:latin typeface="freight-text-pro"/>
              </a:rPr>
              <a:t>People who work default the most and the least are state servant and pensioners as opposed to the loans they take</a:t>
            </a:r>
            <a:endParaRPr lang="en-US" sz="2500" dirty="0">
              <a:latin typeface="freight-text-pro"/>
            </a:endParaRPr>
          </a:p>
        </p:txBody>
      </p:sp>
    </p:spTree>
    <p:extLst>
      <p:ext uri="{BB962C8B-B14F-4D97-AF65-F5344CB8AC3E}">
        <p14:creationId xmlns:p14="http://schemas.microsoft.com/office/powerpoint/2010/main" val="1399289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a:extLst>
              <a:ext uri="{FF2B5EF4-FFF2-40B4-BE49-F238E27FC236}">
                <a16:creationId xmlns:a16="http://schemas.microsoft.com/office/drawing/2014/main" id="{7B9C247A-D6C8-4FE0-834F-0729154D69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706" y="82076"/>
            <a:ext cx="8736037" cy="669384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3">
            <a:extLst>
              <a:ext uri="{FF2B5EF4-FFF2-40B4-BE49-F238E27FC236}">
                <a16:creationId xmlns:a16="http://schemas.microsoft.com/office/drawing/2014/main" id="{7272EF32-A4A9-4777-820D-FB99B6B51556}"/>
              </a:ext>
            </a:extLst>
          </p:cNvPr>
          <p:cNvSpPr txBox="1">
            <a:spLocks/>
          </p:cNvSpPr>
          <p:nvPr/>
        </p:nvSpPr>
        <p:spPr>
          <a:xfrm>
            <a:off x="9058275" y="361950"/>
            <a:ext cx="2781300" cy="53863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500" b="0" i="0" dirty="0">
              <a:solidFill>
                <a:schemeClr val="bg2">
                  <a:lumMod val="50000"/>
                </a:schemeClr>
              </a:solidFill>
              <a:effectLst/>
              <a:latin typeface="freight-text-pro"/>
            </a:endParaRPr>
          </a:p>
          <a:p>
            <a:pPr marL="0" indent="0">
              <a:buNone/>
            </a:pPr>
            <a:endParaRPr lang="en-US" sz="2500" dirty="0">
              <a:solidFill>
                <a:schemeClr val="bg2">
                  <a:lumMod val="50000"/>
                </a:schemeClr>
              </a:solidFill>
              <a:latin typeface="freight-text-pro"/>
            </a:endParaRPr>
          </a:p>
          <a:p>
            <a:pPr>
              <a:buClr>
                <a:schemeClr val="tx1"/>
              </a:buClr>
              <a:buFont typeface="Wingdings" panose="05000000000000000000" pitchFamily="2" charset="2"/>
              <a:buChar char="Ø"/>
            </a:pPr>
            <a:r>
              <a:rPr lang="en-US" sz="2500" b="0" i="0" dirty="0">
                <a:solidFill>
                  <a:schemeClr val="bg2">
                    <a:lumMod val="50000"/>
                  </a:schemeClr>
                </a:solidFill>
                <a:effectLst/>
                <a:latin typeface="freight-text-pro"/>
              </a:rPr>
              <a:t>Married people applied for the most loans but single/not married people default rate is higher compared to the loans they applied same with civil marriage</a:t>
            </a:r>
            <a:endParaRPr lang="en-US" sz="2500" dirty="0">
              <a:solidFill>
                <a:schemeClr val="bg2">
                  <a:lumMod val="50000"/>
                </a:schemeClr>
              </a:solidFill>
              <a:latin typeface="freight-text-pro"/>
            </a:endParaRPr>
          </a:p>
        </p:txBody>
      </p:sp>
    </p:spTree>
    <p:extLst>
      <p:ext uri="{BB962C8B-B14F-4D97-AF65-F5344CB8AC3E}">
        <p14:creationId xmlns:p14="http://schemas.microsoft.com/office/powerpoint/2010/main" val="182350572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554</TotalTime>
  <Words>1326</Words>
  <Application>Microsoft Office PowerPoint</Application>
  <PresentationFormat>Widescreen</PresentationFormat>
  <Paragraphs>90</Paragraphs>
  <Slides>31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Arial Black</vt:lpstr>
      <vt:lpstr>Bahnschrift SemiBold</vt:lpstr>
      <vt:lpstr>Century Gothic</vt:lpstr>
      <vt:lpstr>circular</vt:lpstr>
      <vt:lpstr>freight-text-pro</vt:lpstr>
      <vt:lpstr>Helvetica Neue</vt:lpstr>
      <vt:lpstr>Wingdings</vt:lpstr>
      <vt:lpstr>Wingdings 3</vt:lpstr>
      <vt:lpstr>Slice</vt:lpstr>
      <vt:lpstr> EDA Credit Case Study</vt:lpstr>
      <vt:lpstr>PowerPoint Presentation</vt:lpstr>
      <vt:lpstr>Data Understanding</vt:lpstr>
      <vt:lpstr>Data Analysis</vt:lpstr>
      <vt:lpstr>   Target Imbalance</vt:lpstr>
      <vt:lpstr>Perform univariate analysis on categorical columns</vt:lpstr>
      <vt:lpstr>PowerPoint Presentation</vt:lpstr>
      <vt:lpstr>PowerPoint Presentation</vt:lpstr>
      <vt:lpstr>PowerPoint Presentation</vt:lpstr>
      <vt:lpstr>PowerPoint Presentation</vt:lpstr>
      <vt:lpstr>Univariate categorical ordered         analysis</vt:lpstr>
      <vt:lpstr>PowerPoint Presentation</vt:lpstr>
      <vt:lpstr>PowerPoint Presentation</vt:lpstr>
      <vt:lpstr>Univariate analysis and outliers for Numerical cols</vt:lpstr>
      <vt:lpstr>PowerPoint Presentation</vt:lpstr>
      <vt:lpstr>PowerPoint Presentation</vt:lpstr>
      <vt:lpstr>PowerPoint Presentation</vt:lpstr>
      <vt:lpstr>    Bivariate analysis </vt:lpstr>
      <vt:lpstr>PowerPoint Presentation</vt:lpstr>
      <vt:lpstr>PowerPoint Presentation</vt:lpstr>
      <vt:lpstr>PowerPoint Presentation</vt:lpstr>
      <vt:lpstr>     Correlation</vt:lpstr>
      <vt:lpstr>PowerPoint Presentation</vt:lpstr>
      <vt:lpstr>Previous Application Data Analysis</vt:lpstr>
      <vt:lpstr>PowerPoint Presentation</vt:lpstr>
      <vt:lpstr>Perform univariate analysis ON PREVIOUS APPLICATION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Kanaka Roshni</dc:creator>
  <cp:lastModifiedBy>poovannan S</cp:lastModifiedBy>
  <cp:revision>14</cp:revision>
  <dcterms:created xsi:type="dcterms:W3CDTF">2021-11-01T11:16:18Z</dcterms:created>
  <dcterms:modified xsi:type="dcterms:W3CDTF">2021-11-03T13:40:12Z</dcterms:modified>
</cp:coreProperties>
</file>