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6" r:id="rId11"/>
    <p:sldId id="2146847057" r:id="rId12"/>
    <p:sldId id="267" r:id="rId13"/>
    <p:sldId id="2146847060" r:id="rId14"/>
    <p:sldId id="2146847059" r:id="rId15"/>
    <p:sldId id="2146847058"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40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_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0562" y="1619095"/>
            <a:ext cx="9144000" cy="977778"/>
          </a:xfrm>
        </p:spPr>
        <p:txBody>
          <a:bodyPr>
            <a:normAutofit fontScale="90000"/>
          </a:bodyPr>
          <a:lstStyle/>
          <a:p>
            <a:pPr algn="ctr"/>
            <a:r>
              <a:rPr lang="en-US" dirty="0" smtClean="0">
                <a:solidFill>
                  <a:schemeClr val="accent1">
                    <a:lumMod val="75000"/>
                  </a:schemeClr>
                </a:solidFill>
              </a:rPr>
              <a:t>Fandango </a:t>
            </a:r>
            <a:r>
              <a:rPr lang="en-US" dirty="0">
                <a:solidFill>
                  <a:schemeClr val="accent1">
                    <a:lumMod val="75000"/>
                  </a:schemeClr>
                </a:solidFill>
              </a:rPr>
              <a:t>Movie Rating Discrepancy Analysis</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1171978" y="4135605"/>
            <a:ext cx="853869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u="sng" dirty="0">
              <a:solidFill>
                <a:schemeClr val="accent1">
                  <a:lumMod val="75000"/>
                </a:schemeClr>
              </a:solidFill>
              <a:latin typeface="Times New Roman" panose="02020603050405020304" pitchFamily="18" charset="0"/>
              <a:cs typeface="Times New Roman" panose="02020603050405020304" pitchFamily="18" charset="0"/>
            </a:endParaRPr>
          </a:p>
          <a:p>
            <a:r>
              <a:rPr lang="en-US" sz="2000" b="1" u="sng" dirty="0" smtClean="0">
                <a:solidFill>
                  <a:schemeClr val="accent1">
                    <a:lumMod val="75000"/>
                  </a:schemeClr>
                </a:solidFill>
                <a:latin typeface="Times New Roman" panose="02020603050405020304" pitchFamily="18" charset="0"/>
                <a:cs typeface="Times New Roman" panose="02020603050405020304" pitchFamily="18" charset="0"/>
              </a:rPr>
              <a:t>KANAKA THARINI M S</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Anna University Regional Campus Madurai </a:t>
            </a:r>
          </a:p>
          <a:p>
            <a:r>
              <a:rPr lang="en-US" sz="2000" b="1" dirty="0" smtClean="0">
                <a:solidFill>
                  <a:schemeClr val="accent1">
                    <a:lumMod val="75000"/>
                  </a:schemeClr>
                </a:solidFill>
                <a:latin typeface="Arial"/>
                <a:cs typeface="Arial"/>
              </a:rPr>
              <a:t>- B.E CIVIL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331" t="37377" r="5427" b="15073"/>
          <a:stretch/>
        </p:blipFill>
        <p:spPr>
          <a:xfrm>
            <a:off x="248992" y="1232452"/>
            <a:ext cx="5847008" cy="251138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2379" t="37950" r="5379" b="11818"/>
          <a:stretch/>
        </p:blipFill>
        <p:spPr>
          <a:xfrm>
            <a:off x="5201944" y="3743832"/>
            <a:ext cx="5847009" cy="2653048"/>
          </a:xfrm>
          <a:prstGeom prst="rect">
            <a:avLst/>
          </a:prstGeom>
        </p:spPr>
      </p:pic>
    </p:spTree>
    <p:extLst>
      <p:ext uri="{BB962C8B-B14F-4D97-AF65-F5344CB8AC3E}">
        <p14:creationId xmlns:p14="http://schemas.microsoft.com/office/powerpoint/2010/main" val="410440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302" t="41607" r="5319" b="10843"/>
          <a:stretch/>
        </p:blipFill>
        <p:spPr>
          <a:xfrm>
            <a:off x="6171630" y="4056845"/>
            <a:ext cx="5439178" cy="2331077"/>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1428" t="28455" r="5508" b="23508"/>
          <a:stretch/>
        </p:blipFill>
        <p:spPr>
          <a:xfrm>
            <a:off x="307798" y="4056844"/>
            <a:ext cx="5443123" cy="233107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1927" t="39585" r="5830" b="12377"/>
          <a:stretch/>
        </p:blipFill>
        <p:spPr>
          <a:xfrm>
            <a:off x="6171630" y="1464561"/>
            <a:ext cx="5380492" cy="2334707"/>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32016" t="33159" r="5604" b="16120"/>
          <a:stretch/>
        </p:blipFill>
        <p:spPr>
          <a:xfrm>
            <a:off x="141668" y="1464561"/>
            <a:ext cx="5718219" cy="2678807"/>
          </a:xfrm>
          <a:prstGeom prst="rect">
            <a:avLst/>
          </a:prstGeom>
        </p:spPr>
      </p:pic>
    </p:spTree>
    <p:extLst>
      <p:ext uri="{BB962C8B-B14F-4D97-AF65-F5344CB8AC3E}">
        <p14:creationId xmlns:p14="http://schemas.microsoft.com/office/powerpoint/2010/main" val="118214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097" t="42164" r="4986" b="12611"/>
          <a:stretch/>
        </p:blipFill>
        <p:spPr>
          <a:xfrm>
            <a:off x="581192" y="1232452"/>
            <a:ext cx="5910470" cy="238856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1258" t="37907" r="5403" b="12592"/>
          <a:stretch/>
        </p:blipFill>
        <p:spPr>
          <a:xfrm>
            <a:off x="7260871" y="4368676"/>
            <a:ext cx="4648085" cy="2042341"/>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8792" t="33618" r="27344" b="8590"/>
          <a:stretch/>
        </p:blipFill>
        <p:spPr>
          <a:xfrm>
            <a:off x="7994372" y="967304"/>
            <a:ext cx="3181081" cy="3052293"/>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31941" t="41565" r="4583" b="9666"/>
          <a:stretch/>
        </p:blipFill>
        <p:spPr>
          <a:xfrm>
            <a:off x="581192" y="4019597"/>
            <a:ext cx="5962918" cy="2575776"/>
          </a:xfrm>
          <a:prstGeom prst="rect">
            <a:avLst/>
          </a:prstGeom>
        </p:spPr>
      </p:pic>
    </p:spTree>
    <p:extLst>
      <p:ext uri="{BB962C8B-B14F-4D97-AF65-F5344CB8AC3E}">
        <p14:creationId xmlns:p14="http://schemas.microsoft.com/office/powerpoint/2010/main" val="355626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0" indent="0" algn="just">
              <a:buNone/>
            </a:pPr>
            <a:r>
              <a:rPr lang="en-US" sz="2800" dirty="0" smtClean="0"/>
              <a:t>                        In </a:t>
            </a:r>
            <a:r>
              <a:rPr lang="en-US" sz="2800" dirty="0"/>
              <a:t>conclusion, the Fandango Movie Rating Discrepancy Analysis project sheds light on the challenges faced by Fandango in maintaining accurate and transparent movie ratings. The findings underscore the importance of addressing rating inflation to ensure consumer trust and industry integrity. While the proposed solutions show promise in mitigating rating disparities, ongoing monitoring and adaptation will be essential to maintain the effectiveness of the rating system.</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r>
              <a:rPr lang="en-US" sz="2800" dirty="0" smtClean="0"/>
              <a:t>Explore </a:t>
            </a:r>
            <a:r>
              <a:rPr lang="en-US" sz="2800" dirty="0"/>
              <a:t>real-time prediction capabilities to provide up-to-date movie ratings to </a:t>
            </a:r>
            <a:r>
              <a:rPr lang="en-US" sz="2800" dirty="0" smtClean="0"/>
              <a:t>users.</a:t>
            </a:r>
          </a:p>
          <a:p>
            <a:pPr algn="just"/>
            <a:r>
              <a:rPr lang="en-US" sz="2800" dirty="0" smtClean="0"/>
              <a:t>Implement </a:t>
            </a:r>
            <a:r>
              <a:rPr lang="en-US" sz="2800" dirty="0"/>
              <a:t>personalization and customization features to tailor movie recommendations based on individual preferences and viewing </a:t>
            </a:r>
            <a:r>
              <a:rPr lang="en-US" sz="2800" dirty="0" smtClean="0"/>
              <a:t>history.</a:t>
            </a:r>
          </a:p>
          <a:p>
            <a:pPr algn="just"/>
            <a:r>
              <a:rPr lang="en-US" sz="2800" dirty="0" smtClean="0"/>
              <a:t>Investigate </a:t>
            </a:r>
            <a:r>
              <a:rPr lang="en-US" sz="2800" dirty="0"/>
              <a:t>the integration of machine learning models for dynamic rating adjustments based on user feedback and evolving trends in the movie industry.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81192" y="1584100"/>
            <a:ext cx="11029615" cy="4314423"/>
          </a:xfrm>
        </p:spPr>
        <p:txBody>
          <a:bodyPr>
            <a:normAutofit/>
          </a:bodyPr>
          <a:lstStyle/>
          <a:p>
            <a:r>
              <a:rPr lang="en-IN" sz="2400" dirty="0">
                <a:hlinkClick r:id="rId2"/>
              </a:rPr>
              <a:t>https://</a:t>
            </a:r>
            <a:r>
              <a:rPr lang="en-IN" sz="2400" dirty="0" smtClean="0">
                <a:hlinkClick r:id="rId2"/>
              </a:rPr>
              <a:t>www.kaggle.com/datasets</a:t>
            </a:r>
            <a:endParaRPr lang="en-IN" sz="2400" dirty="0" smtClean="0"/>
          </a:p>
          <a:p>
            <a:r>
              <a:rPr lang="en-IN" sz="2400" dirty="0" smtClean="0">
                <a:hlinkClick r:id="rId3"/>
              </a:rPr>
              <a:t>https</a:t>
            </a:r>
            <a:r>
              <a:rPr lang="en-IN" sz="2400" dirty="0">
                <a:hlinkClick r:id="rId3"/>
              </a:rPr>
              <a:t>://</a:t>
            </a:r>
            <a:r>
              <a:rPr lang="en-IN" sz="2400" dirty="0" smtClean="0">
                <a:hlinkClick r:id="rId3"/>
              </a:rPr>
              <a:t>pandas.pydata.org/pandas-docs/stable/user_guide/index.html</a:t>
            </a:r>
            <a:endParaRPr lang="en-IN" sz="2400" dirty="0" smtClean="0"/>
          </a:p>
          <a:p>
            <a:r>
              <a:rPr lang="en-IN" sz="2400" dirty="0" smtClean="0">
                <a:hlinkClick r:id="rId4"/>
              </a:rPr>
              <a:t>https</a:t>
            </a:r>
            <a:r>
              <a:rPr lang="en-IN" sz="2400" dirty="0">
                <a:hlinkClick r:id="rId4"/>
              </a:rPr>
              <a:t>://</a:t>
            </a:r>
            <a:r>
              <a:rPr lang="en-IN" sz="2400" dirty="0" smtClean="0">
                <a:hlinkClick r:id="rId4"/>
              </a:rPr>
              <a:t>seaborn.pydata.org/</a:t>
            </a:r>
            <a:endParaRPr lang="en-IN" sz="2400" dirty="0" smtClean="0"/>
          </a:p>
          <a:p>
            <a:r>
              <a:rPr lang="en-IN" sz="2400" dirty="0" smtClean="0">
                <a:hlinkClick r:id="rId5"/>
              </a:rPr>
              <a:t>https</a:t>
            </a:r>
            <a:r>
              <a:rPr lang="en-IN" sz="2400" dirty="0">
                <a:hlinkClick r:id="rId5"/>
              </a:rPr>
              <a:t>://</a:t>
            </a:r>
            <a:r>
              <a:rPr lang="en-IN" sz="2400" dirty="0" smtClean="0">
                <a:hlinkClick r:id="rId5"/>
              </a:rPr>
              <a:t>matplotlib.org/stable/contents.html</a:t>
            </a:r>
            <a:r>
              <a:rPr lang="en-IN" sz="2400" dirty="0" smtClean="0"/>
              <a:t> </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26645" y="1366421"/>
            <a:ext cx="11029615" cy="4673324"/>
          </a:xfrm>
        </p:spPr>
        <p:txBody>
          <a:bodyPr>
            <a:normAutofit/>
          </a:bodyPr>
          <a:lstStyle/>
          <a:p>
            <a:pPr marL="0" indent="0">
              <a:buNone/>
            </a:pPr>
            <a:r>
              <a:rPr lang="en-IN" sz="3200" dirty="0" smtClean="0"/>
              <a:t>         </a:t>
            </a:r>
            <a:r>
              <a:rPr lang="en-US" sz="2800" dirty="0"/>
              <a:t>The Fandango Movie Rating Discrepancy Analysis project addresses concerns regarding the accuracy and transparency of movie ratings on the Fandango platform. Recent investigations have revealed significant disparities between Fandango ratings and those of other movie rating platforms like Rotten Tomatoes or IMDb, raising questions about the reliability of Fandango's rating system. This project seeks to investigate the extent of rating inflation on Fandango, understand the factors contributing to this inflation, and propose solutions to ensure fair and accurate movie ratings for consumers.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p:cNvSpPr txBox="1"/>
          <p:nvPr/>
        </p:nvSpPr>
        <p:spPr>
          <a:xfrm>
            <a:off x="581192" y="1853819"/>
            <a:ext cx="10902470" cy="3539430"/>
          </a:xfrm>
          <a:prstGeom prst="rect">
            <a:avLst/>
          </a:prstGeom>
          <a:noFill/>
          <a:effectLst>
            <a:glow rad="139700">
              <a:srgbClr val="00B0F0">
                <a:alpha val="40000"/>
              </a:srgbClr>
            </a:glow>
          </a:effectLst>
        </p:spPr>
        <p:txBody>
          <a:bodyPr wrap="square" rtlCol="0">
            <a:spAutoFit/>
          </a:bodyPr>
          <a:lstStyle/>
          <a:p>
            <a:pPr algn="just"/>
            <a:r>
              <a:rPr lang="en-US" sz="2800" dirty="0" smtClean="0"/>
              <a:t>               The </a:t>
            </a:r>
            <a:r>
              <a:rPr lang="en-US" sz="2800" dirty="0"/>
              <a:t>proposed solution involves implementing algorithms to analyze and compare movie ratings across different platforms, with a focus on Fandango. Transparency measures will be developed to enhance the visibility of rating calculation methodologies and incorporate user feedback mechanisms. Additionally, accuracy enhancement strategies such as algorithm adjustments and data validation processes will be implemented to mitigate rating inflation and improve the reliability of Fandango's rating system. </a:t>
            </a:r>
            <a:endParaRPr lang="en-US" sz="2800" dirty="0" smtClean="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051199"/>
            <a:ext cx="11447676" cy="5336722"/>
          </a:xfrm>
        </p:spPr>
        <p:txBody>
          <a:bodyPr>
            <a:normAutofit fontScale="92500" lnSpcReduction="10000"/>
          </a:bodyPr>
          <a:lstStyle/>
          <a:p>
            <a:pPr marL="0" indent="0">
              <a:buNone/>
            </a:pPr>
            <a:r>
              <a:rPr lang="en-US" sz="3200" dirty="0">
                <a:solidFill>
                  <a:srgbClr val="0F0F0F"/>
                </a:solidFill>
              </a:rPr>
              <a:t> </a:t>
            </a:r>
            <a:r>
              <a:rPr lang="en-US" sz="2800" dirty="0" smtClean="0">
                <a:solidFill>
                  <a:srgbClr val="0F0F0F"/>
                </a:solidFill>
              </a:rPr>
              <a:t>System </a:t>
            </a:r>
            <a:r>
              <a:rPr lang="en-US" sz="2800" dirty="0">
                <a:solidFill>
                  <a:srgbClr val="0F0F0F"/>
                </a:solidFill>
              </a:rPr>
              <a:t>Requirements</a:t>
            </a:r>
            <a:r>
              <a:rPr lang="en-US" sz="2800" dirty="0" smtClean="0">
                <a:solidFill>
                  <a:srgbClr val="0F0F0F"/>
                </a:solidFill>
              </a:rPr>
              <a:t>:  </a:t>
            </a:r>
            <a:endParaRPr lang="en-US" sz="2000" dirty="0" smtClean="0">
              <a:solidFill>
                <a:srgbClr val="0F0F0F"/>
              </a:solidFill>
            </a:endParaRPr>
          </a:p>
          <a:p>
            <a:pPr marL="324000" lvl="1" indent="0">
              <a:buNone/>
            </a:pPr>
            <a:r>
              <a:rPr lang="en-US" sz="2400" dirty="0" smtClean="0">
                <a:solidFill>
                  <a:srgbClr val="0F0F0F"/>
                </a:solidFill>
              </a:rPr>
              <a:t>Hardware:</a:t>
            </a:r>
          </a:p>
          <a:p>
            <a:pPr marL="936000" lvl="3" indent="0">
              <a:buNone/>
            </a:pPr>
            <a:r>
              <a:rPr lang="en-US" sz="1900" dirty="0" smtClean="0">
                <a:solidFill>
                  <a:srgbClr val="0F0F0F"/>
                </a:solidFill>
              </a:rPr>
              <a:t> </a:t>
            </a:r>
            <a:r>
              <a:rPr lang="en-US" sz="1900" dirty="0">
                <a:solidFill>
                  <a:srgbClr val="0F0F0F"/>
                </a:solidFill>
              </a:rPr>
              <a:t>Standard PC or laptop with sufficient processing power and storage </a:t>
            </a:r>
            <a:r>
              <a:rPr lang="en-US" sz="1900" dirty="0" smtClean="0">
                <a:solidFill>
                  <a:srgbClr val="0F0F0F"/>
                </a:solidFill>
              </a:rPr>
              <a:t>capacity.</a:t>
            </a:r>
          </a:p>
          <a:p>
            <a:pPr marL="324000" lvl="1" indent="0">
              <a:buNone/>
            </a:pPr>
            <a:r>
              <a:rPr lang="en-US" sz="2400" dirty="0" smtClean="0">
                <a:solidFill>
                  <a:srgbClr val="0F0F0F"/>
                </a:solidFill>
              </a:rPr>
              <a:t>Software:</a:t>
            </a:r>
          </a:p>
          <a:p>
            <a:pPr marL="936000" lvl="3" indent="0">
              <a:buNone/>
            </a:pPr>
            <a:r>
              <a:rPr lang="en-US" sz="2000" dirty="0" smtClean="0">
                <a:solidFill>
                  <a:srgbClr val="0F0F0F"/>
                </a:solidFill>
              </a:rPr>
              <a:t>Python programming language (version 3.x), </a:t>
            </a:r>
            <a:r>
              <a:rPr lang="en-US" sz="2000" dirty="0" err="1" smtClean="0">
                <a:solidFill>
                  <a:srgbClr val="0F0F0F"/>
                </a:solidFill>
              </a:rPr>
              <a:t>Jupyter</a:t>
            </a:r>
            <a:r>
              <a:rPr lang="en-US" sz="2000" dirty="0" smtClean="0">
                <a:solidFill>
                  <a:srgbClr val="0F0F0F"/>
                </a:solidFill>
              </a:rPr>
              <a:t> Notebook for code development and documentation.</a:t>
            </a:r>
          </a:p>
          <a:p>
            <a:pPr marL="0" indent="0">
              <a:buNone/>
            </a:pPr>
            <a:r>
              <a:rPr lang="en-US" sz="2800" dirty="0" smtClean="0">
                <a:solidFill>
                  <a:srgbClr val="0F0F0F"/>
                </a:solidFill>
              </a:rPr>
              <a:t>Library Requirements:</a:t>
            </a:r>
          </a:p>
          <a:p>
            <a:pPr marL="324000" lvl="1" indent="0">
              <a:buNone/>
            </a:pPr>
            <a:r>
              <a:rPr lang="en-US" sz="2400" dirty="0" smtClean="0">
                <a:solidFill>
                  <a:srgbClr val="0F0F0F"/>
                </a:solidFill>
              </a:rPr>
              <a:t>Data </a:t>
            </a:r>
            <a:r>
              <a:rPr lang="en-US" sz="2400" dirty="0">
                <a:solidFill>
                  <a:srgbClr val="0F0F0F"/>
                </a:solidFill>
              </a:rPr>
              <a:t>Processing &amp; </a:t>
            </a:r>
            <a:r>
              <a:rPr lang="en-US" sz="2400" dirty="0" smtClean="0">
                <a:solidFill>
                  <a:srgbClr val="0F0F0F"/>
                </a:solidFill>
              </a:rPr>
              <a:t>Analysis:</a:t>
            </a:r>
          </a:p>
          <a:p>
            <a:pPr marL="936000" lvl="3" indent="0">
              <a:buNone/>
            </a:pPr>
            <a:r>
              <a:rPr lang="en-US" sz="2200" dirty="0" smtClean="0">
                <a:solidFill>
                  <a:srgbClr val="0F0F0F"/>
                </a:solidFill>
              </a:rPr>
              <a:t>pandas </a:t>
            </a:r>
            <a:r>
              <a:rPr lang="en-US" sz="2200" dirty="0">
                <a:solidFill>
                  <a:srgbClr val="0F0F0F"/>
                </a:solidFill>
              </a:rPr>
              <a:t>for data manipulation, </a:t>
            </a:r>
            <a:r>
              <a:rPr lang="en-US" sz="2200" dirty="0" err="1">
                <a:solidFill>
                  <a:srgbClr val="0F0F0F"/>
                </a:solidFill>
              </a:rPr>
              <a:t>NumPy</a:t>
            </a:r>
            <a:r>
              <a:rPr lang="en-US" sz="2200" dirty="0">
                <a:solidFill>
                  <a:srgbClr val="0F0F0F"/>
                </a:solidFill>
              </a:rPr>
              <a:t> for numerical operations, </a:t>
            </a:r>
            <a:r>
              <a:rPr lang="en-US" sz="2200" dirty="0" err="1">
                <a:solidFill>
                  <a:srgbClr val="0F0F0F"/>
                </a:solidFill>
              </a:rPr>
              <a:t>scikit</a:t>
            </a:r>
            <a:r>
              <a:rPr lang="en-US" sz="2200" dirty="0">
                <a:solidFill>
                  <a:srgbClr val="0F0F0F"/>
                </a:solidFill>
              </a:rPr>
              <a:t>-learn for machine learning </a:t>
            </a:r>
            <a:r>
              <a:rPr lang="en-US" sz="2200" dirty="0" smtClean="0">
                <a:solidFill>
                  <a:srgbClr val="0F0F0F"/>
                </a:solidFill>
              </a:rPr>
              <a:t>algorithms</a:t>
            </a:r>
            <a:r>
              <a:rPr lang="en-US" sz="1900" dirty="0" smtClean="0">
                <a:solidFill>
                  <a:srgbClr val="0F0F0F"/>
                </a:solidFill>
              </a:rPr>
              <a:t>.</a:t>
            </a:r>
          </a:p>
          <a:p>
            <a:pPr marL="324000" lvl="1" indent="0">
              <a:buNone/>
            </a:pPr>
            <a:r>
              <a:rPr lang="en-US" sz="2400" dirty="0" smtClean="0">
                <a:solidFill>
                  <a:srgbClr val="0F0F0F"/>
                </a:solidFill>
              </a:rPr>
              <a:t>Data Visualization:</a:t>
            </a:r>
          </a:p>
          <a:p>
            <a:pPr marL="936000" lvl="3" indent="0">
              <a:buNone/>
            </a:pPr>
            <a:r>
              <a:rPr lang="en-US" sz="2200" dirty="0" err="1" smtClean="0">
                <a:solidFill>
                  <a:srgbClr val="0F0F0F"/>
                </a:solidFill>
              </a:rPr>
              <a:t>Matplotlib</a:t>
            </a:r>
            <a:r>
              <a:rPr lang="en-US" sz="2200" dirty="0" smtClean="0">
                <a:solidFill>
                  <a:srgbClr val="0F0F0F"/>
                </a:solidFill>
              </a:rPr>
              <a:t> </a:t>
            </a:r>
            <a:r>
              <a:rPr lang="en-US" sz="2200" dirty="0">
                <a:solidFill>
                  <a:srgbClr val="0F0F0F"/>
                </a:solidFill>
              </a:rPr>
              <a:t>and </a:t>
            </a:r>
            <a:r>
              <a:rPr lang="en-US" sz="2200" dirty="0" err="1">
                <a:solidFill>
                  <a:srgbClr val="0F0F0F"/>
                </a:solidFill>
              </a:rPr>
              <a:t>Seaborn</a:t>
            </a:r>
            <a:r>
              <a:rPr lang="en-US" sz="2200" dirty="0">
                <a:solidFill>
                  <a:srgbClr val="0F0F0F"/>
                </a:solidFill>
              </a:rPr>
              <a:t> for static visualizations, </a:t>
            </a:r>
            <a:r>
              <a:rPr lang="en-US" sz="2200" dirty="0" err="1">
                <a:solidFill>
                  <a:srgbClr val="0F0F0F"/>
                </a:solidFill>
              </a:rPr>
              <a:t>Plotly</a:t>
            </a:r>
            <a:r>
              <a:rPr lang="en-US" sz="2200" dirty="0">
                <a:solidFill>
                  <a:srgbClr val="0F0F0F"/>
                </a:solidFill>
              </a:rPr>
              <a:t> or </a:t>
            </a:r>
            <a:r>
              <a:rPr lang="en-US" sz="2200" dirty="0" err="1">
                <a:solidFill>
                  <a:srgbClr val="0F0F0F"/>
                </a:solidFill>
              </a:rPr>
              <a:t>Bokeh</a:t>
            </a:r>
            <a:r>
              <a:rPr lang="en-US" sz="2200" dirty="0">
                <a:solidFill>
                  <a:srgbClr val="0F0F0F"/>
                </a:solidFill>
              </a:rPr>
              <a:t> for interactive visualizations.</a:t>
            </a:r>
            <a:endParaRPr lang="en-IN" sz="22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164138"/>
            <a:ext cx="11029615" cy="5124532"/>
          </a:xfrm>
        </p:spPr>
        <p:txBody>
          <a:bodyPr>
            <a:noAutofit/>
          </a:bodyPr>
          <a:lstStyle/>
          <a:p>
            <a:pPr marL="0" indent="0" algn="just">
              <a:buNone/>
            </a:pPr>
            <a:r>
              <a:rPr lang="en-US" sz="2800" dirty="0"/>
              <a:t>Algorithm </a:t>
            </a:r>
            <a:r>
              <a:rPr lang="en-US" sz="2800" dirty="0" smtClean="0"/>
              <a:t>Selection:</a:t>
            </a:r>
          </a:p>
          <a:p>
            <a:pPr marL="324000" lvl="1" indent="0">
              <a:buNone/>
            </a:pPr>
            <a:r>
              <a:rPr lang="en-US" sz="2400" dirty="0" smtClean="0"/>
              <a:t>Data Exploration:</a:t>
            </a:r>
          </a:p>
          <a:p>
            <a:pPr marL="936000" lvl="3" indent="0">
              <a:buNone/>
            </a:pPr>
            <a:r>
              <a:rPr lang="en-US" sz="2000" dirty="0" smtClean="0"/>
              <a:t>Explore </a:t>
            </a:r>
            <a:r>
              <a:rPr lang="en-US" sz="2000" dirty="0"/>
              <a:t>the dataset to understand its structure, distributions, and relationships between </a:t>
            </a:r>
            <a:r>
              <a:rPr lang="en-US" sz="2000" dirty="0" smtClean="0"/>
              <a:t>variables.</a:t>
            </a:r>
          </a:p>
          <a:p>
            <a:pPr marL="324000" lvl="1" indent="0">
              <a:buNone/>
            </a:pPr>
            <a:r>
              <a:rPr lang="en-US" sz="2400" dirty="0" smtClean="0"/>
              <a:t>Problem Formation:</a:t>
            </a:r>
          </a:p>
          <a:p>
            <a:pPr marL="936000" lvl="3" indent="0">
              <a:buNone/>
            </a:pPr>
            <a:r>
              <a:rPr lang="en-US" sz="2000" dirty="0" smtClean="0"/>
              <a:t>Define </a:t>
            </a:r>
            <a:r>
              <a:rPr lang="en-US" sz="2000" dirty="0"/>
              <a:t>the problem statement, objectives, and evaluation metrics for model </a:t>
            </a:r>
            <a:r>
              <a:rPr lang="en-US" sz="2000" dirty="0" smtClean="0"/>
              <a:t>performance.</a:t>
            </a:r>
            <a:endParaRPr lang="en-US" sz="2400" dirty="0" smtClean="0"/>
          </a:p>
          <a:p>
            <a:pPr marL="324000" lvl="1" indent="0">
              <a:buNone/>
            </a:pPr>
            <a:r>
              <a:rPr lang="en-US" sz="2400" dirty="0" smtClean="0"/>
              <a:t>Algorithm Selection:</a:t>
            </a:r>
          </a:p>
          <a:p>
            <a:pPr marL="936000" lvl="3" indent="0">
              <a:buNone/>
            </a:pPr>
            <a:r>
              <a:rPr lang="en-US" sz="2000" dirty="0" smtClean="0"/>
              <a:t>Choose </a:t>
            </a:r>
            <a:r>
              <a:rPr lang="en-US" sz="2000" dirty="0"/>
              <a:t>appropriate algorithms based on the nature of the problem (e.g., regression, classification</a:t>
            </a:r>
            <a:r>
              <a:rPr lang="en-US" sz="2000" dirty="0" smtClean="0"/>
              <a: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0" indent="0">
              <a:buNone/>
            </a:pPr>
            <a:r>
              <a:rPr lang="en-US" sz="3000" dirty="0"/>
              <a:t>Data </a:t>
            </a:r>
            <a:r>
              <a:rPr lang="en-US" sz="3000" dirty="0" smtClean="0"/>
              <a:t>Input:</a:t>
            </a:r>
          </a:p>
          <a:p>
            <a:pPr marL="324000" lvl="1" indent="0">
              <a:buNone/>
            </a:pPr>
            <a:r>
              <a:rPr lang="en-US" sz="2400" dirty="0" smtClean="0"/>
              <a:t>Data Collection:</a:t>
            </a:r>
          </a:p>
          <a:p>
            <a:pPr marL="594000" lvl="2" indent="0">
              <a:buNone/>
            </a:pPr>
            <a:r>
              <a:rPr lang="en-US" sz="2000" dirty="0" smtClean="0"/>
              <a:t>Gather </a:t>
            </a:r>
            <a:r>
              <a:rPr lang="en-US" sz="2000" dirty="0"/>
              <a:t>movie rating data from various platforms using web scraping or API </a:t>
            </a:r>
            <a:r>
              <a:rPr lang="en-US" sz="2000" dirty="0" smtClean="0"/>
              <a:t>calls.</a:t>
            </a:r>
          </a:p>
          <a:p>
            <a:pPr marL="324000" lvl="1" indent="0">
              <a:buNone/>
            </a:pPr>
            <a:r>
              <a:rPr lang="en-US" sz="2400" dirty="0" smtClean="0"/>
              <a:t>Data Cleaning:</a:t>
            </a:r>
          </a:p>
          <a:p>
            <a:pPr marL="594000" lvl="2" indent="0">
              <a:buNone/>
            </a:pPr>
            <a:r>
              <a:rPr lang="en-US" sz="2000" dirty="0" smtClean="0"/>
              <a:t>Handle </a:t>
            </a:r>
            <a:r>
              <a:rPr lang="en-US" sz="2000" dirty="0"/>
              <a:t>missing values, outliers, and inconsistencies in the </a:t>
            </a:r>
            <a:r>
              <a:rPr lang="en-US" sz="2000" dirty="0" smtClean="0"/>
              <a:t>dataset.</a:t>
            </a:r>
          </a:p>
          <a:p>
            <a:pPr marL="324000" lvl="1" indent="0">
              <a:buNone/>
            </a:pPr>
            <a:r>
              <a:rPr lang="en-US" sz="2400" dirty="0" smtClean="0"/>
              <a:t>Feature Engineering:</a:t>
            </a:r>
          </a:p>
          <a:p>
            <a:pPr marL="594000" lvl="2" indent="0">
              <a:buNone/>
            </a:pPr>
            <a:r>
              <a:rPr lang="en-US" sz="2000" dirty="0" smtClean="0"/>
              <a:t>Create </a:t>
            </a:r>
            <a:r>
              <a:rPr lang="en-US" sz="2000" dirty="0"/>
              <a:t>new features or transform existing ones to improve model performance.</a:t>
            </a:r>
            <a:endParaRPr lang="en-US" sz="2000" dirty="0" smtClean="0"/>
          </a:p>
        </p:txBody>
      </p:sp>
    </p:spTree>
    <p:extLst>
      <p:ext uri="{BB962C8B-B14F-4D97-AF65-F5344CB8AC3E}">
        <p14:creationId xmlns:p14="http://schemas.microsoft.com/office/powerpoint/2010/main" val="185095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3" y="1662634"/>
            <a:ext cx="11029615" cy="4673324"/>
          </a:xfrm>
        </p:spPr>
        <p:txBody>
          <a:bodyPr>
            <a:normAutofit fontScale="92500" lnSpcReduction="10000"/>
          </a:bodyPr>
          <a:lstStyle/>
          <a:p>
            <a:pPr marL="0" indent="0">
              <a:buNone/>
            </a:pPr>
            <a:r>
              <a:rPr lang="en-US" sz="3000" dirty="0" smtClean="0"/>
              <a:t>Training Process:</a:t>
            </a:r>
          </a:p>
          <a:p>
            <a:pPr marL="324000" lvl="1" indent="0">
              <a:buNone/>
            </a:pPr>
            <a:r>
              <a:rPr lang="en-US" sz="2600" dirty="0" smtClean="0"/>
              <a:t>Data Splitting:</a:t>
            </a:r>
          </a:p>
          <a:p>
            <a:pPr marL="594000" lvl="2" indent="0">
              <a:buNone/>
            </a:pPr>
            <a:r>
              <a:rPr lang="en-US" sz="2200" dirty="0" smtClean="0"/>
              <a:t>Divide the dataset into training and testing sets for model validation.   </a:t>
            </a:r>
          </a:p>
          <a:p>
            <a:pPr marL="324000" lvl="1" indent="0">
              <a:buNone/>
            </a:pPr>
            <a:r>
              <a:rPr lang="en-US" sz="2600" dirty="0" smtClean="0"/>
              <a:t>Feature Scaling:</a:t>
            </a:r>
          </a:p>
          <a:p>
            <a:pPr marL="594000" lvl="2" indent="0">
              <a:buNone/>
            </a:pPr>
            <a:r>
              <a:rPr lang="en-US" sz="2200" dirty="0" smtClean="0"/>
              <a:t>Normalize or standardize features to ensure consistent scaling across variables</a:t>
            </a:r>
            <a:r>
              <a:rPr lang="en-US" sz="2400" dirty="0" smtClean="0"/>
              <a:t>.</a:t>
            </a:r>
          </a:p>
          <a:p>
            <a:pPr marL="324000" lvl="1" indent="0">
              <a:buNone/>
            </a:pPr>
            <a:r>
              <a:rPr lang="en-US" sz="2600" dirty="0" smtClean="0"/>
              <a:t>Model Training:</a:t>
            </a:r>
          </a:p>
          <a:p>
            <a:pPr marL="594000" lvl="2" indent="0">
              <a:buNone/>
            </a:pPr>
            <a:r>
              <a:rPr lang="en-US" sz="2200" dirty="0" smtClean="0"/>
              <a:t>Train machine learning models using the training dataset.</a:t>
            </a:r>
            <a:endParaRPr lang="en-US" sz="2400" dirty="0" smtClean="0"/>
          </a:p>
          <a:p>
            <a:pPr marL="324000" lvl="1" indent="0">
              <a:buNone/>
            </a:pPr>
            <a:r>
              <a:rPr lang="en-US" sz="2600" dirty="0" smtClean="0"/>
              <a:t>Model Evaluation:</a:t>
            </a:r>
          </a:p>
          <a:p>
            <a:pPr marL="594000" lvl="2" indent="0">
              <a:buNone/>
            </a:pPr>
            <a:r>
              <a:rPr lang="en-US" sz="2200" dirty="0" smtClean="0"/>
              <a:t>Evaluate model performance using appropriate evaluation metrics and cross-validation techniques.</a:t>
            </a:r>
          </a:p>
        </p:txBody>
      </p:sp>
    </p:spTree>
    <p:extLst>
      <p:ext uri="{BB962C8B-B14F-4D97-AF65-F5344CB8AC3E}">
        <p14:creationId xmlns:p14="http://schemas.microsoft.com/office/powerpoint/2010/main" val="391895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2275" t="37520" r="5620" b="16880"/>
          <a:stretch/>
        </p:blipFill>
        <p:spPr>
          <a:xfrm>
            <a:off x="103032" y="1245330"/>
            <a:ext cx="5834129" cy="240834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2323" t="37850" r="26411" b="6797"/>
          <a:stretch/>
        </p:blipFill>
        <p:spPr>
          <a:xfrm>
            <a:off x="6529587" y="1281446"/>
            <a:ext cx="3876541" cy="292350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2371" t="55005" r="5661" b="5736"/>
          <a:stretch/>
        </p:blipFill>
        <p:spPr>
          <a:xfrm>
            <a:off x="450759" y="4024363"/>
            <a:ext cx="5821250" cy="2073498"/>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2420" t="43874" r="5613" b="15891"/>
          <a:stretch/>
        </p:blipFill>
        <p:spPr>
          <a:xfrm>
            <a:off x="6370749" y="4258098"/>
            <a:ext cx="5821251" cy="2125015"/>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129</TotalTime>
  <Words>586</Words>
  <Application>Microsoft Office PowerPoint</Application>
  <PresentationFormat>Custom</PresentationFormat>
  <Paragraphs>73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Movie Rating Discrepancy Analysis</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M.S.Kanakatharini</cp:lastModifiedBy>
  <cp:revision>33</cp:revision>
  <dcterms:created xsi:type="dcterms:W3CDTF">2021-05-26T16:50:10Z</dcterms:created>
  <dcterms:modified xsi:type="dcterms:W3CDTF">2024-04-05T16:13:47Z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