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278"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w3schools.com/sql/sql_create_index.asp" TargetMode="External"/><Relationship Id="rId3" Type="http://schemas.openxmlformats.org/officeDocument/2006/relationships/hyperlink" Target="https://www.w3schools.com/sql/sql_unique.asp" TargetMode="External"/><Relationship Id="rId7" Type="http://schemas.openxmlformats.org/officeDocument/2006/relationships/hyperlink" Target="https://www.w3schools.com/sql/sql_default.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2.xml"/><Relationship Id="rId6" Type="http://schemas.openxmlformats.org/officeDocument/2006/relationships/hyperlink" Target="https://www.w3schools.com/sql/sql_check.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MySQL </a:t>
            </a:r>
            <a:r>
              <a:rPr lang="en-US" dirty="0" smtClean="0"/>
              <a:t>commands</a:t>
            </a:r>
            <a:endParaRPr lang="en-US" dirty="0"/>
          </a:p>
        </p:txBody>
      </p:sp>
    </p:spTree>
    <p:extLst>
      <p:ext uri="{BB962C8B-B14F-4D97-AF65-F5344CB8AC3E}">
        <p14:creationId xmlns="" xmlns:p14="http://schemas.microsoft.com/office/powerpoint/2010/main" val="4005562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normAutofit fontScale="85000" lnSpcReduction="20000"/>
          </a:bodyPr>
          <a:lstStyle/>
          <a:p>
            <a:pPr marL="0" indent="0">
              <a:buNone/>
            </a:pPr>
            <a:r>
              <a:rPr lang="en-US" dirty="0"/>
              <a:t>SQL PRIMARY KEY Constraint</a:t>
            </a:r>
          </a:p>
          <a:p>
            <a:pPr marL="0" indent="0">
              <a:buNone/>
            </a:pPr>
            <a:endParaRPr lang="en-US" dirty="0"/>
          </a:p>
          <a:p>
            <a:pPr marL="0" indent="0">
              <a:buNone/>
            </a:pPr>
            <a:r>
              <a:rPr lang="en-US" dirty="0"/>
              <a:t>The PRIMARY KEY constraint uniquely identifies each record in a table.</a:t>
            </a:r>
          </a:p>
          <a:p>
            <a:pPr marL="0" indent="0">
              <a:buNone/>
            </a:pPr>
            <a:endParaRPr lang="en-US" dirty="0"/>
          </a:p>
          <a:p>
            <a:pPr marL="0" indent="0">
              <a:buNone/>
            </a:pPr>
            <a:r>
              <a:rPr lang="en-US" dirty="0"/>
              <a:t>Primary keys must contain UNIQUE values, and cannot contain NULL values.</a:t>
            </a:r>
          </a:p>
          <a:p>
            <a:pPr marL="0" indent="0">
              <a:buNone/>
            </a:pPr>
            <a:endParaRPr lang="en-US" dirty="0"/>
          </a:p>
          <a:p>
            <a:pPr marL="0" indent="0">
              <a:buNone/>
            </a:pPr>
            <a:r>
              <a:rPr lang="en-US" dirty="0"/>
              <a:t>A table can have only ONE primary key; and in the table, this primary key can consist of single or multiple columns (fields).</a:t>
            </a:r>
          </a:p>
          <a:p>
            <a:pPr marL="0" indent="0">
              <a:buNone/>
            </a:pPr>
            <a:r>
              <a:rPr lang="en-US" dirty="0"/>
              <a:t>SQL PRIMARY KEY on CREATE </a:t>
            </a:r>
            <a:r>
              <a:rPr lang="en-US" dirty="0" smtClean="0"/>
              <a:t>TABLE :</a:t>
            </a:r>
            <a:endParaRPr lang="en-US" dirty="0"/>
          </a:p>
          <a:p>
            <a:pPr marL="0" indent="0">
              <a:buNone/>
            </a:pPr>
            <a:endParaRPr lang="en-US" dirty="0"/>
          </a:p>
          <a:p>
            <a:pPr marL="0" indent="0">
              <a:buNone/>
            </a:pPr>
            <a:r>
              <a:rPr lang="en-US" dirty="0"/>
              <a:t>The following SQL creates a PRIMARY KEY on the "ID" column when the "Persons" table is created:</a:t>
            </a:r>
          </a:p>
          <a:p>
            <a:pPr marL="0" indent="0">
              <a:buNone/>
            </a:pPr>
            <a:endParaRPr lang="en-US" dirty="0"/>
          </a:p>
          <a:p>
            <a:pPr marL="0" indent="0">
              <a:buNone/>
            </a:pPr>
            <a:r>
              <a:rPr lang="en-US" dirty="0"/>
              <a:t>MySQL:</a:t>
            </a:r>
          </a:p>
          <a:p>
            <a:pPr marL="0" indent="0">
              <a:buNone/>
            </a:pPr>
            <a:r>
              <a:rPr lang="en-US" dirty="0"/>
              <a:t>CREATE TABLE Persons (</a:t>
            </a:r>
          </a:p>
          <a:p>
            <a:pPr marL="0" indent="0">
              <a:buNone/>
            </a:pPr>
            <a:r>
              <a:rPr lang="en-US" dirty="0"/>
              <a:t>    ID </a:t>
            </a:r>
            <a:r>
              <a:rPr lang="en-US" dirty="0" err="1"/>
              <a:t>int</a:t>
            </a:r>
            <a:r>
              <a:rPr lang="en-US" dirty="0"/>
              <a:t> NOT NULL,</a:t>
            </a:r>
          </a:p>
          <a:p>
            <a:pPr marL="0" indent="0">
              <a:buNone/>
            </a:pPr>
            <a:r>
              <a:rPr lang="en-US" dirty="0"/>
              <a:t>    </a:t>
            </a:r>
            <a:r>
              <a:rPr lang="en-US" dirty="0" err="1"/>
              <a:t>LastName</a:t>
            </a:r>
            <a:r>
              <a:rPr lang="en-US" dirty="0"/>
              <a:t> varchar(255) NOT NULL,</a:t>
            </a:r>
          </a:p>
          <a:p>
            <a:pPr marL="0" indent="0">
              <a:buNone/>
            </a:pPr>
            <a:r>
              <a:rPr lang="en-US" dirty="0"/>
              <a:t>    </a:t>
            </a:r>
            <a:r>
              <a:rPr lang="en-US" dirty="0" err="1"/>
              <a:t>FirstName</a:t>
            </a:r>
            <a:r>
              <a:rPr lang="en-US" dirty="0"/>
              <a:t> varchar(255),</a:t>
            </a:r>
          </a:p>
          <a:p>
            <a:pPr marL="0" indent="0">
              <a:buNone/>
            </a:pPr>
            <a:r>
              <a:rPr lang="en-US" dirty="0"/>
              <a:t>    Age </a:t>
            </a:r>
            <a:r>
              <a:rPr lang="en-US" dirty="0" err="1"/>
              <a:t>int</a:t>
            </a:r>
            <a:r>
              <a:rPr lang="en-US" dirty="0"/>
              <a:t>,</a:t>
            </a:r>
          </a:p>
          <a:p>
            <a:pPr marL="0" indent="0">
              <a:buNone/>
            </a:pPr>
            <a:r>
              <a:rPr lang="en-US" dirty="0"/>
              <a:t>    PRIMARY KEY (ID)</a:t>
            </a:r>
          </a:p>
          <a:p>
            <a:pPr marL="0" indent="0">
              <a:buNone/>
            </a:pPr>
            <a:r>
              <a:rPr lang="en-US" dirty="0"/>
              <a:t>); </a:t>
            </a:r>
          </a:p>
        </p:txBody>
      </p:sp>
    </p:spTree>
    <p:extLst>
      <p:ext uri="{BB962C8B-B14F-4D97-AF65-F5344CB8AC3E}">
        <p14:creationId xmlns="" xmlns:p14="http://schemas.microsoft.com/office/powerpoint/2010/main" val="11049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normAutofit fontScale="92500" lnSpcReduction="10000"/>
          </a:bodyPr>
          <a:lstStyle/>
          <a:p>
            <a:pPr marL="0" indent="0">
              <a:buNone/>
            </a:pPr>
            <a:r>
              <a:rPr lang="en-US" dirty="0"/>
              <a:t>To allow naming of a PRIMARY KEY constraint, and for defining a PRIMARY KEY constraint on multiple columns, use the following SQL syntax:</a:t>
            </a:r>
          </a:p>
          <a:p>
            <a:pPr marL="0" indent="0">
              <a:buNone/>
            </a:pPr>
            <a:endParaRPr lang="en-US" dirty="0"/>
          </a:p>
          <a:p>
            <a:pPr marL="0" indent="0">
              <a:buNone/>
            </a:pPr>
            <a:r>
              <a:rPr lang="en-US" dirty="0"/>
              <a:t>MySQL / SQL Server / Oracle / MS Access:</a:t>
            </a:r>
          </a:p>
          <a:p>
            <a:pPr marL="0" indent="0">
              <a:buNone/>
            </a:pPr>
            <a:r>
              <a:rPr lang="en-US" dirty="0"/>
              <a:t>CREATE TABLE Persons (</a:t>
            </a:r>
          </a:p>
          <a:p>
            <a:pPr marL="0" indent="0">
              <a:buNone/>
            </a:pPr>
            <a:r>
              <a:rPr lang="en-US" dirty="0"/>
              <a:t>    ID </a:t>
            </a:r>
            <a:r>
              <a:rPr lang="en-US" dirty="0" err="1"/>
              <a:t>int</a:t>
            </a:r>
            <a:r>
              <a:rPr lang="en-US" dirty="0"/>
              <a:t> NOT NULL,</a:t>
            </a:r>
          </a:p>
          <a:p>
            <a:pPr marL="0" indent="0">
              <a:buNone/>
            </a:pPr>
            <a:r>
              <a:rPr lang="en-US" dirty="0"/>
              <a:t>    </a:t>
            </a:r>
            <a:r>
              <a:rPr lang="en-US" dirty="0" err="1"/>
              <a:t>LastName</a:t>
            </a:r>
            <a:r>
              <a:rPr lang="en-US" dirty="0"/>
              <a:t> varchar(255) NOT NULL,</a:t>
            </a:r>
          </a:p>
          <a:p>
            <a:pPr marL="0" indent="0">
              <a:buNone/>
            </a:pPr>
            <a:r>
              <a:rPr lang="en-US" dirty="0"/>
              <a:t>    </a:t>
            </a:r>
            <a:r>
              <a:rPr lang="en-US" dirty="0" err="1"/>
              <a:t>FirstName</a:t>
            </a:r>
            <a:r>
              <a:rPr lang="en-US" dirty="0"/>
              <a:t> varchar(255),</a:t>
            </a:r>
          </a:p>
          <a:p>
            <a:pPr marL="0" indent="0">
              <a:buNone/>
            </a:pPr>
            <a:r>
              <a:rPr lang="en-US" dirty="0"/>
              <a:t>    Age </a:t>
            </a:r>
            <a:r>
              <a:rPr lang="en-US" dirty="0" err="1"/>
              <a:t>int</a:t>
            </a:r>
            <a:r>
              <a:rPr lang="en-US" dirty="0"/>
              <a:t>,</a:t>
            </a:r>
          </a:p>
          <a:p>
            <a:pPr marL="0" indent="0">
              <a:buNone/>
            </a:pPr>
            <a:r>
              <a:rPr lang="en-US" dirty="0"/>
              <a:t>    CONSTRAINT </a:t>
            </a:r>
            <a:r>
              <a:rPr lang="en-US" dirty="0" err="1"/>
              <a:t>PK_Person</a:t>
            </a:r>
            <a:r>
              <a:rPr lang="en-US" dirty="0"/>
              <a:t> PRIMARY KEY (</a:t>
            </a:r>
            <a:r>
              <a:rPr lang="en-US" dirty="0" err="1"/>
              <a:t>ID,LastName</a:t>
            </a:r>
            <a:r>
              <a:rPr lang="en-US" dirty="0"/>
              <a:t>)</a:t>
            </a:r>
          </a:p>
          <a:p>
            <a:pPr marL="0" indent="0">
              <a:buNone/>
            </a:pPr>
            <a:r>
              <a:rPr lang="en-US" dirty="0"/>
              <a:t>); </a:t>
            </a:r>
            <a:endParaRPr lang="en-US" dirty="0" smtClean="0"/>
          </a:p>
          <a:p>
            <a:pPr marL="0" indent="0">
              <a:buNone/>
            </a:pPr>
            <a:endParaRPr lang="en-US" dirty="0"/>
          </a:p>
          <a:p>
            <a:pPr marL="0" indent="0">
              <a:buNone/>
            </a:pPr>
            <a:r>
              <a:rPr lang="en-US" b="1" dirty="0"/>
              <a:t>SQL PRIMARY KEY on ALTER TABLE</a:t>
            </a:r>
          </a:p>
          <a:p>
            <a:r>
              <a:rPr lang="en-US" dirty="0"/>
              <a:t>To create a PRIMARY KEY constraint on the "ID" column when the table is already created, use the following SQL:</a:t>
            </a:r>
          </a:p>
          <a:p>
            <a:r>
              <a:rPr lang="en-US" b="1" dirty="0"/>
              <a:t>MySQL / SQL Server / Oracle / MS Access:</a:t>
            </a:r>
            <a:endParaRPr lang="en-US" dirty="0"/>
          </a:p>
          <a:p>
            <a:r>
              <a:rPr lang="en-US" dirty="0"/>
              <a:t>ALTER TABLE Persons</a:t>
            </a:r>
            <a:br>
              <a:rPr lang="en-US" dirty="0"/>
            </a:br>
            <a:r>
              <a:rPr lang="en-US" dirty="0"/>
              <a:t>ADD PRIMARY KEY (ID); </a:t>
            </a:r>
          </a:p>
          <a:p>
            <a:pPr marL="0" indent="0">
              <a:buNone/>
            </a:pPr>
            <a:endParaRPr lang="en-US" dirty="0"/>
          </a:p>
        </p:txBody>
      </p:sp>
    </p:spTree>
    <p:extLst>
      <p:ext uri="{BB962C8B-B14F-4D97-AF65-F5344CB8AC3E}">
        <p14:creationId xmlns="" xmlns:p14="http://schemas.microsoft.com/office/powerpoint/2010/main" val="49789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normAutofit/>
          </a:bodyPr>
          <a:lstStyle/>
          <a:p>
            <a:pPr marL="0" indent="0">
              <a:buNone/>
            </a:pPr>
            <a:r>
              <a:rPr lang="en-US" dirty="0"/>
              <a:t>SQL FOREIGN KEY Constraint</a:t>
            </a:r>
          </a:p>
          <a:p>
            <a:pPr marL="0" indent="0">
              <a:buNone/>
            </a:pPr>
            <a:endParaRPr lang="en-US" dirty="0"/>
          </a:p>
          <a:p>
            <a:pPr marL="0" indent="0">
              <a:buNone/>
            </a:pPr>
            <a:r>
              <a:rPr lang="en-US" dirty="0"/>
              <a:t>A FOREIGN KEY is a key used to link two tables together.</a:t>
            </a:r>
          </a:p>
          <a:p>
            <a:pPr marL="0" indent="0">
              <a:buNone/>
            </a:pPr>
            <a:endParaRPr lang="en-US" dirty="0"/>
          </a:p>
          <a:p>
            <a:pPr marL="0" indent="0">
              <a:buNone/>
            </a:pPr>
            <a:r>
              <a:rPr lang="en-US" dirty="0"/>
              <a:t>A FOREIGN KEY is a field (or collection of fields) in one table that refers to the PRIMARY KEY in another table.</a:t>
            </a:r>
          </a:p>
          <a:p>
            <a:pPr marL="0" indent="0">
              <a:buNone/>
            </a:pPr>
            <a:endParaRPr lang="en-US" dirty="0"/>
          </a:p>
          <a:p>
            <a:pPr marL="0" indent="0">
              <a:buNone/>
            </a:pPr>
            <a:r>
              <a:rPr lang="en-US" dirty="0"/>
              <a:t>The table containing the foreign key is called the child table, and the table containing the candidate key is called the referenced or parent table.</a:t>
            </a:r>
          </a:p>
          <a:p>
            <a:pPr marL="0" indent="0">
              <a:buNone/>
            </a:pPr>
            <a:endParaRPr lang="en-US" dirty="0"/>
          </a:p>
          <a:p>
            <a:pPr marL="0" indent="0">
              <a:buNone/>
            </a:pPr>
            <a:r>
              <a:rPr lang="en-US" dirty="0" smtClean="0"/>
              <a:t>.</a:t>
            </a:r>
            <a:endParaRPr lang="en-US" dirty="0"/>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239443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0"/>
            <a:ext cx="11277600" cy="7010400"/>
          </a:xfrm>
        </p:spPr>
        <p:txBody>
          <a:bodyPr>
            <a:normAutofit fontScale="70000" lnSpcReduction="20000"/>
          </a:bodyPr>
          <a:lstStyle/>
          <a:p>
            <a:pPr marL="0" indent="0">
              <a:buNone/>
            </a:pPr>
            <a:r>
              <a:rPr lang="en-US" dirty="0" smtClean="0"/>
              <a:t>The </a:t>
            </a:r>
            <a:r>
              <a:rPr lang="en-US" dirty="0"/>
              <a:t>following SQL creates a FOREIGN KEY on the "</a:t>
            </a:r>
            <a:r>
              <a:rPr lang="en-US" dirty="0" err="1"/>
              <a:t>PersonID</a:t>
            </a:r>
            <a:r>
              <a:rPr lang="en-US" dirty="0"/>
              <a:t>" column when the "Orders" table is created</a:t>
            </a:r>
            <a:r>
              <a:rPr lang="en-US" dirty="0" smtClean="0"/>
              <a:t>:</a:t>
            </a:r>
            <a:endParaRPr lang="en-US" dirty="0"/>
          </a:p>
          <a:p>
            <a:pPr marL="0" indent="0">
              <a:buNone/>
            </a:pPr>
            <a:r>
              <a:rPr lang="en-US" dirty="0" smtClean="0"/>
              <a:t>"</a:t>
            </a:r>
            <a:r>
              <a:rPr lang="en-US" dirty="0"/>
              <a:t>Persons" table:</a:t>
            </a:r>
          </a:p>
          <a:p>
            <a:pPr marL="0" indent="0">
              <a:buNone/>
            </a:pPr>
            <a:r>
              <a:rPr lang="en-US" dirty="0" err="1"/>
              <a:t>PersonID</a:t>
            </a:r>
            <a:r>
              <a:rPr lang="en-US" dirty="0"/>
              <a:t> 	</a:t>
            </a:r>
            <a:r>
              <a:rPr lang="en-US" dirty="0" err="1"/>
              <a:t>LastName</a:t>
            </a:r>
            <a:r>
              <a:rPr lang="en-US" dirty="0"/>
              <a:t> 	</a:t>
            </a:r>
            <a:r>
              <a:rPr lang="en-US" dirty="0" smtClean="0"/>
              <a:t>   </a:t>
            </a:r>
            <a:r>
              <a:rPr lang="en-US" dirty="0" err="1" smtClean="0"/>
              <a:t>FirstName</a:t>
            </a:r>
            <a:r>
              <a:rPr lang="en-US" dirty="0" smtClean="0"/>
              <a:t>      Age</a:t>
            </a:r>
            <a:endParaRPr lang="en-US" dirty="0"/>
          </a:p>
          <a:p>
            <a:pPr marL="0" indent="0">
              <a:buNone/>
            </a:pPr>
            <a:r>
              <a:rPr lang="en-US" dirty="0"/>
              <a:t>1 	</a:t>
            </a:r>
            <a:r>
              <a:rPr lang="en-US" dirty="0" smtClean="0"/>
              <a:t> Hansen </a:t>
            </a:r>
            <a:r>
              <a:rPr lang="en-US" dirty="0"/>
              <a:t>	</a:t>
            </a:r>
            <a:r>
              <a:rPr lang="en-US" dirty="0" smtClean="0"/>
              <a:t>     Ola </a:t>
            </a:r>
            <a:r>
              <a:rPr lang="en-US" dirty="0"/>
              <a:t>	</a:t>
            </a:r>
            <a:r>
              <a:rPr lang="en-US" dirty="0" smtClean="0"/>
              <a:t>         30</a:t>
            </a:r>
            <a:endParaRPr lang="en-US" dirty="0"/>
          </a:p>
          <a:p>
            <a:pPr marL="0" indent="0">
              <a:buNone/>
            </a:pPr>
            <a:r>
              <a:rPr lang="en-US" dirty="0"/>
              <a:t>2 	 </a:t>
            </a:r>
            <a:r>
              <a:rPr lang="en-US" dirty="0" err="1" smtClean="0"/>
              <a:t>Svendson</a:t>
            </a:r>
            <a:r>
              <a:rPr lang="en-US" dirty="0" smtClean="0"/>
              <a:t>      </a:t>
            </a:r>
            <a:r>
              <a:rPr lang="en-US" dirty="0" err="1" smtClean="0"/>
              <a:t>Tove</a:t>
            </a:r>
            <a:r>
              <a:rPr lang="en-US" dirty="0" smtClean="0"/>
              <a:t> </a:t>
            </a:r>
            <a:r>
              <a:rPr lang="en-US" dirty="0"/>
              <a:t>	</a:t>
            </a:r>
            <a:r>
              <a:rPr lang="en-US" dirty="0" smtClean="0"/>
              <a:t>         23</a:t>
            </a:r>
            <a:endParaRPr lang="en-US" dirty="0"/>
          </a:p>
          <a:p>
            <a:pPr marL="0" indent="0">
              <a:buNone/>
            </a:pPr>
            <a:r>
              <a:rPr lang="en-US" dirty="0"/>
              <a:t>3 	</a:t>
            </a:r>
            <a:r>
              <a:rPr lang="en-US" dirty="0" smtClean="0"/>
              <a:t> </a:t>
            </a:r>
            <a:r>
              <a:rPr lang="en-US" dirty="0" err="1" smtClean="0"/>
              <a:t>Pettersen</a:t>
            </a:r>
            <a:r>
              <a:rPr lang="en-US" dirty="0" smtClean="0"/>
              <a:t> </a:t>
            </a:r>
            <a:r>
              <a:rPr lang="en-US" dirty="0"/>
              <a:t>	</a:t>
            </a:r>
            <a:r>
              <a:rPr lang="en-US" dirty="0" smtClean="0"/>
              <a:t>      Kari </a:t>
            </a:r>
            <a:r>
              <a:rPr lang="en-US" dirty="0"/>
              <a:t>	</a:t>
            </a:r>
            <a:r>
              <a:rPr lang="en-US" dirty="0" smtClean="0"/>
              <a:t>         20</a:t>
            </a:r>
            <a:endParaRPr lang="en-US" dirty="0"/>
          </a:p>
          <a:p>
            <a:pPr marL="0" indent="0">
              <a:buNone/>
            </a:pPr>
            <a:endParaRPr lang="en-US" dirty="0"/>
          </a:p>
          <a:p>
            <a:pPr marL="0" indent="0">
              <a:buNone/>
            </a:pPr>
            <a:r>
              <a:rPr lang="en-US" dirty="0"/>
              <a:t>"Orders" table:</a:t>
            </a:r>
          </a:p>
          <a:p>
            <a:pPr marL="0" indent="0">
              <a:buNone/>
            </a:pPr>
            <a:r>
              <a:rPr lang="en-US" dirty="0" err="1"/>
              <a:t>OrderID</a:t>
            </a:r>
            <a:r>
              <a:rPr lang="en-US" dirty="0"/>
              <a:t> 	</a:t>
            </a:r>
            <a:r>
              <a:rPr lang="en-US" dirty="0" err="1"/>
              <a:t>OrderNumber</a:t>
            </a:r>
            <a:r>
              <a:rPr lang="en-US" dirty="0"/>
              <a:t> </a:t>
            </a:r>
            <a:r>
              <a:rPr lang="en-US" dirty="0" smtClean="0"/>
              <a:t>  </a:t>
            </a:r>
            <a:r>
              <a:rPr lang="en-US" dirty="0" err="1" smtClean="0"/>
              <a:t>PersonID</a:t>
            </a:r>
            <a:endParaRPr lang="en-US" dirty="0"/>
          </a:p>
          <a:p>
            <a:pPr marL="0" indent="0">
              <a:buNone/>
            </a:pPr>
            <a:r>
              <a:rPr lang="en-US" dirty="0"/>
              <a:t>1 	77895 	            3</a:t>
            </a:r>
          </a:p>
          <a:p>
            <a:pPr marL="0" indent="0">
              <a:buNone/>
            </a:pPr>
            <a:r>
              <a:rPr lang="en-US" dirty="0"/>
              <a:t>2 	44678 	            3</a:t>
            </a:r>
          </a:p>
          <a:p>
            <a:pPr marL="0" indent="0">
              <a:buNone/>
            </a:pPr>
            <a:r>
              <a:rPr lang="en-US" dirty="0"/>
              <a:t>3 	22456 	            2</a:t>
            </a:r>
          </a:p>
          <a:p>
            <a:pPr marL="0" indent="0">
              <a:buNone/>
            </a:pPr>
            <a:r>
              <a:rPr lang="en-US" dirty="0"/>
              <a:t>4 	24562 	            </a:t>
            </a:r>
            <a:r>
              <a:rPr lang="en-US" dirty="0" smtClean="0"/>
              <a:t>1</a:t>
            </a:r>
          </a:p>
          <a:p>
            <a:pPr marL="0" indent="0">
              <a:buNone/>
            </a:pPr>
            <a:endParaRPr lang="en-US" dirty="0" smtClean="0"/>
          </a:p>
          <a:p>
            <a:pPr>
              <a:lnSpc>
                <a:spcPct val="170000"/>
              </a:lnSpc>
              <a:spcAft>
                <a:spcPts val="1200"/>
              </a:spcAft>
            </a:pPr>
            <a:r>
              <a:rPr lang="en-US" sz="2100" b="1" dirty="0" smtClean="0"/>
              <a:t>CREATE </a:t>
            </a:r>
            <a:r>
              <a:rPr lang="en-US" sz="2100" b="1" dirty="0"/>
              <a:t>TABLE </a:t>
            </a:r>
            <a:r>
              <a:rPr lang="en-US" sz="2100" b="1" dirty="0" smtClean="0"/>
              <a:t>Orders (</a:t>
            </a:r>
            <a:br>
              <a:rPr lang="en-US" sz="2100" b="1" dirty="0" smtClean="0"/>
            </a:br>
            <a:r>
              <a:rPr lang="en-US" sz="2100" b="1" dirty="0" smtClean="0"/>
              <a:t>    </a:t>
            </a:r>
            <a:r>
              <a:rPr lang="en-US" sz="2100" b="1" dirty="0" err="1" smtClean="0"/>
              <a:t>OrderID</a:t>
            </a:r>
            <a:r>
              <a:rPr lang="en-US" sz="2100" b="1" dirty="0" smtClean="0"/>
              <a:t> </a:t>
            </a:r>
            <a:r>
              <a:rPr lang="en-US" sz="2100" b="1" dirty="0" err="1"/>
              <a:t>int</a:t>
            </a:r>
            <a:r>
              <a:rPr lang="en-US" sz="2100" b="1" dirty="0"/>
              <a:t> NOT NULL,</a:t>
            </a:r>
            <a:br>
              <a:rPr lang="en-US" sz="2100" b="1" dirty="0"/>
            </a:br>
            <a:r>
              <a:rPr lang="en-US" sz="2100" b="1" dirty="0"/>
              <a:t>    </a:t>
            </a:r>
            <a:r>
              <a:rPr lang="en-US" sz="2100" b="1" dirty="0" err="1"/>
              <a:t>OrderNumber</a:t>
            </a:r>
            <a:r>
              <a:rPr lang="en-US" sz="2100" b="1" dirty="0"/>
              <a:t> </a:t>
            </a:r>
            <a:r>
              <a:rPr lang="en-US" sz="2100" b="1" dirty="0" err="1"/>
              <a:t>int</a:t>
            </a:r>
            <a:r>
              <a:rPr lang="en-US" sz="2100" b="1" dirty="0"/>
              <a:t> NOT NULL,</a:t>
            </a:r>
            <a:br>
              <a:rPr lang="en-US" sz="2100" b="1" dirty="0"/>
            </a:br>
            <a:r>
              <a:rPr lang="en-US" sz="2100" b="1" dirty="0"/>
              <a:t>    </a:t>
            </a:r>
            <a:r>
              <a:rPr lang="en-US" sz="2100" b="1" dirty="0" err="1"/>
              <a:t>PersonID</a:t>
            </a:r>
            <a:r>
              <a:rPr lang="en-US" sz="2100" b="1" dirty="0"/>
              <a:t> </a:t>
            </a:r>
            <a:r>
              <a:rPr lang="en-US" sz="2100" b="1" dirty="0" err="1"/>
              <a:t>int</a:t>
            </a:r>
            <a:r>
              <a:rPr lang="en-US" sz="2100" b="1" dirty="0"/>
              <a:t>,</a:t>
            </a:r>
            <a:br>
              <a:rPr lang="en-US" sz="2100" b="1" dirty="0"/>
            </a:br>
            <a:r>
              <a:rPr lang="en-US" sz="2100" b="1" dirty="0"/>
              <a:t>    PRIMARY KEY (</a:t>
            </a:r>
            <a:r>
              <a:rPr lang="en-US" sz="2100" b="1" dirty="0" err="1"/>
              <a:t>OrderID</a:t>
            </a:r>
            <a:r>
              <a:rPr lang="en-US" sz="2100" b="1" dirty="0"/>
              <a:t>),</a:t>
            </a:r>
            <a:br>
              <a:rPr lang="en-US" sz="2100" b="1" dirty="0"/>
            </a:br>
            <a:r>
              <a:rPr lang="en-US" sz="2100" b="1" dirty="0"/>
              <a:t>    FOREIGN KEY (</a:t>
            </a:r>
            <a:r>
              <a:rPr lang="en-US" sz="2100" b="1" dirty="0" err="1"/>
              <a:t>PersonID</a:t>
            </a:r>
            <a:r>
              <a:rPr lang="en-US" sz="2100" b="1" dirty="0"/>
              <a:t>) REFERENCES Persons(</a:t>
            </a:r>
            <a:r>
              <a:rPr lang="en-US" sz="2100" b="1" dirty="0" err="1"/>
              <a:t>PersonID</a:t>
            </a:r>
            <a:r>
              <a:rPr lang="en-US" sz="2100" b="1" dirty="0"/>
              <a:t>)</a:t>
            </a:r>
            <a:br>
              <a:rPr lang="en-US" sz="2100" b="1" dirty="0"/>
            </a:br>
            <a:r>
              <a:rPr lang="en-US" sz="2100" b="1" dirty="0"/>
              <a:t>); </a:t>
            </a:r>
          </a:p>
          <a:p>
            <a:endParaRPr lang="en-US" dirty="0"/>
          </a:p>
        </p:txBody>
      </p:sp>
    </p:spTree>
    <p:extLst>
      <p:ext uri="{BB962C8B-B14F-4D97-AF65-F5344CB8AC3E}">
        <p14:creationId xmlns="" xmlns:p14="http://schemas.microsoft.com/office/powerpoint/2010/main" val="199196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0"/>
            <a:ext cx="11277600" cy="7010400"/>
          </a:xfrm>
        </p:spPr>
        <p:txBody>
          <a:bodyPr>
            <a:normAutofit fontScale="85000" lnSpcReduction="20000"/>
          </a:bodyPr>
          <a:lstStyle/>
          <a:p>
            <a:pPr marL="0" indent="0">
              <a:buNone/>
            </a:pPr>
            <a:r>
              <a:rPr lang="en-US" smtClean="0"/>
              <a:t>SQL </a:t>
            </a:r>
            <a:r>
              <a:rPr lang="en-US" dirty="0"/>
              <a:t>CHECK Constraint</a:t>
            </a:r>
          </a:p>
          <a:p>
            <a:pPr marL="0" indent="0">
              <a:buNone/>
            </a:pPr>
            <a:endParaRPr lang="en-US" dirty="0"/>
          </a:p>
          <a:p>
            <a:pPr marL="0" indent="0">
              <a:buNone/>
            </a:pPr>
            <a:r>
              <a:rPr lang="en-US" dirty="0"/>
              <a:t>The CHECK constraint is used to limit the value range that can be placed in a column.</a:t>
            </a:r>
          </a:p>
          <a:p>
            <a:pPr marL="0" indent="0">
              <a:buNone/>
            </a:pPr>
            <a:endParaRPr lang="en-US" dirty="0"/>
          </a:p>
          <a:p>
            <a:pPr marL="0" indent="0">
              <a:buNone/>
            </a:pPr>
            <a:r>
              <a:rPr lang="en-US" dirty="0"/>
              <a:t>If you define a CHECK constraint on a single column it allows only certain values for this column.</a:t>
            </a:r>
          </a:p>
          <a:p>
            <a:pPr marL="0" indent="0">
              <a:buNone/>
            </a:pPr>
            <a:endParaRPr lang="en-US" dirty="0"/>
          </a:p>
          <a:p>
            <a:pPr marL="0" indent="0">
              <a:buNone/>
            </a:pPr>
            <a:r>
              <a:rPr lang="en-US" dirty="0"/>
              <a:t>If you define a CHECK constraint on a table it can limit the values in certain columns based on values in other columns in the row.</a:t>
            </a:r>
          </a:p>
          <a:p>
            <a:pPr marL="0" indent="0">
              <a:buNone/>
            </a:pPr>
            <a:r>
              <a:rPr lang="en-US" dirty="0"/>
              <a:t>SQL CHECK on CREATE TABLE</a:t>
            </a:r>
          </a:p>
          <a:p>
            <a:pPr marL="0" indent="0">
              <a:buNone/>
            </a:pPr>
            <a:endParaRPr lang="en-US" dirty="0"/>
          </a:p>
          <a:p>
            <a:pPr marL="0" indent="0">
              <a:buNone/>
            </a:pPr>
            <a:r>
              <a:rPr lang="en-US" dirty="0"/>
              <a:t>The following SQL creates a CHECK constraint on the "Age" column when the "Persons" table is created. The CHECK constraint ensures that you can not have any person below 18 years:</a:t>
            </a:r>
          </a:p>
          <a:p>
            <a:pPr marL="0" indent="0">
              <a:buNone/>
            </a:pPr>
            <a:endParaRPr lang="en-US" dirty="0"/>
          </a:p>
          <a:p>
            <a:pPr marL="0" indent="0">
              <a:buNone/>
            </a:pPr>
            <a:r>
              <a:rPr lang="en-US" dirty="0"/>
              <a:t>MySQL:</a:t>
            </a:r>
          </a:p>
          <a:p>
            <a:pPr marL="0" indent="0">
              <a:buNone/>
            </a:pPr>
            <a:r>
              <a:rPr lang="en-US" dirty="0"/>
              <a:t>CREATE TABLE Persons (</a:t>
            </a:r>
          </a:p>
          <a:p>
            <a:pPr marL="0" indent="0">
              <a:buNone/>
            </a:pPr>
            <a:r>
              <a:rPr lang="en-US" dirty="0"/>
              <a:t>    ID </a:t>
            </a:r>
            <a:r>
              <a:rPr lang="en-US" dirty="0" err="1"/>
              <a:t>int</a:t>
            </a:r>
            <a:r>
              <a:rPr lang="en-US" dirty="0"/>
              <a:t> NOT NULL,</a:t>
            </a:r>
          </a:p>
          <a:p>
            <a:pPr marL="0" indent="0">
              <a:buNone/>
            </a:pPr>
            <a:r>
              <a:rPr lang="en-US" dirty="0"/>
              <a:t>    </a:t>
            </a:r>
            <a:r>
              <a:rPr lang="en-US" dirty="0" err="1"/>
              <a:t>LastName</a:t>
            </a:r>
            <a:r>
              <a:rPr lang="en-US" dirty="0"/>
              <a:t> varchar(255) NOT NULL,</a:t>
            </a:r>
          </a:p>
          <a:p>
            <a:pPr marL="0" indent="0">
              <a:buNone/>
            </a:pPr>
            <a:r>
              <a:rPr lang="en-US" dirty="0"/>
              <a:t>    </a:t>
            </a:r>
            <a:r>
              <a:rPr lang="en-US" dirty="0" err="1"/>
              <a:t>FirstName</a:t>
            </a:r>
            <a:r>
              <a:rPr lang="en-US" dirty="0"/>
              <a:t> varchar(255),</a:t>
            </a:r>
          </a:p>
          <a:p>
            <a:pPr marL="0" indent="0">
              <a:buNone/>
            </a:pPr>
            <a:r>
              <a:rPr lang="en-US" dirty="0"/>
              <a:t>    Age </a:t>
            </a:r>
            <a:r>
              <a:rPr lang="en-US" dirty="0" err="1"/>
              <a:t>int</a:t>
            </a:r>
            <a:r>
              <a:rPr lang="en-US" dirty="0"/>
              <a:t>,</a:t>
            </a:r>
          </a:p>
          <a:p>
            <a:pPr marL="0" indent="0">
              <a:buNone/>
            </a:pPr>
            <a:r>
              <a:rPr lang="en-US" dirty="0"/>
              <a:t>    CHECK (Age&gt;=18)</a:t>
            </a:r>
          </a:p>
          <a:p>
            <a:pPr marL="0" indent="0">
              <a:buNone/>
            </a:pPr>
            <a:r>
              <a:rPr lang="en-US" dirty="0"/>
              <a:t>); </a:t>
            </a:r>
          </a:p>
        </p:txBody>
      </p:sp>
    </p:spTree>
    <p:extLst>
      <p:ext uri="{BB962C8B-B14F-4D97-AF65-F5344CB8AC3E}">
        <p14:creationId xmlns="" xmlns:p14="http://schemas.microsoft.com/office/powerpoint/2010/main" val="403382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0"/>
            <a:ext cx="11277600" cy="7010400"/>
          </a:xfrm>
        </p:spPr>
        <p:txBody>
          <a:bodyPr>
            <a:normAutofit fontScale="92500" lnSpcReduction="10000"/>
          </a:bodyPr>
          <a:lstStyle/>
          <a:p>
            <a:pPr marL="0" indent="0">
              <a:buNone/>
            </a:pPr>
            <a:r>
              <a:rPr lang="en-US" dirty="0"/>
              <a:t>SQL DEFAULT </a:t>
            </a:r>
            <a:r>
              <a:rPr lang="en-US" dirty="0" smtClean="0"/>
              <a:t>Constraint :</a:t>
            </a:r>
            <a:endParaRPr lang="en-US" dirty="0"/>
          </a:p>
          <a:p>
            <a:pPr marL="0" indent="0">
              <a:buNone/>
            </a:pPr>
            <a:endParaRPr lang="en-US" dirty="0"/>
          </a:p>
          <a:p>
            <a:pPr marL="0" indent="0">
              <a:buNone/>
            </a:pPr>
            <a:r>
              <a:rPr lang="en-US" dirty="0"/>
              <a:t>The DEFAULT constraint is used to provide a default value for a column.</a:t>
            </a:r>
          </a:p>
          <a:p>
            <a:pPr marL="0" indent="0">
              <a:buNone/>
            </a:pPr>
            <a:endParaRPr lang="en-US" dirty="0"/>
          </a:p>
          <a:p>
            <a:pPr marL="0" indent="0">
              <a:buNone/>
            </a:pPr>
            <a:r>
              <a:rPr lang="en-US" dirty="0"/>
              <a:t>The default value will be added to all new records IF no other value is specified.</a:t>
            </a:r>
          </a:p>
          <a:p>
            <a:pPr marL="0" indent="0">
              <a:buNone/>
            </a:pPr>
            <a:r>
              <a:rPr lang="en-US" dirty="0"/>
              <a:t>SQL DEFAULT on CREATE TABLE</a:t>
            </a:r>
          </a:p>
          <a:p>
            <a:pPr marL="0" indent="0">
              <a:buNone/>
            </a:pPr>
            <a:endParaRPr lang="en-US" dirty="0"/>
          </a:p>
          <a:p>
            <a:pPr marL="0" indent="0">
              <a:buNone/>
            </a:pPr>
            <a:r>
              <a:rPr lang="en-US" dirty="0"/>
              <a:t>The following SQL sets a DEFAULT value for the "City" column when the "Persons" table is created:</a:t>
            </a:r>
          </a:p>
          <a:p>
            <a:pPr marL="0" indent="0">
              <a:buNone/>
            </a:pPr>
            <a:endParaRPr lang="en-US" dirty="0"/>
          </a:p>
          <a:p>
            <a:pPr marL="0" indent="0">
              <a:buNone/>
            </a:pPr>
            <a:r>
              <a:rPr lang="en-US" dirty="0"/>
              <a:t>My SQL / SQL Server / Oracle / MS Access:</a:t>
            </a:r>
          </a:p>
          <a:p>
            <a:pPr marL="0" indent="0">
              <a:buNone/>
            </a:pPr>
            <a:r>
              <a:rPr lang="en-US" dirty="0"/>
              <a:t>CREATE TABLE Persons (</a:t>
            </a:r>
          </a:p>
          <a:p>
            <a:pPr marL="0" indent="0">
              <a:buNone/>
            </a:pPr>
            <a:r>
              <a:rPr lang="en-US" dirty="0"/>
              <a:t>    ID </a:t>
            </a:r>
            <a:r>
              <a:rPr lang="en-US" dirty="0" err="1"/>
              <a:t>int</a:t>
            </a:r>
            <a:r>
              <a:rPr lang="en-US" dirty="0"/>
              <a:t> NOT NULL,</a:t>
            </a:r>
          </a:p>
          <a:p>
            <a:pPr marL="0" indent="0">
              <a:buNone/>
            </a:pPr>
            <a:r>
              <a:rPr lang="en-US" dirty="0"/>
              <a:t>    </a:t>
            </a:r>
            <a:r>
              <a:rPr lang="en-US" dirty="0" err="1"/>
              <a:t>LastName</a:t>
            </a:r>
            <a:r>
              <a:rPr lang="en-US" dirty="0"/>
              <a:t> varchar(255) NOT NULL,</a:t>
            </a:r>
          </a:p>
          <a:p>
            <a:pPr marL="0" indent="0">
              <a:buNone/>
            </a:pPr>
            <a:r>
              <a:rPr lang="en-US" dirty="0"/>
              <a:t>    </a:t>
            </a:r>
            <a:r>
              <a:rPr lang="en-US" dirty="0" err="1"/>
              <a:t>FirstName</a:t>
            </a:r>
            <a:r>
              <a:rPr lang="en-US" dirty="0"/>
              <a:t> varchar(255),</a:t>
            </a:r>
          </a:p>
          <a:p>
            <a:pPr marL="0" indent="0">
              <a:buNone/>
            </a:pPr>
            <a:r>
              <a:rPr lang="en-US" dirty="0"/>
              <a:t>    Age </a:t>
            </a:r>
            <a:r>
              <a:rPr lang="en-US" dirty="0" err="1"/>
              <a:t>int</a:t>
            </a:r>
            <a:r>
              <a:rPr lang="en-US" dirty="0"/>
              <a:t>,</a:t>
            </a:r>
          </a:p>
          <a:p>
            <a:pPr marL="0" indent="0">
              <a:buNone/>
            </a:pPr>
            <a:r>
              <a:rPr lang="en-US" dirty="0"/>
              <a:t>    City varchar(255) DEFAULT '</a:t>
            </a:r>
            <a:r>
              <a:rPr lang="en-US" dirty="0" err="1"/>
              <a:t>Sandnes</a:t>
            </a:r>
            <a:r>
              <a:rPr lang="en-US" dirty="0"/>
              <a:t>'</a:t>
            </a:r>
          </a:p>
          <a:p>
            <a:pPr marL="0" indent="0">
              <a:buNone/>
            </a:pPr>
            <a:r>
              <a:rPr lang="en-US" dirty="0"/>
              <a:t>); </a:t>
            </a:r>
          </a:p>
        </p:txBody>
      </p:sp>
    </p:spTree>
    <p:extLst>
      <p:ext uri="{BB962C8B-B14F-4D97-AF65-F5344CB8AC3E}">
        <p14:creationId xmlns="" xmlns:p14="http://schemas.microsoft.com/office/powerpoint/2010/main" val="3277624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0"/>
            <a:ext cx="11277600" cy="7010400"/>
          </a:xfrm>
        </p:spPr>
        <p:txBody>
          <a:bodyPr>
            <a:normAutofit fontScale="77500" lnSpcReduction="20000"/>
          </a:bodyPr>
          <a:lstStyle/>
          <a:p>
            <a:pPr marL="0" indent="0">
              <a:buNone/>
            </a:pPr>
            <a:r>
              <a:rPr lang="en-US" dirty="0"/>
              <a:t>SQL CREATE INDEX </a:t>
            </a:r>
            <a:r>
              <a:rPr lang="en-US" dirty="0" smtClean="0"/>
              <a:t>Statement :</a:t>
            </a:r>
            <a:endParaRPr lang="en-US" dirty="0"/>
          </a:p>
          <a:p>
            <a:pPr marL="0" indent="0">
              <a:buNone/>
            </a:pPr>
            <a:endParaRPr lang="en-US" dirty="0"/>
          </a:p>
          <a:p>
            <a:pPr marL="0" indent="0">
              <a:buNone/>
            </a:pPr>
            <a:r>
              <a:rPr lang="en-US" dirty="0"/>
              <a:t>The CREATE INDEX statement is used to create indexes in tables.</a:t>
            </a:r>
          </a:p>
          <a:p>
            <a:pPr marL="0" indent="0">
              <a:buNone/>
            </a:pPr>
            <a:endParaRPr lang="en-US" dirty="0"/>
          </a:p>
          <a:p>
            <a:pPr marL="0" indent="0">
              <a:buNone/>
            </a:pPr>
            <a:r>
              <a:rPr lang="en-US" dirty="0"/>
              <a:t>Indexes are used to retrieve data from the database very fast. The users cannot see the indexes, they are just used to speed up searches/queries.</a:t>
            </a:r>
          </a:p>
          <a:p>
            <a:pPr marL="0" indent="0">
              <a:buNone/>
            </a:pPr>
            <a:endParaRPr lang="en-US" dirty="0"/>
          </a:p>
          <a:p>
            <a:pPr marL="0" indent="0">
              <a:buNone/>
            </a:pPr>
            <a:r>
              <a:rPr lang="en-US" dirty="0"/>
              <a:t>Note: Updating a table with indexes takes more time than updating a table without (because the indexes also need an update). So, only create indexes on columns that will be frequently searched against</a:t>
            </a:r>
            <a:r>
              <a:rPr lang="en-US" dirty="0" smtClean="0"/>
              <a:t>.</a:t>
            </a:r>
            <a:endParaRPr lang="en-US" dirty="0"/>
          </a:p>
          <a:p>
            <a:pPr marL="0" indent="0">
              <a:buNone/>
            </a:pPr>
            <a:endParaRPr lang="en-US" dirty="0"/>
          </a:p>
          <a:p>
            <a:pPr marL="0" indent="0">
              <a:buNone/>
            </a:pPr>
            <a:r>
              <a:rPr lang="en-US" dirty="0"/>
              <a:t>Creates an index on a table. Duplicate values are allowed:</a:t>
            </a:r>
          </a:p>
          <a:p>
            <a:pPr marL="0" indent="0">
              <a:buNone/>
            </a:pPr>
            <a:r>
              <a:rPr lang="en-US" dirty="0"/>
              <a:t>CREATE INDEX </a:t>
            </a:r>
            <a:r>
              <a:rPr lang="en-US" dirty="0" err="1"/>
              <a:t>index_name</a:t>
            </a:r>
            <a:endParaRPr lang="en-US" dirty="0"/>
          </a:p>
          <a:p>
            <a:pPr marL="0" indent="0">
              <a:buNone/>
            </a:pPr>
            <a:r>
              <a:rPr lang="en-US" dirty="0"/>
              <a:t>ON </a:t>
            </a:r>
            <a:r>
              <a:rPr lang="en-US" dirty="0" err="1"/>
              <a:t>table_name</a:t>
            </a:r>
            <a:r>
              <a:rPr lang="en-US" dirty="0"/>
              <a:t> (column1, column2, ...);</a:t>
            </a:r>
          </a:p>
          <a:p>
            <a:pPr marL="0" indent="0">
              <a:buNone/>
            </a:pPr>
            <a:endParaRPr lang="en-US" dirty="0" smtClean="0"/>
          </a:p>
          <a:p>
            <a:pPr marL="0" indent="0">
              <a:buNone/>
            </a:pPr>
            <a:r>
              <a:rPr lang="en-US" dirty="0" smtClean="0"/>
              <a:t>CREATE </a:t>
            </a:r>
            <a:r>
              <a:rPr lang="en-US" dirty="0"/>
              <a:t>UNIQUE INDEX </a:t>
            </a:r>
            <a:r>
              <a:rPr lang="en-US" dirty="0" smtClean="0"/>
              <a:t>Syntax :</a:t>
            </a:r>
            <a:endParaRPr lang="en-US" dirty="0"/>
          </a:p>
          <a:p>
            <a:pPr marL="0" indent="0">
              <a:buNone/>
            </a:pPr>
            <a:endParaRPr lang="en-US" dirty="0"/>
          </a:p>
          <a:p>
            <a:pPr marL="0" indent="0">
              <a:buNone/>
            </a:pPr>
            <a:r>
              <a:rPr lang="en-US" dirty="0"/>
              <a:t>Creates a unique index on a table. Duplicate values are not allowed:</a:t>
            </a:r>
          </a:p>
          <a:p>
            <a:pPr marL="0" indent="0">
              <a:buNone/>
            </a:pPr>
            <a:r>
              <a:rPr lang="en-US" dirty="0"/>
              <a:t>CREATE UNIQUE INDEX </a:t>
            </a:r>
            <a:r>
              <a:rPr lang="en-US" dirty="0" err="1"/>
              <a:t>index_name</a:t>
            </a:r>
            <a:endParaRPr lang="en-US" dirty="0"/>
          </a:p>
          <a:p>
            <a:pPr marL="0" indent="0">
              <a:buNone/>
            </a:pPr>
            <a:r>
              <a:rPr lang="en-US" dirty="0"/>
              <a:t>ON </a:t>
            </a:r>
            <a:r>
              <a:rPr lang="en-US" dirty="0" err="1"/>
              <a:t>table_name</a:t>
            </a:r>
            <a:r>
              <a:rPr lang="en-US" dirty="0"/>
              <a:t> (column1, column2, ...);</a:t>
            </a:r>
          </a:p>
          <a:p>
            <a:pPr marL="0" indent="0">
              <a:buNone/>
            </a:pPr>
            <a:endParaRPr lang="en-US" dirty="0"/>
          </a:p>
          <a:p>
            <a:pPr marL="0" indent="0">
              <a:buNone/>
            </a:pPr>
            <a:r>
              <a:rPr lang="en-US" dirty="0"/>
              <a:t>Note: The syntax for creating indexes varies among different databases. Therefore: Check the syntax for creating indexes in your database.</a:t>
            </a:r>
          </a:p>
        </p:txBody>
      </p:sp>
    </p:spTree>
    <p:extLst>
      <p:ext uri="{BB962C8B-B14F-4D97-AF65-F5344CB8AC3E}">
        <p14:creationId xmlns="" xmlns:p14="http://schemas.microsoft.com/office/powerpoint/2010/main" val="298498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0"/>
            <a:ext cx="11277600" cy="7010400"/>
          </a:xfrm>
        </p:spPr>
        <p:txBody>
          <a:bodyPr>
            <a:normAutofit/>
          </a:bodyPr>
          <a:lstStyle/>
          <a:p>
            <a:pPr marL="0" indent="0">
              <a:buNone/>
            </a:pPr>
            <a:r>
              <a:rPr lang="en-US" dirty="0"/>
              <a:t>CREATE INDEX Example</a:t>
            </a:r>
          </a:p>
          <a:p>
            <a:pPr marL="0" indent="0">
              <a:buNone/>
            </a:pPr>
            <a:endParaRPr lang="en-US" dirty="0"/>
          </a:p>
          <a:p>
            <a:pPr marL="0" indent="0">
              <a:buNone/>
            </a:pPr>
            <a:r>
              <a:rPr lang="en-US" dirty="0"/>
              <a:t>The SQL statement below creates an index named "</a:t>
            </a:r>
            <a:r>
              <a:rPr lang="en-US" dirty="0" err="1"/>
              <a:t>idx_lastname</a:t>
            </a:r>
            <a:r>
              <a:rPr lang="en-US" dirty="0"/>
              <a:t>" on the "</a:t>
            </a:r>
            <a:r>
              <a:rPr lang="en-US" dirty="0" err="1"/>
              <a:t>LastName</a:t>
            </a:r>
            <a:r>
              <a:rPr lang="en-US" dirty="0"/>
              <a:t>" column in the "Persons" table:</a:t>
            </a:r>
          </a:p>
          <a:p>
            <a:pPr marL="0" indent="0">
              <a:buNone/>
            </a:pPr>
            <a:r>
              <a:rPr lang="en-US" dirty="0"/>
              <a:t>CREATE INDEX </a:t>
            </a:r>
            <a:r>
              <a:rPr lang="en-US" dirty="0" err="1"/>
              <a:t>idx_lastname</a:t>
            </a:r>
            <a:endParaRPr lang="en-US" dirty="0"/>
          </a:p>
          <a:p>
            <a:pPr marL="0" indent="0">
              <a:buNone/>
            </a:pPr>
            <a:r>
              <a:rPr lang="en-US" dirty="0"/>
              <a:t>ON Persons (</a:t>
            </a:r>
            <a:r>
              <a:rPr lang="en-US" dirty="0" err="1"/>
              <a:t>LastName</a:t>
            </a:r>
            <a:r>
              <a:rPr lang="en-US" dirty="0"/>
              <a:t>);</a:t>
            </a:r>
          </a:p>
          <a:p>
            <a:pPr marL="0" indent="0">
              <a:buNone/>
            </a:pPr>
            <a:endParaRPr lang="en-US" dirty="0"/>
          </a:p>
          <a:p>
            <a:pPr marL="0" indent="0">
              <a:buNone/>
            </a:pPr>
            <a:r>
              <a:rPr lang="en-US" dirty="0"/>
              <a:t>If you want to create an index on a combination of columns, you can list the column names within the parentheses, separated by commas:</a:t>
            </a:r>
          </a:p>
          <a:p>
            <a:pPr marL="0" indent="0">
              <a:buNone/>
            </a:pPr>
            <a:r>
              <a:rPr lang="en-US" dirty="0"/>
              <a:t>CREATE INDEX </a:t>
            </a:r>
            <a:r>
              <a:rPr lang="en-US" dirty="0" err="1"/>
              <a:t>idx_pname</a:t>
            </a:r>
            <a:endParaRPr lang="en-US" dirty="0"/>
          </a:p>
          <a:p>
            <a:pPr marL="0" indent="0">
              <a:buNone/>
            </a:pPr>
            <a:r>
              <a:rPr lang="en-US" dirty="0"/>
              <a:t>ON Persons (</a:t>
            </a:r>
            <a:r>
              <a:rPr lang="en-US" dirty="0" err="1"/>
              <a:t>LastName</a:t>
            </a:r>
            <a:r>
              <a:rPr lang="en-US" dirty="0"/>
              <a:t>, </a:t>
            </a:r>
            <a:r>
              <a:rPr lang="en-US" dirty="0" err="1"/>
              <a:t>FirstName</a:t>
            </a:r>
            <a:r>
              <a:rPr lang="en-US" dirty="0"/>
              <a:t>); </a:t>
            </a:r>
            <a:endParaRPr lang="en-US" dirty="0" smtClean="0"/>
          </a:p>
          <a:p>
            <a:pPr marL="0" indent="0">
              <a:buNone/>
            </a:pPr>
            <a:endParaRPr lang="en-US" dirty="0"/>
          </a:p>
        </p:txBody>
      </p:sp>
    </p:spTree>
    <p:extLst>
      <p:ext uri="{BB962C8B-B14F-4D97-AF65-F5344CB8AC3E}">
        <p14:creationId xmlns="" xmlns:p14="http://schemas.microsoft.com/office/powerpoint/2010/main" val="33344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0"/>
            <a:ext cx="11430000" cy="6858000"/>
          </a:xfrm>
        </p:spPr>
        <p:txBody>
          <a:bodyPr>
            <a:normAutofit fontScale="77500" lnSpcReduction="20000"/>
          </a:bodyPr>
          <a:lstStyle/>
          <a:p>
            <a:r>
              <a:rPr lang="en-US" dirty="0"/>
              <a:t>AUTO INCREMENT Field</a:t>
            </a:r>
          </a:p>
          <a:p>
            <a:endParaRPr lang="en-US" dirty="0"/>
          </a:p>
          <a:p>
            <a:r>
              <a:rPr lang="en-US" dirty="0"/>
              <a:t>Auto-increment allows a unique number to be generated automatically when a new record is inserted into a table.</a:t>
            </a:r>
          </a:p>
          <a:p>
            <a:endParaRPr lang="en-US" dirty="0"/>
          </a:p>
          <a:p>
            <a:r>
              <a:rPr lang="en-US" dirty="0"/>
              <a:t>Often this is the primary key field that we would like to be created automatically every time a new record is inserted.</a:t>
            </a:r>
          </a:p>
          <a:p>
            <a:r>
              <a:rPr lang="en-US" dirty="0"/>
              <a:t>Syntax for MySQL</a:t>
            </a:r>
          </a:p>
          <a:p>
            <a:endParaRPr lang="en-US" dirty="0"/>
          </a:p>
          <a:p>
            <a:r>
              <a:rPr lang="en-US" dirty="0"/>
              <a:t>The following SQL statement defines the "</a:t>
            </a:r>
            <a:r>
              <a:rPr lang="en-US" dirty="0" err="1"/>
              <a:t>Personid</a:t>
            </a:r>
            <a:r>
              <a:rPr lang="en-US" dirty="0"/>
              <a:t>" column to be an auto-increment primary key field in the "Persons" table:</a:t>
            </a:r>
          </a:p>
          <a:p>
            <a:r>
              <a:rPr lang="en-US" dirty="0"/>
              <a:t>CREATE TABLE Persons (</a:t>
            </a:r>
          </a:p>
          <a:p>
            <a:r>
              <a:rPr lang="en-US" dirty="0"/>
              <a:t>    </a:t>
            </a:r>
            <a:r>
              <a:rPr lang="en-US" dirty="0" err="1"/>
              <a:t>Personid</a:t>
            </a:r>
            <a:r>
              <a:rPr lang="en-US" dirty="0"/>
              <a:t> </a:t>
            </a:r>
            <a:r>
              <a:rPr lang="en-US" dirty="0" err="1"/>
              <a:t>int</a:t>
            </a:r>
            <a:r>
              <a:rPr lang="en-US" dirty="0"/>
              <a:t> NOT NULL AUTO_INCREMENT,</a:t>
            </a:r>
          </a:p>
          <a:p>
            <a:r>
              <a:rPr lang="en-US" dirty="0"/>
              <a:t>    </a:t>
            </a:r>
            <a:r>
              <a:rPr lang="en-US" dirty="0" err="1"/>
              <a:t>LastName</a:t>
            </a:r>
            <a:r>
              <a:rPr lang="en-US" dirty="0"/>
              <a:t> varchar(255) NOT NULL,</a:t>
            </a:r>
          </a:p>
          <a:p>
            <a:r>
              <a:rPr lang="en-US" dirty="0"/>
              <a:t>    </a:t>
            </a:r>
            <a:r>
              <a:rPr lang="en-US" dirty="0" err="1"/>
              <a:t>FirstName</a:t>
            </a:r>
            <a:r>
              <a:rPr lang="en-US" dirty="0"/>
              <a:t> varchar(255),</a:t>
            </a:r>
          </a:p>
          <a:p>
            <a:r>
              <a:rPr lang="en-US" dirty="0"/>
              <a:t>    Age </a:t>
            </a:r>
            <a:r>
              <a:rPr lang="en-US" dirty="0" err="1"/>
              <a:t>int</a:t>
            </a:r>
            <a:r>
              <a:rPr lang="en-US" dirty="0"/>
              <a:t>,</a:t>
            </a:r>
          </a:p>
          <a:p>
            <a:r>
              <a:rPr lang="en-US" dirty="0"/>
              <a:t>    PRIMARY KEY (</a:t>
            </a:r>
            <a:r>
              <a:rPr lang="en-US" dirty="0" err="1"/>
              <a:t>Personid</a:t>
            </a:r>
            <a:r>
              <a:rPr lang="en-US" dirty="0"/>
              <a:t>)</a:t>
            </a:r>
          </a:p>
          <a:p>
            <a:r>
              <a:rPr lang="en-US" dirty="0"/>
              <a:t>); </a:t>
            </a:r>
            <a:endParaRPr lang="en-US" dirty="0" smtClean="0"/>
          </a:p>
          <a:p>
            <a:endParaRPr lang="en-US" dirty="0" smtClean="0"/>
          </a:p>
          <a:p>
            <a:r>
              <a:rPr lang="en-US" dirty="0"/>
              <a:t>MySQL uses the AUTO_INCREMENT keyword to perform an auto-increment feature.</a:t>
            </a:r>
          </a:p>
          <a:p>
            <a:r>
              <a:rPr lang="en-US" dirty="0"/>
              <a:t>By default, the starting value for AUTO_INCREMENT is 1, and it will increment by 1 for each new record.</a:t>
            </a:r>
          </a:p>
          <a:p>
            <a:r>
              <a:rPr lang="en-US" dirty="0"/>
              <a:t>To let the AUTO_INCREMENT sequence start with another value, use the following SQL statement:</a:t>
            </a:r>
          </a:p>
          <a:p>
            <a:r>
              <a:rPr lang="en-US" dirty="0"/>
              <a:t>ALTER TABLE Persons AUTO_INCREMENT=100; </a:t>
            </a:r>
          </a:p>
          <a:p>
            <a:endParaRPr lang="en-US" dirty="0"/>
          </a:p>
        </p:txBody>
      </p:sp>
    </p:spTree>
    <p:extLst>
      <p:ext uri="{BB962C8B-B14F-4D97-AF65-F5344CB8AC3E}">
        <p14:creationId xmlns="" xmlns:p14="http://schemas.microsoft.com/office/powerpoint/2010/main" val="184999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0100" y="0"/>
            <a:ext cx="10172700" cy="5867400"/>
          </a:xfrm>
        </p:spPr>
        <p:txBody>
          <a:bodyPr/>
          <a:lstStyle/>
          <a:p>
            <a:r>
              <a:rPr lang="en-US" dirty="0"/>
              <a:t>SQL Date Data Types</a:t>
            </a:r>
          </a:p>
          <a:p>
            <a:endParaRPr lang="en-US" dirty="0"/>
          </a:p>
          <a:p>
            <a:r>
              <a:rPr lang="en-US" dirty="0"/>
              <a:t>MySQL comes with the following data types for storing a date or a date/time value in the database:</a:t>
            </a:r>
          </a:p>
          <a:p>
            <a:endParaRPr lang="en-US" dirty="0"/>
          </a:p>
          <a:p>
            <a:r>
              <a:rPr lang="en-US" dirty="0"/>
              <a:t>    DATE - format YYYY-MM-DD</a:t>
            </a:r>
          </a:p>
          <a:p>
            <a:r>
              <a:rPr lang="en-US" dirty="0"/>
              <a:t>    DATETIME - format: YYYY-MM-DD HH:MI:SS</a:t>
            </a:r>
          </a:p>
          <a:p>
            <a:r>
              <a:rPr lang="en-US" dirty="0"/>
              <a:t>    TIMESTAMP - format: YYYY-MM-DD HH:MI:SS</a:t>
            </a:r>
          </a:p>
          <a:p>
            <a:r>
              <a:rPr lang="en-US" dirty="0"/>
              <a:t>    YEAR - format YYYY or YY</a:t>
            </a:r>
          </a:p>
          <a:p>
            <a:endParaRPr lang="en-US" dirty="0"/>
          </a:p>
        </p:txBody>
      </p:sp>
    </p:spTree>
    <p:extLst>
      <p:ext uri="{BB962C8B-B14F-4D97-AF65-F5344CB8AC3E}">
        <p14:creationId xmlns="" xmlns:p14="http://schemas.microsoft.com/office/powerpoint/2010/main" val="415108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393700"/>
            <a:ext cx="10172700" cy="6464300"/>
          </a:xfrm>
        </p:spPr>
        <p:txBody>
          <a:bodyPr/>
          <a:lstStyle/>
          <a:p>
            <a:r>
              <a:rPr lang="en-US" b="1" dirty="0"/>
              <a:t>The SQL CREATE TABLE Statement</a:t>
            </a:r>
          </a:p>
          <a:p>
            <a:r>
              <a:rPr lang="en-US" dirty="0"/>
              <a:t>The CREATE TABLE statement is used to create a new table in a database.</a:t>
            </a:r>
          </a:p>
          <a:p>
            <a:r>
              <a:rPr lang="en-US" b="1" dirty="0"/>
              <a:t>Syntax</a:t>
            </a:r>
          </a:p>
          <a:p>
            <a:r>
              <a:rPr lang="en-US" dirty="0"/>
              <a:t>CREATE TABLE </a:t>
            </a:r>
            <a:r>
              <a:rPr lang="en-US" i="1" dirty="0" err="1"/>
              <a:t>table_name</a:t>
            </a:r>
            <a:r>
              <a:rPr lang="en-US" i="1" dirty="0"/>
              <a:t> </a:t>
            </a:r>
            <a:r>
              <a:rPr lang="en-US" dirty="0"/>
              <a:t>(</a:t>
            </a:r>
            <a:br>
              <a:rPr lang="en-US" dirty="0"/>
            </a:br>
            <a:r>
              <a:rPr lang="en-US" i="1" dirty="0"/>
              <a:t>    column1 </a:t>
            </a:r>
            <a:r>
              <a:rPr lang="en-US" i="1" dirty="0" smtClean="0"/>
              <a:t>datatype1(size)</a:t>
            </a:r>
            <a:r>
              <a:rPr lang="en-US" dirty="0" smtClean="0"/>
              <a:t>,</a:t>
            </a:r>
            <a:r>
              <a:rPr lang="en-US" dirty="0"/>
              <a:t/>
            </a:r>
            <a:br>
              <a:rPr lang="en-US" dirty="0"/>
            </a:br>
            <a:r>
              <a:rPr lang="en-US" i="1" dirty="0"/>
              <a:t>    column2 </a:t>
            </a:r>
            <a:r>
              <a:rPr lang="en-US" i="1" dirty="0" smtClean="0"/>
              <a:t>datatype2</a:t>
            </a:r>
            <a:r>
              <a:rPr lang="en-US" dirty="0" smtClean="0"/>
              <a:t>,</a:t>
            </a:r>
            <a:r>
              <a:rPr lang="en-US" dirty="0"/>
              <a:t/>
            </a:r>
            <a:br>
              <a:rPr lang="en-US" dirty="0"/>
            </a:br>
            <a:r>
              <a:rPr lang="en-US" i="1" dirty="0"/>
              <a:t>    column3 </a:t>
            </a:r>
            <a:r>
              <a:rPr lang="en-US" i="1" dirty="0" smtClean="0"/>
              <a:t>datatype3</a:t>
            </a:r>
            <a:r>
              <a:rPr lang="en-US" dirty="0" smtClean="0"/>
              <a:t>,</a:t>
            </a:r>
            <a:r>
              <a:rPr lang="en-US" dirty="0"/>
              <a:t/>
            </a:r>
            <a:br>
              <a:rPr lang="en-US" dirty="0"/>
            </a:br>
            <a:r>
              <a:rPr lang="en-US" dirty="0"/>
              <a:t>   ....</a:t>
            </a:r>
            <a:br>
              <a:rPr lang="en-US" dirty="0"/>
            </a:br>
            <a:r>
              <a:rPr lang="en-US" dirty="0"/>
              <a:t>); </a:t>
            </a:r>
            <a:r>
              <a:rPr lang="en-US" dirty="0" smtClean="0"/>
              <a:t>      Ex :  create table stud(</a:t>
            </a:r>
            <a:r>
              <a:rPr lang="en-US" dirty="0" err="1" smtClean="0"/>
              <a:t>sno</a:t>
            </a:r>
            <a:r>
              <a:rPr lang="en-US" dirty="0" smtClean="0"/>
              <a:t> </a:t>
            </a:r>
            <a:r>
              <a:rPr lang="en-US" dirty="0" err="1" smtClean="0"/>
              <a:t>int,sname</a:t>
            </a:r>
            <a:r>
              <a:rPr lang="en-US" dirty="0" smtClean="0"/>
              <a:t> char(30));</a:t>
            </a:r>
            <a:endParaRPr lang="en-US" dirty="0"/>
          </a:p>
          <a:p>
            <a:pPr marL="0" indent="0">
              <a:buNone/>
            </a:pPr>
            <a:r>
              <a:rPr lang="en-US" b="1" dirty="0" smtClean="0"/>
              <a:t>Example :</a:t>
            </a:r>
          </a:p>
          <a:p>
            <a:pPr marL="0" indent="0">
              <a:buNone/>
            </a:pPr>
            <a:endParaRPr lang="en-US" b="1" dirty="0"/>
          </a:p>
          <a:p>
            <a:pPr marL="0" indent="0">
              <a:buNone/>
            </a:pPr>
            <a:r>
              <a:rPr lang="en-US" dirty="0"/>
              <a:t>CREATE TABLE Persons (</a:t>
            </a:r>
            <a:br>
              <a:rPr lang="en-US" dirty="0"/>
            </a:br>
            <a:r>
              <a:rPr lang="en-US" dirty="0"/>
              <a:t>    </a:t>
            </a:r>
            <a:r>
              <a:rPr lang="en-US" dirty="0" err="1"/>
              <a:t>PersonID</a:t>
            </a:r>
            <a:r>
              <a:rPr lang="en-US" dirty="0"/>
              <a:t> </a:t>
            </a:r>
            <a:r>
              <a:rPr lang="en-US" dirty="0" err="1"/>
              <a:t>int</a:t>
            </a:r>
            <a:r>
              <a:rPr lang="en-US" dirty="0"/>
              <a:t>,</a:t>
            </a:r>
            <a:br>
              <a:rPr lang="en-US" dirty="0"/>
            </a:br>
            <a:r>
              <a:rPr lang="en-US" dirty="0"/>
              <a:t>    </a:t>
            </a:r>
            <a:r>
              <a:rPr lang="en-US" dirty="0" err="1"/>
              <a:t>LastName</a:t>
            </a:r>
            <a:r>
              <a:rPr lang="en-US" dirty="0"/>
              <a:t> varchar(255),</a:t>
            </a:r>
            <a:br>
              <a:rPr lang="en-US" dirty="0"/>
            </a:br>
            <a:r>
              <a:rPr lang="en-US" dirty="0"/>
              <a:t>    </a:t>
            </a:r>
            <a:r>
              <a:rPr lang="en-US" dirty="0" err="1"/>
              <a:t>FirstName</a:t>
            </a:r>
            <a:r>
              <a:rPr lang="en-US" dirty="0"/>
              <a:t> varchar(255),</a:t>
            </a:r>
            <a:br>
              <a:rPr lang="en-US" dirty="0"/>
            </a:br>
            <a:r>
              <a:rPr lang="en-US" dirty="0"/>
              <a:t>    Address varchar(255),</a:t>
            </a:r>
            <a:br>
              <a:rPr lang="en-US" dirty="0"/>
            </a:br>
            <a:r>
              <a:rPr lang="en-US" dirty="0"/>
              <a:t>    City varchar(255) </a:t>
            </a:r>
            <a:br>
              <a:rPr lang="en-US" dirty="0"/>
            </a:br>
            <a:r>
              <a:rPr lang="en-US" dirty="0"/>
              <a:t>);</a:t>
            </a:r>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3323638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DML COMMANDS</a:t>
            </a:r>
            <a:endParaRPr lang="en-US" dirty="0"/>
          </a:p>
        </p:txBody>
      </p:sp>
    </p:spTree>
    <p:extLst>
      <p:ext uri="{BB962C8B-B14F-4D97-AF65-F5344CB8AC3E}">
        <p14:creationId xmlns="" xmlns:p14="http://schemas.microsoft.com/office/powerpoint/2010/main" val="1936423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r>
              <a:rPr lang="en-US" sz="2400" dirty="0"/>
              <a:t>The SQL INSERT INTO </a:t>
            </a:r>
            <a:r>
              <a:rPr lang="en-US" sz="2400" dirty="0" smtClean="0"/>
              <a:t>Statement :</a:t>
            </a:r>
            <a:r>
              <a:rPr lang="en-US" sz="2400" dirty="0"/>
              <a:t/>
            </a:r>
            <a:br>
              <a:rPr lang="en-US" sz="2400" dirty="0"/>
            </a:br>
            <a:r>
              <a:rPr lang="en-US" sz="2400" dirty="0"/>
              <a:t/>
            </a:r>
            <a:br>
              <a:rPr lang="en-US" sz="2400" dirty="0"/>
            </a:br>
            <a:r>
              <a:rPr lang="en-US" sz="2400" dirty="0"/>
              <a:t>The INSERT INTO statement is used to insert new records in a table.</a:t>
            </a:r>
            <a:br>
              <a:rPr lang="en-US" sz="2400" dirty="0"/>
            </a:br>
            <a:r>
              <a:rPr lang="en-US" sz="2400" dirty="0"/>
              <a:t/>
            </a:r>
            <a:br>
              <a:rPr lang="en-US" sz="2400" dirty="0"/>
            </a:br>
            <a:r>
              <a:rPr lang="en-US" sz="2400" dirty="0" smtClean="0">
                <a:solidFill>
                  <a:srgbClr val="FF0000"/>
                </a:solidFill>
              </a:rPr>
              <a:t>INSERT </a:t>
            </a:r>
            <a:r>
              <a:rPr lang="en-US" sz="2400" dirty="0">
                <a:solidFill>
                  <a:srgbClr val="FF0000"/>
                </a:solidFill>
              </a:rPr>
              <a:t>INTO </a:t>
            </a:r>
            <a:r>
              <a:rPr lang="en-US" sz="2400" dirty="0" err="1">
                <a:solidFill>
                  <a:srgbClr val="FF0000"/>
                </a:solidFill>
              </a:rPr>
              <a:t>table_name</a:t>
            </a:r>
            <a:r>
              <a:rPr lang="en-US" sz="2400" dirty="0">
                <a:solidFill>
                  <a:srgbClr val="FF0000"/>
                </a:solidFill>
              </a:rPr>
              <a:t> (column1, column2, column3, ...)</a:t>
            </a:r>
            <a:br>
              <a:rPr lang="en-US" sz="2400" dirty="0">
                <a:solidFill>
                  <a:srgbClr val="FF0000"/>
                </a:solidFill>
              </a:rPr>
            </a:br>
            <a:r>
              <a:rPr lang="en-US" sz="2400" dirty="0">
                <a:solidFill>
                  <a:srgbClr val="FF0000"/>
                </a:solidFill>
              </a:rPr>
              <a:t>VALUES (value1, value2, value3, </a:t>
            </a:r>
            <a:r>
              <a:rPr lang="en-US" sz="2400" dirty="0" smtClean="0">
                <a:solidFill>
                  <a:srgbClr val="FF0000"/>
                </a:solidFill>
              </a:rPr>
              <a:t>...);</a:t>
            </a:r>
            <a:br>
              <a:rPr lang="en-US" sz="2400" dirty="0" smtClean="0">
                <a:solidFill>
                  <a:srgbClr val="FF0000"/>
                </a:solidFill>
              </a:rPr>
            </a:br>
            <a:r>
              <a:rPr lang="en-US" sz="2400" dirty="0"/>
              <a:t/>
            </a:r>
            <a:br>
              <a:rPr lang="en-US" sz="2400" dirty="0"/>
            </a:br>
            <a:r>
              <a:rPr lang="en-US" sz="2400" dirty="0"/>
              <a:t>INSERT INTO Customers (</a:t>
            </a:r>
            <a:r>
              <a:rPr lang="en-US" sz="2400" dirty="0" err="1"/>
              <a:t>CustomerName</a:t>
            </a:r>
            <a:r>
              <a:rPr lang="en-US" sz="2400" dirty="0"/>
              <a:t>, </a:t>
            </a:r>
            <a:r>
              <a:rPr lang="en-US" sz="2400" dirty="0" err="1"/>
              <a:t>ContactName</a:t>
            </a:r>
            <a:r>
              <a:rPr lang="en-US" sz="2400" dirty="0"/>
              <a:t>, Address, City, </a:t>
            </a:r>
            <a:r>
              <a:rPr lang="en-US" sz="2400" dirty="0" err="1"/>
              <a:t>PostalCode</a:t>
            </a:r>
            <a:r>
              <a:rPr lang="en-US" sz="2400" dirty="0"/>
              <a:t>, Country)</a:t>
            </a:r>
            <a:br>
              <a:rPr lang="en-US" sz="2400" dirty="0"/>
            </a:br>
            <a:r>
              <a:rPr lang="en-US" sz="2400" dirty="0"/>
              <a:t>VALUES ('Cardinal', 'Tom B. </a:t>
            </a:r>
            <a:r>
              <a:rPr lang="en-US" sz="2400" dirty="0" err="1"/>
              <a:t>Erichsen</a:t>
            </a:r>
            <a:r>
              <a:rPr lang="en-US" sz="2400" dirty="0"/>
              <a:t>', '</a:t>
            </a:r>
            <a:r>
              <a:rPr lang="en-US" sz="2400" dirty="0" err="1"/>
              <a:t>Skagen</a:t>
            </a:r>
            <a:r>
              <a:rPr lang="en-US" sz="2400" dirty="0"/>
              <a:t> 21', 'Stavanger', '4006', 'Norway</a:t>
            </a:r>
            <a:r>
              <a:rPr lang="en-US" sz="2400" dirty="0" smtClean="0"/>
              <a:t>');</a:t>
            </a:r>
            <a:br>
              <a:rPr lang="en-US" sz="2400" dirty="0" smtClean="0"/>
            </a:br>
            <a:r>
              <a:rPr lang="en-US" sz="2400" dirty="0"/>
              <a:t/>
            </a:r>
            <a:br>
              <a:rPr lang="en-US" sz="2400" dirty="0"/>
            </a:br>
            <a:r>
              <a:rPr lang="en-US" sz="2400" dirty="0" smtClean="0"/>
              <a:t>The </a:t>
            </a:r>
            <a:r>
              <a:rPr lang="en-US" sz="2400" dirty="0"/>
              <a:t>INSERT INTO syntax would be as follows</a:t>
            </a:r>
            <a:r>
              <a:rPr lang="en-US" sz="2400" dirty="0" smtClean="0"/>
              <a:t>:</a:t>
            </a:r>
            <a:br>
              <a:rPr lang="en-US" sz="2400" dirty="0" smtClean="0"/>
            </a:br>
            <a:r>
              <a:rPr lang="en-US" sz="2400" dirty="0"/>
              <a:t/>
            </a:r>
            <a:br>
              <a:rPr lang="en-US" sz="2400" dirty="0"/>
            </a:br>
            <a:r>
              <a:rPr lang="en-US" sz="2400" dirty="0">
                <a:solidFill>
                  <a:srgbClr val="FF0000"/>
                </a:solidFill>
              </a:rPr>
              <a:t>INSERT </a:t>
            </a:r>
            <a:r>
              <a:rPr lang="en-US" sz="2400" dirty="0" smtClean="0">
                <a:solidFill>
                  <a:srgbClr val="FF0000"/>
                </a:solidFill>
              </a:rPr>
              <a:t>INTO </a:t>
            </a:r>
            <a:r>
              <a:rPr lang="en-US" sz="2400" dirty="0" err="1" smtClean="0">
                <a:solidFill>
                  <a:srgbClr val="FF0000"/>
                </a:solidFill>
              </a:rPr>
              <a:t>table_name</a:t>
            </a:r>
            <a:r>
              <a:rPr lang="en-US" sz="2400" dirty="0">
                <a:solidFill>
                  <a:srgbClr val="FF0000"/>
                </a:solidFill>
              </a:rPr>
              <a:t> </a:t>
            </a:r>
            <a:r>
              <a:rPr lang="en-US" sz="2400" dirty="0" smtClean="0">
                <a:solidFill>
                  <a:srgbClr val="FF0000"/>
                </a:solidFill>
              </a:rPr>
              <a:t>VALUES </a:t>
            </a:r>
            <a:r>
              <a:rPr lang="en-US" sz="2400" dirty="0">
                <a:solidFill>
                  <a:srgbClr val="FF0000"/>
                </a:solidFill>
              </a:rPr>
              <a:t>(value1, value2, value3, ...); </a:t>
            </a:r>
            <a:r>
              <a:rPr lang="en-US" sz="2400" dirty="0" smtClean="0">
                <a:solidFill>
                  <a:srgbClr val="FF0000"/>
                </a:solidFill>
              </a:rPr>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b="1" dirty="0"/>
              <a:t>Insert Data Only in Specified Columns</a:t>
            </a:r>
            <a:br>
              <a:rPr lang="en-US" sz="2400" b="1" dirty="0"/>
            </a:br>
            <a:r>
              <a:rPr lang="en-US" sz="2400" b="1" dirty="0"/>
              <a:t/>
            </a:r>
            <a:br>
              <a:rPr lang="en-US" sz="2400" b="1" dirty="0"/>
            </a:br>
            <a:r>
              <a:rPr lang="en-US" sz="2400" b="1" dirty="0"/>
              <a:t>INSERT INTO Customers (</a:t>
            </a:r>
            <a:r>
              <a:rPr lang="en-US" sz="2400" b="1" dirty="0" err="1"/>
              <a:t>CustomerName</a:t>
            </a:r>
            <a:r>
              <a:rPr lang="en-US" sz="2400" b="1" dirty="0"/>
              <a:t>, City, Country)</a:t>
            </a:r>
            <a:br>
              <a:rPr lang="en-US" sz="2400" b="1" dirty="0"/>
            </a:br>
            <a:r>
              <a:rPr lang="en-US" sz="2400" b="1" dirty="0"/>
              <a:t>VALUES ('Cardinal', 'Stavanger', 'Norway');</a:t>
            </a:r>
            <a:endParaRPr lang="en-US" sz="2400" dirty="0">
              <a:solidFill>
                <a:srgbClr val="FF0000"/>
              </a:solidFill>
            </a:endParaRPr>
          </a:p>
        </p:txBody>
      </p:sp>
    </p:spTree>
    <p:extLst>
      <p:ext uri="{BB962C8B-B14F-4D97-AF65-F5344CB8AC3E}">
        <p14:creationId xmlns="" xmlns:p14="http://schemas.microsoft.com/office/powerpoint/2010/main" val="277418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400" dirty="0">
                <a:solidFill>
                  <a:srgbClr val="FF0000"/>
                </a:solidFill>
              </a:rPr>
              <a:t>The SQL UPDATE Statement</a:t>
            </a:r>
            <a:br>
              <a:rPr lang="en-US" sz="2400" dirty="0">
                <a:solidFill>
                  <a:srgbClr val="FF0000"/>
                </a:solidFill>
              </a:rPr>
            </a:br>
            <a:r>
              <a:rPr lang="en-US" sz="2400" dirty="0">
                <a:solidFill>
                  <a:srgbClr val="FF0000"/>
                </a:solidFill>
              </a:rPr>
              <a:t/>
            </a:r>
            <a:br>
              <a:rPr lang="en-US" sz="2400" dirty="0">
                <a:solidFill>
                  <a:srgbClr val="FF0000"/>
                </a:solidFill>
              </a:rPr>
            </a:br>
            <a:r>
              <a:rPr lang="en-US" sz="2400" dirty="0">
                <a:solidFill>
                  <a:schemeClr val="tx1"/>
                </a:solidFill>
              </a:rPr>
              <a:t>The UPDATE statement is used to modify the existing records in a table</a:t>
            </a:r>
            <a:r>
              <a:rPr lang="en-US" sz="2400" dirty="0" smtClean="0">
                <a:solidFill>
                  <a:schemeClr val="tx1"/>
                </a:solidFill>
              </a:rPr>
              <a:t>.</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UPDATE </a:t>
            </a:r>
            <a:r>
              <a:rPr lang="en-US" sz="2400" dirty="0" smtClean="0">
                <a:solidFill>
                  <a:schemeClr val="tx1"/>
                </a:solidFill>
              </a:rPr>
              <a:t>Syntax :</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UPDATE </a:t>
            </a:r>
            <a:r>
              <a:rPr lang="en-US" sz="2400" dirty="0" err="1">
                <a:solidFill>
                  <a:schemeClr val="tx1"/>
                </a:solidFill>
              </a:rPr>
              <a:t>table_name</a:t>
            </a:r>
            <a:r>
              <a:rPr lang="en-US" sz="2400" dirty="0">
                <a:solidFill>
                  <a:schemeClr val="tx1"/>
                </a:solidFill>
              </a:rPr>
              <a:t/>
            </a:r>
            <a:br>
              <a:rPr lang="en-US" sz="2400" dirty="0">
                <a:solidFill>
                  <a:schemeClr val="tx1"/>
                </a:solidFill>
              </a:rPr>
            </a:br>
            <a:r>
              <a:rPr lang="en-US" sz="2400" dirty="0">
                <a:solidFill>
                  <a:schemeClr val="tx1"/>
                </a:solidFill>
              </a:rPr>
              <a:t>SET column1 = value1, column2 = value2, ...</a:t>
            </a:r>
            <a:br>
              <a:rPr lang="en-US" sz="2400" dirty="0">
                <a:solidFill>
                  <a:schemeClr val="tx1"/>
                </a:solidFill>
              </a:rPr>
            </a:br>
            <a:r>
              <a:rPr lang="en-US" sz="2400" dirty="0">
                <a:solidFill>
                  <a:schemeClr val="tx1"/>
                </a:solidFill>
              </a:rPr>
              <a:t>WHERE condition</a:t>
            </a:r>
            <a:r>
              <a:rPr lang="en-US" sz="2400" dirty="0" smtClean="0">
                <a:solidFill>
                  <a:schemeClr val="tx1"/>
                </a:solidFill>
              </a:rPr>
              <a:t>;</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smtClean="0">
                <a:solidFill>
                  <a:schemeClr val="tx1"/>
                </a:solidFill>
              </a:rPr>
              <a:t>Note :</a:t>
            </a:r>
            <a:br>
              <a:rPr lang="en-US" sz="2400" dirty="0" smtClean="0">
                <a:solidFill>
                  <a:schemeClr val="tx1"/>
                </a:solidFill>
              </a:rPr>
            </a:br>
            <a:r>
              <a:rPr lang="en-US" sz="2400" dirty="0"/>
              <a:t>If </a:t>
            </a:r>
            <a:r>
              <a:rPr lang="en-US" sz="2400" dirty="0" smtClean="0"/>
              <a:t>you </a:t>
            </a:r>
            <a:r>
              <a:rPr lang="en-US" sz="2400" dirty="0"/>
              <a:t>omit the WHERE clause, all records in the table will be updated!</a:t>
            </a:r>
            <a:r>
              <a:rPr lang="en-US" sz="2400" dirty="0" smtClean="0">
                <a:solidFill>
                  <a:schemeClr val="tx1"/>
                </a:solidFill>
              </a:rPr>
              <a:t> </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smtClean="0">
                <a:solidFill>
                  <a:schemeClr val="tx1"/>
                </a:solidFill>
              </a:rPr>
              <a:t>Example :</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a:solidFill>
                  <a:srgbClr val="3333FF"/>
                </a:solidFill>
              </a:rPr>
              <a:t>UPDATE </a:t>
            </a:r>
            <a:r>
              <a:rPr lang="en-US" sz="2400" dirty="0" smtClean="0">
                <a:solidFill>
                  <a:srgbClr val="3333FF"/>
                </a:solidFill>
              </a:rPr>
              <a:t>Customers</a:t>
            </a:r>
            <a:br>
              <a:rPr lang="en-US" sz="2400" dirty="0" smtClean="0">
                <a:solidFill>
                  <a:srgbClr val="3333FF"/>
                </a:solidFill>
              </a:rPr>
            </a:br>
            <a:r>
              <a:rPr lang="en-US" sz="2400" dirty="0">
                <a:solidFill>
                  <a:srgbClr val="3333FF"/>
                </a:solidFill>
              </a:rPr>
              <a:t/>
            </a:r>
            <a:br>
              <a:rPr lang="en-US" sz="2400" dirty="0">
                <a:solidFill>
                  <a:srgbClr val="3333FF"/>
                </a:solidFill>
              </a:rPr>
            </a:br>
            <a:r>
              <a:rPr lang="en-US" sz="2400" dirty="0">
                <a:solidFill>
                  <a:srgbClr val="3333FF"/>
                </a:solidFill>
              </a:rPr>
              <a:t>SET </a:t>
            </a:r>
            <a:r>
              <a:rPr lang="en-US" sz="2400" dirty="0" err="1">
                <a:solidFill>
                  <a:srgbClr val="3333FF"/>
                </a:solidFill>
              </a:rPr>
              <a:t>ContactName</a:t>
            </a:r>
            <a:r>
              <a:rPr lang="en-US" sz="2400" dirty="0">
                <a:solidFill>
                  <a:srgbClr val="3333FF"/>
                </a:solidFill>
              </a:rPr>
              <a:t> = 'Alfred Schmidt', City= 'Frankfurt'</a:t>
            </a:r>
            <a:br>
              <a:rPr lang="en-US" sz="2400" dirty="0">
                <a:solidFill>
                  <a:srgbClr val="3333FF"/>
                </a:solidFill>
              </a:rPr>
            </a:br>
            <a:r>
              <a:rPr lang="en-US" sz="2400" dirty="0" smtClean="0">
                <a:solidFill>
                  <a:srgbClr val="3333FF"/>
                </a:solidFill>
              </a:rPr>
              <a:t/>
            </a:r>
            <a:br>
              <a:rPr lang="en-US" sz="2400" dirty="0" smtClean="0">
                <a:solidFill>
                  <a:srgbClr val="3333FF"/>
                </a:solidFill>
              </a:rPr>
            </a:br>
            <a:r>
              <a:rPr lang="en-US" sz="2400" dirty="0" smtClean="0">
                <a:solidFill>
                  <a:srgbClr val="3333FF"/>
                </a:solidFill>
              </a:rPr>
              <a:t>WHERE </a:t>
            </a:r>
            <a:r>
              <a:rPr lang="en-US" sz="2400" dirty="0" err="1">
                <a:solidFill>
                  <a:srgbClr val="3333FF"/>
                </a:solidFill>
              </a:rPr>
              <a:t>CustomerID</a:t>
            </a:r>
            <a:r>
              <a:rPr lang="en-US" sz="2400" dirty="0">
                <a:solidFill>
                  <a:srgbClr val="3333FF"/>
                </a:solidFill>
              </a:rPr>
              <a:t> = 1;</a:t>
            </a:r>
          </a:p>
        </p:txBody>
      </p:sp>
    </p:spTree>
    <p:extLst>
      <p:ext uri="{BB962C8B-B14F-4D97-AF65-F5344CB8AC3E}">
        <p14:creationId xmlns="" xmlns:p14="http://schemas.microsoft.com/office/powerpoint/2010/main" val="3028305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400" dirty="0">
                <a:solidFill>
                  <a:schemeClr val="tx1"/>
                </a:solidFill>
              </a:rPr>
              <a:t>The SQL DELETE Statement :</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The DELETE statement is used to delete existing records in a table.</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DELETE Syntax :</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DELETE FROM </a:t>
            </a:r>
            <a:r>
              <a:rPr lang="en-US" sz="2400" dirty="0" err="1">
                <a:solidFill>
                  <a:schemeClr val="tx1"/>
                </a:solidFill>
              </a:rPr>
              <a:t>table_name</a:t>
            </a:r>
            <a:r>
              <a:rPr lang="en-US" sz="2400" dirty="0">
                <a:solidFill>
                  <a:schemeClr val="tx1"/>
                </a:solidFill>
              </a:rPr>
              <a:t> WHERE condition;</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Example :</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DELETE FROM Customers WHERE </a:t>
            </a:r>
            <a:r>
              <a:rPr lang="en-US" sz="2400" dirty="0" err="1">
                <a:solidFill>
                  <a:schemeClr val="tx1"/>
                </a:solidFill>
              </a:rPr>
              <a:t>CustomerName</a:t>
            </a:r>
            <a:r>
              <a:rPr lang="en-US" sz="2400" dirty="0">
                <a:solidFill>
                  <a:schemeClr val="tx1"/>
                </a:solidFill>
              </a:rPr>
              <a:t>='</a:t>
            </a:r>
            <a:r>
              <a:rPr lang="en-US" sz="2400" dirty="0" err="1">
                <a:solidFill>
                  <a:schemeClr val="tx1"/>
                </a:solidFill>
              </a:rPr>
              <a:t>Alfreds</a:t>
            </a:r>
            <a:r>
              <a:rPr lang="en-US" sz="2400" dirty="0">
                <a:solidFill>
                  <a:schemeClr val="tx1"/>
                </a:solidFill>
              </a:rPr>
              <a:t> </a:t>
            </a:r>
            <a:r>
              <a:rPr lang="en-US" sz="2400" dirty="0" err="1">
                <a:solidFill>
                  <a:schemeClr val="tx1"/>
                </a:solidFill>
              </a:rPr>
              <a:t>Futterkiste</a:t>
            </a:r>
            <a:r>
              <a:rPr lang="en-US" sz="2400" dirty="0">
                <a:solidFill>
                  <a:schemeClr val="tx1"/>
                </a:solidFill>
              </a:rPr>
              <a:t>';</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Delete All </a:t>
            </a:r>
            <a:r>
              <a:rPr lang="en-US" sz="2400" dirty="0" smtClean="0">
                <a:solidFill>
                  <a:schemeClr val="tx1"/>
                </a:solidFill>
              </a:rPr>
              <a:t>Records :</a:t>
            </a:r>
            <a:r>
              <a:rPr lang="en-US" sz="2400" dirty="0">
                <a:solidFill>
                  <a:schemeClr val="tx1"/>
                </a:solidFill>
              </a:rPr>
              <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It is possible to delete all rows in a table without deleting the table. This means that the table structure, attributes, and indexes will be intact</a:t>
            </a:r>
            <a:r>
              <a:rPr lang="en-US" sz="2400" dirty="0" smtClean="0">
                <a:solidFill>
                  <a:schemeClr val="tx1"/>
                </a:solidFill>
              </a:rPr>
              <a:t>:</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DELETE FROM </a:t>
            </a:r>
            <a:r>
              <a:rPr lang="en-US" sz="2400" dirty="0" err="1">
                <a:solidFill>
                  <a:schemeClr val="tx1"/>
                </a:solidFill>
              </a:rPr>
              <a:t>table_name</a:t>
            </a:r>
            <a:r>
              <a:rPr lang="en-US" sz="2400" dirty="0">
                <a:solidFill>
                  <a:schemeClr val="tx1"/>
                </a:solidFill>
              </a:rPr>
              <a:t>;</a:t>
            </a:r>
          </a:p>
        </p:txBody>
      </p:sp>
    </p:spTree>
    <p:extLst>
      <p:ext uri="{BB962C8B-B14F-4D97-AF65-F5344CB8AC3E}">
        <p14:creationId xmlns="" xmlns:p14="http://schemas.microsoft.com/office/powerpoint/2010/main" val="1494661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400" dirty="0">
                <a:solidFill>
                  <a:schemeClr val="tx1"/>
                </a:solidFill>
              </a:rPr>
              <a:t>The SQL SELECT </a:t>
            </a:r>
            <a:r>
              <a:rPr lang="en-US" sz="2400" dirty="0" smtClean="0">
                <a:solidFill>
                  <a:schemeClr val="tx1"/>
                </a:solidFill>
              </a:rPr>
              <a:t>Statement :</a:t>
            </a:r>
            <a:r>
              <a:rPr lang="en-US" sz="2400" dirty="0">
                <a:solidFill>
                  <a:schemeClr val="tx1"/>
                </a:solidFill>
              </a:rPr>
              <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The SELECT statement is used to select data from a database.</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The data returned is stored in a result table, called the result-set</a:t>
            </a:r>
            <a:r>
              <a:rPr lang="en-US" sz="2400" dirty="0" smtClean="0">
                <a:solidFill>
                  <a:schemeClr val="tx1"/>
                </a:solidFill>
              </a:rPr>
              <a:t>.</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smtClean="0">
                <a:solidFill>
                  <a:schemeClr val="tx1"/>
                </a:solidFill>
              </a:rPr>
              <a:t>SYNTAX :</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a:solidFill>
                  <a:srgbClr val="FF0000"/>
                </a:solidFill>
              </a:rPr>
              <a:t>SELECT column1, column2, </a:t>
            </a:r>
            <a:r>
              <a:rPr lang="en-US" sz="2400" dirty="0" smtClean="0">
                <a:solidFill>
                  <a:srgbClr val="FF0000"/>
                </a:solidFill>
              </a:rPr>
              <a:t>...      FROM </a:t>
            </a:r>
            <a:r>
              <a:rPr lang="en-US" sz="2400" dirty="0" err="1">
                <a:solidFill>
                  <a:srgbClr val="FF0000"/>
                </a:solidFill>
              </a:rPr>
              <a:t>table_name</a:t>
            </a:r>
            <a:r>
              <a:rPr lang="en-US" sz="2400" dirty="0" smtClean="0">
                <a:solidFill>
                  <a:srgbClr val="FF0000"/>
                </a:solidFill>
              </a:rPr>
              <a:t>;</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Example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a:solidFill>
                  <a:srgbClr val="3333FF"/>
                </a:solidFill>
              </a:rPr>
              <a:t>SELECT </a:t>
            </a:r>
            <a:r>
              <a:rPr lang="en-US" sz="2400" dirty="0" err="1">
                <a:solidFill>
                  <a:srgbClr val="3333FF"/>
                </a:solidFill>
              </a:rPr>
              <a:t>CustomerName</a:t>
            </a:r>
            <a:r>
              <a:rPr lang="en-US" sz="2400" dirty="0">
                <a:solidFill>
                  <a:srgbClr val="3333FF"/>
                </a:solidFill>
              </a:rPr>
              <a:t>, City FROM Customers;</a:t>
            </a:r>
            <a:br>
              <a:rPr lang="en-US" sz="2400" dirty="0">
                <a:solidFill>
                  <a:srgbClr val="3333FF"/>
                </a:solidFill>
              </a:rPr>
            </a:br>
            <a:r>
              <a:rPr lang="en-US" sz="2400" dirty="0">
                <a:solidFill>
                  <a:schemeClr val="tx1"/>
                </a:solidFill>
              </a:rPr>
              <a:t/>
            </a:r>
            <a:br>
              <a:rPr lang="en-US" sz="2400" dirty="0">
                <a:solidFill>
                  <a:schemeClr val="tx1"/>
                </a:solidFill>
              </a:rPr>
            </a:br>
            <a:r>
              <a:rPr lang="en-US" sz="2400" dirty="0" smtClean="0">
                <a:solidFill>
                  <a:schemeClr val="tx1"/>
                </a:solidFill>
              </a:rPr>
              <a:t> </a:t>
            </a:r>
            <a:r>
              <a:rPr lang="en-US" sz="2400" dirty="0">
                <a:solidFill>
                  <a:schemeClr val="tx1"/>
                </a:solidFill>
              </a:rPr>
              <a:t>If you want to select all the fields available in the </a:t>
            </a:r>
            <a:r>
              <a:rPr lang="en-US" sz="2400" dirty="0" smtClean="0">
                <a:solidFill>
                  <a:schemeClr val="tx1"/>
                </a:solidFill>
              </a:rPr>
              <a:t>table.</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rgbClr val="FF0000"/>
                </a:solidFill>
              </a:rPr>
              <a:t>SELECT * FROM </a:t>
            </a:r>
            <a:r>
              <a:rPr lang="en-US" sz="2400" dirty="0" err="1" smtClean="0">
                <a:solidFill>
                  <a:srgbClr val="FF0000"/>
                </a:solidFill>
              </a:rPr>
              <a:t>table_name</a:t>
            </a:r>
            <a:r>
              <a:rPr lang="en-US" sz="2400" dirty="0" smtClean="0">
                <a:solidFill>
                  <a:srgbClr val="FF0000"/>
                </a:solidFill>
              </a:rPr>
              <a:t>;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Example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a:solidFill>
                  <a:srgbClr val="3333FF"/>
                </a:solidFill>
              </a:rPr>
              <a:t>SELECT * FROM Customers;</a:t>
            </a:r>
          </a:p>
        </p:txBody>
      </p:sp>
    </p:spTree>
    <p:extLst>
      <p:ext uri="{BB962C8B-B14F-4D97-AF65-F5344CB8AC3E}">
        <p14:creationId xmlns="" xmlns:p14="http://schemas.microsoft.com/office/powerpoint/2010/main" val="135833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400" dirty="0" smtClean="0">
                <a:solidFill>
                  <a:srgbClr val="3333FF"/>
                </a:solidFill>
              </a:rPr>
              <a:t>SELECT DISTINCT Syntax :</a:t>
            </a:r>
            <a:br>
              <a:rPr lang="en-US" sz="2400" dirty="0" smtClean="0">
                <a:solidFill>
                  <a:srgbClr val="3333FF"/>
                </a:solidFill>
              </a:rPr>
            </a:br>
            <a:r>
              <a:rPr lang="en-US" sz="2400" dirty="0" smtClean="0">
                <a:solidFill>
                  <a:srgbClr val="3333FF"/>
                </a:solidFill>
              </a:rPr>
              <a:t/>
            </a:r>
            <a:br>
              <a:rPr lang="en-US" sz="2400" dirty="0" smtClean="0">
                <a:solidFill>
                  <a:srgbClr val="3333FF"/>
                </a:solidFill>
              </a:rPr>
            </a:br>
            <a:r>
              <a:rPr lang="en-US" sz="2400" dirty="0" smtClean="0">
                <a:solidFill>
                  <a:srgbClr val="FF0000"/>
                </a:solidFill>
              </a:rPr>
              <a:t>SELECT DISTINCT column1, column2, ...</a:t>
            </a:r>
            <a:br>
              <a:rPr lang="en-US" sz="2400" dirty="0" smtClean="0">
                <a:solidFill>
                  <a:srgbClr val="FF0000"/>
                </a:solidFill>
              </a:rPr>
            </a:br>
            <a:r>
              <a:rPr lang="en-US" sz="2400" dirty="0" smtClean="0">
                <a:solidFill>
                  <a:srgbClr val="FF0000"/>
                </a:solidFill>
              </a:rPr>
              <a:t>FROM </a:t>
            </a:r>
            <a:r>
              <a:rPr lang="en-US" sz="2400" dirty="0" err="1" smtClean="0">
                <a:solidFill>
                  <a:srgbClr val="FF0000"/>
                </a:solidFill>
              </a:rPr>
              <a:t>table_name</a:t>
            </a:r>
            <a:r>
              <a:rPr lang="en-US" sz="2400" dirty="0" smtClean="0">
                <a:solidFill>
                  <a:srgbClr val="FF0000"/>
                </a:solidFill>
              </a:rPr>
              <a:t>;   -&gt; Removes duplication</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r>
              <a:rPr lang="en-US" sz="2400" dirty="0">
                <a:solidFill>
                  <a:srgbClr val="3333FF"/>
                </a:solidFill>
              </a:rPr>
              <a:t>SELECT DISTINCT Country FROM Customers;</a:t>
            </a:r>
            <a:br>
              <a:rPr lang="en-US" sz="2400" dirty="0">
                <a:solidFill>
                  <a:srgbClr val="3333FF"/>
                </a:solidFill>
              </a:rPr>
            </a:br>
            <a:r>
              <a:rPr lang="en-US" sz="2400" dirty="0">
                <a:solidFill>
                  <a:srgbClr val="3333FF"/>
                </a:solidFill>
              </a:rPr>
              <a:t/>
            </a:r>
            <a:br>
              <a:rPr lang="en-US" sz="2400" dirty="0">
                <a:solidFill>
                  <a:srgbClr val="3333FF"/>
                </a:solidFill>
              </a:rPr>
            </a:br>
            <a:r>
              <a:rPr lang="en-US" sz="2400" dirty="0">
                <a:solidFill>
                  <a:srgbClr val="3333FF"/>
                </a:solidFill>
              </a:rPr>
              <a:t>The SQL WHERE </a:t>
            </a:r>
            <a:r>
              <a:rPr lang="en-US" sz="2400" dirty="0" smtClean="0">
                <a:solidFill>
                  <a:srgbClr val="3333FF"/>
                </a:solidFill>
              </a:rPr>
              <a:t>Clause :</a:t>
            </a:r>
            <a:r>
              <a:rPr lang="en-US" sz="2400" dirty="0">
                <a:solidFill>
                  <a:srgbClr val="3333FF"/>
                </a:solidFill>
              </a:rPr>
              <a:t/>
            </a:r>
            <a:br>
              <a:rPr lang="en-US" sz="2400" dirty="0">
                <a:solidFill>
                  <a:srgbClr val="3333FF"/>
                </a:solidFill>
              </a:rPr>
            </a:br>
            <a:r>
              <a:rPr lang="en-US" sz="2400" dirty="0">
                <a:solidFill>
                  <a:srgbClr val="3333FF"/>
                </a:solidFill>
              </a:rPr>
              <a:t/>
            </a:r>
            <a:br>
              <a:rPr lang="en-US" sz="2400" dirty="0">
                <a:solidFill>
                  <a:srgbClr val="3333FF"/>
                </a:solidFill>
              </a:rPr>
            </a:br>
            <a:r>
              <a:rPr lang="en-US" sz="2400" dirty="0">
                <a:solidFill>
                  <a:schemeClr val="tx1"/>
                </a:solidFill>
              </a:rPr>
              <a:t>The WHERE clause is used to filter records.</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The WHERE clause is used to extract only those records that fulfill a specified condition.</a:t>
            </a:r>
            <a:br>
              <a:rPr lang="en-US" sz="2400" dirty="0">
                <a:solidFill>
                  <a:schemeClr val="tx1"/>
                </a:solidFill>
              </a:rPr>
            </a:br>
            <a:r>
              <a:rPr lang="en-US" sz="2400" dirty="0">
                <a:solidFill>
                  <a:srgbClr val="3333FF"/>
                </a:solidFill>
              </a:rPr>
              <a:t/>
            </a:r>
            <a:br>
              <a:rPr lang="en-US" sz="2400" dirty="0">
                <a:solidFill>
                  <a:srgbClr val="3333FF"/>
                </a:solidFill>
              </a:rPr>
            </a:br>
            <a:r>
              <a:rPr lang="en-US" sz="2400" dirty="0">
                <a:solidFill>
                  <a:srgbClr val="3333FF"/>
                </a:solidFill>
              </a:rPr>
              <a:t/>
            </a:r>
            <a:br>
              <a:rPr lang="en-US" sz="2400" dirty="0">
                <a:solidFill>
                  <a:srgbClr val="3333FF"/>
                </a:solidFill>
              </a:rPr>
            </a:br>
            <a:r>
              <a:rPr lang="en-US" sz="2400" dirty="0">
                <a:solidFill>
                  <a:srgbClr val="FF0000"/>
                </a:solidFill>
              </a:rPr>
              <a:t>SELECT column1, column2, ...</a:t>
            </a:r>
            <a:br>
              <a:rPr lang="en-US" sz="2400" dirty="0">
                <a:solidFill>
                  <a:srgbClr val="FF0000"/>
                </a:solidFill>
              </a:rPr>
            </a:br>
            <a:r>
              <a:rPr lang="en-US" sz="2400" dirty="0">
                <a:solidFill>
                  <a:srgbClr val="FF0000"/>
                </a:solidFill>
              </a:rPr>
              <a:t>FROM </a:t>
            </a:r>
            <a:r>
              <a:rPr lang="en-US" sz="2400" dirty="0" err="1">
                <a:solidFill>
                  <a:srgbClr val="FF0000"/>
                </a:solidFill>
              </a:rPr>
              <a:t>table_name</a:t>
            </a:r>
            <a:r>
              <a:rPr lang="en-US" sz="2400" dirty="0">
                <a:solidFill>
                  <a:srgbClr val="FF0000"/>
                </a:solidFill>
              </a:rPr>
              <a:t/>
            </a:r>
            <a:br>
              <a:rPr lang="en-US" sz="2400" dirty="0">
                <a:solidFill>
                  <a:srgbClr val="FF0000"/>
                </a:solidFill>
              </a:rPr>
            </a:br>
            <a:r>
              <a:rPr lang="en-US" sz="2400" dirty="0">
                <a:solidFill>
                  <a:srgbClr val="FF0000"/>
                </a:solidFill>
              </a:rPr>
              <a:t>WHERE condition; </a:t>
            </a:r>
            <a:r>
              <a:rPr lang="en-US" sz="2400" dirty="0" smtClean="0">
                <a:solidFill>
                  <a:srgbClr val="FF0000"/>
                </a:solidFill>
              </a:rPr>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a:solidFill>
                  <a:srgbClr val="3333FF"/>
                </a:solidFill>
              </a:rPr>
              <a:t>SELECT * FROM </a:t>
            </a:r>
            <a:r>
              <a:rPr lang="en-US" sz="2400" dirty="0" smtClean="0">
                <a:solidFill>
                  <a:srgbClr val="3333FF"/>
                </a:solidFill>
              </a:rPr>
              <a:t>Customers WHERE </a:t>
            </a:r>
            <a:r>
              <a:rPr lang="en-US" sz="2400" dirty="0">
                <a:solidFill>
                  <a:srgbClr val="3333FF"/>
                </a:solidFill>
              </a:rPr>
              <a:t>Country='Mexico'; </a:t>
            </a:r>
          </a:p>
        </p:txBody>
      </p:sp>
    </p:spTree>
    <p:extLst>
      <p:ext uri="{BB962C8B-B14F-4D97-AF65-F5344CB8AC3E}">
        <p14:creationId xmlns="" xmlns:p14="http://schemas.microsoft.com/office/powerpoint/2010/main" val="372788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400" dirty="0">
                <a:solidFill>
                  <a:srgbClr val="3333FF"/>
                </a:solidFill>
              </a:rPr>
              <a:t>Operators in The WHERE </a:t>
            </a:r>
            <a:r>
              <a:rPr lang="en-US" sz="2400" dirty="0" smtClean="0">
                <a:solidFill>
                  <a:srgbClr val="3333FF"/>
                </a:solidFill>
              </a:rPr>
              <a:t>Clause :</a:t>
            </a:r>
            <a:r>
              <a:rPr lang="en-US" sz="2400" dirty="0">
                <a:solidFill>
                  <a:srgbClr val="3333FF"/>
                </a:solidFill>
              </a:rPr>
              <a:t/>
            </a:r>
            <a:br>
              <a:rPr lang="en-US" sz="2400" dirty="0">
                <a:solidFill>
                  <a:srgbClr val="3333FF"/>
                </a:solidFill>
              </a:rPr>
            </a:br>
            <a:r>
              <a:rPr lang="en-US" sz="2400" dirty="0">
                <a:solidFill>
                  <a:srgbClr val="3333FF"/>
                </a:solidFill>
              </a:rPr>
              <a:t/>
            </a:r>
            <a:br>
              <a:rPr lang="en-US" sz="2400" dirty="0">
                <a:solidFill>
                  <a:srgbClr val="3333FF"/>
                </a:solidFill>
              </a:rPr>
            </a:br>
            <a:r>
              <a:rPr lang="en-US" sz="2400" dirty="0">
                <a:solidFill>
                  <a:srgbClr val="3333FF"/>
                </a:solidFill>
              </a:rPr>
              <a:t>The following operators can be used in the WHERE clause</a:t>
            </a:r>
            <a:r>
              <a:rPr lang="en-US" sz="2400" dirty="0" smtClean="0">
                <a:solidFill>
                  <a:srgbClr val="3333FF"/>
                </a:solidFill>
              </a:rPr>
              <a:t>:</a:t>
            </a:r>
            <a:br>
              <a:rPr lang="en-US" sz="2400" dirty="0" smtClean="0">
                <a:solidFill>
                  <a:srgbClr val="3333FF"/>
                </a:solidFill>
              </a:rPr>
            </a:br>
            <a:r>
              <a:rPr lang="en-US" sz="2400" dirty="0">
                <a:solidFill>
                  <a:srgbClr val="3333FF"/>
                </a:solidFill>
              </a:rPr>
              <a:t/>
            </a:r>
            <a:br>
              <a:rPr lang="en-US" sz="2400" dirty="0">
                <a:solidFill>
                  <a:srgbClr val="3333FF"/>
                </a:solidFill>
              </a:rPr>
            </a:br>
            <a:r>
              <a:rPr lang="en-US" sz="2400" dirty="0">
                <a:solidFill>
                  <a:srgbClr val="3333FF"/>
                </a:solidFill>
              </a:rPr>
              <a:t>Operator 	Description 	</a:t>
            </a:r>
            <a:r>
              <a:rPr lang="en-US" sz="2400" dirty="0" smtClean="0">
                <a:solidFill>
                  <a:srgbClr val="3333FF"/>
                </a:solidFill>
              </a:rPr>
              <a:t>Example</a:t>
            </a:r>
            <a:br>
              <a:rPr lang="en-US" sz="2400" dirty="0" smtClean="0">
                <a:solidFill>
                  <a:srgbClr val="3333FF"/>
                </a:solidFill>
              </a:rPr>
            </a:br>
            <a:r>
              <a:rPr lang="en-US" sz="2400" dirty="0">
                <a:solidFill>
                  <a:srgbClr val="3333FF"/>
                </a:solidFill>
              </a:rPr>
              <a:t/>
            </a:r>
            <a:br>
              <a:rPr lang="en-US" sz="2400" dirty="0">
                <a:solidFill>
                  <a:srgbClr val="3333FF"/>
                </a:solidFill>
              </a:rPr>
            </a:br>
            <a:r>
              <a:rPr lang="en-US" sz="2400" dirty="0">
                <a:solidFill>
                  <a:schemeClr val="tx1"/>
                </a:solidFill>
              </a:rPr>
              <a:t>= 	Equal 	</a:t>
            </a:r>
            <a:br>
              <a:rPr lang="en-US" sz="2400" dirty="0">
                <a:solidFill>
                  <a:schemeClr val="tx1"/>
                </a:solidFill>
              </a:rPr>
            </a:br>
            <a:r>
              <a:rPr lang="en-US" sz="2400" dirty="0">
                <a:solidFill>
                  <a:schemeClr val="tx1"/>
                </a:solidFill>
              </a:rPr>
              <a:t>&gt; 	Greater than 	</a:t>
            </a:r>
            <a:br>
              <a:rPr lang="en-US" sz="2400" dirty="0">
                <a:solidFill>
                  <a:schemeClr val="tx1"/>
                </a:solidFill>
              </a:rPr>
            </a:br>
            <a:r>
              <a:rPr lang="en-US" sz="2400" dirty="0">
                <a:solidFill>
                  <a:schemeClr val="tx1"/>
                </a:solidFill>
              </a:rPr>
              <a:t>&lt; 	Less than 	</a:t>
            </a:r>
            <a:br>
              <a:rPr lang="en-US" sz="2400" dirty="0">
                <a:solidFill>
                  <a:schemeClr val="tx1"/>
                </a:solidFill>
              </a:rPr>
            </a:br>
            <a:r>
              <a:rPr lang="en-US" sz="2400" dirty="0">
                <a:solidFill>
                  <a:schemeClr val="tx1"/>
                </a:solidFill>
              </a:rPr>
              <a:t>&gt;= 	Greater than or equal 	</a:t>
            </a:r>
            <a:br>
              <a:rPr lang="en-US" sz="2400" dirty="0">
                <a:solidFill>
                  <a:schemeClr val="tx1"/>
                </a:solidFill>
              </a:rPr>
            </a:br>
            <a:r>
              <a:rPr lang="en-US" sz="2400" dirty="0">
                <a:solidFill>
                  <a:schemeClr val="tx1"/>
                </a:solidFill>
              </a:rPr>
              <a:t>&lt;= 	Less than or equal 	</a:t>
            </a:r>
            <a:br>
              <a:rPr lang="en-US" sz="2400" dirty="0">
                <a:solidFill>
                  <a:schemeClr val="tx1"/>
                </a:solidFill>
              </a:rPr>
            </a:br>
            <a:r>
              <a:rPr lang="en-US" sz="2400" dirty="0">
                <a:solidFill>
                  <a:schemeClr val="tx1"/>
                </a:solidFill>
              </a:rPr>
              <a:t>&lt;&gt; 	Not equal. </a:t>
            </a:r>
            <a:r>
              <a:rPr lang="en-US" sz="2400" dirty="0" smtClean="0">
                <a:solidFill>
                  <a:schemeClr val="tx1"/>
                </a:solidFill>
              </a:rPr>
              <a:t/>
            </a:r>
            <a:br>
              <a:rPr lang="en-US" sz="2400" dirty="0" smtClean="0">
                <a:solidFill>
                  <a:schemeClr val="tx1"/>
                </a:solidFill>
              </a:rPr>
            </a:br>
            <a:r>
              <a:rPr lang="en-US" sz="2400" dirty="0" smtClean="0">
                <a:solidFill>
                  <a:srgbClr val="3333FF"/>
                </a:solidFill>
              </a:rPr>
              <a:t/>
            </a:r>
            <a:br>
              <a:rPr lang="en-US" sz="2400" dirty="0" smtClean="0">
                <a:solidFill>
                  <a:srgbClr val="3333FF"/>
                </a:solidFill>
              </a:rPr>
            </a:br>
            <a:r>
              <a:rPr lang="en-US" sz="2400" dirty="0" smtClean="0">
                <a:solidFill>
                  <a:srgbClr val="3333FF"/>
                </a:solidFill>
              </a:rPr>
              <a:t>Note</a:t>
            </a:r>
            <a:r>
              <a:rPr lang="en-US" sz="2400" dirty="0">
                <a:solidFill>
                  <a:srgbClr val="3333FF"/>
                </a:solidFill>
              </a:rPr>
              <a:t>: In some versions of SQL this operator may be written as != 	</a:t>
            </a:r>
            <a:br>
              <a:rPr lang="en-US" sz="2400" dirty="0">
                <a:solidFill>
                  <a:srgbClr val="3333FF"/>
                </a:solidFill>
              </a:rPr>
            </a:br>
            <a:r>
              <a:rPr lang="en-US" sz="2400" dirty="0" smtClean="0">
                <a:solidFill>
                  <a:srgbClr val="3333FF"/>
                </a:solidFill>
              </a:rPr>
              <a:t/>
            </a:r>
            <a:br>
              <a:rPr lang="en-US" sz="2400" dirty="0" smtClean="0">
                <a:solidFill>
                  <a:srgbClr val="3333FF"/>
                </a:solidFill>
              </a:rPr>
            </a:br>
            <a:r>
              <a:rPr lang="en-US" sz="2400" dirty="0" smtClean="0">
                <a:solidFill>
                  <a:schemeClr val="tx1"/>
                </a:solidFill>
              </a:rPr>
              <a:t>BETWEEN </a:t>
            </a:r>
            <a:r>
              <a:rPr lang="en-US" sz="2400" dirty="0">
                <a:solidFill>
                  <a:schemeClr val="tx1"/>
                </a:solidFill>
              </a:rPr>
              <a:t>	Between a certain range 	</a:t>
            </a:r>
            <a:br>
              <a:rPr lang="en-US" sz="2400" dirty="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LIKE </a:t>
            </a:r>
            <a:r>
              <a:rPr lang="en-US" sz="2400" dirty="0">
                <a:solidFill>
                  <a:schemeClr val="tx1"/>
                </a:solidFill>
              </a:rPr>
              <a:t>	Search for a pattern 	</a:t>
            </a:r>
            <a:br>
              <a:rPr lang="en-US" sz="2400" dirty="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IN </a:t>
            </a:r>
            <a:r>
              <a:rPr lang="en-US" sz="2400" dirty="0">
                <a:solidFill>
                  <a:schemeClr val="tx1"/>
                </a:solidFill>
              </a:rPr>
              <a:t>	To specify multiple possible values for a column</a:t>
            </a:r>
          </a:p>
        </p:txBody>
      </p:sp>
    </p:spTree>
    <p:extLst>
      <p:ext uri="{BB962C8B-B14F-4D97-AF65-F5344CB8AC3E}">
        <p14:creationId xmlns="" xmlns:p14="http://schemas.microsoft.com/office/powerpoint/2010/main" val="3826132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a:solidFill>
                  <a:schemeClr val="tx1"/>
                </a:solidFill>
              </a:rPr>
              <a:t>The SQL AND, OR and NOT </a:t>
            </a:r>
            <a:r>
              <a:rPr lang="en-US" sz="2000" dirty="0" smtClean="0">
                <a:solidFill>
                  <a:schemeClr val="tx1"/>
                </a:solidFill>
              </a:rPr>
              <a:t>Operators :</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WHERE clause can be combined with AND, OR, and NOT operators.</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AND </a:t>
            </a:r>
            <a:r>
              <a:rPr lang="en-US" sz="2000" dirty="0" err="1">
                <a:solidFill>
                  <a:schemeClr val="tx1"/>
                </a:solidFill>
              </a:rPr>
              <a:t>and</a:t>
            </a:r>
            <a:r>
              <a:rPr lang="en-US" sz="2000" dirty="0">
                <a:solidFill>
                  <a:schemeClr val="tx1"/>
                </a:solidFill>
              </a:rPr>
              <a:t> OR operators are used to filter records based on more than one condition:</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The </a:t>
            </a:r>
            <a:r>
              <a:rPr lang="en-US" sz="2000" dirty="0">
                <a:solidFill>
                  <a:schemeClr val="tx1"/>
                </a:solidFill>
              </a:rPr>
              <a:t>AND operator displays a record if all the conditions separated by AND are TRUE.</a:t>
            </a:r>
            <a:br>
              <a:rPr lang="en-US" sz="2000" dirty="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The </a:t>
            </a:r>
            <a:r>
              <a:rPr lang="en-US" sz="2000" dirty="0">
                <a:solidFill>
                  <a:schemeClr val="tx1"/>
                </a:solidFill>
              </a:rPr>
              <a:t>OR operator displays a record if any of the conditions separated by OR is TRUE.</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NOT operator displays a record if the condition(s) is NOT TRUE</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AND </a:t>
            </a:r>
            <a:r>
              <a:rPr lang="en-US" sz="2000" dirty="0" smtClean="0">
                <a:solidFill>
                  <a:schemeClr val="tx1"/>
                </a:solidFill>
              </a:rPr>
              <a:t>Syntax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rgbClr val="FF0000"/>
                </a:solidFill>
              </a:rPr>
              <a:t>SELECT column1, column2, </a:t>
            </a:r>
            <a:r>
              <a:rPr lang="en-US" sz="2000" dirty="0" smtClean="0">
                <a:solidFill>
                  <a:srgbClr val="FF0000"/>
                </a:solidFill>
              </a:rPr>
              <a:t>...   FROM </a:t>
            </a:r>
            <a:r>
              <a:rPr lang="en-US" sz="2000" dirty="0" err="1" smtClean="0">
                <a:solidFill>
                  <a:srgbClr val="FF0000"/>
                </a:solidFill>
              </a:rPr>
              <a:t>table_name</a:t>
            </a:r>
            <a:r>
              <a:rPr lang="en-US" sz="2000" dirty="0" smtClean="0">
                <a:solidFill>
                  <a:srgbClr val="FF0000"/>
                </a:solidFill>
              </a:rPr>
              <a:t> WHERE </a:t>
            </a:r>
            <a:r>
              <a:rPr lang="en-US" sz="2000" dirty="0">
                <a:solidFill>
                  <a:srgbClr val="FF0000"/>
                </a:solidFill>
              </a:rPr>
              <a:t>condition1 AND condition2 AND condition3 </a:t>
            </a:r>
            <a:r>
              <a:rPr lang="en-US" sz="2000" dirty="0" smtClean="0">
                <a:solidFill>
                  <a:srgbClr val="FF0000"/>
                </a:solidFill>
              </a:rPr>
              <a:t>...;</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a:solidFill>
                  <a:srgbClr val="FF0000"/>
                </a:solidFill>
              </a:rPr>
              <a:t/>
            </a:r>
            <a:br>
              <a:rPr lang="en-US" sz="2000" dirty="0">
                <a:solidFill>
                  <a:srgbClr val="FF0000"/>
                </a:solidFill>
              </a:rPr>
            </a:br>
            <a:r>
              <a:rPr lang="en-US" sz="2000" dirty="0">
                <a:solidFill>
                  <a:srgbClr val="FF0000"/>
                </a:solidFill>
              </a:rPr>
              <a:t>SELECT * FROM Customers</a:t>
            </a:r>
            <a:br>
              <a:rPr lang="en-US" sz="2000" dirty="0">
                <a:solidFill>
                  <a:srgbClr val="FF0000"/>
                </a:solidFill>
              </a:rPr>
            </a:br>
            <a:r>
              <a:rPr lang="en-US" sz="2000" dirty="0">
                <a:solidFill>
                  <a:srgbClr val="FF0000"/>
                </a:solidFill>
              </a:rPr>
              <a:t>WHERE Country='Germany' AND City='Berlin';</a:t>
            </a:r>
            <a:br>
              <a:rPr lang="en-US" sz="2000" dirty="0">
                <a:solidFill>
                  <a:srgbClr val="FF0000"/>
                </a:solidFill>
              </a:rPr>
            </a:br>
            <a:r>
              <a:rPr lang="en-US" sz="2000" dirty="0" smtClean="0">
                <a:solidFill>
                  <a:schemeClr val="tx1"/>
                </a:solidFill>
              </a:rPr>
              <a:t/>
            </a:r>
            <a:br>
              <a:rPr lang="en-US" sz="2000" dirty="0" smtClean="0">
                <a:solidFill>
                  <a:schemeClr val="tx1"/>
                </a:solidFill>
              </a:rPr>
            </a:br>
            <a:endParaRPr lang="en-US" sz="2000" dirty="0">
              <a:solidFill>
                <a:srgbClr val="FF0000"/>
              </a:solidFill>
            </a:endParaRPr>
          </a:p>
        </p:txBody>
      </p:sp>
    </p:spTree>
    <p:extLst>
      <p:ext uri="{BB962C8B-B14F-4D97-AF65-F5344CB8AC3E}">
        <p14:creationId xmlns="" xmlns:p14="http://schemas.microsoft.com/office/powerpoint/2010/main" val="1378561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smtClean="0">
                <a:solidFill>
                  <a:schemeClr val="tx1"/>
                </a:solidFill>
              </a:rPr>
              <a:t>OR Syntax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rgbClr val="FF0000"/>
                </a:solidFill>
              </a:rPr>
              <a:t>SELECT column1, column2, ...  FROM </a:t>
            </a:r>
            <a:r>
              <a:rPr lang="en-US" sz="2000" dirty="0" err="1" smtClean="0">
                <a:solidFill>
                  <a:srgbClr val="FF0000"/>
                </a:solidFill>
              </a:rPr>
              <a:t>table_name</a:t>
            </a:r>
            <a:r>
              <a:rPr lang="en-US" sz="2000" dirty="0" smtClean="0">
                <a:solidFill>
                  <a:srgbClr val="FF0000"/>
                </a:solidFill>
              </a:rPr>
              <a:t> WHERE condition1 OR condition2 OR condition3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Example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3333FF"/>
                </a:solidFill>
              </a:rPr>
              <a:t>SELECT * FROM Customers   WHERE City='Berlin' OR City='</a:t>
            </a:r>
            <a:r>
              <a:rPr lang="en-US" sz="2000" dirty="0" err="1" smtClean="0">
                <a:solidFill>
                  <a:srgbClr val="3333FF"/>
                </a:solidFill>
              </a:rPr>
              <a:t>München</a:t>
            </a:r>
            <a:r>
              <a:rPr lang="en-US" sz="2000" dirty="0" smtClean="0">
                <a:solidFill>
                  <a:srgbClr val="3333FF"/>
                </a:solidFill>
              </a:rPr>
              <a:t>';</a:t>
            </a:r>
            <a:br>
              <a:rPr lang="en-US" sz="2000" dirty="0" smtClean="0">
                <a:solidFill>
                  <a:srgbClr val="3333FF"/>
                </a:solidFill>
              </a:rPr>
            </a:br>
            <a:r>
              <a:rPr lang="en-US" sz="2000" dirty="0" smtClean="0">
                <a:solidFill>
                  <a:srgbClr val="FF0000"/>
                </a:solidFill>
              </a:rPr>
              <a:t/>
            </a:r>
            <a:br>
              <a:rPr lang="en-US" sz="2000" dirty="0" smtClean="0">
                <a:solidFill>
                  <a:srgbClr val="FF0000"/>
                </a:solidFill>
              </a:rPr>
            </a:br>
            <a:r>
              <a:rPr lang="en-US" sz="2000" dirty="0" smtClean="0">
                <a:solidFill>
                  <a:schemeClr val="tx1"/>
                </a:solidFill>
              </a:rPr>
              <a:t>NOT Syntax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a:solidFill>
                  <a:srgbClr val="FF0000"/>
                </a:solidFill>
              </a:rPr>
              <a:t>SELECT column1, column2, ...FROM </a:t>
            </a:r>
            <a:r>
              <a:rPr lang="en-US" sz="2000" dirty="0" err="1">
                <a:solidFill>
                  <a:srgbClr val="FF0000"/>
                </a:solidFill>
              </a:rPr>
              <a:t>table_name</a:t>
            </a:r>
            <a:r>
              <a:rPr lang="en-US" sz="2000" dirty="0">
                <a:solidFill>
                  <a:srgbClr val="FF0000"/>
                </a:solidFill>
              </a:rPr>
              <a:t> WHERE NOT condition; </a:t>
            </a:r>
            <a:br>
              <a:rPr lang="en-US" sz="2000" dirty="0">
                <a:solidFill>
                  <a:srgbClr val="FF0000"/>
                </a:solidFill>
              </a:rPr>
            </a:br>
            <a:r>
              <a:rPr lang="en-US" sz="2000" dirty="0">
                <a:solidFill>
                  <a:srgbClr val="FF0000"/>
                </a:solidFill>
              </a:rPr>
              <a:t/>
            </a:r>
            <a:br>
              <a:rPr lang="en-US" sz="2000" dirty="0">
                <a:solidFill>
                  <a:srgbClr val="FF0000"/>
                </a:solidFill>
              </a:rPr>
            </a:br>
            <a:r>
              <a:rPr lang="en-US" sz="2000" dirty="0" smtClean="0">
                <a:solidFill>
                  <a:srgbClr val="FF0000"/>
                </a:solidFill>
              </a:rPr>
              <a:t>Example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a:solidFill>
                  <a:srgbClr val="3333FF"/>
                </a:solidFill>
              </a:rPr>
              <a:t>SELECT * FROM </a:t>
            </a:r>
            <a:r>
              <a:rPr lang="en-US" sz="2000" dirty="0" smtClean="0">
                <a:solidFill>
                  <a:srgbClr val="3333FF"/>
                </a:solidFill>
              </a:rPr>
              <a:t>Customers WHERE NOT </a:t>
            </a:r>
            <a:r>
              <a:rPr lang="en-US" sz="2000" dirty="0">
                <a:solidFill>
                  <a:srgbClr val="3333FF"/>
                </a:solidFill>
              </a:rPr>
              <a:t>Country='Germany</a:t>
            </a:r>
            <a:r>
              <a:rPr lang="en-US" sz="2000" dirty="0" smtClean="0">
                <a:solidFill>
                  <a:srgbClr val="3333FF"/>
                </a:solidFill>
              </a:rPr>
              <a:t>';</a:t>
            </a:r>
            <a:br>
              <a:rPr lang="en-US" sz="2000" dirty="0" smtClean="0">
                <a:solidFill>
                  <a:srgbClr val="3333FF"/>
                </a:solidFill>
              </a:rPr>
            </a:br>
            <a:r>
              <a:rPr lang="en-US" sz="2000" dirty="0">
                <a:solidFill>
                  <a:srgbClr val="3333FF"/>
                </a:solidFill>
              </a:rPr>
              <a:t/>
            </a:r>
            <a:br>
              <a:rPr lang="en-US" sz="2000" dirty="0">
                <a:solidFill>
                  <a:srgbClr val="3333FF"/>
                </a:solidFill>
              </a:rPr>
            </a:br>
            <a:r>
              <a:rPr lang="en-US" sz="2000" b="1" dirty="0"/>
              <a:t>Combining AND, OR and </a:t>
            </a:r>
            <a:r>
              <a:rPr lang="en-US" sz="2000" b="1" dirty="0" smtClean="0"/>
              <a:t>NOT :</a:t>
            </a:r>
            <a:br>
              <a:rPr lang="en-US" sz="2000" b="1" dirty="0" smtClean="0"/>
            </a:br>
            <a:r>
              <a:rPr lang="en-US" sz="2000" b="1" dirty="0"/>
              <a:t/>
            </a:r>
            <a:br>
              <a:rPr lang="en-US" sz="2000" b="1" dirty="0"/>
            </a:br>
            <a:r>
              <a:rPr lang="en-US" sz="2000" b="1" dirty="0" smtClean="0"/>
              <a:t/>
            </a:r>
            <a:br>
              <a:rPr lang="en-US" sz="2000" b="1" dirty="0" smtClean="0"/>
            </a:br>
            <a:r>
              <a:rPr lang="en-US" sz="1800" b="1" dirty="0" smtClean="0">
                <a:solidFill>
                  <a:srgbClr val="3333FF"/>
                </a:solidFill>
              </a:rPr>
              <a:t>SELECT </a:t>
            </a:r>
            <a:r>
              <a:rPr lang="en-US" sz="1800" b="1" dirty="0">
                <a:solidFill>
                  <a:srgbClr val="3333FF"/>
                </a:solidFill>
              </a:rPr>
              <a:t>* FROM </a:t>
            </a:r>
            <a:r>
              <a:rPr lang="en-US" sz="1800" b="1" dirty="0" smtClean="0">
                <a:solidFill>
                  <a:srgbClr val="3333FF"/>
                </a:solidFill>
              </a:rPr>
              <a:t>Customers WHERE </a:t>
            </a:r>
            <a:r>
              <a:rPr lang="en-US" sz="1800" b="1" dirty="0">
                <a:solidFill>
                  <a:srgbClr val="3333FF"/>
                </a:solidFill>
              </a:rPr>
              <a:t>Country='Germany' AND </a:t>
            </a:r>
            <a:r>
              <a:rPr lang="en-US" sz="1800" b="1" dirty="0" smtClean="0">
                <a:solidFill>
                  <a:srgbClr val="3333FF"/>
                </a:solidFill>
              </a:rPr>
              <a:t>(</a:t>
            </a:r>
            <a:r>
              <a:rPr lang="en-US" sz="1800" b="1" dirty="0">
                <a:solidFill>
                  <a:srgbClr val="3333FF"/>
                </a:solidFill>
              </a:rPr>
              <a:t>City='Berlin' OR City='</a:t>
            </a:r>
            <a:r>
              <a:rPr lang="en-US" sz="1800" b="1" dirty="0" err="1">
                <a:solidFill>
                  <a:srgbClr val="3333FF"/>
                </a:solidFill>
              </a:rPr>
              <a:t>München</a:t>
            </a:r>
            <a:r>
              <a:rPr lang="en-US" sz="1800" b="1" dirty="0">
                <a:solidFill>
                  <a:srgbClr val="3333FF"/>
                </a:solidFill>
              </a:rPr>
              <a:t>'); </a:t>
            </a:r>
            <a:br>
              <a:rPr lang="en-US" sz="1800" b="1" dirty="0">
                <a:solidFill>
                  <a:srgbClr val="3333FF"/>
                </a:solidFill>
              </a:rPr>
            </a:br>
            <a:r>
              <a:rPr lang="en-US" sz="1800" b="1" dirty="0" smtClean="0">
                <a:solidFill>
                  <a:srgbClr val="3333FF"/>
                </a:solidFill>
              </a:rPr>
              <a:t/>
            </a:r>
            <a:br>
              <a:rPr lang="en-US" sz="1800" b="1" dirty="0" smtClean="0">
                <a:solidFill>
                  <a:srgbClr val="3333FF"/>
                </a:solidFill>
              </a:rPr>
            </a:br>
            <a:r>
              <a:rPr lang="en-US" sz="1800" b="1" dirty="0">
                <a:solidFill>
                  <a:srgbClr val="3333FF"/>
                </a:solidFill>
              </a:rPr>
              <a:t/>
            </a:r>
            <a:br>
              <a:rPr lang="en-US" sz="1800" b="1" dirty="0">
                <a:solidFill>
                  <a:srgbClr val="3333FF"/>
                </a:solidFill>
              </a:rPr>
            </a:br>
            <a:r>
              <a:rPr lang="en-US" sz="1800" b="1" dirty="0">
                <a:solidFill>
                  <a:srgbClr val="3333FF"/>
                </a:solidFill>
              </a:rPr>
              <a:t>SELECT * FROM </a:t>
            </a:r>
            <a:r>
              <a:rPr lang="en-US" sz="1800" b="1" dirty="0" smtClean="0">
                <a:solidFill>
                  <a:srgbClr val="3333FF"/>
                </a:solidFill>
              </a:rPr>
              <a:t>Customers  WHERE </a:t>
            </a:r>
            <a:r>
              <a:rPr lang="en-US" sz="1800" b="1" dirty="0">
                <a:solidFill>
                  <a:srgbClr val="3333FF"/>
                </a:solidFill>
              </a:rPr>
              <a:t>NOT Country='Germany' AND NOT Country='USA'; </a:t>
            </a:r>
            <a:endParaRPr lang="en-US" sz="2000" dirty="0">
              <a:solidFill>
                <a:srgbClr val="3333FF"/>
              </a:solidFill>
            </a:endParaRPr>
          </a:p>
        </p:txBody>
      </p:sp>
    </p:spTree>
    <p:extLst>
      <p:ext uri="{BB962C8B-B14F-4D97-AF65-F5344CB8AC3E}">
        <p14:creationId xmlns="" xmlns:p14="http://schemas.microsoft.com/office/powerpoint/2010/main" val="3875327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a:solidFill>
                  <a:schemeClr val="tx1"/>
                </a:solidFill>
              </a:rPr>
              <a:t>The SQL ORDER BY </a:t>
            </a:r>
            <a:r>
              <a:rPr lang="en-US" sz="2000" dirty="0" smtClean="0">
                <a:solidFill>
                  <a:schemeClr val="tx1"/>
                </a:solidFill>
              </a:rPr>
              <a:t>Keyword :</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ORDER BY keyword is used to sort the result-set in ascending or descending order.</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ORDER BY keyword sorts the records in ascending order by default. </a:t>
            </a: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To </a:t>
            </a:r>
            <a:r>
              <a:rPr lang="en-US" sz="2000" dirty="0">
                <a:solidFill>
                  <a:schemeClr val="tx1"/>
                </a:solidFill>
              </a:rPr>
              <a:t>sort the records in descending order, use the DESC keyword.</a:t>
            </a:r>
            <a:br>
              <a:rPr lang="en-US" sz="2000" dirty="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ORDER </a:t>
            </a:r>
            <a:r>
              <a:rPr lang="en-US" sz="2000" dirty="0">
                <a:solidFill>
                  <a:schemeClr val="tx1"/>
                </a:solidFill>
              </a:rPr>
              <a:t>BY </a:t>
            </a:r>
            <a:r>
              <a:rPr lang="en-US" sz="2000" dirty="0" smtClean="0">
                <a:solidFill>
                  <a:schemeClr val="tx1"/>
                </a:solidFill>
              </a:rPr>
              <a:t>Syntax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rgbClr val="FF0000"/>
                </a:solidFill>
              </a:rPr>
              <a:t>SELECT column1, column2, </a:t>
            </a:r>
            <a:r>
              <a:rPr lang="en-US" sz="2000" dirty="0" smtClean="0">
                <a:solidFill>
                  <a:srgbClr val="FF0000"/>
                </a:solidFill>
              </a:rPr>
              <a:t>…   FROM </a:t>
            </a:r>
            <a:r>
              <a:rPr lang="en-US" sz="2000" dirty="0" err="1">
                <a:solidFill>
                  <a:srgbClr val="FF0000"/>
                </a:solidFill>
              </a:rPr>
              <a:t>table_name</a:t>
            </a:r>
            <a:r>
              <a:rPr lang="en-US" sz="2000" dirty="0">
                <a:solidFill>
                  <a:srgbClr val="FF0000"/>
                </a:solidFill>
              </a:rPr>
              <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ORDER </a:t>
            </a:r>
            <a:r>
              <a:rPr lang="en-US" sz="2000" dirty="0">
                <a:solidFill>
                  <a:srgbClr val="FF0000"/>
                </a:solidFill>
              </a:rPr>
              <a:t>BY column1, column2, ... ASC|DESC; </a:t>
            </a:r>
            <a:r>
              <a:rPr lang="en-US" sz="2000" dirty="0" smtClean="0">
                <a:solidFill>
                  <a:srgbClr val="FF0000"/>
                </a:solidFill>
              </a:rPr>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smtClean="0">
                <a:solidFill>
                  <a:srgbClr val="FF0000"/>
                </a:solidFill>
              </a:rPr>
              <a:t>Example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a:solidFill>
                  <a:srgbClr val="3333FF"/>
                </a:solidFill>
              </a:rPr>
              <a:t>SELECT * FROM </a:t>
            </a:r>
            <a:r>
              <a:rPr lang="en-US" sz="2000" dirty="0" smtClean="0">
                <a:solidFill>
                  <a:srgbClr val="3333FF"/>
                </a:solidFill>
              </a:rPr>
              <a:t>Customers  ORDER </a:t>
            </a:r>
            <a:r>
              <a:rPr lang="en-US" sz="2000" dirty="0">
                <a:solidFill>
                  <a:srgbClr val="3333FF"/>
                </a:solidFill>
              </a:rPr>
              <a:t>BY Country</a:t>
            </a:r>
            <a:r>
              <a:rPr lang="en-US" sz="2000" dirty="0" smtClean="0">
                <a:solidFill>
                  <a:srgbClr val="3333FF"/>
                </a:solidFill>
              </a:rPr>
              <a:t>;</a:t>
            </a:r>
            <a:br>
              <a:rPr lang="en-US" sz="2000" dirty="0" smtClean="0">
                <a:solidFill>
                  <a:srgbClr val="3333FF"/>
                </a:solidFill>
              </a:rPr>
            </a:br>
            <a:r>
              <a:rPr lang="en-US" sz="2000" dirty="0">
                <a:solidFill>
                  <a:srgbClr val="3333FF"/>
                </a:solidFill>
              </a:rPr>
              <a:t/>
            </a:r>
            <a:br>
              <a:rPr lang="en-US" sz="2000" dirty="0">
                <a:solidFill>
                  <a:srgbClr val="3333FF"/>
                </a:solidFill>
              </a:rPr>
            </a:br>
            <a:r>
              <a:rPr lang="en-US" sz="2000" dirty="0" smtClean="0">
                <a:solidFill>
                  <a:srgbClr val="3333FF"/>
                </a:solidFill>
              </a:rPr>
              <a:t>SELECT </a:t>
            </a:r>
            <a:r>
              <a:rPr lang="en-US" sz="2000" dirty="0">
                <a:solidFill>
                  <a:srgbClr val="3333FF"/>
                </a:solidFill>
              </a:rPr>
              <a:t>* FROM </a:t>
            </a:r>
            <a:r>
              <a:rPr lang="en-US" sz="2000" dirty="0" smtClean="0">
                <a:solidFill>
                  <a:srgbClr val="3333FF"/>
                </a:solidFill>
              </a:rPr>
              <a:t>Customers  ORDER </a:t>
            </a:r>
            <a:r>
              <a:rPr lang="en-US" sz="2000" dirty="0">
                <a:solidFill>
                  <a:srgbClr val="3333FF"/>
                </a:solidFill>
              </a:rPr>
              <a:t>BY Country DESC</a:t>
            </a:r>
            <a:r>
              <a:rPr lang="en-US" sz="2000" dirty="0" smtClean="0">
                <a:solidFill>
                  <a:srgbClr val="3333FF"/>
                </a:solidFill>
              </a:rPr>
              <a:t>;</a:t>
            </a:r>
            <a:br>
              <a:rPr lang="en-US" sz="2000" dirty="0" smtClean="0">
                <a:solidFill>
                  <a:srgbClr val="3333FF"/>
                </a:solidFill>
              </a:rPr>
            </a:br>
            <a:r>
              <a:rPr lang="en-US" sz="2000" dirty="0">
                <a:solidFill>
                  <a:srgbClr val="3333FF"/>
                </a:solidFill>
              </a:rPr>
              <a:t/>
            </a:r>
            <a:br>
              <a:rPr lang="en-US" sz="2000" dirty="0">
                <a:solidFill>
                  <a:srgbClr val="3333FF"/>
                </a:solidFill>
              </a:rPr>
            </a:br>
            <a:r>
              <a:rPr lang="en-US" sz="2000" dirty="0">
                <a:solidFill>
                  <a:srgbClr val="3333FF"/>
                </a:solidFill>
              </a:rPr>
              <a:t>SELECT * FROM </a:t>
            </a:r>
            <a:r>
              <a:rPr lang="en-US" sz="2000" dirty="0" smtClean="0">
                <a:solidFill>
                  <a:srgbClr val="3333FF"/>
                </a:solidFill>
              </a:rPr>
              <a:t>Customers  ORDER </a:t>
            </a:r>
            <a:r>
              <a:rPr lang="en-US" sz="2000" dirty="0">
                <a:solidFill>
                  <a:srgbClr val="3333FF"/>
                </a:solidFill>
              </a:rPr>
              <a:t>BY Country, </a:t>
            </a:r>
            <a:r>
              <a:rPr lang="en-US" sz="2000" dirty="0" err="1">
                <a:solidFill>
                  <a:srgbClr val="3333FF"/>
                </a:solidFill>
              </a:rPr>
              <a:t>CustomerName</a:t>
            </a:r>
            <a:r>
              <a:rPr lang="en-US" sz="2000" dirty="0">
                <a:solidFill>
                  <a:srgbClr val="3333FF"/>
                </a:solidFill>
              </a:rPr>
              <a:t>; </a:t>
            </a:r>
            <a:r>
              <a:rPr lang="en-US" sz="2000" dirty="0" smtClean="0">
                <a:solidFill>
                  <a:srgbClr val="3333FF"/>
                </a:solidFill>
              </a:rPr>
              <a:t/>
            </a:r>
            <a:br>
              <a:rPr lang="en-US" sz="2000" dirty="0" smtClean="0">
                <a:solidFill>
                  <a:srgbClr val="3333FF"/>
                </a:solidFill>
              </a:rPr>
            </a:br>
            <a:r>
              <a:rPr lang="en-US" sz="2000" dirty="0">
                <a:solidFill>
                  <a:srgbClr val="3333FF"/>
                </a:solidFill>
              </a:rPr>
              <a:t/>
            </a:r>
            <a:br>
              <a:rPr lang="en-US" sz="2000" dirty="0">
                <a:solidFill>
                  <a:srgbClr val="3333FF"/>
                </a:solidFill>
              </a:rPr>
            </a:br>
            <a:r>
              <a:rPr lang="en-US" sz="2000" dirty="0">
                <a:solidFill>
                  <a:srgbClr val="3333FF"/>
                </a:solidFill>
              </a:rPr>
              <a:t>SELECT * FROM </a:t>
            </a:r>
            <a:r>
              <a:rPr lang="en-US" sz="2000" dirty="0" smtClean="0">
                <a:solidFill>
                  <a:srgbClr val="3333FF"/>
                </a:solidFill>
              </a:rPr>
              <a:t>Customers  ORDER </a:t>
            </a:r>
            <a:r>
              <a:rPr lang="en-US" sz="2000" dirty="0">
                <a:solidFill>
                  <a:srgbClr val="3333FF"/>
                </a:solidFill>
              </a:rPr>
              <a:t>BY Country ASC, </a:t>
            </a:r>
            <a:r>
              <a:rPr lang="en-US" sz="2000" dirty="0" err="1">
                <a:solidFill>
                  <a:srgbClr val="3333FF"/>
                </a:solidFill>
              </a:rPr>
              <a:t>CustomerName</a:t>
            </a:r>
            <a:r>
              <a:rPr lang="en-US" sz="2000" dirty="0">
                <a:solidFill>
                  <a:srgbClr val="3333FF"/>
                </a:solidFill>
              </a:rPr>
              <a:t> DESC;  </a:t>
            </a:r>
          </a:p>
        </p:txBody>
      </p:sp>
    </p:spTree>
    <p:extLst>
      <p:ext uri="{BB962C8B-B14F-4D97-AF65-F5344CB8AC3E}">
        <p14:creationId xmlns="" xmlns:p14="http://schemas.microsoft.com/office/powerpoint/2010/main" val="408425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lstStyle/>
          <a:p>
            <a:r>
              <a:rPr lang="en-US" b="1" dirty="0"/>
              <a:t>Create Table Using Another </a:t>
            </a:r>
            <a:r>
              <a:rPr lang="en-US" b="1" dirty="0" smtClean="0"/>
              <a:t>Table :</a:t>
            </a:r>
            <a:endParaRPr lang="en-US" b="1" dirty="0"/>
          </a:p>
          <a:p>
            <a:pPr marL="0" indent="0">
              <a:buNone/>
            </a:pPr>
            <a:r>
              <a:rPr lang="en-US" dirty="0"/>
              <a:t>A copy of an existing table can also be created using CREATE </a:t>
            </a:r>
            <a:r>
              <a:rPr lang="en-US" dirty="0" smtClean="0"/>
              <a:t>TABLE</a:t>
            </a:r>
          </a:p>
          <a:p>
            <a:r>
              <a:rPr lang="en-US" dirty="0"/>
              <a:t>The new table gets the same column definitions. All columns or specific columns can be selected.</a:t>
            </a:r>
          </a:p>
          <a:p>
            <a:r>
              <a:rPr lang="en-US" dirty="0"/>
              <a:t>If you create a new table using an existing table, the new table will be filled with the existing values from the old table.</a:t>
            </a:r>
          </a:p>
          <a:p>
            <a:r>
              <a:rPr lang="en-US" b="1" dirty="0"/>
              <a:t>Syntax</a:t>
            </a:r>
          </a:p>
          <a:p>
            <a:r>
              <a:rPr lang="en-US" dirty="0"/>
              <a:t>CREATE TABLE </a:t>
            </a:r>
            <a:r>
              <a:rPr lang="en-US" i="1" dirty="0" err="1"/>
              <a:t>new_table_name</a:t>
            </a:r>
            <a:r>
              <a:rPr lang="en-US" dirty="0"/>
              <a:t> AS</a:t>
            </a:r>
            <a:br>
              <a:rPr lang="en-US" dirty="0"/>
            </a:br>
            <a:r>
              <a:rPr lang="en-US" dirty="0"/>
              <a:t>    SELECT </a:t>
            </a:r>
            <a:r>
              <a:rPr lang="en-US" i="1" dirty="0"/>
              <a:t>column1, column2,...</a:t>
            </a:r>
            <a:r>
              <a:rPr lang="en-US" dirty="0"/>
              <a:t/>
            </a:r>
            <a:br>
              <a:rPr lang="en-US" dirty="0"/>
            </a:br>
            <a:r>
              <a:rPr lang="en-US" dirty="0"/>
              <a:t>    FROM </a:t>
            </a:r>
            <a:r>
              <a:rPr lang="en-US" i="1" dirty="0" err="1"/>
              <a:t>existing_table_name</a:t>
            </a:r>
            <a:r>
              <a:rPr lang="en-US" dirty="0"/>
              <a:t/>
            </a:r>
            <a:br>
              <a:rPr lang="en-US" dirty="0"/>
            </a:br>
            <a:r>
              <a:rPr lang="en-US" dirty="0"/>
              <a:t>    WHERE ....; </a:t>
            </a:r>
          </a:p>
          <a:p>
            <a:r>
              <a:rPr lang="en-US" dirty="0"/>
              <a:t>The following SQL creates a new table called "</a:t>
            </a:r>
            <a:r>
              <a:rPr lang="en-US" dirty="0" err="1"/>
              <a:t>TestTables</a:t>
            </a:r>
            <a:r>
              <a:rPr lang="en-US" dirty="0"/>
              <a:t>" (which is a copy of the "Customers" table): </a:t>
            </a:r>
          </a:p>
          <a:p>
            <a:r>
              <a:rPr lang="en-US" b="1" dirty="0"/>
              <a:t>Example</a:t>
            </a:r>
          </a:p>
          <a:p>
            <a:r>
              <a:rPr lang="en-US" dirty="0"/>
              <a:t>CREATE TABLE </a:t>
            </a:r>
            <a:r>
              <a:rPr lang="en-US" dirty="0" err="1"/>
              <a:t>TestTable</a:t>
            </a:r>
            <a:r>
              <a:rPr lang="en-US" dirty="0"/>
              <a:t> AS</a:t>
            </a:r>
            <a:br>
              <a:rPr lang="en-US" dirty="0"/>
            </a:br>
            <a:r>
              <a:rPr lang="en-US" dirty="0"/>
              <a:t>SELECT </a:t>
            </a:r>
            <a:r>
              <a:rPr lang="en-US" dirty="0" err="1"/>
              <a:t>customername</a:t>
            </a:r>
            <a:r>
              <a:rPr lang="en-US" dirty="0"/>
              <a:t>, </a:t>
            </a:r>
            <a:r>
              <a:rPr lang="en-US" dirty="0" err="1"/>
              <a:t>contactname</a:t>
            </a:r>
            <a:r>
              <a:rPr lang="en-US" dirty="0"/>
              <a:t/>
            </a:r>
            <a:br>
              <a:rPr lang="en-US" dirty="0"/>
            </a:br>
            <a:r>
              <a:rPr lang="en-US" dirty="0"/>
              <a:t>FROM customers; </a:t>
            </a:r>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557475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b="1" dirty="0" smtClean="0"/>
              <a:t>SQL NULL Values :</a:t>
            </a:r>
            <a:br>
              <a:rPr lang="en-US" sz="2000" b="1" dirty="0" smtClean="0"/>
            </a:br>
            <a:r>
              <a:rPr lang="en-US" sz="2000" b="1" dirty="0" smtClean="0"/>
              <a:t/>
            </a:r>
            <a:br>
              <a:rPr lang="en-US" sz="2000" b="1" dirty="0" smtClean="0"/>
            </a:br>
            <a:r>
              <a:rPr lang="en-US" sz="2000" dirty="0" smtClean="0"/>
              <a:t>A field with a NULL value is a field with no value.</a:t>
            </a:r>
            <a:br>
              <a:rPr lang="en-US" sz="2000" dirty="0" smtClean="0"/>
            </a:br>
            <a:r>
              <a:rPr lang="en-US" sz="2000" dirty="0" smtClean="0"/>
              <a:t/>
            </a:r>
            <a:br>
              <a:rPr lang="en-US" sz="2000" dirty="0" smtClean="0"/>
            </a:br>
            <a:r>
              <a:rPr lang="en-US" sz="2000" b="1" dirty="0" smtClean="0"/>
              <a:t>Note:</a:t>
            </a:r>
            <a:r>
              <a:rPr lang="en-US" sz="2000" dirty="0" smtClean="0"/>
              <a:t> A NULL value is different from a zero value or a field that contains spaces. A field with a NULL value is one that has been left blank during record creation!</a:t>
            </a:r>
            <a:br>
              <a:rPr lang="en-US" sz="2000" dirty="0" smtClean="0"/>
            </a:br>
            <a:r>
              <a:rPr lang="en-US" sz="2000" dirty="0" smtClean="0"/>
              <a:t/>
            </a:r>
            <a:br>
              <a:rPr lang="en-US" sz="2000" dirty="0" smtClean="0"/>
            </a:br>
            <a:r>
              <a:rPr lang="en-US" sz="2000" dirty="0" smtClean="0"/>
              <a:t>How to Test for NULL Values?</a:t>
            </a:r>
            <a:br>
              <a:rPr lang="en-US" sz="2000" dirty="0" smtClean="0"/>
            </a:br>
            <a:r>
              <a:rPr lang="en-US" sz="2000" dirty="0" smtClean="0"/>
              <a:t/>
            </a:r>
            <a:br>
              <a:rPr lang="en-US" sz="2000" dirty="0" smtClean="0"/>
            </a:br>
            <a:r>
              <a:rPr lang="en-US" sz="2000" dirty="0" smtClean="0"/>
              <a:t>It is not possible to test for NULL values with comparison operators, such as =, &lt;, or &lt;&gt;.</a:t>
            </a:r>
            <a:br>
              <a:rPr lang="en-US" sz="2000" dirty="0" smtClean="0"/>
            </a:br>
            <a:r>
              <a:rPr lang="en-US" sz="2000" dirty="0" smtClean="0"/>
              <a:t/>
            </a:r>
            <a:br>
              <a:rPr lang="en-US" sz="2000" dirty="0" smtClean="0"/>
            </a:br>
            <a:r>
              <a:rPr lang="en-US" sz="2000" dirty="0" smtClean="0"/>
              <a:t>We will have to use the IS NULL and IS NOT NULL operators instead.</a:t>
            </a:r>
            <a:br>
              <a:rPr lang="en-US" sz="2000" dirty="0" smtClean="0"/>
            </a:br>
            <a:r>
              <a:rPr lang="en-US" sz="2000" dirty="0" smtClean="0"/>
              <a:t/>
            </a:r>
            <a:br>
              <a:rPr lang="en-US" sz="2000" dirty="0" smtClean="0"/>
            </a:br>
            <a:r>
              <a:rPr lang="en-US" sz="2000" dirty="0" smtClean="0"/>
              <a:t>IS NULL Syntax   :</a:t>
            </a:r>
            <a:br>
              <a:rPr lang="en-US" sz="2000" dirty="0" smtClean="0"/>
            </a:br>
            <a:r>
              <a:rPr lang="en-US" sz="2000" dirty="0" smtClean="0"/>
              <a:t/>
            </a:r>
            <a:br>
              <a:rPr lang="en-US" sz="2000" dirty="0" smtClean="0"/>
            </a:br>
            <a:r>
              <a:rPr lang="en-US" sz="2000" dirty="0" smtClean="0">
                <a:solidFill>
                  <a:srgbClr val="FF0000"/>
                </a:solidFill>
              </a:rPr>
              <a:t>SELECT </a:t>
            </a:r>
            <a:r>
              <a:rPr lang="en-US" sz="2000" dirty="0" err="1" smtClean="0">
                <a:solidFill>
                  <a:srgbClr val="FF0000"/>
                </a:solidFill>
              </a:rPr>
              <a:t>column_names</a:t>
            </a:r>
            <a:r>
              <a:rPr lang="en-US" sz="2000" dirty="0" smtClean="0">
                <a:solidFill>
                  <a:srgbClr val="FF0000"/>
                </a:solidFill>
              </a:rPr>
              <a:t>  FROM </a:t>
            </a:r>
            <a:r>
              <a:rPr lang="en-US" sz="2000" dirty="0" err="1" smtClean="0">
                <a:solidFill>
                  <a:srgbClr val="FF0000"/>
                </a:solidFill>
              </a:rPr>
              <a:t>table_name</a:t>
            </a:r>
            <a:r>
              <a:rPr lang="en-US" sz="2000" dirty="0" smtClean="0">
                <a:solidFill>
                  <a:srgbClr val="FF0000"/>
                </a:solidFill>
              </a:rPr>
              <a:t>  WHERE </a:t>
            </a:r>
            <a:r>
              <a:rPr lang="en-US" sz="2000" dirty="0" err="1" smtClean="0">
                <a:solidFill>
                  <a:srgbClr val="FF0000"/>
                </a:solidFill>
              </a:rPr>
              <a:t>column_name</a:t>
            </a:r>
            <a:r>
              <a:rPr lang="en-US" sz="2000" dirty="0" smtClean="0">
                <a:solidFill>
                  <a:srgbClr val="FF0000"/>
                </a:solidFill>
              </a:rPr>
              <a:t> IS NULL;</a:t>
            </a:r>
            <a:br>
              <a:rPr lang="en-US" sz="2000" dirty="0" smtClean="0">
                <a:solidFill>
                  <a:srgbClr val="FF0000"/>
                </a:solidFill>
              </a:rPr>
            </a:br>
            <a:r>
              <a:rPr lang="en-US" sz="2000" dirty="0"/>
              <a:t/>
            </a:r>
            <a:br>
              <a:rPr lang="en-US" sz="2000" dirty="0"/>
            </a:br>
            <a:r>
              <a:rPr lang="en-US" sz="2000" dirty="0">
                <a:solidFill>
                  <a:srgbClr val="3333FF"/>
                </a:solidFill>
              </a:rPr>
              <a:t>SELECT </a:t>
            </a:r>
            <a:r>
              <a:rPr lang="en-US" sz="2000" dirty="0" err="1">
                <a:solidFill>
                  <a:srgbClr val="3333FF"/>
                </a:solidFill>
              </a:rPr>
              <a:t>CustomerName</a:t>
            </a:r>
            <a:r>
              <a:rPr lang="en-US" sz="2000" dirty="0">
                <a:solidFill>
                  <a:srgbClr val="3333FF"/>
                </a:solidFill>
              </a:rPr>
              <a:t>, </a:t>
            </a:r>
            <a:r>
              <a:rPr lang="en-US" sz="2000" dirty="0" err="1">
                <a:solidFill>
                  <a:srgbClr val="3333FF"/>
                </a:solidFill>
              </a:rPr>
              <a:t>ContactName</a:t>
            </a:r>
            <a:r>
              <a:rPr lang="en-US" sz="2000" dirty="0">
                <a:solidFill>
                  <a:srgbClr val="3333FF"/>
                </a:solidFill>
              </a:rPr>
              <a:t>, </a:t>
            </a:r>
            <a:r>
              <a:rPr lang="en-US" sz="2000" dirty="0" smtClean="0">
                <a:solidFill>
                  <a:srgbClr val="3333FF"/>
                </a:solidFill>
              </a:rPr>
              <a:t>Address FROM Customers WHERE </a:t>
            </a:r>
            <a:r>
              <a:rPr lang="en-US" sz="2000" dirty="0">
                <a:solidFill>
                  <a:srgbClr val="3333FF"/>
                </a:solidFill>
              </a:rPr>
              <a:t>Address IS NULL</a:t>
            </a:r>
            <a:r>
              <a:rPr lang="en-US" sz="2000" dirty="0" smtClean="0">
                <a:solidFill>
                  <a:srgbClr val="3333FF"/>
                </a:solidFill>
              </a:rPr>
              <a:t>;</a:t>
            </a:r>
            <a:br>
              <a:rPr lang="en-US" sz="2000" dirty="0" smtClean="0">
                <a:solidFill>
                  <a:srgbClr val="3333FF"/>
                </a:solidFill>
              </a:rPr>
            </a:br>
            <a:r>
              <a:rPr lang="en-US" sz="2000" dirty="0" smtClean="0"/>
              <a:t/>
            </a:r>
            <a:br>
              <a:rPr lang="en-US" sz="2000" dirty="0" smtClean="0"/>
            </a:br>
            <a:r>
              <a:rPr lang="en-US" sz="2000" dirty="0" smtClean="0"/>
              <a:t>IS NOT NULL Syntax :</a:t>
            </a:r>
            <a:br>
              <a:rPr lang="en-US" sz="2000" dirty="0" smtClean="0"/>
            </a:br>
            <a:r>
              <a:rPr lang="en-US" sz="2000" dirty="0" smtClean="0"/>
              <a:t/>
            </a:r>
            <a:br>
              <a:rPr lang="en-US" sz="2000" dirty="0" smtClean="0"/>
            </a:br>
            <a:r>
              <a:rPr lang="en-US" sz="2000" dirty="0" smtClean="0">
                <a:solidFill>
                  <a:srgbClr val="FF0000"/>
                </a:solidFill>
              </a:rPr>
              <a:t>SELECT </a:t>
            </a:r>
            <a:r>
              <a:rPr lang="en-US" sz="2000" dirty="0" err="1" smtClean="0">
                <a:solidFill>
                  <a:srgbClr val="FF0000"/>
                </a:solidFill>
              </a:rPr>
              <a:t>column_names</a:t>
            </a:r>
            <a:r>
              <a:rPr lang="en-US" sz="2000" dirty="0">
                <a:solidFill>
                  <a:srgbClr val="FF0000"/>
                </a:solidFill>
              </a:rPr>
              <a:t> </a:t>
            </a:r>
            <a:r>
              <a:rPr lang="en-US" sz="2000" dirty="0" smtClean="0">
                <a:solidFill>
                  <a:srgbClr val="FF0000"/>
                </a:solidFill>
              </a:rPr>
              <a:t>FROM </a:t>
            </a:r>
            <a:r>
              <a:rPr lang="en-US" sz="2000" dirty="0" err="1" smtClean="0">
                <a:solidFill>
                  <a:srgbClr val="FF0000"/>
                </a:solidFill>
              </a:rPr>
              <a:t>table_name</a:t>
            </a:r>
            <a:r>
              <a:rPr lang="en-US" sz="2000" dirty="0">
                <a:solidFill>
                  <a:srgbClr val="FF0000"/>
                </a:solidFill>
              </a:rPr>
              <a:t> </a:t>
            </a:r>
            <a:r>
              <a:rPr lang="en-US" sz="2000" dirty="0" smtClean="0">
                <a:solidFill>
                  <a:srgbClr val="FF0000"/>
                </a:solidFill>
              </a:rPr>
              <a:t>WHERE </a:t>
            </a:r>
            <a:r>
              <a:rPr lang="en-US" sz="2000" dirty="0" err="1" smtClean="0">
                <a:solidFill>
                  <a:srgbClr val="FF0000"/>
                </a:solidFill>
              </a:rPr>
              <a:t>column_name</a:t>
            </a:r>
            <a:r>
              <a:rPr lang="en-US" sz="2000" dirty="0" smtClean="0">
                <a:solidFill>
                  <a:srgbClr val="FF0000"/>
                </a:solidFill>
              </a:rPr>
              <a:t> IS NOT NULL;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1800" dirty="0">
                <a:solidFill>
                  <a:srgbClr val="3333FF"/>
                </a:solidFill>
              </a:rPr>
              <a:t>SELECT </a:t>
            </a:r>
            <a:r>
              <a:rPr lang="en-US" sz="1800" dirty="0" err="1">
                <a:solidFill>
                  <a:srgbClr val="3333FF"/>
                </a:solidFill>
              </a:rPr>
              <a:t>CustomerName</a:t>
            </a:r>
            <a:r>
              <a:rPr lang="en-US" sz="1800" dirty="0">
                <a:solidFill>
                  <a:srgbClr val="3333FF"/>
                </a:solidFill>
              </a:rPr>
              <a:t>, </a:t>
            </a:r>
            <a:r>
              <a:rPr lang="en-US" sz="1800" dirty="0" err="1">
                <a:solidFill>
                  <a:srgbClr val="3333FF"/>
                </a:solidFill>
              </a:rPr>
              <a:t>ContactName</a:t>
            </a:r>
            <a:r>
              <a:rPr lang="en-US" sz="1800" dirty="0">
                <a:solidFill>
                  <a:srgbClr val="3333FF"/>
                </a:solidFill>
              </a:rPr>
              <a:t>, </a:t>
            </a:r>
            <a:r>
              <a:rPr lang="en-US" sz="1800" dirty="0" smtClean="0">
                <a:solidFill>
                  <a:srgbClr val="3333FF"/>
                </a:solidFill>
              </a:rPr>
              <a:t>Address FROM Customers WHERE </a:t>
            </a:r>
            <a:r>
              <a:rPr lang="en-US" sz="1800" dirty="0">
                <a:solidFill>
                  <a:srgbClr val="3333FF"/>
                </a:solidFill>
              </a:rPr>
              <a:t>Address IS NOT NULL;</a:t>
            </a:r>
            <a:r>
              <a:rPr lang="en-US" sz="1800" b="1" dirty="0" smtClean="0">
                <a:solidFill>
                  <a:srgbClr val="3333FF"/>
                </a:solidFill>
              </a:rPr>
              <a:t/>
            </a:r>
            <a:br>
              <a:rPr lang="en-US" sz="1800" b="1" dirty="0" smtClean="0">
                <a:solidFill>
                  <a:srgbClr val="3333FF"/>
                </a:solidFill>
              </a:rPr>
            </a:br>
            <a:endParaRPr lang="en-US" sz="2000" dirty="0">
              <a:solidFill>
                <a:srgbClr val="3333FF"/>
              </a:solidFill>
            </a:endParaRPr>
          </a:p>
        </p:txBody>
      </p:sp>
    </p:spTree>
    <p:extLst>
      <p:ext uri="{BB962C8B-B14F-4D97-AF65-F5344CB8AC3E}">
        <p14:creationId xmlns="" xmlns:p14="http://schemas.microsoft.com/office/powerpoint/2010/main" val="3520851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a:solidFill>
                  <a:schemeClr val="tx1"/>
                </a:solidFill>
              </a:rPr>
              <a:t>Aggregate Functions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SQL </a:t>
            </a:r>
            <a:r>
              <a:rPr lang="en-US" sz="2000" dirty="0">
                <a:solidFill>
                  <a:schemeClr val="tx1"/>
                </a:solidFill>
              </a:rPr>
              <a:t>MIN() and MAX() Functions</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MIN() function returns the smallest value of the selected column</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rgbClr val="FF0000"/>
                </a:solidFill>
              </a:rPr>
              <a:t>SELECT </a:t>
            </a:r>
            <a:r>
              <a:rPr lang="en-US" sz="2000" dirty="0" smtClean="0">
                <a:solidFill>
                  <a:srgbClr val="FF0000"/>
                </a:solidFill>
              </a:rPr>
              <a:t>MIN(</a:t>
            </a:r>
            <a:r>
              <a:rPr lang="en-US" sz="2000" dirty="0" err="1" smtClean="0">
                <a:solidFill>
                  <a:srgbClr val="FF0000"/>
                </a:solidFill>
              </a:rPr>
              <a:t>column_name</a:t>
            </a:r>
            <a:r>
              <a:rPr lang="en-US" sz="2000" dirty="0" smtClean="0">
                <a:solidFill>
                  <a:srgbClr val="FF0000"/>
                </a:solidFill>
              </a:rPr>
              <a:t>) FROM </a:t>
            </a:r>
            <a:r>
              <a:rPr lang="en-US" sz="2000" dirty="0" err="1" smtClean="0">
                <a:solidFill>
                  <a:srgbClr val="FF0000"/>
                </a:solidFill>
              </a:rPr>
              <a:t>table_name</a:t>
            </a:r>
            <a:r>
              <a:rPr lang="en-US" sz="2000" dirty="0" smtClean="0">
                <a:solidFill>
                  <a:srgbClr val="FF0000"/>
                </a:solidFill>
              </a:rPr>
              <a:t> WHERE </a:t>
            </a:r>
            <a:r>
              <a:rPr lang="en-US" sz="2000" dirty="0">
                <a:solidFill>
                  <a:srgbClr val="FF0000"/>
                </a:solidFill>
              </a:rPr>
              <a:t>condition;</a:t>
            </a:r>
            <a:br>
              <a:rPr lang="en-US" sz="2000" dirty="0">
                <a:solidFill>
                  <a:srgbClr val="FF0000"/>
                </a:solidFill>
              </a:rPr>
            </a:br>
            <a:r>
              <a:rPr lang="en-US" sz="2000" dirty="0">
                <a:solidFill>
                  <a:srgbClr val="FF0000"/>
                </a:solidFill>
              </a:rPr>
              <a:t/>
            </a:r>
            <a:br>
              <a:rPr lang="en-US" sz="2000" dirty="0">
                <a:solidFill>
                  <a:srgbClr val="FF0000"/>
                </a:solidFill>
              </a:rPr>
            </a:br>
            <a:r>
              <a:rPr lang="en-US" sz="2000" dirty="0">
                <a:solidFill>
                  <a:srgbClr val="3333FF"/>
                </a:solidFill>
              </a:rPr>
              <a:t>SELECT MIN(Price) </a:t>
            </a:r>
            <a:r>
              <a:rPr lang="en-US" sz="2000" dirty="0" smtClean="0">
                <a:solidFill>
                  <a:srgbClr val="3333FF"/>
                </a:solidFill>
              </a:rPr>
              <a:t>FROM </a:t>
            </a:r>
            <a:r>
              <a:rPr lang="en-US" sz="2000" dirty="0">
                <a:solidFill>
                  <a:srgbClr val="3333FF"/>
                </a:solidFill>
              </a:rPr>
              <a:t>Products;</a:t>
            </a:r>
            <a:br>
              <a:rPr lang="en-US" sz="2000" dirty="0">
                <a:solidFill>
                  <a:srgbClr val="3333FF"/>
                </a:solidFill>
              </a:rPr>
            </a:br>
            <a:r>
              <a:rPr lang="en-US" sz="2000" dirty="0">
                <a:solidFill>
                  <a:schemeClr val="tx1"/>
                </a:solidFill>
              </a:rPr>
              <a:t/>
            </a:r>
            <a:br>
              <a:rPr lang="en-US" sz="2000" dirty="0">
                <a:solidFill>
                  <a:schemeClr val="tx1"/>
                </a:solidFill>
              </a:rPr>
            </a:br>
            <a:r>
              <a:rPr lang="en-US" sz="2000" dirty="0">
                <a:solidFill>
                  <a:schemeClr val="tx1"/>
                </a:solidFill>
              </a:rPr>
              <a:t>The MAX() function returns the largest value of the selected column</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rgbClr val="FF0000"/>
                </a:solidFill>
              </a:rPr>
              <a:t>SELECT MAX(</a:t>
            </a:r>
            <a:r>
              <a:rPr lang="en-US" sz="2000" dirty="0" err="1" smtClean="0">
                <a:solidFill>
                  <a:srgbClr val="FF0000"/>
                </a:solidFill>
              </a:rPr>
              <a:t>column_name</a:t>
            </a:r>
            <a:r>
              <a:rPr lang="en-US" sz="2000" dirty="0" smtClean="0">
                <a:solidFill>
                  <a:srgbClr val="FF0000"/>
                </a:solidFill>
              </a:rPr>
              <a:t>) FROM </a:t>
            </a:r>
            <a:r>
              <a:rPr lang="en-US" sz="2000" dirty="0" err="1" smtClean="0">
                <a:solidFill>
                  <a:srgbClr val="FF0000"/>
                </a:solidFill>
              </a:rPr>
              <a:t>table_name</a:t>
            </a:r>
            <a:r>
              <a:rPr lang="en-US" sz="2000" dirty="0" smtClean="0">
                <a:solidFill>
                  <a:srgbClr val="FF0000"/>
                </a:solidFill>
              </a:rPr>
              <a:t> WHERE </a:t>
            </a:r>
            <a:r>
              <a:rPr lang="en-US" sz="2000" dirty="0">
                <a:solidFill>
                  <a:srgbClr val="FF0000"/>
                </a:solidFill>
              </a:rPr>
              <a:t>condition; </a:t>
            </a:r>
            <a:r>
              <a:rPr lang="en-US" sz="2000" dirty="0" smtClean="0">
                <a:solidFill>
                  <a:srgbClr val="FF0000"/>
                </a:solidFill>
              </a:rPr>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a:solidFill>
                  <a:srgbClr val="3333FF"/>
                </a:solidFill>
              </a:rPr>
              <a:t>SELECT MAX(Price) </a:t>
            </a:r>
            <a:r>
              <a:rPr lang="en-US" sz="2000" dirty="0" smtClean="0">
                <a:solidFill>
                  <a:srgbClr val="3333FF"/>
                </a:solidFill>
              </a:rPr>
              <a:t>FROM </a:t>
            </a:r>
            <a:r>
              <a:rPr lang="en-US" sz="2000" dirty="0">
                <a:solidFill>
                  <a:srgbClr val="3333FF"/>
                </a:solidFill>
              </a:rPr>
              <a:t>Products; </a:t>
            </a:r>
            <a:r>
              <a:rPr lang="en-US" sz="2000" dirty="0" smtClean="0">
                <a:solidFill>
                  <a:srgbClr val="3333FF"/>
                </a:solidFill>
              </a:rPr>
              <a:t/>
            </a:r>
            <a:br>
              <a:rPr lang="en-US" sz="2000" dirty="0" smtClean="0">
                <a:solidFill>
                  <a:srgbClr val="3333FF"/>
                </a:solidFill>
              </a:rPr>
            </a:br>
            <a:r>
              <a:rPr lang="en-US" sz="2000" dirty="0">
                <a:solidFill>
                  <a:srgbClr val="3333FF"/>
                </a:solidFill>
              </a:rPr>
              <a:t/>
            </a:r>
            <a:br>
              <a:rPr lang="en-US" sz="2000" dirty="0">
                <a:solidFill>
                  <a:srgbClr val="3333FF"/>
                </a:solidFill>
              </a:rPr>
            </a:br>
            <a:endParaRPr lang="en-US" sz="2000" dirty="0">
              <a:solidFill>
                <a:srgbClr val="3333FF"/>
              </a:solidFill>
            </a:endParaRPr>
          </a:p>
        </p:txBody>
      </p:sp>
    </p:spTree>
    <p:extLst>
      <p:ext uri="{BB962C8B-B14F-4D97-AF65-F5344CB8AC3E}">
        <p14:creationId xmlns="" xmlns:p14="http://schemas.microsoft.com/office/powerpoint/2010/main" val="3256840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smtClean="0">
                <a:solidFill>
                  <a:schemeClr val="tx1"/>
                </a:solidFill>
              </a:rPr>
              <a:t>The </a:t>
            </a:r>
            <a:r>
              <a:rPr lang="en-US" sz="2000" dirty="0">
                <a:solidFill>
                  <a:schemeClr val="tx1"/>
                </a:solidFill>
              </a:rPr>
              <a:t>SQL COUNT(), AVG() and SUM() </a:t>
            </a:r>
            <a:r>
              <a:rPr lang="en-US" sz="2000" dirty="0" smtClean="0">
                <a:solidFill>
                  <a:schemeClr val="tx1"/>
                </a:solidFill>
              </a:rPr>
              <a:t>Functions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The </a:t>
            </a:r>
            <a:r>
              <a:rPr lang="en-US" sz="2000" dirty="0">
                <a:solidFill>
                  <a:schemeClr val="tx1"/>
                </a:solidFill>
              </a:rPr>
              <a:t>COUNT() function returns the number of rows that matches a specified criteria.</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AVG() function returns the average value of a numeric column.</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SUM() function returns the total sum of a numeric column</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COUNT() </a:t>
            </a:r>
            <a:r>
              <a:rPr lang="en-US" sz="2000" dirty="0" smtClean="0">
                <a:solidFill>
                  <a:schemeClr val="tx1"/>
                </a:solidFill>
              </a:rPr>
              <a:t>Syntax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SELECT </a:t>
            </a:r>
            <a:r>
              <a:rPr lang="en-US" sz="2000" dirty="0" smtClean="0">
                <a:solidFill>
                  <a:schemeClr val="tx1"/>
                </a:solidFill>
              </a:rPr>
              <a:t>COUNT(</a:t>
            </a:r>
            <a:r>
              <a:rPr lang="en-US" sz="2000" dirty="0" err="1" smtClean="0">
                <a:solidFill>
                  <a:schemeClr val="tx1"/>
                </a:solidFill>
              </a:rPr>
              <a:t>column_name</a:t>
            </a:r>
            <a:r>
              <a:rPr lang="en-US" sz="2000" dirty="0" smtClean="0">
                <a:solidFill>
                  <a:schemeClr val="tx1"/>
                </a:solidFill>
              </a:rPr>
              <a:t>) FROM </a:t>
            </a:r>
            <a:r>
              <a:rPr lang="en-US" sz="2000" dirty="0" err="1" smtClean="0">
                <a:solidFill>
                  <a:schemeClr val="tx1"/>
                </a:solidFill>
              </a:rPr>
              <a:t>table_name</a:t>
            </a:r>
            <a:r>
              <a:rPr lang="en-US" sz="2000" dirty="0" smtClean="0">
                <a:solidFill>
                  <a:schemeClr val="tx1"/>
                </a:solidFill>
              </a:rPr>
              <a:t> WHERE </a:t>
            </a:r>
            <a:r>
              <a:rPr lang="en-US" sz="2000" dirty="0">
                <a:solidFill>
                  <a:schemeClr val="tx1"/>
                </a:solidFill>
              </a:rPr>
              <a:t>condition</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rgbClr val="3333FF"/>
                </a:solidFill>
              </a:rPr>
              <a:t>SELECT </a:t>
            </a:r>
            <a:r>
              <a:rPr lang="en-US" sz="2000" dirty="0" smtClean="0">
                <a:solidFill>
                  <a:srgbClr val="3333FF"/>
                </a:solidFill>
              </a:rPr>
              <a:t>COUNT(</a:t>
            </a:r>
            <a:r>
              <a:rPr lang="en-US" sz="2000" dirty="0" err="1" smtClean="0">
                <a:solidFill>
                  <a:srgbClr val="3333FF"/>
                </a:solidFill>
              </a:rPr>
              <a:t>ProductID</a:t>
            </a:r>
            <a:r>
              <a:rPr lang="en-US" sz="2000" dirty="0" smtClean="0">
                <a:solidFill>
                  <a:srgbClr val="3333FF"/>
                </a:solidFill>
              </a:rPr>
              <a:t>) FROM </a:t>
            </a:r>
            <a:r>
              <a:rPr lang="en-US" sz="2000" dirty="0">
                <a:solidFill>
                  <a:srgbClr val="3333FF"/>
                </a:solidFill>
              </a:rPr>
              <a:t>Products;</a:t>
            </a:r>
            <a:r>
              <a:rPr lang="en-US" sz="2000" dirty="0" smtClean="0">
                <a:solidFill>
                  <a:srgbClr val="3333FF"/>
                </a:solidFill>
              </a:rPr>
              <a:t/>
            </a:r>
            <a:br>
              <a:rPr lang="en-US" sz="2000" dirty="0" smtClean="0">
                <a:solidFill>
                  <a:srgbClr val="3333FF"/>
                </a:solidFill>
              </a:rPr>
            </a:br>
            <a:r>
              <a:rPr lang="en-US" sz="2000" dirty="0">
                <a:solidFill>
                  <a:srgbClr val="3333FF"/>
                </a:solidFill>
              </a:rPr>
              <a:t/>
            </a:r>
            <a:br>
              <a:rPr lang="en-US" sz="2000" dirty="0">
                <a:solidFill>
                  <a:srgbClr val="3333FF"/>
                </a:solidFill>
              </a:rPr>
            </a:br>
            <a:r>
              <a:rPr lang="en-US" sz="2000" dirty="0">
                <a:solidFill>
                  <a:schemeClr val="tx1"/>
                </a:solidFill>
              </a:rPr>
              <a:t>AVG() </a:t>
            </a:r>
            <a:r>
              <a:rPr lang="en-US" sz="2000" dirty="0" smtClean="0">
                <a:solidFill>
                  <a:schemeClr val="tx1"/>
                </a:solidFill>
              </a:rPr>
              <a:t>Syntax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SELECT </a:t>
            </a:r>
            <a:r>
              <a:rPr lang="en-US" sz="2000" dirty="0" smtClean="0">
                <a:solidFill>
                  <a:schemeClr val="tx1"/>
                </a:solidFill>
              </a:rPr>
              <a:t>AVG(</a:t>
            </a:r>
            <a:r>
              <a:rPr lang="en-US" sz="2000" dirty="0" err="1" smtClean="0">
                <a:solidFill>
                  <a:schemeClr val="tx1"/>
                </a:solidFill>
              </a:rPr>
              <a:t>column_name</a:t>
            </a:r>
            <a:r>
              <a:rPr lang="en-US" sz="2000" dirty="0" smtClean="0">
                <a:solidFill>
                  <a:schemeClr val="tx1"/>
                </a:solidFill>
              </a:rPr>
              <a:t>) FROM </a:t>
            </a:r>
            <a:r>
              <a:rPr lang="en-US" sz="2000" dirty="0" err="1" smtClean="0">
                <a:solidFill>
                  <a:schemeClr val="tx1"/>
                </a:solidFill>
              </a:rPr>
              <a:t>table_name</a:t>
            </a:r>
            <a:r>
              <a:rPr lang="en-US" sz="2000" dirty="0" smtClean="0">
                <a:solidFill>
                  <a:schemeClr val="tx1"/>
                </a:solidFill>
              </a:rPr>
              <a:t> WHERE </a:t>
            </a:r>
            <a:r>
              <a:rPr lang="en-US" sz="2000" dirty="0">
                <a:solidFill>
                  <a:schemeClr val="tx1"/>
                </a:solidFill>
              </a:rPr>
              <a:t>condition</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rgbClr val="3333FF"/>
                </a:solidFill>
              </a:rPr>
              <a:t>SELECT </a:t>
            </a:r>
            <a:r>
              <a:rPr lang="en-US" sz="2000" dirty="0" smtClean="0">
                <a:solidFill>
                  <a:srgbClr val="3333FF"/>
                </a:solidFill>
              </a:rPr>
              <a:t>AVG(Price) FROM </a:t>
            </a:r>
            <a:r>
              <a:rPr lang="en-US" sz="2000" dirty="0">
                <a:solidFill>
                  <a:srgbClr val="3333FF"/>
                </a:solidFill>
              </a:rPr>
              <a:t>Products;</a:t>
            </a:r>
            <a:r>
              <a:rPr lang="en-US" sz="2000" dirty="0" smtClean="0">
                <a:solidFill>
                  <a:srgbClr val="3333FF"/>
                </a:solidFill>
              </a:rPr>
              <a:t/>
            </a:r>
            <a:br>
              <a:rPr lang="en-US" sz="2000" dirty="0" smtClean="0">
                <a:solidFill>
                  <a:srgbClr val="3333FF"/>
                </a:solidFill>
              </a:rPr>
            </a:br>
            <a:r>
              <a:rPr lang="en-US" sz="2000" dirty="0">
                <a:solidFill>
                  <a:schemeClr val="tx1"/>
                </a:solidFill>
              </a:rPr>
              <a:t/>
            </a:r>
            <a:br>
              <a:rPr lang="en-US" sz="2000" dirty="0">
                <a:solidFill>
                  <a:schemeClr val="tx1"/>
                </a:solidFill>
              </a:rPr>
            </a:br>
            <a:r>
              <a:rPr lang="en-US" sz="2000" dirty="0">
                <a:solidFill>
                  <a:schemeClr val="tx1"/>
                </a:solidFill>
              </a:rPr>
              <a:t>SUM() </a:t>
            </a:r>
            <a:r>
              <a:rPr lang="en-US" sz="2000" dirty="0" smtClean="0">
                <a:solidFill>
                  <a:schemeClr val="tx1"/>
                </a:solidFill>
              </a:rPr>
              <a:t>Syntax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SELECT </a:t>
            </a:r>
            <a:r>
              <a:rPr lang="en-US" sz="2000" dirty="0" smtClean="0">
                <a:solidFill>
                  <a:schemeClr val="tx1"/>
                </a:solidFill>
              </a:rPr>
              <a:t>SUM(</a:t>
            </a:r>
            <a:r>
              <a:rPr lang="en-US" sz="2000" dirty="0" err="1" smtClean="0">
                <a:solidFill>
                  <a:schemeClr val="tx1"/>
                </a:solidFill>
              </a:rPr>
              <a:t>column_name</a:t>
            </a:r>
            <a:r>
              <a:rPr lang="en-US" sz="2000" dirty="0" smtClean="0">
                <a:solidFill>
                  <a:schemeClr val="tx1"/>
                </a:solidFill>
              </a:rPr>
              <a:t>) FROM </a:t>
            </a:r>
            <a:r>
              <a:rPr lang="en-US" sz="2000" dirty="0" err="1" smtClean="0">
                <a:solidFill>
                  <a:schemeClr val="tx1"/>
                </a:solidFill>
              </a:rPr>
              <a:t>table_name</a:t>
            </a:r>
            <a:r>
              <a:rPr lang="en-US" sz="2000" dirty="0" smtClean="0">
                <a:solidFill>
                  <a:schemeClr val="tx1"/>
                </a:solidFill>
              </a:rPr>
              <a:t> WHERE </a:t>
            </a:r>
            <a:r>
              <a:rPr lang="en-US" sz="2000" dirty="0">
                <a:solidFill>
                  <a:schemeClr val="tx1"/>
                </a:solidFill>
              </a:rPr>
              <a:t>condition; </a:t>
            </a:r>
            <a:br>
              <a:rPr lang="en-US" sz="2000" dirty="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rgbClr val="3333FF"/>
                </a:solidFill>
              </a:rPr>
              <a:t>SELECT SUM(Quantity) FROM </a:t>
            </a:r>
            <a:r>
              <a:rPr lang="en-US" sz="2000" dirty="0" err="1">
                <a:solidFill>
                  <a:srgbClr val="3333FF"/>
                </a:solidFill>
              </a:rPr>
              <a:t>OrderDetails</a:t>
            </a:r>
            <a:r>
              <a:rPr lang="en-US" sz="2000" dirty="0">
                <a:solidFill>
                  <a:srgbClr val="3333FF"/>
                </a:solidFill>
              </a:rPr>
              <a:t>; </a:t>
            </a:r>
          </a:p>
        </p:txBody>
      </p:sp>
    </p:spTree>
    <p:extLst>
      <p:ext uri="{BB962C8B-B14F-4D97-AF65-F5344CB8AC3E}">
        <p14:creationId xmlns="" xmlns:p14="http://schemas.microsoft.com/office/powerpoint/2010/main" val="346573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smtClean="0">
                <a:solidFill>
                  <a:schemeClr val="tx1"/>
                </a:solidFill>
              </a:rPr>
              <a:t>The SQL LIKE Operator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The LIKE operator is used in a WHERE clause to search for a specified pattern in a column.</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There are two wildcards often used in conjunction with the LIKE operator:</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 - The percent sign represents zero, one, or multiple characters</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_ - The underscore represents a single character</a:t>
            </a:r>
            <a:r>
              <a:rPr lang="en-US" sz="2000" dirty="0" smtClean="0">
                <a:solidFill>
                  <a:srgbClr val="3333FF"/>
                </a:solidFill>
              </a:rPr>
              <a:t/>
            </a:r>
            <a:br>
              <a:rPr lang="en-US" sz="20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a:t>The percent sign and the underscore can also be used in combinations!</a:t>
            </a:r>
            <a:br>
              <a:rPr lang="en-US" sz="2000" dirty="0"/>
            </a:br>
            <a:r>
              <a:rPr lang="en-US" sz="2000" dirty="0"/>
              <a:t/>
            </a:r>
            <a:br>
              <a:rPr lang="en-US" sz="2000" dirty="0"/>
            </a:br>
            <a:r>
              <a:rPr lang="en-US" sz="2000" dirty="0"/>
              <a:t/>
            </a:r>
            <a:br>
              <a:rPr lang="en-US" sz="2000" dirty="0"/>
            </a:br>
            <a:r>
              <a:rPr lang="en-US" sz="2000" dirty="0"/>
              <a:t>LIKE </a:t>
            </a:r>
            <a:r>
              <a:rPr lang="en-US" sz="2000" dirty="0" smtClean="0"/>
              <a:t>Syntax :</a:t>
            </a:r>
            <a:br>
              <a:rPr lang="en-US" sz="2000" dirty="0" smtClean="0"/>
            </a:br>
            <a:r>
              <a:rPr lang="en-US" sz="2000" dirty="0" smtClean="0"/>
              <a:t/>
            </a:r>
            <a:br>
              <a:rPr lang="en-US" sz="2000" dirty="0" smtClean="0"/>
            </a:br>
            <a:r>
              <a:rPr lang="en-US" sz="2000" dirty="0"/>
              <a:t/>
            </a:r>
            <a:br>
              <a:rPr lang="en-US" sz="2000" dirty="0"/>
            </a:br>
            <a:r>
              <a:rPr lang="en-US" sz="2000" dirty="0">
                <a:solidFill>
                  <a:srgbClr val="FF0000"/>
                </a:solidFill>
              </a:rPr>
              <a:t>SELECT column1, column2, </a:t>
            </a:r>
            <a:r>
              <a:rPr lang="en-US" sz="2000" dirty="0" smtClean="0">
                <a:solidFill>
                  <a:srgbClr val="FF0000"/>
                </a:solidFill>
              </a:rPr>
              <a:t>...  FROM </a:t>
            </a:r>
            <a:r>
              <a:rPr lang="en-US" sz="2000" dirty="0" err="1" smtClean="0">
                <a:solidFill>
                  <a:srgbClr val="FF0000"/>
                </a:solidFill>
              </a:rPr>
              <a:t>table_name</a:t>
            </a:r>
            <a:r>
              <a:rPr lang="en-US" sz="2000" dirty="0" smtClean="0">
                <a:solidFill>
                  <a:srgbClr val="FF0000"/>
                </a:solidFill>
              </a:rPr>
              <a:t>  WHERE column </a:t>
            </a:r>
            <a:r>
              <a:rPr lang="en-US" sz="2000" dirty="0">
                <a:solidFill>
                  <a:srgbClr val="FF0000"/>
                </a:solidFill>
              </a:rPr>
              <a:t>LIKE pattern</a:t>
            </a:r>
            <a:r>
              <a:rPr lang="en-US" sz="2000" dirty="0" smtClean="0">
                <a:solidFill>
                  <a:srgbClr val="FF0000"/>
                </a:solidFill>
              </a:rPr>
              <a:t>;</a:t>
            </a:r>
            <a:br>
              <a:rPr lang="en-US" sz="2000" dirty="0" smtClean="0">
                <a:solidFill>
                  <a:srgbClr val="FF0000"/>
                </a:solidFill>
              </a:rPr>
            </a:br>
            <a:r>
              <a:rPr lang="en-US" sz="2000" dirty="0"/>
              <a:t/>
            </a:r>
            <a:br>
              <a:rPr lang="en-US" sz="2000" dirty="0"/>
            </a:br>
            <a:r>
              <a:rPr lang="en-US" sz="2000" dirty="0"/>
              <a:t/>
            </a:r>
            <a:br>
              <a:rPr lang="en-US" sz="2000" dirty="0"/>
            </a:br>
            <a:r>
              <a:rPr lang="en-US" sz="2000" dirty="0"/>
              <a:t/>
            </a:r>
            <a:br>
              <a:rPr lang="en-US" sz="2000" dirty="0"/>
            </a:br>
            <a:r>
              <a:rPr lang="en-US" sz="2000" dirty="0"/>
              <a:t>Tip: You can also combine any number of conditions using AND or </a:t>
            </a:r>
            <a:r>
              <a:rPr lang="en-US" sz="2000" dirty="0" err="1"/>
              <a:t>OR</a:t>
            </a:r>
            <a:r>
              <a:rPr lang="en-US" sz="2000" dirty="0"/>
              <a:t> operators.</a:t>
            </a:r>
            <a:br>
              <a:rPr lang="en-US" sz="2000" dirty="0"/>
            </a:br>
            <a:endParaRPr lang="en-US" sz="2000" dirty="0">
              <a:solidFill>
                <a:srgbClr val="3333FF"/>
              </a:solidFill>
            </a:endParaRPr>
          </a:p>
        </p:txBody>
      </p:sp>
    </p:spTree>
    <p:extLst>
      <p:ext uri="{BB962C8B-B14F-4D97-AF65-F5344CB8AC3E}">
        <p14:creationId xmlns="" xmlns:p14="http://schemas.microsoft.com/office/powerpoint/2010/main" val="90497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a:solidFill>
                  <a:schemeClr val="tx1"/>
                </a:solidFill>
              </a:rPr>
              <a:t>Here are some examples showing different LIKE operators with '%' and '_' wildcards</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LIKE Operator 	</a:t>
            </a:r>
            <a:r>
              <a:rPr lang="en-US" sz="2000" dirty="0" smtClean="0">
                <a:solidFill>
                  <a:schemeClr val="tx1"/>
                </a:solidFill>
              </a:rPr>
              <a:t>Description :</a:t>
            </a:r>
            <a:br>
              <a:rPr lang="en-US" sz="2000" dirty="0" smtClean="0">
                <a:solidFill>
                  <a:schemeClr val="tx1"/>
                </a:solidFill>
              </a:rPr>
            </a:br>
            <a:r>
              <a:rPr lang="en-US" sz="2000" dirty="0">
                <a:solidFill>
                  <a:srgbClr val="3333FF"/>
                </a:solidFill>
              </a:rPr>
              <a:t/>
            </a:r>
            <a:br>
              <a:rPr lang="en-US" sz="2000" dirty="0">
                <a:solidFill>
                  <a:srgbClr val="3333FF"/>
                </a:solidFill>
              </a:rPr>
            </a:br>
            <a:r>
              <a:rPr lang="en-US" sz="2000" dirty="0">
                <a:solidFill>
                  <a:srgbClr val="3333FF"/>
                </a:solidFill>
              </a:rPr>
              <a:t/>
            </a:r>
            <a:br>
              <a:rPr lang="en-US" sz="2000" dirty="0">
                <a:solidFill>
                  <a:srgbClr val="3333FF"/>
                </a:solidFill>
              </a:rPr>
            </a:br>
            <a:r>
              <a:rPr lang="en-US" sz="2000" dirty="0">
                <a:solidFill>
                  <a:srgbClr val="FF0000"/>
                </a:solidFill>
              </a:rPr>
              <a:t>WHERE </a:t>
            </a:r>
            <a:r>
              <a:rPr lang="en-US" sz="2000" dirty="0" err="1">
                <a:solidFill>
                  <a:srgbClr val="FF0000"/>
                </a:solidFill>
              </a:rPr>
              <a:t>CustomerName</a:t>
            </a:r>
            <a:r>
              <a:rPr lang="en-US" sz="2000" dirty="0">
                <a:solidFill>
                  <a:srgbClr val="FF0000"/>
                </a:solidFill>
              </a:rPr>
              <a:t> LIKE 'a%' 	Finds any values that start with "a"</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WHERE </a:t>
            </a:r>
            <a:r>
              <a:rPr lang="en-US" sz="2000" dirty="0" err="1">
                <a:solidFill>
                  <a:srgbClr val="FF0000"/>
                </a:solidFill>
              </a:rPr>
              <a:t>CustomerName</a:t>
            </a:r>
            <a:r>
              <a:rPr lang="en-US" sz="2000" dirty="0">
                <a:solidFill>
                  <a:srgbClr val="FF0000"/>
                </a:solidFill>
              </a:rPr>
              <a:t> LIKE '%a' 	Finds any values that end with "a"</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WHERE </a:t>
            </a:r>
            <a:r>
              <a:rPr lang="en-US" sz="2000" dirty="0" err="1">
                <a:solidFill>
                  <a:srgbClr val="FF0000"/>
                </a:solidFill>
              </a:rPr>
              <a:t>CustomerName</a:t>
            </a:r>
            <a:r>
              <a:rPr lang="en-US" sz="2000" dirty="0">
                <a:solidFill>
                  <a:srgbClr val="FF0000"/>
                </a:solidFill>
              </a:rPr>
              <a:t> LIKE '%or%' 	Finds any values that have "or" in any position</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WHERE </a:t>
            </a:r>
            <a:r>
              <a:rPr lang="en-US" sz="2000" dirty="0" err="1">
                <a:solidFill>
                  <a:srgbClr val="FF0000"/>
                </a:solidFill>
              </a:rPr>
              <a:t>CustomerName</a:t>
            </a:r>
            <a:r>
              <a:rPr lang="en-US" sz="2000" dirty="0">
                <a:solidFill>
                  <a:srgbClr val="FF0000"/>
                </a:solidFill>
              </a:rPr>
              <a:t> LIKE '_r%' 	Finds any values that have "r" in the second position</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WHERE </a:t>
            </a:r>
            <a:r>
              <a:rPr lang="en-US" sz="2000" dirty="0" err="1">
                <a:solidFill>
                  <a:srgbClr val="FF0000"/>
                </a:solidFill>
              </a:rPr>
              <a:t>CustomerName</a:t>
            </a:r>
            <a:r>
              <a:rPr lang="en-US" sz="2000" dirty="0">
                <a:solidFill>
                  <a:srgbClr val="FF0000"/>
                </a:solidFill>
              </a:rPr>
              <a:t> LIKE 'a__%' 	Finds any values that start with "a" and are at least 3 </a:t>
            </a:r>
            <a:r>
              <a:rPr lang="en-US" sz="2000" dirty="0" smtClean="0">
                <a:solidFill>
                  <a:srgbClr val="FF0000"/>
                </a:solidFill>
              </a:rPr>
              <a:t>   </a:t>
            </a:r>
            <a:br>
              <a:rPr lang="en-US" sz="2000" dirty="0" smtClean="0">
                <a:solidFill>
                  <a:srgbClr val="FF0000"/>
                </a:solidFill>
              </a:rPr>
            </a:br>
            <a:r>
              <a:rPr lang="en-US" sz="2000" dirty="0">
                <a:solidFill>
                  <a:srgbClr val="FF0000"/>
                </a:solidFill>
              </a:rPr>
              <a:t> </a:t>
            </a:r>
            <a:r>
              <a:rPr lang="en-US" sz="2000" dirty="0" smtClean="0">
                <a:solidFill>
                  <a:srgbClr val="FF0000"/>
                </a:solidFill>
              </a:rPr>
              <a:t>                                                            characters </a:t>
            </a:r>
            <a:r>
              <a:rPr lang="en-US" sz="2000" dirty="0">
                <a:solidFill>
                  <a:srgbClr val="FF0000"/>
                </a:solidFill>
              </a:rPr>
              <a:t>in length</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WHERE </a:t>
            </a:r>
            <a:r>
              <a:rPr lang="en-US" sz="2000" dirty="0" err="1">
                <a:solidFill>
                  <a:srgbClr val="FF0000"/>
                </a:solidFill>
              </a:rPr>
              <a:t>ContactName</a:t>
            </a:r>
            <a:r>
              <a:rPr lang="en-US" sz="2000" dirty="0">
                <a:solidFill>
                  <a:srgbClr val="FF0000"/>
                </a:solidFill>
              </a:rPr>
              <a:t> LIKE '</a:t>
            </a:r>
            <a:r>
              <a:rPr lang="en-US" sz="2000" dirty="0" err="1">
                <a:solidFill>
                  <a:srgbClr val="FF0000"/>
                </a:solidFill>
              </a:rPr>
              <a:t>a%o</a:t>
            </a:r>
            <a:r>
              <a:rPr lang="en-US" sz="2000" dirty="0">
                <a:solidFill>
                  <a:srgbClr val="FF0000"/>
                </a:solidFill>
              </a:rPr>
              <a:t>' 	Finds any values that start with "a" and ends with "o"</a:t>
            </a:r>
          </a:p>
        </p:txBody>
      </p:sp>
    </p:spTree>
    <p:extLst>
      <p:ext uri="{BB962C8B-B14F-4D97-AF65-F5344CB8AC3E}">
        <p14:creationId xmlns="" xmlns:p14="http://schemas.microsoft.com/office/powerpoint/2010/main" val="238398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smtClean="0">
                <a:solidFill>
                  <a:srgbClr val="FF0000"/>
                </a:solidFill>
              </a:rPr>
              <a:t>Examples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a:t>The following SQL statement selects all customers with a </a:t>
            </a:r>
            <a:r>
              <a:rPr lang="en-US" sz="2000" dirty="0" err="1"/>
              <a:t>CustomerName</a:t>
            </a:r>
            <a:r>
              <a:rPr lang="en-US" sz="2000" dirty="0"/>
              <a:t> starting with "a":</a:t>
            </a:r>
            <a:r>
              <a:rPr lang="en-US" sz="2000" dirty="0">
                <a:solidFill>
                  <a:srgbClr val="FF0000"/>
                </a:solidFill>
              </a:rPr>
              <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SELECT </a:t>
            </a:r>
            <a:r>
              <a:rPr lang="en-US" sz="2000" dirty="0">
                <a:solidFill>
                  <a:srgbClr val="FF0000"/>
                </a:solidFill>
              </a:rPr>
              <a:t>* FROM </a:t>
            </a:r>
            <a:r>
              <a:rPr lang="en-US" sz="2000" dirty="0" smtClean="0">
                <a:solidFill>
                  <a:srgbClr val="FF0000"/>
                </a:solidFill>
              </a:rPr>
              <a:t>Customers WHERE </a:t>
            </a:r>
            <a:r>
              <a:rPr lang="en-US" sz="2000" dirty="0" err="1">
                <a:solidFill>
                  <a:srgbClr val="FF0000"/>
                </a:solidFill>
              </a:rPr>
              <a:t>CustomerName</a:t>
            </a:r>
            <a:r>
              <a:rPr lang="en-US" sz="2000" dirty="0">
                <a:solidFill>
                  <a:srgbClr val="FF0000"/>
                </a:solidFill>
              </a:rPr>
              <a:t> LIKE 'a%'; </a:t>
            </a:r>
            <a:r>
              <a:rPr lang="en-US" sz="2000" dirty="0" smtClean="0">
                <a:solidFill>
                  <a:srgbClr val="FF0000"/>
                </a:solidFill>
              </a:rPr>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a:t>The following SQL statement selects all customers with a </a:t>
            </a:r>
            <a:r>
              <a:rPr lang="en-US" sz="2000" dirty="0" err="1"/>
              <a:t>CustomerName</a:t>
            </a:r>
            <a:r>
              <a:rPr lang="en-US" sz="2000" dirty="0"/>
              <a:t> ending with "a":</a:t>
            </a:r>
            <a:r>
              <a:rPr lang="en-US" sz="2000" dirty="0" smtClean="0">
                <a:solidFill>
                  <a:srgbClr val="FF0000"/>
                </a:solidFill>
              </a:rPr>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a:solidFill>
                  <a:srgbClr val="FF0000"/>
                </a:solidFill>
              </a:rPr>
              <a:t>SELECT * FROM </a:t>
            </a:r>
            <a:r>
              <a:rPr lang="en-US" sz="2000" dirty="0" smtClean="0">
                <a:solidFill>
                  <a:srgbClr val="FF0000"/>
                </a:solidFill>
              </a:rPr>
              <a:t>Customers WHERE </a:t>
            </a:r>
            <a:r>
              <a:rPr lang="en-US" sz="2000" dirty="0" err="1">
                <a:solidFill>
                  <a:srgbClr val="FF0000"/>
                </a:solidFill>
              </a:rPr>
              <a:t>CustomerName</a:t>
            </a:r>
            <a:r>
              <a:rPr lang="en-US" sz="2000" dirty="0">
                <a:solidFill>
                  <a:srgbClr val="FF0000"/>
                </a:solidFill>
              </a:rPr>
              <a:t> LIKE '%a'; </a:t>
            </a:r>
            <a:r>
              <a:rPr lang="en-US" sz="2000" dirty="0" smtClean="0">
                <a:solidFill>
                  <a:srgbClr val="FF0000"/>
                </a:solidFill>
              </a:rPr>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a:t>The following SQL statement selects all customers with a </a:t>
            </a:r>
            <a:r>
              <a:rPr lang="en-US" sz="2000" dirty="0" err="1"/>
              <a:t>CustomerName</a:t>
            </a:r>
            <a:r>
              <a:rPr lang="en-US" sz="2000" dirty="0"/>
              <a:t> that have "or" in any position</a:t>
            </a:r>
            <a:r>
              <a:rPr lang="en-US" sz="2000" dirty="0" smtClean="0"/>
              <a:t>:</a:t>
            </a:r>
            <a:br>
              <a:rPr lang="en-US" sz="2000" dirty="0" smtClean="0"/>
            </a:br>
            <a:r>
              <a:rPr lang="en-US" sz="2000" dirty="0">
                <a:solidFill>
                  <a:srgbClr val="FF0000"/>
                </a:solidFill>
              </a:rPr>
              <a:t/>
            </a:r>
            <a:br>
              <a:rPr lang="en-US" sz="2000" dirty="0">
                <a:solidFill>
                  <a:srgbClr val="FF0000"/>
                </a:solidFill>
              </a:rPr>
            </a:br>
            <a:r>
              <a:rPr lang="en-US" sz="2000" dirty="0">
                <a:solidFill>
                  <a:srgbClr val="FF0000"/>
                </a:solidFill>
              </a:rPr>
              <a:t>SELECT * FROM </a:t>
            </a:r>
            <a:r>
              <a:rPr lang="en-US" sz="2000" dirty="0" smtClean="0">
                <a:solidFill>
                  <a:srgbClr val="FF0000"/>
                </a:solidFill>
              </a:rPr>
              <a:t>Customers WHERE </a:t>
            </a:r>
            <a:r>
              <a:rPr lang="en-US" sz="2000" dirty="0" err="1">
                <a:solidFill>
                  <a:srgbClr val="FF0000"/>
                </a:solidFill>
              </a:rPr>
              <a:t>CustomerName</a:t>
            </a:r>
            <a:r>
              <a:rPr lang="en-US" sz="2000" dirty="0">
                <a:solidFill>
                  <a:srgbClr val="FF0000"/>
                </a:solidFill>
              </a:rPr>
              <a:t> LIKE '%or</a:t>
            </a:r>
            <a:r>
              <a:rPr lang="en-US" sz="2000" dirty="0" smtClean="0">
                <a:solidFill>
                  <a:srgbClr val="FF0000"/>
                </a:solidFill>
              </a:rPr>
              <a:t>%';</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a:t>The following SQL statement selects all customers with a </a:t>
            </a:r>
            <a:r>
              <a:rPr lang="en-US" sz="2000" dirty="0" err="1"/>
              <a:t>CustomerName</a:t>
            </a:r>
            <a:r>
              <a:rPr lang="en-US" sz="2000" dirty="0"/>
              <a:t> that have "r" in the second position</a:t>
            </a:r>
            <a:r>
              <a:rPr lang="en-US" sz="2000" dirty="0" smtClean="0"/>
              <a:t>:</a:t>
            </a:r>
            <a:br>
              <a:rPr lang="en-US" sz="2000" dirty="0" smtClean="0"/>
            </a:br>
            <a:r>
              <a:rPr lang="en-US" sz="2000" dirty="0"/>
              <a:t/>
            </a:r>
            <a:br>
              <a:rPr lang="en-US" sz="2000" dirty="0"/>
            </a:br>
            <a:r>
              <a:rPr lang="en-US" sz="2000" dirty="0">
                <a:solidFill>
                  <a:srgbClr val="FF0000"/>
                </a:solidFill>
              </a:rPr>
              <a:t>SELECT * FROM </a:t>
            </a:r>
            <a:r>
              <a:rPr lang="en-US" sz="2000" dirty="0" smtClean="0">
                <a:solidFill>
                  <a:srgbClr val="FF0000"/>
                </a:solidFill>
              </a:rPr>
              <a:t>Customers WHERE </a:t>
            </a:r>
            <a:r>
              <a:rPr lang="en-US" sz="2000" dirty="0" err="1">
                <a:solidFill>
                  <a:srgbClr val="FF0000"/>
                </a:solidFill>
              </a:rPr>
              <a:t>CustomerName</a:t>
            </a:r>
            <a:r>
              <a:rPr lang="en-US" sz="2000" dirty="0">
                <a:solidFill>
                  <a:srgbClr val="FF0000"/>
                </a:solidFill>
              </a:rPr>
              <a:t> LIKE '_r%';</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a:t>The following SQL statement selects all customers with a </a:t>
            </a:r>
            <a:r>
              <a:rPr lang="en-US" sz="2000" dirty="0" err="1"/>
              <a:t>CustomerName</a:t>
            </a:r>
            <a:r>
              <a:rPr lang="en-US" sz="2000" dirty="0"/>
              <a:t> that starts with "a" and are at least 3 characters in length:</a:t>
            </a:r>
            <a:r>
              <a:rPr lang="en-US" sz="2000" dirty="0">
                <a:solidFill>
                  <a:srgbClr val="FF0000"/>
                </a:solidFill>
              </a:rPr>
              <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SELECT </a:t>
            </a:r>
            <a:r>
              <a:rPr lang="en-US" sz="2000" dirty="0">
                <a:solidFill>
                  <a:srgbClr val="FF0000"/>
                </a:solidFill>
              </a:rPr>
              <a:t>* FROM </a:t>
            </a:r>
            <a:r>
              <a:rPr lang="en-US" sz="2000" dirty="0" smtClean="0">
                <a:solidFill>
                  <a:srgbClr val="FF0000"/>
                </a:solidFill>
              </a:rPr>
              <a:t>Customers WHERE </a:t>
            </a:r>
            <a:r>
              <a:rPr lang="en-US" sz="2000" dirty="0" err="1">
                <a:solidFill>
                  <a:srgbClr val="FF0000"/>
                </a:solidFill>
              </a:rPr>
              <a:t>CustomerName</a:t>
            </a:r>
            <a:r>
              <a:rPr lang="en-US" sz="2000" dirty="0">
                <a:solidFill>
                  <a:srgbClr val="FF0000"/>
                </a:solidFill>
              </a:rPr>
              <a:t> LIKE 'a__%'; </a:t>
            </a:r>
          </a:p>
        </p:txBody>
      </p:sp>
    </p:spTree>
    <p:extLst>
      <p:ext uri="{BB962C8B-B14F-4D97-AF65-F5344CB8AC3E}">
        <p14:creationId xmlns="" xmlns:p14="http://schemas.microsoft.com/office/powerpoint/2010/main" val="2910134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smtClean="0">
                <a:solidFill>
                  <a:schemeClr val="tx1"/>
                </a:solidFill>
              </a:rPr>
              <a:t>The following SQL statement selects all customers with a </a:t>
            </a:r>
            <a:r>
              <a:rPr lang="en-US" sz="2000" dirty="0" err="1" smtClean="0">
                <a:solidFill>
                  <a:schemeClr val="tx1"/>
                </a:solidFill>
              </a:rPr>
              <a:t>ContactName</a:t>
            </a:r>
            <a:r>
              <a:rPr lang="en-US" sz="2000" dirty="0" smtClean="0">
                <a:solidFill>
                  <a:schemeClr val="tx1"/>
                </a:solidFill>
              </a:rPr>
              <a:t> that starts with "a" and ends with "o":</a:t>
            </a:r>
            <a:br>
              <a:rPr lang="en-US" sz="2000" dirty="0" smtClean="0">
                <a:solidFill>
                  <a:schemeClr val="tx1"/>
                </a:solidFill>
              </a:rPr>
            </a:br>
            <a:r>
              <a:rPr lang="en-US" sz="2000" dirty="0">
                <a:solidFill>
                  <a:srgbClr val="FF0000"/>
                </a:solidFill>
              </a:rPr>
              <a:t/>
            </a:r>
            <a:br>
              <a:rPr lang="en-US" sz="2000" dirty="0">
                <a:solidFill>
                  <a:srgbClr val="FF0000"/>
                </a:solidFill>
              </a:rPr>
            </a:br>
            <a:r>
              <a:rPr lang="en-US" sz="2000" dirty="0">
                <a:solidFill>
                  <a:srgbClr val="FF0000"/>
                </a:solidFill>
              </a:rPr>
              <a:t>SELECT * FROM Customers WHERE </a:t>
            </a:r>
            <a:r>
              <a:rPr lang="en-US" sz="2000" dirty="0" err="1">
                <a:solidFill>
                  <a:srgbClr val="FF0000"/>
                </a:solidFill>
              </a:rPr>
              <a:t>ContactName</a:t>
            </a:r>
            <a:r>
              <a:rPr lang="en-US" sz="2000" dirty="0">
                <a:solidFill>
                  <a:srgbClr val="FF0000"/>
                </a:solidFill>
              </a:rPr>
              <a:t> LIKE '</a:t>
            </a:r>
            <a:r>
              <a:rPr lang="en-US" sz="2000" dirty="0" err="1">
                <a:solidFill>
                  <a:srgbClr val="FF0000"/>
                </a:solidFill>
              </a:rPr>
              <a:t>a%o</a:t>
            </a:r>
            <a:r>
              <a:rPr lang="en-US" sz="2000" dirty="0">
                <a:solidFill>
                  <a:srgbClr val="FF0000"/>
                </a:solidFill>
              </a:rPr>
              <a:t>'; </a:t>
            </a:r>
            <a:br>
              <a:rPr lang="en-US" sz="2000" dirty="0">
                <a:solidFill>
                  <a:srgbClr val="FF0000"/>
                </a:solidFill>
              </a:rPr>
            </a:br>
            <a:r>
              <a:rPr lang="en-US" sz="2000" dirty="0">
                <a:solidFill>
                  <a:srgbClr val="FF0000"/>
                </a:solidFill>
              </a:rPr>
              <a:t/>
            </a:r>
            <a:br>
              <a:rPr lang="en-US" sz="2000" dirty="0">
                <a:solidFill>
                  <a:srgbClr val="FF0000"/>
                </a:solidFill>
              </a:rPr>
            </a:br>
            <a:r>
              <a:rPr lang="en-US" sz="2000" dirty="0">
                <a:solidFill>
                  <a:srgbClr val="FF0000"/>
                </a:solidFill>
              </a:rPr>
              <a:t/>
            </a:r>
            <a:br>
              <a:rPr lang="en-US" sz="2000" dirty="0">
                <a:solidFill>
                  <a:srgbClr val="FF0000"/>
                </a:solidFill>
              </a:rPr>
            </a:br>
            <a:r>
              <a:rPr lang="en-US" sz="2000" dirty="0">
                <a:solidFill>
                  <a:schemeClr val="tx1"/>
                </a:solidFill>
              </a:rPr>
              <a:t>The following SQL statement selects all customers with a </a:t>
            </a:r>
            <a:r>
              <a:rPr lang="en-US" sz="2000" dirty="0" err="1">
                <a:solidFill>
                  <a:schemeClr val="tx1"/>
                </a:solidFill>
              </a:rPr>
              <a:t>CustomerName</a:t>
            </a:r>
            <a:r>
              <a:rPr lang="en-US" sz="2000" dirty="0">
                <a:solidFill>
                  <a:schemeClr val="tx1"/>
                </a:solidFill>
              </a:rPr>
              <a:t> that does NOT start with "a</a:t>
            </a:r>
            <a:r>
              <a:rPr lang="en-US" sz="2000" dirty="0" smtClean="0">
                <a:solidFill>
                  <a:schemeClr val="tx1"/>
                </a:solidFill>
              </a:rPr>
              <a:t>":</a:t>
            </a:r>
            <a:br>
              <a:rPr lang="en-US" sz="2000" dirty="0" smtClean="0">
                <a:solidFill>
                  <a:schemeClr val="tx1"/>
                </a:solidFill>
              </a:rPr>
            </a:br>
            <a:r>
              <a:rPr lang="en-US" sz="2000" dirty="0">
                <a:solidFill>
                  <a:srgbClr val="FF0000"/>
                </a:solidFill>
              </a:rPr>
              <a:t/>
            </a:r>
            <a:br>
              <a:rPr lang="en-US" sz="2000" dirty="0">
                <a:solidFill>
                  <a:srgbClr val="FF0000"/>
                </a:solidFill>
              </a:rPr>
            </a:br>
            <a:r>
              <a:rPr lang="en-US" sz="2000" dirty="0">
                <a:solidFill>
                  <a:srgbClr val="FF0000"/>
                </a:solidFill>
              </a:rPr>
              <a:t/>
            </a:r>
            <a:br>
              <a:rPr lang="en-US" sz="2000" dirty="0">
                <a:solidFill>
                  <a:srgbClr val="FF0000"/>
                </a:solidFill>
              </a:rPr>
            </a:br>
            <a:r>
              <a:rPr lang="en-US" sz="2000" dirty="0">
                <a:solidFill>
                  <a:srgbClr val="FF0000"/>
                </a:solidFill>
              </a:rPr>
              <a:t>SELECT * FROM </a:t>
            </a:r>
            <a:r>
              <a:rPr lang="en-US" sz="2000" dirty="0" smtClean="0">
                <a:solidFill>
                  <a:srgbClr val="FF0000"/>
                </a:solidFill>
              </a:rPr>
              <a:t>Customers  WHERE </a:t>
            </a:r>
            <a:r>
              <a:rPr lang="en-US" sz="2000" dirty="0" err="1">
                <a:solidFill>
                  <a:srgbClr val="FF0000"/>
                </a:solidFill>
              </a:rPr>
              <a:t>CustomerName</a:t>
            </a:r>
            <a:r>
              <a:rPr lang="en-US" sz="2000" dirty="0">
                <a:solidFill>
                  <a:srgbClr val="FF0000"/>
                </a:solidFill>
              </a:rPr>
              <a:t> NOT LIKE 'a%';</a:t>
            </a:r>
          </a:p>
        </p:txBody>
      </p:sp>
    </p:spTree>
    <p:extLst>
      <p:ext uri="{BB962C8B-B14F-4D97-AF65-F5344CB8AC3E}">
        <p14:creationId xmlns="" xmlns:p14="http://schemas.microsoft.com/office/powerpoint/2010/main" val="1257433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smtClean="0">
                <a:solidFill>
                  <a:schemeClr val="tx1"/>
                </a:solidFill>
              </a:rPr>
              <a:t>The SQL IN Operator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The IN operator allows you to specify multiple values in a WHERE clause.</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The IN operator is a shorthand for multiple OR conditions.</a:t>
            </a:r>
            <a:br>
              <a:rPr lang="en-US" sz="2000" dirty="0" smtClean="0">
                <a:solidFill>
                  <a:schemeClr val="tx1"/>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SELECT </a:t>
            </a:r>
            <a:r>
              <a:rPr lang="en-US" sz="2000" dirty="0" err="1" smtClean="0">
                <a:solidFill>
                  <a:srgbClr val="FF0000"/>
                </a:solidFill>
              </a:rPr>
              <a:t>column_name</a:t>
            </a:r>
            <a:r>
              <a:rPr lang="en-US" sz="2000" dirty="0" smtClean="0">
                <a:solidFill>
                  <a:srgbClr val="FF0000"/>
                </a:solidFill>
              </a:rPr>
              <a:t>(s) FROM </a:t>
            </a:r>
            <a:r>
              <a:rPr lang="en-US" sz="2000" dirty="0" err="1" smtClean="0">
                <a:solidFill>
                  <a:srgbClr val="FF0000"/>
                </a:solidFill>
              </a:rPr>
              <a:t>table_name</a:t>
            </a:r>
            <a:r>
              <a:rPr lang="en-US" sz="2000" dirty="0" smtClean="0">
                <a:solidFill>
                  <a:srgbClr val="FF0000"/>
                </a:solidFill>
              </a:rPr>
              <a:t>  WHERE </a:t>
            </a:r>
            <a:r>
              <a:rPr lang="en-US" sz="2000" dirty="0" err="1" smtClean="0">
                <a:solidFill>
                  <a:srgbClr val="FF0000"/>
                </a:solidFill>
              </a:rPr>
              <a:t>column_name</a:t>
            </a:r>
            <a:r>
              <a:rPr lang="en-US" sz="2000" dirty="0" smtClean="0">
                <a:solidFill>
                  <a:srgbClr val="FF0000"/>
                </a:solidFill>
              </a:rPr>
              <a:t> IN (value1, value2,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SELECT </a:t>
            </a:r>
            <a:r>
              <a:rPr lang="en-US" sz="2000" dirty="0" err="1" smtClean="0">
                <a:solidFill>
                  <a:srgbClr val="FF0000"/>
                </a:solidFill>
              </a:rPr>
              <a:t>column_name</a:t>
            </a:r>
            <a:r>
              <a:rPr lang="en-US" sz="2000" dirty="0" smtClean="0">
                <a:solidFill>
                  <a:srgbClr val="FF0000"/>
                </a:solidFill>
              </a:rPr>
              <a:t>(s) FROM </a:t>
            </a:r>
            <a:r>
              <a:rPr lang="en-US" sz="2000" dirty="0" err="1" smtClean="0">
                <a:solidFill>
                  <a:srgbClr val="FF0000"/>
                </a:solidFill>
              </a:rPr>
              <a:t>table_name</a:t>
            </a:r>
            <a:r>
              <a:rPr lang="en-US" sz="2000" dirty="0" smtClean="0">
                <a:solidFill>
                  <a:srgbClr val="FF0000"/>
                </a:solidFill>
              </a:rPr>
              <a:t> WHERE </a:t>
            </a:r>
            <a:r>
              <a:rPr lang="en-US" sz="2000" dirty="0" err="1" smtClean="0">
                <a:solidFill>
                  <a:srgbClr val="FF0000"/>
                </a:solidFill>
              </a:rPr>
              <a:t>column_name</a:t>
            </a:r>
            <a:r>
              <a:rPr lang="en-US" sz="2000" dirty="0" smtClean="0">
                <a:solidFill>
                  <a:srgbClr val="FF0000"/>
                </a:solidFill>
              </a:rPr>
              <a:t> IN (SELECT STATEMENT);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t>The following SQL statement selects all customers that are located in "Germany", "France" and "UK":</a:t>
            </a:r>
            <a:r>
              <a:rPr lang="en-US" sz="2000" dirty="0" smtClean="0">
                <a:solidFill>
                  <a:srgbClr val="FF0000"/>
                </a:solidFill>
              </a:rPr>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3333FF"/>
                </a:solidFill>
              </a:rPr>
              <a:t>SELECT * FROM Customers WHERE Country IN ('Germany', 'France', 'UK');</a:t>
            </a:r>
            <a:br>
              <a:rPr lang="en-US" sz="2000" dirty="0" smtClean="0">
                <a:solidFill>
                  <a:srgbClr val="3333FF"/>
                </a:solidFill>
              </a:rPr>
            </a:br>
            <a:r>
              <a:rPr lang="en-US" sz="2000" dirty="0" smtClean="0">
                <a:solidFill>
                  <a:srgbClr val="FF0000"/>
                </a:solidFill>
              </a:rPr>
              <a:t/>
            </a:r>
            <a:br>
              <a:rPr lang="en-US" sz="2000" dirty="0" smtClean="0">
                <a:solidFill>
                  <a:srgbClr val="FF0000"/>
                </a:solidFill>
              </a:rPr>
            </a:br>
            <a:r>
              <a:rPr lang="en-US" sz="2000" dirty="0" smtClean="0">
                <a:solidFill>
                  <a:schemeClr val="tx1"/>
                </a:solidFill>
              </a:rPr>
              <a:t>The following SQL statement selects all customers that are NOT located in "Germany", "France" or "UK":</a:t>
            </a:r>
            <a:br>
              <a:rPr lang="en-US" sz="2000" dirty="0" smtClean="0">
                <a:solidFill>
                  <a:schemeClr val="tx1"/>
                </a:solidFill>
              </a:rPr>
            </a:br>
            <a:r>
              <a:rPr lang="en-US" sz="2000" dirty="0" smtClean="0">
                <a:solidFill>
                  <a:srgbClr val="FF0000"/>
                </a:solidFill>
              </a:rPr>
              <a:t/>
            </a:r>
            <a:br>
              <a:rPr lang="en-US" sz="2000" dirty="0" smtClean="0">
                <a:solidFill>
                  <a:srgbClr val="FF0000"/>
                </a:solidFill>
              </a:rPr>
            </a:br>
            <a:r>
              <a:rPr lang="en-US" sz="2000" dirty="0" smtClean="0">
                <a:solidFill>
                  <a:srgbClr val="3333FF"/>
                </a:solidFill>
              </a:rPr>
              <a:t>SELECT * FROM Customers WHERE Country NOT IN ('Germany', 'France', 'UK');</a:t>
            </a:r>
            <a:br>
              <a:rPr lang="en-US" sz="2000" dirty="0" smtClean="0">
                <a:solidFill>
                  <a:srgbClr val="3333FF"/>
                </a:solidFill>
              </a:rPr>
            </a:br>
            <a:r>
              <a:rPr lang="en-US" sz="2000" dirty="0">
                <a:solidFill>
                  <a:srgbClr val="FF0000"/>
                </a:solidFill>
              </a:rPr>
              <a:t/>
            </a:r>
            <a:br>
              <a:rPr lang="en-US" sz="2000" dirty="0">
                <a:solidFill>
                  <a:srgbClr val="FF0000"/>
                </a:solidFill>
              </a:rPr>
            </a:br>
            <a:r>
              <a:rPr lang="en-US" sz="2000" dirty="0">
                <a:solidFill>
                  <a:schemeClr val="tx1"/>
                </a:solidFill>
              </a:rPr>
              <a:t>The following SQL statement selects all customers that are from the same countries as the suppliers</a:t>
            </a:r>
            <a:r>
              <a:rPr lang="en-US" sz="2000" dirty="0" smtClean="0">
                <a:solidFill>
                  <a:schemeClr val="tx1"/>
                </a:solidFill>
              </a:rPr>
              <a:t>:</a:t>
            </a:r>
            <a:br>
              <a:rPr lang="en-US" sz="2000" dirty="0" smtClean="0">
                <a:solidFill>
                  <a:schemeClr val="tx1"/>
                </a:solidFill>
              </a:rPr>
            </a:br>
            <a:r>
              <a:rPr lang="en-US" sz="2000" dirty="0">
                <a:solidFill>
                  <a:srgbClr val="FF0000"/>
                </a:solidFill>
              </a:rPr>
              <a:t/>
            </a:r>
            <a:br>
              <a:rPr lang="en-US" sz="2000" dirty="0">
                <a:solidFill>
                  <a:srgbClr val="FF0000"/>
                </a:solidFill>
              </a:rPr>
            </a:br>
            <a:r>
              <a:rPr lang="en-US" sz="2000" dirty="0" smtClean="0">
                <a:solidFill>
                  <a:srgbClr val="3333FF"/>
                </a:solidFill>
              </a:rPr>
              <a:t>SELECT </a:t>
            </a:r>
            <a:r>
              <a:rPr lang="en-US" sz="2000" dirty="0">
                <a:solidFill>
                  <a:srgbClr val="3333FF"/>
                </a:solidFill>
              </a:rPr>
              <a:t>* FROM </a:t>
            </a:r>
            <a:r>
              <a:rPr lang="en-US" sz="2000" dirty="0" smtClean="0">
                <a:solidFill>
                  <a:srgbClr val="3333FF"/>
                </a:solidFill>
              </a:rPr>
              <a:t>Customers WHERE </a:t>
            </a:r>
            <a:r>
              <a:rPr lang="en-US" sz="2000" dirty="0">
                <a:solidFill>
                  <a:srgbClr val="3333FF"/>
                </a:solidFill>
              </a:rPr>
              <a:t>Country IN (SELECT Country FROM Suppliers);</a:t>
            </a:r>
          </a:p>
        </p:txBody>
      </p:sp>
    </p:spTree>
    <p:extLst>
      <p:ext uri="{BB962C8B-B14F-4D97-AF65-F5344CB8AC3E}">
        <p14:creationId xmlns="" xmlns:p14="http://schemas.microsoft.com/office/powerpoint/2010/main" val="1680197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smtClean="0">
                <a:solidFill>
                  <a:srgbClr val="3333FF"/>
                </a:solidFill>
              </a:rPr>
              <a:t>The SQL BETWEEN Operator :</a:t>
            </a:r>
            <a:br>
              <a:rPr lang="en-US" sz="20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The BETWEEN operator selects values within a given range. The values can be numbers, text, or dates.</a:t>
            </a:r>
            <a:br>
              <a:rPr lang="en-US" sz="20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The BETWEEN operator is inclusive: begin and end values are included. </a:t>
            </a:r>
            <a:br>
              <a:rPr lang="en-US" sz="20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FF0000"/>
                </a:solidFill>
              </a:rPr>
              <a:t>SELECT </a:t>
            </a:r>
            <a:r>
              <a:rPr lang="en-US" sz="2000" dirty="0" err="1" smtClean="0">
                <a:solidFill>
                  <a:srgbClr val="FF0000"/>
                </a:solidFill>
              </a:rPr>
              <a:t>column_name</a:t>
            </a:r>
            <a:r>
              <a:rPr lang="en-US" sz="2000" dirty="0" smtClean="0">
                <a:solidFill>
                  <a:srgbClr val="FF0000"/>
                </a:solidFill>
              </a:rPr>
              <a:t>(s)</a:t>
            </a:r>
            <a:br>
              <a:rPr lang="en-US" sz="2000" dirty="0" smtClean="0">
                <a:solidFill>
                  <a:srgbClr val="FF0000"/>
                </a:solidFill>
              </a:rPr>
            </a:br>
            <a:r>
              <a:rPr lang="en-US" sz="2000" dirty="0" smtClean="0">
                <a:solidFill>
                  <a:srgbClr val="FF0000"/>
                </a:solidFill>
              </a:rPr>
              <a:t>FROM </a:t>
            </a:r>
            <a:r>
              <a:rPr lang="en-US" sz="2000" dirty="0" err="1" smtClean="0">
                <a:solidFill>
                  <a:srgbClr val="FF0000"/>
                </a:solidFill>
              </a:rPr>
              <a:t>table_name</a:t>
            </a:r>
            <a:r>
              <a:rPr lang="en-US" sz="2000" dirty="0" smtClean="0">
                <a:solidFill>
                  <a:srgbClr val="FF0000"/>
                </a:solidFill>
              </a:rPr>
              <a:t/>
            </a:r>
            <a:br>
              <a:rPr lang="en-US" sz="2000" dirty="0" smtClean="0">
                <a:solidFill>
                  <a:srgbClr val="FF0000"/>
                </a:solidFill>
              </a:rPr>
            </a:br>
            <a:r>
              <a:rPr lang="en-US" sz="2000" dirty="0" smtClean="0">
                <a:solidFill>
                  <a:srgbClr val="FF0000"/>
                </a:solidFill>
              </a:rPr>
              <a:t>WHERE </a:t>
            </a:r>
            <a:r>
              <a:rPr lang="en-US" sz="2000" dirty="0" err="1" smtClean="0">
                <a:solidFill>
                  <a:srgbClr val="FF0000"/>
                </a:solidFill>
              </a:rPr>
              <a:t>column_name</a:t>
            </a:r>
            <a:r>
              <a:rPr lang="en-US" sz="2000" dirty="0" smtClean="0">
                <a:solidFill>
                  <a:srgbClr val="FF0000"/>
                </a:solidFill>
              </a:rPr>
              <a:t> BETWEEN value1 AND value2;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chemeClr val="tx1"/>
                </a:solidFill>
              </a:rPr>
              <a:t>The following SQL statement selects all products with a price BETWEEN 10 and 20:</a:t>
            </a:r>
            <a:br>
              <a:rPr lang="en-US" sz="2000" dirty="0" smtClean="0">
                <a:solidFill>
                  <a:schemeClr val="tx1"/>
                </a:solidFill>
              </a:rPr>
            </a:br>
            <a:r>
              <a:rPr lang="en-US" sz="2000" dirty="0">
                <a:solidFill>
                  <a:srgbClr val="FF0000"/>
                </a:solidFill>
              </a:rPr>
              <a:t/>
            </a:r>
            <a:br>
              <a:rPr lang="en-US" sz="2000" dirty="0">
                <a:solidFill>
                  <a:srgbClr val="FF0000"/>
                </a:solidFill>
              </a:rPr>
            </a:br>
            <a:r>
              <a:rPr lang="en-US" sz="2000" dirty="0">
                <a:solidFill>
                  <a:srgbClr val="3333FF"/>
                </a:solidFill>
              </a:rPr>
              <a:t>SELECT * FROM Products WHERE Price BETWEEN 10 AND 20;</a:t>
            </a:r>
            <a:br>
              <a:rPr lang="en-US" sz="2000" dirty="0">
                <a:solidFill>
                  <a:srgbClr val="3333FF"/>
                </a:solidFill>
              </a:rPr>
            </a:br>
            <a:r>
              <a:rPr lang="en-US" sz="2000" dirty="0">
                <a:solidFill>
                  <a:srgbClr val="FF0000"/>
                </a:solidFill>
              </a:rPr>
              <a:t/>
            </a:r>
            <a:br>
              <a:rPr lang="en-US" sz="2000" dirty="0">
                <a:solidFill>
                  <a:srgbClr val="FF0000"/>
                </a:solidFill>
              </a:rPr>
            </a:br>
            <a:r>
              <a:rPr lang="en-US" sz="2000" dirty="0">
                <a:solidFill>
                  <a:schemeClr val="tx1"/>
                </a:solidFill>
              </a:rPr>
              <a:t>NOT BETWEEN </a:t>
            </a:r>
            <a:r>
              <a:rPr lang="en-US" sz="2000" dirty="0" smtClean="0">
                <a:solidFill>
                  <a:schemeClr val="tx1"/>
                </a:solidFill>
              </a:rPr>
              <a:t>Example :</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To display the products outside the range of the previous example, use NOT BETWEEN:</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rgbClr val="3333FF"/>
                </a:solidFill>
              </a:rPr>
              <a:t>SELECT * FROM </a:t>
            </a:r>
            <a:r>
              <a:rPr lang="en-US" sz="2000" dirty="0" smtClean="0">
                <a:solidFill>
                  <a:srgbClr val="3333FF"/>
                </a:solidFill>
              </a:rPr>
              <a:t>Products WHERE </a:t>
            </a:r>
            <a:r>
              <a:rPr lang="en-US" sz="2000" dirty="0">
                <a:solidFill>
                  <a:srgbClr val="3333FF"/>
                </a:solidFill>
              </a:rPr>
              <a:t>Price NOT BETWEEN 10 AND 20;</a:t>
            </a:r>
          </a:p>
        </p:txBody>
      </p:sp>
    </p:spTree>
    <p:extLst>
      <p:ext uri="{BB962C8B-B14F-4D97-AF65-F5344CB8AC3E}">
        <p14:creationId xmlns="" xmlns:p14="http://schemas.microsoft.com/office/powerpoint/2010/main" val="3225829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smtClean="0">
                <a:solidFill>
                  <a:schemeClr val="tx1"/>
                </a:solidFill>
              </a:rPr>
              <a:t>BETWEEN with IN Example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The following SQL statement selects all products with a price BETWEEN 10 and 20. In addition; do not show products with a </a:t>
            </a:r>
            <a:r>
              <a:rPr lang="en-US" sz="2000" dirty="0" err="1" smtClean="0">
                <a:solidFill>
                  <a:schemeClr val="tx1"/>
                </a:solidFill>
              </a:rPr>
              <a:t>CategoryID</a:t>
            </a:r>
            <a:r>
              <a:rPr lang="en-US" sz="2000" dirty="0" smtClean="0">
                <a:solidFill>
                  <a:schemeClr val="tx1"/>
                </a:solidFill>
              </a:rPr>
              <a:t> of 1,2, or 3:</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rgbClr val="3333FF"/>
                </a:solidFill>
              </a:rPr>
              <a:t/>
            </a:r>
            <a:br>
              <a:rPr lang="en-US" sz="2000" dirty="0" smtClean="0">
                <a:solidFill>
                  <a:srgbClr val="3333FF"/>
                </a:solidFill>
              </a:rPr>
            </a:br>
            <a:r>
              <a:rPr lang="en-US" sz="1800" dirty="0" smtClean="0">
                <a:solidFill>
                  <a:srgbClr val="3333FF"/>
                </a:solidFill>
              </a:rPr>
              <a:t>SELECT * FROM Products WHERE Price BETWEEN 10 AND 20 AND NOT </a:t>
            </a:r>
            <a:r>
              <a:rPr lang="en-US" sz="1800" dirty="0" err="1" smtClean="0">
                <a:solidFill>
                  <a:srgbClr val="3333FF"/>
                </a:solidFill>
              </a:rPr>
              <a:t>CategoryID</a:t>
            </a:r>
            <a:r>
              <a:rPr lang="en-US" sz="1800" dirty="0" smtClean="0">
                <a:solidFill>
                  <a:srgbClr val="3333FF"/>
                </a:solidFill>
              </a:rPr>
              <a:t> IN (1,2,3);</a:t>
            </a:r>
            <a:br>
              <a:rPr lang="en-US" sz="18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chemeClr val="tx1"/>
                </a:solidFill>
              </a:rPr>
              <a:t>BETWEEN Text Values Example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The following SQL statement selects all products with a </a:t>
            </a:r>
            <a:r>
              <a:rPr lang="en-US" sz="2000" dirty="0" err="1" smtClean="0">
                <a:solidFill>
                  <a:schemeClr val="tx1"/>
                </a:solidFill>
              </a:rPr>
              <a:t>ProductName</a:t>
            </a:r>
            <a:r>
              <a:rPr lang="en-US" sz="2000" dirty="0" smtClean="0">
                <a:solidFill>
                  <a:schemeClr val="tx1"/>
                </a:solidFill>
              </a:rPr>
              <a:t> BETWEEN Carnarvon Tigers and Mozzarella di Giovanni:</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a:solidFill>
                  <a:srgbClr val="3333FF"/>
                </a:solidFill>
              </a:rPr>
              <a:t/>
            </a:r>
            <a:br>
              <a:rPr lang="en-US" sz="2000" dirty="0">
                <a:solidFill>
                  <a:srgbClr val="3333FF"/>
                </a:solidFill>
              </a:rPr>
            </a:br>
            <a:r>
              <a:rPr lang="en-US" sz="2000" dirty="0">
                <a:solidFill>
                  <a:srgbClr val="3333FF"/>
                </a:solidFill>
              </a:rPr>
              <a:t>SELECT * FROM </a:t>
            </a:r>
            <a:r>
              <a:rPr lang="en-US" sz="2000" dirty="0" smtClean="0">
                <a:solidFill>
                  <a:srgbClr val="3333FF"/>
                </a:solidFill>
              </a:rPr>
              <a:t>Products WHERE </a:t>
            </a:r>
            <a:r>
              <a:rPr lang="en-US" sz="2000" dirty="0" err="1">
                <a:solidFill>
                  <a:srgbClr val="3333FF"/>
                </a:solidFill>
              </a:rPr>
              <a:t>ProductName</a:t>
            </a:r>
            <a:r>
              <a:rPr lang="en-US" sz="2000" dirty="0">
                <a:solidFill>
                  <a:srgbClr val="3333FF"/>
                </a:solidFill>
              </a:rPr>
              <a:t> BETWEEN 'Carnarvon Tigers' AND 'Mozzarella di </a:t>
            </a:r>
            <a:r>
              <a:rPr lang="en-US" sz="2000" dirty="0" smtClean="0">
                <a:solidFill>
                  <a:srgbClr val="3333FF"/>
                </a:solidFill>
              </a:rPr>
              <a:t>Giovanni‘ ORDER </a:t>
            </a:r>
            <a:r>
              <a:rPr lang="en-US" sz="2000" dirty="0">
                <a:solidFill>
                  <a:srgbClr val="3333FF"/>
                </a:solidFill>
              </a:rPr>
              <a:t>BY </a:t>
            </a:r>
            <a:r>
              <a:rPr lang="en-US" sz="2000" dirty="0" err="1">
                <a:solidFill>
                  <a:srgbClr val="3333FF"/>
                </a:solidFill>
              </a:rPr>
              <a:t>ProductName</a:t>
            </a:r>
            <a:r>
              <a:rPr lang="en-US" sz="2000" dirty="0">
                <a:solidFill>
                  <a:srgbClr val="3333FF"/>
                </a:solidFill>
              </a:rPr>
              <a:t>;	</a:t>
            </a:r>
            <a:br>
              <a:rPr lang="en-US" sz="2000" dirty="0">
                <a:solidFill>
                  <a:srgbClr val="3333FF"/>
                </a:solidFill>
              </a:rPr>
            </a:br>
            <a:r>
              <a:rPr lang="en-US" sz="2000" dirty="0">
                <a:solidFill>
                  <a:srgbClr val="3333FF"/>
                </a:solidFill>
              </a:rPr>
              <a:t/>
            </a:r>
            <a:br>
              <a:rPr lang="en-US" sz="2000" dirty="0">
                <a:solidFill>
                  <a:srgbClr val="3333FF"/>
                </a:solidFill>
              </a:rPr>
            </a:br>
            <a:r>
              <a:rPr lang="en-US" sz="2000" dirty="0">
                <a:solidFill>
                  <a:schemeClr val="tx1"/>
                </a:solidFill>
              </a:rPr>
              <a:t>BETWEEN Dates </a:t>
            </a:r>
            <a:r>
              <a:rPr lang="en-US" sz="2000" dirty="0" smtClean="0">
                <a:solidFill>
                  <a:schemeClr val="tx1"/>
                </a:solidFill>
              </a:rPr>
              <a:t>Example :</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following SQL statement selects all orders with an </a:t>
            </a:r>
            <a:r>
              <a:rPr lang="en-US" sz="2000" dirty="0" err="1">
                <a:solidFill>
                  <a:schemeClr val="tx1"/>
                </a:solidFill>
              </a:rPr>
              <a:t>OrderDate</a:t>
            </a:r>
            <a:r>
              <a:rPr lang="en-US" sz="2000" dirty="0">
                <a:solidFill>
                  <a:schemeClr val="tx1"/>
                </a:solidFill>
              </a:rPr>
              <a:t> BETWEEN '01-July-1996' and '31-July-1996':</a:t>
            </a:r>
            <a:br>
              <a:rPr lang="en-US" sz="2000" dirty="0">
                <a:solidFill>
                  <a:schemeClr val="tx1"/>
                </a:solidFill>
              </a:rPr>
            </a:br>
            <a:r>
              <a:rPr lang="en-US" sz="2000" dirty="0">
                <a:solidFill>
                  <a:srgbClr val="3333FF"/>
                </a:solidFill>
              </a:rPr>
              <a:t/>
            </a:r>
            <a:br>
              <a:rPr lang="en-US" sz="2000" dirty="0">
                <a:solidFill>
                  <a:srgbClr val="3333FF"/>
                </a:solidFill>
              </a:rPr>
            </a:br>
            <a:r>
              <a:rPr lang="en-US" sz="2000" dirty="0">
                <a:solidFill>
                  <a:srgbClr val="3333FF"/>
                </a:solidFill>
              </a:rPr>
              <a:t>SELECT * FROM </a:t>
            </a:r>
            <a:r>
              <a:rPr lang="en-US" sz="2000" dirty="0" smtClean="0">
                <a:solidFill>
                  <a:srgbClr val="3333FF"/>
                </a:solidFill>
              </a:rPr>
              <a:t>Orders WHERE </a:t>
            </a:r>
            <a:r>
              <a:rPr lang="en-US" sz="2000" dirty="0" err="1">
                <a:solidFill>
                  <a:srgbClr val="3333FF"/>
                </a:solidFill>
              </a:rPr>
              <a:t>OrderDate</a:t>
            </a:r>
            <a:r>
              <a:rPr lang="en-US" sz="2000" dirty="0">
                <a:solidFill>
                  <a:srgbClr val="3333FF"/>
                </a:solidFill>
              </a:rPr>
              <a:t> BETWEEN #01/07/1996# AND #31/07/1996</a:t>
            </a:r>
            <a:r>
              <a:rPr lang="en-US" sz="2000" dirty="0" smtClean="0">
                <a:solidFill>
                  <a:srgbClr val="3333FF"/>
                </a:solidFill>
              </a:rPr>
              <a:t>#; (or)</a:t>
            </a:r>
            <a:br>
              <a:rPr lang="en-US" sz="2000" dirty="0" smtClean="0">
                <a:solidFill>
                  <a:srgbClr val="3333FF"/>
                </a:solidFill>
              </a:rPr>
            </a:br>
            <a:r>
              <a:rPr lang="en-US" sz="2000" dirty="0">
                <a:solidFill>
                  <a:srgbClr val="3333FF"/>
                </a:solidFill>
              </a:rPr>
              <a:t/>
            </a:r>
            <a:br>
              <a:rPr lang="en-US" sz="2000" dirty="0">
                <a:solidFill>
                  <a:srgbClr val="3333FF"/>
                </a:solidFill>
              </a:rPr>
            </a:br>
            <a:r>
              <a:rPr lang="en-US" sz="2000" dirty="0">
                <a:solidFill>
                  <a:srgbClr val="3333FF"/>
                </a:solidFill>
              </a:rPr>
              <a:t>SELECT * FROM </a:t>
            </a:r>
            <a:r>
              <a:rPr lang="en-US" sz="2000" dirty="0" smtClean="0">
                <a:solidFill>
                  <a:srgbClr val="3333FF"/>
                </a:solidFill>
              </a:rPr>
              <a:t>Orders WHERE </a:t>
            </a:r>
            <a:r>
              <a:rPr lang="en-US" sz="2000" dirty="0" err="1">
                <a:solidFill>
                  <a:srgbClr val="3333FF"/>
                </a:solidFill>
              </a:rPr>
              <a:t>OrderDate</a:t>
            </a:r>
            <a:r>
              <a:rPr lang="en-US" sz="2000" dirty="0">
                <a:solidFill>
                  <a:srgbClr val="3333FF"/>
                </a:solidFill>
              </a:rPr>
              <a:t> BETWEEN '1996-07-01' AND '1996-07-31';</a:t>
            </a:r>
          </a:p>
        </p:txBody>
      </p:sp>
    </p:spTree>
    <p:extLst>
      <p:ext uri="{BB962C8B-B14F-4D97-AF65-F5344CB8AC3E}">
        <p14:creationId xmlns="" xmlns:p14="http://schemas.microsoft.com/office/powerpoint/2010/main" val="419135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lstStyle/>
          <a:p>
            <a:pPr marL="0" indent="0">
              <a:buNone/>
            </a:pPr>
            <a:r>
              <a:rPr lang="en-US" b="1" dirty="0" smtClean="0"/>
              <a:t>SQL </a:t>
            </a:r>
            <a:r>
              <a:rPr lang="en-US" b="1" dirty="0"/>
              <a:t>DROP TABLE Statement</a:t>
            </a:r>
          </a:p>
          <a:p>
            <a:r>
              <a:rPr lang="en-US" dirty="0"/>
              <a:t>The DROP TABLE statement is used to drop an existing table in a database.</a:t>
            </a:r>
          </a:p>
          <a:p>
            <a:r>
              <a:rPr lang="en-US" b="1" dirty="0"/>
              <a:t>Syntax</a:t>
            </a:r>
          </a:p>
          <a:p>
            <a:r>
              <a:rPr lang="en-US" dirty="0"/>
              <a:t>DROP TABLE </a:t>
            </a:r>
            <a:r>
              <a:rPr lang="en-US" i="1" dirty="0" err="1"/>
              <a:t>table_name</a:t>
            </a:r>
            <a:r>
              <a:rPr lang="en-US" dirty="0"/>
              <a:t>; </a:t>
            </a:r>
          </a:p>
          <a:p>
            <a:pPr marL="0" indent="0">
              <a:buNone/>
            </a:pPr>
            <a:r>
              <a:rPr lang="en-US" b="1" dirty="0"/>
              <a:t>Note:</a:t>
            </a:r>
            <a:r>
              <a:rPr lang="en-US" dirty="0"/>
              <a:t> Be careful before dropping a table. </a:t>
            </a:r>
            <a:r>
              <a:rPr lang="en-US" dirty="0">
                <a:solidFill>
                  <a:srgbClr val="FF0000"/>
                </a:solidFill>
              </a:rPr>
              <a:t>Deleting a table will result in loss of complete information stored in the table</a:t>
            </a:r>
            <a:r>
              <a:rPr lang="en-US" dirty="0" smtClean="0">
                <a:solidFill>
                  <a:srgbClr val="FF0000"/>
                </a:solidFill>
              </a:rPr>
              <a:t>!</a:t>
            </a:r>
          </a:p>
          <a:p>
            <a:pPr marL="0" indent="0">
              <a:buNone/>
            </a:pPr>
            <a:r>
              <a:rPr lang="en-US" b="1" dirty="0" smtClean="0">
                <a:solidFill>
                  <a:schemeClr val="tx1"/>
                </a:solidFill>
              </a:rPr>
              <a:t>Example :</a:t>
            </a:r>
            <a:endParaRPr lang="en-US" b="1" dirty="0">
              <a:solidFill>
                <a:schemeClr val="tx1"/>
              </a:solidFill>
            </a:endParaRPr>
          </a:p>
          <a:p>
            <a:r>
              <a:rPr lang="en-US" dirty="0"/>
              <a:t>DROP TABLE Shippers</a:t>
            </a:r>
            <a:r>
              <a:rPr lang="en-US" dirty="0" smtClean="0"/>
              <a:t>;</a:t>
            </a:r>
          </a:p>
          <a:p>
            <a:pPr marL="0" indent="0">
              <a:buNone/>
            </a:pPr>
            <a:endParaRPr lang="en-US" dirty="0"/>
          </a:p>
          <a:p>
            <a:pPr marL="0" indent="0">
              <a:buNone/>
            </a:pPr>
            <a:r>
              <a:rPr lang="en-US" b="1" dirty="0"/>
              <a:t>SQL TRUNCATE TABLE</a:t>
            </a:r>
          </a:p>
          <a:p>
            <a:r>
              <a:rPr lang="en-US" dirty="0"/>
              <a:t>The TRUNCATE TABLE statement is used to delete the data inside a table, but not the table itself.</a:t>
            </a:r>
          </a:p>
          <a:p>
            <a:r>
              <a:rPr lang="en-US" b="1" dirty="0"/>
              <a:t>Syntax</a:t>
            </a:r>
          </a:p>
          <a:p>
            <a:r>
              <a:rPr lang="en-US" dirty="0"/>
              <a:t>TRUNCATE TABLE </a:t>
            </a:r>
            <a:r>
              <a:rPr lang="en-US" i="1" dirty="0" err="1"/>
              <a:t>table_name</a:t>
            </a:r>
            <a:r>
              <a:rPr lang="en-US" dirty="0"/>
              <a:t>; </a:t>
            </a:r>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1355139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smtClean="0">
                <a:solidFill>
                  <a:schemeClr val="tx1"/>
                </a:solidFill>
              </a:rPr>
              <a:t>SQL Aliases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SQL aliases are used to give a table, or a column in a table, a temporary name.</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Aliases are often used to make column names more readable.</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An alias only exists for the duration of the query.</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Alias Column Syntax:</a:t>
            </a:r>
            <a:br>
              <a:rPr lang="en-US" sz="2000" dirty="0" smtClean="0">
                <a:solidFill>
                  <a:schemeClr val="tx1"/>
                </a:solidFill>
              </a:rPr>
            </a:br>
            <a:r>
              <a:rPr lang="en-US" sz="2000" dirty="0" smtClean="0">
                <a:solidFill>
                  <a:srgbClr val="3333FF"/>
                </a:solidFill>
              </a:rPr>
              <a:t/>
            </a:r>
            <a:br>
              <a:rPr lang="en-US" sz="2000" dirty="0" smtClean="0">
                <a:solidFill>
                  <a:srgbClr val="3333FF"/>
                </a:solidFill>
              </a:rPr>
            </a:br>
            <a:r>
              <a:rPr lang="en-US" sz="2000" dirty="0" smtClean="0">
                <a:solidFill>
                  <a:srgbClr val="FF0000"/>
                </a:solidFill>
              </a:rPr>
              <a:t>SELECT </a:t>
            </a:r>
            <a:r>
              <a:rPr lang="en-US" sz="2000" dirty="0" err="1" smtClean="0">
                <a:solidFill>
                  <a:srgbClr val="FF0000"/>
                </a:solidFill>
              </a:rPr>
              <a:t>column_name</a:t>
            </a:r>
            <a:r>
              <a:rPr lang="en-US" sz="2000" dirty="0" smtClean="0">
                <a:solidFill>
                  <a:srgbClr val="FF0000"/>
                </a:solidFill>
              </a:rPr>
              <a:t> AS </a:t>
            </a:r>
            <a:r>
              <a:rPr lang="en-US" sz="2000" dirty="0" err="1" smtClean="0">
                <a:solidFill>
                  <a:srgbClr val="FF0000"/>
                </a:solidFill>
              </a:rPr>
              <a:t>alias_name</a:t>
            </a:r>
            <a:r>
              <a:rPr lang="en-US" sz="2000" dirty="0" smtClean="0">
                <a:solidFill>
                  <a:srgbClr val="FF0000"/>
                </a:solidFill>
              </a:rPr>
              <a:t> FROM </a:t>
            </a:r>
            <a:r>
              <a:rPr lang="en-US" sz="2000" dirty="0" err="1" smtClean="0">
                <a:solidFill>
                  <a:srgbClr val="FF0000"/>
                </a:solidFill>
              </a:rPr>
              <a:t>table_name</a:t>
            </a:r>
            <a:r>
              <a:rPr lang="en-US" sz="2000" dirty="0" smtClean="0">
                <a:solidFill>
                  <a:srgbClr val="FF0000"/>
                </a:solidFill>
              </a:rPr>
              <a:t>;</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3333FF"/>
                </a:solidFill>
              </a:rPr>
              <a:t>SELECT </a:t>
            </a:r>
            <a:r>
              <a:rPr lang="en-US" sz="2000" dirty="0" err="1" smtClean="0">
                <a:solidFill>
                  <a:srgbClr val="3333FF"/>
                </a:solidFill>
              </a:rPr>
              <a:t>CustomerID</a:t>
            </a:r>
            <a:r>
              <a:rPr lang="en-US" sz="2000" dirty="0" smtClean="0">
                <a:solidFill>
                  <a:srgbClr val="3333FF"/>
                </a:solidFill>
              </a:rPr>
              <a:t> AS ID, </a:t>
            </a:r>
            <a:r>
              <a:rPr lang="en-US" sz="2000" dirty="0" err="1" smtClean="0">
                <a:solidFill>
                  <a:srgbClr val="3333FF"/>
                </a:solidFill>
              </a:rPr>
              <a:t>CustomerName</a:t>
            </a:r>
            <a:r>
              <a:rPr lang="en-US" sz="2000" dirty="0" smtClean="0">
                <a:solidFill>
                  <a:srgbClr val="3333FF"/>
                </a:solidFill>
              </a:rPr>
              <a:t> AS Customer FROM Customers; </a:t>
            </a:r>
            <a:br>
              <a:rPr lang="en-US" sz="20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SELECT </a:t>
            </a:r>
            <a:r>
              <a:rPr lang="en-US" sz="2000" dirty="0" err="1" smtClean="0">
                <a:solidFill>
                  <a:srgbClr val="3333FF"/>
                </a:solidFill>
              </a:rPr>
              <a:t>CustomerName</a:t>
            </a:r>
            <a:r>
              <a:rPr lang="en-US" sz="2000" dirty="0" smtClean="0">
                <a:solidFill>
                  <a:srgbClr val="3333FF"/>
                </a:solidFill>
              </a:rPr>
              <a:t> AS Customer, </a:t>
            </a:r>
            <a:r>
              <a:rPr lang="en-US" sz="2000" dirty="0" err="1" smtClean="0">
                <a:solidFill>
                  <a:srgbClr val="3333FF"/>
                </a:solidFill>
              </a:rPr>
              <a:t>ContactName</a:t>
            </a:r>
            <a:r>
              <a:rPr lang="en-US" sz="2000" dirty="0" smtClean="0">
                <a:solidFill>
                  <a:srgbClr val="3333FF"/>
                </a:solidFill>
              </a:rPr>
              <a:t> AS [Contact Person]  FROM Customers; </a:t>
            </a:r>
            <a:br>
              <a:rPr lang="en-US" sz="20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chemeClr val="tx1"/>
                </a:solidFill>
              </a:rPr>
              <a:t>Alias Table Syntax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rgbClr val="FF0000"/>
                </a:solidFill>
              </a:rPr>
              <a:t>SELECT </a:t>
            </a:r>
            <a:r>
              <a:rPr lang="en-US" sz="2000" dirty="0" err="1" smtClean="0">
                <a:solidFill>
                  <a:srgbClr val="FF0000"/>
                </a:solidFill>
              </a:rPr>
              <a:t>column_name</a:t>
            </a:r>
            <a:r>
              <a:rPr lang="en-US" sz="2000" dirty="0" smtClean="0">
                <a:solidFill>
                  <a:srgbClr val="FF0000"/>
                </a:solidFill>
              </a:rPr>
              <a:t>(s) FROM </a:t>
            </a:r>
            <a:r>
              <a:rPr lang="en-US" sz="2000" dirty="0" err="1" smtClean="0">
                <a:solidFill>
                  <a:srgbClr val="FF0000"/>
                </a:solidFill>
              </a:rPr>
              <a:t>table_name</a:t>
            </a:r>
            <a:r>
              <a:rPr lang="en-US" sz="2000" dirty="0" smtClean="0">
                <a:solidFill>
                  <a:srgbClr val="FF0000"/>
                </a:solidFill>
              </a:rPr>
              <a:t> AS </a:t>
            </a:r>
            <a:r>
              <a:rPr lang="en-US" sz="2000" dirty="0" err="1" smtClean="0">
                <a:solidFill>
                  <a:srgbClr val="FF0000"/>
                </a:solidFill>
              </a:rPr>
              <a:t>alias_name</a:t>
            </a:r>
            <a:r>
              <a:rPr lang="en-US" sz="2000" dirty="0">
                <a:solidFill>
                  <a:srgbClr val="3333FF"/>
                </a:solidFill>
              </a:rPr>
              <a:t>; </a:t>
            </a:r>
            <a:br>
              <a:rPr lang="en-US" sz="2000" dirty="0">
                <a:solidFill>
                  <a:srgbClr val="3333FF"/>
                </a:solidFill>
              </a:rPr>
            </a:br>
            <a:r>
              <a:rPr lang="en-US" sz="2000" dirty="0">
                <a:solidFill>
                  <a:srgbClr val="3333FF"/>
                </a:solidFill>
              </a:rPr>
              <a:t/>
            </a:r>
            <a:br>
              <a:rPr lang="en-US" sz="2000" dirty="0">
                <a:solidFill>
                  <a:srgbClr val="3333FF"/>
                </a:solidFill>
              </a:rPr>
            </a:br>
            <a:r>
              <a:rPr lang="en-US" sz="2000" dirty="0">
                <a:solidFill>
                  <a:srgbClr val="3333FF"/>
                </a:solidFill>
              </a:rPr>
              <a:t>SELECT </a:t>
            </a:r>
            <a:r>
              <a:rPr lang="en-US" sz="2000" dirty="0" err="1">
                <a:solidFill>
                  <a:srgbClr val="3333FF"/>
                </a:solidFill>
              </a:rPr>
              <a:t>o.OrderID</a:t>
            </a:r>
            <a:r>
              <a:rPr lang="en-US" sz="2000" dirty="0">
                <a:solidFill>
                  <a:srgbClr val="3333FF"/>
                </a:solidFill>
              </a:rPr>
              <a:t>, </a:t>
            </a:r>
            <a:r>
              <a:rPr lang="en-US" sz="2000" dirty="0" err="1">
                <a:solidFill>
                  <a:srgbClr val="3333FF"/>
                </a:solidFill>
              </a:rPr>
              <a:t>o.OrderDate</a:t>
            </a:r>
            <a:r>
              <a:rPr lang="en-US" sz="2000" dirty="0">
                <a:solidFill>
                  <a:srgbClr val="3333FF"/>
                </a:solidFill>
              </a:rPr>
              <a:t>, </a:t>
            </a:r>
            <a:r>
              <a:rPr lang="en-US" sz="2000" dirty="0" err="1">
                <a:solidFill>
                  <a:srgbClr val="3333FF"/>
                </a:solidFill>
              </a:rPr>
              <a:t>c.CustomerName</a:t>
            </a:r>
            <a:r>
              <a:rPr lang="en-US" sz="2000" dirty="0">
                <a:solidFill>
                  <a:srgbClr val="3333FF"/>
                </a:solidFill>
              </a:rPr>
              <a:t/>
            </a:r>
            <a:br>
              <a:rPr lang="en-US" sz="2000" dirty="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FROM </a:t>
            </a:r>
            <a:r>
              <a:rPr lang="en-US" sz="2000" dirty="0">
                <a:solidFill>
                  <a:srgbClr val="3333FF"/>
                </a:solidFill>
              </a:rPr>
              <a:t>Customers AS c, Orders AS o</a:t>
            </a:r>
            <a:br>
              <a:rPr lang="en-US" sz="2000" dirty="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WHERE </a:t>
            </a:r>
            <a:r>
              <a:rPr lang="en-US" sz="2000" dirty="0" err="1">
                <a:solidFill>
                  <a:srgbClr val="3333FF"/>
                </a:solidFill>
              </a:rPr>
              <a:t>c.CustomerName</a:t>
            </a:r>
            <a:r>
              <a:rPr lang="en-US" sz="2000" dirty="0">
                <a:solidFill>
                  <a:srgbClr val="3333FF"/>
                </a:solidFill>
              </a:rPr>
              <a:t>="Around the Horn" AND </a:t>
            </a:r>
            <a:r>
              <a:rPr lang="en-US" sz="2000" dirty="0" err="1">
                <a:solidFill>
                  <a:srgbClr val="3333FF"/>
                </a:solidFill>
              </a:rPr>
              <a:t>c.CustomerID</a:t>
            </a:r>
            <a:r>
              <a:rPr lang="en-US" sz="2000" dirty="0">
                <a:solidFill>
                  <a:srgbClr val="3333FF"/>
                </a:solidFill>
              </a:rPr>
              <a:t>=</a:t>
            </a:r>
            <a:r>
              <a:rPr lang="en-US" sz="2000" dirty="0" err="1">
                <a:solidFill>
                  <a:srgbClr val="3333FF"/>
                </a:solidFill>
              </a:rPr>
              <a:t>o.CustomerID</a:t>
            </a:r>
            <a:r>
              <a:rPr lang="en-US" sz="2000" dirty="0">
                <a:solidFill>
                  <a:srgbClr val="3333FF"/>
                </a:solidFill>
              </a:rPr>
              <a:t>;</a:t>
            </a:r>
          </a:p>
        </p:txBody>
      </p:sp>
    </p:spTree>
    <p:extLst>
      <p:ext uri="{BB962C8B-B14F-4D97-AF65-F5344CB8AC3E}">
        <p14:creationId xmlns="" xmlns:p14="http://schemas.microsoft.com/office/powerpoint/2010/main" val="882400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a:solidFill>
                  <a:schemeClr val="tx1"/>
                </a:solidFill>
              </a:rPr>
              <a:t>The SQL GROUP BY </a:t>
            </a:r>
            <a:r>
              <a:rPr lang="en-US" sz="2000" dirty="0" smtClean="0">
                <a:solidFill>
                  <a:schemeClr val="tx1"/>
                </a:solidFill>
              </a:rPr>
              <a:t>Statement :</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GROUP BY statement group rows that have the same values into summary rows, like "find the number of customers in each country".</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GROUP BY statement is often used with aggregate functions (COUNT, MAX, MIN, SUM, AVG) to group the result-set by one or more columns</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GROUP BY </a:t>
            </a:r>
            <a:r>
              <a:rPr lang="en-US" sz="2000" dirty="0" smtClean="0">
                <a:solidFill>
                  <a:schemeClr val="tx1"/>
                </a:solidFill>
              </a:rPr>
              <a:t>Syntax :</a:t>
            </a:r>
            <a:br>
              <a:rPr lang="en-US" sz="2000" dirty="0" smtClean="0">
                <a:solidFill>
                  <a:schemeClr val="tx1"/>
                </a:solidFill>
              </a:rPr>
            </a:br>
            <a:r>
              <a:rPr lang="en-US" sz="2000" dirty="0">
                <a:solidFill>
                  <a:srgbClr val="3333FF"/>
                </a:solidFill>
              </a:rPr>
              <a:t/>
            </a:r>
            <a:br>
              <a:rPr lang="en-US" sz="2000" dirty="0">
                <a:solidFill>
                  <a:srgbClr val="3333FF"/>
                </a:solidFill>
              </a:rPr>
            </a:br>
            <a:r>
              <a:rPr lang="en-US" sz="2000" dirty="0">
                <a:solidFill>
                  <a:srgbClr val="FF0000"/>
                </a:solidFill>
              </a:rPr>
              <a:t>SELECT </a:t>
            </a:r>
            <a:r>
              <a:rPr lang="en-US" sz="2000" dirty="0" err="1">
                <a:solidFill>
                  <a:srgbClr val="FF0000"/>
                </a:solidFill>
              </a:rPr>
              <a:t>column_name</a:t>
            </a:r>
            <a:r>
              <a:rPr lang="en-US" sz="2000" dirty="0">
                <a:solidFill>
                  <a:srgbClr val="FF0000"/>
                </a:solidFill>
              </a:rPr>
              <a:t>(s)</a:t>
            </a:r>
            <a:br>
              <a:rPr lang="en-US" sz="2000" dirty="0">
                <a:solidFill>
                  <a:srgbClr val="FF0000"/>
                </a:solidFill>
              </a:rPr>
            </a:br>
            <a:r>
              <a:rPr lang="en-US" sz="2000" dirty="0">
                <a:solidFill>
                  <a:srgbClr val="FF0000"/>
                </a:solidFill>
              </a:rPr>
              <a:t>FROM </a:t>
            </a:r>
            <a:r>
              <a:rPr lang="en-US" sz="2000" dirty="0" err="1">
                <a:solidFill>
                  <a:srgbClr val="FF0000"/>
                </a:solidFill>
              </a:rPr>
              <a:t>table_name</a:t>
            </a:r>
            <a:r>
              <a:rPr lang="en-US" sz="2000" dirty="0">
                <a:solidFill>
                  <a:srgbClr val="FF0000"/>
                </a:solidFill>
              </a:rPr>
              <a:t/>
            </a:r>
            <a:br>
              <a:rPr lang="en-US" sz="2000" dirty="0">
                <a:solidFill>
                  <a:srgbClr val="FF0000"/>
                </a:solidFill>
              </a:rPr>
            </a:br>
            <a:r>
              <a:rPr lang="en-US" sz="2000" dirty="0">
                <a:solidFill>
                  <a:srgbClr val="FF0000"/>
                </a:solidFill>
              </a:rPr>
              <a:t>WHERE condition</a:t>
            </a:r>
            <a:br>
              <a:rPr lang="en-US" sz="2000" dirty="0">
                <a:solidFill>
                  <a:srgbClr val="FF0000"/>
                </a:solidFill>
              </a:rPr>
            </a:br>
            <a:r>
              <a:rPr lang="en-US" sz="2000" dirty="0">
                <a:solidFill>
                  <a:srgbClr val="FF0000"/>
                </a:solidFill>
              </a:rPr>
              <a:t>GROUP BY </a:t>
            </a:r>
            <a:r>
              <a:rPr lang="en-US" sz="2000" dirty="0" err="1">
                <a:solidFill>
                  <a:srgbClr val="FF0000"/>
                </a:solidFill>
              </a:rPr>
              <a:t>column_name</a:t>
            </a:r>
            <a:r>
              <a:rPr lang="en-US" sz="2000" dirty="0">
                <a:solidFill>
                  <a:srgbClr val="FF0000"/>
                </a:solidFill>
              </a:rPr>
              <a:t>(s)</a:t>
            </a:r>
            <a:br>
              <a:rPr lang="en-US" sz="2000" dirty="0">
                <a:solidFill>
                  <a:srgbClr val="FF0000"/>
                </a:solidFill>
              </a:rPr>
            </a:br>
            <a:r>
              <a:rPr lang="en-US" sz="2000" dirty="0">
                <a:solidFill>
                  <a:srgbClr val="FF0000"/>
                </a:solidFill>
              </a:rPr>
              <a:t>ORDER BY </a:t>
            </a:r>
            <a:r>
              <a:rPr lang="en-US" sz="2000" dirty="0" err="1">
                <a:solidFill>
                  <a:srgbClr val="FF0000"/>
                </a:solidFill>
              </a:rPr>
              <a:t>column_name</a:t>
            </a:r>
            <a:r>
              <a:rPr lang="en-US" sz="2000" dirty="0">
                <a:solidFill>
                  <a:srgbClr val="FF0000"/>
                </a:solidFill>
              </a:rPr>
              <a:t>(s); </a:t>
            </a:r>
            <a:r>
              <a:rPr lang="en-US" sz="2000" dirty="0" smtClean="0">
                <a:solidFill>
                  <a:srgbClr val="FF0000"/>
                </a:solidFill>
              </a:rPr>
              <a:t/>
            </a:r>
            <a:br>
              <a:rPr lang="en-US" sz="2000" dirty="0" smtClean="0">
                <a:solidFill>
                  <a:srgbClr val="FF0000"/>
                </a:solidFill>
              </a:rPr>
            </a:br>
            <a:r>
              <a:rPr lang="en-US" sz="2000" dirty="0">
                <a:solidFill>
                  <a:srgbClr val="3333FF"/>
                </a:solidFill>
              </a:rPr>
              <a:t/>
            </a:r>
            <a:br>
              <a:rPr lang="en-US" sz="2000" dirty="0">
                <a:solidFill>
                  <a:srgbClr val="3333FF"/>
                </a:solidFill>
              </a:rPr>
            </a:br>
            <a:r>
              <a:rPr lang="en-US" sz="2000" dirty="0" smtClean="0">
                <a:solidFill>
                  <a:srgbClr val="3333FF"/>
                </a:solidFill>
              </a:rPr>
              <a:t>SELECT </a:t>
            </a:r>
            <a:r>
              <a:rPr lang="en-US" sz="2000" dirty="0">
                <a:solidFill>
                  <a:srgbClr val="3333FF"/>
                </a:solidFill>
              </a:rPr>
              <a:t>COUNT(</a:t>
            </a:r>
            <a:r>
              <a:rPr lang="en-US" sz="2000" dirty="0" err="1">
                <a:solidFill>
                  <a:srgbClr val="3333FF"/>
                </a:solidFill>
              </a:rPr>
              <a:t>CustomerID</a:t>
            </a:r>
            <a:r>
              <a:rPr lang="en-US" sz="2000" dirty="0">
                <a:solidFill>
                  <a:srgbClr val="3333FF"/>
                </a:solidFill>
              </a:rPr>
              <a:t>), </a:t>
            </a:r>
            <a:r>
              <a:rPr lang="en-US" sz="2000" dirty="0" smtClean="0">
                <a:solidFill>
                  <a:srgbClr val="3333FF"/>
                </a:solidFill>
              </a:rPr>
              <a:t>Country FROM Customers  GROUP </a:t>
            </a:r>
            <a:r>
              <a:rPr lang="en-US" sz="2000" dirty="0">
                <a:solidFill>
                  <a:srgbClr val="3333FF"/>
                </a:solidFill>
              </a:rPr>
              <a:t>BY Country</a:t>
            </a:r>
            <a:r>
              <a:rPr lang="en-US" sz="2000" dirty="0" smtClean="0">
                <a:solidFill>
                  <a:srgbClr val="3333FF"/>
                </a:solidFill>
              </a:rPr>
              <a:t>;</a:t>
            </a:r>
            <a:br>
              <a:rPr lang="en-US" sz="2000" dirty="0" smtClean="0">
                <a:solidFill>
                  <a:srgbClr val="3333FF"/>
                </a:solidFill>
              </a:rPr>
            </a:br>
            <a:r>
              <a:rPr lang="en-US" sz="2000" dirty="0" smtClean="0">
                <a:solidFill>
                  <a:srgbClr val="3333FF"/>
                </a:solidFill>
              </a:rPr>
              <a:t/>
            </a:r>
            <a:br>
              <a:rPr lang="en-US" sz="2000" dirty="0" smtClean="0">
                <a:solidFill>
                  <a:srgbClr val="3333FF"/>
                </a:solidFill>
              </a:rPr>
            </a:br>
            <a:r>
              <a:rPr lang="en-US" sz="2000" dirty="0">
                <a:solidFill>
                  <a:srgbClr val="3333FF"/>
                </a:solidFill>
              </a:rPr>
              <a:t/>
            </a:r>
            <a:br>
              <a:rPr lang="en-US" sz="2000" dirty="0">
                <a:solidFill>
                  <a:srgbClr val="3333FF"/>
                </a:solidFill>
              </a:rPr>
            </a:br>
            <a:r>
              <a:rPr lang="en-US" sz="2000" dirty="0">
                <a:solidFill>
                  <a:srgbClr val="3333FF"/>
                </a:solidFill>
              </a:rPr>
              <a:t>SELECT COUNT(</a:t>
            </a:r>
            <a:r>
              <a:rPr lang="en-US" sz="2000" dirty="0" err="1">
                <a:solidFill>
                  <a:srgbClr val="3333FF"/>
                </a:solidFill>
              </a:rPr>
              <a:t>CustomerID</a:t>
            </a:r>
            <a:r>
              <a:rPr lang="en-US" sz="2000" dirty="0">
                <a:solidFill>
                  <a:srgbClr val="3333FF"/>
                </a:solidFill>
              </a:rPr>
              <a:t>), Country</a:t>
            </a:r>
            <a:br>
              <a:rPr lang="en-US" sz="2000" dirty="0">
                <a:solidFill>
                  <a:srgbClr val="3333FF"/>
                </a:solidFill>
              </a:rPr>
            </a:br>
            <a:r>
              <a:rPr lang="en-US" sz="2000" dirty="0">
                <a:solidFill>
                  <a:srgbClr val="3333FF"/>
                </a:solidFill>
              </a:rPr>
              <a:t>FROM Customers</a:t>
            </a:r>
            <a:br>
              <a:rPr lang="en-US" sz="2000" dirty="0">
                <a:solidFill>
                  <a:srgbClr val="3333FF"/>
                </a:solidFill>
              </a:rPr>
            </a:br>
            <a:r>
              <a:rPr lang="en-US" sz="2000" dirty="0">
                <a:solidFill>
                  <a:srgbClr val="3333FF"/>
                </a:solidFill>
              </a:rPr>
              <a:t>GROUP BY Country</a:t>
            </a:r>
            <a:br>
              <a:rPr lang="en-US" sz="2000" dirty="0">
                <a:solidFill>
                  <a:srgbClr val="3333FF"/>
                </a:solidFill>
              </a:rPr>
            </a:br>
            <a:r>
              <a:rPr lang="en-US" sz="2000" dirty="0">
                <a:solidFill>
                  <a:srgbClr val="3333FF"/>
                </a:solidFill>
              </a:rPr>
              <a:t>ORDER BY COUNT(</a:t>
            </a:r>
            <a:r>
              <a:rPr lang="en-US" sz="2000" dirty="0" err="1">
                <a:solidFill>
                  <a:srgbClr val="3333FF"/>
                </a:solidFill>
              </a:rPr>
              <a:t>CustomerID</a:t>
            </a:r>
            <a:r>
              <a:rPr lang="en-US" sz="2000" dirty="0">
                <a:solidFill>
                  <a:srgbClr val="3333FF"/>
                </a:solidFill>
              </a:rPr>
              <a:t>) DESC;</a:t>
            </a:r>
          </a:p>
        </p:txBody>
      </p:sp>
    </p:spTree>
    <p:extLst>
      <p:ext uri="{BB962C8B-B14F-4D97-AF65-F5344CB8AC3E}">
        <p14:creationId xmlns="" xmlns:p14="http://schemas.microsoft.com/office/powerpoint/2010/main" val="556518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a:solidFill>
                  <a:schemeClr val="tx1"/>
                </a:solidFill>
              </a:rPr>
              <a:t>The SQL HAVING Clause</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The HAVING clause was added to SQL because the WHERE keyword could not be used with aggregate functions</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HAVING </a:t>
            </a:r>
            <a:r>
              <a:rPr lang="en-US" sz="2000" dirty="0" smtClean="0">
                <a:solidFill>
                  <a:schemeClr val="tx1"/>
                </a:solidFill>
              </a:rPr>
              <a:t>Syntax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rgbClr val="FF0000"/>
                </a:solidFill>
              </a:rPr>
              <a:t>SELECT </a:t>
            </a:r>
            <a:r>
              <a:rPr lang="en-US" sz="2000" dirty="0" err="1">
                <a:solidFill>
                  <a:srgbClr val="FF0000"/>
                </a:solidFill>
              </a:rPr>
              <a:t>column_name</a:t>
            </a:r>
            <a:r>
              <a:rPr lang="en-US" sz="2000" dirty="0">
                <a:solidFill>
                  <a:srgbClr val="FF0000"/>
                </a:solidFill>
              </a:rPr>
              <a:t>(s)</a:t>
            </a:r>
            <a:br>
              <a:rPr lang="en-US" sz="2000" dirty="0">
                <a:solidFill>
                  <a:srgbClr val="FF0000"/>
                </a:solidFill>
              </a:rPr>
            </a:br>
            <a:r>
              <a:rPr lang="en-US" sz="2000" dirty="0">
                <a:solidFill>
                  <a:srgbClr val="FF0000"/>
                </a:solidFill>
              </a:rPr>
              <a:t>FROM </a:t>
            </a:r>
            <a:r>
              <a:rPr lang="en-US" sz="2000" dirty="0" err="1">
                <a:solidFill>
                  <a:srgbClr val="FF0000"/>
                </a:solidFill>
              </a:rPr>
              <a:t>table_name</a:t>
            </a:r>
            <a:r>
              <a:rPr lang="en-US" sz="2000" dirty="0">
                <a:solidFill>
                  <a:srgbClr val="FF0000"/>
                </a:solidFill>
              </a:rPr>
              <a:t/>
            </a:r>
            <a:br>
              <a:rPr lang="en-US" sz="2000" dirty="0">
                <a:solidFill>
                  <a:srgbClr val="FF0000"/>
                </a:solidFill>
              </a:rPr>
            </a:br>
            <a:r>
              <a:rPr lang="en-US" sz="2000" dirty="0">
                <a:solidFill>
                  <a:srgbClr val="FF0000"/>
                </a:solidFill>
              </a:rPr>
              <a:t>WHERE condition</a:t>
            </a:r>
            <a:br>
              <a:rPr lang="en-US" sz="2000" dirty="0">
                <a:solidFill>
                  <a:srgbClr val="FF0000"/>
                </a:solidFill>
              </a:rPr>
            </a:br>
            <a:r>
              <a:rPr lang="en-US" sz="2000" dirty="0">
                <a:solidFill>
                  <a:srgbClr val="FF0000"/>
                </a:solidFill>
              </a:rPr>
              <a:t>GROUP BY </a:t>
            </a:r>
            <a:r>
              <a:rPr lang="en-US" sz="2000" dirty="0" err="1">
                <a:solidFill>
                  <a:srgbClr val="FF0000"/>
                </a:solidFill>
              </a:rPr>
              <a:t>column_name</a:t>
            </a:r>
            <a:r>
              <a:rPr lang="en-US" sz="2000" dirty="0">
                <a:solidFill>
                  <a:srgbClr val="FF0000"/>
                </a:solidFill>
              </a:rPr>
              <a:t>(s)</a:t>
            </a:r>
            <a:br>
              <a:rPr lang="en-US" sz="2000" dirty="0">
                <a:solidFill>
                  <a:srgbClr val="FF0000"/>
                </a:solidFill>
              </a:rPr>
            </a:br>
            <a:r>
              <a:rPr lang="en-US" sz="2000" dirty="0">
                <a:solidFill>
                  <a:srgbClr val="FF0000"/>
                </a:solidFill>
              </a:rPr>
              <a:t>HAVING condition</a:t>
            </a:r>
            <a:br>
              <a:rPr lang="en-US" sz="2000" dirty="0">
                <a:solidFill>
                  <a:srgbClr val="FF0000"/>
                </a:solidFill>
              </a:rPr>
            </a:br>
            <a:r>
              <a:rPr lang="en-US" sz="2000" dirty="0">
                <a:solidFill>
                  <a:srgbClr val="FF0000"/>
                </a:solidFill>
              </a:rPr>
              <a:t>ORDER </a:t>
            </a:r>
            <a:r>
              <a:rPr lang="en-US" sz="2000" dirty="0" smtClean="0">
                <a:solidFill>
                  <a:srgbClr val="FF0000"/>
                </a:solidFill>
              </a:rPr>
              <a:t>BY </a:t>
            </a:r>
            <a:r>
              <a:rPr lang="en-US" sz="2000" dirty="0" err="1">
                <a:solidFill>
                  <a:srgbClr val="FF0000"/>
                </a:solidFill>
              </a:rPr>
              <a:t>column_name</a:t>
            </a:r>
            <a:r>
              <a:rPr lang="en-US" sz="2000" dirty="0">
                <a:solidFill>
                  <a:srgbClr val="FF0000"/>
                </a:solidFill>
              </a:rPr>
              <a:t>(s</a:t>
            </a:r>
            <a:r>
              <a:rPr lang="en-US" sz="2000" dirty="0" smtClean="0">
                <a:solidFill>
                  <a:srgbClr val="FF0000"/>
                </a:solidFill>
              </a:rPr>
              <a:t>);</a:t>
            </a:r>
            <a:br>
              <a:rPr lang="en-US" sz="20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Example :</a:t>
            </a:r>
            <a:br>
              <a:rPr lang="en-US" sz="24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a:t>The following SQL statement lists the number of customers in each country. Only include countries with more than 5 customers</a:t>
            </a:r>
            <a:r>
              <a:rPr lang="en-US" sz="2000" dirty="0" smtClean="0"/>
              <a:t>:</a:t>
            </a:r>
            <a:br>
              <a:rPr lang="en-US" sz="2000" dirty="0" smtClean="0"/>
            </a:br>
            <a:r>
              <a:rPr lang="en-US" sz="2000" dirty="0">
                <a:solidFill>
                  <a:srgbClr val="FF0000"/>
                </a:solidFill>
              </a:rPr>
              <a:t/>
            </a:r>
            <a:br>
              <a:rPr lang="en-US" sz="2000" dirty="0">
                <a:solidFill>
                  <a:srgbClr val="FF0000"/>
                </a:solidFill>
              </a:rPr>
            </a:br>
            <a:r>
              <a:rPr lang="en-US" sz="2000" dirty="0">
                <a:solidFill>
                  <a:srgbClr val="FF0000"/>
                </a:solidFill>
              </a:rPr>
              <a:t>SELECT COUNT(</a:t>
            </a:r>
            <a:r>
              <a:rPr lang="en-US" sz="2000" dirty="0" err="1">
                <a:solidFill>
                  <a:srgbClr val="FF0000"/>
                </a:solidFill>
              </a:rPr>
              <a:t>CustomerID</a:t>
            </a:r>
            <a:r>
              <a:rPr lang="en-US" sz="2000" dirty="0">
                <a:solidFill>
                  <a:srgbClr val="FF0000"/>
                </a:solidFill>
              </a:rPr>
              <a:t>), </a:t>
            </a:r>
            <a:r>
              <a:rPr lang="en-US" sz="2000" dirty="0" smtClean="0">
                <a:solidFill>
                  <a:srgbClr val="FF0000"/>
                </a:solidFill>
              </a:rPr>
              <a:t>Country FROM Customers GROUP </a:t>
            </a:r>
            <a:r>
              <a:rPr lang="en-US" sz="2000" dirty="0">
                <a:solidFill>
                  <a:srgbClr val="FF0000"/>
                </a:solidFill>
              </a:rPr>
              <a:t>BY Country</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HAVING </a:t>
            </a:r>
            <a:r>
              <a:rPr lang="en-US" sz="2000" dirty="0">
                <a:solidFill>
                  <a:srgbClr val="FF0000"/>
                </a:solidFill>
              </a:rPr>
              <a:t>COUNT(</a:t>
            </a:r>
            <a:r>
              <a:rPr lang="en-US" sz="2000" dirty="0" err="1">
                <a:solidFill>
                  <a:srgbClr val="FF0000"/>
                </a:solidFill>
              </a:rPr>
              <a:t>CustomerID</a:t>
            </a:r>
            <a:r>
              <a:rPr lang="en-US" sz="2000" dirty="0">
                <a:solidFill>
                  <a:srgbClr val="FF0000"/>
                </a:solidFill>
              </a:rPr>
              <a:t>) &gt; 5; </a:t>
            </a:r>
            <a:r>
              <a:rPr lang="en-US" sz="2000" dirty="0" smtClean="0">
                <a:solidFill>
                  <a:srgbClr val="FF0000"/>
                </a:solidFill>
              </a:rPr>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smtClean="0">
                <a:solidFill>
                  <a:srgbClr val="FF0000"/>
                </a:solidFill>
              </a:rPr>
              <a:t/>
            </a:r>
            <a:br>
              <a:rPr lang="en-US" sz="2000" dirty="0" smtClean="0">
                <a:solidFill>
                  <a:srgbClr val="FF0000"/>
                </a:solidFill>
              </a:rPr>
            </a:br>
            <a:endParaRPr lang="en-US" sz="2000" dirty="0">
              <a:solidFill>
                <a:srgbClr val="FF0000"/>
              </a:solidFill>
            </a:endParaRPr>
          </a:p>
        </p:txBody>
      </p:sp>
    </p:spTree>
    <p:extLst>
      <p:ext uri="{BB962C8B-B14F-4D97-AF65-F5344CB8AC3E}">
        <p14:creationId xmlns="" xmlns:p14="http://schemas.microsoft.com/office/powerpoint/2010/main" val="521264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1468100" cy="6858000"/>
          </a:xfrm>
        </p:spPr>
        <p:txBody>
          <a:bodyPr>
            <a:noAutofit/>
          </a:bodyPr>
          <a:lstStyle/>
          <a:p>
            <a:pPr>
              <a:spcBef>
                <a:spcPts val="600"/>
              </a:spcBef>
              <a:spcAft>
                <a:spcPts val="600"/>
              </a:spcAft>
            </a:pPr>
            <a:r>
              <a:rPr lang="en-US" sz="2000" dirty="0">
                <a:solidFill>
                  <a:srgbClr val="FF0000"/>
                </a:solidFill>
              </a:rPr>
              <a:t/>
            </a:r>
            <a:br>
              <a:rPr lang="en-US" sz="2000" dirty="0">
                <a:solidFill>
                  <a:srgbClr val="FF0000"/>
                </a:solidFill>
              </a:rPr>
            </a:br>
            <a:r>
              <a:rPr lang="en-US" sz="2000" dirty="0">
                <a:solidFill>
                  <a:schemeClr val="tx1"/>
                </a:solidFill>
              </a:rPr>
              <a:t>The following SQL statement lists the number of customers in each country, sorted high to low (Only include countries with more than 5 customers</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rgbClr val="3333FF"/>
                </a:solidFill>
              </a:rPr>
              <a:t>SELECT COUNT(</a:t>
            </a:r>
            <a:r>
              <a:rPr lang="en-US" sz="2000" dirty="0" err="1">
                <a:solidFill>
                  <a:srgbClr val="3333FF"/>
                </a:solidFill>
              </a:rPr>
              <a:t>CustomerID</a:t>
            </a:r>
            <a:r>
              <a:rPr lang="en-US" sz="2000" dirty="0">
                <a:solidFill>
                  <a:srgbClr val="3333FF"/>
                </a:solidFill>
              </a:rPr>
              <a:t>), Country</a:t>
            </a:r>
            <a:br>
              <a:rPr lang="en-US" sz="2000" dirty="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FROM </a:t>
            </a:r>
            <a:r>
              <a:rPr lang="en-US" sz="2000" dirty="0">
                <a:solidFill>
                  <a:srgbClr val="3333FF"/>
                </a:solidFill>
              </a:rPr>
              <a:t>Customers</a:t>
            </a:r>
            <a:br>
              <a:rPr lang="en-US" sz="2000" dirty="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GROUP </a:t>
            </a:r>
            <a:r>
              <a:rPr lang="en-US" sz="2000" dirty="0">
                <a:solidFill>
                  <a:srgbClr val="3333FF"/>
                </a:solidFill>
              </a:rPr>
              <a:t>BY Country</a:t>
            </a:r>
            <a:br>
              <a:rPr lang="en-US" sz="2000" dirty="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HAVING </a:t>
            </a:r>
            <a:r>
              <a:rPr lang="en-US" sz="2000" dirty="0">
                <a:solidFill>
                  <a:srgbClr val="3333FF"/>
                </a:solidFill>
              </a:rPr>
              <a:t>COUNT(</a:t>
            </a:r>
            <a:r>
              <a:rPr lang="en-US" sz="2000" dirty="0" err="1">
                <a:solidFill>
                  <a:srgbClr val="3333FF"/>
                </a:solidFill>
              </a:rPr>
              <a:t>CustomerID</a:t>
            </a:r>
            <a:r>
              <a:rPr lang="en-US" sz="2000" dirty="0">
                <a:solidFill>
                  <a:srgbClr val="3333FF"/>
                </a:solidFill>
              </a:rPr>
              <a:t>) &gt; 5</a:t>
            </a:r>
            <a:br>
              <a:rPr lang="en-US" sz="2000" dirty="0">
                <a:solidFill>
                  <a:srgbClr val="3333FF"/>
                </a:solidFill>
              </a:rPr>
            </a:br>
            <a:r>
              <a:rPr lang="en-US" sz="2000" dirty="0" smtClean="0">
                <a:solidFill>
                  <a:srgbClr val="3333FF"/>
                </a:solidFill>
              </a:rPr>
              <a:t/>
            </a:r>
            <a:br>
              <a:rPr lang="en-US" sz="2000" dirty="0" smtClean="0">
                <a:solidFill>
                  <a:srgbClr val="3333FF"/>
                </a:solidFill>
              </a:rPr>
            </a:br>
            <a:r>
              <a:rPr lang="en-US" sz="2000" dirty="0" smtClean="0">
                <a:solidFill>
                  <a:srgbClr val="3333FF"/>
                </a:solidFill>
              </a:rPr>
              <a:t>ORDER </a:t>
            </a:r>
            <a:r>
              <a:rPr lang="en-US" sz="2000" dirty="0">
                <a:solidFill>
                  <a:srgbClr val="3333FF"/>
                </a:solidFill>
              </a:rPr>
              <a:t>BY COUNT(</a:t>
            </a:r>
            <a:r>
              <a:rPr lang="en-US" sz="2000" dirty="0" err="1">
                <a:solidFill>
                  <a:srgbClr val="3333FF"/>
                </a:solidFill>
              </a:rPr>
              <a:t>CustomerID</a:t>
            </a:r>
            <a:r>
              <a:rPr lang="en-US" sz="2000" dirty="0">
                <a:solidFill>
                  <a:srgbClr val="3333FF"/>
                </a:solidFill>
              </a:rPr>
              <a:t>) DESC</a:t>
            </a:r>
            <a:r>
              <a:rPr lang="en-US" sz="2000" dirty="0" smtClean="0">
                <a:solidFill>
                  <a:srgbClr val="3333FF"/>
                </a:solidFill>
              </a:rPr>
              <a:t>;</a:t>
            </a:r>
            <a:br>
              <a:rPr lang="en-US" sz="2000" dirty="0" smtClean="0">
                <a:solidFill>
                  <a:srgbClr val="3333FF"/>
                </a:solidFill>
              </a:rPr>
            </a:br>
            <a:r>
              <a:rPr lang="en-US" sz="2000" dirty="0">
                <a:solidFill>
                  <a:srgbClr val="3333FF"/>
                </a:solidFill>
              </a:rPr>
              <a:t/>
            </a:r>
            <a:br>
              <a:rPr lang="en-US" sz="2000" dirty="0">
                <a:solidFill>
                  <a:srgbClr val="3333FF"/>
                </a:solidFill>
              </a:rPr>
            </a:br>
            <a:endParaRPr lang="en-US" sz="2000" dirty="0">
              <a:solidFill>
                <a:srgbClr val="3333FF"/>
              </a:solidFill>
            </a:endParaRPr>
          </a:p>
        </p:txBody>
      </p:sp>
    </p:spTree>
    <p:extLst>
      <p:ext uri="{BB962C8B-B14F-4D97-AF65-F5344CB8AC3E}">
        <p14:creationId xmlns="" xmlns:p14="http://schemas.microsoft.com/office/powerpoint/2010/main" val="48305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77800"/>
            <a:ext cx="9601200" cy="1485900"/>
          </a:xfrm>
        </p:spPr>
        <p:txBody>
          <a:bodyPr/>
          <a:lstStyle/>
          <a:p>
            <a:r>
              <a:rPr lang="en-US" dirty="0" smtClean="0"/>
              <a:t>JOINS :</a:t>
            </a:r>
            <a:br>
              <a:rPr lang="en-US" dirty="0" smtClean="0"/>
            </a:br>
            <a:endParaRPr lang="en-US" dirty="0"/>
          </a:p>
        </p:txBody>
      </p:sp>
      <p:sp>
        <p:nvSpPr>
          <p:cNvPr id="3" name="Content Placeholder 2"/>
          <p:cNvSpPr>
            <a:spLocks noGrp="1"/>
          </p:cNvSpPr>
          <p:nvPr>
            <p:ph idx="1"/>
          </p:nvPr>
        </p:nvSpPr>
        <p:spPr>
          <a:xfrm>
            <a:off x="723900" y="850900"/>
            <a:ext cx="11569700" cy="6007100"/>
          </a:xfrm>
        </p:spPr>
        <p:txBody>
          <a:bodyPr/>
          <a:lstStyle/>
          <a:p>
            <a:r>
              <a:rPr lang="en-US" dirty="0"/>
              <a:t>MySQL JOINS are used with SELECT statement. It is used to retrieve data from multiple tables. It is performed whenever you need to fetch records from two or more tables. </a:t>
            </a:r>
            <a:endParaRPr lang="en-US" dirty="0" smtClean="0"/>
          </a:p>
          <a:p>
            <a:pPr marL="0" indent="0">
              <a:buNone/>
            </a:pPr>
            <a:endParaRPr lang="en-US" dirty="0"/>
          </a:p>
          <a:p>
            <a:r>
              <a:rPr lang="en-US" dirty="0"/>
              <a:t>There are three types of MySQL joins:</a:t>
            </a:r>
          </a:p>
          <a:p>
            <a:r>
              <a:rPr lang="en-US" dirty="0"/>
              <a:t>MySQL INNER JOIN (or sometimes called simple join)</a:t>
            </a:r>
          </a:p>
          <a:p>
            <a:r>
              <a:rPr lang="en-US" dirty="0"/>
              <a:t>MySQL LEFT OUTER JOIN (or sometimes called LEFT JOIN)</a:t>
            </a:r>
          </a:p>
          <a:p>
            <a:r>
              <a:rPr lang="en-US" dirty="0"/>
              <a:t>MySQL RIGHT OUTER JOIN (or sometimes called RIGHT JOIN)</a:t>
            </a:r>
          </a:p>
          <a:p>
            <a:pPr marL="0" indent="0">
              <a:buNone/>
            </a:pPr>
            <a:endParaRPr lang="en-US" dirty="0"/>
          </a:p>
        </p:txBody>
      </p:sp>
    </p:spTree>
    <p:extLst>
      <p:ext uri="{BB962C8B-B14F-4D97-AF65-F5344CB8AC3E}">
        <p14:creationId xmlns="" xmlns:p14="http://schemas.microsoft.com/office/powerpoint/2010/main" val="1044797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0"/>
            <a:ext cx="11582400" cy="6858000"/>
          </a:xfrm>
        </p:spPr>
        <p:txBody>
          <a:bodyPr/>
          <a:lstStyle/>
          <a:p>
            <a:pPr marL="0" indent="0">
              <a:buNone/>
            </a:pPr>
            <a:endParaRPr lang="en-US" dirty="0"/>
          </a:p>
          <a:p>
            <a:pPr marL="0" indent="0">
              <a:buNone/>
            </a:pPr>
            <a:endParaRPr lang="en-US" dirty="0"/>
          </a:p>
        </p:txBody>
      </p:sp>
      <p:sp>
        <p:nvSpPr>
          <p:cNvPr id="5" name="Rectangle 4"/>
          <p:cNvSpPr/>
          <p:nvPr/>
        </p:nvSpPr>
        <p:spPr>
          <a:xfrm>
            <a:off x="711200" y="144463"/>
            <a:ext cx="11480800" cy="5078313"/>
          </a:xfrm>
          <a:prstGeom prst="rect">
            <a:avLst/>
          </a:prstGeom>
        </p:spPr>
        <p:txBody>
          <a:bodyPr wrap="square">
            <a:spAutoFit/>
          </a:bodyPr>
          <a:lstStyle/>
          <a:p>
            <a:r>
              <a:rPr lang="en-US" dirty="0" smtClean="0"/>
              <a:t>  MySQL </a:t>
            </a:r>
            <a:r>
              <a:rPr lang="en-US" dirty="0"/>
              <a:t>Inner JOIN (Simple Join)</a:t>
            </a:r>
          </a:p>
          <a:p>
            <a:endParaRPr lang="en-US" dirty="0"/>
          </a:p>
          <a:p>
            <a:r>
              <a:rPr lang="en-US" dirty="0" smtClean="0"/>
              <a:t> The </a:t>
            </a:r>
            <a:r>
              <a:rPr lang="en-US" dirty="0"/>
              <a:t>MySQL INNER JOIN is used to return all rows from multiple tables where the join condition is </a:t>
            </a:r>
            <a:r>
              <a:rPr lang="en-US" dirty="0" smtClean="0"/>
              <a:t>      </a:t>
            </a:r>
          </a:p>
          <a:p>
            <a:r>
              <a:rPr lang="en-US" dirty="0"/>
              <a:t> </a:t>
            </a:r>
            <a:r>
              <a:rPr lang="en-US" dirty="0" smtClean="0"/>
              <a:t>satisfied</a:t>
            </a:r>
            <a:r>
              <a:rPr lang="en-US" dirty="0"/>
              <a:t>. It is the most common type of join.</a:t>
            </a:r>
          </a:p>
          <a:p>
            <a:endParaRPr lang="en-US" dirty="0"/>
          </a:p>
          <a:p>
            <a:r>
              <a:rPr lang="en-US" dirty="0" smtClean="0"/>
              <a:t>   Syntax</a:t>
            </a:r>
            <a:r>
              <a:rPr lang="en-US" dirty="0"/>
              <a:t>:</a:t>
            </a:r>
          </a:p>
          <a:p>
            <a:endParaRPr lang="en-US" dirty="0"/>
          </a:p>
          <a:p>
            <a:r>
              <a:rPr lang="en-US" dirty="0"/>
              <a:t>    SELECT columns  </a:t>
            </a:r>
          </a:p>
          <a:p>
            <a:r>
              <a:rPr lang="en-US" dirty="0"/>
              <a:t>    FROM table1   </a:t>
            </a:r>
          </a:p>
          <a:p>
            <a:r>
              <a:rPr lang="en-US" dirty="0"/>
              <a:t>    INNER JOIN table2  </a:t>
            </a:r>
          </a:p>
          <a:p>
            <a:r>
              <a:rPr lang="en-US" dirty="0"/>
              <a:t>    ON table1.column = table2.column;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AutoShape 4" descr="mysql join 1"/>
          <p:cNvSpPr>
            <a:spLocks noChangeAspect="1" noChangeArrowheads="1"/>
          </p:cNvSpPr>
          <p:nvPr/>
        </p:nvSpPr>
        <p:spPr bwMode="auto">
          <a:xfrm>
            <a:off x="155575" y="0"/>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3594100" y="4037012"/>
            <a:ext cx="2438400" cy="2274888"/>
          </a:xfrm>
          <a:prstGeom prst="rect">
            <a:avLst/>
          </a:prstGeom>
        </p:spPr>
      </p:pic>
    </p:spTree>
    <p:extLst>
      <p:ext uri="{BB962C8B-B14F-4D97-AF65-F5344CB8AC3E}">
        <p14:creationId xmlns="" xmlns:p14="http://schemas.microsoft.com/office/powerpoint/2010/main" val="2483507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0"/>
            <a:ext cx="11582400" cy="6858000"/>
          </a:xfrm>
        </p:spPr>
        <p:txBody>
          <a:bodyPr/>
          <a:lstStyle/>
          <a:p>
            <a:pPr marL="0" indent="0">
              <a:buNone/>
            </a:pPr>
            <a:endParaRPr lang="en-US"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00100" y="0"/>
            <a:ext cx="10617200" cy="5867400"/>
          </a:xfrm>
          <a:prstGeom prst="rect">
            <a:avLst/>
          </a:prstGeom>
        </p:spPr>
      </p:pic>
    </p:spTree>
    <p:extLst>
      <p:ext uri="{BB962C8B-B14F-4D97-AF65-F5344CB8AC3E}">
        <p14:creationId xmlns="" xmlns:p14="http://schemas.microsoft.com/office/powerpoint/2010/main" val="3169525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0"/>
            <a:ext cx="11582400" cy="6858000"/>
          </a:xfrm>
        </p:spPr>
        <p:txBody>
          <a:bodyPr/>
          <a:lstStyle/>
          <a:p>
            <a:pPr marL="0" indent="0">
              <a:buNone/>
            </a:pPr>
            <a:endParaRPr lang="en-US" dirty="0"/>
          </a:p>
          <a:p>
            <a:pPr marL="0" indent="0">
              <a:buNone/>
            </a:pPr>
            <a:endParaRPr lang="en-US" dirty="0"/>
          </a:p>
        </p:txBody>
      </p:sp>
      <p:sp>
        <p:nvSpPr>
          <p:cNvPr id="2" name="Rectangle 1"/>
          <p:cNvSpPr/>
          <p:nvPr/>
        </p:nvSpPr>
        <p:spPr>
          <a:xfrm>
            <a:off x="711200" y="177800"/>
            <a:ext cx="11315700" cy="3139321"/>
          </a:xfrm>
          <a:prstGeom prst="rect">
            <a:avLst/>
          </a:prstGeom>
        </p:spPr>
        <p:txBody>
          <a:bodyPr wrap="square">
            <a:spAutoFit/>
          </a:bodyPr>
          <a:lstStyle/>
          <a:p>
            <a:r>
              <a:rPr lang="en-US" dirty="0"/>
              <a:t>SELECT </a:t>
            </a:r>
            <a:r>
              <a:rPr lang="en-US" dirty="0" err="1"/>
              <a:t>officers.officer_name</a:t>
            </a:r>
            <a:r>
              <a:rPr lang="en-US" dirty="0"/>
              <a:t>, </a:t>
            </a:r>
            <a:r>
              <a:rPr lang="en-US" dirty="0" err="1"/>
              <a:t>officers.address</a:t>
            </a:r>
            <a:r>
              <a:rPr lang="en-US" dirty="0"/>
              <a:t>, </a:t>
            </a:r>
            <a:r>
              <a:rPr lang="en-US" dirty="0" err="1"/>
              <a:t>students.course_name</a:t>
            </a:r>
            <a:r>
              <a:rPr lang="en-US" dirty="0"/>
              <a:t>  </a:t>
            </a:r>
          </a:p>
          <a:p>
            <a:endParaRPr lang="en-US" dirty="0" smtClean="0"/>
          </a:p>
          <a:p>
            <a:r>
              <a:rPr lang="en-US" dirty="0" smtClean="0"/>
              <a:t>FROM </a:t>
            </a:r>
            <a:r>
              <a:rPr lang="en-US" dirty="0"/>
              <a:t>officers   </a:t>
            </a:r>
          </a:p>
          <a:p>
            <a:endParaRPr lang="en-US" dirty="0" smtClean="0"/>
          </a:p>
          <a:p>
            <a:r>
              <a:rPr lang="en-US" dirty="0" smtClean="0"/>
              <a:t>INNER </a:t>
            </a:r>
            <a:r>
              <a:rPr lang="en-US" dirty="0"/>
              <a:t>JOIN students  </a:t>
            </a:r>
          </a:p>
          <a:p>
            <a:endParaRPr lang="en-US" dirty="0" smtClean="0"/>
          </a:p>
          <a:p>
            <a:r>
              <a:rPr lang="en-US" dirty="0" smtClean="0"/>
              <a:t>ON </a:t>
            </a:r>
            <a:r>
              <a:rPr lang="en-US" dirty="0" err="1"/>
              <a:t>officers.officer_id</a:t>
            </a:r>
            <a:r>
              <a:rPr lang="en-US" dirty="0"/>
              <a:t> = </a:t>
            </a:r>
            <a:r>
              <a:rPr lang="en-US" dirty="0" err="1"/>
              <a:t>students.student_id</a:t>
            </a:r>
            <a:r>
              <a:rPr lang="en-US" dirty="0"/>
              <a:t>; </a:t>
            </a:r>
            <a:endParaRPr lang="en-US" dirty="0" smtClean="0"/>
          </a:p>
          <a:p>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95400" y="2529446"/>
            <a:ext cx="8445500" cy="4328554"/>
          </a:xfrm>
          <a:prstGeom prst="rect">
            <a:avLst/>
          </a:prstGeom>
        </p:spPr>
      </p:pic>
    </p:spTree>
    <p:extLst>
      <p:ext uri="{BB962C8B-B14F-4D97-AF65-F5344CB8AC3E}">
        <p14:creationId xmlns="" xmlns:p14="http://schemas.microsoft.com/office/powerpoint/2010/main" val="609404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0"/>
            <a:ext cx="11582400" cy="6858000"/>
          </a:xfrm>
        </p:spPr>
        <p:txBody>
          <a:bodyPr/>
          <a:lstStyle/>
          <a:p>
            <a:pPr marL="0" indent="0">
              <a:buNone/>
            </a:pPr>
            <a:endParaRPr lang="en-US" dirty="0"/>
          </a:p>
          <a:p>
            <a:pPr marL="0" indent="0">
              <a:buNone/>
            </a:pPr>
            <a:endParaRPr lang="en-US" dirty="0"/>
          </a:p>
        </p:txBody>
      </p:sp>
      <p:sp>
        <p:nvSpPr>
          <p:cNvPr id="2" name="Rectangle 1"/>
          <p:cNvSpPr/>
          <p:nvPr/>
        </p:nvSpPr>
        <p:spPr>
          <a:xfrm>
            <a:off x="711200" y="-101600"/>
            <a:ext cx="10731500" cy="3970318"/>
          </a:xfrm>
          <a:prstGeom prst="rect">
            <a:avLst/>
          </a:prstGeom>
        </p:spPr>
        <p:txBody>
          <a:bodyPr wrap="square">
            <a:spAutoFit/>
          </a:bodyPr>
          <a:lstStyle/>
          <a:p>
            <a:r>
              <a:rPr lang="en-US" dirty="0"/>
              <a:t>MySQL Left Outer Join</a:t>
            </a:r>
          </a:p>
          <a:p>
            <a:r>
              <a:rPr lang="en-US" dirty="0"/>
              <a:t>The LEFT OUTER JOIN returns all rows from the left hand table specified in the ON condition and only those rows from the other table where the join condition is fulfilled.</a:t>
            </a:r>
          </a:p>
          <a:p>
            <a:endParaRPr lang="en-US" dirty="0"/>
          </a:p>
          <a:p>
            <a:r>
              <a:rPr lang="en-US" dirty="0"/>
              <a:t>Syntax:</a:t>
            </a:r>
          </a:p>
          <a:p>
            <a:endParaRPr lang="en-US" dirty="0"/>
          </a:p>
          <a:p>
            <a:r>
              <a:rPr lang="en-US" dirty="0"/>
              <a:t>SELECT columns  </a:t>
            </a:r>
          </a:p>
          <a:p>
            <a:r>
              <a:rPr lang="en-US" dirty="0"/>
              <a:t>FROM table1  </a:t>
            </a:r>
          </a:p>
          <a:p>
            <a:r>
              <a:rPr lang="en-US" dirty="0"/>
              <a:t>LEFT [OUTER] JOIN table2  </a:t>
            </a:r>
          </a:p>
          <a:p>
            <a:r>
              <a:rPr lang="en-US" dirty="0"/>
              <a:t>ON table1.column = table2.column;  </a:t>
            </a:r>
          </a:p>
          <a:p>
            <a:r>
              <a:rPr lang="en-US" dirty="0"/>
              <a:t>Image representation:</a:t>
            </a:r>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4140200" y="3162300"/>
            <a:ext cx="3048000" cy="2933700"/>
          </a:xfrm>
          <a:prstGeom prst="rect">
            <a:avLst/>
          </a:prstGeom>
        </p:spPr>
      </p:pic>
    </p:spTree>
    <p:extLst>
      <p:ext uri="{BB962C8B-B14F-4D97-AF65-F5344CB8AC3E}">
        <p14:creationId xmlns="" xmlns:p14="http://schemas.microsoft.com/office/powerpoint/2010/main" val="3195915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0"/>
            <a:ext cx="11582400" cy="6858000"/>
          </a:xfrm>
        </p:spPr>
        <p:txBody>
          <a:bodyPr/>
          <a:lstStyle/>
          <a:p>
            <a:pPr marL="0" indent="0">
              <a:buNone/>
            </a:pPr>
            <a:endParaRPr lang="en-US" dirty="0"/>
          </a:p>
          <a:p>
            <a:pPr marL="0" indent="0">
              <a:buNone/>
            </a:pPr>
            <a:endParaRPr lang="en-US" dirty="0"/>
          </a:p>
        </p:txBody>
      </p:sp>
      <p:sp>
        <p:nvSpPr>
          <p:cNvPr id="2" name="Rectangle 1"/>
          <p:cNvSpPr/>
          <p:nvPr/>
        </p:nvSpPr>
        <p:spPr>
          <a:xfrm>
            <a:off x="711200" y="177800"/>
            <a:ext cx="11315700" cy="3693319"/>
          </a:xfrm>
          <a:prstGeom prst="rect">
            <a:avLst/>
          </a:prstGeom>
        </p:spPr>
        <p:txBody>
          <a:bodyPr wrap="square">
            <a:spAutoFit/>
          </a:bodyPr>
          <a:lstStyle/>
          <a:p>
            <a:r>
              <a:rPr lang="en-US" dirty="0"/>
              <a:t>SELECT  </a:t>
            </a:r>
            <a:r>
              <a:rPr lang="en-US" dirty="0" err="1"/>
              <a:t>officers.officer_name</a:t>
            </a:r>
            <a:r>
              <a:rPr lang="en-US" dirty="0"/>
              <a:t>, </a:t>
            </a:r>
            <a:r>
              <a:rPr lang="en-US" dirty="0" err="1"/>
              <a:t>officers.address</a:t>
            </a:r>
            <a:r>
              <a:rPr lang="en-US" dirty="0"/>
              <a:t>, </a:t>
            </a:r>
            <a:r>
              <a:rPr lang="en-US" dirty="0" err="1"/>
              <a:t>students.course_name</a:t>
            </a:r>
            <a:r>
              <a:rPr lang="en-US" dirty="0"/>
              <a:t>  </a:t>
            </a:r>
          </a:p>
          <a:p>
            <a:endParaRPr lang="en-US" dirty="0" smtClean="0"/>
          </a:p>
          <a:p>
            <a:r>
              <a:rPr lang="en-US" dirty="0" smtClean="0"/>
              <a:t>FROM </a:t>
            </a:r>
            <a:r>
              <a:rPr lang="en-US" dirty="0"/>
              <a:t>officers  </a:t>
            </a:r>
          </a:p>
          <a:p>
            <a:endParaRPr lang="en-US" dirty="0" smtClean="0"/>
          </a:p>
          <a:p>
            <a:r>
              <a:rPr lang="en-US" dirty="0" smtClean="0"/>
              <a:t>LEFT </a:t>
            </a:r>
            <a:r>
              <a:rPr lang="en-US" dirty="0"/>
              <a:t>JOIN students  </a:t>
            </a:r>
          </a:p>
          <a:p>
            <a:endParaRPr lang="en-US" dirty="0" smtClean="0"/>
          </a:p>
          <a:p>
            <a:r>
              <a:rPr lang="en-US" dirty="0" smtClean="0"/>
              <a:t>ON </a:t>
            </a:r>
            <a:r>
              <a:rPr lang="en-US" dirty="0" err="1"/>
              <a:t>officers.officer_id</a:t>
            </a:r>
            <a:r>
              <a:rPr lang="en-US" dirty="0"/>
              <a:t> = </a:t>
            </a:r>
            <a:r>
              <a:rPr lang="en-US" dirty="0" err="1"/>
              <a:t>students.student_id</a:t>
            </a:r>
            <a:r>
              <a:rPr lang="en-US" dirty="0"/>
              <a:t>; </a:t>
            </a:r>
            <a:endParaRPr lang="en-US" dirty="0" smtClean="0"/>
          </a:p>
          <a:p>
            <a:endParaRPr lang="en-US" dirty="0"/>
          </a:p>
          <a:p>
            <a:endParaRPr lang="en-US" dirty="0" smtClean="0"/>
          </a:p>
          <a:p>
            <a:endParaRPr lang="en-US" dirty="0" smtClean="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549400" y="2684462"/>
            <a:ext cx="8877300" cy="4173538"/>
          </a:xfrm>
          <a:prstGeom prst="rect">
            <a:avLst/>
          </a:prstGeom>
        </p:spPr>
      </p:pic>
    </p:spTree>
    <p:extLst>
      <p:ext uri="{BB962C8B-B14F-4D97-AF65-F5344CB8AC3E}">
        <p14:creationId xmlns="" xmlns:p14="http://schemas.microsoft.com/office/powerpoint/2010/main" val="241617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normAutofit fontScale="92500" lnSpcReduction="10000"/>
          </a:bodyPr>
          <a:lstStyle/>
          <a:p>
            <a:pPr marL="0" indent="0">
              <a:buNone/>
            </a:pPr>
            <a:endParaRPr lang="en-US" dirty="0"/>
          </a:p>
          <a:p>
            <a:pPr marL="0" indent="0">
              <a:buNone/>
            </a:pPr>
            <a:r>
              <a:rPr lang="en-US" dirty="0" smtClean="0"/>
              <a:t>SQL </a:t>
            </a:r>
            <a:r>
              <a:rPr lang="en-US" dirty="0"/>
              <a:t>ALTER TABLE </a:t>
            </a:r>
            <a:r>
              <a:rPr lang="en-US" dirty="0" smtClean="0"/>
              <a:t>Statement :</a:t>
            </a:r>
            <a:endParaRPr lang="en-US" dirty="0"/>
          </a:p>
          <a:p>
            <a:pPr marL="0" indent="0">
              <a:buNone/>
            </a:pPr>
            <a:endParaRPr lang="en-US" dirty="0"/>
          </a:p>
          <a:p>
            <a:pPr marL="0" indent="0">
              <a:buNone/>
            </a:pPr>
            <a:r>
              <a:rPr lang="en-US" dirty="0"/>
              <a:t>The ALTER TABLE statement is used to add, delete, or modify columns in an existing table.</a:t>
            </a:r>
          </a:p>
          <a:p>
            <a:pPr marL="0" indent="0">
              <a:buNone/>
            </a:pPr>
            <a:endParaRPr lang="en-US" dirty="0"/>
          </a:p>
          <a:p>
            <a:pPr marL="0" indent="0">
              <a:buNone/>
            </a:pPr>
            <a:r>
              <a:rPr lang="en-US" dirty="0"/>
              <a:t>The ALTER TABLE statement is also used to add and drop various constraints on an existing table.</a:t>
            </a:r>
          </a:p>
          <a:p>
            <a:pPr marL="0" indent="0">
              <a:buNone/>
            </a:pPr>
            <a:r>
              <a:rPr lang="en-US" dirty="0"/>
              <a:t>ALTER TABLE - ADD Column</a:t>
            </a:r>
          </a:p>
          <a:p>
            <a:pPr marL="0" indent="0">
              <a:buNone/>
            </a:pPr>
            <a:endParaRPr lang="en-US" dirty="0"/>
          </a:p>
          <a:p>
            <a:pPr marL="0" indent="0">
              <a:buNone/>
            </a:pPr>
            <a:r>
              <a:rPr lang="en-US" dirty="0"/>
              <a:t>To add a column in a table, use the following syntax:</a:t>
            </a:r>
          </a:p>
          <a:p>
            <a:pPr marL="0" indent="0">
              <a:buNone/>
            </a:pPr>
            <a:endParaRPr lang="en-US" dirty="0" smtClean="0"/>
          </a:p>
          <a:p>
            <a:pPr marL="0" indent="0">
              <a:buNone/>
            </a:pPr>
            <a:r>
              <a:rPr lang="en-US" dirty="0" smtClean="0">
                <a:solidFill>
                  <a:srgbClr val="FF0000"/>
                </a:solidFill>
              </a:rPr>
              <a:t>ALTER </a:t>
            </a:r>
            <a:r>
              <a:rPr lang="en-US" dirty="0">
                <a:solidFill>
                  <a:srgbClr val="FF0000"/>
                </a:solidFill>
              </a:rPr>
              <a:t>TABLE </a:t>
            </a:r>
            <a:r>
              <a:rPr lang="en-US" dirty="0" err="1">
                <a:solidFill>
                  <a:srgbClr val="FF0000"/>
                </a:solidFill>
              </a:rPr>
              <a:t>table_name</a:t>
            </a:r>
            <a:endParaRPr lang="en-US" dirty="0">
              <a:solidFill>
                <a:srgbClr val="FF0000"/>
              </a:solidFill>
            </a:endParaRPr>
          </a:p>
          <a:p>
            <a:pPr marL="0" indent="0">
              <a:buNone/>
            </a:pPr>
            <a:r>
              <a:rPr lang="en-US" dirty="0">
                <a:solidFill>
                  <a:srgbClr val="FF0000"/>
                </a:solidFill>
              </a:rPr>
              <a:t>ADD </a:t>
            </a:r>
            <a:r>
              <a:rPr lang="en-US" dirty="0" err="1">
                <a:solidFill>
                  <a:srgbClr val="FF0000"/>
                </a:solidFill>
              </a:rPr>
              <a:t>column_name</a:t>
            </a:r>
            <a:r>
              <a:rPr lang="en-US" dirty="0">
                <a:solidFill>
                  <a:srgbClr val="FF0000"/>
                </a:solidFill>
              </a:rPr>
              <a:t> datatype;</a:t>
            </a:r>
          </a:p>
          <a:p>
            <a:pPr marL="0" indent="0">
              <a:buNone/>
            </a:pPr>
            <a:endParaRPr lang="en-US" dirty="0"/>
          </a:p>
          <a:p>
            <a:pPr marL="0" indent="0">
              <a:buNone/>
            </a:pPr>
            <a:r>
              <a:rPr lang="en-US" dirty="0"/>
              <a:t>The following SQL adds an "Email" column to the "Customers" table:</a:t>
            </a:r>
          </a:p>
          <a:p>
            <a:pPr marL="0" indent="0">
              <a:buNone/>
            </a:pPr>
            <a:endParaRPr lang="en-US" dirty="0"/>
          </a:p>
          <a:p>
            <a:pPr marL="0" indent="0">
              <a:buNone/>
            </a:pPr>
            <a:r>
              <a:rPr lang="en-US" dirty="0">
                <a:solidFill>
                  <a:srgbClr val="FF0000"/>
                </a:solidFill>
              </a:rPr>
              <a:t>ALTER TABLE Customers</a:t>
            </a:r>
          </a:p>
          <a:p>
            <a:pPr marL="0" indent="0">
              <a:buNone/>
            </a:pPr>
            <a:r>
              <a:rPr lang="en-US" dirty="0">
                <a:solidFill>
                  <a:srgbClr val="FF0000"/>
                </a:solidFill>
              </a:rPr>
              <a:t>ADD Email varchar(255);</a:t>
            </a:r>
          </a:p>
        </p:txBody>
      </p:sp>
    </p:spTree>
    <p:extLst>
      <p:ext uri="{BB962C8B-B14F-4D97-AF65-F5344CB8AC3E}">
        <p14:creationId xmlns="" xmlns:p14="http://schemas.microsoft.com/office/powerpoint/2010/main" val="848227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0"/>
            <a:ext cx="11582400" cy="6858000"/>
          </a:xfrm>
        </p:spPr>
        <p:txBody>
          <a:bodyPr/>
          <a:lstStyle/>
          <a:p>
            <a:pPr marL="0" indent="0">
              <a:buNone/>
            </a:pPr>
            <a:endParaRPr lang="en-US" dirty="0"/>
          </a:p>
          <a:p>
            <a:pPr marL="0" indent="0">
              <a:buNone/>
            </a:pPr>
            <a:endParaRPr lang="en-US" dirty="0"/>
          </a:p>
        </p:txBody>
      </p:sp>
      <p:sp>
        <p:nvSpPr>
          <p:cNvPr id="2" name="Rectangle 1"/>
          <p:cNvSpPr/>
          <p:nvPr/>
        </p:nvSpPr>
        <p:spPr>
          <a:xfrm>
            <a:off x="711200" y="431800"/>
            <a:ext cx="11480800" cy="4247317"/>
          </a:xfrm>
          <a:prstGeom prst="rect">
            <a:avLst/>
          </a:prstGeom>
        </p:spPr>
        <p:txBody>
          <a:bodyPr wrap="square">
            <a:spAutoFit/>
          </a:bodyPr>
          <a:lstStyle/>
          <a:p>
            <a:r>
              <a:rPr lang="en-US" dirty="0"/>
              <a:t>MySQL Right Outer Join</a:t>
            </a:r>
          </a:p>
          <a:p>
            <a:r>
              <a:rPr lang="en-US" dirty="0"/>
              <a:t>The MySQL Right Outer Join returns all rows from the </a:t>
            </a:r>
            <a:r>
              <a:rPr lang="en-US" dirty="0" err="1"/>
              <a:t>RIGHT-hand</a:t>
            </a:r>
            <a:r>
              <a:rPr lang="en-US" dirty="0"/>
              <a:t> table specified in the ON condition and only those rows from the other table where he join condition is fulfilled.</a:t>
            </a:r>
          </a:p>
          <a:p>
            <a:endParaRPr lang="en-US" b="1" dirty="0" smtClean="0"/>
          </a:p>
          <a:p>
            <a:r>
              <a:rPr lang="en-US" b="1" dirty="0" smtClean="0"/>
              <a:t>Syntax</a:t>
            </a:r>
            <a:r>
              <a:rPr lang="en-US" b="1" dirty="0"/>
              <a:t>:</a:t>
            </a:r>
            <a:endParaRPr lang="en-US" dirty="0"/>
          </a:p>
          <a:p>
            <a:endParaRPr lang="en-US" b="1" dirty="0" smtClean="0"/>
          </a:p>
          <a:p>
            <a:r>
              <a:rPr lang="en-US" b="1" dirty="0" smtClean="0"/>
              <a:t>SELECT</a:t>
            </a:r>
            <a:r>
              <a:rPr lang="en-US" dirty="0"/>
              <a:t> columns  </a:t>
            </a:r>
          </a:p>
          <a:p>
            <a:r>
              <a:rPr lang="en-US" b="1" dirty="0"/>
              <a:t>FROM</a:t>
            </a:r>
            <a:r>
              <a:rPr lang="en-US" dirty="0"/>
              <a:t> table1  </a:t>
            </a:r>
          </a:p>
          <a:p>
            <a:r>
              <a:rPr lang="en-US" dirty="0"/>
              <a:t>RIGHT [OUTER] JOIN table2  </a:t>
            </a:r>
          </a:p>
          <a:p>
            <a:r>
              <a:rPr lang="en-US" b="1" dirty="0"/>
              <a:t>ON</a:t>
            </a:r>
            <a:r>
              <a:rPr lang="en-US" dirty="0"/>
              <a:t> table1.</a:t>
            </a:r>
            <a:r>
              <a:rPr lang="en-US" b="1" dirty="0"/>
              <a:t>column</a:t>
            </a:r>
            <a:r>
              <a:rPr lang="en-US" dirty="0"/>
              <a:t> = table2.</a:t>
            </a:r>
            <a:r>
              <a:rPr lang="en-US" b="1" dirty="0"/>
              <a:t>column</a:t>
            </a:r>
            <a:r>
              <a:rPr lang="en-US" dirty="0"/>
              <a:t>;  </a:t>
            </a:r>
          </a:p>
          <a:p>
            <a:endParaRPr lang="en-US" dirty="0" smtClean="0"/>
          </a:p>
          <a:p>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178300" y="4151312"/>
            <a:ext cx="2438400" cy="2185988"/>
          </a:xfrm>
          <a:prstGeom prst="rect">
            <a:avLst/>
          </a:prstGeom>
        </p:spPr>
      </p:pic>
    </p:spTree>
    <p:extLst>
      <p:ext uri="{BB962C8B-B14F-4D97-AF65-F5344CB8AC3E}">
        <p14:creationId xmlns="" xmlns:p14="http://schemas.microsoft.com/office/powerpoint/2010/main" val="1338613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0"/>
            <a:ext cx="11582400" cy="6858000"/>
          </a:xfrm>
        </p:spPr>
        <p:txBody>
          <a:bodyPr/>
          <a:lstStyle/>
          <a:p>
            <a:pPr marL="0" indent="0">
              <a:buNone/>
            </a:pPr>
            <a:endParaRPr lang="en-US" dirty="0"/>
          </a:p>
          <a:p>
            <a:pPr marL="0" indent="0">
              <a:buNone/>
            </a:pPr>
            <a:endParaRPr lang="en-US" dirty="0"/>
          </a:p>
        </p:txBody>
      </p:sp>
      <p:sp>
        <p:nvSpPr>
          <p:cNvPr id="2" name="Rectangle 1"/>
          <p:cNvSpPr/>
          <p:nvPr/>
        </p:nvSpPr>
        <p:spPr>
          <a:xfrm>
            <a:off x="711200" y="177800"/>
            <a:ext cx="11315700" cy="3693319"/>
          </a:xfrm>
          <a:prstGeom prst="rect">
            <a:avLst/>
          </a:prstGeom>
        </p:spPr>
        <p:txBody>
          <a:bodyPr wrap="square">
            <a:spAutoFit/>
          </a:bodyPr>
          <a:lstStyle/>
          <a:p>
            <a:r>
              <a:rPr lang="en-US" dirty="0"/>
              <a:t>SELECT  </a:t>
            </a:r>
            <a:r>
              <a:rPr lang="en-US" dirty="0" err="1"/>
              <a:t>officers.officer_name</a:t>
            </a:r>
            <a:r>
              <a:rPr lang="en-US" dirty="0"/>
              <a:t>, </a:t>
            </a:r>
            <a:r>
              <a:rPr lang="en-US" dirty="0" err="1"/>
              <a:t>officers.address</a:t>
            </a:r>
            <a:r>
              <a:rPr lang="en-US" dirty="0"/>
              <a:t>, </a:t>
            </a:r>
            <a:r>
              <a:rPr lang="en-US" dirty="0" err="1"/>
              <a:t>students.course_name</a:t>
            </a:r>
            <a:r>
              <a:rPr lang="en-US" dirty="0"/>
              <a:t>  </a:t>
            </a:r>
          </a:p>
          <a:p>
            <a:endParaRPr lang="en-US" dirty="0" smtClean="0"/>
          </a:p>
          <a:p>
            <a:r>
              <a:rPr lang="en-US" dirty="0" smtClean="0"/>
              <a:t>FROM </a:t>
            </a:r>
            <a:r>
              <a:rPr lang="en-US" dirty="0"/>
              <a:t>officers  </a:t>
            </a:r>
          </a:p>
          <a:p>
            <a:endParaRPr lang="en-US" dirty="0" smtClean="0"/>
          </a:p>
          <a:p>
            <a:r>
              <a:rPr lang="en-US" dirty="0" smtClean="0"/>
              <a:t>RIGHT </a:t>
            </a:r>
            <a:r>
              <a:rPr lang="en-US" dirty="0"/>
              <a:t>JOIN students  </a:t>
            </a:r>
          </a:p>
          <a:p>
            <a:endParaRPr lang="en-US" dirty="0" smtClean="0"/>
          </a:p>
          <a:p>
            <a:r>
              <a:rPr lang="en-US" dirty="0" smtClean="0"/>
              <a:t>ON </a:t>
            </a:r>
            <a:r>
              <a:rPr lang="en-US" dirty="0" err="1"/>
              <a:t>officers.officer_id</a:t>
            </a:r>
            <a:r>
              <a:rPr lang="en-US" dirty="0"/>
              <a:t> = </a:t>
            </a:r>
            <a:r>
              <a:rPr lang="en-US" dirty="0" err="1"/>
              <a:t>students.student_id</a:t>
            </a:r>
            <a:r>
              <a:rPr lang="en-US" dirty="0"/>
              <a:t>; </a:t>
            </a:r>
            <a:endParaRPr lang="en-US" dirty="0" smtClean="0"/>
          </a:p>
          <a:p>
            <a:endParaRPr lang="en-US" dirty="0"/>
          </a:p>
          <a:p>
            <a:endParaRPr lang="en-US" dirty="0" smtClean="0"/>
          </a:p>
          <a:p>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168400" y="2671762"/>
            <a:ext cx="9791700" cy="3957638"/>
          </a:xfrm>
          <a:prstGeom prst="rect">
            <a:avLst/>
          </a:prstGeom>
        </p:spPr>
      </p:pic>
    </p:spTree>
    <p:extLst>
      <p:ext uri="{BB962C8B-B14F-4D97-AF65-F5344CB8AC3E}">
        <p14:creationId xmlns="" xmlns:p14="http://schemas.microsoft.com/office/powerpoint/2010/main" val="308809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normAutofit/>
          </a:bodyPr>
          <a:lstStyle/>
          <a:p>
            <a:pPr marL="0" indent="0">
              <a:buNone/>
            </a:pPr>
            <a:endParaRPr lang="en-US" dirty="0"/>
          </a:p>
          <a:p>
            <a:r>
              <a:rPr lang="en-US" b="1" dirty="0"/>
              <a:t>ALTER TABLE - DROP COLUMN</a:t>
            </a:r>
          </a:p>
          <a:p>
            <a:r>
              <a:rPr lang="en-US" dirty="0"/>
              <a:t>To delete a column in a table, use the following syntax (notice that some database systems don't allow deleting a column):</a:t>
            </a:r>
          </a:p>
          <a:p>
            <a:r>
              <a:rPr lang="en-US" dirty="0">
                <a:solidFill>
                  <a:srgbClr val="0000CD"/>
                </a:solidFill>
              </a:rPr>
              <a:t>ALTER</a:t>
            </a:r>
            <a:r>
              <a:rPr lang="en-US" dirty="0">
                <a:solidFill>
                  <a:srgbClr val="000000"/>
                </a:solidFill>
              </a:rPr>
              <a:t> </a:t>
            </a:r>
            <a:r>
              <a:rPr lang="en-US" dirty="0">
                <a:solidFill>
                  <a:srgbClr val="0000CD"/>
                </a:solidFill>
              </a:rPr>
              <a:t>TABLE</a:t>
            </a:r>
            <a:r>
              <a:rPr lang="en-US" dirty="0">
                <a:solidFill>
                  <a:srgbClr val="000000"/>
                </a:solidFill>
              </a:rPr>
              <a:t> </a:t>
            </a:r>
            <a:r>
              <a:rPr lang="en-US" i="1" dirty="0" err="1">
                <a:solidFill>
                  <a:srgbClr val="000000"/>
                </a:solidFill>
              </a:rPr>
              <a:t>table_name</a:t>
            </a:r>
            <a:r>
              <a:rPr lang="en-US" dirty="0">
                <a:solidFill>
                  <a:srgbClr val="000000"/>
                </a:solidFill>
              </a:rPr>
              <a:t/>
            </a:r>
            <a:br>
              <a:rPr lang="en-US" dirty="0">
                <a:solidFill>
                  <a:srgbClr val="000000"/>
                </a:solidFill>
              </a:rPr>
            </a:br>
            <a:r>
              <a:rPr lang="en-US" dirty="0">
                <a:solidFill>
                  <a:srgbClr val="0000CD"/>
                </a:solidFill>
              </a:rPr>
              <a:t>DROP</a:t>
            </a:r>
            <a:r>
              <a:rPr lang="en-US" dirty="0">
                <a:solidFill>
                  <a:srgbClr val="000000"/>
                </a:solidFill>
              </a:rPr>
              <a:t> </a:t>
            </a:r>
            <a:r>
              <a:rPr lang="en-US" dirty="0">
                <a:solidFill>
                  <a:srgbClr val="0000CD"/>
                </a:solidFill>
              </a:rPr>
              <a:t>COLUMN</a:t>
            </a:r>
            <a:r>
              <a:rPr lang="en-US" dirty="0">
                <a:solidFill>
                  <a:srgbClr val="000000"/>
                </a:solidFill>
              </a:rPr>
              <a:t> </a:t>
            </a:r>
            <a:r>
              <a:rPr lang="en-US" i="1" dirty="0" err="1">
                <a:solidFill>
                  <a:srgbClr val="000000"/>
                </a:solidFill>
              </a:rPr>
              <a:t>column_name</a:t>
            </a:r>
            <a:r>
              <a:rPr lang="en-US" dirty="0">
                <a:solidFill>
                  <a:srgbClr val="000000"/>
                </a:solidFill>
              </a:rPr>
              <a:t>; </a:t>
            </a:r>
            <a:endParaRPr lang="en-US" dirty="0"/>
          </a:p>
          <a:p>
            <a:r>
              <a:rPr lang="en-US" dirty="0"/>
              <a:t>The following SQL deletes the "Email" column from the "Customers" table:</a:t>
            </a:r>
          </a:p>
          <a:p>
            <a:r>
              <a:rPr lang="en-US" b="1" dirty="0"/>
              <a:t>Example</a:t>
            </a:r>
          </a:p>
          <a:p>
            <a:r>
              <a:rPr lang="en-US" dirty="0">
                <a:solidFill>
                  <a:srgbClr val="0000CD"/>
                </a:solidFill>
              </a:rPr>
              <a:t>ALTER</a:t>
            </a:r>
            <a:r>
              <a:rPr lang="en-US" dirty="0">
                <a:solidFill>
                  <a:srgbClr val="000000"/>
                </a:solidFill>
              </a:rPr>
              <a:t> </a:t>
            </a:r>
            <a:r>
              <a:rPr lang="en-US" dirty="0">
                <a:solidFill>
                  <a:srgbClr val="0000CD"/>
                </a:solidFill>
              </a:rPr>
              <a:t>TABLE</a:t>
            </a:r>
            <a:r>
              <a:rPr lang="en-US" dirty="0">
                <a:solidFill>
                  <a:srgbClr val="000000"/>
                </a:solidFill>
              </a:rPr>
              <a:t> Customers</a:t>
            </a:r>
            <a:br>
              <a:rPr lang="en-US" dirty="0">
                <a:solidFill>
                  <a:srgbClr val="000000"/>
                </a:solidFill>
              </a:rPr>
            </a:br>
            <a:r>
              <a:rPr lang="en-US" dirty="0">
                <a:solidFill>
                  <a:srgbClr val="0000CD"/>
                </a:solidFill>
              </a:rPr>
              <a:t>DROP</a:t>
            </a:r>
            <a:r>
              <a:rPr lang="en-US" dirty="0">
                <a:solidFill>
                  <a:srgbClr val="000000"/>
                </a:solidFill>
              </a:rPr>
              <a:t> </a:t>
            </a:r>
            <a:r>
              <a:rPr lang="en-US" dirty="0">
                <a:solidFill>
                  <a:srgbClr val="0000CD"/>
                </a:solidFill>
              </a:rPr>
              <a:t>COLUMN</a:t>
            </a:r>
            <a:r>
              <a:rPr lang="en-US" dirty="0">
                <a:solidFill>
                  <a:srgbClr val="000000"/>
                </a:solidFill>
              </a:rPr>
              <a:t> Email;</a:t>
            </a:r>
            <a:endParaRPr lang="en-US" dirty="0"/>
          </a:p>
          <a:p>
            <a:r>
              <a:rPr lang="en-US" b="1" dirty="0"/>
              <a:t>ALTER TABLE - ALTER/MODIFY COLUMN</a:t>
            </a:r>
          </a:p>
          <a:p>
            <a:r>
              <a:rPr lang="en-US" dirty="0"/>
              <a:t>To change the data type of a column in a table, use the following syntax:</a:t>
            </a:r>
          </a:p>
          <a:p>
            <a:r>
              <a:rPr lang="en-US" b="1" dirty="0"/>
              <a:t>My SQL / Oracle (prior version 10G):</a:t>
            </a:r>
            <a:endParaRPr lang="en-US" dirty="0"/>
          </a:p>
          <a:p>
            <a:r>
              <a:rPr lang="en-US" dirty="0"/>
              <a:t>ALTER TABLE </a:t>
            </a:r>
            <a:r>
              <a:rPr lang="en-US" i="1" dirty="0" err="1"/>
              <a:t>table_name</a:t>
            </a:r>
            <a:r>
              <a:rPr lang="en-US" dirty="0"/>
              <a:t/>
            </a:r>
            <a:br>
              <a:rPr lang="en-US" dirty="0"/>
            </a:br>
            <a:r>
              <a:rPr lang="en-US" dirty="0"/>
              <a:t>MODIFY COLUMN </a:t>
            </a:r>
            <a:r>
              <a:rPr lang="en-US" i="1" dirty="0" err="1"/>
              <a:t>column_name</a:t>
            </a:r>
            <a:r>
              <a:rPr lang="en-US" i="1" dirty="0"/>
              <a:t> datatype</a:t>
            </a:r>
            <a:r>
              <a:rPr lang="en-US" dirty="0"/>
              <a:t>; </a:t>
            </a:r>
          </a:p>
          <a:p>
            <a:pPr marL="0" indent="0">
              <a:buNone/>
            </a:pPr>
            <a:endParaRPr lang="en-US" dirty="0">
              <a:solidFill>
                <a:srgbClr val="FF0000"/>
              </a:solidFill>
            </a:endParaRPr>
          </a:p>
        </p:txBody>
      </p:sp>
    </p:spTree>
    <p:extLst>
      <p:ext uri="{BB962C8B-B14F-4D97-AF65-F5344CB8AC3E}">
        <p14:creationId xmlns="" xmlns:p14="http://schemas.microsoft.com/office/powerpoint/2010/main" val="236696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normAutofit fontScale="92500" lnSpcReduction="10000"/>
          </a:bodyPr>
          <a:lstStyle/>
          <a:p>
            <a:r>
              <a:rPr lang="en-US" b="1" dirty="0"/>
              <a:t>SQL Create Constraints</a:t>
            </a:r>
          </a:p>
          <a:p>
            <a:r>
              <a:rPr lang="en-US" dirty="0"/>
              <a:t>Constraints can be specified when the table is created with the CREATE TABLE statement, or after the table is created with the ALTER TABLE statement.</a:t>
            </a:r>
          </a:p>
          <a:p>
            <a:r>
              <a:rPr lang="en-US" b="1" dirty="0"/>
              <a:t>Syntax</a:t>
            </a:r>
          </a:p>
          <a:p>
            <a:r>
              <a:rPr lang="en-US" dirty="0"/>
              <a:t>CREATE TABLE </a:t>
            </a:r>
            <a:r>
              <a:rPr lang="en-US" i="1" dirty="0" err="1"/>
              <a:t>table_name</a:t>
            </a:r>
            <a:r>
              <a:rPr lang="en-US" i="1" dirty="0"/>
              <a:t> </a:t>
            </a:r>
            <a:r>
              <a:rPr lang="en-US" dirty="0"/>
              <a:t>(</a:t>
            </a:r>
            <a:br>
              <a:rPr lang="en-US" dirty="0"/>
            </a:br>
            <a:r>
              <a:rPr lang="en-US" i="1" dirty="0"/>
              <a:t>    column1 datatype</a:t>
            </a:r>
            <a:r>
              <a:rPr lang="en-US" dirty="0"/>
              <a:t> </a:t>
            </a:r>
            <a:r>
              <a:rPr lang="en-US" i="1" dirty="0"/>
              <a:t>constraint</a:t>
            </a:r>
            <a:r>
              <a:rPr lang="en-US" dirty="0"/>
              <a:t>,</a:t>
            </a:r>
            <a:br>
              <a:rPr lang="en-US" dirty="0"/>
            </a:br>
            <a:r>
              <a:rPr lang="en-US" i="1" dirty="0"/>
              <a:t>    column2 datatype</a:t>
            </a:r>
            <a:r>
              <a:rPr lang="en-US" dirty="0"/>
              <a:t> </a:t>
            </a:r>
            <a:r>
              <a:rPr lang="en-US" i="1" dirty="0"/>
              <a:t>constraint</a:t>
            </a:r>
            <a:r>
              <a:rPr lang="en-US" dirty="0"/>
              <a:t>,</a:t>
            </a:r>
            <a:br>
              <a:rPr lang="en-US" dirty="0"/>
            </a:br>
            <a:r>
              <a:rPr lang="en-US" i="1" dirty="0"/>
              <a:t>    column3 datatype</a:t>
            </a:r>
            <a:r>
              <a:rPr lang="en-US" dirty="0"/>
              <a:t> </a:t>
            </a:r>
            <a:r>
              <a:rPr lang="en-US" i="1" dirty="0"/>
              <a:t>constraint</a:t>
            </a:r>
            <a:r>
              <a:rPr lang="en-US" dirty="0"/>
              <a:t>,</a:t>
            </a:r>
            <a:br>
              <a:rPr lang="en-US" dirty="0"/>
            </a:br>
            <a:r>
              <a:rPr lang="en-US" dirty="0"/>
              <a:t>    ....</a:t>
            </a:r>
            <a:br>
              <a:rPr lang="en-US" dirty="0"/>
            </a:br>
            <a:r>
              <a:rPr lang="en-US" dirty="0"/>
              <a:t>);</a:t>
            </a:r>
          </a:p>
          <a:p>
            <a:r>
              <a:rPr lang="en-US" dirty="0"/>
              <a:t>Constraints can be column level or table level. Column level constraints apply to a column, and table level constraints apply to the whole table.</a:t>
            </a:r>
          </a:p>
          <a:p>
            <a:r>
              <a:rPr lang="en-US" dirty="0"/>
              <a:t>The following constraints are commonly used in SQL:</a:t>
            </a:r>
          </a:p>
          <a:p>
            <a:r>
              <a:rPr lang="en-US" b="1" dirty="0">
                <a:hlinkClick r:id="rId2"/>
              </a:rPr>
              <a:t>NOT NULL</a:t>
            </a:r>
            <a:r>
              <a:rPr lang="en-US" dirty="0"/>
              <a:t> - Ensures that a column cannot have a NULL value</a:t>
            </a:r>
          </a:p>
          <a:p>
            <a:r>
              <a:rPr lang="en-US" b="1" dirty="0">
                <a:hlinkClick r:id="rId3"/>
              </a:rPr>
              <a:t>UNIQUE</a:t>
            </a:r>
            <a:r>
              <a:rPr lang="en-US" dirty="0"/>
              <a:t> - Ensures that all values in a column are different</a:t>
            </a:r>
          </a:p>
          <a:p>
            <a:r>
              <a:rPr lang="en-US" b="1" dirty="0">
                <a:hlinkClick r:id="rId4"/>
              </a:rPr>
              <a:t>PRIMARY KEY</a:t>
            </a:r>
            <a:r>
              <a:rPr lang="en-US" dirty="0"/>
              <a:t> - A combination of a NOT NULL and UNIQUE. Uniquely identifies each row in a table</a:t>
            </a:r>
          </a:p>
          <a:p>
            <a:r>
              <a:rPr lang="en-US" b="1" dirty="0">
                <a:hlinkClick r:id="rId5"/>
              </a:rPr>
              <a:t>FOREIGN KEY</a:t>
            </a:r>
            <a:r>
              <a:rPr lang="en-US" dirty="0"/>
              <a:t> - Uniquely identifies a row/record in another table</a:t>
            </a:r>
          </a:p>
          <a:p>
            <a:r>
              <a:rPr lang="en-US" b="1" dirty="0">
                <a:hlinkClick r:id="rId6"/>
              </a:rPr>
              <a:t>CHECK</a:t>
            </a:r>
            <a:r>
              <a:rPr lang="en-US" dirty="0"/>
              <a:t> - Ensures that all values in a column satisfies a specific condition</a:t>
            </a:r>
          </a:p>
          <a:p>
            <a:r>
              <a:rPr lang="en-US" b="1" dirty="0">
                <a:hlinkClick r:id="rId7"/>
              </a:rPr>
              <a:t>DEFAULT</a:t>
            </a:r>
            <a:r>
              <a:rPr lang="en-US" dirty="0"/>
              <a:t> - Sets a default value for a column when no value is specified</a:t>
            </a:r>
          </a:p>
          <a:p>
            <a:r>
              <a:rPr lang="en-US" b="1" dirty="0">
                <a:hlinkClick r:id="rId8"/>
              </a:rPr>
              <a:t>INDEX</a:t>
            </a:r>
            <a:r>
              <a:rPr lang="en-US" dirty="0"/>
              <a:t> - Used to create and retrieve data from the database very quickly</a:t>
            </a:r>
          </a:p>
          <a:p>
            <a:pPr marL="0" indent="0">
              <a:buNone/>
            </a:pPr>
            <a:endParaRPr lang="en-US" dirty="0"/>
          </a:p>
        </p:txBody>
      </p:sp>
    </p:spTree>
    <p:extLst>
      <p:ext uri="{BB962C8B-B14F-4D97-AF65-F5344CB8AC3E}">
        <p14:creationId xmlns="" xmlns:p14="http://schemas.microsoft.com/office/powerpoint/2010/main" val="58961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normAutofit lnSpcReduction="10000"/>
          </a:bodyPr>
          <a:lstStyle/>
          <a:p>
            <a:pPr marL="0" indent="0">
              <a:buNone/>
            </a:pPr>
            <a:r>
              <a:rPr lang="en-US" dirty="0">
                <a:solidFill>
                  <a:srgbClr val="0070C0"/>
                </a:solidFill>
              </a:rPr>
              <a:t>SQL NOT NULL on CREATE </a:t>
            </a:r>
            <a:r>
              <a:rPr lang="en-US" dirty="0" smtClean="0">
                <a:solidFill>
                  <a:srgbClr val="0070C0"/>
                </a:solidFill>
              </a:rPr>
              <a:t>TABLE :</a:t>
            </a:r>
            <a:endParaRPr lang="en-US" dirty="0">
              <a:solidFill>
                <a:srgbClr val="0070C0"/>
              </a:solidFill>
            </a:endParaRPr>
          </a:p>
          <a:p>
            <a:pPr marL="0" indent="0">
              <a:buNone/>
            </a:pPr>
            <a:endParaRPr lang="en-US" dirty="0"/>
          </a:p>
          <a:p>
            <a:pPr marL="0" indent="0">
              <a:buNone/>
            </a:pPr>
            <a:r>
              <a:rPr lang="en-US" dirty="0"/>
              <a:t>The following SQL ensures that the "ID", "</a:t>
            </a:r>
            <a:r>
              <a:rPr lang="en-US" dirty="0" err="1"/>
              <a:t>LastName</a:t>
            </a:r>
            <a:r>
              <a:rPr lang="en-US" dirty="0"/>
              <a:t>", and "</a:t>
            </a:r>
            <a:r>
              <a:rPr lang="en-US" dirty="0" err="1"/>
              <a:t>FirstName</a:t>
            </a:r>
            <a:r>
              <a:rPr lang="en-US" dirty="0"/>
              <a:t>" columns will NOT accept NULL values when the "Persons" table is created:</a:t>
            </a:r>
          </a:p>
          <a:p>
            <a:pPr marL="0" indent="0">
              <a:buNone/>
            </a:pPr>
            <a:r>
              <a:rPr lang="en-US" dirty="0"/>
              <a:t>Example</a:t>
            </a:r>
          </a:p>
          <a:p>
            <a:pPr marL="0" indent="0">
              <a:buNone/>
            </a:pPr>
            <a:r>
              <a:rPr lang="en-US" dirty="0"/>
              <a:t>CREATE TABLE Persons (</a:t>
            </a:r>
          </a:p>
          <a:p>
            <a:pPr marL="0" indent="0">
              <a:buNone/>
            </a:pPr>
            <a:r>
              <a:rPr lang="en-US" dirty="0"/>
              <a:t>    ID </a:t>
            </a:r>
            <a:r>
              <a:rPr lang="en-US" dirty="0" err="1"/>
              <a:t>int</a:t>
            </a:r>
            <a:r>
              <a:rPr lang="en-US" dirty="0"/>
              <a:t> NOT NULL,</a:t>
            </a:r>
          </a:p>
          <a:p>
            <a:pPr marL="0" indent="0">
              <a:buNone/>
            </a:pPr>
            <a:r>
              <a:rPr lang="en-US" dirty="0"/>
              <a:t>    </a:t>
            </a:r>
            <a:r>
              <a:rPr lang="en-US" dirty="0" err="1"/>
              <a:t>LastName</a:t>
            </a:r>
            <a:r>
              <a:rPr lang="en-US" dirty="0"/>
              <a:t> varchar(255) NOT NULL,</a:t>
            </a:r>
          </a:p>
          <a:p>
            <a:pPr marL="0" indent="0">
              <a:buNone/>
            </a:pPr>
            <a:r>
              <a:rPr lang="en-US" dirty="0"/>
              <a:t>    </a:t>
            </a:r>
            <a:r>
              <a:rPr lang="en-US" dirty="0" err="1"/>
              <a:t>FirstName</a:t>
            </a:r>
            <a:r>
              <a:rPr lang="en-US" dirty="0"/>
              <a:t> varchar(255) NOT NULL,</a:t>
            </a:r>
          </a:p>
          <a:p>
            <a:pPr marL="0" indent="0">
              <a:buNone/>
            </a:pPr>
            <a:r>
              <a:rPr lang="en-US" dirty="0"/>
              <a:t>    Age </a:t>
            </a:r>
            <a:r>
              <a:rPr lang="en-US" dirty="0" err="1"/>
              <a:t>int</a:t>
            </a:r>
            <a:endParaRPr lang="en-US" dirty="0"/>
          </a:p>
          <a:p>
            <a:pPr marL="0" indent="0">
              <a:buNone/>
            </a:pPr>
            <a:r>
              <a:rPr lang="en-US" dirty="0"/>
              <a:t>);</a:t>
            </a:r>
          </a:p>
          <a:p>
            <a:pPr marL="0" indent="0">
              <a:buNone/>
            </a:pPr>
            <a:r>
              <a:rPr lang="en-US" dirty="0">
                <a:solidFill>
                  <a:srgbClr val="0070C0"/>
                </a:solidFill>
              </a:rPr>
              <a:t>SQL NOT NULL on ALTER </a:t>
            </a:r>
            <a:r>
              <a:rPr lang="en-US" dirty="0" smtClean="0">
                <a:solidFill>
                  <a:srgbClr val="0070C0"/>
                </a:solidFill>
              </a:rPr>
              <a:t>TABLE :</a:t>
            </a:r>
            <a:endParaRPr lang="en-US" dirty="0">
              <a:solidFill>
                <a:srgbClr val="0070C0"/>
              </a:solidFill>
            </a:endParaRPr>
          </a:p>
          <a:p>
            <a:pPr marL="0" indent="0">
              <a:buNone/>
            </a:pPr>
            <a:endParaRPr lang="en-US" dirty="0"/>
          </a:p>
          <a:p>
            <a:pPr marL="0" indent="0">
              <a:buNone/>
            </a:pPr>
            <a:r>
              <a:rPr lang="en-US" dirty="0"/>
              <a:t>To create a NOT NULL constraint on the "Age" column when the "Persons" table is already created, use the following SQL:</a:t>
            </a:r>
          </a:p>
          <a:p>
            <a:pPr marL="0" indent="0">
              <a:buNone/>
            </a:pPr>
            <a:r>
              <a:rPr lang="en-US" dirty="0"/>
              <a:t>ALTER TABLE Persons</a:t>
            </a:r>
          </a:p>
          <a:p>
            <a:pPr marL="0" indent="0">
              <a:buNone/>
            </a:pPr>
            <a:r>
              <a:rPr lang="en-US" dirty="0"/>
              <a:t>MODIFY Age </a:t>
            </a:r>
            <a:r>
              <a:rPr lang="en-US" dirty="0" err="1"/>
              <a:t>int</a:t>
            </a:r>
            <a:r>
              <a:rPr lang="en-US" dirty="0"/>
              <a:t> NOT NULL; </a:t>
            </a:r>
          </a:p>
        </p:txBody>
      </p:sp>
    </p:spTree>
    <p:extLst>
      <p:ext uri="{BB962C8B-B14F-4D97-AF65-F5344CB8AC3E}">
        <p14:creationId xmlns="" xmlns:p14="http://schemas.microsoft.com/office/powerpoint/2010/main" val="153257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1391900" cy="6858000"/>
          </a:xfrm>
        </p:spPr>
        <p:txBody>
          <a:bodyPr>
            <a:normAutofit fontScale="92500" lnSpcReduction="10000"/>
          </a:bodyPr>
          <a:lstStyle/>
          <a:p>
            <a:r>
              <a:rPr lang="en-US" b="1" dirty="0"/>
              <a:t>SQL UNIQUE Constraint</a:t>
            </a:r>
          </a:p>
          <a:p>
            <a:r>
              <a:rPr lang="en-US" dirty="0"/>
              <a:t>The UNIQUE constraint ensures that all values in a column are different.</a:t>
            </a:r>
          </a:p>
          <a:p>
            <a:r>
              <a:rPr lang="en-US" dirty="0"/>
              <a:t>Both the UNIQUE and PRIMARY KEY constraints provide a guarantee for uniqueness for a column or set of columns.</a:t>
            </a:r>
          </a:p>
          <a:p>
            <a:r>
              <a:rPr lang="en-US" dirty="0"/>
              <a:t>A PRIMARY KEY constraint automatically has a UNIQUE constraint.</a:t>
            </a:r>
          </a:p>
          <a:p>
            <a:r>
              <a:rPr lang="en-US" dirty="0"/>
              <a:t>However, you can have many UNIQUE constraints per table, but only one PRIMARY KEY constraint per table.</a:t>
            </a:r>
          </a:p>
          <a:p>
            <a:r>
              <a:rPr lang="en-US" b="1" dirty="0"/>
              <a:t>MySQL:</a:t>
            </a:r>
            <a:endParaRPr lang="en-US" dirty="0"/>
          </a:p>
          <a:p>
            <a:r>
              <a:rPr lang="en-US" dirty="0"/>
              <a:t>CREATE TABLE Persons (</a:t>
            </a:r>
            <a:br>
              <a:rPr lang="en-US" dirty="0"/>
            </a:br>
            <a:r>
              <a:rPr lang="en-US" dirty="0"/>
              <a:t>    ID </a:t>
            </a:r>
            <a:r>
              <a:rPr lang="en-US" dirty="0" err="1"/>
              <a:t>int</a:t>
            </a:r>
            <a:r>
              <a:rPr lang="en-US" dirty="0"/>
              <a:t> NOT NULL,</a:t>
            </a:r>
            <a:br>
              <a:rPr lang="en-US" dirty="0"/>
            </a:br>
            <a:r>
              <a:rPr lang="en-US" dirty="0"/>
              <a:t>    </a:t>
            </a:r>
            <a:r>
              <a:rPr lang="en-US" dirty="0" err="1"/>
              <a:t>LastName</a:t>
            </a:r>
            <a:r>
              <a:rPr lang="en-US" dirty="0"/>
              <a:t> varchar(255) NOT NULL,</a:t>
            </a:r>
            <a:br>
              <a:rPr lang="en-US" dirty="0"/>
            </a:br>
            <a:r>
              <a:rPr lang="en-US" dirty="0"/>
              <a:t>    </a:t>
            </a:r>
            <a:r>
              <a:rPr lang="en-US" dirty="0" err="1"/>
              <a:t>FirstName</a:t>
            </a:r>
            <a:r>
              <a:rPr lang="en-US" dirty="0"/>
              <a:t> varchar(255),</a:t>
            </a:r>
            <a:br>
              <a:rPr lang="en-US" dirty="0"/>
            </a:br>
            <a:r>
              <a:rPr lang="en-US" dirty="0"/>
              <a:t>    Age </a:t>
            </a:r>
            <a:r>
              <a:rPr lang="en-US" dirty="0" err="1"/>
              <a:t>int</a:t>
            </a:r>
            <a:r>
              <a:rPr lang="en-US" dirty="0"/>
              <a:t>,</a:t>
            </a:r>
            <a:br>
              <a:rPr lang="en-US" dirty="0"/>
            </a:br>
            <a:r>
              <a:rPr lang="en-US" dirty="0"/>
              <a:t>    UNIQUE (ID)</a:t>
            </a:r>
            <a:br>
              <a:rPr lang="en-US" dirty="0"/>
            </a:br>
            <a:r>
              <a:rPr lang="en-US" dirty="0"/>
              <a:t>); </a:t>
            </a:r>
          </a:p>
          <a:p>
            <a:pPr marL="0" indent="0">
              <a:buNone/>
            </a:pPr>
            <a:r>
              <a:rPr lang="en-US" b="1" dirty="0"/>
              <a:t>SQL UNIQUE Constraint on ALTER </a:t>
            </a:r>
            <a:r>
              <a:rPr lang="en-US" b="1" dirty="0" smtClean="0"/>
              <a:t>TABLE :</a:t>
            </a:r>
            <a:endParaRPr lang="en-US" b="1" dirty="0"/>
          </a:p>
          <a:p>
            <a:r>
              <a:rPr lang="en-US" dirty="0"/>
              <a:t>To create a UNIQUE constraint on the "ID" column when the table is already created, use the following SQL:</a:t>
            </a:r>
          </a:p>
          <a:p>
            <a:r>
              <a:rPr lang="en-US" b="1" dirty="0"/>
              <a:t>MySQL / SQL Server / Oracle / MS Access:</a:t>
            </a:r>
            <a:endParaRPr lang="en-US" dirty="0"/>
          </a:p>
          <a:p>
            <a:r>
              <a:rPr lang="en-US" dirty="0"/>
              <a:t>ALTER TABLE Persons</a:t>
            </a:r>
            <a:br>
              <a:rPr lang="en-US" dirty="0"/>
            </a:br>
            <a:r>
              <a:rPr lang="en-US" dirty="0"/>
              <a:t>ADD UNIQUE (ID); </a:t>
            </a:r>
          </a:p>
          <a:p>
            <a:pPr marL="0" indent="0">
              <a:buNone/>
            </a:pPr>
            <a:endParaRPr lang="en-US" dirty="0"/>
          </a:p>
        </p:txBody>
      </p:sp>
    </p:spTree>
    <p:extLst>
      <p:ext uri="{BB962C8B-B14F-4D97-AF65-F5344CB8AC3E}">
        <p14:creationId xmlns="" xmlns:p14="http://schemas.microsoft.com/office/powerpoint/2010/main" val="1943731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EC38D4CF4FD94DA87D231252AAA3BC" ma:contentTypeVersion="2" ma:contentTypeDescription="Create a new document." ma:contentTypeScope="" ma:versionID="b956c73d000685f8d905a29abb646517">
  <xsd:schema xmlns:xsd="http://www.w3.org/2001/XMLSchema" xmlns:xs="http://www.w3.org/2001/XMLSchema" xmlns:p="http://schemas.microsoft.com/office/2006/metadata/properties" xmlns:ns2="2bd7f2b5-3f45-4125-92a8-9ce51d6db477" targetNamespace="http://schemas.microsoft.com/office/2006/metadata/properties" ma:root="true" ma:fieldsID="db648c87887ae5463899bb45cafbd8b1" ns2:_="">
    <xsd:import namespace="2bd7f2b5-3f45-4125-92a8-9ce51d6db4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7f2b5-3f45-4125-92a8-9ce51d6db4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707092-193D-40EF-B253-0BAC8650B309}"/>
</file>

<file path=customXml/itemProps2.xml><?xml version="1.0" encoding="utf-8"?>
<ds:datastoreItem xmlns:ds="http://schemas.openxmlformats.org/officeDocument/2006/customXml" ds:itemID="{F99029B9-BEDF-4EC2-874C-2912ECD60122}"/>
</file>

<file path=customXml/itemProps3.xml><?xml version="1.0" encoding="utf-8"?>
<ds:datastoreItem xmlns:ds="http://schemas.openxmlformats.org/officeDocument/2006/customXml" ds:itemID="{4C14BA1E-8B78-46CB-91B7-916842CCCA4D}"/>
</file>

<file path=docProps/app.xml><?xml version="1.0" encoding="utf-8"?>
<Properties xmlns="http://schemas.openxmlformats.org/officeDocument/2006/extended-properties" xmlns:vt="http://schemas.openxmlformats.org/officeDocument/2006/docPropsVTypes">
  <Template>TM10001105[[fn=Crop]]</Template>
  <TotalTime>236</TotalTime>
  <Words>1952</Words>
  <Application>Microsoft Office PowerPoint</Application>
  <PresentationFormat>Custom</PresentationFormat>
  <Paragraphs>347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Crop</vt:lpstr>
      <vt:lpstr>MySQL commands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DML COMMANDS</vt:lpstr>
      <vt:lpstr>The SQL INSERT INTO Statement :  The INSERT INTO statement is used to insert new records in a table.  INSERT INTO table_name (column1, column2, column3, ...) VALUES (value1, value2, value3, ...);  INSERT INTO Customers (CustomerName, ContactName, Address, City, PostalCode, Country) VALUES ('Cardinal', 'Tom B. Erichsen', 'Skagen 21', 'Stavanger', '4006', 'Norway');  The INSERT INTO syntax would be as follows:  INSERT INTO table_name VALUES (value1, value2, value3, ...);   Insert Data Only in Specified Columns  INSERT INTO Customers (CustomerName, City, Country) VALUES ('Cardinal', 'Stavanger', 'Norway');</vt:lpstr>
      <vt:lpstr>The SQL UPDATE Statement  The UPDATE statement is used to modify the existing records in a table.  UPDATE Syntax :  UPDATE table_name SET column1 = value1, column2 = value2, ... WHERE condition;  Note : If you omit the WHERE clause, all records in the table will be updated!   Example :  UPDATE Customers  SET ContactName = 'Alfred Schmidt', City= 'Frankfurt'  WHERE CustomerID = 1;</vt:lpstr>
      <vt:lpstr>The SQL DELETE Statement :  The DELETE statement is used to delete existing records in a table.  DELETE Syntax :  DELETE FROM table_name WHERE condition;  Example :  DELETE FROM Customers WHERE CustomerName='Alfreds Futterkiste';  Delete All Records :  It is possible to delete all rows in a table without deleting the table. This means that the table structure, attributes, and indexes will be intact:   DELETE FROM table_name;</vt:lpstr>
      <vt:lpstr>The SQL SELECT Statement :  The SELECT statement is used to select data from a database.  The data returned is stored in a result table, called the result-set.  SYNTAX :  SELECT column1, column2, ...      FROM table_name;  Example :  SELECT CustomerName, City FROM Customers;   If you want to select all the fields available in the table.  SELECT * FROM table_name;   Example :  SELECT * FROM Customers;</vt:lpstr>
      <vt:lpstr>SELECT DISTINCT Syntax :  SELECT DISTINCT column1, column2, ... FROM table_name;   -&gt; Removes duplication  SELECT DISTINCT Country FROM Customers;  The SQL WHERE Clause :  The WHERE clause is used to filter records.  The WHERE clause is used to extract only those records that fulfill a specified condition.   SELECT column1, column2, ... FROM table_name WHERE condition;   SELECT * FROM Customers WHERE Country='Mexico'; </vt:lpstr>
      <vt:lpstr>Operators in The WHERE Clause :  The following operators can be used in the WHERE clause:  Operator  Description  Example  =  Equal   &gt;  Greater than   &lt;  Less than   &gt;=  Greater than or equal   &lt;=  Less than or equal   &lt;&gt;  Not equal.   Note: In some versions of SQL this operator may be written as !=    BETWEEN  Between a certain range    LIKE  Search for a pattern    IN  To specify multiple possible values for a column</vt:lpstr>
      <vt:lpstr>The SQL AND, OR and NOT Operators :  The WHERE clause can be combined with AND, OR, and NOT operators.  The AND and OR operators are used to filter records based on more than one condition:  The AND operator displays a record if all the conditions separated by AND are TRUE.  The OR operator displays a record if any of the conditions separated by OR is TRUE.  The NOT operator displays a record if the condition(s) is NOT TRUE.  AND Syntax :  SELECT column1, column2, ...   FROM table_name WHERE condition1 AND condition2 AND condition3 ...;   SELECT * FROM Customers WHERE Country='Germany' AND City='Berlin';  </vt:lpstr>
      <vt:lpstr>OR Syntax :  SELECT column1, column2, ...  FROM table_name WHERE condition1 OR condition2 OR condition3 ...;   Example :  SELECT * FROM Customers   WHERE City='Berlin' OR City='München';  NOT Syntax :  SELECT column1, column2, ...FROM table_name WHERE NOT condition;   Example :  SELECT * FROM Customers WHERE NOT Country='Germany';  Combining AND, OR and NOT :   SELECT * FROM Customers WHERE Country='Germany' AND (City='Berlin' OR City='München');    SELECT * FROM Customers  WHERE NOT Country='Germany' AND NOT Country='USA'; </vt:lpstr>
      <vt:lpstr>The SQL ORDER BY Keyword :  The ORDER BY keyword is used to sort the result-set in ascending or descending order.  The ORDER BY keyword sorts the records in ascending order by default.   To sort the records in descending order, use the DESC keyword.  ORDER BY Syntax :  SELECT column1, column2, …   FROM table_name  ORDER BY column1, column2, ... ASC|DESC;   Example :   SELECT * FROM Customers  ORDER BY Country;  SELECT * FROM Customers  ORDER BY Country DESC;  SELECT * FROM Customers  ORDER BY Country, CustomerName;   SELECT * FROM Customers  ORDER BY Country ASC, CustomerName DESC;  </vt:lpstr>
      <vt:lpstr>SQL NULL Values :  A field with a NULL value is a field with no value.  Note: A NULL value is different from a zero value or a field that contains spaces. A field with a NULL value is one that has been left blank during record creation!  How to Test for NULL Values?  It is not possible to test for NULL values with comparison operators, such as =, &lt;, or &lt;&gt;.  We will have to use the IS NULL and IS NOT NULL operators instead.  IS NULL Syntax   :  SELECT column_names  FROM table_name  WHERE column_name IS NULL;  SELECT CustomerName, ContactName, Address FROM Customers WHERE Address IS NULL;  IS NOT NULL Syntax :  SELECT column_names FROM table_name WHERE column_name IS NOT NULL;   SELECT CustomerName, ContactName, Address FROM Customers WHERE Address IS NOT NULL; </vt:lpstr>
      <vt:lpstr>Aggregate Functions :  SQL MIN() and MAX() Functions  The MIN() function returns the smallest value of the selected column.  SELECT MIN(column_name) FROM table_name WHERE condition;  SELECT MIN(Price) FROM Products;  The MAX() function returns the largest value of the selected column.  SELECT MAX(column_name) FROM table_name WHERE condition;   SELECT MAX(Price) FROM Products;   </vt:lpstr>
      <vt:lpstr>The SQL COUNT(), AVG() and SUM() Functions :  The COUNT() function returns the number of rows that matches a specified criteria.  The AVG() function returns the average value of a numeric column.  The SUM() function returns the total sum of a numeric column.  COUNT() Syntax :  SELECT COUNT(column_name) FROM table_name WHERE condition;  SELECT COUNT(ProductID) FROM Products;  AVG() Syntax :  SELECT AVG(column_name) FROM table_name WHERE condition;  SELECT AVG(Price) FROM Products;  SUM() Syntax :  SELECT SUM(column_name) FROM table_name WHERE condition;   SELECT SUM(Quantity) FROM OrderDetails; </vt:lpstr>
      <vt:lpstr>The SQL LIKE Operator :  The LIKE operator is used in a WHERE clause to search for a specified pattern in a column.  There are two wildcards often used in conjunction with the LIKE operator:      % - The percent sign represents zero, one, or multiple characters      _ - The underscore represents a single character   The percent sign and the underscore can also be used in combinations!   LIKE Syntax :   SELECT column1, column2, ...  FROM table_name  WHERE column LIKE pattern;    Tip: You can also combine any number of conditions using AND or OR operators. </vt:lpstr>
      <vt:lpstr>Here are some examples showing different LIKE operators with '%' and '_' wildcards:   LIKE Operator  Description :   WHERE CustomerName LIKE 'a%'  Finds any values that start with "a"  WHERE CustomerName LIKE '%a'  Finds any values that end with "a"  WHERE CustomerName LIKE '%or%'  Finds any values that have "or" in any position  WHERE CustomerName LIKE '_r%'  Finds any values that have "r" in the second position  WHERE CustomerName LIKE 'a__%'  Finds any values that start with "a" and are at least 3                                                                  characters in length  WHERE ContactName LIKE 'a%o'  Finds any values that start with "a" and ends with "o"</vt:lpstr>
      <vt:lpstr>Examples :  The following SQL statement selects all customers with a CustomerName starting with "a":  SELECT * FROM Customers WHERE CustomerName LIKE 'a%';   The following SQL statement selects all customers with a CustomerName ending with "a":  SELECT * FROM Customers WHERE CustomerName LIKE '%a';   The following SQL statement selects all customers with a CustomerName that have "or" in any position:  SELECT * FROM Customers WHERE CustomerName LIKE '%or%';  The following SQL statement selects all customers with a CustomerName that have "r" in the second position:  SELECT * FROM Customers WHERE CustomerName LIKE '_r%';   The following SQL statement selects all customers with a CustomerName that starts with "a" and are at least 3 characters in length:  SELECT * FROM Customers WHERE CustomerName LIKE 'a__%'; </vt:lpstr>
      <vt:lpstr>The following SQL statement selects all customers with a ContactName that starts with "a" and ends with "o":  SELECT * FROM Customers WHERE ContactName LIKE 'a%o';    The following SQL statement selects all customers with a CustomerName that does NOT start with "a":   SELECT * FROM Customers  WHERE CustomerName NOT LIKE 'a%';</vt:lpstr>
      <vt:lpstr>The SQL IN Operator :  The IN operator allows you to specify multiple values in a WHERE clause.  The IN operator is a shorthand for multiple OR conditions.  SELECT column_name(s) FROM table_name  WHERE column_name IN (value1, value2, ...);  SELECT column_name(s) FROM table_name WHERE column_name IN (SELECT STATEMENT);    The following SQL statement selects all customers that are located in "Germany", "France" and "UK":  SELECT * FROM Customers WHERE Country IN ('Germany', 'France', 'UK');  The following SQL statement selects all customers that are NOT located in "Germany", "France" or "UK":  SELECT * FROM Customers WHERE Country NOT IN ('Germany', 'France', 'UK');  The following SQL statement selects all customers that are from the same countries as the suppliers:  SELECT * FROM Customers WHERE Country IN (SELECT Country FROM Suppliers);</vt:lpstr>
      <vt:lpstr>The SQL BETWEEN Operator :  The BETWEEN operator selects values within a given range. The values can be numbers, text, or dates.  The BETWEEN operator is inclusive: begin and end values are included.    SELECT column_name(s) FROM table_name WHERE column_name BETWEEN value1 AND value2;    The following SQL statement selects all products with a price BETWEEN 10 and 20:  SELECT * FROM Products WHERE Price BETWEEN 10 AND 20;  NOT BETWEEN Example :  To display the products outside the range of the previous example, use NOT BETWEEN:  SELECT * FROM Products WHERE Price NOT BETWEEN 10 AND 20;</vt:lpstr>
      <vt:lpstr>BETWEEN with IN Example :  The following SQL statement selects all products with a price BETWEEN 10 and 20. In addition; do not show products with a CategoryID of 1,2, or 3:   SELECT * FROM Products WHERE Price BETWEEN 10 AND 20 AND NOT CategoryID IN (1,2,3);  BETWEEN Text Values Example :  The following SQL statement selects all products with a ProductName BETWEEN Carnarvon Tigers and Mozzarella di Giovanni:   SELECT * FROM Products WHERE ProductName BETWEEN 'Carnarvon Tigers' AND 'Mozzarella di Giovanni‘ ORDER BY ProductName;   BETWEEN Dates Example :  The following SQL statement selects all orders with an OrderDate BETWEEN '01-July-1996' and '31-July-1996':  SELECT * FROM Orders WHERE OrderDate BETWEEN #01/07/1996# AND #31/07/1996#; (or)  SELECT * FROM Orders WHERE OrderDate BETWEEN '1996-07-01' AND '1996-07-31';</vt:lpstr>
      <vt:lpstr>SQL Aliases :  SQL aliases are used to give a table, or a column in a table, a temporary name.  Aliases are often used to make column names more readable.  An alias only exists for the duration of the query.  Alias Column Syntax:  SELECT column_name AS alias_name FROM table_name;  SELECT CustomerID AS ID, CustomerName AS Customer FROM Customers;   SELECT CustomerName AS Customer, ContactName AS [Contact Person]  FROM Customers;   Alias Table Syntax :  SELECT column_name(s) FROM table_name AS alias_name;   SELECT o.OrderID, o.OrderDate, c.CustomerName  FROM Customers AS c, Orders AS o  WHERE c.CustomerName="Around the Horn" AND c.CustomerID=o.CustomerID;</vt:lpstr>
      <vt:lpstr>The SQL GROUP BY Statement :  The GROUP BY statement group rows that have the same values into summary rows, like "find the number of customers in each country".  The GROUP BY statement is often used with aggregate functions (COUNT, MAX, MIN, SUM, AVG) to group the result-set by one or more columns.  GROUP BY Syntax :  SELECT column_name(s) FROM table_name WHERE condition GROUP BY column_name(s) ORDER BY column_name(s);   SELECT COUNT(CustomerID), Country FROM Customers  GROUP BY Country;   SELECT COUNT(CustomerID), Country FROM Customers GROUP BY Country ORDER BY COUNT(CustomerID) DESC;</vt:lpstr>
      <vt:lpstr>The SQL HAVING Clause  The HAVING clause was added to SQL because the WHERE keyword could not be used with aggregate functions.   HAVING Syntax :  SELECT column_name(s) FROM table_name WHERE condition GROUP BY column_name(s) HAVING condition ORDER BY column_name(s);  Example :  The following SQL statement lists the number of customers in each country. Only include countries with more than 5 customers:  SELECT COUNT(CustomerID), Country FROM Customers GROUP BY Country  HAVING COUNT(CustomerID) &gt; 5;    </vt:lpstr>
      <vt:lpstr> The following SQL statement lists the number of customers in each country, sorted high to low (Only include countries with more than 5 customers):   SELECT COUNT(CustomerID), Country  FROM Customers  GROUP BY Country  HAVING COUNT(CustomerID) &gt; 5  ORDER BY COUNT(CustomerID) DESC;  </vt:lpstr>
      <vt:lpstr>JOINS : </vt:lpstr>
      <vt:lpstr>Slide 45</vt:lpstr>
      <vt:lpstr>Slide 46</vt:lpstr>
      <vt:lpstr>Slide 47</vt:lpstr>
      <vt:lpstr>Slide 48</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commands</dc:title>
  <dc:creator>Dr Anbarasan</dc:creator>
  <cp:lastModifiedBy>Amrita</cp:lastModifiedBy>
  <cp:revision>60</cp:revision>
  <dcterms:created xsi:type="dcterms:W3CDTF">2019-08-24T16:33:34Z</dcterms:created>
  <dcterms:modified xsi:type="dcterms:W3CDTF">2020-11-01T15:46:34Z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0x01010016EC38D4CF4FD94DA87D231252AAA3BC</vt:lpwstr>
  </property>
</Properties>
</file>