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slides/slide4.xml" ContentType="application/vnd.openxmlformats-officedocument.presentationml.slide+xml"/>
  <Override PartName="/ppt/tags/tag2.xml" ContentType="application/vnd.openxmlformats-officedocument.presentationml.tag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3.xml" ContentType="application/vnd.openxmlformats-officedocument.presentationml.tags+xml"/>
  <Override PartName="/ppt/slides/slide8.xml" ContentType="application/vnd.openxmlformats-officedocument.presentationml.slide+xml"/>
  <Override PartName="/ppt/tags/tag4.xml" ContentType="application/vnd.openxmlformats-officedocument.presentationml.tag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5.xml" ContentType="application/vnd.openxmlformats-officedocument.presentationml.tag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6.xml" ContentType="application/vnd.openxmlformats-officedocument.presentationml.tags+xml"/>
  <Override PartName="/ppt/slides/slide14.xml" ContentType="application/vnd.openxmlformats-officedocument.presentationml.slide+xml"/>
  <Override PartName="/ppt/tags/tag7.xml" ContentType="application/vnd.openxmlformats-officedocument.presentationml.tags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3"/>
    <p:sldId id="280" r:id="rId4"/>
    <p:sldId id="257" r:id="rId5"/>
    <p:sldId id="258" r:id="rId6"/>
    <p:sldId id="260" r:id="rId7"/>
    <p:sldId id="269" r:id="rId8"/>
    <p:sldId id="270" r:id="rId9"/>
    <p:sldId id="259" r:id="rId10"/>
    <p:sldId id="271" r:id="rId11"/>
    <p:sldId id="272" r:id="rId12"/>
    <p:sldId id="273" r:id="rId13"/>
    <p:sldId id="276" r:id="rId14"/>
    <p:sldId id="274" r:id="rId15"/>
    <p:sldId id="27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9" Type="http://schemas.openxmlformats.org/officeDocument/2006/relationships/presProps" Target="presProps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2680-F3AB-4B74-B4B0-6D3CBAE11DE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C1BB-D43B-46FB-BA10-2DDEB92C20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43CC70-0927-471C-85E3-9EA73E063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B4F8A5-CA53-4442-B865-B9C797E5EF6C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CDC-7DA0-47FD-B53C-A41A1AB220F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7EF7-D761-4C22-9A9B-D78EC5C0E03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3C6A-635E-45FF-B15B-054539FF3D5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5EA52F-35BA-4A50-8E40-AC883D85D17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B4F8A5-CA53-4442-B865-B9C797E5EF6C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23C-F1D0-4CCA-9392-9C11704F7C0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D9-4A8F-41FD-8CEA-7F5E0680D67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A02-18D7-46BA-9AF0-BCC311A8A47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9B58-0D26-4535-97CE-3FFA0E85D66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35D1770-FB63-404B-9CC6-D0064A96D3C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F89CB9-C434-4A31-AF65-7A2609F0C83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97AAD1-AF2C-489F-A375-B66B45BAD37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B4F8A5-CA53-4442-B865-B9C797E5EF6C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  <a:t>Introduction</a:t>
            </a:r>
            <a:b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  <a:t> to </a:t>
            </a:r>
            <a:b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  <a:t>Operating Systems</a:t>
            </a:r>
            <a:br>
              <a:rPr lang="en-US" sz="4800" b="1" dirty="0"/>
            </a:br>
            <a:endParaRPr lang="en-US" sz="48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latin typeface="Cambria" panose="02040503050406030204" pitchFamily="18" charset="0"/>
              </a:rPr>
              <a:t>Module - I</a:t>
            </a:r>
            <a:endParaRPr lang="en-US" sz="5400" b="1" dirty="0"/>
          </a:p>
        </p:txBody>
      </p:sp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34300" y="1731956"/>
            <a:ext cx="7152899" cy="3394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1828" y="1871003"/>
            <a:ext cx="6836898" cy="312302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/>
          <p:nvPr/>
        </p:nvSpPr>
        <p:spPr>
          <a:xfrm>
            <a:off x="4734300" y="2408266"/>
            <a:ext cx="7429564" cy="158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Introduction </a:t>
            </a:r>
            <a:b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to </a:t>
            </a:r>
            <a:b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Operating Systems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6033793" y="4460219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Module - I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0045" y="5330434"/>
            <a:ext cx="7054426" cy="1455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Dr. </a:t>
            </a:r>
            <a:r>
              <a:rPr lang="en-IN" alt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A.Padmavathi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Assistant Professor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(SG)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Department of 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Computer Science and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Engineering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Amrita School of Engineering, C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hennai</a:t>
            </a:r>
            <a:endParaRPr lang="en-IN" altLang="en-US" sz="2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82"/>
    </mc:Choice>
    <mc:Fallback>
      <p:transition spd="slow" advTm="514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Quick questions 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49287"/>
            <a:ext cx="10178322" cy="426282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Are application programs </a:t>
            </a:r>
            <a:r>
              <a:rPr lang="en-US" sz="2600" dirty="0" err="1">
                <a:solidFill>
                  <a:schemeClr val="tx1"/>
                </a:solidFill>
              </a:rPr>
              <a:t>eg.</a:t>
            </a:r>
            <a:r>
              <a:rPr lang="en-US" sz="2600" dirty="0">
                <a:solidFill>
                  <a:schemeClr val="tx1"/>
                </a:solidFill>
              </a:rPr>
              <a:t> Excel, chrome etc. are part of OS?</a:t>
            </a:r>
            <a:endParaRPr lang="en-US" sz="26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No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OS (Kernel) is helping in running these processes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If any process wants to communicate with any hardware devices, it uses </a:t>
            </a:r>
            <a:r>
              <a:rPr lang="en-US" sz="2000" b="1" dirty="0">
                <a:solidFill>
                  <a:schemeClr val="tx1"/>
                </a:solidFill>
              </a:rPr>
              <a:t>system calls.</a:t>
            </a:r>
            <a:endParaRPr lang="en-US" sz="2000" b="1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 Why do we need an interface (OS)? Why not the user directly communicate with the hardware?</a:t>
            </a:r>
            <a:endParaRPr lang="en-US" sz="26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Many problems such as memory access, resource conflict etc. will happen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770"/>
    </mc:Choice>
    <mc:Fallback>
      <p:transition spd="slow" advTm="120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Kernel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106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Kernel is the heart of OS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Portion of the OS code that is always resident in the main memory (RAM)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Functions of Kernel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Process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Memory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File system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Protection &amp; security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Device management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Inter process communication etc.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578"/>
    </mc:Choice>
    <mc:Fallback>
      <p:transition spd="slow" advTm="875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OS &amp; Kernel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6229"/>
            <a:ext cx="10178322" cy="4123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Windows OS – Windows NT is the Kernel (more than 75% market share)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Mac OS – XNU is the Kernel (around 19% market share)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Ubuntu OS – Red hat is the Kernel (Linux 1.6% market share for desktop computers)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In server class machines, Linux is used and more than 70% market share is acquired by Linux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In smart watches, smart phones, cars, smart TV etc. Linux Kernel is used.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339"/>
    </mc:Choice>
    <mc:Fallback>
      <p:transition spd="slow" advTm="1063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Quick question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Can we have an OS without Kernel?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No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Can we have Kernel without an OS?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Yes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95"/>
    </mc:Choice>
    <mc:Fallback>
      <p:transition spd="slow" advTm="438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chemeClr val="tx1"/>
                </a:solidFill>
                <a:latin typeface="Cambria" panose="02040503050406030204" pitchFamily="18" charset="0"/>
              </a:rPr>
              <a:t>Functions of operating systems</a:t>
            </a:r>
            <a:endParaRPr lang="en-US" sz="4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66626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Resource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Process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Storage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Memory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File system management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Protection &amp; security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Inter process communication etc.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In other words, functions of Kernel + CLI(command line interface) and GUI (graphical user interface) for user interaction with the system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OS provides system utilities and system libraries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39"/>
    </mc:Choice>
    <mc:Fallback>
      <p:transition spd="slow" advTm="66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  <a:latin typeface="ae_AlMateen" panose="02060803050605020204" pitchFamily="18" charset="-78"/>
                <a:cs typeface="ae_AlMateen" panose="02060803050605020204" pitchFamily="18" charset="-78"/>
              </a:rPr>
              <a:t>Thank you!!</a:t>
            </a:r>
            <a:endParaRPr lang="en-US" sz="4000" dirty="0">
              <a:solidFill>
                <a:schemeClr val="tx1"/>
              </a:solidFill>
              <a:latin typeface="ae_AlMateen" panose="02060803050605020204" pitchFamily="18" charset="-78"/>
              <a:cs typeface="ae_AlMateen" panose="020608030506050202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37"/>
    </mc:Choice>
    <mc:Fallback>
      <p:transition spd="slow" advTm="192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1231797" y="6039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4600" b="1" dirty="0">
                <a:latin typeface="Cambria" panose="02040503050406030204" pitchFamily="18" charset="0"/>
              </a:rPr>
            </a:br>
            <a:r>
              <a:rPr lang="en-US" sz="4600" b="1" dirty="0">
                <a:latin typeface="Cambria" panose="02040503050406030204" pitchFamily="18" charset="0"/>
              </a:rPr>
              <a:t>Lecture - 1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65586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1"/>
                </a:solidFill>
              </a:rPr>
              <a:t>Introduction to Operating Systems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2"/>
    </mc:Choice>
    <mc:Fallback>
      <p:transition spd="slow" advTm="66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Contents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54629"/>
            <a:ext cx="10178322" cy="50945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What is an operating system?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Operating system goals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What does operating systems do?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Parts of operating system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What is Kernel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Functions of operating systems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12"/>
    </mc:Choice>
    <mc:Fallback>
      <p:transition spd="slow" advTm="23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What is an operating system (OS)?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 program that acts as an intermediary between a user of a computer and  the computer hardware.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 simple words, OS is an interface between user and hardware (CPU, I/O, RAM).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OS is a program (software) that manages the computer hardware. 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includes all programs that are associated with the operation of the system (computer).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OS resides in hard disc, but on system booting, it is copied to RAM.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494"/>
    </mc:Choice>
    <mc:Fallback>
      <p:transition spd="slow" advTm="1234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Computer System Components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478" y="1664872"/>
            <a:ext cx="10178322" cy="3593591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2000" dirty="0">
                <a:solidFill>
                  <a:schemeClr val="tx1"/>
                </a:solidFill>
              </a:rPr>
              <a:t> – basic computing resources (CPU, memory, I/O devices).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Operating system </a:t>
            </a:r>
            <a:r>
              <a:rPr lang="en-US" sz="2000" dirty="0">
                <a:solidFill>
                  <a:schemeClr val="tx1"/>
                </a:solidFill>
              </a:rPr>
              <a:t>– controls and coordinates the use of the hardware among various application programs for different users.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Applications programs </a:t>
            </a:r>
            <a:r>
              <a:rPr lang="en-US" sz="2000" dirty="0">
                <a:solidFill>
                  <a:schemeClr val="tx1"/>
                </a:solidFill>
              </a:rPr>
              <a:t>– define the ways in which system resources are used to solve the computing problems of the users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Users</a:t>
            </a:r>
            <a:r>
              <a:rPr lang="en-US" sz="2000" dirty="0">
                <a:solidFill>
                  <a:schemeClr val="tx1"/>
                </a:solidFill>
              </a:rPr>
              <a:t> (people, machines, other computers).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7715" y="3640347"/>
            <a:ext cx="2943225" cy="2771775"/>
          </a:xfrm>
          <a:prstGeom prst="rect">
            <a:avLst/>
          </a:prstGeom>
        </p:spPr>
      </p:pic>
      <p:sp>
        <p:nvSpPr>
          <p:cNvPr id="7" name="TextBox 28"/>
          <p:cNvSpPr txBox="1"/>
          <p:nvPr/>
        </p:nvSpPr>
        <p:spPr>
          <a:xfrm>
            <a:off x="6052990" y="6457041"/>
            <a:ext cx="5300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Cambria" panose="02040503050406030204" pitchFamily="18" charset="0"/>
              </a:rPr>
              <a:t>Abstract view of the components of a computer system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275177" y="4163416"/>
            <a:ext cx="22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U1, U2….Un are users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351"/>
    </mc:Choice>
    <mc:Fallback>
      <p:transition spd="slow" advTm="893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Various Operating systems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014" y="2727593"/>
            <a:ext cx="8183650" cy="194288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           </a:t>
            </a:r>
            <a:r>
              <a:rPr lang="en-US" sz="2400" dirty="0">
                <a:solidFill>
                  <a:schemeClr val="tx1"/>
                </a:solidFill>
              </a:rPr>
              <a:t>and many more……..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31"/>
    </mc:Choice>
    <mc:Fallback>
      <p:transition spd="slow" advTm="412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Quick question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 Why there is a need of an operating system?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If there is no operating system, then the user need to write separate program to access each of the hardware.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In order to print a document, the user need to write a program to invoke the printer and do the printing.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376"/>
    </mc:Choice>
    <mc:Fallback>
      <p:transition spd="slow" advTm="91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Operating System Goals 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Make the computer system convenient to use. 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CONVINIENCE </a:t>
            </a:r>
            <a:r>
              <a:rPr lang="en-US" sz="2000" dirty="0">
                <a:solidFill>
                  <a:schemeClr val="tx1"/>
                </a:solidFill>
              </a:rPr>
              <a:t>(Windows OS acquired 95% market)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Execute user programs and make solving user problems easier. 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400" b="1" dirty="0">
                <a:solidFill>
                  <a:schemeClr val="tx1"/>
                </a:solidFill>
              </a:rPr>
              <a:t>EFFICIENCY/THROUGHPUT </a:t>
            </a:r>
            <a:r>
              <a:rPr lang="en-US" sz="2000" dirty="0">
                <a:solidFill>
                  <a:schemeClr val="tx1"/>
                </a:solidFill>
              </a:rPr>
              <a:t>(Linux)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Throughput is number of tasks executed per unit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635"/>
    </mc:Choice>
    <mc:Fallback>
      <p:transition spd="slow" advTm="104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Parts of operating system</a:t>
            </a:r>
            <a:endParaRPr lang="en-US" sz="4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Kernel </a:t>
            </a:r>
            <a:r>
              <a:rPr lang="en-US" sz="2400" dirty="0">
                <a:solidFill>
                  <a:schemeClr val="tx1"/>
                </a:solidFill>
              </a:rPr>
              <a:t>(heart of OS)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Device drivers </a:t>
            </a:r>
            <a:r>
              <a:rPr lang="en-US" sz="2400" dirty="0">
                <a:solidFill>
                  <a:schemeClr val="tx1"/>
                </a:solidFill>
              </a:rPr>
              <a:t>(to communicate with system hardware)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User interface (</a:t>
            </a:r>
            <a:r>
              <a:rPr lang="en-US" sz="2400" dirty="0">
                <a:solidFill>
                  <a:schemeClr val="tx1"/>
                </a:solidFill>
              </a:rPr>
              <a:t>allows a user to enter and receive information)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System libraries (</a:t>
            </a:r>
            <a:r>
              <a:rPr lang="en-US" sz="2400" dirty="0">
                <a:solidFill>
                  <a:schemeClr val="tx1"/>
                </a:solidFill>
              </a:rPr>
              <a:t>An organized collection of computer programs that is maintained on-line with a computer system by being held on a secondary storage device)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System utilities </a:t>
            </a:r>
            <a:r>
              <a:rPr lang="en-US" sz="2400" dirty="0">
                <a:solidFill>
                  <a:schemeClr val="tx1"/>
                </a:solidFill>
              </a:rPr>
              <a:t>( manage, maintain and control computer resources)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083"/>
    </mc:Choice>
    <mc:Fallback>
      <p:transition spd="slow" advTm="122083"/>
    </mc:Fallback>
  </mc:AlternateContent>
</p:sld>
</file>

<file path=ppt/tags/tag1.xml><?xml version="1.0" encoding="utf-8"?>
<p:tagLst xmlns:p="http://schemas.openxmlformats.org/presentationml/2006/main">
  <p:tag name="TIMING" val="|2.3|6.9|1.3|2.4|1.8|0.6"/>
</p:tagLst>
</file>

<file path=ppt/tags/tag2.xml><?xml version="1.0" encoding="utf-8"?>
<p:tagLst xmlns:p="http://schemas.openxmlformats.org/presentationml/2006/main">
  <p:tag name="TIMING" val="|49.1|21.6|18.1|11|5.6"/>
</p:tagLst>
</file>

<file path=ppt/tags/tag3.xml><?xml version="1.0" encoding="utf-8"?>
<p:tagLst xmlns:p="http://schemas.openxmlformats.org/presentationml/2006/main">
  <p:tag name="TIMING" val="|13.9|18.5"/>
</p:tagLst>
</file>

<file path=ppt/tags/tag4.xml><?xml version="1.0" encoding="utf-8"?>
<p:tagLst xmlns:p="http://schemas.openxmlformats.org/presentationml/2006/main">
  <p:tag name="TIMING" val="|24.8|44.3|18.7"/>
</p:tagLst>
</file>

<file path=ppt/tags/tag5.xml><?xml version="1.0" encoding="utf-8"?>
<p:tagLst xmlns:p="http://schemas.openxmlformats.org/presentationml/2006/main">
  <p:tag name="TIMING" val="|38.8|4.5|4.9|23.4|20.7"/>
</p:tagLst>
</file>

<file path=ppt/tags/tag6.xml><?xml version="1.0" encoding="utf-8"?>
<p:tagLst xmlns:p="http://schemas.openxmlformats.org/presentationml/2006/main">
  <p:tag name="TIMING" val="|6.5|23.3"/>
</p:tagLst>
</file>

<file path=ppt/tags/tag7.xml><?xml version="1.0" encoding="utf-8"?>
<p:tagLst xmlns:p="http://schemas.openxmlformats.org/presentationml/2006/main">
  <p:tag name="TIMING" val="|7.8|2.5|1.2|1.5|1.4|1.3|2.6|1.6|39.2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98EF0168991B43BE6F170D462618D8" ma:contentTypeVersion="2" ma:contentTypeDescription="Create a new document." ma:contentTypeScope="" ma:versionID="1c71999c45e513167fb4d18b9ddb6d4a">
  <xsd:schema xmlns:xsd="http://www.w3.org/2001/XMLSchema" xmlns:xs="http://www.w3.org/2001/XMLSchema" xmlns:p="http://schemas.microsoft.com/office/2006/metadata/properties" xmlns:ns2="d2ef04ce-c1e4-4bd0-b9b9-a85dcdead780" targetNamespace="http://schemas.microsoft.com/office/2006/metadata/properties" ma:root="true" ma:fieldsID="bef357873f2fb81c0d4abfe8e8a319fb" ns2:_="">
    <xsd:import namespace="d2ef04ce-c1e4-4bd0-b9b9-a85dcdead7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f04ce-c1e4-4bd0-b9b9-a85dcdead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DCB13D-EC11-494C-9C58-DA1ECCD308B3}"/>
</file>

<file path=customXml/itemProps2.xml><?xml version="1.0" encoding="utf-8"?>
<ds:datastoreItem xmlns:ds="http://schemas.openxmlformats.org/officeDocument/2006/customXml" ds:itemID="{BEDB49E6-2E79-4158-8FF0-27888C70715E}"/>
</file>

<file path=customXml/itemProps3.xml><?xml version="1.0" encoding="utf-8"?>
<ds:datastoreItem xmlns:ds="http://schemas.openxmlformats.org/officeDocument/2006/customXml" ds:itemID="{A8C61456-ED69-4295-924C-66FB29A3B140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4230</Words>
  <Application>WPS Presentation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Gill Sans MT</vt:lpstr>
      <vt:lpstr>Cambria</vt:lpstr>
      <vt:lpstr>ae_AlMateen</vt:lpstr>
      <vt:lpstr>Segoe Print</vt:lpstr>
      <vt:lpstr>Impact</vt:lpstr>
      <vt:lpstr>Microsoft YaHei</vt:lpstr>
      <vt:lpstr>Arial Unicode MS</vt:lpstr>
      <vt:lpstr>Calibri</vt:lpstr>
      <vt:lpstr>Badge</vt:lpstr>
      <vt:lpstr>Introduction  to  Operating Systems </vt:lpstr>
      <vt:lpstr>PowerPoint 演示文稿</vt:lpstr>
      <vt:lpstr>Contents</vt:lpstr>
      <vt:lpstr>What is an operating system (OS)? </vt:lpstr>
      <vt:lpstr>Computer System Components </vt:lpstr>
      <vt:lpstr>Various Operating systems</vt:lpstr>
      <vt:lpstr>Quick question</vt:lpstr>
      <vt:lpstr>Operating System Goals  </vt:lpstr>
      <vt:lpstr>Parts of operating system</vt:lpstr>
      <vt:lpstr>Quick questions </vt:lpstr>
      <vt:lpstr>Kernel</vt:lpstr>
      <vt:lpstr>OS &amp; Kernel</vt:lpstr>
      <vt:lpstr>Quick question</vt:lpstr>
      <vt:lpstr>Functions of operating systems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I</dc:title>
  <dc:creator>Dr. Anju S Pillai (EEE)</dc:creator>
  <cp:lastModifiedBy>Hemprasanna A</cp:lastModifiedBy>
  <cp:revision>80</cp:revision>
  <dcterms:created xsi:type="dcterms:W3CDTF">2020-06-24T14:37:00Z</dcterms:created>
  <dcterms:modified xsi:type="dcterms:W3CDTF">2021-01-03T16:20:59Z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  <property fmtid="{D5CDD505-2E9C-101B-9397-08002B2CF9AE}" pid="3" name="ContentTypeId">
    <vt:lpwstr>0x010100C698EF0168991B43BE6F170D462618D8</vt:lpwstr>
  </property>
</Properties>
</file>