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61" r:id="rId4"/>
    <p:sldId id="277" r:id="rId5"/>
    <p:sldId id="262" r:id="rId6"/>
    <p:sldId id="263" r:id="rId7"/>
    <p:sldId id="265" r:id="rId8"/>
    <p:sldId id="266" r:id="rId9"/>
    <p:sldId id="278" r:id="rId10"/>
    <p:sldId id="267" r:id="rId11"/>
    <p:sldId id="264" r:id="rId12"/>
    <p:sldId id="26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CCDB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3C986-5EED-46AB-9F87-2276F2020632}" type="doc">
      <dgm:prSet loTypeId="urn:microsoft.com/office/officeart/2005/8/layout/chevronAccent+Icon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F0C9A7B-6E76-403F-8BB6-782067E0690E}" type="pres">
      <dgm:prSet presAssocID="{7853C986-5EED-46AB-9F87-2276F202063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F4CDD545-9979-40F3-A5D0-D2DE74963583}" type="presOf" srcId="{7853C986-5EED-46AB-9F87-2276F2020632}" destId="{7F0C9A7B-6E76-403F-8BB6-782067E0690E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2680-F3AB-4B74-B4B0-6D3CBAE11DEB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C1BB-D43B-46FB-BA10-2DDEB92C2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43CC70-0927-471C-85E3-9EA73E063C68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Introduction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8CDC-7DA0-47FD-B53C-A41A1AB220FE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7EF7-D761-4C22-9A9B-D78EC5C0E039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3C6A-635E-45FF-B15B-054539FF3D5A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5EA52F-35BA-4A50-8E40-AC883D85D17F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023C-F1D0-4CCA-9392-9C11704F7C0D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DED9-4A8F-41FD-8CEA-7F5E0680D675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A02-18D7-46BA-9AF0-BCC311A8A478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9B58-0D26-4535-97CE-3FFA0E85D66D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35D1770-FB63-404B-9CC6-D0064A96D3C1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FF89CB9-C434-4A31-AF65-7A2609F0C83F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97AAD1-AF2C-489F-A375-B66B45BAD376}" type="datetime1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Introduction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B4F8A5-CA53-4442-B865-B9C797E5E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  <a:t>Introduction</a:t>
            </a:r>
            <a:b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  <a:t> to </a:t>
            </a:r>
            <a:b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</a:rPr>
              <a:t>Operating Systems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latin typeface="Cambria" panose="02040503050406030204" pitchFamily="18" charset="0"/>
              </a:rPr>
              <a:t>Module - I</a:t>
            </a:r>
            <a:endParaRPr lang="en-US" sz="5400" b="1" dirty="0"/>
          </a:p>
        </p:txBody>
      </p:sp>
      <p:pic>
        <p:nvPicPr>
          <p:cNvPr id="6" name="Picture 5" descr="abstract imag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34300" y="1731956"/>
            <a:ext cx="7152899" cy="3394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1828" y="1871003"/>
            <a:ext cx="6836898" cy="312302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/>
          <p:nvPr/>
        </p:nvSpPr>
        <p:spPr>
          <a:xfrm>
            <a:off x="4734300" y="2408266"/>
            <a:ext cx="7429564" cy="158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Introduction </a:t>
            </a:r>
            <a:b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to </a:t>
            </a:r>
            <a:b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Operating Systems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/>
          <p:nvPr/>
        </p:nvSpPr>
        <p:spPr>
          <a:xfrm>
            <a:off x="6033793" y="4460219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Module – 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0045" y="5249660"/>
            <a:ext cx="7054426" cy="14559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Dr. </a:t>
            </a:r>
            <a:r>
              <a:rPr lang="en-IN" altLang="en-US" sz="2400" b="1" dirty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A.Padmavathi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Assistant Professor</a:t>
            </a:r>
            <a:r>
              <a:rPr lang="en-IN" altLang="en-US" sz="2400" b="1" dirty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(SG)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Department of </a:t>
            </a:r>
            <a:r>
              <a:rPr lang="en-IN" altLang="en-US" sz="2400" b="1" dirty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CSE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Amrita School of Engineering, C</a:t>
            </a:r>
            <a:r>
              <a:rPr lang="en-IN" altLang="en-US" sz="2400" b="1" dirty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hennai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483"/>
    </mc:Choice>
    <mc:Fallback>
      <p:transition spd="slow" advTm="164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6. Clustered Systems</a:t>
            </a:r>
            <a:br>
              <a:rPr lang="en-US" b="1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Like parallel systems, clustered systems gather together multiple CPUs to accomplish computational work.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Clustering allows two or more systems to </a:t>
            </a:r>
            <a:r>
              <a:rPr lang="en-US" sz="2400" dirty="0">
                <a:solidFill>
                  <a:srgbClr val="FF0000"/>
                </a:solidFill>
              </a:rPr>
              <a:t>share storage.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Provides high </a:t>
            </a:r>
            <a:r>
              <a:rPr lang="en-US" sz="2400" dirty="0">
                <a:solidFill>
                  <a:srgbClr val="FF0000"/>
                </a:solidFill>
              </a:rPr>
              <a:t>reliability and availability.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Asymmetric clustering</a:t>
            </a:r>
            <a:r>
              <a:rPr lang="en-US" sz="2400">
                <a:solidFill>
                  <a:schemeClr val="tx1"/>
                </a:solidFill>
              </a:rPr>
              <a:t>: </a:t>
            </a:r>
            <a:r>
              <a:rPr lang="en-US" sz="2400" smtClean="0">
                <a:solidFill>
                  <a:schemeClr val="tx1"/>
                </a:solidFill>
              </a:rPr>
              <a:t>all nodes  </a:t>
            </a:r>
            <a:r>
              <a:rPr lang="en-US" sz="2400" dirty="0">
                <a:solidFill>
                  <a:schemeClr val="tx1"/>
                </a:solidFill>
              </a:rPr>
              <a:t>runs the application while </a:t>
            </a:r>
            <a:r>
              <a:rPr lang="en-US" sz="2400">
                <a:solidFill>
                  <a:schemeClr val="tx1"/>
                </a:solidFill>
              </a:rPr>
              <a:t>other </a:t>
            </a:r>
            <a:r>
              <a:rPr lang="en-US" sz="2400" smtClean="0">
                <a:solidFill>
                  <a:schemeClr val="tx1"/>
                </a:solidFill>
              </a:rPr>
              <a:t>one node is in </a:t>
            </a:r>
            <a:r>
              <a:rPr lang="en-US" sz="2400" dirty="0">
                <a:solidFill>
                  <a:schemeClr val="tx1"/>
                </a:solidFill>
              </a:rPr>
              <a:t>standby.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Symmetric clustering: all 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hosts are running the application.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Eg.</a:t>
            </a:r>
            <a:r>
              <a:rPr lang="en-US" sz="2400" dirty="0">
                <a:solidFill>
                  <a:schemeClr val="tx1"/>
                </a:solidFill>
              </a:rPr>
              <a:t> Solaris MC, UnixWare, MOSIX and </a:t>
            </a:r>
            <a:r>
              <a:rPr lang="en-US" sz="2400" dirty="0" err="1">
                <a:solidFill>
                  <a:schemeClr val="tx1"/>
                </a:solidFill>
              </a:rPr>
              <a:t>GLUnix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3378"/>
    </mc:Choice>
    <mc:Fallback>
      <p:transition spd="slow" advTm="14337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7. Real-time Systems</a:t>
            </a:r>
            <a:r>
              <a:rPr lang="en-US" dirty="0">
                <a:latin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27954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It is an OS that give maximum time for each of the critical operations that it performs, like OS calls and interrupt handling.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Often used as a control device in a dedicated application.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Well-defined fixed-time constraints.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Real-Time systems may be either hard or soft real-time.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</a:rPr>
              <a:t>Hard real time systems: The RTOS</a:t>
            </a:r>
            <a:r>
              <a:rPr lang="en-US" dirty="0">
                <a:solidFill>
                  <a:schemeClr val="tx1"/>
                </a:solidFill>
              </a:rPr>
              <a:t> which guarantees the maximum time for critical operations and complete them on time 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</a:rPr>
              <a:t>Soft real time systems: RTOS </a:t>
            </a:r>
            <a:r>
              <a:rPr lang="en-US" dirty="0">
                <a:solidFill>
                  <a:schemeClr val="tx1"/>
                </a:solidFill>
              </a:rPr>
              <a:t>that guarantees maximum of the time, to critical task by assigning priority over other tasks, but no </a:t>
            </a:r>
            <a:r>
              <a:rPr lang="en-US" dirty="0" err="1">
                <a:solidFill>
                  <a:schemeClr val="tx1"/>
                </a:solidFill>
              </a:rPr>
              <a:t>assurity</a:t>
            </a:r>
            <a:r>
              <a:rPr lang="en-US" dirty="0">
                <a:solidFill>
                  <a:schemeClr val="tx1"/>
                </a:solidFill>
              </a:rPr>
              <a:t> of completing it in a defined time.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457200" lvl="1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Eg.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FreeRTOS</a:t>
            </a:r>
            <a:r>
              <a:rPr lang="en-US" sz="2000" dirty="0">
                <a:solidFill>
                  <a:schemeClr val="tx1"/>
                </a:solidFill>
              </a:rPr>
              <a:t>,  </a:t>
            </a:r>
            <a:r>
              <a:rPr lang="en-US" sz="2000" dirty="0" err="1">
                <a:solidFill>
                  <a:schemeClr val="tx1"/>
                </a:solidFill>
              </a:rPr>
              <a:t>VxWOrks</a:t>
            </a:r>
            <a:r>
              <a:rPr lang="en-US" sz="2000" dirty="0">
                <a:solidFill>
                  <a:schemeClr val="tx1"/>
                </a:solidFill>
              </a:rPr>
              <a:t>, QNX etc.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7793"/>
    </mc:Choice>
    <mc:Fallback>
      <p:transition spd="slow" advTm="2577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7. Handheld Systems</a:t>
            </a:r>
            <a:br>
              <a:rPr lang="en-US" b="1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Personal Digital Assistants (PDAs)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Cellular telephones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Issues: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Limited memory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Slow processors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Small display screens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Eg.</a:t>
            </a:r>
            <a:r>
              <a:rPr lang="en-US" sz="2000" dirty="0">
                <a:solidFill>
                  <a:schemeClr val="tx1"/>
                </a:solidFill>
              </a:rPr>
              <a:t> Palm OS, Pocket PC, Symbian OS, Android, Linux etc.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1371"/>
    </mc:Choice>
    <mc:Fallback>
      <p:transition spd="slow" advTm="1213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  <a:latin typeface="ae_AlMateen" panose="02060803050605020204" pitchFamily="18" charset="-78"/>
                <a:cs typeface="ae_AlMateen" panose="02060803050605020204" pitchFamily="18" charset="-78"/>
              </a:rPr>
              <a:t>Thank you!!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396"/>
    </mc:Choice>
    <mc:Fallback>
      <p:transition spd="slow" advTm="53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600" b="1" dirty="0">
                <a:latin typeface="Cambria" panose="02040503050406030204" pitchFamily="18" charset="0"/>
              </a:rPr>
              <a:t/>
            </a:r>
            <a:br>
              <a:rPr lang="en-US" sz="4600" b="1" dirty="0">
                <a:latin typeface="Cambria" panose="02040503050406030204" pitchFamily="18" charset="0"/>
              </a:rPr>
            </a:br>
            <a:r>
              <a:rPr lang="en-US" sz="4600" b="1" dirty="0">
                <a:latin typeface="Cambria" panose="02040503050406030204" pitchFamily="18" charset="0"/>
              </a:rPr>
              <a:t>Lecture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Types of Operating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661"/>
    </mc:Choice>
    <mc:Fallback>
      <p:transition spd="slow" advTm="2366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Types of operating 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50950" y="1923142"/>
          <a:ext cx="10179050" cy="418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26044" y="5001492"/>
            <a:ext cx="101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systems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7168" y="5035403"/>
            <a:ext cx="167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Multiprocessor</a:t>
            </a:r>
            <a:endParaRPr lang="en-US" dirty="0"/>
          </a:p>
          <a:p>
            <a:r>
              <a:rPr lang="en-US" dirty="0"/>
              <a:t>systems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33896" y="5062666"/>
            <a:ext cx="101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systems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2942" y="5035403"/>
            <a:ext cx="1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 systems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97399" y="5026893"/>
            <a:ext cx="131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systems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88851" y="5062666"/>
            <a:ext cx="12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  systems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5328" y="5026892"/>
            <a:ext cx="115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Handheld systems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00219" y="2891971"/>
            <a:ext cx="9473059" cy="1412806"/>
            <a:chOff x="1700219" y="3429000"/>
            <a:chExt cx="9473059" cy="1412806"/>
          </a:xfrm>
        </p:grpSpPr>
        <p:grpSp>
          <p:nvGrpSpPr>
            <p:cNvPr id="19" name="Group 18"/>
            <p:cNvGrpSpPr/>
            <p:nvPr/>
          </p:nvGrpSpPr>
          <p:grpSpPr>
            <a:xfrm>
              <a:off x="1700219" y="3429000"/>
              <a:ext cx="8391747" cy="1412806"/>
              <a:chOff x="1700219" y="3429000"/>
              <a:chExt cx="8391747" cy="1412806"/>
            </a:xfrm>
          </p:grpSpPr>
          <p:sp>
            <p:nvSpPr>
              <p:cNvPr id="7" name="Arrow: Chevron 6"/>
              <p:cNvSpPr/>
              <p:nvPr/>
            </p:nvSpPr>
            <p:spPr>
              <a:xfrm>
                <a:off x="4616936" y="3429000"/>
                <a:ext cx="1461826" cy="1362004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Arrow: Chevron 10"/>
              <p:cNvSpPr/>
              <p:nvPr/>
            </p:nvSpPr>
            <p:spPr>
              <a:xfrm>
                <a:off x="1700219" y="3429000"/>
                <a:ext cx="1679556" cy="1362004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Arrow: Chevron 11"/>
              <p:cNvSpPr/>
              <p:nvPr/>
            </p:nvSpPr>
            <p:spPr>
              <a:xfrm>
                <a:off x="3158370" y="3429000"/>
                <a:ext cx="1679556" cy="1362004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Arrow: Chevron 15"/>
              <p:cNvSpPr/>
              <p:nvPr/>
            </p:nvSpPr>
            <p:spPr>
              <a:xfrm>
                <a:off x="8630140" y="3479802"/>
                <a:ext cx="1461826" cy="1362004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Arrow: Chevron 16"/>
              <p:cNvSpPr/>
              <p:nvPr/>
            </p:nvSpPr>
            <p:spPr>
              <a:xfrm>
                <a:off x="5713423" y="3479802"/>
                <a:ext cx="1679556" cy="1362004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Arrow: Chevron 17"/>
              <p:cNvSpPr/>
              <p:nvPr/>
            </p:nvSpPr>
            <p:spPr>
              <a:xfrm>
                <a:off x="7171574" y="3479802"/>
                <a:ext cx="1679556" cy="1362004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7" name="Arrow: Chevron 26"/>
            <p:cNvSpPr/>
            <p:nvPr/>
          </p:nvSpPr>
          <p:spPr>
            <a:xfrm>
              <a:off x="9711452" y="3472545"/>
              <a:ext cx="1461826" cy="1362004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035"/>
    </mc:Choice>
    <mc:Fallback>
      <p:transition spd="slow" advTm="1903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1.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There is no direct interaction between user and the computer.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User submits his jobs to the computer operator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operator submits a batch of jobs to an input device of the computer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Based on the requirements and the language, jobs are batched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special program called </a:t>
            </a:r>
            <a:r>
              <a:rPr lang="en-US" sz="2400" dirty="0">
                <a:solidFill>
                  <a:srgbClr val="FF0000"/>
                </a:solidFill>
              </a:rPr>
              <a:t>monitor</a:t>
            </a:r>
            <a:r>
              <a:rPr lang="en-US" sz="2400" dirty="0">
                <a:solidFill>
                  <a:schemeClr val="tx1"/>
                </a:solidFill>
              </a:rPr>
              <a:t> manages all the jobs in a batch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Eg.</a:t>
            </a:r>
            <a:r>
              <a:rPr lang="en-US" sz="2400" dirty="0">
                <a:solidFill>
                  <a:schemeClr val="tx1"/>
                </a:solidFill>
              </a:rPr>
              <a:t> of batch based OS– Payroll systems, Bank statements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3797"/>
    </mc:Choice>
    <mc:Fallback>
      <p:transition spd="slow" advTm="10379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2. Multi </a:t>
            </a:r>
            <a:r>
              <a:rPr lang="en-US" b="1" dirty="0" smtClean="0">
                <a:latin typeface="Cambria" panose="02040503050406030204" pitchFamily="18" charset="0"/>
              </a:rPr>
              <a:t>programming </a:t>
            </a:r>
            <a:r>
              <a:rPr lang="en-US" b="1" dirty="0">
                <a:latin typeface="Cambria" panose="02040503050406030204" pitchFamily="18" charset="0"/>
              </a:rPr>
              <a:t>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251676" y="1727200"/>
            <a:ext cx="6252210" cy="513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OS picks up and begins to execute one of the jobs from memory.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Once this job needs an I/O operation, operating system switches to another job.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If several jobs are ready to run at the same time, CPU scheduling is to be done.</a:t>
            </a:r>
          </a:p>
          <a:p>
            <a:pPr algn="just"/>
            <a:r>
              <a:rPr lang="en-US" sz="2000" dirty="0"/>
              <a:t>In non-</a:t>
            </a:r>
            <a:r>
              <a:rPr lang="en-US" sz="2000" dirty="0" err="1"/>
              <a:t>multiprogrammed</a:t>
            </a:r>
            <a:r>
              <a:rPr lang="en-US" sz="2000" dirty="0"/>
              <a:t> systems, there are moments when CPU is idle.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In multiprogramming system, CPU will never be idle and keeps on processing.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Primarily to optimize utilization of hardware.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Reduce setup time by batching similar jobs.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Automatic job sequencing.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Resident monitor.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1246" y="2499501"/>
            <a:ext cx="185499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9701" y="2499501"/>
            <a:ext cx="1657044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5"/>
          <p:cNvSpPr txBox="1"/>
          <p:nvPr/>
        </p:nvSpPr>
        <p:spPr>
          <a:xfrm>
            <a:off x="8109041" y="5442726"/>
            <a:ext cx="1447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Simple batch 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15671" y="5442726"/>
            <a:ext cx="206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Multi programmed  </a:t>
            </a:r>
          </a:p>
          <a:p>
            <a:pPr algn="ctr"/>
            <a:r>
              <a:rPr lang="en-US" dirty="0"/>
              <a:t>batch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8607"/>
    </mc:Choice>
    <mc:Fallback>
      <p:transition spd="slow" advTm="1386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3. Multiprocessor Systems</a:t>
            </a:r>
            <a:br>
              <a:rPr lang="en-US" b="1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0230"/>
            <a:ext cx="10178322" cy="42817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Consists of several processors that share a common physical memory.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Provides higher computing power and speed.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In multiprocessor system </a:t>
            </a:r>
            <a:r>
              <a:rPr lang="en-US" sz="2400" dirty="0">
                <a:solidFill>
                  <a:srgbClr val="FF0000"/>
                </a:solidFill>
              </a:rPr>
              <a:t>all processors operate under single operating system.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I/O routine supplied by the system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Memory management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CPU scheduling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Allocation of devices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Eg.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Windows NT, 2000, XP, and </a:t>
            </a:r>
            <a:r>
              <a:rPr lang="en-US" dirty="0" err="1" smtClean="0">
                <a:solidFill>
                  <a:schemeClr val="tx1"/>
                </a:solidFill>
              </a:rPr>
              <a:t>Unix,OpenBSD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7437"/>
    </mc:Choice>
    <mc:Fallback>
      <p:transition spd="slow" advTm="9743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95637"/>
            <a:ext cx="10178322" cy="1492132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4. Desktop Systems</a:t>
            </a:r>
            <a:r>
              <a:rPr lang="en-US" dirty="0">
                <a:latin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78383"/>
            <a:ext cx="10178322" cy="3593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Personal computers – computer system dedicated to a single user.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PC operating systems therefore were neither multiuser nor multitasking. 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Instead of maximizing CPU and peripheral utilization, </a:t>
            </a:r>
            <a:r>
              <a:rPr lang="en-US" sz="2400" dirty="0">
                <a:solidFill>
                  <a:srgbClr val="FF0000"/>
                </a:solidFill>
              </a:rPr>
              <a:t>maximizing user convenience and responsiveness is opted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These systems are called desktop systems. </a:t>
            </a:r>
            <a:r>
              <a:rPr lang="en-US" sz="2400" dirty="0" err="1">
                <a:solidFill>
                  <a:schemeClr val="tx1"/>
                </a:solidFill>
              </a:rPr>
              <a:t>Eg.</a:t>
            </a:r>
            <a:r>
              <a:rPr lang="en-US" sz="2400" dirty="0">
                <a:solidFill>
                  <a:schemeClr val="tx1"/>
                </a:solidFill>
              </a:rPr>
              <a:t> PCs running with Windows and Apple Macintosh.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</a:rPr>
              <a:t>Eg.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Windows,  Apple's mac OS, Chrome OS, BlackBerry Tablet OS,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9096"/>
    </mc:Choice>
    <mc:Fallback>
      <p:transition spd="slow" advTm="9909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5. Distributed operating Systems</a:t>
            </a:r>
            <a:br>
              <a:rPr lang="en-US" b="1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Distribute the computation among several physical processors.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 of distributed systems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Resources Sharing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Powerful and inexpensive microprocessors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Computation speed up – load sharing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Reliability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Advanced Communications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Eg.</a:t>
            </a:r>
            <a:r>
              <a:rPr lang="en-US" sz="2000" dirty="0">
                <a:solidFill>
                  <a:schemeClr val="tx1"/>
                </a:solidFill>
              </a:rPr>
              <a:t> LOCUS, MICROS, IRIX etc.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0913"/>
    </mc:Choice>
    <mc:Fallback>
      <p:transition spd="slow" advTm="9091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</a:rPr>
              <a:t>Types of distributed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        </a:t>
            </a:r>
            <a:r>
              <a:rPr lang="en-US" sz="2200" b="1" u="sng" dirty="0">
                <a:solidFill>
                  <a:schemeClr val="tx1"/>
                </a:solidFill>
              </a:rPr>
              <a:t>1. Client-server systems</a:t>
            </a:r>
            <a:r>
              <a:rPr lang="en-US" sz="2200" b="1" dirty="0">
                <a:solidFill>
                  <a:schemeClr val="tx1"/>
                </a:solidFill>
              </a:rPr>
              <a:t>                              </a:t>
            </a:r>
            <a:r>
              <a:rPr lang="en-US" sz="2200" b="1" u="sng" dirty="0">
                <a:solidFill>
                  <a:schemeClr val="tx1"/>
                </a:solidFill>
              </a:rPr>
              <a:t>2. Peer-to-peer systems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Centralized systems today act as server                 In contrast to tightly coupled systems,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systems to satisfy requests of client systems.          it uses a set of processors that do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share a memory or clock.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Each process has its own local memory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They are loosely coupled systems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284" y="4310497"/>
            <a:ext cx="5266555" cy="1345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5863" y="4354923"/>
            <a:ext cx="4234137" cy="15297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F8A5-CA53-4442-B865-B9C797E5EF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6988"/>
    </mc:Choice>
    <mc:Fallback>
      <p:transition spd="slow" advTm="8698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98EF0168991B43BE6F170D462618D8" ma:contentTypeVersion="2" ma:contentTypeDescription="Create a new document." ma:contentTypeScope="" ma:versionID="1c71999c45e513167fb4d18b9ddb6d4a">
  <xsd:schema xmlns:xsd="http://www.w3.org/2001/XMLSchema" xmlns:xs="http://www.w3.org/2001/XMLSchema" xmlns:p="http://schemas.microsoft.com/office/2006/metadata/properties" xmlns:ns2="d2ef04ce-c1e4-4bd0-b9b9-a85dcdead780" targetNamespace="http://schemas.microsoft.com/office/2006/metadata/properties" ma:root="true" ma:fieldsID="bef357873f2fb81c0d4abfe8e8a319fb" ns2:_="">
    <xsd:import namespace="d2ef04ce-c1e4-4bd0-b9b9-a85dcdead7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f04ce-c1e4-4bd0-b9b9-a85dcdead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41809B-345E-48F3-AB72-F04384333179}"/>
</file>

<file path=customXml/itemProps2.xml><?xml version="1.0" encoding="utf-8"?>
<ds:datastoreItem xmlns:ds="http://schemas.openxmlformats.org/officeDocument/2006/customXml" ds:itemID="{7A7C22EB-501F-4F39-AAAE-FA3031A4C4DE}"/>
</file>

<file path=customXml/itemProps3.xml><?xml version="1.0" encoding="utf-8"?>
<ds:datastoreItem xmlns:ds="http://schemas.openxmlformats.org/officeDocument/2006/customXml" ds:itemID="{C5167105-7C9B-4300-AC63-870EB3F4B119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72</TotalTime>
  <Words>586</Words>
  <Application>Microsoft Office PowerPoint</Application>
  <PresentationFormat>Custom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Badge</vt:lpstr>
      <vt:lpstr>Introduction  to  Operating Systems </vt:lpstr>
      <vt:lpstr> Lecture - 2</vt:lpstr>
      <vt:lpstr>Types of operating systems </vt:lpstr>
      <vt:lpstr>1. Batch systems</vt:lpstr>
      <vt:lpstr>2. Multi programming Systems </vt:lpstr>
      <vt:lpstr>3. Multiprocessor Systems </vt:lpstr>
      <vt:lpstr>4. Desktop Systems </vt:lpstr>
      <vt:lpstr>5. Distributed operating Systems </vt:lpstr>
      <vt:lpstr>Types of distributed operating systems</vt:lpstr>
      <vt:lpstr>6. Clustered Systems </vt:lpstr>
      <vt:lpstr>7. Real-time Systems </vt:lpstr>
      <vt:lpstr>7. Handheld Systems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I</dc:title>
  <dc:creator>Dr. Anju S Pillai (EEE)</dc:creator>
  <cp:lastModifiedBy>Amrita</cp:lastModifiedBy>
  <cp:revision>82</cp:revision>
  <dcterms:created xsi:type="dcterms:W3CDTF">2020-06-24T14:37:00Z</dcterms:created>
  <dcterms:modified xsi:type="dcterms:W3CDTF">2021-01-20T03:55:30Z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  <property fmtid="{D5CDD505-2E9C-101B-9397-08002B2CF9AE}" pid="3" name="ContentTypeId">
    <vt:lpwstr>0x010100C698EF0168991B43BE6F170D462618D8</vt:lpwstr>
  </property>
</Properties>
</file>