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79" r:id="rId6"/>
    <p:sldId id="256" r:id="rId7"/>
    <p:sldId id="258" r:id="rId8"/>
    <p:sldId id="259" r:id="rId9"/>
    <p:sldId id="260" r:id="rId10"/>
    <p:sldId id="261" r:id="rId11"/>
    <p:sldId id="262" r:id="rId12"/>
    <p:sldId id="263" r:id="rId13"/>
    <p:sldId id="280" r:id="rId14"/>
    <p:sldId id="264" r:id="rId15"/>
    <p:sldId id="265" r:id="rId16"/>
    <p:sldId id="266" r:id="rId17"/>
    <p:sldId id="267" r:id="rId18"/>
    <p:sldId id="268" r:id="rId19"/>
    <p:sldId id="269" r:id="rId20"/>
    <p:sldId id="271" r:id="rId21"/>
    <p:sldId id="270" r:id="rId22"/>
    <p:sldId id="277" r:id="rId23"/>
    <p:sldId id="278" r:id="rId24"/>
    <p:sldId id="272" r:id="rId25"/>
    <p:sldId id="273" r:id="rId26"/>
    <p:sldId id="274" r:id="rId27"/>
    <p:sldId id="276"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60C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CE76BA-DEA5-4367-9CA9-6D105DC02FCA}" v="3" dt="2021-10-23T06:47:21.937"/>
    <p1510:client id="{06FA2228-38DA-FDA0-7D55-B095FB3F8D44}" v="1" dt="2021-09-04T06:12:55.491"/>
    <p1510:client id="{145DFCB2-9654-4B91-B293-3F1E64304299}" v="1" dt="2021-09-25T14:16:31.040"/>
    <p1510:client id="{22E48736-BCC9-422D-956A-A3698C71F2FE}" v="1" dt="2021-10-23T04:23:59.140"/>
    <p1510:client id="{272EE933-207F-E549-10BB-D36D2ABE8DCE}" v="138" dt="2021-08-31T04:08:48.551"/>
    <p1510:client id="{40350738-3764-4D22-960F-C46EFAA4560D}" v="6" dt="2021-09-27T09:18:43.188"/>
    <p1510:client id="{4127D3DB-10CD-4A19-8003-0A7AB1730768}" v="1" dt="2021-10-05T08:41:10.601"/>
    <p1510:client id="{97C9C20E-FD03-4245-B0C8-B5273B6A8A31}" v="1" dt="2021-10-25T02:42:34.262"/>
    <p1510:client id="{9DC6FC44-112B-4F71-B5E0-7C44ED4114EB}" v="630" dt="2021-08-03T12:49:47.329"/>
    <p1510:client id="{A863D96D-D127-3B99-8452-FFB30CF80C89}" v="57" dt="2021-08-31T06:41:45.995"/>
    <p1510:client id="{AC3274EF-3E45-C7BD-EAC8-1C85170D347D}" v="75" dt="2021-08-07T10:22:38.636"/>
    <p1510:client id="{AFCB1F34-BE21-BA9C-3F97-EACB12712884}" v="1" dt="2021-09-04T03:50:33.470"/>
    <p1510:client id="{B42F81A3-8343-4499-ACE1-DF800BE8CEC0}" v="5" dt="2021-10-23T09:55:08.380"/>
    <p1510:client id="{B898C352-074E-4FD7-81F5-4DCEA64300FE}" v="8" dt="2021-10-12T06:09:21.169"/>
    <p1510:client id="{E670B136-EF88-CD62-EEFE-49793006665F}" v="4" dt="2021-08-30T16:39:51.419"/>
    <p1510:client id="{FE814E97-1FBF-1133-603A-C0E36E7BB739}" v="35" dt="2021-08-04T14:18:28.3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AGAVARAPU VENKATA SAI MANOGNA  - [CH.EN.U4CSE20160]" userId="S::ch.en.u4cse20160@ch.students.amrita.edu::fd201d61-a422-480d-9fe6-12ac5d5026e7" providerId="AD" clId="Web-{145DFCB2-9654-4B91-B293-3F1E64304299}"/>
    <pc:docChg chg="modSld">
      <pc:chgData name="SANAGAVARAPU VENKATA SAI MANOGNA  - [CH.EN.U4CSE20160]" userId="S::ch.en.u4cse20160@ch.students.amrita.edu::fd201d61-a422-480d-9fe6-12ac5d5026e7" providerId="AD" clId="Web-{145DFCB2-9654-4B91-B293-3F1E64304299}" dt="2021-09-25T14:16:31.040" v="0"/>
      <pc:docMkLst>
        <pc:docMk/>
      </pc:docMkLst>
      <pc:sldChg chg="modSp">
        <pc:chgData name="SANAGAVARAPU VENKATA SAI MANOGNA  - [CH.EN.U4CSE20160]" userId="S::ch.en.u4cse20160@ch.students.amrita.edu::fd201d61-a422-480d-9fe6-12ac5d5026e7" providerId="AD" clId="Web-{145DFCB2-9654-4B91-B293-3F1E64304299}" dt="2021-09-25T14:16:31.040" v="0"/>
        <pc:sldMkLst>
          <pc:docMk/>
          <pc:sldMk cId="2836380574" sldId="260"/>
        </pc:sldMkLst>
        <pc:graphicFrameChg chg="modGraphic">
          <ac:chgData name="SANAGAVARAPU VENKATA SAI MANOGNA  - [CH.EN.U4CSE20160]" userId="S::ch.en.u4cse20160@ch.students.amrita.edu::fd201d61-a422-480d-9fe6-12ac5d5026e7" providerId="AD" clId="Web-{145DFCB2-9654-4B91-B293-3F1E64304299}" dt="2021-09-25T14:16:31.040" v="0"/>
          <ac:graphicFrameMkLst>
            <pc:docMk/>
            <pc:sldMk cId="2836380574" sldId="260"/>
            <ac:graphicFrameMk id="6" creationId="{ACEDC655-74D9-4050-AFC4-81B24D5AE0DF}"/>
          </ac:graphicFrameMkLst>
        </pc:graphicFrameChg>
      </pc:sldChg>
    </pc:docChg>
  </pc:docChgLst>
  <pc:docChgLst>
    <pc:chgData name="GOTTIMUKKULA RAJASHEKAR REDDY  - [CH.EN.U4CSE20124]" userId="S::ch.en.u4cse20124@ch.students.amrita.edu::f0200750-9fe2-4ccd-bd3a-5e6202f2a019" providerId="AD" clId="Web-{97C9C20E-FD03-4245-B0C8-B5273B6A8A31}"/>
    <pc:docChg chg="modSld">
      <pc:chgData name="GOTTIMUKKULA RAJASHEKAR REDDY  - [CH.EN.U4CSE20124]" userId="S::ch.en.u4cse20124@ch.students.amrita.edu::f0200750-9fe2-4ccd-bd3a-5e6202f2a019" providerId="AD" clId="Web-{97C9C20E-FD03-4245-B0C8-B5273B6A8A31}" dt="2021-10-25T02:42:34.262" v="0" actId="1076"/>
      <pc:docMkLst>
        <pc:docMk/>
      </pc:docMkLst>
      <pc:sldChg chg="modSp">
        <pc:chgData name="GOTTIMUKKULA RAJASHEKAR REDDY  - [CH.EN.U4CSE20124]" userId="S::ch.en.u4cse20124@ch.students.amrita.edu::f0200750-9fe2-4ccd-bd3a-5e6202f2a019" providerId="AD" clId="Web-{97C9C20E-FD03-4245-B0C8-B5273B6A8A31}" dt="2021-10-25T02:42:34.262" v="0" actId="1076"/>
        <pc:sldMkLst>
          <pc:docMk/>
          <pc:sldMk cId="3043283031" sldId="276"/>
        </pc:sldMkLst>
        <pc:spChg chg="mod">
          <ac:chgData name="GOTTIMUKKULA RAJASHEKAR REDDY  - [CH.EN.U4CSE20124]" userId="S::ch.en.u4cse20124@ch.students.amrita.edu::f0200750-9fe2-4ccd-bd3a-5e6202f2a019" providerId="AD" clId="Web-{97C9C20E-FD03-4245-B0C8-B5273B6A8A31}" dt="2021-10-25T02:42:34.262" v="0" actId="1076"/>
          <ac:spMkLst>
            <pc:docMk/>
            <pc:sldMk cId="3043283031" sldId="276"/>
            <ac:spMk id="6" creationId="{F739F241-83BA-41C9-A3A9-DA957819D1C6}"/>
          </ac:spMkLst>
        </pc:spChg>
      </pc:sldChg>
    </pc:docChg>
  </pc:docChgLst>
  <pc:docChgLst>
    <pc:chgData name="SINGAM SINDHUJAREDDY  - [CH.EN.U4CSE20166]" userId="S::ch.en.u4cse20166@ch.students.amrita.edu::c2601c31-c4ec-4a8a-8c8c-de43b9f58ec5" providerId="AD" clId="Web-{01CE76BA-DEA5-4367-9CA9-6D105DC02FCA}"/>
    <pc:docChg chg="modSld">
      <pc:chgData name="SINGAM SINDHUJAREDDY  - [CH.EN.U4CSE20166]" userId="S::ch.en.u4cse20166@ch.students.amrita.edu::c2601c31-c4ec-4a8a-8c8c-de43b9f58ec5" providerId="AD" clId="Web-{01CE76BA-DEA5-4367-9CA9-6D105DC02FCA}" dt="2021-10-23T06:47:21.937" v="2"/>
      <pc:docMkLst>
        <pc:docMk/>
      </pc:docMkLst>
      <pc:sldChg chg="modSp">
        <pc:chgData name="SINGAM SINDHUJAREDDY  - [CH.EN.U4CSE20166]" userId="S::ch.en.u4cse20166@ch.students.amrita.edu::c2601c31-c4ec-4a8a-8c8c-de43b9f58ec5" providerId="AD" clId="Web-{01CE76BA-DEA5-4367-9CA9-6D105DC02FCA}" dt="2021-10-23T06:30:08.870" v="1" actId="1076"/>
        <pc:sldMkLst>
          <pc:docMk/>
          <pc:sldMk cId="1968922340" sldId="257"/>
        </pc:sldMkLst>
        <pc:picChg chg="mod">
          <ac:chgData name="SINGAM SINDHUJAREDDY  - [CH.EN.U4CSE20166]" userId="S::ch.en.u4cse20166@ch.students.amrita.edu::c2601c31-c4ec-4a8a-8c8c-de43b9f58ec5" providerId="AD" clId="Web-{01CE76BA-DEA5-4367-9CA9-6D105DC02FCA}" dt="2021-10-23T06:30:08.870" v="1" actId="1076"/>
          <ac:picMkLst>
            <pc:docMk/>
            <pc:sldMk cId="1968922340" sldId="257"/>
            <ac:picMk id="18" creationId="{5E6C6772-6053-4034-B9AE-BC22F2967363}"/>
          </ac:picMkLst>
        </pc:picChg>
      </pc:sldChg>
      <pc:sldChg chg="addSp">
        <pc:chgData name="SINGAM SINDHUJAREDDY  - [CH.EN.U4CSE20166]" userId="S::ch.en.u4cse20166@ch.students.amrita.edu::c2601c31-c4ec-4a8a-8c8c-de43b9f58ec5" providerId="AD" clId="Web-{01CE76BA-DEA5-4367-9CA9-6D105DC02FCA}" dt="2021-10-23T06:47:21.937" v="2"/>
        <pc:sldMkLst>
          <pc:docMk/>
          <pc:sldMk cId="4102090628" sldId="279"/>
        </pc:sldMkLst>
        <pc:spChg chg="add">
          <ac:chgData name="SINGAM SINDHUJAREDDY  - [CH.EN.U4CSE20166]" userId="S::ch.en.u4cse20166@ch.students.amrita.edu::c2601c31-c4ec-4a8a-8c8c-de43b9f58ec5" providerId="AD" clId="Web-{01CE76BA-DEA5-4367-9CA9-6D105DC02FCA}" dt="2021-10-23T06:47:21.937" v="2"/>
          <ac:spMkLst>
            <pc:docMk/>
            <pc:sldMk cId="4102090628" sldId="279"/>
            <ac:spMk id="2" creationId="{5CFE9438-4C0A-45F6-8A80-A25C8A5F0303}"/>
          </ac:spMkLst>
        </pc:spChg>
      </pc:sldChg>
    </pc:docChg>
  </pc:docChgLst>
  <pc:docChgLst>
    <pc:chgData name="SARASWATHULA SRILIKHITHA  - [CH.EN.U4CSE20162]" userId="S::ch.en.u4cse20162@ch.students.amrita.edu::565e4511-62af-487c-8d3c-e592fb9e2c1d" providerId="AD" clId="Web-{B898C352-074E-4FD7-81F5-4DCEA64300FE}"/>
    <pc:docChg chg="modSld">
      <pc:chgData name="SARASWATHULA SRILIKHITHA  - [CH.EN.U4CSE20162]" userId="S::ch.en.u4cse20162@ch.students.amrita.edu::565e4511-62af-487c-8d3c-e592fb9e2c1d" providerId="AD" clId="Web-{B898C352-074E-4FD7-81F5-4DCEA64300FE}" dt="2021-10-12T06:08:10.133" v="5" actId="20577"/>
      <pc:docMkLst>
        <pc:docMk/>
      </pc:docMkLst>
      <pc:sldChg chg="modSp">
        <pc:chgData name="SARASWATHULA SRILIKHITHA  - [CH.EN.U4CSE20162]" userId="S::ch.en.u4cse20162@ch.students.amrita.edu::565e4511-62af-487c-8d3c-e592fb9e2c1d" providerId="AD" clId="Web-{B898C352-074E-4FD7-81F5-4DCEA64300FE}" dt="2021-10-12T06:08:10.133" v="5" actId="20577"/>
        <pc:sldMkLst>
          <pc:docMk/>
          <pc:sldMk cId="632479085" sldId="277"/>
        </pc:sldMkLst>
        <pc:spChg chg="mod">
          <ac:chgData name="SARASWATHULA SRILIKHITHA  - [CH.EN.U4CSE20162]" userId="S::ch.en.u4cse20162@ch.students.amrita.edu::565e4511-62af-487c-8d3c-e592fb9e2c1d" providerId="AD" clId="Web-{B898C352-074E-4FD7-81F5-4DCEA64300FE}" dt="2021-10-12T06:08:10.133" v="5" actId="20577"/>
          <ac:spMkLst>
            <pc:docMk/>
            <pc:sldMk cId="632479085" sldId="277"/>
            <ac:spMk id="7" creationId="{C6B73B9C-8921-4EC4-9053-B04CE96D2529}"/>
          </ac:spMkLst>
        </pc:spChg>
      </pc:sldChg>
    </pc:docChg>
  </pc:docChgLst>
  <pc:docChgLst>
    <pc:chgData name="Arnab Gupta  - [CH.EN.U4CSE20105]" userId="S::ch.en.u4cse20105@ch.students.amrita.edu::9489cc77-686e-4a0c-ba2b-c6fd4b0c9204" providerId="AD" clId="Web-{22E48736-BCC9-422D-956A-A3698C71F2FE}"/>
    <pc:docChg chg="sldOrd">
      <pc:chgData name="Arnab Gupta  - [CH.EN.U4CSE20105]" userId="S::ch.en.u4cse20105@ch.students.amrita.edu::9489cc77-686e-4a0c-ba2b-c6fd4b0c9204" providerId="AD" clId="Web-{22E48736-BCC9-422D-956A-A3698C71F2FE}" dt="2021-10-23T04:23:59.140" v="0"/>
      <pc:docMkLst>
        <pc:docMk/>
      </pc:docMkLst>
      <pc:sldChg chg="ord">
        <pc:chgData name="Arnab Gupta  - [CH.EN.U4CSE20105]" userId="S::ch.en.u4cse20105@ch.students.amrita.edu::9489cc77-686e-4a0c-ba2b-c6fd4b0c9204" providerId="AD" clId="Web-{22E48736-BCC9-422D-956A-A3698C71F2FE}" dt="2021-10-23T04:23:59.140" v="0"/>
        <pc:sldMkLst>
          <pc:docMk/>
          <pc:sldMk cId="3043283031" sldId="276"/>
        </pc:sldMkLst>
      </pc:sldChg>
    </pc:docChg>
  </pc:docChgLst>
  <pc:docChgLst>
    <pc:chgData name="SOMAGANI SAI CHANDRA  - [CH.EN.U4CSE20167]" userId="S::ch.en.u4cse20167@ch.students.amrita.edu::869777f6-eb6e-40b1-843c-5d55550228ed" providerId="AD" clId="Web-{B42F81A3-8343-4499-ACE1-DF800BE8CEC0}"/>
    <pc:docChg chg="modSld">
      <pc:chgData name="SOMAGANI SAI CHANDRA  - [CH.EN.U4CSE20167]" userId="S::ch.en.u4cse20167@ch.students.amrita.edu::869777f6-eb6e-40b1-843c-5d55550228ed" providerId="AD" clId="Web-{B42F81A3-8343-4499-ACE1-DF800BE8CEC0}" dt="2021-10-23T09:55:07.395" v="1" actId="20577"/>
      <pc:docMkLst>
        <pc:docMk/>
      </pc:docMkLst>
      <pc:sldChg chg="modSp">
        <pc:chgData name="SOMAGANI SAI CHANDRA  - [CH.EN.U4CSE20167]" userId="S::ch.en.u4cse20167@ch.students.amrita.edu::869777f6-eb6e-40b1-843c-5d55550228ed" providerId="AD" clId="Web-{B42F81A3-8343-4499-ACE1-DF800BE8CEC0}" dt="2021-10-23T09:55:07.395" v="1" actId="20577"/>
        <pc:sldMkLst>
          <pc:docMk/>
          <pc:sldMk cId="798088911" sldId="268"/>
        </pc:sldMkLst>
        <pc:spChg chg="mod">
          <ac:chgData name="SOMAGANI SAI CHANDRA  - [CH.EN.U4CSE20167]" userId="S::ch.en.u4cse20167@ch.students.amrita.edu::869777f6-eb6e-40b1-843c-5d55550228ed" providerId="AD" clId="Web-{B42F81A3-8343-4499-ACE1-DF800BE8CEC0}" dt="2021-10-23T09:55:07.395" v="1" actId="20577"/>
          <ac:spMkLst>
            <pc:docMk/>
            <pc:sldMk cId="798088911" sldId="268"/>
            <ac:spMk id="2" creationId="{892CBA47-B516-46DC-AD22-C41D3B2DE36A}"/>
          </ac:spMkLst>
        </pc:spChg>
      </pc:sldChg>
    </pc:docChg>
  </pc:docChgLst>
  <pc:docChgLst>
    <pc:chgData name="GOTTIMUKKULA RAJASHEKAR REDDY  - [CH.EN.U4CSE20124]" userId="S::ch.en.u4cse20124@ch.students.amrita.edu::f0200750-9fe2-4ccd-bd3a-5e6202f2a019" providerId="AD" clId="Web-{4127D3DB-10CD-4A19-8003-0A7AB1730768}"/>
    <pc:docChg chg="addSld">
      <pc:chgData name="GOTTIMUKKULA RAJASHEKAR REDDY  - [CH.EN.U4CSE20124]" userId="S::ch.en.u4cse20124@ch.students.amrita.edu::f0200750-9fe2-4ccd-bd3a-5e6202f2a019" providerId="AD" clId="Web-{4127D3DB-10CD-4A19-8003-0A7AB1730768}" dt="2021-10-05T08:41:10.601" v="0"/>
      <pc:docMkLst>
        <pc:docMk/>
      </pc:docMkLst>
      <pc:sldChg chg="new">
        <pc:chgData name="GOTTIMUKKULA RAJASHEKAR REDDY  - [CH.EN.U4CSE20124]" userId="S::ch.en.u4cse20124@ch.students.amrita.edu::f0200750-9fe2-4ccd-bd3a-5e6202f2a019" providerId="AD" clId="Web-{4127D3DB-10CD-4A19-8003-0A7AB1730768}" dt="2021-10-05T08:41:10.601" v="0"/>
        <pc:sldMkLst>
          <pc:docMk/>
          <pc:sldMk cId="2120163956" sldId="280"/>
        </pc:sldMkLst>
      </pc:sldChg>
    </pc:docChg>
  </pc:docChgLst>
  <pc:docChgLst>
    <pc:chgData name="SANAGAVARAPU VENKATA SAI MANOGNA  - [CH.EN.U4CSE20160]" userId="S::ch.en.u4cse20160@ch.students.amrita.edu::fd201d61-a422-480d-9fe6-12ac5d5026e7" providerId="AD" clId="Web-{40350738-3764-4D22-960F-C46EFAA4560D}"/>
    <pc:docChg chg="modSld">
      <pc:chgData name="SANAGAVARAPU VENKATA SAI MANOGNA  - [CH.EN.U4CSE20160]" userId="S::ch.en.u4cse20160@ch.students.amrita.edu::fd201d61-a422-480d-9fe6-12ac5d5026e7" providerId="AD" clId="Web-{40350738-3764-4D22-960F-C46EFAA4560D}" dt="2021-09-27T09:18:43.188" v="2" actId="20577"/>
      <pc:docMkLst>
        <pc:docMk/>
      </pc:docMkLst>
      <pc:sldChg chg="modSp">
        <pc:chgData name="SANAGAVARAPU VENKATA SAI MANOGNA  - [CH.EN.U4CSE20160]" userId="S::ch.en.u4cse20160@ch.students.amrita.edu::fd201d61-a422-480d-9fe6-12ac5d5026e7" providerId="AD" clId="Web-{40350738-3764-4D22-960F-C46EFAA4560D}" dt="2021-09-27T09:18:43.188" v="2" actId="20577"/>
        <pc:sldMkLst>
          <pc:docMk/>
          <pc:sldMk cId="1864744449" sldId="270"/>
        </pc:sldMkLst>
        <pc:spChg chg="mod">
          <ac:chgData name="SANAGAVARAPU VENKATA SAI MANOGNA  - [CH.EN.U4CSE20160]" userId="S::ch.en.u4cse20160@ch.students.amrita.edu::fd201d61-a422-480d-9fe6-12ac5d5026e7" providerId="AD" clId="Web-{40350738-3764-4D22-960F-C46EFAA4560D}" dt="2021-09-27T09:18:43.188" v="2" actId="20577"/>
          <ac:spMkLst>
            <pc:docMk/>
            <pc:sldMk cId="1864744449" sldId="270"/>
            <ac:spMk id="5" creationId="{0E3F8BC6-40DF-4088-89D9-A1C4B805DD7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12/27/2021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12/27/2021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12/27/2021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mailto:xyz@gmail.com" TargetMode="External"/><Relationship Id="rId2" Type="http://schemas.openxmlformats.org/officeDocument/2006/relationships/hyperlink" Target="mailto:abc@gmail.com"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mailto:mno@yahoo.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guru99.com/dbms-tutorial.ht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xyz@gmail.com" TargetMode="External"/><Relationship Id="rId2" Type="http://schemas.openxmlformats.org/officeDocument/2006/relationships/hyperlink" Target="mailto:abc@gmail.com" TargetMode="External"/><Relationship Id="rId1" Type="http://schemas.openxmlformats.org/officeDocument/2006/relationships/slideLayout" Target="../slideLayouts/slideLayout1.xml"/><Relationship Id="rId4" Type="http://schemas.openxmlformats.org/officeDocument/2006/relationships/hyperlink" Target="mailto:mno@yahoo.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8">
            <a:extLst>
              <a:ext uri="{FF2B5EF4-FFF2-40B4-BE49-F238E27FC236}">
                <a16:creationId xmlns:a16="http://schemas.microsoft.com/office/drawing/2014/main" xmlns="" id="{AAAE94E3-A7DB-4868-B1E3-E49703488B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94698E5-F1E0-4D72-A187-E87FBAD95ABE}"/>
              </a:ext>
            </a:extLst>
          </p:cNvPr>
          <p:cNvSpPr>
            <a:spLocks noGrp="1"/>
          </p:cNvSpPr>
          <p:nvPr>
            <p:ph type="title"/>
          </p:nvPr>
        </p:nvSpPr>
        <p:spPr>
          <a:xfrm>
            <a:off x="589560" y="856180"/>
            <a:ext cx="5279408" cy="1128068"/>
          </a:xfrm>
          <a:solidFill>
            <a:srgbClr val="F5277D"/>
          </a:solidFill>
        </p:spPr>
        <p:txBody>
          <a:bodyPr anchor="ctr">
            <a:normAutofit fontScale="90000"/>
          </a:bodyPr>
          <a:lstStyle/>
          <a:p>
            <a:r>
              <a:rPr lang="en-US" sz="4000" b="1" dirty="0">
                <a:cs typeface="Calibri Light"/>
              </a:rPr>
              <a:t>DATABASE MANAGEMENT SYSTEM</a:t>
            </a:r>
            <a:endParaRPr lang="en-US" dirty="0"/>
          </a:p>
        </p:txBody>
      </p:sp>
      <p:grpSp>
        <p:nvGrpSpPr>
          <p:cNvPr id="38" name="Group 40">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42" name="Rectangle 41">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8" descr="Text&#10;&#10;Description automatically generated">
            <a:extLst>
              <a:ext uri="{FF2B5EF4-FFF2-40B4-BE49-F238E27FC236}">
                <a16:creationId xmlns:a16="http://schemas.microsoft.com/office/drawing/2014/main" xmlns="" id="{5E6C6772-6053-4034-B9AE-BC22F2967363}"/>
              </a:ext>
            </a:extLst>
          </p:cNvPr>
          <p:cNvPicPr>
            <a:picLocks noChangeAspect="1"/>
          </p:cNvPicPr>
          <p:nvPr/>
        </p:nvPicPr>
        <p:blipFill rotWithShape="1">
          <a:blip r:embed="rId2"/>
          <a:srcRect r="1" b="21"/>
          <a:stretch/>
        </p:blipFill>
        <p:spPr>
          <a:xfrm>
            <a:off x="7083423" y="866481"/>
            <a:ext cx="4397433" cy="2024528"/>
          </a:xfrm>
          <a:prstGeom prst="rect">
            <a:avLst/>
          </a:prstGeom>
        </p:spPr>
      </p:pic>
      <p:sp>
        <p:nvSpPr>
          <p:cNvPr id="51" name="Rectangle 50">
            <a:extLst>
              <a:ext uri="{FF2B5EF4-FFF2-40B4-BE49-F238E27FC236}">
                <a16:creationId xmlns:a16="http://schemas.microsoft.com/office/drawing/2014/main" xmlns="" id="{8CB5D2D7-DF65-4E86-BFBA-FFB9B5ACEB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9" descr="A picture containing outdoor, road, grass, house&#10;&#10;Description automatically generated">
            <a:extLst>
              <a:ext uri="{FF2B5EF4-FFF2-40B4-BE49-F238E27FC236}">
                <a16:creationId xmlns:a16="http://schemas.microsoft.com/office/drawing/2014/main" xmlns="" id="{40FA640D-BE82-4045-8066-76CB2F55CA47}"/>
              </a:ext>
            </a:extLst>
          </p:cNvPr>
          <p:cNvPicPr>
            <a:picLocks noChangeAspect="1"/>
          </p:cNvPicPr>
          <p:nvPr/>
        </p:nvPicPr>
        <p:blipFill rotWithShape="1">
          <a:blip r:embed="rId3"/>
          <a:srcRect t="19272" r="-2" b="2361"/>
          <a:stretch/>
        </p:blipFill>
        <p:spPr>
          <a:xfrm>
            <a:off x="7083423" y="3955419"/>
            <a:ext cx="4395569" cy="2023706"/>
          </a:xfrm>
          <a:prstGeom prst="rect">
            <a:avLst/>
          </a:prstGeom>
        </p:spPr>
      </p:pic>
    </p:spTree>
    <p:extLst>
      <p:ext uri="{BB962C8B-B14F-4D97-AF65-F5344CB8AC3E}">
        <p14:creationId xmlns:p14="http://schemas.microsoft.com/office/powerpoint/2010/main" xmlns="" val="1968922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00D44-D1C0-42A8-A8A9-C24AABD518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3D57360-1323-4DF8-BA77-9DB4AA6312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xmlns="" val="2120163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20DECF1-4519-47D2-A7F2-358BF1DB26F6}"/>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3" name="TextBox 2">
            <a:extLst>
              <a:ext uri="{FF2B5EF4-FFF2-40B4-BE49-F238E27FC236}">
                <a16:creationId xmlns:a16="http://schemas.microsoft.com/office/drawing/2014/main" xmlns="" id="{F0E84F11-1693-42CD-B0CE-CABCD18D9099}"/>
              </a:ext>
            </a:extLst>
          </p:cNvPr>
          <p:cNvSpPr txBox="1"/>
          <p:nvPr/>
        </p:nvSpPr>
        <p:spPr>
          <a:xfrm>
            <a:off x="170985" y="1221059"/>
            <a:ext cx="11961541" cy="1295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solidFill>
                  <a:srgbClr val="273239"/>
                </a:solidFill>
                <a:latin typeface="urw-din"/>
              </a:rPr>
              <a:t>Whenever the primary key contains multiple columns it has to be specified at Table level.</a:t>
            </a:r>
            <a:endParaRPr lang="en-US" dirty="0"/>
          </a:p>
          <a:p>
            <a:pPr>
              <a:lnSpc>
                <a:spcPct val="150000"/>
              </a:lnSpc>
            </a:pPr>
            <a:r>
              <a:rPr lang="en-US" dirty="0">
                <a:solidFill>
                  <a:srgbClr val="273239"/>
                </a:solidFill>
                <a:latin typeface="urw-din"/>
              </a:rPr>
              <a:t>Syntax:</a:t>
            </a:r>
          </a:p>
          <a:p>
            <a:pPr>
              <a:lnSpc>
                <a:spcPct val="150000"/>
              </a:lnSpc>
            </a:pPr>
            <a:r>
              <a:rPr lang="en-US" dirty="0">
                <a:highlight>
                  <a:srgbClr val="FFFF00"/>
                </a:highlight>
              </a:rPr>
              <a:t>Create Table Person (Id int NOT NULL, Name varchar2(20), Address varchar2(50), PRIMARY KEY(</a:t>
            </a:r>
            <a:r>
              <a:rPr lang="en-US" dirty="0" err="1">
                <a:highlight>
                  <a:srgbClr val="FFFF00"/>
                </a:highlight>
              </a:rPr>
              <a:t>Id,rollno</a:t>
            </a:r>
            <a:r>
              <a:rPr lang="en-US" dirty="0">
                <a:highlight>
                  <a:srgbClr val="FFFF00"/>
                </a:highlight>
              </a:rPr>
              <a:t>) ); </a:t>
            </a:r>
            <a:endParaRPr lang="en-US" dirty="0">
              <a:highlight>
                <a:srgbClr val="FFFF00"/>
              </a:highlight>
              <a:cs typeface="Calibri" panose="020F0502020204030204"/>
            </a:endParaRPr>
          </a:p>
        </p:txBody>
      </p:sp>
      <p:sp>
        <p:nvSpPr>
          <p:cNvPr id="5" name="TextBox 4">
            <a:extLst>
              <a:ext uri="{FF2B5EF4-FFF2-40B4-BE49-F238E27FC236}">
                <a16:creationId xmlns:a16="http://schemas.microsoft.com/office/drawing/2014/main" xmlns="" id="{7CA6FCD5-F78A-4FD4-ABAF-A745477309E1}"/>
              </a:ext>
            </a:extLst>
          </p:cNvPr>
          <p:cNvSpPr txBox="1"/>
          <p:nvPr/>
        </p:nvSpPr>
        <p:spPr>
          <a:xfrm>
            <a:off x="1992351" y="2995961"/>
            <a:ext cx="5112834" cy="1200329"/>
          </a:xfrm>
          <a:prstGeom prst="rect">
            <a:avLst/>
          </a:prstGeom>
          <a:solidFill>
            <a:schemeClr val="accent4">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73239"/>
                </a:solidFill>
                <a:latin typeface="urw-din"/>
              </a:rPr>
              <a:t>Since multiple columns make up Primary Key so both the rows are considered different. SQL permits either of the two values can be duplicated but the combination must be unique.</a:t>
            </a:r>
            <a:endParaRPr lang="en-US"/>
          </a:p>
        </p:txBody>
      </p:sp>
      <p:sp>
        <p:nvSpPr>
          <p:cNvPr id="7" name="Arrow: Right 6">
            <a:extLst>
              <a:ext uri="{FF2B5EF4-FFF2-40B4-BE49-F238E27FC236}">
                <a16:creationId xmlns:a16="http://schemas.microsoft.com/office/drawing/2014/main" xmlns="" id="{F6B3E662-D483-4EAB-AE5B-41B2A452D21A}"/>
              </a:ext>
            </a:extLst>
          </p:cNvPr>
          <p:cNvSpPr/>
          <p:nvPr/>
        </p:nvSpPr>
        <p:spPr>
          <a:xfrm rot="5400000">
            <a:off x="4333697" y="2499023"/>
            <a:ext cx="566854" cy="436756"/>
          </a:xfrm>
          <a:prstGeom prst="righ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086982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20DECF1-4519-47D2-A7F2-358BF1DB26F6}"/>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2" name="TextBox 1">
            <a:extLst>
              <a:ext uri="{FF2B5EF4-FFF2-40B4-BE49-F238E27FC236}">
                <a16:creationId xmlns:a16="http://schemas.microsoft.com/office/drawing/2014/main" xmlns="" id="{047264D1-6EAE-480F-8545-5425325F1C7B}"/>
              </a:ext>
            </a:extLst>
          </p:cNvPr>
          <p:cNvSpPr txBox="1"/>
          <p:nvPr/>
        </p:nvSpPr>
        <p:spPr>
          <a:xfrm>
            <a:off x="-3463" y="1078923"/>
            <a:ext cx="12207585" cy="33733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solidFill>
                  <a:srgbClr val="273239"/>
                </a:solidFill>
                <a:latin typeface="urw-din"/>
              </a:rPr>
              <a:t>SQL PRIMARY KEY with ALTER TABLE :</a:t>
            </a:r>
            <a:r>
              <a:rPr lang="en-US" dirty="0">
                <a:latin typeface="urw-din"/>
              </a:rPr>
              <a:t/>
            </a:r>
            <a:br>
              <a:rPr lang="en-US" dirty="0">
                <a:latin typeface="urw-din"/>
              </a:rPr>
            </a:br>
            <a:r>
              <a:rPr lang="en-US" dirty="0">
                <a:solidFill>
                  <a:srgbClr val="273239"/>
                </a:solidFill>
                <a:latin typeface="urw-din"/>
              </a:rPr>
              <a:t>Most of the time, Primary Key is defined during the creation of the table but sometimes the Primary key may not be created in the already existing table. We can however add Primary Key using Alter Statement.</a:t>
            </a:r>
            <a:endParaRPr lang="en-US" dirty="0"/>
          </a:p>
          <a:p>
            <a:pPr>
              <a:lnSpc>
                <a:spcPct val="150000"/>
              </a:lnSpc>
            </a:pPr>
            <a:r>
              <a:rPr lang="en-US" b="1" dirty="0">
                <a:solidFill>
                  <a:srgbClr val="273239"/>
                </a:solidFill>
                <a:latin typeface="urw-din"/>
              </a:rPr>
              <a:t>Syntax :</a:t>
            </a:r>
          </a:p>
          <a:p>
            <a:pPr>
              <a:lnSpc>
                <a:spcPct val="150000"/>
              </a:lnSpc>
            </a:pPr>
            <a:r>
              <a:rPr lang="en-US" dirty="0">
                <a:highlight>
                  <a:srgbClr val="FFFF00"/>
                </a:highlight>
              </a:rPr>
              <a:t>Alter Table Person add Primary Key(Id); </a:t>
            </a:r>
            <a:endParaRPr lang="en-US" dirty="0">
              <a:solidFill>
                <a:srgbClr val="000000"/>
              </a:solidFill>
              <a:latin typeface="Calibri"/>
              <a:cs typeface="Calibri"/>
            </a:endParaRPr>
          </a:p>
          <a:p>
            <a:pPr>
              <a:lnSpc>
                <a:spcPct val="150000"/>
              </a:lnSpc>
            </a:pPr>
            <a:endParaRPr lang="en-US" dirty="0">
              <a:solidFill>
                <a:srgbClr val="273239"/>
              </a:solidFill>
              <a:latin typeface="urw-din"/>
            </a:endParaRPr>
          </a:p>
          <a:p>
            <a:pPr>
              <a:lnSpc>
                <a:spcPct val="150000"/>
              </a:lnSpc>
            </a:pPr>
            <a:r>
              <a:rPr lang="en-US" dirty="0">
                <a:solidFill>
                  <a:srgbClr val="273239"/>
                </a:solidFill>
                <a:latin typeface="urw-din"/>
              </a:rPr>
              <a:t>To add Primary key in multiple columns using the following query.</a:t>
            </a:r>
            <a:endParaRPr lang="en-US" dirty="0">
              <a:cs typeface="Calibri"/>
            </a:endParaRPr>
          </a:p>
          <a:p>
            <a:pPr>
              <a:lnSpc>
                <a:spcPct val="150000"/>
              </a:lnSpc>
            </a:pPr>
            <a:r>
              <a:rPr lang="en-US" dirty="0">
                <a:highlight>
                  <a:srgbClr val="FFFF00"/>
                </a:highlight>
              </a:rPr>
              <a:t>Alter Table Person add Primary Key(Id, Name);</a:t>
            </a:r>
            <a:endParaRPr lang="en-US" dirty="0">
              <a:highlight>
                <a:srgbClr val="FFFF00"/>
              </a:highlight>
              <a:cs typeface="Calibri" panose="020F0502020204030204"/>
            </a:endParaRPr>
          </a:p>
        </p:txBody>
      </p:sp>
      <p:sp>
        <p:nvSpPr>
          <p:cNvPr id="6" name="TextBox 5">
            <a:extLst>
              <a:ext uri="{FF2B5EF4-FFF2-40B4-BE49-F238E27FC236}">
                <a16:creationId xmlns:a16="http://schemas.microsoft.com/office/drawing/2014/main" xmlns="" id="{8B373139-422C-44B4-8715-0811A8A6EEE6}"/>
              </a:ext>
            </a:extLst>
          </p:cNvPr>
          <p:cNvSpPr txBox="1"/>
          <p:nvPr/>
        </p:nvSpPr>
        <p:spPr>
          <a:xfrm>
            <a:off x="-3463" y="4862945"/>
            <a:ext cx="12207585" cy="1295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solidFill>
                  <a:srgbClr val="273239"/>
                </a:solidFill>
                <a:latin typeface="urw-din"/>
              </a:rPr>
              <a:t>DELETE PRIMARY KEY CONSTRAINT :</a:t>
            </a:r>
            <a:r>
              <a:rPr lang="en-US" dirty="0">
                <a:latin typeface="urw-din"/>
              </a:rPr>
              <a:t/>
            </a:r>
            <a:br>
              <a:rPr lang="en-US" dirty="0">
                <a:latin typeface="urw-din"/>
              </a:rPr>
            </a:br>
            <a:r>
              <a:rPr lang="en-US" dirty="0">
                <a:solidFill>
                  <a:srgbClr val="273239"/>
                </a:solidFill>
                <a:latin typeface="urw-din"/>
              </a:rPr>
              <a:t>To remove Primary Key constraint on table use given SQL as follows.</a:t>
            </a:r>
            <a:endParaRPr lang="en-US" dirty="0"/>
          </a:p>
          <a:p>
            <a:pPr>
              <a:lnSpc>
                <a:spcPct val="150000"/>
              </a:lnSpc>
            </a:pPr>
            <a:r>
              <a:rPr lang="en-US" dirty="0">
                <a:highlight>
                  <a:srgbClr val="FFFF00"/>
                </a:highlight>
              </a:rPr>
              <a:t>ALTER table Person DROP PRIMARY KEY;</a:t>
            </a:r>
            <a:endParaRPr lang="en-US" dirty="0">
              <a:highlight>
                <a:srgbClr val="FFFF00"/>
              </a:highlight>
              <a:cs typeface="Calibri" panose="020F0502020204030204"/>
            </a:endParaRPr>
          </a:p>
        </p:txBody>
      </p:sp>
    </p:spTree>
    <p:extLst>
      <p:ext uri="{BB962C8B-B14F-4D97-AF65-F5344CB8AC3E}">
        <p14:creationId xmlns:p14="http://schemas.microsoft.com/office/powerpoint/2010/main" xmlns="" val="1459459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20DECF1-4519-47D2-A7F2-358BF1DB26F6}"/>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3" name="TextBox 2">
            <a:extLst>
              <a:ext uri="{FF2B5EF4-FFF2-40B4-BE49-F238E27FC236}">
                <a16:creationId xmlns:a16="http://schemas.microsoft.com/office/drawing/2014/main" xmlns="" id="{38A4BB01-200D-4248-947D-A34205B51DEA}"/>
              </a:ext>
            </a:extLst>
          </p:cNvPr>
          <p:cNvSpPr txBox="1"/>
          <p:nvPr/>
        </p:nvSpPr>
        <p:spPr>
          <a:xfrm>
            <a:off x="31174" y="1156854"/>
            <a:ext cx="12164290" cy="4619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solidFill>
                  <a:srgbClr val="222222"/>
                </a:solidFill>
                <a:latin typeface="Source Sans Pro"/>
                <a:ea typeface="Source Sans Pro"/>
              </a:rPr>
              <a:t>What is a Candidate Key?</a:t>
            </a:r>
            <a:endParaRPr lang="en-US" dirty="0"/>
          </a:p>
          <a:p>
            <a:pPr>
              <a:lnSpc>
                <a:spcPct val="150000"/>
              </a:lnSpc>
            </a:pPr>
            <a:r>
              <a:rPr lang="en-US" b="1" dirty="0">
                <a:solidFill>
                  <a:srgbClr val="222222"/>
                </a:solidFill>
                <a:latin typeface="Source Sans Pro"/>
                <a:ea typeface="Source Sans Pro"/>
              </a:rPr>
              <a:t>CANDIDATE KEY</a:t>
            </a:r>
            <a:r>
              <a:rPr lang="en-US" dirty="0">
                <a:solidFill>
                  <a:srgbClr val="222222"/>
                </a:solidFill>
                <a:latin typeface="Source Sans Pro"/>
                <a:ea typeface="Source Sans Pro"/>
              </a:rPr>
              <a:t> in SQL is a set of attributes that uniquely identify tuples in a table. Candidate Key is a super key with no repeated attributes. The Primary key should be selected from the candidate keys. Every table must have at least a single candidate key. A table can have multiple candidate keys but only a single primary key.</a:t>
            </a:r>
          </a:p>
          <a:p>
            <a:pPr>
              <a:lnSpc>
                <a:spcPct val="150000"/>
              </a:lnSpc>
            </a:pPr>
            <a:endParaRPr lang="en-US">
              <a:solidFill>
                <a:srgbClr val="222222"/>
              </a:solidFill>
              <a:latin typeface="Source Sans Pro"/>
              <a:ea typeface="Source Sans Pro"/>
            </a:endParaRPr>
          </a:p>
          <a:p>
            <a:pPr>
              <a:lnSpc>
                <a:spcPct val="150000"/>
              </a:lnSpc>
            </a:pPr>
            <a:r>
              <a:rPr lang="en-US" b="1" dirty="0">
                <a:solidFill>
                  <a:srgbClr val="222222"/>
                </a:solidFill>
                <a:latin typeface="Source Sans Pro"/>
                <a:ea typeface="Source Sans Pro"/>
              </a:rPr>
              <a:t>Properties of Candidate key:</a:t>
            </a:r>
          </a:p>
          <a:p>
            <a:pPr>
              <a:lnSpc>
                <a:spcPct val="150000"/>
              </a:lnSpc>
              <a:buChar char="•"/>
            </a:pPr>
            <a:r>
              <a:rPr lang="en-US" dirty="0">
                <a:solidFill>
                  <a:srgbClr val="222222"/>
                </a:solidFill>
                <a:latin typeface="Source Sans Pro"/>
                <a:ea typeface="Source Sans Pro"/>
              </a:rPr>
              <a:t>It must contain unique values</a:t>
            </a:r>
          </a:p>
          <a:p>
            <a:pPr>
              <a:lnSpc>
                <a:spcPct val="150000"/>
              </a:lnSpc>
              <a:buChar char="•"/>
            </a:pPr>
            <a:r>
              <a:rPr lang="en-US" dirty="0">
                <a:solidFill>
                  <a:srgbClr val="222222"/>
                </a:solidFill>
                <a:latin typeface="Source Sans Pro"/>
                <a:ea typeface="Source Sans Pro"/>
              </a:rPr>
              <a:t>Candidate key in SQL may have multiple attributes</a:t>
            </a:r>
          </a:p>
          <a:p>
            <a:pPr>
              <a:lnSpc>
                <a:spcPct val="150000"/>
              </a:lnSpc>
              <a:buChar char="•"/>
            </a:pPr>
            <a:r>
              <a:rPr lang="en-US" dirty="0">
                <a:solidFill>
                  <a:srgbClr val="222222"/>
                </a:solidFill>
                <a:latin typeface="Source Sans Pro"/>
                <a:ea typeface="Source Sans Pro"/>
              </a:rPr>
              <a:t>Must not contain null values</a:t>
            </a:r>
          </a:p>
          <a:p>
            <a:pPr>
              <a:lnSpc>
                <a:spcPct val="150000"/>
              </a:lnSpc>
              <a:buChar char="•"/>
            </a:pPr>
            <a:r>
              <a:rPr lang="en-US" dirty="0">
                <a:solidFill>
                  <a:srgbClr val="222222"/>
                </a:solidFill>
                <a:latin typeface="Source Sans Pro"/>
                <a:ea typeface="Source Sans Pro"/>
              </a:rPr>
              <a:t>It should contain minimum fields to ensure uniqueness</a:t>
            </a:r>
          </a:p>
          <a:p>
            <a:pPr>
              <a:lnSpc>
                <a:spcPct val="150000"/>
              </a:lnSpc>
              <a:buChar char="•"/>
            </a:pPr>
            <a:r>
              <a:rPr lang="en-US" dirty="0">
                <a:solidFill>
                  <a:srgbClr val="222222"/>
                </a:solidFill>
                <a:latin typeface="Source Sans Pro"/>
                <a:ea typeface="Source Sans Pro"/>
              </a:rPr>
              <a:t>Uniquely identify each record in a table</a:t>
            </a:r>
          </a:p>
        </p:txBody>
      </p:sp>
    </p:spTree>
    <p:extLst>
      <p:ext uri="{BB962C8B-B14F-4D97-AF65-F5344CB8AC3E}">
        <p14:creationId xmlns:p14="http://schemas.microsoft.com/office/powerpoint/2010/main" xmlns="" val="1076189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20DECF1-4519-47D2-A7F2-358BF1DB26F6}"/>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2" name="TextBox 1">
            <a:extLst>
              <a:ext uri="{FF2B5EF4-FFF2-40B4-BE49-F238E27FC236}">
                <a16:creationId xmlns:a16="http://schemas.microsoft.com/office/drawing/2014/main" xmlns="" id="{28E237F3-BF12-4585-AB42-65047AD0058F}"/>
              </a:ext>
            </a:extLst>
          </p:cNvPr>
          <p:cNvSpPr txBox="1"/>
          <p:nvPr/>
        </p:nvSpPr>
        <p:spPr>
          <a:xfrm>
            <a:off x="-12123" y="1070264"/>
            <a:ext cx="122075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22222"/>
                </a:solidFill>
                <a:latin typeface="Source Sans Pro"/>
                <a:ea typeface="Source Sans Pro"/>
              </a:rPr>
              <a:t>Candidate key Example: In the given table Stud ID, Roll No, and email are candidate keys which help us to uniquely identify the student record in the table.</a:t>
            </a:r>
          </a:p>
        </p:txBody>
      </p:sp>
      <p:graphicFrame>
        <p:nvGraphicFramePr>
          <p:cNvPr id="6" name="Table 5">
            <a:extLst>
              <a:ext uri="{FF2B5EF4-FFF2-40B4-BE49-F238E27FC236}">
                <a16:creationId xmlns:a16="http://schemas.microsoft.com/office/drawing/2014/main" xmlns="" id="{6E9599B1-9F69-4ED2-9C76-B67850DFCE35}"/>
              </a:ext>
            </a:extLst>
          </p:cNvPr>
          <p:cNvGraphicFramePr>
            <a:graphicFrameLocks noGrp="1"/>
          </p:cNvGraphicFramePr>
          <p:nvPr>
            <p:extLst>
              <p:ext uri="{D42A27DB-BD31-4B8C-83A1-F6EECF244321}">
                <p14:modId xmlns:p14="http://schemas.microsoft.com/office/powerpoint/2010/main" xmlns="" val="922318951"/>
              </p:ext>
            </p:extLst>
          </p:nvPr>
        </p:nvGraphicFramePr>
        <p:xfrm>
          <a:off x="740417" y="1757804"/>
          <a:ext cx="10227945" cy="1706880"/>
        </p:xfrm>
        <a:graphic>
          <a:graphicData uri="http://schemas.openxmlformats.org/drawingml/2006/table">
            <a:tbl>
              <a:tblPr firstRow="1" bandRow="1">
                <a:tableStyleId>{5C22544A-7EE6-4342-B048-85BDC9FD1C3A}</a:tableStyleId>
              </a:tblPr>
              <a:tblGrid>
                <a:gridCol w="2045589">
                  <a:extLst>
                    <a:ext uri="{9D8B030D-6E8A-4147-A177-3AD203B41FA5}">
                      <a16:colId xmlns:a16="http://schemas.microsoft.com/office/drawing/2014/main" xmlns="" val="2339847165"/>
                    </a:ext>
                  </a:extLst>
                </a:gridCol>
                <a:gridCol w="2045589">
                  <a:extLst>
                    <a:ext uri="{9D8B030D-6E8A-4147-A177-3AD203B41FA5}">
                      <a16:colId xmlns:a16="http://schemas.microsoft.com/office/drawing/2014/main" xmlns="" val="634150298"/>
                    </a:ext>
                  </a:extLst>
                </a:gridCol>
                <a:gridCol w="2045589">
                  <a:extLst>
                    <a:ext uri="{9D8B030D-6E8A-4147-A177-3AD203B41FA5}">
                      <a16:colId xmlns:a16="http://schemas.microsoft.com/office/drawing/2014/main" xmlns="" val="1697266296"/>
                    </a:ext>
                  </a:extLst>
                </a:gridCol>
                <a:gridCol w="2045589">
                  <a:extLst>
                    <a:ext uri="{9D8B030D-6E8A-4147-A177-3AD203B41FA5}">
                      <a16:colId xmlns:a16="http://schemas.microsoft.com/office/drawing/2014/main" xmlns="" val="466246691"/>
                    </a:ext>
                  </a:extLst>
                </a:gridCol>
                <a:gridCol w="2045589">
                  <a:extLst>
                    <a:ext uri="{9D8B030D-6E8A-4147-A177-3AD203B41FA5}">
                      <a16:colId xmlns:a16="http://schemas.microsoft.com/office/drawing/2014/main" xmlns="" val="433506986"/>
                    </a:ext>
                  </a:extLst>
                </a:gridCol>
              </a:tblGrid>
              <a:tr h="0">
                <a:tc>
                  <a:txBody>
                    <a:bodyPr/>
                    <a:lstStyle/>
                    <a:p>
                      <a:pPr fontAlgn="t"/>
                      <a:r>
                        <a:rPr lang="en-US">
                          <a:effectLst/>
                        </a:rPr>
                        <a:t>StudID</a:t>
                      </a:r>
                    </a:p>
                  </a:txBody>
                  <a:tcPr marL="76200" marR="76200" marT="76200" marB="76200"/>
                </a:tc>
                <a:tc>
                  <a:txBody>
                    <a:bodyPr/>
                    <a:lstStyle/>
                    <a:p>
                      <a:pPr fontAlgn="t"/>
                      <a:r>
                        <a:rPr lang="en-US">
                          <a:effectLst/>
                        </a:rPr>
                        <a:t>Roll No</a:t>
                      </a:r>
                    </a:p>
                  </a:txBody>
                  <a:tcPr marL="76200" marR="76200" marT="76200" marB="76200"/>
                </a:tc>
                <a:tc>
                  <a:txBody>
                    <a:bodyPr/>
                    <a:lstStyle/>
                    <a:p>
                      <a:pPr fontAlgn="t"/>
                      <a:r>
                        <a:rPr lang="en-US">
                          <a:effectLst/>
                        </a:rPr>
                        <a:t>First Name</a:t>
                      </a:r>
                    </a:p>
                  </a:txBody>
                  <a:tcPr marL="76200" marR="76200" marT="76200" marB="76200"/>
                </a:tc>
                <a:tc>
                  <a:txBody>
                    <a:bodyPr/>
                    <a:lstStyle/>
                    <a:p>
                      <a:pPr fontAlgn="t"/>
                      <a:r>
                        <a:rPr lang="en-US">
                          <a:effectLst/>
                        </a:rPr>
                        <a:t>LastName</a:t>
                      </a:r>
                    </a:p>
                  </a:txBody>
                  <a:tcPr marL="76200" marR="76200" marT="76200" marB="76200"/>
                </a:tc>
                <a:tc>
                  <a:txBody>
                    <a:bodyPr/>
                    <a:lstStyle/>
                    <a:p>
                      <a:pPr fontAlgn="t"/>
                      <a:r>
                        <a:rPr lang="en-US">
                          <a:effectLst/>
                        </a:rPr>
                        <a:t>Email</a:t>
                      </a:r>
                    </a:p>
                  </a:txBody>
                  <a:tcPr marL="76200" marR="76200" marT="76200" marB="76200"/>
                </a:tc>
                <a:extLst>
                  <a:ext uri="{0D108BD9-81ED-4DB2-BD59-A6C34878D82A}">
                    <a16:rowId xmlns:a16="http://schemas.microsoft.com/office/drawing/2014/main" xmlns="" val="3164005653"/>
                  </a:ext>
                </a:extLst>
              </a:tr>
              <a:tr h="0">
                <a:tc>
                  <a:txBody>
                    <a:bodyPr/>
                    <a:lstStyle/>
                    <a:p>
                      <a:pPr fontAlgn="t"/>
                      <a:r>
                        <a:rPr lang="en-US">
                          <a:effectLst/>
                        </a:rPr>
                        <a:t>1</a:t>
                      </a:r>
                    </a:p>
                  </a:txBody>
                  <a:tcPr marL="76200" marR="76200" marT="76200" marB="76200"/>
                </a:tc>
                <a:tc>
                  <a:txBody>
                    <a:bodyPr/>
                    <a:lstStyle/>
                    <a:p>
                      <a:pPr fontAlgn="t"/>
                      <a:r>
                        <a:rPr lang="en-US">
                          <a:effectLst/>
                        </a:rPr>
                        <a:t>11</a:t>
                      </a:r>
                    </a:p>
                  </a:txBody>
                  <a:tcPr marL="76200" marR="76200" marT="76200" marB="76200"/>
                </a:tc>
                <a:tc>
                  <a:txBody>
                    <a:bodyPr/>
                    <a:lstStyle/>
                    <a:p>
                      <a:pPr fontAlgn="t"/>
                      <a:r>
                        <a:rPr lang="en-US">
                          <a:effectLst/>
                        </a:rPr>
                        <a:t>Tom</a:t>
                      </a:r>
                    </a:p>
                  </a:txBody>
                  <a:tcPr marL="76200" marR="76200" marT="76200" marB="76200"/>
                </a:tc>
                <a:tc>
                  <a:txBody>
                    <a:bodyPr/>
                    <a:lstStyle/>
                    <a:p>
                      <a:pPr fontAlgn="t"/>
                      <a:r>
                        <a:rPr lang="en-US">
                          <a:effectLst/>
                        </a:rPr>
                        <a:t>Price</a:t>
                      </a:r>
                    </a:p>
                  </a:txBody>
                  <a:tcPr marL="76200" marR="76200" marT="76200" marB="76200"/>
                </a:tc>
                <a:tc>
                  <a:txBody>
                    <a:bodyPr/>
                    <a:lstStyle/>
                    <a:p>
                      <a:pPr fontAlgn="t"/>
                      <a:r>
                        <a:rPr lang="en-US">
                          <a:effectLst/>
                          <a:hlinkClick r:id="rId2"/>
                        </a:rPr>
                        <a:t>abc@gmail.com</a:t>
                      </a:r>
                      <a:endParaRPr lang="en-US">
                        <a:effectLst/>
                      </a:endParaRPr>
                    </a:p>
                  </a:txBody>
                  <a:tcPr marL="76200" marR="76200" marT="76200" marB="76200"/>
                </a:tc>
                <a:extLst>
                  <a:ext uri="{0D108BD9-81ED-4DB2-BD59-A6C34878D82A}">
                    <a16:rowId xmlns:a16="http://schemas.microsoft.com/office/drawing/2014/main" xmlns="" val="931775943"/>
                  </a:ext>
                </a:extLst>
              </a:tr>
              <a:tr h="0">
                <a:tc>
                  <a:txBody>
                    <a:bodyPr/>
                    <a:lstStyle/>
                    <a:p>
                      <a:pPr fontAlgn="t"/>
                      <a:r>
                        <a:rPr lang="en-US">
                          <a:effectLst/>
                        </a:rPr>
                        <a:t>2</a:t>
                      </a:r>
                    </a:p>
                  </a:txBody>
                  <a:tcPr marL="76200" marR="76200" marT="76200" marB="76200"/>
                </a:tc>
                <a:tc>
                  <a:txBody>
                    <a:bodyPr/>
                    <a:lstStyle/>
                    <a:p>
                      <a:pPr fontAlgn="t"/>
                      <a:r>
                        <a:rPr lang="en-US">
                          <a:effectLst/>
                        </a:rPr>
                        <a:t>12</a:t>
                      </a:r>
                    </a:p>
                  </a:txBody>
                  <a:tcPr marL="76200" marR="76200" marT="76200" marB="76200"/>
                </a:tc>
                <a:tc>
                  <a:txBody>
                    <a:bodyPr/>
                    <a:lstStyle/>
                    <a:p>
                      <a:pPr fontAlgn="t"/>
                      <a:r>
                        <a:rPr lang="en-US">
                          <a:effectLst/>
                        </a:rPr>
                        <a:t>Nick</a:t>
                      </a:r>
                    </a:p>
                  </a:txBody>
                  <a:tcPr marL="76200" marR="76200" marT="76200" marB="76200"/>
                </a:tc>
                <a:tc>
                  <a:txBody>
                    <a:bodyPr/>
                    <a:lstStyle/>
                    <a:p>
                      <a:pPr fontAlgn="t"/>
                      <a:r>
                        <a:rPr lang="en-US">
                          <a:effectLst/>
                        </a:rPr>
                        <a:t>Wright</a:t>
                      </a:r>
                    </a:p>
                  </a:txBody>
                  <a:tcPr marL="76200" marR="76200" marT="76200" marB="76200"/>
                </a:tc>
                <a:tc>
                  <a:txBody>
                    <a:bodyPr/>
                    <a:lstStyle/>
                    <a:p>
                      <a:pPr fontAlgn="t"/>
                      <a:r>
                        <a:rPr lang="en-US">
                          <a:effectLst/>
                          <a:hlinkClick r:id="rId3"/>
                        </a:rPr>
                        <a:t>xyz@gmail.com</a:t>
                      </a:r>
                      <a:endParaRPr lang="en-US">
                        <a:effectLst/>
                      </a:endParaRPr>
                    </a:p>
                  </a:txBody>
                  <a:tcPr marL="76200" marR="76200" marT="76200" marB="76200"/>
                </a:tc>
                <a:extLst>
                  <a:ext uri="{0D108BD9-81ED-4DB2-BD59-A6C34878D82A}">
                    <a16:rowId xmlns:a16="http://schemas.microsoft.com/office/drawing/2014/main" xmlns="" val="1967007059"/>
                  </a:ext>
                </a:extLst>
              </a:tr>
              <a:tr h="0">
                <a:tc>
                  <a:txBody>
                    <a:bodyPr/>
                    <a:lstStyle/>
                    <a:p>
                      <a:pPr fontAlgn="t"/>
                      <a:r>
                        <a:rPr lang="en-US">
                          <a:effectLst/>
                        </a:rPr>
                        <a:t>3</a:t>
                      </a:r>
                    </a:p>
                  </a:txBody>
                  <a:tcPr marL="76200" marR="76200" marT="76200" marB="76200"/>
                </a:tc>
                <a:tc>
                  <a:txBody>
                    <a:bodyPr/>
                    <a:lstStyle/>
                    <a:p>
                      <a:pPr fontAlgn="t"/>
                      <a:r>
                        <a:rPr lang="en-US">
                          <a:effectLst/>
                        </a:rPr>
                        <a:t>13</a:t>
                      </a:r>
                    </a:p>
                  </a:txBody>
                  <a:tcPr marL="76200" marR="76200" marT="76200" marB="76200"/>
                </a:tc>
                <a:tc>
                  <a:txBody>
                    <a:bodyPr/>
                    <a:lstStyle/>
                    <a:p>
                      <a:pPr fontAlgn="t"/>
                      <a:r>
                        <a:rPr lang="en-US">
                          <a:effectLst/>
                        </a:rPr>
                        <a:t>Dana</a:t>
                      </a:r>
                    </a:p>
                  </a:txBody>
                  <a:tcPr marL="76200" marR="76200" marT="76200" marB="76200"/>
                </a:tc>
                <a:tc>
                  <a:txBody>
                    <a:bodyPr/>
                    <a:lstStyle/>
                    <a:p>
                      <a:pPr fontAlgn="t"/>
                      <a:r>
                        <a:rPr lang="en-US">
                          <a:effectLst/>
                        </a:rPr>
                        <a:t>Natan</a:t>
                      </a:r>
                    </a:p>
                  </a:txBody>
                  <a:tcPr marL="76200" marR="76200" marT="76200" marB="76200"/>
                </a:tc>
                <a:tc>
                  <a:txBody>
                    <a:bodyPr/>
                    <a:lstStyle/>
                    <a:p>
                      <a:pPr fontAlgn="t"/>
                      <a:r>
                        <a:rPr lang="en-US">
                          <a:effectLst/>
                          <a:hlinkClick r:id="rId4"/>
                        </a:rPr>
                        <a:t>mno@yahoo.com</a:t>
                      </a:r>
                      <a:endParaRPr lang="en-US">
                        <a:effectLst/>
                      </a:endParaRPr>
                    </a:p>
                  </a:txBody>
                  <a:tcPr marL="76200" marR="76200" marT="76200" marB="76200"/>
                </a:tc>
                <a:extLst>
                  <a:ext uri="{0D108BD9-81ED-4DB2-BD59-A6C34878D82A}">
                    <a16:rowId xmlns:a16="http://schemas.microsoft.com/office/drawing/2014/main" xmlns="" val="2561278017"/>
                  </a:ext>
                </a:extLst>
              </a:tr>
            </a:tbl>
          </a:graphicData>
        </a:graphic>
      </p:graphicFrame>
      <p:pic>
        <p:nvPicPr>
          <p:cNvPr id="7" name="Picture 7" descr="Table&#10;&#10;Description automatically generated">
            <a:extLst>
              <a:ext uri="{FF2B5EF4-FFF2-40B4-BE49-F238E27FC236}">
                <a16:creationId xmlns:a16="http://schemas.microsoft.com/office/drawing/2014/main" xmlns="" id="{F04E40F5-B960-4FB7-877D-EA23AD15DEE5}"/>
              </a:ext>
            </a:extLst>
          </p:cNvPr>
          <p:cNvPicPr>
            <a:picLocks noChangeAspect="1"/>
          </p:cNvPicPr>
          <p:nvPr/>
        </p:nvPicPr>
        <p:blipFill>
          <a:blip r:embed="rId5"/>
          <a:stretch>
            <a:fillRect/>
          </a:stretch>
        </p:blipFill>
        <p:spPr>
          <a:xfrm>
            <a:off x="2633546" y="3832373"/>
            <a:ext cx="6265126" cy="2622255"/>
          </a:xfrm>
          <a:prstGeom prst="rect">
            <a:avLst/>
          </a:prstGeom>
        </p:spPr>
      </p:pic>
      <p:sp>
        <p:nvSpPr>
          <p:cNvPr id="8" name="TextBox 7">
            <a:extLst>
              <a:ext uri="{FF2B5EF4-FFF2-40B4-BE49-F238E27FC236}">
                <a16:creationId xmlns:a16="http://schemas.microsoft.com/office/drawing/2014/main" xmlns="" id="{22341B29-D88F-40C9-813A-A35C300C94B2}"/>
              </a:ext>
            </a:extLst>
          </p:cNvPr>
          <p:cNvSpPr txBox="1"/>
          <p:nvPr/>
        </p:nvSpPr>
        <p:spPr>
          <a:xfrm>
            <a:off x="8645912" y="5681546"/>
            <a:ext cx="2743200" cy="923330"/>
          </a:xfrm>
          <a:prstGeom prst="rect">
            <a:avLst/>
          </a:prstGeom>
          <a:solidFill>
            <a:schemeClr val="accent4">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22222"/>
                </a:solidFill>
                <a:latin typeface="Source Sans Pro"/>
                <a:ea typeface="Source Sans Pro"/>
              </a:rPr>
              <a:t>All the keys which are not primary key are called an Alternate Key.</a:t>
            </a:r>
            <a:endParaRPr lang="en-US"/>
          </a:p>
        </p:txBody>
      </p:sp>
      <p:sp>
        <p:nvSpPr>
          <p:cNvPr id="10" name="Arrow: Right 9">
            <a:extLst>
              <a:ext uri="{FF2B5EF4-FFF2-40B4-BE49-F238E27FC236}">
                <a16:creationId xmlns:a16="http://schemas.microsoft.com/office/drawing/2014/main" xmlns="" id="{B1A53197-C1F5-4A3E-855B-7D76AE0D39AD}"/>
              </a:ext>
            </a:extLst>
          </p:cNvPr>
          <p:cNvSpPr/>
          <p:nvPr/>
        </p:nvSpPr>
        <p:spPr>
          <a:xfrm rot="10800000">
            <a:off x="7446747" y="5928022"/>
            <a:ext cx="966439" cy="436756"/>
          </a:xfrm>
          <a:prstGeom prst="righ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64488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20DECF1-4519-47D2-A7F2-358BF1DB26F6}"/>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2" name="TextBox 1">
            <a:extLst>
              <a:ext uri="{FF2B5EF4-FFF2-40B4-BE49-F238E27FC236}">
                <a16:creationId xmlns:a16="http://schemas.microsoft.com/office/drawing/2014/main" xmlns="" id="{892CBA47-B516-46DC-AD22-C41D3B2DE36A}"/>
              </a:ext>
            </a:extLst>
          </p:cNvPr>
          <p:cNvSpPr txBox="1"/>
          <p:nvPr/>
        </p:nvSpPr>
        <p:spPr>
          <a:xfrm>
            <a:off x="-24160" y="1174595"/>
            <a:ext cx="12240321" cy="17105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a:solidFill>
                  <a:srgbClr val="222222"/>
                </a:solidFill>
                <a:latin typeface="Source Sans Pro"/>
                <a:ea typeface="Source Sans Pro"/>
              </a:rPr>
              <a:t>What is the Foreign key?</a:t>
            </a:r>
            <a:endParaRPr lang="en-US"/>
          </a:p>
          <a:p>
            <a:pPr marL="285750" indent="-285750">
              <a:lnSpc>
                <a:spcPct val="150000"/>
              </a:lnSpc>
              <a:buFont typeface="Wingdings"/>
              <a:buChar char="Ø"/>
            </a:pPr>
            <a:r>
              <a:rPr lang="en-US" b="1" dirty="0">
                <a:solidFill>
                  <a:srgbClr val="222222"/>
                </a:solidFill>
                <a:latin typeface="Source Sans Pro"/>
                <a:ea typeface="Source Sans Pro"/>
              </a:rPr>
              <a:t>FOREIGN KEY</a:t>
            </a:r>
            <a:r>
              <a:rPr lang="en-US" dirty="0">
                <a:solidFill>
                  <a:srgbClr val="222222"/>
                </a:solidFill>
                <a:latin typeface="Source Sans Pro"/>
                <a:ea typeface="Source Sans Pro"/>
              </a:rPr>
              <a:t> is a column that creates a relationship between two tables. </a:t>
            </a:r>
          </a:p>
          <a:p>
            <a:pPr marL="285750" indent="-285750">
              <a:lnSpc>
                <a:spcPct val="150000"/>
              </a:lnSpc>
              <a:buFont typeface="Wingdings"/>
              <a:buChar char="Ø"/>
            </a:pPr>
            <a:r>
              <a:rPr lang="en-US" dirty="0">
                <a:solidFill>
                  <a:srgbClr val="222222"/>
                </a:solidFill>
                <a:latin typeface="Source Sans Pro"/>
                <a:ea typeface="Source Sans Pro"/>
              </a:rPr>
              <a:t>The purpose of Foreign keys is to maintain data integrity and allow navigation between two different instances of an entity. </a:t>
            </a:r>
            <a:endParaRPr lang="en-US">
              <a:solidFill>
                <a:srgbClr val="000000"/>
              </a:solidFill>
              <a:latin typeface="Calibri" panose="020F0502020204030204"/>
              <a:ea typeface="Source Sans Pro"/>
              <a:cs typeface="Calibri" panose="020F0502020204030204"/>
            </a:endParaRPr>
          </a:p>
          <a:p>
            <a:pPr marL="285750" indent="-285750">
              <a:lnSpc>
                <a:spcPct val="150000"/>
              </a:lnSpc>
              <a:buFont typeface="Wingdings"/>
              <a:buChar char="Ø"/>
            </a:pPr>
            <a:r>
              <a:rPr lang="en-US" dirty="0">
                <a:solidFill>
                  <a:srgbClr val="222222"/>
                </a:solidFill>
                <a:latin typeface="Source Sans Pro"/>
                <a:ea typeface="Source Sans Pro"/>
              </a:rPr>
              <a:t>It acts as a cross-reference between two tables as it references the primary key of another table.</a:t>
            </a:r>
            <a:endParaRPr lang="en-US">
              <a:cs typeface="Calibri"/>
            </a:endParaRPr>
          </a:p>
        </p:txBody>
      </p:sp>
      <p:sp>
        <p:nvSpPr>
          <p:cNvPr id="5" name="TextBox 4">
            <a:extLst>
              <a:ext uri="{FF2B5EF4-FFF2-40B4-BE49-F238E27FC236}">
                <a16:creationId xmlns:a16="http://schemas.microsoft.com/office/drawing/2014/main" xmlns="" id="{30B9F715-D5AF-4CC9-A06E-847FC776EEC6}"/>
              </a:ext>
            </a:extLst>
          </p:cNvPr>
          <p:cNvSpPr txBox="1"/>
          <p:nvPr/>
        </p:nvSpPr>
        <p:spPr>
          <a:xfrm>
            <a:off x="78059" y="299596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22222"/>
                </a:solidFill>
                <a:latin typeface="Source Sans Pro"/>
                <a:ea typeface="Source Sans Pro"/>
              </a:rPr>
              <a:t>Example:</a:t>
            </a:r>
            <a:endParaRPr lang="en-US"/>
          </a:p>
        </p:txBody>
      </p:sp>
      <p:graphicFrame>
        <p:nvGraphicFramePr>
          <p:cNvPr id="7" name="Table 6">
            <a:extLst>
              <a:ext uri="{FF2B5EF4-FFF2-40B4-BE49-F238E27FC236}">
                <a16:creationId xmlns:a16="http://schemas.microsoft.com/office/drawing/2014/main" xmlns="" id="{8DDDF5FF-1CF0-4BAE-ABA8-51D2725A866B}"/>
              </a:ext>
            </a:extLst>
          </p:cNvPr>
          <p:cNvGraphicFramePr>
            <a:graphicFrameLocks noGrp="1"/>
          </p:cNvGraphicFramePr>
          <p:nvPr>
            <p:extLst>
              <p:ext uri="{D42A27DB-BD31-4B8C-83A1-F6EECF244321}">
                <p14:modId xmlns:p14="http://schemas.microsoft.com/office/powerpoint/2010/main" xmlns="" val="2562008081"/>
              </p:ext>
            </p:extLst>
          </p:nvPr>
        </p:nvGraphicFramePr>
        <p:xfrm>
          <a:off x="824052" y="3709267"/>
          <a:ext cx="2936485" cy="1706880"/>
        </p:xfrm>
        <a:graphic>
          <a:graphicData uri="http://schemas.openxmlformats.org/drawingml/2006/table">
            <a:tbl>
              <a:tblPr firstRow="1" bandRow="1">
                <a:tableStyleId>{5C22544A-7EE6-4342-B048-85BDC9FD1C3A}</a:tableStyleId>
              </a:tblPr>
              <a:tblGrid>
                <a:gridCol w="1263803">
                  <a:extLst>
                    <a:ext uri="{9D8B030D-6E8A-4147-A177-3AD203B41FA5}">
                      <a16:colId xmlns:a16="http://schemas.microsoft.com/office/drawing/2014/main" xmlns="" val="2037124538"/>
                    </a:ext>
                  </a:extLst>
                </a:gridCol>
                <a:gridCol w="1672682">
                  <a:extLst>
                    <a:ext uri="{9D8B030D-6E8A-4147-A177-3AD203B41FA5}">
                      <a16:colId xmlns:a16="http://schemas.microsoft.com/office/drawing/2014/main" xmlns="" val="1940173761"/>
                    </a:ext>
                  </a:extLst>
                </a:gridCol>
              </a:tblGrid>
              <a:tr h="0">
                <a:tc>
                  <a:txBody>
                    <a:bodyPr/>
                    <a:lstStyle/>
                    <a:p>
                      <a:pPr fontAlgn="t"/>
                      <a:r>
                        <a:rPr lang="en-US">
                          <a:effectLst/>
                        </a:rPr>
                        <a:t>DeptCode</a:t>
                      </a:r>
                    </a:p>
                  </a:txBody>
                  <a:tcPr marL="76200" marR="76200" marT="76200" marB="76200"/>
                </a:tc>
                <a:tc>
                  <a:txBody>
                    <a:bodyPr/>
                    <a:lstStyle/>
                    <a:p>
                      <a:pPr fontAlgn="t"/>
                      <a:r>
                        <a:rPr lang="en-US">
                          <a:effectLst/>
                        </a:rPr>
                        <a:t>DeptName</a:t>
                      </a:r>
                    </a:p>
                  </a:txBody>
                  <a:tcPr marL="76200" marR="76200" marT="76200" marB="76200"/>
                </a:tc>
                <a:extLst>
                  <a:ext uri="{0D108BD9-81ED-4DB2-BD59-A6C34878D82A}">
                    <a16:rowId xmlns:a16="http://schemas.microsoft.com/office/drawing/2014/main" xmlns="" val="3436677081"/>
                  </a:ext>
                </a:extLst>
              </a:tr>
              <a:tr h="0">
                <a:tc>
                  <a:txBody>
                    <a:bodyPr/>
                    <a:lstStyle/>
                    <a:p>
                      <a:pPr fontAlgn="t"/>
                      <a:r>
                        <a:rPr lang="en-US">
                          <a:effectLst/>
                        </a:rPr>
                        <a:t>001</a:t>
                      </a:r>
                    </a:p>
                  </a:txBody>
                  <a:tcPr marL="76200" marR="76200" marT="76200" marB="76200"/>
                </a:tc>
                <a:tc>
                  <a:txBody>
                    <a:bodyPr/>
                    <a:lstStyle/>
                    <a:p>
                      <a:pPr fontAlgn="t"/>
                      <a:r>
                        <a:rPr lang="en-US">
                          <a:effectLst/>
                        </a:rPr>
                        <a:t>Science</a:t>
                      </a:r>
                    </a:p>
                  </a:txBody>
                  <a:tcPr marL="76200" marR="76200" marT="76200" marB="76200"/>
                </a:tc>
                <a:extLst>
                  <a:ext uri="{0D108BD9-81ED-4DB2-BD59-A6C34878D82A}">
                    <a16:rowId xmlns:a16="http://schemas.microsoft.com/office/drawing/2014/main" xmlns="" val="2682793980"/>
                  </a:ext>
                </a:extLst>
              </a:tr>
              <a:tr h="0">
                <a:tc>
                  <a:txBody>
                    <a:bodyPr/>
                    <a:lstStyle/>
                    <a:p>
                      <a:pPr fontAlgn="t"/>
                      <a:r>
                        <a:rPr lang="en-US">
                          <a:effectLst/>
                        </a:rPr>
                        <a:t>002</a:t>
                      </a:r>
                    </a:p>
                  </a:txBody>
                  <a:tcPr marL="76200" marR="76200" marT="76200" marB="76200"/>
                </a:tc>
                <a:tc>
                  <a:txBody>
                    <a:bodyPr/>
                    <a:lstStyle/>
                    <a:p>
                      <a:pPr fontAlgn="t"/>
                      <a:r>
                        <a:rPr lang="en-US">
                          <a:effectLst/>
                        </a:rPr>
                        <a:t>English</a:t>
                      </a:r>
                    </a:p>
                  </a:txBody>
                  <a:tcPr marL="76200" marR="76200" marT="76200" marB="76200"/>
                </a:tc>
                <a:extLst>
                  <a:ext uri="{0D108BD9-81ED-4DB2-BD59-A6C34878D82A}">
                    <a16:rowId xmlns:a16="http://schemas.microsoft.com/office/drawing/2014/main" xmlns="" val="1747924067"/>
                  </a:ext>
                </a:extLst>
              </a:tr>
              <a:tr h="0">
                <a:tc>
                  <a:txBody>
                    <a:bodyPr/>
                    <a:lstStyle/>
                    <a:p>
                      <a:pPr fontAlgn="t"/>
                      <a:r>
                        <a:rPr lang="en-US">
                          <a:effectLst/>
                        </a:rPr>
                        <a:t>005</a:t>
                      </a:r>
                    </a:p>
                  </a:txBody>
                  <a:tcPr marL="76200" marR="76200" marT="76200" marB="76200"/>
                </a:tc>
                <a:tc>
                  <a:txBody>
                    <a:bodyPr/>
                    <a:lstStyle/>
                    <a:p>
                      <a:pPr fontAlgn="t"/>
                      <a:r>
                        <a:rPr lang="en-US">
                          <a:effectLst/>
                        </a:rPr>
                        <a:t>Computer</a:t>
                      </a:r>
                    </a:p>
                  </a:txBody>
                  <a:tcPr marL="76200" marR="76200" marT="76200" marB="76200"/>
                </a:tc>
                <a:extLst>
                  <a:ext uri="{0D108BD9-81ED-4DB2-BD59-A6C34878D82A}">
                    <a16:rowId xmlns:a16="http://schemas.microsoft.com/office/drawing/2014/main" xmlns="" val="785079639"/>
                  </a:ext>
                </a:extLst>
              </a:tr>
            </a:tbl>
          </a:graphicData>
        </a:graphic>
      </p:graphicFrame>
      <p:graphicFrame>
        <p:nvGraphicFramePr>
          <p:cNvPr id="9" name="Table 8">
            <a:extLst>
              <a:ext uri="{FF2B5EF4-FFF2-40B4-BE49-F238E27FC236}">
                <a16:creationId xmlns:a16="http://schemas.microsoft.com/office/drawing/2014/main" xmlns="" id="{2A149EC0-803A-45A0-8204-89AFCDD3C158}"/>
              </a:ext>
            </a:extLst>
          </p:cNvPr>
          <p:cNvGraphicFramePr>
            <a:graphicFrameLocks noGrp="1"/>
          </p:cNvGraphicFramePr>
          <p:nvPr>
            <p:extLst>
              <p:ext uri="{D42A27DB-BD31-4B8C-83A1-F6EECF244321}">
                <p14:modId xmlns:p14="http://schemas.microsoft.com/office/powerpoint/2010/main" xmlns="" val="3894686242"/>
              </p:ext>
            </p:extLst>
          </p:nvPr>
        </p:nvGraphicFramePr>
        <p:xfrm>
          <a:off x="5331004" y="3662804"/>
          <a:ext cx="3828584" cy="1726208"/>
        </p:xfrm>
        <a:graphic>
          <a:graphicData uri="http://schemas.openxmlformats.org/drawingml/2006/table">
            <a:tbl>
              <a:tblPr firstRow="1" bandRow="1">
                <a:tableStyleId>{5C22544A-7EE6-4342-B048-85BDC9FD1C3A}</a:tableStyleId>
              </a:tblPr>
              <a:tblGrid>
                <a:gridCol w="1421780">
                  <a:extLst>
                    <a:ext uri="{9D8B030D-6E8A-4147-A177-3AD203B41FA5}">
                      <a16:colId xmlns:a16="http://schemas.microsoft.com/office/drawing/2014/main" xmlns="" val="4227394107"/>
                    </a:ext>
                  </a:extLst>
                </a:gridCol>
                <a:gridCol w="1198756">
                  <a:extLst>
                    <a:ext uri="{9D8B030D-6E8A-4147-A177-3AD203B41FA5}">
                      <a16:colId xmlns:a16="http://schemas.microsoft.com/office/drawing/2014/main" xmlns="" val="1475747226"/>
                    </a:ext>
                  </a:extLst>
                </a:gridCol>
                <a:gridCol w="1208048">
                  <a:extLst>
                    <a:ext uri="{9D8B030D-6E8A-4147-A177-3AD203B41FA5}">
                      <a16:colId xmlns:a16="http://schemas.microsoft.com/office/drawing/2014/main" xmlns="" val="3388295822"/>
                    </a:ext>
                  </a:extLst>
                </a:gridCol>
              </a:tblGrid>
              <a:tr h="446048">
                <a:tc>
                  <a:txBody>
                    <a:bodyPr/>
                    <a:lstStyle/>
                    <a:p>
                      <a:pPr fontAlgn="t"/>
                      <a:r>
                        <a:rPr lang="en-US">
                          <a:effectLst/>
                        </a:rPr>
                        <a:t>Teacher ID</a:t>
                      </a:r>
                    </a:p>
                  </a:txBody>
                  <a:tcPr marL="76200" marR="76200" marT="76200" marB="76200"/>
                </a:tc>
                <a:tc>
                  <a:txBody>
                    <a:bodyPr/>
                    <a:lstStyle/>
                    <a:p>
                      <a:pPr fontAlgn="t"/>
                      <a:r>
                        <a:rPr lang="en-US">
                          <a:effectLst/>
                        </a:rPr>
                        <a:t>Fname</a:t>
                      </a:r>
                    </a:p>
                  </a:txBody>
                  <a:tcPr marL="76200" marR="76200" marT="76200" marB="76200"/>
                </a:tc>
                <a:tc>
                  <a:txBody>
                    <a:bodyPr/>
                    <a:lstStyle/>
                    <a:p>
                      <a:pPr fontAlgn="t"/>
                      <a:r>
                        <a:rPr lang="en-US">
                          <a:effectLst/>
                        </a:rPr>
                        <a:t>Lname</a:t>
                      </a:r>
                    </a:p>
                  </a:txBody>
                  <a:tcPr marL="76200" marR="76200" marT="76200" marB="76200"/>
                </a:tc>
                <a:extLst>
                  <a:ext uri="{0D108BD9-81ED-4DB2-BD59-A6C34878D82A}">
                    <a16:rowId xmlns:a16="http://schemas.microsoft.com/office/drawing/2014/main" xmlns="" val="109411817"/>
                  </a:ext>
                </a:extLst>
              </a:tr>
              <a:tr h="0">
                <a:tc>
                  <a:txBody>
                    <a:bodyPr/>
                    <a:lstStyle/>
                    <a:p>
                      <a:pPr fontAlgn="t"/>
                      <a:r>
                        <a:rPr lang="en-US">
                          <a:effectLst/>
                        </a:rPr>
                        <a:t>B002</a:t>
                      </a:r>
                    </a:p>
                  </a:txBody>
                  <a:tcPr marL="76200" marR="76200" marT="76200" marB="76200"/>
                </a:tc>
                <a:tc>
                  <a:txBody>
                    <a:bodyPr/>
                    <a:lstStyle/>
                    <a:p>
                      <a:pPr fontAlgn="t"/>
                      <a:r>
                        <a:rPr lang="en-US">
                          <a:effectLst/>
                        </a:rPr>
                        <a:t>David</a:t>
                      </a:r>
                    </a:p>
                  </a:txBody>
                  <a:tcPr marL="76200" marR="76200" marT="76200" marB="76200"/>
                </a:tc>
                <a:tc>
                  <a:txBody>
                    <a:bodyPr/>
                    <a:lstStyle/>
                    <a:p>
                      <a:pPr fontAlgn="t"/>
                      <a:r>
                        <a:rPr lang="en-US">
                          <a:effectLst/>
                        </a:rPr>
                        <a:t>Warner</a:t>
                      </a:r>
                    </a:p>
                  </a:txBody>
                  <a:tcPr marL="76200" marR="76200" marT="76200" marB="76200"/>
                </a:tc>
                <a:extLst>
                  <a:ext uri="{0D108BD9-81ED-4DB2-BD59-A6C34878D82A}">
                    <a16:rowId xmlns:a16="http://schemas.microsoft.com/office/drawing/2014/main" xmlns="" val="780654666"/>
                  </a:ext>
                </a:extLst>
              </a:tr>
              <a:tr h="0">
                <a:tc>
                  <a:txBody>
                    <a:bodyPr/>
                    <a:lstStyle/>
                    <a:p>
                      <a:pPr fontAlgn="t"/>
                      <a:r>
                        <a:rPr lang="en-US">
                          <a:effectLst/>
                        </a:rPr>
                        <a:t>B017</a:t>
                      </a:r>
                    </a:p>
                  </a:txBody>
                  <a:tcPr marL="76200" marR="76200" marT="76200" marB="76200"/>
                </a:tc>
                <a:tc>
                  <a:txBody>
                    <a:bodyPr/>
                    <a:lstStyle/>
                    <a:p>
                      <a:pPr fontAlgn="t"/>
                      <a:r>
                        <a:rPr lang="en-US">
                          <a:effectLst/>
                        </a:rPr>
                        <a:t>Sara</a:t>
                      </a:r>
                    </a:p>
                  </a:txBody>
                  <a:tcPr marL="76200" marR="76200" marT="76200" marB="76200"/>
                </a:tc>
                <a:tc>
                  <a:txBody>
                    <a:bodyPr/>
                    <a:lstStyle/>
                    <a:p>
                      <a:pPr fontAlgn="t"/>
                      <a:r>
                        <a:rPr lang="en-US">
                          <a:effectLst/>
                        </a:rPr>
                        <a:t>Joseph</a:t>
                      </a:r>
                    </a:p>
                  </a:txBody>
                  <a:tcPr marL="76200" marR="76200" marT="76200" marB="76200"/>
                </a:tc>
                <a:extLst>
                  <a:ext uri="{0D108BD9-81ED-4DB2-BD59-A6C34878D82A}">
                    <a16:rowId xmlns:a16="http://schemas.microsoft.com/office/drawing/2014/main" xmlns="" val="4248302505"/>
                  </a:ext>
                </a:extLst>
              </a:tr>
              <a:tr h="0">
                <a:tc>
                  <a:txBody>
                    <a:bodyPr/>
                    <a:lstStyle/>
                    <a:p>
                      <a:pPr fontAlgn="t"/>
                      <a:r>
                        <a:rPr lang="en-US">
                          <a:effectLst/>
                        </a:rPr>
                        <a:t>B009</a:t>
                      </a:r>
                    </a:p>
                  </a:txBody>
                  <a:tcPr marL="76200" marR="76200" marT="76200" marB="76200"/>
                </a:tc>
                <a:tc>
                  <a:txBody>
                    <a:bodyPr/>
                    <a:lstStyle/>
                    <a:p>
                      <a:pPr fontAlgn="t"/>
                      <a:r>
                        <a:rPr lang="en-US">
                          <a:effectLst/>
                        </a:rPr>
                        <a:t>Mike</a:t>
                      </a:r>
                    </a:p>
                  </a:txBody>
                  <a:tcPr marL="76200" marR="76200" marT="76200" marB="76200"/>
                </a:tc>
                <a:tc>
                  <a:txBody>
                    <a:bodyPr/>
                    <a:lstStyle/>
                    <a:p>
                      <a:pPr fontAlgn="t"/>
                      <a:r>
                        <a:rPr lang="en-US">
                          <a:effectLst/>
                        </a:rPr>
                        <a:t>Brunton</a:t>
                      </a:r>
                    </a:p>
                  </a:txBody>
                  <a:tcPr marL="76200" marR="76200" marT="76200" marB="76200"/>
                </a:tc>
                <a:extLst>
                  <a:ext uri="{0D108BD9-81ED-4DB2-BD59-A6C34878D82A}">
                    <a16:rowId xmlns:a16="http://schemas.microsoft.com/office/drawing/2014/main" xmlns="" val="3025351233"/>
                  </a:ext>
                </a:extLst>
              </a:tr>
            </a:tbl>
          </a:graphicData>
        </a:graphic>
      </p:graphicFrame>
      <p:sp>
        <p:nvSpPr>
          <p:cNvPr id="10" name="TextBox 9">
            <a:extLst>
              <a:ext uri="{FF2B5EF4-FFF2-40B4-BE49-F238E27FC236}">
                <a16:creationId xmlns:a16="http://schemas.microsoft.com/office/drawing/2014/main" xmlns="" id="{4AFCC022-907A-4A32-AF23-3C460147572A}"/>
              </a:ext>
            </a:extLst>
          </p:cNvPr>
          <p:cNvSpPr txBox="1"/>
          <p:nvPr/>
        </p:nvSpPr>
        <p:spPr>
          <a:xfrm>
            <a:off x="840058" y="5765181"/>
            <a:ext cx="9117980" cy="646331"/>
          </a:xfrm>
          <a:prstGeom prst="rect">
            <a:avLst/>
          </a:prstGeom>
          <a:solidFill>
            <a:schemeClr val="accent4">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22222"/>
                </a:solidFill>
                <a:latin typeface="Source Sans Pro"/>
                <a:ea typeface="Source Sans Pro"/>
              </a:rPr>
              <a:t>In this key in dbms example, we have two table, teach and department in a school. However, there is no way to see which search work in which department.</a:t>
            </a:r>
            <a:endParaRPr lang="en-US"/>
          </a:p>
        </p:txBody>
      </p:sp>
    </p:spTree>
    <p:extLst>
      <p:ext uri="{BB962C8B-B14F-4D97-AF65-F5344CB8AC3E}">
        <p14:creationId xmlns:p14="http://schemas.microsoft.com/office/powerpoint/2010/main" xmlns="" val="798088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20DECF1-4519-47D2-A7F2-358BF1DB26F6}"/>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3" name="TextBox 2">
            <a:extLst>
              <a:ext uri="{FF2B5EF4-FFF2-40B4-BE49-F238E27FC236}">
                <a16:creationId xmlns:a16="http://schemas.microsoft.com/office/drawing/2014/main" xmlns="" id="{F7CA1F36-51B3-462D-993A-987D39888196}"/>
              </a:ext>
            </a:extLst>
          </p:cNvPr>
          <p:cNvSpPr txBox="1"/>
          <p:nvPr/>
        </p:nvSpPr>
        <p:spPr>
          <a:xfrm>
            <a:off x="143108" y="1063083"/>
            <a:ext cx="1157124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22222"/>
                </a:solidFill>
                <a:latin typeface="Source Sans Pro"/>
                <a:ea typeface="Source Sans Pro"/>
              </a:rPr>
              <a:t>In this table, adding the foreign key in Deptcode to the Teacher name, we can create a relationship between the two tables.</a:t>
            </a:r>
            <a:endParaRPr lang="en-US"/>
          </a:p>
        </p:txBody>
      </p:sp>
      <p:graphicFrame>
        <p:nvGraphicFramePr>
          <p:cNvPr id="8" name="Table 7">
            <a:extLst>
              <a:ext uri="{FF2B5EF4-FFF2-40B4-BE49-F238E27FC236}">
                <a16:creationId xmlns:a16="http://schemas.microsoft.com/office/drawing/2014/main" xmlns="" id="{B7D34A6C-6E28-4447-A569-49D39D2C9217}"/>
              </a:ext>
            </a:extLst>
          </p:cNvPr>
          <p:cNvGraphicFramePr>
            <a:graphicFrameLocks noGrp="1"/>
          </p:cNvGraphicFramePr>
          <p:nvPr/>
        </p:nvGraphicFramePr>
        <p:xfrm>
          <a:off x="982028" y="2575560"/>
          <a:ext cx="10227944" cy="1706880"/>
        </p:xfrm>
        <a:graphic>
          <a:graphicData uri="http://schemas.openxmlformats.org/drawingml/2006/table">
            <a:tbl>
              <a:tblPr firstRow="1" bandRow="1">
                <a:tableStyleId>{5C22544A-7EE6-4342-B048-85BDC9FD1C3A}</a:tableStyleId>
              </a:tblPr>
              <a:tblGrid>
                <a:gridCol w="2556986">
                  <a:extLst>
                    <a:ext uri="{9D8B030D-6E8A-4147-A177-3AD203B41FA5}">
                      <a16:colId xmlns:a16="http://schemas.microsoft.com/office/drawing/2014/main" xmlns="" val="3322191107"/>
                    </a:ext>
                  </a:extLst>
                </a:gridCol>
                <a:gridCol w="2556986">
                  <a:extLst>
                    <a:ext uri="{9D8B030D-6E8A-4147-A177-3AD203B41FA5}">
                      <a16:colId xmlns:a16="http://schemas.microsoft.com/office/drawing/2014/main" xmlns="" val="3034046244"/>
                    </a:ext>
                  </a:extLst>
                </a:gridCol>
                <a:gridCol w="2556986">
                  <a:extLst>
                    <a:ext uri="{9D8B030D-6E8A-4147-A177-3AD203B41FA5}">
                      <a16:colId xmlns:a16="http://schemas.microsoft.com/office/drawing/2014/main" xmlns="" val="1531637016"/>
                    </a:ext>
                  </a:extLst>
                </a:gridCol>
                <a:gridCol w="2556986">
                  <a:extLst>
                    <a:ext uri="{9D8B030D-6E8A-4147-A177-3AD203B41FA5}">
                      <a16:colId xmlns:a16="http://schemas.microsoft.com/office/drawing/2014/main" xmlns="" val="1498315358"/>
                    </a:ext>
                  </a:extLst>
                </a:gridCol>
              </a:tblGrid>
              <a:tr h="0">
                <a:tc>
                  <a:txBody>
                    <a:bodyPr/>
                    <a:lstStyle/>
                    <a:p>
                      <a:pPr fontAlgn="t"/>
                      <a:r>
                        <a:rPr lang="en-US">
                          <a:effectLst/>
                        </a:rPr>
                        <a:t>Teacher ID</a:t>
                      </a:r>
                    </a:p>
                  </a:txBody>
                  <a:tcPr marL="76200" marR="76200" marT="76200" marB="76200"/>
                </a:tc>
                <a:tc>
                  <a:txBody>
                    <a:bodyPr/>
                    <a:lstStyle/>
                    <a:p>
                      <a:pPr fontAlgn="t"/>
                      <a:r>
                        <a:rPr lang="en-US">
                          <a:effectLst/>
                        </a:rPr>
                        <a:t>DeptCode</a:t>
                      </a:r>
                    </a:p>
                  </a:txBody>
                  <a:tcPr marL="76200" marR="76200" marT="76200" marB="76200"/>
                </a:tc>
                <a:tc>
                  <a:txBody>
                    <a:bodyPr/>
                    <a:lstStyle/>
                    <a:p>
                      <a:pPr fontAlgn="t"/>
                      <a:r>
                        <a:rPr lang="en-US">
                          <a:effectLst/>
                        </a:rPr>
                        <a:t>Fname</a:t>
                      </a:r>
                    </a:p>
                  </a:txBody>
                  <a:tcPr marL="76200" marR="76200" marT="76200" marB="76200"/>
                </a:tc>
                <a:tc>
                  <a:txBody>
                    <a:bodyPr/>
                    <a:lstStyle/>
                    <a:p>
                      <a:pPr fontAlgn="t"/>
                      <a:r>
                        <a:rPr lang="en-US">
                          <a:effectLst/>
                        </a:rPr>
                        <a:t>Lname</a:t>
                      </a:r>
                    </a:p>
                  </a:txBody>
                  <a:tcPr marL="76200" marR="76200" marT="76200" marB="76200"/>
                </a:tc>
                <a:extLst>
                  <a:ext uri="{0D108BD9-81ED-4DB2-BD59-A6C34878D82A}">
                    <a16:rowId xmlns:a16="http://schemas.microsoft.com/office/drawing/2014/main" xmlns="" val="432841323"/>
                  </a:ext>
                </a:extLst>
              </a:tr>
              <a:tr h="0">
                <a:tc>
                  <a:txBody>
                    <a:bodyPr/>
                    <a:lstStyle/>
                    <a:p>
                      <a:pPr fontAlgn="t"/>
                      <a:r>
                        <a:rPr lang="en-US">
                          <a:effectLst/>
                        </a:rPr>
                        <a:t>B002</a:t>
                      </a:r>
                    </a:p>
                  </a:txBody>
                  <a:tcPr marL="76200" marR="76200" marT="76200" marB="76200"/>
                </a:tc>
                <a:tc>
                  <a:txBody>
                    <a:bodyPr/>
                    <a:lstStyle/>
                    <a:p>
                      <a:pPr fontAlgn="t"/>
                      <a:r>
                        <a:rPr lang="en-US">
                          <a:effectLst/>
                        </a:rPr>
                        <a:t>002</a:t>
                      </a:r>
                    </a:p>
                  </a:txBody>
                  <a:tcPr marL="76200" marR="76200" marT="76200" marB="76200"/>
                </a:tc>
                <a:tc>
                  <a:txBody>
                    <a:bodyPr/>
                    <a:lstStyle/>
                    <a:p>
                      <a:pPr fontAlgn="t"/>
                      <a:r>
                        <a:rPr lang="en-US">
                          <a:effectLst/>
                        </a:rPr>
                        <a:t>David</a:t>
                      </a:r>
                    </a:p>
                  </a:txBody>
                  <a:tcPr marL="76200" marR="76200" marT="76200" marB="76200"/>
                </a:tc>
                <a:tc>
                  <a:txBody>
                    <a:bodyPr/>
                    <a:lstStyle/>
                    <a:p>
                      <a:pPr fontAlgn="t"/>
                      <a:r>
                        <a:rPr lang="en-US">
                          <a:effectLst/>
                        </a:rPr>
                        <a:t>Warner</a:t>
                      </a:r>
                    </a:p>
                  </a:txBody>
                  <a:tcPr marL="76200" marR="76200" marT="76200" marB="76200"/>
                </a:tc>
                <a:extLst>
                  <a:ext uri="{0D108BD9-81ED-4DB2-BD59-A6C34878D82A}">
                    <a16:rowId xmlns:a16="http://schemas.microsoft.com/office/drawing/2014/main" xmlns="" val="2551887556"/>
                  </a:ext>
                </a:extLst>
              </a:tr>
              <a:tr h="0">
                <a:tc>
                  <a:txBody>
                    <a:bodyPr/>
                    <a:lstStyle/>
                    <a:p>
                      <a:pPr fontAlgn="t"/>
                      <a:r>
                        <a:rPr lang="en-US">
                          <a:effectLst/>
                        </a:rPr>
                        <a:t>B017</a:t>
                      </a:r>
                    </a:p>
                  </a:txBody>
                  <a:tcPr marL="76200" marR="76200" marT="76200" marB="76200"/>
                </a:tc>
                <a:tc>
                  <a:txBody>
                    <a:bodyPr/>
                    <a:lstStyle/>
                    <a:p>
                      <a:pPr fontAlgn="t"/>
                      <a:r>
                        <a:rPr lang="en-US">
                          <a:effectLst/>
                        </a:rPr>
                        <a:t>002</a:t>
                      </a:r>
                    </a:p>
                  </a:txBody>
                  <a:tcPr marL="76200" marR="76200" marT="76200" marB="76200"/>
                </a:tc>
                <a:tc>
                  <a:txBody>
                    <a:bodyPr/>
                    <a:lstStyle/>
                    <a:p>
                      <a:pPr fontAlgn="t"/>
                      <a:r>
                        <a:rPr lang="en-US">
                          <a:effectLst/>
                        </a:rPr>
                        <a:t>Sara</a:t>
                      </a:r>
                    </a:p>
                  </a:txBody>
                  <a:tcPr marL="76200" marR="76200" marT="76200" marB="76200"/>
                </a:tc>
                <a:tc>
                  <a:txBody>
                    <a:bodyPr/>
                    <a:lstStyle/>
                    <a:p>
                      <a:pPr fontAlgn="t"/>
                      <a:r>
                        <a:rPr lang="en-US">
                          <a:effectLst/>
                        </a:rPr>
                        <a:t>Joseph</a:t>
                      </a:r>
                    </a:p>
                  </a:txBody>
                  <a:tcPr marL="76200" marR="76200" marT="76200" marB="76200"/>
                </a:tc>
                <a:extLst>
                  <a:ext uri="{0D108BD9-81ED-4DB2-BD59-A6C34878D82A}">
                    <a16:rowId xmlns:a16="http://schemas.microsoft.com/office/drawing/2014/main" xmlns="" val="2334310296"/>
                  </a:ext>
                </a:extLst>
              </a:tr>
              <a:tr h="0">
                <a:tc>
                  <a:txBody>
                    <a:bodyPr/>
                    <a:lstStyle/>
                    <a:p>
                      <a:pPr fontAlgn="t"/>
                      <a:r>
                        <a:rPr lang="en-US">
                          <a:effectLst/>
                        </a:rPr>
                        <a:t>B009</a:t>
                      </a:r>
                    </a:p>
                  </a:txBody>
                  <a:tcPr marL="76200" marR="76200" marT="76200" marB="76200"/>
                </a:tc>
                <a:tc>
                  <a:txBody>
                    <a:bodyPr/>
                    <a:lstStyle/>
                    <a:p>
                      <a:pPr fontAlgn="t"/>
                      <a:r>
                        <a:rPr lang="en-US">
                          <a:effectLst/>
                        </a:rPr>
                        <a:t>001</a:t>
                      </a:r>
                    </a:p>
                  </a:txBody>
                  <a:tcPr marL="76200" marR="76200" marT="76200" marB="76200"/>
                </a:tc>
                <a:tc>
                  <a:txBody>
                    <a:bodyPr/>
                    <a:lstStyle/>
                    <a:p>
                      <a:pPr fontAlgn="t"/>
                      <a:r>
                        <a:rPr lang="en-US">
                          <a:effectLst/>
                        </a:rPr>
                        <a:t>Mike</a:t>
                      </a:r>
                    </a:p>
                  </a:txBody>
                  <a:tcPr marL="76200" marR="76200" marT="76200" marB="76200"/>
                </a:tc>
                <a:tc>
                  <a:txBody>
                    <a:bodyPr/>
                    <a:lstStyle/>
                    <a:p>
                      <a:pPr fontAlgn="t"/>
                      <a:r>
                        <a:rPr lang="en-US">
                          <a:effectLst/>
                        </a:rPr>
                        <a:t>Brunton</a:t>
                      </a:r>
                    </a:p>
                  </a:txBody>
                  <a:tcPr marL="76200" marR="76200" marT="76200" marB="76200"/>
                </a:tc>
                <a:extLst>
                  <a:ext uri="{0D108BD9-81ED-4DB2-BD59-A6C34878D82A}">
                    <a16:rowId xmlns:a16="http://schemas.microsoft.com/office/drawing/2014/main" xmlns="" val="4264757763"/>
                  </a:ext>
                </a:extLst>
              </a:tr>
            </a:tbl>
          </a:graphicData>
        </a:graphic>
      </p:graphicFrame>
      <p:sp>
        <p:nvSpPr>
          <p:cNvPr id="11" name="TextBox 10">
            <a:extLst>
              <a:ext uri="{FF2B5EF4-FFF2-40B4-BE49-F238E27FC236}">
                <a16:creationId xmlns:a16="http://schemas.microsoft.com/office/drawing/2014/main" xmlns="" id="{6D891E59-5DF3-4865-A2DD-95316807F5DA}"/>
              </a:ext>
            </a:extLst>
          </p:cNvPr>
          <p:cNvSpPr txBox="1"/>
          <p:nvPr/>
        </p:nvSpPr>
        <p:spPr>
          <a:xfrm>
            <a:off x="1044498" y="4752278"/>
            <a:ext cx="5447370" cy="369332"/>
          </a:xfrm>
          <a:prstGeom prst="rect">
            <a:avLst/>
          </a:prstGeom>
          <a:solidFill>
            <a:schemeClr val="accent4">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22222"/>
                </a:solidFill>
                <a:latin typeface="Source Sans Pro"/>
                <a:ea typeface="Source Sans Pro"/>
              </a:rPr>
              <a:t>This concept is also known as Referential Integrity.</a:t>
            </a:r>
            <a:endParaRPr lang="en-US"/>
          </a:p>
        </p:txBody>
      </p:sp>
    </p:spTree>
    <p:extLst>
      <p:ext uri="{BB962C8B-B14F-4D97-AF65-F5344CB8AC3E}">
        <p14:creationId xmlns:p14="http://schemas.microsoft.com/office/powerpoint/2010/main" xmlns="" val="153821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xmlns="" id="{23C688D4-22ED-42ED-9B69-2A873B3AF538}"/>
              </a:ext>
            </a:extLst>
          </p:cNvPr>
          <p:cNvPicPr>
            <a:picLocks noChangeAspect="1"/>
          </p:cNvPicPr>
          <p:nvPr/>
        </p:nvPicPr>
        <p:blipFill>
          <a:blip r:embed="rId2"/>
          <a:stretch>
            <a:fillRect/>
          </a:stretch>
        </p:blipFill>
        <p:spPr>
          <a:xfrm>
            <a:off x="1462669" y="1918646"/>
            <a:ext cx="8783443" cy="4684098"/>
          </a:xfrm>
          <a:prstGeom prst="rect">
            <a:avLst/>
          </a:prstGeom>
        </p:spPr>
      </p:pic>
      <p:sp>
        <p:nvSpPr>
          <p:cNvPr id="6" name="Rectangle 5">
            <a:extLst>
              <a:ext uri="{FF2B5EF4-FFF2-40B4-BE49-F238E27FC236}">
                <a16:creationId xmlns:a16="http://schemas.microsoft.com/office/drawing/2014/main" xmlns="" id="{C821FBC5-2518-4410-B55C-8CCD272B71A9}"/>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Tree>
    <p:extLst>
      <p:ext uri="{BB962C8B-B14F-4D97-AF65-F5344CB8AC3E}">
        <p14:creationId xmlns:p14="http://schemas.microsoft.com/office/powerpoint/2010/main" xmlns="" val="469572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20DECF1-4519-47D2-A7F2-358BF1DB26F6}"/>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2" name="TextBox 1">
            <a:extLst>
              <a:ext uri="{FF2B5EF4-FFF2-40B4-BE49-F238E27FC236}">
                <a16:creationId xmlns:a16="http://schemas.microsoft.com/office/drawing/2014/main" xmlns="" id="{2F9B2932-C5ED-4EAD-B5EB-F498AEF8D3B2}"/>
              </a:ext>
            </a:extLst>
          </p:cNvPr>
          <p:cNvSpPr txBox="1"/>
          <p:nvPr/>
        </p:nvSpPr>
        <p:spPr>
          <a:xfrm>
            <a:off x="40889" y="1072376"/>
            <a:ext cx="12184564" cy="2541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solidFill>
                  <a:srgbClr val="222222"/>
                </a:solidFill>
                <a:latin typeface="Source Sans Pro"/>
                <a:ea typeface="Source Sans Pro"/>
              </a:rPr>
              <a:t>Rules for FOREIGN KEY</a:t>
            </a:r>
            <a:endParaRPr lang="en-US" dirty="0"/>
          </a:p>
          <a:p>
            <a:pPr marL="285750" indent="-285750">
              <a:lnSpc>
                <a:spcPct val="150000"/>
              </a:lnSpc>
              <a:buFont typeface="Wingdings"/>
              <a:buChar char="Ø"/>
            </a:pPr>
            <a:r>
              <a:rPr lang="en-US" dirty="0">
                <a:solidFill>
                  <a:srgbClr val="222222"/>
                </a:solidFill>
                <a:latin typeface="Source Sans Pro"/>
                <a:ea typeface="Source Sans Pro"/>
              </a:rPr>
              <a:t>NULL is allowed in SQL Foreign key.</a:t>
            </a:r>
          </a:p>
          <a:p>
            <a:pPr marL="285750" indent="-285750">
              <a:lnSpc>
                <a:spcPct val="150000"/>
              </a:lnSpc>
              <a:buFont typeface="Wingdings"/>
              <a:buChar char="Ø"/>
            </a:pPr>
            <a:r>
              <a:rPr lang="en-US" dirty="0">
                <a:solidFill>
                  <a:srgbClr val="222222"/>
                </a:solidFill>
                <a:latin typeface="Source Sans Pro"/>
                <a:ea typeface="Source Sans Pro"/>
              </a:rPr>
              <a:t>The table being referenced is called the Parent Table</a:t>
            </a:r>
          </a:p>
          <a:p>
            <a:pPr marL="285750" indent="-285750">
              <a:lnSpc>
                <a:spcPct val="150000"/>
              </a:lnSpc>
              <a:buFont typeface="Wingdings"/>
              <a:buChar char="Ø"/>
            </a:pPr>
            <a:r>
              <a:rPr lang="en-US" dirty="0">
                <a:solidFill>
                  <a:srgbClr val="222222"/>
                </a:solidFill>
                <a:latin typeface="Source Sans Pro"/>
                <a:ea typeface="Source Sans Pro"/>
              </a:rPr>
              <a:t>The table with the Foreign Key in SQL is called Child Table.</a:t>
            </a:r>
          </a:p>
          <a:p>
            <a:pPr marL="285750" indent="-285750">
              <a:lnSpc>
                <a:spcPct val="150000"/>
              </a:lnSpc>
              <a:buFont typeface="Wingdings"/>
              <a:buChar char="Ø"/>
            </a:pPr>
            <a:r>
              <a:rPr lang="en-US" dirty="0">
                <a:solidFill>
                  <a:srgbClr val="222222"/>
                </a:solidFill>
                <a:latin typeface="Source Sans Pro"/>
                <a:ea typeface="Source Sans Pro"/>
              </a:rPr>
              <a:t>The SQL Foreign Key in child table references the primary key in the parent table.</a:t>
            </a:r>
          </a:p>
          <a:p>
            <a:pPr marL="285750" indent="-285750">
              <a:lnSpc>
                <a:spcPct val="150000"/>
              </a:lnSpc>
              <a:buFont typeface="Wingdings"/>
              <a:buChar char="Ø"/>
            </a:pPr>
            <a:r>
              <a:rPr lang="en-US" dirty="0">
                <a:solidFill>
                  <a:srgbClr val="222222"/>
                </a:solidFill>
                <a:latin typeface="Source Sans Pro"/>
                <a:ea typeface="Source Sans Pro"/>
              </a:rPr>
              <a:t>This parent-child relationship enforces the rule which is known as "Referential Integrity."</a:t>
            </a:r>
          </a:p>
        </p:txBody>
      </p:sp>
      <p:sp>
        <p:nvSpPr>
          <p:cNvPr id="5" name="TextBox 4">
            <a:extLst>
              <a:ext uri="{FF2B5EF4-FFF2-40B4-BE49-F238E27FC236}">
                <a16:creationId xmlns:a16="http://schemas.microsoft.com/office/drawing/2014/main" xmlns="" id="{0E3F8BC6-40DF-4088-89D9-A1C4B805DD7B}"/>
              </a:ext>
            </a:extLst>
          </p:cNvPr>
          <p:cNvSpPr txBox="1"/>
          <p:nvPr/>
        </p:nvSpPr>
        <p:spPr>
          <a:xfrm>
            <a:off x="148350" y="3711973"/>
            <a:ext cx="11887199" cy="2862322"/>
          </a:xfrm>
          <a:prstGeom prst="rect">
            <a:avLst/>
          </a:prstGeom>
          <a:solidFill>
            <a:schemeClr val="accent4">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22222"/>
                </a:solidFill>
                <a:latin typeface="Source Sans Pro"/>
                <a:ea typeface="Source Sans Pro"/>
              </a:rPr>
              <a:t>Syntax:</a:t>
            </a:r>
          </a:p>
          <a:p>
            <a:r>
              <a:rPr lang="en-US" dirty="0"/>
              <a:t>CREATE TABLE </a:t>
            </a:r>
            <a:r>
              <a:rPr lang="en-US" dirty="0" err="1"/>
              <a:t>childTable</a:t>
            </a:r>
            <a:r>
              <a:rPr lang="en-US" dirty="0"/>
              <a:t> </a:t>
            </a:r>
          </a:p>
          <a:p>
            <a:r>
              <a:rPr lang="en-US" dirty="0"/>
              <a:t>( column_1 datatype [ NULL |NOT NULL ], column_2 datatype [ NULL |NOT NULL ], ... </a:t>
            </a:r>
          </a:p>
          <a:p>
            <a:endParaRPr lang="en-US" dirty="0"/>
          </a:p>
          <a:p>
            <a:r>
              <a:rPr lang="en-US" dirty="0"/>
              <a:t>CONSTRAINT </a:t>
            </a:r>
            <a:r>
              <a:rPr lang="en-US" dirty="0" err="1"/>
              <a:t>fkey_name</a:t>
            </a:r>
            <a:r>
              <a:rPr lang="en-US" dirty="0"/>
              <a:t> </a:t>
            </a:r>
            <a:endParaRPr lang="en-US"/>
          </a:p>
          <a:p>
            <a:r>
              <a:rPr lang="en-US" dirty="0"/>
              <a:t>FOREIGN KEY (child_column1, child_column2, ... </a:t>
            </a:r>
            <a:r>
              <a:rPr lang="en-US" dirty="0" err="1"/>
              <a:t>child_column_n</a:t>
            </a:r>
            <a:r>
              <a:rPr lang="en-US" dirty="0"/>
              <a:t>) </a:t>
            </a:r>
            <a:endParaRPr lang="en-US">
              <a:cs typeface="Calibri"/>
            </a:endParaRPr>
          </a:p>
          <a:p>
            <a:r>
              <a:rPr lang="en-US" dirty="0"/>
              <a:t>REFERENCES </a:t>
            </a:r>
            <a:r>
              <a:rPr lang="en-US" dirty="0" err="1"/>
              <a:t>parentTable</a:t>
            </a:r>
            <a:r>
              <a:rPr lang="en-US" dirty="0"/>
              <a:t> (parent_column1, parent_column2, ... </a:t>
            </a:r>
            <a:r>
              <a:rPr lang="en-US" dirty="0" err="1"/>
              <a:t>parent_column_n</a:t>
            </a:r>
            <a:r>
              <a:rPr lang="en-US" dirty="0"/>
              <a:t>) </a:t>
            </a:r>
            <a:endParaRPr lang="en-US"/>
          </a:p>
          <a:p>
            <a:r>
              <a:rPr lang="en-US" dirty="0"/>
              <a:t>[ ON DELETE { NO ACTION |CASCADE |SET NULL |SET DEFAULT } ] </a:t>
            </a:r>
            <a:endParaRPr lang="en-US"/>
          </a:p>
          <a:p>
            <a:r>
              <a:rPr lang="en-US" dirty="0"/>
              <a:t>[ ON UPDATE { NO ACTION |CASCADE |SET NULL |SET DEFAULT } ]</a:t>
            </a:r>
            <a:endParaRPr lang="en-US" dirty="0">
              <a:cs typeface="Calibri"/>
            </a:endParaRPr>
          </a:p>
          <a:p>
            <a:r>
              <a:rPr lang="en-US" dirty="0"/>
              <a:t> );</a:t>
            </a:r>
            <a:endParaRPr lang="en-US">
              <a:cs typeface="Calibri"/>
            </a:endParaRPr>
          </a:p>
        </p:txBody>
      </p:sp>
    </p:spTree>
    <p:extLst>
      <p:ext uri="{BB962C8B-B14F-4D97-AF65-F5344CB8AC3E}">
        <p14:creationId xmlns:p14="http://schemas.microsoft.com/office/powerpoint/2010/main" xmlns="" val="1864744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E162A34D-CA40-42F4-9418-E3DF930213EC}"/>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pic>
        <p:nvPicPr>
          <p:cNvPr id="6" name="Picture 6" descr="Graphical user interface&#10;&#10;Description automatically generated">
            <a:extLst>
              <a:ext uri="{FF2B5EF4-FFF2-40B4-BE49-F238E27FC236}">
                <a16:creationId xmlns:a16="http://schemas.microsoft.com/office/drawing/2014/main" xmlns="" id="{496031FA-4F61-402F-9F61-401FD8F58192}"/>
              </a:ext>
            </a:extLst>
          </p:cNvPr>
          <p:cNvPicPr>
            <a:picLocks noChangeAspect="1"/>
          </p:cNvPicPr>
          <p:nvPr/>
        </p:nvPicPr>
        <p:blipFill>
          <a:blip r:embed="rId2"/>
          <a:stretch>
            <a:fillRect/>
          </a:stretch>
        </p:blipFill>
        <p:spPr>
          <a:xfrm>
            <a:off x="3717" y="1034559"/>
            <a:ext cx="7129346" cy="5783198"/>
          </a:xfrm>
          <a:prstGeom prst="rect">
            <a:avLst/>
          </a:prstGeom>
        </p:spPr>
      </p:pic>
      <p:sp>
        <p:nvSpPr>
          <p:cNvPr id="7" name="TextBox 6">
            <a:extLst>
              <a:ext uri="{FF2B5EF4-FFF2-40B4-BE49-F238E27FC236}">
                <a16:creationId xmlns:a16="http://schemas.microsoft.com/office/drawing/2014/main" xmlns="" id="{C6B73B9C-8921-4EC4-9053-B04CE96D2529}"/>
              </a:ext>
            </a:extLst>
          </p:cNvPr>
          <p:cNvSpPr txBox="1"/>
          <p:nvPr/>
        </p:nvSpPr>
        <p:spPr>
          <a:xfrm>
            <a:off x="5114695" y="1444083"/>
            <a:ext cx="6971369" cy="1757341"/>
          </a:xfrm>
          <a:prstGeom prst="rect">
            <a:avLst/>
          </a:prstGeom>
          <a:solidFill>
            <a:schemeClr val="accent4">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400" b="1" dirty="0">
                <a:solidFill>
                  <a:srgbClr val="222222"/>
                </a:solidFill>
                <a:latin typeface="Source Sans Pro"/>
                <a:ea typeface="Source Sans Pro"/>
              </a:rPr>
              <a:t>Foreign Key references the primary key of another Table! It helps connect your Tables</a:t>
            </a:r>
            <a:endParaRPr lang="en-US" b="1">
              <a:solidFill>
                <a:srgbClr val="000000"/>
              </a:solidFill>
              <a:latin typeface="Calibri"/>
              <a:ea typeface="Source Sans Pro"/>
              <a:cs typeface="Calibri"/>
            </a:endParaRPr>
          </a:p>
          <a:p>
            <a:pPr marL="285750" indent="-285750">
              <a:lnSpc>
                <a:spcPct val="150000"/>
              </a:lnSpc>
              <a:buFont typeface="Wingdings"/>
              <a:buChar char="Ø"/>
            </a:pPr>
            <a:r>
              <a:rPr lang="en-US" sz="1400" b="1" dirty="0">
                <a:solidFill>
                  <a:srgbClr val="222222"/>
                </a:solidFill>
                <a:latin typeface="Source Sans Pro"/>
                <a:ea typeface="Source Sans Pro"/>
              </a:rPr>
              <a:t>A foreign key can have a different name from its primary key</a:t>
            </a:r>
            <a:endParaRPr lang="en-US"/>
          </a:p>
          <a:p>
            <a:pPr marL="285750" indent="-285750">
              <a:lnSpc>
                <a:spcPct val="150000"/>
              </a:lnSpc>
              <a:buFont typeface="Wingdings"/>
              <a:buChar char="Ø"/>
            </a:pPr>
            <a:r>
              <a:rPr lang="en-US" sz="1400" b="1" dirty="0">
                <a:solidFill>
                  <a:srgbClr val="222222"/>
                </a:solidFill>
                <a:latin typeface="Source Sans Pro"/>
                <a:ea typeface="Source Sans Pro"/>
              </a:rPr>
              <a:t>It ensures rows in one table have corresponding rows in another</a:t>
            </a:r>
            <a:endParaRPr lang="en-US"/>
          </a:p>
          <a:p>
            <a:pPr marL="285750" indent="-285750">
              <a:lnSpc>
                <a:spcPct val="150000"/>
              </a:lnSpc>
              <a:buFont typeface="Wingdings"/>
              <a:buChar char="Ø"/>
            </a:pPr>
            <a:r>
              <a:rPr lang="en-US" sz="1400" b="1" dirty="0">
                <a:solidFill>
                  <a:srgbClr val="222222"/>
                </a:solidFill>
                <a:latin typeface="Source Sans Pro"/>
                <a:ea typeface="Source Sans Pro"/>
              </a:rPr>
              <a:t>Unlike the Primary key, they do not have to be unique. Most often they aren't</a:t>
            </a:r>
            <a:endParaRPr lang="en-US"/>
          </a:p>
          <a:p>
            <a:pPr marL="285750" indent="-285750">
              <a:lnSpc>
                <a:spcPct val="150000"/>
              </a:lnSpc>
              <a:buFont typeface="Wingdings"/>
              <a:buChar char="Ø"/>
            </a:pPr>
            <a:r>
              <a:rPr lang="en-US" sz="1400" b="1" dirty="0">
                <a:solidFill>
                  <a:srgbClr val="222222"/>
                </a:solidFill>
                <a:latin typeface="Source Sans Pro"/>
                <a:ea typeface="Source Sans Pro"/>
              </a:rPr>
              <a:t>Foreign keys can be null even though primary keys can not</a:t>
            </a:r>
            <a:r>
              <a:rPr lang="en-US" b="1" dirty="0">
                <a:solidFill>
                  <a:srgbClr val="222222"/>
                </a:solidFill>
                <a:latin typeface="Source Sans Pro"/>
                <a:ea typeface="Source Sans Pro"/>
              </a:rPr>
              <a:t> </a:t>
            </a:r>
            <a:endParaRPr lang="en-US"/>
          </a:p>
        </p:txBody>
      </p:sp>
    </p:spTree>
    <p:extLst>
      <p:ext uri="{BB962C8B-B14F-4D97-AF65-F5344CB8AC3E}">
        <p14:creationId xmlns:p14="http://schemas.microsoft.com/office/powerpoint/2010/main" xmlns="" val="632479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266E9A2E-929E-470B-8FC3-CBD4F0D4B468}"/>
              </a:ext>
            </a:extLst>
          </p:cNvPr>
          <p:cNvSpPr/>
          <p:nvPr/>
        </p:nvSpPr>
        <p:spPr>
          <a:xfrm>
            <a:off x="298" y="2732"/>
            <a:ext cx="12196202" cy="916214"/>
          </a:xfrm>
          <a:prstGeom prst="rect">
            <a:avLst/>
          </a:prstGeom>
          <a:solidFill>
            <a:srgbClr val="CD84E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Structure of Relational Database</a:t>
            </a:r>
          </a:p>
        </p:txBody>
      </p:sp>
      <p:sp>
        <p:nvSpPr>
          <p:cNvPr id="6" name="TextBox 5">
            <a:extLst>
              <a:ext uri="{FF2B5EF4-FFF2-40B4-BE49-F238E27FC236}">
                <a16:creationId xmlns:a16="http://schemas.microsoft.com/office/drawing/2014/main" xmlns="" id="{1FA12B2E-6E57-4D0D-83E2-214A4CB89FB2}"/>
              </a:ext>
            </a:extLst>
          </p:cNvPr>
          <p:cNvSpPr txBox="1"/>
          <p:nvPr/>
        </p:nvSpPr>
        <p:spPr>
          <a:xfrm>
            <a:off x="240017" y="3330720"/>
            <a:ext cx="11955567" cy="25423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US" dirty="0"/>
              <a:t>A relational database consists of a collection of tables, each of which is assigned a unique name.</a:t>
            </a:r>
            <a:endParaRPr lang="en-US">
              <a:cs typeface="Calibri" panose="020F0502020204030204"/>
            </a:endParaRPr>
          </a:p>
          <a:p>
            <a:pPr marL="285750" indent="-285750">
              <a:lnSpc>
                <a:spcPct val="150000"/>
              </a:lnSpc>
              <a:buFont typeface="Wingdings"/>
              <a:buChar char="Ø"/>
            </a:pPr>
            <a:r>
              <a:rPr lang="en-US" dirty="0">
                <a:ea typeface="+mn-lt"/>
                <a:cs typeface="+mn-lt"/>
              </a:rPr>
              <a:t>Row in a table represents a relationship among a set of values.</a:t>
            </a:r>
          </a:p>
          <a:p>
            <a:pPr marL="285750" indent="-285750">
              <a:lnSpc>
                <a:spcPct val="150000"/>
              </a:lnSpc>
              <a:buFont typeface="Wingdings"/>
              <a:buChar char="Ø"/>
            </a:pPr>
            <a:r>
              <a:rPr lang="en-US" dirty="0">
                <a:ea typeface="+mn-lt"/>
                <a:cs typeface="+mn-lt"/>
              </a:rPr>
              <a:t>Tuple is simply a sequence (or list) of values. A relationship between n values is represented mathematically by an </a:t>
            </a:r>
            <a:r>
              <a:rPr lang="en-US" dirty="0">
                <a:highlight>
                  <a:srgbClr val="FFFF00"/>
                </a:highlight>
                <a:ea typeface="+mn-lt"/>
                <a:cs typeface="+mn-lt"/>
              </a:rPr>
              <a:t>n-tuple</a:t>
            </a:r>
            <a:r>
              <a:rPr lang="en-US" dirty="0">
                <a:ea typeface="+mn-lt"/>
                <a:cs typeface="+mn-lt"/>
              </a:rPr>
              <a:t> of values.</a:t>
            </a:r>
            <a:endParaRPr lang="en-US" dirty="0">
              <a:cs typeface="Calibri" panose="020F0502020204030204"/>
            </a:endParaRPr>
          </a:p>
          <a:p>
            <a:pPr marL="285750" indent="-285750">
              <a:lnSpc>
                <a:spcPct val="150000"/>
              </a:lnSpc>
              <a:buFont typeface="Wingdings"/>
              <a:buChar char="Ø"/>
            </a:pPr>
            <a:r>
              <a:rPr lang="en-US" dirty="0">
                <a:highlight>
                  <a:srgbClr val="FFFF00"/>
                </a:highlight>
                <a:ea typeface="+mn-lt"/>
                <a:cs typeface="+mn-lt"/>
              </a:rPr>
              <a:t>Relation instance</a:t>
            </a:r>
            <a:r>
              <a:rPr lang="en-US" dirty="0">
                <a:ea typeface="+mn-lt"/>
                <a:cs typeface="+mn-lt"/>
              </a:rPr>
              <a:t> to refer to a specific instance of a relation, i.e., containing a specific set of rows.</a:t>
            </a:r>
          </a:p>
          <a:p>
            <a:pPr marL="285750" indent="-285750">
              <a:lnSpc>
                <a:spcPct val="150000"/>
              </a:lnSpc>
              <a:buFont typeface="Wingdings"/>
              <a:buChar char="Ø"/>
            </a:pPr>
            <a:r>
              <a:rPr lang="en-US" dirty="0">
                <a:ea typeface="+mn-lt"/>
                <a:cs typeface="+mn-lt"/>
              </a:rPr>
              <a:t>A domain is </a:t>
            </a:r>
            <a:r>
              <a:rPr lang="en-US" dirty="0">
                <a:highlight>
                  <a:srgbClr val="FFFF00"/>
                </a:highlight>
                <a:ea typeface="+mn-lt"/>
                <a:cs typeface="+mn-lt"/>
              </a:rPr>
              <a:t>atomic</a:t>
            </a:r>
            <a:r>
              <a:rPr lang="en-US" dirty="0">
                <a:ea typeface="+mn-lt"/>
                <a:cs typeface="+mn-lt"/>
              </a:rPr>
              <a:t> if elements of the domain are considered to be </a:t>
            </a:r>
            <a:r>
              <a:rPr lang="en-US" dirty="0">
                <a:highlight>
                  <a:srgbClr val="FFFF00"/>
                </a:highlight>
                <a:ea typeface="+mn-lt"/>
                <a:cs typeface="+mn-lt"/>
              </a:rPr>
              <a:t>indivisible units.</a:t>
            </a:r>
            <a:endParaRPr lang="en-US" dirty="0">
              <a:highlight>
                <a:srgbClr val="FFFF00"/>
              </a:highlight>
              <a:cs typeface="Calibri" panose="020F0502020204030204"/>
            </a:endParaRPr>
          </a:p>
        </p:txBody>
      </p:sp>
      <p:pic>
        <p:nvPicPr>
          <p:cNvPr id="7" name="Picture 7" descr="Table&#10;&#10;Description automatically generated">
            <a:extLst>
              <a:ext uri="{FF2B5EF4-FFF2-40B4-BE49-F238E27FC236}">
                <a16:creationId xmlns:a16="http://schemas.microsoft.com/office/drawing/2014/main" xmlns="" id="{67CEA616-0C87-44F5-9C8C-EF4DBE41F687}"/>
              </a:ext>
            </a:extLst>
          </p:cNvPr>
          <p:cNvPicPr>
            <a:picLocks noChangeAspect="1"/>
          </p:cNvPicPr>
          <p:nvPr/>
        </p:nvPicPr>
        <p:blipFill>
          <a:blip r:embed="rId2"/>
          <a:stretch>
            <a:fillRect/>
          </a:stretch>
        </p:blipFill>
        <p:spPr>
          <a:xfrm>
            <a:off x="4083206" y="968008"/>
            <a:ext cx="2910468" cy="2264276"/>
          </a:xfrm>
          <a:prstGeom prst="rect">
            <a:avLst/>
          </a:prstGeom>
        </p:spPr>
      </p:pic>
      <p:sp>
        <p:nvSpPr>
          <p:cNvPr id="2" name="TextBox 1">
            <a:extLst>
              <a:ext uri="{FF2B5EF4-FFF2-40B4-BE49-F238E27FC236}">
                <a16:creationId xmlns:a16="http://schemas.microsoft.com/office/drawing/2014/main" xmlns="" id="{5CFE9438-4C0A-45F6-8A80-A25C8A5F030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xmlns="" val="4102090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E162A34D-CA40-42F4-9418-E3DF930213EC}"/>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2" name="TextBox 1">
            <a:extLst>
              <a:ext uri="{FF2B5EF4-FFF2-40B4-BE49-F238E27FC236}">
                <a16:creationId xmlns:a16="http://schemas.microsoft.com/office/drawing/2014/main" xmlns="" id="{010164E9-76BB-42AF-992E-21F00FDF8108}"/>
              </a:ext>
            </a:extLst>
          </p:cNvPr>
          <p:cNvSpPr txBox="1"/>
          <p:nvPr/>
        </p:nvSpPr>
        <p:spPr>
          <a:xfrm>
            <a:off x="-52039" y="1063083"/>
            <a:ext cx="5791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22222"/>
                </a:solidFill>
                <a:latin typeface="Source Sans Pro"/>
                <a:ea typeface="Source Sans Pro"/>
              </a:rPr>
              <a:t>Why do you need a foreign key?</a:t>
            </a:r>
          </a:p>
          <a:p>
            <a:r>
              <a:rPr lang="en-US">
                <a:solidFill>
                  <a:srgbClr val="222222"/>
                </a:solidFill>
                <a:latin typeface="Source Sans Pro"/>
                <a:ea typeface="Source Sans Pro"/>
              </a:rPr>
              <a:t>Suppose, a novice inserts a record in Table B such as</a:t>
            </a:r>
          </a:p>
        </p:txBody>
      </p:sp>
      <p:pic>
        <p:nvPicPr>
          <p:cNvPr id="3" name="Picture 3" descr="Table&#10;&#10;Description automatically generated">
            <a:extLst>
              <a:ext uri="{FF2B5EF4-FFF2-40B4-BE49-F238E27FC236}">
                <a16:creationId xmlns:a16="http://schemas.microsoft.com/office/drawing/2014/main" xmlns="" id="{782F581D-C570-4F73-9F85-79D6AF932DB4}"/>
              </a:ext>
            </a:extLst>
          </p:cNvPr>
          <p:cNvPicPr>
            <a:picLocks noChangeAspect="1"/>
          </p:cNvPicPr>
          <p:nvPr/>
        </p:nvPicPr>
        <p:blipFill>
          <a:blip r:embed="rId2"/>
          <a:stretch>
            <a:fillRect/>
          </a:stretch>
        </p:blipFill>
        <p:spPr>
          <a:xfrm>
            <a:off x="96644" y="2933377"/>
            <a:ext cx="8198004" cy="3611781"/>
          </a:xfrm>
          <a:prstGeom prst="rect">
            <a:avLst/>
          </a:prstGeom>
        </p:spPr>
      </p:pic>
      <p:sp>
        <p:nvSpPr>
          <p:cNvPr id="4" name="TextBox 3">
            <a:extLst>
              <a:ext uri="{FF2B5EF4-FFF2-40B4-BE49-F238E27FC236}">
                <a16:creationId xmlns:a16="http://schemas.microsoft.com/office/drawing/2014/main" xmlns="" id="{725D73A5-4623-4098-969F-7DD3D6230F5B}"/>
              </a:ext>
            </a:extLst>
          </p:cNvPr>
          <p:cNvSpPr txBox="1"/>
          <p:nvPr/>
        </p:nvSpPr>
        <p:spPr>
          <a:xfrm>
            <a:off x="5746596" y="1100253"/>
            <a:ext cx="6088565" cy="1384995"/>
          </a:xfrm>
          <a:prstGeom prst="rect">
            <a:avLst/>
          </a:prstGeom>
          <a:solidFill>
            <a:schemeClr val="accent4">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222222"/>
                </a:solidFill>
                <a:latin typeface="Source Sans Pro"/>
                <a:ea typeface="Source Sans Pro"/>
              </a:rPr>
              <a:t>You will only be able to insert values into your foreign key that exist in the unique key in the parent table. </a:t>
            </a:r>
            <a:endParaRPr lang="en-US"/>
          </a:p>
          <a:p>
            <a:r>
              <a:rPr lang="en-US" sz="1200" dirty="0">
                <a:solidFill>
                  <a:srgbClr val="222222"/>
                </a:solidFill>
                <a:latin typeface="Source Sans Pro"/>
                <a:ea typeface="Source Sans Pro"/>
              </a:rPr>
              <a:t>This helps in referential integrity. </a:t>
            </a:r>
            <a:endParaRPr lang="en-US"/>
          </a:p>
          <a:p>
            <a:r>
              <a:rPr lang="en-US" sz="1200" dirty="0">
                <a:solidFill>
                  <a:srgbClr val="222222"/>
                </a:solidFill>
                <a:latin typeface="Source Sans Pro"/>
                <a:ea typeface="Source Sans Pro"/>
              </a:rPr>
              <a:t>The above problem can be overcome by declaring membership id  from Table2  </a:t>
            </a:r>
          </a:p>
          <a:p>
            <a:r>
              <a:rPr lang="en-US" sz="1200" dirty="0">
                <a:solidFill>
                  <a:srgbClr val="222222"/>
                </a:solidFill>
                <a:latin typeface="Source Sans Pro"/>
                <a:ea typeface="Source Sans Pro"/>
              </a:rPr>
              <a:t>as foreign key of membership id from Table1</a:t>
            </a:r>
            <a:endParaRPr lang="en-US"/>
          </a:p>
          <a:p>
            <a:r>
              <a:rPr lang="en-US" sz="1200" dirty="0">
                <a:solidFill>
                  <a:srgbClr val="222222"/>
                </a:solidFill>
                <a:latin typeface="Source Sans Pro"/>
                <a:ea typeface="Source Sans Pro"/>
              </a:rPr>
              <a:t>Now, if somebody tries to insert a value in the membership id field that does not exist in the parent table, an error will be shown!</a:t>
            </a:r>
          </a:p>
        </p:txBody>
      </p:sp>
    </p:spTree>
    <p:extLst>
      <p:ext uri="{BB962C8B-B14F-4D97-AF65-F5344CB8AC3E}">
        <p14:creationId xmlns:p14="http://schemas.microsoft.com/office/powerpoint/2010/main" xmlns="" val="1273591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41BDAC96-6703-4D9B-8168-F1FFC93A7128}"/>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8" name="TextBox 7">
            <a:extLst>
              <a:ext uri="{FF2B5EF4-FFF2-40B4-BE49-F238E27FC236}">
                <a16:creationId xmlns:a16="http://schemas.microsoft.com/office/drawing/2014/main" xmlns="" id="{7A91635A-B113-483C-86A4-38A4C0F6B452}"/>
              </a:ext>
            </a:extLst>
          </p:cNvPr>
          <p:cNvSpPr txBox="1"/>
          <p:nvPr/>
        </p:nvSpPr>
        <p:spPr>
          <a:xfrm>
            <a:off x="3717" y="1081667"/>
            <a:ext cx="12184565" cy="52289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400" dirty="0">
                <a:solidFill>
                  <a:srgbClr val="222222"/>
                </a:solidFill>
                <a:latin typeface="Source Sans Pro"/>
                <a:ea typeface="Source Sans Pro"/>
              </a:rPr>
              <a:t>Here is a description of the above parameters:</a:t>
            </a:r>
            <a:endParaRPr lang="en-US" sz="1400">
              <a:cs typeface="Calibri"/>
            </a:endParaRPr>
          </a:p>
          <a:p>
            <a:pPr marL="285750" indent="-285750">
              <a:lnSpc>
                <a:spcPct val="150000"/>
              </a:lnSpc>
              <a:buFont typeface="Wingdings"/>
              <a:buChar char="Ø"/>
            </a:pPr>
            <a:r>
              <a:rPr lang="en-US" sz="1400" b="1" dirty="0" err="1">
                <a:solidFill>
                  <a:srgbClr val="222222"/>
                </a:solidFill>
                <a:latin typeface="Source Sans Pro"/>
                <a:ea typeface="Source Sans Pro"/>
              </a:rPr>
              <a:t>childTable</a:t>
            </a:r>
            <a:r>
              <a:rPr lang="en-US" sz="1400" dirty="0">
                <a:solidFill>
                  <a:srgbClr val="222222"/>
                </a:solidFill>
                <a:latin typeface="Source Sans Pro"/>
                <a:ea typeface="Source Sans Pro"/>
              </a:rPr>
              <a:t> is the name of the table that is to be created.</a:t>
            </a:r>
          </a:p>
          <a:p>
            <a:pPr marL="285750" indent="-285750">
              <a:lnSpc>
                <a:spcPct val="150000"/>
              </a:lnSpc>
              <a:buFont typeface="Wingdings"/>
              <a:buChar char="Ø"/>
            </a:pPr>
            <a:r>
              <a:rPr lang="en-US" sz="1400" b="1" dirty="0">
                <a:solidFill>
                  <a:srgbClr val="222222"/>
                </a:solidFill>
                <a:latin typeface="Source Sans Pro"/>
                <a:ea typeface="Source Sans Pro"/>
              </a:rPr>
              <a:t>column_1, column_2</a:t>
            </a:r>
            <a:r>
              <a:rPr lang="en-US" sz="1400" dirty="0">
                <a:solidFill>
                  <a:srgbClr val="222222"/>
                </a:solidFill>
                <a:latin typeface="Source Sans Pro"/>
                <a:ea typeface="Source Sans Pro"/>
              </a:rPr>
              <a:t>- the columns to be added to the table.</a:t>
            </a:r>
          </a:p>
          <a:p>
            <a:pPr marL="285750" indent="-285750">
              <a:lnSpc>
                <a:spcPct val="150000"/>
              </a:lnSpc>
              <a:buFont typeface="Wingdings"/>
              <a:buChar char="Ø"/>
            </a:pPr>
            <a:r>
              <a:rPr lang="en-US" sz="1400" b="1" dirty="0" err="1">
                <a:solidFill>
                  <a:srgbClr val="222222"/>
                </a:solidFill>
                <a:latin typeface="Source Sans Pro"/>
                <a:ea typeface="Source Sans Pro"/>
              </a:rPr>
              <a:t>fkey_name</a:t>
            </a:r>
            <a:r>
              <a:rPr lang="en-US" sz="1400" dirty="0">
                <a:solidFill>
                  <a:srgbClr val="222222"/>
                </a:solidFill>
                <a:latin typeface="Source Sans Pro"/>
                <a:ea typeface="Source Sans Pro"/>
              </a:rPr>
              <a:t>- the name of the foreign key constraint to be created.</a:t>
            </a:r>
          </a:p>
          <a:p>
            <a:pPr marL="285750" indent="-285750">
              <a:lnSpc>
                <a:spcPct val="150000"/>
              </a:lnSpc>
              <a:buFont typeface="Wingdings"/>
              <a:buChar char="Ø"/>
            </a:pPr>
            <a:r>
              <a:rPr lang="en-US" sz="1400" b="1" dirty="0">
                <a:solidFill>
                  <a:srgbClr val="222222"/>
                </a:solidFill>
                <a:latin typeface="Source Sans Pro"/>
                <a:ea typeface="Source Sans Pro"/>
              </a:rPr>
              <a:t>child_column1, child_column2…</a:t>
            </a:r>
            <a:r>
              <a:rPr lang="en-US" sz="1400" b="1" dirty="0" err="1">
                <a:solidFill>
                  <a:srgbClr val="222222"/>
                </a:solidFill>
                <a:latin typeface="Source Sans Pro"/>
                <a:ea typeface="Source Sans Pro"/>
              </a:rPr>
              <a:t>child_column_n</a:t>
            </a:r>
            <a:r>
              <a:rPr lang="en-US" sz="1400" dirty="0">
                <a:solidFill>
                  <a:srgbClr val="222222"/>
                </a:solidFill>
                <a:latin typeface="Source Sans Pro"/>
                <a:ea typeface="Source Sans Pro"/>
              </a:rPr>
              <a:t>- the name of </a:t>
            </a:r>
            <a:r>
              <a:rPr lang="en-US" sz="1400" dirty="0" err="1">
                <a:solidFill>
                  <a:srgbClr val="222222"/>
                </a:solidFill>
                <a:latin typeface="Source Sans Pro"/>
                <a:ea typeface="Source Sans Pro"/>
              </a:rPr>
              <a:t>chidTable</a:t>
            </a:r>
            <a:r>
              <a:rPr lang="en-US" sz="1400" dirty="0">
                <a:solidFill>
                  <a:srgbClr val="222222"/>
                </a:solidFill>
                <a:latin typeface="Source Sans Pro"/>
                <a:ea typeface="Source Sans Pro"/>
              </a:rPr>
              <a:t> columns to reference the primary key in </a:t>
            </a:r>
            <a:r>
              <a:rPr lang="en-US" sz="1400" dirty="0" err="1">
                <a:solidFill>
                  <a:srgbClr val="222222"/>
                </a:solidFill>
                <a:latin typeface="Source Sans Pro"/>
                <a:ea typeface="Source Sans Pro"/>
              </a:rPr>
              <a:t>parentTable</a:t>
            </a:r>
            <a:r>
              <a:rPr lang="en-US" sz="1400" dirty="0">
                <a:solidFill>
                  <a:srgbClr val="222222"/>
                </a:solidFill>
                <a:latin typeface="Source Sans Pro"/>
                <a:ea typeface="Source Sans Pro"/>
              </a:rPr>
              <a:t>.</a:t>
            </a:r>
          </a:p>
          <a:p>
            <a:pPr marL="285750" indent="-285750">
              <a:lnSpc>
                <a:spcPct val="150000"/>
              </a:lnSpc>
              <a:buFont typeface="Wingdings"/>
              <a:buChar char="Ø"/>
            </a:pPr>
            <a:r>
              <a:rPr lang="en-US" sz="1400" b="1" dirty="0" err="1">
                <a:solidFill>
                  <a:srgbClr val="222222"/>
                </a:solidFill>
                <a:latin typeface="Source Sans Pro"/>
                <a:ea typeface="Source Sans Pro"/>
              </a:rPr>
              <a:t>parentTable</a:t>
            </a:r>
            <a:r>
              <a:rPr lang="en-US" sz="1400" dirty="0">
                <a:solidFill>
                  <a:srgbClr val="222222"/>
                </a:solidFill>
                <a:latin typeface="Source Sans Pro"/>
                <a:ea typeface="Source Sans Pro"/>
              </a:rPr>
              <a:t>- the name of parent table whose key is to be referenced in the child table.</a:t>
            </a:r>
          </a:p>
          <a:p>
            <a:pPr marL="285750" indent="-285750">
              <a:lnSpc>
                <a:spcPct val="150000"/>
              </a:lnSpc>
              <a:buFont typeface="Wingdings"/>
              <a:buChar char="Ø"/>
            </a:pPr>
            <a:r>
              <a:rPr lang="en-US" sz="1400" b="1" dirty="0">
                <a:solidFill>
                  <a:srgbClr val="222222"/>
                </a:solidFill>
                <a:latin typeface="Source Sans Pro"/>
                <a:ea typeface="Source Sans Pro"/>
              </a:rPr>
              <a:t>parent_column1, parent_column2, ... parent_column3</a:t>
            </a:r>
            <a:r>
              <a:rPr lang="en-US" sz="1400" dirty="0">
                <a:solidFill>
                  <a:srgbClr val="222222"/>
                </a:solidFill>
                <a:latin typeface="Source Sans Pro"/>
                <a:ea typeface="Source Sans Pro"/>
              </a:rPr>
              <a:t>- the columns making up the primary key of parent table.</a:t>
            </a:r>
          </a:p>
          <a:p>
            <a:pPr marL="285750" indent="-285750">
              <a:lnSpc>
                <a:spcPct val="150000"/>
              </a:lnSpc>
              <a:buFont typeface="Wingdings"/>
              <a:buChar char="Ø"/>
            </a:pPr>
            <a:r>
              <a:rPr lang="en-US" sz="1400" b="1" dirty="0">
                <a:solidFill>
                  <a:srgbClr val="222222"/>
                </a:solidFill>
                <a:latin typeface="Source Sans Pro"/>
                <a:ea typeface="Source Sans Pro"/>
              </a:rPr>
              <a:t>ON DELETE</a:t>
            </a:r>
            <a:r>
              <a:rPr lang="en-US" sz="1400" dirty="0">
                <a:solidFill>
                  <a:srgbClr val="222222"/>
                </a:solidFill>
                <a:latin typeface="Source Sans Pro"/>
                <a:ea typeface="Source Sans Pro"/>
              </a:rPr>
              <a:t>. An optional parameter. It specifies what happens to the child data after deletion of the parent data. Some of the values for this parameter include NO ACTION, SET NULL, CASCADE, or SET DEFAULT.</a:t>
            </a:r>
          </a:p>
          <a:p>
            <a:pPr marL="285750" indent="-285750">
              <a:lnSpc>
                <a:spcPct val="150000"/>
              </a:lnSpc>
              <a:buFont typeface="Wingdings"/>
              <a:buChar char="Ø"/>
            </a:pPr>
            <a:r>
              <a:rPr lang="en-US" sz="1400" b="1" dirty="0">
                <a:solidFill>
                  <a:srgbClr val="222222"/>
                </a:solidFill>
                <a:latin typeface="Source Sans Pro"/>
                <a:ea typeface="Source Sans Pro"/>
              </a:rPr>
              <a:t>ON UPDATE- </a:t>
            </a:r>
            <a:r>
              <a:rPr lang="en-US" sz="1400" dirty="0">
                <a:solidFill>
                  <a:srgbClr val="222222"/>
                </a:solidFill>
                <a:latin typeface="Source Sans Pro"/>
                <a:ea typeface="Source Sans Pro"/>
              </a:rPr>
              <a:t>An optional parameter. It specifies what happens to the child data after update on the parent data. Some of the values for this parameter include NO ACTION, SET NULL, CASCADE, or SET DEFAULT.</a:t>
            </a:r>
          </a:p>
          <a:p>
            <a:pPr marL="285750" indent="-285750">
              <a:lnSpc>
                <a:spcPct val="150000"/>
              </a:lnSpc>
              <a:buFont typeface="Wingdings"/>
              <a:buChar char="Ø"/>
            </a:pPr>
            <a:r>
              <a:rPr lang="en-US" sz="1400" b="1" dirty="0">
                <a:solidFill>
                  <a:srgbClr val="222222"/>
                </a:solidFill>
                <a:latin typeface="Source Sans Pro"/>
                <a:ea typeface="Source Sans Pro"/>
              </a:rPr>
              <a:t>NO ACTION</a:t>
            </a:r>
            <a:r>
              <a:rPr lang="en-US" sz="1400" dirty="0">
                <a:solidFill>
                  <a:srgbClr val="222222"/>
                </a:solidFill>
                <a:latin typeface="Source Sans Pro"/>
                <a:ea typeface="Source Sans Pro"/>
              </a:rPr>
              <a:t>- used together with ON DELETE and ON UPDATE. It means that nothing will happen to the child data after the update or deletion of the parent data.</a:t>
            </a:r>
          </a:p>
          <a:p>
            <a:pPr marL="285750" indent="-285750">
              <a:lnSpc>
                <a:spcPct val="150000"/>
              </a:lnSpc>
              <a:buFont typeface="Wingdings"/>
              <a:buChar char="Ø"/>
            </a:pPr>
            <a:r>
              <a:rPr lang="en-US" sz="1400" b="1" dirty="0">
                <a:solidFill>
                  <a:srgbClr val="222222"/>
                </a:solidFill>
                <a:latin typeface="Source Sans Pro"/>
                <a:ea typeface="Source Sans Pro"/>
              </a:rPr>
              <a:t>CASCADE</a:t>
            </a:r>
            <a:r>
              <a:rPr lang="en-US" sz="1400" dirty="0">
                <a:solidFill>
                  <a:srgbClr val="222222"/>
                </a:solidFill>
                <a:latin typeface="Source Sans Pro"/>
                <a:ea typeface="Source Sans Pro"/>
              </a:rPr>
              <a:t>- used together with ON DELETE and ON UPDATE. The child data will either be deleted or updated after the parent data has been deleted or updated.</a:t>
            </a:r>
          </a:p>
          <a:p>
            <a:pPr marL="285750" indent="-285750">
              <a:lnSpc>
                <a:spcPct val="150000"/>
              </a:lnSpc>
              <a:buFont typeface="Wingdings"/>
              <a:buChar char="Ø"/>
            </a:pPr>
            <a:r>
              <a:rPr lang="en-US" sz="1400" b="1" dirty="0">
                <a:solidFill>
                  <a:srgbClr val="222222"/>
                </a:solidFill>
                <a:latin typeface="Source Sans Pro"/>
                <a:ea typeface="Source Sans Pro"/>
              </a:rPr>
              <a:t>SET NULL</a:t>
            </a:r>
            <a:r>
              <a:rPr lang="en-US" sz="1400" dirty="0">
                <a:solidFill>
                  <a:srgbClr val="222222"/>
                </a:solidFill>
                <a:latin typeface="Source Sans Pro"/>
                <a:ea typeface="Source Sans Pro"/>
              </a:rPr>
              <a:t>- used together with ON DELETE and ON UPDATE. The child will be set to null after the parent data has been updated or deleted.</a:t>
            </a:r>
          </a:p>
          <a:p>
            <a:pPr marL="285750" indent="-285750">
              <a:lnSpc>
                <a:spcPct val="150000"/>
              </a:lnSpc>
              <a:buFont typeface="Wingdings"/>
              <a:buChar char="Ø"/>
            </a:pPr>
            <a:r>
              <a:rPr lang="en-US" sz="1400" b="1" dirty="0">
                <a:solidFill>
                  <a:srgbClr val="222222"/>
                </a:solidFill>
                <a:latin typeface="Source Sans Pro"/>
                <a:ea typeface="Source Sans Pro"/>
              </a:rPr>
              <a:t>SET DEFAULT</a:t>
            </a:r>
            <a:r>
              <a:rPr lang="en-US" sz="1400" dirty="0">
                <a:solidFill>
                  <a:srgbClr val="222222"/>
                </a:solidFill>
                <a:latin typeface="Source Sans Pro"/>
                <a:ea typeface="Source Sans Pro"/>
              </a:rPr>
              <a:t>- used together with ON DELETE and ON UPDATE. The child data will be set to default values after an update or delete on the parent data.</a:t>
            </a:r>
          </a:p>
        </p:txBody>
      </p:sp>
    </p:spTree>
    <p:extLst>
      <p:ext uri="{BB962C8B-B14F-4D97-AF65-F5344CB8AC3E}">
        <p14:creationId xmlns:p14="http://schemas.microsoft.com/office/powerpoint/2010/main" xmlns="" val="2480194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791B5EC-4403-454B-9017-C99E67B92C6C}"/>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6" name="TextBox 5">
            <a:extLst>
              <a:ext uri="{FF2B5EF4-FFF2-40B4-BE49-F238E27FC236}">
                <a16:creationId xmlns:a16="http://schemas.microsoft.com/office/drawing/2014/main" xmlns="" id="{256587EA-6301-4D30-92D2-3D7F84CB7DB1}"/>
              </a:ext>
            </a:extLst>
          </p:cNvPr>
          <p:cNvSpPr txBox="1"/>
          <p:nvPr/>
        </p:nvSpPr>
        <p:spPr>
          <a:xfrm>
            <a:off x="143108" y="1927302"/>
            <a:ext cx="11283175" cy="1754326"/>
          </a:xfrm>
          <a:prstGeom prst="rect">
            <a:avLst/>
          </a:prstGeom>
          <a:solidFill>
            <a:schemeClr val="accent4">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CREATE TABLE </a:t>
            </a:r>
            <a:r>
              <a:rPr lang="en-US" dirty="0" err="1"/>
              <a:t>Course_Strength_TSQL</a:t>
            </a:r>
            <a:r>
              <a:rPr lang="en-US" dirty="0"/>
              <a:t> </a:t>
            </a:r>
          </a:p>
          <a:p>
            <a:r>
              <a:rPr lang="en-US" dirty="0"/>
              <a:t>( </a:t>
            </a:r>
          </a:p>
          <a:p>
            <a:r>
              <a:rPr lang="en-US" dirty="0" err="1"/>
              <a:t>Course_ID</a:t>
            </a:r>
            <a:r>
              <a:rPr lang="en-US" dirty="0"/>
              <a:t> Int, </a:t>
            </a:r>
            <a:r>
              <a:rPr lang="en-US" dirty="0" err="1"/>
              <a:t>Course_Strength</a:t>
            </a:r>
            <a:r>
              <a:rPr lang="en-US" dirty="0"/>
              <a:t> Varchar(20) </a:t>
            </a:r>
            <a:endParaRPr lang="en-US"/>
          </a:p>
          <a:p>
            <a:r>
              <a:rPr lang="en-US" dirty="0"/>
              <a:t>CONSTRAINT FK FOREIGN KEY (</a:t>
            </a:r>
            <a:r>
              <a:rPr lang="en-US" dirty="0" err="1"/>
              <a:t>Course_ID</a:t>
            </a:r>
            <a:r>
              <a:rPr lang="en-US" dirty="0"/>
              <a:t>) </a:t>
            </a:r>
            <a:endParaRPr lang="en-US"/>
          </a:p>
          <a:p>
            <a:r>
              <a:rPr lang="en-US" dirty="0"/>
              <a:t>REFERENCES COURSE (</a:t>
            </a:r>
            <a:r>
              <a:rPr lang="en-US" dirty="0" err="1"/>
              <a:t>Course_ID</a:t>
            </a:r>
            <a:r>
              <a:rPr lang="en-US" dirty="0"/>
              <a:t>) </a:t>
            </a:r>
          </a:p>
          <a:p>
            <a:r>
              <a:rPr lang="en-US" dirty="0"/>
              <a:t>)</a:t>
            </a:r>
            <a:endParaRPr lang="en-US" dirty="0">
              <a:cs typeface="Calibri"/>
            </a:endParaRPr>
          </a:p>
        </p:txBody>
      </p:sp>
      <p:sp>
        <p:nvSpPr>
          <p:cNvPr id="7" name="TextBox 6">
            <a:extLst>
              <a:ext uri="{FF2B5EF4-FFF2-40B4-BE49-F238E27FC236}">
                <a16:creationId xmlns:a16="http://schemas.microsoft.com/office/drawing/2014/main" xmlns="" id="{673E8E65-41EF-486C-B1A2-18AE3E5B27E8}"/>
              </a:ext>
            </a:extLst>
          </p:cNvPr>
          <p:cNvSpPr txBox="1"/>
          <p:nvPr/>
        </p:nvSpPr>
        <p:spPr>
          <a:xfrm>
            <a:off x="115229" y="13418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22222"/>
                </a:solidFill>
                <a:latin typeface="Source Sans Pro"/>
              </a:rPr>
              <a:t>Example</a:t>
            </a:r>
            <a:endParaRPr lang="en-US" dirty="0"/>
          </a:p>
        </p:txBody>
      </p:sp>
      <p:sp>
        <p:nvSpPr>
          <p:cNvPr id="8" name="TextBox 7">
            <a:extLst>
              <a:ext uri="{FF2B5EF4-FFF2-40B4-BE49-F238E27FC236}">
                <a16:creationId xmlns:a16="http://schemas.microsoft.com/office/drawing/2014/main" xmlns="" id="{489EB5B1-055C-4A24-BEC4-CE70CB8472C6}"/>
              </a:ext>
            </a:extLst>
          </p:cNvPr>
          <p:cNvSpPr txBox="1"/>
          <p:nvPr/>
        </p:nvSpPr>
        <p:spPr>
          <a:xfrm>
            <a:off x="4417741" y="1341863"/>
            <a:ext cx="1535151" cy="369332"/>
          </a:xfrm>
          <a:prstGeom prst="rect">
            <a:avLst/>
          </a:prstGeom>
          <a:solidFill>
            <a:srgbClr val="92D05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22222"/>
                </a:solidFill>
                <a:latin typeface="Source Sans Pro"/>
              </a:rPr>
              <a:t>Child Table</a:t>
            </a:r>
            <a:endParaRPr lang="en-US" dirty="0"/>
          </a:p>
        </p:txBody>
      </p:sp>
      <p:sp>
        <p:nvSpPr>
          <p:cNvPr id="11" name="TextBox 10">
            <a:extLst>
              <a:ext uri="{FF2B5EF4-FFF2-40B4-BE49-F238E27FC236}">
                <a16:creationId xmlns:a16="http://schemas.microsoft.com/office/drawing/2014/main" xmlns="" id="{BAA6E819-C17B-4F5B-9C16-15CD299A7E62}"/>
              </a:ext>
            </a:extLst>
          </p:cNvPr>
          <p:cNvSpPr txBox="1"/>
          <p:nvPr/>
        </p:nvSpPr>
        <p:spPr>
          <a:xfrm>
            <a:off x="1341862" y="4473496"/>
            <a:ext cx="1535151" cy="369332"/>
          </a:xfrm>
          <a:prstGeom prst="rect">
            <a:avLst/>
          </a:prstGeom>
          <a:solidFill>
            <a:srgbClr val="92D05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22222"/>
                </a:solidFill>
                <a:latin typeface="Source Sans Pro"/>
              </a:rPr>
              <a:t>Parent Table</a:t>
            </a:r>
            <a:endParaRPr lang="en-US" dirty="0"/>
          </a:p>
        </p:txBody>
      </p:sp>
      <p:sp>
        <p:nvSpPr>
          <p:cNvPr id="12" name="Arrow: Down 11">
            <a:extLst>
              <a:ext uri="{FF2B5EF4-FFF2-40B4-BE49-F238E27FC236}">
                <a16:creationId xmlns:a16="http://schemas.microsoft.com/office/drawing/2014/main" xmlns="" id="{8503174C-2176-452E-AE8B-1F2BE5F00D5C}"/>
              </a:ext>
            </a:extLst>
          </p:cNvPr>
          <p:cNvSpPr/>
          <p:nvPr/>
        </p:nvSpPr>
        <p:spPr>
          <a:xfrm>
            <a:off x="1548971" y="3333575"/>
            <a:ext cx="566854" cy="1059366"/>
          </a:xfrm>
          <a:prstGeom prst="downArrow">
            <a:avLst/>
          </a:prstGeom>
          <a:solidFill>
            <a:srgbClr val="FFFF00"/>
          </a:solidFill>
          <a:ln>
            <a:solidFill>
              <a:srgbClr val="E06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xmlns="" id="{0772690E-F067-4192-812C-94A1CBCB5127}"/>
              </a:ext>
            </a:extLst>
          </p:cNvPr>
          <p:cNvSpPr/>
          <p:nvPr/>
        </p:nvSpPr>
        <p:spPr>
          <a:xfrm rot="14280000">
            <a:off x="3834992" y="1341948"/>
            <a:ext cx="548269" cy="882806"/>
          </a:xfrm>
          <a:prstGeom prst="downArrow">
            <a:avLst/>
          </a:prstGeom>
          <a:solidFill>
            <a:srgbClr val="FFFF00"/>
          </a:solidFill>
          <a:ln>
            <a:solidFill>
              <a:srgbClr val="E06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628594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FAE07A7-ECA9-4B1A-98ED-75C496D76208}"/>
              </a:ext>
            </a:extLst>
          </p:cNvPr>
          <p:cNvSpPr txBox="1"/>
          <p:nvPr/>
        </p:nvSpPr>
        <p:spPr>
          <a:xfrm>
            <a:off x="-52038" y="1118839"/>
            <a:ext cx="1218456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22222"/>
                </a:solidFill>
                <a:latin typeface="Source Sans Pro"/>
                <a:ea typeface="Source Sans Pro"/>
              </a:rPr>
              <a:t>Using ALTER TABLE</a:t>
            </a:r>
          </a:p>
          <a:p>
            <a:r>
              <a:rPr lang="en-US" dirty="0">
                <a:solidFill>
                  <a:srgbClr val="222222"/>
                </a:solidFill>
                <a:latin typeface="Source Sans Pro"/>
                <a:ea typeface="Source Sans Pro"/>
              </a:rPr>
              <a:t>Now we will learn how to use Foreign Key in SQL and add Foreign Key in SQL server using the ALTER TABLE statement, we will use the syntax given below:</a:t>
            </a:r>
          </a:p>
          <a:p>
            <a:endParaRPr lang="en-US" dirty="0">
              <a:solidFill>
                <a:srgbClr val="222222"/>
              </a:solidFill>
              <a:latin typeface="Source Sans Pro"/>
              <a:ea typeface="Source Sans Pro"/>
            </a:endParaRPr>
          </a:p>
          <a:p>
            <a:r>
              <a:rPr lang="en-US" dirty="0">
                <a:highlight>
                  <a:srgbClr val="FFFF00"/>
                </a:highlight>
              </a:rPr>
              <a:t>ALTER TABLE </a:t>
            </a:r>
            <a:r>
              <a:rPr lang="en-US" dirty="0" err="1">
                <a:highlight>
                  <a:srgbClr val="FFFF00"/>
                </a:highlight>
              </a:rPr>
              <a:t>childTable</a:t>
            </a:r>
            <a:r>
              <a:rPr lang="en-US" dirty="0">
                <a:highlight>
                  <a:srgbClr val="FFFF00"/>
                </a:highlight>
              </a:rPr>
              <a:t> </a:t>
            </a:r>
          </a:p>
          <a:p>
            <a:r>
              <a:rPr lang="en-US" dirty="0">
                <a:highlight>
                  <a:srgbClr val="FFFF00"/>
                </a:highlight>
              </a:rPr>
              <a:t>ADD CONSTRAINT </a:t>
            </a:r>
            <a:r>
              <a:rPr lang="en-US" dirty="0" err="1">
                <a:highlight>
                  <a:srgbClr val="FFFF00"/>
                </a:highlight>
              </a:rPr>
              <a:t>fkey_name</a:t>
            </a:r>
            <a:r>
              <a:rPr lang="en-US" dirty="0">
                <a:highlight>
                  <a:srgbClr val="FFFF00"/>
                </a:highlight>
              </a:rPr>
              <a:t> </a:t>
            </a:r>
            <a:endParaRPr lang="en-US" dirty="0">
              <a:highlight>
                <a:srgbClr val="FFFF00"/>
              </a:highlight>
              <a:cs typeface="Calibri"/>
            </a:endParaRPr>
          </a:p>
          <a:p>
            <a:r>
              <a:rPr lang="en-US" dirty="0">
                <a:highlight>
                  <a:srgbClr val="FFFF00"/>
                </a:highlight>
              </a:rPr>
              <a:t>         FOREIGN KEY (child_column1, child_column2, ... </a:t>
            </a:r>
            <a:r>
              <a:rPr lang="en-US" dirty="0" err="1">
                <a:highlight>
                  <a:srgbClr val="FFFF00"/>
                </a:highlight>
              </a:rPr>
              <a:t>child_column_n</a:t>
            </a:r>
            <a:r>
              <a:rPr lang="en-US" dirty="0">
                <a:highlight>
                  <a:srgbClr val="FFFF00"/>
                </a:highlight>
              </a:rPr>
              <a:t>)</a:t>
            </a:r>
            <a:endParaRPr lang="en-US" dirty="0">
              <a:highlight>
                <a:srgbClr val="FFFF00"/>
              </a:highlight>
              <a:cs typeface="Calibri"/>
            </a:endParaRPr>
          </a:p>
          <a:p>
            <a:r>
              <a:rPr lang="en-US" dirty="0">
                <a:highlight>
                  <a:srgbClr val="FFFF00"/>
                </a:highlight>
              </a:rPr>
              <a:t>         REFERENCES </a:t>
            </a:r>
            <a:r>
              <a:rPr lang="en-US" dirty="0" err="1">
                <a:highlight>
                  <a:srgbClr val="FFFF00"/>
                </a:highlight>
              </a:rPr>
              <a:t>parentTable</a:t>
            </a:r>
            <a:r>
              <a:rPr lang="en-US" dirty="0">
                <a:highlight>
                  <a:srgbClr val="FFFF00"/>
                </a:highlight>
              </a:rPr>
              <a:t> (parent_column1, parent_column2, ... </a:t>
            </a:r>
            <a:r>
              <a:rPr lang="en-US" dirty="0" err="1">
                <a:highlight>
                  <a:srgbClr val="FFFF00"/>
                </a:highlight>
              </a:rPr>
              <a:t>parent_column_n</a:t>
            </a:r>
            <a:r>
              <a:rPr lang="en-US" dirty="0">
                <a:highlight>
                  <a:srgbClr val="FFFF00"/>
                </a:highlight>
              </a:rPr>
              <a:t>);</a:t>
            </a:r>
            <a:endParaRPr lang="en-US">
              <a:highlight>
                <a:srgbClr val="FFFF00"/>
              </a:highlight>
              <a:cs typeface="Calibri"/>
            </a:endParaRPr>
          </a:p>
        </p:txBody>
      </p:sp>
      <p:sp>
        <p:nvSpPr>
          <p:cNvPr id="6" name="Rectangle 5">
            <a:extLst>
              <a:ext uri="{FF2B5EF4-FFF2-40B4-BE49-F238E27FC236}">
                <a16:creationId xmlns:a16="http://schemas.microsoft.com/office/drawing/2014/main" xmlns="" id="{FA13F68C-51AF-431C-8221-C675F01C33A3}"/>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7" name="TextBox 6">
            <a:extLst>
              <a:ext uri="{FF2B5EF4-FFF2-40B4-BE49-F238E27FC236}">
                <a16:creationId xmlns:a16="http://schemas.microsoft.com/office/drawing/2014/main" xmlns="" id="{F6AEB23B-44B7-480E-9F95-F777B38B6461}"/>
              </a:ext>
            </a:extLst>
          </p:cNvPr>
          <p:cNvSpPr txBox="1"/>
          <p:nvPr/>
        </p:nvSpPr>
        <p:spPr>
          <a:xfrm>
            <a:off x="31596" y="3507059"/>
            <a:ext cx="12026589" cy="2957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US" dirty="0" err="1">
                <a:solidFill>
                  <a:srgbClr val="222222"/>
                </a:solidFill>
                <a:latin typeface="Source Sans Pro"/>
                <a:ea typeface="Source Sans Pro"/>
              </a:rPr>
              <a:t>childTable</a:t>
            </a:r>
            <a:r>
              <a:rPr lang="en-US" dirty="0">
                <a:solidFill>
                  <a:srgbClr val="222222"/>
                </a:solidFill>
                <a:latin typeface="Source Sans Pro"/>
                <a:ea typeface="Source Sans Pro"/>
              </a:rPr>
              <a:t> is the name of the table that is to be created.</a:t>
            </a:r>
            <a:endParaRPr lang="en-US" dirty="0">
              <a:cs typeface="Calibri" panose="020F0502020204030204"/>
            </a:endParaRPr>
          </a:p>
          <a:p>
            <a:pPr marL="285750" indent="-285750">
              <a:lnSpc>
                <a:spcPct val="150000"/>
              </a:lnSpc>
              <a:buFont typeface="Wingdings"/>
              <a:buChar char="Ø"/>
            </a:pPr>
            <a:r>
              <a:rPr lang="en-US" dirty="0">
                <a:solidFill>
                  <a:srgbClr val="222222"/>
                </a:solidFill>
                <a:latin typeface="Source Sans Pro"/>
                <a:ea typeface="Source Sans Pro"/>
              </a:rPr>
              <a:t>column_1, column_2- the columns to be added to the table.</a:t>
            </a:r>
          </a:p>
          <a:p>
            <a:pPr marL="285750" indent="-285750">
              <a:lnSpc>
                <a:spcPct val="150000"/>
              </a:lnSpc>
              <a:buFont typeface="Wingdings"/>
              <a:buChar char="Ø"/>
            </a:pPr>
            <a:r>
              <a:rPr lang="en-US" dirty="0" err="1">
                <a:solidFill>
                  <a:srgbClr val="222222"/>
                </a:solidFill>
                <a:latin typeface="Source Sans Pro"/>
                <a:ea typeface="Source Sans Pro"/>
              </a:rPr>
              <a:t>fkey_name</a:t>
            </a:r>
            <a:r>
              <a:rPr lang="en-US" dirty="0">
                <a:solidFill>
                  <a:srgbClr val="222222"/>
                </a:solidFill>
                <a:latin typeface="Source Sans Pro"/>
                <a:ea typeface="Source Sans Pro"/>
              </a:rPr>
              <a:t>- the name of the foreign key constraint to be created.</a:t>
            </a:r>
          </a:p>
          <a:p>
            <a:pPr marL="285750" indent="-285750">
              <a:lnSpc>
                <a:spcPct val="150000"/>
              </a:lnSpc>
              <a:buFont typeface="Wingdings"/>
              <a:buChar char="Ø"/>
            </a:pPr>
            <a:r>
              <a:rPr lang="en-US" dirty="0">
                <a:solidFill>
                  <a:srgbClr val="222222"/>
                </a:solidFill>
                <a:latin typeface="Source Sans Pro"/>
                <a:ea typeface="Source Sans Pro"/>
              </a:rPr>
              <a:t>child_column1, child_column2…</a:t>
            </a:r>
            <a:r>
              <a:rPr lang="en-US" dirty="0" err="1">
                <a:solidFill>
                  <a:srgbClr val="222222"/>
                </a:solidFill>
                <a:latin typeface="Source Sans Pro"/>
                <a:ea typeface="Source Sans Pro"/>
              </a:rPr>
              <a:t>child_column_n</a:t>
            </a:r>
            <a:r>
              <a:rPr lang="en-US" dirty="0">
                <a:solidFill>
                  <a:srgbClr val="222222"/>
                </a:solidFill>
                <a:latin typeface="Source Sans Pro"/>
                <a:ea typeface="Source Sans Pro"/>
              </a:rPr>
              <a:t>- the name of </a:t>
            </a:r>
            <a:r>
              <a:rPr lang="en-US" dirty="0" err="1">
                <a:solidFill>
                  <a:srgbClr val="222222"/>
                </a:solidFill>
                <a:latin typeface="Source Sans Pro"/>
                <a:ea typeface="Source Sans Pro"/>
              </a:rPr>
              <a:t>chidTable</a:t>
            </a:r>
            <a:r>
              <a:rPr lang="en-US" dirty="0">
                <a:solidFill>
                  <a:srgbClr val="222222"/>
                </a:solidFill>
                <a:latin typeface="Source Sans Pro"/>
                <a:ea typeface="Source Sans Pro"/>
              </a:rPr>
              <a:t> columns to reference the primary key in </a:t>
            </a:r>
            <a:r>
              <a:rPr lang="en-US" dirty="0" err="1">
                <a:solidFill>
                  <a:srgbClr val="222222"/>
                </a:solidFill>
                <a:latin typeface="Source Sans Pro"/>
                <a:ea typeface="Source Sans Pro"/>
              </a:rPr>
              <a:t>parentTable</a:t>
            </a:r>
            <a:r>
              <a:rPr lang="en-US" dirty="0">
                <a:solidFill>
                  <a:srgbClr val="222222"/>
                </a:solidFill>
                <a:latin typeface="Source Sans Pro"/>
                <a:ea typeface="Source Sans Pro"/>
              </a:rPr>
              <a:t>.</a:t>
            </a:r>
          </a:p>
          <a:p>
            <a:pPr marL="285750" indent="-285750">
              <a:lnSpc>
                <a:spcPct val="150000"/>
              </a:lnSpc>
              <a:buFont typeface="Wingdings"/>
              <a:buChar char="Ø"/>
            </a:pPr>
            <a:r>
              <a:rPr lang="en-US" dirty="0" err="1">
                <a:solidFill>
                  <a:srgbClr val="222222"/>
                </a:solidFill>
                <a:latin typeface="Source Sans Pro"/>
                <a:ea typeface="Source Sans Pro"/>
              </a:rPr>
              <a:t>parentTable</a:t>
            </a:r>
            <a:r>
              <a:rPr lang="en-US" dirty="0">
                <a:solidFill>
                  <a:srgbClr val="222222"/>
                </a:solidFill>
                <a:latin typeface="Source Sans Pro"/>
                <a:ea typeface="Source Sans Pro"/>
              </a:rPr>
              <a:t>- the name of parent table whose key is to be referenced in the child table.</a:t>
            </a:r>
          </a:p>
          <a:p>
            <a:pPr marL="285750" indent="-285750">
              <a:lnSpc>
                <a:spcPct val="150000"/>
              </a:lnSpc>
              <a:buFont typeface="Wingdings"/>
              <a:buChar char="Ø"/>
            </a:pPr>
            <a:r>
              <a:rPr lang="en-US" dirty="0">
                <a:solidFill>
                  <a:srgbClr val="222222"/>
                </a:solidFill>
                <a:latin typeface="Source Sans Pro"/>
                <a:ea typeface="Source Sans Pro"/>
              </a:rPr>
              <a:t>parent_column1, parent_column2, ... parent_column3- the columns making up the primary key of parent table.</a:t>
            </a:r>
          </a:p>
        </p:txBody>
      </p:sp>
    </p:spTree>
    <p:extLst>
      <p:ext uri="{BB962C8B-B14F-4D97-AF65-F5344CB8AC3E}">
        <p14:creationId xmlns:p14="http://schemas.microsoft.com/office/powerpoint/2010/main" xmlns="" val="2856820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F739F241-83BA-41C9-A3A9-DA957819D1C6}"/>
              </a:ext>
            </a:extLst>
          </p:cNvPr>
          <p:cNvSpPr/>
          <p:nvPr/>
        </p:nvSpPr>
        <p:spPr>
          <a:xfrm>
            <a:off x="3539365" y="-1707535"/>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2" name="TextBox 1">
            <a:extLst>
              <a:ext uri="{FF2B5EF4-FFF2-40B4-BE49-F238E27FC236}">
                <a16:creationId xmlns:a16="http://schemas.microsoft.com/office/drawing/2014/main" xmlns="" id="{0FB09F36-6AE3-4522-BE46-D9B170F34828}"/>
              </a:ext>
            </a:extLst>
          </p:cNvPr>
          <p:cNvSpPr txBox="1"/>
          <p:nvPr/>
        </p:nvSpPr>
        <p:spPr>
          <a:xfrm>
            <a:off x="-29441" y="9230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73239"/>
                </a:solidFill>
                <a:latin typeface="sofia-pro"/>
              </a:rPr>
              <a:t>Composite Key in SQL</a:t>
            </a:r>
          </a:p>
        </p:txBody>
      </p:sp>
      <p:sp>
        <p:nvSpPr>
          <p:cNvPr id="3" name="TextBox 2">
            <a:extLst>
              <a:ext uri="{FF2B5EF4-FFF2-40B4-BE49-F238E27FC236}">
                <a16:creationId xmlns:a16="http://schemas.microsoft.com/office/drawing/2014/main" xmlns="" id="{53490408-7B81-40C7-A04D-2ECD85335541}"/>
              </a:ext>
            </a:extLst>
          </p:cNvPr>
          <p:cNvSpPr txBox="1"/>
          <p:nvPr/>
        </p:nvSpPr>
        <p:spPr>
          <a:xfrm>
            <a:off x="-3464" y="1416627"/>
            <a:ext cx="12207586" cy="3008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600">
                <a:solidFill>
                  <a:srgbClr val="273239"/>
                </a:solidFill>
                <a:latin typeface="urw-din"/>
              </a:rPr>
              <a:t>To know what a composite key is we need to have the knowledge of what a primary key is, a primary key is a column that has a unique and not null value in an SQL table. </a:t>
            </a:r>
            <a:endParaRPr lang="en-US"/>
          </a:p>
          <a:p>
            <a:pPr>
              <a:lnSpc>
                <a:spcPct val="150000"/>
              </a:lnSpc>
            </a:pPr>
            <a:r>
              <a:rPr lang="en-US" sz="1600">
                <a:solidFill>
                  <a:srgbClr val="273239"/>
                </a:solidFill>
                <a:latin typeface="urw-din"/>
              </a:rPr>
              <a:t>Now a composite key is also a primary key, but the difference is that it is made by the combination of more than one column to identify the particular row in the table.</a:t>
            </a:r>
          </a:p>
          <a:p>
            <a:pPr>
              <a:lnSpc>
                <a:spcPct val="150000"/>
              </a:lnSpc>
            </a:pPr>
            <a:r>
              <a:rPr lang="en-US" sz="1600" b="1">
                <a:solidFill>
                  <a:srgbClr val="273239"/>
                </a:solidFill>
                <a:latin typeface="urw-din"/>
              </a:rPr>
              <a:t>Composite Key:</a:t>
            </a:r>
          </a:p>
          <a:p>
            <a:pPr>
              <a:lnSpc>
                <a:spcPct val="150000"/>
              </a:lnSpc>
            </a:pPr>
            <a:r>
              <a:rPr lang="en-US" sz="1600">
                <a:solidFill>
                  <a:srgbClr val="273239"/>
                </a:solidFill>
                <a:latin typeface="urw-din"/>
              </a:rPr>
              <a:t>A composite key is made by the combination of two or more columns in a table that can be used to uniquely identify each row in the table when the columns are combined uniqueness of a row is guaranteed, but when it is taken individually it does not guarantee uniqueness, or it can also be understood as a primary key made by the combination of two or more attributes to uniquely identify every row in a table. </a:t>
            </a:r>
          </a:p>
        </p:txBody>
      </p:sp>
      <p:sp>
        <p:nvSpPr>
          <p:cNvPr id="5" name="TextBox 4">
            <a:extLst>
              <a:ext uri="{FF2B5EF4-FFF2-40B4-BE49-F238E27FC236}">
                <a16:creationId xmlns:a16="http://schemas.microsoft.com/office/drawing/2014/main" xmlns="" id="{BDDCC4B3-D7F2-4962-B239-3E9101DA725C}"/>
              </a:ext>
            </a:extLst>
          </p:cNvPr>
          <p:cNvSpPr txBox="1"/>
          <p:nvPr/>
        </p:nvSpPr>
        <p:spPr>
          <a:xfrm>
            <a:off x="57150" y="4810990"/>
            <a:ext cx="5765223" cy="1754326"/>
          </a:xfrm>
          <a:prstGeom prst="rect">
            <a:avLst/>
          </a:prstGeom>
          <a:solidFill>
            <a:schemeClr val="accent4">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CREATE TABLE student </a:t>
            </a:r>
          </a:p>
          <a:p>
            <a:r>
              <a:rPr lang="en-US"/>
              <a:t>(</a:t>
            </a:r>
          </a:p>
          <a:p>
            <a:r>
              <a:rPr lang="en-US"/>
              <a:t>rollNumber INT, name VARCHAR(30), class VARCHAR(30), section VARCHAR(1), mobile VARCHAR(10),</a:t>
            </a:r>
          </a:p>
          <a:p>
            <a:r>
              <a:rPr lang="en-US"/>
              <a:t> PRIMARY KEY (rollNumber, mobile)</a:t>
            </a:r>
          </a:p>
          <a:p>
            <a:r>
              <a:rPr lang="en-US"/>
              <a:t>);</a:t>
            </a:r>
          </a:p>
        </p:txBody>
      </p:sp>
      <p:pic>
        <p:nvPicPr>
          <p:cNvPr id="4" name="Picture 6">
            <a:extLst>
              <a:ext uri="{FF2B5EF4-FFF2-40B4-BE49-F238E27FC236}">
                <a16:creationId xmlns:a16="http://schemas.microsoft.com/office/drawing/2014/main" xmlns="" id="{FAB77F74-42A9-46F1-AA3D-218B3E147F76}"/>
              </a:ext>
            </a:extLst>
          </p:cNvPr>
          <p:cNvPicPr>
            <a:picLocks noChangeAspect="1"/>
          </p:cNvPicPr>
          <p:nvPr/>
        </p:nvPicPr>
        <p:blipFill>
          <a:blip r:embed="rId2"/>
          <a:stretch>
            <a:fillRect/>
          </a:stretch>
        </p:blipFill>
        <p:spPr>
          <a:xfrm>
            <a:off x="6213763" y="4753325"/>
            <a:ext cx="5288973" cy="1403805"/>
          </a:xfrm>
          <a:prstGeom prst="rect">
            <a:avLst/>
          </a:prstGeom>
        </p:spPr>
      </p:pic>
    </p:spTree>
    <p:extLst>
      <p:ext uri="{BB962C8B-B14F-4D97-AF65-F5344CB8AC3E}">
        <p14:creationId xmlns:p14="http://schemas.microsoft.com/office/powerpoint/2010/main" xmlns="" val="3043283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B7C62E4-B1D8-478C-A6A4-768DB46C93FD}"/>
              </a:ext>
            </a:extLst>
          </p:cNvPr>
          <p:cNvSpPr txBox="1"/>
          <p:nvPr/>
        </p:nvSpPr>
        <p:spPr>
          <a:xfrm>
            <a:off x="-33453" y="1081668"/>
            <a:ext cx="12184564" cy="2126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solidFill>
                  <a:srgbClr val="222222"/>
                </a:solidFill>
                <a:latin typeface="Source Sans Pro"/>
                <a:ea typeface="Source Sans Pro"/>
              </a:rPr>
              <a:t>What is the Compound key?</a:t>
            </a:r>
            <a:endParaRPr lang="en-US" dirty="0"/>
          </a:p>
          <a:p>
            <a:pPr marL="285750" indent="-285750">
              <a:lnSpc>
                <a:spcPct val="150000"/>
              </a:lnSpc>
              <a:buFont typeface="Wingdings"/>
              <a:buChar char="Ø"/>
            </a:pPr>
            <a:r>
              <a:rPr lang="en-US" b="1" dirty="0">
                <a:solidFill>
                  <a:srgbClr val="222222"/>
                </a:solidFill>
                <a:latin typeface="Source Sans Pro"/>
                <a:ea typeface="Source Sans Pro"/>
              </a:rPr>
              <a:t>COMPOUND KEY</a:t>
            </a:r>
            <a:r>
              <a:rPr lang="en-US" dirty="0">
                <a:solidFill>
                  <a:srgbClr val="222222"/>
                </a:solidFill>
                <a:latin typeface="Source Sans Pro"/>
                <a:ea typeface="Source Sans Pro"/>
              </a:rPr>
              <a:t> has two or more attributes that allow you to uniquely recognize a specific record. </a:t>
            </a:r>
          </a:p>
          <a:p>
            <a:pPr marL="285750" indent="-285750">
              <a:lnSpc>
                <a:spcPct val="150000"/>
              </a:lnSpc>
              <a:buFont typeface="Wingdings"/>
              <a:buChar char="Ø"/>
            </a:pPr>
            <a:r>
              <a:rPr lang="en-US" dirty="0">
                <a:solidFill>
                  <a:srgbClr val="222222"/>
                </a:solidFill>
                <a:latin typeface="Source Sans Pro"/>
                <a:ea typeface="Source Sans Pro"/>
              </a:rPr>
              <a:t>It is possible that each column may not be unique by itself within the database. </a:t>
            </a:r>
            <a:endParaRPr lang="en-US">
              <a:solidFill>
                <a:srgbClr val="000000"/>
              </a:solidFill>
              <a:latin typeface="Calibri" panose="020F0502020204030204"/>
              <a:ea typeface="Source Sans Pro"/>
              <a:cs typeface="Calibri" panose="020F0502020204030204"/>
            </a:endParaRPr>
          </a:p>
          <a:p>
            <a:pPr marL="285750" indent="-285750">
              <a:lnSpc>
                <a:spcPct val="150000"/>
              </a:lnSpc>
              <a:buFont typeface="Wingdings"/>
              <a:buChar char="Ø"/>
            </a:pPr>
            <a:r>
              <a:rPr lang="en-US" dirty="0">
                <a:solidFill>
                  <a:srgbClr val="222222"/>
                </a:solidFill>
                <a:latin typeface="Source Sans Pro"/>
                <a:ea typeface="Source Sans Pro"/>
              </a:rPr>
              <a:t>However, when combined with the other column or columns the combination of composite keys become unique. </a:t>
            </a:r>
            <a:endParaRPr lang="en-US">
              <a:solidFill>
                <a:srgbClr val="000000"/>
              </a:solidFill>
              <a:latin typeface="Calibri" panose="020F0502020204030204"/>
              <a:ea typeface="Source Sans Pro"/>
              <a:cs typeface="Calibri"/>
            </a:endParaRPr>
          </a:p>
          <a:p>
            <a:pPr marL="285750" indent="-285750">
              <a:lnSpc>
                <a:spcPct val="150000"/>
              </a:lnSpc>
              <a:buFont typeface="Wingdings"/>
              <a:buChar char="Ø"/>
            </a:pPr>
            <a:r>
              <a:rPr lang="en-US" dirty="0">
                <a:solidFill>
                  <a:srgbClr val="222222"/>
                </a:solidFill>
                <a:latin typeface="Source Sans Pro"/>
                <a:ea typeface="Source Sans Pro"/>
              </a:rPr>
              <a:t>The purpose of the compound key in database is to uniquely identify each record in the table.</a:t>
            </a:r>
            <a:endParaRPr lang="en-US">
              <a:cs typeface="Calibri"/>
            </a:endParaRPr>
          </a:p>
        </p:txBody>
      </p:sp>
      <p:sp>
        <p:nvSpPr>
          <p:cNvPr id="6" name="Rectangle 5">
            <a:extLst>
              <a:ext uri="{FF2B5EF4-FFF2-40B4-BE49-F238E27FC236}">
                <a16:creationId xmlns:a16="http://schemas.microsoft.com/office/drawing/2014/main" xmlns="" id="{F739F241-83BA-41C9-A3A9-DA957819D1C6}"/>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graphicFrame>
        <p:nvGraphicFramePr>
          <p:cNvPr id="8" name="Table 7">
            <a:extLst>
              <a:ext uri="{FF2B5EF4-FFF2-40B4-BE49-F238E27FC236}">
                <a16:creationId xmlns:a16="http://schemas.microsoft.com/office/drawing/2014/main" xmlns="" id="{737D7E80-85EF-4916-AB15-32BA5B34E595}"/>
              </a:ext>
            </a:extLst>
          </p:cNvPr>
          <p:cNvGraphicFramePr>
            <a:graphicFrameLocks noGrp="1"/>
          </p:cNvGraphicFramePr>
          <p:nvPr>
            <p:extLst>
              <p:ext uri="{D42A27DB-BD31-4B8C-83A1-F6EECF244321}">
                <p14:modId xmlns:p14="http://schemas.microsoft.com/office/powerpoint/2010/main" xmlns="" val="1566904451"/>
              </p:ext>
            </p:extLst>
          </p:nvPr>
        </p:nvGraphicFramePr>
        <p:xfrm>
          <a:off x="749711" y="3366181"/>
          <a:ext cx="10227944" cy="2561063"/>
        </p:xfrm>
        <a:graphic>
          <a:graphicData uri="http://schemas.openxmlformats.org/drawingml/2006/table">
            <a:tbl>
              <a:tblPr firstRow="1" bandRow="1">
                <a:tableStyleId>{5C22544A-7EE6-4342-B048-85BDC9FD1C3A}</a:tableStyleId>
              </a:tblPr>
              <a:tblGrid>
                <a:gridCol w="2556986">
                  <a:extLst>
                    <a:ext uri="{9D8B030D-6E8A-4147-A177-3AD203B41FA5}">
                      <a16:colId xmlns:a16="http://schemas.microsoft.com/office/drawing/2014/main" xmlns="" val="1242884169"/>
                    </a:ext>
                  </a:extLst>
                </a:gridCol>
                <a:gridCol w="2556986">
                  <a:extLst>
                    <a:ext uri="{9D8B030D-6E8A-4147-A177-3AD203B41FA5}">
                      <a16:colId xmlns:a16="http://schemas.microsoft.com/office/drawing/2014/main" xmlns="" val="3344359134"/>
                    </a:ext>
                  </a:extLst>
                </a:gridCol>
                <a:gridCol w="2556986">
                  <a:extLst>
                    <a:ext uri="{9D8B030D-6E8A-4147-A177-3AD203B41FA5}">
                      <a16:colId xmlns:a16="http://schemas.microsoft.com/office/drawing/2014/main" xmlns="" val="542569310"/>
                    </a:ext>
                  </a:extLst>
                </a:gridCol>
                <a:gridCol w="2556986">
                  <a:extLst>
                    <a:ext uri="{9D8B030D-6E8A-4147-A177-3AD203B41FA5}">
                      <a16:colId xmlns:a16="http://schemas.microsoft.com/office/drawing/2014/main" xmlns="" val="1009060360"/>
                    </a:ext>
                  </a:extLst>
                </a:gridCol>
              </a:tblGrid>
              <a:tr h="427463">
                <a:tc>
                  <a:txBody>
                    <a:bodyPr/>
                    <a:lstStyle/>
                    <a:p>
                      <a:pPr fontAlgn="t"/>
                      <a:r>
                        <a:rPr lang="en-US">
                          <a:effectLst/>
                        </a:rPr>
                        <a:t>OrderNo</a:t>
                      </a:r>
                    </a:p>
                  </a:txBody>
                  <a:tcPr marL="76200" marR="76200" marT="76200" marB="76200"/>
                </a:tc>
                <a:tc>
                  <a:txBody>
                    <a:bodyPr/>
                    <a:lstStyle/>
                    <a:p>
                      <a:pPr fontAlgn="t"/>
                      <a:r>
                        <a:rPr lang="en-US">
                          <a:effectLst/>
                        </a:rPr>
                        <a:t>PorductID</a:t>
                      </a:r>
                    </a:p>
                  </a:txBody>
                  <a:tcPr marL="76200" marR="76200" marT="76200" marB="76200"/>
                </a:tc>
                <a:tc>
                  <a:txBody>
                    <a:bodyPr/>
                    <a:lstStyle/>
                    <a:p>
                      <a:pPr fontAlgn="t"/>
                      <a:r>
                        <a:rPr lang="en-US">
                          <a:effectLst/>
                        </a:rPr>
                        <a:t>Product Name</a:t>
                      </a:r>
                    </a:p>
                  </a:txBody>
                  <a:tcPr marL="76200" marR="76200" marT="76200" marB="76200"/>
                </a:tc>
                <a:tc>
                  <a:txBody>
                    <a:bodyPr/>
                    <a:lstStyle/>
                    <a:p>
                      <a:pPr fontAlgn="t"/>
                      <a:r>
                        <a:rPr lang="en-US">
                          <a:effectLst/>
                        </a:rPr>
                        <a:t>Quantity</a:t>
                      </a:r>
                    </a:p>
                  </a:txBody>
                  <a:tcPr marL="76200" marR="76200" marT="76200" marB="76200"/>
                </a:tc>
                <a:extLst>
                  <a:ext uri="{0D108BD9-81ED-4DB2-BD59-A6C34878D82A}">
                    <a16:rowId xmlns:a16="http://schemas.microsoft.com/office/drawing/2014/main" xmlns="" val="1299618089"/>
                  </a:ext>
                </a:extLst>
              </a:tr>
              <a:tr h="0">
                <a:tc>
                  <a:txBody>
                    <a:bodyPr/>
                    <a:lstStyle/>
                    <a:p>
                      <a:pPr fontAlgn="t"/>
                      <a:r>
                        <a:rPr lang="en-US">
                          <a:effectLst/>
                        </a:rPr>
                        <a:t>B005</a:t>
                      </a:r>
                    </a:p>
                  </a:txBody>
                  <a:tcPr marL="76200" marR="76200" marT="76200" marB="76200"/>
                </a:tc>
                <a:tc>
                  <a:txBody>
                    <a:bodyPr/>
                    <a:lstStyle/>
                    <a:p>
                      <a:pPr fontAlgn="t"/>
                      <a:r>
                        <a:rPr lang="en-US">
                          <a:effectLst/>
                        </a:rPr>
                        <a:t>JAP102459</a:t>
                      </a:r>
                    </a:p>
                  </a:txBody>
                  <a:tcPr marL="76200" marR="76200" marT="76200" marB="76200"/>
                </a:tc>
                <a:tc>
                  <a:txBody>
                    <a:bodyPr/>
                    <a:lstStyle/>
                    <a:p>
                      <a:pPr fontAlgn="t"/>
                      <a:r>
                        <a:rPr lang="en-US">
                          <a:effectLst/>
                        </a:rPr>
                        <a:t>Mouse</a:t>
                      </a:r>
                    </a:p>
                  </a:txBody>
                  <a:tcPr marL="76200" marR="76200" marT="76200" marB="76200"/>
                </a:tc>
                <a:tc>
                  <a:txBody>
                    <a:bodyPr/>
                    <a:lstStyle/>
                    <a:p>
                      <a:pPr fontAlgn="t"/>
                      <a:r>
                        <a:rPr lang="en-US">
                          <a:effectLst/>
                        </a:rPr>
                        <a:t>5</a:t>
                      </a:r>
                    </a:p>
                  </a:txBody>
                  <a:tcPr marL="76200" marR="76200" marT="76200" marB="76200"/>
                </a:tc>
                <a:extLst>
                  <a:ext uri="{0D108BD9-81ED-4DB2-BD59-A6C34878D82A}">
                    <a16:rowId xmlns:a16="http://schemas.microsoft.com/office/drawing/2014/main" xmlns="" val="1061528599"/>
                  </a:ext>
                </a:extLst>
              </a:tr>
              <a:tr h="0">
                <a:tc>
                  <a:txBody>
                    <a:bodyPr/>
                    <a:lstStyle/>
                    <a:p>
                      <a:pPr fontAlgn="t"/>
                      <a:r>
                        <a:rPr lang="en-US">
                          <a:effectLst/>
                        </a:rPr>
                        <a:t>B005</a:t>
                      </a:r>
                    </a:p>
                  </a:txBody>
                  <a:tcPr marL="76200" marR="76200" marT="76200" marB="76200"/>
                </a:tc>
                <a:tc>
                  <a:txBody>
                    <a:bodyPr/>
                    <a:lstStyle/>
                    <a:p>
                      <a:pPr fontAlgn="t"/>
                      <a:r>
                        <a:rPr lang="en-US">
                          <a:effectLst/>
                        </a:rPr>
                        <a:t>DKT321573</a:t>
                      </a:r>
                    </a:p>
                  </a:txBody>
                  <a:tcPr marL="76200" marR="76200" marT="76200" marB="76200"/>
                </a:tc>
                <a:tc>
                  <a:txBody>
                    <a:bodyPr/>
                    <a:lstStyle/>
                    <a:p>
                      <a:pPr fontAlgn="t"/>
                      <a:r>
                        <a:rPr lang="en-US">
                          <a:effectLst/>
                        </a:rPr>
                        <a:t>USB</a:t>
                      </a:r>
                    </a:p>
                  </a:txBody>
                  <a:tcPr marL="76200" marR="76200" marT="76200" marB="76200"/>
                </a:tc>
                <a:tc>
                  <a:txBody>
                    <a:bodyPr/>
                    <a:lstStyle/>
                    <a:p>
                      <a:pPr fontAlgn="t"/>
                      <a:r>
                        <a:rPr lang="en-US">
                          <a:effectLst/>
                        </a:rPr>
                        <a:t>10</a:t>
                      </a:r>
                    </a:p>
                  </a:txBody>
                  <a:tcPr marL="76200" marR="76200" marT="76200" marB="76200"/>
                </a:tc>
                <a:extLst>
                  <a:ext uri="{0D108BD9-81ED-4DB2-BD59-A6C34878D82A}">
                    <a16:rowId xmlns:a16="http://schemas.microsoft.com/office/drawing/2014/main" xmlns="" val="1021555662"/>
                  </a:ext>
                </a:extLst>
              </a:tr>
              <a:tr h="0">
                <a:tc>
                  <a:txBody>
                    <a:bodyPr/>
                    <a:lstStyle/>
                    <a:p>
                      <a:pPr fontAlgn="t"/>
                      <a:r>
                        <a:rPr lang="en-US">
                          <a:effectLst/>
                        </a:rPr>
                        <a:t>B005</a:t>
                      </a:r>
                    </a:p>
                  </a:txBody>
                  <a:tcPr marL="76200" marR="76200" marT="76200" marB="76200"/>
                </a:tc>
                <a:tc>
                  <a:txBody>
                    <a:bodyPr/>
                    <a:lstStyle/>
                    <a:p>
                      <a:pPr fontAlgn="t"/>
                      <a:r>
                        <a:rPr lang="en-US">
                          <a:effectLst/>
                        </a:rPr>
                        <a:t>OMG446789</a:t>
                      </a:r>
                    </a:p>
                  </a:txBody>
                  <a:tcPr marL="76200" marR="76200" marT="76200" marB="76200"/>
                </a:tc>
                <a:tc>
                  <a:txBody>
                    <a:bodyPr/>
                    <a:lstStyle/>
                    <a:p>
                      <a:pPr fontAlgn="t"/>
                      <a:r>
                        <a:rPr lang="en-US">
                          <a:effectLst/>
                        </a:rPr>
                        <a:t>LCD Monitor</a:t>
                      </a:r>
                    </a:p>
                  </a:txBody>
                  <a:tcPr marL="76200" marR="76200" marT="76200" marB="76200"/>
                </a:tc>
                <a:tc>
                  <a:txBody>
                    <a:bodyPr/>
                    <a:lstStyle/>
                    <a:p>
                      <a:pPr fontAlgn="t"/>
                      <a:r>
                        <a:rPr lang="en-US">
                          <a:effectLst/>
                        </a:rPr>
                        <a:t>20</a:t>
                      </a:r>
                    </a:p>
                  </a:txBody>
                  <a:tcPr marL="76200" marR="76200" marT="76200" marB="76200"/>
                </a:tc>
                <a:extLst>
                  <a:ext uri="{0D108BD9-81ED-4DB2-BD59-A6C34878D82A}">
                    <a16:rowId xmlns:a16="http://schemas.microsoft.com/office/drawing/2014/main" xmlns="" val="2189841816"/>
                  </a:ext>
                </a:extLst>
              </a:tr>
              <a:tr h="0">
                <a:tc>
                  <a:txBody>
                    <a:bodyPr/>
                    <a:lstStyle/>
                    <a:p>
                      <a:pPr fontAlgn="t"/>
                      <a:r>
                        <a:rPr lang="en-US">
                          <a:effectLst/>
                        </a:rPr>
                        <a:t>B004</a:t>
                      </a:r>
                    </a:p>
                  </a:txBody>
                  <a:tcPr marL="76200" marR="76200" marT="76200" marB="76200"/>
                </a:tc>
                <a:tc>
                  <a:txBody>
                    <a:bodyPr/>
                    <a:lstStyle/>
                    <a:p>
                      <a:pPr fontAlgn="t"/>
                      <a:r>
                        <a:rPr lang="en-US">
                          <a:effectLst/>
                        </a:rPr>
                        <a:t>DKT321573</a:t>
                      </a:r>
                    </a:p>
                  </a:txBody>
                  <a:tcPr marL="76200" marR="76200" marT="76200" marB="76200"/>
                </a:tc>
                <a:tc>
                  <a:txBody>
                    <a:bodyPr/>
                    <a:lstStyle/>
                    <a:p>
                      <a:pPr fontAlgn="t"/>
                      <a:r>
                        <a:rPr lang="en-US">
                          <a:effectLst/>
                        </a:rPr>
                        <a:t>USB</a:t>
                      </a:r>
                    </a:p>
                  </a:txBody>
                  <a:tcPr marL="76200" marR="76200" marT="76200" marB="76200"/>
                </a:tc>
                <a:tc>
                  <a:txBody>
                    <a:bodyPr/>
                    <a:lstStyle/>
                    <a:p>
                      <a:pPr fontAlgn="t"/>
                      <a:r>
                        <a:rPr lang="en-US">
                          <a:effectLst/>
                        </a:rPr>
                        <a:t>15</a:t>
                      </a:r>
                    </a:p>
                  </a:txBody>
                  <a:tcPr marL="76200" marR="76200" marT="76200" marB="76200"/>
                </a:tc>
                <a:extLst>
                  <a:ext uri="{0D108BD9-81ED-4DB2-BD59-A6C34878D82A}">
                    <a16:rowId xmlns:a16="http://schemas.microsoft.com/office/drawing/2014/main" xmlns="" val="3852106030"/>
                  </a:ext>
                </a:extLst>
              </a:tr>
              <a:tr h="0">
                <a:tc>
                  <a:txBody>
                    <a:bodyPr/>
                    <a:lstStyle/>
                    <a:p>
                      <a:pPr fontAlgn="t"/>
                      <a:r>
                        <a:rPr lang="en-US">
                          <a:effectLst/>
                        </a:rPr>
                        <a:t>B002</a:t>
                      </a:r>
                    </a:p>
                  </a:txBody>
                  <a:tcPr marL="76200" marR="76200" marT="76200" marB="76200"/>
                </a:tc>
                <a:tc>
                  <a:txBody>
                    <a:bodyPr/>
                    <a:lstStyle/>
                    <a:p>
                      <a:pPr fontAlgn="t"/>
                      <a:r>
                        <a:rPr lang="en-US">
                          <a:effectLst/>
                        </a:rPr>
                        <a:t>OMG446789</a:t>
                      </a:r>
                    </a:p>
                  </a:txBody>
                  <a:tcPr marL="76200" marR="76200" marT="76200" marB="76200"/>
                </a:tc>
                <a:tc>
                  <a:txBody>
                    <a:bodyPr/>
                    <a:lstStyle/>
                    <a:p>
                      <a:pPr fontAlgn="t"/>
                      <a:r>
                        <a:rPr lang="en-US">
                          <a:effectLst/>
                        </a:rPr>
                        <a:t>Laser Printer</a:t>
                      </a:r>
                    </a:p>
                  </a:txBody>
                  <a:tcPr marL="76200" marR="76200" marT="76200" marB="76200"/>
                </a:tc>
                <a:tc>
                  <a:txBody>
                    <a:bodyPr/>
                    <a:lstStyle/>
                    <a:p>
                      <a:pPr fontAlgn="t"/>
                      <a:r>
                        <a:rPr lang="en-US">
                          <a:effectLst/>
                        </a:rPr>
                        <a:t>3</a:t>
                      </a:r>
                    </a:p>
                  </a:txBody>
                  <a:tcPr marL="76200" marR="76200" marT="76200" marB="76200"/>
                </a:tc>
                <a:extLst>
                  <a:ext uri="{0D108BD9-81ED-4DB2-BD59-A6C34878D82A}">
                    <a16:rowId xmlns:a16="http://schemas.microsoft.com/office/drawing/2014/main" xmlns="" val="2064887669"/>
                  </a:ext>
                </a:extLst>
              </a:tr>
            </a:tbl>
          </a:graphicData>
        </a:graphic>
      </p:graphicFrame>
    </p:spTree>
    <p:extLst>
      <p:ext uri="{BB962C8B-B14F-4D97-AF65-F5344CB8AC3E}">
        <p14:creationId xmlns:p14="http://schemas.microsoft.com/office/powerpoint/2010/main" xmlns="" val="2947695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20DECF1-4519-47D2-A7F2-358BF1DB26F6}"/>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5" name="TextBox 4">
            <a:extLst>
              <a:ext uri="{FF2B5EF4-FFF2-40B4-BE49-F238E27FC236}">
                <a16:creationId xmlns:a16="http://schemas.microsoft.com/office/drawing/2014/main" xmlns="" id="{7C84DA21-3C3E-4534-8E65-0FA8A4B04DD1}"/>
              </a:ext>
            </a:extLst>
          </p:cNvPr>
          <p:cNvSpPr txBox="1"/>
          <p:nvPr/>
        </p:nvSpPr>
        <p:spPr>
          <a:xfrm>
            <a:off x="3717" y="1156010"/>
            <a:ext cx="12063760" cy="2541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US" b="1" dirty="0">
                <a:solidFill>
                  <a:srgbClr val="222222"/>
                </a:solidFill>
                <a:latin typeface="Source Sans Pro"/>
                <a:ea typeface="Source Sans Pro"/>
              </a:rPr>
              <a:t>KEYS in DBMS</a:t>
            </a:r>
            <a:r>
              <a:rPr lang="en-US" dirty="0">
                <a:solidFill>
                  <a:srgbClr val="222222"/>
                </a:solidFill>
                <a:latin typeface="Source Sans Pro"/>
                <a:ea typeface="Source Sans Pro"/>
              </a:rPr>
              <a:t> is an attribute or set of attributes which helps you to identify a row(tuple) in a relation(table). </a:t>
            </a:r>
            <a:endParaRPr lang="en-US" dirty="0">
              <a:solidFill>
                <a:srgbClr val="000000"/>
              </a:solidFill>
              <a:latin typeface="Calibri" panose="020F0502020204030204"/>
              <a:ea typeface="Source Sans Pro"/>
              <a:cs typeface="Calibri" panose="020F0502020204030204"/>
            </a:endParaRPr>
          </a:p>
          <a:p>
            <a:pPr marL="285750" indent="-285750">
              <a:lnSpc>
                <a:spcPct val="150000"/>
              </a:lnSpc>
              <a:buFont typeface="Wingdings"/>
              <a:buChar char="Ø"/>
            </a:pPr>
            <a:r>
              <a:rPr lang="en-US" dirty="0">
                <a:solidFill>
                  <a:srgbClr val="222222"/>
                </a:solidFill>
                <a:latin typeface="Source Sans Pro"/>
                <a:ea typeface="Source Sans Pro"/>
              </a:rPr>
              <a:t>They allow you to find the relation between two tables. </a:t>
            </a:r>
            <a:endParaRPr lang="en-US" dirty="0">
              <a:solidFill>
                <a:srgbClr val="000000"/>
              </a:solidFill>
              <a:latin typeface="Calibri" panose="020F0502020204030204"/>
              <a:ea typeface="Source Sans Pro"/>
              <a:cs typeface="Calibri"/>
            </a:endParaRPr>
          </a:p>
          <a:p>
            <a:pPr marL="285750" indent="-285750">
              <a:lnSpc>
                <a:spcPct val="150000"/>
              </a:lnSpc>
              <a:buFont typeface="Wingdings"/>
              <a:buChar char="Ø"/>
            </a:pPr>
            <a:r>
              <a:rPr lang="en-US" dirty="0">
                <a:solidFill>
                  <a:srgbClr val="222222"/>
                </a:solidFill>
                <a:latin typeface="Source Sans Pro"/>
                <a:ea typeface="Source Sans Pro"/>
              </a:rPr>
              <a:t>Keys help you uniquely identify a row in a table by a combination of one or more columns in that table. </a:t>
            </a:r>
            <a:endParaRPr lang="en-US">
              <a:solidFill>
                <a:srgbClr val="000000"/>
              </a:solidFill>
              <a:latin typeface="Calibri" panose="020F0502020204030204"/>
              <a:ea typeface="Source Sans Pro"/>
              <a:cs typeface="Calibri"/>
            </a:endParaRPr>
          </a:p>
          <a:p>
            <a:pPr marL="285750" indent="-285750">
              <a:lnSpc>
                <a:spcPct val="150000"/>
              </a:lnSpc>
              <a:buFont typeface="Wingdings"/>
              <a:buChar char="Ø"/>
            </a:pPr>
            <a:r>
              <a:rPr lang="en-US" dirty="0">
                <a:solidFill>
                  <a:srgbClr val="222222"/>
                </a:solidFill>
                <a:latin typeface="Source Sans Pro"/>
                <a:ea typeface="Source Sans Pro"/>
              </a:rPr>
              <a:t>Key is also helpful for finding unique record or row from the table. </a:t>
            </a:r>
            <a:endParaRPr lang="en-US">
              <a:solidFill>
                <a:srgbClr val="000000"/>
              </a:solidFill>
              <a:latin typeface="Calibri" panose="020F0502020204030204"/>
              <a:ea typeface="Source Sans Pro"/>
              <a:cs typeface="Calibri"/>
            </a:endParaRPr>
          </a:p>
          <a:p>
            <a:pPr marL="285750" indent="-285750">
              <a:lnSpc>
                <a:spcPct val="150000"/>
              </a:lnSpc>
              <a:buFont typeface="Wingdings"/>
              <a:buChar char="Ø"/>
            </a:pPr>
            <a:r>
              <a:rPr lang="en-US" dirty="0">
                <a:solidFill>
                  <a:srgbClr val="222222"/>
                </a:solidFill>
                <a:latin typeface="Source Sans Pro"/>
                <a:ea typeface="Source Sans Pro"/>
              </a:rPr>
              <a:t>Database key is also helpful for finding unique record or row from the table.</a:t>
            </a:r>
            <a:endParaRPr lang="en-US">
              <a:cs typeface="Calibri"/>
            </a:endParaRPr>
          </a:p>
          <a:p>
            <a:pPr>
              <a:lnSpc>
                <a:spcPct val="150000"/>
              </a:lnSpc>
            </a:pPr>
            <a:r>
              <a:rPr lang="en-US" b="1" dirty="0">
                <a:solidFill>
                  <a:srgbClr val="222222"/>
                </a:solidFill>
                <a:latin typeface="Source Sans Pro"/>
                <a:ea typeface="Source Sans Pro"/>
              </a:rPr>
              <a:t>Example:</a:t>
            </a:r>
          </a:p>
        </p:txBody>
      </p:sp>
      <p:graphicFrame>
        <p:nvGraphicFramePr>
          <p:cNvPr id="7" name="Table 6">
            <a:extLst>
              <a:ext uri="{FF2B5EF4-FFF2-40B4-BE49-F238E27FC236}">
                <a16:creationId xmlns:a16="http://schemas.microsoft.com/office/drawing/2014/main" xmlns="" id="{BA736EA4-A94D-4AB5-9AD4-E8BC97E6CDE8}"/>
              </a:ext>
            </a:extLst>
          </p:cNvPr>
          <p:cNvGraphicFramePr>
            <a:graphicFrameLocks noGrp="1"/>
          </p:cNvGraphicFramePr>
          <p:nvPr>
            <p:extLst>
              <p:ext uri="{D42A27DB-BD31-4B8C-83A1-F6EECF244321}">
                <p14:modId xmlns:p14="http://schemas.microsoft.com/office/powerpoint/2010/main" xmlns="" val="1148701192"/>
              </p:ext>
            </p:extLst>
          </p:nvPr>
        </p:nvGraphicFramePr>
        <p:xfrm>
          <a:off x="396588" y="3922999"/>
          <a:ext cx="10227945" cy="1706880"/>
        </p:xfrm>
        <a:graphic>
          <a:graphicData uri="http://schemas.openxmlformats.org/drawingml/2006/table">
            <a:tbl>
              <a:tblPr firstRow="1" bandRow="1">
                <a:tableStyleId>{5C22544A-7EE6-4342-B048-85BDC9FD1C3A}</a:tableStyleId>
              </a:tblPr>
              <a:tblGrid>
                <a:gridCol w="3409315">
                  <a:extLst>
                    <a:ext uri="{9D8B030D-6E8A-4147-A177-3AD203B41FA5}">
                      <a16:colId xmlns:a16="http://schemas.microsoft.com/office/drawing/2014/main" xmlns="" val="2590266883"/>
                    </a:ext>
                  </a:extLst>
                </a:gridCol>
                <a:gridCol w="3409315">
                  <a:extLst>
                    <a:ext uri="{9D8B030D-6E8A-4147-A177-3AD203B41FA5}">
                      <a16:colId xmlns:a16="http://schemas.microsoft.com/office/drawing/2014/main" xmlns="" val="4214836511"/>
                    </a:ext>
                  </a:extLst>
                </a:gridCol>
                <a:gridCol w="3409315">
                  <a:extLst>
                    <a:ext uri="{9D8B030D-6E8A-4147-A177-3AD203B41FA5}">
                      <a16:colId xmlns:a16="http://schemas.microsoft.com/office/drawing/2014/main" xmlns="" val="1992540256"/>
                    </a:ext>
                  </a:extLst>
                </a:gridCol>
              </a:tblGrid>
              <a:tr h="0">
                <a:tc>
                  <a:txBody>
                    <a:bodyPr/>
                    <a:lstStyle/>
                    <a:p>
                      <a:pPr fontAlgn="t"/>
                      <a:r>
                        <a:rPr lang="en-US">
                          <a:effectLst/>
                        </a:rPr>
                        <a:t>Employee ID</a:t>
                      </a:r>
                    </a:p>
                  </a:txBody>
                  <a:tcPr marL="76200" marR="76200" marT="76200" marB="76200"/>
                </a:tc>
                <a:tc>
                  <a:txBody>
                    <a:bodyPr/>
                    <a:lstStyle/>
                    <a:p>
                      <a:pPr fontAlgn="t"/>
                      <a:r>
                        <a:rPr lang="en-US">
                          <a:effectLst/>
                        </a:rPr>
                        <a:t>FirstName</a:t>
                      </a:r>
                    </a:p>
                  </a:txBody>
                  <a:tcPr marL="76200" marR="76200" marT="76200" marB="76200"/>
                </a:tc>
                <a:tc>
                  <a:txBody>
                    <a:bodyPr/>
                    <a:lstStyle/>
                    <a:p>
                      <a:pPr fontAlgn="t"/>
                      <a:r>
                        <a:rPr lang="en-US">
                          <a:effectLst/>
                        </a:rPr>
                        <a:t>LastName</a:t>
                      </a:r>
                    </a:p>
                  </a:txBody>
                  <a:tcPr marL="76200" marR="76200" marT="76200" marB="76200"/>
                </a:tc>
                <a:extLst>
                  <a:ext uri="{0D108BD9-81ED-4DB2-BD59-A6C34878D82A}">
                    <a16:rowId xmlns:a16="http://schemas.microsoft.com/office/drawing/2014/main" xmlns="" val="1066947148"/>
                  </a:ext>
                </a:extLst>
              </a:tr>
              <a:tr h="0">
                <a:tc>
                  <a:txBody>
                    <a:bodyPr/>
                    <a:lstStyle/>
                    <a:p>
                      <a:pPr fontAlgn="t"/>
                      <a:r>
                        <a:rPr lang="en-US">
                          <a:effectLst/>
                        </a:rPr>
                        <a:t>11</a:t>
                      </a:r>
                    </a:p>
                  </a:txBody>
                  <a:tcPr marL="76200" marR="76200" marT="76200" marB="76200"/>
                </a:tc>
                <a:tc>
                  <a:txBody>
                    <a:bodyPr/>
                    <a:lstStyle/>
                    <a:p>
                      <a:pPr fontAlgn="t"/>
                      <a:r>
                        <a:rPr lang="en-US">
                          <a:effectLst/>
                        </a:rPr>
                        <a:t>Andrew</a:t>
                      </a:r>
                    </a:p>
                  </a:txBody>
                  <a:tcPr marL="76200" marR="76200" marT="76200" marB="76200"/>
                </a:tc>
                <a:tc>
                  <a:txBody>
                    <a:bodyPr/>
                    <a:lstStyle/>
                    <a:p>
                      <a:pPr fontAlgn="t"/>
                      <a:r>
                        <a:rPr lang="en-US">
                          <a:effectLst/>
                        </a:rPr>
                        <a:t>Johnson</a:t>
                      </a:r>
                    </a:p>
                  </a:txBody>
                  <a:tcPr marL="76200" marR="76200" marT="76200" marB="76200"/>
                </a:tc>
                <a:extLst>
                  <a:ext uri="{0D108BD9-81ED-4DB2-BD59-A6C34878D82A}">
                    <a16:rowId xmlns:a16="http://schemas.microsoft.com/office/drawing/2014/main" xmlns="" val="1523886504"/>
                  </a:ext>
                </a:extLst>
              </a:tr>
              <a:tr h="0">
                <a:tc>
                  <a:txBody>
                    <a:bodyPr/>
                    <a:lstStyle/>
                    <a:p>
                      <a:pPr fontAlgn="t"/>
                      <a:r>
                        <a:rPr lang="en-US">
                          <a:effectLst/>
                        </a:rPr>
                        <a:t>22</a:t>
                      </a:r>
                    </a:p>
                  </a:txBody>
                  <a:tcPr marL="76200" marR="76200" marT="76200" marB="76200"/>
                </a:tc>
                <a:tc>
                  <a:txBody>
                    <a:bodyPr/>
                    <a:lstStyle/>
                    <a:p>
                      <a:pPr fontAlgn="t"/>
                      <a:r>
                        <a:rPr lang="en-US">
                          <a:effectLst/>
                        </a:rPr>
                        <a:t>Tom</a:t>
                      </a:r>
                    </a:p>
                  </a:txBody>
                  <a:tcPr marL="76200" marR="76200" marT="76200" marB="76200"/>
                </a:tc>
                <a:tc>
                  <a:txBody>
                    <a:bodyPr/>
                    <a:lstStyle/>
                    <a:p>
                      <a:pPr fontAlgn="t"/>
                      <a:r>
                        <a:rPr lang="en-US">
                          <a:effectLst/>
                        </a:rPr>
                        <a:t>Wood</a:t>
                      </a:r>
                    </a:p>
                  </a:txBody>
                  <a:tcPr marL="76200" marR="76200" marT="76200" marB="76200"/>
                </a:tc>
                <a:extLst>
                  <a:ext uri="{0D108BD9-81ED-4DB2-BD59-A6C34878D82A}">
                    <a16:rowId xmlns:a16="http://schemas.microsoft.com/office/drawing/2014/main" xmlns="" val="3124959089"/>
                  </a:ext>
                </a:extLst>
              </a:tr>
              <a:tr h="0">
                <a:tc>
                  <a:txBody>
                    <a:bodyPr/>
                    <a:lstStyle/>
                    <a:p>
                      <a:pPr fontAlgn="t"/>
                      <a:r>
                        <a:rPr lang="en-US">
                          <a:effectLst/>
                        </a:rPr>
                        <a:t>33</a:t>
                      </a:r>
                    </a:p>
                  </a:txBody>
                  <a:tcPr marL="76200" marR="76200" marT="76200" marB="76200"/>
                </a:tc>
                <a:tc>
                  <a:txBody>
                    <a:bodyPr/>
                    <a:lstStyle/>
                    <a:p>
                      <a:pPr fontAlgn="t"/>
                      <a:r>
                        <a:rPr lang="en-US">
                          <a:effectLst/>
                        </a:rPr>
                        <a:t>Alex</a:t>
                      </a:r>
                    </a:p>
                  </a:txBody>
                  <a:tcPr marL="76200" marR="76200" marT="76200" marB="76200"/>
                </a:tc>
                <a:tc>
                  <a:txBody>
                    <a:bodyPr/>
                    <a:lstStyle/>
                    <a:p>
                      <a:pPr fontAlgn="t"/>
                      <a:r>
                        <a:rPr lang="en-US">
                          <a:effectLst/>
                        </a:rPr>
                        <a:t>Hale</a:t>
                      </a:r>
                    </a:p>
                  </a:txBody>
                  <a:tcPr marL="76200" marR="76200" marT="76200" marB="76200"/>
                </a:tc>
                <a:extLst>
                  <a:ext uri="{0D108BD9-81ED-4DB2-BD59-A6C34878D82A}">
                    <a16:rowId xmlns:a16="http://schemas.microsoft.com/office/drawing/2014/main" xmlns="" val="3408090877"/>
                  </a:ext>
                </a:extLst>
              </a:tr>
            </a:tbl>
          </a:graphicData>
        </a:graphic>
      </p:graphicFrame>
      <p:sp>
        <p:nvSpPr>
          <p:cNvPr id="8" name="TextBox 7">
            <a:extLst>
              <a:ext uri="{FF2B5EF4-FFF2-40B4-BE49-F238E27FC236}">
                <a16:creationId xmlns:a16="http://schemas.microsoft.com/office/drawing/2014/main" xmlns="" id="{C5F0CFB3-A6CA-43EE-AD66-E6588C2DEBCA}"/>
              </a:ext>
            </a:extLst>
          </p:cNvPr>
          <p:cNvSpPr txBox="1"/>
          <p:nvPr/>
        </p:nvSpPr>
        <p:spPr>
          <a:xfrm>
            <a:off x="3718" y="5904571"/>
            <a:ext cx="121845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22222"/>
                </a:solidFill>
                <a:latin typeface="Source Sans Pro"/>
                <a:ea typeface="Source Sans Pro"/>
              </a:rPr>
              <a:t>In the above-given example, employee ID is a primary key because it uniquely identifies an employee record. In this table, no other employee can have the same employee ID.</a:t>
            </a:r>
            <a:endParaRPr lang="en-US"/>
          </a:p>
        </p:txBody>
      </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20DECF1-4519-47D2-A7F2-358BF1DB26F6}"/>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2" name="TextBox 1">
            <a:extLst>
              <a:ext uri="{FF2B5EF4-FFF2-40B4-BE49-F238E27FC236}">
                <a16:creationId xmlns:a16="http://schemas.microsoft.com/office/drawing/2014/main" xmlns="" id="{AF7E3B8B-1F82-44F3-999B-AEFAA1C0FA45}"/>
              </a:ext>
            </a:extLst>
          </p:cNvPr>
          <p:cNvSpPr txBox="1"/>
          <p:nvPr/>
        </p:nvSpPr>
        <p:spPr>
          <a:xfrm>
            <a:off x="-33453" y="923693"/>
            <a:ext cx="12184564"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600" b="1" dirty="0">
                <a:solidFill>
                  <a:srgbClr val="222222"/>
                </a:solidFill>
                <a:highlight>
                  <a:srgbClr val="FFFF00"/>
                </a:highlight>
                <a:latin typeface="Source Sans Pro"/>
                <a:ea typeface="Source Sans Pro"/>
              </a:rPr>
              <a:t>Why we need a Key?</a:t>
            </a:r>
            <a:endParaRPr lang="en-US" sz="1600">
              <a:highlight>
                <a:srgbClr val="FFFF00"/>
              </a:highlight>
              <a:cs typeface="Calibri"/>
            </a:endParaRPr>
          </a:p>
          <a:p>
            <a:pPr>
              <a:lnSpc>
                <a:spcPct val="150000"/>
              </a:lnSpc>
            </a:pPr>
            <a:r>
              <a:rPr lang="en-US" sz="1600" dirty="0">
                <a:solidFill>
                  <a:srgbClr val="222222"/>
                </a:solidFill>
                <a:latin typeface="Source Sans Pro"/>
                <a:ea typeface="Source Sans Pro"/>
              </a:rPr>
              <a:t>Here are some reasons for using </a:t>
            </a:r>
            <a:r>
              <a:rPr lang="en-US" sz="1600" dirty="0" err="1">
                <a:solidFill>
                  <a:srgbClr val="222222"/>
                </a:solidFill>
                <a:latin typeface="Source Sans Pro"/>
                <a:ea typeface="Source Sans Pro"/>
              </a:rPr>
              <a:t>sql</a:t>
            </a:r>
            <a:r>
              <a:rPr lang="en-US" sz="1600" dirty="0">
                <a:solidFill>
                  <a:srgbClr val="222222"/>
                </a:solidFill>
                <a:latin typeface="Source Sans Pro"/>
                <a:ea typeface="Source Sans Pro"/>
              </a:rPr>
              <a:t> key in the DBMS system.</a:t>
            </a:r>
          </a:p>
          <a:p>
            <a:pPr marL="285750" indent="-285750">
              <a:lnSpc>
                <a:spcPct val="150000"/>
              </a:lnSpc>
              <a:buFont typeface="Wingdings"/>
              <a:buChar char="Ø"/>
            </a:pPr>
            <a:r>
              <a:rPr lang="en-US" sz="1600" dirty="0">
                <a:solidFill>
                  <a:srgbClr val="222222"/>
                </a:solidFill>
                <a:latin typeface="Source Sans Pro"/>
                <a:ea typeface="Source Sans Pro"/>
              </a:rPr>
              <a:t>Keys help you to identify any row of data in a table. In a real-world application, a table could contain thousands of records. Moreover, the records could be duplicated. Keys in RDBMS ensure that you can uniquely identify a table record despite these challenges.</a:t>
            </a:r>
          </a:p>
          <a:p>
            <a:pPr marL="285750" indent="-285750">
              <a:lnSpc>
                <a:spcPct val="150000"/>
              </a:lnSpc>
              <a:buFont typeface="Wingdings"/>
              <a:buChar char="Ø"/>
            </a:pPr>
            <a:r>
              <a:rPr lang="en-US" sz="1600" dirty="0">
                <a:solidFill>
                  <a:srgbClr val="222222"/>
                </a:solidFill>
                <a:latin typeface="Source Sans Pro"/>
                <a:ea typeface="Source Sans Pro"/>
              </a:rPr>
              <a:t>Allows you to establish a relationship between and identify the relation between tables</a:t>
            </a:r>
          </a:p>
          <a:p>
            <a:pPr marL="285750" indent="-285750">
              <a:lnSpc>
                <a:spcPct val="150000"/>
              </a:lnSpc>
              <a:buFont typeface="Wingdings"/>
              <a:buChar char="Ø"/>
            </a:pPr>
            <a:r>
              <a:rPr lang="en-US" sz="1600" dirty="0">
                <a:solidFill>
                  <a:srgbClr val="222222"/>
                </a:solidFill>
                <a:latin typeface="Source Sans Pro"/>
                <a:ea typeface="Source Sans Pro"/>
              </a:rPr>
              <a:t>Help you to enforce identity and integrity in the relationship.</a:t>
            </a:r>
          </a:p>
          <a:p>
            <a:pPr>
              <a:lnSpc>
                <a:spcPct val="150000"/>
              </a:lnSpc>
            </a:pPr>
            <a:r>
              <a:rPr lang="en-US" sz="1600" b="1" dirty="0">
                <a:solidFill>
                  <a:srgbClr val="222222"/>
                </a:solidFill>
                <a:highlight>
                  <a:srgbClr val="FFFF00"/>
                </a:highlight>
                <a:latin typeface="Source Sans Pro"/>
                <a:ea typeface="Source Sans Pro"/>
              </a:rPr>
              <a:t>Types of Keys in DBMS (Database Management System)</a:t>
            </a:r>
          </a:p>
          <a:p>
            <a:pPr>
              <a:lnSpc>
                <a:spcPct val="150000"/>
              </a:lnSpc>
            </a:pPr>
            <a:r>
              <a:rPr lang="en-US" sz="1600" dirty="0">
                <a:solidFill>
                  <a:srgbClr val="222222"/>
                </a:solidFill>
                <a:latin typeface="Source Sans Pro"/>
                <a:ea typeface="Source Sans Pro"/>
              </a:rPr>
              <a:t>There are mainly Eight different types of Keys in DBMS and each key has it’s different functionality:</a:t>
            </a:r>
          </a:p>
          <a:p>
            <a:pPr marL="285750" indent="-285750">
              <a:lnSpc>
                <a:spcPct val="150000"/>
              </a:lnSpc>
              <a:buFont typeface="Wingdings"/>
              <a:buChar char="Ø"/>
            </a:pPr>
            <a:r>
              <a:rPr lang="en-US" sz="1600" dirty="0">
                <a:solidFill>
                  <a:srgbClr val="222222"/>
                </a:solidFill>
                <a:latin typeface="Source Sans Pro"/>
                <a:ea typeface="Source Sans Pro"/>
              </a:rPr>
              <a:t>Super Key</a:t>
            </a:r>
          </a:p>
          <a:p>
            <a:pPr marL="285750" indent="-285750">
              <a:lnSpc>
                <a:spcPct val="150000"/>
              </a:lnSpc>
              <a:buFont typeface="Wingdings"/>
              <a:buChar char="Ø"/>
            </a:pPr>
            <a:r>
              <a:rPr lang="en-US" sz="1600" dirty="0">
                <a:solidFill>
                  <a:srgbClr val="222222"/>
                </a:solidFill>
                <a:latin typeface="Source Sans Pro"/>
                <a:ea typeface="Source Sans Pro"/>
              </a:rPr>
              <a:t>Primary Key</a:t>
            </a:r>
          </a:p>
          <a:p>
            <a:pPr marL="285750" indent="-285750">
              <a:lnSpc>
                <a:spcPct val="150000"/>
              </a:lnSpc>
              <a:buFont typeface="Wingdings"/>
              <a:buChar char="Ø"/>
            </a:pPr>
            <a:r>
              <a:rPr lang="en-US" sz="1600" dirty="0">
                <a:solidFill>
                  <a:srgbClr val="222222"/>
                </a:solidFill>
                <a:latin typeface="Source Sans Pro"/>
                <a:ea typeface="Source Sans Pro"/>
              </a:rPr>
              <a:t>Candidate Key</a:t>
            </a:r>
          </a:p>
          <a:p>
            <a:pPr marL="285750" indent="-285750">
              <a:lnSpc>
                <a:spcPct val="150000"/>
              </a:lnSpc>
              <a:buFont typeface="Wingdings"/>
              <a:buChar char="Ø"/>
            </a:pPr>
            <a:r>
              <a:rPr lang="en-US" sz="1600" dirty="0">
                <a:solidFill>
                  <a:srgbClr val="222222"/>
                </a:solidFill>
                <a:latin typeface="Source Sans Pro"/>
                <a:ea typeface="Source Sans Pro"/>
              </a:rPr>
              <a:t>Alternate Key</a:t>
            </a:r>
          </a:p>
          <a:p>
            <a:pPr marL="285750" indent="-285750">
              <a:lnSpc>
                <a:spcPct val="150000"/>
              </a:lnSpc>
              <a:buFont typeface="Wingdings"/>
              <a:buChar char="Ø"/>
            </a:pPr>
            <a:r>
              <a:rPr lang="en-US" sz="1600" dirty="0">
                <a:solidFill>
                  <a:srgbClr val="222222"/>
                </a:solidFill>
                <a:latin typeface="Source Sans Pro"/>
                <a:ea typeface="Source Sans Pro"/>
              </a:rPr>
              <a:t>Foreign Key</a:t>
            </a:r>
          </a:p>
          <a:p>
            <a:pPr marL="285750" indent="-285750">
              <a:lnSpc>
                <a:spcPct val="150000"/>
              </a:lnSpc>
              <a:buFont typeface="Wingdings"/>
              <a:buChar char="Ø"/>
            </a:pPr>
            <a:r>
              <a:rPr lang="en-US" sz="1600" dirty="0">
                <a:solidFill>
                  <a:srgbClr val="222222"/>
                </a:solidFill>
                <a:latin typeface="Source Sans Pro"/>
                <a:ea typeface="Source Sans Pro"/>
              </a:rPr>
              <a:t>Compound Key</a:t>
            </a:r>
          </a:p>
          <a:p>
            <a:pPr marL="285750" indent="-285750">
              <a:lnSpc>
                <a:spcPct val="150000"/>
              </a:lnSpc>
              <a:buFont typeface="Wingdings"/>
              <a:buChar char="Ø"/>
            </a:pPr>
            <a:r>
              <a:rPr lang="en-US" sz="1600" dirty="0">
                <a:solidFill>
                  <a:srgbClr val="222222"/>
                </a:solidFill>
                <a:latin typeface="Source Sans Pro"/>
                <a:ea typeface="Source Sans Pro"/>
              </a:rPr>
              <a:t>Composite Key</a:t>
            </a:r>
          </a:p>
          <a:p>
            <a:pPr marL="285750" indent="-285750">
              <a:lnSpc>
                <a:spcPct val="150000"/>
              </a:lnSpc>
              <a:buFont typeface="Wingdings"/>
              <a:buChar char="Ø"/>
            </a:pPr>
            <a:r>
              <a:rPr lang="en-US" sz="1600" dirty="0">
                <a:solidFill>
                  <a:srgbClr val="222222"/>
                </a:solidFill>
                <a:latin typeface="Source Sans Pro"/>
                <a:ea typeface="Source Sans Pro"/>
              </a:rPr>
              <a:t>Surrogate Key</a:t>
            </a:r>
          </a:p>
          <a:p>
            <a:endParaRPr lang="en-US">
              <a:solidFill>
                <a:srgbClr val="222222"/>
              </a:solidFill>
              <a:latin typeface="Source Sans Pro"/>
              <a:ea typeface="Source Sans Pro"/>
            </a:endParaRPr>
          </a:p>
        </p:txBody>
      </p:sp>
    </p:spTree>
    <p:extLst>
      <p:ext uri="{BB962C8B-B14F-4D97-AF65-F5344CB8AC3E}">
        <p14:creationId xmlns:p14="http://schemas.microsoft.com/office/powerpoint/2010/main" xmlns="" val="281325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20DECF1-4519-47D2-A7F2-358BF1DB26F6}"/>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3" name="TextBox 2">
            <a:extLst>
              <a:ext uri="{FF2B5EF4-FFF2-40B4-BE49-F238E27FC236}">
                <a16:creationId xmlns:a16="http://schemas.microsoft.com/office/drawing/2014/main" xmlns="" id="{17C8C26D-0817-4950-ADAE-7308832CEB21}"/>
              </a:ext>
            </a:extLst>
          </p:cNvPr>
          <p:cNvSpPr txBox="1"/>
          <p:nvPr/>
        </p:nvSpPr>
        <p:spPr>
          <a:xfrm>
            <a:off x="-52039" y="1313986"/>
            <a:ext cx="12184565" cy="545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US" b="1" dirty="0">
                <a:solidFill>
                  <a:srgbClr val="222222"/>
                </a:solidFill>
                <a:latin typeface="Source Sans Pro"/>
                <a:ea typeface="Source Sans Pro"/>
              </a:rPr>
              <a:t>Super Key - </a:t>
            </a:r>
            <a:r>
              <a:rPr lang="en-US" dirty="0">
                <a:solidFill>
                  <a:srgbClr val="222222"/>
                </a:solidFill>
                <a:latin typeface="Source Sans Pro"/>
                <a:ea typeface="Source Sans Pro"/>
              </a:rPr>
              <a:t> A super key is a group of single or multiple keys which identifies rows in a table.</a:t>
            </a:r>
            <a:endParaRPr lang="en-US" dirty="0">
              <a:cs typeface="Calibri" panose="020F0502020204030204"/>
            </a:endParaRPr>
          </a:p>
          <a:p>
            <a:pPr marL="285750" indent="-285750">
              <a:lnSpc>
                <a:spcPct val="150000"/>
              </a:lnSpc>
              <a:buFont typeface="Wingdings"/>
              <a:buChar char="Ø"/>
            </a:pPr>
            <a:r>
              <a:rPr lang="en-US" b="1" dirty="0">
                <a:solidFill>
                  <a:srgbClr val="222222"/>
                </a:solidFill>
                <a:latin typeface="Source Sans Pro"/>
                <a:ea typeface="Source Sans Pro"/>
              </a:rPr>
              <a:t>Primary Key - </a:t>
            </a:r>
            <a:r>
              <a:rPr lang="en-US" dirty="0">
                <a:solidFill>
                  <a:srgbClr val="222222"/>
                </a:solidFill>
                <a:latin typeface="Source Sans Pro"/>
                <a:ea typeface="Source Sans Pro"/>
              </a:rPr>
              <a:t> is a column or group of columns in a table that uniquely identify every row in that table.</a:t>
            </a:r>
          </a:p>
          <a:p>
            <a:pPr marL="285750" indent="-285750">
              <a:lnSpc>
                <a:spcPct val="150000"/>
              </a:lnSpc>
              <a:buFont typeface="Wingdings"/>
              <a:buChar char="Ø"/>
            </a:pPr>
            <a:r>
              <a:rPr lang="en-US" b="1" dirty="0">
                <a:solidFill>
                  <a:srgbClr val="222222"/>
                </a:solidFill>
                <a:latin typeface="Source Sans Pro"/>
                <a:ea typeface="Source Sans Pro"/>
              </a:rPr>
              <a:t>Candidate Key - </a:t>
            </a:r>
            <a:r>
              <a:rPr lang="en-US" dirty="0">
                <a:solidFill>
                  <a:srgbClr val="222222"/>
                </a:solidFill>
                <a:latin typeface="Source Sans Pro"/>
                <a:ea typeface="Source Sans Pro"/>
              </a:rPr>
              <a:t> is a set of attributes that uniquely identify tuples in a table. Candidate Key is a super key with no repeated attributes.</a:t>
            </a:r>
          </a:p>
          <a:p>
            <a:pPr marL="285750" indent="-285750">
              <a:lnSpc>
                <a:spcPct val="150000"/>
              </a:lnSpc>
              <a:buFont typeface="Wingdings"/>
              <a:buChar char="Ø"/>
            </a:pPr>
            <a:r>
              <a:rPr lang="en-US" b="1" dirty="0">
                <a:solidFill>
                  <a:srgbClr val="222222"/>
                </a:solidFill>
                <a:latin typeface="Source Sans Pro"/>
                <a:ea typeface="Source Sans Pro"/>
              </a:rPr>
              <a:t>Alternate Key - </a:t>
            </a:r>
            <a:r>
              <a:rPr lang="en-US" dirty="0">
                <a:solidFill>
                  <a:srgbClr val="222222"/>
                </a:solidFill>
                <a:latin typeface="Source Sans Pro"/>
                <a:ea typeface="Source Sans Pro"/>
              </a:rPr>
              <a:t> is a column or group of columns in a table that uniquely identify every row in that table.</a:t>
            </a:r>
          </a:p>
          <a:p>
            <a:pPr marL="285750" indent="-285750">
              <a:lnSpc>
                <a:spcPct val="150000"/>
              </a:lnSpc>
              <a:buFont typeface="Wingdings"/>
              <a:buChar char="Ø"/>
            </a:pPr>
            <a:r>
              <a:rPr lang="en-US" b="1" dirty="0">
                <a:solidFill>
                  <a:srgbClr val="222222"/>
                </a:solidFill>
                <a:latin typeface="Source Sans Pro"/>
                <a:ea typeface="Source Sans Pro"/>
              </a:rPr>
              <a:t>Foreign Key - </a:t>
            </a:r>
            <a:r>
              <a:rPr lang="en-US" dirty="0">
                <a:solidFill>
                  <a:srgbClr val="222222"/>
                </a:solidFill>
                <a:latin typeface="Source Sans Pro"/>
                <a:ea typeface="Source Sans Pro"/>
              </a:rPr>
              <a:t> is a column that creates a relationship between two tables. The purpose of Foreign keys is to maintain data integrity and allow navigation between two different instances of an entity.</a:t>
            </a:r>
          </a:p>
          <a:p>
            <a:pPr marL="285750" indent="-285750">
              <a:lnSpc>
                <a:spcPct val="150000"/>
              </a:lnSpc>
              <a:buFont typeface="Wingdings"/>
              <a:buChar char="Ø"/>
            </a:pPr>
            <a:r>
              <a:rPr lang="en-US" b="1" dirty="0">
                <a:solidFill>
                  <a:srgbClr val="222222"/>
                </a:solidFill>
                <a:latin typeface="Source Sans Pro"/>
                <a:ea typeface="Source Sans Pro"/>
              </a:rPr>
              <a:t>Compound Key - </a:t>
            </a:r>
            <a:r>
              <a:rPr lang="en-US" dirty="0">
                <a:solidFill>
                  <a:srgbClr val="222222"/>
                </a:solidFill>
                <a:latin typeface="Source Sans Pro"/>
                <a:ea typeface="Source Sans Pro"/>
              </a:rPr>
              <a:t> has two or more attributes that allow you to uniquely recognize a specific record. It is possible that each column may not be unique by itself within the database.</a:t>
            </a:r>
          </a:p>
          <a:p>
            <a:pPr marL="285750" indent="-285750">
              <a:lnSpc>
                <a:spcPct val="150000"/>
              </a:lnSpc>
              <a:buFont typeface="Wingdings"/>
              <a:buChar char="Ø"/>
            </a:pPr>
            <a:r>
              <a:rPr lang="en-US" b="1" dirty="0">
                <a:solidFill>
                  <a:srgbClr val="222222"/>
                </a:solidFill>
                <a:latin typeface="Source Sans Pro"/>
                <a:ea typeface="Source Sans Pro"/>
              </a:rPr>
              <a:t>Composite Key - </a:t>
            </a:r>
            <a:r>
              <a:rPr lang="en-US" dirty="0">
                <a:solidFill>
                  <a:srgbClr val="222222"/>
                </a:solidFill>
                <a:latin typeface="Source Sans Pro"/>
                <a:ea typeface="Source Sans Pro"/>
              </a:rPr>
              <a:t> is a combination of two or more columns that uniquely identify rows in a table. The combination of columns guarantees uniqueness, though individual uniqueness is not guaranteed.</a:t>
            </a:r>
          </a:p>
          <a:p>
            <a:pPr marL="285750" indent="-285750">
              <a:lnSpc>
                <a:spcPct val="150000"/>
              </a:lnSpc>
              <a:buFont typeface="Wingdings"/>
              <a:buChar char="Ø"/>
            </a:pPr>
            <a:r>
              <a:rPr lang="en-US" b="1" dirty="0">
                <a:solidFill>
                  <a:srgbClr val="222222"/>
                </a:solidFill>
                <a:latin typeface="Source Sans Pro"/>
                <a:ea typeface="Source Sans Pro"/>
              </a:rPr>
              <a:t>Surrogate Key - </a:t>
            </a:r>
            <a:r>
              <a:rPr lang="en-US" dirty="0">
                <a:solidFill>
                  <a:srgbClr val="222222"/>
                </a:solidFill>
                <a:latin typeface="Source Sans Pro"/>
                <a:ea typeface="Source Sans Pro"/>
              </a:rPr>
              <a:t> An artificial key which aims to uniquely identify each record is called a surrogate key. These kind of key are unique because they are created when you don't have any natural primary key.</a:t>
            </a:r>
          </a:p>
        </p:txBody>
      </p:sp>
    </p:spTree>
    <p:extLst>
      <p:ext uri="{BB962C8B-B14F-4D97-AF65-F5344CB8AC3E}">
        <p14:creationId xmlns:p14="http://schemas.microsoft.com/office/powerpoint/2010/main" xmlns="" val="3445385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20DECF1-4519-47D2-A7F2-358BF1DB26F6}"/>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2" name="TextBox 1">
            <a:extLst>
              <a:ext uri="{FF2B5EF4-FFF2-40B4-BE49-F238E27FC236}">
                <a16:creationId xmlns:a16="http://schemas.microsoft.com/office/drawing/2014/main" xmlns="" id="{E7835950-CF7D-457E-A612-13F6088F874B}"/>
              </a:ext>
            </a:extLst>
          </p:cNvPr>
          <p:cNvSpPr txBox="1"/>
          <p:nvPr/>
        </p:nvSpPr>
        <p:spPr>
          <a:xfrm>
            <a:off x="-33453" y="1156010"/>
            <a:ext cx="12091638" cy="17105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a:solidFill>
                  <a:srgbClr val="222222"/>
                </a:solidFill>
                <a:latin typeface="Source Sans Pro"/>
                <a:ea typeface="Source Sans Pro"/>
              </a:rPr>
              <a:t>What is the Super key? R(A,B,C,D,E,F,G)  ABCDEFG+ - (B,C,D,F)</a:t>
            </a:r>
            <a:endParaRPr lang="en-US"/>
          </a:p>
          <a:p>
            <a:pPr>
              <a:lnSpc>
                <a:spcPct val="150000"/>
              </a:lnSpc>
            </a:pPr>
            <a:r>
              <a:rPr lang="en-US" dirty="0">
                <a:solidFill>
                  <a:srgbClr val="222222"/>
                </a:solidFill>
                <a:latin typeface="Source Sans Pro"/>
                <a:ea typeface="Source Sans Pro"/>
              </a:rPr>
              <a:t>A </a:t>
            </a:r>
            <a:r>
              <a:rPr lang="en-US" err="1">
                <a:solidFill>
                  <a:srgbClr val="222222"/>
                </a:solidFill>
                <a:latin typeface="Source Sans Pro"/>
                <a:ea typeface="Source Sans Pro"/>
              </a:rPr>
              <a:t>superkey</a:t>
            </a:r>
            <a:r>
              <a:rPr lang="en-US" dirty="0">
                <a:solidFill>
                  <a:srgbClr val="222222"/>
                </a:solidFill>
                <a:latin typeface="Source Sans Pro"/>
                <a:ea typeface="Source Sans Pro"/>
              </a:rPr>
              <a:t> is a group of single or multiple keys which identifies rows in a table. A Super key may have additional attributes that are not needed for unique identification.</a:t>
            </a:r>
          </a:p>
          <a:p>
            <a:pPr>
              <a:lnSpc>
                <a:spcPct val="150000"/>
              </a:lnSpc>
            </a:pPr>
            <a:r>
              <a:rPr lang="en-US" b="1" dirty="0">
                <a:solidFill>
                  <a:srgbClr val="222222"/>
                </a:solidFill>
                <a:latin typeface="Source Sans Pro"/>
                <a:ea typeface="Source Sans Pro"/>
              </a:rPr>
              <a:t>Example:</a:t>
            </a:r>
          </a:p>
        </p:txBody>
      </p:sp>
      <p:graphicFrame>
        <p:nvGraphicFramePr>
          <p:cNvPr id="6" name="Table 5">
            <a:extLst>
              <a:ext uri="{FF2B5EF4-FFF2-40B4-BE49-F238E27FC236}">
                <a16:creationId xmlns:a16="http://schemas.microsoft.com/office/drawing/2014/main" xmlns="" id="{ACEDC655-74D9-4050-AFC4-81B24D5AE0DF}"/>
              </a:ext>
            </a:extLst>
          </p:cNvPr>
          <p:cNvGraphicFramePr>
            <a:graphicFrameLocks noGrp="1"/>
          </p:cNvGraphicFramePr>
          <p:nvPr>
            <p:extLst>
              <p:ext uri="{D42A27DB-BD31-4B8C-83A1-F6EECF244321}">
                <p14:modId xmlns:p14="http://schemas.microsoft.com/office/powerpoint/2010/main" xmlns="" val="2807317466"/>
              </p:ext>
            </p:extLst>
          </p:nvPr>
        </p:nvGraphicFramePr>
        <p:xfrm>
          <a:off x="405881" y="3140662"/>
          <a:ext cx="10227945" cy="1706880"/>
        </p:xfrm>
        <a:graphic>
          <a:graphicData uri="http://schemas.openxmlformats.org/drawingml/2006/table">
            <a:tbl>
              <a:tblPr firstRow="1" bandRow="1">
                <a:tableStyleId>{5C22544A-7EE6-4342-B048-85BDC9FD1C3A}</a:tableStyleId>
              </a:tblPr>
              <a:tblGrid>
                <a:gridCol w="3409315">
                  <a:extLst>
                    <a:ext uri="{9D8B030D-6E8A-4147-A177-3AD203B41FA5}">
                      <a16:colId xmlns:a16="http://schemas.microsoft.com/office/drawing/2014/main" xmlns="" val="1813160167"/>
                    </a:ext>
                  </a:extLst>
                </a:gridCol>
                <a:gridCol w="3409315">
                  <a:extLst>
                    <a:ext uri="{9D8B030D-6E8A-4147-A177-3AD203B41FA5}">
                      <a16:colId xmlns:a16="http://schemas.microsoft.com/office/drawing/2014/main" xmlns="" val="3091719394"/>
                    </a:ext>
                  </a:extLst>
                </a:gridCol>
                <a:gridCol w="3409315">
                  <a:extLst>
                    <a:ext uri="{9D8B030D-6E8A-4147-A177-3AD203B41FA5}">
                      <a16:colId xmlns:a16="http://schemas.microsoft.com/office/drawing/2014/main" xmlns="" val="1879292100"/>
                    </a:ext>
                  </a:extLst>
                </a:gridCol>
              </a:tblGrid>
              <a:tr h="0">
                <a:tc>
                  <a:txBody>
                    <a:bodyPr/>
                    <a:lstStyle/>
                    <a:p>
                      <a:pPr fontAlgn="t"/>
                      <a:r>
                        <a:rPr lang="en-US">
                          <a:effectLst/>
                        </a:rPr>
                        <a:t>EmpSSN</a:t>
                      </a:r>
                    </a:p>
                  </a:txBody>
                  <a:tcPr marL="76200" marR="76200" marT="76200" marB="76200"/>
                </a:tc>
                <a:tc>
                  <a:txBody>
                    <a:bodyPr/>
                    <a:lstStyle/>
                    <a:p>
                      <a:pPr fontAlgn="t"/>
                      <a:r>
                        <a:rPr lang="en-US">
                          <a:effectLst/>
                        </a:rPr>
                        <a:t>EmpNum</a:t>
                      </a:r>
                    </a:p>
                  </a:txBody>
                  <a:tcPr marL="76200" marR="76200" marT="76200" marB="76200"/>
                </a:tc>
                <a:tc>
                  <a:txBody>
                    <a:bodyPr/>
                    <a:lstStyle/>
                    <a:p>
                      <a:pPr fontAlgn="t"/>
                      <a:r>
                        <a:rPr lang="en-US">
                          <a:effectLst/>
                        </a:rPr>
                        <a:t>Empname</a:t>
                      </a:r>
                    </a:p>
                  </a:txBody>
                  <a:tcPr marL="76200" marR="76200" marT="76200" marB="76200"/>
                </a:tc>
                <a:extLst>
                  <a:ext uri="{0D108BD9-81ED-4DB2-BD59-A6C34878D82A}">
                    <a16:rowId xmlns:a16="http://schemas.microsoft.com/office/drawing/2014/main" xmlns="" val="636061728"/>
                  </a:ext>
                </a:extLst>
              </a:tr>
              <a:tr h="418262">
                <a:tc>
                  <a:txBody>
                    <a:bodyPr/>
                    <a:lstStyle/>
                    <a:p>
                      <a:pPr fontAlgn="t"/>
                      <a:r>
                        <a:rPr lang="en-US">
                          <a:effectLst/>
                        </a:rPr>
                        <a:t>9812345098</a:t>
                      </a:r>
                    </a:p>
                  </a:txBody>
                  <a:tcPr marL="76200" marR="76200" marT="76200" marB="76200"/>
                </a:tc>
                <a:tc>
                  <a:txBody>
                    <a:bodyPr/>
                    <a:lstStyle/>
                    <a:p>
                      <a:pPr fontAlgn="t"/>
                      <a:r>
                        <a:rPr lang="en-US">
                          <a:effectLst/>
                        </a:rPr>
                        <a:t>AB05</a:t>
                      </a:r>
                    </a:p>
                  </a:txBody>
                  <a:tcPr marL="76200" marR="76200" marT="76200" marB="76200"/>
                </a:tc>
                <a:tc>
                  <a:txBody>
                    <a:bodyPr/>
                    <a:lstStyle/>
                    <a:p>
                      <a:pPr fontAlgn="t"/>
                      <a:r>
                        <a:rPr lang="en-US">
                          <a:effectLst/>
                        </a:rPr>
                        <a:t>Shown</a:t>
                      </a:r>
                    </a:p>
                  </a:txBody>
                  <a:tcPr marL="76200" marR="76200" marT="76200" marB="76200"/>
                </a:tc>
                <a:extLst>
                  <a:ext uri="{0D108BD9-81ED-4DB2-BD59-A6C34878D82A}">
                    <a16:rowId xmlns:a16="http://schemas.microsoft.com/office/drawing/2014/main" xmlns="" val="2680573019"/>
                  </a:ext>
                </a:extLst>
              </a:tr>
              <a:tr h="0">
                <a:tc>
                  <a:txBody>
                    <a:bodyPr/>
                    <a:lstStyle/>
                    <a:p>
                      <a:pPr fontAlgn="t"/>
                      <a:r>
                        <a:rPr lang="en-US">
                          <a:effectLst/>
                        </a:rPr>
                        <a:t>9876512345</a:t>
                      </a:r>
                    </a:p>
                  </a:txBody>
                  <a:tcPr marL="76200" marR="76200" marT="76200" marB="76200"/>
                </a:tc>
                <a:tc>
                  <a:txBody>
                    <a:bodyPr/>
                    <a:lstStyle/>
                    <a:p>
                      <a:pPr fontAlgn="t"/>
                      <a:r>
                        <a:rPr lang="en-US">
                          <a:effectLst/>
                        </a:rPr>
                        <a:t>AB06</a:t>
                      </a:r>
                    </a:p>
                  </a:txBody>
                  <a:tcPr marL="76200" marR="76200" marT="76200" marB="76200"/>
                </a:tc>
                <a:tc>
                  <a:txBody>
                    <a:bodyPr/>
                    <a:lstStyle/>
                    <a:p>
                      <a:pPr fontAlgn="t"/>
                      <a:r>
                        <a:rPr lang="en-US">
                          <a:effectLst/>
                        </a:rPr>
                        <a:t>Roslyn</a:t>
                      </a:r>
                    </a:p>
                  </a:txBody>
                  <a:tcPr marL="76200" marR="76200" marT="76200" marB="76200"/>
                </a:tc>
                <a:extLst>
                  <a:ext uri="{0D108BD9-81ED-4DB2-BD59-A6C34878D82A}">
                    <a16:rowId xmlns:a16="http://schemas.microsoft.com/office/drawing/2014/main" xmlns="" val="4047639322"/>
                  </a:ext>
                </a:extLst>
              </a:tr>
              <a:tr h="0">
                <a:tc>
                  <a:txBody>
                    <a:bodyPr/>
                    <a:lstStyle/>
                    <a:p>
                      <a:pPr fontAlgn="t"/>
                      <a:r>
                        <a:rPr lang="en-US">
                          <a:effectLst/>
                        </a:rPr>
                        <a:t>199937890</a:t>
                      </a:r>
                    </a:p>
                  </a:txBody>
                  <a:tcPr marL="76200" marR="76200" marT="76200" marB="76200"/>
                </a:tc>
                <a:tc>
                  <a:txBody>
                    <a:bodyPr/>
                    <a:lstStyle/>
                    <a:p>
                      <a:pPr fontAlgn="t"/>
                      <a:r>
                        <a:rPr lang="en-US">
                          <a:effectLst/>
                        </a:rPr>
                        <a:t>AB07</a:t>
                      </a:r>
                    </a:p>
                  </a:txBody>
                  <a:tcPr marL="76200" marR="76200" marT="76200" marB="76200"/>
                </a:tc>
                <a:tc>
                  <a:txBody>
                    <a:bodyPr/>
                    <a:lstStyle/>
                    <a:p>
                      <a:pPr fontAlgn="t"/>
                      <a:r>
                        <a:rPr lang="en-US" dirty="0">
                          <a:effectLst/>
                        </a:rPr>
                        <a:t>James</a:t>
                      </a:r>
                    </a:p>
                  </a:txBody>
                  <a:tcPr marL="76200" marR="76200" marT="76200" marB="76200"/>
                </a:tc>
                <a:extLst>
                  <a:ext uri="{0D108BD9-81ED-4DB2-BD59-A6C34878D82A}">
                    <a16:rowId xmlns:a16="http://schemas.microsoft.com/office/drawing/2014/main" xmlns="" val="1255546010"/>
                  </a:ext>
                </a:extLst>
              </a:tr>
            </a:tbl>
          </a:graphicData>
        </a:graphic>
      </p:graphicFrame>
      <p:sp>
        <p:nvSpPr>
          <p:cNvPr id="7" name="TextBox 6">
            <a:extLst>
              <a:ext uri="{FF2B5EF4-FFF2-40B4-BE49-F238E27FC236}">
                <a16:creationId xmlns:a16="http://schemas.microsoft.com/office/drawing/2014/main" xmlns="" id="{C5847A60-FD5B-459C-8551-60C0AE9FE125}"/>
              </a:ext>
            </a:extLst>
          </p:cNvPr>
          <p:cNvSpPr txBox="1"/>
          <p:nvPr/>
        </p:nvSpPr>
        <p:spPr>
          <a:xfrm>
            <a:off x="384717" y="5384181"/>
            <a:ext cx="903434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222222"/>
                </a:solidFill>
                <a:latin typeface="Source Sans Pro"/>
                <a:ea typeface="Source Sans Pro"/>
              </a:rPr>
              <a:t>In the above-given example, </a:t>
            </a:r>
            <a:r>
              <a:rPr lang="en-US" err="1">
                <a:solidFill>
                  <a:srgbClr val="222222"/>
                </a:solidFill>
                <a:latin typeface="Source Sans Pro"/>
                <a:ea typeface="Source Sans Pro"/>
              </a:rPr>
              <a:t>EmpSSN</a:t>
            </a:r>
            <a:r>
              <a:rPr lang="en-US" dirty="0">
                <a:solidFill>
                  <a:srgbClr val="222222"/>
                </a:solidFill>
                <a:latin typeface="Source Sans Pro"/>
                <a:ea typeface="Source Sans Pro"/>
              </a:rPr>
              <a:t> and </a:t>
            </a:r>
            <a:r>
              <a:rPr lang="en-US" err="1">
                <a:solidFill>
                  <a:srgbClr val="222222"/>
                </a:solidFill>
                <a:latin typeface="Source Sans Pro"/>
                <a:ea typeface="Source Sans Pro"/>
              </a:rPr>
              <a:t>EmpNum</a:t>
            </a:r>
            <a:r>
              <a:rPr lang="en-US" dirty="0">
                <a:solidFill>
                  <a:srgbClr val="222222"/>
                </a:solidFill>
                <a:latin typeface="Source Sans Pro"/>
                <a:ea typeface="Source Sans Pro"/>
              </a:rPr>
              <a:t> name are </a:t>
            </a:r>
            <a:r>
              <a:rPr lang="en-US" err="1">
                <a:solidFill>
                  <a:srgbClr val="222222"/>
                </a:solidFill>
                <a:latin typeface="Source Sans Pro"/>
                <a:ea typeface="Source Sans Pro"/>
              </a:rPr>
              <a:t>superkeys</a:t>
            </a:r>
            <a:r>
              <a:rPr lang="en-US" dirty="0">
                <a:solidFill>
                  <a:srgbClr val="222222"/>
                </a:solidFill>
                <a:latin typeface="Source Sans Pro"/>
                <a:ea typeface="Source Sans Pro"/>
              </a:rPr>
              <a:t>. (</a:t>
            </a:r>
            <a:r>
              <a:rPr lang="en-US" err="1">
                <a:solidFill>
                  <a:srgbClr val="222222"/>
                </a:solidFill>
                <a:highlight>
                  <a:srgbClr val="FFFF00"/>
                </a:highlight>
                <a:latin typeface="Source Sans Pro"/>
                <a:ea typeface="Source Sans Pro"/>
              </a:rPr>
              <a:t>Empssn,Empnum,Ename</a:t>
            </a:r>
            <a:r>
              <a:rPr lang="en-US" dirty="0">
                <a:solidFill>
                  <a:srgbClr val="222222"/>
                </a:solidFill>
                <a:latin typeface="Source Sans Pro"/>
                <a:ea typeface="Source Sans Pro"/>
              </a:rPr>
              <a:t>)</a:t>
            </a:r>
          </a:p>
          <a:p>
            <a:r>
              <a:rPr lang="en-US" dirty="0">
                <a:solidFill>
                  <a:srgbClr val="222222"/>
                </a:solidFill>
                <a:latin typeface="Source Sans Pro"/>
                <a:ea typeface="Source Sans Pro"/>
              </a:rPr>
              <a:t>(</a:t>
            </a:r>
            <a:r>
              <a:rPr lang="en-US" err="1">
                <a:solidFill>
                  <a:srgbClr val="222222"/>
                </a:solidFill>
                <a:latin typeface="Source Sans Pro"/>
                <a:ea typeface="Source Sans Pro"/>
              </a:rPr>
              <a:t>Empssn</a:t>
            </a:r>
            <a:r>
              <a:rPr lang="en-US" dirty="0">
                <a:solidFill>
                  <a:srgbClr val="222222"/>
                </a:solidFill>
                <a:latin typeface="Source Sans Pro"/>
                <a:ea typeface="Source Sans Pro"/>
              </a:rPr>
              <a:t>)</a:t>
            </a:r>
          </a:p>
          <a:p>
            <a:r>
              <a:rPr lang="en-US">
                <a:solidFill>
                  <a:srgbClr val="222222"/>
                </a:solidFill>
                <a:latin typeface="Source Sans Pro"/>
                <a:ea typeface="Source Sans Pro"/>
              </a:rPr>
              <a:t>(</a:t>
            </a:r>
            <a:r>
              <a:rPr lang="en-US">
                <a:solidFill>
                  <a:srgbClr val="222222"/>
                </a:solidFill>
                <a:highlight>
                  <a:srgbClr val="FFFF00"/>
                </a:highlight>
                <a:latin typeface="Source Sans Pro"/>
                <a:ea typeface="Source Sans Pro"/>
              </a:rPr>
              <a:t>Empssn,Empnum,</a:t>
            </a:r>
            <a:r>
              <a:rPr lang="en-US">
                <a:solidFill>
                  <a:srgbClr val="222222"/>
                </a:solidFill>
                <a:latin typeface="Source Sans Pro"/>
                <a:ea typeface="Source Sans Pro"/>
              </a:rPr>
              <a:t>Ename,gender)</a:t>
            </a:r>
          </a:p>
          <a:p>
            <a:r>
              <a:rPr lang="en-US" dirty="0">
                <a:solidFill>
                  <a:srgbClr val="222222"/>
                </a:solidFill>
                <a:latin typeface="Source Sans Pro"/>
                <a:ea typeface="Source Sans Pro"/>
              </a:rPr>
              <a:t>(</a:t>
            </a:r>
            <a:r>
              <a:rPr lang="en-US" err="1">
                <a:solidFill>
                  <a:srgbClr val="222222"/>
                </a:solidFill>
                <a:latin typeface="Source Sans Pro"/>
                <a:ea typeface="Source Sans Pro"/>
              </a:rPr>
              <a:t>Empnum,Ename</a:t>
            </a:r>
            <a:r>
              <a:rPr lang="en-US" dirty="0">
                <a:solidFill>
                  <a:srgbClr val="222222"/>
                </a:solidFill>
                <a:latin typeface="Source Sans Pro"/>
                <a:ea typeface="Source Sans Pro"/>
              </a:rPr>
              <a:t>)</a:t>
            </a:r>
          </a:p>
        </p:txBody>
      </p:sp>
    </p:spTree>
    <p:extLst>
      <p:ext uri="{BB962C8B-B14F-4D97-AF65-F5344CB8AC3E}">
        <p14:creationId xmlns:p14="http://schemas.microsoft.com/office/powerpoint/2010/main" xmlns="" val="2836380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20DECF1-4519-47D2-A7F2-358BF1DB26F6}"/>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2" name="TextBox 1">
            <a:extLst>
              <a:ext uri="{FF2B5EF4-FFF2-40B4-BE49-F238E27FC236}">
                <a16:creationId xmlns:a16="http://schemas.microsoft.com/office/drawing/2014/main" xmlns="" id="{D593383C-48BC-47DF-89A4-2D55C6ED0253}"/>
              </a:ext>
            </a:extLst>
          </p:cNvPr>
          <p:cNvSpPr txBox="1"/>
          <p:nvPr/>
        </p:nvSpPr>
        <p:spPr>
          <a:xfrm>
            <a:off x="-42746" y="1165302"/>
            <a:ext cx="12156686" cy="4619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solidFill>
                  <a:srgbClr val="222222"/>
                </a:solidFill>
                <a:latin typeface="Source Sans Pro"/>
                <a:ea typeface="Source Sans Pro"/>
              </a:rPr>
              <a:t>What is a Primary Key?</a:t>
            </a:r>
            <a:endParaRPr lang="en-US" dirty="0"/>
          </a:p>
          <a:p>
            <a:pPr>
              <a:lnSpc>
                <a:spcPct val="150000"/>
              </a:lnSpc>
            </a:pPr>
            <a:r>
              <a:rPr lang="en-US" b="1" dirty="0">
                <a:solidFill>
                  <a:srgbClr val="222222"/>
                </a:solidFill>
                <a:latin typeface="Source Sans Pro"/>
                <a:ea typeface="Source Sans Pro"/>
              </a:rPr>
              <a:t>PRIMARY KEY</a:t>
            </a:r>
            <a:r>
              <a:rPr lang="en-US" dirty="0">
                <a:solidFill>
                  <a:srgbClr val="222222"/>
                </a:solidFill>
                <a:latin typeface="Source Sans Pro"/>
                <a:ea typeface="Source Sans Pro"/>
              </a:rPr>
              <a:t> in </a:t>
            </a:r>
            <a:r>
              <a:rPr lang="en-US" dirty="0">
                <a:solidFill>
                  <a:srgbClr val="04B8E6"/>
                </a:solidFill>
                <a:latin typeface="Source Sans Pro"/>
                <a:ea typeface="Source Sans Pro"/>
                <a:hlinkClick r:id="rId2"/>
              </a:rPr>
              <a:t>DBMS</a:t>
            </a:r>
            <a:r>
              <a:rPr lang="en-US" dirty="0">
                <a:solidFill>
                  <a:srgbClr val="222222"/>
                </a:solidFill>
                <a:latin typeface="Source Sans Pro"/>
                <a:ea typeface="Source Sans Pro"/>
              </a:rPr>
              <a:t> is a column or group of columns in a table that uniquely identify every row in that table. The Primary Key can't be a duplicate meaning the same value can't appear more than once in the table. A table cannot have more than one primary key.</a:t>
            </a:r>
          </a:p>
          <a:p>
            <a:pPr>
              <a:lnSpc>
                <a:spcPct val="150000"/>
              </a:lnSpc>
            </a:pPr>
            <a:endParaRPr lang="en-US">
              <a:solidFill>
                <a:srgbClr val="222222"/>
              </a:solidFill>
              <a:latin typeface="Source Sans Pro"/>
              <a:ea typeface="Source Sans Pro"/>
            </a:endParaRPr>
          </a:p>
          <a:p>
            <a:pPr>
              <a:lnSpc>
                <a:spcPct val="150000"/>
              </a:lnSpc>
            </a:pPr>
            <a:r>
              <a:rPr lang="en-US" b="1" dirty="0">
                <a:solidFill>
                  <a:srgbClr val="222222"/>
                </a:solidFill>
                <a:latin typeface="Source Sans Pro"/>
                <a:ea typeface="Source Sans Pro"/>
              </a:rPr>
              <a:t>Rules for defining Primary key:</a:t>
            </a:r>
          </a:p>
          <a:p>
            <a:pPr>
              <a:lnSpc>
                <a:spcPct val="150000"/>
              </a:lnSpc>
              <a:buChar char="•"/>
            </a:pPr>
            <a:r>
              <a:rPr lang="en-US" dirty="0">
                <a:solidFill>
                  <a:srgbClr val="222222"/>
                </a:solidFill>
                <a:latin typeface="Source Sans Pro"/>
                <a:ea typeface="Source Sans Pro"/>
              </a:rPr>
              <a:t>Two rows can't have the same primary key value</a:t>
            </a:r>
          </a:p>
          <a:p>
            <a:pPr>
              <a:lnSpc>
                <a:spcPct val="150000"/>
              </a:lnSpc>
              <a:buChar char="•"/>
            </a:pPr>
            <a:r>
              <a:rPr lang="en-US" dirty="0">
                <a:solidFill>
                  <a:srgbClr val="222222"/>
                </a:solidFill>
                <a:latin typeface="Source Sans Pro"/>
                <a:ea typeface="Source Sans Pro"/>
              </a:rPr>
              <a:t>It must for every row to have a primary key value.</a:t>
            </a:r>
          </a:p>
          <a:p>
            <a:pPr>
              <a:lnSpc>
                <a:spcPct val="150000"/>
              </a:lnSpc>
              <a:buChar char="•"/>
            </a:pPr>
            <a:r>
              <a:rPr lang="en-US" dirty="0">
                <a:solidFill>
                  <a:srgbClr val="222222"/>
                </a:solidFill>
                <a:latin typeface="Source Sans Pro"/>
                <a:ea typeface="Source Sans Pro"/>
              </a:rPr>
              <a:t>The primary key field cannot be null.</a:t>
            </a:r>
          </a:p>
          <a:p>
            <a:pPr>
              <a:lnSpc>
                <a:spcPct val="150000"/>
              </a:lnSpc>
              <a:buChar char="•"/>
            </a:pPr>
            <a:r>
              <a:rPr lang="en-US" dirty="0">
                <a:solidFill>
                  <a:srgbClr val="222222"/>
                </a:solidFill>
                <a:latin typeface="Source Sans Pro"/>
                <a:ea typeface="Source Sans Pro"/>
              </a:rPr>
              <a:t>The value in a primary key column can never be modified or updated if any foreign key refers to that primary key.</a:t>
            </a:r>
          </a:p>
          <a:p>
            <a:pPr>
              <a:lnSpc>
                <a:spcPct val="150000"/>
              </a:lnSpc>
            </a:pPr>
            <a:endParaRPr lang="en-US" b="1" dirty="0">
              <a:solidFill>
                <a:srgbClr val="222222"/>
              </a:solidFill>
              <a:latin typeface="Source Sans Pro"/>
              <a:ea typeface="Source Sans Pro"/>
            </a:endParaRPr>
          </a:p>
        </p:txBody>
      </p:sp>
    </p:spTree>
    <p:extLst>
      <p:ext uri="{BB962C8B-B14F-4D97-AF65-F5344CB8AC3E}">
        <p14:creationId xmlns:p14="http://schemas.microsoft.com/office/powerpoint/2010/main" xmlns="" val="2917488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20DECF1-4519-47D2-A7F2-358BF1DB26F6}"/>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3" name="TextBox 2">
            <a:extLst>
              <a:ext uri="{FF2B5EF4-FFF2-40B4-BE49-F238E27FC236}">
                <a16:creationId xmlns:a16="http://schemas.microsoft.com/office/drawing/2014/main" xmlns="" id="{757987B3-9C12-4497-A8CB-51E14EA535F5}"/>
              </a:ext>
            </a:extLst>
          </p:cNvPr>
          <p:cNvSpPr txBox="1"/>
          <p:nvPr/>
        </p:nvSpPr>
        <p:spPr>
          <a:xfrm>
            <a:off x="40887" y="1044498"/>
            <a:ext cx="11180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22222"/>
                </a:solidFill>
                <a:latin typeface="Source Sans Pro"/>
                <a:ea typeface="Source Sans Pro"/>
              </a:rPr>
              <a:t>Example:</a:t>
            </a:r>
            <a:r>
              <a:rPr lang="en-US" b="1" dirty="0">
                <a:solidFill>
                  <a:srgbClr val="222222"/>
                </a:solidFill>
                <a:latin typeface="Source Sans Pro"/>
                <a:ea typeface="Source Sans Pro"/>
                <a:cs typeface="+mn-lt"/>
              </a:rPr>
              <a:t> </a:t>
            </a:r>
            <a:r>
              <a:rPr lang="en-US" dirty="0">
                <a:ea typeface="+mn-lt"/>
                <a:cs typeface="+mn-lt"/>
              </a:rPr>
              <a:t>In the following example, &lt;code&gt;</a:t>
            </a:r>
            <a:r>
              <a:rPr lang="en-US" dirty="0" err="1">
                <a:ea typeface="+mn-lt"/>
                <a:cs typeface="+mn-lt"/>
              </a:rPr>
              <a:t>StudID</a:t>
            </a:r>
            <a:r>
              <a:rPr lang="en-US" dirty="0">
                <a:ea typeface="+mn-lt"/>
                <a:cs typeface="+mn-lt"/>
              </a:rPr>
              <a:t>&lt;/code&gt; is a Primary Key.</a:t>
            </a:r>
            <a:endParaRPr lang="en-US" dirty="0"/>
          </a:p>
        </p:txBody>
      </p:sp>
      <p:graphicFrame>
        <p:nvGraphicFramePr>
          <p:cNvPr id="6" name="Table 5">
            <a:extLst>
              <a:ext uri="{FF2B5EF4-FFF2-40B4-BE49-F238E27FC236}">
                <a16:creationId xmlns:a16="http://schemas.microsoft.com/office/drawing/2014/main" xmlns="" id="{B72CA7E8-822F-4244-9CBB-FB41E13779A2}"/>
              </a:ext>
            </a:extLst>
          </p:cNvPr>
          <p:cNvGraphicFramePr>
            <a:graphicFrameLocks noGrp="1"/>
          </p:cNvGraphicFramePr>
          <p:nvPr>
            <p:extLst>
              <p:ext uri="{D42A27DB-BD31-4B8C-83A1-F6EECF244321}">
                <p14:modId xmlns:p14="http://schemas.microsoft.com/office/powerpoint/2010/main" xmlns="" val="86366240"/>
              </p:ext>
            </p:extLst>
          </p:nvPr>
        </p:nvGraphicFramePr>
        <p:xfrm>
          <a:off x="529683" y="1663390"/>
          <a:ext cx="10227945" cy="1763379"/>
        </p:xfrm>
        <a:graphic>
          <a:graphicData uri="http://schemas.openxmlformats.org/drawingml/2006/table">
            <a:tbl>
              <a:tblPr firstRow="1" bandRow="1">
                <a:tableStyleId>{5C22544A-7EE6-4342-B048-85BDC9FD1C3A}</a:tableStyleId>
              </a:tblPr>
              <a:tblGrid>
                <a:gridCol w="2045589">
                  <a:extLst>
                    <a:ext uri="{9D8B030D-6E8A-4147-A177-3AD203B41FA5}">
                      <a16:colId xmlns:a16="http://schemas.microsoft.com/office/drawing/2014/main" xmlns="" val="2151185498"/>
                    </a:ext>
                  </a:extLst>
                </a:gridCol>
                <a:gridCol w="2045589">
                  <a:extLst>
                    <a:ext uri="{9D8B030D-6E8A-4147-A177-3AD203B41FA5}">
                      <a16:colId xmlns:a16="http://schemas.microsoft.com/office/drawing/2014/main" xmlns="" val="3568925269"/>
                    </a:ext>
                  </a:extLst>
                </a:gridCol>
                <a:gridCol w="2045589">
                  <a:extLst>
                    <a:ext uri="{9D8B030D-6E8A-4147-A177-3AD203B41FA5}">
                      <a16:colId xmlns:a16="http://schemas.microsoft.com/office/drawing/2014/main" xmlns="" val="1900107163"/>
                    </a:ext>
                  </a:extLst>
                </a:gridCol>
                <a:gridCol w="2045589">
                  <a:extLst>
                    <a:ext uri="{9D8B030D-6E8A-4147-A177-3AD203B41FA5}">
                      <a16:colId xmlns:a16="http://schemas.microsoft.com/office/drawing/2014/main" xmlns="" val="2593436547"/>
                    </a:ext>
                  </a:extLst>
                </a:gridCol>
                <a:gridCol w="2045589">
                  <a:extLst>
                    <a:ext uri="{9D8B030D-6E8A-4147-A177-3AD203B41FA5}">
                      <a16:colId xmlns:a16="http://schemas.microsoft.com/office/drawing/2014/main" xmlns="" val="3654874316"/>
                    </a:ext>
                  </a:extLst>
                </a:gridCol>
              </a:tblGrid>
              <a:tr h="483219">
                <a:tc>
                  <a:txBody>
                    <a:bodyPr/>
                    <a:lstStyle/>
                    <a:p>
                      <a:pPr fontAlgn="t"/>
                      <a:r>
                        <a:rPr lang="en-US">
                          <a:effectLst/>
                        </a:rPr>
                        <a:t>StudID</a:t>
                      </a:r>
                    </a:p>
                  </a:txBody>
                  <a:tcPr marL="76200" marR="76200" marT="76200" marB="76200"/>
                </a:tc>
                <a:tc>
                  <a:txBody>
                    <a:bodyPr/>
                    <a:lstStyle/>
                    <a:p>
                      <a:pPr fontAlgn="t"/>
                      <a:r>
                        <a:rPr lang="en-US">
                          <a:effectLst/>
                        </a:rPr>
                        <a:t>Roll No</a:t>
                      </a:r>
                    </a:p>
                  </a:txBody>
                  <a:tcPr marL="76200" marR="76200" marT="76200" marB="76200"/>
                </a:tc>
                <a:tc>
                  <a:txBody>
                    <a:bodyPr/>
                    <a:lstStyle/>
                    <a:p>
                      <a:pPr fontAlgn="t"/>
                      <a:r>
                        <a:rPr lang="en-US">
                          <a:effectLst/>
                        </a:rPr>
                        <a:t>First Name</a:t>
                      </a:r>
                    </a:p>
                  </a:txBody>
                  <a:tcPr marL="76200" marR="76200" marT="76200" marB="76200"/>
                </a:tc>
                <a:tc>
                  <a:txBody>
                    <a:bodyPr/>
                    <a:lstStyle/>
                    <a:p>
                      <a:pPr fontAlgn="t"/>
                      <a:r>
                        <a:rPr lang="en-US">
                          <a:effectLst/>
                        </a:rPr>
                        <a:t>LastName</a:t>
                      </a:r>
                    </a:p>
                  </a:txBody>
                  <a:tcPr marL="76200" marR="76200" marT="76200" marB="76200"/>
                </a:tc>
                <a:tc>
                  <a:txBody>
                    <a:bodyPr/>
                    <a:lstStyle/>
                    <a:p>
                      <a:pPr fontAlgn="t"/>
                      <a:r>
                        <a:rPr lang="en-US">
                          <a:effectLst/>
                        </a:rPr>
                        <a:t>Email</a:t>
                      </a:r>
                    </a:p>
                  </a:txBody>
                  <a:tcPr marL="76200" marR="76200" marT="76200" marB="76200"/>
                </a:tc>
                <a:extLst>
                  <a:ext uri="{0D108BD9-81ED-4DB2-BD59-A6C34878D82A}">
                    <a16:rowId xmlns:a16="http://schemas.microsoft.com/office/drawing/2014/main" xmlns="" val="3893538687"/>
                  </a:ext>
                </a:extLst>
              </a:tr>
              <a:tr h="0">
                <a:tc>
                  <a:txBody>
                    <a:bodyPr/>
                    <a:lstStyle/>
                    <a:p>
                      <a:pPr fontAlgn="t"/>
                      <a:r>
                        <a:rPr lang="en-US">
                          <a:effectLst/>
                        </a:rPr>
                        <a:t>1</a:t>
                      </a:r>
                    </a:p>
                  </a:txBody>
                  <a:tcPr marL="76200" marR="76200" marT="76200" marB="76200"/>
                </a:tc>
                <a:tc>
                  <a:txBody>
                    <a:bodyPr/>
                    <a:lstStyle/>
                    <a:p>
                      <a:pPr fontAlgn="t"/>
                      <a:r>
                        <a:rPr lang="en-US">
                          <a:effectLst/>
                        </a:rPr>
                        <a:t>11</a:t>
                      </a:r>
                    </a:p>
                  </a:txBody>
                  <a:tcPr marL="76200" marR="76200" marT="76200" marB="76200"/>
                </a:tc>
                <a:tc>
                  <a:txBody>
                    <a:bodyPr/>
                    <a:lstStyle/>
                    <a:p>
                      <a:pPr fontAlgn="t"/>
                      <a:r>
                        <a:rPr lang="en-US">
                          <a:effectLst/>
                        </a:rPr>
                        <a:t>Tom</a:t>
                      </a:r>
                    </a:p>
                  </a:txBody>
                  <a:tcPr marL="76200" marR="76200" marT="76200" marB="76200"/>
                </a:tc>
                <a:tc>
                  <a:txBody>
                    <a:bodyPr/>
                    <a:lstStyle/>
                    <a:p>
                      <a:pPr fontAlgn="t"/>
                      <a:r>
                        <a:rPr lang="en-US">
                          <a:effectLst/>
                        </a:rPr>
                        <a:t>Price</a:t>
                      </a:r>
                    </a:p>
                  </a:txBody>
                  <a:tcPr marL="76200" marR="76200" marT="76200" marB="76200"/>
                </a:tc>
                <a:tc>
                  <a:txBody>
                    <a:bodyPr/>
                    <a:lstStyle/>
                    <a:p>
                      <a:pPr fontAlgn="t"/>
                      <a:r>
                        <a:rPr lang="en-US">
                          <a:effectLst/>
                          <a:hlinkClick r:id="rId2"/>
                        </a:rPr>
                        <a:t>abc@gmail.com</a:t>
                      </a:r>
                      <a:endParaRPr lang="en-US">
                        <a:effectLst/>
                      </a:endParaRPr>
                    </a:p>
                  </a:txBody>
                  <a:tcPr marL="76200" marR="76200" marT="76200" marB="76200"/>
                </a:tc>
                <a:extLst>
                  <a:ext uri="{0D108BD9-81ED-4DB2-BD59-A6C34878D82A}">
                    <a16:rowId xmlns:a16="http://schemas.microsoft.com/office/drawing/2014/main" xmlns="" val="2989031615"/>
                  </a:ext>
                </a:extLst>
              </a:tr>
              <a:tr h="0">
                <a:tc>
                  <a:txBody>
                    <a:bodyPr/>
                    <a:lstStyle/>
                    <a:p>
                      <a:pPr fontAlgn="t"/>
                      <a:r>
                        <a:rPr lang="en-US">
                          <a:effectLst/>
                        </a:rPr>
                        <a:t>2</a:t>
                      </a:r>
                    </a:p>
                  </a:txBody>
                  <a:tcPr marL="76200" marR="76200" marT="76200" marB="76200"/>
                </a:tc>
                <a:tc>
                  <a:txBody>
                    <a:bodyPr/>
                    <a:lstStyle/>
                    <a:p>
                      <a:pPr fontAlgn="t"/>
                      <a:r>
                        <a:rPr lang="en-US">
                          <a:effectLst/>
                        </a:rPr>
                        <a:t>12</a:t>
                      </a:r>
                    </a:p>
                  </a:txBody>
                  <a:tcPr marL="76200" marR="76200" marT="76200" marB="76200"/>
                </a:tc>
                <a:tc>
                  <a:txBody>
                    <a:bodyPr/>
                    <a:lstStyle/>
                    <a:p>
                      <a:pPr fontAlgn="t"/>
                      <a:r>
                        <a:rPr lang="en-US">
                          <a:effectLst/>
                        </a:rPr>
                        <a:t>Nick</a:t>
                      </a:r>
                    </a:p>
                  </a:txBody>
                  <a:tcPr marL="76200" marR="76200" marT="76200" marB="76200"/>
                </a:tc>
                <a:tc>
                  <a:txBody>
                    <a:bodyPr/>
                    <a:lstStyle/>
                    <a:p>
                      <a:pPr fontAlgn="t"/>
                      <a:r>
                        <a:rPr lang="en-US">
                          <a:effectLst/>
                        </a:rPr>
                        <a:t>Wright</a:t>
                      </a:r>
                    </a:p>
                  </a:txBody>
                  <a:tcPr marL="76200" marR="76200" marT="76200" marB="76200"/>
                </a:tc>
                <a:tc>
                  <a:txBody>
                    <a:bodyPr/>
                    <a:lstStyle/>
                    <a:p>
                      <a:pPr fontAlgn="t"/>
                      <a:r>
                        <a:rPr lang="en-US">
                          <a:effectLst/>
                          <a:hlinkClick r:id="rId3"/>
                        </a:rPr>
                        <a:t>xyz@gmail.com</a:t>
                      </a:r>
                      <a:endParaRPr lang="en-US">
                        <a:effectLst/>
                      </a:endParaRPr>
                    </a:p>
                  </a:txBody>
                  <a:tcPr marL="76200" marR="76200" marT="76200" marB="76200"/>
                </a:tc>
                <a:extLst>
                  <a:ext uri="{0D108BD9-81ED-4DB2-BD59-A6C34878D82A}">
                    <a16:rowId xmlns:a16="http://schemas.microsoft.com/office/drawing/2014/main" xmlns="" val="3722805396"/>
                  </a:ext>
                </a:extLst>
              </a:tr>
              <a:tr h="0">
                <a:tc>
                  <a:txBody>
                    <a:bodyPr/>
                    <a:lstStyle/>
                    <a:p>
                      <a:pPr fontAlgn="t"/>
                      <a:r>
                        <a:rPr lang="en-US">
                          <a:effectLst/>
                        </a:rPr>
                        <a:t>3</a:t>
                      </a:r>
                    </a:p>
                  </a:txBody>
                  <a:tcPr marL="76200" marR="76200" marT="76200" marB="76200"/>
                </a:tc>
                <a:tc>
                  <a:txBody>
                    <a:bodyPr/>
                    <a:lstStyle/>
                    <a:p>
                      <a:pPr fontAlgn="t"/>
                      <a:r>
                        <a:rPr lang="en-US">
                          <a:effectLst/>
                        </a:rPr>
                        <a:t>13</a:t>
                      </a:r>
                    </a:p>
                  </a:txBody>
                  <a:tcPr marL="76200" marR="76200" marT="76200" marB="76200"/>
                </a:tc>
                <a:tc>
                  <a:txBody>
                    <a:bodyPr/>
                    <a:lstStyle/>
                    <a:p>
                      <a:pPr fontAlgn="t"/>
                      <a:r>
                        <a:rPr lang="en-US">
                          <a:effectLst/>
                        </a:rPr>
                        <a:t>Dana</a:t>
                      </a:r>
                    </a:p>
                  </a:txBody>
                  <a:tcPr marL="76200" marR="76200" marT="76200" marB="76200"/>
                </a:tc>
                <a:tc>
                  <a:txBody>
                    <a:bodyPr/>
                    <a:lstStyle/>
                    <a:p>
                      <a:pPr fontAlgn="t"/>
                      <a:r>
                        <a:rPr lang="en-US">
                          <a:effectLst/>
                        </a:rPr>
                        <a:t>Natan</a:t>
                      </a:r>
                    </a:p>
                  </a:txBody>
                  <a:tcPr marL="76200" marR="76200" marT="76200" marB="76200"/>
                </a:tc>
                <a:tc>
                  <a:txBody>
                    <a:bodyPr/>
                    <a:lstStyle/>
                    <a:p>
                      <a:pPr fontAlgn="t"/>
                      <a:r>
                        <a:rPr lang="en-US">
                          <a:effectLst/>
                          <a:hlinkClick r:id="rId4"/>
                        </a:rPr>
                        <a:t>mno@yahoo.com</a:t>
                      </a:r>
                      <a:endParaRPr lang="en-US">
                        <a:effectLst/>
                      </a:endParaRPr>
                    </a:p>
                  </a:txBody>
                  <a:tcPr marL="76200" marR="76200" marT="76200" marB="76200"/>
                </a:tc>
                <a:extLst>
                  <a:ext uri="{0D108BD9-81ED-4DB2-BD59-A6C34878D82A}">
                    <a16:rowId xmlns:a16="http://schemas.microsoft.com/office/drawing/2014/main" xmlns="" val="3047167033"/>
                  </a:ext>
                </a:extLst>
              </a:tr>
            </a:tbl>
          </a:graphicData>
        </a:graphic>
      </p:graphicFrame>
      <p:sp>
        <p:nvSpPr>
          <p:cNvPr id="7" name="Arrow: Right 6">
            <a:extLst>
              <a:ext uri="{FF2B5EF4-FFF2-40B4-BE49-F238E27FC236}">
                <a16:creationId xmlns:a16="http://schemas.microsoft.com/office/drawing/2014/main" xmlns="" id="{7264197A-F9ED-4C11-A5E4-900AA2939C18}"/>
              </a:ext>
            </a:extLst>
          </p:cNvPr>
          <p:cNvSpPr/>
          <p:nvPr/>
        </p:nvSpPr>
        <p:spPr>
          <a:xfrm rot="-2340000">
            <a:off x="-5985" y="2127317"/>
            <a:ext cx="975731" cy="483219"/>
          </a:xfrm>
          <a:prstGeom prst="righ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F8B97840-E709-46AB-94EF-E390037FE069}"/>
              </a:ext>
            </a:extLst>
          </p:cNvPr>
          <p:cNvSpPr txBox="1"/>
          <p:nvPr/>
        </p:nvSpPr>
        <p:spPr>
          <a:xfrm>
            <a:off x="40888" y="3795132"/>
            <a:ext cx="12008004" cy="263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600" b="1" dirty="0">
                <a:solidFill>
                  <a:srgbClr val="273239"/>
                </a:solidFill>
                <a:latin typeface="urw-din"/>
              </a:rPr>
              <a:t>Properties :</a:t>
            </a:r>
            <a:endParaRPr lang="en-US">
              <a:cs typeface="Calibri" panose="020F0502020204030204"/>
            </a:endParaRPr>
          </a:p>
          <a:p>
            <a:pPr marL="285750" indent="-285750">
              <a:lnSpc>
                <a:spcPct val="150000"/>
              </a:lnSpc>
              <a:buFont typeface="Wingdings"/>
              <a:buChar char="Ø"/>
            </a:pPr>
            <a:r>
              <a:rPr lang="en-US" sz="1600" dirty="0">
                <a:solidFill>
                  <a:srgbClr val="273239"/>
                </a:solidFill>
                <a:latin typeface="urw-din"/>
              </a:rPr>
              <a:t>No duplicate values are allowed, i.e. Column assigned as primary key should have UNIQUE values only.</a:t>
            </a:r>
          </a:p>
          <a:p>
            <a:pPr marL="285750" indent="-285750">
              <a:lnSpc>
                <a:spcPct val="150000"/>
              </a:lnSpc>
              <a:buFont typeface="Wingdings"/>
              <a:buChar char="Ø"/>
            </a:pPr>
            <a:r>
              <a:rPr lang="en-US" sz="1600" dirty="0">
                <a:solidFill>
                  <a:srgbClr val="273239"/>
                </a:solidFill>
                <a:latin typeface="urw-din"/>
              </a:rPr>
              <a:t>NO NULL values are present in column with Primary key. Hence there is Mandatory value in column having Primary key.</a:t>
            </a:r>
          </a:p>
          <a:p>
            <a:pPr marL="285750" indent="-285750">
              <a:lnSpc>
                <a:spcPct val="150000"/>
              </a:lnSpc>
              <a:buFont typeface="Wingdings"/>
              <a:buChar char="Ø"/>
            </a:pPr>
            <a:r>
              <a:rPr lang="en-US" sz="1600" dirty="0">
                <a:solidFill>
                  <a:srgbClr val="273239"/>
                </a:solidFill>
                <a:latin typeface="urw-din"/>
              </a:rPr>
              <a:t>Only one primary key per table exist although Primary key may have multiple columns.</a:t>
            </a:r>
          </a:p>
          <a:p>
            <a:pPr marL="285750" indent="-285750">
              <a:lnSpc>
                <a:spcPct val="150000"/>
              </a:lnSpc>
              <a:buFont typeface="Wingdings"/>
              <a:buChar char="Ø"/>
            </a:pPr>
            <a:r>
              <a:rPr lang="en-US" sz="1600" dirty="0">
                <a:solidFill>
                  <a:srgbClr val="273239"/>
                </a:solidFill>
                <a:latin typeface="urw-din"/>
              </a:rPr>
              <a:t>No new row can be inserted with the already existing primary key.</a:t>
            </a:r>
          </a:p>
          <a:p>
            <a:pPr marL="285750" indent="-285750">
              <a:lnSpc>
                <a:spcPct val="150000"/>
              </a:lnSpc>
              <a:buFont typeface="Wingdings"/>
              <a:buChar char="Ø"/>
            </a:pPr>
            <a:r>
              <a:rPr lang="en-US" sz="1600" dirty="0">
                <a:solidFill>
                  <a:srgbClr val="273239"/>
                </a:solidFill>
                <a:latin typeface="urw-din"/>
              </a:rPr>
              <a:t>Classified as : a) Simple primary key that has a Single column 2) Composite primary key has Multiple column.</a:t>
            </a:r>
          </a:p>
          <a:p>
            <a:pPr marL="285750" indent="-285750">
              <a:lnSpc>
                <a:spcPct val="150000"/>
              </a:lnSpc>
              <a:buFont typeface="Wingdings"/>
              <a:buChar char="Ø"/>
            </a:pPr>
            <a:r>
              <a:rPr lang="en-US" sz="1600" dirty="0">
                <a:solidFill>
                  <a:srgbClr val="273239"/>
                </a:solidFill>
                <a:latin typeface="urw-din"/>
              </a:rPr>
              <a:t>Defined in Create table / Alter table statement.</a:t>
            </a:r>
          </a:p>
        </p:txBody>
      </p:sp>
    </p:spTree>
    <p:extLst>
      <p:ext uri="{BB962C8B-B14F-4D97-AF65-F5344CB8AC3E}">
        <p14:creationId xmlns:p14="http://schemas.microsoft.com/office/powerpoint/2010/main" xmlns="" val="1145476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20DECF1-4519-47D2-A7F2-358BF1DB26F6}"/>
              </a:ext>
            </a:extLst>
          </p:cNvPr>
          <p:cNvSpPr/>
          <p:nvPr/>
        </p:nvSpPr>
        <p:spPr>
          <a:xfrm>
            <a:off x="298" y="2732"/>
            <a:ext cx="12196202" cy="916214"/>
          </a:xfrm>
          <a:prstGeom prst="rect">
            <a:avLst/>
          </a:prstGeom>
          <a:solidFill>
            <a:srgbClr val="E06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a:solidFill>
                  <a:srgbClr val="FFFF00"/>
                </a:solidFill>
                <a:cs typeface="Calibri"/>
              </a:rPr>
              <a:t> KEYS-DBMS</a:t>
            </a:r>
          </a:p>
        </p:txBody>
      </p:sp>
      <p:sp>
        <p:nvSpPr>
          <p:cNvPr id="2" name="TextBox 1">
            <a:extLst>
              <a:ext uri="{FF2B5EF4-FFF2-40B4-BE49-F238E27FC236}">
                <a16:creationId xmlns:a16="http://schemas.microsoft.com/office/drawing/2014/main" xmlns="" id="{C2E7917F-C082-4243-9D2C-764D101D9401}"/>
              </a:ext>
            </a:extLst>
          </p:cNvPr>
          <p:cNvSpPr txBox="1"/>
          <p:nvPr/>
        </p:nvSpPr>
        <p:spPr>
          <a:xfrm>
            <a:off x="3718" y="998034"/>
            <a:ext cx="12184564"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solidFill>
                  <a:srgbClr val="273239"/>
                </a:solidFill>
                <a:latin typeface="urw-din"/>
              </a:rPr>
              <a:t>The primary key can be created in a table using PRIMARY KEY constraint. It can be created at two levels.</a:t>
            </a:r>
            <a:endParaRPr lang="en-US" dirty="0"/>
          </a:p>
          <a:p>
            <a:pPr>
              <a:lnSpc>
                <a:spcPct val="150000"/>
              </a:lnSpc>
              <a:buAutoNum type="arabicPeriod"/>
            </a:pPr>
            <a:r>
              <a:rPr lang="en-US" dirty="0">
                <a:solidFill>
                  <a:srgbClr val="273239"/>
                </a:solidFill>
                <a:latin typeface="urw-din"/>
              </a:rPr>
              <a:t>Column</a:t>
            </a:r>
          </a:p>
          <a:p>
            <a:pPr>
              <a:lnSpc>
                <a:spcPct val="150000"/>
              </a:lnSpc>
              <a:buAutoNum type="arabicPeriod"/>
            </a:pPr>
            <a:r>
              <a:rPr lang="en-US" dirty="0">
                <a:solidFill>
                  <a:srgbClr val="273239"/>
                </a:solidFill>
                <a:latin typeface="urw-din"/>
              </a:rPr>
              <a:t>Table.</a:t>
            </a:r>
          </a:p>
          <a:p>
            <a:pPr>
              <a:lnSpc>
                <a:spcPct val="150000"/>
              </a:lnSpc>
            </a:pPr>
            <a:r>
              <a:rPr lang="en-US" b="1" dirty="0">
                <a:solidFill>
                  <a:srgbClr val="273239"/>
                </a:solidFill>
                <a:latin typeface="urw-din"/>
              </a:rPr>
              <a:t>SQL PRIMARY KEY at Column Level :</a:t>
            </a:r>
            <a:r>
              <a:rPr lang="en-US" dirty="0">
                <a:latin typeface="urw-din"/>
              </a:rPr>
              <a:t/>
            </a:r>
            <a:br>
              <a:rPr lang="en-US" dirty="0">
                <a:latin typeface="urw-din"/>
              </a:rPr>
            </a:br>
            <a:r>
              <a:rPr lang="en-US" dirty="0">
                <a:solidFill>
                  <a:srgbClr val="273239"/>
                </a:solidFill>
                <a:latin typeface="urw-din"/>
              </a:rPr>
              <a:t>If Primary key contains just one column, it should be defined at column level. The following code creates the Primary key “ID” on the person table.</a:t>
            </a:r>
          </a:p>
          <a:p>
            <a:pPr>
              <a:lnSpc>
                <a:spcPct val="150000"/>
              </a:lnSpc>
            </a:pPr>
            <a:r>
              <a:rPr lang="en-US" b="1" dirty="0">
                <a:solidFill>
                  <a:srgbClr val="273239"/>
                </a:solidFill>
                <a:latin typeface="urw-din"/>
              </a:rPr>
              <a:t>Syntax :</a:t>
            </a:r>
          </a:p>
          <a:p>
            <a:pPr>
              <a:lnSpc>
                <a:spcPct val="150000"/>
              </a:lnSpc>
            </a:pPr>
            <a:endParaRPr lang="en-US" b="1" dirty="0">
              <a:solidFill>
                <a:srgbClr val="273239"/>
              </a:solidFill>
              <a:latin typeface="urw-din"/>
            </a:endParaRPr>
          </a:p>
          <a:p>
            <a:r>
              <a:rPr lang="en-US" dirty="0">
                <a:highlight>
                  <a:srgbClr val="FFFF00"/>
                </a:highlight>
                <a:latin typeface="Consolas"/>
              </a:rPr>
              <a:t>Create Table Person
(
</a:t>
            </a:r>
            <a:r>
              <a:rPr lang="en-US">
                <a:highlight>
                  <a:srgbClr val="FFFF00"/>
                </a:highlight>
                <a:latin typeface="Consolas"/>
              </a:rPr>
              <a:t>Id int NOT NULL PRIMARY KEY, </a:t>
            </a:r>
            <a:r>
              <a:rPr lang="en-US" dirty="0">
                <a:highlight>
                  <a:srgbClr val="FFFF00"/>
                </a:highlight>
                <a:latin typeface="Consolas"/>
              </a:rPr>
              <a:t>
Name varchar2(20), 
Address varchar2(50)
);</a:t>
            </a:r>
            <a:endParaRPr lang="en-US" dirty="0">
              <a:highlight>
                <a:srgbClr val="FFFF00"/>
              </a:highlight>
            </a:endParaRPr>
          </a:p>
          <a:p>
            <a:pPr algn="ctr"/>
            <a:endParaRPr lang="en-US">
              <a:solidFill>
                <a:srgbClr val="273239"/>
              </a:solidFill>
              <a:latin typeface="urw-din"/>
            </a:endParaRPr>
          </a:p>
        </p:txBody>
      </p:sp>
      <p:sp>
        <p:nvSpPr>
          <p:cNvPr id="5" name="TextBox 4">
            <a:extLst>
              <a:ext uri="{FF2B5EF4-FFF2-40B4-BE49-F238E27FC236}">
                <a16:creationId xmlns:a16="http://schemas.microsoft.com/office/drawing/2014/main" xmlns="" id="{9897F3A3-85A2-462E-8D85-8E41A10C59AC}"/>
              </a:ext>
            </a:extLst>
          </p:cNvPr>
          <p:cNvSpPr txBox="1"/>
          <p:nvPr/>
        </p:nvSpPr>
        <p:spPr>
          <a:xfrm>
            <a:off x="5523571" y="4436327"/>
            <a:ext cx="4164980" cy="1200329"/>
          </a:xfrm>
          <a:prstGeom prst="rect">
            <a:avLst/>
          </a:prstGeom>
          <a:solidFill>
            <a:schemeClr val="accent4">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73239"/>
                </a:solidFill>
                <a:latin typeface="urw-din"/>
              </a:rPr>
              <a:t>Here NOT NULL is added to make sure ID should have unique values. SQL will automatically set null values to the primary key if it is not specified.</a:t>
            </a:r>
            <a:endParaRPr lang="en-US"/>
          </a:p>
        </p:txBody>
      </p:sp>
      <p:sp>
        <p:nvSpPr>
          <p:cNvPr id="10" name="Arrow: Right 9">
            <a:extLst>
              <a:ext uri="{FF2B5EF4-FFF2-40B4-BE49-F238E27FC236}">
                <a16:creationId xmlns:a16="http://schemas.microsoft.com/office/drawing/2014/main" xmlns="" id="{3523A084-B8E4-4E10-BEBF-7B49A9ABFB83}"/>
              </a:ext>
            </a:extLst>
          </p:cNvPr>
          <p:cNvSpPr/>
          <p:nvPr/>
        </p:nvSpPr>
        <p:spPr>
          <a:xfrm>
            <a:off x="3915527" y="4794317"/>
            <a:ext cx="1486828" cy="483219"/>
          </a:xfrm>
          <a:prstGeom prst="righ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26740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EC38D4CF4FD94DA87D231252AAA3BC" ma:contentTypeVersion="2" ma:contentTypeDescription="Create a new document." ma:contentTypeScope="" ma:versionID="b956c73d000685f8d905a29abb646517">
  <xsd:schema xmlns:xsd="http://www.w3.org/2001/XMLSchema" xmlns:xs="http://www.w3.org/2001/XMLSchema" xmlns:p="http://schemas.microsoft.com/office/2006/metadata/properties" xmlns:ns2="2bd7f2b5-3f45-4125-92a8-9ce51d6db477" targetNamespace="http://schemas.microsoft.com/office/2006/metadata/properties" ma:root="true" ma:fieldsID="db648c87887ae5463899bb45cafbd8b1" ns2:_="">
    <xsd:import namespace="2bd7f2b5-3f45-4125-92a8-9ce51d6db47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d7f2b5-3f45-4125-92a8-9ce51d6db4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D50582-8CC4-49D0-974A-9AC4410AD3DA}"/>
</file>

<file path=customXml/itemProps2.xml><?xml version="1.0" encoding="utf-8"?>
<ds:datastoreItem xmlns:ds="http://schemas.openxmlformats.org/officeDocument/2006/customXml" ds:itemID="{31392E1E-03E9-451D-8B70-2A75364A238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9599024-8F6A-4718-A124-F5D5DF3950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40</TotalTime>
  <Words>1461</Words>
  <Application>Microsoft Office PowerPoint</Application>
  <PresentationFormat>Custom</PresentationFormat>
  <Paragraphs>324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DATABASE MANAGEMENT SYSTEM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Amrita</dc:creator>
  <cp:lastModifiedBy>Amrita</cp:lastModifiedBy>
  <cp:revision>290</cp:revision>
  <dcterms:created xsi:type="dcterms:W3CDTF">2021-08-03T12:11:48Z</dcterms:created>
  <dcterms:modified xsi:type="dcterms:W3CDTF">2021-12-27T04:12:34Z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0x01010016EC38D4CF4FD94DA87D231252AAA3BC</vt:lpwstr>
  </property>
</Properties>
</file>