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6" r:id="rId6"/>
    <p:sldId id="258" r:id="rId7"/>
    <p:sldId id="259" r:id="rId8"/>
    <p:sldId id="260" r:id="rId9"/>
    <p:sldId id="261" r:id="rId10"/>
    <p:sldId id="262" r:id="rId11"/>
    <p:sldId id="274" r:id="rId12"/>
    <p:sldId id="276" r:id="rId13"/>
    <p:sldId id="263" r:id="rId14"/>
    <p:sldId id="264" r:id="rId15"/>
    <p:sldId id="265" r:id="rId16"/>
    <p:sldId id="266" r:id="rId17"/>
    <p:sldId id="267" r:id="rId18"/>
    <p:sldId id="277" r:id="rId19"/>
    <p:sldId id="268" r:id="rId20"/>
    <p:sldId id="278" r:id="rId21"/>
    <p:sldId id="269" r:id="rId22"/>
    <p:sldId id="270" r:id="rId23"/>
    <p:sldId id="272" r:id="rId24"/>
    <p:sldId id="271" r:id="rId25"/>
    <p:sldId id="273"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86F47D-F91B-2358-128D-842449E82D1B}" v="10" dt="2021-08-02T15:43:37.520"/>
    <p1510:client id="{6C9644CF-4909-470E-9E05-25ED97849A20}" v="852" dt="2021-07-26T16:30:54.818"/>
    <p1510:client id="{8D65106F-9B48-4924-9AAA-C56E21B7F1C3}" v="5" dt="2021-09-29T08:43:37.849"/>
    <p1510:client id="{B4E01331-08DA-48DD-943E-75DFC3210298}" v="1" dt="2021-10-22T14:09:34.835"/>
    <p1510:client id="{E4722C44-CC15-4D3B-8C38-A746025C9732}" v="2" dt="2021-10-12T06:25:16.711"/>
    <p1510:client id="{F65C220E-C00F-0015-7612-2D4628890B8A}" v="88" dt="2021-08-02T15:52:01.8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GI LOKESH KUMAR  - [CH.EN.U4CSE20129]" userId="S::ch.en.u4cse20129@ch.students.amrita.edu::e97a77aa-f3c7-438e-82bd-d8de2e189075" providerId="AD" clId="Web-{8D65106F-9B48-4924-9AAA-C56E21B7F1C3}"/>
    <pc:docChg chg="modSld">
      <pc:chgData name="JOGI LOKESH KUMAR  - [CH.EN.U4CSE20129]" userId="S::ch.en.u4cse20129@ch.students.amrita.edu::e97a77aa-f3c7-438e-82bd-d8de2e189075" providerId="AD" clId="Web-{8D65106F-9B48-4924-9AAA-C56E21B7F1C3}" dt="2021-09-29T08:43:36.896" v="3" actId="20577"/>
      <pc:docMkLst>
        <pc:docMk/>
      </pc:docMkLst>
      <pc:sldChg chg="modSp">
        <pc:chgData name="JOGI LOKESH KUMAR  - [CH.EN.U4CSE20129]" userId="S::ch.en.u4cse20129@ch.students.amrita.edu::e97a77aa-f3c7-438e-82bd-d8de2e189075" providerId="AD" clId="Web-{8D65106F-9B48-4924-9AAA-C56E21B7F1C3}" dt="2021-09-29T08:43:36.896" v="3" actId="20577"/>
        <pc:sldMkLst>
          <pc:docMk/>
          <pc:sldMk cId="109857222" sldId="256"/>
        </pc:sldMkLst>
        <pc:spChg chg="mod">
          <ac:chgData name="JOGI LOKESH KUMAR  - [CH.EN.U4CSE20129]" userId="S::ch.en.u4cse20129@ch.students.amrita.edu::e97a77aa-f3c7-438e-82bd-d8de2e189075" providerId="AD" clId="Web-{8D65106F-9B48-4924-9AAA-C56E21B7F1C3}" dt="2021-09-29T08:43:36.896" v="3" actId="20577"/>
          <ac:spMkLst>
            <pc:docMk/>
            <pc:sldMk cId="109857222" sldId="256"/>
            <ac:spMk id="7" creationId="{1B9AC3F6-05C4-4897-892D-07BB4015A0C2}"/>
          </ac:spMkLst>
        </pc:spChg>
      </pc:sldChg>
    </pc:docChg>
  </pc:docChgLst>
  <pc:docChgLst>
    <pc:chgData name="SARASWATHULA SRILIKHITHA  - [CH.EN.U4CSE20162]" userId="S::ch.en.u4cse20162@ch.students.amrita.edu::565e4511-62af-487c-8d3c-e592fb9e2c1d" providerId="AD" clId="Web-{E4722C44-CC15-4D3B-8C38-A746025C9732}"/>
    <pc:docChg chg="modSld">
      <pc:chgData name="SARASWATHULA SRILIKHITHA  - [CH.EN.U4CSE20162]" userId="S::ch.en.u4cse20162@ch.students.amrita.edu::565e4511-62af-487c-8d3c-e592fb9e2c1d" providerId="AD" clId="Web-{E4722C44-CC15-4D3B-8C38-A746025C9732}" dt="2021-10-12T06:25:16.711" v="1" actId="1076"/>
      <pc:docMkLst>
        <pc:docMk/>
      </pc:docMkLst>
      <pc:sldChg chg="modSp">
        <pc:chgData name="SARASWATHULA SRILIKHITHA  - [CH.EN.U4CSE20162]" userId="S::ch.en.u4cse20162@ch.students.amrita.edu::565e4511-62af-487c-8d3c-e592fb9e2c1d" providerId="AD" clId="Web-{E4722C44-CC15-4D3B-8C38-A746025C9732}" dt="2021-10-12T06:22:41.924" v="0" actId="1076"/>
        <pc:sldMkLst>
          <pc:docMk/>
          <pc:sldMk cId="3352846808" sldId="259"/>
        </pc:sldMkLst>
        <pc:spChg chg="mod">
          <ac:chgData name="SARASWATHULA SRILIKHITHA  - [CH.EN.U4CSE20162]" userId="S::ch.en.u4cse20162@ch.students.amrita.edu::565e4511-62af-487c-8d3c-e592fb9e2c1d" providerId="AD" clId="Web-{E4722C44-CC15-4D3B-8C38-A746025C9732}" dt="2021-10-12T06:22:41.924" v="0" actId="1076"/>
          <ac:spMkLst>
            <pc:docMk/>
            <pc:sldMk cId="3352846808" sldId="259"/>
            <ac:spMk id="5" creationId="{B162ABC7-C6D0-45D3-835F-8EC215D44EAC}"/>
          </ac:spMkLst>
        </pc:spChg>
      </pc:sldChg>
      <pc:sldChg chg="modSp">
        <pc:chgData name="SARASWATHULA SRILIKHITHA  - [CH.EN.U4CSE20162]" userId="S::ch.en.u4cse20162@ch.students.amrita.edu::565e4511-62af-487c-8d3c-e592fb9e2c1d" providerId="AD" clId="Web-{E4722C44-CC15-4D3B-8C38-A746025C9732}" dt="2021-10-12T06:25:16.711" v="1" actId="1076"/>
        <pc:sldMkLst>
          <pc:docMk/>
          <pc:sldMk cId="2893357346" sldId="261"/>
        </pc:sldMkLst>
        <pc:spChg chg="mod">
          <ac:chgData name="SARASWATHULA SRILIKHITHA  - [CH.EN.U4CSE20162]" userId="S::ch.en.u4cse20162@ch.students.amrita.edu::565e4511-62af-487c-8d3c-e592fb9e2c1d" providerId="AD" clId="Web-{E4722C44-CC15-4D3B-8C38-A746025C9732}" dt="2021-10-12T06:25:16.711" v="1" actId="1076"/>
          <ac:spMkLst>
            <pc:docMk/>
            <pc:sldMk cId="2893357346" sldId="261"/>
            <ac:spMk id="5" creationId="{B162ABC7-C6D0-45D3-835F-8EC215D44EAC}"/>
          </ac:spMkLst>
        </pc:spChg>
      </pc:sldChg>
    </pc:docChg>
  </pc:docChgLst>
  <pc:docChgLst>
    <pc:chgData name="Arnab Gupta  - [CH.EN.U4CSE20105]" userId="S::ch.en.u4cse20105@ch.students.amrita.edu::9489cc77-686e-4a0c-ba2b-c6fd4b0c9204" providerId="AD" clId="Web-{B4E01331-08DA-48DD-943E-75DFC3210298}"/>
    <pc:docChg chg="sldOrd">
      <pc:chgData name="Arnab Gupta  - [CH.EN.U4CSE20105]" userId="S::ch.en.u4cse20105@ch.students.amrita.edu::9489cc77-686e-4a0c-ba2b-c6fd4b0c9204" providerId="AD" clId="Web-{B4E01331-08DA-48DD-943E-75DFC3210298}" dt="2021-10-22T14:09:34.835" v="0"/>
      <pc:docMkLst>
        <pc:docMk/>
      </pc:docMkLst>
      <pc:sldChg chg="ord">
        <pc:chgData name="Arnab Gupta  - [CH.EN.U4CSE20105]" userId="S::ch.en.u4cse20105@ch.students.amrita.edu::9489cc77-686e-4a0c-ba2b-c6fd4b0c9204" providerId="AD" clId="Web-{B4E01331-08DA-48DD-943E-75DFC3210298}" dt="2021-10-22T14:09:34.835" v="0"/>
        <pc:sldMkLst>
          <pc:docMk/>
          <pc:sldMk cId="2474320220"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8">
            <a:extLst>
              <a:ext uri="{FF2B5EF4-FFF2-40B4-BE49-F238E27FC236}">
                <a16:creationId xmlns:a16="http://schemas.microsoft.com/office/drawing/2014/main" xmlns="" id="{AAAE94E3-A7DB-4868-B1E3-E49703488B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94698E5-F1E0-4D72-A187-E87FBAD95ABE}"/>
              </a:ext>
            </a:extLst>
          </p:cNvPr>
          <p:cNvSpPr>
            <a:spLocks noGrp="1"/>
          </p:cNvSpPr>
          <p:nvPr>
            <p:ph type="title"/>
          </p:nvPr>
        </p:nvSpPr>
        <p:spPr>
          <a:xfrm>
            <a:off x="589560" y="856180"/>
            <a:ext cx="5279408" cy="1128068"/>
          </a:xfrm>
          <a:solidFill>
            <a:srgbClr val="F5277D"/>
          </a:solidFill>
        </p:spPr>
        <p:txBody>
          <a:bodyPr anchor="ctr">
            <a:normAutofit fontScale="90000"/>
          </a:bodyPr>
          <a:lstStyle/>
          <a:p>
            <a:r>
              <a:rPr lang="en-US" sz="4000" b="1">
                <a:cs typeface="Calibri Light"/>
              </a:rPr>
              <a:t>DATABASE MANAGEMENT SYSTEM</a:t>
            </a:r>
            <a:endParaRPr lang="en-US"/>
          </a:p>
        </p:txBody>
      </p:sp>
      <p:grpSp>
        <p:nvGrpSpPr>
          <p:cNvPr id="38" name="Group 40">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42" name="Rectangle 41">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8" descr="Text&#10;&#10;Description automatically generated">
            <a:extLst>
              <a:ext uri="{FF2B5EF4-FFF2-40B4-BE49-F238E27FC236}">
                <a16:creationId xmlns:a16="http://schemas.microsoft.com/office/drawing/2014/main" xmlns="" id="{5E6C6772-6053-4034-B9AE-BC22F2967363}"/>
              </a:ext>
            </a:extLst>
          </p:cNvPr>
          <p:cNvPicPr>
            <a:picLocks noChangeAspect="1"/>
          </p:cNvPicPr>
          <p:nvPr/>
        </p:nvPicPr>
        <p:blipFill rotWithShape="1">
          <a:blip r:embed="rId2"/>
          <a:srcRect r="1" b="21"/>
          <a:stretch/>
        </p:blipFill>
        <p:spPr>
          <a:xfrm>
            <a:off x="7083423" y="829006"/>
            <a:ext cx="4397433" cy="2024528"/>
          </a:xfrm>
          <a:prstGeom prst="rect">
            <a:avLst/>
          </a:prstGeom>
        </p:spPr>
      </p:pic>
      <p:sp>
        <p:nvSpPr>
          <p:cNvPr id="51" name="Rectangle 50">
            <a:extLst>
              <a:ext uri="{FF2B5EF4-FFF2-40B4-BE49-F238E27FC236}">
                <a16:creationId xmlns:a16="http://schemas.microsoft.com/office/drawing/2014/main" xmlns="" id="{8CB5D2D7-DF65-4E86-BFBA-FFB9B5ACEB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9" descr="A picture containing outdoor, road, grass, house&#10;&#10;Description automatically generated">
            <a:extLst>
              <a:ext uri="{FF2B5EF4-FFF2-40B4-BE49-F238E27FC236}">
                <a16:creationId xmlns:a16="http://schemas.microsoft.com/office/drawing/2014/main" xmlns="" id="{40FA640D-BE82-4045-8066-76CB2F55CA47}"/>
              </a:ext>
            </a:extLst>
          </p:cNvPr>
          <p:cNvPicPr>
            <a:picLocks noChangeAspect="1"/>
          </p:cNvPicPr>
          <p:nvPr/>
        </p:nvPicPr>
        <p:blipFill rotWithShape="1">
          <a:blip r:embed="rId3"/>
          <a:srcRect t="19272" r="-2" b="2361"/>
          <a:stretch/>
        </p:blipFill>
        <p:spPr>
          <a:xfrm>
            <a:off x="7083423" y="3955419"/>
            <a:ext cx="4395569" cy="2023706"/>
          </a:xfrm>
          <a:prstGeom prst="rect">
            <a:avLst/>
          </a:prstGeom>
        </p:spPr>
      </p:pic>
      <p:sp>
        <p:nvSpPr>
          <p:cNvPr id="14" name="Content Placeholder 13"/>
          <p:cNvSpPr>
            <a:spLocks noGrp="1"/>
          </p:cNvSpPr>
          <p:nvPr>
            <p:ph idx="1"/>
          </p:nvPr>
        </p:nvSpPr>
        <p:spPr/>
        <p:txBody>
          <a:bodyPr/>
          <a:lstStyle/>
          <a:p>
            <a:endParaRPr lang="en-US"/>
          </a:p>
        </p:txBody>
      </p:sp>
    </p:spTree>
    <p:extLst>
      <p:ext uri="{BB962C8B-B14F-4D97-AF65-F5344CB8AC3E}">
        <p14:creationId xmlns:p14="http://schemas.microsoft.com/office/powerpoint/2010/main" xmlns="" val="182513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1C4828F-D176-4130-A32B-68B7AA6D4C6E}"/>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E-R MODEL</a:t>
            </a:r>
          </a:p>
        </p:txBody>
      </p:sp>
      <p:sp>
        <p:nvSpPr>
          <p:cNvPr id="5" name="TextBox 4">
            <a:extLst>
              <a:ext uri="{FF2B5EF4-FFF2-40B4-BE49-F238E27FC236}">
                <a16:creationId xmlns:a16="http://schemas.microsoft.com/office/drawing/2014/main" xmlns="" id="{B162ABC7-C6D0-45D3-835F-8EC215D44EAC}"/>
              </a:ext>
            </a:extLst>
          </p:cNvPr>
          <p:cNvSpPr txBox="1"/>
          <p:nvPr/>
        </p:nvSpPr>
        <p:spPr>
          <a:xfrm>
            <a:off x="87352" y="1629936"/>
            <a:ext cx="1200800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ea typeface="+mn-lt"/>
                <a:cs typeface="+mn-lt"/>
              </a:rPr>
              <a:t>Attributes are the </a:t>
            </a:r>
            <a:r>
              <a:rPr lang="en-US" b="1">
                <a:ea typeface="+mn-lt"/>
                <a:cs typeface="+mn-lt"/>
              </a:rPr>
              <a:t>properties which define the entity type</a:t>
            </a:r>
            <a:r>
              <a:rPr lang="en-US">
                <a:ea typeface="+mn-lt"/>
                <a:cs typeface="+mn-lt"/>
              </a:rPr>
              <a:t>. For example, </a:t>
            </a:r>
            <a:r>
              <a:rPr lang="en-US" err="1">
                <a:ea typeface="+mn-lt"/>
                <a:cs typeface="+mn-lt"/>
              </a:rPr>
              <a:t>Roll_No</a:t>
            </a:r>
            <a:r>
              <a:rPr lang="en-US">
                <a:ea typeface="+mn-lt"/>
                <a:cs typeface="+mn-lt"/>
              </a:rPr>
              <a:t>, Name, DOB, Age, Address, </a:t>
            </a:r>
            <a:r>
              <a:rPr lang="en-US" err="1">
                <a:ea typeface="+mn-lt"/>
                <a:cs typeface="+mn-lt"/>
              </a:rPr>
              <a:t>Mobile_No</a:t>
            </a:r>
            <a:r>
              <a:rPr lang="en-US">
                <a:ea typeface="+mn-lt"/>
                <a:cs typeface="+mn-lt"/>
              </a:rPr>
              <a:t> are the attributes which defines entity type Student. In ER diagram, attribute is represented by an oval.</a:t>
            </a:r>
          </a:p>
          <a:p>
            <a:endParaRPr lang="en-US">
              <a:cs typeface="Calibri" panose="020F0502020204030204"/>
            </a:endParaRPr>
          </a:p>
          <a:p>
            <a:endParaRPr lang="en-US">
              <a:cs typeface="Calibri" panose="020F0502020204030204"/>
            </a:endParaRPr>
          </a:p>
        </p:txBody>
      </p:sp>
      <p:sp>
        <p:nvSpPr>
          <p:cNvPr id="2" name="TextBox 1">
            <a:extLst>
              <a:ext uri="{FF2B5EF4-FFF2-40B4-BE49-F238E27FC236}">
                <a16:creationId xmlns:a16="http://schemas.microsoft.com/office/drawing/2014/main" xmlns="" id="{47D82A4B-FE54-44B2-B197-9EEE3BB890AC}"/>
              </a:ext>
            </a:extLst>
          </p:cNvPr>
          <p:cNvSpPr txBox="1"/>
          <p:nvPr/>
        </p:nvSpPr>
        <p:spPr>
          <a:xfrm>
            <a:off x="3717" y="923693"/>
            <a:ext cx="2529469" cy="369332"/>
          </a:xfrm>
          <a:prstGeom prst="rect">
            <a:avLst/>
          </a:prstGeom>
          <a:solidFill>
            <a:schemeClr val="accent2">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12529"/>
                </a:solidFill>
                <a:latin typeface="system-ui"/>
              </a:rPr>
              <a:t>ER Mode</a:t>
            </a:r>
            <a:r>
              <a:rPr lang="en-US" b="1">
                <a:solidFill>
                  <a:srgbClr val="212529"/>
                </a:solidFill>
                <a:latin typeface="system-ui"/>
              </a:rPr>
              <a:t>l:</a:t>
            </a:r>
            <a:r>
              <a:rPr lang="en-US">
                <a:solidFill>
                  <a:srgbClr val="212529"/>
                </a:solidFill>
                <a:latin typeface="system-ui"/>
              </a:rPr>
              <a:t> Attributes</a:t>
            </a:r>
          </a:p>
        </p:txBody>
      </p:sp>
      <p:pic>
        <p:nvPicPr>
          <p:cNvPr id="6" name="Picture 6" descr="Diagram, venn diagram&#10;&#10;Description automatically generated">
            <a:extLst>
              <a:ext uri="{FF2B5EF4-FFF2-40B4-BE49-F238E27FC236}">
                <a16:creationId xmlns:a16="http://schemas.microsoft.com/office/drawing/2014/main" xmlns="" id="{45C69443-A0FB-4D94-AE5F-64BB9D0A14CA}"/>
              </a:ext>
            </a:extLst>
          </p:cNvPr>
          <p:cNvPicPr>
            <a:picLocks noChangeAspect="1"/>
          </p:cNvPicPr>
          <p:nvPr/>
        </p:nvPicPr>
        <p:blipFill>
          <a:blip r:embed="rId2"/>
          <a:stretch>
            <a:fillRect/>
          </a:stretch>
        </p:blipFill>
        <p:spPr>
          <a:xfrm>
            <a:off x="2537831" y="961561"/>
            <a:ext cx="1466386" cy="743880"/>
          </a:xfrm>
          <a:prstGeom prst="rect">
            <a:avLst/>
          </a:prstGeom>
        </p:spPr>
      </p:pic>
      <p:sp>
        <p:nvSpPr>
          <p:cNvPr id="7" name="TextBox 6">
            <a:extLst>
              <a:ext uri="{FF2B5EF4-FFF2-40B4-BE49-F238E27FC236}">
                <a16:creationId xmlns:a16="http://schemas.microsoft.com/office/drawing/2014/main" xmlns="" id="{4A41B7F7-D6B5-4648-BDEA-E8ED756C3302}"/>
              </a:ext>
            </a:extLst>
          </p:cNvPr>
          <p:cNvSpPr txBox="1"/>
          <p:nvPr/>
        </p:nvSpPr>
        <p:spPr>
          <a:xfrm>
            <a:off x="133815" y="2680010"/>
            <a:ext cx="11571248" cy="1295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a:solidFill>
                  <a:srgbClr val="273239"/>
                </a:solidFill>
                <a:latin typeface="urw-din"/>
              </a:rPr>
              <a:t>Key Attribute –</a:t>
            </a:r>
            <a:r>
              <a:rPr lang="en-US"/>
              <a:t/>
            </a:r>
            <a:br>
              <a:rPr lang="en-US"/>
            </a:br>
            <a:r>
              <a:rPr lang="en-US">
                <a:solidFill>
                  <a:srgbClr val="273239"/>
                </a:solidFill>
                <a:latin typeface="urw-din"/>
              </a:rPr>
              <a:t>The attribute which </a:t>
            </a:r>
            <a:r>
              <a:rPr lang="en-US" b="1">
                <a:solidFill>
                  <a:srgbClr val="273239"/>
                </a:solidFill>
                <a:latin typeface="urw-din"/>
              </a:rPr>
              <a:t>uniquely identifies each entity</a:t>
            </a:r>
            <a:r>
              <a:rPr lang="en-US">
                <a:solidFill>
                  <a:srgbClr val="273239"/>
                </a:solidFill>
                <a:latin typeface="urw-din"/>
              </a:rPr>
              <a:t> in the entity set is called key </a:t>
            </a:r>
            <a:r>
              <a:rPr lang="en-US" err="1">
                <a:solidFill>
                  <a:srgbClr val="273239"/>
                </a:solidFill>
                <a:latin typeface="urw-din"/>
              </a:rPr>
              <a:t>attribute.For</a:t>
            </a:r>
            <a:r>
              <a:rPr lang="en-US">
                <a:solidFill>
                  <a:srgbClr val="273239"/>
                </a:solidFill>
                <a:latin typeface="urw-din"/>
              </a:rPr>
              <a:t> example, </a:t>
            </a:r>
            <a:r>
              <a:rPr lang="en-US" err="1">
                <a:solidFill>
                  <a:srgbClr val="273239"/>
                </a:solidFill>
                <a:latin typeface="urw-din"/>
              </a:rPr>
              <a:t>Roll_No</a:t>
            </a:r>
            <a:r>
              <a:rPr lang="en-US">
                <a:solidFill>
                  <a:srgbClr val="273239"/>
                </a:solidFill>
                <a:latin typeface="urw-din"/>
              </a:rPr>
              <a:t> will be unique for each student. In ER diagram, key attribute is represented by an oval with underlying lines.</a:t>
            </a:r>
            <a:endParaRPr lang="en-US">
              <a:cs typeface="Calibri" panose="020F0502020204030204"/>
            </a:endParaRPr>
          </a:p>
        </p:txBody>
      </p:sp>
      <p:pic>
        <p:nvPicPr>
          <p:cNvPr id="9" name="Picture 9" descr="Diagram&#10;&#10;Description automatically generated">
            <a:extLst>
              <a:ext uri="{FF2B5EF4-FFF2-40B4-BE49-F238E27FC236}">
                <a16:creationId xmlns:a16="http://schemas.microsoft.com/office/drawing/2014/main" xmlns="" id="{4430585A-DBC7-4935-8B10-CC1C2F9D396C}"/>
              </a:ext>
            </a:extLst>
          </p:cNvPr>
          <p:cNvPicPr>
            <a:picLocks noChangeAspect="1"/>
          </p:cNvPicPr>
          <p:nvPr/>
        </p:nvPicPr>
        <p:blipFill>
          <a:blip r:embed="rId3"/>
          <a:stretch>
            <a:fillRect/>
          </a:stretch>
        </p:blipFill>
        <p:spPr>
          <a:xfrm>
            <a:off x="1868758" y="2429804"/>
            <a:ext cx="1587191" cy="827514"/>
          </a:xfrm>
          <a:prstGeom prst="rect">
            <a:avLst/>
          </a:prstGeom>
        </p:spPr>
      </p:pic>
      <p:sp>
        <p:nvSpPr>
          <p:cNvPr id="10" name="TextBox 9">
            <a:extLst>
              <a:ext uri="{FF2B5EF4-FFF2-40B4-BE49-F238E27FC236}">
                <a16:creationId xmlns:a16="http://schemas.microsoft.com/office/drawing/2014/main" xmlns="" id="{6EB7C7EB-33A0-448E-9AE2-5A16A8A13E98}"/>
              </a:ext>
            </a:extLst>
          </p:cNvPr>
          <p:cNvSpPr txBox="1"/>
          <p:nvPr/>
        </p:nvSpPr>
        <p:spPr>
          <a:xfrm>
            <a:off x="133816" y="4111083"/>
            <a:ext cx="118686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73239"/>
                </a:solidFill>
                <a:latin typeface="urw-din"/>
              </a:rPr>
              <a:t>Composite Attribute –</a:t>
            </a:r>
            <a:r>
              <a:rPr lang="en-US"/>
              <a:t/>
            </a:r>
            <a:br>
              <a:rPr lang="en-US"/>
            </a:br>
            <a:r>
              <a:rPr lang="en-US">
                <a:solidFill>
                  <a:srgbClr val="273239"/>
                </a:solidFill>
                <a:latin typeface="urw-din"/>
              </a:rPr>
              <a:t>An attribute </a:t>
            </a:r>
            <a:r>
              <a:rPr lang="en-US" b="1">
                <a:solidFill>
                  <a:srgbClr val="273239"/>
                </a:solidFill>
                <a:latin typeface="urw-din"/>
              </a:rPr>
              <a:t>composed of many other attribute</a:t>
            </a:r>
            <a:r>
              <a:rPr lang="en-US">
                <a:solidFill>
                  <a:srgbClr val="273239"/>
                </a:solidFill>
                <a:latin typeface="urw-din"/>
              </a:rPr>
              <a:t> is called as composite attribute. For example, Address attribute of student Entity type consists of Street, City, State, and Country. In ER diagram, composite attribute is represented by an oval comprising of ovals.</a:t>
            </a:r>
            <a:endParaRPr lang="en-US"/>
          </a:p>
        </p:txBody>
      </p:sp>
      <p:pic>
        <p:nvPicPr>
          <p:cNvPr id="3" name="Picture 7" descr="Diagram&#10;&#10;Description automatically generated">
            <a:extLst>
              <a:ext uri="{FF2B5EF4-FFF2-40B4-BE49-F238E27FC236}">
                <a16:creationId xmlns:a16="http://schemas.microsoft.com/office/drawing/2014/main" xmlns="" id="{C8DC3DAF-568F-43D6-BB9A-C8CD74E473CB}"/>
              </a:ext>
            </a:extLst>
          </p:cNvPr>
          <p:cNvPicPr>
            <a:picLocks noChangeAspect="1"/>
          </p:cNvPicPr>
          <p:nvPr/>
        </p:nvPicPr>
        <p:blipFill>
          <a:blip r:embed="rId4"/>
          <a:stretch>
            <a:fillRect/>
          </a:stretch>
        </p:blipFill>
        <p:spPr>
          <a:xfrm>
            <a:off x="4854499" y="5085131"/>
            <a:ext cx="3049858" cy="1724370"/>
          </a:xfrm>
          <a:prstGeom prst="rect">
            <a:avLst/>
          </a:prstGeom>
        </p:spPr>
      </p:pic>
    </p:spTree>
    <p:extLst>
      <p:ext uri="{BB962C8B-B14F-4D97-AF65-F5344CB8AC3E}">
        <p14:creationId xmlns:p14="http://schemas.microsoft.com/office/powerpoint/2010/main" xmlns="" val="60419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1C4828F-D176-4130-A32B-68B7AA6D4C6E}"/>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E-R MODEL</a:t>
            </a:r>
          </a:p>
        </p:txBody>
      </p:sp>
      <p:sp>
        <p:nvSpPr>
          <p:cNvPr id="3" name="TextBox 2">
            <a:extLst>
              <a:ext uri="{FF2B5EF4-FFF2-40B4-BE49-F238E27FC236}">
                <a16:creationId xmlns:a16="http://schemas.microsoft.com/office/drawing/2014/main" xmlns="" id="{4E23F4B6-3BFB-4BBB-A2B9-5960B4E90FEA}"/>
              </a:ext>
            </a:extLst>
          </p:cNvPr>
          <p:cNvSpPr txBox="1"/>
          <p:nvPr/>
        </p:nvSpPr>
        <p:spPr>
          <a:xfrm>
            <a:off x="-42745" y="1063083"/>
            <a:ext cx="1211022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73239"/>
                </a:solidFill>
                <a:latin typeface="urw-din"/>
              </a:rPr>
              <a:t>Multivalued Attribute –</a:t>
            </a:r>
            <a:endParaRPr lang="en-US">
              <a:solidFill>
                <a:srgbClr val="000000"/>
              </a:solidFill>
              <a:latin typeface="Calibri" panose="020F0502020204030204"/>
              <a:cs typeface="Calibri" panose="020F0502020204030204"/>
            </a:endParaRPr>
          </a:p>
          <a:p>
            <a:endParaRPr lang="en-US">
              <a:solidFill>
                <a:srgbClr val="273239"/>
              </a:solidFill>
              <a:latin typeface="urw-din"/>
            </a:endParaRPr>
          </a:p>
          <a:p>
            <a:endParaRPr lang="en-US">
              <a:solidFill>
                <a:srgbClr val="273239"/>
              </a:solidFill>
              <a:latin typeface="urw-din"/>
            </a:endParaRPr>
          </a:p>
          <a:p>
            <a:r>
              <a:rPr lang="en-US">
                <a:solidFill>
                  <a:srgbClr val="273239"/>
                </a:solidFill>
                <a:latin typeface="urw-din"/>
              </a:rPr>
              <a:t>An attribute consisting </a:t>
            </a:r>
            <a:r>
              <a:rPr lang="en-US" b="1">
                <a:solidFill>
                  <a:srgbClr val="273239"/>
                </a:solidFill>
                <a:latin typeface="urw-din"/>
              </a:rPr>
              <a:t>more than one value</a:t>
            </a:r>
            <a:r>
              <a:rPr lang="en-US">
                <a:solidFill>
                  <a:srgbClr val="273239"/>
                </a:solidFill>
                <a:latin typeface="urw-din"/>
              </a:rPr>
              <a:t> for a given entity. For example, </a:t>
            </a:r>
            <a:r>
              <a:rPr lang="en-US" err="1">
                <a:solidFill>
                  <a:srgbClr val="273239"/>
                </a:solidFill>
                <a:latin typeface="urw-din"/>
              </a:rPr>
              <a:t>Phone_No</a:t>
            </a:r>
            <a:r>
              <a:rPr lang="en-US">
                <a:solidFill>
                  <a:srgbClr val="273239"/>
                </a:solidFill>
                <a:latin typeface="urw-din"/>
              </a:rPr>
              <a:t> (can be more than one for a given student). In ER diagram, multivalued attribute is represented by double oval.</a:t>
            </a:r>
            <a:endParaRPr lang="en-US">
              <a:cs typeface="Calibri"/>
            </a:endParaRPr>
          </a:p>
        </p:txBody>
      </p:sp>
      <p:pic>
        <p:nvPicPr>
          <p:cNvPr id="8" name="Picture 11" descr="Diagram&#10;&#10;Description automatically generated">
            <a:extLst>
              <a:ext uri="{FF2B5EF4-FFF2-40B4-BE49-F238E27FC236}">
                <a16:creationId xmlns:a16="http://schemas.microsoft.com/office/drawing/2014/main" xmlns="" id="{AF9A443F-747E-4826-8902-A7F900CC0525}"/>
              </a:ext>
            </a:extLst>
          </p:cNvPr>
          <p:cNvPicPr>
            <a:picLocks noChangeAspect="1"/>
          </p:cNvPicPr>
          <p:nvPr/>
        </p:nvPicPr>
        <p:blipFill>
          <a:blip r:embed="rId2"/>
          <a:stretch>
            <a:fillRect/>
          </a:stretch>
        </p:blipFill>
        <p:spPr>
          <a:xfrm>
            <a:off x="2563386" y="949944"/>
            <a:ext cx="1471033" cy="832160"/>
          </a:xfrm>
          <a:prstGeom prst="rect">
            <a:avLst/>
          </a:prstGeom>
        </p:spPr>
      </p:pic>
      <p:sp>
        <p:nvSpPr>
          <p:cNvPr id="12" name="TextBox 11">
            <a:extLst>
              <a:ext uri="{FF2B5EF4-FFF2-40B4-BE49-F238E27FC236}">
                <a16:creationId xmlns:a16="http://schemas.microsoft.com/office/drawing/2014/main" xmlns="" id="{5118F5C6-EEC3-46F1-8DEB-A39003A71A74}"/>
              </a:ext>
            </a:extLst>
          </p:cNvPr>
          <p:cNvSpPr txBox="1"/>
          <p:nvPr/>
        </p:nvSpPr>
        <p:spPr>
          <a:xfrm>
            <a:off x="31596" y="3200400"/>
            <a:ext cx="631159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73239"/>
                </a:solidFill>
                <a:latin typeface="urw-din"/>
              </a:rPr>
              <a:t>Derived Attribute –</a:t>
            </a:r>
            <a:endParaRPr lang="en-US">
              <a:solidFill>
                <a:srgbClr val="000000"/>
              </a:solidFill>
              <a:latin typeface="Calibri" panose="020F0502020204030204"/>
              <a:cs typeface="Calibri" panose="020F0502020204030204"/>
            </a:endParaRPr>
          </a:p>
          <a:p>
            <a:r>
              <a:rPr lang="en-US"/>
              <a:t/>
            </a:r>
            <a:br>
              <a:rPr lang="en-US"/>
            </a:br>
            <a:r>
              <a:rPr lang="en-US">
                <a:solidFill>
                  <a:srgbClr val="273239"/>
                </a:solidFill>
                <a:latin typeface="urw-din"/>
              </a:rPr>
              <a:t>An attribute which can be </a:t>
            </a:r>
            <a:r>
              <a:rPr lang="en-US" b="1">
                <a:solidFill>
                  <a:srgbClr val="273239"/>
                </a:solidFill>
                <a:latin typeface="urw-din"/>
              </a:rPr>
              <a:t>derived from other attributes</a:t>
            </a:r>
            <a:r>
              <a:rPr lang="en-US">
                <a:solidFill>
                  <a:srgbClr val="273239"/>
                </a:solidFill>
                <a:latin typeface="urw-din"/>
              </a:rPr>
              <a:t> of the entity type is known as derived attribute. e.g.; Age (can be derived from DOB). In ER diagram, derived attribute is represented by dashed oval.</a:t>
            </a:r>
            <a:endParaRPr lang="en-US">
              <a:cs typeface="Calibri"/>
            </a:endParaRPr>
          </a:p>
        </p:txBody>
      </p:sp>
      <p:pic>
        <p:nvPicPr>
          <p:cNvPr id="13" name="Picture 13" descr="A picture containing hula-hoop, tableware, dishware&#10;&#10;Description automatically generated">
            <a:extLst>
              <a:ext uri="{FF2B5EF4-FFF2-40B4-BE49-F238E27FC236}">
                <a16:creationId xmlns:a16="http://schemas.microsoft.com/office/drawing/2014/main" xmlns="" id="{26AF839B-CC15-4D56-A85C-ABD0C66C28A7}"/>
              </a:ext>
            </a:extLst>
          </p:cNvPr>
          <p:cNvPicPr>
            <a:picLocks noChangeAspect="1"/>
          </p:cNvPicPr>
          <p:nvPr/>
        </p:nvPicPr>
        <p:blipFill>
          <a:blip r:embed="rId3"/>
          <a:stretch>
            <a:fillRect/>
          </a:stretch>
        </p:blipFill>
        <p:spPr>
          <a:xfrm>
            <a:off x="2203294" y="2913023"/>
            <a:ext cx="1680118" cy="883270"/>
          </a:xfrm>
          <a:prstGeom prst="rect">
            <a:avLst/>
          </a:prstGeom>
        </p:spPr>
      </p:pic>
      <p:pic>
        <p:nvPicPr>
          <p:cNvPr id="14" name="Picture 14" descr="Diagram&#10;&#10;Description automatically generated">
            <a:extLst>
              <a:ext uri="{FF2B5EF4-FFF2-40B4-BE49-F238E27FC236}">
                <a16:creationId xmlns:a16="http://schemas.microsoft.com/office/drawing/2014/main" xmlns="" id="{A74B8514-5157-4B87-A931-17E61CC05544}"/>
              </a:ext>
            </a:extLst>
          </p:cNvPr>
          <p:cNvPicPr>
            <a:picLocks noChangeAspect="1"/>
          </p:cNvPicPr>
          <p:nvPr/>
        </p:nvPicPr>
        <p:blipFill>
          <a:blip r:embed="rId4"/>
          <a:stretch>
            <a:fillRect/>
          </a:stretch>
        </p:blipFill>
        <p:spPr>
          <a:xfrm>
            <a:off x="6601522" y="2648894"/>
            <a:ext cx="5465955" cy="3697531"/>
          </a:xfrm>
          <a:prstGeom prst="rect">
            <a:avLst/>
          </a:prstGeom>
        </p:spPr>
      </p:pic>
    </p:spTree>
    <p:extLst>
      <p:ext uri="{BB962C8B-B14F-4D97-AF65-F5344CB8AC3E}">
        <p14:creationId xmlns:p14="http://schemas.microsoft.com/office/powerpoint/2010/main" xmlns="" val="3413006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1C4828F-D176-4130-A32B-68B7AA6D4C6E}"/>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E-R MODEL-</a:t>
            </a:r>
          </a:p>
        </p:txBody>
      </p:sp>
      <p:sp>
        <p:nvSpPr>
          <p:cNvPr id="2" name="TextBox 1">
            <a:extLst>
              <a:ext uri="{FF2B5EF4-FFF2-40B4-BE49-F238E27FC236}">
                <a16:creationId xmlns:a16="http://schemas.microsoft.com/office/drawing/2014/main" xmlns="" id="{D97431F4-1F62-44BE-89EA-01506214C949}"/>
              </a:ext>
            </a:extLst>
          </p:cNvPr>
          <p:cNvSpPr txBox="1"/>
          <p:nvPr/>
        </p:nvSpPr>
        <p:spPr>
          <a:xfrm>
            <a:off x="31595" y="951571"/>
            <a:ext cx="4787590" cy="369332"/>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73239"/>
                </a:solidFill>
                <a:latin typeface="urw-din"/>
              </a:rPr>
              <a:t>Relationship Type and Relationship Set:</a:t>
            </a:r>
            <a:endParaRPr lang="en-US"/>
          </a:p>
        </p:txBody>
      </p:sp>
      <p:sp>
        <p:nvSpPr>
          <p:cNvPr id="5" name="TextBox 4">
            <a:extLst>
              <a:ext uri="{FF2B5EF4-FFF2-40B4-BE49-F238E27FC236}">
                <a16:creationId xmlns:a16="http://schemas.microsoft.com/office/drawing/2014/main" xmlns="" id="{E034562B-48F7-4C09-97AC-73B2098C9DA3}"/>
              </a:ext>
            </a:extLst>
          </p:cNvPr>
          <p:cNvSpPr txBox="1"/>
          <p:nvPr/>
        </p:nvSpPr>
        <p:spPr>
          <a:xfrm>
            <a:off x="3718" y="1416205"/>
            <a:ext cx="1215668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73239"/>
                </a:solidFill>
                <a:latin typeface="urw-din"/>
              </a:rPr>
              <a:t>A relationship type represents the </a:t>
            </a:r>
            <a:r>
              <a:rPr lang="en-US" b="1">
                <a:solidFill>
                  <a:srgbClr val="273239"/>
                </a:solidFill>
                <a:latin typeface="urw-din"/>
              </a:rPr>
              <a:t>association between entity types</a:t>
            </a:r>
            <a:r>
              <a:rPr lang="en-US">
                <a:solidFill>
                  <a:srgbClr val="273239"/>
                </a:solidFill>
                <a:latin typeface="urw-din"/>
              </a:rPr>
              <a:t>. For example,‘Enrolled in’ is a relationship type that exists between entity type Student and Course. In ER diagram, relationship type is represented by a diamond and connecting the entities with lines.</a:t>
            </a:r>
            <a:endParaRPr lang="en-US"/>
          </a:p>
        </p:txBody>
      </p:sp>
      <p:pic>
        <p:nvPicPr>
          <p:cNvPr id="6" name="Picture 6" descr="Diagram&#10;&#10;Description automatically generated">
            <a:extLst>
              <a:ext uri="{FF2B5EF4-FFF2-40B4-BE49-F238E27FC236}">
                <a16:creationId xmlns:a16="http://schemas.microsoft.com/office/drawing/2014/main" xmlns="" id="{A285F777-D575-4B3D-8289-CB864C714190}"/>
              </a:ext>
            </a:extLst>
          </p:cNvPr>
          <p:cNvPicPr>
            <a:picLocks noChangeAspect="1"/>
          </p:cNvPicPr>
          <p:nvPr/>
        </p:nvPicPr>
        <p:blipFill>
          <a:blip r:embed="rId2"/>
          <a:stretch>
            <a:fillRect/>
          </a:stretch>
        </p:blipFill>
        <p:spPr>
          <a:xfrm>
            <a:off x="2540620" y="2347135"/>
            <a:ext cx="5744736" cy="1057899"/>
          </a:xfrm>
          <a:prstGeom prst="rect">
            <a:avLst/>
          </a:prstGeom>
        </p:spPr>
      </p:pic>
      <p:sp>
        <p:nvSpPr>
          <p:cNvPr id="7" name="TextBox 6">
            <a:extLst>
              <a:ext uri="{FF2B5EF4-FFF2-40B4-BE49-F238E27FC236}">
                <a16:creationId xmlns:a16="http://schemas.microsoft.com/office/drawing/2014/main" xmlns="" id="{9FBC4F7E-FF12-4F5B-B1F0-A271944D8181}"/>
              </a:ext>
            </a:extLst>
          </p:cNvPr>
          <p:cNvSpPr txBox="1"/>
          <p:nvPr/>
        </p:nvSpPr>
        <p:spPr>
          <a:xfrm>
            <a:off x="3718" y="3395546"/>
            <a:ext cx="120916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73239"/>
                </a:solidFill>
                <a:latin typeface="urw-din"/>
              </a:rPr>
              <a:t>A set of relationships of same type is known as </a:t>
            </a:r>
            <a:r>
              <a:rPr lang="en-US" b="1">
                <a:solidFill>
                  <a:srgbClr val="273239"/>
                </a:solidFill>
                <a:latin typeface="urw-din"/>
              </a:rPr>
              <a:t>Relationship set.</a:t>
            </a:r>
            <a:r>
              <a:rPr lang="en-US">
                <a:solidFill>
                  <a:srgbClr val="273239"/>
                </a:solidFill>
                <a:latin typeface="urw-din"/>
              </a:rPr>
              <a:t> The following relationship set depicts S1 is enrolled in C2, S2 is enrolled in C1 and S3 is enrolled in C3.</a:t>
            </a:r>
            <a:endParaRPr lang="en-US"/>
          </a:p>
        </p:txBody>
      </p:sp>
      <p:pic>
        <p:nvPicPr>
          <p:cNvPr id="9" name="Picture 9" descr="Diagram, venn diagram&#10;&#10;Description automatically generated">
            <a:extLst>
              <a:ext uri="{FF2B5EF4-FFF2-40B4-BE49-F238E27FC236}">
                <a16:creationId xmlns:a16="http://schemas.microsoft.com/office/drawing/2014/main" xmlns="" id="{50CF096B-4FF1-4EE0-9EE9-2CDCD7D87B0A}"/>
              </a:ext>
            </a:extLst>
          </p:cNvPr>
          <p:cNvPicPr>
            <a:picLocks noChangeAspect="1"/>
          </p:cNvPicPr>
          <p:nvPr/>
        </p:nvPicPr>
        <p:blipFill>
          <a:blip r:embed="rId3"/>
          <a:stretch>
            <a:fillRect/>
          </a:stretch>
        </p:blipFill>
        <p:spPr>
          <a:xfrm>
            <a:off x="6164766" y="4143714"/>
            <a:ext cx="5428784" cy="2715110"/>
          </a:xfrm>
          <a:prstGeom prst="rect">
            <a:avLst/>
          </a:prstGeom>
        </p:spPr>
      </p:pic>
    </p:spTree>
    <p:extLst>
      <p:ext uri="{BB962C8B-B14F-4D97-AF65-F5344CB8AC3E}">
        <p14:creationId xmlns:p14="http://schemas.microsoft.com/office/powerpoint/2010/main" xmlns="" val="464721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1C4828F-D176-4130-A32B-68B7AA6D4C6E}"/>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E-R MODEL-</a:t>
            </a:r>
          </a:p>
        </p:txBody>
      </p:sp>
      <p:sp>
        <p:nvSpPr>
          <p:cNvPr id="2" name="TextBox 1">
            <a:extLst>
              <a:ext uri="{FF2B5EF4-FFF2-40B4-BE49-F238E27FC236}">
                <a16:creationId xmlns:a16="http://schemas.microsoft.com/office/drawing/2014/main" xmlns="" id="{D97431F4-1F62-44BE-89EA-01506214C949}"/>
              </a:ext>
            </a:extLst>
          </p:cNvPr>
          <p:cNvSpPr txBox="1"/>
          <p:nvPr/>
        </p:nvSpPr>
        <p:spPr>
          <a:xfrm>
            <a:off x="31595" y="951571"/>
            <a:ext cx="2947639" cy="369332"/>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Degree of a relationship set:</a:t>
            </a:r>
            <a:endParaRPr lang="en-US">
              <a:ea typeface="+mn-lt"/>
              <a:cs typeface="+mn-lt"/>
            </a:endParaRPr>
          </a:p>
        </p:txBody>
      </p:sp>
      <p:sp>
        <p:nvSpPr>
          <p:cNvPr id="3" name="TextBox 2">
            <a:extLst>
              <a:ext uri="{FF2B5EF4-FFF2-40B4-BE49-F238E27FC236}">
                <a16:creationId xmlns:a16="http://schemas.microsoft.com/office/drawing/2014/main" xmlns="" id="{29B1591A-A155-4A87-8053-84C65CE7198C}"/>
              </a:ext>
            </a:extLst>
          </p:cNvPr>
          <p:cNvSpPr txBox="1"/>
          <p:nvPr/>
        </p:nvSpPr>
        <p:spPr>
          <a:xfrm>
            <a:off x="31596" y="1490546"/>
            <a:ext cx="121009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73239"/>
                </a:solidFill>
                <a:latin typeface="urw-din"/>
              </a:rPr>
              <a:t>The number of different entity sets </a:t>
            </a:r>
            <a:r>
              <a:rPr lang="en-US" b="1">
                <a:solidFill>
                  <a:srgbClr val="273239"/>
                </a:solidFill>
                <a:latin typeface="urw-din"/>
              </a:rPr>
              <a:t>participating in a relationship</a:t>
            </a:r>
            <a:r>
              <a:rPr lang="en-US">
                <a:solidFill>
                  <a:srgbClr val="273239"/>
                </a:solidFill>
                <a:latin typeface="urw-din"/>
              </a:rPr>
              <a:t> set is called as degree of a relationship set.</a:t>
            </a:r>
            <a:endParaRPr lang="en-US"/>
          </a:p>
        </p:txBody>
      </p:sp>
      <p:sp>
        <p:nvSpPr>
          <p:cNvPr id="8" name="TextBox 7">
            <a:extLst>
              <a:ext uri="{FF2B5EF4-FFF2-40B4-BE49-F238E27FC236}">
                <a16:creationId xmlns:a16="http://schemas.microsoft.com/office/drawing/2014/main" xmlns="" id="{A08EAD69-360B-4112-B513-B274945BC806}"/>
              </a:ext>
            </a:extLst>
          </p:cNvPr>
          <p:cNvSpPr txBox="1"/>
          <p:nvPr/>
        </p:nvSpPr>
        <p:spPr>
          <a:xfrm>
            <a:off x="3718" y="1992351"/>
            <a:ext cx="1210093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73239"/>
                </a:solidFill>
                <a:latin typeface="urw-din"/>
              </a:rPr>
              <a:t>Unary Relationship –</a:t>
            </a:r>
            <a:r>
              <a:rPr lang="en-US"/>
              <a:t/>
            </a:r>
            <a:br>
              <a:rPr lang="en-US"/>
            </a:br>
            <a:r>
              <a:rPr lang="en-US">
                <a:solidFill>
                  <a:srgbClr val="273239"/>
                </a:solidFill>
                <a:latin typeface="urw-din"/>
              </a:rPr>
              <a:t>When there is </a:t>
            </a:r>
            <a:r>
              <a:rPr lang="en-US" b="1">
                <a:solidFill>
                  <a:srgbClr val="273239"/>
                </a:solidFill>
                <a:latin typeface="urw-din"/>
              </a:rPr>
              <a:t>only ONE entity set participating in a relation</a:t>
            </a:r>
            <a:r>
              <a:rPr lang="en-US">
                <a:solidFill>
                  <a:srgbClr val="273239"/>
                </a:solidFill>
                <a:latin typeface="urw-din"/>
              </a:rPr>
              <a:t>, the relationship is called as unary relationship. For example, one person is married to only one person.</a:t>
            </a:r>
            <a:endParaRPr lang="en-US"/>
          </a:p>
        </p:txBody>
      </p:sp>
      <p:pic>
        <p:nvPicPr>
          <p:cNvPr id="10" name="Picture 10">
            <a:extLst>
              <a:ext uri="{FF2B5EF4-FFF2-40B4-BE49-F238E27FC236}">
                <a16:creationId xmlns:a16="http://schemas.microsoft.com/office/drawing/2014/main" xmlns="" id="{15899DEF-504E-4894-8308-C71EA68AC54A}"/>
              </a:ext>
            </a:extLst>
          </p:cNvPr>
          <p:cNvPicPr>
            <a:picLocks noChangeAspect="1"/>
          </p:cNvPicPr>
          <p:nvPr/>
        </p:nvPicPr>
        <p:blipFill>
          <a:blip r:embed="rId2"/>
          <a:stretch>
            <a:fillRect/>
          </a:stretch>
        </p:blipFill>
        <p:spPr>
          <a:xfrm>
            <a:off x="5495693" y="2734903"/>
            <a:ext cx="4787590" cy="1583338"/>
          </a:xfrm>
          <a:prstGeom prst="rect">
            <a:avLst/>
          </a:prstGeom>
        </p:spPr>
      </p:pic>
      <p:sp>
        <p:nvSpPr>
          <p:cNvPr id="11" name="TextBox 10">
            <a:extLst>
              <a:ext uri="{FF2B5EF4-FFF2-40B4-BE49-F238E27FC236}">
                <a16:creationId xmlns:a16="http://schemas.microsoft.com/office/drawing/2014/main" xmlns="" id="{946A00B2-E3BE-46BF-954B-15313597C9B3}"/>
              </a:ext>
            </a:extLst>
          </p:cNvPr>
          <p:cNvSpPr txBox="1"/>
          <p:nvPr/>
        </p:nvSpPr>
        <p:spPr>
          <a:xfrm>
            <a:off x="13011" y="3999571"/>
            <a:ext cx="1212880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73239"/>
                </a:solidFill>
                <a:latin typeface="urw-din"/>
              </a:rPr>
              <a:t>Binary Relationship –</a:t>
            </a:r>
            <a:r>
              <a:rPr lang="en-US"/>
              <a:t/>
            </a:r>
            <a:br>
              <a:rPr lang="en-US"/>
            </a:br>
            <a:r>
              <a:rPr lang="en-US">
                <a:solidFill>
                  <a:srgbClr val="273239"/>
                </a:solidFill>
                <a:latin typeface="urw-din"/>
              </a:rPr>
              <a:t>When there are </a:t>
            </a:r>
            <a:r>
              <a:rPr lang="en-US" b="1">
                <a:solidFill>
                  <a:srgbClr val="273239"/>
                </a:solidFill>
                <a:latin typeface="urw-din"/>
              </a:rPr>
              <a:t>TWO entities set participating in a relation</a:t>
            </a:r>
            <a:r>
              <a:rPr lang="en-US">
                <a:solidFill>
                  <a:srgbClr val="273239"/>
                </a:solidFill>
                <a:latin typeface="urw-din"/>
              </a:rPr>
              <a:t>, the relationship is called as binary relationship. For example, Student is enrolled in Course.</a:t>
            </a:r>
            <a:endParaRPr lang="en-US">
              <a:cs typeface="Calibri"/>
            </a:endParaRPr>
          </a:p>
        </p:txBody>
      </p:sp>
      <p:pic>
        <p:nvPicPr>
          <p:cNvPr id="12" name="Picture 12" descr="Diagram&#10;&#10;Description automatically generated">
            <a:extLst>
              <a:ext uri="{FF2B5EF4-FFF2-40B4-BE49-F238E27FC236}">
                <a16:creationId xmlns:a16="http://schemas.microsoft.com/office/drawing/2014/main" xmlns="" id="{1EACF1E0-6A0D-44FC-83EB-3F14F42D4CC0}"/>
              </a:ext>
            </a:extLst>
          </p:cNvPr>
          <p:cNvPicPr>
            <a:picLocks noChangeAspect="1"/>
          </p:cNvPicPr>
          <p:nvPr/>
        </p:nvPicPr>
        <p:blipFill>
          <a:blip r:embed="rId3"/>
          <a:stretch>
            <a:fillRect/>
          </a:stretch>
        </p:blipFill>
        <p:spPr>
          <a:xfrm>
            <a:off x="4399156" y="4753941"/>
            <a:ext cx="6776224" cy="1243752"/>
          </a:xfrm>
          <a:prstGeom prst="rect">
            <a:avLst/>
          </a:prstGeom>
        </p:spPr>
      </p:pic>
      <p:sp>
        <p:nvSpPr>
          <p:cNvPr id="13" name="TextBox 12">
            <a:extLst>
              <a:ext uri="{FF2B5EF4-FFF2-40B4-BE49-F238E27FC236}">
                <a16:creationId xmlns:a16="http://schemas.microsoft.com/office/drawing/2014/main" xmlns="" id="{D5D4DDA5-F244-44A2-849E-B7FBC09DAE6C}"/>
              </a:ext>
            </a:extLst>
          </p:cNvPr>
          <p:cNvSpPr txBox="1"/>
          <p:nvPr/>
        </p:nvSpPr>
        <p:spPr>
          <a:xfrm>
            <a:off x="68767" y="5858107"/>
            <a:ext cx="1157124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73239"/>
                </a:solidFill>
                <a:latin typeface="urw-din"/>
              </a:rPr>
              <a:t>n-</a:t>
            </a:r>
            <a:r>
              <a:rPr lang="en-US" b="1" err="1">
                <a:solidFill>
                  <a:srgbClr val="273239"/>
                </a:solidFill>
                <a:latin typeface="urw-din"/>
              </a:rPr>
              <a:t>ary</a:t>
            </a:r>
            <a:r>
              <a:rPr lang="en-US" b="1">
                <a:solidFill>
                  <a:srgbClr val="273239"/>
                </a:solidFill>
                <a:latin typeface="urw-din"/>
              </a:rPr>
              <a:t> Relationship –</a:t>
            </a:r>
            <a:r>
              <a:rPr lang="en-US">
                <a:latin typeface="urw-din"/>
              </a:rPr>
              <a:t/>
            </a:r>
            <a:br>
              <a:rPr lang="en-US">
                <a:latin typeface="urw-din"/>
              </a:rPr>
            </a:br>
            <a:r>
              <a:rPr lang="en-US">
                <a:solidFill>
                  <a:srgbClr val="273239"/>
                </a:solidFill>
                <a:latin typeface="urw-din"/>
              </a:rPr>
              <a:t>When there are n entities set participating in a relation, the relationship is called as n-</a:t>
            </a:r>
            <a:r>
              <a:rPr lang="en-US" err="1">
                <a:solidFill>
                  <a:srgbClr val="273239"/>
                </a:solidFill>
                <a:latin typeface="urw-din"/>
              </a:rPr>
              <a:t>ary</a:t>
            </a:r>
            <a:r>
              <a:rPr lang="en-US">
                <a:solidFill>
                  <a:srgbClr val="273239"/>
                </a:solidFill>
                <a:latin typeface="urw-din"/>
              </a:rPr>
              <a:t> relationship.</a:t>
            </a:r>
            <a:endParaRPr lang="en-US"/>
          </a:p>
          <a:p>
            <a:endParaRPr lang="en-US"/>
          </a:p>
        </p:txBody>
      </p:sp>
    </p:spTree>
    <p:extLst>
      <p:ext uri="{BB962C8B-B14F-4D97-AF65-F5344CB8AC3E}">
        <p14:creationId xmlns:p14="http://schemas.microsoft.com/office/powerpoint/2010/main" xmlns="" val="2867673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1C4828F-D176-4130-A32B-68B7AA6D4C6E}"/>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E-R MODEL-</a:t>
            </a:r>
          </a:p>
        </p:txBody>
      </p:sp>
      <p:sp>
        <p:nvSpPr>
          <p:cNvPr id="2" name="TextBox 1">
            <a:extLst>
              <a:ext uri="{FF2B5EF4-FFF2-40B4-BE49-F238E27FC236}">
                <a16:creationId xmlns:a16="http://schemas.microsoft.com/office/drawing/2014/main" xmlns="" id="{D97431F4-1F62-44BE-89EA-01506214C949}"/>
              </a:ext>
            </a:extLst>
          </p:cNvPr>
          <p:cNvSpPr txBox="1"/>
          <p:nvPr/>
        </p:nvSpPr>
        <p:spPr>
          <a:xfrm>
            <a:off x="31595" y="951571"/>
            <a:ext cx="2947639" cy="369332"/>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Degree of a relationship set:</a:t>
            </a:r>
            <a:endParaRPr lang="en-US">
              <a:ea typeface="+mn-lt"/>
              <a:cs typeface="+mn-lt"/>
            </a:endParaRPr>
          </a:p>
        </p:txBody>
      </p:sp>
      <p:sp>
        <p:nvSpPr>
          <p:cNvPr id="3" name="TextBox 2">
            <a:extLst>
              <a:ext uri="{FF2B5EF4-FFF2-40B4-BE49-F238E27FC236}">
                <a16:creationId xmlns:a16="http://schemas.microsoft.com/office/drawing/2014/main" xmlns="" id="{29B1591A-A155-4A87-8053-84C65CE7198C}"/>
              </a:ext>
            </a:extLst>
          </p:cNvPr>
          <p:cNvSpPr txBox="1"/>
          <p:nvPr/>
        </p:nvSpPr>
        <p:spPr>
          <a:xfrm>
            <a:off x="31596" y="1490546"/>
            <a:ext cx="121009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73239"/>
                </a:solidFill>
                <a:latin typeface="urw-din"/>
              </a:rPr>
              <a:t>The number of different entity sets </a:t>
            </a:r>
            <a:r>
              <a:rPr lang="en-US" b="1">
                <a:solidFill>
                  <a:srgbClr val="273239"/>
                </a:solidFill>
                <a:latin typeface="urw-din"/>
              </a:rPr>
              <a:t>participating in a relationship</a:t>
            </a:r>
            <a:r>
              <a:rPr lang="en-US">
                <a:solidFill>
                  <a:srgbClr val="273239"/>
                </a:solidFill>
                <a:latin typeface="urw-din"/>
              </a:rPr>
              <a:t> set is called as degree of a relationship set.</a:t>
            </a:r>
            <a:endParaRPr lang="en-US"/>
          </a:p>
        </p:txBody>
      </p:sp>
      <p:sp>
        <p:nvSpPr>
          <p:cNvPr id="8" name="TextBox 7">
            <a:extLst>
              <a:ext uri="{FF2B5EF4-FFF2-40B4-BE49-F238E27FC236}">
                <a16:creationId xmlns:a16="http://schemas.microsoft.com/office/drawing/2014/main" xmlns="" id="{A08EAD69-360B-4112-B513-B274945BC806}"/>
              </a:ext>
            </a:extLst>
          </p:cNvPr>
          <p:cNvSpPr txBox="1"/>
          <p:nvPr/>
        </p:nvSpPr>
        <p:spPr>
          <a:xfrm>
            <a:off x="3718" y="1992351"/>
            <a:ext cx="1210093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73239"/>
                </a:solidFill>
                <a:latin typeface="urw-din"/>
              </a:rPr>
              <a:t>Unary Relationship –</a:t>
            </a:r>
            <a:r>
              <a:rPr lang="en-US"/>
              <a:t/>
            </a:r>
            <a:br>
              <a:rPr lang="en-US"/>
            </a:br>
            <a:r>
              <a:rPr lang="en-US">
                <a:solidFill>
                  <a:srgbClr val="273239"/>
                </a:solidFill>
                <a:latin typeface="urw-din"/>
              </a:rPr>
              <a:t>When there is </a:t>
            </a:r>
            <a:r>
              <a:rPr lang="en-US" b="1">
                <a:solidFill>
                  <a:srgbClr val="273239"/>
                </a:solidFill>
                <a:latin typeface="urw-din"/>
              </a:rPr>
              <a:t>only ONE entity set participating in a relation</a:t>
            </a:r>
            <a:r>
              <a:rPr lang="en-US">
                <a:solidFill>
                  <a:srgbClr val="273239"/>
                </a:solidFill>
                <a:latin typeface="urw-din"/>
              </a:rPr>
              <a:t>, the relationship is called as unary relationship. For example, one person is married to only one person.</a:t>
            </a:r>
            <a:endParaRPr lang="en-US"/>
          </a:p>
        </p:txBody>
      </p:sp>
      <p:pic>
        <p:nvPicPr>
          <p:cNvPr id="10" name="Picture 10">
            <a:extLst>
              <a:ext uri="{FF2B5EF4-FFF2-40B4-BE49-F238E27FC236}">
                <a16:creationId xmlns:a16="http://schemas.microsoft.com/office/drawing/2014/main" xmlns="" id="{15899DEF-504E-4894-8308-C71EA68AC54A}"/>
              </a:ext>
            </a:extLst>
          </p:cNvPr>
          <p:cNvPicPr>
            <a:picLocks noChangeAspect="1"/>
          </p:cNvPicPr>
          <p:nvPr/>
        </p:nvPicPr>
        <p:blipFill>
          <a:blip r:embed="rId2"/>
          <a:stretch>
            <a:fillRect/>
          </a:stretch>
        </p:blipFill>
        <p:spPr>
          <a:xfrm>
            <a:off x="5495693" y="2734903"/>
            <a:ext cx="4787590" cy="1583338"/>
          </a:xfrm>
          <a:prstGeom prst="rect">
            <a:avLst/>
          </a:prstGeom>
        </p:spPr>
      </p:pic>
      <p:sp>
        <p:nvSpPr>
          <p:cNvPr id="11" name="TextBox 10">
            <a:extLst>
              <a:ext uri="{FF2B5EF4-FFF2-40B4-BE49-F238E27FC236}">
                <a16:creationId xmlns:a16="http://schemas.microsoft.com/office/drawing/2014/main" xmlns="" id="{946A00B2-E3BE-46BF-954B-15313597C9B3}"/>
              </a:ext>
            </a:extLst>
          </p:cNvPr>
          <p:cNvSpPr txBox="1"/>
          <p:nvPr/>
        </p:nvSpPr>
        <p:spPr>
          <a:xfrm>
            <a:off x="13011" y="3999571"/>
            <a:ext cx="1212880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73239"/>
                </a:solidFill>
                <a:latin typeface="urw-din"/>
              </a:rPr>
              <a:t>Binary Relationship –</a:t>
            </a:r>
            <a:endParaRPr lang="en-US">
              <a:solidFill>
                <a:srgbClr val="000000"/>
              </a:solidFill>
              <a:latin typeface="Calibri" panose="020F0502020204030204"/>
              <a:cs typeface="Calibri" panose="020F0502020204030204"/>
            </a:endParaRPr>
          </a:p>
          <a:p>
            <a:r>
              <a:rPr lang="en-US"/>
              <a:t/>
            </a:r>
            <a:br>
              <a:rPr lang="en-US"/>
            </a:br>
            <a:r>
              <a:rPr lang="en-US">
                <a:solidFill>
                  <a:srgbClr val="273239"/>
                </a:solidFill>
                <a:latin typeface="urw-din"/>
              </a:rPr>
              <a:t>When there are </a:t>
            </a:r>
            <a:r>
              <a:rPr lang="en-US" b="1">
                <a:solidFill>
                  <a:srgbClr val="273239"/>
                </a:solidFill>
                <a:latin typeface="urw-din"/>
              </a:rPr>
              <a:t>TWO entities set participating in a relation</a:t>
            </a:r>
            <a:r>
              <a:rPr lang="en-US">
                <a:solidFill>
                  <a:srgbClr val="273239"/>
                </a:solidFill>
                <a:latin typeface="urw-din"/>
              </a:rPr>
              <a:t>, the relationship is called as binary relationship. For example, Student is enrolled in Course.</a:t>
            </a:r>
            <a:endParaRPr lang="en-US">
              <a:cs typeface="Calibri"/>
            </a:endParaRPr>
          </a:p>
        </p:txBody>
      </p:sp>
      <p:pic>
        <p:nvPicPr>
          <p:cNvPr id="12" name="Picture 12" descr="Diagram&#10;&#10;Description automatically generated">
            <a:extLst>
              <a:ext uri="{FF2B5EF4-FFF2-40B4-BE49-F238E27FC236}">
                <a16:creationId xmlns:a16="http://schemas.microsoft.com/office/drawing/2014/main" xmlns="" id="{1EACF1E0-6A0D-44FC-83EB-3F14F42D4CC0}"/>
              </a:ext>
            </a:extLst>
          </p:cNvPr>
          <p:cNvPicPr>
            <a:picLocks noChangeAspect="1"/>
          </p:cNvPicPr>
          <p:nvPr/>
        </p:nvPicPr>
        <p:blipFill>
          <a:blip r:embed="rId3"/>
          <a:stretch>
            <a:fillRect/>
          </a:stretch>
        </p:blipFill>
        <p:spPr>
          <a:xfrm>
            <a:off x="4659351" y="5246453"/>
            <a:ext cx="6776224" cy="1243752"/>
          </a:xfrm>
          <a:prstGeom prst="rect">
            <a:avLst/>
          </a:prstGeom>
        </p:spPr>
      </p:pic>
    </p:spTree>
    <p:extLst>
      <p:ext uri="{BB962C8B-B14F-4D97-AF65-F5344CB8AC3E}">
        <p14:creationId xmlns:p14="http://schemas.microsoft.com/office/powerpoint/2010/main" xmlns="" val="3363593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diagram, box and whisker chart&#10;&#10;Description automatically generated">
            <a:extLst>
              <a:ext uri="{FF2B5EF4-FFF2-40B4-BE49-F238E27FC236}">
                <a16:creationId xmlns:a16="http://schemas.microsoft.com/office/drawing/2014/main" xmlns="" id="{F1B4DB78-8CCF-48CE-B05B-57C4096E74CF}"/>
              </a:ext>
            </a:extLst>
          </p:cNvPr>
          <p:cNvPicPr>
            <a:picLocks noChangeAspect="1"/>
          </p:cNvPicPr>
          <p:nvPr/>
        </p:nvPicPr>
        <p:blipFill>
          <a:blip r:embed="rId2"/>
          <a:stretch>
            <a:fillRect/>
          </a:stretch>
        </p:blipFill>
        <p:spPr>
          <a:xfrm>
            <a:off x="5486400" y="2534971"/>
            <a:ext cx="6701882" cy="4129816"/>
          </a:xfrm>
          <a:prstGeom prst="rect">
            <a:avLst/>
          </a:prstGeom>
        </p:spPr>
      </p:pic>
      <p:sp>
        <p:nvSpPr>
          <p:cNvPr id="5" name="TextBox 4">
            <a:extLst>
              <a:ext uri="{FF2B5EF4-FFF2-40B4-BE49-F238E27FC236}">
                <a16:creationId xmlns:a16="http://schemas.microsoft.com/office/drawing/2014/main" xmlns="" id="{6B834565-1C52-4DD1-BF02-644CAEEEF413}"/>
              </a:ext>
            </a:extLst>
          </p:cNvPr>
          <p:cNvSpPr txBox="1"/>
          <p:nvPr/>
        </p:nvSpPr>
        <p:spPr>
          <a:xfrm>
            <a:off x="68767" y="1481253"/>
            <a:ext cx="12119516" cy="2957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a:solidFill>
                  <a:srgbClr val="222222"/>
                </a:solidFill>
                <a:highlight>
                  <a:srgbClr val="FFFF00"/>
                </a:highlight>
                <a:latin typeface="Source Sans Pro"/>
                <a:ea typeface="Source Sans Pro"/>
              </a:rPr>
              <a:t>Cardinality</a:t>
            </a:r>
            <a:endParaRPr lang="en-US"/>
          </a:p>
          <a:p>
            <a:pPr>
              <a:lnSpc>
                <a:spcPct val="150000"/>
              </a:lnSpc>
            </a:pPr>
            <a:r>
              <a:rPr lang="en-US">
                <a:solidFill>
                  <a:srgbClr val="222222"/>
                </a:solidFill>
                <a:latin typeface="Source Sans Pro"/>
                <a:ea typeface="Source Sans Pro"/>
              </a:rPr>
              <a:t>Defines the numerical attributes of the relationship between two entities or entity sets.</a:t>
            </a:r>
          </a:p>
          <a:p>
            <a:pPr>
              <a:lnSpc>
                <a:spcPct val="150000"/>
              </a:lnSpc>
            </a:pPr>
            <a:r>
              <a:rPr lang="en-US">
                <a:solidFill>
                  <a:srgbClr val="222222"/>
                </a:solidFill>
                <a:latin typeface="Source Sans Pro"/>
                <a:ea typeface="Source Sans Pro"/>
              </a:rPr>
              <a:t>Different types of cardinal relationships are:</a:t>
            </a:r>
          </a:p>
          <a:p>
            <a:pPr>
              <a:lnSpc>
                <a:spcPct val="150000"/>
              </a:lnSpc>
              <a:buChar char="•"/>
            </a:pPr>
            <a:r>
              <a:rPr lang="en-US">
                <a:solidFill>
                  <a:srgbClr val="222222"/>
                </a:solidFill>
                <a:latin typeface="Source Sans Pro"/>
                <a:ea typeface="Source Sans Pro"/>
              </a:rPr>
              <a:t>One-to-One Relationships</a:t>
            </a:r>
          </a:p>
          <a:p>
            <a:pPr>
              <a:lnSpc>
                <a:spcPct val="150000"/>
              </a:lnSpc>
              <a:buChar char="•"/>
            </a:pPr>
            <a:r>
              <a:rPr lang="en-US">
                <a:solidFill>
                  <a:srgbClr val="222222"/>
                </a:solidFill>
                <a:latin typeface="Source Sans Pro"/>
                <a:ea typeface="Source Sans Pro"/>
              </a:rPr>
              <a:t>One-to-Many Relationships</a:t>
            </a:r>
          </a:p>
          <a:p>
            <a:pPr>
              <a:lnSpc>
                <a:spcPct val="150000"/>
              </a:lnSpc>
              <a:buChar char="•"/>
            </a:pPr>
            <a:r>
              <a:rPr lang="en-US">
                <a:solidFill>
                  <a:srgbClr val="222222"/>
                </a:solidFill>
                <a:latin typeface="Source Sans Pro"/>
                <a:ea typeface="Source Sans Pro"/>
              </a:rPr>
              <a:t>May to One Relationships</a:t>
            </a:r>
          </a:p>
          <a:p>
            <a:pPr>
              <a:lnSpc>
                <a:spcPct val="150000"/>
              </a:lnSpc>
              <a:buChar char="•"/>
            </a:pPr>
            <a:r>
              <a:rPr lang="en-US">
                <a:solidFill>
                  <a:srgbClr val="222222"/>
                </a:solidFill>
                <a:latin typeface="Source Sans Pro"/>
                <a:ea typeface="Source Sans Pro"/>
              </a:rPr>
              <a:t>Many-to-Many Relationships</a:t>
            </a:r>
          </a:p>
        </p:txBody>
      </p:sp>
      <p:sp>
        <p:nvSpPr>
          <p:cNvPr id="8" name="Rectangle 7">
            <a:extLst>
              <a:ext uri="{FF2B5EF4-FFF2-40B4-BE49-F238E27FC236}">
                <a16:creationId xmlns:a16="http://schemas.microsoft.com/office/drawing/2014/main" xmlns="" id="{3F7EA5A5-D44A-4AD8-8131-0B7BCD806CE9}"/>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E-R MODEL-</a:t>
            </a:r>
          </a:p>
        </p:txBody>
      </p:sp>
    </p:spTree>
    <p:extLst>
      <p:ext uri="{BB962C8B-B14F-4D97-AF65-F5344CB8AC3E}">
        <p14:creationId xmlns:p14="http://schemas.microsoft.com/office/powerpoint/2010/main" xmlns="" val="811757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1C4828F-D176-4130-A32B-68B7AA6D4C6E}"/>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E-R MODEL-</a:t>
            </a:r>
          </a:p>
        </p:txBody>
      </p:sp>
      <p:sp>
        <p:nvSpPr>
          <p:cNvPr id="2" name="TextBox 1">
            <a:extLst>
              <a:ext uri="{FF2B5EF4-FFF2-40B4-BE49-F238E27FC236}">
                <a16:creationId xmlns:a16="http://schemas.microsoft.com/office/drawing/2014/main" xmlns="" id="{D97431F4-1F62-44BE-89EA-01506214C949}"/>
              </a:ext>
            </a:extLst>
          </p:cNvPr>
          <p:cNvSpPr txBox="1"/>
          <p:nvPr/>
        </p:nvSpPr>
        <p:spPr>
          <a:xfrm>
            <a:off x="13010" y="951571"/>
            <a:ext cx="1340005" cy="369332"/>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Cardinality:</a:t>
            </a:r>
            <a:endParaRPr lang="en-US">
              <a:ea typeface="+mn-lt"/>
              <a:cs typeface="+mn-lt"/>
            </a:endParaRPr>
          </a:p>
        </p:txBody>
      </p:sp>
      <p:sp>
        <p:nvSpPr>
          <p:cNvPr id="3" name="TextBox 2">
            <a:extLst>
              <a:ext uri="{FF2B5EF4-FFF2-40B4-BE49-F238E27FC236}">
                <a16:creationId xmlns:a16="http://schemas.microsoft.com/office/drawing/2014/main" xmlns="" id="{29B1591A-A155-4A87-8053-84C65CE7198C}"/>
              </a:ext>
            </a:extLst>
          </p:cNvPr>
          <p:cNvSpPr txBox="1"/>
          <p:nvPr/>
        </p:nvSpPr>
        <p:spPr>
          <a:xfrm>
            <a:off x="31596" y="1490546"/>
            <a:ext cx="121009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a:t>
            </a:r>
            <a:r>
              <a:rPr lang="en-US" b="1">
                <a:ea typeface="+mn-lt"/>
                <a:cs typeface="+mn-lt"/>
              </a:rPr>
              <a:t>number of times an entity of an entity set participates in a relationship</a:t>
            </a:r>
            <a:r>
              <a:rPr lang="en-US">
                <a:ea typeface="+mn-lt"/>
                <a:cs typeface="+mn-lt"/>
              </a:rPr>
              <a:t> set is known as cardinality. Cardinality can be of different types:</a:t>
            </a:r>
            <a:endParaRPr lang="en-US"/>
          </a:p>
        </p:txBody>
      </p:sp>
      <p:sp>
        <p:nvSpPr>
          <p:cNvPr id="5" name="TextBox 4">
            <a:extLst>
              <a:ext uri="{FF2B5EF4-FFF2-40B4-BE49-F238E27FC236}">
                <a16:creationId xmlns:a16="http://schemas.microsoft.com/office/drawing/2014/main" xmlns="" id="{F2B8E7C9-A2BA-4000-A5D2-0233D92A65A8}"/>
              </a:ext>
            </a:extLst>
          </p:cNvPr>
          <p:cNvSpPr txBox="1"/>
          <p:nvPr/>
        </p:nvSpPr>
        <p:spPr>
          <a:xfrm>
            <a:off x="59474" y="2317595"/>
            <a:ext cx="121288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73239"/>
                </a:solidFill>
                <a:latin typeface="urw-din"/>
              </a:rPr>
              <a:t>One to one –</a:t>
            </a:r>
            <a:r>
              <a:rPr lang="en-US">
                <a:solidFill>
                  <a:srgbClr val="273239"/>
                </a:solidFill>
                <a:latin typeface="urw-din"/>
              </a:rPr>
              <a:t> When each entity in each entity set can take part </a:t>
            </a:r>
            <a:r>
              <a:rPr lang="en-US" b="1">
                <a:solidFill>
                  <a:srgbClr val="273239"/>
                </a:solidFill>
                <a:latin typeface="urw-din"/>
              </a:rPr>
              <a:t>only once in the relationship</a:t>
            </a:r>
            <a:r>
              <a:rPr lang="en-US">
                <a:solidFill>
                  <a:srgbClr val="273239"/>
                </a:solidFill>
                <a:latin typeface="urw-din"/>
              </a:rPr>
              <a:t>, the cardinality is one to one. Let us assume that a male can marry to one female and a female can marry to one male. So the relationship will be one to one.</a:t>
            </a:r>
            <a:endParaRPr lang="en-US"/>
          </a:p>
        </p:txBody>
      </p:sp>
      <p:sp>
        <p:nvSpPr>
          <p:cNvPr id="7" name="TextBox 6">
            <a:extLst>
              <a:ext uri="{FF2B5EF4-FFF2-40B4-BE49-F238E27FC236}">
                <a16:creationId xmlns:a16="http://schemas.microsoft.com/office/drawing/2014/main" xmlns="" id="{0DFDBF88-CCBE-46DF-8D75-9C0D7F2413A0}"/>
              </a:ext>
            </a:extLst>
          </p:cNvPr>
          <p:cNvSpPr txBox="1"/>
          <p:nvPr/>
        </p:nvSpPr>
        <p:spPr>
          <a:xfrm>
            <a:off x="115230" y="4334107"/>
            <a:ext cx="41556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73239"/>
                </a:solidFill>
                <a:latin typeface="urw-din"/>
              </a:rPr>
              <a:t>Using Sets, it can be represented as:</a:t>
            </a:r>
            <a:endParaRPr lang="en-US"/>
          </a:p>
        </p:txBody>
      </p:sp>
      <p:pic>
        <p:nvPicPr>
          <p:cNvPr id="9" name="Picture 12" descr="Diagram, venn diagram&#10;&#10;Description automatically generated">
            <a:extLst>
              <a:ext uri="{FF2B5EF4-FFF2-40B4-BE49-F238E27FC236}">
                <a16:creationId xmlns:a16="http://schemas.microsoft.com/office/drawing/2014/main" xmlns="" id="{930225A0-8D5A-4071-A34A-E556F2E81B02}"/>
              </a:ext>
            </a:extLst>
          </p:cNvPr>
          <p:cNvPicPr>
            <a:picLocks noChangeAspect="1"/>
          </p:cNvPicPr>
          <p:nvPr/>
        </p:nvPicPr>
        <p:blipFill>
          <a:blip r:embed="rId2"/>
          <a:stretch>
            <a:fillRect/>
          </a:stretch>
        </p:blipFill>
        <p:spPr>
          <a:xfrm>
            <a:off x="5839522" y="4450372"/>
            <a:ext cx="4545979" cy="2287647"/>
          </a:xfrm>
          <a:prstGeom prst="rect">
            <a:avLst/>
          </a:prstGeom>
        </p:spPr>
      </p:pic>
      <p:pic>
        <p:nvPicPr>
          <p:cNvPr id="8" name="Picture 9" descr="Diagram, box and whisker chart&#10;&#10;Description automatically generated">
            <a:extLst>
              <a:ext uri="{FF2B5EF4-FFF2-40B4-BE49-F238E27FC236}">
                <a16:creationId xmlns:a16="http://schemas.microsoft.com/office/drawing/2014/main" xmlns="" id="{6707741D-26F2-4D60-946A-CECCF861FF05}"/>
              </a:ext>
            </a:extLst>
          </p:cNvPr>
          <p:cNvPicPr>
            <a:picLocks noChangeAspect="1"/>
          </p:cNvPicPr>
          <p:nvPr/>
        </p:nvPicPr>
        <p:blipFill>
          <a:blip r:embed="rId3"/>
          <a:stretch>
            <a:fillRect/>
          </a:stretch>
        </p:blipFill>
        <p:spPr>
          <a:xfrm>
            <a:off x="3172522" y="3013544"/>
            <a:ext cx="4295078" cy="1314130"/>
          </a:xfrm>
          <a:prstGeom prst="rect">
            <a:avLst/>
          </a:prstGeom>
        </p:spPr>
      </p:pic>
    </p:spTree>
    <p:extLst>
      <p:ext uri="{BB962C8B-B14F-4D97-AF65-F5344CB8AC3E}">
        <p14:creationId xmlns:p14="http://schemas.microsoft.com/office/powerpoint/2010/main" xmlns="" val="1887941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1C4828F-D176-4130-A32B-68B7AA6D4C6E}"/>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E-R MODEL-</a:t>
            </a:r>
          </a:p>
        </p:txBody>
      </p:sp>
      <p:sp>
        <p:nvSpPr>
          <p:cNvPr id="2" name="TextBox 1">
            <a:extLst>
              <a:ext uri="{FF2B5EF4-FFF2-40B4-BE49-F238E27FC236}">
                <a16:creationId xmlns:a16="http://schemas.microsoft.com/office/drawing/2014/main" xmlns="" id="{D97431F4-1F62-44BE-89EA-01506214C949}"/>
              </a:ext>
            </a:extLst>
          </p:cNvPr>
          <p:cNvSpPr txBox="1"/>
          <p:nvPr/>
        </p:nvSpPr>
        <p:spPr>
          <a:xfrm>
            <a:off x="13010" y="951571"/>
            <a:ext cx="1340005" cy="369332"/>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Cardinality:</a:t>
            </a:r>
            <a:endParaRPr lang="en-US">
              <a:ea typeface="+mn-lt"/>
              <a:cs typeface="+mn-lt"/>
            </a:endParaRPr>
          </a:p>
        </p:txBody>
      </p:sp>
      <p:sp>
        <p:nvSpPr>
          <p:cNvPr id="3" name="TextBox 2">
            <a:extLst>
              <a:ext uri="{FF2B5EF4-FFF2-40B4-BE49-F238E27FC236}">
                <a16:creationId xmlns:a16="http://schemas.microsoft.com/office/drawing/2014/main" xmlns="" id="{29B1591A-A155-4A87-8053-84C65CE7198C}"/>
              </a:ext>
            </a:extLst>
          </p:cNvPr>
          <p:cNvSpPr txBox="1"/>
          <p:nvPr/>
        </p:nvSpPr>
        <p:spPr>
          <a:xfrm>
            <a:off x="31596" y="1490546"/>
            <a:ext cx="121009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xmlns="" id="{F2B8E7C9-A2BA-4000-A5D2-0233D92A65A8}"/>
              </a:ext>
            </a:extLst>
          </p:cNvPr>
          <p:cNvSpPr txBox="1"/>
          <p:nvPr/>
        </p:nvSpPr>
        <p:spPr>
          <a:xfrm>
            <a:off x="13011" y="1490546"/>
            <a:ext cx="121288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One-to-many:</a:t>
            </a:r>
            <a:endParaRPr lang="en-US"/>
          </a:p>
          <a:p>
            <a:r>
              <a:rPr lang="en-US">
                <a:ea typeface="+mn-lt"/>
                <a:cs typeface="+mn-lt"/>
              </a:rPr>
              <a:t>One entity from entity set X can be associated with multiple entities of entity set Y, but an entity from entity set Y can be associated with at least one entity.</a:t>
            </a:r>
            <a:endParaRPr lang="en-US"/>
          </a:p>
          <a:p>
            <a:r>
              <a:rPr lang="en-US">
                <a:ea typeface="+mn-lt"/>
                <a:cs typeface="+mn-lt"/>
              </a:rPr>
              <a:t>For example, one class is consisting of multiple students.</a:t>
            </a:r>
          </a:p>
          <a:p>
            <a:endParaRPr lang="en-US">
              <a:solidFill>
                <a:srgbClr val="273239"/>
              </a:solidFill>
              <a:latin typeface="urw-din"/>
            </a:endParaRPr>
          </a:p>
        </p:txBody>
      </p:sp>
      <p:pic>
        <p:nvPicPr>
          <p:cNvPr id="6" name="Picture 9" descr="Diagram&#10;&#10;Description automatically generated">
            <a:extLst>
              <a:ext uri="{FF2B5EF4-FFF2-40B4-BE49-F238E27FC236}">
                <a16:creationId xmlns:a16="http://schemas.microsoft.com/office/drawing/2014/main" xmlns="" id="{B82EAA1F-022E-4660-A44B-4BE094F1AA05}"/>
              </a:ext>
            </a:extLst>
          </p:cNvPr>
          <p:cNvPicPr>
            <a:picLocks noChangeAspect="1"/>
          </p:cNvPicPr>
          <p:nvPr/>
        </p:nvPicPr>
        <p:blipFill>
          <a:blip r:embed="rId2"/>
          <a:stretch>
            <a:fillRect/>
          </a:stretch>
        </p:blipFill>
        <p:spPr>
          <a:xfrm>
            <a:off x="2048108" y="2751410"/>
            <a:ext cx="7333785" cy="2330910"/>
          </a:xfrm>
          <a:prstGeom prst="rect">
            <a:avLst/>
          </a:prstGeom>
        </p:spPr>
      </p:pic>
    </p:spTree>
    <p:extLst>
      <p:ext uri="{BB962C8B-B14F-4D97-AF65-F5344CB8AC3E}">
        <p14:creationId xmlns:p14="http://schemas.microsoft.com/office/powerpoint/2010/main" xmlns="" val="1605639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1C4828F-D176-4130-A32B-68B7AA6D4C6E}"/>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E-R MODEL-</a:t>
            </a:r>
          </a:p>
        </p:txBody>
      </p:sp>
      <p:sp>
        <p:nvSpPr>
          <p:cNvPr id="8" name="TextBox 7">
            <a:extLst>
              <a:ext uri="{FF2B5EF4-FFF2-40B4-BE49-F238E27FC236}">
                <a16:creationId xmlns:a16="http://schemas.microsoft.com/office/drawing/2014/main" xmlns="" id="{37EAB544-5AD2-4D98-BD79-EE346292E1D5}"/>
              </a:ext>
            </a:extLst>
          </p:cNvPr>
          <p:cNvSpPr txBox="1"/>
          <p:nvPr/>
        </p:nvSpPr>
        <p:spPr>
          <a:xfrm>
            <a:off x="59474" y="1109546"/>
            <a:ext cx="1218456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73239"/>
                </a:solidFill>
                <a:latin typeface="urw-din"/>
              </a:rPr>
              <a:t>Many to one –</a:t>
            </a:r>
            <a:r>
              <a:rPr lang="en-US">
                <a:solidFill>
                  <a:srgbClr val="273239"/>
                </a:solidFill>
                <a:latin typeface="urw-din"/>
              </a:rPr>
              <a:t> When entities in one entity set </a:t>
            </a:r>
            <a:r>
              <a:rPr lang="en-US" b="1">
                <a:solidFill>
                  <a:srgbClr val="273239"/>
                </a:solidFill>
                <a:latin typeface="urw-din"/>
              </a:rPr>
              <a:t>can take part only once in the relationship set and entities in other entity set can take part more than once in the relationship set,</a:t>
            </a:r>
            <a:r>
              <a:rPr lang="en-US">
                <a:solidFill>
                  <a:srgbClr val="273239"/>
                </a:solidFill>
                <a:latin typeface="urw-din"/>
              </a:rPr>
              <a:t> cardinality is many to one. Let us assume that a student can take only one course but one course can be taken by many students. So the cardinality will be n to 1. It means that for one course there can be n students but for one student, there will be only one course.</a:t>
            </a:r>
          </a:p>
          <a:p>
            <a:endParaRPr lang="en-US">
              <a:solidFill>
                <a:srgbClr val="273239"/>
              </a:solidFill>
              <a:latin typeface="urw-din"/>
            </a:endParaRPr>
          </a:p>
        </p:txBody>
      </p:sp>
      <p:pic>
        <p:nvPicPr>
          <p:cNvPr id="10" name="Picture 10" descr="Diagram&#10;&#10;Description automatically generated">
            <a:extLst>
              <a:ext uri="{FF2B5EF4-FFF2-40B4-BE49-F238E27FC236}">
                <a16:creationId xmlns:a16="http://schemas.microsoft.com/office/drawing/2014/main" xmlns="" id="{B3DBE97E-0828-4E51-A914-906C2E1935BE}"/>
              </a:ext>
            </a:extLst>
          </p:cNvPr>
          <p:cNvPicPr>
            <a:picLocks noChangeAspect="1"/>
          </p:cNvPicPr>
          <p:nvPr/>
        </p:nvPicPr>
        <p:blipFill>
          <a:blip r:embed="rId2"/>
          <a:stretch>
            <a:fillRect/>
          </a:stretch>
        </p:blipFill>
        <p:spPr>
          <a:xfrm>
            <a:off x="2326889" y="2440063"/>
            <a:ext cx="7185101" cy="1318093"/>
          </a:xfrm>
          <a:prstGeom prst="rect">
            <a:avLst/>
          </a:prstGeom>
        </p:spPr>
      </p:pic>
      <p:sp>
        <p:nvSpPr>
          <p:cNvPr id="11" name="TextBox 10">
            <a:extLst>
              <a:ext uri="{FF2B5EF4-FFF2-40B4-BE49-F238E27FC236}">
                <a16:creationId xmlns:a16="http://schemas.microsoft.com/office/drawing/2014/main" xmlns="" id="{5C234783-10B9-4DAD-9CDB-DF950D2DFBF4}"/>
              </a:ext>
            </a:extLst>
          </p:cNvPr>
          <p:cNvSpPr txBox="1"/>
          <p:nvPr/>
        </p:nvSpPr>
        <p:spPr>
          <a:xfrm>
            <a:off x="59473" y="4018156"/>
            <a:ext cx="42114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73239"/>
                </a:solidFill>
                <a:latin typeface="urw-din"/>
              </a:rPr>
              <a:t>Using Sets, it can be represented as:</a:t>
            </a:r>
          </a:p>
          <a:p>
            <a:endParaRPr lang="en-US"/>
          </a:p>
        </p:txBody>
      </p:sp>
      <p:pic>
        <p:nvPicPr>
          <p:cNvPr id="12" name="Picture 12" descr="Diagram, venn diagram&#10;&#10;Description automatically generated">
            <a:extLst>
              <a:ext uri="{FF2B5EF4-FFF2-40B4-BE49-F238E27FC236}">
                <a16:creationId xmlns:a16="http://schemas.microsoft.com/office/drawing/2014/main" xmlns="" id="{409AE06B-4159-4C22-A56A-88CCD6F23D44}"/>
              </a:ext>
            </a:extLst>
          </p:cNvPr>
          <p:cNvPicPr>
            <a:picLocks noChangeAspect="1"/>
          </p:cNvPicPr>
          <p:nvPr/>
        </p:nvPicPr>
        <p:blipFill>
          <a:blip r:embed="rId3"/>
          <a:stretch>
            <a:fillRect/>
          </a:stretch>
        </p:blipFill>
        <p:spPr>
          <a:xfrm>
            <a:off x="4492083" y="3895010"/>
            <a:ext cx="4694663" cy="2859395"/>
          </a:xfrm>
          <a:prstGeom prst="rect">
            <a:avLst/>
          </a:prstGeom>
        </p:spPr>
      </p:pic>
    </p:spTree>
    <p:extLst>
      <p:ext uri="{BB962C8B-B14F-4D97-AF65-F5344CB8AC3E}">
        <p14:creationId xmlns:p14="http://schemas.microsoft.com/office/powerpoint/2010/main" xmlns="" val="1774794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1C4828F-D176-4130-A32B-68B7AA6D4C6E}"/>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E-R MODEL-</a:t>
            </a:r>
          </a:p>
        </p:txBody>
      </p:sp>
      <p:sp>
        <p:nvSpPr>
          <p:cNvPr id="8" name="TextBox 7">
            <a:extLst>
              <a:ext uri="{FF2B5EF4-FFF2-40B4-BE49-F238E27FC236}">
                <a16:creationId xmlns:a16="http://schemas.microsoft.com/office/drawing/2014/main" xmlns="" id="{37EAB544-5AD2-4D98-BD79-EE346292E1D5}"/>
              </a:ext>
            </a:extLst>
          </p:cNvPr>
          <p:cNvSpPr txBox="1"/>
          <p:nvPr/>
        </p:nvSpPr>
        <p:spPr>
          <a:xfrm>
            <a:off x="59474" y="1109546"/>
            <a:ext cx="1218456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Many to many –</a:t>
            </a:r>
            <a:r>
              <a:rPr lang="en-US">
                <a:ea typeface="+mn-lt"/>
                <a:cs typeface="+mn-lt"/>
              </a:rPr>
              <a:t> When entities in all entity sets can </a:t>
            </a:r>
            <a:r>
              <a:rPr lang="en-US" b="1">
                <a:ea typeface="+mn-lt"/>
                <a:cs typeface="+mn-lt"/>
              </a:rPr>
              <a:t>take part more than once in the relationship</a:t>
            </a:r>
            <a:r>
              <a:rPr lang="en-US">
                <a:ea typeface="+mn-lt"/>
                <a:cs typeface="+mn-lt"/>
              </a:rPr>
              <a:t> cardinality is many to many. Let us assume that a student can take more than one course and one course can be taken by many students. So the relationship will be many to many.</a:t>
            </a:r>
          </a:p>
          <a:p>
            <a:endParaRPr lang="en-US">
              <a:solidFill>
                <a:srgbClr val="273239"/>
              </a:solidFill>
              <a:latin typeface="urw-din"/>
            </a:endParaRPr>
          </a:p>
        </p:txBody>
      </p:sp>
      <p:sp>
        <p:nvSpPr>
          <p:cNvPr id="11" name="TextBox 10">
            <a:extLst>
              <a:ext uri="{FF2B5EF4-FFF2-40B4-BE49-F238E27FC236}">
                <a16:creationId xmlns:a16="http://schemas.microsoft.com/office/drawing/2014/main" xmlns="" id="{5C234783-10B9-4DAD-9CDB-DF950D2DFBF4}"/>
              </a:ext>
            </a:extLst>
          </p:cNvPr>
          <p:cNvSpPr txBox="1"/>
          <p:nvPr/>
        </p:nvSpPr>
        <p:spPr>
          <a:xfrm>
            <a:off x="59473" y="4018156"/>
            <a:ext cx="42114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Using sets, it can be represented as:</a:t>
            </a:r>
          </a:p>
          <a:p>
            <a:endParaRPr lang="en-US"/>
          </a:p>
        </p:txBody>
      </p:sp>
      <p:pic>
        <p:nvPicPr>
          <p:cNvPr id="2" name="Picture 2" descr="Diagram&#10;&#10;Description automatically generated">
            <a:extLst>
              <a:ext uri="{FF2B5EF4-FFF2-40B4-BE49-F238E27FC236}">
                <a16:creationId xmlns:a16="http://schemas.microsoft.com/office/drawing/2014/main" xmlns="" id="{5B956630-2579-4972-94E8-6453E24872FB}"/>
              </a:ext>
            </a:extLst>
          </p:cNvPr>
          <p:cNvPicPr>
            <a:picLocks noChangeAspect="1"/>
          </p:cNvPicPr>
          <p:nvPr/>
        </p:nvPicPr>
        <p:blipFill>
          <a:blip r:embed="rId2"/>
          <a:stretch>
            <a:fillRect/>
          </a:stretch>
        </p:blipFill>
        <p:spPr>
          <a:xfrm>
            <a:off x="1983059" y="1847892"/>
            <a:ext cx="8346687" cy="1582459"/>
          </a:xfrm>
          <a:prstGeom prst="rect">
            <a:avLst/>
          </a:prstGeom>
        </p:spPr>
      </p:pic>
      <p:pic>
        <p:nvPicPr>
          <p:cNvPr id="3" name="Picture 4" descr="Diagram, venn diagram&#10;&#10;Description automatically generated">
            <a:extLst>
              <a:ext uri="{FF2B5EF4-FFF2-40B4-BE49-F238E27FC236}">
                <a16:creationId xmlns:a16="http://schemas.microsoft.com/office/drawing/2014/main" xmlns="" id="{7C3EB6D4-3631-439E-8FA7-2DE2FC3906F1}"/>
              </a:ext>
            </a:extLst>
          </p:cNvPr>
          <p:cNvPicPr>
            <a:picLocks noChangeAspect="1"/>
          </p:cNvPicPr>
          <p:nvPr/>
        </p:nvPicPr>
        <p:blipFill>
          <a:blip r:embed="rId3"/>
          <a:stretch>
            <a:fillRect/>
          </a:stretch>
        </p:blipFill>
        <p:spPr>
          <a:xfrm>
            <a:off x="5439937" y="3309571"/>
            <a:ext cx="4973443" cy="3026663"/>
          </a:xfrm>
          <a:prstGeom prst="rect">
            <a:avLst/>
          </a:prstGeom>
        </p:spPr>
      </p:pic>
      <p:sp>
        <p:nvSpPr>
          <p:cNvPr id="5" name="TextBox 4">
            <a:extLst>
              <a:ext uri="{FF2B5EF4-FFF2-40B4-BE49-F238E27FC236}">
                <a16:creationId xmlns:a16="http://schemas.microsoft.com/office/drawing/2014/main" xmlns="" id="{BE8213E6-AE3D-4DDC-AE30-3710ECBB8AE9}"/>
              </a:ext>
            </a:extLst>
          </p:cNvPr>
          <p:cNvSpPr txBox="1"/>
          <p:nvPr/>
        </p:nvSpPr>
        <p:spPr>
          <a:xfrm>
            <a:off x="263913" y="6229815"/>
            <a:ext cx="116641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73239"/>
                </a:solidFill>
                <a:latin typeface="urw-din"/>
              </a:rPr>
              <a:t> student S1 is enrolled in C1 and C3 and Course C3 is enrolled by S1, S3 and S4. So it is many to many relationships.</a:t>
            </a:r>
            <a:endParaRPr lang="en-US"/>
          </a:p>
        </p:txBody>
      </p:sp>
    </p:spTree>
    <p:extLst>
      <p:ext uri="{BB962C8B-B14F-4D97-AF65-F5344CB8AC3E}">
        <p14:creationId xmlns:p14="http://schemas.microsoft.com/office/powerpoint/2010/main" xmlns="" val="2848191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1C4828F-D176-4130-A32B-68B7AA6D4C6E}"/>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Database Model</a:t>
            </a:r>
          </a:p>
        </p:txBody>
      </p:sp>
      <p:sp>
        <p:nvSpPr>
          <p:cNvPr id="5" name="TextBox 4">
            <a:extLst>
              <a:ext uri="{FF2B5EF4-FFF2-40B4-BE49-F238E27FC236}">
                <a16:creationId xmlns:a16="http://schemas.microsoft.com/office/drawing/2014/main" xmlns="" id="{B162ABC7-C6D0-45D3-835F-8EC215D44EAC}"/>
              </a:ext>
            </a:extLst>
          </p:cNvPr>
          <p:cNvSpPr txBox="1"/>
          <p:nvPr/>
        </p:nvSpPr>
        <p:spPr>
          <a:xfrm>
            <a:off x="133815" y="1676400"/>
            <a:ext cx="1200800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 Database model defines the logical design and structure of a database and defines how data will be stored, accessed and updated in a database management system</a:t>
            </a:r>
            <a:endParaRPr lang="en-US"/>
          </a:p>
        </p:txBody>
      </p:sp>
      <p:sp>
        <p:nvSpPr>
          <p:cNvPr id="6" name="TextBox 5">
            <a:extLst>
              <a:ext uri="{FF2B5EF4-FFF2-40B4-BE49-F238E27FC236}">
                <a16:creationId xmlns:a16="http://schemas.microsoft.com/office/drawing/2014/main" xmlns="" id="{8C0C70C1-9056-4409-A755-491C976D5D7D}"/>
              </a:ext>
            </a:extLst>
          </p:cNvPr>
          <p:cNvSpPr txBox="1"/>
          <p:nvPr/>
        </p:nvSpPr>
        <p:spPr>
          <a:xfrm>
            <a:off x="-1246" y="919574"/>
            <a:ext cx="2575932" cy="369332"/>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Data Model -Definition</a:t>
            </a:r>
          </a:p>
        </p:txBody>
      </p:sp>
      <p:sp>
        <p:nvSpPr>
          <p:cNvPr id="7" name="TextBox 6">
            <a:extLst>
              <a:ext uri="{FF2B5EF4-FFF2-40B4-BE49-F238E27FC236}">
                <a16:creationId xmlns:a16="http://schemas.microsoft.com/office/drawing/2014/main" xmlns="" id="{1B9AC3F6-05C4-4897-892D-07BB4015A0C2}"/>
              </a:ext>
            </a:extLst>
          </p:cNvPr>
          <p:cNvSpPr txBox="1"/>
          <p:nvPr/>
        </p:nvSpPr>
        <p:spPr>
          <a:xfrm>
            <a:off x="137299" y="3055201"/>
            <a:ext cx="2204225" cy="369332"/>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Types of Data Model </a:t>
            </a:r>
            <a:endParaRPr lang="en-US">
              <a:cs typeface="Calibri"/>
            </a:endParaRPr>
          </a:p>
        </p:txBody>
      </p:sp>
      <p:sp>
        <p:nvSpPr>
          <p:cNvPr id="8" name="TextBox 7">
            <a:extLst>
              <a:ext uri="{FF2B5EF4-FFF2-40B4-BE49-F238E27FC236}">
                <a16:creationId xmlns:a16="http://schemas.microsoft.com/office/drawing/2014/main" xmlns="" id="{6EC652B5-43B5-4A43-BBF7-8105C7D72996}"/>
              </a:ext>
            </a:extLst>
          </p:cNvPr>
          <p:cNvSpPr txBox="1"/>
          <p:nvPr/>
        </p:nvSpPr>
        <p:spPr>
          <a:xfrm>
            <a:off x="133814" y="3739375"/>
            <a:ext cx="1200800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Hierarchical Model</a:t>
            </a:r>
          </a:p>
          <a:p>
            <a:endParaRPr lang="en-US">
              <a:cs typeface="Calibri"/>
            </a:endParaRPr>
          </a:p>
          <a:p>
            <a:r>
              <a:rPr lang="en-US">
                <a:cs typeface="Calibri"/>
              </a:rPr>
              <a:t>Network Model</a:t>
            </a:r>
          </a:p>
          <a:p>
            <a:endParaRPr lang="en-US">
              <a:cs typeface="Calibri"/>
            </a:endParaRPr>
          </a:p>
          <a:p>
            <a:r>
              <a:rPr lang="en-US">
                <a:cs typeface="Calibri"/>
              </a:rPr>
              <a:t>Entity-Relationship Model</a:t>
            </a:r>
          </a:p>
          <a:p>
            <a:endParaRPr lang="en-US">
              <a:cs typeface="Calibri"/>
            </a:endParaRPr>
          </a:p>
          <a:p>
            <a:r>
              <a:rPr lang="en-US">
                <a:cs typeface="Calibri"/>
              </a:rPr>
              <a:t>Relational Model</a:t>
            </a:r>
          </a:p>
        </p:txBody>
      </p:sp>
    </p:spTree>
    <p:extLst>
      <p:ext uri="{BB962C8B-B14F-4D97-AF65-F5344CB8AC3E}">
        <p14:creationId xmlns:p14="http://schemas.microsoft.com/office/powerpoint/2010/main" xmlns=""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1C4828F-D176-4130-A32B-68B7AA6D4C6E}"/>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E-R MODEL-</a:t>
            </a:r>
          </a:p>
        </p:txBody>
      </p:sp>
      <p:sp>
        <p:nvSpPr>
          <p:cNvPr id="6" name="TextBox 5">
            <a:extLst>
              <a:ext uri="{FF2B5EF4-FFF2-40B4-BE49-F238E27FC236}">
                <a16:creationId xmlns:a16="http://schemas.microsoft.com/office/drawing/2014/main" xmlns="" id="{42A15AFA-3D5E-44C5-A667-2AA4412811D7}"/>
              </a:ext>
            </a:extLst>
          </p:cNvPr>
          <p:cNvSpPr txBox="1"/>
          <p:nvPr/>
        </p:nvSpPr>
        <p:spPr>
          <a:xfrm>
            <a:off x="22514" y="949036"/>
            <a:ext cx="3513859" cy="369332"/>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73239"/>
                </a:solidFill>
                <a:latin typeface="urw-din"/>
              </a:rPr>
              <a:t>Participation Constraint:</a:t>
            </a:r>
            <a:endParaRPr lang="en-US"/>
          </a:p>
        </p:txBody>
      </p:sp>
      <p:sp>
        <p:nvSpPr>
          <p:cNvPr id="7" name="TextBox 6">
            <a:extLst>
              <a:ext uri="{FF2B5EF4-FFF2-40B4-BE49-F238E27FC236}">
                <a16:creationId xmlns:a16="http://schemas.microsoft.com/office/drawing/2014/main" xmlns="" id="{0AF46BC6-DE88-4846-999F-6ECE6E4515EA}"/>
              </a:ext>
            </a:extLst>
          </p:cNvPr>
          <p:cNvSpPr txBox="1"/>
          <p:nvPr/>
        </p:nvSpPr>
        <p:spPr>
          <a:xfrm>
            <a:off x="-3463" y="1312718"/>
            <a:ext cx="12207586" cy="25423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solidFill>
                  <a:srgbClr val="273239"/>
                </a:solidFill>
                <a:latin typeface="urw-din"/>
              </a:rPr>
              <a:t>Participation Constraint is applied on the entity participating in the relationship set.</a:t>
            </a:r>
            <a:endParaRPr lang="en-US"/>
          </a:p>
          <a:p>
            <a:pPr>
              <a:lnSpc>
                <a:spcPct val="150000"/>
              </a:lnSpc>
              <a:buAutoNum type="arabicPeriod"/>
            </a:pPr>
            <a:r>
              <a:rPr lang="en-US" b="1">
                <a:solidFill>
                  <a:srgbClr val="273239"/>
                </a:solidFill>
                <a:latin typeface="urw-din"/>
              </a:rPr>
              <a:t>Total Participation –</a:t>
            </a:r>
            <a:r>
              <a:rPr lang="en-US">
                <a:solidFill>
                  <a:srgbClr val="273239"/>
                </a:solidFill>
                <a:latin typeface="urw-din"/>
              </a:rPr>
              <a:t> Each entity in the entity set</a:t>
            </a:r>
            <a:r>
              <a:rPr lang="en-US" b="1">
                <a:solidFill>
                  <a:srgbClr val="273239"/>
                </a:solidFill>
                <a:latin typeface="urw-din"/>
              </a:rPr>
              <a:t> must participate</a:t>
            </a:r>
            <a:r>
              <a:rPr lang="en-US">
                <a:solidFill>
                  <a:srgbClr val="273239"/>
                </a:solidFill>
                <a:latin typeface="urw-din"/>
              </a:rPr>
              <a:t> in the relationship. If each student must enroll in a course, the participation of student will be total. Total participation is shown by double line in ER diagram.</a:t>
            </a:r>
          </a:p>
          <a:p>
            <a:pPr>
              <a:lnSpc>
                <a:spcPct val="150000"/>
              </a:lnSpc>
              <a:buAutoNum type="arabicPeriod"/>
            </a:pPr>
            <a:r>
              <a:rPr lang="en-US" b="1">
                <a:solidFill>
                  <a:srgbClr val="273239"/>
                </a:solidFill>
                <a:latin typeface="urw-din"/>
              </a:rPr>
              <a:t>Partial Participation –</a:t>
            </a:r>
            <a:r>
              <a:rPr lang="en-US">
                <a:solidFill>
                  <a:srgbClr val="273239"/>
                </a:solidFill>
                <a:latin typeface="urw-din"/>
              </a:rPr>
              <a:t> The entity in the entity set </a:t>
            </a:r>
            <a:r>
              <a:rPr lang="en-US" b="1">
                <a:solidFill>
                  <a:srgbClr val="273239"/>
                </a:solidFill>
                <a:latin typeface="urw-din"/>
              </a:rPr>
              <a:t>may or may NOT participat</a:t>
            </a:r>
            <a:r>
              <a:rPr lang="en-US">
                <a:solidFill>
                  <a:srgbClr val="273239"/>
                </a:solidFill>
                <a:latin typeface="urw-din"/>
              </a:rPr>
              <a:t>e in the relationship. If some courses are not enrolled by any of the student, the participation of course will be partial.The diagram depicts the ‘Enrolled in’ relationship set with Student Entity set having total participation and Course Entity set having partial participation.</a:t>
            </a:r>
          </a:p>
        </p:txBody>
      </p:sp>
      <p:pic>
        <p:nvPicPr>
          <p:cNvPr id="9" name="Picture 9" descr="Diagram&#10;&#10;Description automatically generated">
            <a:extLst>
              <a:ext uri="{FF2B5EF4-FFF2-40B4-BE49-F238E27FC236}">
                <a16:creationId xmlns:a16="http://schemas.microsoft.com/office/drawing/2014/main" xmlns="" id="{F1265B02-226F-4928-B631-A6D0CFFDF801}"/>
              </a:ext>
            </a:extLst>
          </p:cNvPr>
          <p:cNvPicPr>
            <a:picLocks noChangeAspect="1"/>
          </p:cNvPicPr>
          <p:nvPr/>
        </p:nvPicPr>
        <p:blipFill>
          <a:blip r:embed="rId2"/>
          <a:stretch>
            <a:fillRect/>
          </a:stretch>
        </p:blipFill>
        <p:spPr>
          <a:xfrm>
            <a:off x="-3464" y="4312485"/>
            <a:ext cx="6198177" cy="1211758"/>
          </a:xfrm>
          <a:prstGeom prst="rect">
            <a:avLst/>
          </a:prstGeom>
        </p:spPr>
      </p:pic>
      <p:pic>
        <p:nvPicPr>
          <p:cNvPr id="10" name="Picture 11" descr="Diagram, venn diagram&#10;&#10;Description automatically generated">
            <a:extLst>
              <a:ext uri="{FF2B5EF4-FFF2-40B4-BE49-F238E27FC236}">
                <a16:creationId xmlns:a16="http://schemas.microsoft.com/office/drawing/2014/main" xmlns="" id="{6DB1AB6C-350D-45E5-991A-1B9B6F5B3EDF}"/>
              </a:ext>
            </a:extLst>
          </p:cNvPr>
          <p:cNvPicPr>
            <a:picLocks noChangeAspect="1"/>
          </p:cNvPicPr>
          <p:nvPr/>
        </p:nvPicPr>
        <p:blipFill>
          <a:blip r:embed="rId3"/>
          <a:stretch>
            <a:fillRect/>
          </a:stretch>
        </p:blipFill>
        <p:spPr>
          <a:xfrm>
            <a:off x="6759286" y="4035437"/>
            <a:ext cx="5254336" cy="2588466"/>
          </a:xfrm>
          <a:prstGeom prst="rect">
            <a:avLst/>
          </a:prstGeom>
        </p:spPr>
      </p:pic>
    </p:spTree>
    <p:extLst>
      <p:ext uri="{BB962C8B-B14F-4D97-AF65-F5344CB8AC3E}">
        <p14:creationId xmlns:p14="http://schemas.microsoft.com/office/powerpoint/2010/main" xmlns="" val="2736595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1C4828F-D176-4130-A32B-68B7AA6D4C6E}"/>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E-R MODEL-</a:t>
            </a:r>
          </a:p>
        </p:txBody>
      </p:sp>
      <p:sp>
        <p:nvSpPr>
          <p:cNvPr id="6" name="TextBox 5">
            <a:extLst>
              <a:ext uri="{FF2B5EF4-FFF2-40B4-BE49-F238E27FC236}">
                <a16:creationId xmlns:a16="http://schemas.microsoft.com/office/drawing/2014/main" xmlns="" id="{42A15AFA-3D5E-44C5-A667-2AA4412811D7}"/>
              </a:ext>
            </a:extLst>
          </p:cNvPr>
          <p:cNvSpPr txBox="1"/>
          <p:nvPr/>
        </p:nvSpPr>
        <p:spPr>
          <a:xfrm>
            <a:off x="-3464" y="949036"/>
            <a:ext cx="4977245" cy="369332"/>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Weak Entity Type and Identifying Relationship:</a:t>
            </a:r>
            <a:endParaRPr lang="en-US">
              <a:ea typeface="+mn-lt"/>
              <a:cs typeface="+mn-lt"/>
            </a:endParaRPr>
          </a:p>
        </p:txBody>
      </p:sp>
      <p:sp>
        <p:nvSpPr>
          <p:cNvPr id="7" name="TextBox 6">
            <a:extLst>
              <a:ext uri="{FF2B5EF4-FFF2-40B4-BE49-F238E27FC236}">
                <a16:creationId xmlns:a16="http://schemas.microsoft.com/office/drawing/2014/main" xmlns="" id="{0AF46BC6-DE88-4846-999F-6ECE6E4515EA}"/>
              </a:ext>
            </a:extLst>
          </p:cNvPr>
          <p:cNvSpPr txBox="1"/>
          <p:nvPr/>
        </p:nvSpPr>
        <p:spPr>
          <a:xfrm>
            <a:off x="-3463" y="1312718"/>
            <a:ext cx="12207586" cy="37888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ea typeface="+mn-lt"/>
                <a:cs typeface="+mn-lt"/>
              </a:rPr>
              <a:t>An entity type has a key attribute which uniquely identifies each entity in the entity set. But there exists </a:t>
            </a:r>
            <a:r>
              <a:rPr lang="en-US" b="1">
                <a:ea typeface="+mn-lt"/>
                <a:cs typeface="+mn-lt"/>
              </a:rPr>
              <a:t>some entity type for which key attribute can’t be defined</a:t>
            </a:r>
            <a:r>
              <a:rPr lang="en-US">
                <a:ea typeface="+mn-lt"/>
                <a:cs typeface="+mn-lt"/>
              </a:rPr>
              <a:t>. These are called Weak Entity type.</a:t>
            </a:r>
            <a:endParaRPr lang="en-US">
              <a:cs typeface="Calibri" panose="020F0502020204030204"/>
            </a:endParaRPr>
          </a:p>
          <a:p>
            <a:pPr>
              <a:lnSpc>
                <a:spcPct val="150000"/>
              </a:lnSpc>
            </a:pPr>
            <a:r>
              <a:rPr lang="en-US">
                <a:ea typeface="+mn-lt"/>
                <a:cs typeface="+mn-lt"/>
              </a:rPr>
              <a:t>For example, A company may store the information of dependants (Parents, Children, Spouse) of an Employee. But the dependents don’t have existence without the employee. So Dependent will be weak entity type and Employee will be Identifying Entity type for Dependant.</a:t>
            </a:r>
          </a:p>
          <a:p>
            <a:pPr>
              <a:lnSpc>
                <a:spcPct val="150000"/>
              </a:lnSpc>
            </a:pPr>
            <a:r>
              <a:rPr lang="en-US">
                <a:ea typeface="+mn-lt"/>
                <a:cs typeface="+mn-lt"/>
              </a:rPr>
              <a:t>A weak entity type is represented by a double rectangle. The participation of weak entity type is always total. The relationship between weak entity type and its identifying strong entity type is called identifying relationship and it is represented by double diamond.</a:t>
            </a:r>
          </a:p>
          <a:p>
            <a:pPr>
              <a:lnSpc>
                <a:spcPct val="150000"/>
              </a:lnSpc>
            </a:pPr>
            <a:endParaRPr lang="en-US">
              <a:solidFill>
                <a:srgbClr val="273239"/>
              </a:solidFill>
              <a:latin typeface="urw-din"/>
            </a:endParaRPr>
          </a:p>
        </p:txBody>
      </p:sp>
      <p:pic>
        <p:nvPicPr>
          <p:cNvPr id="12" name="Picture 12">
            <a:extLst>
              <a:ext uri="{FF2B5EF4-FFF2-40B4-BE49-F238E27FC236}">
                <a16:creationId xmlns:a16="http://schemas.microsoft.com/office/drawing/2014/main" xmlns="" id="{BC24F733-0465-45A0-977C-A205DD82240E}"/>
              </a:ext>
            </a:extLst>
          </p:cNvPr>
          <p:cNvPicPr>
            <a:picLocks noChangeAspect="1"/>
          </p:cNvPicPr>
          <p:nvPr/>
        </p:nvPicPr>
        <p:blipFill>
          <a:blip r:embed="rId2"/>
          <a:stretch>
            <a:fillRect/>
          </a:stretch>
        </p:blipFill>
        <p:spPr>
          <a:xfrm>
            <a:off x="2195945" y="4494369"/>
            <a:ext cx="7878040" cy="1791829"/>
          </a:xfrm>
          <a:prstGeom prst="rect">
            <a:avLst/>
          </a:prstGeom>
        </p:spPr>
      </p:pic>
    </p:spTree>
    <p:extLst>
      <p:ext uri="{BB962C8B-B14F-4D97-AF65-F5344CB8AC3E}">
        <p14:creationId xmlns:p14="http://schemas.microsoft.com/office/powerpoint/2010/main" xmlns="" val="2853721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xmlns="" id="{0B77CE35-0133-46C2-BE33-7F2D91617B20}"/>
              </a:ext>
            </a:extLst>
          </p:cNvPr>
          <p:cNvPicPr>
            <a:picLocks noChangeAspect="1"/>
          </p:cNvPicPr>
          <p:nvPr/>
        </p:nvPicPr>
        <p:blipFill>
          <a:blip r:embed="rId2"/>
          <a:stretch>
            <a:fillRect/>
          </a:stretch>
        </p:blipFill>
        <p:spPr>
          <a:xfrm>
            <a:off x="1945888" y="801096"/>
            <a:ext cx="6218663" cy="6054980"/>
          </a:xfrm>
          <a:prstGeom prst="rect">
            <a:avLst/>
          </a:prstGeom>
        </p:spPr>
      </p:pic>
      <p:sp>
        <p:nvSpPr>
          <p:cNvPr id="6" name="Rectangle 5">
            <a:extLst>
              <a:ext uri="{FF2B5EF4-FFF2-40B4-BE49-F238E27FC236}">
                <a16:creationId xmlns:a16="http://schemas.microsoft.com/office/drawing/2014/main" xmlns="" id="{EED0F757-69B1-43EB-ABD1-30491F8FB3F3}"/>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E-R MODEL-</a:t>
            </a:r>
          </a:p>
        </p:txBody>
      </p:sp>
    </p:spTree>
    <p:extLst>
      <p:ext uri="{BB962C8B-B14F-4D97-AF65-F5344CB8AC3E}">
        <p14:creationId xmlns:p14="http://schemas.microsoft.com/office/powerpoint/2010/main" xmlns="" val="2474320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xmlns="" id="{7C1987AB-D845-44E0-87E8-C2F9DA01F6C9}"/>
              </a:ext>
            </a:extLst>
          </p:cNvPr>
          <p:cNvGraphicFramePr>
            <a:graphicFrameLocks noGrp="1"/>
          </p:cNvGraphicFramePr>
          <p:nvPr>
            <p:extLst>
              <p:ext uri="{D42A27DB-BD31-4B8C-83A1-F6EECF244321}">
                <p14:modId xmlns:p14="http://schemas.microsoft.com/office/powerpoint/2010/main" xmlns="" val="2271206991"/>
              </p:ext>
            </p:extLst>
          </p:nvPr>
        </p:nvGraphicFramePr>
        <p:xfrm>
          <a:off x="938561" y="1105829"/>
          <a:ext cx="10190774" cy="5334000"/>
        </p:xfrm>
        <a:graphic>
          <a:graphicData uri="http://schemas.openxmlformats.org/drawingml/2006/table">
            <a:tbl>
              <a:tblPr firstRow="1" bandRow="1">
                <a:tableStyleId>{5C22544A-7EE6-4342-B048-85BDC9FD1C3A}</a:tableStyleId>
              </a:tblPr>
              <a:tblGrid>
                <a:gridCol w="5095387">
                  <a:extLst>
                    <a:ext uri="{9D8B030D-6E8A-4147-A177-3AD203B41FA5}">
                      <a16:colId xmlns:a16="http://schemas.microsoft.com/office/drawing/2014/main" xmlns="" val="52674131"/>
                    </a:ext>
                  </a:extLst>
                </a:gridCol>
                <a:gridCol w="5095387">
                  <a:extLst>
                    <a:ext uri="{9D8B030D-6E8A-4147-A177-3AD203B41FA5}">
                      <a16:colId xmlns:a16="http://schemas.microsoft.com/office/drawing/2014/main" xmlns="" val="753880783"/>
                    </a:ext>
                  </a:extLst>
                </a:gridCol>
              </a:tblGrid>
              <a:tr h="395826">
                <a:tc>
                  <a:txBody>
                    <a:bodyPr/>
                    <a:lstStyle/>
                    <a:p>
                      <a:pPr fontAlgn="t"/>
                      <a:r>
                        <a:rPr lang="en-US">
                          <a:effectLst/>
                        </a:rPr>
                        <a:t>Strong Entity Set</a:t>
                      </a:r>
                    </a:p>
                  </a:txBody>
                  <a:tcPr marL="76200" marR="76200" marT="76200" marB="76200"/>
                </a:tc>
                <a:tc>
                  <a:txBody>
                    <a:bodyPr/>
                    <a:lstStyle/>
                    <a:p>
                      <a:pPr fontAlgn="t"/>
                      <a:r>
                        <a:rPr lang="en-US">
                          <a:effectLst/>
                        </a:rPr>
                        <a:t>Weak Entity Set</a:t>
                      </a:r>
                    </a:p>
                  </a:txBody>
                  <a:tcPr marL="76200" marR="76200" marT="76200" marB="76200"/>
                </a:tc>
                <a:extLst>
                  <a:ext uri="{0D108BD9-81ED-4DB2-BD59-A6C34878D82A}">
                    <a16:rowId xmlns:a16="http://schemas.microsoft.com/office/drawing/2014/main" xmlns="" val="3394491657"/>
                  </a:ext>
                </a:extLst>
              </a:tr>
              <a:tr h="662579">
                <a:tc>
                  <a:txBody>
                    <a:bodyPr/>
                    <a:lstStyle/>
                    <a:p>
                      <a:pPr fontAlgn="t"/>
                      <a:r>
                        <a:rPr lang="en-US">
                          <a:effectLst/>
                        </a:rPr>
                        <a:t>Strong entity set always has a primary key.</a:t>
                      </a:r>
                    </a:p>
                  </a:txBody>
                  <a:tcPr marL="76200" marR="76200" marT="76200" marB="76200"/>
                </a:tc>
                <a:tc>
                  <a:txBody>
                    <a:bodyPr/>
                    <a:lstStyle/>
                    <a:p>
                      <a:pPr fontAlgn="t"/>
                      <a:r>
                        <a:rPr lang="en-US">
                          <a:effectLst/>
                        </a:rPr>
                        <a:t>It does not have enough attributes to build a primary key.</a:t>
                      </a:r>
                    </a:p>
                  </a:txBody>
                  <a:tcPr marL="76200" marR="76200" marT="76200" marB="76200"/>
                </a:tc>
                <a:extLst>
                  <a:ext uri="{0D108BD9-81ED-4DB2-BD59-A6C34878D82A}">
                    <a16:rowId xmlns:a16="http://schemas.microsoft.com/office/drawing/2014/main" xmlns="" val="3944431756"/>
                  </a:ext>
                </a:extLst>
              </a:tr>
              <a:tr h="395826">
                <a:tc>
                  <a:txBody>
                    <a:bodyPr/>
                    <a:lstStyle/>
                    <a:p>
                      <a:pPr fontAlgn="t"/>
                      <a:r>
                        <a:rPr lang="en-US">
                          <a:effectLst/>
                        </a:rPr>
                        <a:t>It is represented by a rectangle symbol.</a:t>
                      </a:r>
                    </a:p>
                  </a:txBody>
                  <a:tcPr marL="76200" marR="76200" marT="76200" marB="76200"/>
                </a:tc>
                <a:tc>
                  <a:txBody>
                    <a:bodyPr/>
                    <a:lstStyle/>
                    <a:p>
                      <a:pPr fontAlgn="t"/>
                      <a:r>
                        <a:rPr lang="en-US">
                          <a:effectLst/>
                        </a:rPr>
                        <a:t>It is represented by a double rectangle symbol.</a:t>
                      </a:r>
                    </a:p>
                  </a:txBody>
                  <a:tcPr marL="76200" marR="76200" marT="76200" marB="76200"/>
                </a:tc>
                <a:extLst>
                  <a:ext uri="{0D108BD9-81ED-4DB2-BD59-A6C34878D82A}">
                    <a16:rowId xmlns:a16="http://schemas.microsoft.com/office/drawing/2014/main" xmlns="" val="1870777406"/>
                  </a:ext>
                </a:extLst>
              </a:tr>
              <a:tr h="662579">
                <a:tc>
                  <a:txBody>
                    <a:bodyPr/>
                    <a:lstStyle/>
                    <a:p>
                      <a:pPr fontAlgn="t"/>
                      <a:r>
                        <a:rPr lang="en-US">
                          <a:effectLst/>
                        </a:rPr>
                        <a:t>It contains a Primary key represented by the underline symbol.</a:t>
                      </a:r>
                    </a:p>
                  </a:txBody>
                  <a:tcPr marL="76200" marR="76200" marT="76200" marB="76200"/>
                </a:tc>
                <a:tc>
                  <a:txBody>
                    <a:bodyPr/>
                    <a:lstStyle/>
                    <a:p>
                      <a:pPr fontAlgn="t"/>
                      <a:r>
                        <a:rPr lang="en-US">
                          <a:effectLst/>
                        </a:rPr>
                        <a:t>It contains a Partial Key which is represented by a dashed underline symbol.</a:t>
                      </a:r>
                    </a:p>
                  </a:txBody>
                  <a:tcPr marL="76200" marR="76200" marT="76200" marB="76200"/>
                </a:tc>
                <a:extLst>
                  <a:ext uri="{0D108BD9-81ED-4DB2-BD59-A6C34878D82A}">
                    <a16:rowId xmlns:a16="http://schemas.microsoft.com/office/drawing/2014/main" xmlns="" val="1169981813"/>
                  </a:ext>
                </a:extLst>
              </a:tr>
              <a:tr h="653974">
                <a:tc>
                  <a:txBody>
                    <a:bodyPr/>
                    <a:lstStyle/>
                    <a:p>
                      <a:pPr fontAlgn="t"/>
                      <a:r>
                        <a:rPr lang="en-US">
                          <a:effectLst/>
                        </a:rPr>
                        <a:t>The member of a strong entity set is called as dominant entity set.</a:t>
                      </a:r>
                    </a:p>
                  </a:txBody>
                  <a:tcPr marL="76200" marR="76200" marT="76200" marB="76200"/>
                </a:tc>
                <a:tc>
                  <a:txBody>
                    <a:bodyPr/>
                    <a:lstStyle/>
                    <a:p>
                      <a:pPr fontAlgn="t"/>
                      <a:r>
                        <a:rPr lang="en-US">
                          <a:effectLst/>
                        </a:rPr>
                        <a:t>The member of a weak entity set called as a subordinate entity set.</a:t>
                      </a:r>
                    </a:p>
                  </a:txBody>
                  <a:tcPr marL="76200" marR="76200" marT="76200" marB="76200"/>
                </a:tc>
                <a:extLst>
                  <a:ext uri="{0D108BD9-81ED-4DB2-BD59-A6C34878D82A}">
                    <a16:rowId xmlns:a16="http://schemas.microsoft.com/office/drawing/2014/main" xmlns="" val="224259844"/>
                  </a:ext>
                </a:extLst>
              </a:tr>
              <a:tr h="653974">
                <a:tc>
                  <a:txBody>
                    <a:bodyPr/>
                    <a:lstStyle/>
                    <a:p>
                      <a:pPr fontAlgn="t"/>
                      <a:r>
                        <a:rPr lang="en-US">
                          <a:effectLst/>
                        </a:rPr>
                        <a:t>Primary Key is one of its attributes which helps to identify its member.</a:t>
                      </a:r>
                    </a:p>
                  </a:txBody>
                  <a:tcPr marL="76200" marR="76200" marT="76200" marB="76200"/>
                </a:tc>
                <a:tc>
                  <a:txBody>
                    <a:bodyPr/>
                    <a:lstStyle/>
                    <a:p>
                      <a:pPr fontAlgn="t"/>
                      <a:r>
                        <a:rPr lang="en-US">
                          <a:effectLst/>
                        </a:rPr>
                        <a:t>In a weak entity set, it is a combination of primary key and partial key of the strong entity set.</a:t>
                      </a:r>
                    </a:p>
                  </a:txBody>
                  <a:tcPr marL="76200" marR="76200" marT="76200" marB="76200"/>
                </a:tc>
                <a:extLst>
                  <a:ext uri="{0D108BD9-81ED-4DB2-BD59-A6C34878D82A}">
                    <a16:rowId xmlns:a16="http://schemas.microsoft.com/office/drawing/2014/main" xmlns="" val="424664212"/>
                  </a:ext>
                </a:extLst>
              </a:tr>
              <a:tr h="920727">
                <a:tc>
                  <a:txBody>
                    <a:bodyPr/>
                    <a:lstStyle/>
                    <a:p>
                      <a:pPr fontAlgn="t"/>
                      <a:r>
                        <a:rPr lang="en-US">
                          <a:effectLst/>
                        </a:rPr>
                        <a:t>In the ER diagram the relationship between two strong entity set shown by using a diamond symbol.</a:t>
                      </a:r>
                    </a:p>
                  </a:txBody>
                  <a:tcPr marL="76200" marR="76200" marT="76200" marB="76200"/>
                </a:tc>
                <a:tc>
                  <a:txBody>
                    <a:bodyPr/>
                    <a:lstStyle/>
                    <a:p>
                      <a:pPr fontAlgn="t"/>
                      <a:r>
                        <a:rPr lang="en-US">
                          <a:effectLst/>
                        </a:rPr>
                        <a:t>The relationship between one strong and a weak entity set shown by using the double diamond symbol.</a:t>
                      </a:r>
                    </a:p>
                  </a:txBody>
                  <a:tcPr marL="76200" marR="76200" marT="76200" marB="76200"/>
                </a:tc>
                <a:extLst>
                  <a:ext uri="{0D108BD9-81ED-4DB2-BD59-A6C34878D82A}">
                    <a16:rowId xmlns:a16="http://schemas.microsoft.com/office/drawing/2014/main" xmlns="" val="2977330137"/>
                  </a:ext>
                </a:extLst>
              </a:tr>
              <a:tr h="653974">
                <a:tc>
                  <a:txBody>
                    <a:bodyPr/>
                    <a:lstStyle/>
                    <a:p>
                      <a:pPr fontAlgn="t"/>
                      <a:r>
                        <a:rPr lang="en-US">
                          <a:effectLst/>
                        </a:rPr>
                        <a:t>The connecting line of the strong entity set with the relationship is single.</a:t>
                      </a:r>
                    </a:p>
                  </a:txBody>
                  <a:tcPr marL="76200" marR="76200" marT="76200" marB="76200"/>
                </a:tc>
                <a:tc>
                  <a:txBody>
                    <a:bodyPr/>
                    <a:lstStyle/>
                    <a:p>
                      <a:pPr fontAlgn="t"/>
                      <a:r>
                        <a:rPr lang="en-US">
                          <a:effectLst/>
                        </a:rPr>
                        <a:t>The line connecting the weak entity set for identifying relationship is double.</a:t>
                      </a:r>
                    </a:p>
                  </a:txBody>
                  <a:tcPr marL="76200" marR="76200" marT="76200" marB="76200"/>
                </a:tc>
                <a:extLst>
                  <a:ext uri="{0D108BD9-81ED-4DB2-BD59-A6C34878D82A}">
                    <a16:rowId xmlns:a16="http://schemas.microsoft.com/office/drawing/2014/main" xmlns="" val="2125657916"/>
                  </a:ext>
                </a:extLst>
              </a:tr>
            </a:tbl>
          </a:graphicData>
        </a:graphic>
      </p:graphicFrame>
      <p:sp>
        <p:nvSpPr>
          <p:cNvPr id="7" name="Rectangle 6">
            <a:extLst>
              <a:ext uri="{FF2B5EF4-FFF2-40B4-BE49-F238E27FC236}">
                <a16:creationId xmlns:a16="http://schemas.microsoft.com/office/drawing/2014/main" xmlns="" id="{93BB7749-5716-4B40-A71D-B9B27D0E1546}"/>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E-R MODEL-</a:t>
            </a:r>
          </a:p>
        </p:txBody>
      </p:sp>
    </p:spTree>
    <p:extLst>
      <p:ext uri="{BB962C8B-B14F-4D97-AF65-F5344CB8AC3E}">
        <p14:creationId xmlns:p14="http://schemas.microsoft.com/office/powerpoint/2010/main" xmlns="" val="131390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1C4828F-D176-4130-A32B-68B7AA6D4C6E}"/>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Database Model</a:t>
            </a:r>
          </a:p>
        </p:txBody>
      </p:sp>
      <p:sp>
        <p:nvSpPr>
          <p:cNvPr id="5" name="TextBox 4">
            <a:extLst>
              <a:ext uri="{FF2B5EF4-FFF2-40B4-BE49-F238E27FC236}">
                <a16:creationId xmlns:a16="http://schemas.microsoft.com/office/drawing/2014/main" xmlns="" id="{B162ABC7-C6D0-45D3-835F-8EC215D44EAC}"/>
              </a:ext>
            </a:extLst>
          </p:cNvPr>
          <p:cNvSpPr txBox="1"/>
          <p:nvPr/>
        </p:nvSpPr>
        <p:spPr>
          <a:xfrm>
            <a:off x="133815" y="1676400"/>
            <a:ext cx="1200800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It </a:t>
            </a:r>
            <a:r>
              <a:rPr lang="en-US" err="1">
                <a:ea typeface="+mn-lt"/>
                <a:cs typeface="+mn-lt"/>
              </a:rPr>
              <a:t>organises</a:t>
            </a:r>
            <a:r>
              <a:rPr lang="en-US">
                <a:ea typeface="+mn-lt"/>
                <a:cs typeface="+mn-lt"/>
              </a:rPr>
              <a:t> data into a tree-like-structure, with a single root, to which all the other data is linked.</a:t>
            </a:r>
          </a:p>
          <a:p>
            <a:endParaRPr lang="en-US">
              <a:cs typeface="Calibri"/>
            </a:endParaRPr>
          </a:p>
          <a:p>
            <a:r>
              <a:rPr lang="en-US" err="1">
                <a:ea typeface="+mn-lt"/>
                <a:cs typeface="+mn-lt"/>
              </a:rPr>
              <a:t>Heirarchy</a:t>
            </a:r>
            <a:r>
              <a:rPr lang="en-US">
                <a:ea typeface="+mn-lt"/>
                <a:cs typeface="+mn-lt"/>
              </a:rPr>
              <a:t> starts from the </a:t>
            </a:r>
            <a:r>
              <a:rPr lang="en-US" b="1">
                <a:ea typeface="+mn-lt"/>
                <a:cs typeface="+mn-lt"/>
              </a:rPr>
              <a:t>Root</a:t>
            </a:r>
            <a:r>
              <a:rPr lang="en-US">
                <a:ea typeface="+mn-lt"/>
                <a:cs typeface="+mn-lt"/>
              </a:rPr>
              <a:t> data, and expands like a tree, adding child nodes to the parent nodes.</a:t>
            </a:r>
          </a:p>
          <a:p>
            <a:endParaRPr lang="en-US">
              <a:cs typeface="Calibri"/>
            </a:endParaRPr>
          </a:p>
          <a:p>
            <a:r>
              <a:rPr lang="en-US">
                <a:ea typeface="+mn-lt"/>
                <a:cs typeface="+mn-lt"/>
              </a:rPr>
              <a:t>In this model, a child node will only have a single parent node.</a:t>
            </a:r>
            <a:endParaRPr lang="en-US"/>
          </a:p>
          <a:p>
            <a:endParaRPr lang="en-US">
              <a:cs typeface="Calibri"/>
            </a:endParaRPr>
          </a:p>
          <a:p>
            <a:r>
              <a:rPr lang="en-US">
                <a:ea typeface="+mn-lt"/>
                <a:cs typeface="+mn-lt"/>
              </a:rPr>
              <a:t>This model efficiently describes many real-world relationships like index of a book, recipes etc.</a:t>
            </a:r>
            <a:endParaRPr lang="en-US"/>
          </a:p>
          <a:p>
            <a:endParaRPr lang="en-US">
              <a:cs typeface="Calibri"/>
            </a:endParaRPr>
          </a:p>
        </p:txBody>
      </p:sp>
      <p:sp>
        <p:nvSpPr>
          <p:cNvPr id="6" name="TextBox 5">
            <a:extLst>
              <a:ext uri="{FF2B5EF4-FFF2-40B4-BE49-F238E27FC236}">
                <a16:creationId xmlns:a16="http://schemas.microsoft.com/office/drawing/2014/main" xmlns="" id="{8C0C70C1-9056-4409-A755-491C976D5D7D}"/>
              </a:ext>
            </a:extLst>
          </p:cNvPr>
          <p:cNvSpPr txBox="1"/>
          <p:nvPr/>
        </p:nvSpPr>
        <p:spPr>
          <a:xfrm>
            <a:off x="-1246" y="919574"/>
            <a:ext cx="2575932" cy="369332"/>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Hierarchical model</a:t>
            </a:r>
            <a:endParaRPr lang="en-US" b="1">
              <a:cs typeface="Calibri"/>
            </a:endParaRPr>
          </a:p>
        </p:txBody>
      </p:sp>
      <p:pic>
        <p:nvPicPr>
          <p:cNvPr id="2" name="Picture 2" descr="Diagram&#10;&#10;Description automatically generated">
            <a:extLst>
              <a:ext uri="{FF2B5EF4-FFF2-40B4-BE49-F238E27FC236}">
                <a16:creationId xmlns:a16="http://schemas.microsoft.com/office/drawing/2014/main" xmlns="" id="{1C8505E4-07C1-4F66-BFE9-3A2285636902}"/>
              </a:ext>
            </a:extLst>
          </p:cNvPr>
          <p:cNvPicPr>
            <a:picLocks noChangeAspect="1"/>
          </p:cNvPicPr>
          <p:nvPr/>
        </p:nvPicPr>
        <p:blipFill>
          <a:blip r:embed="rId2"/>
          <a:stretch>
            <a:fillRect/>
          </a:stretch>
        </p:blipFill>
        <p:spPr>
          <a:xfrm>
            <a:off x="4046034" y="3846882"/>
            <a:ext cx="6488151" cy="2676870"/>
          </a:xfrm>
          <a:prstGeom prst="rect">
            <a:avLst/>
          </a:prstGeom>
        </p:spPr>
      </p:pic>
      <p:sp>
        <p:nvSpPr>
          <p:cNvPr id="3" name="TextBox 2">
            <a:extLst>
              <a:ext uri="{FF2B5EF4-FFF2-40B4-BE49-F238E27FC236}">
                <a16:creationId xmlns:a16="http://schemas.microsoft.com/office/drawing/2014/main" xmlns="" id="{F5C52692-698E-4B69-B425-80B314BE79C0}"/>
              </a:ext>
            </a:extLst>
          </p:cNvPr>
          <p:cNvSpPr txBox="1"/>
          <p:nvPr/>
        </p:nvSpPr>
        <p:spPr>
          <a:xfrm>
            <a:off x="1007327" y="4585010"/>
            <a:ext cx="31985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12529"/>
                </a:solidFill>
                <a:latin typeface="system-ui"/>
              </a:rPr>
              <a:t>one-to-many relationship</a:t>
            </a:r>
            <a:endParaRPr lang="en-US" b="1">
              <a:cs typeface="Calibri"/>
            </a:endParaRPr>
          </a:p>
        </p:txBody>
      </p:sp>
    </p:spTree>
    <p:extLst>
      <p:ext uri="{BB962C8B-B14F-4D97-AF65-F5344CB8AC3E}">
        <p14:creationId xmlns:p14="http://schemas.microsoft.com/office/powerpoint/2010/main" xmlns="" val="334367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1C4828F-D176-4130-A32B-68B7AA6D4C6E}"/>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Database Model</a:t>
            </a:r>
          </a:p>
        </p:txBody>
      </p:sp>
      <p:sp>
        <p:nvSpPr>
          <p:cNvPr id="5" name="TextBox 4">
            <a:extLst>
              <a:ext uri="{FF2B5EF4-FFF2-40B4-BE49-F238E27FC236}">
                <a16:creationId xmlns:a16="http://schemas.microsoft.com/office/drawing/2014/main" xmlns="" id="{B162ABC7-C6D0-45D3-835F-8EC215D44EAC}"/>
              </a:ext>
            </a:extLst>
          </p:cNvPr>
          <p:cNvSpPr txBox="1"/>
          <p:nvPr/>
        </p:nvSpPr>
        <p:spPr>
          <a:xfrm>
            <a:off x="252348" y="1710267"/>
            <a:ext cx="1200800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It </a:t>
            </a:r>
            <a:r>
              <a:rPr lang="en-US" err="1">
                <a:ea typeface="+mn-lt"/>
                <a:cs typeface="+mn-lt"/>
              </a:rPr>
              <a:t>organises</a:t>
            </a:r>
            <a:r>
              <a:rPr lang="en-US">
                <a:ea typeface="+mn-lt"/>
                <a:cs typeface="+mn-lt"/>
              </a:rPr>
              <a:t> data into more like a graph, and are allowed to have more than one parent node.</a:t>
            </a:r>
          </a:p>
          <a:p>
            <a:endParaRPr lang="en-US">
              <a:cs typeface="Calibri"/>
            </a:endParaRPr>
          </a:p>
          <a:p>
            <a:r>
              <a:rPr lang="en-US">
                <a:ea typeface="+mn-lt"/>
                <a:cs typeface="+mn-lt"/>
              </a:rPr>
              <a:t>In this database model data is more related as more relationships are established in this database model.</a:t>
            </a:r>
          </a:p>
          <a:p>
            <a:endParaRPr lang="en-US">
              <a:cs typeface="Calibri"/>
            </a:endParaRPr>
          </a:p>
          <a:p>
            <a:r>
              <a:rPr lang="en-US">
                <a:ea typeface="+mn-lt"/>
                <a:cs typeface="+mn-lt"/>
              </a:rPr>
              <a:t>Also, as the data is more related, hence accessing the data is also easier and fast.</a:t>
            </a:r>
          </a:p>
          <a:p>
            <a:endParaRPr lang="en-US">
              <a:cs typeface="Calibri"/>
            </a:endParaRPr>
          </a:p>
          <a:p>
            <a:r>
              <a:rPr lang="en-US">
                <a:ea typeface="+mn-lt"/>
                <a:cs typeface="+mn-lt"/>
              </a:rPr>
              <a:t>This model efficiently describes many real-world relationships like index of a book, recipes etc.</a:t>
            </a:r>
            <a:endParaRPr lang="en-US"/>
          </a:p>
          <a:p>
            <a:endParaRPr lang="en-US">
              <a:cs typeface="Calibri"/>
            </a:endParaRPr>
          </a:p>
        </p:txBody>
      </p:sp>
      <p:sp>
        <p:nvSpPr>
          <p:cNvPr id="6" name="TextBox 5">
            <a:extLst>
              <a:ext uri="{FF2B5EF4-FFF2-40B4-BE49-F238E27FC236}">
                <a16:creationId xmlns:a16="http://schemas.microsoft.com/office/drawing/2014/main" xmlns="" id="{8C0C70C1-9056-4409-A755-491C976D5D7D}"/>
              </a:ext>
            </a:extLst>
          </p:cNvPr>
          <p:cNvSpPr txBox="1"/>
          <p:nvPr/>
        </p:nvSpPr>
        <p:spPr>
          <a:xfrm>
            <a:off x="-1246" y="919574"/>
            <a:ext cx="1739591" cy="369332"/>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Network model</a:t>
            </a:r>
            <a:endParaRPr lang="en-US" b="1">
              <a:cs typeface="Calibri"/>
            </a:endParaRPr>
          </a:p>
        </p:txBody>
      </p:sp>
      <p:sp>
        <p:nvSpPr>
          <p:cNvPr id="3" name="TextBox 2">
            <a:extLst>
              <a:ext uri="{FF2B5EF4-FFF2-40B4-BE49-F238E27FC236}">
                <a16:creationId xmlns:a16="http://schemas.microsoft.com/office/drawing/2014/main" xmlns="" id="{F5C52692-698E-4B69-B425-80B314BE79C0}"/>
              </a:ext>
            </a:extLst>
          </p:cNvPr>
          <p:cNvSpPr txBox="1"/>
          <p:nvPr/>
        </p:nvSpPr>
        <p:spPr>
          <a:xfrm>
            <a:off x="3934522" y="5049644"/>
            <a:ext cx="31985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12529"/>
                </a:solidFill>
                <a:latin typeface="system-ui"/>
              </a:rPr>
              <a:t>many-to-many relationship</a:t>
            </a:r>
            <a:endParaRPr lang="en-US" b="1">
              <a:cs typeface="Calibri"/>
            </a:endParaRPr>
          </a:p>
        </p:txBody>
      </p:sp>
      <p:pic>
        <p:nvPicPr>
          <p:cNvPr id="7" name="Picture 7" descr="Diagram&#10;&#10;Description automatically generated">
            <a:extLst>
              <a:ext uri="{FF2B5EF4-FFF2-40B4-BE49-F238E27FC236}">
                <a16:creationId xmlns:a16="http://schemas.microsoft.com/office/drawing/2014/main" xmlns="" id="{CDF7590D-A330-4B01-A2E7-2D1565725EFE}"/>
              </a:ext>
            </a:extLst>
          </p:cNvPr>
          <p:cNvPicPr>
            <a:picLocks noChangeAspect="1"/>
          </p:cNvPicPr>
          <p:nvPr/>
        </p:nvPicPr>
        <p:blipFill>
          <a:blip r:embed="rId2"/>
          <a:stretch>
            <a:fillRect/>
          </a:stretch>
        </p:blipFill>
        <p:spPr>
          <a:xfrm>
            <a:off x="7224132" y="4117740"/>
            <a:ext cx="2743200" cy="2060812"/>
          </a:xfrm>
          <a:prstGeom prst="rect">
            <a:avLst/>
          </a:prstGeom>
        </p:spPr>
      </p:pic>
      <p:sp>
        <p:nvSpPr>
          <p:cNvPr id="8" name="TextBox 7">
            <a:extLst>
              <a:ext uri="{FF2B5EF4-FFF2-40B4-BE49-F238E27FC236}">
                <a16:creationId xmlns:a16="http://schemas.microsoft.com/office/drawing/2014/main" xmlns="" id="{BB71CC22-F6E4-470C-9542-59D5263713AB}"/>
              </a:ext>
            </a:extLst>
          </p:cNvPr>
          <p:cNvSpPr txBox="1"/>
          <p:nvPr/>
        </p:nvSpPr>
        <p:spPr>
          <a:xfrm>
            <a:off x="189572" y="4120376"/>
            <a:ext cx="70271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12529"/>
                </a:solidFill>
                <a:latin typeface="system-ui"/>
              </a:rPr>
              <a:t>This was the most widely used database model, before</a:t>
            </a:r>
            <a:r>
              <a:rPr lang="en-US" b="1">
                <a:solidFill>
                  <a:srgbClr val="212529"/>
                </a:solidFill>
                <a:latin typeface="system-ui"/>
              </a:rPr>
              <a:t> Relational Model </a:t>
            </a:r>
            <a:r>
              <a:rPr lang="en-US">
                <a:solidFill>
                  <a:srgbClr val="212529"/>
                </a:solidFill>
                <a:latin typeface="system-ui"/>
              </a:rPr>
              <a:t>was introduced.</a:t>
            </a:r>
            <a:endParaRPr lang="en-US"/>
          </a:p>
        </p:txBody>
      </p:sp>
    </p:spTree>
    <p:extLst>
      <p:ext uri="{BB962C8B-B14F-4D97-AF65-F5344CB8AC3E}">
        <p14:creationId xmlns:p14="http://schemas.microsoft.com/office/powerpoint/2010/main" xmlns="" val="335284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1C4828F-D176-4130-A32B-68B7AA6D4C6E}"/>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Database Model</a:t>
            </a:r>
          </a:p>
        </p:txBody>
      </p:sp>
      <p:sp>
        <p:nvSpPr>
          <p:cNvPr id="5" name="TextBox 4">
            <a:extLst>
              <a:ext uri="{FF2B5EF4-FFF2-40B4-BE49-F238E27FC236}">
                <a16:creationId xmlns:a16="http://schemas.microsoft.com/office/drawing/2014/main" xmlns="" id="{B162ABC7-C6D0-45D3-835F-8EC215D44EAC}"/>
              </a:ext>
            </a:extLst>
          </p:cNvPr>
          <p:cNvSpPr txBox="1"/>
          <p:nvPr/>
        </p:nvSpPr>
        <p:spPr>
          <a:xfrm>
            <a:off x="133815" y="1676400"/>
            <a:ext cx="1200800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In this database model relationships are created by dividing object of interest into entity and its characteristics into attributes.</a:t>
            </a:r>
          </a:p>
          <a:p>
            <a:endParaRPr lang="en-US">
              <a:cs typeface="Calibri"/>
            </a:endParaRPr>
          </a:p>
          <a:p>
            <a:r>
              <a:rPr lang="en-US">
                <a:ea typeface="+mn-lt"/>
                <a:cs typeface="+mn-lt"/>
              </a:rPr>
              <a:t>Different entities are related using relationships.</a:t>
            </a:r>
          </a:p>
          <a:p>
            <a:endParaRPr lang="en-US">
              <a:ea typeface="+mn-lt"/>
              <a:cs typeface="+mn-lt"/>
            </a:endParaRPr>
          </a:p>
          <a:p>
            <a:r>
              <a:rPr lang="en-US">
                <a:ea typeface="+mn-lt"/>
                <a:cs typeface="+mn-lt"/>
              </a:rPr>
              <a:t>E-R Models are defined to represent the relationships into pictorial form to make it easier for different stakeholders to understand.</a:t>
            </a:r>
          </a:p>
          <a:p>
            <a:endParaRPr lang="en-US">
              <a:cs typeface="Calibri"/>
            </a:endParaRPr>
          </a:p>
          <a:p>
            <a:r>
              <a:rPr lang="en-US">
                <a:ea typeface="+mn-lt"/>
                <a:cs typeface="+mn-lt"/>
              </a:rPr>
              <a:t>This model is good to design a database, which can then be turned into tables in relational model</a:t>
            </a:r>
            <a:endParaRPr lang="en-US"/>
          </a:p>
          <a:p>
            <a:endParaRPr lang="en-US">
              <a:cs typeface="Calibri"/>
            </a:endParaRPr>
          </a:p>
        </p:txBody>
      </p:sp>
      <p:sp>
        <p:nvSpPr>
          <p:cNvPr id="6" name="TextBox 5">
            <a:extLst>
              <a:ext uri="{FF2B5EF4-FFF2-40B4-BE49-F238E27FC236}">
                <a16:creationId xmlns:a16="http://schemas.microsoft.com/office/drawing/2014/main" xmlns="" id="{8C0C70C1-9056-4409-A755-491C976D5D7D}"/>
              </a:ext>
            </a:extLst>
          </p:cNvPr>
          <p:cNvSpPr txBox="1"/>
          <p:nvPr/>
        </p:nvSpPr>
        <p:spPr>
          <a:xfrm>
            <a:off x="-2091" y="927177"/>
            <a:ext cx="2678152" cy="369332"/>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Entity-relationship Model</a:t>
            </a:r>
          </a:p>
        </p:txBody>
      </p:sp>
      <p:sp>
        <p:nvSpPr>
          <p:cNvPr id="3" name="TextBox 2">
            <a:extLst>
              <a:ext uri="{FF2B5EF4-FFF2-40B4-BE49-F238E27FC236}">
                <a16:creationId xmlns:a16="http://schemas.microsoft.com/office/drawing/2014/main" xmlns="" id="{F5C52692-698E-4B69-B425-80B314BE79C0}"/>
              </a:ext>
            </a:extLst>
          </p:cNvPr>
          <p:cNvSpPr txBox="1"/>
          <p:nvPr/>
        </p:nvSpPr>
        <p:spPr>
          <a:xfrm>
            <a:off x="654205" y="4454912"/>
            <a:ext cx="4806175" cy="923330"/>
          </a:xfrm>
          <a:prstGeom prst="rect">
            <a:avLst/>
          </a:prstGeom>
          <a:solidFill>
            <a:schemeClr val="accent2">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12529"/>
                </a:solidFill>
                <a:latin typeface="system-ui"/>
              </a:rPr>
              <a:t>Entity –Student</a:t>
            </a:r>
            <a:endParaRPr lang="en-US">
              <a:solidFill>
                <a:srgbClr val="000000"/>
              </a:solidFill>
              <a:latin typeface="Calibri" panose="020F0502020204030204"/>
              <a:cs typeface="Calibri" panose="020F0502020204030204"/>
            </a:endParaRPr>
          </a:p>
          <a:p>
            <a:endParaRPr lang="en-US" b="1">
              <a:solidFill>
                <a:srgbClr val="212529"/>
              </a:solidFill>
              <a:latin typeface="system-ui"/>
            </a:endParaRPr>
          </a:p>
          <a:p>
            <a:r>
              <a:rPr lang="en-US" b="1">
                <a:solidFill>
                  <a:srgbClr val="212529"/>
                </a:solidFill>
                <a:latin typeface="system-ui"/>
              </a:rPr>
              <a:t>Attributes – Name, Age, Address, id</a:t>
            </a:r>
          </a:p>
        </p:txBody>
      </p:sp>
      <p:pic>
        <p:nvPicPr>
          <p:cNvPr id="2" name="Picture 8" descr="Diagram&#10;&#10;Description automatically generated">
            <a:extLst>
              <a:ext uri="{FF2B5EF4-FFF2-40B4-BE49-F238E27FC236}">
                <a16:creationId xmlns:a16="http://schemas.microsoft.com/office/drawing/2014/main" xmlns="" id="{2B1D3376-C241-4F28-928C-8152376C05E9}"/>
              </a:ext>
            </a:extLst>
          </p:cNvPr>
          <p:cNvPicPr>
            <a:picLocks noChangeAspect="1"/>
          </p:cNvPicPr>
          <p:nvPr/>
        </p:nvPicPr>
        <p:blipFill>
          <a:blip r:embed="rId2"/>
          <a:stretch>
            <a:fillRect/>
          </a:stretch>
        </p:blipFill>
        <p:spPr>
          <a:xfrm>
            <a:off x="7921083" y="4555273"/>
            <a:ext cx="3932663" cy="1957039"/>
          </a:xfrm>
          <a:prstGeom prst="rect">
            <a:avLst/>
          </a:prstGeom>
        </p:spPr>
      </p:pic>
    </p:spTree>
    <p:extLst>
      <p:ext uri="{BB962C8B-B14F-4D97-AF65-F5344CB8AC3E}">
        <p14:creationId xmlns:p14="http://schemas.microsoft.com/office/powerpoint/2010/main" xmlns="" val="2649479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1C4828F-D176-4130-A32B-68B7AA6D4C6E}"/>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Database Model</a:t>
            </a:r>
          </a:p>
        </p:txBody>
      </p:sp>
      <p:sp>
        <p:nvSpPr>
          <p:cNvPr id="5" name="TextBox 4">
            <a:extLst>
              <a:ext uri="{FF2B5EF4-FFF2-40B4-BE49-F238E27FC236}">
                <a16:creationId xmlns:a16="http://schemas.microsoft.com/office/drawing/2014/main" xmlns="" id="{B162ABC7-C6D0-45D3-835F-8EC215D44EAC}"/>
              </a:ext>
            </a:extLst>
          </p:cNvPr>
          <p:cNvSpPr txBox="1"/>
          <p:nvPr/>
        </p:nvSpPr>
        <p:spPr>
          <a:xfrm>
            <a:off x="184615" y="1591733"/>
            <a:ext cx="1200800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In this database model data is </a:t>
            </a:r>
            <a:r>
              <a:rPr lang="en-US" err="1">
                <a:ea typeface="+mn-lt"/>
                <a:cs typeface="+mn-lt"/>
              </a:rPr>
              <a:t>organised</a:t>
            </a:r>
            <a:r>
              <a:rPr lang="en-US">
                <a:ea typeface="+mn-lt"/>
                <a:cs typeface="+mn-lt"/>
              </a:rPr>
              <a:t> in two-dimensional </a:t>
            </a:r>
            <a:r>
              <a:rPr lang="en-US" b="1">
                <a:ea typeface="+mn-lt"/>
                <a:cs typeface="+mn-lt"/>
              </a:rPr>
              <a:t>tables</a:t>
            </a:r>
            <a:r>
              <a:rPr lang="en-US">
                <a:ea typeface="+mn-lt"/>
                <a:cs typeface="+mn-lt"/>
              </a:rPr>
              <a:t> and the relationship is maintained by storing a common field.</a:t>
            </a:r>
          </a:p>
          <a:p>
            <a:endParaRPr lang="en-US">
              <a:ea typeface="+mn-lt"/>
              <a:cs typeface="+mn-lt"/>
            </a:endParaRPr>
          </a:p>
          <a:p>
            <a:r>
              <a:rPr lang="en-US">
                <a:ea typeface="+mn-lt"/>
                <a:cs typeface="+mn-lt"/>
              </a:rPr>
              <a:t>This model was introduced by E.F Codd in 1970, and since then it has been the most widely used database model, </a:t>
            </a:r>
            <a:r>
              <a:rPr lang="en-US" err="1">
                <a:ea typeface="+mn-lt"/>
                <a:cs typeface="+mn-lt"/>
              </a:rPr>
              <a:t>infact</a:t>
            </a:r>
            <a:r>
              <a:rPr lang="en-US">
                <a:ea typeface="+mn-lt"/>
                <a:cs typeface="+mn-lt"/>
              </a:rPr>
              <a:t>, we can say the only database model used around the world.</a:t>
            </a:r>
          </a:p>
          <a:p>
            <a:endParaRPr lang="en-US">
              <a:ea typeface="+mn-lt"/>
              <a:cs typeface="+mn-lt"/>
            </a:endParaRPr>
          </a:p>
          <a:p>
            <a:r>
              <a:rPr lang="en-US">
                <a:ea typeface="+mn-lt"/>
                <a:cs typeface="+mn-lt"/>
              </a:rPr>
              <a:t>The basic structure of data in the relational model is tables. All the information related to a particular type is stored in rows of that table. Tables are also known as </a:t>
            </a:r>
            <a:r>
              <a:rPr lang="en-US" b="1">
                <a:ea typeface="+mn-lt"/>
                <a:cs typeface="+mn-lt"/>
              </a:rPr>
              <a:t>relations</a:t>
            </a:r>
            <a:r>
              <a:rPr lang="en-US">
                <a:ea typeface="+mn-lt"/>
                <a:cs typeface="+mn-lt"/>
              </a:rPr>
              <a:t> in relational model.</a:t>
            </a:r>
          </a:p>
          <a:p>
            <a:endParaRPr lang="en-US">
              <a:cs typeface="Calibri"/>
            </a:endParaRPr>
          </a:p>
          <a:p>
            <a:endParaRPr lang="en-US">
              <a:cs typeface="Calibri"/>
            </a:endParaRPr>
          </a:p>
        </p:txBody>
      </p:sp>
      <p:sp>
        <p:nvSpPr>
          <p:cNvPr id="6" name="TextBox 5">
            <a:extLst>
              <a:ext uri="{FF2B5EF4-FFF2-40B4-BE49-F238E27FC236}">
                <a16:creationId xmlns:a16="http://schemas.microsoft.com/office/drawing/2014/main" xmlns="" id="{8C0C70C1-9056-4409-A755-491C976D5D7D}"/>
              </a:ext>
            </a:extLst>
          </p:cNvPr>
          <p:cNvSpPr txBox="1"/>
          <p:nvPr/>
        </p:nvSpPr>
        <p:spPr>
          <a:xfrm>
            <a:off x="-1246" y="919574"/>
            <a:ext cx="2678152" cy="369332"/>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Relational Model</a:t>
            </a:r>
          </a:p>
        </p:txBody>
      </p:sp>
      <p:pic>
        <p:nvPicPr>
          <p:cNvPr id="7" name="Picture 7" descr="Table&#10;&#10;Description automatically generated">
            <a:extLst>
              <a:ext uri="{FF2B5EF4-FFF2-40B4-BE49-F238E27FC236}">
                <a16:creationId xmlns:a16="http://schemas.microsoft.com/office/drawing/2014/main" xmlns="" id="{5C3DB1E9-0327-4A34-B4F8-BD04F1316BA7}"/>
              </a:ext>
            </a:extLst>
          </p:cNvPr>
          <p:cNvPicPr>
            <a:picLocks noChangeAspect="1"/>
          </p:cNvPicPr>
          <p:nvPr/>
        </p:nvPicPr>
        <p:blipFill>
          <a:blip r:embed="rId2"/>
          <a:stretch>
            <a:fillRect/>
          </a:stretch>
        </p:blipFill>
        <p:spPr>
          <a:xfrm>
            <a:off x="7168376" y="3738903"/>
            <a:ext cx="4592444" cy="3041510"/>
          </a:xfrm>
          <a:prstGeom prst="rect">
            <a:avLst/>
          </a:prstGeom>
        </p:spPr>
      </p:pic>
    </p:spTree>
    <p:extLst>
      <p:ext uri="{BB962C8B-B14F-4D97-AF65-F5344CB8AC3E}">
        <p14:creationId xmlns:p14="http://schemas.microsoft.com/office/powerpoint/2010/main" xmlns="" val="289335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1C4828F-D176-4130-A32B-68B7AA6D4C6E}"/>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E-R MODEL</a:t>
            </a:r>
          </a:p>
        </p:txBody>
      </p:sp>
      <p:sp>
        <p:nvSpPr>
          <p:cNvPr id="5" name="TextBox 4">
            <a:extLst>
              <a:ext uri="{FF2B5EF4-FFF2-40B4-BE49-F238E27FC236}">
                <a16:creationId xmlns:a16="http://schemas.microsoft.com/office/drawing/2014/main" xmlns="" id="{B162ABC7-C6D0-45D3-835F-8EC215D44EAC}"/>
              </a:ext>
            </a:extLst>
          </p:cNvPr>
          <p:cNvSpPr txBox="1"/>
          <p:nvPr/>
        </p:nvSpPr>
        <p:spPr>
          <a:xfrm>
            <a:off x="87352" y="1109546"/>
            <a:ext cx="12008003" cy="27238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Entity-relationship model is a model used for design and representation of relationships between data.</a:t>
            </a:r>
          </a:p>
          <a:p>
            <a:pPr>
              <a:lnSpc>
                <a:spcPct val="150000"/>
              </a:lnSpc>
            </a:pPr>
            <a:r>
              <a:rPr lang="en-US">
                <a:ea typeface="+mn-lt"/>
                <a:cs typeface="+mn-lt"/>
              </a:rPr>
              <a:t>To understand about the ER Model, we must understand about:</a:t>
            </a:r>
            <a:endParaRPr lang="en-US">
              <a:cs typeface="Calibri" panose="020F0502020204030204"/>
            </a:endParaRPr>
          </a:p>
          <a:p>
            <a:pPr marL="285750" indent="-285750">
              <a:lnSpc>
                <a:spcPct val="150000"/>
              </a:lnSpc>
              <a:buFont typeface="Arial"/>
              <a:buChar char="•"/>
            </a:pPr>
            <a:r>
              <a:rPr lang="en-US">
                <a:ea typeface="+mn-lt"/>
                <a:cs typeface="+mn-lt"/>
              </a:rPr>
              <a:t>Entity and Entity Set</a:t>
            </a:r>
            <a:endParaRPr lang="en-US">
              <a:cs typeface="Calibri" panose="020F0502020204030204"/>
            </a:endParaRPr>
          </a:p>
          <a:p>
            <a:pPr marL="285750" indent="-285750">
              <a:lnSpc>
                <a:spcPct val="150000"/>
              </a:lnSpc>
              <a:buFont typeface="Arial"/>
              <a:buChar char="•"/>
            </a:pPr>
            <a:r>
              <a:rPr lang="en-US">
                <a:ea typeface="+mn-lt"/>
                <a:cs typeface="+mn-lt"/>
              </a:rPr>
              <a:t>What are Attributes? And Types of Attributes.</a:t>
            </a:r>
          </a:p>
          <a:p>
            <a:pPr marL="285750" indent="-285750">
              <a:lnSpc>
                <a:spcPct val="150000"/>
              </a:lnSpc>
              <a:buFont typeface="Arial"/>
              <a:buChar char="•"/>
            </a:pPr>
            <a:r>
              <a:rPr lang="en-US">
                <a:ea typeface="+mn-lt"/>
                <a:cs typeface="+mn-lt"/>
              </a:rPr>
              <a:t>Keys</a:t>
            </a:r>
            <a:endParaRPr lang="en-US">
              <a:cs typeface="Calibri" panose="020F0502020204030204"/>
            </a:endParaRPr>
          </a:p>
          <a:p>
            <a:pPr marL="285750" indent="-285750">
              <a:lnSpc>
                <a:spcPct val="150000"/>
              </a:lnSpc>
              <a:buFont typeface="Arial"/>
              <a:buChar char="•"/>
            </a:pPr>
            <a:r>
              <a:rPr lang="en-US">
                <a:ea typeface="+mn-lt"/>
                <a:cs typeface="+mn-lt"/>
              </a:rPr>
              <a:t>Relationships</a:t>
            </a:r>
            <a:endParaRPr lang="en-US">
              <a:cs typeface="Calibri"/>
            </a:endParaRPr>
          </a:p>
          <a:p>
            <a:endParaRPr lang="en-US">
              <a:cs typeface="Calibri"/>
            </a:endParaRPr>
          </a:p>
        </p:txBody>
      </p:sp>
      <p:sp>
        <p:nvSpPr>
          <p:cNvPr id="2" name="TextBox 1">
            <a:extLst>
              <a:ext uri="{FF2B5EF4-FFF2-40B4-BE49-F238E27FC236}">
                <a16:creationId xmlns:a16="http://schemas.microsoft.com/office/drawing/2014/main" xmlns="" id="{47D82A4B-FE54-44B2-B197-9EEE3BB890AC}"/>
              </a:ext>
            </a:extLst>
          </p:cNvPr>
          <p:cNvSpPr txBox="1"/>
          <p:nvPr/>
        </p:nvSpPr>
        <p:spPr>
          <a:xfrm>
            <a:off x="50180" y="3609278"/>
            <a:ext cx="3412273" cy="369332"/>
          </a:xfrm>
          <a:prstGeom prst="rect">
            <a:avLst/>
          </a:prstGeom>
          <a:solidFill>
            <a:schemeClr val="accent2">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12529"/>
                </a:solidFill>
                <a:latin typeface="system-ui"/>
              </a:rPr>
              <a:t>ER Model: Entity and Entity Set</a:t>
            </a:r>
          </a:p>
        </p:txBody>
      </p:sp>
      <p:sp>
        <p:nvSpPr>
          <p:cNvPr id="3" name="TextBox 2">
            <a:extLst>
              <a:ext uri="{FF2B5EF4-FFF2-40B4-BE49-F238E27FC236}">
                <a16:creationId xmlns:a16="http://schemas.microsoft.com/office/drawing/2014/main" xmlns="" id="{BE412EC2-76F9-4102-9964-F9AB983F4D1D}"/>
              </a:ext>
            </a:extLst>
          </p:cNvPr>
          <p:cNvSpPr txBox="1"/>
          <p:nvPr/>
        </p:nvSpPr>
        <p:spPr>
          <a:xfrm>
            <a:off x="133815" y="4436327"/>
            <a:ext cx="1058622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12529"/>
                </a:solidFill>
                <a:latin typeface="system-ui"/>
              </a:rPr>
              <a:t>An </a:t>
            </a:r>
            <a:r>
              <a:rPr lang="en-US" b="1">
                <a:solidFill>
                  <a:srgbClr val="212529"/>
                </a:solidFill>
                <a:latin typeface="system-ui"/>
              </a:rPr>
              <a:t>Entity </a:t>
            </a:r>
            <a:r>
              <a:rPr lang="en-US">
                <a:solidFill>
                  <a:srgbClr val="212529"/>
                </a:solidFill>
                <a:latin typeface="system-ui"/>
              </a:rPr>
              <a:t>is generally a real-world object </a:t>
            </a:r>
            <a:r>
              <a:rPr lang="en-US">
                <a:ea typeface="+mn-lt"/>
                <a:cs typeface="+mn-lt"/>
              </a:rPr>
              <a:t>with a physical existence – a particular person, car, house, or employee – or it may be an object with a conceptual existence – a company, a job, or a university course.</a:t>
            </a:r>
            <a:r>
              <a:rPr lang="en-US">
                <a:solidFill>
                  <a:srgbClr val="000000"/>
                </a:solidFill>
                <a:latin typeface="Calibri"/>
                <a:cs typeface="Calibri"/>
              </a:rPr>
              <a:t> </a:t>
            </a:r>
            <a:r>
              <a:rPr lang="en-US">
                <a:solidFill>
                  <a:srgbClr val="212529"/>
                </a:solidFill>
                <a:latin typeface="system-ui"/>
              </a:rPr>
              <a:t>which has characteristics and holds relationships in a DBMS.</a:t>
            </a:r>
          </a:p>
          <a:p>
            <a:endParaRPr lang="en-US">
              <a:solidFill>
                <a:srgbClr val="212529"/>
              </a:solidFill>
              <a:latin typeface="system-ui"/>
            </a:endParaRPr>
          </a:p>
          <a:p>
            <a:r>
              <a:rPr lang="en-US">
                <a:solidFill>
                  <a:srgbClr val="212529"/>
                </a:solidFill>
                <a:latin typeface="system-ui"/>
              </a:rPr>
              <a:t>If a Student is an Entity, then the complete dataset of all the students will be the </a:t>
            </a:r>
            <a:r>
              <a:rPr lang="en-US" b="1">
                <a:solidFill>
                  <a:srgbClr val="212529"/>
                </a:solidFill>
                <a:latin typeface="system-ui"/>
              </a:rPr>
              <a:t>Entity Set</a:t>
            </a:r>
          </a:p>
        </p:txBody>
      </p:sp>
      <p:pic>
        <p:nvPicPr>
          <p:cNvPr id="8" name="Picture 8" descr="Diagram, venn diagram&#10;&#10;Description automatically generated">
            <a:extLst>
              <a:ext uri="{FF2B5EF4-FFF2-40B4-BE49-F238E27FC236}">
                <a16:creationId xmlns:a16="http://schemas.microsoft.com/office/drawing/2014/main" xmlns="" id="{FE11E41C-6A68-43E7-9E03-FE1418A52E5D}"/>
              </a:ext>
            </a:extLst>
          </p:cNvPr>
          <p:cNvPicPr>
            <a:picLocks noChangeAspect="1"/>
          </p:cNvPicPr>
          <p:nvPr/>
        </p:nvPicPr>
        <p:blipFill>
          <a:blip r:embed="rId2"/>
          <a:stretch>
            <a:fillRect/>
          </a:stretch>
        </p:blipFill>
        <p:spPr>
          <a:xfrm>
            <a:off x="9933839" y="1037063"/>
            <a:ext cx="1728516" cy="3046142"/>
          </a:xfrm>
          <a:prstGeom prst="rect">
            <a:avLst/>
          </a:prstGeom>
        </p:spPr>
      </p:pic>
    </p:spTree>
    <p:extLst>
      <p:ext uri="{BB962C8B-B14F-4D97-AF65-F5344CB8AC3E}">
        <p14:creationId xmlns:p14="http://schemas.microsoft.com/office/powerpoint/2010/main" xmlns="" val="177361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xmlns="" id="{84632303-ACF4-4F57-A39E-8327DF18B54B}"/>
              </a:ext>
            </a:extLst>
          </p:cNvPr>
          <p:cNvPicPr>
            <a:picLocks noChangeAspect="1"/>
          </p:cNvPicPr>
          <p:nvPr/>
        </p:nvPicPr>
        <p:blipFill>
          <a:blip r:embed="rId2"/>
          <a:stretch>
            <a:fillRect/>
          </a:stretch>
        </p:blipFill>
        <p:spPr>
          <a:xfrm>
            <a:off x="1481254" y="882503"/>
            <a:ext cx="8597589" cy="5864285"/>
          </a:xfrm>
          <a:prstGeom prst="rect">
            <a:avLst/>
          </a:prstGeom>
        </p:spPr>
      </p:pic>
      <p:sp>
        <p:nvSpPr>
          <p:cNvPr id="6" name="Rectangle 5">
            <a:extLst>
              <a:ext uri="{FF2B5EF4-FFF2-40B4-BE49-F238E27FC236}">
                <a16:creationId xmlns:a16="http://schemas.microsoft.com/office/drawing/2014/main" xmlns="" id="{6F785DD0-0F2A-4BD2-82F6-B2C7EDBAA451}"/>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E-R MODEL</a:t>
            </a:r>
          </a:p>
        </p:txBody>
      </p:sp>
    </p:spTree>
    <p:extLst>
      <p:ext uri="{BB962C8B-B14F-4D97-AF65-F5344CB8AC3E}">
        <p14:creationId xmlns:p14="http://schemas.microsoft.com/office/powerpoint/2010/main" xmlns="" val="3305535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xmlns="" id="{C88FDB4C-63F2-4A38-996F-1E98B15A8475}"/>
              </a:ext>
            </a:extLst>
          </p:cNvPr>
          <p:cNvGraphicFramePr>
            <a:graphicFrameLocks noGrp="1"/>
          </p:cNvGraphicFramePr>
          <p:nvPr/>
        </p:nvGraphicFramePr>
        <p:xfrm>
          <a:off x="982027" y="990600"/>
          <a:ext cx="10227946" cy="4876800"/>
        </p:xfrm>
        <a:graphic>
          <a:graphicData uri="http://schemas.openxmlformats.org/drawingml/2006/table">
            <a:tbl>
              <a:tblPr firstRow="1" bandRow="1">
                <a:tableStyleId>{5C22544A-7EE6-4342-B048-85BDC9FD1C3A}</a:tableStyleId>
              </a:tblPr>
              <a:tblGrid>
                <a:gridCol w="5113973">
                  <a:extLst>
                    <a:ext uri="{9D8B030D-6E8A-4147-A177-3AD203B41FA5}">
                      <a16:colId xmlns:a16="http://schemas.microsoft.com/office/drawing/2014/main" xmlns="" val="1466128314"/>
                    </a:ext>
                  </a:extLst>
                </a:gridCol>
                <a:gridCol w="5113973">
                  <a:extLst>
                    <a:ext uri="{9D8B030D-6E8A-4147-A177-3AD203B41FA5}">
                      <a16:colId xmlns:a16="http://schemas.microsoft.com/office/drawing/2014/main" xmlns="" val="106737081"/>
                    </a:ext>
                  </a:extLst>
                </a:gridCol>
              </a:tblGrid>
              <a:tr h="0">
                <a:tc>
                  <a:txBody>
                    <a:bodyPr/>
                    <a:lstStyle/>
                    <a:p>
                      <a:pPr fontAlgn="t"/>
                      <a:r>
                        <a:rPr lang="en-US">
                          <a:effectLst/>
                        </a:rPr>
                        <a:t>Types of Attributes</a:t>
                      </a:r>
                    </a:p>
                  </a:txBody>
                  <a:tcPr marL="76200" marR="76200" marT="76200" marB="76200"/>
                </a:tc>
                <a:tc>
                  <a:txBody>
                    <a:bodyPr/>
                    <a:lstStyle/>
                    <a:p>
                      <a:pPr fontAlgn="t"/>
                      <a:r>
                        <a:rPr lang="en-US">
                          <a:effectLst/>
                        </a:rPr>
                        <a:t>Description</a:t>
                      </a:r>
                    </a:p>
                  </a:txBody>
                  <a:tcPr marL="76200" marR="76200" marT="76200" marB="76200"/>
                </a:tc>
                <a:extLst>
                  <a:ext uri="{0D108BD9-81ED-4DB2-BD59-A6C34878D82A}">
                    <a16:rowId xmlns:a16="http://schemas.microsoft.com/office/drawing/2014/main" xmlns="" val="1510813863"/>
                  </a:ext>
                </a:extLst>
              </a:tr>
              <a:tr h="0">
                <a:tc>
                  <a:txBody>
                    <a:bodyPr/>
                    <a:lstStyle/>
                    <a:p>
                      <a:pPr fontAlgn="t"/>
                      <a:r>
                        <a:rPr lang="en-US">
                          <a:effectLst/>
                        </a:rPr>
                        <a:t>Simple attribute</a:t>
                      </a:r>
                    </a:p>
                  </a:txBody>
                  <a:tcPr marL="76200" marR="76200" marT="76200" marB="76200"/>
                </a:tc>
                <a:tc>
                  <a:txBody>
                    <a:bodyPr/>
                    <a:lstStyle/>
                    <a:p>
                      <a:pPr fontAlgn="t"/>
                      <a:r>
                        <a:rPr lang="en-US">
                          <a:effectLst/>
                        </a:rPr>
                        <a:t>Simple attributes can't be divided any further. For example, a student's contact number. It is also called an atomic value.</a:t>
                      </a:r>
                    </a:p>
                  </a:txBody>
                  <a:tcPr marL="76200" marR="76200" marT="76200" marB="76200"/>
                </a:tc>
                <a:extLst>
                  <a:ext uri="{0D108BD9-81ED-4DB2-BD59-A6C34878D82A}">
                    <a16:rowId xmlns:a16="http://schemas.microsoft.com/office/drawing/2014/main" xmlns="" val="2004827570"/>
                  </a:ext>
                </a:extLst>
              </a:tr>
              <a:tr h="0">
                <a:tc>
                  <a:txBody>
                    <a:bodyPr/>
                    <a:lstStyle/>
                    <a:p>
                      <a:pPr fontAlgn="t"/>
                      <a:r>
                        <a:rPr lang="en-US">
                          <a:effectLst/>
                        </a:rPr>
                        <a:t>Composite attribute</a:t>
                      </a:r>
                    </a:p>
                  </a:txBody>
                  <a:tcPr marL="76200" marR="76200" marT="76200" marB="76200"/>
                </a:tc>
                <a:tc>
                  <a:txBody>
                    <a:bodyPr/>
                    <a:lstStyle/>
                    <a:p>
                      <a:pPr fontAlgn="t"/>
                      <a:r>
                        <a:rPr lang="en-US">
                          <a:effectLst/>
                        </a:rPr>
                        <a:t>It is possible to break down composite attribute. For example, a student's full name may be further divided into first name, second name, and last name.</a:t>
                      </a:r>
                    </a:p>
                  </a:txBody>
                  <a:tcPr marL="76200" marR="76200" marT="76200" marB="76200"/>
                </a:tc>
                <a:extLst>
                  <a:ext uri="{0D108BD9-81ED-4DB2-BD59-A6C34878D82A}">
                    <a16:rowId xmlns:a16="http://schemas.microsoft.com/office/drawing/2014/main" xmlns="" val="3515106818"/>
                  </a:ext>
                </a:extLst>
              </a:tr>
              <a:tr h="0">
                <a:tc>
                  <a:txBody>
                    <a:bodyPr/>
                    <a:lstStyle/>
                    <a:p>
                      <a:pPr fontAlgn="t"/>
                      <a:r>
                        <a:rPr lang="en-US">
                          <a:effectLst/>
                        </a:rPr>
                        <a:t>Derived attribute</a:t>
                      </a:r>
                    </a:p>
                  </a:txBody>
                  <a:tcPr marL="76200" marR="76200" marT="76200" marB="76200"/>
                </a:tc>
                <a:tc>
                  <a:txBody>
                    <a:bodyPr/>
                    <a:lstStyle/>
                    <a:p>
                      <a:pPr fontAlgn="t"/>
                      <a:r>
                        <a:rPr lang="en-US">
                          <a:effectLst/>
                        </a:rPr>
                        <a:t>This type of attribute does not include in the physical database. However, their values are derived from other attributes present in the database. For example, age should not be stored directly. Instead, it should be derived from the DOB of that employee.</a:t>
                      </a:r>
                    </a:p>
                  </a:txBody>
                  <a:tcPr marL="76200" marR="76200" marT="76200" marB="76200"/>
                </a:tc>
                <a:extLst>
                  <a:ext uri="{0D108BD9-81ED-4DB2-BD59-A6C34878D82A}">
                    <a16:rowId xmlns:a16="http://schemas.microsoft.com/office/drawing/2014/main" xmlns="" val="3475395330"/>
                  </a:ext>
                </a:extLst>
              </a:tr>
              <a:tr h="0">
                <a:tc>
                  <a:txBody>
                    <a:bodyPr/>
                    <a:lstStyle/>
                    <a:p>
                      <a:pPr fontAlgn="t"/>
                      <a:r>
                        <a:rPr lang="en-US">
                          <a:effectLst/>
                        </a:rPr>
                        <a:t>Multivalued attribute</a:t>
                      </a:r>
                    </a:p>
                  </a:txBody>
                  <a:tcPr marL="76200" marR="76200" marT="76200" marB="76200"/>
                </a:tc>
                <a:tc>
                  <a:txBody>
                    <a:bodyPr/>
                    <a:lstStyle/>
                    <a:p>
                      <a:pPr fontAlgn="t"/>
                      <a:r>
                        <a:rPr lang="en-US">
                          <a:effectLst/>
                        </a:rPr>
                        <a:t>Multivalued attributes can have more than one values. For example, a student can have more than one mobile number, email address, etc.</a:t>
                      </a:r>
                    </a:p>
                  </a:txBody>
                  <a:tcPr marL="76200" marR="76200" marT="76200" marB="76200"/>
                </a:tc>
                <a:extLst>
                  <a:ext uri="{0D108BD9-81ED-4DB2-BD59-A6C34878D82A}">
                    <a16:rowId xmlns:a16="http://schemas.microsoft.com/office/drawing/2014/main" xmlns="" val="95339777"/>
                  </a:ext>
                </a:extLst>
              </a:tr>
            </a:tbl>
          </a:graphicData>
        </a:graphic>
      </p:graphicFrame>
      <p:sp>
        <p:nvSpPr>
          <p:cNvPr id="8" name="Rectangle 7">
            <a:extLst>
              <a:ext uri="{FF2B5EF4-FFF2-40B4-BE49-F238E27FC236}">
                <a16:creationId xmlns:a16="http://schemas.microsoft.com/office/drawing/2014/main" xmlns="" id="{B29CCE80-6026-4C8B-B05B-8D4105E93FB5}"/>
              </a:ext>
            </a:extLst>
          </p:cNvPr>
          <p:cNvSpPr/>
          <p:nvPr/>
        </p:nvSpPr>
        <p:spPr>
          <a:xfrm>
            <a:off x="298" y="2732"/>
            <a:ext cx="12196202" cy="9162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a:solidFill>
                  <a:srgbClr val="FFFF00"/>
                </a:solidFill>
                <a:cs typeface="Calibri"/>
              </a:rPr>
              <a:t> E-R MODEL</a:t>
            </a:r>
          </a:p>
        </p:txBody>
      </p:sp>
    </p:spTree>
    <p:extLst>
      <p:ext uri="{BB962C8B-B14F-4D97-AF65-F5344CB8AC3E}">
        <p14:creationId xmlns:p14="http://schemas.microsoft.com/office/powerpoint/2010/main" xmlns="" val="27110242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EC38D4CF4FD94DA87D231252AAA3BC" ma:contentTypeVersion="2" ma:contentTypeDescription="Create a new document." ma:contentTypeScope="" ma:versionID="b956c73d000685f8d905a29abb646517">
  <xsd:schema xmlns:xsd="http://www.w3.org/2001/XMLSchema" xmlns:xs="http://www.w3.org/2001/XMLSchema" xmlns:p="http://schemas.microsoft.com/office/2006/metadata/properties" xmlns:ns2="2bd7f2b5-3f45-4125-92a8-9ce51d6db477" targetNamespace="http://schemas.microsoft.com/office/2006/metadata/properties" ma:root="true" ma:fieldsID="db648c87887ae5463899bb45cafbd8b1" ns2:_="">
    <xsd:import namespace="2bd7f2b5-3f45-4125-92a8-9ce51d6db47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d7f2b5-3f45-4125-92a8-9ce51d6db4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E86805-10EE-4963-8CE6-E9D4256AD38B}"/>
</file>

<file path=customXml/itemProps2.xml><?xml version="1.0" encoding="utf-8"?>
<ds:datastoreItem xmlns:ds="http://schemas.openxmlformats.org/officeDocument/2006/customXml" ds:itemID="{F6C52A40-3EC3-4D5F-B616-F224992FA17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3D5EFD0-AF48-4F83-BEFE-12A7CA0190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905</Words>
  <Application>Microsoft Office PowerPoint</Application>
  <PresentationFormat>Custom</PresentationFormat>
  <Paragraphs>156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DATABASE MANAGEMENT SYSTEM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Amrita</dc:creator>
  <cp:lastModifiedBy>Amrita</cp:lastModifiedBy>
  <cp:revision>5</cp:revision>
  <dcterms:created xsi:type="dcterms:W3CDTF">2021-07-26T15:11:40Z</dcterms:created>
  <dcterms:modified xsi:type="dcterms:W3CDTF">2022-01-03T04:23:27Z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0x01010016EC38D4CF4FD94DA87D231252AAA3BC</vt:lpwstr>
  </property>
</Properties>
</file>