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63" r:id="rId6"/>
    <p:sldId id="268" r:id="rId7"/>
    <p:sldId id="270" r:id="rId8"/>
    <p:sldId id="271" r:id="rId9"/>
    <p:sldId id="272" r:id="rId10"/>
    <p:sldId id="269" r:id="rId11"/>
    <p:sldId id="273" r:id="rId12"/>
    <p:sldId id="274" r:id="rId13"/>
    <p:sldId id="259" r:id="rId14"/>
    <p:sldId id="262" r:id="rId15"/>
    <p:sldId id="275" r:id="rId16"/>
    <p:sldId id="276" r:id="rId17"/>
    <p:sldId id="277" r:id="rId18"/>
    <p:sldId id="278" r:id="rId19"/>
    <p:sldId id="279" r:id="rId20"/>
    <p:sldId id="264" r:id="rId21"/>
    <p:sldId id="280" r:id="rId22"/>
    <p:sldId id="281" r:id="rId23"/>
    <p:sldId id="283" r:id="rId24"/>
    <p:sldId id="282" r:id="rId25"/>
    <p:sldId id="285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723C8-FE72-4AA8-856C-DA7832AC2907}" v="2" dt="2021-01-15T07:41:27.350"/>
    <p1510:client id="{23C81910-FE8F-4A47-80D2-040F9FD80414}" v="1" dt="2021-01-05T14:15:41.279"/>
    <p1510:client id="{445B1075-70A3-4D9D-B4C7-03C844C11F01}" v="1" dt="2021-01-06T09:38:0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Lakshmi Tejaswini - [CSEB.18804]" userId="S::cseb.18804@ch.students.amrita.edu::a3a6eee7-bc8c-4646-9d35-439157a4ef1e" providerId="AD" clId="Web-{445B1075-70A3-4D9D-B4C7-03C844C11F01}"/>
    <pc:docChg chg="delSld">
      <pc:chgData name="K.Lakshmi Tejaswini - [CSEB.18804]" userId="S::cseb.18804@ch.students.amrita.edu::a3a6eee7-bc8c-4646-9d35-439157a4ef1e" providerId="AD" clId="Web-{445B1075-70A3-4D9D-B4C7-03C844C11F01}" dt="2021-01-06T09:38:03.202" v="0"/>
      <pc:docMkLst>
        <pc:docMk/>
      </pc:docMkLst>
      <pc:sldChg chg="del">
        <pc:chgData name="K.Lakshmi Tejaswini - [CSEB.18804]" userId="S::cseb.18804@ch.students.amrita.edu::a3a6eee7-bc8c-4646-9d35-439157a4ef1e" providerId="AD" clId="Web-{445B1075-70A3-4D9D-B4C7-03C844C11F01}" dt="2021-01-06T09:38:03.202" v="0"/>
        <pc:sldMkLst>
          <pc:docMk/>
          <pc:sldMk cId="3895107977" sldId="301"/>
        </pc:sldMkLst>
      </pc:sldChg>
    </pc:docChg>
  </pc:docChgLst>
  <pc:docChgLst>
    <pc:chgData name="Durgamahanty Darshana - [CYS.65696]" userId="S::cys.65696@ch.students.amrita.edu::dad1b63a-9eda-4d36-bf10-5e26afc46896" providerId="AD" clId="Web-{23C81910-FE8F-4A47-80D2-040F9FD80414}"/>
    <pc:docChg chg="addSld">
      <pc:chgData name="Durgamahanty Darshana - [CYS.65696]" userId="S::cys.65696@ch.students.amrita.edu::dad1b63a-9eda-4d36-bf10-5e26afc46896" providerId="AD" clId="Web-{23C81910-FE8F-4A47-80D2-040F9FD80414}" dt="2021-01-05T14:15:41.279" v="0"/>
      <pc:docMkLst>
        <pc:docMk/>
      </pc:docMkLst>
      <pc:sldChg chg="new">
        <pc:chgData name="Durgamahanty Darshana - [CYS.65696]" userId="S::cys.65696@ch.students.amrita.edu::dad1b63a-9eda-4d36-bf10-5e26afc46896" providerId="AD" clId="Web-{23C81910-FE8F-4A47-80D2-040F9FD80414}" dt="2021-01-05T14:15:41.279" v="0"/>
        <pc:sldMkLst>
          <pc:docMk/>
          <pc:sldMk cId="3895107977" sldId="301"/>
        </pc:sldMkLst>
      </pc:sldChg>
    </pc:docChg>
  </pc:docChgLst>
  <pc:docChgLst>
    <pc:chgData name="Saraswathula Srilikhitha - [ECE.22684]" userId="S::ece.22684@ch.students.amrita.edu::81a159fa-859a-4e22-826e-38e1821675e7" providerId="AD" clId="Web-{03E723C8-FE72-4AA8-856C-DA7832AC2907}"/>
    <pc:docChg chg="modSld">
      <pc:chgData name="Saraswathula Srilikhitha - [ECE.22684]" userId="S::ece.22684@ch.students.amrita.edu::81a159fa-859a-4e22-826e-38e1821675e7" providerId="AD" clId="Web-{03E723C8-FE72-4AA8-856C-DA7832AC2907}" dt="2021-01-15T07:41:27.350" v="1" actId="1076"/>
      <pc:docMkLst>
        <pc:docMk/>
      </pc:docMkLst>
      <pc:sldChg chg="modSp">
        <pc:chgData name="Saraswathula Srilikhitha - [ECE.22684]" userId="S::ece.22684@ch.students.amrita.edu::81a159fa-859a-4e22-826e-38e1821675e7" providerId="AD" clId="Web-{03E723C8-FE72-4AA8-856C-DA7832AC2907}" dt="2021-01-15T07:41:27.350" v="1" actId="1076"/>
        <pc:sldMkLst>
          <pc:docMk/>
          <pc:sldMk cId="0" sldId="266"/>
        </pc:sldMkLst>
        <pc:spChg chg="mod">
          <ac:chgData name="Saraswathula Srilikhitha - [ECE.22684]" userId="S::ece.22684@ch.students.amrita.edu::81a159fa-859a-4e22-826e-38e1821675e7" providerId="AD" clId="Web-{03E723C8-FE72-4AA8-856C-DA7832AC2907}" dt="2021-01-15T07:41:27.350" v="1" actId="1076"/>
          <ac:spMkLst>
            <pc:docMk/>
            <pc:sldMk cId="0" sldId="266"/>
            <ac:spMk id="20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A414-6C84-49C6-B23D-1E47DF0A3353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0523-39D3-4158-B71E-461D44390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End user data – raw facts of interests to the end user</a:t>
            </a:r>
          </a:p>
          <a:p>
            <a:r>
              <a:rPr lang="en-US"/>
              <a:t>Metadata – description of data characteristics and relationships</a:t>
            </a:r>
          </a:p>
          <a:p>
            <a:endParaRPr lang="en-US"/>
          </a:p>
          <a:p>
            <a:r>
              <a:rPr lang="en-US"/>
              <a:t>Organization of data helps:</a:t>
            </a:r>
          </a:p>
          <a:p>
            <a:pPr lvl="1"/>
            <a:r>
              <a:rPr lang="en-US"/>
              <a:t>improve data accuracy</a:t>
            </a:r>
          </a:p>
          <a:p>
            <a:pPr lvl="1"/>
            <a:r>
              <a:rPr lang="en-US"/>
              <a:t>improve timely access </a:t>
            </a:r>
          </a:p>
          <a:p>
            <a:pPr lvl="1"/>
            <a:r>
              <a:rPr lang="en-US"/>
              <a:t>correlation and comparison</a:t>
            </a:r>
          </a:p>
          <a:p>
            <a:endParaRPr lang="en-US"/>
          </a:p>
          <a:p>
            <a:r>
              <a:rPr lang="en-US"/>
              <a:t>DBMS: a collection of programs that manages the database structure, control access to data</a:t>
            </a:r>
          </a:p>
          <a:p>
            <a:r>
              <a:rPr lang="en-US"/>
              <a:t>   - </a:t>
            </a:r>
            <a:r>
              <a:rPr lang="en-US" sz="1300"/>
              <a:t>Makes data management more efficient and effective</a:t>
            </a:r>
          </a:p>
          <a:p>
            <a:pPr lvl="1"/>
            <a:r>
              <a:rPr lang="en-US" sz="1300"/>
              <a:t>- Query language allows quick answers to </a:t>
            </a:r>
            <a:r>
              <a:rPr lang="en-US" sz="1300" i="1"/>
              <a:t>ad hoc</a:t>
            </a:r>
            <a:r>
              <a:rPr lang="en-US" sz="1300"/>
              <a:t> queries</a:t>
            </a:r>
          </a:p>
          <a:p>
            <a:pPr lvl="1"/>
            <a:r>
              <a:rPr lang="en-US" sz="1300"/>
              <a:t>- Provides better access to more and better-managed data</a:t>
            </a:r>
          </a:p>
          <a:p>
            <a:pPr lvl="1"/>
            <a:r>
              <a:rPr lang="en-US" sz="1300"/>
              <a:t>- Promotes integrated view of organization’s operations </a:t>
            </a:r>
          </a:p>
          <a:p>
            <a:pPr lvl="1"/>
            <a:r>
              <a:rPr lang="en-US" sz="1300"/>
              <a:t>- Reduces the probability of inconsistent data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38E6E-63F0-407F-998A-E69A2F4975A9}" type="slidenum">
              <a:rPr lang="en-US"/>
              <a:pPr/>
              <a:t>24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A2BE-8DED-42F8-8D8B-773A4614927D}" type="slidenum">
              <a:rPr lang="en-US"/>
              <a:pPr/>
              <a:t>25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2B0CC-668A-4348-8C87-F0BFF98E80AE}" type="slidenum">
              <a:rPr lang="en-US"/>
              <a:pPr/>
              <a:t>26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642A7-1BA2-48DF-A245-1152AADB51F7}" type="slidenum">
              <a:rPr lang="en-US"/>
              <a:pPr/>
              <a:t>27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E529-AFAF-4C25-83E6-E78EC3E3DDB4}" type="slidenum">
              <a:rPr lang="en-US"/>
              <a:pPr/>
              <a:t>28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8437B-99F6-4C5F-9BA4-3F3DA3EBCBFF}" type="slidenum">
              <a:rPr lang="en-US"/>
              <a:pPr/>
              <a:t>29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8EB74-B65F-44E7-8B5A-08CD9C45A7F1}" type="slidenum">
              <a:rPr lang="en-US"/>
              <a:pPr/>
              <a:t>30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83D4-7797-44AD-ABB7-C1B2B7EAAB1B}" type="slidenum">
              <a:rPr lang="en-US"/>
              <a:pPr/>
              <a:t>31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D3AB0-B0AE-412C-B395-46364BC2AF79}" type="slidenum">
              <a:rPr lang="en-US"/>
              <a:pPr/>
              <a:t>32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E6735-6B77-48C9-BC61-A79D7FCEC8CF}" type="slidenum">
              <a:rPr lang="en-US"/>
              <a:pPr/>
              <a:t>33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1301A-1349-4DC6-9DA1-C567EC23CC67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29F0A-FDE2-46D9-B033-608AC8581FBF}" type="slidenum">
              <a:rPr lang="en-US"/>
              <a:pPr/>
              <a:t>34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8E845-F0B5-463B-9B0F-B59E2906832C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A63C8-140A-49F7-A71B-EB321AB206D1}" type="slidenum">
              <a:rPr lang="en-GB"/>
              <a:pPr/>
              <a:t>5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B554-D797-4BD9-B875-E7F783C08F07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 defTabSz="914274"/>
            <a:r>
              <a:rPr lang="en-US" sz="1000" i="1" dirty="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 defTabSz="914274"/>
            <a:r>
              <a:rPr lang="en-US" sz="1000" i="1" dirty="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FD5EB-194F-4C14-AD3C-895740AB932F}" type="slidenum">
              <a:rPr lang="en-US"/>
              <a:pPr/>
              <a:t>20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E6C07-0CD8-47B4-8A4D-3C210A3292D1}" type="slidenum">
              <a:rPr lang="en-US"/>
              <a:pPr/>
              <a:t>22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B0836-011D-4445-B3BD-D4DB038F60A1}" type="slidenum">
              <a:rPr lang="en-US"/>
              <a:pPr/>
              <a:t>23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4C4405-047F-46FA-8788-8B4A2D8498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AA19C-8913-40BE-9CFA-97B409B6A005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C0B8-F02B-4342-9A8F-F8B9DFBE3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200" b="1" dirty="0"/>
              <a:t>Purpose of  DBMS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696200" cy="6248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Data Independence </a:t>
            </a:r>
            <a:r>
              <a:rPr lang="en-US" sz="2000" dirty="0"/>
              <a:t>and efficient access.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Data Integrity , Data Security , Data Consistency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 Data Sharing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Reduced Data Redundancy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Uniform data administration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Concurrent </a:t>
            </a:r>
            <a:r>
              <a:rPr lang="en-US" sz="2000" dirty="0"/>
              <a:t>access. 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Recovery</a:t>
            </a:r>
            <a:r>
              <a:rPr lang="en-US" sz="2000" dirty="0"/>
              <a:t> from crashes.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Provides Multiple User Interface.</a:t>
            </a: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/>
              <a:t> Represent Complex relationship among data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Reduced application development time</a:t>
            </a:r>
            <a:r>
              <a:rPr lang="en-US" sz="900" dirty="0"/>
              <a:t>.</a:t>
            </a:r>
          </a:p>
          <a:p>
            <a:pPr>
              <a:lnSpc>
                <a:spcPct val="170000"/>
              </a:lnSpc>
            </a:pPr>
            <a:endParaRPr lang="en-US" sz="9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04900"/>
          </a:xfrm>
          <a:noFill/>
          <a:ln/>
        </p:spPr>
        <p:txBody>
          <a:bodyPr/>
          <a:lstStyle/>
          <a:p>
            <a:r>
              <a:rPr lang="en-US" b="1" dirty="0"/>
              <a:t>Database Views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648200" cy="4419600"/>
          </a:xfrm>
          <a:noFill/>
          <a:ln/>
        </p:spPr>
        <p:txBody>
          <a:bodyPr>
            <a:normAutofit lnSpcReduction="10000"/>
          </a:bodyPr>
          <a:lstStyle/>
          <a:p>
            <a:pPr lvl="1">
              <a:buSzPct val="75000"/>
            </a:pPr>
            <a:r>
              <a:rPr lang="en-US" sz="2000" dirty="0">
                <a:solidFill>
                  <a:srgbClr val="FF0000"/>
                </a:solidFill>
              </a:rPr>
              <a:t>External schema  or view schema </a:t>
            </a:r>
            <a:r>
              <a:rPr lang="en-US" sz="2000" dirty="0"/>
              <a:t>describes how users see the data.  </a:t>
            </a:r>
          </a:p>
          <a:p>
            <a:pPr lvl="1">
              <a:buSzPct val="75000"/>
              <a:buNone/>
            </a:pPr>
            <a:r>
              <a:rPr lang="en-US" sz="2000" dirty="0"/>
              <a:t>     ( </a:t>
            </a:r>
            <a:r>
              <a:rPr lang="en-GB" sz="2000" dirty="0">
                <a:solidFill>
                  <a:srgbClr val="0000FF"/>
                </a:solidFill>
              </a:rPr>
              <a:t>database users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)</a:t>
            </a:r>
          </a:p>
          <a:p>
            <a:pPr lvl="1">
              <a:buSzPct val="75000"/>
              <a:buNone/>
            </a:pPr>
            <a:r>
              <a:rPr lang="en-US" sz="2000" dirty="0"/>
              <a:t>                                   </a:t>
            </a:r>
          </a:p>
          <a:p>
            <a:pPr lvl="1">
              <a:buSzPct val="75000"/>
            </a:pPr>
            <a:r>
              <a:rPr lang="en-US" sz="2000" dirty="0">
                <a:solidFill>
                  <a:srgbClr val="FF0000"/>
                </a:solidFill>
              </a:rPr>
              <a:t>Conceptual schema or Logical Schema </a:t>
            </a:r>
            <a:r>
              <a:rPr lang="en-US" sz="2000" dirty="0"/>
              <a:t>defines logical structure</a:t>
            </a:r>
          </a:p>
          <a:p>
            <a:pPr lvl="1">
              <a:buSzPct val="75000"/>
              <a:buNone/>
            </a:pPr>
            <a:r>
              <a:rPr lang="en-US" sz="2000" dirty="0"/>
              <a:t>     of database. ( data with relationship) </a:t>
            </a:r>
          </a:p>
          <a:p>
            <a:pPr lvl="1">
              <a:buSzPct val="75000"/>
              <a:buNone/>
            </a:pPr>
            <a:r>
              <a:rPr lang="en-US" sz="2000" dirty="0"/>
              <a:t>     (</a:t>
            </a:r>
            <a:r>
              <a:rPr lang="en-GB" sz="2000" dirty="0">
                <a:solidFill>
                  <a:srgbClr val="0000FF"/>
                </a:solidFill>
              </a:rPr>
              <a:t>database designers and database administrators</a:t>
            </a:r>
            <a:r>
              <a:rPr lang="en-GB" sz="2000" dirty="0"/>
              <a:t>)</a:t>
            </a:r>
            <a:endParaRPr lang="en-US" sz="2000" dirty="0"/>
          </a:p>
          <a:p>
            <a:pPr lvl="1">
              <a:buSzPct val="75000"/>
              <a:buNone/>
            </a:pPr>
            <a:endParaRPr lang="en-US" sz="2000" dirty="0"/>
          </a:p>
          <a:p>
            <a:pPr lvl="1">
              <a:buSzPct val="75000"/>
            </a:pPr>
            <a:r>
              <a:rPr lang="en-US" sz="2000" dirty="0">
                <a:solidFill>
                  <a:srgbClr val="FF0000"/>
                </a:solidFill>
              </a:rPr>
              <a:t>Physical schema or Internal Schema </a:t>
            </a:r>
            <a:r>
              <a:rPr lang="en-US" sz="2000" dirty="0"/>
              <a:t>describes how the data is stored.</a:t>
            </a:r>
          </a:p>
          <a:p>
            <a:pPr lvl="1">
              <a:buSzPct val="75000"/>
              <a:buNone/>
            </a:pPr>
            <a:r>
              <a:rPr lang="en-US" sz="2000" dirty="0"/>
              <a:t>     (</a:t>
            </a:r>
            <a:r>
              <a:rPr lang="en-US" sz="2000" dirty="0">
                <a:solidFill>
                  <a:srgbClr val="0000FF"/>
                </a:solidFill>
              </a:rPr>
              <a:t>System Designers</a:t>
            </a:r>
            <a:r>
              <a:rPr lang="en-US" sz="2000" dirty="0"/>
              <a:t>)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23913" y="5594350"/>
            <a:ext cx="7677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sz="2000" i="1" dirty="0">
                <a:latin typeface="Book Antiqua" pitchFamily="18" charset="0"/>
              </a:rPr>
              <a:t> Schemas are defined using DDL; data is modified/queried using DML</a:t>
            </a:r>
            <a:r>
              <a:rPr lang="en-US" sz="2000" dirty="0">
                <a:latin typeface="Book Antiqua" pitchFamily="18" charset="0"/>
              </a:rPr>
              <a:t>.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6337300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321425" y="4084638"/>
            <a:ext cx="3175" cy="931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6337300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391400" y="4127500"/>
            <a:ext cx="0" cy="812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699125" y="3338513"/>
            <a:ext cx="2252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Physical Schema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4175" y="2652713"/>
            <a:ext cx="2606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Conceptual Schema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013325" y="1814513"/>
            <a:ext cx="1069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View 1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08725" y="1814513"/>
            <a:ext cx="1069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View 2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05713" y="1814513"/>
            <a:ext cx="1069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View 3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0419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3373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76327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499100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727700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5568950" y="2216150"/>
            <a:ext cx="52070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6858000" y="2216150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7613650" y="2216150"/>
            <a:ext cx="54610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6858000" y="3054350"/>
            <a:ext cx="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6858000" y="3740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Level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Deals with physical storage of data</a:t>
            </a:r>
          </a:p>
          <a:p>
            <a:pPr lvl="1"/>
            <a:r>
              <a:rPr lang="en-GB" sz="2000" dirty="0"/>
              <a:t>Structure of records on disk - files, pages, blocks</a:t>
            </a:r>
          </a:p>
          <a:p>
            <a:pPr lvl="1"/>
            <a:r>
              <a:rPr lang="en-GB" sz="2000" dirty="0"/>
              <a:t>Indexes and ordering of records</a:t>
            </a:r>
          </a:p>
          <a:p>
            <a:pPr lvl="1"/>
            <a:r>
              <a:rPr lang="en-GB" sz="2000" dirty="0"/>
              <a:t>Used by database system programmers</a:t>
            </a:r>
          </a:p>
          <a:p>
            <a:pPr lvl="1"/>
            <a:endParaRPr lang="en-GB" sz="2000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Internal Schema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RECORD EMP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LENGTH=44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HEADER: BYTE(5)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  OFFSET=0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NAME: BYTE(25)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  OFFSET=5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SALARY: FULLWORD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  OFFSET=30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DEPT: BYTE(10)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itchFamily="49" charset="0"/>
              </a:rPr>
              <a:t>  OFFSET=34</a:t>
            </a:r>
            <a:endParaRPr lang="en-GB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Conceptual Level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Deals with the organisation of the data as a whole</a:t>
            </a:r>
          </a:p>
          <a:p>
            <a:pPr lvl="1"/>
            <a:r>
              <a:rPr lang="en-GB" sz="2000"/>
              <a:t>Abstractions are used to remove unnecessary details of the internal level</a:t>
            </a:r>
          </a:p>
          <a:p>
            <a:pPr lvl="1"/>
            <a:r>
              <a:rPr lang="en-GB" sz="2000"/>
              <a:t>Used by DBAs and application programmers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dirty="0"/>
              <a:t>Conceptual Schema</a:t>
            </a:r>
          </a:p>
          <a:p>
            <a:pPr lvl="1">
              <a:buFontTx/>
              <a:buNone/>
            </a:pPr>
            <a:endParaRPr lang="en-GB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CREATE TABLE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Employee (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Name 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 VARCHAR(25),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Salary REAL,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</a:t>
            </a:r>
            <a:r>
              <a:rPr lang="en-GB" sz="2000" b="1" dirty="0" err="1">
                <a:latin typeface="Courier New" pitchFamily="49" charset="0"/>
              </a:rPr>
              <a:t>Dept_Name</a:t>
            </a:r>
            <a:endParaRPr lang="en-GB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 VARCHAR(10))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Provides a view of the database tailored to a user</a:t>
            </a:r>
          </a:p>
          <a:p>
            <a:pPr lvl="1"/>
            <a:r>
              <a:rPr lang="en-GB" sz="2000"/>
              <a:t>Parts of the data may be hidden</a:t>
            </a:r>
          </a:p>
          <a:p>
            <a:pPr lvl="1"/>
            <a:r>
              <a:rPr lang="en-GB" sz="2000"/>
              <a:t>Data is presented in a useful form</a:t>
            </a:r>
          </a:p>
          <a:p>
            <a:pPr lvl="1"/>
            <a:r>
              <a:rPr lang="en-GB" sz="2000"/>
              <a:t>Used by end users and application programmers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External Schemas</a:t>
            </a: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Payroll:</a:t>
            </a: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 String Name</a:t>
            </a: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 double Salary</a:t>
            </a:r>
          </a:p>
          <a:p>
            <a:pPr lvl="1">
              <a:buFontTx/>
              <a:buNone/>
            </a:pPr>
            <a:endParaRPr lang="en-GB" sz="20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Personnel:</a:t>
            </a: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 char *Name</a:t>
            </a:r>
          </a:p>
          <a:p>
            <a:pPr lvl="1">
              <a:buFontTx/>
              <a:buNone/>
            </a:pPr>
            <a:r>
              <a:rPr lang="en-GB" sz="2000" b="1">
                <a:latin typeface="Courier New" pitchFamily="49" charset="0"/>
              </a:rPr>
              <a:t> char *Department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Mappings translate information from one level to the next</a:t>
            </a:r>
          </a:p>
          <a:p>
            <a:pPr lvl="1"/>
            <a:r>
              <a:rPr lang="en-GB" sz="2000" dirty="0"/>
              <a:t>External/Conceptual</a:t>
            </a:r>
          </a:p>
          <a:p>
            <a:pPr lvl="1"/>
            <a:r>
              <a:rPr lang="en-GB" sz="2000" dirty="0"/>
              <a:t>Conceptual/Internal</a:t>
            </a:r>
          </a:p>
          <a:p>
            <a:pPr lvl="1">
              <a:buNone/>
            </a:pPr>
            <a:endParaRPr lang="en-GB" sz="2000" dirty="0"/>
          </a:p>
          <a:p>
            <a:r>
              <a:rPr lang="en-GB" sz="2400" dirty="0"/>
              <a:t>These mappings provide data independence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Physical data independence</a:t>
            </a:r>
          </a:p>
          <a:p>
            <a:pPr lvl="1"/>
            <a:r>
              <a:rPr lang="en-GB" sz="2000"/>
              <a:t>Changes to internal level shouldn’t affect conceptual level</a:t>
            </a:r>
          </a:p>
          <a:p>
            <a:r>
              <a:rPr lang="en-GB" sz="2400"/>
              <a:t>Logical data independence</a:t>
            </a:r>
          </a:p>
          <a:p>
            <a:pPr lvl="1"/>
            <a:r>
              <a:rPr lang="en-GB" sz="2000"/>
              <a:t>Conceptual level changes shouldn’t affect external levels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ANSI/SPARC Architecture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81400" y="1905000"/>
            <a:ext cx="4572000" cy="4191000"/>
            <a:chOff x="2400" y="1200"/>
            <a:chExt cx="2880" cy="2736"/>
          </a:xfrm>
        </p:grpSpPr>
        <p:sp>
          <p:nvSpPr>
            <p:cNvPr id="28676" name="AutoShape 4"/>
            <p:cNvSpPr>
              <a:spLocks noChangeArrowheads="1"/>
            </p:cNvSpPr>
            <p:nvPr/>
          </p:nvSpPr>
          <p:spPr bwMode="auto">
            <a:xfrm>
              <a:off x="3552" y="3360"/>
              <a:ext cx="768" cy="576"/>
            </a:xfrm>
            <a:prstGeom prst="can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Stored </a:t>
              </a:r>
            </a:p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Data</a:t>
              </a:r>
              <a:endParaRPr lang="en-GB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504" y="2544"/>
              <a:ext cx="856" cy="4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Conceptual</a:t>
              </a:r>
            </a:p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View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832" y="1744"/>
              <a:ext cx="720" cy="4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External</a:t>
              </a:r>
            </a:p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View 1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320" y="1744"/>
              <a:ext cx="720" cy="4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External</a:t>
              </a:r>
            </a:p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View 2</a:t>
              </a:r>
            </a:p>
          </p:txBody>
        </p:sp>
        <p:cxnSp>
          <p:nvCxnSpPr>
            <p:cNvPr id="28680" name="AutoShape 8"/>
            <p:cNvCxnSpPr>
              <a:cxnSpLocks noChangeShapeType="1"/>
              <a:stCxn id="28676" idx="1"/>
              <a:endCxn id="28677" idx="2"/>
            </p:cNvCxnSpPr>
            <p:nvPr/>
          </p:nvCxnSpPr>
          <p:spPr bwMode="auto">
            <a:xfrm flipH="1" flipV="1">
              <a:off x="3932" y="2966"/>
              <a:ext cx="4" cy="3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681" name="AutoShape 9"/>
            <p:cNvCxnSpPr>
              <a:cxnSpLocks noChangeShapeType="1"/>
              <a:stCxn id="28679" idx="2"/>
              <a:endCxn id="28677" idx="0"/>
            </p:cNvCxnSpPr>
            <p:nvPr/>
          </p:nvCxnSpPr>
          <p:spPr bwMode="auto">
            <a:xfrm flipH="1">
              <a:off x="3932" y="2166"/>
              <a:ext cx="74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682" name="AutoShape 10"/>
            <p:cNvCxnSpPr>
              <a:cxnSpLocks noChangeShapeType="1"/>
              <a:stCxn id="28678" idx="2"/>
              <a:endCxn id="28677" idx="0"/>
            </p:cNvCxnSpPr>
            <p:nvPr/>
          </p:nvCxnSpPr>
          <p:spPr bwMode="auto">
            <a:xfrm>
              <a:off x="3192" y="2166"/>
              <a:ext cx="740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400" y="1200"/>
              <a:ext cx="624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User 1</a:t>
              </a: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3312" y="1200"/>
              <a:ext cx="624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User 2</a:t>
              </a: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4368" y="1200"/>
              <a:ext cx="624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User 3</a:t>
              </a:r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4656" y="2544"/>
              <a:ext cx="62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1800">
                  <a:solidFill>
                    <a:schemeClr val="tx1"/>
                  </a:solidFill>
                  <a:latin typeface="Arial" charset="0"/>
                </a:rPr>
                <a:t>DBA</a:t>
              </a:r>
            </a:p>
          </p:txBody>
        </p:sp>
        <p:cxnSp>
          <p:nvCxnSpPr>
            <p:cNvPr id="28687" name="AutoShape 15"/>
            <p:cNvCxnSpPr>
              <a:cxnSpLocks noChangeShapeType="1"/>
              <a:stCxn id="28686" idx="2"/>
              <a:endCxn id="28677" idx="3"/>
            </p:cNvCxnSpPr>
            <p:nvPr/>
          </p:nvCxnSpPr>
          <p:spPr bwMode="auto">
            <a:xfrm flipH="1">
              <a:off x="4366" y="2736"/>
              <a:ext cx="284" cy="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688" name="AutoShape 16"/>
            <p:cNvCxnSpPr>
              <a:cxnSpLocks noChangeShapeType="1"/>
              <a:stCxn id="28685" idx="4"/>
              <a:endCxn id="28679" idx="0"/>
            </p:cNvCxnSpPr>
            <p:nvPr/>
          </p:nvCxnSpPr>
          <p:spPr bwMode="auto">
            <a:xfrm>
              <a:off x="4680" y="1542"/>
              <a:ext cx="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689" name="AutoShape 17"/>
            <p:cNvCxnSpPr>
              <a:cxnSpLocks noChangeShapeType="1"/>
              <a:stCxn id="28684" idx="4"/>
              <a:endCxn id="28678" idx="0"/>
            </p:cNvCxnSpPr>
            <p:nvPr/>
          </p:nvCxnSpPr>
          <p:spPr bwMode="auto">
            <a:xfrm flipH="1">
              <a:off x="3192" y="1542"/>
              <a:ext cx="432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690" name="AutoShape 18"/>
            <p:cNvCxnSpPr>
              <a:cxnSpLocks noChangeShapeType="1"/>
              <a:stCxn id="28683" idx="4"/>
              <a:endCxn id="28678" idx="0"/>
            </p:cNvCxnSpPr>
            <p:nvPr/>
          </p:nvCxnSpPr>
          <p:spPr bwMode="auto">
            <a:xfrm>
              <a:off x="2712" y="1542"/>
              <a:ext cx="48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762000" y="28956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External Schemas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62000" y="3581400"/>
            <a:ext cx="329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External/Conceptual Mappings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762000" y="41910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Conceptual Schema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762000" y="5486400"/>
            <a:ext cx="184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Internal Schema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62000" y="4800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>
                <a:solidFill>
                  <a:schemeClr val="tx1"/>
                </a:solidFill>
                <a:latin typeface="Arial" charset="0"/>
              </a:rPr>
              <a:t>Conceptual/Internal Mapping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Models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600200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Hierarchical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relationship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8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oriented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FF706D64-A220-48BF-B907-8D70F7F5A024}" type="slidenum">
              <a:rPr lang="en-US"/>
              <a:pPr/>
              <a:t>18</a:t>
            </a:fld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Major Data Models</a:t>
            </a:r>
          </a:p>
        </p:txBody>
      </p:sp>
      <p:pic>
        <p:nvPicPr>
          <p:cNvPr id="258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36625" y="1600200"/>
            <a:ext cx="7978775" cy="4678363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Fig0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1524000"/>
            <a:ext cx="8610600" cy="46482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 dirty="0"/>
              <a:t>Database</a:t>
            </a:r>
            <a:endParaRPr lang="en-US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257800"/>
          </a:xfrm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is collection of related data </a:t>
            </a:r>
            <a:r>
              <a:rPr lang="en-US" sz="2000" dirty="0"/>
              <a:t>and its </a:t>
            </a:r>
            <a:r>
              <a:rPr lang="en-US" sz="2000" dirty="0">
                <a:solidFill>
                  <a:schemeClr val="hlink"/>
                </a:solidFill>
              </a:rPr>
              <a:t>metadata</a:t>
            </a:r>
            <a:r>
              <a:rPr lang="en-US" sz="2000" dirty="0"/>
              <a:t> organized in a </a:t>
            </a:r>
            <a:r>
              <a:rPr lang="en-US" sz="2000" dirty="0">
                <a:solidFill>
                  <a:schemeClr val="hlink"/>
                </a:solidFill>
              </a:rPr>
              <a:t>structured</a:t>
            </a:r>
            <a:r>
              <a:rPr lang="en-US" sz="2000" dirty="0"/>
              <a:t> format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optimized information management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Database Management System (DBMS)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software</a:t>
            </a:r>
            <a:r>
              <a:rPr lang="en-US" sz="2000" dirty="0"/>
              <a:t> that enables easy creation, access, and modification of databases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efficient and effective database management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Database System ( Database + DBMS)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an </a:t>
            </a:r>
            <a:r>
              <a:rPr lang="en-US" sz="2000" dirty="0">
                <a:solidFill>
                  <a:schemeClr val="hlink"/>
                </a:solidFill>
              </a:rPr>
              <a:t>integrated system</a:t>
            </a:r>
            <a:r>
              <a:rPr lang="en-US" sz="2000" dirty="0"/>
              <a:t> of hardware, software, people, procedures, and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that define and regulate the collection, storage, management, and use of data within a database environment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FF19-05AF-490C-9404-231B9C82107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AB1FED74-8BBA-492F-A0B8-832C0F161DE0}" type="slidenum">
              <a:rPr lang="en-US"/>
              <a:pPr/>
              <a:t>20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Network Model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dirty="0"/>
              <a:t>Created to 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Represent complex data relationships more effectively 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Improve database performance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Impose a database standard</a:t>
            </a:r>
          </a:p>
          <a:p>
            <a:pPr>
              <a:spcBef>
                <a:spcPct val="30000"/>
              </a:spcBef>
            </a:pPr>
            <a:r>
              <a:rPr lang="en-US" dirty="0"/>
              <a:t>Conference on Data Systems Languages (CODASYL) </a:t>
            </a:r>
          </a:p>
          <a:p>
            <a:pPr>
              <a:spcBef>
                <a:spcPct val="30000"/>
              </a:spcBef>
            </a:pPr>
            <a:r>
              <a:rPr lang="en-US" dirty="0"/>
              <a:t>American National Standards Institute (ANSI)</a:t>
            </a:r>
          </a:p>
          <a:p>
            <a:pPr>
              <a:spcBef>
                <a:spcPct val="30000"/>
              </a:spcBef>
            </a:pPr>
            <a:r>
              <a:rPr lang="en-US" dirty="0"/>
              <a:t>Database Task Group (DBTG)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 descr="Fig02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1700213"/>
            <a:ext cx="8229600" cy="4548187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DE23FE24-6B7F-459F-8704-81D621F317FB}" type="slidenum">
              <a:rPr lang="en-US"/>
              <a:pPr/>
              <a:t>22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Data Model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Advantages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Conceptual simplicity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Handles more relationship types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Data access flexibility – no need for a preorder traversal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Promotes database integrity – must first define the owner and then the member record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Data independence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Conformance to standards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A206867-DEA8-466D-96F4-90424C8DF893}" type="slidenum">
              <a:rPr lang="en-US"/>
              <a:pPr/>
              <a:t>23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Network Data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System complexity</a:t>
            </a:r>
          </a:p>
          <a:p>
            <a:pPr lvl="1">
              <a:spcBef>
                <a:spcPct val="80000"/>
              </a:spcBef>
            </a:pPr>
            <a:r>
              <a:rPr lang="en-US"/>
              <a:t>Lack of structural independence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3C3AC662-091F-49C4-A3EE-965AB633FA9B}" type="slidenum">
              <a:rPr lang="en-US"/>
              <a:pPr/>
              <a:t>24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</a:pPr>
            <a:r>
              <a:rPr lang="en-US"/>
              <a:t>Developed by Codd (IBM) in 1970</a:t>
            </a:r>
          </a:p>
          <a:p>
            <a:pPr>
              <a:spcBef>
                <a:spcPct val="60000"/>
              </a:spcBef>
            </a:pPr>
            <a:r>
              <a:rPr lang="en-US"/>
              <a:t>Considered ingenious but impractical in 1970</a:t>
            </a:r>
          </a:p>
          <a:p>
            <a:pPr>
              <a:spcBef>
                <a:spcPct val="60000"/>
              </a:spcBef>
            </a:pPr>
            <a:r>
              <a:rPr lang="en-US"/>
              <a:t>Conceptually simple </a:t>
            </a:r>
          </a:p>
          <a:p>
            <a:pPr>
              <a:spcBef>
                <a:spcPct val="60000"/>
              </a:spcBef>
            </a:pPr>
            <a:r>
              <a:rPr lang="en-US"/>
              <a:t>Computers lacked power to implement the relational model</a:t>
            </a:r>
          </a:p>
          <a:p>
            <a:pPr>
              <a:spcBef>
                <a:spcPct val="60000"/>
              </a:spcBef>
            </a:pPr>
            <a:r>
              <a:rPr lang="en-US"/>
              <a:t>Today, microcomputers can run sophisticated relational database software</a:t>
            </a:r>
          </a:p>
          <a:p>
            <a:pPr>
              <a:spcBef>
                <a:spcPct val="6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4EE09B1C-EBE5-486E-8691-B34F62267ED9}" type="slidenum">
              <a:rPr lang="en-US"/>
              <a:pPr/>
              <a:t>25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534400" cy="762000"/>
          </a:xfrm>
        </p:spPr>
        <p:txBody>
          <a:bodyPr/>
          <a:lstStyle/>
          <a:p>
            <a:r>
              <a:rPr lang="en-US"/>
              <a:t>Linking Relational Tables</a:t>
            </a:r>
          </a:p>
        </p:txBody>
      </p:sp>
      <p:pic>
        <p:nvPicPr>
          <p:cNvPr id="107529" name="Picture 9" descr="Fig02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754188"/>
            <a:ext cx="8686800" cy="4418012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6C52D295-6FC6-4890-BAC4-4A37E03AF8BF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/>
              <a:t>Advantages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Structural independence – changes in the relational data structure do not affect the DBMS’s data access in any way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Improved conceptual simplicity by concentrating on the logical view 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Easier database design, implementation, management, and use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Ad hoc query capability - SQL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Powerful database management system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D45CB4D4-AA50-4682-8B71-19129709EAE7}" type="slidenum">
              <a:rPr lang="en-US"/>
              <a:pPr/>
              <a:t>27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Substantial hardware and system software overhead</a:t>
            </a:r>
          </a:p>
          <a:p>
            <a:pPr lvl="1">
              <a:spcBef>
                <a:spcPct val="80000"/>
              </a:spcBef>
            </a:pPr>
            <a:r>
              <a:rPr lang="en-US"/>
              <a:t>Can facilitate poor design and implementation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May promote “islands of information” problems</a:t>
            </a:r>
          </a:p>
          <a:p>
            <a:pPr lvl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B2DEEB3F-E21D-4E5B-9DBC-CE466EF2A8A3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Widely accepted and adapted graphical tool for data modeling </a:t>
            </a:r>
          </a:p>
          <a:p>
            <a:pPr>
              <a:spcBef>
                <a:spcPct val="80000"/>
              </a:spcBef>
            </a:pPr>
            <a:r>
              <a:rPr lang="en-US"/>
              <a:t>Introduced by Peter Chen in 1976</a:t>
            </a:r>
          </a:p>
          <a:p>
            <a:pPr>
              <a:spcBef>
                <a:spcPct val="80000"/>
              </a:spcBef>
            </a:pPr>
            <a:r>
              <a:rPr lang="en-US"/>
              <a:t>Graphical representation of entities and their relationships in a database structure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67F7C8E-8657-466D-BF1E-6BD59F6D5A91}" type="slidenum">
              <a:rPr lang="en-US"/>
              <a:pPr/>
              <a:t>29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Exceptional conceptual simplicity</a:t>
            </a:r>
          </a:p>
          <a:p>
            <a:pPr lvl="1">
              <a:spcBef>
                <a:spcPct val="80000"/>
              </a:spcBef>
            </a:pPr>
            <a:r>
              <a:rPr lang="en-US"/>
              <a:t>Visual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Effective communication tool</a:t>
            </a:r>
          </a:p>
          <a:p>
            <a:pPr lvl="1">
              <a:spcBef>
                <a:spcPct val="80000"/>
              </a:spcBef>
            </a:pPr>
            <a:r>
              <a:rPr lang="en-US"/>
              <a:t>Integrated with the relational data model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Data vs.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b="1" dirty="0"/>
              <a:t>Data:</a:t>
            </a:r>
          </a:p>
          <a:p>
            <a:pPr lvl="1"/>
            <a:r>
              <a:rPr lang="en-US" sz="2400" dirty="0"/>
              <a:t>Raw facts; building blocks of information</a:t>
            </a:r>
          </a:p>
          <a:p>
            <a:pPr lvl="1"/>
            <a:r>
              <a:rPr lang="en-US" sz="2400" dirty="0"/>
              <a:t>Unprocessed information</a:t>
            </a:r>
          </a:p>
          <a:p>
            <a:r>
              <a:rPr lang="en-US" sz="2800" b="1" dirty="0"/>
              <a:t>Information:</a:t>
            </a:r>
          </a:p>
          <a:p>
            <a:pPr lvl="1"/>
            <a:r>
              <a:rPr lang="en-US" sz="2400" dirty="0"/>
              <a:t>Data  when processed .</a:t>
            </a:r>
            <a:endParaRPr lang="en-US" sz="2400" b="1" dirty="0"/>
          </a:p>
          <a:p>
            <a:pPr lvl="1">
              <a:buNone/>
            </a:pPr>
            <a:r>
              <a:rPr lang="en-US" b="1" dirty="0"/>
              <a:t>Knowledge :</a:t>
            </a:r>
          </a:p>
          <a:p>
            <a:pPr lvl="1">
              <a:buFontTx/>
              <a:buChar char="-"/>
            </a:pPr>
            <a:r>
              <a:rPr lang="en-US" sz="2400" dirty="0"/>
              <a:t>Information when processed</a:t>
            </a:r>
          </a:p>
          <a:p>
            <a:pPr lvl="1">
              <a:buNone/>
            </a:pPr>
            <a:r>
              <a:rPr lang="en-US" b="1" dirty="0"/>
              <a:t>Intelligence :</a:t>
            </a:r>
          </a:p>
          <a:p>
            <a:pPr lvl="1">
              <a:buNone/>
            </a:pPr>
            <a:r>
              <a:rPr lang="en-US" b="1" dirty="0"/>
              <a:t> - </a:t>
            </a:r>
            <a:r>
              <a:rPr lang="en-US" dirty="0"/>
              <a:t>Knowledge when processed</a:t>
            </a:r>
          </a:p>
          <a:p>
            <a:pPr lvl="1">
              <a:buNone/>
            </a:pPr>
            <a:endParaRPr lang="en-US" sz="2400" dirty="0"/>
          </a:p>
          <a:p>
            <a:pPr lvl="1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04B0F1A0-F3ED-4183-86B4-85E3D5B2DB2B}" type="slidenum">
              <a:rPr lang="en-US"/>
              <a:pPr/>
              <a:t>30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Limited constraint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Limited relationship representation</a:t>
            </a:r>
          </a:p>
          <a:p>
            <a:pPr lvl="1">
              <a:spcBef>
                <a:spcPct val="80000"/>
              </a:spcBef>
            </a:pPr>
            <a:r>
              <a:rPr lang="en-US"/>
              <a:t>No data manipulation language</a:t>
            </a:r>
          </a:p>
          <a:p>
            <a:pPr lvl="1">
              <a:spcBef>
                <a:spcPct val="80000"/>
              </a:spcBef>
            </a:pPr>
            <a:r>
              <a:rPr lang="en-US"/>
              <a:t>Loss of information content</a:t>
            </a:r>
          </a:p>
          <a:p>
            <a:pPr lvl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6DBD0BF2-A7FC-46BD-B5A4-63B83F37D9BF}" type="slidenum">
              <a:rPr lang="en-US"/>
              <a:pPr/>
              <a:t>31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 Oriented Data Model—</a:t>
            </a:r>
            <a:br>
              <a:rPr lang="en-US"/>
            </a:br>
            <a:r>
              <a:rPr lang="en-US"/>
              <a:t>Basic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40000"/>
              </a:spcBef>
            </a:pPr>
            <a:r>
              <a:rPr lang="en-US"/>
              <a:t>Object: abstraction of a real-world entity</a:t>
            </a:r>
          </a:p>
          <a:p>
            <a:pPr>
              <a:spcBef>
                <a:spcPct val="40000"/>
              </a:spcBef>
            </a:pPr>
            <a:r>
              <a:rPr lang="en-US"/>
              <a:t>Attributes describe the properties of an object</a:t>
            </a:r>
          </a:p>
          <a:p>
            <a:pPr>
              <a:spcBef>
                <a:spcPct val="40000"/>
              </a:spcBef>
            </a:pPr>
            <a:r>
              <a:rPr lang="en-US"/>
              <a:t>Objects that share similar characteristics are grouped in classes</a:t>
            </a:r>
          </a:p>
          <a:p>
            <a:pPr>
              <a:spcBef>
                <a:spcPct val="40000"/>
              </a:spcBef>
            </a:pPr>
            <a:r>
              <a:rPr lang="en-US"/>
              <a:t>Classes are organized in a class hierarchy</a:t>
            </a:r>
          </a:p>
          <a:p>
            <a:pPr>
              <a:spcBef>
                <a:spcPct val="40000"/>
              </a:spcBef>
            </a:pPr>
            <a:r>
              <a:rPr lang="en-US"/>
              <a:t>Inheritance is the ability of an object within the class hierarchy to inherit the attributes and methods of classes above 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994C80CD-F1E5-4CB9-BCBB-A7C35DDB297C}" type="slidenum">
              <a:rPr lang="en-US"/>
              <a:pPr/>
              <a:t>32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Comparison of the OO Model </a:t>
            </a:r>
            <a:br>
              <a:rPr lang="en-US"/>
            </a:br>
            <a:r>
              <a:rPr lang="en-US"/>
              <a:t>and the ER Model</a:t>
            </a:r>
          </a:p>
        </p:txBody>
      </p:sp>
      <p:pic>
        <p:nvPicPr>
          <p:cNvPr id="125965" name="Picture 13" descr="Fig02-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058988"/>
            <a:ext cx="8153400" cy="4113212"/>
          </a:xfrm>
          <a:noFill/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A037A0F7-AF84-4AFA-BEB6-E3BC79645DA3}" type="slidenum">
              <a:rPr lang="en-US"/>
              <a:pPr/>
              <a:t>33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Adds semantic content</a:t>
            </a:r>
          </a:p>
          <a:p>
            <a:pPr lvl="1">
              <a:spcBef>
                <a:spcPct val="80000"/>
              </a:spcBef>
            </a:pPr>
            <a:r>
              <a:rPr lang="en-US"/>
              <a:t>Visual presentation includes semantic content</a:t>
            </a:r>
          </a:p>
          <a:p>
            <a:pPr lvl="1">
              <a:spcBef>
                <a:spcPct val="80000"/>
              </a:spcBef>
            </a:pPr>
            <a:r>
              <a:rPr lang="en-US"/>
              <a:t>Database integrity</a:t>
            </a:r>
          </a:p>
          <a:p>
            <a:pPr lvl="1">
              <a:spcBef>
                <a:spcPct val="80000"/>
              </a:spcBef>
            </a:pPr>
            <a:r>
              <a:rPr lang="en-US"/>
              <a:t>Both structural and data independence</a:t>
            </a:r>
          </a:p>
          <a:p>
            <a:pPr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02E4C60F-4FF5-49B8-BFCB-08C32F73D0E9}" type="slidenum">
              <a:rPr lang="en-US"/>
              <a:pPr/>
              <a:t>34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Object Oriented Model (</a:t>
            </a:r>
            <a:r>
              <a:rPr lang="en-US" sz="3800"/>
              <a:t>continued</a:t>
            </a:r>
            <a:r>
              <a:rPr lang="en-US"/>
              <a:t>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spcBef>
                <a:spcPct val="80000"/>
              </a:spcBef>
            </a:pPr>
            <a:r>
              <a:rPr lang="en-US"/>
              <a:t>Disadvantages</a:t>
            </a:r>
          </a:p>
          <a:p>
            <a:pPr lvl="1">
              <a:spcBef>
                <a:spcPct val="80000"/>
              </a:spcBef>
            </a:pPr>
            <a:r>
              <a:rPr lang="en-US"/>
              <a:t>Slow pace of OODM standards development</a:t>
            </a:r>
          </a:p>
          <a:p>
            <a:pPr lvl="1">
              <a:spcBef>
                <a:spcPct val="80000"/>
              </a:spcBef>
            </a:pPr>
            <a:r>
              <a:rPr lang="en-US"/>
              <a:t>Complex navigational data access</a:t>
            </a:r>
          </a:p>
          <a:p>
            <a:pPr lvl="1">
              <a:spcBef>
                <a:spcPct val="80000"/>
              </a:spcBef>
            </a:pPr>
            <a:r>
              <a:rPr lang="en-US"/>
              <a:t>Steep learning curve</a:t>
            </a:r>
          </a:p>
          <a:p>
            <a:pPr lvl="1">
              <a:spcBef>
                <a:spcPct val="80000"/>
              </a:spcBef>
            </a:pPr>
            <a:r>
              <a:rPr lang="en-US"/>
              <a:t>High system overhead slows transactions</a:t>
            </a:r>
          </a:p>
          <a:p>
            <a:pPr lvl="1">
              <a:spcBef>
                <a:spcPct val="80000"/>
              </a:spcBef>
            </a:pPr>
            <a:r>
              <a:rPr lang="en-US"/>
              <a:t>Lack of market penetration</a:t>
            </a:r>
          </a:p>
          <a:p>
            <a:pPr>
              <a:spcBef>
                <a:spcPct val="80000"/>
              </a:spcBef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Systems 6e / Rob &amp; Coronel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 </a:t>
            </a:r>
            <a:fld id="{C29F0BF0-A4FF-47C2-BF0B-8BE02E4B2979}" type="slidenum">
              <a:rPr lang="en-US"/>
              <a:pPr/>
              <a:t>35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Development of Data Models</a:t>
            </a:r>
          </a:p>
        </p:txBody>
      </p:sp>
      <p:pic>
        <p:nvPicPr>
          <p:cNvPr id="133129" name="Picture 9" descr="Fig02-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1" y="914400"/>
            <a:ext cx="8901880" cy="5791200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A database system consists of</a:t>
            </a:r>
          </a:p>
          <a:p>
            <a:pPr lvl="1"/>
            <a:r>
              <a:rPr lang="en-GB" sz="2000"/>
              <a:t>Data (the database)</a:t>
            </a:r>
          </a:p>
          <a:p>
            <a:pPr lvl="1"/>
            <a:r>
              <a:rPr lang="en-GB" sz="2000"/>
              <a:t>Software</a:t>
            </a:r>
          </a:p>
          <a:p>
            <a:pPr lvl="1"/>
            <a:r>
              <a:rPr lang="en-GB" sz="2000"/>
              <a:t>Hardware</a:t>
            </a:r>
          </a:p>
          <a:p>
            <a:pPr lvl="1"/>
            <a:r>
              <a:rPr lang="en-GB" sz="2000"/>
              <a:t>Users</a:t>
            </a:r>
          </a:p>
          <a:p>
            <a:r>
              <a:rPr lang="en-GB" sz="2400"/>
              <a:t>We focus mainly on the software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Database systems allow users to</a:t>
            </a:r>
          </a:p>
          <a:p>
            <a:pPr lvl="1"/>
            <a:r>
              <a:rPr lang="en-GB" sz="2000"/>
              <a:t>Store</a:t>
            </a:r>
          </a:p>
          <a:p>
            <a:pPr lvl="1"/>
            <a:r>
              <a:rPr lang="en-GB" sz="2000"/>
              <a:t>Update</a:t>
            </a:r>
          </a:p>
          <a:p>
            <a:pPr lvl="1"/>
            <a:r>
              <a:rPr lang="en-GB" sz="2000"/>
              <a:t>Retrieve</a:t>
            </a:r>
          </a:p>
          <a:p>
            <a:pPr lvl="1"/>
            <a:r>
              <a:rPr lang="en-GB" sz="2000"/>
              <a:t>Organise</a:t>
            </a:r>
          </a:p>
          <a:p>
            <a:pPr lvl="1"/>
            <a:r>
              <a:rPr lang="en-GB" sz="2000"/>
              <a:t>Protect</a:t>
            </a:r>
          </a:p>
          <a:p>
            <a:pPr>
              <a:buFontTx/>
              <a:buNone/>
            </a:pPr>
            <a:r>
              <a:rPr lang="en-GB" sz="2400"/>
              <a:t>	their data.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Users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End users </a:t>
            </a:r>
          </a:p>
          <a:p>
            <a:pPr lvl="1"/>
            <a:r>
              <a:rPr lang="en-GB" sz="2000" dirty="0"/>
              <a:t>Use the database system to achieve some goal</a:t>
            </a:r>
          </a:p>
          <a:p>
            <a:pPr lvl="1"/>
            <a:endParaRPr lang="en-GB" sz="2000" dirty="0"/>
          </a:p>
          <a:p>
            <a:pPr lvl="1">
              <a:buNone/>
            </a:pPr>
            <a:endParaRPr lang="en-GB" sz="2000" dirty="0"/>
          </a:p>
          <a:p>
            <a:r>
              <a:rPr lang="en-GB" sz="2400" dirty="0"/>
              <a:t>Application developers </a:t>
            </a:r>
          </a:p>
          <a:p>
            <a:pPr lvl="1"/>
            <a:r>
              <a:rPr lang="en-GB" sz="2000" dirty="0"/>
              <a:t>Write software to allow end users to interface with the database system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dirty="0"/>
              <a:t>Database Administrator (DBA)</a:t>
            </a:r>
          </a:p>
          <a:p>
            <a:pPr lvl="1"/>
            <a:r>
              <a:rPr lang="en-GB" sz="2000" dirty="0"/>
              <a:t>Designs &amp; manages the database system</a:t>
            </a:r>
          </a:p>
          <a:p>
            <a:pPr lvl="1"/>
            <a:endParaRPr lang="en-GB" sz="2000" dirty="0"/>
          </a:p>
          <a:p>
            <a:pPr lvl="1">
              <a:buNone/>
            </a:pPr>
            <a:endParaRPr lang="en-GB" sz="2000" dirty="0"/>
          </a:p>
          <a:p>
            <a:r>
              <a:rPr lang="en-GB" sz="2400" dirty="0"/>
              <a:t>Database systems programmer</a:t>
            </a:r>
          </a:p>
          <a:p>
            <a:pPr lvl="1"/>
            <a:r>
              <a:rPr lang="en-GB" sz="2000" dirty="0"/>
              <a:t>Writes the database software itself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Management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 dirty="0"/>
              <a:t>A database is a collection of information</a:t>
            </a:r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  <a:p>
            <a:r>
              <a:rPr lang="en-GB" sz="2400" dirty="0"/>
              <a:t>A database management system (DBMS) is the </a:t>
            </a:r>
            <a:r>
              <a:rPr lang="en-GB" sz="2400" dirty="0">
                <a:solidFill>
                  <a:srgbClr val="FF0000"/>
                </a:solidFill>
              </a:rPr>
              <a:t>software </a:t>
            </a:r>
            <a:r>
              <a:rPr lang="en-GB" sz="2400" dirty="0"/>
              <a:t>than controls that information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/>
          <a:p>
            <a:r>
              <a:rPr lang="en-GB" sz="2400" dirty="0"/>
              <a:t>Examples:</a:t>
            </a:r>
          </a:p>
          <a:p>
            <a:pPr lvl="1"/>
            <a:r>
              <a:rPr lang="en-GB" sz="2000" dirty="0"/>
              <a:t>Oracle</a:t>
            </a:r>
          </a:p>
          <a:p>
            <a:pPr lvl="1"/>
            <a:r>
              <a:rPr lang="en-GB" sz="2000" dirty="0"/>
              <a:t>DB2 (IBM)</a:t>
            </a:r>
          </a:p>
          <a:p>
            <a:pPr lvl="1"/>
            <a:r>
              <a:rPr lang="en-GB" sz="2000" dirty="0"/>
              <a:t>MS SQL Server</a:t>
            </a:r>
          </a:p>
          <a:p>
            <a:pPr lvl="1"/>
            <a:r>
              <a:rPr lang="en-GB" sz="2000" dirty="0"/>
              <a:t>MS Access</a:t>
            </a:r>
          </a:p>
          <a:p>
            <a:pPr lvl="1"/>
            <a:r>
              <a:rPr lang="en-GB" sz="2000" dirty="0"/>
              <a:t>Ingres</a:t>
            </a:r>
          </a:p>
          <a:p>
            <a:pPr lvl="1"/>
            <a:r>
              <a:rPr lang="en-GB" sz="2000" dirty="0" err="1"/>
              <a:t>PostgreSQL</a:t>
            </a:r>
            <a:endParaRPr lang="en-GB" sz="2000" dirty="0"/>
          </a:p>
          <a:p>
            <a:pPr lvl="1"/>
            <a:r>
              <a:rPr lang="en-GB" sz="2000" dirty="0" err="1"/>
              <a:t>MySQL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8638" cy="914400"/>
          </a:xfrm>
        </p:spPr>
        <p:txBody>
          <a:bodyPr>
            <a:normAutofit/>
          </a:bodyPr>
          <a:lstStyle/>
          <a:p>
            <a:r>
              <a:rPr lang="en-US" dirty="0"/>
              <a:t>Role of DBMS </a:t>
            </a:r>
          </a:p>
        </p:txBody>
      </p:sp>
      <p:pic>
        <p:nvPicPr>
          <p:cNvPr id="2458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grayscl/>
          </a:blip>
          <a:srcRect/>
          <a:stretch>
            <a:fillRect/>
          </a:stretch>
        </p:blipFill>
        <p:spPr>
          <a:xfrm>
            <a:off x="609600" y="1600200"/>
            <a:ext cx="7924800" cy="4800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GB" dirty="0"/>
              <a:t>What the DBMS does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r>
              <a:rPr lang="en-GB" sz="2400" dirty="0"/>
              <a:t>Provides users with</a:t>
            </a:r>
          </a:p>
          <a:p>
            <a:pPr lvl="1"/>
            <a:r>
              <a:rPr lang="en-GB" sz="2000" dirty="0"/>
              <a:t>Data definition language (DDL)</a:t>
            </a:r>
          </a:p>
          <a:p>
            <a:pPr lvl="1"/>
            <a:r>
              <a:rPr lang="en-GB" sz="2000" dirty="0"/>
              <a:t>Data manipulation language (DML)</a:t>
            </a:r>
          </a:p>
          <a:p>
            <a:pPr lvl="1"/>
            <a:r>
              <a:rPr lang="en-GB" sz="2000" dirty="0"/>
              <a:t>Data control language (DCL)</a:t>
            </a:r>
          </a:p>
          <a:p>
            <a:pPr lvl="1"/>
            <a:r>
              <a:rPr lang="en-GB" sz="2000" dirty="0"/>
              <a:t>Transaction control language (TCL)</a:t>
            </a:r>
          </a:p>
          <a:p>
            <a:pPr lvl="1">
              <a:buNone/>
            </a:pPr>
            <a:endParaRPr lang="en-GB" sz="2000" dirty="0"/>
          </a:p>
          <a:p>
            <a:r>
              <a:rPr lang="en-GB" sz="2400" dirty="0"/>
              <a:t>Often these are all the same language</a:t>
            </a:r>
          </a:p>
          <a:p>
            <a:pPr>
              <a:buFontTx/>
              <a:buNone/>
            </a:pPr>
            <a:endParaRPr lang="en-GB" sz="24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267200" cy="5334000"/>
          </a:xfrm>
        </p:spPr>
        <p:txBody>
          <a:bodyPr>
            <a:normAutofit/>
          </a:bodyPr>
          <a:lstStyle/>
          <a:p>
            <a:r>
              <a:rPr lang="en-GB" sz="2400" dirty="0"/>
              <a:t>DBMS provides</a:t>
            </a:r>
          </a:p>
          <a:p>
            <a:pPr lvl="1"/>
            <a:r>
              <a:rPr lang="en-GB" sz="2000" dirty="0"/>
              <a:t>Persistence</a:t>
            </a:r>
          </a:p>
          <a:p>
            <a:pPr lvl="1"/>
            <a:r>
              <a:rPr lang="en-GB" sz="2000" dirty="0"/>
              <a:t>Concurrency</a:t>
            </a:r>
          </a:p>
          <a:p>
            <a:pPr lvl="1"/>
            <a:r>
              <a:rPr lang="en-GB" sz="2000" dirty="0"/>
              <a:t>Integrity</a:t>
            </a:r>
          </a:p>
          <a:p>
            <a:pPr lvl="1"/>
            <a:r>
              <a:rPr lang="en-GB" sz="2000" dirty="0"/>
              <a:t>Security</a:t>
            </a:r>
          </a:p>
          <a:p>
            <a:pPr lvl="1"/>
            <a:r>
              <a:rPr lang="en-GB" sz="2000" dirty="0"/>
              <a:t>Data independence</a:t>
            </a:r>
          </a:p>
          <a:p>
            <a:pPr lvl="1">
              <a:buNone/>
            </a:pPr>
            <a:endParaRPr lang="en-GB" sz="2000" dirty="0"/>
          </a:p>
          <a:p>
            <a:r>
              <a:rPr lang="en-GB" sz="2400" dirty="0"/>
              <a:t>Data Dictionary</a:t>
            </a:r>
          </a:p>
          <a:p>
            <a:pPr lvl="1"/>
            <a:r>
              <a:rPr lang="en-GB" sz="2000" dirty="0"/>
              <a:t>Describes the database itself(table, </a:t>
            </a:r>
            <a:r>
              <a:rPr lang="en-GB" sz="2000" dirty="0" err="1"/>
              <a:t>views,indexes,users</a:t>
            </a:r>
            <a:r>
              <a:rPr lang="en-GB" sz="2000" dirty="0"/>
              <a:t> etc.)</a:t>
            </a:r>
          </a:p>
          <a:p>
            <a:pPr lvl="1"/>
            <a:r>
              <a:rPr lang="en-GB" sz="2000" dirty="0"/>
              <a:t>Information about who is using which data (locks)</a:t>
            </a:r>
          </a:p>
          <a:p>
            <a:pPr lvl="1"/>
            <a:r>
              <a:rPr lang="en-GB" sz="2000" dirty="0"/>
              <a:t>Schemas and mappings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/>
              <a:t>File Based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5486400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 dirty="0"/>
              <a:t>File based systems</a:t>
            </a:r>
          </a:p>
          <a:p>
            <a:pPr lvl="1" algn="just"/>
            <a:r>
              <a:rPr lang="en-GB" dirty="0"/>
              <a:t>Data is stored in files (collection of records)</a:t>
            </a:r>
          </a:p>
          <a:p>
            <a:pPr lvl="1" algn="just">
              <a:buNone/>
            </a:pPr>
            <a:endParaRPr lang="en-GB" dirty="0"/>
          </a:p>
          <a:p>
            <a:pPr lvl="1" algn="just"/>
            <a:r>
              <a:rPr lang="en-GB" dirty="0"/>
              <a:t>Record (Collection of fields)</a:t>
            </a:r>
          </a:p>
          <a:p>
            <a:pPr lvl="1" algn="just">
              <a:buNone/>
            </a:pPr>
            <a:endParaRPr lang="en-GB" dirty="0"/>
          </a:p>
          <a:p>
            <a:pPr lvl="1" algn="just"/>
            <a:r>
              <a:rPr lang="en-GB" dirty="0"/>
              <a:t>Each file has a specific format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File  Organization 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Sequential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Pointer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Indexed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Direct </a:t>
            </a:r>
          </a:p>
          <a:p>
            <a:pPr lvl="1" algn="just">
              <a:buNone/>
            </a:pPr>
            <a:endParaRPr lang="en-GB" dirty="0"/>
          </a:p>
          <a:p>
            <a:pPr lvl="1" algn="just">
              <a:buNone/>
            </a:pPr>
            <a:endParaRPr lang="en-GB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/>
          <a:p>
            <a:r>
              <a:rPr lang="en-GB" sz="2400" dirty="0"/>
              <a:t>Problems or Issues :</a:t>
            </a:r>
          </a:p>
          <a:p>
            <a:pPr lvl="1"/>
            <a:r>
              <a:rPr lang="en-GB" sz="2000" dirty="0"/>
              <a:t>No standards</a:t>
            </a:r>
          </a:p>
          <a:p>
            <a:pPr lvl="1"/>
            <a:r>
              <a:rPr lang="en-GB" sz="2000" dirty="0"/>
              <a:t>Data Redundancy</a:t>
            </a:r>
          </a:p>
          <a:p>
            <a:pPr lvl="1"/>
            <a:r>
              <a:rPr lang="en-GB" sz="2000" dirty="0"/>
              <a:t>Data dependence</a:t>
            </a:r>
          </a:p>
          <a:p>
            <a:pPr lvl="1"/>
            <a:r>
              <a:rPr lang="en-GB" sz="2000" dirty="0"/>
              <a:t> Data Inconsistency</a:t>
            </a:r>
          </a:p>
          <a:p>
            <a:pPr lvl="1"/>
            <a:r>
              <a:rPr lang="en-GB" sz="2000" dirty="0"/>
              <a:t>No way to generate ad hoc queries</a:t>
            </a:r>
          </a:p>
          <a:p>
            <a:pPr lvl="1"/>
            <a:r>
              <a:rPr lang="en-GB" sz="2000" dirty="0"/>
              <a:t>No provision for security, recovery,  concurrency, etc.</a:t>
            </a:r>
          </a:p>
          <a:p>
            <a:pPr lvl="1"/>
            <a:r>
              <a:rPr lang="en-GB" sz="2000" dirty="0"/>
              <a:t> Atomicity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C38D4CF4FD94DA87D231252AAA3BC" ma:contentTypeVersion="2" ma:contentTypeDescription="Create a new document." ma:contentTypeScope="" ma:versionID="b956c73d000685f8d905a29abb646517">
  <xsd:schema xmlns:xsd="http://www.w3.org/2001/XMLSchema" xmlns:xs="http://www.w3.org/2001/XMLSchema" xmlns:p="http://schemas.microsoft.com/office/2006/metadata/properties" xmlns:ns2="2bd7f2b5-3f45-4125-92a8-9ce51d6db477" targetNamespace="http://schemas.microsoft.com/office/2006/metadata/properties" ma:root="true" ma:fieldsID="db648c87887ae5463899bb45cafbd8b1" ns2:_="">
    <xsd:import namespace="2bd7f2b5-3f45-4125-92a8-9ce51d6db4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7f2b5-3f45-4125-92a8-9ce51d6db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11D8A-355E-45C3-B0BD-27B783551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FFC2E-18FE-42FC-963D-777EB0A04B98}"/>
</file>

<file path=customXml/itemProps3.xml><?xml version="1.0" encoding="utf-8"?>
<ds:datastoreItem xmlns:ds="http://schemas.openxmlformats.org/officeDocument/2006/customXml" ds:itemID="{5929500F-E5B5-46DF-901C-31ECB93DCB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1344</Words>
  <Application>Microsoft Office PowerPoint</Application>
  <PresentationFormat>On-screen Show (4:3)</PresentationFormat>
  <Paragraphs>354</Paragraphs>
  <Slides>36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Database</vt:lpstr>
      <vt:lpstr>Data vs. Information</vt:lpstr>
      <vt:lpstr>Database Systems</vt:lpstr>
      <vt:lpstr>Database Users</vt:lpstr>
      <vt:lpstr>Database Management Systems</vt:lpstr>
      <vt:lpstr>Role of DBMS </vt:lpstr>
      <vt:lpstr>What the DBMS does</vt:lpstr>
      <vt:lpstr>File Based Systems</vt:lpstr>
      <vt:lpstr>Purpose of  DBMS</vt:lpstr>
      <vt:lpstr>Database Views</vt:lpstr>
      <vt:lpstr>Internal Level</vt:lpstr>
      <vt:lpstr>Conceptual Level</vt:lpstr>
      <vt:lpstr>External Level</vt:lpstr>
      <vt:lpstr>Mappings</vt:lpstr>
      <vt:lpstr>ANSI/SPARC Architecture</vt:lpstr>
      <vt:lpstr>Types of Data Models</vt:lpstr>
      <vt:lpstr>Evolution of Major Data Models</vt:lpstr>
      <vt:lpstr>Slide 19</vt:lpstr>
      <vt:lpstr>The Network Model</vt:lpstr>
      <vt:lpstr>Slide 21</vt:lpstr>
      <vt:lpstr>The Network Data Model</vt:lpstr>
      <vt:lpstr>The Network Data Model (continued)</vt:lpstr>
      <vt:lpstr>The Relational Model</vt:lpstr>
      <vt:lpstr>Linking Relational Tables</vt:lpstr>
      <vt:lpstr>The Relational Model</vt:lpstr>
      <vt:lpstr>The Relational Model (continued)</vt:lpstr>
      <vt:lpstr>The Entity Relationship Model</vt:lpstr>
      <vt:lpstr>The Entity Relationship Model</vt:lpstr>
      <vt:lpstr>The Entity Relationship Model</vt:lpstr>
      <vt:lpstr>Object Oriented Data Model— Basic Structure</vt:lpstr>
      <vt:lpstr>A Comparison of the OO Model  and the ER Model</vt:lpstr>
      <vt:lpstr>The Object Oriented Model</vt:lpstr>
      <vt:lpstr>The Object Oriented Model (continued)</vt:lpstr>
      <vt:lpstr>The Development of Data Models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Amrita</cp:lastModifiedBy>
  <cp:revision>46</cp:revision>
  <dcterms:created xsi:type="dcterms:W3CDTF">2018-12-20T09:06:34Z</dcterms:created>
  <dcterms:modified xsi:type="dcterms:W3CDTF">2021-12-14T04:33:42Z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0x01010016EC38D4CF4FD94DA87D231252AAA3BC</vt:lpwstr>
  </property>
</Properties>
</file>