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1" r:id="rId9"/>
    <p:sldId id="268" r:id="rId10"/>
    <p:sldId id="269" r:id="rId11"/>
    <p:sldId id="264" r:id="rId12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7251C-5ADE-421B-BAAA-71BD7F0656AB}" v="749" dt="2025-04-15T15:34:14.173"/>
    <p1510:client id="{5F939161-E6D8-6D60-0C9D-08B9DF5BBD31}" v="83" dt="2025-04-15T12:07:39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871285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871285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CF39E33F-6E9C-2C98-314D-719AB6841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efa4c2cc1_0_13:notes">
            <a:extLst>
              <a:ext uri="{FF2B5EF4-FFF2-40B4-BE49-F238E27FC236}">
                <a16:creationId xmlns:a16="http://schemas.microsoft.com/office/drawing/2014/main" id="{DB2CDF50-2ADD-ED7D-C9F3-EF131AC55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efa4c2cc1_0_13:notes">
            <a:extLst>
              <a:ext uri="{FF2B5EF4-FFF2-40B4-BE49-F238E27FC236}">
                <a16:creationId xmlns:a16="http://schemas.microsoft.com/office/drawing/2014/main" id="{003483EF-4A03-BAF6-DC85-2D7F3BAD8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194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527147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5271474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2fc9c8c0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2fc9c8c0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efa4c2cc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efa4c2cc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efa4c2cc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efa4c2cc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efa4c2cc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efa4c2cc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6F13B00-F9BC-83BD-8F44-8DB53F13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efa4c2cc1_0_8:notes">
            <a:extLst>
              <a:ext uri="{FF2B5EF4-FFF2-40B4-BE49-F238E27FC236}">
                <a16:creationId xmlns:a16="http://schemas.microsoft.com/office/drawing/2014/main" id="{D2AA80D9-2DF8-519D-0021-2131B3EF4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efa4c2cc1_0_8:notes">
            <a:extLst>
              <a:ext uri="{FF2B5EF4-FFF2-40B4-BE49-F238E27FC236}">
                <a16:creationId xmlns:a16="http://schemas.microsoft.com/office/drawing/2014/main" id="{217761C5-839B-51C3-E526-1A173F468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12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065FB8A4-1C0B-9211-1E06-C6DAE686E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efa4c2cc1_0_8:notes">
            <a:extLst>
              <a:ext uri="{FF2B5EF4-FFF2-40B4-BE49-F238E27FC236}">
                <a16:creationId xmlns:a16="http://schemas.microsoft.com/office/drawing/2014/main" id="{17D72ACE-681F-5B8A-DF81-769F725D99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efa4c2cc1_0_8:notes">
            <a:extLst>
              <a:ext uri="{FF2B5EF4-FFF2-40B4-BE49-F238E27FC236}">
                <a16:creationId xmlns:a16="http://schemas.microsoft.com/office/drawing/2014/main" id="{22C70F83-C48E-8E44-4948-3ADDE92B8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054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efa4c2cc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efa4c2cc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369A8A29-1D42-AFFF-B8F3-DBB1EC44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efa4c2cc1_0_13:notes">
            <a:extLst>
              <a:ext uri="{FF2B5EF4-FFF2-40B4-BE49-F238E27FC236}">
                <a16:creationId xmlns:a16="http://schemas.microsoft.com/office/drawing/2014/main" id="{FE52802C-0245-E337-8E24-216D415BE3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fefa4c2cc1_0_13:notes">
            <a:extLst>
              <a:ext uri="{FF2B5EF4-FFF2-40B4-BE49-F238E27FC236}">
                <a16:creationId xmlns:a16="http://schemas.microsoft.com/office/drawing/2014/main" id="{5620C3B8-1743-A871-7A99-0A3C04465F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01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IIITD_pptslide_jpeg-03.jpg"/>
          <p:cNvPicPr preferRelativeResize="0"/>
          <p:nvPr/>
        </p:nvPicPr>
        <p:blipFill rotWithShape="1">
          <a:blip r:embed="rId2">
            <a:alphaModFix/>
          </a:blip>
          <a:srcRect l="72917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body" idx="2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body" idx="4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2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body" idx="1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ertical Text">
  <p:cSld name="1_Title and Vertical 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body" idx="1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158" name="Google Shape;15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4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sz="4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marL="274320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marL="320040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marL="365760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marL="411480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marL="274320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marL="320040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marL="365760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marL="411480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l="7269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w="9525" cap="flat" cmpd="sng">
            <a:solidFill>
              <a:srgbClr val="3DACA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sz="3300" b="0" i="0" u="none" strike="noStrike" cap="non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subTitle" idx="1"/>
          </p:nvPr>
        </p:nvSpPr>
        <p:spPr>
          <a:xfrm>
            <a:off x="4312400" y="2330133"/>
            <a:ext cx="4343400" cy="1532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Kanak Yadav Garvit Singh Sayantan D</a:t>
            </a:r>
            <a:r>
              <a:rPr lang="en-I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as Gupta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Group </a:t>
            </a:r>
            <a:r>
              <a:rPr lang="en-I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-54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NLP Final project</a:t>
            </a: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9"/>
          <p:cNvSpPr txBox="1">
            <a:spLocks noGrp="1"/>
          </p:cNvSpPr>
          <p:nvPr>
            <p:ph type="ctrTitle"/>
          </p:nvPr>
        </p:nvSpPr>
        <p:spPr>
          <a:xfrm>
            <a:off x="342900" y="853440"/>
            <a:ext cx="8458200" cy="100562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Deception Detection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2C1280EC-4D1A-8CCD-92D7-238B86695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>
            <a:extLst>
              <a:ext uri="{FF2B5EF4-FFF2-40B4-BE49-F238E27FC236}">
                <a16:creationId xmlns:a16="http://schemas.microsoft.com/office/drawing/2014/main" id="{7D182518-2A7B-5829-18DC-1438732D5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work</a:t>
            </a:r>
            <a:endParaRPr dirty="0"/>
          </a:p>
        </p:txBody>
      </p:sp>
      <p:sp>
        <p:nvSpPr>
          <p:cNvPr id="203" name="Google Shape;203;p24">
            <a:extLst>
              <a:ext uri="{FF2B5EF4-FFF2-40B4-BE49-F238E27FC236}">
                <a16:creationId xmlns:a16="http://schemas.microsoft.com/office/drawing/2014/main" id="{2D780C81-1ED6-644F-6731-A61571448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7962600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None/>
            </a:pPr>
            <a:r>
              <a:rPr lang="en-US" sz="1400" b="1" dirty="0"/>
              <a:t>Future Work: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Multi-modal Learning:</a:t>
            </a:r>
            <a:r>
              <a:rPr lang="en-US" sz="1400" dirty="0"/>
              <a:t> Integrating additional modalities (e.g., game board states, player strategies) could further enhance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Ensemble Methods:</a:t>
            </a:r>
            <a:r>
              <a:rPr lang="en-US" sz="1400" dirty="0"/>
              <a:t> Combining strengths from different architectures might yield better-balanced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Interactive Systems:</a:t>
            </a:r>
            <a:r>
              <a:rPr lang="en-US" sz="1400" dirty="0"/>
              <a:t> Developing a real-time feedback loop with human evaluators could provide data for continuous model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Threshold Optimization:</a:t>
            </a:r>
            <a:r>
              <a:rPr lang="en-US" sz="1400" dirty="0"/>
              <a:t> Advanced techniques for threshold calibration could better balance precision and recall for the deceptive class.</a:t>
            </a:r>
          </a:p>
        </p:txBody>
      </p:sp>
      <p:sp>
        <p:nvSpPr>
          <p:cNvPr id="204" name="Google Shape;204;p24">
            <a:extLst>
              <a:ext uri="{FF2B5EF4-FFF2-40B4-BE49-F238E27FC236}">
                <a16:creationId xmlns:a16="http://schemas.microsoft.com/office/drawing/2014/main" id="{7B4892C6-EC77-7B10-8CEB-46E9E64B71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05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>
            <a:spLocks noGrp="1"/>
          </p:cNvSpPr>
          <p:nvPr>
            <p:ph type="title"/>
          </p:nvPr>
        </p:nvSpPr>
        <p:spPr>
          <a:xfrm>
            <a:off x="481445" y="336070"/>
            <a:ext cx="7010401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Fronted for the Diplomacy Deception Game</a:t>
            </a:r>
            <a:endParaRPr sz="2800" dirty="0"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039036-7FB1-1121-AF23-9FF30278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381" y="984396"/>
            <a:ext cx="3977798" cy="2074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668804-0C32-AC7B-E22F-B3BCA94B1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501" y="984396"/>
            <a:ext cx="4500880" cy="2074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9C7030-3C9B-9DBB-7A0B-90A36D582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01" y="3124726"/>
            <a:ext cx="4322123" cy="17794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1096B7-D67A-CF95-CF41-560FFE4A7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4623" y="3124726"/>
            <a:ext cx="4156555" cy="177948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30B2E0-B045-7817-4E2A-9E5444DA3BE0}"/>
              </a:ext>
            </a:extLst>
          </p:cNvPr>
          <p:cNvSpPr txBox="1"/>
          <p:nvPr/>
        </p:nvSpPr>
        <p:spPr>
          <a:xfrm>
            <a:off x="5280821" y="4530073"/>
            <a:ext cx="1402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 </a:t>
            </a:r>
            <a:r>
              <a:rPr lang="en" sz="1400" b="1" dirty="0">
                <a:solidFill>
                  <a:schemeClr val="bg1"/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</a:t>
            </a:r>
            <a:endParaRPr lang="en-IN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EC96F-1D40-DD08-4B37-FEC4A2AA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2" t="-716" r="7264"/>
          <a:stretch/>
        </p:blipFill>
        <p:spPr>
          <a:xfrm>
            <a:off x="5248506" y="1234068"/>
            <a:ext cx="3438643" cy="2479531"/>
          </a:xfrm>
          <a:prstGeom prst="rect">
            <a:avLst/>
          </a:prstGeom>
        </p:spPr>
      </p:pic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633846" y="1035875"/>
            <a:ext cx="4555188" cy="297113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indent="0" algn="just">
              <a:buNone/>
            </a:pPr>
            <a:r>
              <a:rPr lang="en-US" sz="1100" b="1" dirty="0">
                <a:solidFill>
                  <a:schemeClr val="tx1"/>
                </a:solidFill>
              </a:rPr>
              <a:t>Understanding Deception in Strategic Conversations</a:t>
            </a:r>
          </a:p>
          <a:p>
            <a:pPr marL="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Trust underpins online interactions, yet deception is common in digital contexts (e.g., </a:t>
            </a:r>
            <a:r>
              <a:rPr lang="en-US" sz="1100" dirty="0" err="1">
                <a:solidFill>
                  <a:schemeClr val="tx1"/>
                </a:solidFill>
              </a:rPr>
              <a:t>spearphishing</a:t>
            </a:r>
            <a:r>
              <a:rPr lang="en-US" sz="1100" dirty="0">
                <a:solidFill>
                  <a:schemeClr val="tx1"/>
                </a:solidFill>
              </a:rPr>
              <a:t>, dating, </a:t>
            </a:r>
            <a:r>
              <a:rPr lang="en-US" sz="1100" dirty="0" err="1">
                <a:solidFill>
                  <a:schemeClr val="tx1"/>
                </a:solidFill>
              </a:rPr>
              <a:t>sockpuppetry</a:t>
            </a:r>
            <a:r>
              <a:rPr lang="en-US" sz="1100" dirty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Traditional deception studies focus on short, isolated utterances with limited context or motivation.</a:t>
            </a:r>
          </a:p>
          <a:p>
            <a:pPr marL="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This study introduces a novel dataset from the game </a:t>
            </a:r>
            <a:r>
              <a:rPr lang="en-US" sz="1100" i="1" dirty="0">
                <a:solidFill>
                  <a:schemeClr val="tx1"/>
                </a:solidFill>
              </a:rPr>
              <a:t>Diplomacy</a:t>
            </a:r>
            <a:r>
              <a:rPr lang="en-US" sz="1100" dirty="0">
                <a:solidFill>
                  <a:schemeClr val="tx1"/>
                </a:solidFill>
              </a:rPr>
              <a:t>—a negotiation-based board game requiring strategy, trust, and betrayal.</a:t>
            </a:r>
          </a:p>
          <a:p>
            <a:pPr marL="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Objective: Examine the language and social dynamics of deception in long-form, high-stakes conversations.</a:t>
            </a:r>
          </a:p>
          <a:p>
            <a:pPr marL="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Key innovation: Captures both sender’s intent and receiver’s perception of lies in context-rich environments.</a:t>
            </a:r>
          </a:p>
          <a:p>
            <a:pPr marL="0" indent="0" algn="just">
              <a:buNone/>
            </a:pPr>
            <a:r>
              <a:rPr lang="en-US" sz="1100" dirty="0">
                <a:solidFill>
                  <a:schemeClr val="tx1"/>
                </a:solidFill>
              </a:rPr>
              <a:t>Human lie detection is imperfect; machine learning models are trained to approximate or exceed this capability.</a:t>
            </a:r>
          </a:p>
        </p:txBody>
      </p:sp>
      <p:sp>
        <p:nvSpPr>
          <p:cNvPr id="176" name="Google Shape;176;p20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952EC-AF36-77BB-F14E-B266DA4F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164" b="3320"/>
          <a:stretch/>
        </p:blipFill>
        <p:spPr>
          <a:xfrm>
            <a:off x="5530457" y="1317566"/>
            <a:ext cx="3390519" cy="2615283"/>
          </a:xfrm>
          <a:prstGeom prst="rect">
            <a:avLst/>
          </a:prstGeom>
        </p:spPr>
      </p:pic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633850" y="1035875"/>
            <a:ext cx="4993251" cy="3599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indent="0" algn="just">
              <a:buNone/>
            </a:pPr>
            <a:r>
              <a:rPr lang="en-US" sz="1000" b="1" dirty="0">
                <a:solidFill>
                  <a:schemeClr val="tx1"/>
                </a:solidFill>
              </a:rPr>
              <a:t>Existing deception detection focuses on: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Crowdsourced or synthetic short statements (e.g., fake news headlines, interviews).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One-off deception events without context or strategic motivation.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Role-bound deception (e.g., games like Werewolf where some players </a:t>
            </a:r>
            <a:r>
              <a:rPr lang="en-US" sz="1000" i="1" dirty="0">
                <a:solidFill>
                  <a:schemeClr val="tx1"/>
                </a:solidFill>
              </a:rPr>
              <a:t>must</a:t>
            </a:r>
            <a:r>
              <a:rPr lang="en-US" sz="1000" dirty="0">
                <a:solidFill>
                  <a:schemeClr val="tx1"/>
                </a:solidFill>
              </a:rPr>
              <a:t> lie throughout).</a:t>
            </a:r>
          </a:p>
          <a:p>
            <a:pPr marL="0" indent="0" algn="just">
              <a:buNone/>
            </a:pPr>
            <a:r>
              <a:rPr lang="en-US" sz="1000" dirty="0">
                <a:solidFill>
                  <a:schemeClr val="tx1"/>
                </a:solidFill>
              </a:rPr>
              <a:t>Dynamic deception: Players choose when and whom to deceive based on strategic goals.</a:t>
            </a:r>
          </a:p>
          <a:p>
            <a:pPr marL="0" indent="0" algn="just">
              <a:buNone/>
            </a:pPr>
            <a:r>
              <a:rPr lang="en-US" sz="1000" b="1" dirty="0">
                <a:solidFill>
                  <a:schemeClr val="tx1"/>
                </a:solidFill>
              </a:rPr>
              <a:t>Dual annotation: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Senders label </a:t>
            </a:r>
            <a:r>
              <a:rPr lang="en-US" sz="1000" i="1" dirty="0">
                <a:solidFill>
                  <a:schemeClr val="tx1"/>
                </a:solidFill>
              </a:rPr>
              <a:t>intent</a:t>
            </a:r>
            <a:r>
              <a:rPr lang="en-US" sz="1000" dirty="0">
                <a:solidFill>
                  <a:schemeClr val="tx1"/>
                </a:solidFill>
              </a:rPr>
              <a:t> (ACTUAL LIE).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Receivers label </a:t>
            </a:r>
            <a:r>
              <a:rPr lang="en-US" sz="1000" i="1" dirty="0">
                <a:solidFill>
                  <a:schemeClr val="tx1"/>
                </a:solidFill>
              </a:rPr>
              <a:t>perception</a:t>
            </a:r>
            <a:r>
              <a:rPr lang="en-US" sz="1000" dirty="0">
                <a:solidFill>
                  <a:schemeClr val="tx1"/>
                </a:solidFill>
              </a:rPr>
              <a:t> (SUSPECTED LIE).</a:t>
            </a:r>
          </a:p>
          <a:p>
            <a:pPr marL="0" indent="0" algn="just">
              <a:buNone/>
            </a:pPr>
            <a:r>
              <a:rPr lang="en-US" sz="1000" dirty="0">
                <a:solidFill>
                  <a:schemeClr val="tx1"/>
                </a:solidFill>
              </a:rPr>
              <a:t>Rich conversational context: Long-form dialogues, multi-turn interactions, evolving trust dynamics.</a:t>
            </a:r>
          </a:p>
          <a:p>
            <a:pPr marL="0" indent="0" algn="just">
              <a:buNone/>
            </a:pPr>
            <a:r>
              <a:rPr lang="en-US" sz="1000" b="1" dirty="0">
                <a:solidFill>
                  <a:schemeClr val="tx1"/>
                </a:solidFill>
              </a:rPr>
              <a:t>Power-aware communication: </a:t>
            </a:r>
            <a:r>
              <a:rPr lang="en-US" sz="1000" dirty="0">
                <a:solidFill>
                  <a:schemeClr val="tx1"/>
                </a:solidFill>
              </a:rPr>
              <a:t>Uses game mechanics (e.g., army strength, victory points) to quantify power imbalances and influence deception patterns.</a:t>
            </a:r>
          </a:p>
          <a:p>
            <a:pPr marL="0" indent="0" algn="just">
              <a:buNone/>
            </a:pPr>
            <a:r>
              <a:rPr lang="en-US" sz="1000" b="1" dirty="0">
                <a:solidFill>
                  <a:schemeClr val="tx1"/>
                </a:solidFill>
              </a:rPr>
              <a:t>Positioning: </a:t>
            </a:r>
            <a:r>
              <a:rPr lang="en-US" sz="1000" dirty="0">
                <a:solidFill>
                  <a:schemeClr val="tx1"/>
                </a:solidFill>
              </a:rPr>
              <a:t>Bridges the gap between short utterance-based datasets and real-world, high-context strategic conversations.</a:t>
            </a:r>
          </a:p>
          <a:p>
            <a:pPr marL="0" indent="0" algn="just">
              <a:buNone/>
            </a:pPr>
            <a:r>
              <a:rPr lang="en-US" sz="1000" dirty="0">
                <a:solidFill>
                  <a:schemeClr val="tx1"/>
                </a:solidFill>
              </a:rPr>
              <a:t>Sets a new benchmark by offering deception annotations with both intent and perception in multi-party negotiations.</a:t>
            </a:r>
          </a:p>
          <a:p>
            <a:pPr algn="just">
              <a:buNone/>
            </a:pP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A880A-87BE-5AF2-55A5-9B5CB6723A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41" r="11569" b="2765"/>
          <a:stretch/>
        </p:blipFill>
        <p:spPr>
          <a:xfrm>
            <a:off x="5242604" y="1948891"/>
            <a:ext cx="3656070" cy="2818372"/>
          </a:xfrm>
          <a:prstGeom prst="rect">
            <a:avLst/>
          </a:prstGeom>
        </p:spPr>
      </p:pic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1D28-B21A-048C-043F-8DD599AD4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6721" y="877849"/>
            <a:ext cx="5327308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and Format: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is provided in JSONL files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train.jsonl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validation.jsonl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test.jsonl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containing diplomatic messages from the game Diplomacy.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messages exchanged between players (covering negotiation and strategic discussions).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labels indicating truth (0) or lie (1).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 includes speaker, receiver, game ID, season, year, game scores, and message indices.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Training: 13,132 samples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Validation: 1,416 samples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Test: 2,741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Distribution: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class (Truth, 0): ~70% of training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Minority class (Lie, 1): ~30% of training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 implies a risk of model bias toward the truthful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Characteristics: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message length: 20.66 words.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message length: 14 words.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message length: 294 words (indicating a long-tail distribution).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messages are under 50 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623454" y="1046480"/>
            <a:ext cx="3948546" cy="3720783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Format: JSONL files (train.jsonl, valid.jsonl, test.jsonl)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To: CSV format (train.csv, val.csv, test.csv) for easier handling and model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Null value removal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elimination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Standardization of categorical variables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extraction: text + 12 engineered metadata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Cleaning: 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Lowercased, removed non-alphanumeric characters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Dataset Sizes: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Train: 17,915 samples → Balanced to 25,082 (via oversampling)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Validation: 1,416 samples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Test: 2,741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Balance (Post-Oversampling):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50% Truthful (12,541)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50% Deceptive (12,541)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05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15491-9E74-FA34-2F59-5F0F49923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" y="2818822"/>
            <a:ext cx="7213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E4385-3384-3E5D-58FF-F342C8664A13}"/>
              </a:ext>
            </a:extLst>
          </p:cNvPr>
          <p:cNvSpPr txBox="1"/>
          <p:nvPr/>
        </p:nvSpPr>
        <p:spPr>
          <a:xfrm>
            <a:off x="4801986" y="1046480"/>
            <a:ext cx="3813694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Baseline Modeling Approaches</a:t>
            </a:r>
            <a:endParaRPr lang="en-US" altLang="en-US" sz="11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Classical ML Models Used: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Feature Sets Evaluated: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Text-only: TF-IDF vectorization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Metadata-only: 12 features (e.g., message_length, game_stage, sender_is_player)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Combined: TF-IDF + metadata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Baseline Results Summary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Performing Baseline: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achieved 91.24% accuracy</a:t>
            </a:r>
          </a:p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Limitation: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nominal accuracy due to skewed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Failed to detect deceptive messages (predicted all as truthful)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showed 0 predictions for deceptive class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6F37CCD-4557-F7DB-721C-EC811EA54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>
            <a:extLst>
              <a:ext uri="{FF2B5EF4-FFF2-40B4-BE49-F238E27FC236}">
                <a16:creationId xmlns:a16="http://schemas.microsoft.com/office/drawing/2014/main" id="{359920B9-DD07-908C-A01A-72948FFDF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6" name="Google Shape;196;p23">
            <a:extLst>
              <a:ext uri="{FF2B5EF4-FFF2-40B4-BE49-F238E27FC236}">
                <a16:creationId xmlns:a16="http://schemas.microsoft.com/office/drawing/2014/main" id="{D6270707-49FA-182C-3729-8B3C72988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0650" y="1030841"/>
            <a:ext cx="4659510" cy="3838339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9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Construction and Tokenization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9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Dataset Implementation: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 hierarchical dataset class to load and structure the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 the current message using the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tokenizer.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Tokenize each context message separately, enforcing fixed sequence lengths and a fixed number of context messages.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engineered metadata into tensors for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Data Augmentation: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Optionally apply augmentation (e.g., random lowercasing) to enhance text diversity during training.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9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Architecture</a:t>
            </a:r>
            <a:endParaRPr kumimoji="0" lang="en-US" altLang="en-US" sz="9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Encoding: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a pre-trained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RoBERTa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to convert current message text (and context messages) into dense embeddings.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the [CLS] token as a summary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 Modeling: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context messages using a bidirectional LSTM with hierarchical attention and multi-head attention to capture temporal dependencies.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weighted context vector that emphasizes salient parts of the conversation.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 Processing: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metadata through a dedicated feed-forward network (with optional attention) to create a dense metadata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Fusion and Output: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Concatenate text, aggregated context, and metadata representations.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 the fused vector through fully connected layers with non-linear activations and dropout to produce a single logit for binary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Google Shape;197;p23">
            <a:extLst>
              <a:ext uri="{FF2B5EF4-FFF2-40B4-BE49-F238E27FC236}">
                <a16:creationId xmlns:a16="http://schemas.microsoft.com/office/drawing/2014/main" id="{B066994C-555A-C812-47E3-14A12A06A6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E6545-4EF8-03A2-D5BC-2233ED77B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718" y="1030841"/>
            <a:ext cx="3375632" cy="401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D2160C2-596C-7823-6B1B-C9537204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>
            <a:extLst>
              <a:ext uri="{FF2B5EF4-FFF2-40B4-BE49-F238E27FC236}">
                <a16:creationId xmlns:a16="http://schemas.microsoft.com/office/drawing/2014/main" id="{9DEDC820-A165-4577-2D2B-D9005FC2E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97" name="Google Shape;197;p23">
            <a:extLst>
              <a:ext uri="{FF2B5EF4-FFF2-40B4-BE49-F238E27FC236}">
                <a16:creationId xmlns:a16="http://schemas.microsoft.com/office/drawing/2014/main" id="{99B5E308-1056-0039-8E5E-77D7AE91E6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40F201-9B26-69BC-767E-3C6E151F3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989410"/>
            <a:ext cx="425825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9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Strategy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9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 Function: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 Focal Loss (with parameters such as alpha = 3.0 and gamma = 2) to down-weight easy examples and focus on harder, misclassified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Adversarial Training (FGM):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adversarial training by perturbing embeddings using FGM and combining adversarial loss with the standard loss to boost model robustness.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&amp; Scheduling: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AdamW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optimizer (with weight decay) combined with a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OneCycleLR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scheduler for dynamic learning rate adjustment.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Stopping: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early stopping based on improvements in validation macro-F1 score (with a defined patience) to prevent overfitting.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900" b="1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Pipeline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900" b="0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using metrics such as Accuracy, Precision, Recall, F1 Score, and Macro F1 Score.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confusion matrices to analyze class-specific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and save training curves (loss, accuracy, and macro-F1) for both training and validation phases.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Saving: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the best model checkpoint and tokenizer for future inference.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0E34D-6FF0-34BF-A003-7F3F75C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88" y="989410"/>
            <a:ext cx="3278458" cy="397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Results/Analysis</a:t>
            </a:r>
            <a:endParaRPr dirty="0"/>
          </a:p>
        </p:txBody>
      </p: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94B92F-A400-ED57-9205-90EBEA90D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156" y="893820"/>
            <a:ext cx="502776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Metrics: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accuracy approaching 98–99% with progressively lower training loss.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Validation macro-F1 peaked around 0.5277 before plateauing.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Set Performance: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B3ECB-A456-D3E1-89C6-686B94D8D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61" y="3058314"/>
            <a:ext cx="5537695" cy="1845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82A633-9501-9291-2B7C-E95A5FCC0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16" y="3194131"/>
            <a:ext cx="2165976" cy="1624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D13592-C948-14F6-684F-BB5BD8A50E15}"/>
              </a:ext>
            </a:extLst>
          </p:cNvPr>
          <p:cNvSpPr txBox="1"/>
          <p:nvPr/>
        </p:nvSpPr>
        <p:spPr>
          <a:xfrm>
            <a:off x="1031437" y="2862312"/>
            <a:ext cx="62890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Model_3 </a:t>
            </a:r>
            <a:r>
              <a:rPr lang="en-IN" sz="1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Multihead_attention</a:t>
            </a:r>
            <a:r>
              <a:rPr lang="en-IN" sz="1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context+ Hierarchical LSTM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BE4D2D-276D-F2F2-9CC3-6C826D682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48931"/>
              </p:ext>
            </p:extLst>
          </p:nvPr>
        </p:nvGraphicFramePr>
        <p:xfrm>
          <a:off x="854591" y="1591296"/>
          <a:ext cx="6863454" cy="115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14">
                  <a:extLst>
                    <a:ext uri="{9D8B030D-6E8A-4147-A177-3AD203B41FA5}">
                      <a16:colId xmlns:a16="http://schemas.microsoft.com/office/drawing/2014/main" val="4094684460"/>
                    </a:ext>
                  </a:extLst>
                </a:gridCol>
                <a:gridCol w="1779870">
                  <a:extLst>
                    <a:ext uri="{9D8B030D-6E8A-4147-A177-3AD203B41FA5}">
                      <a16:colId xmlns:a16="http://schemas.microsoft.com/office/drawing/2014/main" val="800944503"/>
                    </a:ext>
                  </a:extLst>
                </a:gridCol>
                <a:gridCol w="739582">
                  <a:extLst>
                    <a:ext uri="{9D8B030D-6E8A-4147-A177-3AD203B41FA5}">
                      <a16:colId xmlns:a16="http://schemas.microsoft.com/office/drawing/2014/main" val="1447953506"/>
                    </a:ext>
                  </a:extLst>
                </a:gridCol>
                <a:gridCol w="707068">
                  <a:extLst>
                    <a:ext uri="{9D8B030D-6E8A-4147-A177-3AD203B41FA5}">
                      <a16:colId xmlns:a16="http://schemas.microsoft.com/office/drawing/2014/main" val="754048873"/>
                    </a:ext>
                  </a:extLst>
                </a:gridCol>
                <a:gridCol w="761769">
                  <a:extLst>
                    <a:ext uri="{9D8B030D-6E8A-4147-A177-3AD203B41FA5}">
                      <a16:colId xmlns:a16="http://schemas.microsoft.com/office/drawing/2014/main" val="1557074832"/>
                    </a:ext>
                  </a:extLst>
                </a:gridCol>
                <a:gridCol w="754374">
                  <a:extLst>
                    <a:ext uri="{9D8B030D-6E8A-4147-A177-3AD203B41FA5}">
                      <a16:colId xmlns:a16="http://schemas.microsoft.com/office/drawing/2014/main" val="3780580912"/>
                    </a:ext>
                  </a:extLst>
                </a:gridCol>
                <a:gridCol w="1101977">
                  <a:extLst>
                    <a:ext uri="{9D8B030D-6E8A-4147-A177-3AD203B41FA5}">
                      <a16:colId xmlns:a16="http://schemas.microsoft.com/office/drawing/2014/main" val="3490623121"/>
                    </a:ext>
                  </a:extLst>
                </a:gridCol>
              </a:tblGrid>
              <a:tr h="231387">
                <a:tc>
                  <a:txBody>
                    <a:bodyPr/>
                    <a:lstStyle/>
                    <a:p>
                      <a:r>
                        <a:rPr lang="en-IN" sz="700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Accuracy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F1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MicroF1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643751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r>
                        <a:rPr lang="en-IN" sz="700" dirty="0"/>
                        <a:t>Model_1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Roberta + Hierarchical + LSTM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20.71%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12.08%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88.25%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15.26%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800" dirty="0"/>
                        <a:t>54.48%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945369"/>
                  </a:ext>
                </a:extLst>
              </a:tr>
              <a:tr h="267629">
                <a:tc>
                  <a:txBody>
                    <a:bodyPr/>
                    <a:lstStyle/>
                    <a:p>
                      <a:r>
                        <a:rPr lang="en-IN" sz="700" dirty="0"/>
                        <a:t>Model_2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Hierarchical Attention + context+ FGM)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28.57%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/>
                        <a:t>03.33%</a:t>
                      </a:r>
                      <a:endParaRPr lang="en-IN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/>
                        <a:t>90.81%</a:t>
                      </a:r>
                      <a:endParaRPr lang="en-IN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/>
                        <a:t>05.97%</a:t>
                      </a:r>
                      <a:endParaRPr lang="en-IN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50.57%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003896"/>
                  </a:ext>
                </a:extLst>
              </a:tr>
              <a:tr h="342899">
                <a:tc>
                  <a:txBody>
                    <a:bodyPr/>
                    <a:lstStyle/>
                    <a:p>
                      <a:r>
                        <a:rPr lang="en-IN" sz="700" dirty="0"/>
                        <a:t>Model_3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700" dirty="0"/>
                        <a:t>Multihead Attention + context + hierarchical_lstm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91.76%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95.68%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88.22%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93.68%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700" dirty="0"/>
                        <a:t>53.54%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5519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8836DA17-35EE-BA66-D245-D66AEFF6C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>
            <a:extLst>
              <a:ext uri="{FF2B5EF4-FFF2-40B4-BE49-F238E27FC236}">
                <a16:creationId xmlns:a16="http://schemas.microsoft.com/office/drawing/2014/main" id="{AB0D1081-69C0-07BE-E3FC-A40DA9433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204" name="Google Shape;204;p24">
            <a:extLst>
              <a:ext uri="{FF2B5EF4-FFF2-40B4-BE49-F238E27FC236}">
                <a16:creationId xmlns:a16="http://schemas.microsoft.com/office/drawing/2014/main" id="{859ABA0B-4846-6921-E8C7-7989193EA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F2B71-3D08-16A6-D2E3-34785F0A1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3454" y="891549"/>
            <a:ext cx="764655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Model_1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Decent accuracy &amp; macro F1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 performance on minority class (low precision/recall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Model_2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Very low recall on minority class (almost missing all deceptive cases)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conservative — very few false positives but misses most actual deception</a:t>
            </a:r>
            <a:endParaRPr lang="en-US" altLang="en-US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Model_3</a:t>
            </a:r>
            <a:endParaRPr lang="en-US" altLang="en-US" sz="11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Outstanding performance on 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minority (positive/deceptive) class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Somewhat aggressive — large number of false positives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 be overpredicting deception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200" dirty="0"/>
              <a:t>Model 3 is the best if our primary goal is to detect deception as it finds almost all deceptive instances (very high recall) with strong precision and F1, making it ideal in high-stakes or safety-critical scenarios where missing a deceptive instance is worse than a false alarm. If we need to balance false positives and false negatives more conservatively then  Model 1 is a middle-ground.  Model 2 is despite highest accuracy is least helpful for deception detection due to its very low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Hierarchical approach effectively integrates text, context, and metadata.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training pipeline with focal loss and adversarial methods yields high overall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gap in detecting the minority deceptive class highlighted by lower macro-F1.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75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1468</Words>
  <Application>Microsoft Office PowerPoint</Application>
  <PresentationFormat>On-screen Show (16:9)</PresentationFormat>
  <Paragraphs>193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Wingdings</vt:lpstr>
      <vt:lpstr>Algerian</vt:lpstr>
      <vt:lpstr>Quattrocento Sans</vt:lpstr>
      <vt:lpstr>Calibri</vt:lpstr>
      <vt:lpstr>Roboto</vt:lpstr>
      <vt:lpstr>Georgia</vt:lpstr>
      <vt:lpstr>Noto Sans Symbols</vt:lpstr>
      <vt:lpstr>Office Theme</vt:lpstr>
      <vt:lpstr>Deception Detection</vt:lpstr>
      <vt:lpstr>Introduction</vt:lpstr>
      <vt:lpstr>Literature review</vt:lpstr>
      <vt:lpstr>Dataset description</vt:lpstr>
      <vt:lpstr>Methodology</vt:lpstr>
      <vt:lpstr>Methodology</vt:lpstr>
      <vt:lpstr>Methodology</vt:lpstr>
      <vt:lpstr>Results/Analysis</vt:lpstr>
      <vt:lpstr>Conclusion</vt:lpstr>
      <vt:lpstr>Future work</vt:lpstr>
      <vt:lpstr>Fronted for the Diplomacy Deception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Kanak Yadav</dc:creator>
  <cp:lastModifiedBy>Kanak Yadav</cp:lastModifiedBy>
  <cp:revision>2</cp:revision>
  <dcterms:modified xsi:type="dcterms:W3CDTF">2025-04-15T15:34:26Z</dcterms:modified>
</cp:coreProperties>
</file>