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77C"/>
    <a:srgbClr val="66A3D1"/>
    <a:srgbClr val="66CA9E"/>
    <a:srgbClr val="FF6565"/>
    <a:srgbClr val="4472C4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807E7-9F0B-44A5-B063-1D20F41D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55E7E-5E9B-497F-8096-651A8C72C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44CBC-E9A3-4D1B-9CFD-A87F896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9A6F1-1A47-4E0E-B045-A86BDBB1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A80D-3D01-425D-8E2C-8259325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5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B322F-72AA-4797-AC71-A332370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E273C-EC5C-4BCF-A0B8-372322CF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4AA1-CFD4-407C-A44A-B4C7C804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BF298-837D-42D7-9190-37F9E5E2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C26DD-B585-4E11-B0B4-CE522B9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6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98EAAF-E722-4FA2-A7CE-1C7AA17C0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21800-A9BE-4B1A-8D1D-AC5118E7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73F28-5AC4-4A9E-B2B8-C83E10B5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BB9BC-B9B8-4818-8CA0-FDBABBC3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9C442-CE05-4871-AA26-09989930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A8443-A90D-4FF7-9F55-1A6B788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DD160-4B12-4B16-B817-647CEB29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F436B-AE50-4A1B-9866-DDD5BCB3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E4363-591C-410B-8827-56B0C305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46CEB-5E81-4C1B-AE9B-DE9128CA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259B-FDF1-4093-957B-04FFE44D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9C934-0B04-4429-A8EF-52613519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580B3-B4F4-4F5B-892F-2A7CB1D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C08A8-B812-4F90-85A6-917F1935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21E96-E203-4A8F-8113-0AF05F6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1A3C-9E82-450A-9C93-365DF48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1AF38-A073-4633-826D-AC2DE068B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F0FAE-06C7-4D77-963F-D84C4CBB0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BE68B-EAD9-4063-9D28-22912844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F4AD7-2D6A-4B7E-9C28-6FFF25CF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CB2AF-8757-4579-88AE-1CDABE8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4E5A-63C3-4961-BB72-4054E334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26E16-9BCB-435E-9A45-D74303A6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A77F7-A6B8-4586-A866-6617C7EA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5A7BD-F54F-47FC-96F1-4DE31391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D8685-479F-4E5A-8D19-35048C50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CCF92-0058-4C8B-834D-E48BABBE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F3850-26AA-4FD4-B418-23A22C3E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222910-D90F-4024-82DF-61FCE9A1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38480-23F4-41A0-B12C-C769D3CC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43831-A4E6-49C9-921B-BAF128F7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60E7BC-5825-4ABC-8FC5-2AA70407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45A37-3670-4572-B720-52EBCC55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65EBD-DAAA-4179-92DF-F8FB5B4E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FFD7B-20E8-42A2-8BAF-BB694C4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D5A07-6FCE-4204-8B36-58371AA1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BDC20-E73B-480C-AC33-A67C7364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7B75C-F316-4DFB-B7AB-A351C109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FED94-0478-40C0-BF84-A980F458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84813-E116-4243-88CC-D876B8BF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D8C5-7A1A-4021-B3A2-EE9E1E9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8CC2D-17E9-48E5-B05A-CCDAD661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9420B-E35C-4879-9029-B39B2AA2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11285-116A-4BA5-9EAD-94187ECC3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F1A2F-54FB-4BFC-98B0-9627EDB1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37817-BFAE-4D28-8C08-3ED70C9A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93208-DD3A-4796-B999-D41BF7FA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32FFF-678A-48ED-8CB8-D251292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0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5402EB-7B75-49F7-B580-8D310DB5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7D2D5-8406-4368-B1E8-9769E30D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1BA5D-AF32-4598-B74B-CA4E520A8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5EA6-CF04-4C95-8F3E-F226345CF53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2A5B-B929-42E1-8CD4-7146BA19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33C46-138E-4051-A80C-E4497255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BE77-0A52-46E4-A876-4A1DEC7F8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6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github-logo_25231" TargetMode="External"/><Relationship Id="rId7" Type="http://schemas.openxmlformats.org/officeDocument/2006/relationships/hyperlink" Target="http://www.newdesignfile.com/post_templates-for-photoshop-icon_288273/" TargetMode="External"/><Relationship Id="rId2" Type="http://schemas.openxmlformats.org/officeDocument/2006/relationships/hyperlink" Target="https://www.3dgep.com/learning-directx-12-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conarchive.com/tag/blender" TargetMode="External"/><Relationship Id="rId5" Type="http://schemas.openxmlformats.org/officeDocument/2006/relationships/hyperlink" Target="https://surpreem.com/wp/wp-content/uploads/2019/06/visual_studio_2019_icon-400x313.png" TargetMode="External"/><Relationship Id="rId4" Type="http://schemas.openxmlformats.org/officeDocument/2006/relationships/hyperlink" Target="https://freeicons.io/vector-and-svg-logos-icons-18/sourcetree-icon-908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9AACD0-6813-487C-B248-86FF0CA6801B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EBC5F3-4660-469C-BFED-2FC0715EFDD5}"/>
              </a:ext>
            </a:extLst>
          </p:cNvPr>
          <p:cNvSpPr/>
          <p:nvPr/>
        </p:nvSpPr>
        <p:spPr>
          <a:xfrm>
            <a:off x="0" y="6604001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BCA4F-EC24-4DDE-8344-3580F4AE781B}"/>
              </a:ext>
            </a:extLst>
          </p:cNvPr>
          <p:cNvSpPr txBox="1"/>
          <p:nvPr/>
        </p:nvSpPr>
        <p:spPr>
          <a:xfrm>
            <a:off x="3599483" y="2967335"/>
            <a:ext cx="499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Hello, Planet!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243C0-CE22-434B-AFE5-1D08B2276190}"/>
              </a:ext>
            </a:extLst>
          </p:cNvPr>
          <p:cNvSpPr txBox="1"/>
          <p:nvPr/>
        </p:nvSpPr>
        <p:spPr>
          <a:xfrm>
            <a:off x="184728" y="5219702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윤정현 교수님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2017182023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원윤식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2017000000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김재원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2017000000 </a:t>
            </a:r>
            <a:r>
              <a:rPr lang="ko-KR" altLang="en-US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김연중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1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BE6A9B-AD32-4287-82C5-A394D0FDEAE8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635CB-8FA5-45A2-9713-E9BC0EB79B40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44EB3-933F-47EE-BE1F-24843D247A0F}"/>
              </a:ext>
            </a:extLst>
          </p:cNvPr>
          <p:cNvSpPr txBox="1"/>
          <p:nvPr/>
        </p:nvSpPr>
        <p:spPr>
          <a:xfrm>
            <a:off x="184728" y="29503"/>
            <a:ext cx="773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기술적 요소 및 중점 연구 분야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1B01C-6C5A-45F6-9078-0631D7B23490}"/>
              </a:ext>
            </a:extLst>
          </p:cNvPr>
          <p:cNvSpPr txBox="1"/>
          <p:nvPr/>
        </p:nvSpPr>
        <p:spPr>
          <a:xfrm>
            <a:off x="298306" y="2890391"/>
            <a:ext cx="46410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조명 및 그림자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방향성 조명과 그에 따른 그림자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3D592-736C-4438-8407-E6514428FF2F}"/>
              </a:ext>
            </a:extLst>
          </p:cNvPr>
          <p:cNvSpPr txBox="1"/>
          <p:nvPr/>
        </p:nvSpPr>
        <p:spPr>
          <a:xfrm>
            <a:off x="298306" y="1166244"/>
            <a:ext cx="4617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애니메이션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FBX SDK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이용한 애니메이션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42363-0970-45C1-8164-E9476C10591D}"/>
              </a:ext>
            </a:extLst>
          </p:cNvPr>
          <p:cNvSpPr txBox="1"/>
          <p:nvPr/>
        </p:nvSpPr>
        <p:spPr>
          <a:xfrm>
            <a:off x="298306" y="4747195"/>
            <a:ext cx="4846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멀티쓰레딩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멀티쓰레딩을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이용한 렌더링 속도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1F5D1-E1EE-4B5F-A649-CE15381A372D}"/>
              </a:ext>
            </a:extLst>
          </p:cNvPr>
          <p:cNvSpPr txBox="1"/>
          <p:nvPr/>
        </p:nvSpPr>
        <p:spPr>
          <a:xfrm>
            <a:off x="5955320" y="1159552"/>
            <a:ext cx="5654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시야 처리</a:t>
            </a: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필요한 계산만 처리하여 서버 부하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7833E-73DB-4C4B-8A63-654D576E9A0D}"/>
              </a:ext>
            </a:extLst>
          </p:cNvPr>
          <p:cNvSpPr txBox="1"/>
          <p:nvPr/>
        </p:nvSpPr>
        <p:spPr>
          <a:xfrm>
            <a:off x="5955319" y="2890391"/>
            <a:ext cx="50567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NPC AI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A*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Path mesh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로 몬스터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AI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구현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27C20-70BD-420E-B29D-EECB4F5484D8}"/>
              </a:ext>
            </a:extLst>
          </p:cNvPr>
          <p:cNvSpPr txBox="1"/>
          <p:nvPr/>
        </p:nvSpPr>
        <p:spPr>
          <a:xfrm>
            <a:off x="5955319" y="4747195"/>
            <a:ext cx="6147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지형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Polygon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충돌처리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검색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Data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최적화로 충돌검색 속도 향상</a:t>
            </a:r>
          </a:p>
        </p:txBody>
      </p:sp>
    </p:spTree>
    <p:extLst>
      <p:ext uri="{BB962C8B-B14F-4D97-AF65-F5344CB8AC3E}">
        <p14:creationId xmlns:p14="http://schemas.microsoft.com/office/powerpoint/2010/main" val="380687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FE54E2-4C7C-40FC-909B-7BFA744FF7D2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362430-A31E-4AA3-BE3B-4E7FD2B6392A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6E73-A529-4C0E-A2B7-8B33EC05AFDF}"/>
              </a:ext>
            </a:extLst>
          </p:cNvPr>
          <p:cNvSpPr txBox="1"/>
          <p:nvPr/>
        </p:nvSpPr>
        <p:spPr>
          <a:xfrm>
            <a:off x="184728" y="29503"/>
            <a:ext cx="4751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개인별 준비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9DFE-FED6-4DAE-AF8D-78864DB20DFA}"/>
              </a:ext>
            </a:extLst>
          </p:cNvPr>
          <p:cNvSpPr txBox="1"/>
          <p:nvPr/>
        </p:nvSpPr>
        <p:spPr>
          <a:xfrm>
            <a:off x="1620670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원윤식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A4032-6946-46C2-A2FB-8584E4380E4A}"/>
              </a:ext>
            </a:extLst>
          </p:cNvPr>
          <p:cNvSpPr txBox="1"/>
          <p:nvPr/>
        </p:nvSpPr>
        <p:spPr>
          <a:xfrm>
            <a:off x="5176669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김재원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185D-D8A6-4BDA-B229-BFC4496BCC0A}"/>
              </a:ext>
            </a:extLst>
          </p:cNvPr>
          <p:cNvSpPr txBox="1"/>
          <p:nvPr/>
        </p:nvSpPr>
        <p:spPr>
          <a:xfrm>
            <a:off x="8732668" y="240784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김연중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06C0F-89EB-48C5-A784-317CCFF14EA7}"/>
              </a:ext>
            </a:extLst>
          </p:cNvPr>
          <p:cNvSpPr txBox="1"/>
          <p:nvPr/>
        </p:nvSpPr>
        <p:spPr>
          <a:xfrm>
            <a:off x="1620670" y="2988771"/>
            <a:ext cx="2441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C, C++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네트워크게임프로그래밍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B0D11-2C93-4AF7-90B8-CB92E711ED73}"/>
              </a:ext>
            </a:extLst>
          </p:cNvPr>
          <p:cNvSpPr txBox="1"/>
          <p:nvPr/>
        </p:nvSpPr>
        <p:spPr>
          <a:xfrm>
            <a:off x="5176669" y="2992068"/>
            <a:ext cx="2441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C, C++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게임프로그래밍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모델링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네트워크게임프로그래밍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게임서버프로그래밍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0D340-2F6B-41FF-B73D-9511815271C8}"/>
              </a:ext>
            </a:extLst>
          </p:cNvPr>
          <p:cNvSpPr txBox="1"/>
          <p:nvPr/>
        </p:nvSpPr>
        <p:spPr>
          <a:xfrm>
            <a:off x="8732667" y="2991851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C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프로그래밍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STL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게임엔진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모델링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1</a:t>
            </a: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애니메이션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게임기획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264F5A-7B53-42AE-BAEE-01DE870B3D84}"/>
              </a:ext>
            </a:extLst>
          </p:cNvPr>
          <p:cNvSpPr/>
          <p:nvPr/>
        </p:nvSpPr>
        <p:spPr>
          <a:xfrm>
            <a:off x="1514475" y="2407849"/>
            <a:ext cx="106195" cy="2335248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D3C837-9DAE-4904-99C5-4FA719337E6C}"/>
              </a:ext>
            </a:extLst>
          </p:cNvPr>
          <p:cNvSpPr/>
          <p:nvPr/>
        </p:nvSpPr>
        <p:spPr>
          <a:xfrm>
            <a:off x="5069654" y="2407849"/>
            <a:ext cx="106195" cy="26155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D813A-C4A3-4F89-AB17-A5337638EBEF}"/>
              </a:ext>
            </a:extLst>
          </p:cNvPr>
          <p:cNvSpPr/>
          <p:nvPr/>
        </p:nvSpPr>
        <p:spPr>
          <a:xfrm>
            <a:off x="8624833" y="2407849"/>
            <a:ext cx="106195" cy="2335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BF263F-0E33-414D-A97F-5E9D23608E72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A2AC03-BBB5-4F6D-B0ED-36D125220166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CD9D-BC67-46FB-897F-3183A5F6CC07}"/>
              </a:ext>
            </a:extLst>
          </p:cNvPr>
          <p:cNvSpPr txBox="1"/>
          <p:nvPr/>
        </p:nvSpPr>
        <p:spPr>
          <a:xfrm>
            <a:off x="184728" y="29503"/>
            <a:ext cx="5270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6.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 게임과의 차별성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7F2BF93-0421-41BF-9F78-C7C09D4F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63" y="1433944"/>
            <a:ext cx="4539673" cy="453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7A9485-7F49-4AC4-907A-1CEA50F4CE4D}"/>
              </a:ext>
            </a:extLst>
          </p:cNvPr>
          <p:cNvSpPr txBox="1"/>
          <p:nvPr/>
        </p:nvSpPr>
        <p:spPr>
          <a:xfrm>
            <a:off x="5508337" y="366594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타격감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54014-6216-441D-A88C-7ABCBD4AA01B}"/>
              </a:ext>
            </a:extLst>
          </p:cNvPr>
          <p:cNvSpPr txBox="1"/>
          <p:nvPr/>
        </p:nvSpPr>
        <p:spPr>
          <a:xfrm>
            <a:off x="5414561" y="2269375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애니메이션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D6252-C48D-4A8B-B9F6-EC60DD541DA0}"/>
              </a:ext>
            </a:extLst>
          </p:cNvPr>
          <p:cNvSpPr txBox="1"/>
          <p:nvPr/>
        </p:nvSpPr>
        <p:spPr>
          <a:xfrm>
            <a:off x="4061200" y="4499299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시각 효과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B4BB9-FF75-4CD3-9C31-ABA0BEE7DA27}"/>
              </a:ext>
            </a:extLst>
          </p:cNvPr>
          <p:cNvSpPr txBox="1"/>
          <p:nvPr/>
        </p:nvSpPr>
        <p:spPr>
          <a:xfrm>
            <a:off x="7155889" y="449929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효과음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C393E-B75E-4E08-B85E-9D694EF35D49}"/>
              </a:ext>
            </a:extLst>
          </p:cNvPr>
          <p:cNvSpPr txBox="1"/>
          <p:nvPr/>
        </p:nvSpPr>
        <p:spPr>
          <a:xfrm>
            <a:off x="2161428" y="4761204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총구 발사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적 타격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체력이 낮을 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36646-73BC-4843-97EC-8DD9EA92DC7D}"/>
              </a:ext>
            </a:extLst>
          </p:cNvPr>
          <p:cNvSpPr txBox="1"/>
          <p:nvPr/>
        </p:nvSpPr>
        <p:spPr>
          <a:xfrm>
            <a:off x="8416434" y="476297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피격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체력이 낮을 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A9F08-E269-4BEE-AD02-2B086A3AA735}"/>
              </a:ext>
            </a:extLst>
          </p:cNvPr>
          <p:cNvSpPr txBox="1"/>
          <p:nvPr/>
        </p:nvSpPr>
        <p:spPr>
          <a:xfrm>
            <a:off x="8413934" y="194620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총알 발사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몬스터 피격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AB4DB-2D22-4D99-9B8E-B6F154083C03}"/>
              </a:ext>
            </a:extLst>
          </p:cNvPr>
          <p:cNvSpPr/>
          <p:nvPr/>
        </p:nvSpPr>
        <p:spPr>
          <a:xfrm>
            <a:off x="8363336" y="1946209"/>
            <a:ext cx="106195" cy="646331"/>
          </a:xfrm>
          <a:prstGeom prst="rect">
            <a:avLst/>
          </a:prstGeom>
          <a:solidFill>
            <a:srgbClr val="66C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9569A4-D37C-461E-A06E-63BFB2C5C442}"/>
              </a:ext>
            </a:extLst>
          </p:cNvPr>
          <p:cNvSpPr/>
          <p:nvPr/>
        </p:nvSpPr>
        <p:spPr>
          <a:xfrm>
            <a:off x="8363336" y="4761204"/>
            <a:ext cx="106195" cy="646331"/>
          </a:xfrm>
          <a:prstGeom prst="rect">
            <a:avLst/>
          </a:prstGeom>
          <a:solidFill>
            <a:srgbClr val="66A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7A4573-879D-4445-84E6-72D54FA0B860}"/>
              </a:ext>
            </a:extLst>
          </p:cNvPr>
          <p:cNvSpPr/>
          <p:nvPr/>
        </p:nvSpPr>
        <p:spPr>
          <a:xfrm>
            <a:off x="3631303" y="4756585"/>
            <a:ext cx="106195" cy="923330"/>
          </a:xfrm>
          <a:prstGeom prst="rect">
            <a:avLst/>
          </a:prstGeom>
          <a:solidFill>
            <a:srgbClr val="F4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2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F12BA7-E69E-4A92-8380-7442B67E4BBE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E25D42-C501-4FEC-AF3A-FACBECE5EF72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31AD1-C864-442A-89F6-07C2054F6CAB}"/>
              </a:ext>
            </a:extLst>
          </p:cNvPr>
          <p:cNvSpPr txBox="1"/>
          <p:nvPr/>
        </p:nvSpPr>
        <p:spPr>
          <a:xfrm>
            <a:off x="184728" y="20266"/>
            <a:ext cx="3752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153D57-CE02-4395-B04F-F6265C62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89492"/>
              </p:ext>
            </p:extLst>
          </p:nvPr>
        </p:nvGraphicFramePr>
        <p:xfrm>
          <a:off x="774815" y="1079010"/>
          <a:ext cx="9597620" cy="5249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228">
                  <a:extLst>
                    <a:ext uri="{9D8B030D-6E8A-4147-A177-3AD203B41FA5}">
                      <a16:colId xmlns:a16="http://schemas.microsoft.com/office/drawing/2014/main" val="2243624499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342761365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3157188204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2273469936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876073815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3088913205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3031997841"/>
                    </a:ext>
                  </a:extLst>
                </a:gridCol>
                <a:gridCol w="1050573">
                  <a:extLst>
                    <a:ext uri="{9D8B030D-6E8A-4147-A177-3AD203B41FA5}">
                      <a16:colId xmlns:a16="http://schemas.microsoft.com/office/drawing/2014/main" val="2778260516"/>
                    </a:ext>
                  </a:extLst>
                </a:gridCol>
                <a:gridCol w="1051275">
                  <a:extLst>
                    <a:ext uri="{9D8B030D-6E8A-4147-A177-3AD203B41FA5}">
                      <a16:colId xmlns:a16="http://schemas.microsoft.com/office/drawing/2014/main" val="530607835"/>
                    </a:ext>
                  </a:extLst>
                </a:gridCol>
              </a:tblGrid>
              <a:tr h="472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1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2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3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4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5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6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7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8</a:t>
                      </a: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월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510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리소스 수집</a:t>
                      </a: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및 제작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9" grid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58629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프레임워크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solidFill>
                          <a:srgbClr val="FF6565"/>
                        </a:solidFill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solidFill>
                          <a:srgbClr val="FF6565"/>
                        </a:solidFill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25025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애니메이션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656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36250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게임 로직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93197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조명 및 그림자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02406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이펙트</a:t>
                      </a: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</a:rPr>
                        <a:t>및 효과음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15193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UI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97338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IOCP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52602"/>
                  </a:ext>
                </a:extLst>
              </a:tr>
              <a:tr h="530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몬스터 </a:t>
                      </a:r>
                      <a:r>
                        <a:rPr lang="en-US" altLang="ko-KR" sz="1000" kern="100" dirty="0">
                          <a:effectLst/>
                          <a:latin typeface="나눔바른고딕OTF Light" panose="02000303000000000000" pitchFamily="50" charset="-127"/>
                          <a:ea typeface="나눔바른고딕OTF Light" panose="02000303000000000000" pitchFamily="50" charset="-127"/>
                          <a:cs typeface="Times New Roman" panose="02020603050405020304" pitchFamily="18" charset="0"/>
                        </a:rPr>
                        <a:t>AI</a:t>
                      </a:r>
                      <a:endParaRPr lang="ko-KR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8"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나눔바른고딕OTF Light" panose="02000303000000000000" pitchFamily="50" charset="-127"/>
                        <a:ea typeface="나눔바른고딕OTF Light" panose="02000303000000000000" pitchFamily="50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293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AD85B07-309E-4A2C-97C0-B29E3A63D1AA}"/>
              </a:ext>
            </a:extLst>
          </p:cNvPr>
          <p:cNvSpPr/>
          <p:nvPr/>
        </p:nvSpPr>
        <p:spPr>
          <a:xfrm>
            <a:off x="10538691" y="1116668"/>
            <a:ext cx="263235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BEE864-7402-44A0-B160-424C0BD4AE18}"/>
              </a:ext>
            </a:extLst>
          </p:cNvPr>
          <p:cNvSpPr/>
          <p:nvPr/>
        </p:nvSpPr>
        <p:spPr>
          <a:xfrm>
            <a:off x="10538691" y="1499978"/>
            <a:ext cx="263235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6A952-9B85-42A3-A16B-C221BEA2BF76}"/>
              </a:ext>
            </a:extLst>
          </p:cNvPr>
          <p:cNvSpPr/>
          <p:nvPr/>
        </p:nvSpPr>
        <p:spPr>
          <a:xfrm>
            <a:off x="10538690" y="1899453"/>
            <a:ext cx="263235" cy="263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5414A-7BAD-490A-A256-45EED9567D86}"/>
              </a:ext>
            </a:extLst>
          </p:cNvPr>
          <p:cNvSpPr txBox="1"/>
          <p:nvPr/>
        </p:nvSpPr>
        <p:spPr>
          <a:xfrm>
            <a:off x="10801925" y="107900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원윤식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94A56-AE20-4D37-9DB7-AD08C952B4E2}"/>
              </a:ext>
            </a:extLst>
          </p:cNvPr>
          <p:cNvSpPr txBox="1"/>
          <p:nvPr/>
        </p:nvSpPr>
        <p:spPr>
          <a:xfrm>
            <a:off x="10801924" y="146231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김재원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BDF91-5EC0-4736-9860-7BA3A8096903}"/>
              </a:ext>
            </a:extLst>
          </p:cNvPr>
          <p:cNvSpPr txBox="1"/>
          <p:nvPr/>
        </p:nvSpPr>
        <p:spPr>
          <a:xfrm>
            <a:off x="10801924" y="1861791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김연중</a:t>
            </a:r>
            <a:endParaRPr lang="ko-KR" altLang="en-US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EB02FE-DE9F-4932-9344-E17D16468341}"/>
              </a:ext>
            </a:extLst>
          </p:cNvPr>
          <p:cNvSpPr/>
          <p:nvPr/>
        </p:nvSpPr>
        <p:spPr>
          <a:xfrm>
            <a:off x="10538689" y="2282763"/>
            <a:ext cx="263235" cy="263235"/>
          </a:xfrm>
          <a:prstGeom prst="rect">
            <a:avLst/>
          </a:prstGeom>
          <a:solidFill>
            <a:srgbClr val="8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BE129-E01D-4C8C-B975-871CFF031DE1}"/>
              </a:ext>
            </a:extLst>
          </p:cNvPr>
          <p:cNvSpPr txBox="1"/>
          <p:nvPr/>
        </p:nvSpPr>
        <p:spPr>
          <a:xfrm>
            <a:off x="10801923" y="223800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모두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B759A-42CD-46A5-B515-5CAEA26DA794}"/>
              </a:ext>
            </a:extLst>
          </p:cNvPr>
          <p:cNvSpPr/>
          <p:nvPr/>
        </p:nvSpPr>
        <p:spPr>
          <a:xfrm>
            <a:off x="1986395" y="1696962"/>
            <a:ext cx="2049896" cy="263235"/>
          </a:xfrm>
          <a:prstGeom prst="rect">
            <a:avLst/>
          </a:prstGeom>
          <a:solidFill>
            <a:srgbClr val="8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F666B-910B-409B-A739-89D92AA6EA2C}"/>
              </a:ext>
            </a:extLst>
          </p:cNvPr>
          <p:cNvSpPr/>
          <p:nvPr/>
        </p:nvSpPr>
        <p:spPr>
          <a:xfrm>
            <a:off x="3027218" y="2730698"/>
            <a:ext cx="2018147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08E078-8065-4CAA-A148-A292C7B705D6}"/>
              </a:ext>
            </a:extLst>
          </p:cNvPr>
          <p:cNvSpPr/>
          <p:nvPr/>
        </p:nvSpPr>
        <p:spPr>
          <a:xfrm>
            <a:off x="4036291" y="3224109"/>
            <a:ext cx="6293572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6874C6-5217-4C34-A7F2-CD8D687A3D52}"/>
              </a:ext>
            </a:extLst>
          </p:cNvPr>
          <p:cNvSpPr/>
          <p:nvPr/>
        </p:nvSpPr>
        <p:spPr>
          <a:xfrm>
            <a:off x="4036291" y="3384950"/>
            <a:ext cx="6293572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6410A6-766F-4D7C-948E-81FB45151ACA}"/>
              </a:ext>
            </a:extLst>
          </p:cNvPr>
          <p:cNvSpPr/>
          <p:nvPr/>
        </p:nvSpPr>
        <p:spPr>
          <a:xfrm>
            <a:off x="5144655" y="3822062"/>
            <a:ext cx="3075709" cy="26323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396C6A-7C6D-4F0E-9633-72325008A98B}"/>
              </a:ext>
            </a:extLst>
          </p:cNvPr>
          <p:cNvSpPr/>
          <p:nvPr/>
        </p:nvSpPr>
        <p:spPr>
          <a:xfrm>
            <a:off x="1976582" y="5427295"/>
            <a:ext cx="5135417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FBAE9-A062-4C52-9733-64B4BF232244}"/>
              </a:ext>
            </a:extLst>
          </p:cNvPr>
          <p:cNvSpPr/>
          <p:nvPr/>
        </p:nvSpPr>
        <p:spPr>
          <a:xfrm>
            <a:off x="6224968" y="5959871"/>
            <a:ext cx="4095082" cy="263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022BEE-A500-44E9-AD19-27CA58944DC7}"/>
              </a:ext>
            </a:extLst>
          </p:cNvPr>
          <p:cNvSpPr/>
          <p:nvPr/>
        </p:nvSpPr>
        <p:spPr>
          <a:xfrm>
            <a:off x="5144655" y="4283385"/>
            <a:ext cx="3075709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D56692-1205-4422-9D60-8A32FBBC4158}"/>
              </a:ext>
            </a:extLst>
          </p:cNvPr>
          <p:cNvSpPr/>
          <p:nvPr/>
        </p:nvSpPr>
        <p:spPr>
          <a:xfrm>
            <a:off x="5144655" y="4444226"/>
            <a:ext cx="3075709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73B4DB-586F-4DCD-815D-576E563F429D}"/>
              </a:ext>
            </a:extLst>
          </p:cNvPr>
          <p:cNvSpPr/>
          <p:nvPr/>
        </p:nvSpPr>
        <p:spPr>
          <a:xfrm>
            <a:off x="1976582" y="2212896"/>
            <a:ext cx="2059709" cy="15160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346B50-0712-4BA0-A725-C9A21A6C77A7}"/>
              </a:ext>
            </a:extLst>
          </p:cNvPr>
          <p:cNvSpPr/>
          <p:nvPr/>
        </p:nvSpPr>
        <p:spPr>
          <a:xfrm>
            <a:off x="1976582" y="2373737"/>
            <a:ext cx="2059709" cy="1516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8D5F6-93E0-4A06-B695-5075B9CB2AF7}"/>
              </a:ext>
            </a:extLst>
          </p:cNvPr>
          <p:cNvSpPr/>
          <p:nvPr/>
        </p:nvSpPr>
        <p:spPr>
          <a:xfrm>
            <a:off x="5144654" y="4890967"/>
            <a:ext cx="3075709" cy="263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0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CFB5E2-F5A2-4668-BFD1-A9D159C6A6F6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776DFF-69FE-42B0-AB59-1F915202CA1D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B7805-81D8-4C1C-B920-0CA9A10B382A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7-2.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역할 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854E-AFB5-43AC-9A3E-84CBAD6CCB24}"/>
              </a:ext>
            </a:extLst>
          </p:cNvPr>
          <p:cNvSpPr txBox="1"/>
          <p:nvPr/>
        </p:nvSpPr>
        <p:spPr>
          <a:xfrm>
            <a:off x="1620670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원윤식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5417D-39FD-4595-AEA3-C324D82F0DDE}"/>
              </a:ext>
            </a:extLst>
          </p:cNvPr>
          <p:cNvSpPr txBox="1"/>
          <p:nvPr/>
        </p:nvSpPr>
        <p:spPr>
          <a:xfrm>
            <a:off x="5176669" y="238416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김재원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ABC70-9AF0-4509-B972-241D6AF64C4B}"/>
              </a:ext>
            </a:extLst>
          </p:cNvPr>
          <p:cNvSpPr txBox="1"/>
          <p:nvPr/>
        </p:nvSpPr>
        <p:spPr>
          <a:xfrm>
            <a:off x="8732668" y="2407849"/>
            <a:ext cx="159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김연중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37C43-1031-4647-A161-03E622E579A6}"/>
              </a:ext>
            </a:extLst>
          </p:cNvPr>
          <p:cNvSpPr txBox="1"/>
          <p:nvPr/>
        </p:nvSpPr>
        <p:spPr>
          <a:xfrm>
            <a:off x="1620670" y="2988771"/>
            <a:ext cx="2486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게임프레임워크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제작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3D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모델 애니메이션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 로직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조명 및 그림자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이펙트 및 사운드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D51A7-F447-49E8-B74B-9601B753EC7C}"/>
              </a:ext>
            </a:extLst>
          </p:cNvPr>
          <p:cNvSpPr txBox="1"/>
          <p:nvPr/>
        </p:nvSpPr>
        <p:spPr>
          <a:xfrm>
            <a:off x="5176669" y="299206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IOCP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서버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몬스터 </a:t>
            </a:r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AI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F7B75-0EAE-4E75-916E-F9347746531E}"/>
              </a:ext>
            </a:extLst>
          </p:cNvPr>
          <p:cNvSpPr txBox="1"/>
          <p:nvPr/>
        </p:nvSpPr>
        <p:spPr>
          <a:xfrm>
            <a:off x="8732667" y="2991851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게임프레임워크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 제작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게임 로직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이펙트 및 사운드 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r>
              <a:rPr lang="en-US" altLang="ko-KR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UI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구현</a:t>
            </a:r>
            <a:endParaRPr lang="en-US" altLang="ko-KR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1A00E-481E-4982-8617-FCA5305971D9}"/>
              </a:ext>
            </a:extLst>
          </p:cNvPr>
          <p:cNvSpPr/>
          <p:nvPr/>
        </p:nvSpPr>
        <p:spPr>
          <a:xfrm>
            <a:off x="1514475" y="2423235"/>
            <a:ext cx="106195" cy="2042864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40A41-5BA5-4132-A718-7C77F2A9E04C}"/>
              </a:ext>
            </a:extLst>
          </p:cNvPr>
          <p:cNvSpPr/>
          <p:nvPr/>
        </p:nvSpPr>
        <p:spPr>
          <a:xfrm>
            <a:off x="5063028" y="2423235"/>
            <a:ext cx="106195" cy="117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13AF3-84E5-461F-9F45-8E7AC40CCB39}"/>
              </a:ext>
            </a:extLst>
          </p:cNvPr>
          <p:cNvSpPr/>
          <p:nvPr/>
        </p:nvSpPr>
        <p:spPr>
          <a:xfrm>
            <a:off x="8604030" y="2423235"/>
            <a:ext cx="106195" cy="17689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406B7-990D-4071-BE0A-7BA9F2E08C74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FA6DC-27A6-47B2-B684-72EAE9568FF7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4F5BA-17D3-47FF-BE80-36CACB1EEEC3}"/>
              </a:ext>
            </a:extLst>
          </p:cNvPr>
          <p:cNvSpPr txBox="1"/>
          <p:nvPr/>
        </p:nvSpPr>
        <p:spPr>
          <a:xfrm>
            <a:off x="184728" y="295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153AC-5464-4E4A-9E43-360B963E1AC5}"/>
              </a:ext>
            </a:extLst>
          </p:cNvPr>
          <p:cNvSpPr txBox="1"/>
          <p:nvPr/>
        </p:nvSpPr>
        <p:spPr>
          <a:xfrm>
            <a:off x="184728" y="1047750"/>
            <a:ext cx="11828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DirectX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2"/>
              </a:rPr>
              <a:t>https://www.3dgep.com/learning-directx-12-1/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Github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3"/>
              </a:rPr>
              <a:t>https://www.flaticon.com/kr/free-icon/github-logo_25231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Sourcetree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4"/>
              </a:rPr>
              <a:t>https://freeicons.io/vector-and-svg-logos-icons-18/sourcetree-icon-9083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Visual Studio 2019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5"/>
              </a:rPr>
              <a:t>https://surpreem.com/wp/wp-content/uploads/2019/06/visual_studio_2019_icon-400x313.png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Blender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6"/>
              </a:rPr>
              <a:t>https://iconarchive.com/tag/blender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Photoshop </a:t>
            </a:r>
            <a:r>
              <a:rPr lang="ko-KR" altLang="en-US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이미지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</a:t>
            </a:r>
            <a:r>
              <a:rPr lang="en-US" altLang="ko-KR" sz="16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  <a:hlinkClick r:id="rId7"/>
              </a:rPr>
              <a:t>http://www.newdesignfile.com/post_templates-for-photoshop-icon_288273/</a:t>
            </a:r>
            <a:endParaRPr lang="en-US" altLang="ko-KR" sz="16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8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659AC5-DCCC-4365-BEB8-E404C5CD89A1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D2CC6-3FB4-4B0A-A35E-B88389520B1C}"/>
              </a:ext>
            </a:extLst>
          </p:cNvPr>
          <p:cNvSpPr/>
          <p:nvPr/>
        </p:nvSpPr>
        <p:spPr>
          <a:xfrm>
            <a:off x="0" y="6604001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BCE13-733D-47E2-A6D6-C78A05CB80F9}"/>
              </a:ext>
            </a:extLst>
          </p:cNvPr>
          <p:cNvSpPr txBox="1"/>
          <p:nvPr/>
        </p:nvSpPr>
        <p:spPr>
          <a:xfrm>
            <a:off x="184728" y="295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A748C-B255-40CD-97E5-F1ACCEE195C6}"/>
              </a:ext>
            </a:extLst>
          </p:cNvPr>
          <p:cNvSpPr txBox="1"/>
          <p:nvPr/>
        </p:nvSpPr>
        <p:spPr>
          <a:xfrm>
            <a:off x="184728" y="1718622"/>
            <a:ext cx="6561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목적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	</a:t>
            </a: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게임소개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방법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개발환경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FontTx/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기술적 요소 및 중점 연구 분야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개인별 준비 현황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 게임과의 차별성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일정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0794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31640-3C77-47A9-9099-4E4049081603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5BBBCF-F6F2-45CC-A8C5-53C9621772B5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5E72-8A59-4000-A023-DDF200285D1A}"/>
              </a:ext>
            </a:extLst>
          </p:cNvPr>
          <p:cNvSpPr txBox="1"/>
          <p:nvPr/>
        </p:nvSpPr>
        <p:spPr>
          <a:xfrm>
            <a:off x="184728" y="29503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연구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6C17D-E014-4C6C-B9CF-7224F7F7D2ED}"/>
              </a:ext>
            </a:extLst>
          </p:cNvPr>
          <p:cNvSpPr txBox="1"/>
          <p:nvPr/>
        </p:nvSpPr>
        <p:spPr>
          <a:xfrm>
            <a:off x="184728" y="1517367"/>
            <a:ext cx="76439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DirectX 12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를 이용한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3D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제작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DirectX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파이프라인 이해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조명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그림자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3D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애니메이션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멀티쓰레딩을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이용한 렌더링 시간 단축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B612-169E-4AFB-B70B-D907745DA08A}"/>
              </a:ext>
            </a:extLst>
          </p:cNvPr>
          <p:cNvSpPr txBox="1"/>
          <p:nvPr/>
        </p:nvSpPr>
        <p:spPr>
          <a:xfrm>
            <a:off x="184728" y="3983793"/>
            <a:ext cx="90637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IOCP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서버를 구축하여 멀티플레이 구현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소켓 프로그래밍 이해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시야 처리와 멀티 쓰레드 프로그래밍으로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  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높은 동시접속자수를 처리할 수 있는 서버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8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049091-6E26-4D19-8121-C50818F2C56E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90F41-F32D-42ED-957D-FF7887A1938C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B94D5-61E6-4176-BFF9-97650D313E60}"/>
              </a:ext>
            </a:extLst>
          </p:cNvPr>
          <p:cNvSpPr txBox="1"/>
          <p:nvPr/>
        </p:nvSpPr>
        <p:spPr>
          <a:xfrm>
            <a:off x="184728" y="29503"/>
            <a:ext cx="56733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2-1-1.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소개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장르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A9789-1139-4B56-9BBE-88389E3C6E49}"/>
              </a:ext>
            </a:extLst>
          </p:cNvPr>
          <p:cNvSpPr txBox="1"/>
          <p:nvPr/>
        </p:nvSpPr>
        <p:spPr>
          <a:xfrm>
            <a:off x="184728" y="1020062"/>
            <a:ext cx="4155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장르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: 1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인칭 슈팅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A605-C2DA-4EA7-8B89-D51BE2A87912}"/>
              </a:ext>
            </a:extLst>
          </p:cNvPr>
          <p:cNvSpPr txBox="1"/>
          <p:nvPr/>
        </p:nvSpPr>
        <p:spPr>
          <a:xfrm>
            <a:off x="5516354" y="563382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게임 예시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7FEE33-E472-47FD-B73D-71F64E27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47" y="1944447"/>
            <a:ext cx="6761306" cy="35194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4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9BBD48-51FE-449B-8629-3A57BB6086C7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B152E-031B-4DC3-9098-249E210A1E13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B0857-98F2-430C-A192-D709D419CBD5}"/>
              </a:ext>
            </a:extLst>
          </p:cNvPr>
          <p:cNvSpPr txBox="1"/>
          <p:nvPr/>
        </p:nvSpPr>
        <p:spPr>
          <a:xfrm>
            <a:off x="184728" y="29503"/>
            <a:ext cx="7560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2-1-2.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소개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캐릭터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무기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02956E-BD4C-4E51-9D56-63D52D52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634721"/>
            <a:ext cx="6759864" cy="34306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5BA9B-AA74-4AEF-B869-B0A7D02A9C7C}"/>
              </a:ext>
            </a:extLst>
          </p:cNvPr>
          <p:cNvSpPr txBox="1"/>
          <p:nvPr/>
        </p:nvSpPr>
        <p:spPr>
          <a:xfrm>
            <a:off x="4255592" y="5171686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캐릭터 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돌격 소총 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 </a:t>
            </a:r>
            <a:r>
              <a:rPr lang="ko-KR" altLang="en-US" sz="20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머신건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 </a:t>
            </a:r>
            <a:r>
              <a:rPr lang="ko-KR" altLang="en-US" sz="20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샷건</a:t>
            </a:r>
            <a:endParaRPr lang="ko-KR" altLang="en-US" sz="20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C63E-F014-4B47-AE79-DDBD02D98222}"/>
              </a:ext>
            </a:extLst>
          </p:cNvPr>
          <p:cNvSpPr txBox="1"/>
          <p:nvPr/>
        </p:nvSpPr>
        <p:spPr>
          <a:xfrm>
            <a:off x="184728" y="5500680"/>
            <a:ext cx="3765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돌격소총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	 :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전체적으로 평범한 성능</a:t>
            </a:r>
            <a:endParaRPr lang="en-US" altLang="ko-KR" sz="20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sz="20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머신건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	 :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느린 속도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강력한 화력</a:t>
            </a:r>
            <a:endParaRPr lang="en-US" altLang="ko-KR" sz="20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sz="20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샷건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	 :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근접했을 때 강한 데미지</a:t>
            </a:r>
          </a:p>
        </p:txBody>
      </p:sp>
    </p:spTree>
    <p:extLst>
      <p:ext uri="{BB962C8B-B14F-4D97-AF65-F5344CB8AC3E}">
        <p14:creationId xmlns:p14="http://schemas.microsoft.com/office/powerpoint/2010/main" val="19914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0C40FA-61FF-44F4-9813-4679A366178B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A6B101-7047-4CBF-8012-68C50D6507DD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9DA3E-058D-456B-93DA-BC0CBC45A85C}"/>
              </a:ext>
            </a:extLst>
          </p:cNvPr>
          <p:cNvSpPr txBox="1"/>
          <p:nvPr/>
        </p:nvSpPr>
        <p:spPr>
          <a:xfrm>
            <a:off x="184728" y="29503"/>
            <a:ext cx="6192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2-1-3.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소개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몬스터</a:t>
            </a:r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4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609DA4-66E3-4D38-8129-21A9E09E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632725"/>
            <a:ext cx="6759864" cy="34447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C6ED6-D4E7-432D-AA50-F5365D7432B7}"/>
              </a:ext>
            </a:extLst>
          </p:cNvPr>
          <p:cNvSpPr txBox="1"/>
          <p:nvPr/>
        </p:nvSpPr>
        <p:spPr>
          <a:xfrm>
            <a:off x="3344285" y="5171686"/>
            <a:ext cx="550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캐릭터 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 1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라운드 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 2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라운드 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 3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라운드 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보스 몬스터</a:t>
            </a:r>
          </a:p>
        </p:txBody>
      </p:sp>
    </p:spTree>
    <p:extLst>
      <p:ext uri="{BB962C8B-B14F-4D97-AF65-F5344CB8AC3E}">
        <p14:creationId xmlns:p14="http://schemas.microsoft.com/office/powerpoint/2010/main" val="16322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96233-581D-4441-82AF-50E6BD35E2FE}"/>
              </a:ext>
            </a:extLst>
          </p:cNvPr>
          <p:cNvSpPr/>
          <p:nvPr/>
        </p:nvSpPr>
        <p:spPr>
          <a:xfrm>
            <a:off x="3548860" y="4102705"/>
            <a:ext cx="746050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B65238-3A05-44AD-B01E-F8DB8D5CE867}"/>
              </a:ext>
            </a:extLst>
          </p:cNvPr>
          <p:cNvSpPr/>
          <p:nvPr/>
        </p:nvSpPr>
        <p:spPr>
          <a:xfrm>
            <a:off x="2005808" y="3499139"/>
            <a:ext cx="1937542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6CE-BC79-4E4A-B34A-6CC37AFEF50B}"/>
              </a:ext>
            </a:extLst>
          </p:cNvPr>
          <p:cNvSpPr/>
          <p:nvPr/>
        </p:nvSpPr>
        <p:spPr>
          <a:xfrm>
            <a:off x="851478" y="2884632"/>
            <a:ext cx="1786948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1C477-05DE-46AE-BA54-D4B2273307C3}"/>
              </a:ext>
            </a:extLst>
          </p:cNvPr>
          <p:cNvSpPr/>
          <p:nvPr/>
        </p:nvSpPr>
        <p:spPr>
          <a:xfrm>
            <a:off x="4738256" y="2278694"/>
            <a:ext cx="1126836" cy="508000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E517DA-570E-4B48-9D2F-BC7649411950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9E35C-7F3B-45B1-B3EA-E7C07BA0A321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FC75-DF56-451D-9390-EE377490B29E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2-2.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특징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CB2D3-E011-4DE9-A775-EA6D333E8D60}"/>
              </a:ext>
            </a:extLst>
          </p:cNvPr>
          <p:cNvSpPr txBox="1"/>
          <p:nvPr/>
        </p:nvSpPr>
        <p:spPr>
          <a:xfrm>
            <a:off x="184728" y="2133255"/>
            <a:ext cx="113014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외계 행성에서 몰려오는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몬스터</a:t>
            </a:r>
            <a:r>
              <a:rPr lang="ko-KR" altLang="en-US" sz="3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처치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하는 멀티플레이 슈팅 게임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가지 무기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중 하나를 선택해서 플레이 가능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게임은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라운드 형식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으로 진행되며 각 라운드 종료 후 보상 획득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마지막 라운드의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보스</a:t>
            </a:r>
            <a:r>
              <a:rPr lang="ko-KR" altLang="en-US" sz="32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를 처치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하는 것이 최종 목표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71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CE0B4C-8E3C-4B29-BD78-6B62D4E5643A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3A0854-FD43-46BF-8FA8-B977F7CF286D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330DA-F84A-4808-AD25-CC42770A48B5}"/>
              </a:ext>
            </a:extLst>
          </p:cNvPr>
          <p:cNvSpPr txBox="1"/>
          <p:nvPr/>
        </p:nvSpPr>
        <p:spPr>
          <a:xfrm>
            <a:off x="184728" y="29503"/>
            <a:ext cx="3623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2-3.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방법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8CE51C6-0E90-4B22-9DD6-28E6578F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1" y="1009265"/>
            <a:ext cx="4302626" cy="22396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E485B0-9671-49D7-859B-FE90533F3A6B}"/>
              </a:ext>
            </a:extLst>
          </p:cNvPr>
          <p:cNvSpPr txBox="1"/>
          <p:nvPr/>
        </p:nvSpPr>
        <p:spPr>
          <a:xfrm>
            <a:off x="1365950" y="3301361"/>
            <a:ext cx="438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1.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라운드가 시작되면 </a:t>
            </a:r>
            <a:r>
              <a:rPr lang="ko-KR" altLang="en-US" sz="2000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몬스터들이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나온다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.</a:t>
            </a:r>
            <a:endParaRPr lang="ko-KR" altLang="en-US" sz="20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67391-7DB9-4BBB-867B-68FFAB3FAAC9}"/>
              </a:ext>
            </a:extLst>
          </p:cNvPr>
          <p:cNvSpPr txBox="1"/>
          <p:nvPr/>
        </p:nvSpPr>
        <p:spPr>
          <a:xfrm>
            <a:off x="6746132" y="3301361"/>
            <a:ext cx="444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2.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해당 라운드의 모든 몬스터를 처치한다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.</a:t>
            </a:r>
            <a:endParaRPr lang="ko-KR" altLang="en-US" sz="20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A0F63-1A77-4118-8499-3DE088DF21C8}"/>
              </a:ext>
            </a:extLst>
          </p:cNvPr>
          <p:cNvSpPr txBox="1"/>
          <p:nvPr/>
        </p:nvSpPr>
        <p:spPr>
          <a:xfrm>
            <a:off x="1566326" y="6075331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3.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원하는 보상 중 하나를 선택한다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.</a:t>
            </a:r>
            <a:endParaRPr lang="ko-KR" altLang="en-US" sz="20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084C6B-AEDA-460A-89C4-1A088F62D6FE}"/>
              </a:ext>
            </a:extLst>
          </p:cNvPr>
          <p:cNvCxnSpPr/>
          <p:nvPr/>
        </p:nvCxnSpPr>
        <p:spPr>
          <a:xfrm>
            <a:off x="5752087" y="2299855"/>
            <a:ext cx="75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23E337-1924-4871-8419-8982F2522E5E}"/>
              </a:ext>
            </a:extLst>
          </p:cNvPr>
          <p:cNvCxnSpPr>
            <a:cxnSpLocks/>
          </p:cNvCxnSpPr>
          <p:nvPr/>
        </p:nvCxnSpPr>
        <p:spPr>
          <a:xfrm flipH="1">
            <a:off x="5752087" y="3301361"/>
            <a:ext cx="806168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47D5C0-D53F-4DB0-A116-B24D62C4B646}"/>
              </a:ext>
            </a:extLst>
          </p:cNvPr>
          <p:cNvSpPr txBox="1"/>
          <p:nvPr/>
        </p:nvSpPr>
        <p:spPr>
          <a:xfrm>
            <a:off x="7004215" y="6073135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4. </a:t>
            </a:r>
            <a:r>
              <a:rPr lang="ko-KR" altLang="en-US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최종 보스 라운드까지 클리어한다</a:t>
            </a:r>
            <a:r>
              <a:rPr lang="en-US" altLang="ko-KR" sz="2000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.</a:t>
            </a:r>
            <a:endParaRPr lang="ko-KR" altLang="en-US" sz="2000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27575B-6E4C-4D86-8FC8-18C57FEFFB4B}"/>
              </a:ext>
            </a:extLst>
          </p:cNvPr>
          <p:cNvCxnSpPr/>
          <p:nvPr/>
        </p:nvCxnSpPr>
        <p:spPr>
          <a:xfrm>
            <a:off x="5756924" y="4926445"/>
            <a:ext cx="75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AB0679-ACCA-4D82-A2EE-6BE94C2F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1" y="3806632"/>
            <a:ext cx="4302196" cy="22396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6C4F29-7A14-4A57-9867-3DCC4C74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40" y="3808001"/>
            <a:ext cx="4297359" cy="22368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D0C691-50DE-4CE9-8840-5CCBD19C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40" y="1009265"/>
            <a:ext cx="4297359" cy="2236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3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1F92-11AB-400A-ADB7-171544DF4438}"/>
              </a:ext>
            </a:extLst>
          </p:cNvPr>
          <p:cNvSpPr/>
          <p:nvPr/>
        </p:nvSpPr>
        <p:spPr>
          <a:xfrm>
            <a:off x="0" y="0"/>
            <a:ext cx="12192000" cy="803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DC126D-9FB9-4962-9B0F-D809260D7810}"/>
              </a:ext>
            </a:extLst>
          </p:cNvPr>
          <p:cNvSpPr/>
          <p:nvPr/>
        </p:nvSpPr>
        <p:spPr>
          <a:xfrm>
            <a:off x="0" y="6603999"/>
            <a:ext cx="12192000" cy="263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A7416-8B75-4F86-BECC-B2609B00F8B8}"/>
              </a:ext>
            </a:extLst>
          </p:cNvPr>
          <p:cNvSpPr txBox="1"/>
          <p:nvPr/>
        </p:nvSpPr>
        <p:spPr>
          <a:xfrm>
            <a:off x="184728" y="29503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 </a:t>
            </a:r>
            <a:r>
              <a:rPr lang="ko-KR" altLang="en-US" sz="44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</a:p>
        </p:txBody>
      </p:sp>
      <p:pic>
        <p:nvPicPr>
          <p:cNvPr id="1030" name="Picture 6" descr="DirectX">
            <a:extLst>
              <a:ext uri="{FF2B5EF4-FFF2-40B4-BE49-F238E27FC236}">
                <a16:creationId xmlns:a16="http://schemas.microsoft.com/office/drawing/2014/main" id="{50868A0E-2AC6-4697-B863-1D044243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37" y="3204583"/>
            <a:ext cx="2147967" cy="8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68D70-D95B-4E6B-8DD7-C56379DB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46" y="3010893"/>
            <a:ext cx="1353498" cy="13534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8F62A5-B0E1-421F-9A4F-D6110FCF8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94" y="3010893"/>
            <a:ext cx="1305600" cy="147881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077A9D-0DB0-41B8-8529-126C7BB8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5" y="2783242"/>
            <a:ext cx="2279976" cy="178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76E6135-F1B7-4DBA-9C29-F7F9F4E2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102" y="2953353"/>
            <a:ext cx="1517300" cy="15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dobe Photoshop CS6 Logo">
            <a:extLst>
              <a:ext uri="{FF2B5EF4-FFF2-40B4-BE49-F238E27FC236}">
                <a16:creationId xmlns:a16="http://schemas.microsoft.com/office/drawing/2014/main" id="{69B2C070-40B4-4449-91D5-3F036529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765" y="3007031"/>
            <a:ext cx="1397860" cy="13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9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572</Words>
  <Application>Microsoft Office PowerPoint</Application>
  <PresentationFormat>와이드스크린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Noto Sans KR Black</vt:lpstr>
      <vt:lpstr>Noto Sans KR Medium</vt:lpstr>
      <vt:lpstr>나눔바른고딕OTF Light</vt:lpstr>
      <vt:lpstr>나눔바른고딕OTF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YUNSIK</dc:creator>
  <cp:lastModifiedBy>YUNSIK</cp:lastModifiedBy>
  <cp:revision>28</cp:revision>
  <dcterms:created xsi:type="dcterms:W3CDTF">2021-12-02T11:36:02Z</dcterms:created>
  <dcterms:modified xsi:type="dcterms:W3CDTF">2021-12-05T12:43:25Z</dcterms:modified>
</cp:coreProperties>
</file>