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87" r:id="rId7"/>
    <p:sldId id="293" r:id="rId8"/>
    <p:sldId id="292" r:id="rId9"/>
    <p:sldId id="289" r:id="rId10"/>
    <p:sldId id="262" r:id="rId11"/>
    <p:sldId id="263" r:id="rId12"/>
    <p:sldId id="264" r:id="rId13"/>
    <p:sldId id="265" r:id="rId14"/>
    <p:sldId id="266" r:id="rId15"/>
    <p:sldId id="267" r:id="rId16"/>
    <p:sldId id="268" r:id="rId17"/>
    <p:sldId id="285" r:id="rId18"/>
    <p:sldId id="270" r:id="rId19"/>
    <p:sldId id="272" r:id="rId20"/>
    <p:sldId id="279" r:id="rId21"/>
    <p:sldId id="273" r:id="rId22"/>
    <p:sldId id="280" r:id="rId23"/>
    <p:sldId id="274" r:id="rId24"/>
    <p:sldId id="286" r:id="rId25"/>
    <p:sldId id="290" r:id="rId26"/>
    <p:sldId id="291" r:id="rId27"/>
    <p:sldId id="275" r:id="rId28"/>
    <p:sldId id="282" r:id="rId29"/>
    <p:sldId id="283" r:id="rId30"/>
    <p:sldId id="276" r:id="rId31"/>
    <p:sldId id="277" r:id="rId32"/>
    <p:sldId id="278" r:id="rId33"/>
  </p:sldIdLst>
  <p:sldSz cx="9144000" cy="5143500" type="screen16x9"/>
  <p:notesSz cx="9144000" cy="5143500"/>
  <p:embeddedFontLst>
    <p:embeddedFont>
      <p:font typeface="CRAJMG+Arial-BoldMT" panose="020B0604020202020204"/>
      <p:regular r:id="rId34"/>
    </p:embeddedFont>
    <p:embeddedFont>
      <p:font typeface="JLPAIK+ArialMT" panose="020B0604020202020204"/>
      <p:regular r:id="rId35"/>
    </p:embeddedFont>
    <p:embeddedFont>
      <p:font typeface="KOLMNO+TimesNewRomanPSMT" panose="020B0604020202020204"/>
      <p:regular r:id="rId36"/>
    </p:embeddedFont>
    <p:embeddedFont>
      <p:font typeface="QHJKMV+TimesNewRomanPS-BoldMT" panose="020B0604020202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3/14/2024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634175" y="2270986"/>
            <a:ext cx="6589140"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FFFBF0"/>
                </a:solidFill>
                <a:latin typeface="QHJKMV+TimesNewRomanPS-BoldMT"/>
                <a:cs typeface="QHJKMV+TimesNewRomanPS-BoldMT"/>
              </a:rPr>
              <a:t>Department of Information Technology</a:t>
            </a:r>
          </a:p>
        </p:txBody>
      </p:sp>
      <p:sp>
        <p:nvSpPr>
          <p:cNvPr id="4" name="object 4"/>
          <p:cNvSpPr txBox="1"/>
          <p:nvPr/>
        </p:nvSpPr>
        <p:spPr>
          <a:xfrm>
            <a:off x="1511087" y="2728186"/>
            <a:ext cx="6803566" cy="1558685"/>
          </a:xfrm>
          <a:prstGeom prst="rect">
            <a:avLst/>
          </a:prstGeom>
        </p:spPr>
        <p:txBody>
          <a:bodyPr vert="horz" wrap="square" lIns="0" tIns="0" rIns="0" bIns="0" rtlCol="0">
            <a:spAutoFit/>
          </a:bodyPr>
          <a:lstStyle/>
          <a:p>
            <a:pPr marL="1991213" marR="0">
              <a:lnSpc>
                <a:spcPts val="3322"/>
              </a:lnSpc>
              <a:spcBef>
                <a:spcPts val="0"/>
              </a:spcBef>
              <a:spcAft>
                <a:spcPts val="0"/>
              </a:spcAft>
            </a:pPr>
            <a:r>
              <a:rPr sz="3000" b="1" dirty="0">
                <a:solidFill>
                  <a:srgbClr val="FFFBF0"/>
                </a:solidFill>
                <a:latin typeface="QHJKMV+TimesNewRomanPS-BoldMT"/>
                <a:cs typeface="QHJKMV+TimesNewRomanPS-BoldMT"/>
              </a:rPr>
              <a:t>NBA Accredited</a:t>
            </a:r>
          </a:p>
          <a:p>
            <a:pPr marL="1274355" marR="0">
              <a:lnSpc>
                <a:spcPts val="2657"/>
              </a:lnSpc>
              <a:spcBef>
                <a:spcPts val="233"/>
              </a:spcBef>
              <a:spcAft>
                <a:spcPts val="0"/>
              </a:spcAft>
            </a:pPr>
            <a:r>
              <a:rPr sz="2400" dirty="0">
                <a:solidFill>
                  <a:srgbClr val="FFFBF0"/>
                </a:solidFill>
                <a:latin typeface="KOLMNO+TimesNewRomanPSMT"/>
                <a:cs typeface="KOLMNO+TimesNewRomanPSMT"/>
              </a:rPr>
              <a:t>A.P. Shah Institute of Technology</a:t>
            </a:r>
          </a:p>
          <a:p>
            <a:pPr marL="0" marR="0">
              <a:lnSpc>
                <a:spcPts val="2657"/>
              </a:lnSpc>
              <a:spcBef>
                <a:spcPts val="222"/>
              </a:spcBef>
              <a:spcAft>
                <a:spcPts val="0"/>
              </a:spcAft>
            </a:pPr>
            <a:r>
              <a:rPr sz="2400" dirty="0">
                <a:solidFill>
                  <a:srgbClr val="FFFBF0"/>
                </a:solidFill>
                <a:latin typeface="KOLMNO+TimesNewRomanPSMT"/>
                <a:cs typeface="KOLMNO+TimesNewRomanPSMT"/>
              </a:rPr>
              <a:t>G.B.Road, Kasarvadavli, Thane (W), Mumbai-400615</a:t>
            </a:r>
          </a:p>
          <a:p>
            <a:pPr marL="1496028" marR="0">
              <a:lnSpc>
                <a:spcPts val="2657"/>
              </a:lnSpc>
              <a:spcBef>
                <a:spcPts val="222"/>
              </a:spcBef>
              <a:spcAft>
                <a:spcPts val="0"/>
              </a:spcAft>
            </a:pPr>
            <a:r>
              <a:rPr sz="2400" dirty="0">
                <a:solidFill>
                  <a:srgbClr val="FFFBF0"/>
                </a:solidFill>
                <a:latin typeface="KOLMNO+TimesNewRomanPSMT"/>
                <a:cs typeface="KOLMNO+TimesNewRomanPSMT"/>
              </a:rPr>
              <a:t>UNIVERSITY OF MUMBAI</a:t>
            </a:r>
          </a:p>
        </p:txBody>
      </p:sp>
      <p:sp>
        <p:nvSpPr>
          <p:cNvPr id="5" name="object 5"/>
          <p:cNvSpPr txBox="1"/>
          <p:nvPr/>
        </p:nvSpPr>
        <p:spPr>
          <a:xfrm>
            <a:off x="3204329" y="4276990"/>
            <a:ext cx="3448151" cy="375642"/>
          </a:xfrm>
          <a:prstGeom prst="rect">
            <a:avLst/>
          </a:prstGeom>
        </p:spPr>
        <p:txBody>
          <a:bodyPr vert="horz" wrap="square" lIns="0" tIns="0" rIns="0" bIns="0" rtlCol="0">
            <a:spAutoFit/>
          </a:bodyPr>
          <a:lstStyle/>
          <a:p>
            <a:pPr marL="0" marR="0">
              <a:lnSpc>
                <a:spcPts val="2657"/>
              </a:lnSpc>
              <a:spcBef>
                <a:spcPts val="0"/>
              </a:spcBef>
              <a:spcAft>
                <a:spcPts val="0"/>
              </a:spcAft>
            </a:pPr>
            <a:r>
              <a:rPr sz="2400" dirty="0">
                <a:solidFill>
                  <a:srgbClr val="FFFBF0"/>
                </a:solidFill>
                <a:latin typeface="KOLMNO+TimesNewRomanPSMT"/>
                <a:cs typeface="KOLMNO+TimesNewRomanPSMT"/>
              </a:rPr>
              <a:t>Academic Year 2023-2024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3840156"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1.4 Problem Definition</a:t>
            </a:r>
          </a:p>
        </p:txBody>
      </p:sp>
      <p:sp>
        <p:nvSpPr>
          <p:cNvPr id="5" name="object 4">
            <a:extLst>
              <a:ext uri="{FF2B5EF4-FFF2-40B4-BE49-F238E27FC236}">
                <a16:creationId xmlns:a16="http://schemas.microsoft.com/office/drawing/2014/main" id="{5627CC7D-6657-0FBF-EBE4-1580D8D1F366}"/>
              </a:ext>
            </a:extLst>
          </p:cNvPr>
          <p:cNvSpPr txBox="1"/>
          <p:nvPr/>
        </p:nvSpPr>
        <p:spPr>
          <a:xfrm>
            <a:off x="647563" y="1066551"/>
            <a:ext cx="7848873" cy="3309880"/>
          </a:xfrm>
          <a:prstGeom prst="rect">
            <a:avLst/>
          </a:prstGeom>
        </p:spPr>
        <p:txBody>
          <a:bodyPr vert="horz" wrap="square" lIns="0" tIns="0" rIns="0" bIns="0" rtlCol="0">
            <a:spAutoFit/>
          </a:bodyPr>
          <a:lstStyle/>
          <a:p>
            <a:pPr marL="342900" indent="-342900" algn="just">
              <a:lnSpc>
                <a:spcPct val="150000"/>
              </a:lnSpc>
              <a:buSzPct val="140000"/>
              <a:buFont typeface="Arial" panose="020B0604020202020204" pitchFamily="34" charset="0"/>
              <a:buChar char="•"/>
            </a:pPr>
            <a:r>
              <a:rPr lang="en-IN" altLang="en-US" sz="1850" dirty="0">
                <a:latin typeface="Times New Roman" panose="02020603050405020304" pitchFamily="18" charset="0"/>
                <a:cs typeface="Times New Roman" panose="02020603050405020304" pitchFamily="18" charset="0"/>
              </a:rPr>
              <a:t>Uncontrolled and largescale manual interference in various farming practices leading to declination in crop yield and production.</a:t>
            </a:r>
          </a:p>
          <a:p>
            <a:pPr marL="342900" indent="-342900" algn="just">
              <a:lnSpc>
                <a:spcPct val="150000"/>
              </a:lnSpc>
              <a:buSzPct val="140000"/>
              <a:buFont typeface="Arial" panose="020B0604020202020204" pitchFamily="34" charset="0"/>
              <a:buChar char="•"/>
            </a:pPr>
            <a:r>
              <a:rPr lang="en-IN" altLang="en-US" sz="1850" dirty="0">
                <a:latin typeface="Times New Roman" panose="02020603050405020304" pitchFamily="18" charset="0"/>
                <a:cs typeface="Times New Roman" panose="02020603050405020304" pitchFamily="18" charset="0"/>
              </a:rPr>
              <a:t>Due to lack of real-time knowledge and information of soil quality parameters/contents proportion in soil, like soil acidity level , percentage of Nitrogen Phosphorous, </a:t>
            </a:r>
            <a:r>
              <a:rPr lang="en-IN" altLang="en-US" sz="1850" dirty="0" err="1">
                <a:latin typeface="Times New Roman" panose="02020603050405020304" pitchFamily="18" charset="0"/>
                <a:cs typeface="Times New Roman" panose="02020603050405020304" pitchFamily="18" charset="0"/>
              </a:rPr>
              <a:t>Potasium</a:t>
            </a:r>
            <a:r>
              <a:rPr lang="en-IN" altLang="en-US" sz="1850" dirty="0">
                <a:latin typeface="Times New Roman" panose="02020603050405020304" pitchFamily="18" charset="0"/>
                <a:cs typeface="Times New Roman" panose="02020603050405020304" pitchFamily="18" charset="0"/>
              </a:rPr>
              <a:t> content in soil leading to lower the soil quality and thus causing under fertilization of various crops , this results in  decline of optimum crop produce.</a:t>
            </a:r>
          </a:p>
          <a:p>
            <a:pPr marL="0" marR="0">
              <a:lnSpc>
                <a:spcPts val="2066"/>
              </a:lnSpc>
              <a:spcBef>
                <a:spcPts val="367"/>
              </a:spcBef>
              <a:spcAft>
                <a:spcPts val="0"/>
              </a:spcAft>
            </a:pPr>
            <a:endParaRPr sz="1850" dirty="0">
              <a:solidFill>
                <a:srgbClr val="000000"/>
              </a:solidFill>
              <a:latin typeface="JLPAIK+ArialMT"/>
              <a:cs typeface="JLPAIK+Arial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1674944"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1.5 Scope</a:t>
            </a:r>
          </a:p>
        </p:txBody>
      </p:sp>
      <p:sp>
        <p:nvSpPr>
          <p:cNvPr id="6" name="object 4">
            <a:extLst>
              <a:ext uri="{FF2B5EF4-FFF2-40B4-BE49-F238E27FC236}">
                <a16:creationId xmlns:a16="http://schemas.microsoft.com/office/drawing/2014/main" id="{23128E9E-F2EB-1B1B-73BE-B16443647C79}"/>
              </a:ext>
            </a:extLst>
          </p:cNvPr>
          <p:cNvSpPr txBox="1"/>
          <p:nvPr/>
        </p:nvSpPr>
        <p:spPr>
          <a:xfrm>
            <a:off x="647563" y="1066551"/>
            <a:ext cx="7848873" cy="3644587"/>
          </a:xfrm>
          <a:prstGeom prst="rect">
            <a:avLst/>
          </a:prstGeom>
        </p:spPr>
        <p:txBody>
          <a:bodyPr vert="horz" wrap="square" lIns="0" tIns="0" rIns="0" bIns="0" rtlCol="0">
            <a:spAutoFit/>
          </a:bodyPr>
          <a:lstStyle/>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for the purpose of farming assistance.</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to evaluate EDA analysis to study various constraint dependencies for optimal yield production .</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for generation of insights for maintaining soil quality.</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to generate visualization report of various environmental and soil content parameters responsible for crop growth. </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utilized for automation of irrigation system deployed on basis of simple-reflex based AI model.</a:t>
            </a:r>
            <a:endParaRPr lang="en-IN" altLang="en-US" sz="1800" dirty="0"/>
          </a:p>
          <a:p>
            <a:pPr marL="0" marR="0">
              <a:lnSpc>
                <a:spcPts val="2066"/>
              </a:lnSpc>
              <a:spcBef>
                <a:spcPts val="367"/>
              </a:spcBef>
              <a:spcAft>
                <a:spcPts val="0"/>
              </a:spcAft>
            </a:pPr>
            <a:endParaRPr sz="1850" dirty="0">
              <a:solidFill>
                <a:srgbClr val="000000"/>
              </a:solidFill>
              <a:latin typeface="JLPAIK+ArialMT"/>
              <a:cs typeface="JLPAIK+Arial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3545517"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1.6 Technology stack</a:t>
            </a:r>
          </a:p>
        </p:txBody>
      </p:sp>
      <p:sp>
        <p:nvSpPr>
          <p:cNvPr id="4" name="object 4"/>
          <p:cNvSpPr txBox="1"/>
          <p:nvPr/>
        </p:nvSpPr>
        <p:spPr>
          <a:xfrm>
            <a:off x="683568" y="1131590"/>
            <a:ext cx="8159857" cy="3649076"/>
          </a:xfrm>
          <a:prstGeom prst="rect">
            <a:avLst/>
          </a:prstGeom>
        </p:spPr>
        <p:txBody>
          <a:bodyPr vert="horz" wrap="square" lIns="0" tIns="0" rIns="0" bIns="0" rtlCol="0">
            <a:spAutoFit/>
          </a:bodyPr>
          <a:lstStyle/>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FRONT-END:- HTML, CSS. JavaScript</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BACKEND:- PHP(XAMPP), Python</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DATABASE :- MySQL SERVER</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SERVER:- XAMPP Server</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FRAMEWORK(chatbot model) :- FLASK .</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HARDWARE :- ESP32 microcontroller , Dht11 , Resistive soil moisture sensor, LDR sensor , Soil Acidity (pH) sensor , 4-channel relay module , actuator , circuit-building components.</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ML model Framework :- AWS </a:t>
            </a:r>
            <a:r>
              <a:rPr lang="en-IN" altLang="en-US" sz="1600" dirty="0" err="1">
                <a:latin typeface="Times New Roman" panose="02020603050405020304" pitchFamily="18" charset="0"/>
                <a:cs typeface="Times New Roman" panose="02020603050405020304" pitchFamily="18" charset="0"/>
              </a:rPr>
              <a:t>Sagemaker</a:t>
            </a:r>
            <a:r>
              <a:rPr lang="en-IN" altLang="en-US" sz="1600" dirty="0">
                <a:latin typeface="Times New Roman" panose="02020603050405020304" pitchFamily="18" charset="0"/>
                <a:cs typeface="Times New Roman" panose="02020603050405020304" pitchFamily="18" charset="0"/>
              </a:rPr>
              <a:t>.</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SOFTWARE :- Arduino IDE , Power BI , VS CODE EDITOR.</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CLOUD Visualization dashboard :- </a:t>
            </a:r>
            <a:r>
              <a:rPr lang="en-IN" altLang="en-US" sz="1600" dirty="0" err="1">
                <a:latin typeface="Times New Roman" panose="02020603050405020304" pitchFamily="18" charset="0"/>
                <a:cs typeface="Times New Roman" panose="02020603050405020304" pitchFamily="18" charset="0"/>
              </a:rPr>
              <a:t>ThingSpeak</a:t>
            </a:r>
            <a:r>
              <a:rPr lang="en-IN" altLang="en-US" sz="1600" dirty="0">
                <a:latin typeface="Times New Roman" panose="02020603050405020304" pitchFamily="18" charset="0"/>
                <a:cs typeface="Times New Roman" panose="02020603050405020304" pitchFamily="18" charset="0"/>
              </a:rPr>
              <a:t> Server.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6449822"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1.7 Benefits for environment &amp; Society</a:t>
            </a:r>
          </a:p>
        </p:txBody>
      </p:sp>
      <p:sp>
        <p:nvSpPr>
          <p:cNvPr id="4" name="object 4"/>
          <p:cNvSpPr txBox="1"/>
          <p:nvPr/>
        </p:nvSpPr>
        <p:spPr>
          <a:xfrm>
            <a:off x="654392" y="915566"/>
            <a:ext cx="8087849" cy="4539704"/>
          </a:xfrm>
          <a:prstGeom prst="rect">
            <a:avLst/>
          </a:prstGeom>
        </p:spPr>
        <p:txBody>
          <a:bodyPr vert="horz" wrap="square" lIns="0" tIns="0" rIns="0" bIns="0" rtlCol="0">
            <a:spAutoFit/>
          </a:bodyPr>
          <a:lstStyle/>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Environmental sustainability: Optimizes resource usage, reducing overfertilization and water wastage.</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Reduced chemical usage: Provides insights to minimize chemical application, preserving soil health and minimizing pollution.</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Water conservation: Facilitates efficient irrigation practices, conserving water resources in regions facing scarcity.</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Increased crop yields: Empowers farmers with insights to maximize crop growth and improve food security.</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Empowerment of rural communities: Enables informed decision-making, enhancing livelihoods and socio-economic development.</a:t>
            </a:r>
          </a:p>
          <a:p>
            <a:pPr marL="0" marR="0">
              <a:lnSpc>
                <a:spcPts val="2066"/>
              </a:lnSpc>
              <a:spcBef>
                <a:spcPts val="0"/>
              </a:spcBef>
              <a:spcAft>
                <a:spcPts val="0"/>
              </a:spcAft>
            </a:pPr>
            <a:endParaRPr sz="1850" dirty="0">
              <a:solidFill>
                <a:srgbClr val="000000"/>
              </a:solidFill>
              <a:latin typeface="JLPAIK+ArialMT"/>
              <a:cs typeface="JLPAIK+Arial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69436" y="2723535"/>
            <a:ext cx="4013332" cy="628798"/>
          </a:xfrm>
          <a:prstGeom prst="rect">
            <a:avLst/>
          </a:prstGeom>
        </p:spPr>
        <p:txBody>
          <a:bodyPr vert="horz" wrap="square" lIns="0" tIns="0" rIns="0" bIns="0" rtlCol="0">
            <a:spAutoFit/>
          </a:bodyPr>
          <a:lstStyle/>
          <a:p>
            <a:pPr marL="0" marR="0">
              <a:lnSpc>
                <a:spcPts val="4651"/>
              </a:lnSpc>
              <a:spcBef>
                <a:spcPts val="0"/>
              </a:spcBef>
              <a:spcAft>
                <a:spcPts val="0"/>
              </a:spcAft>
            </a:pPr>
            <a:r>
              <a:rPr sz="4200" b="1" dirty="0">
                <a:solidFill>
                  <a:srgbClr val="FFFBF0"/>
                </a:solidFill>
                <a:latin typeface="QHJKMV+TimesNewRomanPS-BoldMT"/>
                <a:cs typeface="QHJKMV+TimesNewRomanPS-BoldMT"/>
              </a:rPr>
              <a:t>2. Project 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3503297"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2.1 Proposed System</a:t>
            </a:r>
          </a:p>
        </p:txBody>
      </p:sp>
      <p:pic>
        <p:nvPicPr>
          <p:cNvPr id="6" name="Picture 5">
            <a:extLst>
              <a:ext uri="{FF2B5EF4-FFF2-40B4-BE49-F238E27FC236}">
                <a16:creationId xmlns:a16="http://schemas.microsoft.com/office/drawing/2014/main" id="{90FF1094-3F21-EB8E-9897-1817DBE95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47614"/>
            <a:ext cx="6922904" cy="30963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4887217"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2.2 Design(Flow Of Modules)</a:t>
            </a:r>
          </a:p>
        </p:txBody>
      </p:sp>
      <p:pic>
        <p:nvPicPr>
          <p:cNvPr id="6" name="Picture 5">
            <a:extLst>
              <a:ext uri="{FF2B5EF4-FFF2-40B4-BE49-F238E27FC236}">
                <a16:creationId xmlns:a16="http://schemas.microsoft.com/office/drawing/2014/main" id="{A311CC5A-5B30-B428-114C-79E9D929DDF8}"/>
              </a:ext>
            </a:extLst>
          </p:cNvPr>
          <p:cNvPicPr>
            <a:picLocks noChangeAspect="1"/>
          </p:cNvPicPr>
          <p:nvPr/>
        </p:nvPicPr>
        <p:blipFill>
          <a:blip r:embed="rId3"/>
          <a:stretch>
            <a:fillRect/>
          </a:stretch>
        </p:blipFill>
        <p:spPr>
          <a:xfrm>
            <a:off x="755575" y="1516288"/>
            <a:ext cx="7871825" cy="3062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5BCBA4A-EDA0-5416-0013-F6740E516A03}"/>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E2B503E1-63CF-DCCB-B70C-9D465E926CA8}"/>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a:extLst>
              <a:ext uri="{FF2B5EF4-FFF2-40B4-BE49-F238E27FC236}">
                <a16:creationId xmlns:a16="http://schemas.microsoft.com/office/drawing/2014/main" id="{234B72FD-3B68-EB82-A9B3-EBCE8C00CE80}"/>
              </a:ext>
            </a:extLst>
          </p:cNvPr>
          <p:cNvSpPr txBox="1"/>
          <p:nvPr/>
        </p:nvSpPr>
        <p:spPr>
          <a:xfrm>
            <a:off x="401759" y="564782"/>
            <a:ext cx="4685988"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2.3 Use Case</a:t>
            </a:r>
          </a:p>
        </p:txBody>
      </p:sp>
      <p:pic>
        <p:nvPicPr>
          <p:cNvPr id="5" name="Picture 4">
            <a:extLst>
              <a:ext uri="{FF2B5EF4-FFF2-40B4-BE49-F238E27FC236}">
                <a16:creationId xmlns:a16="http://schemas.microsoft.com/office/drawing/2014/main" id="{0F102462-63A6-0093-D50D-1818F8E0A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059582"/>
            <a:ext cx="4549304" cy="3667720"/>
          </a:xfrm>
          <a:prstGeom prst="rect">
            <a:avLst/>
          </a:prstGeom>
        </p:spPr>
      </p:pic>
    </p:spTree>
    <p:extLst>
      <p:ext uri="{BB962C8B-B14F-4D97-AF65-F5344CB8AC3E}">
        <p14:creationId xmlns:p14="http://schemas.microsoft.com/office/powerpoint/2010/main" val="300700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401759" y="564782"/>
            <a:ext cx="3481454"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2.4 Activity diagram</a:t>
            </a:r>
          </a:p>
        </p:txBody>
      </p:sp>
      <p:pic>
        <p:nvPicPr>
          <p:cNvPr id="5" name="Picture 4">
            <a:extLst>
              <a:ext uri="{FF2B5EF4-FFF2-40B4-BE49-F238E27FC236}">
                <a16:creationId xmlns:a16="http://schemas.microsoft.com/office/drawing/2014/main" id="{FF61E72A-D9B2-ECCA-F08A-D4D5681E7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113" y="1113772"/>
            <a:ext cx="2249984" cy="3796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9360" y="2798433"/>
            <a:ext cx="4680982" cy="634007"/>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3. Implementation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401651" y="108469"/>
            <a:ext cx="2479888" cy="291256"/>
          </a:xfrm>
          <a:prstGeom prst="rect">
            <a:avLst/>
          </a:prstGeom>
        </p:spPr>
        <p:txBody>
          <a:bodyPr vert="horz" wrap="square" lIns="0" tIns="0" rIns="0" bIns="0" rtlCol="0">
            <a:spAutoFit/>
          </a:bodyPr>
          <a:lstStyle/>
          <a:p>
            <a:pPr marL="0" marR="0">
              <a:lnSpc>
                <a:spcPts val="1993"/>
              </a:lnSpc>
              <a:spcBef>
                <a:spcPts val="0"/>
              </a:spcBef>
              <a:spcAft>
                <a:spcPts val="0"/>
              </a:spcAft>
            </a:pPr>
            <a:r>
              <a:rPr sz="1800" dirty="0">
                <a:solidFill>
                  <a:srgbClr val="000000"/>
                </a:solidFill>
                <a:latin typeface="KOLMNO+TimesNewRomanPSMT"/>
                <a:cs typeface="KOLMNO+TimesNewRomanPSMT"/>
              </a:rPr>
              <a:t>A Project</a:t>
            </a:r>
            <a:r>
              <a:rPr sz="1800" spc="-93" dirty="0">
                <a:solidFill>
                  <a:srgbClr val="000000"/>
                </a:solidFill>
                <a:latin typeface="KOLMNO+TimesNewRomanPSMT"/>
                <a:cs typeface="KOLMNO+TimesNewRomanPSMT"/>
              </a:rPr>
              <a:t> </a:t>
            </a:r>
            <a:r>
              <a:rPr sz="1800" dirty="0">
                <a:solidFill>
                  <a:srgbClr val="000000"/>
                </a:solidFill>
                <a:latin typeface="KOLMNO+TimesNewRomanPSMT"/>
                <a:cs typeface="KOLMNO+TimesNewRomanPSMT"/>
              </a:rPr>
              <a:t>Presentation</a:t>
            </a:r>
            <a:r>
              <a:rPr sz="1800" spc="10" dirty="0">
                <a:solidFill>
                  <a:srgbClr val="000000"/>
                </a:solidFill>
                <a:latin typeface="KOLMNO+TimesNewRomanPSMT"/>
                <a:cs typeface="KOLMNO+TimesNewRomanPSMT"/>
              </a:rPr>
              <a:t> </a:t>
            </a:r>
            <a:r>
              <a:rPr sz="1800" dirty="0">
                <a:solidFill>
                  <a:srgbClr val="000000"/>
                </a:solidFill>
                <a:latin typeface="KOLMNO+TimesNewRomanPSMT"/>
                <a:cs typeface="KOLMNO+TimesNewRomanPSMT"/>
              </a:rPr>
              <a:t>on</a:t>
            </a:r>
          </a:p>
        </p:txBody>
      </p:sp>
      <p:sp>
        <p:nvSpPr>
          <p:cNvPr id="4" name="object 4"/>
          <p:cNvSpPr txBox="1"/>
          <p:nvPr/>
        </p:nvSpPr>
        <p:spPr>
          <a:xfrm>
            <a:off x="2399875" y="388466"/>
            <a:ext cx="4490390" cy="1199980"/>
          </a:xfrm>
          <a:prstGeom prst="rect">
            <a:avLst/>
          </a:prstGeom>
        </p:spPr>
        <p:txBody>
          <a:bodyPr vert="horz" wrap="square" lIns="0" tIns="0" rIns="0" bIns="0" rtlCol="0">
            <a:spAutoFit/>
          </a:bodyPr>
          <a:lstStyle/>
          <a:p>
            <a:pPr marL="863359" marR="0">
              <a:lnSpc>
                <a:spcPts val="2657"/>
              </a:lnSpc>
              <a:spcBef>
                <a:spcPts val="0"/>
              </a:spcBef>
              <a:spcAft>
                <a:spcPts val="0"/>
              </a:spcAft>
            </a:pPr>
            <a:r>
              <a:rPr sz="2400" b="1" dirty="0">
                <a:solidFill>
                  <a:srgbClr val="000000"/>
                </a:solidFill>
                <a:latin typeface="QHJKMV+TimesNewRomanPS-BoldMT"/>
                <a:cs typeface="QHJKMV+TimesNewRomanPS-BoldMT"/>
              </a:rPr>
              <a:t>Title of your project</a:t>
            </a:r>
          </a:p>
          <a:p>
            <a:pPr marL="0" marR="0">
              <a:lnSpc>
                <a:spcPts val="1993"/>
              </a:lnSpc>
              <a:spcBef>
                <a:spcPts val="127"/>
              </a:spcBef>
              <a:spcAft>
                <a:spcPts val="0"/>
              </a:spcAft>
            </a:pPr>
            <a:r>
              <a:rPr sz="1800" dirty="0">
                <a:solidFill>
                  <a:srgbClr val="000000"/>
                </a:solidFill>
                <a:latin typeface="KOLMNO+TimesNewRomanPSMT"/>
                <a:cs typeface="KOLMNO+TimesNewRomanPSMT"/>
              </a:rPr>
              <a:t>Submitted in partial fulfillment of the degree of</a:t>
            </a:r>
          </a:p>
          <a:p>
            <a:pPr marL="675068" marR="0">
              <a:lnSpc>
                <a:spcPts val="1993"/>
              </a:lnSpc>
              <a:spcBef>
                <a:spcPts val="166"/>
              </a:spcBef>
              <a:spcAft>
                <a:spcPts val="0"/>
              </a:spcAft>
            </a:pPr>
            <a:r>
              <a:rPr sz="1800" dirty="0">
                <a:solidFill>
                  <a:srgbClr val="000000"/>
                </a:solidFill>
                <a:latin typeface="KOLMNO+TimesNewRomanPSMT"/>
                <a:cs typeface="KOLMNO+TimesNewRomanPSMT"/>
              </a:rPr>
              <a:t>Bachelor of Engineering(Sem-8)</a:t>
            </a:r>
          </a:p>
          <a:p>
            <a:pPr marL="2082990" marR="0">
              <a:lnSpc>
                <a:spcPts val="1993"/>
              </a:lnSpc>
              <a:spcBef>
                <a:spcPts val="116"/>
              </a:spcBef>
              <a:spcAft>
                <a:spcPts val="0"/>
              </a:spcAft>
            </a:pPr>
            <a:r>
              <a:rPr sz="1800" dirty="0">
                <a:solidFill>
                  <a:srgbClr val="000000"/>
                </a:solidFill>
                <a:latin typeface="KOLMNO+TimesNewRomanPSMT"/>
                <a:cs typeface="KOLMNO+TimesNewRomanPSMT"/>
              </a:rPr>
              <a:t>in</a:t>
            </a:r>
          </a:p>
        </p:txBody>
      </p:sp>
      <p:sp>
        <p:nvSpPr>
          <p:cNvPr id="5" name="object 5"/>
          <p:cNvSpPr txBox="1"/>
          <p:nvPr/>
        </p:nvSpPr>
        <p:spPr>
          <a:xfrm>
            <a:off x="2870194" y="1571509"/>
            <a:ext cx="3569856" cy="565576"/>
          </a:xfrm>
          <a:prstGeom prst="rect">
            <a:avLst/>
          </a:prstGeom>
        </p:spPr>
        <p:txBody>
          <a:bodyPr vert="horz" wrap="square" lIns="0" tIns="0" rIns="0" bIns="0" rtlCol="0">
            <a:spAutoFit/>
          </a:bodyPr>
          <a:lstStyle/>
          <a:p>
            <a:pPr marL="0" marR="0">
              <a:lnSpc>
                <a:spcPts val="1993"/>
              </a:lnSpc>
              <a:spcBef>
                <a:spcPts val="0"/>
              </a:spcBef>
              <a:spcAft>
                <a:spcPts val="0"/>
              </a:spcAft>
            </a:pPr>
            <a:r>
              <a:rPr sz="1800" b="1" dirty="0">
                <a:solidFill>
                  <a:srgbClr val="000000"/>
                </a:solidFill>
                <a:latin typeface="QHJKMV+TimesNewRomanPS-BoldMT"/>
                <a:cs typeface="QHJKMV+TimesNewRomanPS-BoldMT"/>
              </a:rPr>
              <a:t>INFORMATION TECHNOLOGY</a:t>
            </a:r>
          </a:p>
          <a:p>
            <a:pPr marL="1568221" marR="0">
              <a:lnSpc>
                <a:spcPts val="1993"/>
              </a:lnSpc>
              <a:spcBef>
                <a:spcPts val="166"/>
              </a:spcBef>
              <a:spcAft>
                <a:spcPts val="0"/>
              </a:spcAft>
            </a:pPr>
            <a:r>
              <a:rPr sz="1800" dirty="0">
                <a:solidFill>
                  <a:srgbClr val="000000"/>
                </a:solidFill>
                <a:latin typeface="KOLMNO+TimesNewRomanPSMT"/>
                <a:cs typeface="KOLMNO+TimesNewRomanPSMT"/>
              </a:rPr>
              <a:t>By</a:t>
            </a:r>
          </a:p>
        </p:txBody>
      </p:sp>
      <p:sp>
        <p:nvSpPr>
          <p:cNvPr id="6" name="object 6"/>
          <p:cNvSpPr txBox="1"/>
          <p:nvPr/>
        </p:nvSpPr>
        <p:spPr>
          <a:xfrm>
            <a:off x="3192228" y="2120149"/>
            <a:ext cx="2908758" cy="839896"/>
          </a:xfrm>
          <a:prstGeom prst="rect">
            <a:avLst/>
          </a:prstGeom>
        </p:spPr>
        <p:txBody>
          <a:bodyPr vert="horz" wrap="square" lIns="0" tIns="0" rIns="0" bIns="0" rtlCol="0">
            <a:spAutoFit/>
          </a:bodyPr>
          <a:lstStyle/>
          <a:p>
            <a:pPr marL="0" marR="0">
              <a:lnSpc>
                <a:spcPts val="1993"/>
              </a:lnSpc>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Adarsh Singh</a:t>
            </a:r>
            <a:r>
              <a:rPr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00"/>
                </a:solidFill>
                <a:latin typeface="Times New Roman" panose="02020603050405020304" pitchFamily="18" charset="0"/>
                <a:cs typeface="Times New Roman" panose="02020603050405020304" pitchFamily="18" charset="0"/>
              </a:rPr>
              <a:t>20104080</a:t>
            </a:r>
            <a:r>
              <a:rPr sz="1800" dirty="0">
                <a:solidFill>
                  <a:srgbClr val="000000"/>
                </a:solidFill>
                <a:latin typeface="Times New Roman" panose="02020603050405020304" pitchFamily="18" charset="0"/>
                <a:cs typeface="Times New Roman" panose="02020603050405020304" pitchFamily="18" charset="0"/>
              </a:rPr>
              <a:t>)</a:t>
            </a:r>
          </a:p>
          <a:p>
            <a:pPr marL="0" marR="0">
              <a:lnSpc>
                <a:spcPts val="1993"/>
              </a:lnSpc>
              <a:spcBef>
                <a:spcPts val="166"/>
              </a:spcBef>
              <a:spcAft>
                <a:spcPts val="0"/>
              </a:spcAft>
            </a:pPr>
            <a:r>
              <a:rPr lang="en-IN" dirty="0">
                <a:solidFill>
                  <a:srgbClr val="000000"/>
                </a:solidFill>
                <a:latin typeface="Times New Roman" panose="02020603050405020304" pitchFamily="18" charset="0"/>
                <a:cs typeface="Times New Roman" panose="02020603050405020304" pitchFamily="18" charset="0"/>
              </a:rPr>
              <a:t>Kanan Sananse</a:t>
            </a:r>
            <a:r>
              <a:rPr sz="1800" dirty="0">
                <a:solidFill>
                  <a:srgbClr val="000000"/>
                </a:solidFill>
                <a:latin typeface="Times New Roman" panose="02020603050405020304" pitchFamily="18" charset="0"/>
                <a:cs typeface="Times New Roman" panose="02020603050405020304" pitchFamily="18" charset="0"/>
              </a:rPr>
              <a:t>(</a:t>
            </a:r>
            <a:r>
              <a:rPr lang="en-IN" dirty="0">
                <a:solidFill>
                  <a:srgbClr val="000000"/>
                </a:solidFill>
                <a:latin typeface="Times New Roman" panose="02020603050405020304" pitchFamily="18" charset="0"/>
                <a:cs typeface="Times New Roman" panose="02020603050405020304" pitchFamily="18" charset="0"/>
              </a:rPr>
              <a:t>20104125</a:t>
            </a:r>
            <a:r>
              <a:rPr sz="1800" dirty="0">
                <a:solidFill>
                  <a:srgbClr val="000000"/>
                </a:solidFill>
                <a:latin typeface="Times New Roman" panose="02020603050405020304" pitchFamily="18" charset="0"/>
                <a:cs typeface="Times New Roman" panose="02020603050405020304" pitchFamily="18" charset="0"/>
              </a:rPr>
              <a:t>)</a:t>
            </a:r>
          </a:p>
          <a:p>
            <a:pPr marL="0" marR="0">
              <a:lnSpc>
                <a:spcPts val="1993"/>
              </a:lnSpc>
              <a:spcBef>
                <a:spcPts val="116"/>
              </a:spcBef>
              <a:spcAft>
                <a:spcPts val="0"/>
              </a:spcAft>
            </a:pPr>
            <a:r>
              <a:rPr lang="en-IN" dirty="0">
                <a:solidFill>
                  <a:srgbClr val="000000"/>
                </a:solidFill>
                <a:latin typeface="Times New Roman" panose="02020603050405020304" pitchFamily="18" charset="0"/>
                <a:cs typeface="Times New Roman" panose="02020603050405020304" pitchFamily="18" charset="0"/>
              </a:rPr>
              <a:t>Shruti </a:t>
            </a:r>
            <a:r>
              <a:rPr lang="en-IN" dirty="0" err="1">
                <a:solidFill>
                  <a:srgbClr val="000000"/>
                </a:solidFill>
                <a:latin typeface="Times New Roman" panose="02020603050405020304" pitchFamily="18" charset="0"/>
                <a:cs typeface="Times New Roman" panose="02020603050405020304" pitchFamily="18" charset="0"/>
              </a:rPr>
              <a:t>Pinjarkar</a:t>
            </a:r>
            <a:r>
              <a:rPr sz="1800" dirty="0">
                <a:solidFill>
                  <a:srgbClr val="000000"/>
                </a:solidFill>
                <a:latin typeface="Times New Roman" panose="02020603050405020304" pitchFamily="18" charset="0"/>
                <a:cs typeface="Times New Roman" panose="02020603050405020304" pitchFamily="18" charset="0"/>
              </a:rPr>
              <a:t>(</a:t>
            </a:r>
            <a:r>
              <a:rPr lang="en-IN" dirty="0">
                <a:solidFill>
                  <a:srgbClr val="000000"/>
                </a:solidFill>
                <a:latin typeface="Times New Roman" panose="02020603050405020304" pitchFamily="18" charset="0"/>
                <a:cs typeface="Times New Roman" panose="02020603050405020304" pitchFamily="18" charset="0"/>
              </a:rPr>
              <a:t>20104016</a:t>
            </a:r>
            <a:r>
              <a:rPr sz="1800" dirty="0">
                <a:solidFill>
                  <a:srgbClr val="000000"/>
                </a:solidFill>
                <a:latin typeface="Times New Roman" panose="02020603050405020304" pitchFamily="18" charset="0"/>
                <a:cs typeface="Times New Roman" panose="02020603050405020304" pitchFamily="18" charset="0"/>
              </a:rPr>
              <a:t>)</a:t>
            </a:r>
          </a:p>
        </p:txBody>
      </p:sp>
      <p:sp>
        <p:nvSpPr>
          <p:cNvPr id="7" name="object 7"/>
          <p:cNvSpPr txBox="1"/>
          <p:nvPr/>
        </p:nvSpPr>
        <p:spPr>
          <a:xfrm>
            <a:off x="3528397" y="3217429"/>
            <a:ext cx="2236751" cy="565576"/>
          </a:xfrm>
          <a:prstGeom prst="rect">
            <a:avLst/>
          </a:prstGeom>
        </p:spPr>
        <p:txBody>
          <a:bodyPr vert="horz" wrap="square" lIns="0" tIns="0" rIns="0" bIns="0" rtlCol="0">
            <a:spAutoFit/>
          </a:bodyPr>
          <a:lstStyle/>
          <a:p>
            <a:pPr marL="0" marR="0">
              <a:lnSpc>
                <a:spcPts val="1993"/>
              </a:lnSpc>
              <a:spcBef>
                <a:spcPts val="0"/>
              </a:spcBef>
              <a:spcAft>
                <a:spcPts val="0"/>
              </a:spcAft>
            </a:pPr>
            <a:r>
              <a:rPr sz="1800" dirty="0">
                <a:solidFill>
                  <a:srgbClr val="000000"/>
                </a:solidFill>
                <a:latin typeface="KOLMNO+TimesNewRomanPSMT"/>
                <a:cs typeface="KOLMNO+TimesNewRomanPSMT"/>
              </a:rPr>
              <a:t>Under the Guidance of</a:t>
            </a:r>
          </a:p>
          <a:p>
            <a:pPr marL="339216" marR="0">
              <a:lnSpc>
                <a:spcPts val="1993"/>
              </a:lnSpc>
              <a:spcBef>
                <a:spcPts val="166"/>
              </a:spcBef>
              <a:spcAft>
                <a:spcPts val="0"/>
              </a:spcAft>
            </a:pPr>
            <a:r>
              <a:rPr sz="1800" dirty="0">
                <a:solidFill>
                  <a:srgbClr val="000000"/>
                </a:solidFill>
                <a:latin typeface="KOLMNO+TimesNewRomanPSMT"/>
                <a:cs typeface="KOLMNO+TimesNewRomanPSMT"/>
              </a:rPr>
              <a:t>Name of Guide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35DD8-4F2A-AB54-C4EE-11CE2764A41C}"/>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47C69689-F9A0-A151-7815-CD843426959D}"/>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5" name="Picture 4">
            <a:extLst>
              <a:ext uri="{FF2B5EF4-FFF2-40B4-BE49-F238E27FC236}">
                <a16:creationId xmlns:a16="http://schemas.microsoft.com/office/drawing/2014/main" id="{BB3A13AF-8605-6A85-81E1-8B0C8AC418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657" y="409310"/>
            <a:ext cx="4053539"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9B240C9-334A-49CB-E09C-4416113C2E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307" y="411510"/>
            <a:ext cx="3799043" cy="2160240"/>
          </a:xfrm>
          <a:prstGeom prst="rect">
            <a:avLst/>
          </a:prstGeom>
        </p:spPr>
      </p:pic>
      <p:pic>
        <p:nvPicPr>
          <p:cNvPr id="8" name="Content Placeholder 4">
            <a:extLst>
              <a:ext uri="{FF2B5EF4-FFF2-40B4-BE49-F238E27FC236}">
                <a16:creationId xmlns:a16="http://schemas.microsoft.com/office/drawing/2014/main" id="{A2803520-CEB9-BF42-D5EA-DFFC261F89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67544" y="2874429"/>
            <a:ext cx="3799043" cy="1988373"/>
          </a:xfrm>
          <a:prstGeom prst="rect">
            <a:avLst/>
          </a:prstGeom>
        </p:spPr>
      </p:pic>
      <p:pic>
        <p:nvPicPr>
          <p:cNvPr id="9" name="Picture 6">
            <a:extLst>
              <a:ext uri="{FF2B5EF4-FFF2-40B4-BE49-F238E27FC236}">
                <a16:creationId xmlns:a16="http://schemas.microsoft.com/office/drawing/2014/main" id="{226E04F2-47EA-CFB9-0DBC-4C7F985F4D7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9367" y="2859781"/>
            <a:ext cx="4053539" cy="201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83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02639" y="2719593"/>
            <a:ext cx="2638415" cy="634008"/>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4. Testing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71174-45B7-BB30-5720-97EF64C05FE1}"/>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1D075AA-2565-225A-6160-87DECF033A3F}"/>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graphicFrame>
        <p:nvGraphicFramePr>
          <p:cNvPr id="4" name="Table 3">
            <a:extLst>
              <a:ext uri="{FF2B5EF4-FFF2-40B4-BE49-F238E27FC236}">
                <a16:creationId xmlns:a16="http://schemas.microsoft.com/office/drawing/2014/main" id="{DC844C5C-3254-F413-4CD5-22B3A1AEA1D7}"/>
              </a:ext>
            </a:extLst>
          </p:cNvPr>
          <p:cNvGraphicFramePr>
            <a:graphicFrameLocks noGrp="1"/>
          </p:cNvGraphicFramePr>
          <p:nvPr>
            <p:extLst>
              <p:ext uri="{D42A27DB-BD31-4B8C-83A1-F6EECF244321}">
                <p14:modId xmlns:p14="http://schemas.microsoft.com/office/powerpoint/2010/main" val="2464705399"/>
              </p:ext>
            </p:extLst>
          </p:nvPr>
        </p:nvGraphicFramePr>
        <p:xfrm>
          <a:off x="323527" y="1011404"/>
          <a:ext cx="8496946" cy="372582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4077342711"/>
                    </a:ext>
                  </a:extLst>
                </a:gridCol>
                <a:gridCol w="2112236">
                  <a:extLst>
                    <a:ext uri="{9D8B030D-6E8A-4147-A177-3AD203B41FA5}">
                      <a16:colId xmlns:a16="http://schemas.microsoft.com/office/drawing/2014/main" val="1419672632"/>
                    </a:ext>
                  </a:extLst>
                </a:gridCol>
                <a:gridCol w="1488164">
                  <a:extLst>
                    <a:ext uri="{9D8B030D-6E8A-4147-A177-3AD203B41FA5}">
                      <a16:colId xmlns:a16="http://schemas.microsoft.com/office/drawing/2014/main" val="329412832"/>
                    </a:ext>
                  </a:extLst>
                </a:gridCol>
                <a:gridCol w="1344152">
                  <a:extLst>
                    <a:ext uri="{9D8B030D-6E8A-4147-A177-3AD203B41FA5}">
                      <a16:colId xmlns:a16="http://schemas.microsoft.com/office/drawing/2014/main" val="4022009833"/>
                    </a:ext>
                  </a:extLst>
                </a:gridCol>
                <a:gridCol w="1608176">
                  <a:extLst>
                    <a:ext uri="{9D8B030D-6E8A-4147-A177-3AD203B41FA5}">
                      <a16:colId xmlns:a16="http://schemas.microsoft.com/office/drawing/2014/main" val="1513749280"/>
                    </a:ext>
                  </a:extLst>
                </a:gridCol>
                <a:gridCol w="1224138">
                  <a:extLst>
                    <a:ext uri="{9D8B030D-6E8A-4147-A177-3AD203B41FA5}">
                      <a16:colId xmlns:a16="http://schemas.microsoft.com/office/drawing/2014/main" val="3888284850"/>
                    </a:ext>
                  </a:extLst>
                </a:gridCol>
              </a:tblGrid>
              <a:tr h="1104540">
                <a:tc>
                  <a:txBody>
                    <a:bodyPr/>
                    <a:lstStyle/>
                    <a:p>
                      <a:pPr algn="ctr"/>
                      <a:r>
                        <a:rPr lang="en-IN" sz="1400" dirty="0">
                          <a:latin typeface="Times New Roman" panose="02020603050405020304" pitchFamily="18" charset="0"/>
                          <a:cs typeface="Times New Roman" panose="02020603050405020304" pitchFamily="18" charset="0"/>
                        </a:rPr>
                        <a:t>Test Case No.</a:t>
                      </a:r>
                    </a:p>
                  </a:txBody>
                  <a:tcPr/>
                </a:tc>
                <a:tc>
                  <a:txBody>
                    <a:bodyPr/>
                    <a:lstStyle/>
                    <a:p>
                      <a:pPr algn="ctr"/>
                      <a:r>
                        <a:rPr lang="en-IN" sz="1400" dirty="0">
                          <a:latin typeface="Times New Roman" panose="02020603050405020304" pitchFamily="18" charset="0"/>
                          <a:cs typeface="Times New Roman" panose="02020603050405020304" pitchFamily="18" charset="0"/>
                        </a:rPr>
                        <a:t>Test Case Name</a:t>
                      </a:r>
                    </a:p>
                  </a:txBody>
                  <a:tcPr/>
                </a:tc>
                <a:tc>
                  <a:txBody>
                    <a:bodyPr/>
                    <a:lstStyle/>
                    <a:p>
                      <a:pPr algn="ctr"/>
                      <a:r>
                        <a:rPr lang="en-IN" sz="1400" dirty="0">
                          <a:latin typeface="Times New Roman" panose="02020603050405020304" pitchFamily="18" charset="0"/>
                          <a:cs typeface="Times New Roman" panose="02020603050405020304" pitchFamily="18" charset="0"/>
                        </a:rPr>
                        <a:t>Test Case Feature</a:t>
                      </a:r>
                    </a:p>
                  </a:txBody>
                  <a:tcPr/>
                </a:tc>
                <a:tc>
                  <a:txBody>
                    <a:bodyPr/>
                    <a:lstStyle/>
                    <a:p>
                      <a:pPr algn="ctr"/>
                      <a:r>
                        <a:rPr lang="en-IN" sz="1400" dirty="0">
                          <a:latin typeface="Times New Roman" panose="02020603050405020304" pitchFamily="18" charset="0"/>
                          <a:cs typeface="Times New Roman" panose="02020603050405020304" pitchFamily="18" charset="0"/>
                        </a:rPr>
                        <a:t>Expected Result </a:t>
                      </a:r>
                    </a:p>
                  </a:txBody>
                  <a:tcPr/>
                </a:tc>
                <a:tc>
                  <a:txBody>
                    <a:bodyPr/>
                    <a:lstStyle/>
                    <a:p>
                      <a:pPr algn="ctr"/>
                      <a:r>
                        <a:rPr lang="en-IN" sz="1400" dirty="0">
                          <a:latin typeface="Times New Roman" panose="02020603050405020304" pitchFamily="18" charset="0"/>
                          <a:cs typeface="Times New Roman" panose="02020603050405020304" pitchFamily="18" charset="0"/>
                        </a:rPr>
                        <a:t>Actual Result</a:t>
                      </a:r>
                    </a:p>
                  </a:txBody>
                  <a:tcPr/>
                </a:tc>
                <a:tc>
                  <a:txBody>
                    <a:bodyPr/>
                    <a:lstStyle/>
                    <a:p>
                      <a:pPr algn="ctr"/>
                      <a:r>
                        <a:rPr lang="en-IN" sz="1400"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2969307846"/>
                  </a:ext>
                </a:extLst>
              </a:tr>
              <a:tr h="639932">
                <a:tc>
                  <a:txBody>
                    <a:bodyPr/>
                    <a:lstStyle/>
                    <a:p>
                      <a:pPr algn="ctr"/>
                      <a:r>
                        <a:rPr lang="en-IN" sz="1400" dirty="0">
                          <a:latin typeface="Times New Roman" panose="02020603050405020304" pitchFamily="18" charset="0"/>
                          <a:cs typeface="Times New Roman" panose="02020603050405020304" pitchFamily="18" charset="0"/>
                        </a:rPr>
                        <a:t>1</a:t>
                      </a:r>
                    </a:p>
                  </a:txBody>
                  <a:tcPr/>
                </a:tc>
                <a:tc>
                  <a:txBody>
                    <a:bodyPr/>
                    <a:lstStyle/>
                    <a:p>
                      <a:pPr algn="ctr"/>
                      <a:r>
                        <a:rPr lang="en-IN" sz="1400" dirty="0">
                          <a:latin typeface="Times New Roman" panose="02020603050405020304" pitchFamily="18" charset="0"/>
                          <a:cs typeface="Times New Roman" panose="02020603050405020304" pitchFamily="18" charset="0"/>
                        </a:rPr>
                        <a:t>Load the Dataset</a:t>
                      </a:r>
                    </a:p>
                  </a:txBody>
                  <a:tcPr/>
                </a:tc>
                <a:tc>
                  <a:txBody>
                    <a:bodyPr/>
                    <a:lstStyle/>
                    <a:p>
                      <a:pPr algn="ctr"/>
                      <a:r>
                        <a:rPr lang="en-US" sz="1400" dirty="0">
                          <a:latin typeface="Times New Roman" panose="02020603050405020304" pitchFamily="18" charset="0"/>
                          <a:cs typeface="Times New Roman" panose="02020603050405020304" pitchFamily="18" charset="0"/>
                        </a:rPr>
                        <a:t>Checks whether the data selected are loaded or not.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The crop yield data to be loaded from the dataset.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Loaded crop yield dataset which is used for the Processing.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141516073"/>
                  </a:ext>
                </a:extLst>
              </a:tr>
              <a:tr h="639932">
                <a:tc>
                  <a:txBody>
                    <a:bodyPr/>
                    <a:lstStyle/>
                    <a:p>
                      <a:pPr algn="ctr"/>
                      <a:r>
                        <a:rPr lang="en-IN" sz="1400" dirty="0">
                          <a:latin typeface="Times New Roman" panose="02020603050405020304" pitchFamily="18" charset="0"/>
                          <a:cs typeface="Times New Roman" panose="02020603050405020304" pitchFamily="18" charset="0"/>
                        </a:rPr>
                        <a:t>2</a:t>
                      </a:r>
                    </a:p>
                  </a:txBody>
                  <a:tcPr/>
                </a:tc>
                <a:tc>
                  <a:txBody>
                    <a:bodyPr/>
                    <a:lstStyle/>
                    <a:p>
                      <a:pPr algn="ctr"/>
                      <a:r>
                        <a:rPr lang="en-IN" sz="1400" dirty="0">
                          <a:latin typeface="Times New Roman" panose="02020603050405020304" pitchFamily="18" charset="0"/>
                          <a:cs typeface="Times New Roman" panose="02020603050405020304" pitchFamily="18" charset="0"/>
                        </a:rPr>
                        <a:t>Pre-Processing Module Testing</a:t>
                      </a:r>
                    </a:p>
                  </a:txBody>
                  <a:tcPr/>
                </a:tc>
                <a:tc>
                  <a:txBody>
                    <a:bodyPr/>
                    <a:lstStyle/>
                    <a:p>
                      <a:pPr algn="ctr"/>
                      <a:r>
                        <a:rPr lang="en-IN" sz="1400" dirty="0">
                          <a:latin typeface="Times New Roman" panose="02020603050405020304" pitchFamily="18" charset="0"/>
                          <a:cs typeface="Times New Roman" panose="02020603050405020304" pitchFamily="18" charset="0"/>
                        </a:rPr>
                        <a:t>Data Labelling</a:t>
                      </a:r>
                    </a:p>
                  </a:txBody>
                  <a:tcPr/>
                </a:tc>
                <a:tc>
                  <a:txBody>
                    <a:bodyPr/>
                    <a:lstStyle/>
                    <a:p>
                      <a:pPr algn="ctr"/>
                      <a:r>
                        <a:rPr lang="en-IN" sz="1400" dirty="0">
                          <a:latin typeface="Times New Roman" panose="02020603050405020304" pitchFamily="18" charset="0"/>
                          <a:cs typeface="Times New Roman" panose="02020603050405020304" pitchFamily="18" charset="0"/>
                        </a:rPr>
                        <a:t>Unwanted attributes Removal</a:t>
                      </a:r>
                    </a:p>
                  </a:txBody>
                  <a:tcPr/>
                </a:tc>
                <a:tc>
                  <a:txBody>
                    <a:bodyPr/>
                    <a:lstStyle/>
                    <a:p>
                      <a:pPr algn="ctr"/>
                      <a:r>
                        <a:rPr lang="en-IN" sz="1400" dirty="0">
                          <a:latin typeface="Times New Roman" panose="02020603050405020304" pitchFamily="18" charset="0"/>
                          <a:cs typeface="Times New Roman" panose="02020603050405020304" pitchFamily="18" charset="0"/>
                        </a:rPr>
                        <a:t>Unwanted data files removed</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Successful</a:t>
                      </a: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7136630"/>
                  </a:ext>
                </a:extLst>
              </a:tr>
              <a:tr h="639932">
                <a:tc>
                  <a:txBody>
                    <a:bodyPr/>
                    <a:lstStyle/>
                    <a:p>
                      <a:pPr algn="ctr"/>
                      <a:r>
                        <a:rPr lang="en-IN" sz="1400" dirty="0">
                          <a:latin typeface="Times New Roman" panose="02020603050405020304" pitchFamily="18" charset="0"/>
                          <a:cs typeface="Times New Roman" panose="02020603050405020304" pitchFamily="18" charset="0"/>
                        </a:rPr>
                        <a:t>3</a:t>
                      </a:r>
                    </a:p>
                  </a:txBody>
                  <a:tcPr/>
                </a:tc>
                <a:tc>
                  <a:txBody>
                    <a:bodyPr/>
                    <a:lstStyle/>
                    <a:p>
                      <a:pPr algn="ctr"/>
                      <a:r>
                        <a:rPr lang="en-IN" sz="1400" dirty="0">
                          <a:latin typeface="Times New Roman" panose="02020603050405020304" pitchFamily="18" charset="0"/>
                          <a:cs typeface="Times New Roman" panose="02020603050405020304" pitchFamily="18" charset="0"/>
                        </a:rPr>
                        <a:t>Training Module Testing</a:t>
                      </a:r>
                    </a:p>
                  </a:txBody>
                  <a:tcPr/>
                </a:tc>
                <a:tc>
                  <a:txBody>
                    <a:bodyPr/>
                    <a:lstStyle/>
                    <a:p>
                      <a:pPr algn="ctr"/>
                      <a:r>
                        <a:rPr lang="en-US" sz="1400" dirty="0">
                          <a:latin typeface="Times New Roman" panose="02020603050405020304" pitchFamily="18" charset="0"/>
                          <a:cs typeface="Times New Roman" panose="02020603050405020304" pitchFamily="18" charset="0"/>
                        </a:rPr>
                        <a:t>Training the Crop </a:t>
                      </a:r>
                      <a:r>
                        <a:rPr lang="en-US" sz="1400" dirty="0" err="1">
                          <a:latin typeface="Times New Roman" panose="02020603050405020304" pitchFamily="18" charset="0"/>
                          <a:cs typeface="Times New Roman" panose="02020603050405020304" pitchFamily="18" charset="0"/>
                        </a:rPr>
                        <a:t>recommedation</a:t>
                      </a:r>
                      <a:r>
                        <a:rPr lang="en-US" sz="1400" dirty="0">
                          <a:latin typeface="Times New Roman" panose="02020603050405020304" pitchFamily="18" charset="0"/>
                          <a:cs typeface="Times New Roman" panose="02020603050405020304" pitchFamily="18" charset="0"/>
                        </a:rPr>
                        <a:t> dataset</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The crop recommendation dataset to be trained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Trained </a:t>
                      </a:r>
                      <a:r>
                        <a:rPr lang="en-US" sz="1400" dirty="0">
                          <a:latin typeface="Times New Roman" panose="02020603050405020304" pitchFamily="18" charset="0"/>
                          <a:cs typeface="Times New Roman" panose="02020603050405020304" pitchFamily="18" charset="0"/>
                        </a:rPr>
                        <a:t>the crop recommendation dataset </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Successful</a:t>
                      </a: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5796101"/>
                  </a:ext>
                </a:extLst>
              </a:tr>
            </a:tbl>
          </a:graphicData>
        </a:graphic>
      </p:graphicFrame>
      <p:sp>
        <p:nvSpPr>
          <p:cNvPr id="6" name="TextBox 5">
            <a:extLst>
              <a:ext uri="{FF2B5EF4-FFF2-40B4-BE49-F238E27FC236}">
                <a16:creationId xmlns:a16="http://schemas.microsoft.com/office/drawing/2014/main" id="{52A2BF06-FB62-2E9F-1544-140304A92D74}"/>
              </a:ext>
            </a:extLst>
          </p:cNvPr>
          <p:cNvSpPr txBox="1"/>
          <p:nvPr/>
        </p:nvSpPr>
        <p:spPr>
          <a:xfrm>
            <a:off x="395536" y="411510"/>
            <a:ext cx="4572000" cy="515526"/>
          </a:xfrm>
          <a:prstGeom prst="rect">
            <a:avLst/>
          </a:prstGeom>
          <a:noFill/>
        </p:spPr>
        <p:txBody>
          <a:bodyPr wrap="square">
            <a:spAutoFit/>
          </a:bodyPr>
          <a:lstStyle/>
          <a:p>
            <a:pPr marL="0" marR="0">
              <a:lnSpc>
                <a:spcPts val="3322"/>
              </a:lnSpc>
              <a:spcBef>
                <a:spcPts val="0"/>
              </a:spcBef>
              <a:spcAft>
                <a:spcPts val="0"/>
              </a:spcAft>
            </a:pPr>
            <a:r>
              <a:rPr lang="en-IN" sz="3000" b="1" dirty="0">
                <a:solidFill>
                  <a:srgbClr val="000000"/>
                </a:solidFill>
                <a:latin typeface="QHJKMV+TimesNewRomanPS-BoldMT"/>
                <a:cs typeface="QHJKMV+TimesNewRomanPS-BoldMT"/>
              </a:rPr>
              <a:t>4.1 Test Cases</a:t>
            </a:r>
          </a:p>
        </p:txBody>
      </p:sp>
    </p:spTree>
    <p:extLst>
      <p:ext uri="{BB962C8B-B14F-4D97-AF65-F5344CB8AC3E}">
        <p14:creationId xmlns:p14="http://schemas.microsoft.com/office/powerpoint/2010/main" val="119779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02639" y="2719593"/>
            <a:ext cx="2372465" cy="634008"/>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5.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CAF11-C4B6-62A1-B202-F43CA1A0B646}"/>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14F89989-FFA6-03BE-8FD2-9CAEBE43AEAE}"/>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5" name="Picture 4">
            <a:extLst>
              <a:ext uri="{FF2B5EF4-FFF2-40B4-BE49-F238E27FC236}">
                <a16:creationId xmlns:a16="http://schemas.microsoft.com/office/drawing/2014/main" id="{F2E78022-DFCB-91A6-5BC1-5D356ED725D1}"/>
              </a:ext>
            </a:extLst>
          </p:cNvPr>
          <p:cNvPicPr>
            <a:picLocks noChangeAspect="1"/>
          </p:cNvPicPr>
          <p:nvPr/>
        </p:nvPicPr>
        <p:blipFill>
          <a:blip r:embed="rId3"/>
          <a:stretch>
            <a:fillRect/>
          </a:stretch>
        </p:blipFill>
        <p:spPr>
          <a:xfrm>
            <a:off x="403449" y="195486"/>
            <a:ext cx="8337102" cy="4608512"/>
          </a:xfrm>
          <a:prstGeom prst="rect">
            <a:avLst/>
          </a:prstGeom>
        </p:spPr>
      </p:pic>
    </p:spTree>
    <p:extLst>
      <p:ext uri="{BB962C8B-B14F-4D97-AF65-F5344CB8AC3E}">
        <p14:creationId xmlns:p14="http://schemas.microsoft.com/office/powerpoint/2010/main" val="125818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372C5-DC28-0EF2-5325-507B07656BBF}"/>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B344709D-F0A3-D15A-8A24-B17B3B95CB04}"/>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5" name="Picture 4">
            <a:extLst>
              <a:ext uri="{FF2B5EF4-FFF2-40B4-BE49-F238E27FC236}">
                <a16:creationId xmlns:a16="http://schemas.microsoft.com/office/drawing/2014/main" id="{CA3E4411-44EE-0493-A813-B5EC89BABDFE}"/>
              </a:ext>
            </a:extLst>
          </p:cNvPr>
          <p:cNvPicPr>
            <a:picLocks noChangeAspect="1"/>
          </p:cNvPicPr>
          <p:nvPr/>
        </p:nvPicPr>
        <p:blipFill>
          <a:blip r:embed="rId3"/>
          <a:stretch>
            <a:fillRect/>
          </a:stretch>
        </p:blipFill>
        <p:spPr>
          <a:xfrm>
            <a:off x="383634" y="271634"/>
            <a:ext cx="8376732" cy="4600232"/>
          </a:xfrm>
          <a:prstGeom prst="rect">
            <a:avLst/>
          </a:prstGeom>
        </p:spPr>
      </p:pic>
    </p:spTree>
    <p:extLst>
      <p:ext uri="{BB962C8B-B14F-4D97-AF65-F5344CB8AC3E}">
        <p14:creationId xmlns:p14="http://schemas.microsoft.com/office/powerpoint/2010/main" val="432180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4874A-4A5F-9C54-8F0F-76D7A5E77426}"/>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B99FB8F-41D0-CB4C-E6A1-28C03DDBC03D}"/>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4" name="Picture 3">
            <a:extLst>
              <a:ext uri="{FF2B5EF4-FFF2-40B4-BE49-F238E27FC236}">
                <a16:creationId xmlns:a16="http://schemas.microsoft.com/office/drawing/2014/main" id="{F772374E-1CB3-1BC0-E8FE-9A9707B4B802}"/>
              </a:ext>
            </a:extLst>
          </p:cNvPr>
          <p:cNvPicPr>
            <a:picLocks noChangeAspect="1"/>
          </p:cNvPicPr>
          <p:nvPr/>
        </p:nvPicPr>
        <p:blipFill>
          <a:blip r:embed="rId3"/>
          <a:stretch>
            <a:fillRect/>
          </a:stretch>
        </p:blipFill>
        <p:spPr>
          <a:xfrm>
            <a:off x="451597" y="339502"/>
            <a:ext cx="8240806" cy="4608512"/>
          </a:xfrm>
          <a:prstGeom prst="rect">
            <a:avLst/>
          </a:prstGeom>
        </p:spPr>
      </p:pic>
    </p:spTree>
    <p:extLst>
      <p:ext uri="{BB962C8B-B14F-4D97-AF65-F5344CB8AC3E}">
        <p14:creationId xmlns:p14="http://schemas.microsoft.com/office/powerpoint/2010/main" val="123497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02639" y="2079513"/>
            <a:ext cx="6542892" cy="1274087"/>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6. Conclusion and Future</a:t>
            </a:r>
          </a:p>
          <a:p>
            <a:pPr marL="0" marR="0">
              <a:lnSpc>
                <a:spcPts val="4692"/>
              </a:lnSpc>
              <a:spcBef>
                <a:spcPts val="347"/>
              </a:spcBef>
              <a:spcAft>
                <a:spcPts val="0"/>
              </a:spcAft>
            </a:pPr>
            <a:r>
              <a:rPr sz="4200" b="1" dirty="0">
                <a:solidFill>
                  <a:srgbClr val="FFFBF0"/>
                </a:solidFill>
                <a:latin typeface="CRAJMG+Arial-BoldMT"/>
                <a:cs typeface="CRAJMG+Arial-BoldMT"/>
              </a:rPr>
              <a:t>Scope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86544-0CF4-117A-F6DB-8893C5217CFB}"/>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09EDFF8B-6E43-95F6-6ED3-A48204F5CAF2}"/>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8CD657CB-5FBB-A2A8-CC0A-6DF568FCFF35}"/>
              </a:ext>
            </a:extLst>
          </p:cNvPr>
          <p:cNvSpPr txBox="1"/>
          <p:nvPr/>
        </p:nvSpPr>
        <p:spPr>
          <a:xfrm>
            <a:off x="431540" y="411510"/>
            <a:ext cx="8280920" cy="3859005"/>
          </a:xfrm>
          <a:prstGeom prst="rect">
            <a:avLst/>
          </a:prstGeom>
          <a:noFill/>
        </p:spPr>
        <p:txBody>
          <a:bodyPr wrap="square" rtlCol="0">
            <a:spAutoFit/>
          </a:bodyPr>
          <a:lstStyle/>
          <a:p>
            <a:r>
              <a:rPr lang="en-IN" sz="3000" dirty="0">
                <a:latin typeface="QHJKMV+TimesNewRomanPS-BoldMT" panose="020B0604020202020204"/>
              </a:rPr>
              <a:t>6.1 Conclusion</a:t>
            </a:r>
          </a:p>
          <a:p>
            <a:endParaRPr lang="en-IN" sz="1100" dirty="0">
              <a:solidFill>
                <a:srgbClr val="FF0000"/>
              </a:solidFill>
              <a:latin typeface="QHJKMV+TimesNewRomanPS-BoldMT" panose="020B0604020202020204"/>
            </a:endParaRPr>
          </a:p>
          <a:p>
            <a:endParaRPr lang="en-IN" dirty="0">
              <a:solidFill>
                <a:srgbClr val="FF0000"/>
              </a:solidFill>
              <a:latin typeface="QHJKMV+TimesNewRomanPS-BoldMT" panose="020B0604020202020204"/>
            </a:endParaRP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t>
            </a:r>
            <a:r>
              <a:rPr lang="en-US" b="0" i="0" dirty="0" err="1">
                <a:effectLst/>
                <a:latin typeface="Times New Roman" panose="02020603050405020304" pitchFamily="18" charset="0"/>
                <a:cs typeface="Times New Roman" panose="02020603050405020304" pitchFamily="18" charset="0"/>
              </a:rPr>
              <a:t>Kisaan</a:t>
            </a:r>
            <a:r>
              <a:rPr lang="en-US" b="0" i="0" dirty="0">
                <a:effectLst/>
                <a:latin typeface="Times New Roman" panose="02020603050405020304" pitchFamily="18" charset="0"/>
                <a:cs typeface="Times New Roman" panose="02020603050405020304" pitchFamily="18" charset="0"/>
              </a:rPr>
              <a:t> Dost" utilized ML, IoT, and Deep Learning to optimize farming practices.</a:t>
            </a: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extracted real-time data on soil and field parameters using integrated sensors.</a:t>
            </a: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data was transmitted to fog computing, </a:t>
            </a:r>
            <a:r>
              <a:rPr lang="en-US" b="0" i="0" dirty="0" err="1">
                <a:effectLst/>
                <a:latin typeface="Times New Roman" panose="02020603050405020304" pitchFamily="18" charset="0"/>
                <a:cs typeface="Times New Roman" panose="02020603050405020304" pitchFamily="18" charset="0"/>
              </a:rPr>
              <a:t>ThingSpeak</a:t>
            </a:r>
            <a:r>
              <a:rPr lang="en-US" b="0" i="0" dirty="0">
                <a:effectLst/>
                <a:latin typeface="Times New Roman" panose="02020603050405020304" pitchFamily="18" charset="0"/>
                <a:cs typeface="Times New Roman" panose="02020603050405020304" pitchFamily="18" charset="0"/>
              </a:rPr>
              <a:t> Cloud servers, and Power BI for centralized analysis and visualization.</a:t>
            </a: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user-friendly interface allowed farmers to monitor and interpret agricultural parameters, enabling precise resource allocation and optimized fertilization for enhanced crop yields and sustainable soil quality.</a:t>
            </a:r>
          </a:p>
        </p:txBody>
      </p:sp>
    </p:spTree>
    <p:extLst>
      <p:ext uri="{BB962C8B-B14F-4D97-AF65-F5344CB8AC3E}">
        <p14:creationId xmlns:p14="http://schemas.microsoft.com/office/powerpoint/2010/main" val="1788772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65963-3199-FD28-D071-C363FD3E949E}"/>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5BDC0C2-B5D5-9F34-6778-2760144B8B39}"/>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CDF773EC-316E-45E2-295D-2ADFFD122D23}"/>
              </a:ext>
            </a:extLst>
          </p:cNvPr>
          <p:cNvSpPr txBox="1"/>
          <p:nvPr/>
        </p:nvSpPr>
        <p:spPr>
          <a:xfrm>
            <a:off x="431540" y="271120"/>
            <a:ext cx="8280920" cy="4601260"/>
          </a:xfrm>
          <a:prstGeom prst="rect">
            <a:avLst/>
          </a:prstGeom>
          <a:noFill/>
        </p:spPr>
        <p:txBody>
          <a:bodyPr wrap="square" rtlCol="0">
            <a:spAutoFit/>
          </a:bodyPr>
          <a:lstStyle/>
          <a:p>
            <a:r>
              <a:rPr lang="en-IN" sz="3000" dirty="0">
                <a:latin typeface="QHJKMV+TimesNewRomanPS-BoldMT" panose="020B0604020202020204"/>
              </a:rPr>
              <a:t>6.2 Future Scope</a:t>
            </a:r>
          </a:p>
          <a:p>
            <a:endParaRPr lang="en-IN" sz="1100" dirty="0">
              <a:latin typeface="QHJKMV+TimesNewRomanPS-BoldMT" panose="020B0604020202020204"/>
            </a:endParaRPr>
          </a:p>
          <a:p>
            <a:pPr marL="285750" indent="-285750" algn="just">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Integration with Agricultural Supply Chain: Connecting the Farming Companion to other elements of the agricultural supply chain. This could involve linking with market data, enabling farmers to make informed decisions not only on cultivation but also on selling their produce.</a:t>
            </a:r>
          </a:p>
          <a:p>
            <a:pPr algn="just">
              <a:buSzPct val="140000"/>
            </a:pPr>
            <a:endParaRPr lang="en-US" b="0" i="0" dirty="0">
              <a:effectLst/>
              <a:latin typeface="Times New Roman" panose="02020603050405020304" pitchFamily="18" charset="0"/>
              <a:cs typeface="Times New Roman" panose="02020603050405020304" pitchFamily="18" charset="0"/>
            </a:endParaRPr>
          </a:p>
          <a:p>
            <a:pPr marL="285750" indent="-285750" algn="just">
              <a:buSzPct val="14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Data Visualization: Evolving the visualizations of crop parameters to include more comprehensive and interactive features. This could involve the integration of 3D modeling or augmented reality to offer a more immersive experience, aiding farmers in better understanding the impact of environmental factors on crop growth.</a:t>
            </a:r>
          </a:p>
          <a:p>
            <a:pPr marL="285750" indent="-285750" algn="just">
              <a:buSzPct val="14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SzPct val="14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Customization: Allowing farmers to customize the system to their specific farming practices and preferences. Providing a user-friendly interface where farmers can set personalized parameters and preferences for their crops.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83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38289" y="2752123"/>
            <a:ext cx="7819466" cy="600670"/>
          </a:xfrm>
          <a:prstGeom prst="rect">
            <a:avLst/>
          </a:prstGeom>
        </p:spPr>
        <p:txBody>
          <a:bodyPr vert="horz" wrap="square" lIns="0" tIns="0" rIns="0" bIns="0" rtlCol="0">
            <a:spAutoFit/>
          </a:bodyPr>
          <a:lstStyle/>
          <a:p>
            <a:pPr marL="0" marR="0">
              <a:lnSpc>
                <a:spcPts val="4429"/>
              </a:lnSpc>
              <a:spcBef>
                <a:spcPts val="0"/>
              </a:spcBef>
              <a:spcAft>
                <a:spcPts val="0"/>
              </a:spcAft>
            </a:pPr>
            <a:r>
              <a:rPr sz="4000" b="1" dirty="0">
                <a:solidFill>
                  <a:srgbClr val="FFFBF0"/>
                </a:solidFill>
                <a:latin typeface="QHJKMV+TimesNewRomanPS-BoldMT"/>
                <a:cs typeface="QHJKMV+TimesNewRomanPS-BoldMT"/>
              </a:rPr>
              <a:t>1.Project Conception and Initiation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67544" y="339502"/>
            <a:ext cx="1929221"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References</a:t>
            </a:r>
          </a:p>
        </p:txBody>
      </p:sp>
      <p:sp>
        <p:nvSpPr>
          <p:cNvPr id="4" name="object 4"/>
          <p:cNvSpPr txBox="1"/>
          <p:nvPr/>
        </p:nvSpPr>
        <p:spPr>
          <a:xfrm>
            <a:off x="683568" y="799529"/>
            <a:ext cx="8136904" cy="4174220"/>
          </a:xfrm>
          <a:prstGeom prst="rect">
            <a:avLst/>
          </a:prstGeom>
        </p:spPr>
        <p:txBody>
          <a:bodyPr vert="horz" wrap="square" lIns="0" tIns="0" rIns="0" bIns="0" rtlCol="0">
            <a:spAutoFit/>
          </a:bodyPr>
          <a:lstStyle/>
          <a:p>
            <a:pPr marR="0" algn="just">
              <a:lnSpc>
                <a:spcPts val="2066"/>
              </a:lnSpc>
              <a:spcBef>
                <a:spcPts val="0"/>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[1] Sampath Swathi Reddy, </a:t>
            </a:r>
            <a:r>
              <a:rPr lang="en-IN" sz="1600" dirty="0" err="1">
                <a:solidFill>
                  <a:srgbClr val="000000"/>
                </a:solidFill>
                <a:latin typeface="Times New Roman" panose="02020603050405020304" pitchFamily="18" charset="0"/>
                <a:cs typeface="Times New Roman" panose="02020603050405020304" pitchFamily="18" charset="0"/>
              </a:rPr>
              <a:t>Kalaga</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Prashanthi</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Vanagapalli</a:t>
            </a:r>
            <a:r>
              <a:rPr lang="en-IN" sz="1600" dirty="0">
                <a:solidFill>
                  <a:srgbClr val="000000"/>
                </a:solidFill>
                <a:latin typeface="Times New Roman" panose="02020603050405020304" pitchFamily="18" charset="0"/>
                <a:cs typeface="Times New Roman" panose="02020603050405020304" pitchFamily="18" charset="0"/>
              </a:rPr>
              <a:t> Vamshi Krishna, </a:t>
            </a:r>
            <a:r>
              <a:rPr lang="en-IN" sz="1600" dirty="0" err="1">
                <a:solidFill>
                  <a:srgbClr val="000000"/>
                </a:solidFill>
                <a:latin typeface="Times New Roman" panose="02020603050405020304" pitchFamily="18" charset="0"/>
                <a:cs typeface="Times New Roman" panose="02020603050405020304" pitchFamily="18" charset="0"/>
              </a:rPr>
              <a:t>G.Vinesh</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Dr.</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Suwarna</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Gothane</a:t>
            </a:r>
            <a:r>
              <a:rPr lang="en-IN" sz="1600" dirty="0">
                <a:solidFill>
                  <a:srgbClr val="000000"/>
                </a:solidFill>
                <a:latin typeface="Times New Roman" panose="02020603050405020304" pitchFamily="18" charset="0"/>
                <a:cs typeface="Times New Roman" panose="02020603050405020304" pitchFamily="18" charset="0"/>
              </a:rPr>
              <a:t>,``</a:t>
            </a:r>
            <a:r>
              <a:rPr lang="en-IN" sz="1600" dirty="0" err="1">
                <a:solidFill>
                  <a:srgbClr val="000000"/>
                </a:solidFill>
                <a:latin typeface="Times New Roman" panose="02020603050405020304" pitchFamily="18" charset="0"/>
                <a:cs typeface="Times New Roman" panose="02020603050405020304" pitchFamily="18" charset="0"/>
              </a:rPr>
              <a:t>Agro</a:t>
            </a:r>
            <a:r>
              <a:rPr lang="en-IN" sz="1600" dirty="0">
                <a:solidFill>
                  <a:srgbClr val="000000"/>
                </a:solidFill>
                <a:latin typeface="Times New Roman" panose="02020603050405020304" pitchFamily="18" charset="0"/>
                <a:cs typeface="Times New Roman" panose="02020603050405020304" pitchFamily="18" charset="0"/>
              </a:rPr>
              <a:t> Farming using Machine Learning", International Journal for Research in Applied Science &amp; Engineering Technology (IJRASET), 2021</a:t>
            </a:r>
          </a:p>
          <a:p>
            <a:pPr marR="0" algn="just">
              <a:lnSpc>
                <a:spcPts val="2066"/>
              </a:lnSpc>
              <a:spcBef>
                <a:spcPts val="0"/>
              </a:spcBef>
              <a:spcAft>
                <a:spcPts val="0"/>
              </a:spcAft>
              <a:buSzPct val="140000"/>
            </a:pPr>
            <a:endParaRPr lang="en-IN" sz="1600" dirty="0">
              <a:solidFill>
                <a:srgbClr val="000000"/>
              </a:solidFill>
              <a:latin typeface="Times New Roman" panose="02020603050405020304" pitchFamily="18" charset="0"/>
              <a:cs typeface="Times New Roman" panose="02020603050405020304" pitchFamily="18" charset="0"/>
            </a:endParaRPr>
          </a:p>
          <a:p>
            <a:pPr marR="0" algn="just">
              <a:lnSpc>
                <a:spcPts val="2066"/>
              </a:lnSpc>
              <a:spcBef>
                <a:spcPts val="0"/>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[2] Huang, W., Lu, W., &amp; Chen, H. , ``IOT Based Smart Agriculture Monitoring System", 3rd International Conference on Control Science and Systems Engineering (ICCSSE), (pp. 496-499), 2019 </a:t>
            </a:r>
          </a:p>
          <a:p>
            <a:pPr marR="0" algn="just">
              <a:lnSpc>
                <a:spcPts val="2066"/>
              </a:lnSpc>
              <a:spcBef>
                <a:spcPts val="0"/>
              </a:spcBef>
              <a:spcAft>
                <a:spcPts val="0"/>
              </a:spcAft>
              <a:buSzPct val="140000"/>
            </a:pPr>
            <a:endParaRPr lang="en-IN" sz="1600" dirty="0">
              <a:solidFill>
                <a:srgbClr val="000000"/>
              </a:solidFill>
              <a:latin typeface="Times New Roman" panose="02020603050405020304" pitchFamily="18" charset="0"/>
              <a:cs typeface="Times New Roman" panose="02020603050405020304" pitchFamily="18" charset="0"/>
            </a:endParaRPr>
          </a:p>
          <a:p>
            <a:pPr marR="0" algn="just">
              <a:lnSpc>
                <a:spcPts val="2066"/>
              </a:lnSpc>
              <a:spcBef>
                <a:spcPts val="417"/>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[3] Abhilash Lad, Sumitra </a:t>
            </a:r>
            <a:r>
              <a:rPr lang="en-IN" sz="1600" dirty="0" err="1">
                <a:solidFill>
                  <a:srgbClr val="000000"/>
                </a:solidFill>
                <a:latin typeface="Times New Roman" panose="02020603050405020304" pitchFamily="18" charset="0"/>
                <a:cs typeface="Times New Roman" panose="02020603050405020304" pitchFamily="18" charset="0"/>
              </a:rPr>
              <a:t>Nandre</a:t>
            </a:r>
            <a:r>
              <a:rPr lang="en-IN" sz="1600" dirty="0">
                <a:solidFill>
                  <a:srgbClr val="000000"/>
                </a:solidFill>
                <a:latin typeface="Times New Roman" panose="02020603050405020304" pitchFamily="18" charset="0"/>
                <a:cs typeface="Times New Roman" panose="02020603050405020304" pitchFamily="18" charset="0"/>
              </a:rPr>
              <a:t>, Krishna </a:t>
            </a:r>
            <a:r>
              <a:rPr lang="en-IN" sz="1600" dirty="0" err="1">
                <a:solidFill>
                  <a:srgbClr val="000000"/>
                </a:solidFill>
                <a:latin typeface="Times New Roman" panose="02020603050405020304" pitchFamily="18" charset="0"/>
                <a:cs typeface="Times New Roman" panose="02020603050405020304" pitchFamily="18" charset="0"/>
              </a:rPr>
              <a:t>Raichurkar</a:t>
            </a:r>
            <a:r>
              <a:rPr lang="en-IN" sz="1600" dirty="0">
                <a:solidFill>
                  <a:srgbClr val="000000"/>
                </a:solidFill>
                <a:latin typeface="Times New Roman" panose="02020603050405020304" pitchFamily="18" charset="0"/>
                <a:cs typeface="Times New Roman" panose="02020603050405020304" pitchFamily="18" charset="0"/>
              </a:rPr>
              <a:t>, Sumit </a:t>
            </a:r>
            <a:r>
              <a:rPr lang="en-IN" sz="1600" dirty="0" err="1">
                <a:solidFill>
                  <a:srgbClr val="000000"/>
                </a:solidFill>
                <a:latin typeface="Times New Roman" panose="02020603050405020304" pitchFamily="18" charset="0"/>
                <a:cs typeface="Times New Roman" panose="02020603050405020304" pitchFamily="18" charset="0"/>
              </a:rPr>
              <a:t>Zarkhande</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Dr.</a:t>
            </a:r>
            <a:r>
              <a:rPr lang="en-IN" sz="1600" dirty="0">
                <a:solidFill>
                  <a:srgbClr val="000000"/>
                </a:solidFill>
                <a:latin typeface="Times New Roman" panose="02020603050405020304" pitchFamily="18" charset="0"/>
                <a:cs typeface="Times New Roman" panose="02020603050405020304" pitchFamily="18" charset="0"/>
              </a:rPr>
              <a:t> Priya Charles , ``Smart Agriculture Monitoring and Control System Using IOT", </a:t>
            </a:r>
            <a:r>
              <a:rPr lang="en-IN" sz="1600" dirty="0" err="1">
                <a:solidFill>
                  <a:srgbClr val="000000"/>
                </a:solidFill>
                <a:latin typeface="Times New Roman" panose="02020603050405020304" pitchFamily="18" charset="0"/>
                <a:cs typeface="Times New Roman" panose="02020603050405020304" pitchFamily="18" charset="0"/>
              </a:rPr>
              <a:t>Ijraset</a:t>
            </a:r>
            <a:r>
              <a:rPr lang="en-IN" sz="1600" dirty="0">
                <a:solidFill>
                  <a:srgbClr val="000000"/>
                </a:solidFill>
                <a:latin typeface="Times New Roman" panose="02020603050405020304" pitchFamily="18" charset="0"/>
                <a:cs typeface="Times New Roman" panose="02020603050405020304" pitchFamily="18" charset="0"/>
              </a:rPr>
              <a:t> Journal For Research in Applied Science and Engineering Technology , 2022</a:t>
            </a:r>
          </a:p>
          <a:p>
            <a:pPr marR="0" algn="just">
              <a:lnSpc>
                <a:spcPts val="2066"/>
              </a:lnSpc>
              <a:spcBef>
                <a:spcPts val="417"/>
              </a:spcBef>
              <a:spcAft>
                <a:spcPts val="0"/>
              </a:spcAft>
              <a:buSzPct val="140000"/>
            </a:pPr>
            <a:endParaRPr lang="en-IN" sz="1600" dirty="0">
              <a:solidFill>
                <a:srgbClr val="000000"/>
              </a:solidFill>
              <a:latin typeface="JLPAIK+ArialMT"/>
              <a:cs typeface="Times New Roman" panose="02020603050405020304" pitchFamily="18" charset="0"/>
            </a:endParaRPr>
          </a:p>
          <a:p>
            <a:pPr marR="0" algn="just">
              <a:lnSpc>
                <a:spcPts val="2066"/>
              </a:lnSpc>
              <a:spcBef>
                <a:spcPts val="417"/>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[4] R. R. Rubia Gandhi; J Angel Ida Chellam; T. N. Prabhu; C. </a:t>
            </a:r>
            <a:r>
              <a:rPr lang="en-IN" sz="1600" dirty="0" err="1">
                <a:solidFill>
                  <a:srgbClr val="000000"/>
                </a:solidFill>
                <a:latin typeface="Times New Roman" panose="02020603050405020304" pitchFamily="18" charset="0"/>
                <a:cs typeface="Times New Roman" panose="02020603050405020304" pitchFamily="18" charset="0"/>
              </a:rPr>
              <a:t>Kathirvel</a:t>
            </a:r>
            <a:r>
              <a:rPr lang="en-IN" sz="1600" dirty="0">
                <a:solidFill>
                  <a:srgbClr val="000000"/>
                </a:solidFill>
                <a:latin typeface="Times New Roman" panose="02020603050405020304" pitchFamily="18" charset="0"/>
                <a:cs typeface="Times New Roman" panose="02020603050405020304" pitchFamily="18" charset="0"/>
              </a:rPr>
              <a:t>; M. </a:t>
            </a:r>
            <a:r>
              <a:rPr lang="en-IN" sz="1600" dirty="0" err="1">
                <a:solidFill>
                  <a:srgbClr val="000000"/>
                </a:solidFill>
                <a:latin typeface="Times New Roman" panose="02020603050405020304" pitchFamily="18" charset="0"/>
                <a:cs typeface="Times New Roman" panose="02020603050405020304" pitchFamily="18" charset="0"/>
              </a:rPr>
              <a:t>Sivaramkrishnan</a:t>
            </a:r>
            <a:r>
              <a:rPr lang="en-IN" sz="1600" dirty="0">
                <a:solidFill>
                  <a:srgbClr val="000000"/>
                </a:solidFill>
                <a:latin typeface="Times New Roman" panose="02020603050405020304" pitchFamily="18" charset="0"/>
                <a:cs typeface="Times New Roman" panose="02020603050405020304" pitchFamily="18" charset="0"/>
              </a:rPr>
              <a:t>; M. Siva Ramkumar, ``Machine Learning Approaches for Smart Agriculture", International Conference on Computing Methodologies and Communication (ICCMC),IEEE , 2022</a:t>
            </a: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8" y="561966"/>
            <a:ext cx="8274697" cy="2180084"/>
          </a:xfrm>
          <a:prstGeom prst="rect">
            <a:avLst/>
          </a:prstGeom>
        </p:spPr>
        <p:txBody>
          <a:bodyPr vert="horz" wrap="square" lIns="0" tIns="0" rIns="0" bIns="0" rtlCol="0">
            <a:spAutoFit/>
          </a:bodyPr>
          <a:lstStyle/>
          <a:p>
            <a:pPr marL="0" marR="0">
              <a:lnSpc>
                <a:spcPts val="3351"/>
              </a:lnSpc>
              <a:spcBef>
                <a:spcPts val="0"/>
              </a:spcBef>
              <a:spcAft>
                <a:spcPts val="0"/>
              </a:spcAft>
            </a:pPr>
            <a:r>
              <a:rPr lang="en-IN" sz="3000" dirty="0">
                <a:solidFill>
                  <a:srgbClr val="000000"/>
                </a:solidFill>
                <a:latin typeface="QHJKMV+TimesNewRomanPS-BoldMT" panose="020B0604020202020204"/>
                <a:cs typeface="JLPAIK+ArialMT"/>
              </a:rPr>
              <a:t>Patent</a:t>
            </a:r>
          </a:p>
          <a:p>
            <a:pPr>
              <a:lnSpc>
                <a:spcPts val="3351"/>
              </a:lnSpc>
            </a:pPr>
            <a:r>
              <a:rPr lang="en-IN" dirty="0">
                <a:solidFill>
                  <a:srgbClr val="000000"/>
                </a:solidFill>
                <a:latin typeface="Times New Roman" panose="02020603050405020304" pitchFamily="18" charset="0"/>
                <a:cs typeface="Times New Roman" panose="02020603050405020304" pitchFamily="18" charset="0"/>
              </a:rPr>
              <a:t>Patent has been officially filed for the system proposed titled “</a:t>
            </a:r>
            <a:r>
              <a:rPr lang="en-IN" altLang="en-US" sz="1800" b="1" dirty="0" err="1">
                <a:latin typeface="Times New Roman" panose="02020603050405020304" pitchFamily="18" charset="0"/>
              </a:rPr>
              <a:t>Kisaan</a:t>
            </a:r>
            <a:r>
              <a:rPr lang="en-IN" altLang="en-US" sz="1800" b="1" dirty="0">
                <a:latin typeface="Times New Roman" panose="02020603050405020304" pitchFamily="18" charset="0"/>
              </a:rPr>
              <a:t> Dost: A Comprehensive ML and IOT based Web Framework for Smart Agriculture”.  </a:t>
            </a:r>
          </a:p>
          <a:p>
            <a:pPr marL="0" marR="0">
              <a:lnSpc>
                <a:spcPts val="3351"/>
              </a:lnSpc>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  </a:t>
            </a:r>
          </a:p>
          <a:p>
            <a:pPr marL="0" marR="0">
              <a:lnSpc>
                <a:spcPts val="3351"/>
              </a:lnSpc>
              <a:spcBef>
                <a:spcPts val="0"/>
              </a:spcBef>
              <a:spcAft>
                <a:spcPts val="0"/>
              </a:spcAft>
            </a:pPr>
            <a:endParaRPr sz="3000" dirty="0">
              <a:solidFill>
                <a:srgbClr val="000000"/>
              </a:solidFill>
              <a:latin typeface="JLPAIK+ArialMT"/>
              <a:cs typeface="JLPAIK+Arial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303991" y="2723535"/>
            <a:ext cx="2744856" cy="628798"/>
          </a:xfrm>
          <a:prstGeom prst="rect">
            <a:avLst/>
          </a:prstGeom>
        </p:spPr>
        <p:txBody>
          <a:bodyPr vert="horz" wrap="square" lIns="0" tIns="0" rIns="0" bIns="0" rtlCol="0">
            <a:spAutoFit/>
          </a:bodyPr>
          <a:lstStyle/>
          <a:p>
            <a:pPr marL="0" marR="0">
              <a:lnSpc>
                <a:spcPts val="4651"/>
              </a:lnSpc>
              <a:spcBef>
                <a:spcPts val="0"/>
              </a:spcBef>
              <a:spcAft>
                <a:spcPts val="0"/>
              </a:spcAft>
            </a:pPr>
            <a:r>
              <a:rPr sz="4200" b="1" dirty="0">
                <a:solidFill>
                  <a:srgbClr val="FFFBF0"/>
                </a:solidFill>
                <a:latin typeface="QHJKMV+TimesNewRomanPS-BoldMT"/>
                <a:cs typeface="QHJKMV+TimesNewRomanPS-BoldM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01759" y="564782"/>
            <a:ext cx="2139444"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1.1 Abstract</a:t>
            </a:r>
          </a:p>
        </p:txBody>
      </p:sp>
      <p:sp>
        <p:nvSpPr>
          <p:cNvPr id="4" name="object 4"/>
          <p:cNvSpPr txBox="1"/>
          <p:nvPr/>
        </p:nvSpPr>
        <p:spPr>
          <a:xfrm>
            <a:off x="516599" y="1610527"/>
            <a:ext cx="294310" cy="269304"/>
          </a:xfrm>
          <a:prstGeom prst="rect">
            <a:avLst/>
          </a:prstGeom>
        </p:spPr>
        <p:txBody>
          <a:bodyPr vert="horz" wrap="square" lIns="0" tIns="0" rIns="0" bIns="0" rtlCol="0">
            <a:spAutoFit/>
          </a:bodyPr>
          <a:lstStyle/>
          <a:p>
            <a:pPr marL="0" marR="0">
              <a:lnSpc>
                <a:spcPts val="2066"/>
              </a:lnSpc>
              <a:spcBef>
                <a:spcPts val="0"/>
              </a:spcBef>
              <a:spcAft>
                <a:spcPts val="0"/>
              </a:spcAft>
            </a:pPr>
            <a:endParaRPr sz="1850" dirty="0">
              <a:solidFill>
                <a:srgbClr val="000000"/>
              </a:solidFill>
              <a:latin typeface="JLPAIK+ArialMT"/>
              <a:cs typeface="JLPAIK+ArialMT"/>
            </a:endParaRPr>
          </a:p>
        </p:txBody>
      </p:sp>
      <p:sp>
        <p:nvSpPr>
          <p:cNvPr id="6" name="TextBox 5">
            <a:extLst>
              <a:ext uri="{FF2B5EF4-FFF2-40B4-BE49-F238E27FC236}">
                <a16:creationId xmlns:a16="http://schemas.microsoft.com/office/drawing/2014/main" id="{6BED5153-096E-644D-8A4C-C7E9C894D3BF}"/>
              </a:ext>
            </a:extLst>
          </p:cNvPr>
          <p:cNvSpPr txBox="1"/>
          <p:nvPr/>
        </p:nvSpPr>
        <p:spPr>
          <a:xfrm>
            <a:off x="401759" y="1203598"/>
            <a:ext cx="8418713"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311A2387-A2BD-9A4B-FA26-A0F53EBD7D17}"/>
              </a:ext>
            </a:extLst>
          </p:cNvPr>
          <p:cNvSpPr>
            <a:spLocks noGrp="1"/>
          </p:cNvSpPr>
          <p:nvPr>
            <p:ph type="body" idx="1"/>
          </p:nvPr>
        </p:nvSpPr>
        <p:spPr>
          <a:xfrm>
            <a:off x="327599" y="1241312"/>
            <a:ext cx="8414642" cy="3600986"/>
          </a:xfrm>
        </p:spPr>
        <p:txBody>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With over 70% of rural families in India reliant on agriculture for their livelihoods, its significance to the nation's economy cannot be overstated. Contributing about 17% to GDP, efficient farming practices are essential for sustained growth. However, lacking up-to-date information on soil quality and environmental factors often leads to decreased crop yields. To address these challenges, "Kisaan Dost“, a web-framework leveraging Machine Learning, IoT, and real-time data analytics, has </a:t>
            </a:r>
            <a:r>
              <a:rPr lang="en-US" dirty="0">
                <a:solidFill>
                  <a:schemeClr val="tx1"/>
                </a:solidFill>
                <a:latin typeface="Times New Roman" panose="02020603050405020304" pitchFamily="18" charset="0"/>
                <a:cs typeface="Times New Roman" panose="02020603050405020304" pitchFamily="18" charset="0"/>
              </a:rPr>
              <a:t>being </a:t>
            </a:r>
            <a:r>
              <a:rPr lang="en-US" b="0" i="0" dirty="0" err="1">
                <a:solidFill>
                  <a:schemeClr val="tx1"/>
                </a:solidFill>
                <a:effectLst/>
                <a:latin typeface="Times New Roman" panose="02020603050405020304" pitchFamily="18" charset="0"/>
                <a:cs typeface="Times New Roman" panose="02020603050405020304" pitchFamily="18" charset="0"/>
              </a:rPr>
              <a:t>develope</a:t>
            </a:r>
            <a:r>
              <a:rPr lang="en-US" b="0" i="0" dirty="0">
                <a:solidFill>
                  <a:schemeClr val="tx1"/>
                </a:solidFill>
                <a:effectLst/>
                <a:latin typeface="Times New Roman" panose="02020603050405020304" pitchFamily="18" charset="0"/>
                <a:cs typeface="Times New Roman" panose="02020603050405020304" pitchFamily="18" charset="0"/>
              </a:rPr>
              <a:t>. This system will collect real-time data on soil quality and environmental parameters, process it for analysis and transmit to cloud and fog computing servers. By harnessing technologies like real-time data analytics and machine learning, valuable insights </a:t>
            </a:r>
            <a:r>
              <a:rPr lang="en-US" dirty="0">
                <a:solidFill>
                  <a:schemeClr val="tx1"/>
                </a:solidFill>
                <a:latin typeface="Times New Roman" panose="02020603050405020304" pitchFamily="18" charset="0"/>
                <a:cs typeface="Times New Roman" panose="02020603050405020304" pitchFamily="18" charset="0"/>
              </a:rPr>
              <a:t>will be derive</a:t>
            </a:r>
            <a:r>
              <a:rPr lang="en-US" b="0" i="0" dirty="0">
                <a:solidFill>
                  <a:schemeClr val="tx1"/>
                </a:solidFill>
                <a:effectLst/>
                <a:latin typeface="Times New Roman" panose="02020603050405020304" pitchFamily="18" charset="0"/>
                <a:cs typeface="Times New Roman" panose="02020603050405020304" pitchFamily="18" charset="0"/>
              </a:rPr>
              <a:t> to optimize fertilizer application and crop growth. These insights empower informed decision-making, promoting environmentally friendly farming techniques and maximizing crop yields. By facilitating access to agricultural insights, "Kisaan Dost" aims to support optimal crop production and sustainable farming practices across India's agricultural landscape.</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2434523"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1.2 Objectives</a:t>
            </a:r>
          </a:p>
        </p:txBody>
      </p:sp>
      <p:sp>
        <p:nvSpPr>
          <p:cNvPr id="4" name="object 4"/>
          <p:cNvSpPr txBox="1"/>
          <p:nvPr/>
        </p:nvSpPr>
        <p:spPr>
          <a:xfrm>
            <a:off x="647563" y="1066551"/>
            <a:ext cx="7848873" cy="4090863"/>
          </a:xfrm>
          <a:prstGeom prst="rect">
            <a:avLst/>
          </a:prstGeom>
        </p:spPr>
        <p:txBody>
          <a:bodyPr vert="horz" wrap="square" lIns="0" tIns="0" rIns="0" bIns="0" rtlCol="0">
            <a:spAutoFit/>
          </a:bodyPr>
          <a:lstStyle/>
          <a:p>
            <a:pPr marL="342900" marR="0" indent="-342900" algn="just">
              <a:lnSpc>
                <a:spcPts val="2066"/>
              </a:lnSpc>
              <a:spcBef>
                <a:spcPts val="0"/>
              </a:spcBef>
              <a:spcAft>
                <a:spcPts val="0"/>
              </a:spcAft>
              <a:buSzPct val="140000"/>
              <a:buFont typeface="Arial" panose="020B0604020202020204" pitchFamily="34" charset="0"/>
              <a:buChar char="•"/>
            </a:pPr>
            <a:r>
              <a:rPr lang="en-US" sz="1850" dirty="0">
                <a:latin typeface="Times New Roman" panose="02020603050405020304" pitchFamily="18" charset="0"/>
                <a:ea typeface="Times New Roman" panose="02020603050405020304" pitchFamily="18" charset="0"/>
              </a:rPr>
              <a:t>To enable controlled optimization of crop growth and farm yields, parallelly maintaining Soil quality through generated insights regarding various in-field parameters using Data extraction modules and evaluation model.</a:t>
            </a:r>
          </a:p>
          <a:p>
            <a:pPr marL="342900" marR="0" indent="-342900" algn="just">
              <a:lnSpc>
                <a:spcPts val="2066"/>
              </a:lnSpc>
              <a:spcBef>
                <a:spcPts val="0"/>
              </a:spcBef>
              <a:spcAft>
                <a:spcPts val="0"/>
              </a:spcAft>
              <a:buSzPct val="140000"/>
              <a:buFont typeface="Arial" panose="020B0604020202020204" pitchFamily="34" charset="0"/>
              <a:buChar char="•"/>
            </a:pPr>
            <a:endParaRPr lang="en-IN" sz="1850" dirty="0">
              <a:latin typeface="Times New Roman" panose="02020603050405020304" pitchFamily="18" charset="0"/>
              <a:ea typeface="Times New Roman" panose="02020603050405020304" pitchFamily="18" charset="0"/>
            </a:endParaRPr>
          </a:p>
          <a:p>
            <a:pPr marL="342900" marR="0" indent="-342900" algn="just">
              <a:lnSpc>
                <a:spcPts val="2066"/>
              </a:lnSpc>
              <a:spcBef>
                <a:spcPts val="0"/>
              </a:spcBef>
              <a:spcAft>
                <a:spcPts val="0"/>
              </a:spcAft>
              <a:buSzPct val="140000"/>
              <a:buFont typeface="Arial" panose="020B0604020202020204" pitchFamily="34" charset="0"/>
              <a:buChar char="•"/>
            </a:pPr>
            <a:r>
              <a:rPr lang="en-US" sz="1850" dirty="0">
                <a:latin typeface="Times New Roman" panose="02020603050405020304" pitchFamily="18" charset="0"/>
                <a:ea typeface="Times New Roman" panose="02020603050405020304" pitchFamily="18" charset="0"/>
              </a:rPr>
              <a:t>To</a:t>
            </a:r>
            <a:r>
              <a:rPr lang="en-US" sz="1850" spc="-1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help</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farmers</a:t>
            </a:r>
            <a:r>
              <a:rPr lang="en-US" sz="1850" spc="-10"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to</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grow</a:t>
            </a:r>
            <a:r>
              <a:rPr lang="en-US" sz="1850" spc="-1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plants</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under</a:t>
            </a:r>
            <a:r>
              <a:rPr lang="en-US" sz="1850" spc="-10"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controlled</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climatic</a:t>
            </a:r>
            <a:r>
              <a:rPr lang="en-US" sz="1850" spc="-20"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conditions for</a:t>
            </a:r>
            <a:r>
              <a:rPr lang="en-US" sz="1850" spc="-2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optimum produce using simple reflex based AI model utilized in automated irrigation system.</a:t>
            </a:r>
          </a:p>
          <a:p>
            <a:pPr marL="342900" marR="0" indent="-342900" algn="just">
              <a:lnSpc>
                <a:spcPts val="2066"/>
              </a:lnSpc>
              <a:spcBef>
                <a:spcPts val="0"/>
              </a:spcBef>
              <a:spcAft>
                <a:spcPts val="0"/>
              </a:spcAft>
              <a:buSzPct val="140000"/>
              <a:buFont typeface="Arial" panose="020B0604020202020204" pitchFamily="34" charset="0"/>
              <a:buChar char="•"/>
            </a:pPr>
            <a:endParaRPr lang="en-IN" sz="1850" dirty="0">
              <a:latin typeface="Times New Roman" panose="02020603050405020304" pitchFamily="18" charset="0"/>
              <a:ea typeface="Times New Roman" panose="02020603050405020304" pitchFamily="18" charset="0"/>
            </a:endParaRPr>
          </a:p>
          <a:p>
            <a:pPr marL="342900" marR="0" indent="-342900" algn="just">
              <a:lnSpc>
                <a:spcPts val="2066"/>
              </a:lnSpc>
              <a:spcBef>
                <a:spcPts val="0"/>
              </a:spcBef>
              <a:spcAft>
                <a:spcPts val="0"/>
              </a:spcAft>
              <a:buSzPct val="140000"/>
              <a:buFont typeface="Arial" panose="020B0604020202020204" pitchFamily="34" charset="0"/>
              <a:buChar char="•"/>
            </a:pPr>
            <a:r>
              <a:rPr lang="en-US" sz="1850" dirty="0">
                <a:latin typeface="Times New Roman" panose="02020603050405020304" pitchFamily="18" charset="0"/>
                <a:ea typeface="Times New Roman" panose="02020603050405020304" pitchFamily="18" charset="0"/>
              </a:rPr>
              <a:t>To get an insights of knowledge report regarding factors affecting plant growth, thus helping stakeholders take informed decisions of farming practices using Power BI.</a:t>
            </a:r>
          </a:p>
          <a:p>
            <a:pPr marL="342900" marR="0" indent="-342900" algn="just">
              <a:lnSpc>
                <a:spcPts val="2066"/>
              </a:lnSpc>
              <a:spcBef>
                <a:spcPts val="0"/>
              </a:spcBef>
              <a:spcAft>
                <a:spcPts val="0"/>
              </a:spcAft>
              <a:buSzPct val="140000"/>
              <a:buFont typeface="Arial" panose="020B0604020202020204" pitchFamily="34" charset="0"/>
              <a:buChar char="•"/>
            </a:pPr>
            <a:endParaRPr lang="en-US" sz="1850" dirty="0">
              <a:latin typeface="Times New Roman" panose="02020603050405020304" pitchFamily="18" charset="0"/>
              <a:ea typeface="Times New Roman" panose="02020603050405020304" pitchFamily="18" charset="0"/>
            </a:endParaRPr>
          </a:p>
          <a:p>
            <a:pPr marL="342900" marR="0" indent="-342900" algn="just">
              <a:lnSpc>
                <a:spcPts val="2066"/>
              </a:lnSpc>
              <a:spcBef>
                <a:spcPts val="0"/>
              </a:spcBef>
              <a:spcAft>
                <a:spcPts val="0"/>
              </a:spcAft>
              <a:buSzPct val="140000"/>
              <a:buFont typeface="Arial" panose="020B0604020202020204" pitchFamily="34" charset="0"/>
              <a:buChar char="•"/>
            </a:pPr>
            <a:r>
              <a:rPr lang="en-US" altLang="en-US" sz="1850" dirty="0">
                <a:latin typeface="Times New Roman" panose="02020603050405020304" pitchFamily="18" charset="0"/>
              </a:rPr>
              <a:t>To overcome the problem of over/under fertilization which is major concern for soil quality maintenance using Machine Learning Model.</a:t>
            </a:r>
          </a:p>
          <a:p>
            <a:pPr marL="0" marR="0">
              <a:lnSpc>
                <a:spcPts val="2066"/>
              </a:lnSpc>
              <a:spcBef>
                <a:spcPts val="367"/>
              </a:spcBef>
              <a:spcAft>
                <a:spcPts val="0"/>
              </a:spcAft>
            </a:pPr>
            <a:endParaRPr sz="1850" dirty="0">
              <a:solidFill>
                <a:srgbClr val="000000"/>
              </a:solidFill>
              <a:latin typeface="JLPAIK+ArialMT"/>
              <a:cs typeface="JLPAIK+Arial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FAF3E-4959-10C2-1B57-9ED391EA61E3}"/>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412465A-2519-3C28-EB06-247D9A27B1A4}"/>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8AEA9594-C087-3B1C-684E-9433ACA97680}"/>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985BA99B-E5F9-01C9-CBD5-E54D1FBCA19E}"/>
              </a:ext>
            </a:extLst>
          </p:cNvPr>
          <p:cNvSpPr txBox="1"/>
          <p:nvPr/>
        </p:nvSpPr>
        <p:spPr>
          <a:xfrm>
            <a:off x="647563" y="1066551"/>
            <a:ext cx="7812869" cy="269304"/>
          </a:xfrm>
          <a:prstGeom prst="rect">
            <a:avLst/>
          </a:prstGeom>
        </p:spPr>
        <p:txBody>
          <a:bodyPr vert="horz" wrap="square" lIns="0" tIns="0" rIns="0" bIns="0" rtlCol="0">
            <a:spAutoFit/>
          </a:bodyPr>
          <a:lstStyle/>
          <a:p>
            <a:pPr marL="0" marR="0">
              <a:lnSpc>
                <a:spcPts val="2066"/>
              </a:lnSpc>
              <a:spcBef>
                <a:spcPts val="367"/>
              </a:spcBef>
              <a:spcAft>
                <a:spcPts val="0"/>
              </a:spcAft>
            </a:pPr>
            <a:endParaRPr lang="en-IN" sz="1850" dirty="0">
              <a:solidFill>
                <a:srgbClr val="000000"/>
              </a:solidFill>
              <a:latin typeface="JLPAIK+ArialMT"/>
              <a:cs typeface="JLPAIK+ArialMT"/>
            </a:endParaRPr>
          </a:p>
        </p:txBody>
      </p:sp>
      <p:graphicFrame>
        <p:nvGraphicFramePr>
          <p:cNvPr id="5" name="Google Shape;62;p14">
            <a:extLst>
              <a:ext uri="{FF2B5EF4-FFF2-40B4-BE49-F238E27FC236}">
                <a16:creationId xmlns:a16="http://schemas.microsoft.com/office/drawing/2014/main" id="{5A1328E1-87E6-28E8-F669-92F37514730E}"/>
              </a:ext>
            </a:extLst>
          </p:cNvPr>
          <p:cNvGraphicFramePr/>
          <p:nvPr>
            <p:extLst>
              <p:ext uri="{D42A27DB-BD31-4B8C-83A1-F6EECF244321}">
                <p14:modId xmlns:p14="http://schemas.microsoft.com/office/powerpoint/2010/main" val="152174859"/>
              </p:ext>
            </p:extLst>
          </p:nvPr>
        </p:nvGraphicFramePr>
        <p:xfrm>
          <a:off x="539552" y="1066551"/>
          <a:ext cx="8296825" cy="3695072"/>
        </p:xfrm>
        <a:graphic>
          <a:graphicData uri="http://schemas.openxmlformats.org/drawingml/2006/table">
            <a:tbl>
              <a:tblPr>
                <a:noFill/>
              </a:tblPr>
              <a:tblGrid>
                <a:gridCol w="80799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962315">
                  <a:extLst>
                    <a:ext uri="{9D8B030D-6E8A-4147-A177-3AD203B41FA5}">
                      <a16:colId xmlns:a16="http://schemas.microsoft.com/office/drawing/2014/main" val="20002"/>
                    </a:ext>
                  </a:extLst>
                </a:gridCol>
                <a:gridCol w="942340">
                  <a:extLst>
                    <a:ext uri="{9D8B030D-6E8A-4147-A177-3AD203B41FA5}">
                      <a16:colId xmlns:a16="http://schemas.microsoft.com/office/drawing/2014/main" val="20003"/>
                    </a:ext>
                  </a:extLst>
                </a:gridCol>
              </a:tblGrid>
              <a:tr h="368653">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Sr.No</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Title</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a:latin typeface="Times New Roman" panose="02020603050405020304" pitchFamily="18" charset="0"/>
                          <a:cs typeface="Times New Roman" panose="02020603050405020304" pitchFamily="18" charset="0"/>
                        </a:rPr>
                        <a:t>Key Findings</a:t>
                      </a:r>
                      <a:endParaRPr sz="180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0"/>
                  </a:ext>
                </a:extLst>
              </a:tr>
              <a:tr h="2785316">
                <a:tc>
                  <a:txBody>
                    <a:bodyPr/>
                    <a:lstStyle/>
                    <a:p>
                      <a:pPr marL="88900" lvl="0" indent="0" algn="ctr" rtl="0">
                        <a:spcBef>
                          <a:spcPts val="0"/>
                        </a:spcBef>
                        <a:spcAft>
                          <a:spcPts val="0"/>
                        </a:spcAft>
                        <a:buSzPts val="2200"/>
                        <a:buNone/>
                      </a:pPr>
                      <a:r>
                        <a:rPr lang="en-IN" sz="1800" dirty="0">
                          <a:latin typeface="Times New Roman" panose="02020603050405020304" pitchFamily="18" charset="0"/>
                          <a:cs typeface="Times New Roman" panose="02020603050405020304" pitchFamily="18" charset="0"/>
                        </a:rPr>
                        <a:t>[1] </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Agro Farming Using Machine Learning</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US" sz="1800" b="0" i="0" dirty="0">
                          <a:solidFill>
                            <a:schemeClr val="tx1"/>
                          </a:solidFill>
                          <a:effectLst/>
                          <a:latin typeface="Times New Roman" panose="02020603050405020304" pitchFamily="18" charset="0"/>
                          <a:ea typeface="+mn-ea"/>
                          <a:cs typeface="Times New Roman" panose="02020603050405020304" pitchFamily="18" charset="0"/>
                        </a:rPr>
                        <a:t>This paper discusses using machine learning to optimize crop production in agriculture by analyzing data on factors like environmental conditions, soil variability, and input levels. It addresses challenges such as water scarcity and pesticide usage, aiming to make critical farming decisions more effective and sustainable. The focus is on accurately estimating crop yields and selecting optimal parameters to maximize production while minimizing the negative impacts of natural calamities and chemical usage.</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2021</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567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85F76-ACC6-8CF8-41BE-3E7EA0B4F559}"/>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45F3F0E0-0D53-B523-96C1-FF36693D3064}"/>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7D180DE8-B15A-FA1B-D64B-D9D8A8456F08}"/>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DFA87589-10CC-42C0-C98F-3553399162F9}"/>
              </a:ext>
            </a:extLst>
          </p:cNvPr>
          <p:cNvSpPr txBox="1"/>
          <p:nvPr/>
        </p:nvSpPr>
        <p:spPr>
          <a:xfrm>
            <a:off x="647563" y="1066551"/>
            <a:ext cx="7812869" cy="269304"/>
          </a:xfrm>
          <a:prstGeom prst="rect">
            <a:avLst/>
          </a:prstGeom>
        </p:spPr>
        <p:txBody>
          <a:bodyPr vert="horz" wrap="square" lIns="0" tIns="0" rIns="0" bIns="0" rtlCol="0">
            <a:spAutoFit/>
          </a:bodyPr>
          <a:lstStyle/>
          <a:p>
            <a:pPr marL="0" marR="0">
              <a:lnSpc>
                <a:spcPts val="2066"/>
              </a:lnSpc>
              <a:spcBef>
                <a:spcPts val="367"/>
              </a:spcBef>
              <a:spcAft>
                <a:spcPts val="0"/>
              </a:spcAft>
            </a:pPr>
            <a:endParaRPr lang="en-IN" sz="1850" dirty="0">
              <a:solidFill>
                <a:srgbClr val="000000"/>
              </a:solidFill>
              <a:latin typeface="JLPAIK+ArialMT"/>
              <a:cs typeface="JLPAIK+ArialMT"/>
            </a:endParaRPr>
          </a:p>
        </p:txBody>
      </p:sp>
      <p:graphicFrame>
        <p:nvGraphicFramePr>
          <p:cNvPr id="5" name="Google Shape;62;p14">
            <a:extLst>
              <a:ext uri="{FF2B5EF4-FFF2-40B4-BE49-F238E27FC236}">
                <a16:creationId xmlns:a16="http://schemas.microsoft.com/office/drawing/2014/main" id="{421F74E3-9638-F30A-6498-05824468D74E}"/>
              </a:ext>
            </a:extLst>
          </p:cNvPr>
          <p:cNvGraphicFramePr/>
          <p:nvPr>
            <p:extLst>
              <p:ext uri="{D42A27DB-BD31-4B8C-83A1-F6EECF244321}">
                <p14:modId xmlns:p14="http://schemas.microsoft.com/office/powerpoint/2010/main" val="2616171397"/>
              </p:ext>
            </p:extLst>
          </p:nvPr>
        </p:nvGraphicFramePr>
        <p:xfrm>
          <a:off x="423587" y="1201203"/>
          <a:ext cx="8296825" cy="3535572"/>
        </p:xfrm>
        <a:graphic>
          <a:graphicData uri="http://schemas.openxmlformats.org/drawingml/2006/table">
            <a:tbl>
              <a:tblPr>
                <a:noFill/>
              </a:tblPr>
              <a:tblGrid>
                <a:gridCol w="80799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962315">
                  <a:extLst>
                    <a:ext uri="{9D8B030D-6E8A-4147-A177-3AD203B41FA5}">
                      <a16:colId xmlns:a16="http://schemas.microsoft.com/office/drawing/2014/main" val="20002"/>
                    </a:ext>
                  </a:extLst>
                </a:gridCol>
                <a:gridCol w="942340">
                  <a:extLst>
                    <a:ext uri="{9D8B030D-6E8A-4147-A177-3AD203B41FA5}">
                      <a16:colId xmlns:a16="http://schemas.microsoft.com/office/drawing/2014/main" val="20003"/>
                    </a:ext>
                  </a:extLst>
                </a:gridCol>
              </a:tblGrid>
              <a:tr h="368653">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Paper No.</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Title</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Description</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0"/>
                  </a:ext>
                </a:extLst>
              </a:tr>
              <a:tr h="2785316">
                <a:tc>
                  <a:txBody>
                    <a:bodyPr/>
                    <a:lstStyle/>
                    <a:p>
                      <a:pPr marL="88900" lvl="0" indent="0" algn="ctr" rtl="0">
                        <a:spcBef>
                          <a:spcPts val="0"/>
                        </a:spcBef>
                        <a:spcAft>
                          <a:spcPts val="0"/>
                        </a:spcAft>
                        <a:buSzPts val="2200"/>
                        <a:buNone/>
                      </a:pPr>
                      <a:r>
                        <a:rPr lang="en-IN" sz="1800" dirty="0">
                          <a:latin typeface="Times New Roman" panose="02020603050405020304" pitchFamily="18" charset="0"/>
                          <a:cs typeface="Times New Roman" panose="02020603050405020304" pitchFamily="18" charset="0"/>
                        </a:rPr>
                        <a:t>[2] </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algn="just"/>
                      <a:r>
                        <a:rPr lang="en-US" sz="1800" b="1"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IOT Based Smart Agriculture Monitoring System</a:t>
                      </a: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US" sz="1800" b="0" i="0" dirty="0">
                          <a:solidFill>
                            <a:schemeClr val="tx1"/>
                          </a:solidFill>
                          <a:effectLst/>
                          <a:latin typeface="Times New Roman" panose="02020603050405020304" pitchFamily="18" charset="0"/>
                          <a:ea typeface="+mn-ea"/>
                          <a:cs typeface="Times New Roman" panose="02020603050405020304" pitchFamily="18" charset="0"/>
                        </a:rPr>
                        <a:t>This paper proposes an IoT-based Smart Agriculture Monitoring System to address challenges like water scarcity and low productivity. It monitors environmental conditions using sensors, processes data via a microcontroller, and transmits it wirelessly to a web application. The system enables farmers to remotely monitor crops, make informed decisions, and optimize growth, leading to increased yields and profitability.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2019</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4824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7A204-8C95-7C42-727F-6D8606B7F636}"/>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2BADFBC3-FBAD-06E0-E851-337132DDF6C6}"/>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7EA8DC4D-8D03-4868-DA94-031A72151534}"/>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8390A9CB-A012-C2B6-3C86-55642B64ABAA}"/>
              </a:ext>
            </a:extLst>
          </p:cNvPr>
          <p:cNvSpPr txBox="1"/>
          <p:nvPr/>
        </p:nvSpPr>
        <p:spPr>
          <a:xfrm>
            <a:off x="647563" y="1066551"/>
            <a:ext cx="7812869" cy="269304"/>
          </a:xfrm>
          <a:prstGeom prst="rect">
            <a:avLst/>
          </a:prstGeom>
        </p:spPr>
        <p:txBody>
          <a:bodyPr vert="horz" wrap="square" lIns="0" tIns="0" rIns="0" bIns="0" rtlCol="0">
            <a:spAutoFit/>
          </a:bodyPr>
          <a:lstStyle/>
          <a:p>
            <a:pPr marL="0" marR="0">
              <a:lnSpc>
                <a:spcPts val="2066"/>
              </a:lnSpc>
              <a:spcBef>
                <a:spcPts val="367"/>
              </a:spcBef>
              <a:spcAft>
                <a:spcPts val="0"/>
              </a:spcAft>
            </a:pPr>
            <a:endParaRPr lang="en-IN" sz="1850" dirty="0">
              <a:solidFill>
                <a:srgbClr val="000000"/>
              </a:solidFill>
              <a:latin typeface="JLPAIK+ArialMT"/>
              <a:cs typeface="JLPAIK+ArialMT"/>
            </a:endParaRPr>
          </a:p>
        </p:txBody>
      </p:sp>
      <p:graphicFrame>
        <p:nvGraphicFramePr>
          <p:cNvPr id="5" name="Google Shape;62;p14">
            <a:extLst>
              <a:ext uri="{FF2B5EF4-FFF2-40B4-BE49-F238E27FC236}">
                <a16:creationId xmlns:a16="http://schemas.microsoft.com/office/drawing/2014/main" id="{83374D13-5CD0-7A29-D8E2-5118DD2EC3A5}"/>
              </a:ext>
            </a:extLst>
          </p:cNvPr>
          <p:cNvGraphicFramePr/>
          <p:nvPr>
            <p:extLst>
              <p:ext uri="{D42A27DB-BD31-4B8C-83A1-F6EECF244321}">
                <p14:modId xmlns:p14="http://schemas.microsoft.com/office/powerpoint/2010/main" val="1799652099"/>
              </p:ext>
            </p:extLst>
          </p:nvPr>
        </p:nvGraphicFramePr>
        <p:xfrm>
          <a:off x="423587" y="1201203"/>
          <a:ext cx="8296825" cy="3702692"/>
        </p:xfrm>
        <a:graphic>
          <a:graphicData uri="http://schemas.openxmlformats.org/drawingml/2006/table">
            <a:tbl>
              <a:tblPr>
                <a:noFill/>
              </a:tblPr>
              <a:tblGrid>
                <a:gridCol w="80799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962315">
                  <a:extLst>
                    <a:ext uri="{9D8B030D-6E8A-4147-A177-3AD203B41FA5}">
                      <a16:colId xmlns:a16="http://schemas.microsoft.com/office/drawing/2014/main" val="20002"/>
                    </a:ext>
                  </a:extLst>
                </a:gridCol>
                <a:gridCol w="942340">
                  <a:extLst>
                    <a:ext uri="{9D8B030D-6E8A-4147-A177-3AD203B41FA5}">
                      <a16:colId xmlns:a16="http://schemas.microsoft.com/office/drawing/2014/main" val="20003"/>
                    </a:ext>
                  </a:extLst>
                </a:gridCol>
              </a:tblGrid>
              <a:tr h="368653">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Paper No.</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Title</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Description</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0"/>
                  </a:ext>
                </a:extLst>
              </a:tr>
              <a:tr h="2785316">
                <a:tc>
                  <a:txBody>
                    <a:bodyPr/>
                    <a:lstStyle/>
                    <a:p>
                      <a:pPr marL="88900" lvl="0" indent="0" algn="ctr" rtl="0">
                        <a:spcBef>
                          <a:spcPts val="0"/>
                        </a:spcBef>
                        <a:spcAft>
                          <a:spcPts val="0"/>
                        </a:spcAft>
                        <a:buSzPts val="2200"/>
                        <a:buNone/>
                      </a:pPr>
                      <a:r>
                        <a:rPr lang="en-IN" sz="1800" dirty="0">
                          <a:latin typeface="Times New Roman" panose="02020603050405020304" pitchFamily="18" charset="0"/>
                          <a:cs typeface="Times New Roman" panose="02020603050405020304" pitchFamily="18" charset="0"/>
                        </a:rPr>
                        <a:t>[3] </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US" b="0" dirty="0">
                          <a:latin typeface="Times New Roman" panose="02020603050405020304" pitchFamily="18" charset="0"/>
                          <a:cs typeface="Times New Roman" panose="02020603050405020304" pitchFamily="18" charset="0"/>
                        </a:rPr>
                        <a:t>Smart Agriculture Monitoring and Control System Using IOT</a:t>
                      </a:r>
                      <a:endParaRPr lang="en-US" sz="1800" b="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algn="just"/>
                      <a:r>
                        <a:rPr lang="en-US" b="0" i="0" dirty="0">
                          <a:solidFill>
                            <a:schemeClr val="tx1"/>
                          </a:solidFill>
                          <a:effectLst/>
                          <a:latin typeface="Times New Roman" panose="02020603050405020304" pitchFamily="18" charset="0"/>
                          <a:ea typeface="+mn-ea"/>
                          <a:cs typeface="Times New Roman" panose="02020603050405020304" pitchFamily="18" charset="0"/>
                        </a:rPr>
                        <a:t>This research explores IoT-enabled smart farming for improving agricultural decision-making by analyzing various crop growth parameters. It emphasizes leveraging IoT devices to modernize data collection and communication in agriculture. Factors like moisture, minerals, and light are examined to enhance crop growth and increase agricultural output. The goal is to empower farmers with data-driven insights for better decision-making and improved productivity.</a:t>
                      </a:r>
                      <a:endParaRPr lang="en-US" sz="1850" dirty="0">
                        <a:solidFill>
                          <a:srgbClr val="000000"/>
                        </a:solidFill>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2022</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183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A6A31-2E0F-B509-641F-768DB3EF3BCC}"/>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F7CC9E29-4CB1-C2B5-4757-2B6CE758C6BD}"/>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3B283EC4-E343-545A-6529-CC6FA4BDB0F3}"/>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AB187F5C-7BAC-9EF7-B6AB-A4206FE2C521}"/>
              </a:ext>
            </a:extLst>
          </p:cNvPr>
          <p:cNvSpPr txBox="1"/>
          <p:nvPr/>
        </p:nvSpPr>
        <p:spPr>
          <a:xfrm>
            <a:off x="647563" y="1066551"/>
            <a:ext cx="8100901" cy="2123658"/>
          </a:xfrm>
          <a:prstGeom prst="rect">
            <a:avLst/>
          </a:prstGeom>
        </p:spPr>
        <p:txBody>
          <a:bodyPr vert="horz" wrap="square" lIns="0" tIns="0" rIns="0" bIns="0" rtlCol="0">
            <a:spAutoFit/>
          </a:bodyPr>
          <a:lstStyle/>
          <a:p>
            <a:pPr algn="just"/>
            <a:r>
              <a:rPr lang="en-US" b="1" dirty="0">
                <a:latin typeface="Times New Roman" panose="02020603050405020304" pitchFamily="18" charset="0"/>
                <a:cs typeface="Times New Roman" panose="02020603050405020304" pitchFamily="18" charset="0"/>
              </a:rPr>
              <a:t>Review Paper 3[3]: Smart Agriculture Monitoring and Control System Using IOT</a:t>
            </a:r>
          </a:p>
          <a:p>
            <a:pPr algn="just"/>
            <a:endParaRPr lang="en-US" sz="12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Agriculture provides a wealth of data analysis parameters, resulting in increased crop yields. The use of IoT devices in smart farming aids in the modernization of information and communication. For better crop growth moisture, mineral, light and other factors can be assumed. This research looks into a few of these characteristics for data analysis with the goal of assisting users in making better agricultural decisions using IoT. The technique is intended to help farmers increase their agricultural output.</a:t>
            </a:r>
            <a:endParaRPr sz="1850" dirty="0">
              <a:solidFill>
                <a:srgbClr val="000000"/>
              </a:solidFill>
              <a:latin typeface="JLPAIK+ArialMT"/>
              <a:cs typeface="JLPAIK+ArialMT"/>
            </a:endParaRPr>
          </a:p>
        </p:txBody>
      </p:sp>
    </p:spTree>
    <p:extLst>
      <p:ext uri="{BB962C8B-B14F-4D97-AF65-F5344CB8AC3E}">
        <p14:creationId xmlns:p14="http://schemas.microsoft.com/office/powerpoint/2010/main" val="3009787857"/>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1157</TotalTime>
  <Words>1625</Words>
  <Application>Microsoft Office PowerPoint</Application>
  <PresentationFormat>On-screen Show (16:9)</PresentationFormat>
  <Paragraphs>146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KOLMNO+TimesNewRomanPSMT</vt:lpstr>
      <vt:lpstr>CRAJMG+Arial-BoldMT</vt:lpstr>
      <vt:lpstr>JLPAIK+ArialMT</vt:lpstr>
      <vt:lpstr>Arial</vt:lpstr>
      <vt:lpstr>QHJKMV+TimesNewRomanPS-BoldMT</vt:lpstr>
      <vt:lpstr>Calibri</vt:lpstr>
      <vt:lpstr>Times New Roman</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Kanan</dc:creator>
  <cp:lastModifiedBy>Kanan Sananse</cp:lastModifiedBy>
  <cp:revision>9</cp:revision>
  <dcterms:modified xsi:type="dcterms:W3CDTF">2024-03-14T08:06:22Z</dcterms:modified>
</cp:coreProperties>
</file>