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82" autoAdjust="0"/>
  </p:normalViewPr>
  <p:slideViewPr>
    <p:cSldViewPr snapToGrid="0">
      <p:cViewPr varScale="1"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B3A1-09E1-4F20-BC8D-FDDD28D223BF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B009C-EA06-45E8-9085-71AAFD3509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175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28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288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49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276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300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82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598-68E5-397F-EDC9-2ADBE15F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588B-F16B-4DDA-9F7B-CF981750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15F6-A8BF-786D-EE92-25DDCD7C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DD42-86FC-9F4C-F232-3B2ED9D6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F7CE-6B0B-7BC9-D03C-A6212651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5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28E-DC8B-B614-C08C-4DA2F4A0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CEB8-24F8-8338-CF07-4A508AE6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F4BD-FFD5-6D2B-FAAE-459EECF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54EC-E37D-7525-61F4-A9A81E5B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9530-F4B3-860A-69AE-E5B2A5F6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860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05DE8-3EEE-1BBA-C5A3-881390DD9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B828-7250-396C-D912-817EE0DF0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900B-1874-33E2-D41A-62F8BC0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7790-9B46-73E7-D281-51D5B275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0CD3-5F59-BFA2-2E5B-F19D749C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83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3A1D-0DBB-6416-2F34-E69C70A6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63C9-6A08-CA63-E47B-82EDADE6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5F4C-DB28-C776-4D27-C151D03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8E3D-5A74-4F5B-EBFE-64BA2CEF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787C-9C1C-14F0-58A2-785C1C46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D474-C376-13A2-4DBD-A6B3DA7F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CB36-B499-636B-EBB0-5831120C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40B2-6B59-DE14-CB3C-2A8D9CCC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43A6-F877-984E-33B4-B80D1464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E879-F8B6-8F7F-71D6-DDF41034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86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6115-0CBE-DBDC-1CD2-29FCCFD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3780-8041-2C28-AD09-8ECF467D7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B4221-4E43-C5DF-4256-78A617B4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C101-B93B-911C-DDC6-23F94C3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0C95E-3E06-CE0F-89CA-8431583C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5E4E-2B87-D8C7-82D5-34F9079C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7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DD93-ECE4-966E-0593-48124C40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9D82-3C2C-6BF0-D4B2-985DEF51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7C49-C611-3A5B-F1FA-928441DC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E6C59-D83D-129A-F998-DDDBB8A34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A855-86BB-D73C-503B-F41D1B674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B9D02-A7EB-5CA3-AE74-E6EAA7F2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0D1A4-DBC3-7BF8-748A-8D2F98B0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BA6D1-658E-1114-C547-052F140C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89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1734-2770-853B-4D2D-3398917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41226-5295-B024-79B6-4C17350B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5FD9-A648-F320-F4EA-2E16D321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54CA5-F35D-6F6F-2EE0-A7CD1D66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48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E4B-9148-CB30-7AFA-257D4BE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B0157-3677-7E65-B24C-36297BC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4F1-543E-45AE-3B7F-2CC8B621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219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21C3-D488-AE0D-97A4-ACF3BD3A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04B-164E-4269-E825-5AEE1CFE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A5385-445B-A36F-3684-0889E575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2ABB-EEE6-6C1A-28A3-9F40FC2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9A30-35A1-C055-DF4A-AE5B9FF3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BBAD-0425-E9ED-BD28-B28EC4A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138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FC5A-31CE-5756-2354-90F01A53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9092F-D3BA-FC49-0249-E74352FE5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B8DE-C2F9-4CE7-3A94-436923B91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7512-A5A5-0B68-B741-24B9598C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4747-773C-94AD-0CEA-ED809453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F2C81-2476-6FFE-2C61-7CB15F4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1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8C56F-90CF-9F80-6F78-13DA65D1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83C4-201B-6C4D-64E0-2B72C1CC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B0F8-766A-8EE3-85F5-768A0FCC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732EE-13D3-434C-8890-B0D1C8DC8BDC}" type="datetimeFigureOut">
              <a:rPr lang="th-TH" smtClean="0"/>
              <a:t>16/05/67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E503-6055-D3E0-7AD1-26C0A0AF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4477-5122-1C52-9D78-94A03E5C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09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3C631-D7B6-9766-03C7-B310CFF8C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Machine Learning | End to End Project using Python and </a:t>
            </a:r>
            <a:r>
              <a:rPr lang="en-US" sz="6600" b="1" dirty="0" err="1"/>
              <a:t>Jupyter</a:t>
            </a:r>
            <a:r>
              <a:rPr lang="en-US" sz="6600" b="1" dirty="0"/>
              <a:t> notebook </a:t>
            </a:r>
            <a:endParaRPr lang="th-TH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20D5-4246-259D-94F8-3696352C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Predict ‘how many medals a country will win at the Olympics’ by using historical data.</a:t>
            </a:r>
            <a:endParaRPr lang="th-TH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AE72E-61BC-AB28-C15D-78CE9850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1.Hypothesis</a:t>
            </a:r>
            <a:endParaRPr lang="th-TH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D50A-D31E-99A8-FBDC-632A9E4D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We will predict ‘How many medals a country will win in the Olympics.</a:t>
            </a:r>
            <a:endParaRPr lang="th-TH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D6BB2-5251-95B6-5739-27199B4B8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4" r="2206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42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A4073B-1BF0-7A98-913A-EC33ED4DD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865064"/>
              </p:ext>
            </p:extLst>
          </p:nvPr>
        </p:nvGraphicFramePr>
        <p:xfrm>
          <a:off x="2092961" y="1365568"/>
          <a:ext cx="8209280" cy="277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4137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1724137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31273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1931482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  <a:gridCol w="1516794">
                  <a:extLst>
                    <a:ext uri="{9D8B030D-6E8A-4147-A177-3AD203B41FA5}">
                      <a16:colId xmlns:a16="http://schemas.microsoft.com/office/drawing/2014/main" val="2964384278"/>
                    </a:ext>
                  </a:extLst>
                </a:gridCol>
              </a:tblGrid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athletes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prev_medals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medals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264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183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2D2FD0-467A-4CEB-229F-B05F72C5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2.Find a Data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B1AFD-0473-E9EF-BA48-B89FE338F7D8}"/>
              </a:ext>
            </a:extLst>
          </p:cNvPr>
          <p:cNvSpPr/>
          <p:nvPr/>
        </p:nvSpPr>
        <p:spPr>
          <a:xfrm>
            <a:off x="2114820" y="1795144"/>
            <a:ext cx="8187421" cy="335599"/>
          </a:xfrm>
          <a:prstGeom prst="roundRect">
            <a:avLst/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3266D-EB05-436B-E208-198FEF57A028}"/>
              </a:ext>
            </a:extLst>
          </p:cNvPr>
          <p:cNvSpPr/>
          <p:nvPr/>
        </p:nvSpPr>
        <p:spPr>
          <a:xfrm>
            <a:off x="2354881" y="1827530"/>
            <a:ext cx="1197303" cy="2221866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C647D2-AC53-4ED5-9A79-948DB34EC4BA}"/>
              </a:ext>
            </a:extLst>
          </p:cNvPr>
          <p:cNvSpPr/>
          <p:nvPr/>
        </p:nvSpPr>
        <p:spPr>
          <a:xfrm>
            <a:off x="3970151" y="1827530"/>
            <a:ext cx="1197302" cy="2239171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DD1BDC-C29C-0804-B910-DB3BE7F7FFB2}"/>
              </a:ext>
            </a:extLst>
          </p:cNvPr>
          <p:cNvSpPr/>
          <p:nvPr/>
        </p:nvSpPr>
        <p:spPr>
          <a:xfrm>
            <a:off x="5585420" y="1795144"/>
            <a:ext cx="1197302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7CC05D-F4F9-A2AF-6C2A-BD9856845DEF}"/>
              </a:ext>
            </a:extLst>
          </p:cNvPr>
          <p:cNvSpPr/>
          <p:nvPr/>
        </p:nvSpPr>
        <p:spPr>
          <a:xfrm>
            <a:off x="7150561" y="1795144"/>
            <a:ext cx="1312719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A176E4-704E-41A7-DA4B-E54BA5D62A59}"/>
              </a:ext>
            </a:extLst>
          </p:cNvPr>
          <p:cNvSpPr/>
          <p:nvPr/>
        </p:nvSpPr>
        <p:spPr>
          <a:xfrm>
            <a:off x="8930640" y="1795144"/>
            <a:ext cx="1198037" cy="225425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A81FB-3925-4B79-A6DC-978AD41DDB65}"/>
              </a:ext>
            </a:extLst>
          </p:cNvPr>
          <p:cNvSpPr txBox="1"/>
          <p:nvPr/>
        </p:nvSpPr>
        <p:spPr>
          <a:xfrm>
            <a:off x="551180" y="4338270"/>
            <a:ext cx="11089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We're using data from the Summer Olympics, with each row representing a country in a specific Olympic year. </a:t>
            </a:r>
            <a:r>
              <a:rPr lang="en-US" sz="1800" b="1" u="sng" dirty="0"/>
              <a:t>Columns include</a:t>
            </a:r>
          </a:p>
          <a:p>
            <a:r>
              <a:rPr lang="en-US" sz="1800" b="1" dirty="0"/>
              <a:t>Team: </a:t>
            </a:r>
            <a:r>
              <a:rPr lang="en-US" sz="1800" dirty="0"/>
              <a:t>Three-letter code for the country.</a:t>
            </a:r>
            <a:endParaRPr lang="en-US" sz="1800" b="1" dirty="0"/>
          </a:p>
          <a:p>
            <a:r>
              <a:rPr lang="en-US" sz="1800" b="1" dirty="0"/>
              <a:t>Year: </a:t>
            </a:r>
            <a:r>
              <a:rPr lang="en-US" sz="1800" dirty="0"/>
              <a:t>The year of the Olympics.</a:t>
            </a:r>
          </a:p>
          <a:p>
            <a:r>
              <a:rPr lang="en-US" sz="1800" b="1" dirty="0"/>
              <a:t>Athletes: </a:t>
            </a:r>
            <a:r>
              <a:rPr lang="en-US" sz="1800" dirty="0"/>
              <a:t>Number of athletes from the country.</a:t>
            </a:r>
          </a:p>
          <a:p>
            <a:r>
              <a:rPr lang="en-US" sz="1800" b="1" dirty="0"/>
              <a:t>Previous Medals: </a:t>
            </a:r>
            <a:r>
              <a:rPr lang="en-US" sz="1800" dirty="0"/>
              <a:t>Medals won in the prior Olympics (e.g., 2008 row shows medals from 2004).</a:t>
            </a:r>
          </a:p>
          <a:p>
            <a:r>
              <a:rPr lang="en-US" sz="1800" b="1" dirty="0"/>
              <a:t>Medals (Target): </a:t>
            </a:r>
            <a:r>
              <a:rPr lang="en-US" sz="1800" dirty="0"/>
              <a:t>The number of medals the team won in the current Olympics.</a:t>
            </a:r>
          </a:p>
          <a:p>
            <a:r>
              <a:rPr lang="en-US" sz="1800" dirty="0"/>
              <a:t>▪ For example, Team USA in 2008 won 317 Olympic medals.</a:t>
            </a:r>
            <a:endParaRPr lang="th-TH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0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3"/>
    </mc:Choice>
    <mc:Fallback xmlns="">
      <p:transition spd="slow" advTm="7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E901-5842-0435-66D5-069D404F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3.Reshape the Data</a:t>
            </a:r>
            <a:endParaRPr lang="th-TH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119CAEDC-7083-4698-598B-AFD76D517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89780"/>
              </p:ext>
            </p:extLst>
          </p:nvPr>
        </p:nvGraphicFramePr>
        <p:xfrm>
          <a:off x="1910081" y="1812608"/>
          <a:ext cx="8209280" cy="277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4137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1724137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31273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1931482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  <a:gridCol w="1516794">
                  <a:extLst>
                    <a:ext uri="{9D8B030D-6E8A-4147-A177-3AD203B41FA5}">
                      <a16:colId xmlns:a16="http://schemas.microsoft.com/office/drawing/2014/main" val="2964384278"/>
                    </a:ext>
                  </a:extLst>
                </a:gridCol>
              </a:tblGrid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athletes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prev_medals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medals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264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18326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05ABAF-5BB4-A8C7-089A-174581E47BCB}"/>
              </a:ext>
            </a:extLst>
          </p:cNvPr>
          <p:cNvSpPr/>
          <p:nvPr/>
        </p:nvSpPr>
        <p:spPr>
          <a:xfrm>
            <a:off x="5402540" y="2242184"/>
            <a:ext cx="1197302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1482E1-848C-B5A2-3B75-34C5D158CFFE}"/>
              </a:ext>
            </a:extLst>
          </p:cNvPr>
          <p:cNvSpPr/>
          <p:nvPr/>
        </p:nvSpPr>
        <p:spPr>
          <a:xfrm>
            <a:off x="6967681" y="2242184"/>
            <a:ext cx="1312719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FA6856-58C9-D8FE-41D3-738757B17537}"/>
              </a:ext>
            </a:extLst>
          </p:cNvPr>
          <p:cNvSpPr/>
          <p:nvPr/>
        </p:nvSpPr>
        <p:spPr>
          <a:xfrm>
            <a:off x="8747760" y="2242184"/>
            <a:ext cx="1198037" cy="225425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43945-875B-1DAB-3F6F-F535DC388E6C}"/>
              </a:ext>
            </a:extLst>
          </p:cNvPr>
          <p:cNvSpPr txBox="1"/>
          <p:nvPr/>
        </p:nvSpPr>
        <p:spPr>
          <a:xfrm>
            <a:off x="927734" y="5015864"/>
            <a:ext cx="1033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For our machine learning predictions, we'll use the "athletes" and "prev_medals" columns to predict the "medals" column. Fortunately, our data is already structured for this purpose, with all necessary information available in a single row. We won't need extensive reshaping since the target column and predictor columns are readily accessible within each row. This enables us to effectively predict the number of medals a team will win in a given year.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2783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6558-0883-7CBE-07D1-BDB7DDE9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4.Clean the Data</a:t>
            </a:r>
            <a:endParaRPr lang="th-TH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8440561-C0F1-C439-382D-232F9B3F7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69698"/>
              </p:ext>
            </p:extLst>
          </p:nvPr>
        </p:nvGraphicFramePr>
        <p:xfrm>
          <a:off x="838200" y="1825625"/>
          <a:ext cx="10013760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60128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2356040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  <a:gridCol w="1850200">
                  <a:extLst>
                    <a:ext uri="{9D8B030D-6E8A-4147-A177-3AD203B41FA5}">
                      <a16:colId xmlns:a16="http://schemas.microsoft.com/office/drawing/2014/main" val="296438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prev_medals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medals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08029B-0981-4FEA-70E7-5DEEF28BC7F3}"/>
              </a:ext>
            </a:extLst>
          </p:cNvPr>
          <p:cNvSpPr/>
          <p:nvPr/>
        </p:nvSpPr>
        <p:spPr>
          <a:xfrm>
            <a:off x="7089680" y="2414269"/>
            <a:ext cx="1473200" cy="2452371"/>
          </a:xfrm>
          <a:prstGeom prst="roundRect">
            <a:avLst>
              <a:gd name="adj" fmla="val 5487"/>
            </a:avLst>
          </a:prstGeom>
          <a:solidFill>
            <a:schemeClr val="accent1">
              <a:lumMod val="40000"/>
              <a:lumOff val="60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4D578-50F0-DF66-2C9C-3F13C78BB98B}"/>
              </a:ext>
            </a:extLst>
          </p:cNvPr>
          <p:cNvSpPr txBox="1"/>
          <p:nvPr/>
        </p:nvSpPr>
        <p:spPr>
          <a:xfrm>
            <a:off x="609600" y="5292546"/>
            <a:ext cx="1122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Cleaning our data involves addressing missing values, which are common in our dataset. For instance, in the "prev_medals" column, some entries are missing because certain countries did not participate in the previous Olympics. This absence of data poses a challenge as most machine learning algorithms cannot handle missing values. Therefore, our next step is to clean the data by handling these missing values appropriately.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6699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AD3-8B91-C14D-115E-BD77E3BD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5.Error Metric</a:t>
            </a:r>
            <a:endParaRPr lang="th-TH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AB87BCE-CABC-D522-B26D-C76505909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53205"/>
              </p:ext>
            </p:extLst>
          </p:nvPr>
        </p:nvGraphicFramePr>
        <p:xfrm>
          <a:off x="3190240" y="1829434"/>
          <a:ext cx="8163560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60128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2356040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medals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E9C18-6D2A-4BED-4553-C974AC4D0D49}"/>
              </a:ext>
            </a:extLst>
          </p:cNvPr>
          <p:cNvSpPr/>
          <p:nvPr/>
        </p:nvSpPr>
        <p:spPr>
          <a:xfrm>
            <a:off x="9441720" y="2418078"/>
            <a:ext cx="1473200" cy="2452371"/>
          </a:xfrm>
          <a:prstGeom prst="roundRect">
            <a:avLst>
              <a:gd name="adj" fmla="val 5487"/>
            </a:avLst>
          </a:prstGeom>
          <a:solidFill>
            <a:schemeClr val="accent1">
              <a:lumMod val="40000"/>
              <a:lumOff val="60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438F0F-4A5B-3E4F-327A-E77527694AEC}"/>
                  </a:ext>
                </a:extLst>
              </p:cNvPr>
              <p:cNvSpPr txBox="1"/>
              <p:nvPr/>
            </p:nvSpPr>
            <p:spPr>
              <a:xfrm>
                <a:off x="0" y="2775039"/>
                <a:ext cx="3327401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438F0F-4A5B-3E4F-327A-E7752769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5039"/>
                <a:ext cx="3327401" cy="130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DC47799-E391-217E-A937-14357351E5D4}"/>
              </a:ext>
            </a:extLst>
          </p:cNvPr>
          <p:cNvSpPr txBox="1"/>
          <p:nvPr/>
        </p:nvSpPr>
        <p:spPr>
          <a:xfrm>
            <a:off x="410987" y="5167312"/>
            <a:ext cx="11531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the fifth step, we'll focus on selecting an error metric to assess the performance of our machine learning model. As our model generates predictions for the number of medals a country should have earned in a specific Olympics, we must compare these predictions with the actual medal counts to determine their accuracy. An error metric provides a quantitative measure of how well our predictions align with the ground truth data, allowing us to evaluate the effectiveness of our model.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7746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1|0.9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550</Words>
  <Application>Microsoft Office PowerPoint</Application>
  <PresentationFormat>Widescreen</PresentationFormat>
  <Paragraphs>150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Machine Learning | End to End Project using Python and Jupyter notebook </vt:lpstr>
      <vt:lpstr>1.Hypothesis</vt:lpstr>
      <vt:lpstr>2.Find a Data</vt:lpstr>
      <vt:lpstr>3.Reshape the Data</vt:lpstr>
      <vt:lpstr>4.Clean the Data</vt:lpstr>
      <vt:lpstr>5.Error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Kanangnut Siriphool</dc:creator>
  <cp:lastModifiedBy>Kanangnut Siriphool</cp:lastModifiedBy>
  <cp:revision>122</cp:revision>
  <dcterms:created xsi:type="dcterms:W3CDTF">2024-04-26T09:58:32Z</dcterms:created>
  <dcterms:modified xsi:type="dcterms:W3CDTF">2024-05-16T11:23:49Z</dcterms:modified>
</cp:coreProperties>
</file>