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5" r:id="rId9"/>
    <p:sldId id="263" r:id="rId10"/>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682" autoAdjust="0"/>
  </p:normalViewPr>
  <p:slideViewPr>
    <p:cSldViewPr snapToGrid="0">
      <p:cViewPr>
        <p:scale>
          <a:sx n="75" d="100"/>
          <a:sy n="75" d="100"/>
        </p:scale>
        <p:origin x="11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ork\How_many_medals_a_country_will_win_in_Olympics\lini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th-TH"/>
        </a:p>
      </c:txPr>
    </c:title>
    <c:autoTitleDeleted val="0"/>
    <c:plotArea>
      <c:layout/>
      <c:scatterChart>
        <c:scatterStyle val="lineMarker"/>
        <c:varyColors val="0"/>
        <c:ser>
          <c:idx val="0"/>
          <c:order val="0"/>
          <c:tx>
            <c:strRef>
              <c:f>Sheet1!$E$1</c:f>
              <c:strCache>
                <c:ptCount val="1"/>
                <c:pt idx="0">
                  <c:v>medals</c:v>
                </c:pt>
              </c:strCache>
            </c:strRef>
          </c:tx>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dLbls>
            <c:dLbl>
              <c:idx val="3"/>
              <c:layout>
                <c:manualLayout>
                  <c:x val="8.1133379405666894E-2"/>
                  <c:y val="-4.69465673408472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22-4F90-8BF4-D97A6D331B50}"/>
                </c:ext>
              </c:extLst>
            </c:dLbl>
            <c:dLbl>
              <c:idx val="4"/>
              <c:layout>
                <c:manualLayout>
                  <c:x val="-6.7715155684506092E-3"/>
                  <c:y val="-0.1163910687955133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22-4F90-8BF4-D97A6D331B50}"/>
                </c:ext>
              </c:extLst>
            </c:dLbl>
            <c:dLbl>
              <c:idx val="5"/>
              <c:layout>
                <c:manualLayout>
                  <c:x val="2.6143465648146326E-2"/>
                  <c:y val="-0.1309493507573768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22-4F90-8BF4-D97A6D331B5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th-T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9525" cap="rnd">
                <a:solidFill>
                  <a:schemeClr val="accent1"/>
                </a:solidFill>
              </a:ln>
              <a:effectLst/>
            </c:spPr>
            <c:trendlineType val="linear"/>
            <c:dispRSqr val="0"/>
            <c:dispEq val="0"/>
          </c:trendline>
          <c:xVal>
            <c:numRef>
              <c:f>Sheet1!$D$2:$D$7</c:f>
              <c:numCache>
                <c:formatCode>General</c:formatCode>
                <c:ptCount val="6"/>
                <c:pt idx="0">
                  <c:v>263</c:v>
                </c:pt>
                <c:pt idx="1">
                  <c:v>317</c:v>
                </c:pt>
                <c:pt idx="2">
                  <c:v>248</c:v>
                </c:pt>
                <c:pt idx="3">
                  <c:v>1</c:v>
                </c:pt>
                <c:pt idx="4">
                  <c:v>3</c:v>
                </c:pt>
                <c:pt idx="5">
                  <c:v>6</c:v>
                </c:pt>
              </c:numCache>
            </c:numRef>
          </c:xVal>
          <c:yVal>
            <c:numRef>
              <c:f>Sheet1!$E$2:$E$7</c:f>
              <c:numCache>
                <c:formatCode>General</c:formatCode>
                <c:ptCount val="6"/>
                <c:pt idx="0">
                  <c:v>317</c:v>
                </c:pt>
                <c:pt idx="1">
                  <c:v>248</c:v>
                </c:pt>
                <c:pt idx="2">
                  <c:v>264</c:v>
                </c:pt>
                <c:pt idx="3">
                  <c:v>3</c:v>
                </c:pt>
                <c:pt idx="4">
                  <c:v>6</c:v>
                </c:pt>
                <c:pt idx="5">
                  <c:v>2</c:v>
                </c:pt>
              </c:numCache>
            </c:numRef>
          </c:yVal>
          <c:smooth val="0"/>
          <c:extLst>
            <c:ext xmlns:c16="http://schemas.microsoft.com/office/drawing/2014/chart" uri="{C3380CC4-5D6E-409C-BE32-E72D297353CC}">
              <c16:uniqueId val="{00000004-7422-4F90-8BF4-D97A6D331B50}"/>
            </c:ext>
          </c:extLst>
        </c:ser>
        <c:dLbls>
          <c:dLblPos val="t"/>
          <c:showLegendKey val="0"/>
          <c:showVal val="1"/>
          <c:showCatName val="0"/>
          <c:showSerName val="0"/>
          <c:showPercent val="0"/>
          <c:showBubbleSize val="0"/>
        </c:dLbls>
        <c:axId val="576404000"/>
        <c:axId val="576408800"/>
      </c:scatterChart>
      <c:valAx>
        <c:axId val="57640400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prev_medals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th-TH"/>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th-TH"/>
          </a:p>
        </c:txPr>
        <c:crossAx val="576408800"/>
        <c:crosses val="autoZero"/>
        <c:crossBetween val="midCat"/>
      </c:valAx>
      <c:valAx>
        <c:axId val="5764088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medals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th-TH"/>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th-TH"/>
          </a:p>
        </c:txPr>
        <c:crossAx val="576404000"/>
        <c:crosses val="autoZero"/>
        <c:crossBetween val="midCat"/>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th-TH"/>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th-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lumMod val="15000"/>
          <a:lumOff val="85000"/>
        </a:schemeClr>
      </a:solidFill>
      <a:round/>
    </a:ln>
    <a:effectLst/>
  </c:spPr>
  <c:txPr>
    <a:bodyPr/>
    <a:lstStyle/>
    <a:p>
      <a:pPr>
        <a:defRPr/>
      </a:pPr>
      <a:endParaRPr lang="th-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8B3A1-09E1-4F20-BC8D-FDDD28D223BF}" type="datetimeFigureOut">
              <a:rPr lang="th-TH" smtClean="0"/>
              <a:t>27/04/67</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B009C-EA06-45E8-9085-71AAFD3509C4}" type="slidenum">
              <a:rPr lang="th-TH" smtClean="0"/>
              <a:t>‹#›</a:t>
            </a:fld>
            <a:endParaRPr lang="th-TH"/>
          </a:p>
        </p:txBody>
      </p:sp>
    </p:spTree>
    <p:extLst>
      <p:ext uri="{BB962C8B-B14F-4D97-AF65-F5344CB8AC3E}">
        <p14:creationId xmlns:p14="http://schemas.microsoft.com/office/powerpoint/2010/main" val="3431758851"/>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1</a:t>
            </a:fld>
            <a:endParaRPr lang="th-TH"/>
          </a:p>
        </p:txBody>
      </p:sp>
    </p:spTree>
    <p:extLst>
      <p:ext uri="{BB962C8B-B14F-4D97-AF65-F5344CB8AC3E}">
        <p14:creationId xmlns:p14="http://schemas.microsoft.com/office/powerpoint/2010/main" val="25228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2</a:t>
            </a:fld>
            <a:endParaRPr lang="th-TH"/>
          </a:p>
        </p:txBody>
      </p:sp>
    </p:spTree>
    <p:extLst>
      <p:ext uri="{BB962C8B-B14F-4D97-AF65-F5344CB8AC3E}">
        <p14:creationId xmlns:p14="http://schemas.microsoft.com/office/powerpoint/2010/main" val="91288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3</a:t>
            </a:fld>
            <a:endParaRPr lang="th-TH"/>
          </a:p>
        </p:txBody>
      </p:sp>
    </p:spTree>
    <p:extLst>
      <p:ext uri="{BB962C8B-B14F-4D97-AF65-F5344CB8AC3E}">
        <p14:creationId xmlns:p14="http://schemas.microsoft.com/office/powerpoint/2010/main" val="150449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we have the data, we need to reshape it to make machine learning predictions possible.</a:t>
            </a:r>
          </a:p>
          <a:p>
            <a:r>
              <a:rPr lang="en-US"/>
              <a:t>In this case we don't need to do a lot of reshaping since what we're going to predict is the final column, the metals column,</a:t>
            </a:r>
          </a:p>
          <a:p>
            <a:r>
              <a:rPr lang="en-US"/>
              <a:t>and we're going to use the athletes and previous metals columns to do that.</a:t>
            </a:r>
          </a:p>
          <a:p>
            <a:r>
              <a:rPr lang="en-US"/>
              <a:t>So our data is already in the form it needs to be in where we can pull data from a single row to make the predictions that we need. </a:t>
            </a:r>
          </a:p>
          <a:p>
            <a:r>
              <a:rPr lang="en-US"/>
              <a:t>Sometimes data will be in a position where the target column, what you're trying to predict, isn't available in a single row,</a:t>
            </a:r>
          </a:p>
          <a:p>
            <a:r>
              <a:rPr lang="en-US"/>
              <a:t>or the predictors, what you're trying to use to predict the target, aren't available in a single row. In this case,</a:t>
            </a:r>
          </a:p>
          <a:p>
            <a:r>
              <a:rPr lang="en-US"/>
              <a:t>our data is clean and everything is available in a single row. So we'll be able to use the athletes column and the previous medals column</a:t>
            </a:r>
          </a:p>
          <a:p>
            <a:r>
              <a:rPr lang="en-US"/>
              <a:t>to predict how many medals a team will win in a given year.</a:t>
            </a:r>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4</a:t>
            </a:fld>
            <a:endParaRPr lang="th-TH"/>
          </a:p>
        </p:txBody>
      </p:sp>
    </p:spTree>
    <p:extLst>
      <p:ext uri="{BB962C8B-B14F-4D97-AF65-F5344CB8AC3E}">
        <p14:creationId xmlns:p14="http://schemas.microsoft.com/office/powerpoint/2010/main" val="222276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5</a:t>
            </a:fld>
            <a:endParaRPr lang="th-TH"/>
          </a:p>
        </p:txBody>
      </p:sp>
    </p:spTree>
    <p:extLst>
      <p:ext uri="{BB962C8B-B14F-4D97-AF65-F5344CB8AC3E}">
        <p14:creationId xmlns:p14="http://schemas.microsoft.com/office/powerpoint/2010/main" val="4123004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6</a:t>
            </a:fld>
            <a:endParaRPr lang="th-TH"/>
          </a:p>
        </p:txBody>
      </p:sp>
    </p:spTree>
    <p:extLst>
      <p:ext uri="{BB962C8B-B14F-4D97-AF65-F5344CB8AC3E}">
        <p14:creationId xmlns:p14="http://schemas.microsoft.com/office/powerpoint/2010/main" val="374822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7</a:t>
            </a:fld>
            <a:endParaRPr lang="th-TH"/>
          </a:p>
        </p:txBody>
      </p:sp>
    </p:spTree>
    <p:extLst>
      <p:ext uri="{BB962C8B-B14F-4D97-AF65-F5344CB8AC3E}">
        <p14:creationId xmlns:p14="http://schemas.microsoft.com/office/powerpoint/2010/main" val="3516362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8</a:t>
            </a:fld>
            <a:endParaRPr lang="th-TH"/>
          </a:p>
        </p:txBody>
      </p:sp>
    </p:spTree>
    <p:extLst>
      <p:ext uri="{BB962C8B-B14F-4D97-AF65-F5344CB8AC3E}">
        <p14:creationId xmlns:p14="http://schemas.microsoft.com/office/powerpoint/2010/main" val="153710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266B009C-EA06-45E8-9085-71AAFD3509C4}" type="slidenum">
              <a:rPr lang="th-TH" smtClean="0"/>
              <a:t>9</a:t>
            </a:fld>
            <a:endParaRPr lang="th-TH"/>
          </a:p>
        </p:txBody>
      </p:sp>
    </p:spTree>
    <p:extLst>
      <p:ext uri="{BB962C8B-B14F-4D97-AF65-F5344CB8AC3E}">
        <p14:creationId xmlns:p14="http://schemas.microsoft.com/office/powerpoint/2010/main" val="387231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598-68E5-397F-EDC9-2ADBE15F8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6954588B-F16B-4DDA-9F7B-CF9817501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A0ED15F6-A8BF-786D-EE92-25DDCD7CBEDF}"/>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0691DD42-86FC-9F4C-F232-3B2ED9D61E7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0E41F7CE-6B0B-7BC9-D03C-A62126519CF1}"/>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108452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428E-DC8B-B614-C08C-4DA2F4A04ED3}"/>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D9FCEB8-24F8-8338-CF07-4A508AE6F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508F4BD-FFD5-6D2B-FAAE-459EECFB2E7B}"/>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01EB54EC-E37D-7525-61F4-A9A81E5BAFD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76A9530-F4B3-860A-69AE-E5B2A5F637DF}"/>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160860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05DE8-3EEE-1BBA-C5A3-881390DD97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055AB828-7250-396C-D912-817EE0DF0B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AB1E900B-1874-33E2-D41A-62F8BC0F6321}"/>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840B7790-9B46-73E7-D281-51D5B275D97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AFC0CD3-5F59-BFA2-2E5B-F19D749C9B57}"/>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13183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3A1D-0DBB-6416-2F34-E69C70A68B5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12AD63C9-6A08-CA63-E47B-82EDADE69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328C5F4C-DB28-C776-4D27-C151D0312590}"/>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2E0F8E3D-5A74-4F5B-EBFE-64BA2CEF05F8}"/>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B9D787C-9C1C-14F0-58A2-785C1C4694D9}"/>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230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474-C376-13A2-4DBD-A6B3DA7F10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950BCB36-B499-636B-EBB0-5831120C4D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7140B2-6B59-DE14-CB3C-2A8D9CCCF53F}"/>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A12B43A6-F877-984E-33B4-B80D1464BD7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C43E879-F8B6-8F7F-71D6-DDF410349EF0}"/>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380860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6115-0CBE-DBDC-1CD2-29FCCFD188DD}"/>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86303780-8041-2C28-AD09-8ECF467D7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D12B4221-4E43-C5DF-4256-78A617B4D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0C84C101-B93B-911C-DDC6-23F94C33DEA4}"/>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6" name="Footer Placeholder 5">
            <a:extLst>
              <a:ext uri="{FF2B5EF4-FFF2-40B4-BE49-F238E27FC236}">
                <a16:creationId xmlns:a16="http://schemas.microsoft.com/office/drawing/2014/main" id="{FE40C95E-3E06-CE0F-89CA-8431583C7623}"/>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9255E4E-2B87-D8C7-82D5-34F9079C4C71}"/>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100027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D93-ECE4-966E-0593-48124C402F72}"/>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40679D82-3C2C-6BF0-D4B2-985DEF517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F7C49-C611-3A5B-F1FA-928441DC0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FE5E6C59-D83D-129A-F998-DDDBB8A34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1A855-86BB-D73C-503B-F41D1B674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DDBB9D02-A7EB-5CA3-AE74-E6EAA7F2A488}"/>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8" name="Footer Placeholder 7">
            <a:extLst>
              <a:ext uri="{FF2B5EF4-FFF2-40B4-BE49-F238E27FC236}">
                <a16:creationId xmlns:a16="http://schemas.microsoft.com/office/drawing/2014/main" id="{4F10D1A4-DBC3-7BF8-748A-8D2F98B09DE5}"/>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928BA6D1-658E-1114-C547-052F140C073F}"/>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297891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1734-2770-853B-4D2D-33989172E8DD}"/>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8A641226-5295-B024-79B6-4C17350B5209}"/>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4" name="Footer Placeholder 3">
            <a:extLst>
              <a:ext uri="{FF2B5EF4-FFF2-40B4-BE49-F238E27FC236}">
                <a16:creationId xmlns:a16="http://schemas.microsoft.com/office/drawing/2014/main" id="{46975FD9-A648-F320-F4EA-2E16D321EBF6}"/>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36154CA5-F35D-6F6F-2EE0-A7CD1D662BD0}"/>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78548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7DE4B-9148-CB30-7AFA-257D4BEC0039}"/>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3" name="Footer Placeholder 2">
            <a:extLst>
              <a:ext uri="{FF2B5EF4-FFF2-40B4-BE49-F238E27FC236}">
                <a16:creationId xmlns:a16="http://schemas.microsoft.com/office/drawing/2014/main" id="{9A9B0157-3677-7E65-B24C-36297BCC92B8}"/>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B490D4F1-543E-45AE-3B7F-2CC8B621A27D}"/>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35121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21C3-D488-AE0D-97A4-ACF3BD3AA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569D604B-164E-4269-E825-5AEE1CFE5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C03A5385-445B-A36F-3684-0889E5755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F2ABB-EEE6-6C1A-28A3-9F40FC256BF1}"/>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6" name="Footer Placeholder 5">
            <a:extLst>
              <a:ext uri="{FF2B5EF4-FFF2-40B4-BE49-F238E27FC236}">
                <a16:creationId xmlns:a16="http://schemas.microsoft.com/office/drawing/2014/main" id="{530F9A30-35A1-C055-DF4A-AE5B9FF3DE26}"/>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8532BBAD-0425-E9ED-BD28-B28EC4A2BB33}"/>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325138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FC5A-31CE-5756-2354-90F01A53A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8F19092F-D3BA-FC49-0249-E74352FE5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A943B8DE-C2F9-4CE7-3A94-436923B91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07512-A5A5-0B68-B741-24B9598CF648}"/>
              </a:ext>
            </a:extLst>
          </p:cNvPr>
          <p:cNvSpPr>
            <a:spLocks noGrp="1"/>
          </p:cNvSpPr>
          <p:nvPr>
            <p:ph type="dt" sz="half" idx="10"/>
          </p:nvPr>
        </p:nvSpPr>
        <p:spPr/>
        <p:txBody>
          <a:bodyPr/>
          <a:lstStyle/>
          <a:p>
            <a:fld id="{860732EE-13D3-434C-8890-B0D1C8DC8BDC}" type="datetimeFigureOut">
              <a:rPr lang="th-TH" smtClean="0"/>
              <a:t>27/04/67</a:t>
            </a:fld>
            <a:endParaRPr lang="th-TH"/>
          </a:p>
        </p:txBody>
      </p:sp>
      <p:sp>
        <p:nvSpPr>
          <p:cNvPr id="6" name="Footer Placeholder 5">
            <a:extLst>
              <a:ext uri="{FF2B5EF4-FFF2-40B4-BE49-F238E27FC236}">
                <a16:creationId xmlns:a16="http://schemas.microsoft.com/office/drawing/2014/main" id="{BFDE4747-773C-94AD-0CEA-ED809453F701}"/>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61F2C81-2476-6FFE-2C61-7CB15F4B9E0F}"/>
              </a:ext>
            </a:extLst>
          </p:cNvPr>
          <p:cNvSpPr>
            <a:spLocks noGrp="1"/>
          </p:cNvSpPr>
          <p:nvPr>
            <p:ph type="sldNum" sz="quarter" idx="12"/>
          </p:nvPr>
        </p:nvSpPr>
        <p:spPr/>
        <p:txBody>
          <a:bodyPr/>
          <a:lstStyle/>
          <a:p>
            <a:fld id="{888A13CC-02AA-45F2-80C5-AA068C39F079}" type="slidenum">
              <a:rPr lang="th-TH" smtClean="0"/>
              <a:t>‹#›</a:t>
            </a:fld>
            <a:endParaRPr lang="th-TH"/>
          </a:p>
        </p:txBody>
      </p:sp>
    </p:spTree>
    <p:extLst>
      <p:ext uri="{BB962C8B-B14F-4D97-AF65-F5344CB8AC3E}">
        <p14:creationId xmlns:p14="http://schemas.microsoft.com/office/powerpoint/2010/main" val="212316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8C56F-90CF-9F80-6F78-13DA65D16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B3983C4-201B-6C4D-64E0-2B72C1CC0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DA9B0F8-766A-8EE3-85F5-768A0FCC9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0732EE-13D3-434C-8890-B0D1C8DC8BDC}" type="datetimeFigureOut">
              <a:rPr lang="th-TH" smtClean="0"/>
              <a:t>27/04/67</a:t>
            </a:fld>
            <a:endParaRPr lang="th-TH"/>
          </a:p>
        </p:txBody>
      </p:sp>
      <p:sp>
        <p:nvSpPr>
          <p:cNvPr id="5" name="Footer Placeholder 4">
            <a:extLst>
              <a:ext uri="{FF2B5EF4-FFF2-40B4-BE49-F238E27FC236}">
                <a16:creationId xmlns:a16="http://schemas.microsoft.com/office/drawing/2014/main" id="{6D3DE503-6055-D3E0-7AD1-26C0A0AF6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h-TH"/>
          </a:p>
        </p:txBody>
      </p:sp>
      <p:sp>
        <p:nvSpPr>
          <p:cNvPr id="6" name="Slide Number Placeholder 5">
            <a:extLst>
              <a:ext uri="{FF2B5EF4-FFF2-40B4-BE49-F238E27FC236}">
                <a16:creationId xmlns:a16="http://schemas.microsoft.com/office/drawing/2014/main" id="{3F1D4477-5122-1C52-9D78-94A03E5C4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8A13CC-02AA-45F2-80C5-AA068C39F079}" type="slidenum">
              <a:rPr lang="th-TH" smtClean="0"/>
              <a:t>‹#›</a:t>
            </a:fld>
            <a:endParaRPr lang="th-TH"/>
          </a:p>
        </p:txBody>
      </p:sp>
    </p:spTree>
    <p:extLst>
      <p:ext uri="{BB962C8B-B14F-4D97-AF65-F5344CB8AC3E}">
        <p14:creationId xmlns:p14="http://schemas.microsoft.com/office/powerpoint/2010/main" val="52099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3C631-D7B6-9766-03C7-B310CFF8C20D}"/>
              </a:ext>
            </a:extLst>
          </p:cNvPr>
          <p:cNvSpPr>
            <a:spLocks noGrp="1"/>
          </p:cNvSpPr>
          <p:nvPr>
            <p:ph type="ctrTitle"/>
          </p:nvPr>
        </p:nvSpPr>
        <p:spPr>
          <a:xfrm>
            <a:off x="838200" y="451381"/>
            <a:ext cx="10512552" cy="4066540"/>
          </a:xfrm>
        </p:spPr>
        <p:txBody>
          <a:bodyPr anchor="b">
            <a:normAutofit/>
          </a:bodyPr>
          <a:lstStyle/>
          <a:p>
            <a:pPr algn="l"/>
            <a:r>
              <a:rPr lang="en-US" sz="6600" b="1" dirty="0"/>
              <a:t>Machine Learning | End to End Project using Python and </a:t>
            </a:r>
            <a:r>
              <a:rPr lang="en-US" sz="6600" b="1" dirty="0" err="1"/>
              <a:t>Jupyter</a:t>
            </a:r>
            <a:r>
              <a:rPr lang="en-US" sz="6600" b="1" dirty="0"/>
              <a:t> notebook </a:t>
            </a:r>
            <a:endParaRPr lang="th-TH" sz="6600" b="1" dirty="0"/>
          </a:p>
        </p:txBody>
      </p:sp>
      <p:sp>
        <p:nvSpPr>
          <p:cNvPr id="3" name="Subtitle 2">
            <a:extLst>
              <a:ext uri="{FF2B5EF4-FFF2-40B4-BE49-F238E27FC236}">
                <a16:creationId xmlns:a16="http://schemas.microsoft.com/office/drawing/2014/main" id="{8BC920D5-4246-259D-94F8-3696352CD266}"/>
              </a:ext>
            </a:extLst>
          </p:cNvPr>
          <p:cNvSpPr>
            <a:spLocks noGrp="1"/>
          </p:cNvSpPr>
          <p:nvPr>
            <p:ph type="subTitle" idx="1"/>
          </p:nvPr>
        </p:nvSpPr>
        <p:spPr>
          <a:xfrm>
            <a:off x="838199" y="4983276"/>
            <a:ext cx="10512552" cy="1126680"/>
          </a:xfrm>
        </p:spPr>
        <p:txBody>
          <a:bodyPr>
            <a:normAutofit/>
          </a:bodyPr>
          <a:lstStyle/>
          <a:p>
            <a:pPr algn="l"/>
            <a:r>
              <a:rPr lang="en-US"/>
              <a:t>Predict ‘how many medals a country will win at the Olympics’ by using historical data.</a:t>
            </a:r>
            <a:endParaRPr lang="th-TH"/>
          </a:p>
        </p:txBody>
      </p:sp>
      <p:sp>
        <p:nvSpPr>
          <p:cNvPr id="3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AE72E-61BC-AB28-C15D-78CE985037F0}"/>
              </a:ext>
            </a:extLst>
          </p:cNvPr>
          <p:cNvSpPr>
            <a:spLocks noGrp="1"/>
          </p:cNvSpPr>
          <p:nvPr>
            <p:ph type="title"/>
          </p:nvPr>
        </p:nvSpPr>
        <p:spPr>
          <a:xfrm>
            <a:off x="640080" y="325369"/>
            <a:ext cx="4368602" cy="1956841"/>
          </a:xfrm>
        </p:spPr>
        <p:txBody>
          <a:bodyPr anchor="b">
            <a:normAutofit/>
          </a:bodyPr>
          <a:lstStyle/>
          <a:p>
            <a:r>
              <a:rPr lang="en-US" sz="5400"/>
              <a:t>1.Hypothesis</a:t>
            </a:r>
            <a:endParaRPr lang="th-TH" sz="540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1CD50A-D31E-99A8-FBDC-632A9E4DED02}"/>
              </a:ext>
            </a:extLst>
          </p:cNvPr>
          <p:cNvSpPr>
            <a:spLocks noGrp="1"/>
          </p:cNvSpPr>
          <p:nvPr>
            <p:ph idx="1"/>
          </p:nvPr>
        </p:nvSpPr>
        <p:spPr>
          <a:xfrm>
            <a:off x="640080" y="2872899"/>
            <a:ext cx="4243589" cy="3320668"/>
          </a:xfrm>
        </p:spPr>
        <p:txBody>
          <a:bodyPr>
            <a:normAutofit/>
          </a:bodyPr>
          <a:lstStyle/>
          <a:p>
            <a:r>
              <a:rPr lang="en-US" sz="2200"/>
              <a:t>We will predict ‘How many medals a country will win in the Olympics.</a:t>
            </a:r>
            <a:endParaRPr lang="th-TH" sz="2200"/>
          </a:p>
        </p:txBody>
      </p:sp>
      <p:pic>
        <p:nvPicPr>
          <p:cNvPr id="5" name="Picture 4">
            <a:extLst>
              <a:ext uri="{FF2B5EF4-FFF2-40B4-BE49-F238E27FC236}">
                <a16:creationId xmlns:a16="http://schemas.microsoft.com/office/drawing/2014/main" id="{642D6BB2-5251-95B6-5739-27199B4B8622}"/>
              </a:ext>
            </a:extLst>
          </p:cNvPr>
          <p:cNvPicPr>
            <a:picLocks noChangeAspect="1"/>
          </p:cNvPicPr>
          <p:nvPr/>
        </p:nvPicPr>
        <p:blipFill rotWithShape="1">
          <a:blip r:embed="rId3"/>
          <a:srcRect l="25774" r="2206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4421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FA4073B-1BF0-7A98-913A-EC33ED4DD974}"/>
              </a:ext>
            </a:extLst>
          </p:cNvPr>
          <p:cNvGraphicFramePr>
            <a:graphicFrameLocks noGrp="1"/>
          </p:cNvGraphicFramePr>
          <p:nvPr>
            <p:ph idx="1"/>
            <p:extLst>
              <p:ext uri="{D42A27DB-BD31-4B8C-83A1-F6EECF244321}">
                <p14:modId xmlns:p14="http://schemas.microsoft.com/office/powerpoint/2010/main" val="2885865064"/>
              </p:ext>
            </p:extLst>
          </p:nvPr>
        </p:nvGraphicFramePr>
        <p:xfrm>
          <a:off x="2092961" y="1365568"/>
          <a:ext cx="8209280" cy="2773680"/>
        </p:xfrm>
        <a:graphic>
          <a:graphicData uri="http://schemas.openxmlformats.org/drawingml/2006/table">
            <a:tbl>
              <a:tblPr firstRow="1" bandRow="1">
                <a:tableStyleId>{8EC20E35-A176-4012-BC5E-935CFFF8708E}</a:tableStyleId>
              </a:tblPr>
              <a:tblGrid>
                <a:gridCol w="1724137">
                  <a:extLst>
                    <a:ext uri="{9D8B030D-6E8A-4147-A177-3AD203B41FA5}">
                      <a16:colId xmlns:a16="http://schemas.microsoft.com/office/drawing/2014/main" val="2634334748"/>
                    </a:ext>
                  </a:extLst>
                </a:gridCol>
                <a:gridCol w="1724137">
                  <a:extLst>
                    <a:ext uri="{9D8B030D-6E8A-4147-A177-3AD203B41FA5}">
                      <a16:colId xmlns:a16="http://schemas.microsoft.com/office/drawing/2014/main" val="4266449377"/>
                    </a:ext>
                  </a:extLst>
                </a:gridCol>
                <a:gridCol w="1312730">
                  <a:extLst>
                    <a:ext uri="{9D8B030D-6E8A-4147-A177-3AD203B41FA5}">
                      <a16:colId xmlns:a16="http://schemas.microsoft.com/office/drawing/2014/main" val="629394485"/>
                    </a:ext>
                  </a:extLst>
                </a:gridCol>
                <a:gridCol w="1931482">
                  <a:extLst>
                    <a:ext uri="{9D8B030D-6E8A-4147-A177-3AD203B41FA5}">
                      <a16:colId xmlns:a16="http://schemas.microsoft.com/office/drawing/2014/main" val="1904214141"/>
                    </a:ext>
                  </a:extLst>
                </a:gridCol>
                <a:gridCol w="1516794">
                  <a:extLst>
                    <a:ext uri="{9D8B030D-6E8A-4147-A177-3AD203B41FA5}">
                      <a16:colId xmlns:a16="http://schemas.microsoft.com/office/drawing/2014/main" val="2964384278"/>
                    </a:ext>
                  </a:extLst>
                </a:gridCol>
              </a:tblGrid>
              <a:tr h="353151">
                <a:tc>
                  <a:txBody>
                    <a:bodyPr/>
                    <a:lstStyle/>
                    <a:p>
                      <a:pPr algn="ctr"/>
                      <a:r>
                        <a:rPr lang="en-US" sz="2000" dirty="0"/>
                        <a:t>team</a:t>
                      </a:r>
                      <a:endParaRPr lang="th-TH" sz="2000" dirty="0"/>
                    </a:p>
                  </a:txBody>
                  <a:tcPr/>
                </a:tc>
                <a:tc>
                  <a:txBody>
                    <a:bodyPr/>
                    <a:lstStyle/>
                    <a:p>
                      <a:pPr algn="ctr"/>
                      <a:r>
                        <a:rPr lang="en-US" sz="2000" dirty="0"/>
                        <a:t>year</a:t>
                      </a:r>
                      <a:endParaRPr lang="th-TH" sz="2000" dirty="0"/>
                    </a:p>
                  </a:txBody>
                  <a:tcPr/>
                </a:tc>
                <a:tc>
                  <a:txBody>
                    <a:bodyPr/>
                    <a:lstStyle/>
                    <a:p>
                      <a:pPr algn="ctr"/>
                      <a:r>
                        <a:rPr lang="en-US" sz="2000" dirty="0"/>
                        <a:t>athletes</a:t>
                      </a:r>
                      <a:endParaRPr lang="th-TH" sz="2000" dirty="0"/>
                    </a:p>
                  </a:txBody>
                  <a:tcPr/>
                </a:tc>
                <a:tc>
                  <a:txBody>
                    <a:bodyPr/>
                    <a:lstStyle/>
                    <a:p>
                      <a:pPr algn="ctr"/>
                      <a:r>
                        <a:rPr lang="en-US" sz="2000" dirty="0" err="1"/>
                        <a:t>prev_medals</a:t>
                      </a:r>
                      <a:endParaRPr lang="th-TH" sz="2000" dirty="0"/>
                    </a:p>
                  </a:txBody>
                  <a:tcPr/>
                </a:tc>
                <a:tc>
                  <a:txBody>
                    <a:bodyPr/>
                    <a:lstStyle/>
                    <a:p>
                      <a:pPr algn="ctr"/>
                      <a:r>
                        <a:rPr lang="en-US" sz="2000" dirty="0"/>
                        <a:t>medals</a:t>
                      </a:r>
                      <a:endParaRPr lang="th-TH" sz="2000" dirty="0"/>
                    </a:p>
                  </a:txBody>
                  <a:tcPr/>
                </a:tc>
                <a:extLst>
                  <a:ext uri="{0D108BD9-81ED-4DB2-BD59-A6C34878D82A}">
                    <a16:rowId xmlns:a16="http://schemas.microsoft.com/office/drawing/2014/main" val="2634239060"/>
                  </a:ext>
                </a:extLst>
              </a:tr>
              <a:tr h="353151">
                <a:tc>
                  <a:txBody>
                    <a:bodyPr/>
                    <a:lstStyle/>
                    <a:p>
                      <a:pPr algn="ctr"/>
                      <a:r>
                        <a:rPr lang="en-US" sz="2000" dirty="0"/>
                        <a:t>USA</a:t>
                      </a:r>
                      <a:endParaRPr lang="th-TH" sz="2000" dirty="0"/>
                    </a:p>
                  </a:txBody>
                  <a:tcPr/>
                </a:tc>
                <a:tc>
                  <a:txBody>
                    <a:bodyPr/>
                    <a:lstStyle/>
                    <a:p>
                      <a:pPr algn="ctr"/>
                      <a:r>
                        <a:rPr lang="en-US" sz="2000" dirty="0"/>
                        <a:t>2008</a:t>
                      </a:r>
                      <a:endParaRPr lang="th-TH" sz="2000" dirty="0"/>
                    </a:p>
                  </a:txBody>
                  <a:tcPr/>
                </a:tc>
                <a:tc>
                  <a:txBody>
                    <a:bodyPr/>
                    <a:lstStyle/>
                    <a:p>
                      <a:pPr algn="ctr"/>
                      <a:r>
                        <a:rPr lang="en-US" sz="2000" dirty="0"/>
                        <a:t>763</a:t>
                      </a:r>
                      <a:endParaRPr lang="th-TH" sz="2000" dirty="0"/>
                    </a:p>
                  </a:txBody>
                  <a:tcPr/>
                </a:tc>
                <a:tc>
                  <a:txBody>
                    <a:bodyPr/>
                    <a:lstStyle/>
                    <a:p>
                      <a:pPr algn="ctr"/>
                      <a:r>
                        <a:rPr lang="en-US" sz="2000" dirty="0"/>
                        <a:t>263</a:t>
                      </a:r>
                      <a:endParaRPr lang="th-TH" sz="2000" dirty="0"/>
                    </a:p>
                  </a:txBody>
                  <a:tcPr/>
                </a:tc>
                <a:tc>
                  <a:txBody>
                    <a:bodyPr/>
                    <a:lstStyle/>
                    <a:p>
                      <a:pPr algn="ctr"/>
                      <a:r>
                        <a:rPr lang="en-US" sz="2000" dirty="0"/>
                        <a:t>317</a:t>
                      </a:r>
                      <a:endParaRPr lang="th-TH" sz="2000" dirty="0"/>
                    </a:p>
                  </a:txBody>
                  <a:tcPr/>
                </a:tc>
                <a:extLst>
                  <a:ext uri="{0D108BD9-81ED-4DB2-BD59-A6C34878D82A}">
                    <a16:rowId xmlns:a16="http://schemas.microsoft.com/office/drawing/2014/main" val="1580420623"/>
                  </a:ext>
                </a:extLst>
              </a:tr>
              <a:tr h="353151">
                <a:tc>
                  <a:txBody>
                    <a:bodyPr/>
                    <a:lstStyle/>
                    <a:p>
                      <a:pPr algn="ctr"/>
                      <a:r>
                        <a:rPr lang="en-US" sz="2000" dirty="0"/>
                        <a:t>USA</a:t>
                      </a:r>
                      <a:endParaRPr lang="th-TH" sz="2000" dirty="0"/>
                    </a:p>
                  </a:txBody>
                  <a:tcPr/>
                </a:tc>
                <a:tc>
                  <a:txBody>
                    <a:bodyPr/>
                    <a:lstStyle/>
                    <a:p>
                      <a:pPr algn="ctr"/>
                      <a:r>
                        <a:rPr lang="en-US" sz="2000" dirty="0"/>
                        <a:t>2012</a:t>
                      </a:r>
                      <a:endParaRPr lang="th-TH" sz="2000" dirty="0"/>
                    </a:p>
                  </a:txBody>
                  <a:tcPr/>
                </a:tc>
                <a:tc>
                  <a:txBody>
                    <a:bodyPr/>
                    <a:lstStyle/>
                    <a:p>
                      <a:pPr algn="ctr"/>
                      <a:r>
                        <a:rPr lang="en-US" sz="2000" dirty="0"/>
                        <a:t>689</a:t>
                      </a:r>
                      <a:endParaRPr lang="th-TH" sz="2000" dirty="0"/>
                    </a:p>
                  </a:txBody>
                  <a:tcPr/>
                </a:tc>
                <a:tc>
                  <a:txBody>
                    <a:bodyPr/>
                    <a:lstStyle/>
                    <a:p>
                      <a:pPr algn="ctr"/>
                      <a:r>
                        <a:rPr lang="en-US" sz="2000" dirty="0"/>
                        <a:t>317</a:t>
                      </a:r>
                      <a:endParaRPr lang="th-TH" sz="2000" dirty="0"/>
                    </a:p>
                  </a:txBody>
                  <a:tcPr/>
                </a:tc>
                <a:tc>
                  <a:txBody>
                    <a:bodyPr/>
                    <a:lstStyle/>
                    <a:p>
                      <a:pPr algn="ctr"/>
                      <a:r>
                        <a:rPr lang="en-US" sz="2000" dirty="0"/>
                        <a:t>248</a:t>
                      </a:r>
                      <a:endParaRPr lang="th-TH" sz="2000" dirty="0"/>
                    </a:p>
                  </a:txBody>
                  <a:tcPr/>
                </a:tc>
                <a:extLst>
                  <a:ext uri="{0D108BD9-81ED-4DB2-BD59-A6C34878D82A}">
                    <a16:rowId xmlns:a16="http://schemas.microsoft.com/office/drawing/2014/main" val="645426583"/>
                  </a:ext>
                </a:extLst>
              </a:tr>
              <a:tr h="353151">
                <a:tc>
                  <a:txBody>
                    <a:bodyPr/>
                    <a:lstStyle/>
                    <a:p>
                      <a:pPr algn="ctr"/>
                      <a:r>
                        <a:rPr lang="en-US" sz="2000" dirty="0"/>
                        <a:t>USA</a:t>
                      </a:r>
                      <a:endParaRPr lang="th-TH" sz="2000" dirty="0"/>
                    </a:p>
                  </a:txBody>
                  <a:tcPr/>
                </a:tc>
                <a:tc>
                  <a:txBody>
                    <a:bodyPr/>
                    <a:lstStyle/>
                    <a:p>
                      <a:pPr algn="ctr"/>
                      <a:r>
                        <a:rPr lang="en-US" sz="2000" dirty="0"/>
                        <a:t>2016</a:t>
                      </a:r>
                      <a:endParaRPr lang="th-TH" sz="2000" dirty="0"/>
                    </a:p>
                  </a:txBody>
                  <a:tcPr/>
                </a:tc>
                <a:tc>
                  <a:txBody>
                    <a:bodyPr/>
                    <a:lstStyle/>
                    <a:p>
                      <a:pPr algn="ctr"/>
                      <a:r>
                        <a:rPr lang="en-US" sz="2000" dirty="0"/>
                        <a:t>719</a:t>
                      </a:r>
                      <a:endParaRPr lang="th-TH" sz="2000" dirty="0"/>
                    </a:p>
                  </a:txBody>
                  <a:tcPr/>
                </a:tc>
                <a:tc>
                  <a:txBody>
                    <a:bodyPr/>
                    <a:lstStyle/>
                    <a:p>
                      <a:pPr algn="ctr"/>
                      <a:r>
                        <a:rPr lang="en-US" sz="2000" dirty="0"/>
                        <a:t>248</a:t>
                      </a:r>
                      <a:endParaRPr lang="th-TH" sz="2000" dirty="0"/>
                    </a:p>
                  </a:txBody>
                  <a:tcPr/>
                </a:tc>
                <a:tc>
                  <a:txBody>
                    <a:bodyPr/>
                    <a:lstStyle/>
                    <a:p>
                      <a:pPr algn="ctr"/>
                      <a:r>
                        <a:rPr lang="en-US" sz="2000" dirty="0"/>
                        <a:t>264</a:t>
                      </a:r>
                      <a:endParaRPr lang="th-TH" sz="2000" dirty="0"/>
                    </a:p>
                  </a:txBody>
                  <a:tcPr/>
                </a:tc>
                <a:extLst>
                  <a:ext uri="{0D108BD9-81ED-4DB2-BD59-A6C34878D82A}">
                    <a16:rowId xmlns:a16="http://schemas.microsoft.com/office/drawing/2014/main" val="572615498"/>
                  </a:ext>
                </a:extLst>
              </a:tr>
              <a:tr h="353151">
                <a:tc>
                  <a:txBody>
                    <a:bodyPr/>
                    <a:lstStyle/>
                    <a:p>
                      <a:pPr algn="ctr"/>
                      <a:r>
                        <a:rPr lang="en-US" sz="2000" dirty="0"/>
                        <a:t>IND</a:t>
                      </a:r>
                      <a:endParaRPr lang="th-TH" sz="2000" dirty="0"/>
                    </a:p>
                  </a:txBody>
                  <a:tcPr/>
                </a:tc>
                <a:tc>
                  <a:txBody>
                    <a:bodyPr/>
                    <a:lstStyle/>
                    <a:p>
                      <a:pPr algn="ctr"/>
                      <a:r>
                        <a:rPr lang="en-US" sz="2000" dirty="0"/>
                        <a:t>2008</a:t>
                      </a:r>
                      <a:endParaRPr lang="th-TH" sz="2000" dirty="0"/>
                    </a:p>
                  </a:txBody>
                  <a:tcPr/>
                </a:tc>
                <a:tc>
                  <a:txBody>
                    <a:bodyPr/>
                    <a:lstStyle/>
                    <a:p>
                      <a:pPr algn="ctr"/>
                      <a:r>
                        <a:rPr lang="en-US" sz="2000" dirty="0"/>
                        <a:t>67</a:t>
                      </a:r>
                      <a:endParaRPr lang="th-TH" sz="2000" dirty="0"/>
                    </a:p>
                  </a:txBody>
                  <a:tcPr/>
                </a:tc>
                <a:tc>
                  <a:txBody>
                    <a:bodyPr/>
                    <a:lstStyle/>
                    <a:p>
                      <a:pPr algn="ctr"/>
                      <a:r>
                        <a:rPr lang="en-US" sz="2000" dirty="0"/>
                        <a:t>1</a:t>
                      </a:r>
                      <a:endParaRPr lang="th-TH" sz="2000" dirty="0"/>
                    </a:p>
                  </a:txBody>
                  <a:tcPr/>
                </a:tc>
                <a:tc>
                  <a:txBody>
                    <a:bodyPr/>
                    <a:lstStyle/>
                    <a:p>
                      <a:pPr algn="ctr"/>
                      <a:r>
                        <a:rPr lang="en-US" sz="2000" dirty="0"/>
                        <a:t>3</a:t>
                      </a:r>
                      <a:endParaRPr lang="th-TH" sz="2000" dirty="0"/>
                    </a:p>
                  </a:txBody>
                  <a:tcPr/>
                </a:tc>
                <a:extLst>
                  <a:ext uri="{0D108BD9-81ED-4DB2-BD59-A6C34878D82A}">
                    <a16:rowId xmlns:a16="http://schemas.microsoft.com/office/drawing/2014/main" val="1702448657"/>
                  </a:ext>
                </a:extLst>
              </a:tr>
              <a:tr h="353151">
                <a:tc>
                  <a:txBody>
                    <a:bodyPr/>
                    <a:lstStyle/>
                    <a:p>
                      <a:pPr algn="ctr"/>
                      <a:r>
                        <a:rPr lang="en-US" sz="2000" dirty="0"/>
                        <a:t>IND</a:t>
                      </a:r>
                      <a:endParaRPr lang="th-TH" sz="2000" dirty="0"/>
                    </a:p>
                  </a:txBody>
                  <a:tcPr/>
                </a:tc>
                <a:tc>
                  <a:txBody>
                    <a:bodyPr/>
                    <a:lstStyle/>
                    <a:p>
                      <a:pPr algn="ctr"/>
                      <a:r>
                        <a:rPr lang="en-US" sz="2000" dirty="0"/>
                        <a:t>2012</a:t>
                      </a:r>
                      <a:endParaRPr lang="th-TH" sz="2000" dirty="0"/>
                    </a:p>
                  </a:txBody>
                  <a:tcPr/>
                </a:tc>
                <a:tc>
                  <a:txBody>
                    <a:bodyPr/>
                    <a:lstStyle/>
                    <a:p>
                      <a:pPr algn="ctr"/>
                      <a:r>
                        <a:rPr lang="en-US" sz="2000" dirty="0"/>
                        <a:t>95</a:t>
                      </a:r>
                      <a:endParaRPr lang="th-TH" sz="2000" dirty="0"/>
                    </a:p>
                  </a:txBody>
                  <a:tcPr/>
                </a:tc>
                <a:tc>
                  <a:txBody>
                    <a:bodyPr/>
                    <a:lstStyle/>
                    <a:p>
                      <a:pPr algn="ctr"/>
                      <a:r>
                        <a:rPr lang="en-US" sz="2000" dirty="0"/>
                        <a:t>3</a:t>
                      </a:r>
                      <a:endParaRPr lang="th-TH" sz="2000" dirty="0"/>
                    </a:p>
                  </a:txBody>
                  <a:tcPr/>
                </a:tc>
                <a:tc>
                  <a:txBody>
                    <a:bodyPr/>
                    <a:lstStyle/>
                    <a:p>
                      <a:pPr algn="ctr"/>
                      <a:r>
                        <a:rPr lang="en-US" sz="2000" dirty="0"/>
                        <a:t>6</a:t>
                      </a:r>
                      <a:endParaRPr lang="th-TH" sz="2000" dirty="0"/>
                    </a:p>
                  </a:txBody>
                  <a:tcPr/>
                </a:tc>
                <a:extLst>
                  <a:ext uri="{0D108BD9-81ED-4DB2-BD59-A6C34878D82A}">
                    <a16:rowId xmlns:a16="http://schemas.microsoft.com/office/drawing/2014/main" val="2149095094"/>
                  </a:ext>
                </a:extLst>
              </a:tr>
              <a:tr h="353151">
                <a:tc>
                  <a:txBody>
                    <a:bodyPr/>
                    <a:lstStyle/>
                    <a:p>
                      <a:pPr algn="ctr"/>
                      <a:r>
                        <a:rPr lang="en-US" sz="2000" dirty="0"/>
                        <a:t>IND</a:t>
                      </a:r>
                      <a:endParaRPr lang="th-TH" sz="2000" dirty="0"/>
                    </a:p>
                  </a:txBody>
                  <a:tcPr/>
                </a:tc>
                <a:tc>
                  <a:txBody>
                    <a:bodyPr/>
                    <a:lstStyle/>
                    <a:p>
                      <a:pPr algn="ctr"/>
                      <a:r>
                        <a:rPr lang="en-US" sz="2000" dirty="0"/>
                        <a:t>2016</a:t>
                      </a:r>
                      <a:endParaRPr lang="th-TH" sz="2000" dirty="0"/>
                    </a:p>
                  </a:txBody>
                  <a:tcPr/>
                </a:tc>
                <a:tc>
                  <a:txBody>
                    <a:bodyPr/>
                    <a:lstStyle/>
                    <a:p>
                      <a:pPr algn="ctr"/>
                      <a:r>
                        <a:rPr lang="en-US" sz="2000" dirty="0"/>
                        <a:t>130</a:t>
                      </a:r>
                      <a:endParaRPr lang="th-TH" sz="2000" dirty="0"/>
                    </a:p>
                  </a:txBody>
                  <a:tcPr/>
                </a:tc>
                <a:tc>
                  <a:txBody>
                    <a:bodyPr/>
                    <a:lstStyle/>
                    <a:p>
                      <a:pPr algn="ctr"/>
                      <a:r>
                        <a:rPr lang="en-US" sz="2000" dirty="0"/>
                        <a:t>6</a:t>
                      </a:r>
                      <a:endParaRPr lang="th-TH" sz="2000" dirty="0"/>
                    </a:p>
                  </a:txBody>
                  <a:tcPr/>
                </a:tc>
                <a:tc>
                  <a:txBody>
                    <a:bodyPr/>
                    <a:lstStyle/>
                    <a:p>
                      <a:pPr algn="ctr"/>
                      <a:r>
                        <a:rPr lang="en-US" sz="2000" dirty="0"/>
                        <a:t>2</a:t>
                      </a:r>
                      <a:endParaRPr lang="th-TH" sz="2000" dirty="0"/>
                    </a:p>
                  </a:txBody>
                  <a:tcPr/>
                </a:tc>
                <a:extLst>
                  <a:ext uri="{0D108BD9-81ED-4DB2-BD59-A6C34878D82A}">
                    <a16:rowId xmlns:a16="http://schemas.microsoft.com/office/drawing/2014/main" val="2766418326"/>
                  </a:ext>
                </a:extLst>
              </a:tr>
            </a:tbl>
          </a:graphicData>
        </a:graphic>
      </p:graphicFrame>
      <p:sp>
        <p:nvSpPr>
          <p:cNvPr id="2" name="Title 1">
            <a:extLst>
              <a:ext uri="{FF2B5EF4-FFF2-40B4-BE49-F238E27FC236}">
                <a16:creationId xmlns:a16="http://schemas.microsoft.com/office/drawing/2014/main" id="{F52D2FD0-467A-4CEB-229F-B05F72C5DE58}"/>
              </a:ext>
            </a:extLst>
          </p:cNvPr>
          <p:cNvSpPr>
            <a:spLocks noGrp="1"/>
          </p:cNvSpPr>
          <p:nvPr>
            <p:ph type="title"/>
          </p:nvPr>
        </p:nvSpPr>
        <p:spPr/>
        <p:txBody>
          <a:bodyPr/>
          <a:lstStyle/>
          <a:p>
            <a:r>
              <a:rPr lang="en-US" dirty="0"/>
              <a:t>2.Find a Data</a:t>
            </a:r>
            <a:endParaRPr lang="th-TH" dirty="0"/>
          </a:p>
        </p:txBody>
      </p:sp>
      <p:sp>
        <p:nvSpPr>
          <p:cNvPr id="9" name="Rectangle: Rounded Corners 8">
            <a:extLst>
              <a:ext uri="{FF2B5EF4-FFF2-40B4-BE49-F238E27FC236}">
                <a16:creationId xmlns:a16="http://schemas.microsoft.com/office/drawing/2014/main" id="{44DB1AFD-0473-E9EF-BA48-B89FE338F7D8}"/>
              </a:ext>
            </a:extLst>
          </p:cNvPr>
          <p:cNvSpPr/>
          <p:nvPr/>
        </p:nvSpPr>
        <p:spPr>
          <a:xfrm>
            <a:off x="2114820" y="1795144"/>
            <a:ext cx="8187421" cy="335599"/>
          </a:xfrm>
          <a:prstGeom prst="roundRect">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 name="Rectangle: Rounded Corners 13">
            <a:extLst>
              <a:ext uri="{FF2B5EF4-FFF2-40B4-BE49-F238E27FC236}">
                <a16:creationId xmlns:a16="http://schemas.microsoft.com/office/drawing/2014/main" id="{F573266D-EB05-436B-E208-198FEF57A028}"/>
              </a:ext>
            </a:extLst>
          </p:cNvPr>
          <p:cNvSpPr/>
          <p:nvPr/>
        </p:nvSpPr>
        <p:spPr>
          <a:xfrm>
            <a:off x="2354881" y="1827530"/>
            <a:ext cx="1197303" cy="2221866"/>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 name="Rectangle: Rounded Corners 14">
            <a:extLst>
              <a:ext uri="{FF2B5EF4-FFF2-40B4-BE49-F238E27FC236}">
                <a16:creationId xmlns:a16="http://schemas.microsoft.com/office/drawing/2014/main" id="{BFC647D2-AC53-4ED5-9A79-948DB34EC4BA}"/>
              </a:ext>
            </a:extLst>
          </p:cNvPr>
          <p:cNvSpPr/>
          <p:nvPr/>
        </p:nvSpPr>
        <p:spPr>
          <a:xfrm>
            <a:off x="3970151" y="1827530"/>
            <a:ext cx="1197302" cy="2239171"/>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 name="Rectangle: Rounded Corners 17">
            <a:extLst>
              <a:ext uri="{FF2B5EF4-FFF2-40B4-BE49-F238E27FC236}">
                <a16:creationId xmlns:a16="http://schemas.microsoft.com/office/drawing/2014/main" id="{4EDD1BDC-C29C-0804-B910-DB3BE7F7FFB2}"/>
              </a:ext>
            </a:extLst>
          </p:cNvPr>
          <p:cNvSpPr/>
          <p:nvPr/>
        </p:nvSpPr>
        <p:spPr>
          <a:xfrm>
            <a:off x="5585420" y="1795144"/>
            <a:ext cx="1197302" cy="228473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 name="Rectangle: Rounded Corners 18">
            <a:extLst>
              <a:ext uri="{FF2B5EF4-FFF2-40B4-BE49-F238E27FC236}">
                <a16:creationId xmlns:a16="http://schemas.microsoft.com/office/drawing/2014/main" id="{577CC05D-F4F9-A2AF-6C2A-BD9856845DEF}"/>
              </a:ext>
            </a:extLst>
          </p:cNvPr>
          <p:cNvSpPr/>
          <p:nvPr/>
        </p:nvSpPr>
        <p:spPr>
          <a:xfrm>
            <a:off x="7150561" y="1795144"/>
            <a:ext cx="1312719" cy="228473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 name="Rectangle: Rounded Corners 19">
            <a:extLst>
              <a:ext uri="{FF2B5EF4-FFF2-40B4-BE49-F238E27FC236}">
                <a16:creationId xmlns:a16="http://schemas.microsoft.com/office/drawing/2014/main" id="{D2A176E4-704E-41A7-DA4B-E54BA5D62A59}"/>
              </a:ext>
            </a:extLst>
          </p:cNvPr>
          <p:cNvSpPr/>
          <p:nvPr/>
        </p:nvSpPr>
        <p:spPr>
          <a:xfrm>
            <a:off x="8930640" y="1795144"/>
            <a:ext cx="1198037" cy="225425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8" name="TextBox 27">
            <a:extLst>
              <a:ext uri="{FF2B5EF4-FFF2-40B4-BE49-F238E27FC236}">
                <a16:creationId xmlns:a16="http://schemas.microsoft.com/office/drawing/2014/main" id="{A94A81FB-3925-4B79-A6DC-978AD41DDB65}"/>
              </a:ext>
            </a:extLst>
          </p:cNvPr>
          <p:cNvSpPr txBox="1"/>
          <p:nvPr/>
        </p:nvSpPr>
        <p:spPr>
          <a:xfrm>
            <a:off x="551180" y="4338270"/>
            <a:ext cx="11089640" cy="2308324"/>
          </a:xfrm>
          <a:prstGeom prst="rect">
            <a:avLst/>
          </a:prstGeom>
          <a:noFill/>
        </p:spPr>
        <p:txBody>
          <a:bodyPr wrap="square" rtlCol="0">
            <a:spAutoFit/>
          </a:bodyPr>
          <a:lstStyle/>
          <a:p>
            <a:r>
              <a:rPr lang="en-US" sz="1800" dirty="0"/>
              <a:t>We're using data from the Summer Olympics, with each row representing a country in a specific Olympic year. </a:t>
            </a:r>
            <a:r>
              <a:rPr lang="en-US" sz="1800" b="1" u="sng" dirty="0"/>
              <a:t>Columns include</a:t>
            </a:r>
          </a:p>
          <a:p>
            <a:r>
              <a:rPr lang="en-US" sz="1800" b="1" dirty="0"/>
              <a:t>Team: </a:t>
            </a:r>
            <a:r>
              <a:rPr lang="en-US" sz="1800" dirty="0"/>
              <a:t>Three-letter code for the country.</a:t>
            </a:r>
            <a:endParaRPr lang="en-US" sz="1800" b="1" dirty="0"/>
          </a:p>
          <a:p>
            <a:r>
              <a:rPr lang="en-US" sz="1800" b="1" dirty="0"/>
              <a:t>Year: </a:t>
            </a:r>
            <a:r>
              <a:rPr lang="en-US" sz="1800" dirty="0"/>
              <a:t>The year of the Olympics.</a:t>
            </a:r>
          </a:p>
          <a:p>
            <a:r>
              <a:rPr lang="en-US" sz="1800" b="1" dirty="0"/>
              <a:t>Athletes: </a:t>
            </a:r>
            <a:r>
              <a:rPr lang="en-US" sz="1800" dirty="0"/>
              <a:t>Number of athletes from the country.</a:t>
            </a:r>
          </a:p>
          <a:p>
            <a:r>
              <a:rPr lang="en-US" sz="1800" b="1" dirty="0"/>
              <a:t>Previous Medals: </a:t>
            </a:r>
            <a:r>
              <a:rPr lang="en-US" sz="1800" dirty="0"/>
              <a:t>Medals won in the prior Olympics (e.g., 2008 row shows medals from 2004).</a:t>
            </a:r>
          </a:p>
          <a:p>
            <a:r>
              <a:rPr lang="en-US" sz="1800" b="1" dirty="0"/>
              <a:t>Medals (Target): </a:t>
            </a:r>
            <a:r>
              <a:rPr lang="en-US" sz="1800" dirty="0"/>
              <a:t>The number of medals the team won in the current Olympics.</a:t>
            </a:r>
          </a:p>
          <a:p>
            <a:r>
              <a:rPr lang="en-US" sz="1800" dirty="0"/>
              <a:t>▪ For example, Team USA in 2008 won 317 Olympic medals.</a:t>
            </a:r>
            <a:endParaRPr lang="th-TH" sz="1800" dirty="0"/>
          </a:p>
        </p:txBody>
      </p:sp>
    </p:spTree>
    <p:custDataLst>
      <p:tags r:id="rId1"/>
    </p:custDataLst>
    <p:extLst>
      <p:ext uri="{BB962C8B-B14F-4D97-AF65-F5344CB8AC3E}">
        <p14:creationId xmlns:p14="http://schemas.microsoft.com/office/powerpoint/2010/main" val="2682030773"/>
      </p:ext>
    </p:extLst>
  </p:cSld>
  <p:clrMapOvr>
    <a:masterClrMapping/>
  </p:clrMapOvr>
  <mc:AlternateContent xmlns:mc="http://schemas.openxmlformats.org/markup-compatibility/2006">
    <mc:Choice xmlns:p14="http://schemas.microsoft.com/office/powerpoint/2010/main" Requires="p14">
      <p:transition spd="slow" p14:dur="2000" advTm="7983"/>
    </mc:Choice>
    <mc:Fallback>
      <p:transition spd="slow" advTm="79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sameClick" afterEffect="1">
                                          <p:stCondLst>
                                            <p:cond evt="end" delay="0">
                                              <p:tn val="5"/>
                                            </p:cond>
                                          </p:stCondLst>
                                        </p:cTn>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repeatCount="200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subTnLst>
                                    <p:set>
                                      <p:cBhvr override="childStyle">
                                        <p:cTn dur="1" fill="hold" display="0" masterRel="sameClick" afterEffect="1">
                                          <p:stCondLst>
                                            <p:cond evt="end" delay="0">
                                              <p:tn val="10"/>
                                            </p:cond>
                                          </p:stCondLst>
                                        </p:cTn>
                                        <p:tgtEl>
                                          <p:spTgt spid="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repeatCount="200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subTnLst>
                                    <p:set>
                                      <p:cBhvr override="childStyle">
                                        <p:cTn dur="1" fill="hold" display="0" masterRel="sameClick" afterEffect="1">
                                          <p:stCondLst>
                                            <p:cond evt="end" delay="0">
                                              <p:tn val="15"/>
                                            </p:cond>
                                          </p:stCondLst>
                                        </p:cTn>
                                        <p:tgtEl>
                                          <p:spTgt spid="1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repeatCount="200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subTnLst>
                                    <p:set>
                                      <p:cBhvr override="childStyle">
                                        <p:cTn dur="1" fill="hold" display="0" masterRel="sameClick" afterEffect="1">
                                          <p:stCondLst>
                                            <p:cond evt="end" delay="0">
                                              <p:tn val="20"/>
                                            </p:cond>
                                          </p:stCondLst>
                                        </p:cTn>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repeatCount="200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subTnLst>
                                    <p:set>
                                      <p:cBhvr override="childStyle">
                                        <p:cTn dur="1" fill="hold" display="0" masterRel="sameClick" afterEffect="1">
                                          <p:stCondLst>
                                            <p:cond evt="end" delay="0">
                                              <p:tn val="25"/>
                                            </p:cond>
                                          </p:stCondLst>
                                        </p:cTn>
                                        <p:tgtEl>
                                          <p:spTgt spid="1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repeatCount="200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subTnLst>
                                    <p:set>
                                      <p:cBhvr override="childStyle">
                                        <p:cTn dur="1" fill="hold" display="0" masterRel="sameClick" afterEffect="1">
                                          <p:stCondLst>
                                            <p:cond evt="end" delay="0">
                                              <p:tn val="30"/>
                                            </p:cond>
                                          </p:stCondLst>
                                        </p:cTn>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E901-5842-0435-66D5-069D404F6917}"/>
              </a:ext>
            </a:extLst>
          </p:cNvPr>
          <p:cNvSpPr>
            <a:spLocks noGrp="1"/>
          </p:cNvSpPr>
          <p:nvPr>
            <p:ph type="title"/>
          </p:nvPr>
        </p:nvSpPr>
        <p:spPr/>
        <p:txBody>
          <a:bodyPr/>
          <a:lstStyle/>
          <a:p>
            <a:r>
              <a:rPr lang="en-US" dirty="0"/>
              <a:t>3.Reshape the Data</a:t>
            </a:r>
            <a:endParaRPr lang="th-TH" dirty="0"/>
          </a:p>
        </p:txBody>
      </p:sp>
      <p:graphicFrame>
        <p:nvGraphicFramePr>
          <p:cNvPr id="13" name="Content Placeholder 5">
            <a:extLst>
              <a:ext uri="{FF2B5EF4-FFF2-40B4-BE49-F238E27FC236}">
                <a16:creationId xmlns:a16="http://schemas.microsoft.com/office/drawing/2014/main" id="{119CAEDC-7083-4698-598B-AFD76D517327}"/>
              </a:ext>
            </a:extLst>
          </p:cNvPr>
          <p:cNvGraphicFramePr>
            <a:graphicFrameLocks noGrp="1"/>
          </p:cNvGraphicFramePr>
          <p:nvPr>
            <p:ph idx="1"/>
            <p:extLst>
              <p:ext uri="{D42A27DB-BD31-4B8C-83A1-F6EECF244321}">
                <p14:modId xmlns:p14="http://schemas.microsoft.com/office/powerpoint/2010/main" val="207189780"/>
              </p:ext>
            </p:extLst>
          </p:nvPr>
        </p:nvGraphicFramePr>
        <p:xfrm>
          <a:off x="1910081" y="1812608"/>
          <a:ext cx="8209280" cy="2773680"/>
        </p:xfrm>
        <a:graphic>
          <a:graphicData uri="http://schemas.openxmlformats.org/drawingml/2006/table">
            <a:tbl>
              <a:tblPr firstRow="1" bandRow="1">
                <a:tableStyleId>{8EC20E35-A176-4012-BC5E-935CFFF8708E}</a:tableStyleId>
              </a:tblPr>
              <a:tblGrid>
                <a:gridCol w="1724137">
                  <a:extLst>
                    <a:ext uri="{9D8B030D-6E8A-4147-A177-3AD203B41FA5}">
                      <a16:colId xmlns:a16="http://schemas.microsoft.com/office/drawing/2014/main" val="2634334748"/>
                    </a:ext>
                  </a:extLst>
                </a:gridCol>
                <a:gridCol w="1724137">
                  <a:extLst>
                    <a:ext uri="{9D8B030D-6E8A-4147-A177-3AD203B41FA5}">
                      <a16:colId xmlns:a16="http://schemas.microsoft.com/office/drawing/2014/main" val="4266449377"/>
                    </a:ext>
                  </a:extLst>
                </a:gridCol>
                <a:gridCol w="1312730">
                  <a:extLst>
                    <a:ext uri="{9D8B030D-6E8A-4147-A177-3AD203B41FA5}">
                      <a16:colId xmlns:a16="http://schemas.microsoft.com/office/drawing/2014/main" val="629394485"/>
                    </a:ext>
                  </a:extLst>
                </a:gridCol>
                <a:gridCol w="1931482">
                  <a:extLst>
                    <a:ext uri="{9D8B030D-6E8A-4147-A177-3AD203B41FA5}">
                      <a16:colId xmlns:a16="http://schemas.microsoft.com/office/drawing/2014/main" val="1904214141"/>
                    </a:ext>
                  </a:extLst>
                </a:gridCol>
                <a:gridCol w="1516794">
                  <a:extLst>
                    <a:ext uri="{9D8B030D-6E8A-4147-A177-3AD203B41FA5}">
                      <a16:colId xmlns:a16="http://schemas.microsoft.com/office/drawing/2014/main" val="2964384278"/>
                    </a:ext>
                  </a:extLst>
                </a:gridCol>
              </a:tblGrid>
              <a:tr h="353151">
                <a:tc>
                  <a:txBody>
                    <a:bodyPr/>
                    <a:lstStyle/>
                    <a:p>
                      <a:pPr algn="ctr"/>
                      <a:r>
                        <a:rPr lang="en-US" sz="2000" dirty="0"/>
                        <a:t>team</a:t>
                      </a:r>
                      <a:endParaRPr lang="th-TH" sz="2000" dirty="0"/>
                    </a:p>
                  </a:txBody>
                  <a:tcPr/>
                </a:tc>
                <a:tc>
                  <a:txBody>
                    <a:bodyPr/>
                    <a:lstStyle/>
                    <a:p>
                      <a:pPr algn="ctr"/>
                      <a:r>
                        <a:rPr lang="en-US" sz="2000" dirty="0"/>
                        <a:t>year</a:t>
                      </a:r>
                      <a:endParaRPr lang="th-TH" sz="2000" dirty="0"/>
                    </a:p>
                  </a:txBody>
                  <a:tcPr/>
                </a:tc>
                <a:tc>
                  <a:txBody>
                    <a:bodyPr/>
                    <a:lstStyle/>
                    <a:p>
                      <a:pPr algn="ctr"/>
                      <a:r>
                        <a:rPr lang="en-US" sz="2000" dirty="0"/>
                        <a:t>athletes</a:t>
                      </a:r>
                      <a:endParaRPr lang="th-TH" sz="2000" dirty="0"/>
                    </a:p>
                  </a:txBody>
                  <a:tcPr/>
                </a:tc>
                <a:tc>
                  <a:txBody>
                    <a:bodyPr/>
                    <a:lstStyle/>
                    <a:p>
                      <a:pPr algn="ctr"/>
                      <a:r>
                        <a:rPr lang="en-US" sz="2000" dirty="0" err="1"/>
                        <a:t>prev_medals</a:t>
                      </a:r>
                      <a:endParaRPr lang="th-TH" sz="2000" dirty="0"/>
                    </a:p>
                  </a:txBody>
                  <a:tcPr/>
                </a:tc>
                <a:tc>
                  <a:txBody>
                    <a:bodyPr/>
                    <a:lstStyle/>
                    <a:p>
                      <a:pPr algn="ctr"/>
                      <a:r>
                        <a:rPr lang="en-US" sz="2000" dirty="0"/>
                        <a:t>medals</a:t>
                      </a:r>
                      <a:endParaRPr lang="th-TH" sz="2000" dirty="0"/>
                    </a:p>
                  </a:txBody>
                  <a:tcPr/>
                </a:tc>
                <a:extLst>
                  <a:ext uri="{0D108BD9-81ED-4DB2-BD59-A6C34878D82A}">
                    <a16:rowId xmlns:a16="http://schemas.microsoft.com/office/drawing/2014/main" val="2634239060"/>
                  </a:ext>
                </a:extLst>
              </a:tr>
              <a:tr h="353151">
                <a:tc>
                  <a:txBody>
                    <a:bodyPr/>
                    <a:lstStyle/>
                    <a:p>
                      <a:pPr algn="ctr"/>
                      <a:r>
                        <a:rPr lang="en-US" sz="2000" dirty="0"/>
                        <a:t>USA</a:t>
                      </a:r>
                      <a:endParaRPr lang="th-TH" sz="2000" dirty="0"/>
                    </a:p>
                  </a:txBody>
                  <a:tcPr/>
                </a:tc>
                <a:tc>
                  <a:txBody>
                    <a:bodyPr/>
                    <a:lstStyle/>
                    <a:p>
                      <a:pPr algn="ctr"/>
                      <a:r>
                        <a:rPr lang="en-US" sz="2000" dirty="0"/>
                        <a:t>2008</a:t>
                      </a:r>
                      <a:endParaRPr lang="th-TH" sz="2000" dirty="0"/>
                    </a:p>
                  </a:txBody>
                  <a:tcPr/>
                </a:tc>
                <a:tc>
                  <a:txBody>
                    <a:bodyPr/>
                    <a:lstStyle/>
                    <a:p>
                      <a:pPr algn="ctr"/>
                      <a:r>
                        <a:rPr lang="en-US" sz="2000" dirty="0"/>
                        <a:t>763</a:t>
                      </a:r>
                      <a:endParaRPr lang="th-TH" sz="2000" dirty="0"/>
                    </a:p>
                  </a:txBody>
                  <a:tcPr/>
                </a:tc>
                <a:tc>
                  <a:txBody>
                    <a:bodyPr/>
                    <a:lstStyle/>
                    <a:p>
                      <a:pPr algn="ctr"/>
                      <a:r>
                        <a:rPr lang="en-US" sz="2000" dirty="0"/>
                        <a:t>263</a:t>
                      </a:r>
                      <a:endParaRPr lang="th-TH" sz="2000" dirty="0"/>
                    </a:p>
                  </a:txBody>
                  <a:tcPr/>
                </a:tc>
                <a:tc>
                  <a:txBody>
                    <a:bodyPr/>
                    <a:lstStyle/>
                    <a:p>
                      <a:pPr algn="ctr"/>
                      <a:r>
                        <a:rPr lang="en-US" sz="2000" dirty="0"/>
                        <a:t>317</a:t>
                      </a:r>
                      <a:endParaRPr lang="th-TH" sz="2000" dirty="0"/>
                    </a:p>
                  </a:txBody>
                  <a:tcPr/>
                </a:tc>
                <a:extLst>
                  <a:ext uri="{0D108BD9-81ED-4DB2-BD59-A6C34878D82A}">
                    <a16:rowId xmlns:a16="http://schemas.microsoft.com/office/drawing/2014/main" val="1580420623"/>
                  </a:ext>
                </a:extLst>
              </a:tr>
              <a:tr h="353151">
                <a:tc>
                  <a:txBody>
                    <a:bodyPr/>
                    <a:lstStyle/>
                    <a:p>
                      <a:pPr algn="ctr"/>
                      <a:r>
                        <a:rPr lang="en-US" sz="2000" dirty="0"/>
                        <a:t>USA</a:t>
                      </a:r>
                      <a:endParaRPr lang="th-TH" sz="2000" dirty="0"/>
                    </a:p>
                  </a:txBody>
                  <a:tcPr/>
                </a:tc>
                <a:tc>
                  <a:txBody>
                    <a:bodyPr/>
                    <a:lstStyle/>
                    <a:p>
                      <a:pPr algn="ctr"/>
                      <a:r>
                        <a:rPr lang="en-US" sz="2000" dirty="0"/>
                        <a:t>2012</a:t>
                      </a:r>
                      <a:endParaRPr lang="th-TH" sz="2000" dirty="0"/>
                    </a:p>
                  </a:txBody>
                  <a:tcPr/>
                </a:tc>
                <a:tc>
                  <a:txBody>
                    <a:bodyPr/>
                    <a:lstStyle/>
                    <a:p>
                      <a:pPr algn="ctr"/>
                      <a:r>
                        <a:rPr lang="en-US" sz="2000" dirty="0"/>
                        <a:t>689</a:t>
                      </a:r>
                      <a:endParaRPr lang="th-TH" sz="2000" dirty="0"/>
                    </a:p>
                  </a:txBody>
                  <a:tcPr/>
                </a:tc>
                <a:tc>
                  <a:txBody>
                    <a:bodyPr/>
                    <a:lstStyle/>
                    <a:p>
                      <a:pPr algn="ctr"/>
                      <a:r>
                        <a:rPr lang="en-US" sz="2000" dirty="0"/>
                        <a:t>317</a:t>
                      </a:r>
                      <a:endParaRPr lang="th-TH" sz="2000" dirty="0"/>
                    </a:p>
                  </a:txBody>
                  <a:tcPr/>
                </a:tc>
                <a:tc>
                  <a:txBody>
                    <a:bodyPr/>
                    <a:lstStyle/>
                    <a:p>
                      <a:pPr algn="ctr"/>
                      <a:r>
                        <a:rPr lang="en-US" sz="2000" dirty="0"/>
                        <a:t>248</a:t>
                      </a:r>
                      <a:endParaRPr lang="th-TH" sz="2000" dirty="0"/>
                    </a:p>
                  </a:txBody>
                  <a:tcPr/>
                </a:tc>
                <a:extLst>
                  <a:ext uri="{0D108BD9-81ED-4DB2-BD59-A6C34878D82A}">
                    <a16:rowId xmlns:a16="http://schemas.microsoft.com/office/drawing/2014/main" val="645426583"/>
                  </a:ext>
                </a:extLst>
              </a:tr>
              <a:tr h="353151">
                <a:tc>
                  <a:txBody>
                    <a:bodyPr/>
                    <a:lstStyle/>
                    <a:p>
                      <a:pPr algn="ctr"/>
                      <a:r>
                        <a:rPr lang="en-US" sz="2000" dirty="0"/>
                        <a:t>USA</a:t>
                      </a:r>
                      <a:endParaRPr lang="th-TH" sz="2000" dirty="0"/>
                    </a:p>
                  </a:txBody>
                  <a:tcPr/>
                </a:tc>
                <a:tc>
                  <a:txBody>
                    <a:bodyPr/>
                    <a:lstStyle/>
                    <a:p>
                      <a:pPr algn="ctr"/>
                      <a:r>
                        <a:rPr lang="en-US" sz="2000" dirty="0"/>
                        <a:t>2016</a:t>
                      </a:r>
                      <a:endParaRPr lang="th-TH" sz="2000" dirty="0"/>
                    </a:p>
                  </a:txBody>
                  <a:tcPr/>
                </a:tc>
                <a:tc>
                  <a:txBody>
                    <a:bodyPr/>
                    <a:lstStyle/>
                    <a:p>
                      <a:pPr algn="ctr"/>
                      <a:r>
                        <a:rPr lang="en-US" sz="2000" dirty="0"/>
                        <a:t>719</a:t>
                      </a:r>
                      <a:endParaRPr lang="th-TH" sz="2000" dirty="0"/>
                    </a:p>
                  </a:txBody>
                  <a:tcPr/>
                </a:tc>
                <a:tc>
                  <a:txBody>
                    <a:bodyPr/>
                    <a:lstStyle/>
                    <a:p>
                      <a:pPr algn="ctr"/>
                      <a:r>
                        <a:rPr lang="en-US" sz="2000" dirty="0"/>
                        <a:t>248</a:t>
                      </a:r>
                      <a:endParaRPr lang="th-TH" sz="2000" dirty="0"/>
                    </a:p>
                  </a:txBody>
                  <a:tcPr/>
                </a:tc>
                <a:tc>
                  <a:txBody>
                    <a:bodyPr/>
                    <a:lstStyle/>
                    <a:p>
                      <a:pPr algn="ctr"/>
                      <a:r>
                        <a:rPr lang="en-US" sz="2000" dirty="0"/>
                        <a:t>264</a:t>
                      </a:r>
                      <a:endParaRPr lang="th-TH" sz="2000" dirty="0"/>
                    </a:p>
                  </a:txBody>
                  <a:tcPr/>
                </a:tc>
                <a:extLst>
                  <a:ext uri="{0D108BD9-81ED-4DB2-BD59-A6C34878D82A}">
                    <a16:rowId xmlns:a16="http://schemas.microsoft.com/office/drawing/2014/main" val="572615498"/>
                  </a:ext>
                </a:extLst>
              </a:tr>
              <a:tr h="353151">
                <a:tc>
                  <a:txBody>
                    <a:bodyPr/>
                    <a:lstStyle/>
                    <a:p>
                      <a:pPr algn="ctr"/>
                      <a:r>
                        <a:rPr lang="en-US" sz="2000" dirty="0"/>
                        <a:t>IND</a:t>
                      </a:r>
                      <a:endParaRPr lang="th-TH" sz="2000" dirty="0"/>
                    </a:p>
                  </a:txBody>
                  <a:tcPr/>
                </a:tc>
                <a:tc>
                  <a:txBody>
                    <a:bodyPr/>
                    <a:lstStyle/>
                    <a:p>
                      <a:pPr algn="ctr"/>
                      <a:r>
                        <a:rPr lang="en-US" sz="2000" dirty="0"/>
                        <a:t>2008</a:t>
                      </a:r>
                      <a:endParaRPr lang="th-TH" sz="2000" dirty="0"/>
                    </a:p>
                  </a:txBody>
                  <a:tcPr/>
                </a:tc>
                <a:tc>
                  <a:txBody>
                    <a:bodyPr/>
                    <a:lstStyle/>
                    <a:p>
                      <a:pPr algn="ctr"/>
                      <a:r>
                        <a:rPr lang="en-US" sz="2000" dirty="0"/>
                        <a:t>67</a:t>
                      </a:r>
                      <a:endParaRPr lang="th-TH" sz="2000" dirty="0"/>
                    </a:p>
                  </a:txBody>
                  <a:tcPr/>
                </a:tc>
                <a:tc>
                  <a:txBody>
                    <a:bodyPr/>
                    <a:lstStyle/>
                    <a:p>
                      <a:pPr algn="ctr"/>
                      <a:r>
                        <a:rPr lang="en-US" sz="2000" dirty="0"/>
                        <a:t>1</a:t>
                      </a:r>
                      <a:endParaRPr lang="th-TH" sz="2000" dirty="0"/>
                    </a:p>
                  </a:txBody>
                  <a:tcPr/>
                </a:tc>
                <a:tc>
                  <a:txBody>
                    <a:bodyPr/>
                    <a:lstStyle/>
                    <a:p>
                      <a:pPr algn="ctr"/>
                      <a:r>
                        <a:rPr lang="en-US" sz="2000" dirty="0"/>
                        <a:t>3</a:t>
                      </a:r>
                      <a:endParaRPr lang="th-TH" sz="2000" dirty="0"/>
                    </a:p>
                  </a:txBody>
                  <a:tcPr/>
                </a:tc>
                <a:extLst>
                  <a:ext uri="{0D108BD9-81ED-4DB2-BD59-A6C34878D82A}">
                    <a16:rowId xmlns:a16="http://schemas.microsoft.com/office/drawing/2014/main" val="1702448657"/>
                  </a:ext>
                </a:extLst>
              </a:tr>
              <a:tr h="353151">
                <a:tc>
                  <a:txBody>
                    <a:bodyPr/>
                    <a:lstStyle/>
                    <a:p>
                      <a:pPr algn="ctr"/>
                      <a:r>
                        <a:rPr lang="en-US" sz="2000" dirty="0"/>
                        <a:t>IND</a:t>
                      </a:r>
                      <a:endParaRPr lang="th-TH" sz="2000" dirty="0"/>
                    </a:p>
                  </a:txBody>
                  <a:tcPr/>
                </a:tc>
                <a:tc>
                  <a:txBody>
                    <a:bodyPr/>
                    <a:lstStyle/>
                    <a:p>
                      <a:pPr algn="ctr"/>
                      <a:r>
                        <a:rPr lang="en-US" sz="2000" dirty="0"/>
                        <a:t>2012</a:t>
                      </a:r>
                      <a:endParaRPr lang="th-TH" sz="2000" dirty="0"/>
                    </a:p>
                  </a:txBody>
                  <a:tcPr/>
                </a:tc>
                <a:tc>
                  <a:txBody>
                    <a:bodyPr/>
                    <a:lstStyle/>
                    <a:p>
                      <a:pPr algn="ctr"/>
                      <a:r>
                        <a:rPr lang="en-US" sz="2000" dirty="0"/>
                        <a:t>95</a:t>
                      </a:r>
                      <a:endParaRPr lang="th-TH" sz="2000" dirty="0"/>
                    </a:p>
                  </a:txBody>
                  <a:tcPr/>
                </a:tc>
                <a:tc>
                  <a:txBody>
                    <a:bodyPr/>
                    <a:lstStyle/>
                    <a:p>
                      <a:pPr algn="ctr"/>
                      <a:r>
                        <a:rPr lang="en-US" sz="2000" dirty="0"/>
                        <a:t>3</a:t>
                      </a:r>
                      <a:endParaRPr lang="th-TH" sz="2000" dirty="0"/>
                    </a:p>
                  </a:txBody>
                  <a:tcPr/>
                </a:tc>
                <a:tc>
                  <a:txBody>
                    <a:bodyPr/>
                    <a:lstStyle/>
                    <a:p>
                      <a:pPr algn="ctr"/>
                      <a:r>
                        <a:rPr lang="en-US" sz="2000" dirty="0"/>
                        <a:t>6</a:t>
                      </a:r>
                      <a:endParaRPr lang="th-TH" sz="2000" dirty="0"/>
                    </a:p>
                  </a:txBody>
                  <a:tcPr/>
                </a:tc>
                <a:extLst>
                  <a:ext uri="{0D108BD9-81ED-4DB2-BD59-A6C34878D82A}">
                    <a16:rowId xmlns:a16="http://schemas.microsoft.com/office/drawing/2014/main" val="2149095094"/>
                  </a:ext>
                </a:extLst>
              </a:tr>
              <a:tr h="353151">
                <a:tc>
                  <a:txBody>
                    <a:bodyPr/>
                    <a:lstStyle/>
                    <a:p>
                      <a:pPr algn="ctr"/>
                      <a:r>
                        <a:rPr lang="en-US" sz="2000" dirty="0"/>
                        <a:t>IND</a:t>
                      </a:r>
                      <a:endParaRPr lang="th-TH" sz="2000" dirty="0"/>
                    </a:p>
                  </a:txBody>
                  <a:tcPr/>
                </a:tc>
                <a:tc>
                  <a:txBody>
                    <a:bodyPr/>
                    <a:lstStyle/>
                    <a:p>
                      <a:pPr algn="ctr"/>
                      <a:r>
                        <a:rPr lang="en-US" sz="2000" dirty="0"/>
                        <a:t>2016</a:t>
                      </a:r>
                      <a:endParaRPr lang="th-TH" sz="2000" dirty="0"/>
                    </a:p>
                  </a:txBody>
                  <a:tcPr/>
                </a:tc>
                <a:tc>
                  <a:txBody>
                    <a:bodyPr/>
                    <a:lstStyle/>
                    <a:p>
                      <a:pPr algn="ctr"/>
                      <a:r>
                        <a:rPr lang="en-US" sz="2000" dirty="0"/>
                        <a:t>130</a:t>
                      </a:r>
                      <a:endParaRPr lang="th-TH" sz="2000" dirty="0"/>
                    </a:p>
                  </a:txBody>
                  <a:tcPr/>
                </a:tc>
                <a:tc>
                  <a:txBody>
                    <a:bodyPr/>
                    <a:lstStyle/>
                    <a:p>
                      <a:pPr algn="ctr"/>
                      <a:r>
                        <a:rPr lang="en-US" sz="2000" dirty="0"/>
                        <a:t>6</a:t>
                      </a:r>
                      <a:endParaRPr lang="th-TH" sz="2000" dirty="0"/>
                    </a:p>
                  </a:txBody>
                  <a:tcPr/>
                </a:tc>
                <a:tc>
                  <a:txBody>
                    <a:bodyPr/>
                    <a:lstStyle/>
                    <a:p>
                      <a:pPr algn="ctr"/>
                      <a:r>
                        <a:rPr lang="en-US" sz="2000" dirty="0"/>
                        <a:t>2</a:t>
                      </a:r>
                      <a:endParaRPr lang="th-TH" sz="2000" dirty="0"/>
                    </a:p>
                  </a:txBody>
                  <a:tcPr/>
                </a:tc>
                <a:extLst>
                  <a:ext uri="{0D108BD9-81ED-4DB2-BD59-A6C34878D82A}">
                    <a16:rowId xmlns:a16="http://schemas.microsoft.com/office/drawing/2014/main" val="2766418326"/>
                  </a:ext>
                </a:extLst>
              </a:tr>
            </a:tbl>
          </a:graphicData>
        </a:graphic>
      </p:graphicFrame>
      <p:sp>
        <p:nvSpPr>
          <p:cNvPr id="17" name="Rectangle: Rounded Corners 16">
            <a:extLst>
              <a:ext uri="{FF2B5EF4-FFF2-40B4-BE49-F238E27FC236}">
                <a16:creationId xmlns:a16="http://schemas.microsoft.com/office/drawing/2014/main" id="{BE05ABAF-5BB4-A8C7-089A-174581E47BCB}"/>
              </a:ext>
            </a:extLst>
          </p:cNvPr>
          <p:cNvSpPr/>
          <p:nvPr/>
        </p:nvSpPr>
        <p:spPr>
          <a:xfrm>
            <a:off x="5402540" y="2242184"/>
            <a:ext cx="1197302" cy="228473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 name="Rectangle: Rounded Corners 17">
            <a:extLst>
              <a:ext uri="{FF2B5EF4-FFF2-40B4-BE49-F238E27FC236}">
                <a16:creationId xmlns:a16="http://schemas.microsoft.com/office/drawing/2014/main" id="{DC1482E1-848C-B5A2-3B75-34C5D158CFFE}"/>
              </a:ext>
            </a:extLst>
          </p:cNvPr>
          <p:cNvSpPr/>
          <p:nvPr/>
        </p:nvSpPr>
        <p:spPr>
          <a:xfrm>
            <a:off x="6967681" y="2242184"/>
            <a:ext cx="1312719" cy="228473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 name="Rectangle: Rounded Corners 18">
            <a:extLst>
              <a:ext uri="{FF2B5EF4-FFF2-40B4-BE49-F238E27FC236}">
                <a16:creationId xmlns:a16="http://schemas.microsoft.com/office/drawing/2014/main" id="{86FA6856-58C9-D8FE-41D3-738757B17537}"/>
              </a:ext>
            </a:extLst>
          </p:cNvPr>
          <p:cNvSpPr/>
          <p:nvPr/>
        </p:nvSpPr>
        <p:spPr>
          <a:xfrm>
            <a:off x="8747760" y="2242184"/>
            <a:ext cx="1198037" cy="2254252"/>
          </a:xfrm>
          <a:prstGeom prst="roundRect">
            <a:avLst>
              <a:gd name="adj" fmla="val 5487"/>
            </a:avLst>
          </a:prstGeom>
          <a:solidFill>
            <a:schemeClr val="tx2">
              <a:lumMod val="75000"/>
              <a:lumOff val="25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 name="TextBox 19">
            <a:extLst>
              <a:ext uri="{FF2B5EF4-FFF2-40B4-BE49-F238E27FC236}">
                <a16:creationId xmlns:a16="http://schemas.microsoft.com/office/drawing/2014/main" id="{07243945-875B-1DAB-3F6F-F535DC388E6C}"/>
              </a:ext>
            </a:extLst>
          </p:cNvPr>
          <p:cNvSpPr txBox="1"/>
          <p:nvPr/>
        </p:nvSpPr>
        <p:spPr>
          <a:xfrm>
            <a:off x="927734" y="5015864"/>
            <a:ext cx="10336531" cy="1477328"/>
          </a:xfrm>
          <a:prstGeom prst="rect">
            <a:avLst/>
          </a:prstGeom>
          <a:noFill/>
        </p:spPr>
        <p:txBody>
          <a:bodyPr wrap="square" rtlCol="0">
            <a:spAutoFit/>
          </a:bodyPr>
          <a:lstStyle/>
          <a:p>
            <a:r>
              <a:rPr lang="en-US" sz="1800" dirty="0"/>
              <a:t>For our machine learning predictions, we'll use the "athletes" and "prev_medals" columns to predict the "medals" column. Fortunately, our data is already structured for this purpose, with all necessary information available in a single row. We won't need extensive reshaping since the target column and predictor columns are readily accessible within each row. This enables us to effectively predict the number of medals a team will win in a given year.</a:t>
            </a:r>
            <a:endParaRPr lang="th-TH" sz="1800" dirty="0"/>
          </a:p>
        </p:txBody>
      </p:sp>
    </p:spTree>
    <p:extLst>
      <p:ext uri="{BB962C8B-B14F-4D97-AF65-F5344CB8AC3E}">
        <p14:creationId xmlns:p14="http://schemas.microsoft.com/office/powerpoint/2010/main" val="327832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subTnLst>
                                    <p:set>
                                      <p:cBhvr override="childStyle">
                                        <p:cTn dur="1" fill="hold" display="0" masterRel="sameClick" afterEffect="1">
                                          <p:stCondLst>
                                            <p:cond evt="end" delay="0">
                                              <p:tn val="5"/>
                                            </p:cond>
                                          </p:stCondLst>
                                        </p:cTn>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repeatCount="200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subTnLst>
                                    <p:set>
                                      <p:cBhvr override="childStyle">
                                        <p:cTn dur="1" fill="hold" display="0" masterRel="sameClick" afterEffect="1">
                                          <p:stCondLst>
                                            <p:cond evt="end" delay="0">
                                              <p:tn val="10"/>
                                            </p:cond>
                                          </p:stCondLst>
                                        </p:cTn>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repeatCount="200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subTnLst>
                                    <p:set>
                                      <p:cBhvr override="childStyle">
                                        <p:cTn dur="1" fill="hold" display="0" masterRel="sameClick" afterEffect="1">
                                          <p:stCondLst>
                                            <p:cond evt="end" delay="0">
                                              <p:tn val="15"/>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6558-0883-7CBE-07D1-BDB7DDE9656F}"/>
              </a:ext>
            </a:extLst>
          </p:cNvPr>
          <p:cNvSpPr>
            <a:spLocks noGrp="1"/>
          </p:cNvSpPr>
          <p:nvPr>
            <p:ph type="title"/>
          </p:nvPr>
        </p:nvSpPr>
        <p:spPr/>
        <p:txBody>
          <a:bodyPr/>
          <a:lstStyle/>
          <a:p>
            <a:r>
              <a:rPr lang="en-US" dirty="0"/>
              <a:t>4.Clean the Data</a:t>
            </a:r>
            <a:endParaRPr lang="th-TH" dirty="0"/>
          </a:p>
        </p:txBody>
      </p:sp>
      <p:graphicFrame>
        <p:nvGraphicFramePr>
          <p:cNvPr id="4" name="Content Placeholder 5">
            <a:extLst>
              <a:ext uri="{FF2B5EF4-FFF2-40B4-BE49-F238E27FC236}">
                <a16:creationId xmlns:a16="http://schemas.microsoft.com/office/drawing/2014/main" id="{38440561-C0F1-C439-382D-232F9B3F739D}"/>
              </a:ext>
            </a:extLst>
          </p:cNvPr>
          <p:cNvGraphicFramePr>
            <a:graphicFrameLocks/>
          </p:cNvGraphicFramePr>
          <p:nvPr>
            <p:extLst>
              <p:ext uri="{D42A27DB-BD31-4B8C-83A1-F6EECF244321}">
                <p14:modId xmlns:p14="http://schemas.microsoft.com/office/powerpoint/2010/main" val="891669698"/>
              </p:ext>
            </p:extLst>
          </p:nvPr>
        </p:nvGraphicFramePr>
        <p:xfrm>
          <a:off x="838200" y="1825625"/>
          <a:ext cx="10013760" cy="3108960"/>
        </p:xfrm>
        <a:graphic>
          <a:graphicData uri="http://schemas.openxmlformats.org/drawingml/2006/table">
            <a:tbl>
              <a:tblPr firstRow="1" bandRow="1">
                <a:tableStyleId>{8EC20E35-A176-4012-BC5E-935CFFF8708E}</a:tableStyleId>
              </a:tblPr>
              <a:tblGrid>
                <a:gridCol w="2103120">
                  <a:extLst>
                    <a:ext uri="{9D8B030D-6E8A-4147-A177-3AD203B41FA5}">
                      <a16:colId xmlns:a16="http://schemas.microsoft.com/office/drawing/2014/main" val="2634334748"/>
                    </a:ext>
                  </a:extLst>
                </a:gridCol>
                <a:gridCol w="2103120">
                  <a:extLst>
                    <a:ext uri="{9D8B030D-6E8A-4147-A177-3AD203B41FA5}">
                      <a16:colId xmlns:a16="http://schemas.microsoft.com/office/drawing/2014/main" val="4266449377"/>
                    </a:ext>
                  </a:extLst>
                </a:gridCol>
                <a:gridCol w="1601280">
                  <a:extLst>
                    <a:ext uri="{9D8B030D-6E8A-4147-A177-3AD203B41FA5}">
                      <a16:colId xmlns:a16="http://schemas.microsoft.com/office/drawing/2014/main" val="629394485"/>
                    </a:ext>
                  </a:extLst>
                </a:gridCol>
                <a:gridCol w="2356040">
                  <a:extLst>
                    <a:ext uri="{9D8B030D-6E8A-4147-A177-3AD203B41FA5}">
                      <a16:colId xmlns:a16="http://schemas.microsoft.com/office/drawing/2014/main" val="1904214141"/>
                    </a:ext>
                  </a:extLst>
                </a:gridCol>
                <a:gridCol w="1850200">
                  <a:extLst>
                    <a:ext uri="{9D8B030D-6E8A-4147-A177-3AD203B41FA5}">
                      <a16:colId xmlns:a16="http://schemas.microsoft.com/office/drawing/2014/main" val="2964384278"/>
                    </a:ext>
                  </a:extLst>
                </a:gridCol>
              </a:tblGrid>
              <a:tr h="370840">
                <a:tc>
                  <a:txBody>
                    <a:bodyPr/>
                    <a:lstStyle/>
                    <a:p>
                      <a:pPr algn="ctr"/>
                      <a:r>
                        <a:rPr lang="en-US" dirty="0"/>
                        <a:t>team</a:t>
                      </a:r>
                      <a:endParaRPr lang="th-TH" dirty="0"/>
                    </a:p>
                  </a:txBody>
                  <a:tcPr/>
                </a:tc>
                <a:tc>
                  <a:txBody>
                    <a:bodyPr/>
                    <a:lstStyle/>
                    <a:p>
                      <a:pPr algn="ctr"/>
                      <a:r>
                        <a:rPr lang="en-US" dirty="0"/>
                        <a:t>year</a:t>
                      </a:r>
                      <a:endParaRPr lang="th-TH" dirty="0"/>
                    </a:p>
                  </a:txBody>
                  <a:tcPr/>
                </a:tc>
                <a:tc>
                  <a:txBody>
                    <a:bodyPr/>
                    <a:lstStyle/>
                    <a:p>
                      <a:pPr algn="ctr"/>
                      <a:r>
                        <a:rPr lang="en-US" dirty="0"/>
                        <a:t>athletes</a:t>
                      </a:r>
                      <a:endParaRPr lang="th-TH" dirty="0"/>
                    </a:p>
                  </a:txBody>
                  <a:tcPr/>
                </a:tc>
                <a:tc>
                  <a:txBody>
                    <a:bodyPr/>
                    <a:lstStyle/>
                    <a:p>
                      <a:pPr algn="ctr"/>
                      <a:r>
                        <a:rPr lang="en-US" dirty="0" err="1"/>
                        <a:t>prev_medals</a:t>
                      </a:r>
                      <a:endParaRPr lang="th-TH" dirty="0"/>
                    </a:p>
                  </a:txBody>
                  <a:tcPr/>
                </a:tc>
                <a:tc>
                  <a:txBody>
                    <a:bodyPr/>
                    <a:lstStyle/>
                    <a:p>
                      <a:pPr algn="ctr"/>
                      <a:r>
                        <a:rPr lang="en-US" dirty="0"/>
                        <a:t>medals</a:t>
                      </a:r>
                      <a:endParaRPr lang="th-TH" dirty="0"/>
                    </a:p>
                  </a:txBody>
                  <a:tcPr/>
                </a:tc>
                <a:extLst>
                  <a:ext uri="{0D108BD9-81ED-4DB2-BD59-A6C34878D82A}">
                    <a16:rowId xmlns:a16="http://schemas.microsoft.com/office/drawing/2014/main" val="2634239060"/>
                  </a:ext>
                </a:extLst>
              </a:tr>
              <a:tr h="370840">
                <a:tc>
                  <a:txBody>
                    <a:bodyPr/>
                    <a:lstStyle/>
                    <a:p>
                      <a:pPr algn="ctr"/>
                      <a:r>
                        <a:rPr lang="en-US" dirty="0"/>
                        <a:t>ALB</a:t>
                      </a:r>
                      <a:endParaRPr lang="th-TH" dirty="0"/>
                    </a:p>
                  </a:txBody>
                  <a:tcPr/>
                </a:tc>
                <a:tc>
                  <a:txBody>
                    <a:bodyPr/>
                    <a:lstStyle/>
                    <a:p>
                      <a:pPr algn="ctr"/>
                      <a:r>
                        <a:rPr lang="en-US" dirty="0"/>
                        <a:t>1992</a:t>
                      </a:r>
                      <a:endParaRPr lang="th-TH" dirty="0"/>
                    </a:p>
                  </a:txBody>
                  <a:tcPr/>
                </a:tc>
                <a:tc>
                  <a:txBody>
                    <a:bodyPr/>
                    <a:lstStyle/>
                    <a:p>
                      <a:pPr algn="ctr"/>
                      <a:r>
                        <a:rPr lang="en-US" dirty="0"/>
                        <a:t>9</a:t>
                      </a:r>
                      <a:endParaRPr lang="th-TH" dirty="0"/>
                    </a:p>
                  </a:txBody>
                  <a:tcPr/>
                </a:tc>
                <a:tc>
                  <a:txBody>
                    <a:bodyPr/>
                    <a:lstStyle/>
                    <a:p>
                      <a:pPr algn="ctr"/>
                      <a:r>
                        <a:rPr lang="en-US" dirty="0"/>
                        <a:t>-</a:t>
                      </a:r>
                      <a:endParaRPr lang="th-TH" dirty="0"/>
                    </a:p>
                  </a:txBody>
                  <a:tcPr/>
                </a:tc>
                <a:tc>
                  <a:txBody>
                    <a:bodyPr/>
                    <a:lstStyle/>
                    <a:p>
                      <a:pPr algn="ctr"/>
                      <a:r>
                        <a:rPr lang="en-US" dirty="0"/>
                        <a:t>0</a:t>
                      </a:r>
                      <a:endParaRPr lang="th-TH" dirty="0"/>
                    </a:p>
                  </a:txBody>
                  <a:tcPr/>
                </a:tc>
                <a:extLst>
                  <a:ext uri="{0D108BD9-81ED-4DB2-BD59-A6C34878D82A}">
                    <a16:rowId xmlns:a16="http://schemas.microsoft.com/office/drawing/2014/main" val="1580420623"/>
                  </a:ext>
                </a:extLst>
              </a:tr>
              <a:tr h="370840">
                <a:tc>
                  <a:txBody>
                    <a:bodyPr/>
                    <a:lstStyle/>
                    <a:p>
                      <a:pPr algn="ctr"/>
                      <a:r>
                        <a:rPr lang="en-US" dirty="0"/>
                        <a:t>ALG</a:t>
                      </a:r>
                      <a:endParaRPr lang="th-TH" dirty="0"/>
                    </a:p>
                  </a:txBody>
                  <a:tcPr/>
                </a:tc>
                <a:tc>
                  <a:txBody>
                    <a:bodyPr/>
                    <a:lstStyle/>
                    <a:p>
                      <a:pPr algn="ctr"/>
                      <a:r>
                        <a:rPr lang="en-US" dirty="0"/>
                        <a:t>1964</a:t>
                      </a:r>
                      <a:endParaRPr lang="th-TH" dirty="0"/>
                    </a:p>
                  </a:txBody>
                  <a:tcPr/>
                </a:tc>
                <a:tc>
                  <a:txBody>
                    <a:bodyPr/>
                    <a:lstStyle/>
                    <a:p>
                      <a:pPr algn="ctr"/>
                      <a:r>
                        <a:rPr lang="en-US" dirty="0"/>
                        <a:t>7</a:t>
                      </a:r>
                      <a:endParaRPr lang="th-TH" dirty="0"/>
                    </a:p>
                  </a:txBody>
                  <a:tcPr/>
                </a:tc>
                <a:tc>
                  <a:txBody>
                    <a:bodyPr/>
                    <a:lstStyle/>
                    <a:p>
                      <a:pPr algn="ctr"/>
                      <a:r>
                        <a:rPr lang="en-US" dirty="0"/>
                        <a:t>-</a:t>
                      </a:r>
                      <a:endParaRPr lang="th-TH" dirty="0"/>
                    </a:p>
                  </a:txBody>
                  <a:tcPr/>
                </a:tc>
                <a:tc>
                  <a:txBody>
                    <a:bodyPr/>
                    <a:lstStyle/>
                    <a:p>
                      <a:pPr algn="ctr"/>
                      <a:r>
                        <a:rPr lang="en-US" dirty="0"/>
                        <a:t>0</a:t>
                      </a:r>
                      <a:endParaRPr lang="th-TH" dirty="0"/>
                    </a:p>
                  </a:txBody>
                  <a:tcPr/>
                </a:tc>
                <a:extLst>
                  <a:ext uri="{0D108BD9-81ED-4DB2-BD59-A6C34878D82A}">
                    <a16:rowId xmlns:a16="http://schemas.microsoft.com/office/drawing/2014/main" val="645426583"/>
                  </a:ext>
                </a:extLst>
              </a:tr>
              <a:tr h="370840">
                <a:tc>
                  <a:txBody>
                    <a:bodyPr/>
                    <a:lstStyle/>
                    <a:p>
                      <a:pPr algn="ctr"/>
                      <a:r>
                        <a:rPr lang="en-US" dirty="0"/>
                        <a:t>AND</a:t>
                      </a:r>
                      <a:endParaRPr lang="th-TH" dirty="0"/>
                    </a:p>
                  </a:txBody>
                  <a:tcPr/>
                </a:tc>
                <a:tc>
                  <a:txBody>
                    <a:bodyPr/>
                    <a:lstStyle/>
                    <a:p>
                      <a:pPr algn="ctr"/>
                      <a:r>
                        <a:rPr lang="en-US" dirty="0"/>
                        <a:t>1976</a:t>
                      </a:r>
                      <a:endParaRPr lang="th-TH" dirty="0"/>
                    </a:p>
                  </a:txBody>
                  <a:tcPr/>
                </a:tc>
                <a:tc>
                  <a:txBody>
                    <a:bodyPr/>
                    <a:lstStyle/>
                    <a:p>
                      <a:pPr algn="ctr"/>
                      <a:r>
                        <a:rPr lang="en-US" dirty="0"/>
                        <a:t>3</a:t>
                      </a:r>
                      <a:endParaRPr lang="th-TH" dirty="0"/>
                    </a:p>
                  </a:txBody>
                  <a:tcPr/>
                </a:tc>
                <a:tc>
                  <a:txBody>
                    <a:bodyPr/>
                    <a:lstStyle/>
                    <a:p>
                      <a:pPr algn="ctr"/>
                      <a:r>
                        <a:rPr lang="en-US" dirty="0"/>
                        <a:t>-</a:t>
                      </a:r>
                      <a:endParaRPr lang="th-TH" dirty="0"/>
                    </a:p>
                  </a:txBody>
                  <a:tcPr/>
                </a:tc>
                <a:tc>
                  <a:txBody>
                    <a:bodyPr/>
                    <a:lstStyle/>
                    <a:p>
                      <a:pPr algn="ctr"/>
                      <a:r>
                        <a:rPr lang="en-US" dirty="0"/>
                        <a:t>0</a:t>
                      </a:r>
                      <a:endParaRPr lang="th-TH" dirty="0"/>
                    </a:p>
                  </a:txBody>
                  <a:tcPr/>
                </a:tc>
                <a:extLst>
                  <a:ext uri="{0D108BD9-81ED-4DB2-BD59-A6C34878D82A}">
                    <a16:rowId xmlns:a16="http://schemas.microsoft.com/office/drawing/2014/main" val="572615498"/>
                  </a:ext>
                </a:extLst>
              </a:tr>
              <a:tr h="370840">
                <a:tc>
                  <a:txBody>
                    <a:bodyPr/>
                    <a:lstStyle/>
                    <a:p>
                      <a:pPr algn="ctr"/>
                      <a:r>
                        <a:rPr lang="en-US" dirty="0"/>
                        <a:t>BLR</a:t>
                      </a:r>
                      <a:endParaRPr lang="th-TH" dirty="0"/>
                    </a:p>
                  </a:txBody>
                  <a:tcPr/>
                </a:tc>
                <a:tc>
                  <a:txBody>
                    <a:bodyPr/>
                    <a:lstStyle/>
                    <a:p>
                      <a:pPr algn="ctr"/>
                      <a:r>
                        <a:rPr lang="en-US" dirty="0"/>
                        <a:t>1996</a:t>
                      </a:r>
                      <a:endParaRPr lang="th-TH" dirty="0"/>
                    </a:p>
                  </a:txBody>
                  <a:tcPr/>
                </a:tc>
                <a:tc>
                  <a:txBody>
                    <a:bodyPr/>
                    <a:lstStyle/>
                    <a:p>
                      <a:pPr algn="ctr"/>
                      <a:r>
                        <a:rPr lang="en-US" dirty="0"/>
                        <a:t>259</a:t>
                      </a:r>
                      <a:endParaRPr lang="th-TH" dirty="0"/>
                    </a:p>
                  </a:txBody>
                  <a:tcPr/>
                </a:tc>
                <a:tc>
                  <a:txBody>
                    <a:bodyPr/>
                    <a:lstStyle/>
                    <a:p>
                      <a:pPr algn="ctr"/>
                      <a:r>
                        <a:rPr lang="en-US" dirty="0"/>
                        <a:t>-</a:t>
                      </a:r>
                      <a:endParaRPr lang="th-TH" dirty="0"/>
                    </a:p>
                  </a:txBody>
                  <a:tcPr/>
                </a:tc>
                <a:tc>
                  <a:txBody>
                    <a:bodyPr/>
                    <a:lstStyle/>
                    <a:p>
                      <a:pPr algn="ctr"/>
                      <a:r>
                        <a:rPr lang="en-US" dirty="0"/>
                        <a:t>23</a:t>
                      </a:r>
                      <a:endParaRPr lang="th-TH" dirty="0"/>
                    </a:p>
                  </a:txBody>
                  <a:tcPr/>
                </a:tc>
                <a:extLst>
                  <a:ext uri="{0D108BD9-81ED-4DB2-BD59-A6C34878D82A}">
                    <a16:rowId xmlns:a16="http://schemas.microsoft.com/office/drawing/2014/main" val="1702448657"/>
                  </a:ext>
                </a:extLst>
              </a:tr>
              <a:tr h="370840">
                <a:tc>
                  <a:txBody>
                    <a:bodyPr/>
                    <a:lstStyle/>
                    <a:p>
                      <a:pPr algn="ctr"/>
                      <a:r>
                        <a:rPr lang="en-US" dirty="0"/>
                        <a:t>ARM</a:t>
                      </a:r>
                      <a:endParaRPr lang="th-TH" dirty="0"/>
                    </a:p>
                  </a:txBody>
                  <a:tcPr/>
                </a:tc>
                <a:tc>
                  <a:txBody>
                    <a:bodyPr/>
                    <a:lstStyle/>
                    <a:p>
                      <a:pPr algn="ctr"/>
                      <a:r>
                        <a:rPr lang="en-US" dirty="0"/>
                        <a:t>1996</a:t>
                      </a:r>
                      <a:endParaRPr lang="th-TH" dirty="0"/>
                    </a:p>
                  </a:txBody>
                  <a:tcPr/>
                </a:tc>
                <a:tc>
                  <a:txBody>
                    <a:bodyPr/>
                    <a:lstStyle/>
                    <a:p>
                      <a:pPr algn="ctr"/>
                      <a:r>
                        <a:rPr lang="en-US" dirty="0"/>
                        <a:t>38</a:t>
                      </a:r>
                      <a:endParaRPr lang="th-TH" dirty="0"/>
                    </a:p>
                  </a:txBody>
                  <a:tcPr/>
                </a:tc>
                <a:tc>
                  <a:txBody>
                    <a:bodyPr/>
                    <a:lstStyle/>
                    <a:p>
                      <a:pPr algn="ctr"/>
                      <a:r>
                        <a:rPr lang="en-US" dirty="0"/>
                        <a:t>-</a:t>
                      </a:r>
                      <a:endParaRPr lang="th-TH" dirty="0"/>
                    </a:p>
                  </a:txBody>
                  <a:tcPr/>
                </a:tc>
                <a:tc>
                  <a:txBody>
                    <a:bodyPr/>
                    <a:lstStyle/>
                    <a:p>
                      <a:pPr algn="ctr"/>
                      <a:r>
                        <a:rPr lang="en-US" dirty="0"/>
                        <a:t>2</a:t>
                      </a:r>
                      <a:endParaRPr lang="th-TH" dirty="0"/>
                    </a:p>
                  </a:txBody>
                  <a:tcPr/>
                </a:tc>
                <a:extLst>
                  <a:ext uri="{0D108BD9-81ED-4DB2-BD59-A6C34878D82A}">
                    <a16:rowId xmlns:a16="http://schemas.microsoft.com/office/drawing/2014/main" val="2149095094"/>
                  </a:ext>
                </a:extLst>
              </a:tr>
            </a:tbl>
          </a:graphicData>
        </a:graphic>
      </p:graphicFrame>
      <p:sp>
        <p:nvSpPr>
          <p:cNvPr id="10" name="Rectangle: Rounded Corners 9">
            <a:extLst>
              <a:ext uri="{FF2B5EF4-FFF2-40B4-BE49-F238E27FC236}">
                <a16:creationId xmlns:a16="http://schemas.microsoft.com/office/drawing/2014/main" id="{E808029B-0981-4FEA-70E7-5DEEF28BC7F3}"/>
              </a:ext>
            </a:extLst>
          </p:cNvPr>
          <p:cNvSpPr/>
          <p:nvPr/>
        </p:nvSpPr>
        <p:spPr>
          <a:xfrm>
            <a:off x="7089680" y="2414269"/>
            <a:ext cx="1473200" cy="2452371"/>
          </a:xfrm>
          <a:prstGeom prst="roundRect">
            <a:avLst>
              <a:gd name="adj" fmla="val 5487"/>
            </a:avLst>
          </a:prstGeom>
          <a:solidFill>
            <a:schemeClr val="accent1">
              <a:lumMod val="40000"/>
              <a:lumOff val="60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TextBox 20">
            <a:extLst>
              <a:ext uri="{FF2B5EF4-FFF2-40B4-BE49-F238E27FC236}">
                <a16:creationId xmlns:a16="http://schemas.microsoft.com/office/drawing/2014/main" id="{E1A4D578-50F0-DF66-2C9C-3F13C78BB98B}"/>
              </a:ext>
            </a:extLst>
          </p:cNvPr>
          <p:cNvSpPr txBox="1"/>
          <p:nvPr/>
        </p:nvSpPr>
        <p:spPr>
          <a:xfrm>
            <a:off x="609600" y="5292546"/>
            <a:ext cx="11226800" cy="1200329"/>
          </a:xfrm>
          <a:prstGeom prst="rect">
            <a:avLst/>
          </a:prstGeom>
          <a:noFill/>
        </p:spPr>
        <p:txBody>
          <a:bodyPr wrap="square" rtlCol="0">
            <a:spAutoFit/>
          </a:bodyPr>
          <a:lstStyle/>
          <a:p>
            <a:r>
              <a:rPr lang="en-US" sz="1800" dirty="0"/>
              <a:t>Cleaning our data involves addressing missing values, which are common in our dataset. For instance, in the "prev_medals" column, some entries are missing because certain countries did not participate in the previous Olympics. This absence of data poses a challenge as most machine learning algorithms cannot handle missing values. Therefore, our next step is to clean the data by handling these missing values appropriately.</a:t>
            </a:r>
            <a:endParaRPr lang="th-TH" sz="1800" dirty="0"/>
          </a:p>
        </p:txBody>
      </p:sp>
    </p:spTree>
    <p:extLst>
      <p:ext uri="{BB962C8B-B14F-4D97-AF65-F5344CB8AC3E}">
        <p14:creationId xmlns:p14="http://schemas.microsoft.com/office/powerpoint/2010/main" val="266996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8AD3-8B91-C14D-115E-BD77E3BD1AA5}"/>
              </a:ext>
            </a:extLst>
          </p:cNvPr>
          <p:cNvSpPr>
            <a:spLocks noGrp="1"/>
          </p:cNvSpPr>
          <p:nvPr>
            <p:ph type="title"/>
          </p:nvPr>
        </p:nvSpPr>
        <p:spPr/>
        <p:txBody>
          <a:bodyPr/>
          <a:lstStyle/>
          <a:p>
            <a:r>
              <a:rPr lang="en-US" dirty="0"/>
              <a:t>5.Error Metric</a:t>
            </a:r>
            <a:endParaRPr lang="th-TH" dirty="0"/>
          </a:p>
        </p:txBody>
      </p:sp>
      <p:graphicFrame>
        <p:nvGraphicFramePr>
          <p:cNvPr id="4" name="Content Placeholder 5">
            <a:extLst>
              <a:ext uri="{FF2B5EF4-FFF2-40B4-BE49-F238E27FC236}">
                <a16:creationId xmlns:a16="http://schemas.microsoft.com/office/drawing/2014/main" id="{2AB87BCE-CABC-D522-B26D-C765059094CA}"/>
              </a:ext>
            </a:extLst>
          </p:cNvPr>
          <p:cNvGraphicFramePr>
            <a:graphicFrameLocks/>
          </p:cNvGraphicFramePr>
          <p:nvPr>
            <p:extLst>
              <p:ext uri="{D42A27DB-BD31-4B8C-83A1-F6EECF244321}">
                <p14:modId xmlns:p14="http://schemas.microsoft.com/office/powerpoint/2010/main" val="1025553205"/>
              </p:ext>
            </p:extLst>
          </p:nvPr>
        </p:nvGraphicFramePr>
        <p:xfrm>
          <a:off x="3190240" y="1829434"/>
          <a:ext cx="8163560" cy="3108960"/>
        </p:xfrm>
        <a:graphic>
          <a:graphicData uri="http://schemas.openxmlformats.org/drawingml/2006/table">
            <a:tbl>
              <a:tblPr firstRow="1" bandRow="1">
                <a:tableStyleId>{8EC20E35-A176-4012-BC5E-935CFFF8708E}</a:tableStyleId>
              </a:tblPr>
              <a:tblGrid>
                <a:gridCol w="2103120">
                  <a:extLst>
                    <a:ext uri="{9D8B030D-6E8A-4147-A177-3AD203B41FA5}">
                      <a16:colId xmlns:a16="http://schemas.microsoft.com/office/drawing/2014/main" val="2634334748"/>
                    </a:ext>
                  </a:extLst>
                </a:gridCol>
                <a:gridCol w="2103120">
                  <a:extLst>
                    <a:ext uri="{9D8B030D-6E8A-4147-A177-3AD203B41FA5}">
                      <a16:colId xmlns:a16="http://schemas.microsoft.com/office/drawing/2014/main" val="4266449377"/>
                    </a:ext>
                  </a:extLst>
                </a:gridCol>
                <a:gridCol w="1601280">
                  <a:extLst>
                    <a:ext uri="{9D8B030D-6E8A-4147-A177-3AD203B41FA5}">
                      <a16:colId xmlns:a16="http://schemas.microsoft.com/office/drawing/2014/main" val="629394485"/>
                    </a:ext>
                  </a:extLst>
                </a:gridCol>
                <a:gridCol w="2356040">
                  <a:extLst>
                    <a:ext uri="{9D8B030D-6E8A-4147-A177-3AD203B41FA5}">
                      <a16:colId xmlns:a16="http://schemas.microsoft.com/office/drawing/2014/main" val="1904214141"/>
                    </a:ext>
                  </a:extLst>
                </a:gridCol>
              </a:tblGrid>
              <a:tr h="370840">
                <a:tc>
                  <a:txBody>
                    <a:bodyPr/>
                    <a:lstStyle/>
                    <a:p>
                      <a:pPr algn="ctr"/>
                      <a:r>
                        <a:rPr lang="en-US" dirty="0"/>
                        <a:t>team</a:t>
                      </a:r>
                      <a:endParaRPr lang="th-TH" dirty="0"/>
                    </a:p>
                  </a:txBody>
                  <a:tcPr/>
                </a:tc>
                <a:tc>
                  <a:txBody>
                    <a:bodyPr/>
                    <a:lstStyle/>
                    <a:p>
                      <a:pPr algn="ctr"/>
                      <a:r>
                        <a:rPr lang="en-US" dirty="0"/>
                        <a:t>year</a:t>
                      </a:r>
                      <a:endParaRPr lang="th-TH" dirty="0"/>
                    </a:p>
                  </a:txBody>
                  <a:tcPr/>
                </a:tc>
                <a:tc>
                  <a:txBody>
                    <a:bodyPr/>
                    <a:lstStyle/>
                    <a:p>
                      <a:pPr algn="ctr"/>
                      <a:r>
                        <a:rPr lang="en-US" dirty="0"/>
                        <a:t>medals</a:t>
                      </a:r>
                      <a:endParaRPr lang="th-TH" dirty="0"/>
                    </a:p>
                  </a:txBody>
                  <a:tcPr/>
                </a:tc>
                <a:tc>
                  <a:txBody>
                    <a:bodyPr/>
                    <a:lstStyle/>
                    <a:p>
                      <a:pPr algn="ctr"/>
                      <a:r>
                        <a:rPr lang="en-US" dirty="0"/>
                        <a:t>predictions</a:t>
                      </a:r>
                      <a:endParaRPr lang="th-TH" dirty="0"/>
                    </a:p>
                  </a:txBody>
                  <a:tcPr/>
                </a:tc>
                <a:extLst>
                  <a:ext uri="{0D108BD9-81ED-4DB2-BD59-A6C34878D82A}">
                    <a16:rowId xmlns:a16="http://schemas.microsoft.com/office/drawing/2014/main" val="2634239060"/>
                  </a:ext>
                </a:extLst>
              </a:tr>
              <a:tr h="370840">
                <a:tc>
                  <a:txBody>
                    <a:bodyPr/>
                    <a:lstStyle/>
                    <a:p>
                      <a:pPr algn="ctr"/>
                      <a:r>
                        <a:rPr lang="en-US" dirty="0"/>
                        <a:t>ALB</a:t>
                      </a:r>
                      <a:endParaRPr lang="th-TH" dirty="0"/>
                    </a:p>
                  </a:txBody>
                  <a:tcPr/>
                </a:tc>
                <a:tc>
                  <a:txBody>
                    <a:bodyPr/>
                    <a:lstStyle/>
                    <a:p>
                      <a:pPr algn="ctr"/>
                      <a:r>
                        <a:rPr lang="en-US" dirty="0"/>
                        <a:t>1992</a:t>
                      </a:r>
                      <a:endParaRPr lang="th-TH" dirty="0"/>
                    </a:p>
                  </a:txBody>
                  <a:tcPr/>
                </a:tc>
                <a:tc>
                  <a:txBody>
                    <a:bodyPr/>
                    <a:lstStyle/>
                    <a:p>
                      <a:pPr algn="ctr"/>
                      <a:r>
                        <a:rPr lang="en-US" dirty="0"/>
                        <a:t>0</a:t>
                      </a:r>
                      <a:endParaRPr lang="th-TH" dirty="0"/>
                    </a:p>
                  </a:txBody>
                  <a:tcPr/>
                </a:tc>
                <a:tc>
                  <a:txBody>
                    <a:bodyPr/>
                    <a:lstStyle/>
                    <a:p>
                      <a:pPr algn="ctr"/>
                      <a:r>
                        <a:rPr lang="en-US" dirty="0"/>
                        <a:t>3</a:t>
                      </a:r>
                      <a:endParaRPr lang="th-TH" dirty="0"/>
                    </a:p>
                  </a:txBody>
                  <a:tcPr/>
                </a:tc>
                <a:extLst>
                  <a:ext uri="{0D108BD9-81ED-4DB2-BD59-A6C34878D82A}">
                    <a16:rowId xmlns:a16="http://schemas.microsoft.com/office/drawing/2014/main" val="1580420623"/>
                  </a:ext>
                </a:extLst>
              </a:tr>
              <a:tr h="370840">
                <a:tc>
                  <a:txBody>
                    <a:bodyPr/>
                    <a:lstStyle/>
                    <a:p>
                      <a:pPr algn="ctr"/>
                      <a:r>
                        <a:rPr lang="en-US" dirty="0"/>
                        <a:t>ALG</a:t>
                      </a:r>
                      <a:endParaRPr lang="th-TH" dirty="0"/>
                    </a:p>
                  </a:txBody>
                  <a:tcPr/>
                </a:tc>
                <a:tc>
                  <a:txBody>
                    <a:bodyPr/>
                    <a:lstStyle/>
                    <a:p>
                      <a:pPr algn="ctr"/>
                      <a:r>
                        <a:rPr lang="en-US" dirty="0"/>
                        <a:t>1964</a:t>
                      </a:r>
                      <a:endParaRPr lang="th-TH" dirty="0"/>
                    </a:p>
                  </a:txBody>
                  <a:tcPr/>
                </a:tc>
                <a:tc>
                  <a:txBody>
                    <a:bodyPr/>
                    <a:lstStyle/>
                    <a:p>
                      <a:pPr algn="ctr"/>
                      <a:r>
                        <a:rPr lang="en-US" dirty="0"/>
                        <a:t>0</a:t>
                      </a:r>
                      <a:endParaRPr lang="th-TH" dirty="0"/>
                    </a:p>
                  </a:txBody>
                  <a:tcPr/>
                </a:tc>
                <a:tc>
                  <a:txBody>
                    <a:bodyPr/>
                    <a:lstStyle/>
                    <a:p>
                      <a:pPr algn="ctr"/>
                      <a:r>
                        <a:rPr lang="en-US" dirty="0"/>
                        <a:t>2</a:t>
                      </a:r>
                      <a:endParaRPr lang="th-TH" dirty="0"/>
                    </a:p>
                  </a:txBody>
                  <a:tcPr/>
                </a:tc>
                <a:extLst>
                  <a:ext uri="{0D108BD9-81ED-4DB2-BD59-A6C34878D82A}">
                    <a16:rowId xmlns:a16="http://schemas.microsoft.com/office/drawing/2014/main" val="645426583"/>
                  </a:ext>
                </a:extLst>
              </a:tr>
              <a:tr h="370840">
                <a:tc>
                  <a:txBody>
                    <a:bodyPr/>
                    <a:lstStyle/>
                    <a:p>
                      <a:pPr algn="ctr"/>
                      <a:r>
                        <a:rPr lang="en-US" dirty="0"/>
                        <a:t>AND</a:t>
                      </a:r>
                      <a:endParaRPr lang="th-TH" dirty="0"/>
                    </a:p>
                  </a:txBody>
                  <a:tcPr/>
                </a:tc>
                <a:tc>
                  <a:txBody>
                    <a:bodyPr/>
                    <a:lstStyle/>
                    <a:p>
                      <a:pPr algn="ctr"/>
                      <a:r>
                        <a:rPr lang="en-US" dirty="0"/>
                        <a:t>1976</a:t>
                      </a:r>
                      <a:endParaRPr lang="th-TH" dirty="0"/>
                    </a:p>
                  </a:txBody>
                  <a:tcPr/>
                </a:tc>
                <a:tc>
                  <a:txBody>
                    <a:bodyPr/>
                    <a:lstStyle/>
                    <a:p>
                      <a:pPr algn="ctr"/>
                      <a:r>
                        <a:rPr lang="en-US" dirty="0"/>
                        <a:t>0</a:t>
                      </a:r>
                      <a:endParaRPr lang="th-TH" dirty="0"/>
                    </a:p>
                  </a:txBody>
                  <a:tcPr/>
                </a:tc>
                <a:tc>
                  <a:txBody>
                    <a:bodyPr/>
                    <a:lstStyle/>
                    <a:p>
                      <a:pPr algn="ctr"/>
                      <a:r>
                        <a:rPr lang="en-US" dirty="0"/>
                        <a:t>2</a:t>
                      </a:r>
                      <a:endParaRPr lang="th-TH" dirty="0"/>
                    </a:p>
                  </a:txBody>
                  <a:tcPr/>
                </a:tc>
                <a:extLst>
                  <a:ext uri="{0D108BD9-81ED-4DB2-BD59-A6C34878D82A}">
                    <a16:rowId xmlns:a16="http://schemas.microsoft.com/office/drawing/2014/main" val="572615498"/>
                  </a:ext>
                </a:extLst>
              </a:tr>
              <a:tr h="370840">
                <a:tc>
                  <a:txBody>
                    <a:bodyPr/>
                    <a:lstStyle/>
                    <a:p>
                      <a:pPr algn="ctr"/>
                      <a:r>
                        <a:rPr lang="en-US" dirty="0"/>
                        <a:t>BLR</a:t>
                      </a:r>
                      <a:endParaRPr lang="th-TH" dirty="0"/>
                    </a:p>
                  </a:txBody>
                  <a:tcPr/>
                </a:tc>
                <a:tc>
                  <a:txBody>
                    <a:bodyPr/>
                    <a:lstStyle/>
                    <a:p>
                      <a:pPr algn="ctr"/>
                      <a:r>
                        <a:rPr lang="en-US" dirty="0"/>
                        <a:t>1996</a:t>
                      </a:r>
                      <a:endParaRPr lang="th-TH" dirty="0"/>
                    </a:p>
                  </a:txBody>
                  <a:tcPr/>
                </a:tc>
                <a:tc>
                  <a:txBody>
                    <a:bodyPr/>
                    <a:lstStyle/>
                    <a:p>
                      <a:pPr algn="ctr"/>
                      <a:r>
                        <a:rPr lang="en-US" dirty="0"/>
                        <a:t>23</a:t>
                      </a:r>
                      <a:endParaRPr lang="th-TH" dirty="0"/>
                    </a:p>
                  </a:txBody>
                  <a:tcPr/>
                </a:tc>
                <a:tc>
                  <a:txBody>
                    <a:bodyPr/>
                    <a:lstStyle/>
                    <a:p>
                      <a:pPr algn="ctr"/>
                      <a:r>
                        <a:rPr lang="en-US" dirty="0"/>
                        <a:t>15</a:t>
                      </a:r>
                      <a:endParaRPr lang="th-TH" dirty="0"/>
                    </a:p>
                  </a:txBody>
                  <a:tcPr/>
                </a:tc>
                <a:extLst>
                  <a:ext uri="{0D108BD9-81ED-4DB2-BD59-A6C34878D82A}">
                    <a16:rowId xmlns:a16="http://schemas.microsoft.com/office/drawing/2014/main" val="1702448657"/>
                  </a:ext>
                </a:extLst>
              </a:tr>
              <a:tr h="370840">
                <a:tc>
                  <a:txBody>
                    <a:bodyPr/>
                    <a:lstStyle/>
                    <a:p>
                      <a:pPr algn="ctr"/>
                      <a:r>
                        <a:rPr lang="en-US" dirty="0"/>
                        <a:t>ARM</a:t>
                      </a:r>
                      <a:endParaRPr lang="th-TH" dirty="0"/>
                    </a:p>
                  </a:txBody>
                  <a:tcPr/>
                </a:tc>
                <a:tc>
                  <a:txBody>
                    <a:bodyPr/>
                    <a:lstStyle/>
                    <a:p>
                      <a:pPr algn="ctr"/>
                      <a:r>
                        <a:rPr lang="en-US" dirty="0"/>
                        <a:t>1996</a:t>
                      </a:r>
                      <a:endParaRPr lang="th-TH" dirty="0"/>
                    </a:p>
                  </a:txBody>
                  <a:tcPr/>
                </a:tc>
                <a:tc>
                  <a:txBody>
                    <a:bodyPr/>
                    <a:lstStyle/>
                    <a:p>
                      <a:pPr algn="ctr"/>
                      <a:r>
                        <a:rPr lang="en-US" dirty="0"/>
                        <a:t>2</a:t>
                      </a:r>
                      <a:endParaRPr lang="th-TH" dirty="0"/>
                    </a:p>
                  </a:txBody>
                  <a:tcPr/>
                </a:tc>
                <a:tc>
                  <a:txBody>
                    <a:bodyPr/>
                    <a:lstStyle/>
                    <a:p>
                      <a:pPr algn="ctr"/>
                      <a:r>
                        <a:rPr lang="en-US" dirty="0"/>
                        <a:t>5</a:t>
                      </a:r>
                      <a:endParaRPr lang="th-TH" dirty="0"/>
                    </a:p>
                  </a:txBody>
                  <a:tcPr/>
                </a:tc>
                <a:extLst>
                  <a:ext uri="{0D108BD9-81ED-4DB2-BD59-A6C34878D82A}">
                    <a16:rowId xmlns:a16="http://schemas.microsoft.com/office/drawing/2014/main" val="2149095094"/>
                  </a:ext>
                </a:extLst>
              </a:tr>
            </a:tbl>
          </a:graphicData>
        </a:graphic>
      </p:graphicFrame>
      <p:sp>
        <p:nvSpPr>
          <p:cNvPr id="5" name="Rectangle: Rounded Corners 4">
            <a:extLst>
              <a:ext uri="{FF2B5EF4-FFF2-40B4-BE49-F238E27FC236}">
                <a16:creationId xmlns:a16="http://schemas.microsoft.com/office/drawing/2014/main" id="{449E9C18-6D2A-4BED-4553-C974AC4D0D49}"/>
              </a:ext>
            </a:extLst>
          </p:cNvPr>
          <p:cNvSpPr/>
          <p:nvPr/>
        </p:nvSpPr>
        <p:spPr>
          <a:xfrm>
            <a:off x="9441720" y="2418078"/>
            <a:ext cx="1473200" cy="2452371"/>
          </a:xfrm>
          <a:prstGeom prst="roundRect">
            <a:avLst>
              <a:gd name="adj" fmla="val 5487"/>
            </a:avLst>
          </a:prstGeom>
          <a:solidFill>
            <a:schemeClr val="accent1">
              <a:lumMod val="40000"/>
              <a:lumOff val="60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9438F0F-4A5B-3E4F-327A-E77527694AEC}"/>
                  </a:ext>
                </a:extLst>
              </p:cNvPr>
              <p:cNvSpPr txBox="1"/>
              <p:nvPr/>
            </p:nvSpPr>
            <p:spPr>
              <a:xfrm>
                <a:off x="0" y="2775039"/>
                <a:ext cx="3327401" cy="13038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nary>
                    </m:oMath>
                  </m:oMathPara>
                </a14:m>
                <a:endParaRPr lang="th-TH" dirty="0"/>
              </a:p>
            </p:txBody>
          </p:sp>
        </mc:Choice>
        <mc:Fallback>
          <p:sp>
            <p:nvSpPr>
              <p:cNvPr id="10" name="TextBox 9">
                <a:extLst>
                  <a:ext uri="{FF2B5EF4-FFF2-40B4-BE49-F238E27FC236}">
                    <a16:creationId xmlns:a16="http://schemas.microsoft.com/office/drawing/2014/main" id="{49438F0F-4A5B-3E4F-327A-E77527694AEC}"/>
                  </a:ext>
                </a:extLst>
              </p:cNvPr>
              <p:cNvSpPr txBox="1">
                <a:spLocks noRot="1" noChangeAspect="1" noMove="1" noResize="1" noEditPoints="1" noAdjustHandles="1" noChangeArrowheads="1" noChangeShapeType="1" noTextEdit="1"/>
              </p:cNvSpPr>
              <p:nvPr/>
            </p:nvSpPr>
            <p:spPr>
              <a:xfrm>
                <a:off x="0" y="2775039"/>
                <a:ext cx="3327401" cy="1303883"/>
              </a:xfrm>
              <a:prstGeom prst="rect">
                <a:avLst/>
              </a:prstGeom>
              <a:blipFill>
                <a:blip r:embed="rId3"/>
                <a:stretch>
                  <a:fillRect/>
                </a:stretch>
              </a:blipFill>
            </p:spPr>
            <p:txBody>
              <a:bodyPr/>
              <a:lstStyle/>
              <a:p>
                <a:r>
                  <a:rPr lang="th-TH">
                    <a:noFill/>
                  </a:rPr>
                  <a:t> </a:t>
                </a:r>
              </a:p>
            </p:txBody>
          </p:sp>
        </mc:Fallback>
      </mc:AlternateContent>
      <p:sp>
        <p:nvSpPr>
          <p:cNvPr id="22" name="TextBox 21">
            <a:extLst>
              <a:ext uri="{FF2B5EF4-FFF2-40B4-BE49-F238E27FC236}">
                <a16:creationId xmlns:a16="http://schemas.microsoft.com/office/drawing/2014/main" id="{4DC47799-E391-217E-A937-14357351E5D4}"/>
              </a:ext>
            </a:extLst>
          </p:cNvPr>
          <p:cNvSpPr txBox="1"/>
          <p:nvPr/>
        </p:nvSpPr>
        <p:spPr>
          <a:xfrm>
            <a:off x="410987" y="5167312"/>
            <a:ext cx="11531506" cy="1477328"/>
          </a:xfrm>
          <a:prstGeom prst="rect">
            <a:avLst/>
          </a:prstGeom>
          <a:noFill/>
        </p:spPr>
        <p:txBody>
          <a:bodyPr wrap="square" rtlCol="0">
            <a:spAutoFit/>
          </a:bodyPr>
          <a:lstStyle/>
          <a:p>
            <a:r>
              <a:rPr lang="en-US" sz="1800" dirty="0"/>
              <a:t>In the fifth step, we'll focus on selecting an error metric to assess the performance of our machine learning model. As our model generates predictions for the number of medals a country should have earned in a specific Olympics, we must compare these predictions with the actual medal counts to determine their accuracy. An error metric provides a quantitative measure of how well our predictions align with the ground truth data, allowing us to evaluate the effectiveness of our model.</a:t>
            </a:r>
            <a:endParaRPr lang="th-TH" sz="1800" dirty="0"/>
          </a:p>
        </p:txBody>
      </p:sp>
    </p:spTree>
    <p:extLst>
      <p:ext uri="{BB962C8B-B14F-4D97-AF65-F5344CB8AC3E}">
        <p14:creationId xmlns:p14="http://schemas.microsoft.com/office/powerpoint/2010/main" val="27746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sameClick" afterEffect="1">
                                          <p:stCondLst>
                                            <p:cond evt="end" delay="0">
                                              <p:tn val="5"/>
                                            </p:cond>
                                          </p:stCondLst>
                                        </p:cTn>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8AD3-8B91-C14D-115E-BD77E3BD1AA5}"/>
              </a:ext>
            </a:extLst>
          </p:cNvPr>
          <p:cNvSpPr>
            <a:spLocks noGrp="1"/>
          </p:cNvSpPr>
          <p:nvPr>
            <p:ph type="title"/>
          </p:nvPr>
        </p:nvSpPr>
        <p:spPr/>
        <p:txBody>
          <a:bodyPr/>
          <a:lstStyle/>
          <a:p>
            <a:r>
              <a:rPr lang="en-US" dirty="0"/>
              <a:t>5.Error Metric</a:t>
            </a:r>
            <a:endParaRPr lang="th-TH" dirty="0"/>
          </a:p>
        </p:txBody>
      </p:sp>
      <p:graphicFrame>
        <p:nvGraphicFramePr>
          <p:cNvPr id="6" name="Content Placeholder 5">
            <a:extLst>
              <a:ext uri="{FF2B5EF4-FFF2-40B4-BE49-F238E27FC236}">
                <a16:creationId xmlns:a16="http://schemas.microsoft.com/office/drawing/2014/main" id="{9C9C28F2-C353-0E66-2CB0-420FB34949C0}"/>
              </a:ext>
            </a:extLst>
          </p:cNvPr>
          <p:cNvGraphicFramePr>
            <a:graphicFrameLocks/>
          </p:cNvGraphicFramePr>
          <p:nvPr>
            <p:extLst>
              <p:ext uri="{D42A27DB-BD31-4B8C-83A1-F6EECF244321}">
                <p14:modId xmlns:p14="http://schemas.microsoft.com/office/powerpoint/2010/main" val="483853172"/>
              </p:ext>
            </p:extLst>
          </p:nvPr>
        </p:nvGraphicFramePr>
        <p:xfrm>
          <a:off x="4587241" y="365125"/>
          <a:ext cx="7274511" cy="2377440"/>
        </p:xfrm>
        <a:graphic>
          <a:graphicData uri="http://schemas.openxmlformats.org/drawingml/2006/table">
            <a:tbl>
              <a:tblPr firstRow="1" bandRow="1">
                <a:tableStyleId>{8EC20E35-A176-4012-BC5E-935CFFF8708E}</a:tableStyleId>
              </a:tblPr>
              <a:tblGrid>
                <a:gridCol w="1454348">
                  <a:extLst>
                    <a:ext uri="{9D8B030D-6E8A-4147-A177-3AD203B41FA5}">
                      <a16:colId xmlns:a16="http://schemas.microsoft.com/office/drawing/2014/main" val="2634334748"/>
                    </a:ext>
                  </a:extLst>
                </a:gridCol>
                <a:gridCol w="1454348">
                  <a:extLst>
                    <a:ext uri="{9D8B030D-6E8A-4147-A177-3AD203B41FA5}">
                      <a16:colId xmlns:a16="http://schemas.microsoft.com/office/drawing/2014/main" val="4266449377"/>
                    </a:ext>
                  </a:extLst>
                </a:gridCol>
                <a:gridCol w="1107317">
                  <a:extLst>
                    <a:ext uri="{9D8B030D-6E8A-4147-A177-3AD203B41FA5}">
                      <a16:colId xmlns:a16="http://schemas.microsoft.com/office/drawing/2014/main" val="629394485"/>
                    </a:ext>
                  </a:extLst>
                </a:gridCol>
                <a:gridCol w="1629249">
                  <a:extLst>
                    <a:ext uri="{9D8B030D-6E8A-4147-A177-3AD203B41FA5}">
                      <a16:colId xmlns:a16="http://schemas.microsoft.com/office/drawing/2014/main" val="1904214141"/>
                    </a:ext>
                  </a:extLst>
                </a:gridCol>
                <a:gridCol w="1629249">
                  <a:extLst>
                    <a:ext uri="{9D8B030D-6E8A-4147-A177-3AD203B41FA5}">
                      <a16:colId xmlns:a16="http://schemas.microsoft.com/office/drawing/2014/main" val="996431093"/>
                    </a:ext>
                  </a:extLst>
                </a:gridCol>
              </a:tblGrid>
              <a:tr h="370840">
                <a:tc>
                  <a:txBody>
                    <a:bodyPr/>
                    <a:lstStyle/>
                    <a:p>
                      <a:pPr algn="ctr"/>
                      <a:r>
                        <a:rPr lang="en-US" sz="2000" dirty="0"/>
                        <a:t>team</a:t>
                      </a:r>
                      <a:endParaRPr lang="th-TH" sz="2000" dirty="0"/>
                    </a:p>
                  </a:txBody>
                  <a:tcPr/>
                </a:tc>
                <a:tc>
                  <a:txBody>
                    <a:bodyPr/>
                    <a:lstStyle/>
                    <a:p>
                      <a:pPr algn="ctr"/>
                      <a:r>
                        <a:rPr lang="en-US" sz="2000" dirty="0"/>
                        <a:t>year</a:t>
                      </a:r>
                      <a:endParaRPr lang="th-TH" sz="2000" dirty="0"/>
                    </a:p>
                  </a:txBody>
                  <a:tcPr/>
                </a:tc>
                <a:tc>
                  <a:txBody>
                    <a:bodyPr/>
                    <a:lstStyle/>
                    <a:p>
                      <a:pPr algn="ctr"/>
                      <a:r>
                        <a:rPr lang="en-US" sz="2000" dirty="0"/>
                        <a:t>medals</a:t>
                      </a:r>
                      <a:endParaRPr lang="th-TH" sz="2000" dirty="0"/>
                    </a:p>
                  </a:txBody>
                  <a:tcPr/>
                </a:tc>
                <a:tc>
                  <a:txBody>
                    <a:bodyPr/>
                    <a:lstStyle/>
                    <a:p>
                      <a:pPr algn="ctr"/>
                      <a:r>
                        <a:rPr lang="en-US" sz="2000" dirty="0"/>
                        <a:t>Predictions</a:t>
                      </a:r>
                      <a:endParaRPr lang="th-TH" sz="2000" dirty="0"/>
                    </a:p>
                  </a:txBody>
                  <a:tcPr/>
                </a:tc>
                <a:tc>
                  <a:txBody>
                    <a:bodyPr/>
                    <a:lstStyle/>
                    <a:p>
                      <a:pPr algn="ctr"/>
                      <a:r>
                        <a:rPr lang="en-US" sz="2000" dirty="0"/>
                        <a:t>error</a:t>
                      </a:r>
                      <a:endParaRPr lang="th-TH" sz="2000" dirty="0"/>
                    </a:p>
                  </a:txBody>
                  <a:tcPr/>
                </a:tc>
                <a:extLst>
                  <a:ext uri="{0D108BD9-81ED-4DB2-BD59-A6C34878D82A}">
                    <a16:rowId xmlns:a16="http://schemas.microsoft.com/office/drawing/2014/main" val="2634239060"/>
                  </a:ext>
                </a:extLst>
              </a:tr>
              <a:tr h="370840">
                <a:tc>
                  <a:txBody>
                    <a:bodyPr/>
                    <a:lstStyle/>
                    <a:p>
                      <a:pPr algn="ctr"/>
                      <a:r>
                        <a:rPr lang="en-US" sz="2000" dirty="0"/>
                        <a:t>ALB</a:t>
                      </a:r>
                      <a:endParaRPr lang="th-TH" sz="2000" dirty="0"/>
                    </a:p>
                  </a:txBody>
                  <a:tcPr/>
                </a:tc>
                <a:tc>
                  <a:txBody>
                    <a:bodyPr/>
                    <a:lstStyle/>
                    <a:p>
                      <a:pPr algn="ctr"/>
                      <a:r>
                        <a:rPr lang="en-US" sz="2000" dirty="0"/>
                        <a:t>1992</a:t>
                      </a:r>
                      <a:endParaRPr lang="th-TH" sz="2000" dirty="0"/>
                    </a:p>
                  </a:txBody>
                  <a:tcPr/>
                </a:tc>
                <a:tc>
                  <a:txBody>
                    <a:bodyPr/>
                    <a:lstStyle/>
                    <a:p>
                      <a:pPr algn="ctr"/>
                      <a:r>
                        <a:rPr lang="en-US" sz="2000" dirty="0"/>
                        <a:t>0</a:t>
                      </a:r>
                      <a:endParaRPr lang="th-TH" sz="2000" dirty="0"/>
                    </a:p>
                  </a:txBody>
                  <a:tcPr/>
                </a:tc>
                <a:tc>
                  <a:txBody>
                    <a:bodyPr/>
                    <a:lstStyle/>
                    <a:p>
                      <a:pPr algn="ctr"/>
                      <a:r>
                        <a:rPr lang="en-US" sz="2000" dirty="0"/>
                        <a:t>3</a:t>
                      </a:r>
                      <a:endParaRPr lang="th-TH" sz="2000" dirty="0"/>
                    </a:p>
                  </a:txBody>
                  <a:tcPr/>
                </a:tc>
                <a:tc>
                  <a:txBody>
                    <a:bodyPr/>
                    <a:lstStyle/>
                    <a:p>
                      <a:pPr algn="ctr"/>
                      <a:r>
                        <a:rPr lang="en-US" sz="2000" dirty="0"/>
                        <a:t>3</a:t>
                      </a:r>
                      <a:endParaRPr lang="th-TH" sz="2000" dirty="0"/>
                    </a:p>
                  </a:txBody>
                  <a:tcPr/>
                </a:tc>
                <a:extLst>
                  <a:ext uri="{0D108BD9-81ED-4DB2-BD59-A6C34878D82A}">
                    <a16:rowId xmlns:a16="http://schemas.microsoft.com/office/drawing/2014/main" val="1580420623"/>
                  </a:ext>
                </a:extLst>
              </a:tr>
              <a:tr h="370840">
                <a:tc>
                  <a:txBody>
                    <a:bodyPr/>
                    <a:lstStyle/>
                    <a:p>
                      <a:pPr algn="ctr"/>
                      <a:r>
                        <a:rPr lang="en-US" sz="2000" dirty="0"/>
                        <a:t>ALG</a:t>
                      </a:r>
                      <a:endParaRPr lang="th-TH" sz="2000" dirty="0"/>
                    </a:p>
                  </a:txBody>
                  <a:tcPr/>
                </a:tc>
                <a:tc>
                  <a:txBody>
                    <a:bodyPr/>
                    <a:lstStyle/>
                    <a:p>
                      <a:pPr algn="ctr"/>
                      <a:r>
                        <a:rPr lang="en-US" sz="2000" dirty="0"/>
                        <a:t>1964</a:t>
                      </a:r>
                      <a:endParaRPr lang="th-TH" sz="2000" dirty="0"/>
                    </a:p>
                  </a:txBody>
                  <a:tcPr/>
                </a:tc>
                <a:tc>
                  <a:txBody>
                    <a:bodyPr/>
                    <a:lstStyle/>
                    <a:p>
                      <a:pPr algn="ctr"/>
                      <a:r>
                        <a:rPr lang="en-US" sz="2000" dirty="0"/>
                        <a:t>0</a:t>
                      </a:r>
                      <a:endParaRPr lang="th-TH" sz="2000" dirty="0"/>
                    </a:p>
                  </a:txBody>
                  <a:tcPr/>
                </a:tc>
                <a:tc>
                  <a:txBody>
                    <a:bodyPr/>
                    <a:lstStyle/>
                    <a:p>
                      <a:pPr algn="ctr"/>
                      <a:r>
                        <a:rPr lang="en-US" sz="2000" dirty="0"/>
                        <a:t>2</a:t>
                      </a:r>
                      <a:endParaRPr lang="th-TH" sz="2000" dirty="0"/>
                    </a:p>
                  </a:txBody>
                  <a:tcPr/>
                </a:tc>
                <a:tc>
                  <a:txBody>
                    <a:bodyPr/>
                    <a:lstStyle/>
                    <a:p>
                      <a:pPr algn="ctr"/>
                      <a:r>
                        <a:rPr lang="en-US" sz="2000" dirty="0"/>
                        <a:t>2</a:t>
                      </a:r>
                      <a:endParaRPr lang="th-TH" sz="2000" dirty="0"/>
                    </a:p>
                  </a:txBody>
                  <a:tcPr/>
                </a:tc>
                <a:extLst>
                  <a:ext uri="{0D108BD9-81ED-4DB2-BD59-A6C34878D82A}">
                    <a16:rowId xmlns:a16="http://schemas.microsoft.com/office/drawing/2014/main" val="645426583"/>
                  </a:ext>
                </a:extLst>
              </a:tr>
              <a:tr h="370840">
                <a:tc>
                  <a:txBody>
                    <a:bodyPr/>
                    <a:lstStyle/>
                    <a:p>
                      <a:pPr algn="ctr"/>
                      <a:r>
                        <a:rPr lang="en-US" sz="2000" dirty="0"/>
                        <a:t>AND</a:t>
                      </a:r>
                      <a:endParaRPr lang="th-TH" sz="2000" dirty="0"/>
                    </a:p>
                  </a:txBody>
                  <a:tcPr/>
                </a:tc>
                <a:tc>
                  <a:txBody>
                    <a:bodyPr/>
                    <a:lstStyle/>
                    <a:p>
                      <a:pPr algn="ctr"/>
                      <a:r>
                        <a:rPr lang="en-US" sz="2000" dirty="0"/>
                        <a:t>1976</a:t>
                      </a:r>
                      <a:endParaRPr lang="th-TH" sz="2000" dirty="0"/>
                    </a:p>
                  </a:txBody>
                  <a:tcPr/>
                </a:tc>
                <a:tc>
                  <a:txBody>
                    <a:bodyPr/>
                    <a:lstStyle/>
                    <a:p>
                      <a:pPr algn="ctr"/>
                      <a:r>
                        <a:rPr lang="en-US" sz="2000" dirty="0"/>
                        <a:t>0</a:t>
                      </a:r>
                      <a:endParaRPr lang="th-TH" sz="2000" dirty="0"/>
                    </a:p>
                  </a:txBody>
                  <a:tcPr/>
                </a:tc>
                <a:tc>
                  <a:txBody>
                    <a:bodyPr/>
                    <a:lstStyle/>
                    <a:p>
                      <a:pPr algn="ctr"/>
                      <a:r>
                        <a:rPr lang="en-US" sz="2000" dirty="0"/>
                        <a:t>2</a:t>
                      </a:r>
                      <a:endParaRPr lang="th-TH" sz="2000" dirty="0"/>
                    </a:p>
                  </a:txBody>
                  <a:tcPr/>
                </a:tc>
                <a:tc>
                  <a:txBody>
                    <a:bodyPr/>
                    <a:lstStyle/>
                    <a:p>
                      <a:pPr algn="ctr"/>
                      <a:r>
                        <a:rPr lang="en-US" sz="2000" dirty="0"/>
                        <a:t>2</a:t>
                      </a:r>
                      <a:endParaRPr lang="th-TH" sz="2000" dirty="0"/>
                    </a:p>
                  </a:txBody>
                  <a:tcPr/>
                </a:tc>
                <a:extLst>
                  <a:ext uri="{0D108BD9-81ED-4DB2-BD59-A6C34878D82A}">
                    <a16:rowId xmlns:a16="http://schemas.microsoft.com/office/drawing/2014/main" val="572615498"/>
                  </a:ext>
                </a:extLst>
              </a:tr>
              <a:tr h="370840">
                <a:tc>
                  <a:txBody>
                    <a:bodyPr/>
                    <a:lstStyle/>
                    <a:p>
                      <a:pPr algn="ctr"/>
                      <a:r>
                        <a:rPr lang="en-US" sz="2000" dirty="0"/>
                        <a:t>BLR</a:t>
                      </a:r>
                      <a:endParaRPr lang="th-TH" sz="2000" dirty="0"/>
                    </a:p>
                  </a:txBody>
                  <a:tcPr/>
                </a:tc>
                <a:tc>
                  <a:txBody>
                    <a:bodyPr/>
                    <a:lstStyle/>
                    <a:p>
                      <a:pPr algn="ctr"/>
                      <a:r>
                        <a:rPr lang="en-US" sz="2000" dirty="0"/>
                        <a:t>1996</a:t>
                      </a:r>
                      <a:endParaRPr lang="th-TH" sz="2000" dirty="0"/>
                    </a:p>
                  </a:txBody>
                  <a:tcPr/>
                </a:tc>
                <a:tc>
                  <a:txBody>
                    <a:bodyPr/>
                    <a:lstStyle/>
                    <a:p>
                      <a:pPr algn="ctr"/>
                      <a:r>
                        <a:rPr lang="en-US" sz="2000" dirty="0"/>
                        <a:t>23</a:t>
                      </a:r>
                      <a:endParaRPr lang="th-TH" sz="2000" dirty="0"/>
                    </a:p>
                  </a:txBody>
                  <a:tcPr/>
                </a:tc>
                <a:tc>
                  <a:txBody>
                    <a:bodyPr/>
                    <a:lstStyle/>
                    <a:p>
                      <a:pPr algn="ctr"/>
                      <a:r>
                        <a:rPr lang="en-US" sz="2000" dirty="0"/>
                        <a:t>15</a:t>
                      </a:r>
                      <a:endParaRPr lang="th-TH" sz="2000" dirty="0"/>
                    </a:p>
                  </a:txBody>
                  <a:tcPr/>
                </a:tc>
                <a:tc>
                  <a:txBody>
                    <a:bodyPr/>
                    <a:lstStyle/>
                    <a:p>
                      <a:pPr algn="ctr"/>
                      <a:r>
                        <a:rPr lang="en-US" sz="2000" dirty="0"/>
                        <a:t>8</a:t>
                      </a:r>
                      <a:endParaRPr lang="th-TH" sz="2000" dirty="0"/>
                    </a:p>
                  </a:txBody>
                  <a:tcPr/>
                </a:tc>
                <a:extLst>
                  <a:ext uri="{0D108BD9-81ED-4DB2-BD59-A6C34878D82A}">
                    <a16:rowId xmlns:a16="http://schemas.microsoft.com/office/drawing/2014/main" val="1702448657"/>
                  </a:ext>
                </a:extLst>
              </a:tr>
              <a:tr h="370840">
                <a:tc>
                  <a:txBody>
                    <a:bodyPr/>
                    <a:lstStyle/>
                    <a:p>
                      <a:pPr algn="ctr"/>
                      <a:r>
                        <a:rPr lang="en-US" sz="2000" dirty="0"/>
                        <a:t>ARM</a:t>
                      </a:r>
                      <a:endParaRPr lang="th-TH" sz="2000" dirty="0"/>
                    </a:p>
                  </a:txBody>
                  <a:tcPr/>
                </a:tc>
                <a:tc>
                  <a:txBody>
                    <a:bodyPr/>
                    <a:lstStyle/>
                    <a:p>
                      <a:pPr algn="ctr"/>
                      <a:r>
                        <a:rPr lang="en-US" sz="2000" dirty="0"/>
                        <a:t>1996</a:t>
                      </a:r>
                      <a:endParaRPr lang="th-TH" sz="2000" dirty="0"/>
                    </a:p>
                  </a:txBody>
                  <a:tcPr/>
                </a:tc>
                <a:tc>
                  <a:txBody>
                    <a:bodyPr/>
                    <a:lstStyle/>
                    <a:p>
                      <a:pPr algn="ctr"/>
                      <a:r>
                        <a:rPr lang="en-US" sz="2000" dirty="0"/>
                        <a:t>2</a:t>
                      </a:r>
                      <a:endParaRPr lang="th-TH" sz="2000" dirty="0"/>
                    </a:p>
                  </a:txBody>
                  <a:tcPr/>
                </a:tc>
                <a:tc>
                  <a:txBody>
                    <a:bodyPr/>
                    <a:lstStyle/>
                    <a:p>
                      <a:pPr algn="ctr"/>
                      <a:r>
                        <a:rPr lang="en-US" sz="2000" dirty="0"/>
                        <a:t>5</a:t>
                      </a:r>
                      <a:endParaRPr lang="th-TH" sz="2000" dirty="0"/>
                    </a:p>
                  </a:txBody>
                  <a:tcPr/>
                </a:tc>
                <a:tc>
                  <a:txBody>
                    <a:bodyPr/>
                    <a:lstStyle/>
                    <a:p>
                      <a:pPr algn="ctr"/>
                      <a:r>
                        <a:rPr lang="en-US" sz="2000" dirty="0"/>
                        <a:t>3</a:t>
                      </a:r>
                      <a:endParaRPr lang="th-TH" sz="2000" dirty="0"/>
                    </a:p>
                  </a:txBody>
                  <a:tcPr/>
                </a:tc>
                <a:extLst>
                  <a:ext uri="{0D108BD9-81ED-4DB2-BD59-A6C34878D82A}">
                    <a16:rowId xmlns:a16="http://schemas.microsoft.com/office/drawing/2014/main" val="2149095094"/>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8C44AD0-236B-8144-45EC-60C62EEFB380}"/>
                  </a:ext>
                </a:extLst>
              </p:cNvPr>
              <p:cNvSpPr txBox="1"/>
              <p:nvPr/>
            </p:nvSpPr>
            <p:spPr>
              <a:xfrm>
                <a:off x="838199" y="1423214"/>
                <a:ext cx="3180129" cy="12685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nary>
                    </m:oMath>
                  </m:oMathPara>
                </a14:m>
                <a:endParaRPr lang="th-TH" dirty="0"/>
              </a:p>
            </p:txBody>
          </p:sp>
        </mc:Choice>
        <mc:Fallback>
          <p:sp>
            <p:nvSpPr>
              <p:cNvPr id="7" name="TextBox 6">
                <a:extLst>
                  <a:ext uri="{FF2B5EF4-FFF2-40B4-BE49-F238E27FC236}">
                    <a16:creationId xmlns:a16="http://schemas.microsoft.com/office/drawing/2014/main" id="{08C44AD0-236B-8144-45EC-60C62EEFB380}"/>
                  </a:ext>
                </a:extLst>
              </p:cNvPr>
              <p:cNvSpPr txBox="1">
                <a:spLocks noRot="1" noChangeAspect="1" noMove="1" noResize="1" noEditPoints="1" noAdjustHandles="1" noChangeArrowheads="1" noChangeShapeType="1" noTextEdit="1"/>
              </p:cNvSpPr>
              <p:nvPr/>
            </p:nvSpPr>
            <p:spPr>
              <a:xfrm>
                <a:off x="838199" y="1423214"/>
                <a:ext cx="3180129" cy="1268552"/>
              </a:xfrm>
              <a:prstGeom prst="rect">
                <a:avLst/>
              </a:prstGeom>
              <a:blipFill>
                <a:blip r:embed="rId3"/>
                <a:stretch>
                  <a:fillRect/>
                </a:stretch>
              </a:blipFill>
            </p:spPr>
            <p:txBody>
              <a:bodyPr/>
              <a:lstStyle/>
              <a:p>
                <a:r>
                  <a:rPr lang="th-TH">
                    <a:noFill/>
                  </a:rPr>
                  <a:t> </a:t>
                </a:r>
              </a:p>
            </p:txBody>
          </p:sp>
        </mc:Fallback>
      </mc:AlternateContent>
      <p:sp>
        <p:nvSpPr>
          <p:cNvPr id="8" name="Rectangle: Rounded Corners 7">
            <a:extLst>
              <a:ext uri="{FF2B5EF4-FFF2-40B4-BE49-F238E27FC236}">
                <a16:creationId xmlns:a16="http://schemas.microsoft.com/office/drawing/2014/main" id="{374751BA-8B6F-0B7F-A5B7-C683B95DC41E}"/>
              </a:ext>
            </a:extLst>
          </p:cNvPr>
          <p:cNvSpPr/>
          <p:nvPr/>
        </p:nvSpPr>
        <p:spPr>
          <a:xfrm>
            <a:off x="10499275" y="831850"/>
            <a:ext cx="1150658" cy="1859916"/>
          </a:xfrm>
          <a:prstGeom prst="roundRect">
            <a:avLst>
              <a:gd name="adj" fmla="val 5487"/>
            </a:avLst>
          </a:prstGeom>
          <a:solidFill>
            <a:schemeClr val="accent1">
              <a:lumMod val="40000"/>
              <a:lumOff val="60000"/>
              <a:alpha val="38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TextBox 10">
            <a:extLst>
              <a:ext uri="{FF2B5EF4-FFF2-40B4-BE49-F238E27FC236}">
                <a16:creationId xmlns:a16="http://schemas.microsoft.com/office/drawing/2014/main" id="{99E0F682-0A8B-FC7A-C2C0-2CBB890CBCFA}"/>
              </a:ext>
            </a:extLst>
          </p:cNvPr>
          <p:cNvSpPr txBox="1"/>
          <p:nvPr/>
        </p:nvSpPr>
        <p:spPr>
          <a:xfrm>
            <a:off x="314960" y="3026411"/>
            <a:ext cx="11546792" cy="3693319"/>
          </a:xfrm>
          <a:prstGeom prst="rect">
            <a:avLst/>
          </a:prstGeom>
          <a:noFill/>
        </p:spPr>
        <p:txBody>
          <a:bodyPr wrap="square" rtlCol="0">
            <a:spAutoFit/>
          </a:bodyPr>
          <a:lstStyle/>
          <a:p>
            <a:pPr algn="l"/>
            <a:r>
              <a:rPr lang="en-US" sz="1800" dirty="0"/>
              <a:t>The error metric we'll utilize is called mean absolute error (MAE), represented by the formula on the left. Although the formula may seem complex at first glance, let's break it down into simpler terms.</a:t>
            </a:r>
          </a:p>
          <a:p>
            <a:pPr algn="l"/>
            <a:endParaRPr lang="en-US" sz="1800" dirty="0"/>
          </a:p>
          <a:p>
            <a:pPr algn="l"/>
            <a:r>
              <a:rPr lang="en-US" sz="1800" dirty="0"/>
              <a:t>We've added a new column to our table named "error," which computes the absolute difference between the actual medal counts (from the "medals" column) and the model's predictions. By calculating the absolute value, we ensure that negative errors do not affect our assessment.</a:t>
            </a:r>
          </a:p>
          <a:p>
            <a:pPr algn="l"/>
            <a:endParaRPr lang="en-US" sz="1800" dirty="0"/>
          </a:p>
          <a:p>
            <a:pPr algn="l"/>
            <a:r>
              <a:rPr lang="en-US" sz="1800" dirty="0"/>
              <a:t>The formula involves summing up all these absolute errors and then dividing the total by the number of predictions made. This process yields the mean absolute error, which quantifies the average discrepancy between our predictions and the actual medal counts.</a:t>
            </a:r>
          </a:p>
          <a:p>
            <a:pPr algn="l"/>
            <a:endParaRPr lang="en-US" sz="1800" dirty="0"/>
          </a:p>
          <a:p>
            <a:pPr algn="l"/>
            <a:r>
              <a:rPr lang="en-US" sz="1800" dirty="0"/>
              <a:t>In essence, MAE provides a straightforward measure of how accurately our algorithm predicts medal counts, enabling us to gauge its effectiveness.</a:t>
            </a:r>
          </a:p>
        </p:txBody>
      </p:sp>
    </p:spTree>
    <p:extLst>
      <p:ext uri="{BB962C8B-B14F-4D97-AF65-F5344CB8AC3E}">
        <p14:creationId xmlns:p14="http://schemas.microsoft.com/office/powerpoint/2010/main" val="24970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subTnLst>
                                    <p:set>
                                      <p:cBhvr override="childStyle">
                                        <p:cTn dur="1" fill="hold" display="0" masterRel="sameClick" afterEffect="1">
                                          <p:stCondLst>
                                            <p:cond evt="end" delay="0">
                                              <p:tn val="5"/>
                                            </p:cond>
                                          </p:stCondLst>
                                        </p:cTn>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8B4F3B0-5C26-3706-78D4-AFB1DBE2F85A}"/>
              </a:ext>
            </a:extLst>
          </p:cNvPr>
          <p:cNvSpPr/>
          <p:nvPr/>
        </p:nvSpPr>
        <p:spPr>
          <a:xfrm>
            <a:off x="2269220" y="3612322"/>
            <a:ext cx="1656080" cy="165608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Oval 11">
            <a:extLst>
              <a:ext uri="{FF2B5EF4-FFF2-40B4-BE49-F238E27FC236}">
                <a16:creationId xmlns:a16="http://schemas.microsoft.com/office/drawing/2014/main" id="{290C6298-0FEF-29A2-2B67-0BBC53143170}"/>
              </a:ext>
            </a:extLst>
          </p:cNvPr>
          <p:cNvSpPr/>
          <p:nvPr/>
        </p:nvSpPr>
        <p:spPr>
          <a:xfrm>
            <a:off x="561340" y="878840"/>
            <a:ext cx="2153920" cy="21539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graphicFrame>
        <p:nvGraphicFramePr>
          <p:cNvPr id="8" name="Content Placeholder 5">
            <a:extLst>
              <a:ext uri="{FF2B5EF4-FFF2-40B4-BE49-F238E27FC236}">
                <a16:creationId xmlns:a16="http://schemas.microsoft.com/office/drawing/2014/main" id="{19F6FC22-721F-996F-2E76-C87EFAE09354}"/>
              </a:ext>
            </a:extLst>
          </p:cNvPr>
          <p:cNvGraphicFramePr>
            <a:graphicFrameLocks/>
          </p:cNvGraphicFramePr>
          <p:nvPr>
            <p:extLst>
              <p:ext uri="{D42A27DB-BD31-4B8C-83A1-F6EECF244321}">
                <p14:modId xmlns:p14="http://schemas.microsoft.com/office/powerpoint/2010/main" val="773000582"/>
              </p:ext>
            </p:extLst>
          </p:nvPr>
        </p:nvGraphicFramePr>
        <p:xfrm>
          <a:off x="357600" y="1825686"/>
          <a:ext cx="7150640" cy="1901510"/>
        </p:xfrm>
        <a:graphic>
          <a:graphicData uri="http://schemas.openxmlformats.org/drawingml/2006/table">
            <a:tbl>
              <a:tblPr firstRow="1" bandRow="1">
                <a:tableStyleId>{8EC20E35-A176-4012-BC5E-935CFFF8708E}</a:tableStyleId>
              </a:tblPr>
              <a:tblGrid>
                <a:gridCol w="1501799">
                  <a:extLst>
                    <a:ext uri="{9D8B030D-6E8A-4147-A177-3AD203B41FA5}">
                      <a16:colId xmlns:a16="http://schemas.microsoft.com/office/drawing/2014/main" val="2634334748"/>
                    </a:ext>
                  </a:extLst>
                </a:gridCol>
                <a:gridCol w="1501799">
                  <a:extLst>
                    <a:ext uri="{9D8B030D-6E8A-4147-A177-3AD203B41FA5}">
                      <a16:colId xmlns:a16="http://schemas.microsoft.com/office/drawing/2014/main" val="4266449377"/>
                    </a:ext>
                  </a:extLst>
                </a:gridCol>
                <a:gridCol w="1143445">
                  <a:extLst>
                    <a:ext uri="{9D8B030D-6E8A-4147-A177-3AD203B41FA5}">
                      <a16:colId xmlns:a16="http://schemas.microsoft.com/office/drawing/2014/main" val="629394485"/>
                    </a:ext>
                  </a:extLst>
                </a:gridCol>
                <a:gridCol w="1682404">
                  <a:extLst>
                    <a:ext uri="{9D8B030D-6E8A-4147-A177-3AD203B41FA5}">
                      <a16:colId xmlns:a16="http://schemas.microsoft.com/office/drawing/2014/main" val="1904214141"/>
                    </a:ext>
                  </a:extLst>
                </a:gridCol>
                <a:gridCol w="1321193">
                  <a:extLst>
                    <a:ext uri="{9D8B030D-6E8A-4147-A177-3AD203B41FA5}">
                      <a16:colId xmlns:a16="http://schemas.microsoft.com/office/drawing/2014/main" val="2964384278"/>
                    </a:ext>
                  </a:extLst>
                </a:gridCol>
              </a:tblGrid>
              <a:tr h="228181">
                <a:tc>
                  <a:txBody>
                    <a:bodyPr/>
                    <a:lstStyle/>
                    <a:p>
                      <a:pPr algn="ctr"/>
                      <a:r>
                        <a:rPr lang="en-US" sz="2000" dirty="0"/>
                        <a:t>team</a:t>
                      </a:r>
                      <a:endParaRPr lang="th-TH" sz="2000" dirty="0"/>
                    </a:p>
                  </a:txBody>
                  <a:tcPr marL="75501" marR="75501" marT="37751" marB="37751"/>
                </a:tc>
                <a:tc>
                  <a:txBody>
                    <a:bodyPr/>
                    <a:lstStyle/>
                    <a:p>
                      <a:pPr algn="ctr"/>
                      <a:r>
                        <a:rPr lang="en-US" sz="2000" dirty="0"/>
                        <a:t>year</a:t>
                      </a:r>
                      <a:endParaRPr lang="th-TH" sz="2000" dirty="0"/>
                    </a:p>
                  </a:txBody>
                  <a:tcPr marL="75501" marR="75501" marT="37751" marB="37751"/>
                </a:tc>
                <a:tc>
                  <a:txBody>
                    <a:bodyPr/>
                    <a:lstStyle/>
                    <a:p>
                      <a:pPr algn="ctr"/>
                      <a:r>
                        <a:rPr lang="en-US" sz="2000" dirty="0"/>
                        <a:t>athletes</a:t>
                      </a:r>
                      <a:endParaRPr lang="th-TH" sz="2000" dirty="0"/>
                    </a:p>
                  </a:txBody>
                  <a:tcPr marL="75501" marR="75501" marT="37751" marB="37751"/>
                </a:tc>
                <a:tc>
                  <a:txBody>
                    <a:bodyPr/>
                    <a:lstStyle/>
                    <a:p>
                      <a:pPr algn="ctr"/>
                      <a:r>
                        <a:rPr lang="en-US" sz="2000" dirty="0" err="1"/>
                        <a:t>prev_medals</a:t>
                      </a:r>
                      <a:endParaRPr lang="th-TH" sz="2000" dirty="0"/>
                    </a:p>
                  </a:txBody>
                  <a:tcPr marL="75501" marR="75501" marT="37751" marB="37751"/>
                </a:tc>
                <a:tc>
                  <a:txBody>
                    <a:bodyPr/>
                    <a:lstStyle/>
                    <a:p>
                      <a:pPr algn="ctr"/>
                      <a:r>
                        <a:rPr lang="en-US" sz="2000" dirty="0"/>
                        <a:t>medals</a:t>
                      </a:r>
                      <a:endParaRPr lang="th-TH" sz="2000" dirty="0"/>
                    </a:p>
                  </a:txBody>
                  <a:tcPr marL="75501" marR="75501" marT="37751" marB="37751"/>
                </a:tc>
                <a:extLst>
                  <a:ext uri="{0D108BD9-81ED-4DB2-BD59-A6C34878D82A}">
                    <a16:rowId xmlns:a16="http://schemas.microsoft.com/office/drawing/2014/main" val="2634239060"/>
                  </a:ext>
                </a:extLst>
              </a:tr>
              <a:tr h="228181">
                <a:tc>
                  <a:txBody>
                    <a:bodyPr/>
                    <a:lstStyle/>
                    <a:p>
                      <a:pPr algn="ctr"/>
                      <a:r>
                        <a:rPr lang="en-US" sz="2000" dirty="0"/>
                        <a:t>USA</a:t>
                      </a:r>
                      <a:endParaRPr lang="th-TH" sz="2000" dirty="0"/>
                    </a:p>
                  </a:txBody>
                  <a:tcPr marL="75501" marR="75501" marT="37751" marB="37751"/>
                </a:tc>
                <a:tc>
                  <a:txBody>
                    <a:bodyPr/>
                    <a:lstStyle/>
                    <a:p>
                      <a:pPr algn="ctr"/>
                      <a:r>
                        <a:rPr lang="en-US" sz="2000" dirty="0"/>
                        <a:t>2008</a:t>
                      </a:r>
                      <a:endParaRPr lang="th-TH" sz="2000" dirty="0"/>
                    </a:p>
                  </a:txBody>
                  <a:tcPr marL="75501" marR="75501" marT="37751" marB="37751"/>
                </a:tc>
                <a:tc>
                  <a:txBody>
                    <a:bodyPr/>
                    <a:lstStyle/>
                    <a:p>
                      <a:pPr algn="ctr"/>
                      <a:r>
                        <a:rPr lang="en-US" sz="2000" dirty="0"/>
                        <a:t>763</a:t>
                      </a:r>
                      <a:endParaRPr lang="th-TH" sz="2000" dirty="0"/>
                    </a:p>
                  </a:txBody>
                  <a:tcPr marL="75501" marR="75501" marT="37751" marB="37751"/>
                </a:tc>
                <a:tc>
                  <a:txBody>
                    <a:bodyPr/>
                    <a:lstStyle/>
                    <a:p>
                      <a:pPr algn="ctr"/>
                      <a:r>
                        <a:rPr lang="en-US" sz="2000" dirty="0"/>
                        <a:t>263</a:t>
                      </a:r>
                      <a:endParaRPr lang="th-TH" sz="2000" dirty="0"/>
                    </a:p>
                  </a:txBody>
                  <a:tcPr marL="75501" marR="75501" marT="37751" marB="37751"/>
                </a:tc>
                <a:tc>
                  <a:txBody>
                    <a:bodyPr/>
                    <a:lstStyle/>
                    <a:p>
                      <a:pPr algn="ctr"/>
                      <a:r>
                        <a:rPr lang="en-US" sz="2000" dirty="0"/>
                        <a:t>317</a:t>
                      </a:r>
                      <a:endParaRPr lang="th-TH" sz="2000" dirty="0"/>
                    </a:p>
                  </a:txBody>
                  <a:tcPr marL="75501" marR="75501" marT="37751" marB="37751"/>
                </a:tc>
                <a:extLst>
                  <a:ext uri="{0D108BD9-81ED-4DB2-BD59-A6C34878D82A}">
                    <a16:rowId xmlns:a16="http://schemas.microsoft.com/office/drawing/2014/main" val="1580420623"/>
                  </a:ext>
                </a:extLst>
              </a:tr>
              <a:tr h="228181">
                <a:tc>
                  <a:txBody>
                    <a:bodyPr/>
                    <a:lstStyle/>
                    <a:p>
                      <a:pPr algn="ctr"/>
                      <a:r>
                        <a:rPr lang="en-US" sz="2000" dirty="0"/>
                        <a:t>USA</a:t>
                      </a:r>
                      <a:endParaRPr lang="th-TH" sz="2000" dirty="0"/>
                    </a:p>
                  </a:txBody>
                  <a:tcPr marL="75501" marR="75501" marT="37751" marB="37751"/>
                </a:tc>
                <a:tc>
                  <a:txBody>
                    <a:bodyPr/>
                    <a:lstStyle/>
                    <a:p>
                      <a:pPr algn="ctr"/>
                      <a:r>
                        <a:rPr lang="en-US" sz="2000" dirty="0"/>
                        <a:t>2012</a:t>
                      </a:r>
                      <a:endParaRPr lang="th-TH" sz="2000" dirty="0"/>
                    </a:p>
                  </a:txBody>
                  <a:tcPr marL="75501" marR="75501" marT="37751" marB="37751"/>
                </a:tc>
                <a:tc>
                  <a:txBody>
                    <a:bodyPr/>
                    <a:lstStyle/>
                    <a:p>
                      <a:pPr algn="ctr"/>
                      <a:r>
                        <a:rPr lang="en-US" sz="2000" dirty="0"/>
                        <a:t>689</a:t>
                      </a:r>
                      <a:endParaRPr lang="th-TH" sz="2000" dirty="0"/>
                    </a:p>
                  </a:txBody>
                  <a:tcPr marL="75501" marR="75501" marT="37751" marB="37751"/>
                </a:tc>
                <a:tc>
                  <a:txBody>
                    <a:bodyPr/>
                    <a:lstStyle/>
                    <a:p>
                      <a:pPr algn="ctr"/>
                      <a:r>
                        <a:rPr lang="en-US" sz="2000" dirty="0"/>
                        <a:t>317</a:t>
                      </a:r>
                      <a:endParaRPr lang="th-TH" sz="2000" dirty="0"/>
                    </a:p>
                  </a:txBody>
                  <a:tcPr marL="75501" marR="75501" marT="37751" marB="37751"/>
                </a:tc>
                <a:tc>
                  <a:txBody>
                    <a:bodyPr/>
                    <a:lstStyle/>
                    <a:p>
                      <a:pPr algn="ctr"/>
                      <a:r>
                        <a:rPr lang="en-US" sz="2000" dirty="0"/>
                        <a:t>248</a:t>
                      </a:r>
                      <a:endParaRPr lang="th-TH" sz="2000" dirty="0"/>
                    </a:p>
                  </a:txBody>
                  <a:tcPr marL="75501" marR="75501" marT="37751" marB="37751"/>
                </a:tc>
                <a:extLst>
                  <a:ext uri="{0D108BD9-81ED-4DB2-BD59-A6C34878D82A}">
                    <a16:rowId xmlns:a16="http://schemas.microsoft.com/office/drawing/2014/main" val="645426583"/>
                  </a:ext>
                </a:extLst>
              </a:tr>
              <a:tr h="228181">
                <a:tc>
                  <a:txBody>
                    <a:bodyPr/>
                    <a:lstStyle/>
                    <a:p>
                      <a:pPr algn="ctr"/>
                      <a:r>
                        <a:rPr lang="en-US" sz="2000" dirty="0"/>
                        <a:t>IND</a:t>
                      </a:r>
                      <a:endParaRPr lang="th-TH" sz="2000" dirty="0"/>
                    </a:p>
                  </a:txBody>
                  <a:tcPr marL="75501" marR="75501" marT="37751" marB="37751"/>
                </a:tc>
                <a:tc>
                  <a:txBody>
                    <a:bodyPr/>
                    <a:lstStyle/>
                    <a:p>
                      <a:pPr algn="ctr"/>
                      <a:r>
                        <a:rPr lang="en-US" sz="2000" dirty="0"/>
                        <a:t>2008</a:t>
                      </a:r>
                      <a:endParaRPr lang="th-TH" sz="2000" dirty="0"/>
                    </a:p>
                  </a:txBody>
                  <a:tcPr marL="75501" marR="75501" marT="37751" marB="37751"/>
                </a:tc>
                <a:tc>
                  <a:txBody>
                    <a:bodyPr/>
                    <a:lstStyle/>
                    <a:p>
                      <a:pPr algn="ctr"/>
                      <a:r>
                        <a:rPr lang="en-US" sz="2000" dirty="0"/>
                        <a:t>67</a:t>
                      </a:r>
                      <a:endParaRPr lang="th-TH" sz="2000" dirty="0"/>
                    </a:p>
                  </a:txBody>
                  <a:tcPr marL="75501" marR="75501" marT="37751" marB="37751"/>
                </a:tc>
                <a:tc>
                  <a:txBody>
                    <a:bodyPr/>
                    <a:lstStyle/>
                    <a:p>
                      <a:pPr algn="ctr"/>
                      <a:r>
                        <a:rPr lang="en-US" sz="2000" dirty="0"/>
                        <a:t>1</a:t>
                      </a:r>
                      <a:endParaRPr lang="th-TH" sz="2000" dirty="0"/>
                    </a:p>
                  </a:txBody>
                  <a:tcPr marL="75501" marR="75501" marT="37751" marB="37751"/>
                </a:tc>
                <a:tc>
                  <a:txBody>
                    <a:bodyPr/>
                    <a:lstStyle/>
                    <a:p>
                      <a:pPr algn="ctr"/>
                      <a:r>
                        <a:rPr lang="en-US" sz="2000" dirty="0"/>
                        <a:t>3</a:t>
                      </a:r>
                      <a:endParaRPr lang="th-TH" sz="2000" dirty="0"/>
                    </a:p>
                  </a:txBody>
                  <a:tcPr marL="75501" marR="75501" marT="37751" marB="37751"/>
                </a:tc>
                <a:extLst>
                  <a:ext uri="{0D108BD9-81ED-4DB2-BD59-A6C34878D82A}">
                    <a16:rowId xmlns:a16="http://schemas.microsoft.com/office/drawing/2014/main" val="1702448657"/>
                  </a:ext>
                </a:extLst>
              </a:tr>
              <a:tr h="228181">
                <a:tc>
                  <a:txBody>
                    <a:bodyPr/>
                    <a:lstStyle/>
                    <a:p>
                      <a:pPr algn="ctr"/>
                      <a:r>
                        <a:rPr lang="en-US" sz="2000" dirty="0"/>
                        <a:t>IND</a:t>
                      </a:r>
                      <a:endParaRPr lang="th-TH" sz="2000" dirty="0"/>
                    </a:p>
                  </a:txBody>
                  <a:tcPr marL="75501" marR="75501" marT="37751" marB="37751"/>
                </a:tc>
                <a:tc>
                  <a:txBody>
                    <a:bodyPr/>
                    <a:lstStyle/>
                    <a:p>
                      <a:pPr algn="ctr"/>
                      <a:r>
                        <a:rPr lang="en-US" sz="2000" dirty="0"/>
                        <a:t>2012</a:t>
                      </a:r>
                      <a:endParaRPr lang="th-TH" sz="2000" dirty="0"/>
                    </a:p>
                  </a:txBody>
                  <a:tcPr marL="75501" marR="75501" marT="37751" marB="37751"/>
                </a:tc>
                <a:tc>
                  <a:txBody>
                    <a:bodyPr/>
                    <a:lstStyle/>
                    <a:p>
                      <a:pPr algn="ctr"/>
                      <a:r>
                        <a:rPr lang="en-US" sz="2000" dirty="0"/>
                        <a:t>95</a:t>
                      </a:r>
                      <a:endParaRPr lang="th-TH" sz="2000" dirty="0"/>
                    </a:p>
                  </a:txBody>
                  <a:tcPr marL="75501" marR="75501" marT="37751" marB="37751"/>
                </a:tc>
                <a:tc>
                  <a:txBody>
                    <a:bodyPr/>
                    <a:lstStyle/>
                    <a:p>
                      <a:pPr algn="ctr"/>
                      <a:r>
                        <a:rPr lang="en-US" sz="2000" dirty="0"/>
                        <a:t>3</a:t>
                      </a:r>
                      <a:endParaRPr lang="th-TH" sz="2000" dirty="0"/>
                    </a:p>
                  </a:txBody>
                  <a:tcPr marL="75501" marR="75501" marT="37751" marB="37751"/>
                </a:tc>
                <a:tc>
                  <a:txBody>
                    <a:bodyPr/>
                    <a:lstStyle/>
                    <a:p>
                      <a:pPr algn="ctr"/>
                      <a:r>
                        <a:rPr lang="en-US" sz="2000" dirty="0"/>
                        <a:t>6</a:t>
                      </a:r>
                      <a:endParaRPr lang="th-TH" sz="2000" dirty="0"/>
                    </a:p>
                  </a:txBody>
                  <a:tcPr marL="75501" marR="75501" marT="37751" marB="37751"/>
                </a:tc>
                <a:extLst>
                  <a:ext uri="{0D108BD9-81ED-4DB2-BD59-A6C34878D82A}">
                    <a16:rowId xmlns:a16="http://schemas.microsoft.com/office/drawing/2014/main" val="2149095094"/>
                  </a:ext>
                </a:extLst>
              </a:tr>
            </a:tbl>
          </a:graphicData>
        </a:graphic>
      </p:graphicFrame>
      <p:graphicFrame>
        <p:nvGraphicFramePr>
          <p:cNvPr id="9" name="Content Placeholder 5">
            <a:extLst>
              <a:ext uri="{FF2B5EF4-FFF2-40B4-BE49-F238E27FC236}">
                <a16:creationId xmlns:a16="http://schemas.microsoft.com/office/drawing/2014/main" id="{612095E0-699F-7003-22AB-871C6042CBEA}"/>
              </a:ext>
            </a:extLst>
          </p:cNvPr>
          <p:cNvGraphicFramePr>
            <a:graphicFrameLocks/>
          </p:cNvGraphicFramePr>
          <p:nvPr>
            <p:extLst>
              <p:ext uri="{D42A27DB-BD31-4B8C-83A1-F6EECF244321}">
                <p14:modId xmlns:p14="http://schemas.microsoft.com/office/powerpoint/2010/main" val="3336720709"/>
              </p:ext>
            </p:extLst>
          </p:nvPr>
        </p:nvGraphicFramePr>
        <p:xfrm>
          <a:off x="357600" y="4190811"/>
          <a:ext cx="7150640" cy="1445706"/>
        </p:xfrm>
        <a:graphic>
          <a:graphicData uri="http://schemas.openxmlformats.org/drawingml/2006/table">
            <a:tbl>
              <a:tblPr firstRow="1" bandRow="1">
                <a:tableStyleId>{8EC20E35-A176-4012-BC5E-935CFFF8708E}</a:tableStyleId>
              </a:tblPr>
              <a:tblGrid>
                <a:gridCol w="1501799">
                  <a:extLst>
                    <a:ext uri="{9D8B030D-6E8A-4147-A177-3AD203B41FA5}">
                      <a16:colId xmlns:a16="http://schemas.microsoft.com/office/drawing/2014/main" val="2634334748"/>
                    </a:ext>
                  </a:extLst>
                </a:gridCol>
                <a:gridCol w="1501799">
                  <a:extLst>
                    <a:ext uri="{9D8B030D-6E8A-4147-A177-3AD203B41FA5}">
                      <a16:colId xmlns:a16="http://schemas.microsoft.com/office/drawing/2014/main" val="4266449377"/>
                    </a:ext>
                  </a:extLst>
                </a:gridCol>
                <a:gridCol w="1143445">
                  <a:extLst>
                    <a:ext uri="{9D8B030D-6E8A-4147-A177-3AD203B41FA5}">
                      <a16:colId xmlns:a16="http://schemas.microsoft.com/office/drawing/2014/main" val="629394485"/>
                    </a:ext>
                  </a:extLst>
                </a:gridCol>
                <a:gridCol w="1571037">
                  <a:extLst>
                    <a:ext uri="{9D8B030D-6E8A-4147-A177-3AD203B41FA5}">
                      <a16:colId xmlns:a16="http://schemas.microsoft.com/office/drawing/2014/main" val="1904214141"/>
                    </a:ext>
                  </a:extLst>
                </a:gridCol>
                <a:gridCol w="1432560">
                  <a:extLst>
                    <a:ext uri="{9D8B030D-6E8A-4147-A177-3AD203B41FA5}">
                      <a16:colId xmlns:a16="http://schemas.microsoft.com/office/drawing/2014/main" val="2964384278"/>
                    </a:ext>
                  </a:extLst>
                </a:gridCol>
              </a:tblGrid>
              <a:tr h="301122">
                <a:tc>
                  <a:txBody>
                    <a:bodyPr/>
                    <a:lstStyle/>
                    <a:p>
                      <a:pPr algn="ctr"/>
                      <a:r>
                        <a:rPr lang="en-US" sz="2000" dirty="0"/>
                        <a:t>team</a:t>
                      </a:r>
                      <a:endParaRPr lang="th-TH" sz="2000" dirty="0"/>
                    </a:p>
                  </a:txBody>
                  <a:tcPr marL="75501" marR="75501" marT="37751" marB="37751"/>
                </a:tc>
                <a:tc>
                  <a:txBody>
                    <a:bodyPr/>
                    <a:lstStyle/>
                    <a:p>
                      <a:pPr algn="ctr"/>
                      <a:r>
                        <a:rPr lang="en-US" sz="2000" dirty="0"/>
                        <a:t>year</a:t>
                      </a:r>
                      <a:endParaRPr lang="th-TH" sz="2000" dirty="0"/>
                    </a:p>
                  </a:txBody>
                  <a:tcPr marL="75501" marR="75501" marT="37751" marB="37751"/>
                </a:tc>
                <a:tc>
                  <a:txBody>
                    <a:bodyPr/>
                    <a:lstStyle/>
                    <a:p>
                      <a:pPr algn="ctr"/>
                      <a:r>
                        <a:rPr lang="en-US" sz="2000" dirty="0"/>
                        <a:t>athletes</a:t>
                      </a:r>
                      <a:endParaRPr lang="th-TH" sz="2000" dirty="0"/>
                    </a:p>
                  </a:txBody>
                  <a:tcPr marL="75501" marR="75501" marT="37751" marB="37751"/>
                </a:tc>
                <a:tc>
                  <a:txBody>
                    <a:bodyPr/>
                    <a:lstStyle/>
                    <a:p>
                      <a:pPr algn="ctr"/>
                      <a:r>
                        <a:rPr lang="en-US" sz="2000" dirty="0" err="1"/>
                        <a:t>prev_medals</a:t>
                      </a:r>
                      <a:endParaRPr lang="th-TH" sz="2000" dirty="0"/>
                    </a:p>
                  </a:txBody>
                  <a:tcPr marL="75501" marR="75501" marT="37751" marB="37751"/>
                </a:tc>
                <a:tc>
                  <a:txBody>
                    <a:bodyPr/>
                    <a:lstStyle/>
                    <a:p>
                      <a:pPr algn="ctr"/>
                      <a:r>
                        <a:rPr lang="en-US" sz="2000" dirty="0"/>
                        <a:t>medals</a:t>
                      </a:r>
                      <a:endParaRPr lang="th-TH" sz="2000" dirty="0"/>
                    </a:p>
                  </a:txBody>
                  <a:tcPr marL="75501" marR="75501" marT="37751" marB="37751"/>
                </a:tc>
                <a:extLst>
                  <a:ext uri="{0D108BD9-81ED-4DB2-BD59-A6C34878D82A}">
                    <a16:rowId xmlns:a16="http://schemas.microsoft.com/office/drawing/2014/main" val="2634239060"/>
                  </a:ext>
                </a:extLst>
              </a:tr>
              <a:tr h="301122">
                <a:tc>
                  <a:txBody>
                    <a:bodyPr/>
                    <a:lstStyle/>
                    <a:p>
                      <a:pPr algn="ctr"/>
                      <a:r>
                        <a:rPr lang="en-US" sz="2000" dirty="0"/>
                        <a:t>USA</a:t>
                      </a:r>
                      <a:endParaRPr lang="th-TH" sz="2000" dirty="0"/>
                    </a:p>
                  </a:txBody>
                  <a:tcPr marL="75501" marR="75501" marT="37751" marB="37751"/>
                </a:tc>
                <a:tc>
                  <a:txBody>
                    <a:bodyPr/>
                    <a:lstStyle/>
                    <a:p>
                      <a:pPr algn="ctr"/>
                      <a:r>
                        <a:rPr lang="en-US" sz="2000" dirty="0"/>
                        <a:t>2016</a:t>
                      </a:r>
                      <a:endParaRPr lang="th-TH" sz="2000" dirty="0"/>
                    </a:p>
                  </a:txBody>
                  <a:tcPr marL="75501" marR="75501" marT="37751" marB="37751"/>
                </a:tc>
                <a:tc>
                  <a:txBody>
                    <a:bodyPr/>
                    <a:lstStyle/>
                    <a:p>
                      <a:pPr algn="ctr"/>
                      <a:r>
                        <a:rPr lang="en-US" sz="2000" dirty="0"/>
                        <a:t>719</a:t>
                      </a:r>
                      <a:endParaRPr lang="th-TH" sz="2000" dirty="0"/>
                    </a:p>
                  </a:txBody>
                  <a:tcPr marL="75501" marR="75501" marT="37751" marB="37751"/>
                </a:tc>
                <a:tc>
                  <a:txBody>
                    <a:bodyPr/>
                    <a:lstStyle/>
                    <a:p>
                      <a:pPr algn="ctr"/>
                      <a:r>
                        <a:rPr lang="en-US" sz="2000" dirty="0"/>
                        <a:t>248</a:t>
                      </a:r>
                      <a:endParaRPr lang="th-TH" sz="2000" dirty="0"/>
                    </a:p>
                  </a:txBody>
                  <a:tcPr marL="75501" marR="75501" marT="37751" marB="37751"/>
                </a:tc>
                <a:tc>
                  <a:txBody>
                    <a:bodyPr/>
                    <a:lstStyle/>
                    <a:p>
                      <a:pPr algn="ctr"/>
                      <a:r>
                        <a:rPr lang="en-US" sz="2000" dirty="0"/>
                        <a:t>264</a:t>
                      </a:r>
                      <a:endParaRPr lang="th-TH" sz="2000" dirty="0"/>
                    </a:p>
                  </a:txBody>
                  <a:tcPr marL="75501" marR="75501" marT="37751" marB="37751"/>
                </a:tc>
                <a:extLst>
                  <a:ext uri="{0D108BD9-81ED-4DB2-BD59-A6C34878D82A}">
                    <a16:rowId xmlns:a16="http://schemas.microsoft.com/office/drawing/2014/main" val="1580420623"/>
                  </a:ext>
                </a:extLst>
              </a:tr>
              <a:tr h="301122">
                <a:tc>
                  <a:txBody>
                    <a:bodyPr/>
                    <a:lstStyle/>
                    <a:p>
                      <a:pPr algn="ctr"/>
                      <a:r>
                        <a:rPr lang="en-US" sz="2000" dirty="0"/>
                        <a:t>IND</a:t>
                      </a:r>
                      <a:endParaRPr lang="th-TH" sz="2000" dirty="0"/>
                    </a:p>
                  </a:txBody>
                  <a:tcPr marL="75501" marR="75501" marT="37751" marB="37751"/>
                </a:tc>
                <a:tc>
                  <a:txBody>
                    <a:bodyPr/>
                    <a:lstStyle/>
                    <a:p>
                      <a:pPr algn="ctr"/>
                      <a:r>
                        <a:rPr lang="en-US" sz="2000" dirty="0"/>
                        <a:t>2016</a:t>
                      </a:r>
                      <a:endParaRPr lang="th-TH" sz="2000" dirty="0"/>
                    </a:p>
                  </a:txBody>
                  <a:tcPr marL="75501" marR="75501" marT="37751" marB="37751"/>
                </a:tc>
                <a:tc>
                  <a:txBody>
                    <a:bodyPr/>
                    <a:lstStyle/>
                    <a:p>
                      <a:pPr algn="ctr"/>
                      <a:r>
                        <a:rPr lang="en-US" sz="2000" dirty="0"/>
                        <a:t>130</a:t>
                      </a:r>
                      <a:endParaRPr lang="th-TH" sz="2000" dirty="0"/>
                    </a:p>
                  </a:txBody>
                  <a:tcPr marL="75501" marR="75501" marT="37751" marB="37751"/>
                </a:tc>
                <a:tc>
                  <a:txBody>
                    <a:bodyPr/>
                    <a:lstStyle/>
                    <a:p>
                      <a:pPr algn="ctr"/>
                      <a:r>
                        <a:rPr lang="en-US" sz="2000" dirty="0"/>
                        <a:t>6</a:t>
                      </a:r>
                      <a:endParaRPr lang="th-TH" sz="2000" dirty="0"/>
                    </a:p>
                  </a:txBody>
                  <a:tcPr marL="75501" marR="75501" marT="37751" marB="37751"/>
                </a:tc>
                <a:tc>
                  <a:txBody>
                    <a:bodyPr/>
                    <a:lstStyle/>
                    <a:p>
                      <a:pPr algn="ctr"/>
                      <a:r>
                        <a:rPr lang="en-US" sz="2000" dirty="0"/>
                        <a:t>2</a:t>
                      </a:r>
                      <a:endParaRPr lang="th-TH" sz="2000" dirty="0"/>
                    </a:p>
                  </a:txBody>
                  <a:tcPr marL="75501" marR="75501" marT="37751" marB="37751"/>
                </a:tc>
                <a:extLst>
                  <a:ext uri="{0D108BD9-81ED-4DB2-BD59-A6C34878D82A}">
                    <a16:rowId xmlns:a16="http://schemas.microsoft.com/office/drawing/2014/main" val="1702448657"/>
                  </a:ext>
                </a:extLst>
              </a:tr>
            </a:tbl>
          </a:graphicData>
        </a:graphic>
      </p:graphicFrame>
      <p:sp>
        <p:nvSpPr>
          <p:cNvPr id="2" name="Title 1">
            <a:extLst>
              <a:ext uri="{FF2B5EF4-FFF2-40B4-BE49-F238E27FC236}">
                <a16:creationId xmlns:a16="http://schemas.microsoft.com/office/drawing/2014/main" id="{2F554720-B4E1-3BC8-AF1D-ACCB874FCE32}"/>
              </a:ext>
            </a:extLst>
          </p:cNvPr>
          <p:cNvSpPr>
            <a:spLocks noGrp="1"/>
          </p:cNvSpPr>
          <p:nvPr>
            <p:ph type="title"/>
          </p:nvPr>
        </p:nvSpPr>
        <p:spPr/>
        <p:txBody>
          <a:bodyPr/>
          <a:lstStyle/>
          <a:p>
            <a:r>
              <a:rPr lang="en-US" sz="4400" dirty="0"/>
              <a:t>6.Spliting the Data</a:t>
            </a:r>
            <a:endParaRPr lang="th-TH" dirty="0"/>
          </a:p>
        </p:txBody>
      </p:sp>
      <p:sp>
        <p:nvSpPr>
          <p:cNvPr id="10" name="TextBox 9">
            <a:extLst>
              <a:ext uri="{FF2B5EF4-FFF2-40B4-BE49-F238E27FC236}">
                <a16:creationId xmlns:a16="http://schemas.microsoft.com/office/drawing/2014/main" id="{966AF47E-12B3-C69D-50F8-B4A898D00E0F}"/>
              </a:ext>
            </a:extLst>
          </p:cNvPr>
          <p:cNvSpPr txBox="1"/>
          <p:nvPr/>
        </p:nvSpPr>
        <p:spPr>
          <a:xfrm>
            <a:off x="561340" y="1340688"/>
            <a:ext cx="2336800" cy="523220"/>
          </a:xfrm>
          <a:prstGeom prst="rect">
            <a:avLst/>
          </a:prstGeom>
          <a:noFill/>
        </p:spPr>
        <p:txBody>
          <a:bodyPr wrap="square" rtlCol="0">
            <a:spAutoFit/>
          </a:bodyPr>
          <a:lstStyle/>
          <a:p>
            <a:r>
              <a:rPr lang="en-US" dirty="0"/>
              <a:t>Training Data</a:t>
            </a:r>
            <a:endParaRPr lang="th-TH" dirty="0"/>
          </a:p>
        </p:txBody>
      </p:sp>
      <p:sp>
        <p:nvSpPr>
          <p:cNvPr id="11" name="TextBox 10">
            <a:extLst>
              <a:ext uri="{FF2B5EF4-FFF2-40B4-BE49-F238E27FC236}">
                <a16:creationId xmlns:a16="http://schemas.microsoft.com/office/drawing/2014/main" id="{B6FBD19A-2E55-F959-CF54-E695A7A7A739}"/>
              </a:ext>
            </a:extLst>
          </p:cNvPr>
          <p:cNvSpPr txBox="1"/>
          <p:nvPr/>
        </p:nvSpPr>
        <p:spPr>
          <a:xfrm>
            <a:off x="2276840" y="3787932"/>
            <a:ext cx="1656080" cy="402879"/>
          </a:xfrm>
          <a:prstGeom prst="rect">
            <a:avLst/>
          </a:prstGeom>
          <a:noFill/>
          <a:effectLst>
            <a:softEdge rad="0"/>
          </a:effectLst>
        </p:spPr>
        <p:txBody>
          <a:bodyPr wrap="square" lIns="0" tIns="0" rIns="0" bIns="0" rtlCol="0">
            <a:spAutoFit/>
          </a:bodyPr>
          <a:lstStyle/>
          <a:p>
            <a:pPr algn="ctr"/>
            <a:r>
              <a:rPr lang="en-US" dirty="0"/>
              <a:t>Test Data</a:t>
            </a:r>
            <a:endParaRPr lang="th-TH" dirty="0"/>
          </a:p>
        </p:txBody>
      </p:sp>
      <p:sp>
        <p:nvSpPr>
          <p:cNvPr id="14" name="TextBox 13">
            <a:extLst>
              <a:ext uri="{FF2B5EF4-FFF2-40B4-BE49-F238E27FC236}">
                <a16:creationId xmlns:a16="http://schemas.microsoft.com/office/drawing/2014/main" id="{7778080D-2275-C03B-E12D-F2A3C9AC4D11}"/>
              </a:ext>
            </a:extLst>
          </p:cNvPr>
          <p:cNvSpPr txBox="1"/>
          <p:nvPr/>
        </p:nvSpPr>
        <p:spPr>
          <a:xfrm>
            <a:off x="7747000" y="281205"/>
            <a:ext cx="4254500" cy="5355312"/>
          </a:xfrm>
          <a:prstGeom prst="rect">
            <a:avLst/>
          </a:prstGeom>
          <a:noFill/>
        </p:spPr>
        <p:txBody>
          <a:bodyPr wrap="square" rtlCol="0">
            <a:spAutoFit/>
          </a:bodyPr>
          <a:lstStyle/>
          <a:p>
            <a:pPr algn="l"/>
            <a:r>
              <a:rPr lang="en-US" sz="1800" dirty="0"/>
              <a:t>Step six involves splitting the data into training and test sets. This separation is crucial because we want to train the algorithm on one portion of the data and then evaluate its performance on another portion. The rationale behind this is akin to giving a student a practice test: if they've memorized all the questions, their performance on the practice test might not accurately reflect their understanding of the material.</a:t>
            </a:r>
          </a:p>
          <a:p>
            <a:pPr algn="l"/>
            <a:endParaRPr lang="en-US" sz="1800" dirty="0"/>
          </a:p>
          <a:p>
            <a:pPr algn="l"/>
            <a:r>
              <a:rPr lang="en-US" sz="1800" dirty="0"/>
              <a:t>Similarly, if we train the algorithm on the same data we use for evaluation, it might simply memorize the training data rather than learning to generalize well. By providing it with a new set of data for evaluation, we can assess its performance more accurately.</a:t>
            </a:r>
          </a:p>
        </p:txBody>
      </p:sp>
      <p:sp>
        <p:nvSpPr>
          <p:cNvPr id="15" name="TextBox 14">
            <a:extLst>
              <a:ext uri="{FF2B5EF4-FFF2-40B4-BE49-F238E27FC236}">
                <a16:creationId xmlns:a16="http://schemas.microsoft.com/office/drawing/2014/main" id="{C0E44489-26E8-51AB-7B4D-84DED4B8D9DD}"/>
              </a:ext>
            </a:extLst>
          </p:cNvPr>
          <p:cNvSpPr txBox="1"/>
          <p:nvPr/>
        </p:nvSpPr>
        <p:spPr>
          <a:xfrm>
            <a:off x="152400" y="5674876"/>
            <a:ext cx="11805920" cy="1200329"/>
          </a:xfrm>
          <a:prstGeom prst="rect">
            <a:avLst/>
          </a:prstGeom>
          <a:noFill/>
        </p:spPr>
        <p:txBody>
          <a:bodyPr wrap="square" rtlCol="0">
            <a:spAutoFit/>
          </a:bodyPr>
          <a:lstStyle/>
          <a:p>
            <a:pPr algn="l"/>
            <a:r>
              <a:rPr lang="en-US" sz="1800" dirty="0"/>
              <a:t>Therefore, we'll train the algorithm on the training data and then test it on the separate test data. By measuring the mean absolute error—the average discrepancy between predicted and actual values on the test data—we can determine how effectively the algorithm makes predictions. This process helps us ascertain whether the algorithm has been constructed properly.</a:t>
            </a:r>
          </a:p>
        </p:txBody>
      </p:sp>
    </p:spTree>
    <p:extLst>
      <p:ext uri="{BB962C8B-B14F-4D97-AF65-F5344CB8AC3E}">
        <p14:creationId xmlns:p14="http://schemas.microsoft.com/office/powerpoint/2010/main" val="235666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F747-AB38-418D-E978-CD2E96979F75}"/>
              </a:ext>
            </a:extLst>
          </p:cNvPr>
          <p:cNvSpPr>
            <a:spLocks noGrp="1"/>
          </p:cNvSpPr>
          <p:nvPr>
            <p:ph type="title"/>
          </p:nvPr>
        </p:nvSpPr>
        <p:spPr/>
        <p:txBody>
          <a:bodyPr/>
          <a:lstStyle/>
          <a:p>
            <a:r>
              <a:rPr lang="en-US" dirty="0"/>
              <a:t>7.Train a Model</a:t>
            </a:r>
            <a:endParaRPr lang="th-TH" dirty="0"/>
          </a:p>
        </p:txBody>
      </p:sp>
      <p:graphicFrame>
        <p:nvGraphicFramePr>
          <p:cNvPr id="8" name="Chart 7">
            <a:extLst>
              <a:ext uri="{FF2B5EF4-FFF2-40B4-BE49-F238E27FC236}">
                <a16:creationId xmlns:a16="http://schemas.microsoft.com/office/drawing/2014/main" id="{700CA0F6-47E3-E597-AA5A-C2F33BA96919}"/>
              </a:ext>
            </a:extLst>
          </p:cNvPr>
          <p:cNvGraphicFramePr>
            <a:graphicFrameLocks/>
          </p:cNvGraphicFramePr>
          <p:nvPr>
            <p:extLst>
              <p:ext uri="{D42A27DB-BD31-4B8C-83A1-F6EECF244321}">
                <p14:modId xmlns:p14="http://schemas.microsoft.com/office/powerpoint/2010/main" val="2964811280"/>
              </p:ext>
            </p:extLst>
          </p:nvPr>
        </p:nvGraphicFramePr>
        <p:xfrm>
          <a:off x="4531360" y="223520"/>
          <a:ext cx="7519079" cy="425704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1F64F67-9366-F3F5-4191-E1A980699054}"/>
                  </a:ext>
                </a:extLst>
              </p:cNvPr>
              <p:cNvSpPr txBox="1"/>
              <p:nvPr/>
            </p:nvSpPr>
            <p:spPr>
              <a:xfrm>
                <a:off x="4531360" y="1167468"/>
                <a:ext cx="545592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𝑌</m:t>
                      </m:r>
                      <m:r>
                        <a:rPr lang="en-US" i="1" smtClean="0">
                          <a:solidFill>
                            <a:srgbClr val="002060"/>
                          </a:solidFill>
                          <a:latin typeface="Cambria Math" panose="02040503050406030204" pitchFamily="18" charset="0"/>
                        </a:rPr>
                        <m:t>=</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𝑎</m:t>
                          </m:r>
                        </m:e>
                        <m:sub>
                          <m:r>
                            <a:rPr lang="en-US" b="0" i="1" smtClean="0">
                              <a:solidFill>
                                <a:srgbClr val="002060"/>
                              </a:solidFill>
                              <a:latin typeface="Cambria Math" panose="02040503050406030204" pitchFamily="18" charset="0"/>
                            </a:rPr>
                            <m:t>1</m:t>
                          </m:r>
                        </m:sub>
                      </m:sSub>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𝑎</m:t>
                          </m:r>
                        </m:e>
                        <m:sub>
                          <m:r>
                            <a:rPr lang="en-US" b="0" i="1" smtClean="0">
                              <a:solidFill>
                                <a:srgbClr val="002060"/>
                              </a:solidFill>
                              <a:latin typeface="Cambria Math" panose="02040503050406030204" pitchFamily="18" charset="0"/>
                            </a:rPr>
                            <m:t>2</m:t>
                          </m:r>
                        </m:sub>
                      </m:sSub>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𝐵</m:t>
                      </m:r>
                    </m:oMath>
                  </m:oMathPara>
                </a14:m>
                <a:endParaRPr lang="th-TH" dirty="0">
                  <a:solidFill>
                    <a:srgbClr val="002060"/>
                  </a:solidFill>
                </a:endParaRPr>
              </a:p>
            </p:txBody>
          </p:sp>
        </mc:Choice>
        <mc:Fallback>
          <p:sp>
            <p:nvSpPr>
              <p:cNvPr id="9" name="TextBox 8">
                <a:extLst>
                  <a:ext uri="{FF2B5EF4-FFF2-40B4-BE49-F238E27FC236}">
                    <a16:creationId xmlns:a16="http://schemas.microsoft.com/office/drawing/2014/main" id="{91F64F67-9366-F3F5-4191-E1A980699054}"/>
                  </a:ext>
                </a:extLst>
              </p:cNvPr>
              <p:cNvSpPr txBox="1">
                <a:spLocks noRot="1" noChangeAspect="1" noMove="1" noResize="1" noEditPoints="1" noAdjustHandles="1" noChangeArrowheads="1" noChangeShapeType="1" noTextEdit="1"/>
              </p:cNvSpPr>
              <p:nvPr/>
            </p:nvSpPr>
            <p:spPr>
              <a:xfrm>
                <a:off x="4531360" y="1167468"/>
                <a:ext cx="5455920" cy="523220"/>
              </a:xfrm>
              <a:prstGeom prst="rect">
                <a:avLst/>
              </a:prstGeom>
              <a:blipFill>
                <a:blip r:embed="rId4"/>
                <a:stretch>
                  <a:fillRect/>
                </a:stretch>
              </a:blipFill>
            </p:spPr>
            <p:txBody>
              <a:bodyPr/>
              <a:lstStyle/>
              <a:p>
                <a:r>
                  <a:rPr lang="th-TH">
                    <a:noFill/>
                  </a:rPr>
                  <a:t> </a:t>
                </a:r>
              </a:p>
            </p:txBody>
          </p:sp>
        </mc:Fallback>
      </mc:AlternateContent>
      <p:sp>
        <p:nvSpPr>
          <p:cNvPr id="16" name="TextBox 15">
            <a:extLst>
              <a:ext uri="{FF2B5EF4-FFF2-40B4-BE49-F238E27FC236}">
                <a16:creationId xmlns:a16="http://schemas.microsoft.com/office/drawing/2014/main" id="{15D00779-09FB-B125-60DF-ED6319FD67B4}"/>
              </a:ext>
            </a:extLst>
          </p:cNvPr>
          <p:cNvSpPr txBox="1"/>
          <p:nvPr/>
        </p:nvSpPr>
        <p:spPr>
          <a:xfrm>
            <a:off x="129200" y="1268423"/>
            <a:ext cx="4389800" cy="3416320"/>
          </a:xfrm>
          <a:prstGeom prst="rect">
            <a:avLst/>
          </a:prstGeom>
          <a:noFill/>
        </p:spPr>
        <p:txBody>
          <a:bodyPr wrap="square" rtlCol="0">
            <a:spAutoFit/>
          </a:bodyPr>
          <a:lstStyle/>
          <a:p>
            <a:pPr algn="l"/>
            <a:r>
              <a:rPr lang="en-US" sz="1800" dirty="0"/>
              <a:t>Step seven involves training the model, which is where the real fun begins. We'll be using linear regression, a widely used machine learning model. Linear regression works by fitting a line to the data, represented by the equation 𝑦=𝑎𝑥+𝑏 This line allows us to predict new data points based on past observations. For example, if a country won six medals in the previous Olympics, we can use the line to predict how many medals they might win in the current Olympics.</a:t>
            </a:r>
          </a:p>
        </p:txBody>
      </p:sp>
      <p:sp>
        <p:nvSpPr>
          <p:cNvPr id="13" name="Rectangle 1">
            <a:extLst>
              <a:ext uri="{FF2B5EF4-FFF2-40B4-BE49-F238E27FC236}">
                <a16:creationId xmlns:a16="http://schemas.microsoft.com/office/drawing/2014/main" id="{8562F71F-4C5E-5490-E4F6-8EA4657EAC35}"/>
              </a:ext>
            </a:extLst>
          </p:cNvPr>
          <p:cNvSpPr>
            <a:spLocks noChangeArrowheads="1"/>
          </p:cNvSpPr>
          <p:nvPr/>
        </p:nvSpPr>
        <p:spPr bwMode="auto">
          <a:xfrm>
            <a:off x="152400" y="4684743"/>
            <a:ext cx="11785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h-TH" altLang="th-TH" sz="1800" dirty="0"/>
              <a:t>In our case, we'll be using a slightly more complex model than the simple example shown. Instead of just using one predictor (previous medals), we'll use two predictors: the number of athletes a country has entered into the Olympics and how many medals they won in the previous Olympics. This enables us to build a more sophisticated model that takes multiple factors into account when making predictions.</a:t>
            </a:r>
          </a:p>
          <a:p>
            <a:pPr marL="0" marR="0" lvl="0" indent="0" algn="l" defTabSz="914400" rtl="0" eaLnBrk="0" fontAlgn="base" latinLnBrk="0" hangingPunct="0">
              <a:lnSpc>
                <a:spcPct val="100000"/>
              </a:lnSpc>
              <a:spcBef>
                <a:spcPct val="0"/>
              </a:spcBef>
              <a:spcAft>
                <a:spcPct val="0"/>
              </a:spcAft>
              <a:buClrTx/>
              <a:buSzTx/>
              <a:buFontTx/>
              <a:buNone/>
              <a:tabLst/>
            </a:pPr>
            <a:endParaRPr lang="th-TH" altLang="th-TH" sz="1800" dirty="0"/>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1800" dirty="0"/>
              <a:t>So, we'll train our model using data we already have, and then use it to make predictions on future data. With this setup, we're ready to move forward and tackle the challenge of predicting medal counts for the upcoming Olympics.</a:t>
            </a: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E07C5859-4B71-706A-9D93-D9480ED81B2A}"/>
              </a:ext>
            </a:extLst>
          </p:cNvPr>
          <p:cNvSpPr>
            <a:spLocks noChangeArrowheads="1"/>
          </p:cNvSpPr>
          <p:nvPr/>
        </p:nvSpPr>
        <p:spPr bwMode="auto">
          <a:xfrm>
            <a:off x="0" y="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h-TH" altLang="th-TH" sz="2800" b="0" i="0" u="none" strike="noStrike" cap="none" normalizeH="0" baseline="0">
                <a:ln>
                  <a:noFill/>
                </a:ln>
                <a:solidFill>
                  <a:srgbClr val="FFFFFF"/>
                </a:solidFill>
                <a:effectLst/>
                <a:latin typeface="Söhne"/>
              </a:rPr>
            </a:br>
            <a:endParaRPr kumimoji="0" lang="th-TH" altLang="th-TH" sz="2800" b="0" i="0" u="none" strike="noStrike" cap="none" normalizeH="0" baseline="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6BEEA74B-0DAD-203F-AEB8-854733017FEB}"/>
              </a:ext>
            </a:extLst>
          </p:cNvPr>
          <p:cNvSpPr>
            <a:spLocks noChangeArrowheads="1"/>
          </p:cNvSpPr>
          <p:nvPr/>
        </p:nvSpPr>
        <p:spPr bwMode="auto">
          <a:xfrm>
            <a:off x="152400" y="15240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h-TH" altLang="th-TH" sz="2800" b="0" i="0" u="none" strike="noStrike" cap="none" normalizeH="0" baseline="0">
                <a:ln>
                  <a:noFill/>
                </a:ln>
                <a:solidFill>
                  <a:srgbClr val="FFFFFF"/>
                </a:solidFill>
                <a:effectLst/>
                <a:latin typeface="Söhne"/>
              </a:rPr>
            </a:br>
            <a:endParaRPr kumimoji="0" lang="th-TH" altLang="th-TH"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3680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1.4|1.1|0.9|0.9|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1026</TotalTime>
  <Words>1403</Words>
  <Application>Microsoft Office PowerPoint</Application>
  <PresentationFormat>Widescreen</PresentationFormat>
  <Paragraphs>259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Cambria Math</vt:lpstr>
      <vt:lpstr>Söhne</vt:lpstr>
      <vt:lpstr>Office Theme</vt:lpstr>
      <vt:lpstr>Machine Learning | End to End Project using Python and Jupyter notebook </vt:lpstr>
      <vt:lpstr>1.Hypothesis</vt:lpstr>
      <vt:lpstr>2.Find a Data</vt:lpstr>
      <vt:lpstr>3.Reshape the Data</vt:lpstr>
      <vt:lpstr>4.Clean the Data</vt:lpstr>
      <vt:lpstr>5.Error Metric</vt:lpstr>
      <vt:lpstr>5.Error Metric</vt:lpstr>
      <vt:lpstr>6.Spliting the Data</vt:lpstr>
      <vt:lpstr>7.Train 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Kanangnut Siriphool</dc:creator>
  <cp:lastModifiedBy>Kanangnut Siriphool</cp:lastModifiedBy>
  <cp:revision>120</cp:revision>
  <dcterms:created xsi:type="dcterms:W3CDTF">2024-04-26T09:58:32Z</dcterms:created>
  <dcterms:modified xsi:type="dcterms:W3CDTF">2024-04-27T06:09:01Z</dcterms:modified>
</cp:coreProperties>
</file>