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48" r:id="rId1"/>
  </p:sldMasterIdLst>
  <p:notesMasterIdLst>
    <p:notesMasterId r:id="rId34"/>
  </p:notesMasterIdLst>
  <p:sldIdLst>
    <p:sldId id="296" r:id="rId2"/>
    <p:sldId id="292" r:id="rId3"/>
    <p:sldId id="257" r:id="rId4"/>
    <p:sldId id="256" r:id="rId5"/>
    <p:sldId id="291" r:id="rId6"/>
    <p:sldId id="263" r:id="rId7"/>
    <p:sldId id="264" r:id="rId8"/>
    <p:sldId id="293" r:id="rId9"/>
    <p:sldId id="294" r:id="rId10"/>
    <p:sldId id="284" r:id="rId11"/>
    <p:sldId id="267" r:id="rId12"/>
    <p:sldId id="295" r:id="rId13"/>
    <p:sldId id="298" r:id="rId14"/>
    <p:sldId id="275" r:id="rId15"/>
    <p:sldId id="276" r:id="rId16"/>
    <p:sldId id="297" r:id="rId17"/>
    <p:sldId id="277" r:id="rId18"/>
    <p:sldId id="281" r:id="rId19"/>
    <p:sldId id="279" r:id="rId20"/>
    <p:sldId id="278" r:id="rId21"/>
    <p:sldId id="282" r:id="rId22"/>
    <p:sldId id="299" r:id="rId23"/>
    <p:sldId id="280" r:id="rId24"/>
    <p:sldId id="300" r:id="rId25"/>
    <p:sldId id="283" r:id="rId26"/>
    <p:sldId id="285" r:id="rId27"/>
    <p:sldId id="286" r:id="rId28"/>
    <p:sldId id="287" r:id="rId29"/>
    <p:sldId id="288" r:id="rId30"/>
    <p:sldId id="289" r:id="rId31"/>
    <p:sldId id="290" r:id="rId32"/>
    <p:sldId id="262" r:id="rId33"/>
  </p:sldIdLst>
  <p:sldSz cx="9906000" cy="6858000" type="A4"/>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62">
          <p15:clr>
            <a:srgbClr val="A4A3A4"/>
          </p15:clr>
        </p15:guide>
        <p15:guide id="2" orient="horz" pos="2160">
          <p15:clr>
            <a:srgbClr val="A4A3A4"/>
          </p15:clr>
        </p15:guide>
        <p15:guide id="3" pos="5978">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g70LHPA1c4v7tKHbVkNbqtqeCI5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DCF2"/>
    <a:srgbClr val="E7EFF9"/>
    <a:srgbClr val="3276C8"/>
    <a:srgbClr val="4172AD"/>
    <a:srgbClr val="558ED5"/>
    <a:srgbClr val="B0C97C"/>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332" autoAdjust="0"/>
    <p:restoredTop sz="94660"/>
  </p:normalViewPr>
  <p:slideViewPr>
    <p:cSldViewPr snapToGrid="0">
      <p:cViewPr varScale="1">
        <p:scale>
          <a:sx n="70" d="100"/>
          <a:sy n="70" d="100"/>
        </p:scale>
        <p:origin x="604" y="52"/>
      </p:cViewPr>
      <p:guideLst>
        <p:guide pos="262"/>
        <p:guide orient="horz" pos="2160"/>
        <p:guide pos="59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customschemas.google.com/relationships/presentationmetadata" Target="metadata"/></Relationships>
</file>

<file path=ppt/charts/_rels/chart1.xml.rels><?xml version="1.0" encoding="UTF-8" standalone="yes"?>
<Relationships xmlns="http://schemas.openxmlformats.org/package/2006/relationships"><Relationship Id="rId3" Type="http://schemas.openxmlformats.org/officeDocument/2006/relationships/oleObject" Target="file:///C:\devSCSA\src\&#12304;&#30740;&#31350;&#12524;&#12509;&#12540;&#12488;8_7(&#27700;)&#12294;&#12305;&#24773;&#22577;&#21454;&#38598;&#12395;&#38306;&#12377;&#12427;&#23455;&#24907;&#35519;&#26619;&#65288;&#22238;&#31572;&#65289;.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devSCSA\src\&#12304;&#30740;&#31350;&#12524;&#12509;&#12540;&#12488;8_7(&#27700;)&#12294;&#12305;&#24773;&#22577;&#21454;&#38598;&#12395;&#38306;&#12377;&#12427;&#23455;&#24907;&#35519;&#26619;&#65288;&#22238;&#31572;&#65289;.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220750058\Downloads\&#12304;&#30740;&#31350;&#12524;&#12509;&#12540;&#12488;8_7(&#27700;)&#12294;&#12305;&#24773;&#22577;&#21454;&#38598;&#12395;&#38306;&#12377;&#12427;&#23455;&#24907;&#35519;&#26619;&#65288;&#22238;&#31572;&#65289;.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pivotSource>
    <c:name>[【研究レポート8_7(水)〆】情報収集に関する実態調査（回答）.xlsx]Sheet9!ピボットテーブル6</c:name>
    <c:fmtId val="-1"/>
  </c:pivotSource>
  <c:chart>
    <c:autoTitleDeleted val="1"/>
    <c:pivotFmts>
      <c:pivotFmt>
        <c:idx val="0"/>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manualLayout>
          <c:layoutTarget val="inner"/>
          <c:xMode val="edge"/>
          <c:yMode val="edge"/>
          <c:x val="0.1108327638390649"/>
          <c:y val="0.13904093685243307"/>
          <c:w val="0.49112915767453863"/>
          <c:h val="0.75085679261083615"/>
        </c:manualLayout>
      </c:layout>
      <c:pieChart>
        <c:varyColors val="1"/>
        <c:ser>
          <c:idx val="0"/>
          <c:order val="0"/>
          <c:tx>
            <c:strRef>
              <c:f>Sheet9!$B$3</c:f>
              <c:strCache>
                <c:ptCount val="1"/>
                <c:pt idx="0">
                  <c:v>集計</c:v>
                </c:pt>
              </c:strCache>
            </c:strRef>
          </c:tx>
          <c:spPr>
            <a:ln>
              <a:noFill/>
            </a:ln>
          </c:spPr>
          <c:dPt>
            <c:idx val="0"/>
            <c:bubble3D val="0"/>
            <c:spPr>
              <a:solidFill>
                <a:schemeClr val="bg1">
                  <a:lumMod val="95000"/>
                </a:schemeClr>
              </a:solidFill>
              <a:ln w="19050">
                <a:noFill/>
              </a:ln>
              <a:effectLst/>
            </c:spPr>
            <c:extLst>
              <c:ext xmlns:c16="http://schemas.microsoft.com/office/drawing/2014/chart" uri="{C3380CC4-5D6E-409C-BE32-E72D297353CC}">
                <c16:uniqueId val="{00000001-AECE-4935-96DC-EE9F900BACE9}"/>
              </c:ext>
            </c:extLst>
          </c:dPt>
          <c:dPt>
            <c:idx val="1"/>
            <c:bubble3D val="0"/>
            <c:spPr>
              <a:solidFill>
                <a:schemeClr val="bg2"/>
              </a:solidFill>
              <a:ln w="19050">
                <a:noFill/>
              </a:ln>
              <a:effectLst/>
            </c:spPr>
            <c:extLst>
              <c:ext xmlns:c16="http://schemas.microsoft.com/office/drawing/2014/chart" uri="{C3380CC4-5D6E-409C-BE32-E72D297353CC}">
                <c16:uniqueId val="{00000003-AECE-4935-96DC-EE9F900BACE9}"/>
              </c:ext>
            </c:extLst>
          </c:dPt>
          <c:dPt>
            <c:idx val="2"/>
            <c:bubble3D val="0"/>
            <c:spPr>
              <a:solidFill>
                <a:srgbClr val="3276C8"/>
              </a:solidFill>
              <a:ln w="19050">
                <a:noFill/>
              </a:ln>
              <a:effectLst/>
            </c:spPr>
            <c:extLst>
              <c:ext xmlns:c16="http://schemas.microsoft.com/office/drawing/2014/chart" uri="{C3380CC4-5D6E-409C-BE32-E72D297353CC}">
                <c16:uniqueId val="{00000005-AECE-4935-96DC-EE9F900BACE9}"/>
              </c:ext>
            </c:extLst>
          </c:dPt>
          <c:dPt>
            <c:idx val="3"/>
            <c:bubble3D val="0"/>
            <c:spPr>
              <a:solidFill>
                <a:schemeClr val="bg1">
                  <a:lumMod val="75000"/>
                </a:schemeClr>
              </a:solidFill>
              <a:ln w="19050">
                <a:noFill/>
              </a:ln>
              <a:effectLst/>
            </c:spPr>
            <c:extLst>
              <c:ext xmlns:c16="http://schemas.microsoft.com/office/drawing/2014/chart" uri="{C3380CC4-5D6E-409C-BE32-E72D297353CC}">
                <c16:uniqueId val="{00000007-AECE-4935-96DC-EE9F900BACE9}"/>
              </c:ext>
            </c:extLst>
          </c:dPt>
          <c:dPt>
            <c:idx val="4"/>
            <c:bubble3D val="0"/>
            <c:spPr>
              <a:solidFill>
                <a:schemeClr val="bg1">
                  <a:lumMod val="85000"/>
                </a:schemeClr>
              </a:solidFill>
              <a:ln w="19050">
                <a:noFill/>
              </a:ln>
              <a:effectLst/>
            </c:spPr>
            <c:extLst>
              <c:ext xmlns:c16="http://schemas.microsoft.com/office/drawing/2014/chart" uri="{C3380CC4-5D6E-409C-BE32-E72D297353CC}">
                <c16:uniqueId val="{00000009-AECE-4935-96DC-EE9F900BACE9}"/>
              </c:ext>
            </c:extLst>
          </c:dPt>
          <c:cat>
            <c:strRef>
              <c:f>Sheet9!$A$4:$A$9</c:f>
              <c:strCache>
                <c:ptCount val="5"/>
                <c:pt idx="0">
                  <c:v>10分以内</c:v>
                </c:pt>
                <c:pt idx="1">
                  <c:v>10分～30分</c:v>
                </c:pt>
                <c:pt idx="2">
                  <c:v>30分～1時間</c:v>
                </c:pt>
                <c:pt idx="3">
                  <c:v>1時間～2時間</c:v>
                </c:pt>
                <c:pt idx="4">
                  <c:v>2時間以上</c:v>
                </c:pt>
              </c:strCache>
            </c:strRef>
          </c:cat>
          <c:val>
            <c:numRef>
              <c:f>Sheet9!$B$4:$B$9</c:f>
              <c:numCache>
                <c:formatCode>0.00%</c:formatCode>
                <c:ptCount val="5"/>
                <c:pt idx="0">
                  <c:v>0.11231884057971014</c:v>
                </c:pt>
                <c:pt idx="1">
                  <c:v>0.31521739130434784</c:v>
                </c:pt>
                <c:pt idx="2">
                  <c:v>0.2608695652173913</c:v>
                </c:pt>
                <c:pt idx="3">
                  <c:v>0.18659420289855072</c:v>
                </c:pt>
                <c:pt idx="4">
                  <c:v>0.125</c:v>
                </c:pt>
              </c:numCache>
            </c:numRef>
          </c:val>
          <c:extLst>
            <c:ext xmlns:c16="http://schemas.microsoft.com/office/drawing/2014/chart" uri="{C3380CC4-5D6E-409C-BE32-E72D297353CC}">
              <c16:uniqueId val="{0000000A-AECE-4935-96DC-EE9F900BACE9}"/>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4.0325329835909501E-2"/>
          <c:y val="0.9239975228830396"/>
          <c:w val="0.7474510888689091"/>
          <c:h val="5.5529253473816605E-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ja-JP"/>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pivotSource>
    <c:name>[【研究レポート8_7(水)〆】情報収集に関する実態調査（回答）.xlsx]Sheet11!ピボットテーブル8</c:name>
    <c:fmtId val="-1"/>
  </c:pivotSource>
  <c:chart>
    <c:autoTitleDeleted val="1"/>
    <c:pivotFmts>
      <c:pivotFmt>
        <c:idx val="0"/>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s>
    <c:plotArea>
      <c:layout>
        <c:manualLayout>
          <c:layoutTarget val="inner"/>
          <c:xMode val="edge"/>
          <c:yMode val="edge"/>
          <c:x val="0.14063356897926557"/>
          <c:y val="6.2125359926574676E-2"/>
          <c:w val="0.57278688503657904"/>
          <c:h val="0.82289350086798174"/>
        </c:manualLayout>
      </c:layout>
      <c:pieChart>
        <c:varyColors val="1"/>
        <c:ser>
          <c:idx val="0"/>
          <c:order val="0"/>
          <c:tx>
            <c:strRef>
              <c:f>Sheet11!$B$3</c:f>
              <c:strCache>
                <c:ptCount val="1"/>
                <c:pt idx="0">
                  <c:v>集計</c:v>
                </c:pt>
              </c:strCache>
            </c:strRef>
          </c:tx>
          <c:spPr>
            <a:solidFill>
              <a:schemeClr val="bg2"/>
            </a:solidFill>
            <a:ln>
              <a:noFill/>
            </a:ln>
          </c:spPr>
          <c:dPt>
            <c:idx val="0"/>
            <c:bubble3D val="0"/>
            <c:spPr>
              <a:solidFill>
                <a:schemeClr val="bg2"/>
              </a:solidFill>
              <a:ln w="19050">
                <a:noFill/>
              </a:ln>
              <a:effectLst/>
            </c:spPr>
            <c:extLst>
              <c:ext xmlns:c16="http://schemas.microsoft.com/office/drawing/2014/chart" uri="{C3380CC4-5D6E-409C-BE32-E72D297353CC}">
                <c16:uniqueId val="{00000001-F8F6-4CCD-A954-A6BB669AC2C3}"/>
              </c:ext>
            </c:extLst>
          </c:dPt>
          <c:dPt>
            <c:idx val="1"/>
            <c:bubble3D val="0"/>
            <c:spPr>
              <a:solidFill>
                <a:schemeClr val="bg1">
                  <a:lumMod val="75000"/>
                </a:schemeClr>
              </a:solidFill>
              <a:ln w="19050">
                <a:noFill/>
              </a:ln>
              <a:effectLst/>
            </c:spPr>
            <c:extLst>
              <c:ext xmlns:c16="http://schemas.microsoft.com/office/drawing/2014/chart" uri="{C3380CC4-5D6E-409C-BE32-E72D297353CC}">
                <c16:uniqueId val="{00000003-F8F6-4CCD-A954-A6BB669AC2C3}"/>
              </c:ext>
            </c:extLst>
          </c:dPt>
          <c:dPt>
            <c:idx val="2"/>
            <c:bubble3D val="0"/>
            <c:spPr>
              <a:solidFill>
                <a:schemeClr val="bg1">
                  <a:lumMod val="85000"/>
                </a:schemeClr>
              </a:solidFill>
              <a:ln w="19050">
                <a:noFill/>
              </a:ln>
              <a:effectLst/>
            </c:spPr>
            <c:extLst>
              <c:ext xmlns:c16="http://schemas.microsoft.com/office/drawing/2014/chart" uri="{C3380CC4-5D6E-409C-BE32-E72D297353CC}">
                <c16:uniqueId val="{00000005-F8F6-4CCD-A954-A6BB669AC2C3}"/>
              </c:ext>
            </c:extLst>
          </c:dPt>
          <c:cat>
            <c:strRef>
              <c:f>Sheet11!$A$4:$A$7</c:f>
              <c:strCache>
                <c:ptCount val="3"/>
                <c:pt idx="0">
                  <c:v>思う</c:v>
                </c:pt>
                <c:pt idx="1">
                  <c:v>思わない</c:v>
                </c:pt>
                <c:pt idx="2">
                  <c:v>どちらでもない</c:v>
                </c:pt>
              </c:strCache>
            </c:strRef>
          </c:cat>
          <c:val>
            <c:numRef>
              <c:f>Sheet11!$B$4:$B$7</c:f>
              <c:numCache>
                <c:formatCode>0.00%</c:formatCode>
                <c:ptCount val="3"/>
                <c:pt idx="0">
                  <c:v>0.84239130434782605</c:v>
                </c:pt>
                <c:pt idx="1">
                  <c:v>3.8043478260869568E-2</c:v>
                </c:pt>
                <c:pt idx="2">
                  <c:v>0.11956521739130435</c:v>
                </c:pt>
              </c:numCache>
            </c:numRef>
          </c:val>
          <c:extLst>
            <c:ext xmlns:c16="http://schemas.microsoft.com/office/drawing/2014/chart" uri="{C3380CC4-5D6E-409C-BE32-E72D297353CC}">
              <c16:uniqueId val="{00000006-F8F6-4CCD-A954-A6BB669AC2C3}"/>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369583301822582"/>
          <c:y val="0.90097574296838656"/>
          <c:w val="0.59206738083220045"/>
          <c:h val="7.3862114762483583E-2"/>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ja-JP"/>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880C-4946-B274-00475A38DD9E}"/>
                </c:ext>
              </c:extLst>
            </c:dLbl>
            <c:dLbl>
              <c:idx val="1"/>
              <c:delete val="1"/>
              <c:extLst>
                <c:ext xmlns:c15="http://schemas.microsoft.com/office/drawing/2012/chart" uri="{CE6537A1-D6FC-4f65-9D91-7224C49458BB}"/>
                <c:ext xmlns:c16="http://schemas.microsoft.com/office/drawing/2014/chart" uri="{C3380CC4-5D6E-409C-BE32-E72D297353CC}">
                  <c16:uniqueId val="{00000001-880C-4946-B274-00475A38DD9E}"/>
                </c:ext>
              </c:extLst>
            </c:dLbl>
            <c:dLbl>
              <c:idx val="2"/>
              <c:delete val="1"/>
              <c:extLst>
                <c:ext xmlns:c15="http://schemas.microsoft.com/office/drawing/2012/chart" uri="{CE6537A1-D6FC-4f65-9D91-7224C49458BB}"/>
                <c:ext xmlns:c16="http://schemas.microsoft.com/office/drawing/2014/chart" uri="{C3380CC4-5D6E-409C-BE32-E72D297353CC}">
                  <c16:uniqueId val="{00000002-880C-4946-B274-00475A38DD9E}"/>
                </c:ext>
              </c:extLst>
            </c:dLbl>
            <c:dLbl>
              <c:idx val="3"/>
              <c:layout>
                <c:manualLayout>
                  <c:x val="3.3333333333333333E-2"/>
                  <c:y val="-9.2592592592592587E-3"/>
                </c:manualLayout>
              </c:layout>
              <c:showLegendKey val="0"/>
              <c:showVal val="1"/>
              <c:showCatName val="1"/>
              <c:showSerName val="0"/>
              <c:showPercent val="0"/>
              <c:showBubbleSize val="0"/>
              <c:extLst>
                <c:ext xmlns:c15="http://schemas.microsoft.com/office/drawing/2012/chart" uri="{CE6537A1-D6FC-4f65-9D91-7224C49458BB}">
                  <c15:layout>
                    <c:manualLayout>
                      <c:w val="0.30857720909886266"/>
                      <c:h val="0.20763342082239719"/>
                    </c:manualLayout>
                  </c15:layout>
                </c:ext>
                <c:ext xmlns:c16="http://schemas.microsoft.com/office/drawing/2014/chart" uri="{C3380CC4-5D6E-409C-BE32-E72D297353CC}">
                  <c16:uniqueId val="{00000012-880C-4946-B274-00475A38DD9E}"/>
                </c:ext>
              </c:extLst>
            </c:dLbl>
            <c:dLbl>
              <c:idx val="4"/>
              <c:delete val="1"/>
              <c:extLst>
                <c:ext xmlns:c15="http://schemas.microsoft.com/office/drawing/2012/chart" uri="{CE6537A1-D6FC-4f65-9D91-7224C49458BB}"/>
                <c:ext xmlns:c16="http://schemas.microsoft.com/office/drawing/2014/chart" uri="{C3380CC4-5D6E-409C-BE32-E72D297353CC}">
                  <c16:uniqueId val="{00000003-880C-4946-B274-00475A38DD9E}"/>
                </c:ext>
              </c:extLst>
            </c:dLbl>
            <c:dLbl>
              <c:idx val="5"/>
              <c:delete val="1"/>
              <c:extLst>
                <c:ext xmlns:c15="http://schemas.microsoft.com/office/drawing/2012/chart" uri="{CE6537A1-D6FC-4f65-9D91-7224C49458BB}"/>
                <c:ext xmlns:c16="http://schemas.microsoft.com/office/drawing/2014/chart" uri="{C3380CC4-5D6E-409C-BE32-E72D297353CC}">
                  <c16:uniqueId val="{00000004-880C-4946-B274-00475A38DD9E}"/>
                </c:ext>
              </c:extLst>
            </c:dLbl>
            <c:dLbl>
              <c:idx val="6"/>
              <c:delete val="1"/>
              <c:extLst>
                <c:ext xmlns:c15="http://schemas.microsoft.com/office/drawing/2012/chart" uri="{CE6537A1-D6FC-4f65-9D91-7224C49458BB}"/>
                <c:ext xmlns:c16="http://schemas.microsoft.com/office/drawing/2014/chart" uri="{C3380CC4-5D6E-409C-BE32-E72D297353CC}">
                  <c16:uniqueId val="{00000005-880C-4946-B274-00475A38DD9E}"/>
                </c:ext>
              </c:extLst>
            </c:dLbl>
            <c:dLbl>
              <c:idx val="7"/>
              <c:delete val="1"/>
              <c:extLst>
                <c:ext xmlns:c15="http://schemas.microsoft.com/office/drawing/2012/chart" uri="{CE6537A1-D6FC-4f65-9D91-7224C49458BB}"/>
                <c:ext xmlns:c16="http://schemas.microsoft.com/office/drawing/2014/chart" uri="{C3380CC4-5D6E-409C-BE32-E72D297353CC}">
                  <c16:uniqueId val="{00000006-880C-4946-B274-00475A38DD9E}"/>
                </c:ext>
              </c:extLst>
            </c:dLbl>
            <c:dLbl>
              <c:idx val="8"/>
              <c:delete val="1"/>
              <c:extLst>
                <c:ext xmlns:c15="http://schemas.microsoft.com/office/drawing/2012/chart" uri="{CE6537A1-D6FC-4f65-9D91-7224C49458BB}"/>
                <c:ext xmlns:c16="http://schemas.microsoft.com/office/drawing/2014/chart" uri="{C3380CC4-5D6E-409C-BE32-E72D297353CC}">
                  <c16:uniqueId val="{00000007-880C-4946-B274-00475A38DD9E}"/>
                </c:ext>
              </c:extLst>
            </c:dLbl>
            <c:dLbl>
              <c:idx val="9"/>
              <c:delete val="1"/>
              <c:extLst>
                <c:ext xmlns:c15="http://schemas.microsoft.com/office/drawing/2012/chart" uri="{CE6537A1-D6FC-4f65-9D91-7224C49458BB}"/>
                <c:ext xmlns:c16="http://schemas.microsoft.com/office/drawing/2014/chart" uri="{C3380CC4-5D6E-409C-BE32-E72D297353CC}">
                  <c16:uniqueId val="{00000008-880C-4946-B274-00475A38DD9E}"/>
                </c:ext>
              </c:extLst>
            </c:dLbl>
            <c:dLbl>
              <c:idx val="10"/>
              <c:delete val="1"/>
              <c:extLst>
                <c:ext xmlns:c15="http://schemas.microsoft.com/office/drawing/2012/chart" uri="{CE6537A1-D6FC-4f65-9D91-7224C49458BB}"/>
                <c:ext xmlns:c16="http://schemas.microsoft.com/office/drawing/2014/chart" uri="{C3380CC4-5D6E-409C-BE32-E72D297353CC}">
                  <c16:uniqueId val="{00000009-880C-4946-B274-00475A38DD9E}"/>
                </c:ext>
              </c:extLst>
            </c:dLbl>
            <c:dLbl>
              <c:idx val="11"/>
              <c:delete val="1"/>
              <c:extLst>
                <c:ext xmlns:c15="http://schemas.microsoft.com/office/drawing/2012/chart" uri="{CE6537A1-D6FC-4f65-9D91-7224C49458BB}"/>
                <c:ext xmlns:c16="http://schemas.microsoft.com/office/drawing/2014/chart" uri="{C3380CC4-5D6E-409C-BE32-E72D297353CC}">
                  <c16:uniqueId val="{0000000A-880C-4946-B274-00475A38DD9E}"/>
                </c:ext>
              </c:extLst>
            </c:dLbl>
            <c:dLbl>
              <c:idx val="12"/>
              <c:delete val="1"/>
              <c:extLst>
                <c:ext xmlns:c15="http://schemas.microsoft.com/office/drawing/2012/chart" uri="{CE6537A1-D6FC-4f65-9D91-7224C49458BB}"/>
                <c:ext xmlns:c16="http://schemas.microsoft.com/office/drawing/2014/chart" uri="{C3380CC4-5D6E-409C-BE32-E72D297353CC}">
                  <c16:uniqueId val="{0000000B-880C-4946-B274-00475A38DD9E}"/>
                </c:ext>
              </c:extLst>
            </c:dLbl>
            <c:dLbl>
              <c:idx val="13"/>
              <c:delete val="1"/>
              <c:extLst>
                <c:ext xmlns:c15="http://schemas.microsoft.com/office/drawing/2012/chart" uri="{CE6537A1-D6FC-4f65-9D91-7224C49458BB}"/>
                <c:ext xmlns:c16="http://schemas.microsoft.com/office/drawing/2014/chart" uri="{C3380CC4-5D6E-409C-BE32-E72D297353CC}">
                  <c16:uniqueId val="{0000000C-880C-4946-B274-00475A38DD9E}"/>
                </c:ext>
              </c:extLst>
            </c:dLbl>
            <c:dLbl>
              <c:idx val="14"/>
              <c:delete val="1"/>
              <c:extLst>
                <c:ext xmlns:c15="http://schemas.microsoft.com/office/drawing/2012/chart" uri="{CE6537A1-D6FC-4f65-9D91-7224C49458BB}"/>
                <c:ext xmlns:c16="http://schemas.microsoft.com/office/drawing/2014/chart" uri="{C3380CC4-5D6E-409C-BE32-E72D297353CC}">
                  <c16:uniqueId val="{0000000D-880C-4946-B274-00475A38DD9E}"/>
                </c:ext>
              </c:extLst>
            </c:dLbl>
            <c:dLbl>
              <c:idx val="15"/>
              <c:delete val="1"/>
              <c:extLst>
                <c:ext xmlns:c15="http://schemas.microsoft.com/office/drawing/2012/chart" uri="{CE6537A1-D6FC-4f65-9D91-7224C49458BB}"/>
                <c:ext xmlns:c16="http://schemas.microsoft.com/office/drawing/2014/chart" uri="{C3380CC4-5D6E-409C-BE32-E72D297353CC}">
                  <c16:uniqueId val="{0000000E-880C-4946-B274-00475A38DD9E}"/>
                </c:ext>
              </c:extLst>
            </c:dLbl>
            <c:dLbl>
              <c:idx val="16"/>
              <c:delete val="1"/>
              <c:extLst>
                <c:ext xmlns:c15="http://schemas.microsoft.com/office/drawing/2012/chart" uri="{CE6537A1-D6FC-4f65-9D91-7224C49458BB}"/>
                <c:ext xmlns:c16="http://schemas.microsoft.com/office/drawing/2014/chart" uri="{C3380CC4-5D6E-409C-BE32-E72D297353CC}">
                  <c16:uniqueId val="{0000000F-880C-4946-B274-00475A38DD9E}"/>
                </c:ext>
              </c:extLst>
            </c:dLbl>
            <c:dLbl>
              <c:idx val="17"/>
              <c:delete val="1"/>
              <c:extLst>
                <c:ext xmlns:c15="http://schemas.microsoft.com/office/drawing/2012/chart" uri="{CE6537A1-D6FC-4f65-9D91-7224C49458BB}"/>
                <c:ext xmlns:c16="http://schemas.microsoft.com/office/drawing/2014/chart" uri="{C3380CC4-5D6E-409C-BE32-E72D297353CC}">
                  <c16:uniqueId val="{00000010-880C-4946-B274-00475A38DD9E}"/>
                </c:ext>
              </c:extLst>
            </c:dLbl>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ja-JP"/>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xVal>
            <c:numRef>
              <c:f>'[【研究レポート8_7(水)〆】情報収集に関する実態調査（回答）.xlsx]Sheet23'!$K$3:$K$20</c:f>
              <c:numCache>
                <c:formatCode>General</c:formatCode>
                <c:ptCount val="18"/>
                <c:pt idx="0">
                  <c:v>10</c:v>
                </c:pt>
                <c:pt idx="1">
                  <c:v>30</c:v>
                </c:pt>
                <c:pt idx="2">
                  <c:v>50</c:v>
                </c:pt>
                <c:pt idx="3">
                  <c:v>70</c:v>
                </c:pt>
                <c:pt idx="4">
                  <c:v>90</c:v>
                </c:pt>
                <c:pt idx="5">
                  <c:v>110</c:v>
                </c:pt>
                <c:pt idx="6">
                  <c:v>130</c:v>
                </c:pt>
                <c:pt idx="7">
                  <c:v>150</c:v>
                </c:pt>
                <c:pt idx="8">
                  <c:v>170</c:v>
                </c:pt>
                <c:pt idx="9">
                  <c:v>190</c:v>
                </c:pt>
                <c:pt idx="10">
                  <c:v>210</c:v>
                </c:pt>
                <c:pt idx="11">
                  <c:v>230</c:v>
                </c:pt>
                <c:pt idx="12">
                  <c:v>250</c:v>
                </c:pt>
                <c:pt idx="13">
                  <c:v>270</c:v>
                </c:pt>
                <c:pt idx="14">
                  <c:v>290</c:v>
                </c:pt>
                <c:pt idx="15">
                  <c:v>310</c:v>
                </c:pt>
                <c:pt idx="16">
                  <c:v>330</c:v>
                </c:pt>
                <c:pt idx="17">
                  <c:v>350</c:v>
                </c:pt>
              </c:numCache>
            </c:numRef>
          </c:xVal>
          <c:yVal>
            <c:numRef>
              <c:f>'[【研究レポート8_7(水)〆】情報収集に関する実態調査（回答）.xlsx]Sheet23'!$M$3:$M$20</c:f>
              <c:numCache>
                <c:formatCode>General</c:formatCode>
                <c:ptCount val="18"/>
                <c:pt idx="0">
                  <c:v>44.237971079096937</c:v>
                </c:pt>
                <c:pt idx="1">
                  <c:v>60.521521478941537</c:v>
                </c:pt>
                <c:pt idx="2">
                  <c:v>73.089149133335468</c:v>
                </c:pt>
                <c:pt idx="3">
                  <c:v>77.915597662651166</c:v>
                </c:pt>
                <c:pt idx="4">
                  <c:v>73.32031771336483</c:v>
                </c:pt>
                <c:pt idx="5">
                  <c:v>60.904965517138919</c:v>
                </c:pt>
                <c:pt idx="6">
                  <c:v>44.659051676123923</c:v>
                </c:pt>
                <c:pt idx="7">
                  <c:v>28.906447610094759</c:v>
                </c:pt>
                <c:pt idx="8">
                  <c:v>16.516133385201154</c:v>
                </c:pt>
                <c:pt idx="9">
                  <c:v>8.3301049190923955</c:v>
                </c:pt>
                <c:pt idx="10">
                  <c:v>3.7086939250852917</c:v>
                </c:pt>
                <c:pt idx="11">
                  <c:v>1.4575382004523132</c:v>
                </c:pt>
                <c:pt idx="12">
                  <c:v>0.50564687854709267</c:v>
                </c:pt>
                <c:pt idx="13">
                  <c:v>0.15484712517803778</c:v>
                </c:pt>
                <c:pt idx="14">
                  <c:v>4.1858859833796336E-2</c:v>
                </c:pt>
                <c:pt idx="15">
                  <c:v>9.9884954046770454E-3</c:v>
                </c:pt>
                <c:pt idx="16">
                  <c:v>2.1039779556040793E-3</c:v>
                </c:pt>
                <c:pt idx="17">
                  <c:v>3.9121070285995369E-4</c:v>
                </c:pt>
              </c:numCache>
            </c:numRef>
          </c:yVal>
          <c:smooth val="1"/>
          <c:extLst>
            <c:ext xmlns:c16="http://schemas.microsoft.com/office/drawing/2014/chart" uri="{C3380CC4-5D6E-409C-BE32-E72D297353CC}">
              <c16:uniqueId val="{00000011-880C-4946-B274-00475A38DD9E}"/>
            </c:ext>
          </c:extLst>
        </c:ser>
        <c:dLbls>
          <c:showLegendKey val="0"/>
          <c:showVal val="0"/>
          <c:showCatName val="0"/>
          <c:showSerName val="0"/>
          <c:showPercent val="0"/>
          <c:showBubbleSize val="0"/>
        </c:dLbls>
        <c:axId val="533354080"/>
        <c:axId val="533361984"/>
      </c:scatterChart>
      <c:valAx>
        <c:axId val="5333540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50" b="1" i="0" u="none" strike="noStrike" kern="1200" baseline="0">
                    <a:solidFill>
                      <a:sysClr val="windowText" lastClr="000000">
                        <a:lumMod val="65000"/>
                        <a:lumOff val="35000"/>
                      </a:sysClr>
                    </a:solidFill>
                    <a:latin typeface="+mn-lt"/>
                    <a:ea typeface="+mn-ea"/>
                    <a:cs typeface="+mn-cs"/>
                  </a:defRPr>
                </a:pPr>
                <a:r>
                  <a:rPr lang="ja-JP" altLang="ja-JP" sz="1050" b="1" i="0" baseline="0">
                    <a:effectLst/>
                  </a:rPr>
                  <a:t>回答件数（件）</a:t>
                </a:r>
                <a:endParaRPr lang="ja-JP" altLang="ja-JP" sz="105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50" b="1"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33361984"/>
        <c:crosses val="autoZero"/>
        <c:crossBetween val="midCat"/>
      </c:valAx>
      <c:valAx>
        <c:axId val="533361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r>
                  <a:rPr lang="ja-JP" altLang="ja-JP" sz="1050" b="1" i="0" u="none" strike="noStrike" baseline="0">
                    <a:effectLst/>
                  </a:rPr>
                  <a:t>時間（分）</a:t>
                </a:r>
                <a:endParaRPr lang="ja-JP" altLang="en-US" sz="1050" b="1"/>
              </a:p>
            </c:rich>
          </c:tx>
          <c:overlay val="0"/>
          <c:spPr>
            <a:noFill/>
            <a:ln>
              <a:noFill/>
            </a:ln>
            <a:effectLst/>
          </c:spPr>
          <c:txPr>
            <a:bodyPr rot="-54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33354080"/>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0.33249</cdr:x>
      <cdr:y>0.37066</cdr:y>
    </cdr:from>
    <cdr:to>
      <cdr:x>0.72676</cdr:x>
      <cdr:y>0.66539</cdr:y>
    </cdr:to>
    <cdr:sp macro="" textlink="">
      <cdr:nvSpPr>
        <cdr:cNvPr id="2" name="テキスト ボックス 2"/>
        <cdr:cNvSpPr txBox="1"/>
      </cdr:nvSpPr>
      <cdr:spPr>
        <a:xfrm xmlns:a="http://schemas.openxmlformats.org/drawingml/2006/main">
          <a:off x="1323346" y="1122494"/>
          <a:ext cx="1569241" cy="89255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xmlns:a="http://schemas.openxmlformats.org/drawingml/2006/main">
          <a:pPr algn="ctr"/>
          <a:r>
            <a:rPr kumimoji="1" lang="ja-JP" altLang="en-US" sz="1600" b="1" dirty="0">
              <a:solidFill>
                <a:schemeClr val="bg1"/>
              </a:solidFill>
            </a:rPr>
            <a:t>思う</a:t>
          </a:r>
          <a:endParaRPr kumimoji="1" lang="en-US" altLang="ja-JP" sz="1600" b="1" dirty="0">
            <a:solidFill>
              <a:schemeClr val="bg1"/>
            </a:solidFill>
          </a:endParaRPr>
        </a:p>
        <a:p xmlns:a="http://schemas.openxmlformats.org/drawingml/2006/main">
          <a:pPr algn="ctr"/>
          <a:r>
            <a:rPr kumimoji="1" lang="ja-JP" altLang="en-US" sz="2400" b="1" dirty="0">
              <a:solidFill>
                <a:schemeClr val="bg1"/>
              </a:solidFill>
            </a:rPr>
            <a:t>約</a:t>
          </a:r>
          <a:r>
            <a:rPr kumimoji="1" lang="en-US" altLang="ja-JP" sz="3600" b="1" dirty="0">
              <a:solidFill>
                <a:schemeClr val="bg1"/>
              </a:solidFill>
            </a:rPr>
            <a:t>84</a:t>
          </a:r>
          <a:r>
            <a:rPr kumimoji="1" lang="en-US" altLang="ja-JP" sz="2400" b="1" dirty="0">
              <a:solidFill>
                <a:schemeClr val="bg1"/>
              </a:solidFill>
            </a:rPr>
            <a:t>%</a:t>
          </a:r>
          <a:endParaRPr kumimoji="1" lang="ja-JP" altLang="en-US" sz="4000" b="1" dirty="0">
            <a:solidFill>
              <a:schemeClr val="bg1"/>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575" cy="5127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138" y="0"/>
            <a:ext cx="3076575" cy="512763"/>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613" y="4926013"/>
            <a:ext cx="5680075" cy="40290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850"/>
            <a:ext cx="3076575" cy="51276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138" y="9721850"/>
            <a:ext cx="3076575" cy="5127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ja-JP"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3852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8599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1853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5371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8360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3149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616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441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264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1835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7391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2732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0260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6599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33157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8832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9320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97466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9756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8680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4627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967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45394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73337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p1: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6141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3096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227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9164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41333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表紙" type="blank">
  <p:cSld name="BLANK">
    <p:spTree>
      <p:nvGrpSpPr>
        <p:cNvPr id="1" name="Shape 15"/>
        <p:cNvGrpSpPr/>
        <p:nvPr/>
      </p:nvGrpSpPr>
      <p:grpSpPr>
        <a:xfrm>
          <a:off x="0" y="0"/>
          <a:ext cx="0" cy="0"/>
          <a:chOff x="0" y="0"/>
          <a:chExt cx="0" cy="0"/>
        </a:xfrm>
      </p:grpSpPr>
      <p:pic>
        <p:nvPicPr>
          <p:cNvPr id="16" name="Google Shape;16;p9"/>
          <p:cNvPicPr preferRelativeResize="0"/>
          <p:nvPr/>
        </p:nvPicPr>
        <p:blipFill rotWithShape="1">
          <a:blip r:embed="rId2">
            <a:alphaModFix/>
          </a:blip>
          <a:srcRect r="79713"/>
          <a:stretch/>
        </p:blipFill>
        <p:spPr>
          <a:xfrm>
            <a:off x="184" y="0"/>
            <a:ext cx="2009592" cy="6858000"/>
          </a:xfrm>
          <a:prstGeom prst="rect">
            <a:avLst/>
          </a:prstGeom>
          <a:noFill/>
          <a:ln>
            <a:noFill/>
          </a:ln>
        </p:spPr>
      </p:pic>
      <p:pic>
        <p:nvPicPr>
          <p:cNvPr id="17" name="Google Shape;17;p9"/>
          <p:cNvPicPr preferRelativeResize="0"/>
          <p:nvPr/>
        </p:nvPicPr>
        <p:blipFill rotWithShape="1">
          <a:blip r:embed="rId3">
            <a:alphaModFix/>
          </a:blip>
          <a:srcRect/>
          <a:stretch/>
        </p:blipFill>
        <p:spPr>
          <a:xfrm>
            <a:off x="7514433" y="309793"/>
            <a:ext cx="2040955" cy="801003"/>
          </a:xfrm>
          <a:prstGeom prst="rect">
            <a:avLst/>
          </a:prstGeom>
          <a:noFill/>
          <a:ln>
            <a:noFill/>
          </a:ln>
        </p:spPr>
      </p:pic>
      <p:sp>
        <p:nvSpPr>
          <p:cNvPr id="18" name="Google Shape;18;p9"/>
          <p:cNvSpPr/>
          <p:nvPr/>
        </p:nvSpPr>
        <p:spPr>
          <a:xfrm>
            <a:off x="6837528"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a:solidFill>
                  <a:srgbClr val="0C0C0C"/>
                </a:solidFill>
                <a:latin typeface="Arial"/>
                <a:ea typeface="Arial"/>
                <a:cs typeface="Arial"/>
                <a:sym typeface="Arial"/>
              </a:rPr>
              <a:t>© KYOCERA Communication Systems Co., Ltd.</a:t>
            </a:r>
            <a:endParaRPr sz="800" b="0" i="0" u="none" strike="noStrike" cap="none">
              <a:solidFill>
                <a:srgbClr val="0C0C0C"/>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コンテンツ（装飾あり）">
  <p:cSld name="コンテンツ（装飾あり）">
    <p:spTree>
      <p:nvGrpSpPr>
        <p:cNvPr id="1" name="Shape 19"/>
        <p:cNvGrpSpPr/>
        <p:nvPr/>
      </p:nvGrpSpPr>
      <p:grpSpPr>
        <a:xfrm>
          <a:off x="0" y="0"/>
          <a:ext cx="0" cy="0"/>
          <a:chOff x="0" y="0"/>
          <a:chExt cx="0" cy="0"/>
        </a:xfrm>
      </p:grpSpPr>
      <p:pic>
        <p:nvPicPr>
          <p:cNvPr id="20" name="Google Shape;20;p10"/>
          <p:cNvPicPr preferRelativeResize="0"/>
          <p:nvPr/>
        </p:nvPicPr>
        <p:blipFill rotWithShape="1">
          <a:blip r:embed="rId2">
            <a:alphaModFix/>
          </a:blip>
          <a:srcRect l="4933" r="87504"/>
          <a:stretch/>
        </p:blipFill>
        <p:spPr>
          <a:xfrm>
            <a:off x="0" y="132"/>
            <a:ext cx="749300" cy="6857868"/>
          </a:xfrm>
          <a:prstGeom prst="rect">
            <a:avLst/>
          </a:prstGeom>
          <a:noFill/>
          <a:ln>
            <a:noFill/>
          </a:ln>
        </p:spPr>
      </p:pic>
      <p:grpSp>
        <p:nvGrpSpPr>
          <p:cNvPr id="21" name="Google Shape;21;p10"/>
          <p:cNvGrpSpPr/>
          <p:nvPr/>
        </p:nvGrpSpPr>
        <p:grpSpPr>
          <a:xfrm>
            <a:off x="944165" y="694895"/>
            <a:ext cx="8545909" cy="46800"/>
            <a:chOff x="944165" y="694895"/>
            <a:chExt cx="8545909" cy="71438"/>
          </a:xfrm>
        </p:grpSpPr>
        <p:sp>
          <p:nvSpPr>
            <p:cNvPr id="22" name="Google Shape;22;p10"/>
            <p:cNvSpPr/>
            <p:nvPr/>
          </p:nvSpPr>
          <p:spPr>
            <a:xfrm>
              <a:off x="944165" y="694895"/>
              <a:ext cx="8545909" cy="71438"/>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a:solidFill>
                  <a:schemeClr val="dk1"/>
                </a:solidFill>
                <a:latin typeface="Arial"/>
                <a:ea typeface="Arial"/>
                <a:cs typeface="Arial"/>
                <a:sym typeface="Arial"/>
              </a:endParaRPr>
            </a:p>
          </p:txBody>
        </p:sp>
        <p:sp>
          <p:nvSpPr>
            <p:cNvPr id="23" name="Google Shape;23;p10"/>
            <p:cNvSpPr/>
            <p:nvPr/>
          </p:nvSpPr>
          <p:spPr>
            <a:xfrm>
              <a:off x="919996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a:solidFill>
                  <a:schemeClr val="dk1"/>
                </a:solidFill>
                <a:latin typeface="Arial"/>
                <a:ea typeface="Arial"/>
                <a:cs typeface="Arial"/>
                <a:sym typeface="Arial"/>
              </a:endParaRPr>
            </a:p>
          </p:txBody>
        </p:sp>
        <p:sp>
          <p:nvSpPr>
            <p:cNvPr id="24" name="Google Shape;24;p10"/>
            <p:cNvSpPr/>
            <p:nvPr/>
          </p:nvSpPr>
          <p:spPr>
            <a:xfrm>
              <a:off x="934648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a:solidFill>
                  <a:schemeClr val="dk1"/>
                </a:solidFill>
                <a:latin typeface="Arial"/>
                <a:ea typeface="Arial"/>
                <a:cs typeface="Arial"/>
                <a:sym typeface="Arial"/>
              </a:endParaRPr>
            </a:p>
          </p:txBody>
        </p:sp>
      </p:grpSp>
      <p:sp>
        <p:nvSpPr>
          <p:cNvPr id="25" name="Google Shape;25;p10"/>
          <p:cNvSpPr/>
          <p:nvPr/>
        </p:nvSpPr>
        <p:spPr>
          <a:xfrm>
            <a:off x="4728965" y="6625546"/>
            <a:ext cx="448071" cy="126914"/>
          </a:xfrm>
          <a:prstGeom prst="parallelogram">
            <a:avLst>
              <a:gd name="adj" fmla="val 64235"/>
            </a:avLst>
          </a:prstGeom>
          <a:solidFill>
            <a:srgbClr val="D8D8D8"/>
          </a:solidFill>
          <a:ln>
            <a:noFill/>
          </a:ln>
          <a:effectLst>
            <a:outerShdw blurRad="12700" dist="12700" dir="2400000" algn="ct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6" name="Google Shape;26;p10"/>
          <p:cNvSpPr/>
          <p:nvPr/>
        </p:nvSpPr>
        <p:spPr>
          <a:xfrm>
            <a:off x="944166" y="6554936"/>
            <a:ext cx="8546400" cy="18000"/>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0" i="0" u="none" strike="noStrike" cap="none">
              <a:solidFill>
                <a:schemeClr val="dk1"/>
              </a:solidFill>
              <a:latin typeface="Arial"/>
              <a:ea typeface="Arial"/>
              <a:cs typeface="Arial"/>
              <a:sym typeface="Arial"/>
            </a:endParaRPr>
          </a:p>
        </p:txBody>
      </p:sp>
      <p:sp>
        <p:nvSpPr>
          <p:cNvPr id="27" name="Google Shape;27;p10"/>
          <p:cNvSpPr txBox="1">
            <a:spLocks noGrp="1"/>
          </p:cNvSpPr>
          <p:nvPr>
            <p:ph type="sldNum" idx="12"/>
          </p:nvPr>
        </p:nvSpPr>
        <p:spPr>
          <a:xfrm>
            <a:off x="3838575" y="6492792"/>
            <a:ext cx="222885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000" b="0" i="0" u="none" strike="noStrike" cap="none">
                <a:solidFill>
                  <a:srgbClr val="888888"/>
                </a:solidFill>
                <a:latin typeface="Arial"/>
                <a:ea typeface="Arial"/>
                <a:cs typeface="Arial"/>
                <a:sym typeface="Arial"/>
              </a:defRPr>
            </a:lvl1pPr>
            <a:lvl2pPr marL="0" lvl="1" indent="0" algn="ctr">
              <a:spcBef>
                <a:spcPts val="0"/>
              </a:spcBef>
              <a:buNone/>
              <a:defRPr sz="1000" b="0" i="0" u="none" strike="noStrike" cap="none">
                <a:solidFill>
                  <a:srgbClr val="888888"/>
                </a:solidFill>
                <a:latin typeface="Arial"/>
                <a:ea typeface="Arial"/>
                <a:cs typeface="Arial"/>
                <a:sym typeface="Arial"/>
              </a:defRPr>
            </a:lvl2pPr>
            <a:lvl3pPr marL="0" lvl="2" indent="0" algn="ctr">
              <a:spcBef>
                <a:spcPts val="0"/>
              </a:spcBef>
              <a:buNone/>
              <a:defRPr sz="1000" b="0" i="0" u="none" strike="noStrike" cap="none">
                <a:solidFill>
                  <a:srgbClr val="888888"/>
                </a:solidFill>
                <a:latin typeface="Arial"/>
                <a:ea typeface="Arial"/>
                <a:cs typeface="Arial"/>
                <a:sym typeface="Arial"/>
              </a:defRPr>
            </a:lvl3pPr>
            <a:lvl4pPr marL="0" lvl="3" indent="0" algn="ctr">
              <a:spcBef>
                <a:spcPts val="0"/>
              </a:spcBef>
              <a:buNone/>
              <a:defRPr sz="1000" b="0" i="0" u="none" strike="noStrike" cap="none">
                <a:solidFill>
                  <a:srgbClr val="888888"/>
                </a:solidFill>
                <a:latin typeface="Arial"/>
                <a:ea typeface="Arial"/>
                <a:cs typeface="Arial"/>
                <a:sym typeface="Arial"/>
              </a:defRPr>
            </a:lvl4pPr>
            <a:lvl5pPr marL="0" lvl="4" indent="0" algn="ctr">
              <a:spcBef>
                <a:spcPts val="0"/>
              </a:spcBef>
              <a:buNone/>
              <a:defRPr sz="1000" b="0" i="0" u="none" strike="noStrike" cap="none">
                <a:solidFill>
                  <a:srgbClr val="888888"/>
                </a:solidFill>
                <a:latin typeface="Arial"/>
                <a:ea typeface="Arial"/>
                <a:cs typeface="Arial"/>
                <a:sym typeface="Arial"/>
              </a:defRPr>
            </a:lvl5pPr>
            <a:lvl6pPr marL="0" lvl="5" indent="0" algn="ctr">
              <a:spcBef>
                <a:spcPts val="0"/>
              </a:spcBef>
              <a:buNone/>
              <a:defRPr sz="1000" b="0" i="0" u="none" strike="noStrike" cap="none">
                <a:solidFill>
                  <a:srgbClr val="888888"/>
                </a:solidFill>
                <a:latin typeface="Arial"/>
                <a:ea typeface="Arial"/>
                <a:cs typeface="Arial"/>
                <a:sym typeface="Arial"/>
              </a:defRPr>
            </a:lvl6pPr>
            <a:lvl7pPr marL="0" lvl="6" indent="0" algn="ctr">
              <a:spcBef>
                <a:spcPts val="0"/>
              </a:spcBef>
              <a:buNone/>
              <a:defRPr sz="1000" b="0" i="0" u="none" strike="noStrike" cap="none">
                <a:solidFill>
                  <a:srgbClr val="888888"/>
                </a:solidFill>
                <a:latin typeface="Arial"/>
                <a:ea typeface="Arial"/>
                <a:cs typeface="Arial"/>
                <a:sym typeface="Arial"/>
              </a:defRPr>
            </a:lvl7pPr>
            <a:lvl8pPr marL="0" lvl="7" indent="0" algn="ctr">
              <a:spcBef>
                <a:spcPts val="0"/>
              </a:spcBef>
              <a:buNone/>
              <a:defRPr sz="1000" b="0" i="0" u="none" strike="noStrike" cap="none">
                <a:solidFill>
                  <a:srgbClr val="888888"/>
                </a:solidFill>
                <a:latin typeface="Arial"/>
                <a:ea typeface="Arial"/>
                <a:cs typeface="Arial"/>
                <a:sym typeface="Arial"/>
              </a:defRPr>
            </a:lvl8pPr>
            <a:lvl9pPr marL="0" lvl="8" indent="0" algn="ctr">
              <a:spcBef>
                <a:spcPts val="0"/>
              </a:spcBef>
              <a:buNone/>
              <a:defRPr sz="10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ja-JP"/>
              <a:t>‹#›</a:t>
            </a:fld>
            <a:endParaRPr/>
          </a:p>
        </p:txBody>
      </p:sp>
      <p:sp>
        <p:nvSpPr>
          <p:cNvPr id="28" name="Google Shape;28;p10"/>
          <p:cNvSpPr txBox="1">
            <a:spLocks noGrp="1"/>
          </p:cNvSpPr>
          <p:nvPr>
            <p:ph type="title"/>
          </p:nvPr>
        </p:nvSpPr>
        <p:spPr>
          <a:xfrm>
            <a:off x="954001" y="127450"/>
            <a:ext cx="7193712" cy="63160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0"/>
          <p:cNvSpPr/>
          <p:nvPr/>
        </p:nvSpPr>
        <p:spPr>
          <a:xfrm>
            <a:off x="8396485" y="166688"/>
            <a:ext cx="1142619" cy="27656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30" name="Google Shape;30;p10"/>
          <p:cNvPicPr preferRelativeResize="0"/>
          <p:nvPr/>
        </p:nvPicPr>
        <p:blipFill rotWithShape="1">
          <a:blip r:embed="rId3">
            <a:alphaModFix/>
          </a:blip>
          <a:srcRect/>
          <a:stretch/>
        </p:blipFill>
        <p:spPr>
          <a:xfrm>
            <a:off x="8212435" y="148185"/>
            <a:ext cx="1326669" cy="509717"/>
          </a:xfrm>
          <a:prstGeom prst="rect">
            <a:avLst/>
          </a:prstGeom>
          <a:noFill/>
          <a:ln>
            <a:noFill/>
          </a:ln>
        </p:spPr>
      </p:pic>
      <p:sp>
        <p:nvSpPr>
          <p:cNvPr id="31" name="Google Shape;31;p10"/>
          <p:cNvSpPr/>
          <p:nvPr/>
        </p:nvSpPr>
        <p:spPr>
          <a:xfrm>
            <a:off x="6837528"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a:solidFill>
                  <a:srgbClr val="0C0C0C"/>
                </a:solidFill>
                <a:latin typeface="Arial"/>
                <a:ea typeface="Arial"/>
                <a:cs typeface="Arial"/>
                <a:sym typeface="Arial"/>
              </a:rPr>
              <a:t>© KYOCERA Communication Systems Co., Ltd.</a:t>
            </a:r>
            <a:endParaRPr sz="800" b="0" i="0" u="none" strike="noStrike" cap="none">
              <a:solidFill>
                <a:srgbClr val="0C0C0C"/>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締め">
  <p:cSld name="締め">
    <p:spTree>
      <p:nvGrpSpPr>
        <p:cNvPr id="1" name="Shape 32"/>
        <p:cNvGrpSpPr/>
        <p:nvPr/>
      </p:nvGrpSpPr>
      <p:grpSpPr>
        <a:xfrm>
          <a:off x="0" y="0"/>
          <a:ext cx="0" cy="0"/>
          <a:chOff x="0" y="0"/>
          <a:chExt cx="0" cy="0"/>
        </a:xfrm>
      </p:grpSpPr>
      <p:pic>
        <p:nvPicPr>
          <p:cNvPr id="33" name="Google Shape;33;p11"/>
          <p:cNvPicPr preferRelativeResize="0"/>
          <p:nvPr/>
        </p:nvPicPr>
        <p:blipFill rotWithShape="1">
          <a:blip r:embed="rId2">
            <a:alphaModFix/>
          </a:blip>
          <a:srcRect r="79713"/>
          <a:stretch/>
        </p:blipFill>
        <p:spPr>
          <a:xfrm rot="10800000">
            <a:off x="7896408" y="0"/>
            <a:ext cx="2009592" cy="6858000"/>
          </a:xfrm>
          <a:prstGeom prst="rect">
            <a:avLst/>
          </a:prstGeom>
          <a:noFill/>
          <a:ln>
            <a:noFill/>
          </a:ln>
        </p:spPr>
      </p:pic>
      <p:pic>
        <p:nvPicPr>
          <p:cNvPr id="34" name="Google Shape;34;p11"/>
          <p:cNvPicPr preferRelativeResize="0"/>
          <p:nvPr/>
        </p:nvPicPr>
        <p:blipFill rotWithShape="1">
          <a:blip r:embed="rId3">
            <a:alphaModFix/>
          </a:blip>
          <a:srcRect/>
          <a:stretch/>
        </p:blipFill>
        <p:spPr>
          <a:xfrm>
            <a:off x="2168098" y="2296622"/>
            <a:ext cx="4081046" cy="1601666"/>
          </a:xfrm>
          <a:prstGeom prst="rect">
            <a:avLst/>
          </a:prstGeom>
          <a:noFill/>
          <a:ln>
            <a:noFill/>
          </a:ln>
        </p:spPr>
      </p:pic>
      <p:sp>
        <p:nvSpPr>
          <p:cNvPr id="35" name="Google Shape;35;p11"/>
          <p:cNvSpPr/>
          <p:nvPr/>
        </p:nvSpPr>
        <p:spPr>
          <a:xfrm>
            <a:off x="5964067"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a:solidFill>
                  <a:srgbClr val="0C0C0C"/>
                </a:solidFill>
                <a:latin typeface="Arial"/>
                <a:ea typeface="Arial"/>
                <a:cs typeface="Arial"/>
                <a:sym typeface="Arial"/>
              </a:rPr>
              <a:t>© KYOCERA Communication Systems Co., Ltd.</a:t>
            </a:r>
            <a:endParaRPr sz="800" b="0" i="0" u="none" strike="noStrike" cap="none">
              <a:solidFill>
                <a:srgbClr val="0C0C0C"/>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コンテンツ（装飾なし）">
  <p:cSld name="コンテンツ（装飾なし）">
    <p:spTree>
      <p:nvGrpSpPr>
        <p:cNvPr id="1" name="Shape 36"/>
        <p:cNvGrpSpPr/>
        <p:nvPr/>
      </p:nvGrpSpPr>
      <p:grpSpPr>
        <a:xfrm>
          <a:off x="0" y="0"/>
          <a:ext cx="0" cy="0"/>
          <a:chOff x="0" y="0"/>
          <a:chExt cx="0" cy="0"/>
        </a:xfrm>
      </p:grpSpPr>
      <p:grpSp>
        <p:nvGrpSpPr>
          <p:cNvPr id="37" name="Google Shape;37;p12"/>
          <p:cNvGrpSpPr/>
          <p:nvPr/>
        </p:nvGrpSpPr>
        <p:grpSpPr>
          <a:xfrm>
            <a:off x="415924" y="694895"/>
            <a:ext cx="9072000" cy="46800"/>
            <a:chOff x="415924" y="694895"/>
            <a:chExt cx="9072000" cy="71438"/>
          </a:xfrm>
        </p:grpSpPr>
        <p:sp>
          <p:nvSpPr>
            <p:cNvPr id="38" name="Google Shape;38;p12"/>
            <p:cNvSpPr/>
            <p:nvPr/>
          </p:nvSpPr>
          <p:spPr>
            <a:xfrm>
              <a:off x="415924" y="694895"/>
              <a:ext cx="9072000" cy="71438"/>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a:solidFill>
                  <a:schemeClr val="dk1"/>
                </a:solidFill>
                <a:latin typeface="Arial"/>
                <a:ea typeface="Arial"/>
                <a:cs typeface="Arial"/>
                <a:sym typeface="Arial"/>
              </a:endParaRPr>
            </a:p>
          </p:txBody>
        </p:sp>
        <p:sp>
          <p:nvSpPr>
            <p:cNvPr id="39" name="Google Shape;39;p12"/>
            <p:cNvSpPr/>
            <p:nvPr/>
          </p:nvSpPr>
          <p:spPr>
            <a:xfrm>
              <a:off x="919996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a:solidFill>
                  <a:schemeClr val="dk1"/>
                </a:solidFill>
                <a:latin typeface="Arial"/>
                <a:ea typeface="Arial"/>
                <a:cs typeface="Arial"/>
                <a:sym typeface="Arial"/>
              </a:endParaRPr>
            </a:p>
          </p:txBody>
        </p:sp>
        <p:sp>
          <p:nvSpPr>
            <p:cNvPr id="40" name="Google Shape;40;p12"/>
            <p:cNvSpPr/>
            <p:nvPr/>
          </p:nvSpPr>
          <p:spPr>
            <a:xfrm>
              <a:off x="934648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a:solidFill>
                  <a:schemeClr val="dk1"/>
                </a:solidFill>
                <a:latin typeface="Arial"/>
                <a:ea typeface="Arial"/>
                <a:cs typeface="Arial"/>
                <a:sym typeface="Arial"/>
              </a:endParaRPr>
            </a:p>
          </p:txBody>
        </p:sp>
      </p:grpSp>
      <p:sp>
        <p:nvSpPr>
          <p:cNvPr id="41" name="Google Shape;41;p12"/>
          <p:cNvSpPr/>
          <p:nvPr/>
        </p:nvSpPr>
        <p:spPr>
          <a:xfrm>
            <a:off x="4728965" y="6625546"/>
            <a:ext cx="448071" cy="126914"/>
          </a:xfrm>
          <a:prstGeom prst="parallelogram">
            <a:avLst>
              <a:gd name="adj" fmla="val 64235"/>
            </a:avLst>
          </a:prstGeom>
          <a:solidFill>
            <a:srgbClr val="D8D8D8"/>
          </a:solidFill>
          <a:ln>
            <a:noFill/>
          </a:ln>
          <a:effectLst>
            <a:outerShdw blurRad="12700" dist="12700" dir="2400000" algn="ct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42" name="Google Shape;42;p12"/>
          <p:cNvSpPr/>
          <p:nvPr/>
        </p:nvSpPr>
        <p:spPr>
          <a:xfrm>
            <a:off x="415924" y="6554936"/>
            <a:ext cx="9072000" cy="18000"/>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0" i="0" u="none" strike="noStrike" cap="none">
              <a:solidFill>
                <a:schemeClr val="dk1"/>
              </a:solidFill>
              <a:latin typeface="Arial"/>
              <a:ea typeface="Arial"/>
              <a:cs typeface="Arial"/>
              <a:sym typeface="Arial"/>
            </a:endParaRPr>
          </a:p>
        </p:txBody>
      </p:sp>
      <p:sp>
        <p:nvSpPr>
          <p:cNvPr id="43" name="Google Shape;43;p12"/>
          <p:cNvSpPr txBox="1">
            <a:spLocks noGrp="1"/>
          </p:cNvSpPr>
          <p:nvPr>
            <p:ph type="sldNum" idx="12"/>
          </p:nvPr>
        </p:nvSpPr>
        <p:spPr>
          <a:xfrm>
            <a:off x="3838575" y="6492792"/>
            <a:ext cx="222885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000" b="0" i="0" u="none" strike="noStrike" cap="none">
                <a:solidFill>
                  <a:srgbClr val="888888"/>
                </a:solidFill>
                <a:latin typeface="Arial"/>
                <a:ea typeface="Arial"/>
                <a:cs typeface="Arial"/>
                <a:sym typeface="Arial"/>
              </a:defRPr>
            </a:lvl1pPr>
            <a:lvl2pPr marL="0" lvl="1" indent="0" algn="ctr">
              <a:spcBef>
                <a:spcPts val="0"/>
              </a:spcBef>
              <a:buNone/>
              <a:defRPr sz="1000" b="0" i="0" u="none" strike="noStrike" cap="none">
                <a:solidFill>
                  <a:srgbClr val="888888"/>
                </a:solidFill>
                <a:latin typeface="Arial"/>
                <a:ea typeface="Arial"/>
                <a:cs typeface="Arial"/>
                <a:sym typeface="Arial"/>
              </a:defRPr>
            </a:lvl2pPr>
            <a:lvl3pPr marL="0" lvl="2" indent="0" algn="ctr">
              <a:spcBef>
                <a:spcPts val="0"/>
              </a:spcBef>
              <a:buNone/>
              <a:defRPr sz="1000" b="0" i="0" u="none" strike="noStrike" cap="none">
                <a:solidFill>
                  <a:srgbClr val="888888"/>
                </a:solidFill>
                <a:latin typeface="Arial"/>
                <a:ea typeface="Arial"/>
                <a:cs typeface="Arial"/>
                <a:sym typeface="Arial"/>
              </a:defRPr>
            </a:lvl3pPr>
            <a:lvl4pPr marL="0" lvl="3" indent="0" algn="ctr">
              <a:spcBef>
                <a:spcPts val="0"/>
              </a:spcBef>
              <a:buNone/>
              <a:defRPr sz="1000" b="0" i="0" u="none" strike="noStrike" cap="none">
                <a:solidFill>
                  <a:srgbClr val="888888"/>
                </a:solidFill>
                <a:latin typeface="Arial"/>
                <a:ea typeface="Arial"/>
                <a:cs typeface="Arial"/>
                <a:sym typeface="Arial"/>
              </a:defRPr>
            </a:lvl4pPr>
            <a:lvl5pPr marL="0" lvl="4" indent="0" algn="ctr">
              <a:spcBef>
                <a:spcPts val="0"/>
              </a:spcBef>
              <a:buNone/>
              <a:defRPr sz="1000" b="0" i="0" u="none" strike="noStrike" cap="none">
                <a:solidFill>
                  <a:srgbClr val="888888"/>
                </a:solidFill>
                <a:latin typeface="Arial"/>
                <a:ea typeface="Arial"/>
                <a:cs typeface="Arial"/>
                <a:sym typeface="Arial"/>
              </a:defRPr>
            </a:lvl5pPr>
            <a:lvl6pPr marL="0" lvl="5" indent="0" algn="ctr">
              <a:spcBef>
                <a:spcPts val="0"/>
              </a:spcBef>
              <a:buNone/>
              <a:defRPr sz="1000" b="0" i="0" u="none" strike="noStrike" cap="none">
                <a:solidFill>
                  <a:srgbClr val="888888"/>
                </a:solidFill>
                <a:latin typeface="Arial"/>
                <a:ea typeface="Arial"/>
                <a:cs typeface="Arial"/>
                <a:sym typeface="Arial"/>
              </a:defRPr>
            </a:lvl6pPr>
            <a:lvl7pPr marL="0" lvl="6" indent="0" algn="ctr">
              <a:spcBef>
                <a:spcPts val="0"/>
              </a:spcBef>
              <a:buNone/>
              <a:defRPr sz="1000" b="0" i="0" u="none" strike="noStrike" cap="none">
                <a:solidFill>
                  <a:srgbClr val="888888"/>
                </a:solidFill>
                <a:latin typeface="Arial"/>
                <a:ea typeface="Arial"/>
                <a:cs typeface="Arial"/>
                <a:sym typeface="Arial"/>
              </a:defRPr>
            </a:lvl7pPr>
            <a:lvl8pPr marL="0" lvl="7" indent="0" algn="ctr">
              <a:spcBef>
                <a:spcPts val="0"/>
              </a:spcBef>
              <a:buNone/>
              <a:defRPr sz="1000" b="0" i="0" u="none" strike="noStrike" cap="none">
                <a:solidFill>
                  <a:srgbClr val="888888"/>
                </a:solidFill>
                <a:latin typeface="Arial"/>
                <a:ea typeface="Arial"/>
                <a:cs typeface="Arial"/>
                <a:sym typeface="Arial"/>
              </a:defRPr>
            </a:lvl8pPr>
            <a:lvl9pPr marL="0" lvl="8" indent="0" algn="ctr">
              <a:spcBef>
                <a:spcPts val="0"/>
              </a:spcBef>
              <a:buNone/>
              <a:defRPr sz="10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ja-JP"/>
              <a:t>‹#›</a:t>
            </a:fld>
            <a:endParaRPr/>
          </a:p>
        </p:txBody>
      </p:sp>
      <p:sp>
        <p:nvSpPr>
          <p:cNvPr id="44" name="Google Shape;44;p12"/>
          <p:cNvSpPr txBox="1">
            <a:spLocks noGrp="1"/>
          </p:cNvSpPr>
          <p:nvPr>
            <p:ph type="title"/>
          </p:nvPr>
        </p:nvSpPr>
        <p:spPr>
          <a:xfrm>
            <a:off x="435384" y="127450"/>
            <a:ext cx="7671385" cy="63160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5" name="Google Shape;45;p12"/>
          <p:cNvPicPr preferRelativeResize="0"/>
          <p:nvPr/>
        </p:nvPicPr>
        <p:blipFill rotWithShape="1">
          <a:blip r:embed="rId2">
            <a:alphaModFix/>
          </a:blip>
          <a:srcRect/>
          <a:stretch/>
        </p:blipFill>
        <p:spPr>
          <a:xfrm>
            <a:off x="8212435" y="148185"/>
            <a:ext cx="1326669" cy="509717"/>
          </a:xfrm>
          <a:prstGeom prst="rect">
            <a:avLst/>
          </a:prstGeom>
          <a:noFill/>
          <a:ln>
            <a:noFill/>
          </a:ln>
        </p:spPr>
      </p:pic>
      <p:sp>
        <p:nvSpPr>
          <p:cNvPr id="46" name="Google Shape;46;p12"/>
          <p:cNvSpPr/>
          <p:nvPr/>
        </p:nvSpPr>
        <p:spPr>
          <a:xfrm>
            <a:off x="6837528"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a:solidFill>
                  <a:srgbClr val="0C0C0C"/>
                </a:solidFill>
                <a:latin typeface="Arial"/>
                <a:ea typeface="Arial"/>
                <a:cs typeface="Arial"/>
                <a:sym typeface="Arial"/>
              </a:rPr>
              <a:t>© KYOCERA Communication Systems Co., Ltd.</a:t>
            </a:r>
            <a:endParaRPr sz="800" b="0" i="0" u="none" strike="noStrike" cap="none">
              <a:solidFill>
                <a:srgbClr val="0C0C0C"/>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681038" y="365127"/>
            <a:ext cx="8543925"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681038" y="1825625"/>
            <a:ext cx="8543925"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681038" y="6356352"/>
            <a:ext cx="222885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3281363" y="6356352"/>
            <a:ext cx="3343275"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6996113" y="6356352"/>
            <a:ext cx="22288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2.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a:t>
            </a:fld>
            <a:endParaRPr/>
          </a:p>
        </p:txBody>
      </p:sp>
      <p:sp>
        <p:nvSpPr>
          <p:cNvPr id="13" name="タイトル 2"/>
          <p:cNvSpPr>
            <a:spLocks noGrp="1"/>
          </p:cNvSpPr>
          <p:nvPr>
            <p:ph type="title"/>
          </p:nvPr>
        </p:nvSpPr>
        <p:spPr/>
        <p:txBody>
          <a:bodyPr/>
          <a:lstStyle/>
          <a:p>
            <a:r>
              <a:rPr kumimoji="1" lang="en-US" altLang="ja-JP" dirty="0"/>
              <a:t>2. AI</a:t>
            </a:r>
            <a:r>
              <a:rPr kumimoji="1" lang="ja-JP" altLang="en-US" dirty="0"/>
              <a:t>検索ツールの検討</a:t>
            </a:r>
          </a:p>
        </p:txBody>
      </p:sp>
      <p:sp>
        <p:nvSpPr>
          <p:cNvPr id="8" name="テキスト ボックス 7"/>
          <p:cNvSpPr txBox="1"/>
          <p:nvPr/>
        </p:nvSpPr>
        <p:spPr>
          <a:xfrm>
            <a:off x="1236602" y="2255795"/>
            <a:ext cx="2134235" cy="369332"/>
          </a:xfrm>
          <a:prstGeom prst="rect">
            <a:avLst/>
          </a:prstGeom>
          <a:solidFill>
            <a:schemeClr val="bg2"/>
          </a:solidFill>
        </p:spPr>
        <p:txBody>
          <a:bodyPr wrap="square" rtlCol="0">
            <a:spAutoFit/>
          </a:bodyPr>
          <a:lstStyle/>
          <a:p>
            <a:r>
              <a:rPr kumimoji="1" lang="en-US" altLang="ja-JP" sz="1800" dirty="0">
                <a:solidFill>
                  <a:schemeClr val="bg1"/>
                </a:solidFill>
              </a:rPr>
              <a:t>ChatGPT </a:t>
            </a:r>
            <a:r>
              <a:rPr kumimoji="1" lang="en-US" altLang="ja-JP" sz="1600" dirty="0">
                <a:solidFill>
                  <a:schemeClr val="bg1"/>
                </a:solidFill>
              </a:rPr>
              <a:t>Enterprise</a:t>
            </a:r>
          </a:p>
        </p:txBody>
      </p:sp>
      <p:sp>
        <p:nvSpPr>
          <p:cNvPr id="9" name="テキスト ボックス 8"/>
          <p:cNvSpPr txBox="1"/>
          <p:nvPr/>
        </p:nvSpPr>
        <p:spPr>
          <a:xfrm>
            <a:off x="3902224" y="2255795"/>
            <a:ext cx="2537555" cy="369332"/>
          </a:xfrm>
          <a:prstGeom prst="rect">
            <a:avLst/>
          </a:prstGeom>
          <a:solidFill>
            <a:schemeClr val="bg2"/>
          </a:solidFill>
        </p:spPr>
        <p:txBody>
          <a:bodyPr wrap="square" rtlCol="0">
            <a:spAutoFit/>
          </a:bodyPr>
          <a:lstStyle/>
          <a:p>
            <a:r>
              <a:rPr kumimoji="1" lang="en-US" altLang="ja-JP" sz="1800" dirty="0">
                <a:solidFill>
                  <a:schemeClr val="bg1"/>
                </a:solidFill>
              </a:rPr>
              <a:t>Perplexity</a:t>
            </a:r>
            <a:r>
              <a:rPr kumimoji="1" lang="ja-JP" altLang="en-US" sz="1800" dirty="0">
                <a:solidFill>
                  <a:schemeClr val="bg1"/>
                </a:solidFill>
              </a:rPr>
              <a:t> </a:t>
            </a:r>
            <a:r>
              <a:rPr kumimoji="1" lang="en-US" altLang="ja-JP" sz="1600" dirty="0">
                <a:solidFill>
                  <a:schemeClr val="bg1"/>
                </a:solidFill>
              </a:rPr>
              <a:t>Enterprise pro</a:t>
            </a:r>
          </a:p>
        </p:txBody>
      </p:sp>
      <p:sp>
        <p:nvSpPr>
          <p:cNvPr id="10" name="テキスト ボックス 9"/>
          <p:cNvSpPr txBox="1"/>
          <p:nvPr/>
        </p:nvSpPr>
        <p:spPr>
          <a:xfrm>
            <a:off x="6870912" y="2255795"/>
            <a:ext cx="2334744" cy="369332"/>
          </a:xfrm>
          <a:prstGeom prst="rect">
            <a:avLst/>
          </a:prstGeom>
          <a:solidFill>
            <a:schemeClr val="bg2"/>
          </a:solidFill>
        </p:spPr>
        <p:txBody>
          <a:bodyPr wrap="square" rtlCol="0">
            <a:spAutoFit/>
          </a:bodyPr>
          <a:lstStyle/>
          <a:p>
            <a:r>
              <a:rPr kumimoji="1" lang="en-US" altLang="ja-JP" sz="1800" dirty="0">
                <a:solidFill>
                  <a:schemeClr val="bg1"/>
                </a:solidFill>
              </a:rPr>
              <a:t>Atlassian Intelligence</a:t>
            </a:r>
          </a:p>
        </p:txBody>
      </p:sp>
      <p:sp>
        <p:nvSpPr>
          <p:cNvPr id="11" name="角丸四角形 10"/>
          <p:cNvSpPr/>
          <p:nvPr/>
        </p:nvSpPr>
        <p:spPr>
          <a:xfrm>
            <a:off x="3821283" y="2795819"/>
            <a:ext cx="2699438" cy="308599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lumMod val="50000"/>
                    <a:lumOff val="50000"/>
                  </a:schemeClr>
                </a:solidFill>
              </a:rPr>
              <a:t>社内のドキュメントの</a:t>
            </a:r>
            <a:endParaRPr lang="en-US" altLang="ja-JP" sz="1600" dirty="0">
              <a:solidFill>
                <a:schemeClr val="tx1">
                  <a:lumMod val="50000"/>
                  <a:lumOff val="50000"/>
                </a:schemeClr>
              </a:solidFill>
            </a:endParaRPr>
          </a:p>
          <a:p>
            <a:r>
              <a:rPr lang="ja-JP" altLang="en-US" sz="1600" dirty="0">
                <a:solidFill>
                  <a:schemeClr val="tx1">
                    <a:lumMod val="50000"/>
                    <a:lumOff val="50000"/>
                  </a:schemeClr>
                </a:solidFill>
              </a:rPr>
              <a:t>アップロードが必要。</a:t>
            </a:r>
            <a:endParaRPr kumimoji="1" lang="en-US" altLang="ja-JP" sz="2400" dirty="0">
              <a:solidFill>
                <a:schemeClr val="tx1">
                  <a:lumMod val="50000"/>
                  <a:lumOff val="50000"/>
                </a:schemeClr>
              </a:solidFill>
            </a:endParaRPr>
          </a:p>
        </p:txBody>
      </p:sp>
      <p:sp>
        <p:nvSpPr>
          <p:cNvPr id="12" name="角丸四角形 11"/>
          <p:cNvSpPr/>
          <p:nvPr/>
        </p:nvSpPr>
        <p:spPr>
          <a:xfrm>
            <a:off x="6688565" y="2795818"/>
            <a:ext cx="2699438" cy="3085997"/>
          </a:xfrm>
          <a:prstGeom prst="round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600" dirty="0">
              <a:solidFill>
                <a:schemeClr val="tx1">
                  <a:lumMod val="85000"/>
                  <a:lumOff val="15000"/>
                </a:schemeClr>
              </a:solidFill>
            </a:endParaRPr>
          </a:p>
        </p:txBody>
      </p:sp>
      <p:sp>
        <p:nvSpPr>
          <p:cNvPr id="2" name="角丸四角形 1"/>
          <p:cNvSpPr/>
          <p:nvPr/>
        </p:nvSpPr>
        <p:spPr>
          <a:xfrm>
            <a:off x="954001" y="2795819"/>
            <a:ext cx="2699438" cy="308599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ja-JP" sz="1600" dirty="0">
                <a:solidFill>
                  <a:schemeClr val="tx1">
                    <a:lumMod val="50000"/>
                    <a:lumOff val="50000"/>
                  </a:schemeClr>
                </a:solidFill>
              </a:rPr>
              <a:t>膨大なデータが必要</a:t>
            </a:r>
            <a:r>
              <a:rPr kumimoji="1" lang="ja-JP" altLang="en-US" sz="1600" dirty="0">
                <a:solidFill>
                  <a:schemeClr val="tx1">
                    <a:lumMod val="50000"/>
                    <a:lumOff val="50000"/>
                  </a:schemeClr>
                </a:solidFill>
              </a:rPr>
              <a:t>。</a:t>
            </a:r>
            <a:endParaRPr kumimoji="1" lang="en-US" altLang="ja-JP" sz="1600" dirty="0">
              <a:solidFill>
                <a:schemeClr val="tx1">
                  <a:lumMod val="50000"/>
                  <a:lumOff val="50000"/>
                </a:schemeClr>
              </a:solidFill>
            </a:endParaRPr>
          </a:p>
          <a:p>
            <a:endParaRPr kumimoji="1" lang="en-US" altLang="ja-JP" sz="1600" dirty="0">
              <a:solidFill>
                <a:schemeClr val="tx1">
                  <a:lumMod val="50000"/>
                  <a:lumOff val="50000"/>
                </a:schemeClr>
              </a:solidFill>
            </a:endParaRPr>
          </a:p>
          <a:p>
            <a:r>
              <a:rPr kumimoji="1" lang="ja-JP" altLang="ja-JP" sz="1600" dirty="0">
                <a:solidFill>
                  <a:schemeClr val="tx1">
                    <a:lumMod val="50000"/>
                    <a:lumOff val="50000"/>
                  </a:schemeClr>
                </a:solidFill>
              </a:rPr>
              <a:t>ファインチューニングや</a:t>
            </a:r>
            <a:endParaRPr kumimoji="1" lang="en-US" altLang="ja-JP" sz="1600" dirty="0">
              <a:solidFill>
                <a:schemeClr val="tx1">
                  <a:lumMod val="50000"/>
                  <a:lumOff val="50000"/>
                </a:schemeClr>
              </a:solidFill>
            </a:endParaRPr>
          </a:p>
          <a:p>
            <a:r>
              <a:rPr kumimoji="1" lang="ja-JP" altLang="ja-JP" sz="1600" dirty="0">
                <a:solidFill>
                  <a:schemeClr val="tx1">
                    <a:lumMod val="50000"/>
                    <a:lumOff val="50000"/>
                  </a:schemeClr>
                </a:solidFill>
              </a:rPr>
              <a:t>プロンプト設計等の</a:t>
            </a:r>
            <a:endParaRPr kumimoji="1" lang="en-US" altLang="ja-JP" sz="1600" dirty="0">
              <a:solidFill>
                <a:schemeClr val="tx1">
                  <a:lumMod val="50000"/>
                  <a:lumOff val="50000"/>
                </a:schemeClr>
              </a:solidFill>
            </a:endParaRPr>
          </a:p>
          <a:p>
            <a:r>
              <a:rPr kumimoji="1" lang="ja-JP" altLang="ja-JP" sz="1600" dirty="0">
                <a:solidFill>
                  <a:schemeClr val="tx1">
                    <a:lumMod val="50000"/>
                    <a:lumOff val="50000"/>
                  </a:schemeClr>
                </a:solidFill>
              </a:rPr>
              <a:t>専門知識が必要</a:t>
            </a:r>
            <a:r>
              <a:rPr lang="ja-JP" altLang="en-US" sz="1600" dirty="0">
                <a:solidFill>
                  <a:schemeClr val="tx1">
                    <a:lumMod val="50000"/>
                    <a:lumOff val="50000"/>
                  </a:schemeClr>
                </a:solidFill>
                <a:effectLst/>
              </a:rPr>
              <a:t>。</a:t>
            </a:r>
            <a:endParaRPr lang="ja-JP" altLang="ja-JP" sz="1600" dirty="0">
              <a:solidFill>
                <a:schemeClr val="tx1">
                  <a:lumMod val="50000"/>
                  <a:lumOff val="50000"/>
                </a:schemeClr>
              </a:solidFill>
              <a:effectLst/>
            </a:endParaRPr>
          </a:p>
        </p:txBody>
      </p:sp>
      <p:sp>
        <p:nvSpPr>
          <p:cNvPr id="14" name="正方形/長方形 13"/>
          <p:cNvSpPr/>
          <p:nvPr/>
        </p:nvSpPr>
        <p:spPr>
          <a:xfrm>
            <a:off x="6920829" y="4408815"/>
            <a:ext cx="1945143" cy="45796"/>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6920829" y="4643836"/>
            <a:ext cx="1945143" cy="45796"/>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6920828" y="4878493"/>
            <a:ext cx="576000" cy="45796"/>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6812645" y="3683274"/>
            <a:ext cx="2393011" cy="1323439"/>
          </a:xfrm>
          <a:prstGeom prst="rect">
            <a:avLst/>
          </a:prstGeom>
          <a:noFill/>
        </p:spPr>
        <p:txBody>
          <a:bodyPr wrap="square" rtlCol="0">
            <a:spAutoFit/>
          </a:bodyPr>
          <a:lstStyle/>
          <a:p>
            <a:r>
              <a:rPr lang="ja-JP" altLang="en-US" sz="1600" dirty="0">
                <a:solidFill>
                  <a:schemeClr val="tx1">
                    <a:lumMod val="85000"/>
                    <a:lumOff val="15000"/>
                  </a:schemeClr>
                </a:solidFill>
              </a:rPr>
              <a:t>ページの作成等が必要。</a:t>
            </a:r>
            <a:endParaRPr lang="en-US" altLang="ja-JP" sz="1600" dirty="0">
              <a:solidFill>
                <a:schemeClr val="tx1">
                  <a:lumMod val="85000"/>
                  <a:lumOff val="15000"/>
                </a:schemeClr>
              </a:solidFill>
            </a:endParaRPr>
          </a:p>
          <a:p>
            <a:endParaRPr lang="en-US" altLang="ja-JP" sz="1600" dirty="0">
              <a:solidFill>
                <a:schemeClr val="tx1">
                  <a:lumMod val="85000"/>
                  <a:lumOff val="15000"/>
                </a:schemeClr>
              </a:solidFill>
            </a:endParaRPr>
          </a:p>
          <a:p>
            <a:r>
              <a:rPr lang="en-US" altLang="ja-JP" sz="1600" dirty="0">
                <a:solidFill>
                  <a:schemeClr val="tx1">
                    <a:lumMod val="85000"/>
                    <a:lumOff val="15000"/>
                  </a:schemeClr>
                </a:solidFill>
              </a:rPr>
              <a:t>KCBS</a:t>
            </a:r>
            <a:r>
              <a:rPr lang="ja-JP" altLang="en-US" sz="1600" dirty="0">
                <a:solidFill>
                  <a:schemeClr val="tx1">
                    <a:lumMod val="85000"/>
                    <a:lumOff val="15000"/>
                  </a:schemeClr>
                </a:solidFill>
              </a:rPr>
              <a:t>事業部では既に</a:t>
            </a:r>
          </a:p>
          <a:p>
            <a:r>
              <a:rPr lang="en-US" altLang="ja-JP" sz="1600" dirty="0">
                <a:solidFill>
                  <a:schemeClr val="bg2"/>
                </a:solidFill>
              </a:rPr>
              <a:t>Confluence</a:t>
            </a:r>
            <a:r>
              <a:rPr lang="ja-JP" altLang="en-US" sz="1600" dirty="0">
                <a:solidFill>
                  <a:schemeClr val="tx1">
                    <a:lumMod val="85000"/>
                    <a:lumOff val="15000"/>
                  </a:schemeClr>
                </a:solidFill>
              </a:rPr>
              <a:t>に</a:t>
            </a:r>
            <a:r>
              <a:rPr lang="ja-JP" altLang="en-US" sz="1600" dirty="0">
                <a:solidFill>
                  <a:schemeClr val="bg2"/>
                </a:solidFill>
              </a:rPr>
              <a:t>情報</a:t>
            </a:r>
            <a:r>
              <a:rPr lang="ja-JP" altLang="en-US" sz="1600" dirty="0">
                <a:solidFill>
                  <a:schemeClr val="tx1">
                    <a:lumMod val="85000"/>
                    <a:lumOff val="15000"/>
                  </a:schemeClr>
                </a:solidFill>
              </a:rPr>
              <a:t>を</a:t>
            </a:r>
            <a:endParaRPr lang="en-US" altLang="ja-JP" sz="1600" dirty="0">
              <a:solidFill>
                <a:schemeClr val="tx1">
                  <a:lumMod val="85000"/>
                  <a:lumOff val="15000"/>
                </a:schemeClr>
              </a:solidFill>
            </a:endParaRPr>
          </a:p>
          <a:p>
            <a:r>
              <a:rPr lang="ja-JP" altLang="en-US" sz="1600" dirty="0">
                <a:solidFill>
                  <a:schemeClr val="bg2"/>
                </a:solidFill>
              </a:rPr>
              <a:t>蓄積中</a:t>
            </a:r>
            <a:r>
              <a:rPr lang="ja-JP" altLang="en-US" sz="1600" dirty="0">
                <a:solidFill>
                  <a:schemeClr val="tx1">
                    <a:lumMod val="85000"/>
                    <a:lumOff val="15000"/>
                  </a:schemeClr>
                </a:solidFill>
              </a:rPr>
              <a:t>。</a:t>
            </a:r>
          </a:p>
        </p:txBody>
      </p:sp>
      <p:grpSp>
        <p:nvGrpSpPr>
          <p:cNvPr id="4" name="グループ化 3"/>
          <p:cNvGrpSpPr/>
          <p:nvPr/>
        </p:nvGrpSpPr>
        <p:grpSpPr>
          <a:xfrm>
            <a:off x="954001" y="1136380"/>
            <a:ext cx="6728426" cy="707886"/>
            <a:chOff x="1069375" y="966836"/>
            <a:chExt cx="6728426" cy="707886"/>
          </a:xfrm>
        </p:grpSpPr>
        <p:sp>
          <p:nvSpPr>
            <p:cNvPr id="15" name="正方形/長方形 14"/>
            <p:cNvSpPr/>
            <p:nvPr/>
          </p:nvSpPr>
          <p:spPr>
            <a:xfrm>
              <a:off x="1191787" y="1555948"/>
              <a:ext cx="4320000" cy="45719"/>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069375" y="966836"/>
              <a:ext cx="6728426" cy="707886"/>
            </a:xfrm>
            <a:prstGeom prst="rect">
              <a:avLst/>
            </a:prstGeom>
            <a:noFill/>
          </p:spPr>
          <p:txBody>
            <a:bodyPr wrap="square" rtlCol="0">
              <a:spAutoFit/>
            </a:bodyPr>
            <a:lstStyle/>
            <a:p>
              <a:r>
                <a:rPr lang="en-US" altLang="ja-JP" sz="2000" dirty="0">
                  <a:solidFill>
                    <a:schemeClr val="tx1">
                      <a:lumMod val="85000"/>
                      <a:lumOff val="15000"/>
                    </a:schemeClr>
                  </a:solidFill>
                </a:rPr>
                <a:t>KCBS</a:t>
              </a:r>
              <a:r>
                <a:rPr lang="ja-JP" altLang="en-US" sz="2000" dirty="0">
                  <a:solidFill>
                    <a:schemeClr val="tx1">
                      <a:lumMod val="85000"/>
                      <a:lumOff val="15000"/>
                    </a:schemeClr>
                  </a:solidFill>
                </a:rPr>
                <a:t>事業部では既に導入され、案件や組織内で</a:t>
              </a:r>
              <a:r>
                <a:rPr kumimoji="1" lang="ja-JP" altLang="en-US" sz="2000" dirty="0"/>
                <a:t>運用中。</a:t>
              </a:r>
              <a:endParaRPr kumimoji="1" lang="en-US" altLang="ja-JP" sz="2000" dirty="0"/>
            </a:p>
            <a:p>
              <a:r>
                <a:rPr kumimoji="1" lang="ja-JP" altLang="en-US" sz="2000" dirty="0">
                  <a:solidFill>
                    <a:schemeClr val="tx1">
                      <a:lumMod val="85000"/>
                      <a:lumOff val="15000"/>
                    </a:schemeClr>
                  </a:solidFill>
                </a:rPr>
                <a:t>ノウハウを持っているメンバーも多い！</a:t>
              </a:r>
              <a:endParaRPr kumimoji="1" lang="en-US" altLang="ja-JP" sz="2000" dirty="0">
                <a:solidFill>
                  <a:schemeClr val="tx1">
                    <a:lumMod val="85000"/>
                    <a:lumOff val="15000"/>
                  </a:schemeClr>
                </a:solidFill>
              </a:endParaRPr>
            </a:p>
          </p:txBody>
        </p:sp>
      </p:grpSp>
    </p:spTree>
    <p:extLst>
      <p:ext uri="{BB962C8B-B14F-4D97-AF65-F5344CB8AC3E}">
        <p14:creationId xmlns:p14="http://schemas.microsoft.com/office/powerpoint/2010/main" val="3724364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10</a:t>
            </a:fld>
            <a:endParaRPr/>
          </a:p>
        </p:txBody>
      </p:sp>
      <p:sp>
        <p:nvSpPr>
          <p:cNvPr id="13" name="タイトル 2"/>
          <p:cNvSpPr>
            <a:spLocks noGrp="1"/>
          </p:cNvSpPr>
          <p:nvPr>
            <p:ph type="title"/>
          </p:nvPr>
        </p:nvSpPr>
        <p:spPr/>
        <p:txBody>
          <a:bodyPr/>
          <a:lstStyle/>
          <a:p>
            <a:r>
              <a:rPr kumimoji="1" lang="en-US" altLang="ja-JP" dirty="0"/>
              <a:t>1. </a:t>
            </a:r>
            <a:r>
              <a:rPr kumimoji="1" lang="ja-JP" altLang="en-US" dirty="0"/>
              <a:t>テーマ選定理由</a:t>
            </a:r>
          </a:p>
        </p:txBody>
      </p:sp>
      <p:grpSp>
        <p:nvGrpSpPr>
          <p:cNvPr id="3" name="グループ化 2"/>
          <p:cNvGrpSpPr/>
          <p:nvPr/>
        </p:nvGrpSpPr>
        <p:grpSpPr>
          <a:xfrm>
            <a:off x="1378807" y="2520383"/>
            <a:ext cx="7148385" cy="1729452"/>
            <a:chOff x="1378806" y="2396816"/>
            <a:chExt cx="7148385" cy="1729452"/>
          </a:xfrm>
        </p:grpSpPr>
        <p:sp>
          <p:nvSpPr>
            <p:cNvPr id="7" name="正方形/長方形 6"/>
            <p:cNvSpPr/>
            <p:nvPr/>
          </p:nvSpPr>
          <p:spPr>
            <a:xfrm>
              <a:off x="2229863" y="3405785"/>
              <a:ext cx="3672000" cy="45719"/>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160978" y="3052212"/>
              <a:ext cx="5584043" cy="830997"/>
            </a:xfrm>
            <a:prstGeom prst="rect">
              <a:avLst/>
            </a:prstGeom>
            <a:noFill/>
          </p:spPr>
          <p:txBody>
            <a:bodyPr wrap="square" rtlCol="0">
              <a:spAutoFit/>
            </a:bodyPr>
            <a:lstStyle/>
            <a:p>
              <a:r>
                <a:rPr lang="en-US" altLang="ja-JP" sz="2400" dirty="0"/>
                <a:t>AI</a:t>
              </a:r>
              <a:r>
                <a:rPr lang="ja-JP" altLang="ja-JP" sz="2400" dirty="0"/>
                <a:t>検索ツールの</a:t>
              </a:r>
              <a:r>
                <a:rPr lang="ja-JP" altLang="ja-JP" sz="2400" b="1" dirty="0">
                  <a:solidFill>
                    <a:schemeClr val="bg2"/>
                  </a:solidFill>
                </a:rPr>
                <a:t>検討</a:t>
              </a:r>
              <a:r>
                <a:rPr lang="ja-JP" altLang="ja-JP" sz="2400" dirty="0"/>
                <a:t>と</a:t>
              </a:r>
              <a:r>
                <a:rPr lang="ja-JP" altLang="ja-JP" sz="2400" b="1" dirty="0">
                  <a:solidFill>
                    <a:schemeClr val="bg2"/>
                  </a:solidFill>
                </a:rPr>
                <a:t>活用</a:t>
              </a:r>
              <a:r>
                <a:rPr lang="ja-JP" altLang="en-US" sz="2400" dirty="0"/>
                <a:t>を実施し、情報収集に費やす時間の削減を目指す。</a:t>
              </a:r>
              <a:endParaRPr kumimoji="1" lang="en-US" altLang="ja-JP" sz="3600" dirty="0"/>
            </a:p>
          </p:txBody>
        </p:sp>
        <p:sp>
          <p:nvSpPr>
            <p:cNvPr id="5" name="正方形/長方形 4"/>
            <p:cNvSpPr/>
            <p:nvPr/>
          </p:nvSpPr>
          <p:spPr>
            <a:xfrm>
              <a:off x="1378806" y="2809152"/>
              <a:ext cx="7148385" cy="1317116"/>
            </a:xfrm>
            <a:prstGeom prst="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1378806" y="2396816"/>
              <a:ext cx="1469426" cy="338554"/>
            </a:xfrm>
            <a:prstGeom prst="rect">
              <a:avLst/>
            </a:prstGeom>
            <a:solidFill>
              <a:schemeClr val="bg2"/>
            </a:solidFill>
          </p:spPr>
          <p:txBody>
            <a:bodyPr wrap="square" rtlCol="0">
              <a:spAutoFit/>
            </a:bodyPr>
            <a:lstStyle/>
            <a:p>
              <a:pPr algn="ctr"/>
              <a:r>
                <a:rPr kumimoji="1" lang="ja-JP" altLang="en-US" sz="1600" dirty="0">
                  <a:solidFill>
                    <a:schemeClr val="bg1"/>
                  </a:solidFill>
                </a:rPr>
                <a:t>研究テーマ</a:t>
              </a:r>
            </a:p>
          </p:txBody>
        </p:sp>
      </p:grpSp>
    </p:spTree>
    <p:extLst>
      <p:ext uri="{BB962C8B-B14F-4D97-AF65-F5344CB8AC3E}">
        <p14:creationId xmlns:p14="http://schemas.microsoft.com/office/powerpoint/2010/main" val="225408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7" name="テキスト ボックス 6"/>
          <p:cNvSpPr txBox="1"/>
          <p:nvPr/>
        </p:nvSpPr>
        <p:spPr>
          <a:xfrm>
            <a:off x="950694" y="1262508"/>
            <a:ext cx="7215307" cy="400110"/>
          </a:xfrm>
          <a:prstGeom prst="rect">
            <a:avLst/>
          </a:prstGeom>
          <a:noFill/>
        </p:spPr>
        <p:txBody>
          <a:bodyPr wrap="square" rtlCol="0">
            <a:spAutoFit/>
          </a:bodyPr>
          <a:lstStyle/>
          <a:p>
            <a:r>
              <a:rPr kumimoji="1" lang="en-US" altLang="ja-JP" sz="2000" dirty="0"/>
              <a:t>AI</a:t>
            </a:r>
            <a:r>
              <a:rPr kumimoji="1" lang="ja-JP" altLang="en-US" sz="2000" dirty="0"/>
              <a:t>検索ツールの検討を実施。</a:t>
            </a:r>
            <a:endParaRPr kumimoji="1" lang="en-US" altLang="ja-JP" sz="2000" dirty="0"/>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11</a:t>
            </a:fld>
            <a:endParaRPr/>
          </a:p>
        </p:txBody>
      </p:sp>
      <p:sp>
        <p:nvSpPr>
          <p:cNvPr id="13" name="タイトル 2"/>
          <p:cNvSpPr>
            <a:spLocks noGrp="1"/>
          </p:cNvSpPr>
          <p:nvPr>
            <p:ph type="title"/>
          </p:nvPr>
        </p:nvSpPr>
        <p:spPr/>
        <p:txBody>
          <a:bodyPr/>
          <a:lstStyle/>
          <a:p>
            <a:r>
              <a:rPr kumimoji="1" lang="en-US" altLang="ja-JP" dirty="0"/>
              <a:t>2. AI</a:t>
            </a:r>
            <a:r>
              <a:rPr kumimoji="1" lang="ja-JP" altLang="en-US" dirty="0"/>
              <a:t>検索ツールの検討</a:t>
            </a:r>
          </a:p>
        </p:txBody>
      </p:sp>
      <p:sp>
        <p:nvSpPr>
          <p:cNvPr id="8" name="テキスト ボックス 7"/>
          <p:cNvSpPr txBox="1"/>
          <p:nvPr/>
        </p:nvSpPr>
        <p:spPr>
          <a:xfrm>
            <a:off x="1236602" y="2255795"/>
            <a:ext cx="2134235" cy="369332"/>
          </a:xfrm>
          <a:prstGeom prst="rect">
            <a:avLst/>
          </a:prstGeom>
          <a:solidFill>
            <a:schemeClr val="bg2"/>
          </a:solidFill>
        </p:spPr>
        <p:txBody>
          <a:bodyPr wrap="square" rtlCol="0">
            <a:spAutoFit/>
          </a:bodyPr>
          <a:lstStyle/>
          <a:p>
            <a:r>
              <a:rPr kumimoji="1" lang="en-US" altLang="ja-JP" sz="1800" dirty="0">
                <a:solidFill>
                  <a:schemeClr val="bg1"/>
                </a:solidFill>
              </a:rPr>
              <a:t>ChatGPT </a:t>
            </a:r>
            <a:r>
              <a:rPr kumimoji="1" lang="en-US" altLang="ja-JP" sz="1600" dirty="0">
                <a:solidFill>
                  <a:schemeClr val="bg1"/>
                </a:solidFill>
              </a:rPr>
              <a:t>Enterprise</a:t>
            </a:r>
          </a:p>
        </p:txBody>
      </p:sp>
      <p:sp>
        <p:nvSpPr>
          <p:cNvPr id="9" name="テキスト ボックス 8"/>
          <p:cNvSpPr txBox="1"/>
          <p:nvPr/>
        </p:nvSpPr>
        <p:spPr>
          <a:xfrm>
            <a:off x="3902224" y="2255795"/>
            <a:ext cx="2537555" cy="369332"/>
          </a:xfrm>
          <a:prstGeom prst="rect">
            <a:avLst/>
          </a:prstGeom>
          <a:solidFill>
            <a:schemeClr val="bg2"/>
          </a:solidFill>
        </p:spPr>
        <p:txBody>
          <a:bodyPr wrap="square" rtlCol="0">
            <a:spAutoFit/>
          </a:bodyPr>
          <a:lstStyle/>
          <a:p>
            <a:r>
              <a:rPr kumimoji="1" lang="en-US" altLang="ja-JP" sz="1800" dirty="0">
                <a:solidFill>
                  <a:schemeClr val="bg1"/>
                </a:solidFill>
              </a:rPr>
              <a:t>Perplexity</a:t>
            </a:r>
            <a:r>
              <a:rPr kumimoji="1" lang="ja-JP" altLang="en-US" sz="1800" dirty="0">
                <a:solidFill>
                  <a:schemeClr val="bg1"/>
                </a:solidFill>
              </a:rPr>
              <a:t> </a:t>
            </a:r>
            <a:r>
              <a:rPr kumimoji="1" lang="en-US" altLang="ja-JP" sz="1600" dirty="0">
                <a:solidFill>
                  <a:schemeClr val="bg1"/>
                </a:solidFill>
              </a:rPr>
              <a:t>Enterprise pro</a:t>
            </a:r>
          </a:p>
        </p:txBody>
      </p:sp>
      <p:sp>
        <p:nvSpPr>
          <p:cNvPr id="10" name="テキスト ボックス 9"/>
          <p:cNvSpPr txBox="1"/>
          <p:nvPr/>
        </p:nvSpPr>
        <p:spPr>
          <a:xfrm>
            <a:off x="6870912" y="2255795"/>
            <a:ext cx="2334744" cy="369332"/>
          </a:xfrm>
          <a:prstGeom prst="rect">
            <a:avLst/>
          </a:prstGeom>
          <a:solidFill>
            <a:schemeClr val="bg2"/>
          </a:solidFill>
        </p:spPr>
        <p:txBody>
          <a:bodyPr wrap="square" rtlCol="0">
            <a:spAutoFit/>
          </a:bodyPr>
          <a:lstStyle/>
          <a:p>
            <a:r>
              <a:rPr kumimoji="1" lang="en-US" altLang="ja-JP" sz="1800" dirty="0">
                <a:solidFill>
                  <a:schemeClr val="bg1"/>
                </a:solidFill>
              </a:rPr>
              <a:t>Atlassian Intelligence</a:t>
            </a:r>
          </a:p>
        </p:txBody>
      </p:sp>
      <p:sp>
        <p:nvSpPr>
          <p:cNvPr id="11" name="角丸四角形 10"/>
          <p:cNvSpPr/>
          <p:nvPr/>
        </p:nvSpPr>
        <p:spPr>
          <a:xfrm>
            <a:off x="3821283" y="2795819"/>
            <a:ext cx="2699438" cy="3085997"/>
          </a:xfrm>
          <a:prstGeom prst="round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tx1">
                    <a:lumMod val="85000"/>
                    <a:lumOff val="15000"/>
                  </a:schemeClr>
                </a:solidFill>
              </a:rPr>
              <a:t>自然言語処理（</a:t>
            </a:r>
            <a:r>
              <a:rPr kumimoji="1" lang="en-US" altLang="ja-JP" sz="1600" dirty="0">
                <a:solidFill>
                  <a:schemeClr val="tx1">
                    <a:lumMod val="85000"/>
                    <a:lumOff val="15000"/>
                  </a:schemeClr>
                </a:solidFill>
              </a:rPr>
              <a:t>NLP</a:t>
            </a:r>
            <a:r>
              <a:rPr kumimoji="1" lang="ja-JP" altLang="en-US" sz="1600" dirty="0">
                <a:solidFill>
                  <a:schemeClr val="tx1">
                    <a:lumMod val="85000"/>
                    <a:lumOff val="15000"/>
                  </a:schemeClr>
                </a:solidFill>
              </a:rPr>
              <a:t>）と</a:t>
            </a:r>
            <a:endParaRPr kumimoji="1" lang="en-US" altLang="ja-JP" sz="1600" dirty="0">
              <a:solidFill>
                <a:schemeClr val="tx1">
                  <a:lumMod val="85000"/>
                  <a:lumOff val="15000"/>
                </a:schemeClr>
              </a:solidFill>
            </a:endParaRPr>
          </a:p>
          <a:p>
            <a:r>
              <a:rPr kumimoji="1" lang="ja-JP" altLang="en-US" sz="1600" dirty="0">
                <a:solidFill>
                  <a:schemeClr val="tx1">
                    <a:lumMod val="85000"/>
                    <a:lumOff val="15000"/>
                  </a:schemeClr>
                </a:solidFill>
              </a:rPr>
              <a:t>機械学習技術を使用した</a:t>
            </a:r>
            <a:r>
              <a:rPr kumimoji="1" lang="en-US" altLang="ja-JP" sz="1600" dirty="0">
                <a:solidFill>
                  <a:schemeClr val="tx1">
                    <a:lumMod val="85000"/>
                    <a:lumOff val="15000"/>
                  </a:schemeClr>
                </a:solidFill>
              </a:rPr>
              <a:t>AI</a:t>
            </a:r>
            <a:r>
              <a:rPr kumimoji="1" lang="ja-JP" altLang="en-US" sz="1600" dirty="0">
                <a:solidFill>
                  <a:schemeClr val="tx1">
                    <a:lumMod val="85000"/>
                    <a:lumOff val="15000"/>
                  </a:schemeClr>
                </a:solidFill>
              </a:rPr>
              <a:t>検索エンジン。</a:t>
            </a:r>
            <a:endParaRPr kumimoji="1" lang="en-US" altLang="ja-JP" sz="1600" dirty="0">
              <a:solidFill>
                <a:schemeClr val="tx1">
                  <a:lumMod val="85000"/>
                  <a:lumOff val="15000"/>
                </a:schemeClr>
              </a:solidFill>
            </a:endParaRPr>
          </a:p>
          <a:p>
            <a:endParaRPr kumimoji="1" lang="en-US" altLang="ja-JP" sz="1600" dirty="0">
              <a:solidFill>
                <a:schemeClr val="tx1">
                  <a:lumMod val="85000"/>
                  <a:lumOff val="15000"/>
                </a:schemeClr>
              </a:solidFill>
            </a:endParaRPr>
          </a:p>
          <a:p>
            <a:r>
              <a:rPr kumimoji="1" lang="ja-JP" altLang="en-US" sz="1600" dirty="0">
                <a:solidFill>
                  <a:schemeClr val="tx1">
                    <a:lumMod val="85000"/>
                    <a:lumOff val="15000"/>
                  </a:schemeClr>
                </a:solidFill>
              </a:rPr>
              <a:t>大規模企業向けのプラン。</a:t>
            </a:r>
          </a:p>
        </p:txBody>
      </p:sp>
      <p:sp>
        <p:nvSpPr>
          <p:cNvPr id="12" name="角丸四角形 11"/>
          <p:cNvSpPr/>
          <p:nvPr/>
        </p:nvSpPr>
        <p:spPr>
          <a:xfrm>
            <a:off x="6688565" y="2795818"/>
            <a:ext cx="2699438" cy="3085997"/>
          </a:xfrm>
          <a:prstGeom prst="round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lumMod val="85000"/>
                    <a:lumOff val="15000"/>
                  </a:schemeClr>
                </a:solidFill>
              </a:rPr>
              <a:t>Atlassian</a:t>
            </a:r>
            <a:r>
              <a:rPr kumimoji="1" lang="ja-JP" altLang="en-US" sz="1600" dirty="0">
                <a:solidFill>
                  <a:schemeClr val="tx1">
                    <a:lumMod val="85000"/>
                    <a:lumOff val="15000"/>
                  </a:schemeClr>
                </a:solidFill>
              </a:rPr>
              <a:t>社が提供する</a:t>
            </a:r>
            <a:endParaRPr kumimoji="1" lang="en-US" altLang="ja-JP" sz="1600" dirty="0">
              <a:solidFill>
                <a:schemeClr val="tx1">
                  <a:lumMod val="85000"/>
                  <a:lumOff val="15000"/>
                </a:schemeClr>
              </a:solidFill>
            </a:endParaRPr>
          </a:p>
          <a:p>
            <a:r>
              <a:rPr kumimoji="1" lang="en-US" altLang="ja-JP" sz="1600" dirty="0">
                <a:solidFill>
                  <a:schemeClr val="tx1">
                    <a:lumMod val="85000"/>
                    <a:lumOff val="15000"/>
                  </a:schemeClr>
                </a:solidFill>
              </a:rPr>
              <a:t>AI</a:t>
            </a:r>
            <a:r>
              <a:rPr kumimoji="1" lang="ja-JP" altLang="en-US" sz="1600" dirty="0">
                <a:solidFill>
                  <a:schemeClr val="tx1">
                    <a:lumMod val="85000"/>
                    <a:lumOff val="15000"/>
                  </a:schemeClr>
                </a:solidFill>
              </a:rPr>
              <a:t>および機械学習を</a:t>
            </a:r>
            <a:endParaRPr kumimoji="1" lang="en-US" altLang="ja-JP" sz="1600" dirty="0">
              <a:solidFill>
                <a:schemeClr val="tx1">
                  <a:lumMod val="85000"/>
                  <a:lumOff val="15000"/>
                </a:schemeClr>
              </a:solidFill>
            </a:endParaRPr>
          </a:p>
          <a:p>
            <a:r>
              <a:rPr kumimoji="1" lang="ja-JP" altLang="en-US" sz="1600" dirty="0">
                <a:solidFill>
                  <a:schemeClr val="tx1">
                    <a:lumMod val="85000"/>
                    <a:lumOff val="15000"/>
                  </a:schemeClr>
                </a:solidFill>
              </a:rPr>
              <a:t>活用した機能群。</a:t>
            </a:r>
            <a:endParaRPr kumimoji="1" lang="en-US" altLang="ja-JP" sz="1600" dirty="0">
              <a:solidFill>
                <a:schemeClr val="tx1">
                  <a:lumMod val="85000"/>
                  <a:lumOff val="15000"/>
                </a:schemeClr>
              </a:solidFill>
            </a:endParaRPr>
          </a:p>
          <a:p>
            <a:endParaRPr kumimoji="1" lang="en-US" altLang="ja-JP" sz="1600" dirty="0">
              <a:solidFill>
                <a:schemeClr val="tx1">
                  <a:lumMod val="85000"/>
                  <a:lumOff val="15000"/>
                </a:schemeClr>
              </a:solidFill>
            </a:endParaRPr>
          </a:p>
          <a:p>
            <a:r>
              <a:rPr kumimoji="1" lang="ja-JP" altLang="en-US" sz="1600" dirty="0">
                <a:solidFill>
                  <a:schemeClr val="tx1">
                    <a:lumMod val="85000"/>
                    <a:lumOff val="15000"/>
                  </a:schemeClr>
                </a:solidFill>
              </a:rPr>
              <a:t>各</a:t>
            </a:r>
            <a:r>
              <a:rPr kumimoji="1" lang="en-US" altLang="ja-JP" sz="1600" dirty="0">
                <a:solidFill>
                  <a:schemeClr val="tx1">
                    <a:lumMod val="85000"/>
                    <a:lumOff val="15000"/>
                  </a:schemeClr>
                </a:solidFill>
              </a:rPr>
              <a:t>Atlassian</a:t>
            </a:r>
            <a:r>
              <a:rPr kumimoji="1" lang="ja-JP" altLang="en-US" sz="1600" dirty="0">
                <a:solidFill>
                  <a:schemeClr val="tx1">
                    <a:lumMod val="85000"/>
                    <a:lumOff val="15000"/>
                  </a:schemeClr>
                </a:solidFill>
              </a:rPr>
              <a:t>製品に</a:t>
            </a:r>
            <a:endParaRPr kumimoji="1" lang="en-US" altLang="ja-JP" sz="1600" dirty="0">
              <a:solidFill>
                <a:schemeClr val="tx1">
                  <a:lumMod val="85000"/>
                  <a:lumOff val="15000"/>
                </a:schemeClr>
              </a:solidFill>
            </a:endParaRPr>
          </a:p>
          <a:p>
            <a:r>
              <a:rPr kumimoji="1" lang="ja-JP" altLang="en-US" sz="1600" dirty="0">
                <a:solidFill>
                  <a:schemeClr val="tx1">
                    <a:lumMod val="85000"/>
                    <a:lumOff val="15000"/>
                  </a:schemeClr>
                </a:solidFill>
              </a:rPr>
              <a:t>組み込まれている。</a:t>
            </a: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8685" y="5152128"/>
            <a:ext cx="536971" cy="536971"/>
          </a:xfrm>
          <a:prstGeom prst="rect">
            <a:avLst/>
          </a:prstGeom>
        </p:spPr>
      </p:pic>
      <p:sp>
        <p:nvSpPr>
          <p:cNvPr id="2" name="角丸四角形 1"/>
          <p:cNvSpPr/>
          <p:nvPr/>
        </p:nvSpPr>
        <p:spPr>
          <a:xfrm>
            <a:off x="954001" y="2795819"/>
            <a:ext cx="2699438" cy="3085997"/>
          </a:xfrm>
          <a:prstGeom prst="round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lumMod val="85000"/>
                    <a:lumOff val="15000"/>
                  </a:schemeClr>
                </a:solidFill>
              </a:rPr>
              <a:t>広く親しまれている</a:t>
            </a:r>
            <a:endParaRPr lang="en-US" altLang="ja-JP" sz="1600" dirty="0">
              <a:solidFill>
                <a:schemeClr val="tx1">
                  <a:lumMod val="85000"/>
                  <a:lumOff val="15000"/>
                </a:schemeClr>
              </a:solidFill>
            </a:endParaRPr>
          </a:p>
          <a:p>
            <a:r>
              <a:rPr lang="en-US" altLang="ja-JP" sz="1600" dirty="0">
                <a:solidFill>
                  <a:schemeClr val="tx1">
                    <a:lumMod val="85000"/>
                    <a:lumOff val="15000"/>
                  </a:schemeClr>
                </a:solidFill>
              </a:rPr>
              <a:t>AI</a:t>
            </a:r>
            <a:r>
              <a:rPr lang="ja-JP" altLang="en-US" sz="1600" dirty="0">
                <a:solidFill>
                  <a:schemeClr val="tx1">
                    <a:lumMod val="85000"/>
                    <a:lumOff val="15000"/>
                  </a:schemeClr>
                </a:solidFill>
              </a:rPr>
              <a:t>チャットボット</a:t>
            </a:r>
            <a:endParaRPr lang="en-US" altLang="ja-JP" sz="1600" dirty="0">
              <a:solidFill>
                <a:schemeClr val="tx1">
                  <a:lumMod val="85000"/>
                  <a:lumOff val="15000"/>
                </a:schemeClr>
              </a:solidFill>
            </a:endParaRPr>
          </a:p>
          <a:p>
            <a:r>
              <a:rPr lang="ja-JP" altLang="en-US" sz="1600" dirty="0">
                <a:solidFill>
                  <a:schemeClr val="tx1">
                    <a:lumMod val="85000"/>
                    <a:lumOff val="15000"/>
                  </a:schemeClr>
                </a:solidFill>
              </a:rPr>
              <a:t>ソリューション。</a:t>
            </a:r>
          </a:p>
          <a:p>
            <a:endParaRPr lang="en-US" altLang="ja-JP" sz="1600" dirty="0">
              <a:solidFill>
                <a:schemeClr val="tx1">
                  <a:lumMod val="85000"/>
                  <a:lumOff val="15000"/>
                </a:schemeClr>
              </a:solidFill>
            </a:endParaRPr>
          </a:p>
          <a:p>
            <a:r>
              <a:rPr lang="ja-JP" altLang="en-US" sz="1600" dirty="0">
                <a:solidFill>
                  <a:schemeClr val="tx1">
                    <a:lumMod val="85000"/>
                    <a:lumOff val="15000"/>
                  </a:schemeClr>
                </a:solidFill>
              </a:rPr>
              <a:t>大規模企業向けのプラン。</a:t>
            </a:r>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1957" y="5225970"/>
            <a:ext cx="463129" cy="463129"/>
          </a:xfrm>
          <a:prstGeom prst="rect">
            <a:avLst/>
          </a:prstGeom>
        </p:spPr>
      </p:pic>
    </p:spTree>
    <p:extLst>
      <p:ext uri="{BB962C8B-B14F-4D97-AF65-F5344CB8AC3E}">
        <p14:creationId xmlns:p14="http://schemas.microsoft.com/office/powerpoint/2010/main" val="2470226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3" name="グループ化 2"/>
          <p:cNvGrpSpPr/>
          <p:nvPr/>
        </p:nvGrpSpPr>
        <p:grpSpPr>
          <a:xfrm>
            <a:off x="954001" y="1262508"/>
            <a:ext cx="7215307" cy="400110"/>
            <a:chOff x="1081730" y="1244709"/>
            <a:chExt cx="7215307" cy="400110"/>
          </a:xfrm>
        </p:grpSpPr>
        <p:sp>
          <p:nvSpPr>
            <p:cNvPr id="15" name="正方形/長方形 14"/>
            <p:cNvSpPr/>
            <p:nvPr/>
          </p:nvSpPr>
          <p:spPr>
            <a:xfrm>
              <a:off x="3832653" y="1533735"/>
              <a:ext cx="955589" cy="45719"/>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081730" y="1244709"/>
              <a:ext cx="7215307" cy="400110"/>
            </a:xfrm>
            <a:prstGeom prst="rect">
              <a:avLst/>
            </a:prstGeom>
            <a:noFill/>
          </p:spPr>
          <p:txBody>
            <a:bodyPr wrap="square" rtlCol="0">
              <a:spAutoFit/>
            </a:bodyPr>
            <a:lstStyle/>
            <a:p>
              <a:r>
                <a:rPr kumimoji="1" lang="en-US" altLang="ja-JP" sz="2000" dirty="0"/>
                <a:t>Atlassian Intelligence</a:t>
              </a:r>
              <a:r>
                <a:rPr kumimoji="1" lang="ja-JP" altLang="en-US" sz="2000" dirty="0"/>
                <a:t>は</a:t>
              </a:r>
              <a:r>
                <a:rPr kumimoji="1" lang="ja-JP" altLang="en-US" sz="2000" b="1" dirty="0"/>
                <a:t>低コスト</a:t>
              </a:r>
              <a:r>
                <a:rPr kumimoji="1" lang="ja-JP" altLang="en-US" sz="2000" dirty="0"/>
                <a:t>！</a:t>
              </a:r>
              <a:endParaRPr kumimoji="1" lang="en-US" altLang="ja-JP" sz="2000" dirty="0"/>
            </a:p>
          </p:txBody>
        </p:sp>
      </p:gr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12</a:t>
            </a:fld>
            <a:endParaRPr/>
          </a:p>
        </p:txBody>
      </p:sp>
      <p:sp>
        <p:nvSpPr>
          <p:cNvPr id="13" name="タイトル 2"/>
          <p:cNvSpPr>
            <a:spLocks noGrp="1"/>
          </p:cNvSpPr>
          <p:nvPr>
            <p:ph type="title"/>
          </p:nvPr>
        </p:nvSpPr>
        <p:spPr/>
        <p:txBody>
          <a:bodyPr/>
          <a:lstStyle/>
          <a:p>
            <a:r>
              <a:rPr kumimoji="1" lang="en-US" altLang="ja-JP" dirty="0"/>
              <a:t>2. AI</a:t>
            </a:r>
            <a:r>
              <a:rPr kumimoji="1" lang="ja-JP" altLang="en-US" dirty="0"/>
              <a:t>検索ツールの検討</a:t>
            </a:r>
          </a:p>
        </p:txBody>
      </p:sp>
      <p:sp>
        <p:nvSpPr>
          <p:cNvPr id="8" name="テキスト ボックス 7"/>
          <p:cNvSpPr txBox="1"/>
          <p:nvPr/>
        </p:nvSpPr>
        <p:spPr>
          <a:xfrm>
            <a:off x="1236602" y="2255795"/>
            <a:ext cx="2134235" cy="369332"/>
          </a:xfrm>
          <a:prstGeom prst="rect">
            <a:avLst/>
          </a:prstGeom>
          <a:solidFill>
            <a:schemeClr val="bg2"/>
          </a:solidFill>
        </p:spPr>
        <p:txBody>
          <a:bodyPr wrap="square" rtlCol="0">
            <a:spAutoFit/>
          </a:bodyPr>
          <a:lstStyle/>
          <a:p>
            <a:r>
              <a:rPr kumimoji="1" lang="en-US" altLang="ja-JP" sz="1800" dirty="0">
                <a:solidFill>
                  <a:schemeClr val="bg1"/>
                </a:solidFill>
              </a:rPr>
              <a:t>ChatGPT </a:t>
            </a:r>
            <a:r>
              <a:rPr kumimoji="1" lang="en-US" altLang="ja-JP" sz="1600" dirty="0">
                <a:solidFill>
                  <a:schemeClr val="bg1"/>
                </a:solidFill>
              </a:rPr>
              <a:t>Enterprise</a:t>
            </a:r>
          </a:p>
        </p:txBody>
      </p:sp>
      <p:sp>
        <p:nvSpPr>
          <p:cNvPr id="9" name="テキスト ボックス 8"/>
          <p:cNvSpPr txBox="1"/>
          <p:nvPr/>
        </p:nvSpPr>
        <p:spPr>
          <a:xfrm>
            <a:off x="3902224" y="2255795"/>
            <a:ext cx="2537555" cy="369332"/>
          </a:xfrm>
          <a:prstGeom prst="rect">
            <a:avLst/>
          </a:prstGeom>
          <a:solidFill>
            <a:schemeClr val="bg2"/>
          </a:solidFill>
        </p:spPr>
        <p:txBody>
          <a:bodyPr wrap="square" rtlCol="0">
            <a:spAutoFit/>
          </a:bodyPr>
          <a:lstStyle/>
          <a:p>
            <a:r>
              <a:rPr kumimoji="1" lang="en-US" altLang="ja-JP" sz="1800" dirty="0">
                <a:solidFill>
                  <a:schemeClr val="bg1"/>
                </a:solidFill>
              </a:rPr>
              <a:t>Perplexity</a:t>
            </a:r>
            <a:r>
              <a:rPr kumimoji="1" lang="ja-JP" altLang="en-US" sz="1800" dirty="0">
                <a:solidFill>
                  <a:schemeClr val="bg1"/>
                </a:solidFill>
              </a:rPr>
              <a:t> </a:t>
            </a:r>
            <a:r>
              <a:rPr kumimoji="1" lang="en-US" altLang="ja-JP" sz="1600" dirty="0">
                <a:solidFill>
                  <a:schemeClr val="bg1"/>
                </a:solidFill>
              </a:rPr>
              <a:t>Enterprise pro</a:t>
            </a:r>
          </a:p>
        </p:txBody>
      </p:sp>
      <p:sp>
        <p:nvSpPr>
          <p:cNvPr id="10" name="テキスト ボックス 9"/>
          <p:cNvSpPr txBox="1"/>
          <p:nvPr/>
        </p:nvSpPr>
        <p:spPr>
          <a:xfrm>
            <a:off x="6870912" y="2255795"/>
            <a:ext cx="2334744" cy="369332"/>
          </a:xfrm>
          <a:prstGeom prst="rect">
            <a:avLst/>
          </a:prstGeom>
          <a:solidFill>
            <a:schemeClr val="bg2"/>
          </a:solidFill>
        </p:spPr>
        <p:txBody>
          <a:bodyPr wrap="square" rtlCol="0">
            <a:spAutoFit/>
          </a:bodyPr>
          <a:lstStyle/>
          <a:p>
            <a:r>
              <a:rPr kumimoji="1" lang="en-US" altLang="ja-JP" sz="1800" dirty="0">
                <a:solidFill>
                  <a:schemeClr val="bg1"/>
                </a:solidFill>
              </a:rPr>
              <a:t>Atlassian Intelligence</a:t>
            </a:r>
          </a:p>
        </p:txBody>
      </p:sp>
      <p:sp>
        <p:nvSpPr>
          <p:cNvPr id="11" name="角丸四角形 10"/>
          <p:cNvSpPr/>
          <p:nvPr/>
        </p:nvSpPr>
        <p:spPr>
          <a:xfrm>
            <a:off x="3821283" y="2795819"/>
            <a:ext cx="2699438" cy="308599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a:solidFill>
                  <a:schemeClr val="tx1">
                    <a:lumMod val="50000"/>
                    <a:lumOff val="50000"/>
                  </a:schemeClr>
                </a:solidFill>
              </a:rPr>
              <a:t>1</a:t>
            </a:r>
            <a:r>
              <a:rPr lang="ja-JP" altLang="en-US" sz="1800" dirty="0">
                <a:solidFill>
                  <a:schemeClr val="tx1">
                    <a:lumMod val="50000"/>
                    <a:lumOff val="50000"/>
                  </a:schemeClr>
                </a:solidFill>
              </a:rPr>
              <a:t>ユーザー当たり</a:t>
            </a:r>
            <a:endParaRPr lang="en-US" altLang="ja-JP" sz="1800" dirty="0">
              <a:solidFill>
                <a:schemeClr val="tx1">
                  <a:lumMod val="50000"/>
                  <a:lumOff val="50000"/>
                </a:schemeClr>
              </a:solidFill>
            </a:endParaRPr>
          </a:p>
          <a:p>
            <a:pPr algn="ctr"/>
            <a:r>
              <a:rPr lang="ja-JP" altLang="en-US" sz="2400" dirty="0">
                <a:solidFill>
                  <a:schemeClr val="tx1">
                    <a:lumMod val="50000"/>
                    <a:lumOff val="50000"/>
                  </a:schemeClr>
                </a:solidFill>
              </a:rPr>
              <a:t>月額</a:t>
            </a:r>
            <a:r>
              <a:rPr lang="en-US" altLang="ja-JP" sz="3600" b="1" dirty="0">
                <a:solidFill>
                  <a:schemeClr val="tx1">
                    <a:lumMod val="65000"/>
                    <a:lumOff val="35000"/>
                  </a:schemeClr>
                </a:solidFill>
              </a:rPr>
              <a:t>$</a:t>
            </a:r>
            <a:r>
              <a:rPr lang="en-US" altLang="ja-JP" sz="4000" b="1" dirty="0">
                <a:solidFill>
                  <a:schemeClr val="tx1">
                    <a:lumMod val="65000"/>
                    <a:lumOff val="35000"/>
                  </a:schemeClr>
                </a:solidFill>
              </a:rPr>
              <a:t>40</a:t>
            </a:r>
            <a:endParaRPr lang="ja-JP" altLang="en-US" sz="2400" dirty="0">
              <a:solidFill>
                <a:schemeClr val="tx1">
                  <a:lumMod val="65000"/>
                  <a:lumOff val="35000"/>
                </a:schemeClr>
              </a:solidFill>
            </a:endParaRPr>
          </a:p>
        </p:txBody>
      </p:sp>
      <p:sp>
        <p:nvSpPr>
          <p:cNvPr id="12" name="角丸四角形 11"/>
          <p:cNvSpPr/>
          <p:nvPr/>
        </p:nvSpPr>
        <p:spPr>
          <a:xfrm>
            <a:off x="6688565" y="2795818"/>
            <a:ext cx="2699438" cy="3085997"/>
          </a:xfrm>
          <a:prstGeom prst="round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a:solidFill>
                  <a:schemeClr val="tx1">
                    <a:lumMod val="85000"/>
                    <a:lumOff val="15000"/>
                  </a:schemeClr>
                </a:solidFill>
              </a:rPr>
              <a:t>1</a:t>
            </a:r>
            <a:r>
              <a:rPr lang="ja-JP" altLang="en-US" sz="1800" dirty="0">
                <a:solidFill>
                  <a:schemeClr val="tx1">
                    <a:lumMod val="85000"/>
                    <a:lumOff val="15000"/>
                  </a:schemeClr>
                </a:solidFill>
              </a:rPr>
              <a:t>ユーザー当たり</a:t>
            </a:r>
            <a:endParaRPr lang="en-US" altLang="ja-JP" sz="1800" dirty="0">
              <a:solidFill>
                <a:schemeClr val="tx1">
                  <a:lumMod val="85000"/>
                  <a:lumOff val="15000"/>
                </a:schemeClr>
              </a:solidFill>
            </a:endParaRPr>
          </a:p>
          <a:p>
            <a:pPr algn="ctr"/>
            <a:r>
              <a:rPr lang="ja-JP" altLang="en-US" sz="2400" dirty="0">
                <a:solidFill>
                  <a:schemeClr val="tx1">
                    <a:lumMod val="85000"/>
                    <a:lumOff val="15000"/>
                  </a:schemeClr>
                </a:solidFill>
              </a:rPr>
              <a:t>月額</a:t>
            </a:r>
            <a:r>
              <a:rPr lang="en-US" altLang="ja-JP" sz="3600" b="1" dirty="0">
                <a:solidFill>
                  <a:schemeClr val="bg2"/>
                </a:solidFill>
              </a:rPr>
              <a:t>$</a:t>
            </a:r>
            <a:r>
              <a:rPr lang="en-US" altLang="ja-JP" sz="4000" b="1" dirty="0">
                <a:solidFill>
                  <a:schemeClr val="bg2"/>
                </a:solidFill>
              </a:rPr>
              <a:t>7</a:t>
            </a:r>
            <a:endParaRPr lang="ja-JP" altLang="en-US" sz="2400" dirty="0">
              <a:solidFill>
                <a:schemeClr val="bg2"/>
              </a:solidFill>
            </a:endParaRPr>
          </a:p>
        </p:txBody>
      </p:sp>
      <p:sp>
        <p:nvSpPr>
          <p:cNvPr id="2" name="角丸四角形 1"/>
          <p:cNvSpPr/>
          <p:nvPr/>
        </p:nvSpPr>
        <p:spPr>
          <a:xfrm>
            <a:off x="954001" y="2795819"/>
            <a:ext cx="2699438" cy="308599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a:solidFill>
                  <a:schemeClr val="tx1">
                    <a:lumMod val="50000"/>
                    <a:lumOff val="50000"/>
                  </a:schemeClr>
                </a:solidFill>
              </a:rPr>
              <a:t>1</a:t>
            </a:r>
            <a:r>
              <a:rPr lang="ja-JP" altLang="en-US" sz="1800" dirty="0">
                <a:solidFill>
                  <a:schemeClr val="tx1">
                    <a:lumMod val="50000"/>
                    <a:lumOff val="50000"/>
                  </a:schemeClr>
                </a:solidFill>
              </a:rPr>
              <a:t>ユーザー当たり</a:t>
            </a:r>
            <a:endParaRPr lang="en-US" altLang="ja-JP" sz="1800" dirty="0">
              <a:solidFill>
                <a:schemeClr val="tx1">
                  <a:lumMod val="50000"/>
                  <a:lumOff val="50000"/>
                </a:schemeClr>
              </a:solidFill>
            </a:endParaRPr>
          </a:p>
          <a:p>
            <a:pPr algn="ctr"/>
            <a:r>
              <a:rPr lang="ja-JP" altLang="en-US" sz="2400" dirty="0">
                <a:solidFill>
                  <a:schemeClr val="tx1">
                    <a:lumMod val="50000"/>
                    <a:lumOff val="50000"/>
                  </a:schemeClr>
                </a:solidFill>
              </a:rPr>
              <a:t>月額</a:t>
            </a:r>
            <a:r>
              <a:rPr lang="en-US" altLang="ja-JP" sz="3600" b="1" dirty="0">
                <a:solidFill>
                  <a:schemeClr val="tx1">
                    <a:lumMod val="65000"/>
                    <a:lumOff val="35000"/>
                  </a:schemeClr>
                </a:solidFill>
              </a:rPr>
              <a:t>$</a:t>
            </a:r>
            <a:r>
              <a:rPr lang="en-US" altLang="ja-JP" sz="4000" b="1" dirty="0">
                <a:solidFill>
                  <a:schemeClr val="tx1">
                    <a:lumMod val="65000"/>
                    <a:lumOff val="35000"/>
                  </a:schemeClr>
                </a:solidFill>
              </a:rPr>
              <a:t>30</a:t>
            </a:r>
            <a:r>
              <a:rPr lang="ja-JP" altLang="en-US" sz="1600" dirty="0">
                <a:solidFill>
                  <a:schemeClr val="tx1">
                    <a:lumMod val="50000"/>
                    <a:lumOff val="50000"/>
                  </a:schemeClr>
                </a:solidFill>
              </a:rPr>
              <a:t>（</a:t>
            </a:r>
            <a:r>
              <a:rPr lang="en-US" altLang="ja-JP" sz="1600" dirty="0">
                <a:solidFill>
                  <a:schemeClr val="tx1">
                    <a:lumMod val="50000"/>
                    <a:lumOff val="50000"/>
                  </a:schemeClr>
                </a:solidFill>
              </a:rPr>
              <a:t>※</a:t>
            </a:r>
            <a:r>
              <a:rPr lang="ja-JP" altLang="en-US" sz="1600" dirty="0">
                <a:solidFill>
                  <a:schemeClr val="tx1">
                    <a:lumMod val="50000"/>
                    <a:lumOff val="50000"/>
                  </a:schemeClr>
                </a:solidFill>
              </a:rPr>
              <a:t>推定）</a:t>
            </a:r>
            <a:endParaRPr lang="ja-JP" altLang="en-US" sz="4000" dirty="0">
              <a:solidFill>
                <a:schemeClr val="tx1">
                  <a:lumMod val="50000"/>
                  <a:lumOff val="50000"/>
                </a:schemeClr>
              </a:solidFill>
            </a:endParaRPr>
          </a:p>
        </p:txBody>
      </p:sp>
      <p:sp>
        <p:nvSpPr>
          <p:cNvPr id="4" name="正方形/長方形 3">
            <a:extLst>
              <a:ext uri="{FF2B5EF4-FFF2-40B4-BE49-F238E27FC236}">
                <a16:creationId xmlns:a16="http://schemas.microsoft.com/office/drawing/2014/main" id="{C1099E6A-12CB-0157-1E9E-7DD253097890}"/>
              </a:ext>
            </a:extLst>
          </p:cNvPr>
          <p:cNvSpPr/>
          <p:nvPr/>
        </p:nvSpPr>
        <p:spPr>
          <a:xfrm>
            <a:off x="5171001" y="966836"/>
            <a:ext cx="3527576" cy="1323439"/>
          </a:xfrm>
          <a:prstGeom prst="rect">
            <a:avLst/>
          </a:prstGeom>
          <a:solidFill>
            <a:srgbClr val="FFFF00"/>
          </a:solidFill>
        </p:spPr>
        <p:txBody>
          <a:bodyPr wrap="square">
            <a:spAutoFit/>
          </a:bodyPr>
          <a:lstStyle/>
          <a:p>
            <a:pPr lvl="1"/>
            <a:r>
              <a:rPr lang="ja-JP" altLang="en-US" sz="2000" dirty="0">
                <a:solidFill>
                  <a:srgbClr val="FF0000"/>
                </a:solidFill>
              </a:rPr>
              <a:t>コスト、お金の話だとわかるような表現がどっかにあるといいな。。。←の文がもっと強調できるといいな。。。</a:t>
            </a:r>
            <a:endParaRPr lang="en-US" altLang="ja-JP" sz="2000" dirty="0">
              <a:solidFill>
                <a:srgbClr val="FF0000"/>
              </a:solidFill>
            </a:endParaRPr>
          </a:p>
        </p:txBody>
      </p:sp>
    </p:spTree>
    <p:extLst>
      <p:ext uri="{BB962C8B-B14F-4D97-AF65-F5344CB8AC3E}">
        <p14:creationId xmlns:p14="http://schemas.microsoft.com/office/powerpoint/2010/main" val="764752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13</a:t>
            </a:fld>
            <a:endParaRPr/>
          </a:p>
        </p:txBody>
      </p:sp>
      <p:sp>
        <p:nvSpPr>
          <p:cNvPr id="13" name="タイトル 2"/>
          <p:cNvSpPr>
            <a:spLocks noGrp="1"/>
          </p:cNvSpPr>
          <p:nvPr>
            <p:ph type="title"/>
          </p:nvPr>
        </p:nvSpPr>
        <p:spPr/>
        <p:txBody>
          <a:bodyPr/>
          <a:lstStyle/>
          <a:p>
            <a:r>
              <a:rPr kumimoji="1" lang="en-US" altLang="ja-JP" dirty="0"/>
              <a:t>2. AI</a:t>
            </a:r>
            <a:r>
              <a:rPr kumimoji="1" lang="ja-JP" altLang="en-US" dirty="0"/>
              <a:t>検索ツールの検討</a:t>
            </a:r>
          </a:p>
        </p:txBody>
      </p:sp>
      <p:sp>
        <p:nvSpPr>
          <p:cNvPr id="8" name="テキスト ボックス 7"/>
          <p:cNvSpPr txBox="1"/>
          <p:nvPr/>
        </p:nvSpPr>
        <p:spPr>
          <a:xfrm>
            <a:off x="1236602" y="2255795"/>
            <a:ext cx="2134235" cy="369332"/>
          </a:xfrm>
          <a:prstGeom prst="rect">
            <a:avLst/>
          </a:prstGeom>
          <a:solidFill>
            <a:schemeClr val="bg2"/>
          </a:solidFill>
        </p:spPr>
        <p:txBody>
          <a:bodyPr wrap="square" rtlCol="0">
            <a:spAutoFit/>
          </a:bodyPr>
          <a:lstStyle/>
          <a:p>
            <a:r>
              <a:rPr kumimoji="1" lang="en-US" altLang="ja-JP" sz="1800" dirty="0">
                <a:solidFill>
                  <a:schemeClr val="bg1"/>
                </a:solidFill>
              </a:rPr>
              <a:t>ChatGPT </a:t>
            </a:r>
            <a:r>
              <a:rPr kumimoji="1" lang="en-US" altLang="ja-JP" sz="1600" dirty="0">
                <a:solidFill>
                  <a:schemeClr val="bg1"/>
                </a:solidFill>
              </a:rPr>
              <a:t>Enterprise</a:t>
            </a:r>
          </a:p>
        </p:txBody>
      </p:sp>
      <p:sp>
        <p:nvSpPr>
          <p:cNvPr id="9" name="テキスト ボックス 8"/>
          <p:cNvSpPr txBox="1"/>
          <p:nvPr/>
        </p:nvSpPr>
        <p:spPr>
          <a:xfrm>
            <a:off x="3902224" y="2255795"/>
            <a:ext cx="2537555" cy="369332"/>
          </a:xfrm>
          <a:prstGeom prst="rect">
            <a:avLst/>
          </a:prstGeom>
          <a:solidFill>
            <a:schemeClr val="bg2"/>
          </a:solidFill>
        </p:spPr>
        <p:txBody>
          <a:bodyPr wrap="square" rtlCol="0">
            <a:spAutoFit/>
          </a:bodyPr>
          <a:lstStyle/>
          <a:p>
            <a:r>
              <a:rPr kumimoji="1" lang="en-US" altLang="ja-JP" sz="1800" dirty="0">
                <a:solidFill>
                  <a:schemeClr val="bg1"/>
                </a:solidFill>
              </a:rPr>
              <a:t>Perplexity</a:t>
            </a:r>
            <a:r>
              <a:rPr kumimoji="1" lang="ja-JP" altLang="en-US" sz="1800" dirty="0">
                <a:solidFill>
                  <a:schemeClr val="bg1"/>
                </a:solidFill>
              </a:rPr>
              <a:t> </a:t>
            </a:r>
            <a:r>
              <a:rPr kumimoji="1" lang="en-US" altLang="ja-JP" sz="1600" dirty="0">
                <a:solidFill>
                  <a:schemeClr val="bg1"/>
                </a:solidFill>
              </a:rPr>
              <a:t>Enterprise pro</a:t>
            </a:r>
          </a:p>
        </p:txBody>
      </p:sp>
      <p:sp>
        <p:nvSpPr>
          <p:cNvPr id="10" name="テキスト ボックス 9"/>
          <p:cNvSpPr txBox="1"/>
          <p:nvPr/>
        </p:nvSpPr>
        <p:spPr>
          <a:xfrm>
            <a:off x="6870912" y="2255795"/>
            <a:ext cx="2334744" cy="369332"/>
          </a:xfrm>
          <a:prstGeom prst="rect">
            <a:avLst/>
          </a:prstGeom>
          <a:solidFill>
            <a:schemeClr val="bg2"/>
          </a:solidFill>
        </p:spPr>
        <p:txBody>
          <a:bodyPr wrap="square" rtlCol="0">
            <a:spAutoFit/>
          </a:bodyPr>
          <a:lstStyle/>
          <a:p>
            <a:r>
              <a:rPr kumimoji="1" lang="en-US" altLang="ja-JP" sz="1800" dirty="0">
                <a:solidFill>
                  <a:schemeClr val="bg1"/>
                </a:solidFill>
              </a:rPr>
              <a:t>Atlassian Intelligence</a:t>
            </a:r>
          </a:p>
        </p:txBody>
      </p:sp>
      <p:sp>
        <p:nvSpPr>
          <p:cNvPr id="11" name="角丸四角形 10"/>
          <p:cNvSpPr/>
          <p:nvPr/>
        </p:nvSpPr>
        <p:spPr>
          <a:xfrm>
            <a:off x="3821283" y="2795819"/>
            <a:ext cx="2699438" cy="308599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dirty="0">
                <a:solidFill>
                  <a:schemeClr val="tx1">
                    <a:lumMod val="50000"/>
                    <a:lumOff val="50000"/>
                  </a:schemeClr>
                </a:solidFill>
              </a:rPr>
              <a:t>社内のドキュメントの</a:t>
            </a:r>
            <a:endParaRPr lang="en-US" altLang="ja-JP" sz="1800" dirty="0">
              <a:solidFill>
                <a:schemeClr val="tx1">
                  <a:lumMod val="50000"/>
                  <a:lumOff val="50000"/>
                </a:schemeClr>
              </a:solidFill>
            </a:endParaRPr>
          </a:p>
          <a:p>
            <a:r>
              <a:rPr lang="ja-JP" altLang="en-US" sz="1800" dirty="0">
                <a:solidFill>
                  <a:schemeClr val="tx1">
                    <a:lumMod val="50000"/>
                    <a:lumOff val="50000"/>
                  </a:schemeClr>
                </a:solidFill>
              </a:rPr>
              <a:t>アップロードが必要。</a:t>
            </a:r>
            <a:endParaRPr kumimoji="1" lang="en-US" altLang="ja-JP" sz="2800" dirty="0">
              <a:solidFill>
                <a:schemeClr val="tx1">
                  <a:lumMod val="50000"/>
                  <a:lumOff val="50000"/>
                </a:schemeClr>
              </a:solidFill>
            </a:endParaRPr>
          </a:p>
        </p:txBody>
      </p:sp>
      <p:sp>
        <p:nvSpPr>
          <p:cNvPr id="12" name="角丸四角形 11"/>
          <p:cNvSpPr/>
          <p:nvPr/>
        </p:nvSpPr>
        <p:spPr>
          <a:xfrm>
            <a:off x="6688565" y="2795818"/>
            <a:ext cx="2699438" cy="3085997"/>
          </a:xfrm>
          <a:prstGeom prst="round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dirty="0">
                <a:solidFill>
                  <a:schemeClr val="tx1">
                    <a:lumMod val="85000"/>
                    <a:lumOff val="15000"/>
                  </a:schemeClr>
                </a:solidFill>
              </a:rPr>
              <a:t>ページの作成等が必要。</a:t>
            </a:r>
            <a:endParaRPr lang="en-US" altLang="ja-JP" sz="1800" dirty="0">
              <a:solidFill>
                <a:schemeClr val="tx1">
                  <a:lumMod val="85000"/>
                  <a:lumOff val="15000"/>
                </a:schemeClr>
              </a:solidFill>
            </a:endParaRPr>
          </a:p>
          <a:p>
            <a:endParaRPr lang="en-US" altLang="ja-JP" sz="1800" dirty="0">
              <a:solidFill>
                <a:schemeClr val="tx1">
                  <a:lumMod val="85000"/>
                  <a:lumOff val="15000"/>
                </a:schemeClr>
              </a:solidFill>
            </a:endParaRPr>
          </a:p>
          <a:p>
            <a:r>
              <a:rPr lang="en-US" altLang="ja-JP" sz="1800" b="1" dirty="0">
                <a:solidFill>
                  <a:schemeClr val="tx1">
                    <a:lumMod val="85000"/>
                    <a:lumOff val="15000"/>
                  </a:schemeClr>
                </a:solidFill>
                <a:highlight>
                  <a:srgbClr val="CADCF2"/>
                </a:highlight>
              </a:rPr>
              <a:t>KCBS</a:t>
            </a:r>
            <a:r>
              <a:rPr lang="ja-JP" altLang="en-US" sz="1800" b="1" dirty="0">
                <a:solidFill>
                  <a:schemeClr val="tx1">
                    <a:lumMod val="85000"/>
                    <a:lumOff val="15000"/>
                  </a:schemeClr>
                </a:solidFill>
                <a:highlight>
                  <a:srgbClr val="CADCF2"/>
                </a:highlight>
              </a:rPr>
              <a:t>事業部では既に</a:t>
            </a:r>
          </a:p>
          <a:p>
            <a:r>
              <a:rPr lang="en-US" altLang="ja-JP" sz="1800" b="1" dirty="0">
                <a:solidFill>
                  <a:schemeClr val="bg2"/>
                </a:solidFill>
                <a:highlight>
                  <a:srgbClr val="CADCF2"/>
                </a:highlight>
              </a:rPr>
              <a:t>Confluence</a:t>
            </a:r>
            <a:r>
              <a:rPr lang="ja-JP" altLang="en-US" sz="1800" b="1" dirty="0">
                <a:solidFill>
                  <a:schemeClr val="tx1">
                    <a:lumMod val="85000"/>
                    <a:lumOff val="15000"/>
                  </a:schemeClr>
                </a:solidFill>
                <a:highlight>
                  <a:srgbClr val="CADCF2"/>
                </a:highlight>
              </a:rPr>
              <a:t>に情報を</a:t>
            </a:r>
            <a:endParaRPr lang="en-US" altLang="ja-JP" sz="1800" b="1" dirty="0">
              <a:solidFill>
                <a:schemeClr val="tx1">
                  <a:lumMod val="85000"/>
                  <a:lumOff val="15000"/>
                </a:schemeClr>
              </a:solidFill>
              <a:highlight>
                <a:srgbClr val="CADCF2"/>
              </a:highlight>
            </a:endParaRPr>
          </a:p>
          <a:p>
            <a:r>
              <a:rPr lang="ja-JP" altLang="en-US" sz="1800" b="1" dirty="0">
                <a:solidFill>
                  <a:schemeClr val="bg2"/>
                </a:solidFill>
                <a:highlight>
                  <a:srgbClr val="CADCF2"/>
                </a:highlight>
              </a:rPr>
              <a:t>蓄積中</a:t>
            </a:r>
            <a:r>
              <a:rPr lang="ja-JP" altLang="en-US" sz="1800" b="1" dirty="0">
                <a:solidFill>
                  <a:schemeClr val="tx1">
                    <a:lumMod val="85000"/>
                    <a:lumOff val="15000"/>
                  </a:schemeClr>
                </a:solidFill>
                <a:highlight>
                  <a:srgbClr val="CADCF2"/>
                </a:highlight>
              </a:rPr>
              <a:t>。</a:t>
            </a:r>
          </a:p>
        </p:txBody>
      </p:sp>
      <p:sp>
        <p:nvSpPr>
          <p:cNvPr id="2" name="角丸四角形 1"/>
          <p:cNvSpPr/>
          <p:nvPr/>
        </p:nvSpPr>
        <p:spPr>
          <a:xfrm>
            <a:off x="954001" y="2795819"/>
            <a:ext cx="2699438" cy="308599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ja-JP" sz="1800" dirty="0">
                <a:solidFill>
                  <a:schemeClr val="tx1">
                    <a:lumMod val="50000"/>
                    <a:lumOff val="50000"/>
                  </a:schemeClr>
                </a:solidFill>
              </a:rPr>
              <a:t>膨大なデータが必要</a:t>
            </a:r>
            <a:r>
              <a:rPr kumimoji="1" lang="ja-JP" altLang="en-US" sz="1800" dirty="0">
                <a:solidFill>
                  <a:schemeClr val="tx1">
                    <a:lumMod val="50000"/>
                    <a:lumOff val="50000"/>
                  </a:schemeClr>
                </a:solidFill>
              </a:rPr>
              <a:t>。</a:t>
            </a:r>
            <a:endParaRPr kumimoji="1" lang="en-US" altLang="ja-JP" sz="1800" dirty="0">
              <a:solidFill>
                <a:schemeClr val="tx1">
                  <a:lumMod val="50000"/>
                  <a:lumOff val="50000"/>
                </a:schemeClr>
              </a:solidFill>
            </a:endParaRPr>
          </a:p>
          <a:p>
            <a:endParaRPr kumimoji="1" lang="en-US" altLang="ja-JP" sz="1800" dirty="0">
              <a:solidFill>
                <a:schemeClr val="tx1">
                  <a:lumMod val="50000"/>
                  <a:lumOff val="50000"/>
                </a:schemeClr>
              </a:solidFill>
            </a:endParaRPr>
          </a:p>
          <a:p>
            <a:r>
              <a:rPr kumimoji="1" lang="ja-JP" altLang="ja-JP" sz="1800" dirty="0">
                <a:solidFill>
                  <a:schemeClr val="tx1">
                    <a:lumMod val="50000"/>
                    <a:lumOff val="50000"/>
                  </a:schemeClr>
                </a:solidFill>
              </a:rPr>
              <a:t>ファインチューニングや</a:t>
            </a:r>
            <a:endParaRPr kumimoji="1" lang="en-US" altLang="ja-JP" sz="1800" dirty="0">
              <a:solidFill>
                <a:schemeClr val="tx1">
                  <a:lumMod val="50000"/>
                  <a:lumOff val="50000"/>
                </a:schemeClr>
              </a:solidFill>
            </a:endParaRPr>
          </a:p>
          <a:p>
            <a:r>
              <a:rPr kumimoji="1" lang="ja-JP" altLang="ja-JP" sz="1800" dirty="0">
                <a:solidFill>
                  <a:schemeClr val="tx1">
                    <a:lumMod val="50000"/>
                    <a:lumOff val="50000"/>
                  </a:schemeClr>
                </a:solidFill>
              </a:rPr>
              <a:t>プロンプト設計等の</a:t>
            </a:r>
            <a:endParaRPr kumimoji="1" lang="en-US" altLang="ja-JP" sz="1800" dirty="0">
              <a:solidFill>
                <a:schemeClr val="tx1">
                  <a:lumMod val="50000"/>
                  <a:lumOff val="50000"/>
                </a:schemeClr>
              </a:solidFill>
            </a:endParaRPr>
          </a:p>
          <a:p>
            <a:r>
              <a:rPr kumimoji="1" lang="ja-JP" altLang="ja-JP" sz="1800" dirty="0">
                <a:solidFill>
                  <a:schemeClr val="tx1">
                    <a:lumMod val="50000"/>
                    <a:lumOff val="50000"/>
                  </a:schemeClr>
                </a:solidFill>
              </a:rPr>
              <a:t>専門知識が必要</a:t>
            </a:r>
            <a:r>
              <a:rPr lang="ja-JP" altLang="en-US" sz="1800" dirty="0">
                <a:solidFill>
                  <a:schemeClr val="tx1">
                    <a:lumMod val="50000"/>
                    <a:lumOff val="50000"/>
                  </a:schemeClr>
                </a:solidFill>
                <a:effectLst/>
              </a:rPr>
              <a:t>。</a:t>
            </a:r>
            <a:endParaRPr lang="ja-JP" altLang="ja-JP" sz="1800" dirty="0">
              <a:solidFill>
                <a:schemeClr val="tx1">
                  <a:lumMod val="50000"/>
                  <a:lumOff val="50000"/>
                </a:schemeClr>
              </a:solidFill>
              <a:effectLst/>
            </a:endParaRPr>
          </a:p>
        </p:txBody>
      </p:sp>
      <p:grpSp>
        <p:nvGrpSpPr>
          <p:cNvPr id="4" name="グループ化 3"/>
          <p:cNvGrpSpPr/>
          <p:nvPr/>
        </p:nvGrpSpPr>
        <p:grpSpPr>
          <a:xfrm>
            <a:off x="954001" y="1136380"/>
            <a:ext cx="6728426" cy="707886"/>
            <a:chOff x="1069375" y="966836"/>
            <a:chExt cx="6728426" cy="707886"/>
          </a:xfrm>
        </p:grpSpPr>
        <p:sp>
          <p:nvSpPr>
            <p:cNvPr id="15" name="正方形/長方形 14"/>
            <p:cNvSpPr/>
            <p:nvPr/>
          </p:nvSpPr>
          <p:spPr>
            <a:xfrm>
              <a:off x="1191787" y="1555948"/>
              <a:ext cx="4320000" cy="45719"/>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069375" y="966836"/>
              <a:ext cx="6728426" cy="707886"/>
            </a:xfrm>
            <a:prstGeom prst="rect">
              <a:avLst/>
            </a:prstGeom>
            <a:noFill/>
          </p:spPr>
          <p:txBody>
            <a:bodyPr wrap="square" rtlCol="0">
              <a:spAutoFit/>
            </a:bodyPr>
            <a:lstStyle/>
            <a:p>
              <a:r>
                <a:rPr lang="en-US" altLang="ja-JP" sz="2000" dirty="0">
                  <a:solidFill>
                    <a:schemeClr val="tx1">
                      <a:lumMod val="85000"/>
                      <a:lumOff val="15000"/>
                    </a:schemeClr>
                  </a:solidFill>
                </a:rPr>
                <a:t>KCBS</a:t>
              </a:r>
              <a:r>
                <a:rPr lang="ja-JP" altLang="en-US" sz="2000" dirty="0">
                  <a:solidFill>
                    <a:schemeClr val="tx1">
                      <a:lumMod val="85000"/>
                      <a:lumOff val="15000"/>
                    </a:schemeClr>
                  </a:solidFill>
                </a:rPr>
                <a:t>事業部では既に導入され、案件や組織内で</a:t>
              </a:r>
              <a:r>
                <a:rPr kumimoji="1" lang="ja-JP" altLang="en-US" sz="2000" dirty="0"/>
                <a:t>運用中。</a:t>
              </a:r>
              <a:endParaRPr kumimoji="1" lang="en-US" altLang="ja-JP" sz="2000" dirty="0"/>
            </a:p>
            <a:p>
              <a:r>
                <a:rPr kumimoji="1" lang="ja-JP" altLang="en-US" sz="2000" dirty="0">
                  <a:solidFill>
                    <a:schemeClr val="tx1">
                      <a:lumMod val="85000"/>
                      <a:lumOff val="15000"/>
                    </a:schemeClr>
                  </a:solidFill>
                </a:rPr>
                <a:t>ノウハウを持っているメンバーも多い！</a:t>
              </a:r>
              <a:endParaRPr kumimoji="1" lang="en-US" altLang="ja-JP" sz="2000" dirty="0">
                <a:solidFill>
                  <a:schemeClr val="tx1">
                    <a:lumMod val="85000"/>
                    <a:lumOff val="15000"/>
                  </a:schemeClr>
                </a:solidFill>
              </a:endParaRPr>
            </a:p>
          </p:txBody>
        </p:sp>
      </p:grpSp>
      <p:sp>
        <p:nvSpPr>
          <p:cNvPr id="5" name="正方形/長方形 4">
            <a:extLst>
              <a:ext uri="{FF2B5EF4-FFF2-40B4-BE49-F238E27FC236}">
                <a16:creationId xmlns:a16="http://schemas.microsoft.com/office/drawing/2014/main" id="{8CC9AB7A-CC40-0211-1497-B066CB33BDD6}"/>
              </a:ext>
            </a:extLst>
          </p:cNvPr>
          <p:cNvSpPr/>
          <p:nvPr/>
        </p:nvSpPr>
        <p:spPr>
          <a:xfrm>
            <a:off x="5918639" y="929747"/>
            <a:ext cx="3527576" cy="1323439"/>
          </a:xfrm>
          <a:prstGeom prst="rect">
            <a:avLst/>
          </a:prstGeom>
          <a:solidFill>
            <a:srgbClr val="FFFF00"/>
          </a:solidFill>
        </p:spPr>
        <p:txBody>
          <a:bodyPr wrap="square">
            <a:spAutoFit/>
          </a:bodyPr>
          <a:lstStyle/>
          <a:p>
            <a:pPr lvl="1"/>
            <a:r>
              <a:rPr lang="ja-JP" altLang="en-US" sz="2000" dirty="0">
                <a:solidFill>
                  <a:srgbClr val="FF0000"/>
                </a:solidFill>
              </a:rPr>
              <a:t>情報の蓄積方法についての話だとわかるといいな。。。←の文がもっと強調できるといいな。。。</a:t>
            </a:r>
            <a:endParaRPr lang="en-US" altLang="ja-JP" sz="2000" dirty="0">
              <a:solidFill>
                <a:srgbClr val="FF0000"/>
              </a:solidFill>
            </a:endParaRPr>
          </a:p>
        </p:txBody>
      </p:sp>
    </p:spTree>
    <p:extLst>
      <p:ext uri="{BB962C8B-B14F-4D97-AF65-F5344CB8AC3E}">
        <p14:creationId xmlns:p14="http://schemas.microsoft.com/office/powerpoint/2010/main" val="4157081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4" name="正方形/長方形 13"/>
          <p:cNvSpPr/>
          <p:nvPr/>
        </p:nvSpPr>
        <p:spPr>
          <a:xfrm>
            <a:off x="2227090" y="3317423"/>
            <a:ext cx="3901861" cy="539899"/>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dirty="0">
              <a:solidFill>
                <a:schemeClr val="bg2"/>
              </a:solidFill>
            </a:endParaRPr>
          </a:p>
        </p:txBody>
      </p:sp>
      <p:grpSp>
        <p:nvGrpSpPr>
          <p:cNvPr id="5" name="グループ化 4"/>
          <p:cNvGrpSpPr/>
          <p:nvPr/>
        </p:nvGrpSpPr>
        <p:grpSpPr>
          <a:xfrm>
            <a:off x="1378807" y="2520383"/>
            <a:ext cx="7148385" cy="1729452"/>
            <a:chOff x="1378806" y="2396816"/>
            <a:chExt cx="7148385" cy="1729452"/>
          </a:xfrm>
        </p:grpSpPr>
        <p:sp>
          <p:nvSpPr>
            <p:cNvPr id="7" name="テキスト ボックス 6"/>
            <p:cNvSpPr txBox="1"/>
            <p:nvPr/>
          </p:nvSpPr>
          <p:spPr>
            <a:xfrm>
              <a:off x="2179510" y="3175322"/>
              <a:ext cx="5584043" cy="584775"/>
            </a:xfrm>
            <a:prstGeom prst="rect">
              <a:avLst/>
            </a:prstGeom>
            <a:noFill/>
          </p:spPr>
          <p:txBody>
            <a:bodyPr wrap="square" rtlCol="0">
              <a:spAutoFit/>
            </a:bodyPr>
            <a:lstStyle/>
            <a:p>
              <a:r>
                <a:rPr kumimoji="1" lang="en-US" altLang="ja-JP" sz="3200" dirty="0">
                  <a:solidFill>
                    <a:schemeClr val="bg2"/>
                  </a:solidFill>
                </a:rPr>
                <a:t>Atlassian Intelligence</a:t>
              </a:r>
              <a:r>
                <a:rPr kumimoji="1" lang="ja-JP" altLang="en-US" sz="2400" dirty="0">
                  <a:solidFill>
                    <a:schemeClr val="tx1">
                      <a:lumMod val="85000"/>
                      <a:lumOff val="15000"/>
                    </a:schemeClr>
                  </a:solidFill>
                </a:rPr>
                <a:t>を採用</a:t>
              </a:r>
              <a:endParaRPr kumimoji="1" lang="en-US" altLang="ja-JP" sz="2400" dirty="0">
                <a:solidFill>
                  <a:schemeClr val="tx1">
                    <a:lumMod val="85000"/>
                    <a:lumOff val="15000"/>
                  </a:schemeClr>
                </a:solidFill>
              </a:endParaRPr>
            </a:p>
          </p:txBody>
        </p:sp>
        <p:sp>
          <p:nvSpPr>
            <p:cNvPr id="8" name="正方形/長方形 7"/>
            <p:cNvSpPr/>
            <p:nvPr/>
          </p:nvSpPr>
          <p:spPr>
            <a:xfrm>
              <a:off x="1378806" y="2809152"/>
              <a:ext cx="7148385" cy="1317116"/>
            </a:xfrm>
            <a:prstGeom prst="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378806" y="2396816"/>
              <a:ext cx="1469426" cy="338554"/>
            </a:xfrm>
            <a:prstGeom prst="rect">
              <a:avLst/>
            </a:prstGeom>
            <a:solidFill>
              <a:schemeClr val="bg2"/>
            </a:solidFill>
          </p:spPr>
          <p:txBody>
            <a:bodyPr wrap="square" rtlCol="0">
              <a:spAutoFit/>
            </a:bodyPr>
            <a:lstStyle/>
            <a:p>
              <a:pPr algn="ctr"/>
              <a:r>
                <a:rPr kumimoji="1" lang="ja-JP" altLang="en-US" sz="1600" dirty="0">
                  <a:solidFill>
                    <a:schemeClr val="bg1"/>
                  </a:solidFill>
                </a:rPr>
                <a:t>検討結果</a:t>
              </a:r>
            </a:p>
          </p:txBody>
        </p:sp>
      </p:gr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14</a:t>
            </a:fld>
            <a:endParaRPr/>
          </a:p>
        </p:txBody>
      </p:sp>
      <p:sp>
        <p:nvSpPr>
          <p:cNvPr id="13" name="タイトル 2"/>
          <p:cNvSpPr>
            <a:spLocks noGrp="1"/>
          </p:cNvSpPr>
          <p:nvPr>
            <p:ph type="title"/>
          </p:nvPr>
        </p:nvSpPr>
        <p:spPr/>
        <p:txBody>
          <a:bodyPr/>
          <a:lstStyle/>
          <a:p>
            <a:r>
              <a:rPr kumimoji="1" lang="en-US" altLang="ja-JP" dirty="0"/>
              <a:t>2. AI</a:t>
            </a:r>
            <a:r>
              <a:rPr kumimoji="1" lang="ja-JP" altLang="en-US" dirty="0"/>
              <a:t>検索ツールの検討</a:t>
            </a:r>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5903" y="3421854"/>
            <a:ext cx="730295" cy="730295"/>
          </a:xfrm>
          <a:prstGeom prst="rect">
            <a:avLst/>
          </a:prstGeom>
        </p:spPr>
      </p:pic>
      <p:sp>
        <p:nvSpPr>
          <p:cNvPr id="2" name="正方形/長方形 1">
            <a:extLst>
              <a:ext uri="{FF2B5EF4-FFF2-40B4-BE49-F238E27FC236}">
                <a16:creationId xmlns:a16="http://schemas.microsoft.com/office/drawing/2014/main" id="{76FCE767-5F54-CF5D-3BFE-2FA950AD22C4}"/>
              </a:ext>
            </a:extLst>
          </p:cNvPr>
          <p:cNvSpPr/>
          <p:nvPr/>
        </p:nvSpPr>
        <p:spPr>
          <a:xfrm>
            <a:off x="5918639" y="929747"/>
            <a:ext cx="3527576" cy="1323439"/>
          </a:xfrm>
          <a:prstGeom prst="rect">
            <a:avLst/>
          </a:prstGeom>
          <a:solidFill>
            <a:srgbClr val="FFFF00"/>
          </a:solidFill>
        </p:spPr>
        <p:txBody>
          <a:bodyPr wrap="square">
            <a:spAutoFit/>
          </a:bodyPr>
          <a:lstStyle/>
          <a:p>
            <a:pPr lvl="1"/>
            <a:r>
              <a:rPr lang="ja-JP" altLang="en-US" sz="2000" dirty="0">
                <a:solidFill>
                  <a:srgbClr val="FF0000"/>
                </a:solidFill>
              </a:rPr>
              <a:t>このスライドまでにワンクッションあるといい？</a:t>
            </a:r>
            <a:endParaRPr lang="en-US" altLang="ja-JP" sz="2000" dirty="0">
              <a:solidFill>
                <a:srgbClr val="FF0000"/>
              </a:solidFill>
            </a:endParaRPr>
          </a:p>
          <a:p>
            <a:pPr lvl="1"/>
            <a:r>
              <a:rPr lang="ja-JP" altLang="en-US" sz="2000" dirty="0">
                <a:solidFill>
                  <a:srgbClr val="FF0000"/>
                </a:solidFill>
              </a:rPr>
              <a:t>又は、このスライドでワンクッションあるといい</a:t>
            </a:r>
            <a:r>
              <a:rPr lang="en-US" altLang="ja-JP" sz="2000" dirty="0">
                <a:solidFill>
                  <a:srgbClr val="FF0000"/>
                </a:solidFill>
              </a:rPr>
              <a:t>?</a:t>
            </a:r>
          </a:p>
        </p:txBody>
      </p:sp>
    </p:spTree>
    <p:extLst>
      <p:ext uri="{BB962C8B-B14F-4D97-AF65-F5344CB8AC3E}">
        <p14:creationId xmlns:p14="http://schemas.microsoft.com/office/powerpoint/2010/main" val="948368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2" name="正方形/長方形 21"/>
          <p:cNvSpPr/>
          <p:nvPr/>
        </p:nvSpPr>
        <p:spPr>
          <a:xfrm>
            <a:off x="1059515" y="1338409"/>
            <a:ext cx="8361810" cy="3583870"/>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15</a:t>
            </a:fld>
            <a:endParaRPr/>
          </a:p>
        </p:txBody>
      </p:sp>
      <p:sp>
        <p:nvSpPr>
          <p:cNvPr id="13" name="タイトル 2"/>
          <p:cNvSpPr>
            <a:spLocks noGrp="1"/>
          </p:cNvSpPr>
          <p:nvPr>
            <p:ph type="title"/>
          </p:nvPr>
        </p:nvSpPr>
        <p:spPr/>
        <p:txBody>
          <a:bodyPr/>
          <a:lstStyle/>
          <a:p>
            <a:r>
              <a:rPr kumimoji="1" lang="en-US" altLang="ja-JP" dirty="0"/>
              <a:t>3. Atlassian Intelligence</a:t>
            </a:r>
            <a:r>
              <a:rPr kumimoji="1" lang="ja-JP" altLang="en-US" dirty="0"/>
              <a:t>の活用</a:t>
            </a:r>
          </a:p>
        </p:txBody>
      </p:sp>
      <p:sp>
        <p:nvSpPr>
          <p:cNvPr id="9" name="テキスト ボックス 8"/>
          <p:cNvSpPr txBox="1"/>
          <p:nvPr/>
        </p:nvSpPr>
        <p:spPr>
          <a:xfrm>
            <a:off x="954001" y="891134"/>
            <a:ext cx="4504967" cy="400110"/>
          </a:xfrm>
          <a:prstGeom prst="rect">
            <a:avLst/>
          </a:prstGeom>
          <a:noFill/>
          <a:ln w="19050">
            <a:noFill/>
          </a:ln>
        </p:spPr>
        <p:txBody>
          <a:bodyPr wrap="square" rtlCol="0">
            <a:spAutoFit/>
          </a:bodyPr>
          <a:lstStyle/>
          <a:p>
            <a:pPr marL="342900" indent="-342900">
              <a:buClr>
                <a:schemeClr val="bg2"/>
              </a:buClr>
              <a:buFont typeface="Wingdings" panose="05000000000000000000" pitchFamily="2" charset="2"/>
              <a:buChar char="n"/>
            </a:pPr>
            <a:r>
              <a:rPr kumimoji="1" lang="en-US" altLang="ja-JP" sz="2000" dirty="0"/>
              <a:t>Atlassian Intelligence</a:t>
            </a:r>
            <a:r>
              <a:rPr kumimoji="1" lang="ja-JP" altLang="en-US" sz="2000" dirty="0"/>
              <a:t>の利用手順</a:t>
            </a:r>
            <a:endParaRPr kumimoji="1" lang="en-US" altLang="ja-JP" sz="2000" dirty="0"/>
          </a:p>
        </p:txBody>
      </p:sp>
      <p:pic>
        <p:nvPicPr>
          <p:cNvPr id="2" name="図 1"/>
          <p:cNvPicPr>
            <a:picLocks noChangeAspect="1"/>
          </p:cNvPicPr>
          <p:nvPr/>
        </p:nvPicPr>
        <p:blipFill rotWithShape="1">
          <a:blip r:embed="rId3"/>
          <a:srcRect l="24080" t="13948" r="26324" b="9497"/>
          <a:stretch/>
        </p:blipFill>
        <p:spPr>
          <a:xfrm>
            <a:off x="1565916" y="2111692"/>
            <a:ext cx="1643160" cy="2662876"/>
          </a:xfrm>
          <a:prstGeom prst="rect">
            <a:avLst/>
          </a:prstGeom>
        </p:spPr>
      </p:pic>
      <p:pic>
        <p:nvPicPr>
          <p:cNvPr id="3" name="図 2"/>
          <p:cNvPicPr>
            <a:picLocks noChangeAspect="1"/>
          </p:cNvPicPr>
          <p:nvPr/>
        </p:nvPicPr>
        <p:blipFill>
          <a:blip r:embed="rId4"/>
          <a:stretch>
            <a:fillRect/>
          </a:stretch>
        </p:blipFill>
        <p:spPr>
          <a:xfrm>
            <a:off x="3549034" y="2056090"/>
            <a:ext cx="5823620" cy="2518452"/>
          </a:xfrm>
          <a:prstGeom prst="rect">
            <a:avLst/>
          </a:prstGeom>
        </p:spPr>
      </p:pic>
      <p:sp>
        <p:nvSpPr>
          <p:cNvPr id="4" name="正方形/長方形 3"/>
          <p:cNvSpPr/>
          <p:nvPr/>
        </p:nvSpPr>
        <p:spPr>
          <a:xfrm>
            <a:off x="3628619" y="2371068"/>
            <a:ext cx="1073970" cy="16063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3340619" y="2166462"/>
            <a:ext cx="288000" cy="28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②</a:t>
            </a:r>
          </a:p>
        </p:txBody>
      </p:sp>
      <p:sp>
        <p:nvSpPr>
          <p:cNvPr id="15" name="正方形/長方形 14"/>
          <p:cNvSpPr/>
          <p:nvPr/>
        </p:nvSpPr>
        <p:spPr>
          <a:xfrm>
            <a:off x="8867722" y="2369002"/>
            <a:ext cx="459836" cy="16063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8579722" y="2161320"/>
            <a:ext cx="288000" cy="28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③</a:t>
            </a:r>
          </a:p>
        </p:txBody>
      </p:sp>
      <p:sp>
        <p:nvSpPr>
          <p:cNvPr id="17" name="正方形/長方形 16"/>
          <p:cNvSpPr/>
          <p:nvPr/>
        </p:nvSpPr>
        <p:spPr>
          <a:xfrm>
            <a:off x="1451388" y="2161320"/>
            <a:ext cx="288000" cy="28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①</a:t>
            </a:r>
          </a:p>
        </p:txBody>
      </p:sp>
      <p:sp>
        <p:nvSpPr>
          <p:cNvPr id="7" name="右矢印 6"/>
          <p:cNvSpPr/>
          <p:nvPr/>
        </p:nvSpPr>
        <p:spPr>
          <a:xfrm>
            <a:off x="3823044" y="1591669"/>
            <a:ext cx="312792" cy="297630"/>
          </a:xfrm>
          <a:prstGeom prst="rightArrow">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右矢印 17"/>
          <p:cNvSpPr/>
          <p:nvPr/>
        </p:nvSpPr>
        <p:spPr>
          <a:xfrm>
            <a:off x="6415539" y="1584110"/>
            <a:ext cx="312792" cy="297630"/>
          </a:xfrm>
          <a:prstGeom prst="rightArrow">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p:cNvSpPr/>
          <p:nvPr/>
        </p:nvSpPr>
        <p:spPr>
          <a:xfrm>
            <a:off x="1193933" y="5065399"/>
            <a:ext cx="6003440" cy="1322773"/>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800"/>
              </a:lnSpc>
            </a:pPr>
            <a:r>
              <a:rPr kumimoji="1" lang="ja-JP" altLang="en-US" sz="2000" dirty="0">
                <a:solidFill>
                  <a:schemeClr val="tx1">
                    <a:lumMod val="85000"/>
                    <a:lumOff val="15000"/>
                  </a:schemeClr>
                </a:solidFill>
              </a:rPr>
              <a:t>これでも十分使えるけどもっと使いやすくしたい</a:t>
            </a:r>
            <a:r>
              <a:rPr kumimoji="1" lang="en-US" altLang="ja-JP" sz="2000" dirty="0">
                <a:solidFill>
                  <a:schemeClr val="tx1">
                    <a:lumMod val="85000"/>
                    <a:lumOff val="15000"/>
                  </a:schemeClr>
                </a:solidFill>
              </a:rPr>
              <a:t>…</a:t>
            </a:r>
          </a:p>
          <a:p>
            <a:pPr algn="ctr">
              <a:lnSpc>
                <a:spcPts val="2800"/>
              </a:lnSpc>
            </a:pPr>
            <a:r>
              <a:rPr kumimoji="1" lang="ja-JP" altLang="en-US" sz="2000" dirty="0">
                <a:solidFill>
                  <a:schemeClr val="tx1">
                    <a:lumMod val="85000"/>
                    <a:lumOff val="15000"/>
                  </a:schemeClr>
                </a:solidFill>
              </a:rPr>
              <a:t>みんなに使ってもらうためには</a:t>
            </a:r>
            <a:r>
              <a:rPr kumimoji="1" lang="en-US" altLang="ja-JP" sz="2000" dirty="0">
                <a:solidFill>
                  <a:schemeClr val="tx1">
                    <a:lumMod val="85000"/>
                    <a:lumOff val="15000"/>
                  </a:schemeClr>
                </a:solidFill>
              </a:rPr>
              <a:t>…</a:t>
            </a:r>
          </a:p>
        </p:txBody>
      </p:sp>
      <p:sp>
        <p:nvSpPr>
          <p:cNvPr id="5" name="テキスト ボックス 4"/>
          <p:cNvSpPr txBox="1"/>
          <p:nvPr/>
        </p:nvSpPr>
        <p:spPr>
          <a:xfrm>
            <a:off x="1262008" y="1471315"/>
            <a:ext cx="2365369" cy="523220"/>
          </a:xfrm>
          <a:prstGeom prst="rect">
            <a:avLst/>
          </a:prstGeom>
          <a:solidFill>
            <a:schemeClr val="bg2"/>
          </a:solidFill>
        </p:spPr>
        <p:txBody>
          <a:bodyPr wrap="square" rtlCol="0">
            <a:spAutoFit/>
          </a:bodyPr>
          <a:lstStyle/>
          <a:p>
            <a:r>
              <a:rPr kumimoji="1" lang="ja-JP" altLang="en-US" dirty="0">
                <a:solidFill>
                  <a:schemeClr val="bg1"/>
                </a:solidFill>
              </a:rPr>
              <a:t>①ブラウザ上で</a:t>
            </a:r>
            <a:r>
              <a:rPr kumimoji="1" lang="en-US" altLang="ja-JP" dirty="0">
                <a:solidFill>
                  <a:schemeClr val="bg1"/>
                </a:solidFill>
              </a:rPr>
              <a:t>Confluence</a:t>
            </a:r>
          </a:p>
          <a:p>
            <a:r>
              <a:rPr kumimoji="1" lang="ja-JP" altLang="en-US" dirty="0">
                <a:solidFill>
                  <a:schemeClr val="bg1"/>
                </a:solidFill>
              </a:rPr>
              <a:t>　のページにログイン</a:t>
            </a:r>
            <a:endParaRPr kumimoji="1" lang="en-US" altLang="ja-JP" dirty="0">
              <a:solidFill>
                <a:schemeClr val="bg1"/>
              </a:solidFill>
            </a:endParaRPr>
          </a:p>
        </p:txBody>
      </p:sp>
      <p:pic>
        <p:nvPicPr>
          <p:cNvPr id="21" name="図 20"/>
          <p:cNvPicPr>
            <a:picLocks noChangeAspect="1"/>
          </p:cNvPicPr>
          <p:nvPr/>
        </p:nvPicPr>
        <p:blipFill>
          <a:blip r:embed="rId5"/>
          <a:stretch>
            <a:fillRect/>
          </a:stretch>
        </p:blipFill>
        <p:spPr>
          <a:xfrm>
            <a:off x="7520357" y="5330723"/>
            <a:ext cx="1097490" cy="940406"/>
          </a:xfrm>
          <a:prstGeom prst="rect">
            <a:avLst/>
          </a:prstGeom>
        </p:spPr>
      </p:pic>
      <p:sp>
        <p:nvSpPr>
          <p:cNvPr id="25" name="正方形/長方形 24"/>
          <p:cNvSpPr/>
          <p:nvPr/>
        </p:nvSpPr>
        <p:spPr>
          <a:xfrm>
            <a:off x="6981696" y="1463700"/>
            <a:ext cx="2232000" cy="5232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6" name="テキスト ボックス 5"/>
          <p:cNvSpPr txBox="1"/>
          <p:nvPr/>
        </p:nvSpPr>
        <p:spPr>
          <a:xfrm>
            <a:off x="4331503" y="1471315"/>
            <a:ext cx="1833603" cy="523220"/>
          </a:xfrm>
          <a:prstGeom prst="rect">
            <a:avLst/>
          </a:prstGeom>
          <a:solidFill>
            <a:schemeClr val="bg2"/>
          </a:solidFill>
        </p:spPr>
        <p:txBody>
          <a:bodyPr wrap="square" rtlCol="0">
            <a:spAutoFit/>
          </a:bodyPr>
          <a:lstStyle/>
          <a:p>
            <a:r>
              <a:rPr kumimoji="1" lang="ja-JP" altLang="en-US" dirty="0">
                <a:solidFill>
                  <a:schemeClr val="bg1"/>
                </a:solidFill>
              </a:rPr>
              <a:t>②検索ボックス上に</a:t>
            </a:r>
            <a:endParaRPr kumimoji="1" lang="en-US" altLang="ja-JP" dirty="0">
              <a:solidFill>
                <a:schemeClr val="bg1"/>
              </a:solidFill>
            </a:endParaRPr>
          </a:p>
          <a:p>
            <a:r>
              <a:rPr kumimoji="1" lang="ja-JP" altLang="en-US" dirty="0">
                <a:solidFill>
                  <a:schemeClr val="bg1"/>
                </a:solidFill>
              </a:rPr>
              <a:t>　検索内容を記述</a:t>
            </a:r>
            <a:endParaRPr kumimoji="1" lang="en-US" altLang="ja-JP" dirty="0">
              <a:solidFill>
                <a:schemeClr val="bg1"/>
              </a:solidFill>
            </a:endParaRPr>
          </a:p>
        </p:txBody>
      </p:sp>
      <p:sp>
        <p:nvSpPr>
          <p:cNvPr id="8" name="テキスト ボックス 7"/>
          <p:cNvSpPr txBox="1"/>
          <p:nvPr/>
        </p:nvSpPr>
        <p:spPr>
          <a:xfrm>
            <a:off x="6930699" y="1563341"/>
            <a:ext cx="2280351" cy="307777"/>
          </a:xfrm>
          <a:prstGeom prst="rect">
            <a:avLst/>
          </a:prstGeom>
          <a:noFill/>
        </p:spPr>
        <p:txBody>
          <a:bodyPr wrap="square" rtlCol="0">
            <a:spAutoFit/>
          </a:bodyPr>
          <a:lstStyle/>
          <a:p>
            <a:r>
              <a:rPr kumimoji="1" lang="ja-JP" altLang="en-US" dirty="0">
                <a:solidFill>
                  <a:schemeClr val="bg1"/>
                </a:solidFill>
              </a:rPr>
              <a:t>③「</a:t>
            </a:r>
            <a:r>
              <a:rPr kumimoji="1" lang="en-US" altLang="ja-JP" dirty="0">
                <a:solidFill>
                  <a:schemeClr val="bg1"/>
                </a:solidFill>
              </a:rPr>
              <a:t>AskAI</a:t>
            </a:r>
            <a:r>
              <a:rPr kumimoji="1" lang="ja-JP" altLang="en-US" dirty="0">
                <a:solidFill>
                  <a:schemeClr val="bg1"/>
                </a:solidFill>
              </a:rPr>
              <a:t>」ボタンを押下</a:t>
            </a:r>
            <a:endParaRPr kumimoji="1" lang="en-US" altLang="ja-JP" dirty="0">
              <a:solidFill>
                <a:schemeClr val="bg1"/>
              </a:solidFill>
            </a:endParaRPr>
          </a:p>
        </p:txBody>
      </p:sp>
    </p:spTree>
    <p:extLst>
      <p:ext uri="{BB962C8B-B14F-4D97-AF65-F5344CB8AC3E}">
        <p14:creationId xmlns:p14="http://schemas.microsoft.com/office/powerpoint/2010/main" val="2909904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A552AE2D-500D-6461-72AB-F42A1D0F1310}"/>
              </a:ext>
            </a:extLst>
          </p:cNvPr>
          <p:cNvGrpSpPr/>
          <p:nvPr/>
        </p:nvGrpSpPr>
        <p:grpSpPr>
          <a:xfrm>
            <a:off x="1054273" y="1058417"/>
            <a:ext cx="5179711" cy="959327"/>
            <a:chOff x="881375" y="990375"/>
            <a:chExt cx="5179711" cy="959327"/>
          </a:xfrm>
        </p:grpSpPr>
        <p:sp>
          <p:nvSpPr>
            <p:cNvPr id="16" name="角丸四角形吹き出し 15"/>
            <p:cNvSpPr/>
            <p:nvPr/>
          </p:nvSpPr>
          <p:spPr>
            <a:xfrm>
              <a:off x="881375" y="990375"/>
              <a:ext cx="5179711" cy="959327"/>
            </a:xfrm>
            <a:prstGeom prst="wedgeRoundRectCallout">
              <a:avLst>
                <a:gd name="adj1" fmla="val 55350"/>
                <a:gd name="adj2" fmla="val 34807"/>
                <a:gd name="adj3" fmla="val 16667"/>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1133846" y="1527896"/>
              <a:ext cx="2670861" cy="257620"/>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000"/>
                </a:lnSpc>
              </a:pPr>
              <a:endParaRPr kumimoji="1" lang="ja-JP" altLang="en-US"/>
            </a:p>
          </p:txBody>
        </p:sp>
        <p:sp>
          <p:nvSpPr>
            <p:cNvPr id="9" name="テキスト ボックス 8"/>
            <p:cNvSpPr txBox="1"/>
            <p:nvPr/>
          </p:nvSpPr>
          <p:spPr>
            <a:xfrm>
              <a:off x="1054273" y="1027501"/>
              <a:ext cx="4771518" cy="823559"/>
            </a:xfrm>
            <a:prstGeom prst="rect">
              <a:avLst/>
            </a:prstGeom>
            <a:noFill/>
          </p:spPr>
          <p:txBody>
            <a:bodyPr wrap="square" rtlCol="0">
              <a:spAutoFit/>
            </a:bodyPr>
            <a:lstStyle/>
            <a:p>
              <a:pPr>
                <a:lnSpc>
                  <a:spcPts val="3000"/>
                </a:lnSpc>
              </a:pPr>
              <a:r>
                <a:rPr kumimoji="1" lang="ja-JP" altLang="en-US" sz="1800" dirty="0"/>
                <a:t>チームメンバーに相談</a:t>
              </a:r>
              <a:r>
                <a:rPr kumimoji="1" lang="en-US" altLang="ja-JP" sz="1800" dirty="0"/>
                <a:t>…</a:t>
              </a:r>
            </a:p>
            <a:p>
              <a:pPr>
                <a:lnSpc>
                  <a:spcPts val="3000"/>
                </a:lnSpc>
              </a:pPr>
              <a:r>
                <a:rPr kumimoji="1" lang="en-US" altLang="ja-JP" sz="2000" dirty="0">
                  <a:solidFill>
                    <a:schemeClr val="bg2">
                      <a:lumMod val="75000"/>
                    </a:schemeClr>
                  </a:solidFill>
                </a:rPr>
                <a:t>Slack</a:t>
              </a:r>
              <a:r>
                <a:rPr kumimoji="1" lang="ja-JP" altLang="en-US" sz="2000" dirty="0">
                  <a:solidFill>
                    <a:schemeClr val="bg2">
                      <a:lumMod val="75000"/>
                    </a:schemeClr>
                  </a:solidFill>
                </a:rPr>
                <a:t>の「</a:t>
              </a:r>
              <a:r>
                <a:rPr kumimoji="1" lang="en-US" altLang="ja-JP" sz="2000" dirty="0">
                  <a:solidFill>
                    <a:schemeClr val="bg2">
                      <a:lumMod val="75000"/>
                    </a:schemeClr>
                  </a:solidFill>
                </a:rPr>
                <a:t>KaIND</a:t>
              </a:r>
              <a:r>
                <a:rPr kumimoji="1" lang="ja-JP" altLang="en-US" sz="2000" dirty="0">
                  <a:solidFill>
                    <a:schemeClr val="bg2">
                      <a:lumMod val="75000"/>
                    </a:schemeClr>
                  </a:solidFill>
                </a:rPr>
                <a:t>」アプリ</a:t>
              </a:r>
              <a:r>
                <a:rPr kumimoji="1" lang="ja-JP" altLang="en-US" sz="1800" dirty="0">
                  <a:solidFill>
                    <a:schemeClr val="tx1">
                      <a:lumMod val="85000"/>
                      <a:lumOff val="15000"/>
                    </a:schemeClr>
                  </a:solidFill>
                </a:rPr>
                <a:t>が</a:t>
              </a:r>
              <a:r>
                <a:rPr kumimoji="1" lang="ja-JP" altLang="en-US" sz="1800" dirty="0"/>
                <a:t>使いやすい！</a:t>
              </a:r>
              <a:endParaRPr kumimoji="1" lang="en-US" altLang="ja-JP" sz="2400" dirty="0"/>
            </a:p>
          </p:txBody>
        </p:sp>
      </p:gr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16</a:t>
            </a:fld>
            <a:endParaRPr/>
          </a:p>
        </p:txBody>
      </p:sp>
      <p:sp>
        <p:nvSpPr>
          <p:cNvPr id="13" name="タイトル 2"/>
          <p:cNvSpPr>
            <a:spLocks noGrp="1"/>
          </p:cNvSpPr>
          <p:nvPr>
            <p:ph type="title"/>
          </p:nvPr>
        </p:nvSpPr>
        <p:spPr/>
        <p:txBody>
          <a:bodyPr/>
          <a:lstStyle/>
          <a:p>
            <a:r>
              <a:rPr kumimoji="1" lang="en-US" altLang="ja-JP" dirty="0"/>
              <a:t>3. Atlassian Intelligence</a:t>
            </a:r>
            <a:r>
              <a:rPr kumimoji="1" lang="ja-JP" altLang="en-US" dirty="0"/>
              <a:t>の活用</a:t>
            </a:r>
          </a:p>
        </p:txBody>
      </p:sp>
      <p:pic>
        <p:nvPicPr>
          <p:cNvPr id="15" name="図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1012" y="1391766"/>
            <a:ext cx="1708953" cy="1251957"/>
          </a:xfrm>
          <a:prstGeom prst="rect">
            <a:avLst/>
          </a:prstGeom>
        </p:spPr>
      </p:pic>
      <p:pic>
        <p:nvPicPr>
          <p:cNvPr id="4" name="図 3"/>
          <p:cNvPicPr>
            <a:picLocks noChangeAspect="1"/>
          </p:cNvPicPr>
          <p:nvPr/>
        </p:nvPicPr>
        <p:blipFill>
          <a:blip r:embed="rId4"/>
          <a:stretch>
            <a:fillRect/>
          </a:stretch>
        </p:blipFill>
        <p:spPr>
          <a:xfrm>
            <a:off x="4936267" y="2962004"/>
            <a:ext cx="4430830" cy="3326371"/>
          </a:xfrm>
          <a:prstGeom prst="rect">
            <a:avLst/>
          </a:prstGeom>
        </p:spPr>
      </p:pic>
      <p:sp>
        <p:nvSpPr>
          <p:cNvPr id="17" name="正方形/長方形 16"/>
          <p:cNvSpPr/>
          <p:nvPr/>
        </p:nvSpPr>
        <p:spPr>
          <a:xfrm>
            <a:off x="954001" y="2962004"/>
            <a:ext cx="3939649" cy="523220"/>
          </a:xfrm>
          <a:prstGeom prst="rect">
            <a:avLst/>
          </a:prstGeom>
        </p:spPr>
        <p:txBody>
          <a:bodyPr wrap="square">
            <a:spAutoFit/>
          </a:bodyPr>
          <a:lstStyle/>
          <a:p>
            <a:r>
              <a:rPr lang="en-US" altLang="ja-JP" dirty="0">
                <a:solidFill>
                  <a:srgbClr val="1D1C1D"/>
                </a:solidFill>
                <a:latin typeface="Arial" panose="020B0604020202020204" pitchFamily="34" charset="0"/>
              </a:rPr>
              <a:t>※</a:t>
            </a:r>
            <a:r>
              <a:rPr lang="ja-JP" altLang="en-US" dirty="0">
                <a:solidFill>
                  <a:srgbClr val="1D1C1D"/>
                </a:solidFill>
                <a:latin typeface="Arial" panose="020B0604020202020204" pitchFamily="34" charset="0"/>
              </a:rPr>
              <a:t>「</a:t>
            </a:r>
            <a:r>
              <a:rPr lang="en-US" altLang="ja-JP" dirty="0">
                <a:solidFill>
                  <a:schemeClr val="bg2"/>
                </a:solidFill>
                <a:latin typeface="Arial" panose="020B0604020202020204" pitchFamily="34" charset="0"/>
              </a:rPr>
              <a:t>KaIND</a:t>
            </a:r>
            <a:r>
              <a:rPr lang="ja-JP" altLang="en-US" dirty="0">
                <a:solidFill>
                  <a:srgbClr val="1D1C1D"/>
                </a:solidFill>
                <a:latin typeface="Arial" panose="020B0604020202020204" pitchFamily="34" charset="0"/>
              </a:rPr>
              <a:t>」は、</a:t>
            </a:r>
            <a:r>
              <a:rPr lang="en-US" altLang="ja-JP" dirty="0">
                <a:solidFill>
                  <a:srgbClr val="1D1C1D"/>
                </a:solidFill>
                <a:latin typeface="Arial" panose="020B0604020202020204" pitchFamily="34" charset="0"/>
              </a:rPr>
              <a:t>ChatGPT</a:t>
            </a:r>
            <a:r>
              <a:rPr lang="ja-JP" altLang="en-US" dirty="0">
                <a:solidFill>
                  <a:srgbClr val="1D1C1D"/>
                </a:solidFill>
                <a:latin typeface="Arial" panose="020B0604020202020204" pitchFamily="34" charset="0"/>
              </a:rPr>
              <a:t>をベースとして</a:t>
            </a:r>
            <a:endParaRPr lang="en-US" altLang="ja-JP" dirty="0">
              <a:solidFill>
                <a:srgbClr val="1D1C1D"/>
              </a:solidFill>
              <a:latin typeface="Arial" panose="020B0604020202020204" pitchFamily="34" charset="0"/>
            </a:endParaRPr>
          </a:p>
          <a:p>
            <a:r>
              <a:rPr lang="ja-JP" altLang="en-US" dirty="0">
                <a:solidFill>
                  <a:srgbClr val="1D1C1D"/>
                </a:solidFill>
                <a:latin typeface="Arial" panose="020B0604020202020204" pitchFamily="34" charset="0"/>
              </a:rPr>
              <a:t>社員の業務生産性向上のため開発されたツール</a:t>
            </a:r>
            <a:endParaRPr lang="ja-JP" altLang="en-US" dirty="0"/>
          </a:p>
        </p:txBody>
      </p:sp>
      <p:sp>
        <p:nvSpPr>
          <p:cNvPr id="18" name="正方形/長方形 17"/>
          <p:cNvSpPr/>
          <p:nvPr/>
        </p:nvSpPr>
        <p:spPr>
          <a:xfrm>
            <a:off x="5233086" y="3320591"/>
            <a:ext cx="1656000" cy="991918"/>
          </a:xfrm>
          <a:prstGeom prst="rect">
            <a:avLst/>
          </a:prstGeom>
          <a:solidFill>
            <a:schemeClr val="tx1">
              <a:lumMod val="95000"/>
              <a:lumOff val="5000"/>
            </a:schemeClr>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 name="角丸四角形 23"/>
          <p:cNvSpPr/>
          <p:nvPr/>
        </p:nvSpPr>
        <p:spPr>
          <a:xfrm>
            <a:off x="1054273" y="4216136"/>
            <a:ext cx="3628938" cy="1365688"/>
          </a:xfrm>
          <a:prstGeom prst="round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1396389" y="4575814"/>
            <a:ext cx="3054872" cy="646331"/>
          </a:xfrm>
          <a:prstGeom prst="rect">
            <a:avLst/>
          </a:prstGeom>
        </p:spPr>
        <p:txBody>
          <a:bodyPr wrap="square">
            <a:spAutoFit/>
          </a:bodyPr>
          <a:lstStyle/>
          <a:p>
            <a:r>
              <a:rPr lang="en-US" altLang="ja-JP" sz="1800" dirty="0">
                <a:solidFill>
                  <a:schemeClr val="bg2"/>
                </a:solidFill>
                <a:latin typeface="Arial" panose="020B0604020202020204" pitchFamily="34" charset="0"/>
              </a:rPr>
              <a:t>Slack</a:t>
            </a:r>
            <a:r>
              <a:rPr lang="ja-JP" altLang="en-US" sz="1800" dirty="0">
                <a:solidFill>
                  <a:srgbClr val="1D1C1D"/>
                </a:solidFill>
                <a:latin typeface="Arial" panose="020B0604020202020204" pitchFamily="34" charset="0"/>
              </a:rPr>
              <a:t>から直接</a:t>
            </a:r>
            <a:r>
              <a:rPr lang="en-US" altLang="ja-JP" sz="1800" dirty="0">
                <a:solidFill>
                  <a:schemeClr val="bg2"/>
                </a:solidFill>
                <a:latin typeface="Arial" panose="020B0604020202020204" pitchFamily="34" charset="0"/>
              </a:rPr>
              <a:t>ChatGPT</a:t>
            </a:r>
            <a:r>
              <a:rPr lang="ja-JP" altLang="en-US" sz="1800" dirty="0">
                <a:solidFill>
                  <a:srgbClr val="1D1C1D"/>
                </a:solidFill>
                <a:latin typeface="Arial" panose="020B0604020202020204" pitchFamily="34" charset="0"/>
              </a:rPr>
              <a:t>に</a:t>
            </a:r>
            <a:endParaRPr lang="en-US" altLang="ja-JP" sz="1800" dirty="0">
              <a:solidFill>
                <a:srgbClr val="1D1C1D"/>
              </a:solidFill>
              <a:latin typeface="Arial" panose="020B0604020202020204" pitchFamily="34" charset="0"/>
            </a:endParaRPr>
          </a:p>
          <a:p>
            <a:r>
              <a:rPr lang="ja-JP" altLang="en-US" sz="1800" dirty="0">
                <a:solidFill>
                  <a:srgbClr val="1D1C1D"/>
                </a:solidFill>
                <a:latin typeface="Arial" panose="020B0604020202020204" pitchFamily="34" charset="0"/>
              </a:rPr>
              <a:t>質問をすることができる！</a:t>
            </a:r>
            <a:endParaRPr lang="ja-JP" altLang="en-US" sz="1800" dirty="0"/>
          </a:p>
        </p:txBody>
      </p:sp>
      <p:pic>
        <p:nvPicPr>
          <p:cNvPr id="29" name="図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9186" y="5137629"/>
            <a:ext cx="360000" cy="360000"/>
          </a:xfrm>
          <a:prstGeom prst="rect">
            <a:avLst/>
          </a:prstGeom>
        </p:spPr>
      </p:pic>
      <p:pic>
        <p:nvPicPr>
          <p:cNvPr id="30" name="図 29"/>
          <p:cNvPicPr>
            <a:picLocks noChangeAspect="1"/>
          </p:cNvPicPr>
          <p:nvPr/>
        </p:nvPicPr>
        <p:blipFill>
          <a:blip r:embed="rId6"/>
          <a:stretch>
            <a:fillRect/>
          </a:stretch>
        </p:blipFill>
        <p:spPr>
          <a:xfrm>
            <a:off x="1054273" y="4216135"/>
            <a:ext cx="432000" cy="427272"/>
          </a:xfrm>
          <a:prstGeom prst="rect">
            <a:avLst/>
          </a:prstGeom>
        </p:spPr>
      </p:pic>
    </p:spTree>
    <p:extLst>
      <p:ext uri="{BB962C8B-B14F-4D97-AF65-F5344CB8AC3E}">
        <p14:creationId xmlns:p14="http://schemas.microsoft.com/office/powerpoint/2010/main" val="3625507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17</a:t>
            </a:fld>
            <a:endParaRPr/>
          </a:p>
        </p:txBody>
      </p:sp>
      <p:sp>
        <p:nvSpPr>
          <p:cNvPr id="13" name="タイトル 2"/>
          <p:cNvSpPr>
            <a:spLocks noGrp="1"/>
          </p:cNvSpPr>
          <p:nvPr>
            <p:ph type="title"/>
          </p:nvPr>
        </p:nvSpPr>
        <p:spPr/>
        <p:txBody>
          <a:bodyPr/>
          <a:lstStyle/>
          <a:p>
            <a:r>
              <a:rPr kumimoji="1" lang="en-US" altLang="ja-JP" dirty="0"/>
              <a:t>3. Atlassian Intelligence</a:t>
            </a:r>
            <a:r>
              <a:rPr kumimoji="1" lang="ja-JP" altLang="en-US" dirty="0"/>
              <a:t>の活用</a:t>
            </a:r>
          </a:p>
        </p:txBody>
      </p:sp>
      <p:grpSp>
        <p:nvGrpSpPr>
          <p:cNvPr id="12" name="グループ化 11"/>
          <p:cNvGrpSpPr/>
          <p:nvPr/>
        </p:nvGrpSpPr>
        <p:grpSpPr>
          <a:xfrm>
            <a:off x="954001" y="1136348"/>
            <a:ext cx="3826472" cy="809254"/>
            <a:chOff x="1335811" y="2552089"/>
            <a:chExt cx="4233998" cy="809254"/>
          </a:xfrm>
        </p:grpSpPr>
        <p:sp>
          <p:nvSpPr>
            <p:cNvPr id="6" name="テキスト ボックス 5"/>
            <p:cNvSpPr txBox="1"/>
            <p:nvPr/>
          </p:nvSpPr>
          <p:spPr>
            <a:xfrm>
              <a:off x="1335811" y="2664983"/>
              <a:ext cx="4233998" cy="584775"/>
            </a:xfrm>
            <a:prstGeom prst="rect">
              <a:avLst/>
            </a:prstGeom>
            <a:noFill/>
          </p:spPr>
          <p:txBody>
            <a:bodyPr wrap="square" rtlCol="0">
              <a:spAutoFit/>
            </a:bodyPr>
            <a:lstStyle/>
            <a:p>
              <a:r>
                <a:rPr kumimoji="1" lang="ja-JP" altLang="en-US" sz="1600" dirty="0"/>
                <a:t>同じように</a:t>
              </a:r>
              <a:r>
                <a:rPr kumimoji="1" lang="en-US" altLang="ja-JP" sz="1600" dirty="0"/>
                <a:t>Slack</a:t>
              </a:r>
              <a:r>
                <a:rPr kumimoji="1" lang="ja-JP" altLang="en-US" sz="1600" dirty="0"/>
                <a:t>から直積検索できれば</a:t>
              </a:r>
              <a:endParaRPr kumimoji="1" lang="en-US" altLang="ja-JP" sz="1600" dirty="0"/>
            </a:p>
            <a:p>
              <a:r>
                <a:rPr kumimoji="1" lang="ja-JP" altLang="en-US" sz="1600" dirty="0"/>
                <a:t>もっと気軽に使えるのでは？</a:t>
              </a:r>
              <a:endParaRPr kumimoji="1" lang="en-US" altLang="ja-JP" sz="1600" dirty="0"/>
            </a:p>
          </p:txBody>
        </p:sp>
        <p:sp>
          <p:nvSpPr>
            <p:cNvPr id="5" name="角丸四角形 4"/>
            <p:cNvSpPr/>
            <p:nvPr/>
          </p:nvSpPr>
          <p:spPr>
            <a:xfrm>
              <a:off x="1386129" y="2552089"/>
              <a:ext cx="4060815" cy="809254"/>
            </a:xfrm>
            <a:prstGeom prst="round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p:nvGrpSpPr>
        <p:grpSpPr>
          <a:xfrm>
            <a:off x="5512891" y="1136348"/>
            <a:ext cx="3669958" cy="809254"/>
            <a:chOff x="4446853" y="3490808"/>
            <a:chExt cx="4060814" cy="809254"/>
          </a:xfrm>
        </p:grpSpPr>
        <p:sp>
          <p:nvSpPr>
            <p:cNvPr id="8" name="テキスト ボックス 7"/>
            <p:cNvSpPr txBox="1"/>
            <p:nvPr/>
          </p:nvSpPr>
          <p:spPr>
            <a:xfrm>
              <a:off x="4843079" y="3603047"/>
              <a:ext cx="3268362" cy="584775"/>
            </a:xfrm>
            <a:prstGeom prst="rect">
              <a:avLst/>
            </a:prstGeom>
            <a:noFill/>
          </p:spPr>
          <p:txBody>
            <a:bodyPr wrap="square" rtlCol="0">
              <a:spAutoFit/>
            </a:bodyPr>
            <a:lstStyle/>
            <a:p>
              <a:r>
                <a:rPr kumimoji="1" lang="en-US" altLang="ja-JP" sz="1600" dirty="0"/>
                <a:t>Slack</a:t>
              </a:r>
              <a:r>
                <a:rPr kumimoji="1" lang="ja-JP" altLang="en-US" sz="1600" dirty="0"/>
                <a:t>は全社展開されていて</a:t>
              </a:r>
              <a:endParaRPr kumimoji="1" lang="en-US" altLang="ja-JP" sz="1600" dirty="0"/>
            </a:p>
            <a:p>
              <a:r>
                <a:rPr kumimoji="1" lang="ja-JP" altLang="en-US" sz="1600" dirty="0"/>
                <a:t>利用頻度も高くなるのでは？</a:t>
              </a:r>
              <a:endParaRPr kumimoji="1" lang="en-US" altLang="ja-JP" sz="1600" dirty="0"/>
            </a:p>
          </p:txBody>
        </p:sp>
        <p:sp>
          <p:nvSpPr>
            <p:cNvPr id="14" name="角丸四角形 13"/>
            <p:cNvSpPr/>
            <p:nvPr/>
          </p:nvSpPr>
          <p:spPr>
            <a:xfrm>
              <a:off x="4446853" y="3490808"/>
              <a:ext cx="4060814" cy="809254"/>
            </a:xfrm>
            <a:prstGeom prst="round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p:cNvGrpSpPr/>
          <p:nvPr/>
        </p:nvGrpSpPr>
        <p:grpSpPr>
          <a:xfrm>
            <a:off x="3615265" y="2043149"/>
            <a:ext cx="358754" cy="325264"/>
            <a:chOff x="5944514" y="2726219"/>
            <a:chExt cx="358754" cy="325264"/>
          </a:xfrm>
        </p:grpSpPr>
        <p:sp>
          <p:nvSpPr>
            <p:cNvPr id="26" name="楕円 25"/>
            <p:cNvSpPr/>
            <p:nvPr/>
          </p:nvSpPr>
          <p:spPr>
            <a:xfrm>
              <a:off x="5944514" y="2726219"/>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6109934" y="2888827"/>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6231268" y="2979483"/>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p:nvGrpSpPr>
        <p:grpSpPr>
          <a:xfrm flipH="1">
            <a:off x="6136215" y="2043149"/>
            <a:ext cx="358754" cy="325264"/>
            <a:chOff x="5944514" y="2726219"/>
            <a:chExt cx="358754" cy="325264"/>
          </a:xfrm>
        </p:grpSpPr>
        <p:sp>
          <p:nvSpPr>
            <p:cNvPr id="49" name="楕円 48"/>
            <p:cNvSpPr/>
            <p:nvPr/>
          </p:nvSpPr>
          <p:spPr>
            <a:xfrm>
              <a:off x="5944514" y="2726219"/>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6109934" y="2888827"/>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p:cNvSpPr/>
            <p:nvPr/>
          </p:nvSpPr>
          <p:spPr>
            <a:xfrm>
              <a:off x="6231268" y="2979483"/>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52" name="図 51"/>
          <p:cNvPicPr>
            <a:picLocks noChangeAspect="1"/>
          </p:cNvPicPr>
          <p:nvPr/>
        </p:nvPicPr>
        <p:blipFill>
          <a:blip r:embed="rId3"/>
          <a:stretch>
            <a:fillRect/>
          </a:stretch>
        </p:blipFill>
        <p:spPr>
          <a:xfrm>
            <a:off x="4191493" y="2368413"/>
            <a:ext cx="1523014" cy="1305025"/>
          </a:xfrm>
          <a:prstGeom prst="rect">
            <a:avLst/>
          </a:prstGeom>
        </p:spPr>
      </p:pic>
      <p:grpSp>
        <p:nvGrpSpPr>
          <p:cNvPr id="24" name="グループ化 23"/>
          <p:cNvGrpSpPr/>
          <p:nvPr/>
        </p:nvGrpSpPr>
        <p:grpSpPr>
          <a:xfrm>
            <a:off x="1130059" y="4535640"/>
            <a:ext cx="7645882" cy="1317116"/>
            <a:chOff x="1475059" y="4633482"/>
            <a:chExt cx="7645882" cy="1317116"/>
          </a:xfrm>
        </p:grpSpPr>
        <p:sp>
          <p:nvSpPr>
            <p:cNvPr id="57" name="正方形/長方形 56"/>
            <p:cNvSpPr/>
            <p:nvPr/>
          </p:nvSpPr>
          <p:spPr>
            <a:xfrm>
              <a:off x="1625599" y="5008780"/>
              <a:ext cx="4441825" cy="566520"/>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p:cNvGrpSpPr/>
            <p:nvPr/>
          </p:nvGrpSpPr>
          <p:grpSpPr>
            <a:xfrm>
              <a:off x="1475059" y="4633482"/>
              <a:ext cx="7645882" cy="1317116"/>
              <a:chOff x="1475058" y="2802009"/>
              <a:chExt cx="7645882" cy="1317116"/>
            </a:xfrm>
          </p:grpSpPr>
          <p:sp>
            <p:nvSpPr>
              <p:cNvPr id="54" name="テキスト ボックス 53"/>
              <p:cNvSpPr txBox="1"/>
              <p:nvPr/>
            </p:nvSpPr>
            <p:spPr>
              <a:xfrm>
                <a:off x="1563796" y="3236877"/>
                <a:ext cx="6778404" cy="461665"/>
              </a:xfrm>
              <a:prstGeom prst="rect">
                <a:avLst/>
              </a:prstGeom>
              <a:noFill/>
            </p:spPr>
            <p:txBody>
              <a:bodyPr wrap="square" rtlCol="0">
                <a:spAutoFit/>
              </a:bodyPr>
              <a:lstStyle/>
              <a:p>
                <a:r>
                  <a:rPr kumimoji="1" lang="en-US" altLang="ja-JP" sz="2400" dirty="0">
                    <a:solidFill>
                      <a:schemeClr val="bg2"/>
                    </a:solidFill>
                  </a:rPr>
                  <a:t>Slack</a:t>
                </a:r>
                <a:r>
                  <a:rPr kumimoji="1" lang="ja-JP" altLang="en-US" sz="2400" dirty="0">
                    <a:solidFill>
                      <a:schemeClr val="tx1">
                        <a:lumMod val="85000"/>
                        <a:lumOff val="15000"/>
                      </a:schemeClr>
                    </a:solidFill>
                  </a:rPr>
                  <a:t>から</a:t>
                </a:r>
                <a:r>
                  <a:rPr kumimoji="1" lang="ja-JP" altLang="en-US" sz="2400" dirty="0">
                    <a:solidFill>
                      <a:schemeClr val="bg2"/>
                    </a:solidFill>
                  </a:rPr>
                  <a:t>直接検索</a:t>
                </a:r>
                <a:r>
                  <a:rPr kumimoji="1" lang="ja-JP" altLang="en-US" sz="2400" dirty="0">
                    <a:solidFill>
                      <a:schemeClr val="tx1">
                        <a:lumMod val="85000"/>
                        <a:lumOff val="15000"/>
                      </a:schemeClr>
                    </a:solidFill>
                  </a:rPr>
                  <a:t>できるアプリを開発しよう！</a:t>
                </a:r>
              </a:p>
            </p:txBody>
          </p:sp>
          <p:sp>
            <p:nvSpPr>
              <p:cNvPr id="55" name="正方形/長方形 54"/>
              <p:cNvSpPr/>
              <p:nvPr/>
            </p:nvSpPr>
            <p:spPr>
              <a:xfrm>
                <a:off x="1475058" y="2802009"/>
                <a:ext cx="7645882" cy="1317116"/>
              </a:xfrm>
              <a:prstGeom prst="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9" name="図 8" descr="アプリケーション, アイコン&#10;&#10;自動的に生成された説明">
            <a:extLst>
              <a:ext uri="{FF2B5EF4-FFF2-40B4-BE49-F238E27FC236}">
                <a16:creationId xmlns:a16="http://schemas.microsoft.com/office/drawing/2014/main" id="{CEA07F93-68EA-4628-6CD9-6D765094A77C}"/>
              </a:ext>
            </a:extLst>
          </p:cNvPr>
          <p:cNvPicPr>
            <a:picLocks noChangeAspect="1"/>
          </p:cNvPicPr>
          <p:nvPr/>
        </p:nvPicPr>
        <p:blipFill rotWithShape="1">
          <a:blip r:embed="rId4"/>
          <a:srcRect l="-4519" t="52913" r="60833" b="-1053"/>
          <a:stretch/>
        </p:blipFill>
        <p:spPr>
          <a:xfrm>
            <a:off x="7835682" y="4539322"/>
            <a:ext cx="789719" cy="1070091"/>
          </a:xfrm>
          <a:prstGeom prst="rect">
            <a:avLst/>
          </a:prstGeom>
        </p:spPr>
      </p:pic>
    </p:spTree>
    <p:extLst>
      <p:ext uri="{BB962C8B-B14F-4D97-AF65-F5344CB8AC3E}">
        <p14:creationId xmlns:p14="http://schemas.microsoft.com/office/powerpoint/2010/main" val="293405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18</a:t>
            </a:fld>
            <a:endParaRPr/>
          </a:p>
        </p:txBody>
      </p:sp>
      <p:sp>
        <p:nvSpPr>
          <p:cNvPr id="13" name="タイトル 2"/>
          <p:cNvSpPr>
            <a:spLocks noGrp="1"/>
          </p:cNvSpPr>
          <p:nvPr>
            <p:ph type="title"/>
          </p:nvPr>
        </p:nvSpPr>
        <p:spPr/>
        <p:txBody>
          <a:bodyPr/>
          <a:lstStyle/>
          <a:p>
            <a:r>
              <a:rPr kumimoji="1" lang="en-US" altLang="ja-JP" dirty="0"/>
              <a:t>3. </a:t>
            </a:r>
            <a:r>
              <a:rPr kumimoji="1" lang="ja-JP" altLang="en-US" dirty="0"/>
              <a:t>アプリの開発</a:t>
            </a:r>
          </a:p>
        </p:txBody>
      </p:sp>
      <p:sp>
        <p:nvSpPr>
          <p:cNvPr id="3" name="正方形/長方形 2"/>
          <p:cNvSpPr/>
          <p:nvPr/>
        </p:nvSpPr>
        <p:spPr>
          <a:xfrm>
            <a:off x="1929948" y="3091566"/>
            <a:ext cx="7080739" cy="707886"/>
          </a:xfrm>
          <a:prstGeom prst="rect">
            <a:avLst/>
          </a:prstGeom>
          <a:solidFill>
            <a:srgbClr val="FFFF00"/>
          </a:solidFill>
        </p:spPr>
        <p:txBody>
          <a:bodyPr wrap="square">
            <a:spAutoFit/>
          </a:bodyPr>
          <a:lstStyle/>
          <a:p>
            <a:pPr lvl="1"/>
            <a:r>
              <a:rPr lang="ja-JP" altLang="en-US" sz="2000" dirty="0">
                <a:solidFill>
                  <a:srgbClr val="FF0000"/>
                </a:solidFill>
              </a:rPr>
              <a:t>開発したアプリはこちら！！！</a:t>
            </a:r>
            <a:endParaRPr lang="en-US" altLang="ja-JP" sz="2000" dirty="0">
              <a:solidFill>
                <a:srgbClr val="FF0000"/>
              </a:solidFill>
            </a:endParaRPr>
          </a:p>
          <a:p>
            <a:pPr lvl="1"/>
            <a:r>
              <a:rPr lang="ja-JP" altLang="en-US" sz="2000" dirty="0">
                <a:solidFill>
                  <a:srgbClr val="FF0000"/>
                </a:solidFill>
              </a:rPr>
              <a:t>という感じで</a:t>
            </a:r>
            <a:r>
              <a:rPr lang="ja-JP" altLang="en-US" sz="2000" dirty="0" err="1">
                <a:solidFill>
                  <a:srgbClr val="FF0000"/>
                </a:solidFill>
              </a:rPr>
              <a:t>ど</a:t>
            </a:r>
            <a:r>
              <a:rPr lang="ja-JP" altLang="en-US" sz="2000" dirty="0">
                <a:solidFill>
                  <a:srgbClr val="FF0000"/>
                </a:solidFill>
              </a:rPr>
              <a:t>どん！！と乗せる</a:t>
            </a:r>
            <a:endParaRPr lang="en-US" altLang="ja-JP" sz="2000" dirty="0">
              <a:solidFill>
                <a:srgbClr val="FF0000"/>
              </a:solidFill>
            </a:endParaRPr>
          </a:p>
        </p:txBody>
      </p:sp>
    </p:spTree>
    <p:extLst>
      <p:ext uri="{BB962C8B-B14F-4D97-AF65-F5344CB8AC3E}">
        <p14:creationId xmlns:p14="http://schemas.microsoft.com/office/powerpoint/2010/main" val="3227649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19</a:t>
            </a:fld>
            <a:endParaRPr/>
          </a:p>
        </p:txBody>
      </p:sp>
      <p:sp>
        <p:nvSpPr>
          <p:cNvPr id="13" name="タイトル 2"/>
          <p:cNvSpPr>
            <a:spLocks noGrp="1"/>
          </p:cNvSpPr>
          <p:nvPr>
            <p:ph type="title"/>
          </p:nvPr>
        </p:nvSpPr>
        <p:spPr/>
        <p:txBody>
          <a:bodyPr/>
          <a:lstStyle/>
          <a:p>
            <a:r>
              <a:rPr kumimoji="1" lang="en-US" altLang="ja-JP" dirty="0"/>
              <a:t>3. </a:t>
            </a:r>
            <a:r>
              <a:rPr kumimoji="1" lang="ja-JP" altLang="en-US" dirty="0"/>
              <a:t>アプリの開発</a:t>
            </a:r>
          </a:p>
        </p:txBody>
      </p:sp>
      <p:sp>
        <p:nvSpPr>
          <p:cNvPr id="3" name="正方形/長方形 2"/>
          <p:cNvSpPr/>
          <p:nvPr/>
        </p:nvSpPr>
        <p:spPr>
          <a:xfrm>
            <a:off x="1606059" y="2318901"/>
            <a:ext cx="7420883" cy="2246769"/>
          </a:xfrm>
          <a:prstGeom prst="rect">
            <a:avLst/>
          </a:prstGeom>
          <a:solidFill>
            <a:srgbClr val="FFFF00"/>
          </a:solidFill>
        </p:spPr>
        <p:txBody>
          <a:bodyPr wrap="square">
            <a:spAutoFit/>
          </a:bodyPr>
          <a:lstStyle/>
          <a:p>
            <a:pPr lvl="1"/>
            <a:r>
              <a:rPr lang="ja-JP" altLang="en-US" sz="2800" dirty="0">
                <a:solidFill>
                  <a:srgbClr val="FF0000"/>
                </a:solidFill>
              </a:rPr>
              <a:t>実際に動かしたときの流れがわかるようにイメージしやすいようにする！</a:t>
            </a:r>
            <a:endParaRPr lang="en-US" altLang="ja-JP" sz="2800" dirty="0">
              <a:solidFill>
                <a:srgbClr val="FF0000"/>
              </a:solidFill>
            </a:endParaRPr>
          </a:p>
          <a:p>
            <a:pPr lvl="2"/>
            <a:r>
              <a:rPr lang="ja-JP" altLang="en-US" sz="2800" dirty="0">
                <a:solidFill>
                  <a:srgbClr val="FF0000"/>
                </a:solidFill>
              </a:rPr>
              <a:t>実際に動かしてみる？</a:t>
            </a:r>
            <a:endParaRPr lang="en-US" altLang="ja-JP" sz="2800" dirty="0">
              <a:solidFill>
                <a:srgbClr val="FF0000"/>
              </a:solidFill>
            </a:endParaRPr>
          </a:p>
          <a:p>
            <a:pPr lvl="2"/>
            <a:r>
              <a:rPr lang="ja-JP" altLang="en-US" sz="2800" dirty="0">
                <a:solidFill>
                  <a:srgbClr val="FF0000"/>
                </a:solidFill>
              </a:rPr>
              <a:t>普通に検索する場合と比較してみるのもいいかも？</a:t>
            </a:r>
            <a:endParaRPr lang="en-US" altLang="ja-JP" sz="2800" dirty="0">
              <a:solidFill>
                <a:srgbClr val="FF0000"/>
              </a:solidFill>
            </a:endParaRPr>
          </a:p>
        </p:txBody>
      </p:sp>
    </p:spTree>
    <p:extLst>
      <p:ext uri="{BB962C8B-B14F-4D97-AF65-F5344CB8AC3E}">
        <p14:creationId xmlns:p14="http://schemas.microsoft.com/office/powerpoint/2010/main" val="403861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a:t>
            </a:fld>
            <a:endParaRPr/>
          </a:p>
        </p:txBody>
      </p:sp>
      <p:sp>
        <p:nvSpPr>
          <p:cNvPr id="13" name="タイトル 2"/>
          <p:cNvSpPr>
            <a:spLocks noGrp="1"/>
          </p:cNvSpPr>
          <p:nvPr>
            <p:ph type="title"/>
          </p:nvPr>
        </p:nvSpPr>
        <p:spPr/>
        <p:txBody>
          <a:bodyPr/>
          <a:lstStyle/>
          <a:p>
            <a:r>
              <a:rPr kumimoji="1" lang="en-US" altLang="ja-JP" dirty="0"/>
              <a:t>1. </a:t>
            </a:r>
            <a:r>
              <a:rPr kumimoji="1" lang="ja-JP" altLang="en-US" dirty="0"/>
              <a:t>テーマ選定理由</a:t>
            </a:r>
          </a:p>
        </p:txBody>
      </p:sp>
      <p:sp>
        <p:nvSpPr>
          <p:cNvPr id="8" name="テキスト ボックス 7"/>
          <p:cNvSpPr txBox="1"/>
          <p:nvPr/>
        </p:nvSpPr>
        <p:spPr>
          <a:xfrm>
            <a:off x="868936" y="3627663"/>
            <a:ext cx="7215307" cy="707886"/>
          </a:xfrm>
          <a:prstGeom prst="rect">
            <a:avLst/>
          </a:prstGeom>
          <a:noFill/>
        </p:spPr>
        <p:txBody>
          <a:bodyPr wrap="square" rtlCol="0">
            <a:spAutoFit/>
          </a:bodyPr>
          <a:lstStyle/>
          <a:p>
            <a:r>
              <a:rPr kumimoji="1" lang="ja-JP" altLang="en-US" sz="2000" dirty="0"/>
              <a:t>情報収集における課題の上位</a:t>
            </a:r>
            <a:r>
              <a:rPr kumimoji="1" lang="en-US" altLang="ja-JP" sz="2000" dirty="0"/>
              <a:t>6</a:t>
            </a:r>
            <a:r>
              <a:rPr kumimoji="1" lang="ja-JP" altLang="en-US" sz="2000" dirty="0"/>
              <a:t>件のうち、</a:t>
            </a:r>
            <a:r>
              <a:rPr kumimoji="1" lang="en-US" altLang="ja-JP" sz="2000" dirty="0"/>
              <a:t>4</a:t>
            </a:r>
            <a:r>
              <a:rPr kumimoji="1" lang="ja-JP" altLang="en-US" sz="2000" dirty="0" err="1"/>
              <a:t>つは</a:t>
            </a:r>
            <a:r>
              <a:rPr kumimoji="1" lang="en-US" altLang="ja-JP" sz="2000" dirty="0"/>
              <a:t>AI</a:t>
            </a:r>
            <a:r>
              <a:rPr kumimoji="1" lang="ja-JP" altLang="en-US" sz="2000" dirty="0"/>
              <a:t>検索ツールで解決できる！</a:t>
            </a:r>
          </a:p>
        </p:txBody>
      </p:sp>
      <p:sp>
        <p:nvSpPr>
          <p:cNvPr id="12" name="テキスト ボックス 11"/>
          <p:cNvSpPr txBox="1"/>
          <p:nvPr/>
        </p:nvSpPr>
        <p:spPr>
          <a:xfrm>
            <a:off x="1659111" y="4389681"/>
            <a:ext cx="7215307" cy="400110"/>
          </a:xfrm>
          <a:prstGeom prst="rect">
            <a:avLst/>
          </a:prstGeom>
          <a:noFill/>
        </p:spPr>
        <p:txBody>
          <a:bodyPr wrap="square" rtlCol="0">
            <a:spAutoFit/>
          </a:bodyPr>
          <a:lstStyle/>
          <a:p>
            <a:r>
              <a:rPr kumimoji="1" lang="ja-JP" altLang="en-US" sz="2000" dirty="0">
                <a:solidFill>
                  <a:srgbClr val="FF0000"/>
                </a:solidFill>
              </a:rPr>
              <a:t>情報収集における課題解決に</a:t>
            </a:r>
            <a:r>
              <a:rPr kumimoji="1" lang="en-US" altLang="ja-JP" sz="2000" dirty="0">
                <a:solidFill>
                  <a:srgbClr val="FF0000"/>
                </a:solidFill>
              </a:rPr>
              <a:t>AI</a:t>
            </a:r>
            <a:r>
              <a:rPr kumimoji="1" lang="ja-JP" altLang="en-US" sz="2000" dirty="0">
                <a:solidFill>
                  <a:srgbClr val="FF0000"/>
                </a:solidFill>
              </a:rPr>
              <a:t>検索ツールは有効！</a:t>
            </a:r>
          </a:p>
        </p:txBody>
      </p:sp>
      <p:grpSp>
        <p:nvGrpSpPr>
          <p:cNvPr id="6" name="グループ化 5"/>
          <p:cNvGrpSpPr/>
          <p:nvPr/>
        </p:nvGrpSpPr>
        <p:grpSpPr>
          <a:xfrm>
            <a:off x="3943349" y="1685853"/>
            <a:ext cx="1066480" cy="888515"/>
            <a:chOff x="3943349" y="1685853"/>
            <a:chExt cx="1066480" cy="888515"/>
          </a:xfrm>
        </p:grpSpPr>
        <p:grpSp>
          <p:nvGrpSpPr>
            <p:cNvPr id="5" name="グループ化 4"/>
            <p:cNvGrpSpPr/>
            <p:nvPr/>
          </p:nvGrpSpPr>
          <p:grpSpPr>
            <a:xfrm>
              <a:off x="4128718" y="1980097"/>
              <a:ext cx="598062" cy="548912"/>
              <a:chOff x="4128718" y="1980097"/>
              <a:chExt cx="598062" cy="548912"/>
            </a:xfrm>
            <a:solidFill>
              <a:schemeClr val="bg1"/>
            </a:solidFill>
          </p:grpSpPr>
          <p:sp>
            <p:nvSpPr>
              <p:cNvPr id="4" name="楕円 3"/>
              <p:cNvSpPr/>
              <p:nvPr/>
            </p:nvSpPr>
            <p:spPr>
              <a:xfrm>
                <a:off x="4302915" y="1987558"/>
                <a:ext cx="423865" cy="467356"/>
              </a:xfrm>
              <a:custGeom>
                <a:avLst/>
                <a:gdLst>
                  <a:gd name="connsiteX0" fmla="*/ 0 w 423864"/>
                  <a:gd name="connsiteY0" fmla="*/ 237250 h 474499"/>
                  <a:gd name="connsiteX1" fmla="*/ 211932 w 423864"/>
                  <a:gd name="connsiteY1" fmla="*/ 0 h 474499"/>
                  <a:gd name="connsiteX2" fmla="*/ 423864 w 423864"/>
                  <a:gd name="connsiteY2" fmla="*/ 237250 h 474499"/>
                  <a:gd name="connsiteX3" fmla="*/ 211932 w 423864"/>
                  <a:gd name="connsiteY3" fmla="*/ 474500 h 474499"/>
                  <a:gd name="connsiteX4" fmla="*/ 0 w 423864"/>
                  <a:gd name="connsiteY4" fmla="*/ 237250 h 474499"/>
                  <a:gd name="connsiteX0" fmla="*/ 1 w 423865"/>
                  <a:gd name="connsiteY0" fmla="*/ 237250 h 467356"/>
                  <a:gd name="connsiteX1" fmla="*/ 211933 w 423865"/>
                  <a:gd name="connsiteY1" fmla="*/ 0 h 467356"/>
                  <a:gd name="connsiteX2" fmla="*/ 423865 w 423865"/>
                  <a:gd name="connsiteY2" fmla="*/ 237250 h 467356"/>
                  <a:gd name="connsiteX3" fmla="*/ 209552 w 423865"/>
                  <a:gd name="connsiteY3" fmla="*/ 467356 h 467356"/>
                  <a:gd name="connsiteX4" fmla="*/ 1 w 423865"/>
                  <a:gd name="connsiteY4" fmla="*/ 237250 h 467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5" h="467356">
                    <a:moveTo>
                      <a:pt x="1" y="237250"/>
                    </a:moveTo>
                    <a:cubicBezTo>
                      <a:pt x="398" y="159357"/>
                      <a:pt x="94886" y="0"/>
                      <a:pt x="211933" y="0"/>
                    </a:cubicBezTo>
                    <a:cubicBezTo>
                      <a:pt x="328980" y="0"/>
                      <a:pt x="423865" y="106220"/>
                      <a:pt x="423865" y="237250"/>
                    </a:cubicBezTo>
                    <a:cubicBezTo>
                      <a:pt x="423865" y="368280"/>
                      <a:pt x="326599" y="467356"/>
                      <a:pt x="209552" y="467356"/>
                    </a:cubicBezTo>
                    <a:cubicBezTo>
                      <a:pt x="92505" y="467356"/>
                      <a:pt x="-396" y="315143"/>
                      <a:pt x="1" y="23725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3"/>
              <p:cNvSpPr/>
              <p:nvPr/>
            </p:nvSpPr>
            <p:spPr>
              <a:xfrm rot="18803818">
                <a:off x="4304604" y="2219174"/>
                <a:ext cx="101126" cy="295356"/>
              </a:xfrm>
              <a:custGeom>
                <a:avLst/>
                <a:gdLst>
                  <a:gd name="connsiteX0" fmla="*/ 0 w 423864"/>
                  <a:gd name="connsiteY0" fmla="*/ 237250 h 474499"/>
                  <a:gd name="connsiteX1" fmla="*/ 211932 w 423864"/>
                  <a:gd name="connsiteY1" fmla="*/ 0 h 474499"/>
                  <a:gd name="connsiteX2" fmla="*/ 423864 w 423864"/>
                  <a:gd name="connsiteY2" fmla="*/ 237250 h 474499"/>
                  <a:gd name="connsiteX3" fmla="*/ 211932 w 423864"/>
                  <a:gd name="connsiteY3" fmla="*/ 474500 h 474499"/>
                  <a:gd name="connsiteX4" fmla="*/ 0 w 423864"/>
                  <a:gd name="connsiteY4" fmla="*/ 237250 h 474499"/>
                  <a:gd name="connsiteX0" fmla="*/ 1 w 423865"/>
                  <a:gd name="connsiteY0" fmla="*/ 237250 h 467356"/>
                  <a:gd name="connsiteX1" fmla="*/ 211933 w 423865"/>
                  <a:gd name="connsiteY1" fmla="*/ 0 h 467356"/>
                  <a:gd name="connsiteX2" fmla="*/ 423865 w 423865"/>
                  <a:gd name="connsiteY2" fmla="*/ 237250 h 467356"/>
                  <a:gd name="connsiteX3" fmla="*/ 209552 w 423865"/>
                  <a:gd name="connsiteY3" fmla="*/ 467356 h 467356"/>
                  <a:gd name="connsiteX4" fmla="*/ 1 w 423865"/>
                  <a:gd name="connsiteY4" fmla="*/ 237250 h 467356"/>
                  <a:gd name="connsiteX0" fmla="*/ 1 w 216397"/>
                  <a:gd name="connsiteY0" fmla="*/ 237805 h 468167"/>
                  <a:gd name="connsiteX1" fmla="*/ 211933 w 216397"/>
                  <a:gd name="connsiteY1" fmla="*/ 555 h 468167"/>
                  <a:gd name="connsiteX2" fmla="*/ 149416 w 216397"/>
                  <a:gd name="connsiteY2" fmla="*/ 192748 h 468167"/>
                  <a:gd name="connsiteX3" fmla="*/ 209552 w 216397"/>
                  <a:gd name="connsiteY3" fmla="*/ 467911 h 468167"/>
                  <a:gd name="connsiteX4" fmla="*/ 1 w 216397"/>
                  <a:gd name="connsiteY4" fmla="*/ 237805 h 468167"/>
                  <a:gd name="connsiteX0" fmla="*/ 0 w 190882"/>
                  <a:gd name="connsiteY0" fmla="*/ 207284 h 467454"/>
                  <a:gd name="connsiteX1" fmla="*/ 187537 w 190882"/>
                  <a:gd name="connsiteY1" fmla="*/ 72 h 467454"/>
                  <a:gd name="connsiteX2" fmla="*/ 125020 w 190882"/>
                  <a:gd name="connsiteY2" fmla="*/ 192265 h 467454"/>
                  <a:gd name="connsiteX3" fmla="*/ 185156 w 190882"/>
                  <a:gd name="connsiteY3" fmla="*/ 467428 h 467454"/>
                  <a:gd name="connsiteX4" fmla="*/ 0 w 190882"/>
                  <a:gd name="connsiteY4" fmla="*/ 207284 h 467454"/>
                  <a:gd name="connsiteX0" fmla="*/ 471 w 254725"/>
                  <a:gd name="connsiteY0" fmla="*/ 207284 h 640170"/>
                  <a:gd name="connsiteX1" fmla="*/ 188008 w 254725"/>
                  <a:gd name="connsiteY1" fmla="*/ 72 h 640170"/>
                  <a:gd name="connsiteX2" fmla="*/ 125491 w 254725"/>
                  <a:gd name="connsiteY2" fmla="*/ 192265 h 640170"/>
                  <a:gd name="connsiteX3" fmla="*/ 252715 w 254725"/>
                  <a:gd name="connsiteY3" fmla="*/ 640157 h 640170"/>
                  <a:gd name="connsiteX4" fmla="*/ 471 w 254725"/>
                  <a:gd name="connsiteY4" fmla="*/ 207284 h 640170"/>
                  <a:gd name="connsiteX0" fmla="*/ 379 w 254633"/>
                  <a:gd name="connsiteY0" fmla="*/ 402489 h 835379"/>
                  <a:gd name="connsiteX1" fmla="*/ 194014 w 254633"/>
                  <a:gd name="connsiteY1" fmla="*/ 19 h 835379"/>
                  <a:gd name="connsiteX2" fmla="*/ 125399 w 254633"/>
                  <a:gd name="connsiteY2" fmla="*/ 387470 h 835379"/>
                  <a:gd name="connsiteX3" fmla="*/ 252623 w 254633"/>
                  <a:gd name="connsiteY3" fmla="*/ 835362 h 835379"/>
                  <a:gd name="connsiteX4" fmla="*/ 379 w 254633"/>
                  <a:gd name="connsiteY4" fmla="*/ 402489 h 835379"/>
                  <a:gd name="connsiteX0" fmla="*/ 402 w 259402"/>
                  <a:gd name="connsiteY0" fmla="*/ 402489 h 835376"/>
                  <a:gd name="connsiteX1" fmla="*/ 194037 w 259402"/>
                  <a:gd name="connsiteY1" fmla="*/ 19 h 835376"/>
                  <a:gd name="connsiteX2" fmla="*/ 192511 w 259402"/>
                  <a:gd name="connsiteY2" fmla="*/ 387469 h 835376"/>
                  <a:gd name="connsiteX3" fmla="*/ 252646 w 259402"/>
                  <a:gd name="connsiteY3" fmla="*/ 835362 h 835376"/>
                  <a:gd name="connsiteX4" fmla="*/ 402 w 259402"/>
                  <a:gd name="connsiteY4" fmla="*/ 402489 h 835376"/>
                  <a:gd name="connsiteX0" fmla="*/ 100 w 259100"/>
                  <a:gd name="connsiteY0" fmla="*/ 492584 h 925475"/>
                  <a:gd name="connsiteX1" fmla="*/ 221533 w 259100"/>
                  <a:gd name="connsiteY1" fmla="*/ 13 h 925475"/>
                  <a:gd name="connsiteX2" fmla="*/ 192209 w 259100"/>
                  <a:gd name="connsiteY2" fmla="*/ 477564 h 925475"/>
                  <a:gd name="connsiteX3" fmla="*/ 252344 w 259100"/>
                  <a:gd name="connsiteY3" fmla="*/ 925457 h 925475"/>
                  <a:gd name="connsiteX4" fmla="*/ 100 w 259100"/>
                  <a:gd name="connsiteY4" fmla="*/ 492584 h 925475"/>
                  <a:gd name="connsiteX0" fmla="*/ 5 w 259005"/>
                  <a:gd name="connsiteY0" fmla="*/ 565767 h 998658"/>
                  <a:gd name="connsiteX1" fmla="*/ 244560 w 259005"/>
                  <a:gd name="connsiteY1" fmla="*/ 11 h 998658"/>
                  <a:gd name="connsiteX2" fmla="*/ 192114 w 259005"/>
                  <a:gd name="connsiteY2" fmla="*/ 550747 h 998658"/>
                  <a:gd name="connsiteX3" fmla="*/ 252249 w 259005"/>
                  <a:gd name="connsiteY3" fmla="*/ 998640 h 998658"/>
                  <a:gd name="connsiteX4" fmla="*/ 5 w 259005"/>
                  <a:gd name="connsiteY4" fmla="*/ 565767 h 998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05" h="998658">
                    <a:moveTo>
                      <a:pt x="5" y="565767"/>
                    </a:moveTo>
                    <a:cubicBezTo>
                      <a:pt x="-1276" y="399329"/>
                      <a:pt x="212542" y="2514"/>
                      <a:pt x="244560" y="11"/>
                    </a:cubicBezTo>
                    <a:cubicBezTo>
                      <a:pt x="276578" y="-2492"/>
                      <a:pt x="192114" y="419717"/>
                      <a:pt x="192114" y="550747"/>
                    </a:cubicBezTo>
                    <a:cubicBezTo>
                      <a:pt x="192114" y="681777"/>
                      <a:pt x="284267" y="996137"/>
                      <a:pt x="252249" y="998640"/>
                    </a:cubicBezTo>
                    <a:cubicBezTo>
                      <a:pt x="220231" y="1001143"/>
                      <a:pt x="1286" y="732205"/>
                      <a:pt x="5" y="56576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3"/>
              <p:cNvSpPr/>
              <p:nvPr/>
            </p:nvSpPr>
            <p:spPr>
              <a:xfrm rot="20159047">
                <a:off x="4128718" y="1980097"/>
                <a:ext cx="87365" cy="7070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3"/>
              <p:cNvSpPr/>
              <p:nvPr/>
            </p:nvSpPr>
            <p:spPr>
              <a:xfrm rot="11879077">
                <a:off x="4301928" y="2042604"/>
                <a:ext cx="64795" cy="15624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3"/>
              <p:cNvSpPr/>
              <p:nvPr/>
            </p:nvSpPr>
            <p:spPr>
              <a:xfrm rot="15986510">
                <a:off x="4239416" y="2211666"/>
                <a:ext cx="109031" cy="78030"/>
              </a:xfrm>
              <a:prstGeom prst="triangle">
                <a:avLst>
                  <a:gd name="adj" fmla="val 5294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3"/>
              <p:cNvSpPr/>
              <p:nvPr/>
            </p:nvSpPr>
            <p:spPr>
              <a:xfrm rot="20891615">
                <a:off x="4468110" y="2380819"/>
                <a:ext cx="165494" cy="1481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9" name="図 8"/>
            <p:cNvPicPr>
              <a:picLocks noChangeAspect="1"/>
            </p:cNvPicPr>
            <p:nvPr/>
          </p:nvPicPr>
          <p:blipFill rotWithShape="1">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ackgroundRemoval t="1422" b="44431" l="1373" r="46339">
                          <a14:foregroundMark x1="8810" y1="10190" x2="9268" y2="10308"/>
                          <a14:foregroundMark x1="11785" y1="7227" x2="11785" y2="7227"/>
                          <a14:foregroundMark x1="6865" y1="1540" x2="6865" y2="1540"/>
                          <a14:foregroundMark x1="3661" y1="2607" x2="3661" y2="2607"/>
                          <a14:foregroundMark x1="1373" y1="4976" x2="1373" y2="4976"/>
                          <a14:foregroundMark x1="21510" y1="24289" x2="21510" y2="24289"/>
                          <a14:foregroundMark x1="25515" y1="39573" x2="25515" y2="39573"/>
                          <a14:foregroundMark x1="26087" y1="41706" x2="26087" y2="41706"/>
                          <a14:foregroundMark x1="9725" y1="15995" x2="9725" y2="15995"/>
                          <a14:foregroundMark x1="11098" y1="18128" x2="11098" y2="18128"/>
                          <a14:foregroundMark x1="10984" y1="17773" x2="10984" y2="17891"/>
                        </a14:backgroundRemoval>
                      </a14:imgEffect>
                    </a14:imgLayer>
                  </a14:imgProps>
                </a:ext>
              </a:extLst>
            </a:blip>
            <a:srcRect r="48489" b="55559"/>
            <a:stretch/>
          </p:blipFill>
          <p:spPr>
            <a:xfrm>
              <a:off x="3943349" y="1685853"/>
              <a:ext cx="1066480" cy="888515"/>
            </a:xfrm>
            <a:prstGeom prst="rect">
              <a:avLst/>
            </a:prstGeom>
          </p:spPr>
        </p:pic>
      </p:grpSp>
      <p:sp>
        <p:nvSpPr>
          <p:cNvPr id="31" name="正方形/長方形 30"/>
          <p:cNvSpPr/>
          <p:nvPr/>
        </p:nvSpPr>
        <p:spPr>
          <a:xfrm>
            <a:off x="5778283" y="5617643"/>
            <a:ext cx="1584000" cy="45719"/>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1117399" y="4839305"/>
            <a:ext cx="7416000" cy="1365688"/>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p:nvGrpSpPr>
        <p:grpSpPr>
          <a:xfrm>
            <a:off x="5944514" y="2726219"/>
            <a:ext cx="358754" cy="325264"/>
            <a:chOff x="5944514" y="2726219"/>
            <a:chExt cx="358754" cy="325264"/>
          </a:xfrm>
        </p:grpSpPr>
        <p:sp>
          <p:nvSpPr>
            <p:cNvPr id="33" name="楕円 32"/>
            <p:cNvSpPr/>
            <p:nvPr/>
          </p:nvSpPr>
          <p:spPr>
            <a:xfrm>
              <a:off x="5944514" y="2726219"/>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6109934" y="2888827"/>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6231268" y="2979483"/>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90280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34" name="正方形/長方形 33">
            <a:extLst>
              <a:ext uri="{FF2B5EF4-FFF2-40B4-BE49-F238E27FC236}">
                <a16:creationId xmlns:a16="http://schemas.microsoft.com/office/drawing/2014/main" id="{2667422A-9A59-DCF5-44E9-D195FE3EE71F}"/>
              </a:ext>
            </a:extLst>
          </p:cNvPr>
          <p:cNvSpPr/>
          <p:nvPr/>
        </p:nvSpPr>
        <p:spPr>
          <a:xfrm>
            <a:off x="2607942" y="2198747"/>
            <a:ext cx="6593810" cy="576000"/>
          </a:xfrm>
          <a:prstGeom prst="rect">
            <a:avLst/>
          </a:prstGeom>
          <a:solidFill>
            <a:srgbClr val="E7EFF9"/>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800" b="1" dirty="0">
              <a:solidFill>
                <a:schemeClr val="bg1"/>
              </a:solidFill>
            </a:endParaRPr>
          </a:p>
        </p:txBody>
      </p:sp>
      <p:sp>
        <p:nvSpPr>
          <p:cNvPr id="30" name="テキスト ボックス 29">
            <a:extLst>
              <a:ext uri="{FF2B5EF4-FFF2-40B4-BE49-F238E27FC236}">
                <a16:creationId xmlns:a16="http://schemas.microsoft.com/office/drawing/2014/main" id="{9725153A-7335-7E2D-8AD8-2B2F6DB80C5E}"/>
              </a:ext>
            </a:extLst>
          </p:cNvPr>
          <p:cNvSpPr txBox="1"/>
          <p:nvPr/>
        </p:nvSpPr>
        <p:spPr>
          <a:xfrm>
            <a:off x="2531442" y="2146858"/>
            <a:ext cx="7295950" cy="677108"/>
          </a:xfrm>
          <a:prstGeom prst="rect">
            <a:avLst/>
          </a:prstGeom>
          <a:noFill/>
        </p:spPr>
        <p:txBody>
          <a:bodyPr wrap="square" rtlCol="0">
            <a:spAutoFit/>
          </a:bodyPr>
          <a:lstStyle/>
          <a:p>
            <a:r>
              <a:rPr kumimoji="1" lang="en-US" altLang="ja-JP" sz="2000" b="1" dirty="0">
                <a:solidFill>
                  <a:schemeClr val="bg2"/>
                </a:solidFill>
              </a:rPr>
              <a:t>Atlassian Intelligence</a:t>
            </a:r>
            <a:r>
              <a:rPr kumimoji="1" lang="ja-JP" altLang="en-US" sz="1800" dirty="0"/>
              <a:t>を使用して</a:t>
            </a:r>
            <a:r>
              <a:rPr kumimoji="1" lang="en-US" altLang="ja-JP" sz="1800" dirty="0"/>
              <a:t>Confluence</a:t>
            </a:r>
            <a:r>
              <a:rPr kumimoji="1" lang="ja-JP" altLang="en-US" sz="1800" dirty="0"/>
              <a:t>上の情報を検索</a:t>
            </a:r>
            <a:endParaRPr kumimoji="1" lang="en-US" altLang="ja-JP" sz="1800" dirty="0"/>
          </a:p>
          <a:p>
            <a:r>
              <a:rPr kumimoji="1" lang="ja-JP" altLang="en-US" sz="1800" dirty="0"/>
              <a:t>する。</a:t>
            </a: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20</a:t>
            </a:fld>
            <a:endParaRPr/>
          </a:p>
        </p:txBody>
      </p:sp>
      <p:sp>
        <p:nvSpPr>
          <p:cNvPr id="13" name="タイトル 2"/>
          <p:cNvSpPr>
            <a:spLocks noGrp="1"/>
          </p:cNvSpPr>
          <p:nvPr>
            <p:ph type="title"/>
          </p:nvPr>
        </p:nvSpPr>
        <p:spPr/>
        <p:txBody>
          <a:bodyPr/>
          <a:lstStyle/>
          <a:p>
            <a:r>
              <a:rPr kumimoji="1" lang="en-US" altLang="ja-JP" dirty="0"/>
              <a:t>3. </a:t>
            </a:r>
            <a:r>
              <a:rPr kumimoji="1" lang="ja-JP" altLang="en-US" dirty="0"/>
              <a:t>アプリの開発</a:t>
            </a:r>
          </a:p>
        </p:txBody>
      </p:sp>
      <p:sp>
        <p:nvSpPr>
          <p:cNvPr id="4" name="正方形/長方形 3">
            <a:extLst>
              <a:ext uri="{FF2B5EF4-FFF2-40B4-BE49-F238E27FC236}">
                <a16:creationId xmlns:a16="http://schemas.microsoft.com/office/drawing/2014/main" id="{0BC4B6E7-C507-8645-8837-80BD1C1ADC1E}"/>
              </a:ext>
            </a:extLst>
          </p:cNvPr>
          <p:cNvSpPr/>
          <p:nvPr/>
        </p:nvSpPr>
        <p:spPr>
          <a:xfrm>
            <a:off x="954001" y="1065178"/>
            <a:ext cx="1384938" cy="539974"/>
          </a:xfrm>
          <a:prstGeom prst="rect">
            <a:avLst/>
          </a:prstGeom>
          <a:no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solidFill>
                  <a:schemeClr val="bg2"/>
                </a:solidFill>
              </a:rPr>
              <a:t>送信</a:t>
            </a:r>
          </a:p>
        </p:txBody>
      </p:sp>
      <p:sp>
        <p:nvSpPr>
          <p:cNvPr id="5" name="正方形/長方形 4">
            <a:extLst>
              <a:ext uri="{FF2B5EF4-FFF2-40B4-BE49-F238E27FC236}">
                <a16:creationId xmlns:a16="http://schemas.microsoft.com/office/drawing/2014/main" id="{2B5EF8CF-C921-9853-7CBE-533CB43DBBA2}"/>
              </a:ext>
            </a:extLst>
          </p:cNvPr>
          <p:cNvSpPr/>
          <p:nvPr/>
        </p:nvSpPr>
        <p:spPr>
          <a:xfrm>
            <a:off x="954001" y="3365672"/>
            <a:ext cx="1384938" cy="539974"/>
          </a:xfrm>
          <a:prstGeom prst="rect">
            <a:avLst/>
          </a:prstGeom>
          <a:no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solidFill>
                  <a:schemeClr val="bg2"/>
                </a:solidFill>
              </a:rPr>
              <a:t>編集</a:t>
            </a:r>
          </a:p>
        </p:txBody>
      </p:sp>
      <p:sp>
        <p:nvSpPr>
          <p:cNvPr id="7" name="正方形/長方形 6">
            <a:extLst>
              <a:ext uri="{FF2B5EF4-FFF2-40B4-BE49-F238E27FC236}">
                <a16:creationId xmlns:a16="http://schemas.microsoft.com/office/drawing/2014/main" id="{0B6AA450-6DF3-8870-07AB-78D7A062FD97}"/>
              </a:ext>
            </a:extLst>
          </p:cNvPr>
          <p:cNvSpPr/>
          <p:nvPr/>
        </p:nvSpPr>
        <p:spPr>
          <a:xfrm>
            <a:off x="954001" y="4515919"/>
            <a:ext cx="1384938" cy="539974"/>
          </a:xfrm>
          <a:prstGeom prst="rect">
            <a:avLst/>
          </a:prstGeom>
          <a:no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solidFill>
                  <a:schemeClr val="bg2"/>
                </a:solidFill>
              </a:rPr>
              <a:t>返信</a:t>
            </a:r>
          </a:p>
        </p:txBody>
      </p:sp>
      <p:sp>
        <p:nvSpPr>
          <p:cNvPr id="8" name="正方形/長方形 7">
            <a:extLst>
              <a:ext uri="{FF2B5EF4-FFF2-40B4-BE49-F238E27FC236}">
                <a16:creationId xmlns:a16="http://schemas.microsoft.com/office/drawing/2014/main" id="{7C814BC9-207A-D89B-A332-DF185988B450}"/>
              </a:ext>
            </a:extLst>
          </p:cNvPr>
          <p:cNvSpPr/>
          <p:nvPr/>
        </p:nvSpPr>
        <p:spPr>
          <a:xfrm>
            <a:off x="954001" y="5666164"/>
            <a:ext cx="1384938" cy="539974"/>
          </a:xfrm>
          <a:prstGeom prst="rect">
            <a:avLst/>
          </a:prstGeom>
          <a:no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solidFill>
                  <a:schemeClr val="bg2"/>
                </a:solidFill>
              </a:rPr>
              <a:t>表示</a:t>
            </a:r>
          </a:p>
        </p:txBody>
      </p:sp>
      <p:sp>
        <p:nvSpPr>
          <p:cNvPr id="9" name="正方形/長方形 8">
            <a:extLst>
              <a:ext uri="{FF2B5EF4-FFF2-40B4-BE49-F238E27FC236}">
                <a16:creationId xmlns:a16="http://schemas.microsoft.com/office/drawing/2014/main" id="{1FCB04C4-4822-AC38-0954-81A8765580A5}"/>
              </a:ext>
            </a:extLst>
          </p:cNvPr>
          <p:cNvSpPr/>
          <p:nvPr/>
        </p:nvSpPr>
        <p:spPr>
          <a:xfrm>
            <a:off x="954001" y="2215425"/>
            <a:ext cx="1384938" cy="539974"/>
          </a:xfrm>
          <a:prstGeom prst="rect">
            <a:avLst/>
          </a:prstGeom>
          <a:solidFill>
            <a:schemeClr val="bg2">
              <a:lumMod val="40000"/>
              <a:lumOff val="60000"/>
            </a:schemeClr>
          </a:solidFill>
          <a:ln w="38100">
            <a:solidFill>
              <a:schemeClr val="bg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solidFill>
                  <a:schemeClr val="bg1"/>
                </a:solidFill>
              </a:rPr>
              <a:t>検索</a:t>
            </a:r>
          </a:p>
        </p:txBody>
      </p:sp>
      <p:sp>
        <p:nvSpPr>
          <p:cNvPr id="22" name="二等辺三角形 21">
            <a:extLst>
              <a:ext uri="{FF2B5EF4-FFF2-40B4-BE49-F238E27FC236}">
                <a16:creationId xmlns:a16="http://schemas.microsoft.com/office/drawing/2014/main" id="{25A254FB-C161-0DA8-DB06-8198FD00F01A}"/>
              </a:ext>
            </a:extLst>
          </p:cNvPr>
          <p:cNvSpPr/>
          <p:nvPr/>
        </p:nvSpPr>
        <p:spPr>
          <a:xfrm flipV="1">
            <a:off x="1440544" y="1798181"/>
            <a:ext cx="383665" cy="226185"/>
          </a:xfrm>
          <a:prstGeom prst="triangle">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二等辺三角形 22">
            <a:extLst>
              <a:ext uri="{FF2B5EF4-FFF2-40B4-BE49-F238E27FC236}">
                <a16:creationId xmlns:a16="http://schemas.microsoft.com/office/drawing/2014/main" id="{B3C6DFFB-7F54-01AD-FB13-3F05556FEA6E}"/>
              </a:ext>
            </a:extLst>
          </p:cNvPr>
          <p:cNvSpPr/>
          <p:nvPr/>
        </p:nvSpPr>
        <p:spPr>
          <a:xfrm flipV="1">
            <a:off x="1440546" y="2948428"/>
            <a:ext cx="383665" cy="226185"/>
          </a:xfrm>
          <a:prstGeom prst="triangle">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a:extLst>
              <a:ext uri="{FF2B5EF4-FFF2-40B4-BE49-F238E27FC236}">
                <a16:creationId xmlns:a16="http://schemas.microsoft.com/office/drawing/2014/main" id="{0CE4ACC8-F492-3647-CC19-6B9C1A15C1CE}"/>
              </a:ext>
            </a:extLst>
          </p:cNvPr>
          <p:cNvSpPr/>
          <p:nvPr/>
        </p:nvSpPr>
        <p:spPr>
          <a:xfrm flipV="1">
            <a:off x="1440544" y="5248922"/>
            <a:ext cx="383665" cy="226185"/>
          </a:xfrm>
          <a:prstGeom prst="triangle">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24">
            <a:extLst>
              <a:ext uri="{FF2B5EF4-FFF2-40B4-BE49-F238E27FC236}">
                <a16:creationId xmlns:a16="http://schemas.microsoft.com/office/drawing/2014/main" id="{B971DAC9-AC88-7695-A8EA-73374BFC3CBD}"/>
              </a:ext>
            </a:extLst>
          </p:cNvPr>
          <p:cNvSpPr/>
          <p:nvPr/>
        </p:nvSpPr>
        <p:spPr>
          <a:xfrm flipV="1">
            <a:off x="1440544" y="4098675"/>
            <a:ext cx="383665" cy="226185"/>
          </a:xfrm>
          <a:prstGeom prst="triangle">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984C455B-38E1-1E20-E75A-35C8FE46AFA8}"/>
              </a:ext>
            </a:extLst>
          </p:cNvPr>
          <p:cNvSpPr txBox="1"/>
          <p:nvPr/>
        </p:nvSpPr>
        <p:spPr>
          <a:xfrm>
            <a:off x="2531445" y="1150499"/>
            <a:ext cx="6288433" cy="369332"/>
          </a:xfrm>
          <a:prstGeom prst="rect">
            <a:avLst/>
          </a:prstGeom>
          <a:noFill/>
        </p:spPr>
        <p:txBody>
          <a:bodyPr wrap="square" rtlCol="0">
            <a:spAutoFit/>
          </a:bodyPr>
          <a:lstStyle/>
          <a:p>
            <a:r>
              <a:rPr kumimoji="1" lang="en-US" altLang="ja-JP" sz="1800" dirty="0"/>
              <a:t>Slack</a:t>
            </a:r>
            <a:r>
              <a:rPr kumimoji="1" lang="ja-JP" altLang="en-US" sz="1800" dirty="0"/>
              <a:t>のメッセージから検索したい内容を送信する。</a:t>
            </a:r>
          </a:p>
        </p:txBody>
      </p:sp>
      <p:sp>
        <p:nvSpPr>
          <p:cNvPr id="31" name="テキスト ボックス 30">
            <a:extLst>
              <a:ext uri="{FF2B5EF4-FFF2-40B4-BE49-F238E27FC236}">
                <a16:creationId xmlns:a16="http://schemas.microsoft.com/office/drawing/2014/main" id="{B34D1899-89F5-57C7-00A3-6021CC79CD80}"/>
              </a:ext>
            </a:extLst>
          </p:cNvPr>
          <p:cNvSpPr txBox="1"/>
          <p:nvPr/>
        </p:nvSpPr>
        <p:spPr>
          <a:xfrm>
            <a:off x="2531444" y="3450993"/>
            <a:ext cx="6795436" cy="369332"/>
          </a:xfrm>
          <a:prstGeom prst="rect">
            <a:avLst/>
          </a:prstGeom>
          <a:noFill/>
        </p:spPr>
        <p:txBody>
          <a:bodyPr wrap="square" rtlCol="0">
            <a:spAutoFit/>
          </a:bodyPr>
          <a:lstStyle/>
          <a:p>
            <a:r>
              <a:rPr kumimoji="1" lang="en-US" altLang="ja-JP" sz="1800" dirty="0"/>
              <a:t>Slack</a:t>
            </a:r>
            <a:r>
              <a:rPr kumimoji="1" lang="ja-JP" altLang="en-US" sz="1800" dirty="0"/>
              <a:t>上で違和感なく表示させるために、検索結果を編集する。</a:t>
            </a:r>
          </a:p>
        </p:txBody>
      </p:sp>
      <p:sp>
        <p:nvSpPr>
          <p:cNvPr id="32" name="テキスト ボックス 31">
            <a:extLst>
              <a:ext uri="{FF2B5EF4-FFF2-40B4-BE49-F238E27FC236}">
                <a16:creationId xmlns:a16="http://schemas.microsoft.com/office/drawing/2014/main" id="{DE98DB5F-D72C-CE90-6A00-7838B2CC7D70}"/>
              </a:ext>
            </a:extLst>
          </p:cNvPr>
          <p:cNvSpPr txBox="1"/>
          <p:nvPr/>
        </p:nvSpPr>
        <p:spPr>
          <a:xfrm>
            <a:off x="2531443" y="4602560"/>
            <a:ext cx="6288433" cy="369332"/>
          </a:xfrm>
          <a:prstGeom prst="rect">
            <a:avLst/>
          </a:prstGeom>
          <a:noFill/>
        </p:spPr>
        <p:txBody>
          <a:bodyPr wrap="square" rtlCol="0">
            <a:spAutoFit/>
          </a:bodyPr>
          <a:lstStyle/>
          <a:p>
            <a:r>
              <a:rPr kumimoji="1" lang="ja-JP" altLang="en-US" sz="1800" dirty="0"/>
              <a:t>検索結果を</a:t>
            </a:r>
            <a:r>
              <a:rPr kumimoji="1" lang="en-US" altLang="ja-JP" sz="1800" dirty="0"/>
              <a:t>Slack</a:t>
            </a:r>
            <a:r>
              <a:rPr kumimoji="1" lang="ja-JP" altLang="en-US" sz="1800" dirty="0"/>
              <a:t>のメッセージへ返信する。</a:t>
            </a:r>
          </a:p>
        </p:txBody>
      </p:sp>
      <p:sp>
        <p:nvSpPr>
          <p:cNvPr id="33" name="テキスト ボックス 32">
            <a:extLst>
              <a:ext uri="{FF2B5EF4-FFF2-40B4-BE49-F238E27FC236}">
                <a16:creationId xmlns:a16="http://schemas.microsoft.com/office/drawing/2014/main" id="{77AD809A-2A2D-7EAD-EF59-009E446D55DF}"/>
              </a:ext>
            </a:extLst>
          </p:cNvPr>
          <p:cNvSpPr txBox="1"/>
          <p:nvPr/>
        </p:nvSpPr>
        <p:spPr>
          <a:xfrm>
            <a:off x="2531442" y="5751485"/>
            <a:ext cx="6288433" cy="369332"/>
          </a:xfrm>
          <a:prstGeom prst="rect">
            <a:avLst/>
          </a:prstGeom>
          <a:noFill/>
        </p:spPr>
        <p:txBody>
          <a:bodyPr wrap="square" rtlCol="0">
            <a:spAutoFit/>
          </a:bodyPr>
          <a:lstStyle/>
          <a:p>
            <a:r>
              <a:rPr kumimoji="1" lang="en-US" altLang="ja-JP" sz="1800" dirty="0"/>
              <a:t>Slack</a:t>
            </a:r>
            <a:r>
              <a:rPr kumimoji="1" lang="ja-JP" altLang="en-US" sz="1800" dirty="0"/>
              <a:t>のメッセージのスレッドに検索結果が表示される。</a:t>
            </a:r>
          </a:p>
        </p:txBody>
      </p:sp>
    </p:spTree>
    <p:extLst>
      <p:ext uri="{BB962C8B-B14F-4D97-AF65-F5344CB8AC3E}">
        <p14:creationId xmlns:p14="http://schemas.microsoft.com/office/powerpoint/2010/main" val="1669110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21</a:t>
            </a:fld>
            <a:endParaRPr/>
          </a:p>
        </p:txBody>
      </p:sp>
      <p:sp>
        <p:nvSpPr>
          <p:cNvPr id="13" name="タイトル 2"/>
          <p:cNvSpPr>
            <a:spLocks noGrp="1"/>
          </p:cNvSpPr>
          <p:nvPr>
            <p:ph type="title"/>
          </p:nvPr>
        </p:nvSpPr>
        <p:spPr/>
        <p:txBody>
          <a:bodyPr/>
          <a:lstStyle/>
          <a:p>
            <a:r>
              <a:rPr kumimoji="1" lang="en-US" altLang="ja-JP" dirty="0"/>
              <a:t>4. </a:t>
            </a:r>
            <a:r>
              <a:rPr kumimoji="1" lang="ja-JP" altLang="en-US" dirty="0"/>
              <a:t>アプリの検証</a:t>
            </a:r>
          </a:p>
        </p:txBody>
      </p:sp>
      <p:sp>
        <p:nvSpPr>
          <p:cNvPr id="2" name="テキスト ボックス 1">
            <a:extLst>
              <a:ext uri="{FF2B5EF4-FFF2-40B4-BE49-F238E27FC236}">
                <a16:creationId xmlns:a16="http://schemas.microsoft.com/office/drawing/2014/main" id="{858A47A6-9E7E-1A46-CDBE-9D9FAA0BD697}"/>
              </a:ext>
            </a:extLst>
          </p:cNvPr>
          <p:cNvSpPr txBox="1"/>
          <p:nvPr/>
        </p:nvSpPr>
        <p:spPr>
          <a:xfrm>
            <a:off x="954001" y="943391"/>
            <a:ext cx="1944303"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t>検証方法</a:t>
            </a:r>
          </a:p>
        </p:txBody>
      </p:sp>
      <p:sp>
        <p:nvSpPr>
          <p:cNvPr id="3" name="テキスト ボックス 2">
            <a:extLst>
              <a:ext uri="{FF2B5EF4-FFF2-40B4-BE49-F238E27FC236}">
                <a16:creationId xmlns:a16="http://schemas.microsoft.com/office/drawing/2014/main" id="{68657FCD-D1E9-4214-2460-981BC75A1F7E}"/>
              </a:ext>
            </a:extLst>
          </p:cNvPr>
          <p:cNvSpPr txBox="1"/>
          <p:nvPr/>
        </p:nvSpPr>
        <p:spPr>
          <a:xfrm>
            <a:off x="954001" y="1379090"/>
            <a:ext cx="5648930" cy="646331"/>
          </a:xfrm>
          <a:prstGeom prst="rect">
            <a:avLst/>
          </a:prstGeom>
          <a:noFill/>
        </p:spPr>
        <p:txBody>
          <a:bodyPr wrap="square" rtlCol="0">
            <a:spAutoFit/>
          </a:bodyPr>
          <a:lstStyle/>
          <a:p>
            <a:pPr marR="0" algn="l" rtl="0">
              <a:spcBef>
                <a:spcPts val="0"/>
              </a:spcBef>
              <a:spcAft>
                <a:spcPts val="0"/>
              </a:spcAft>
            </a:pPr>
            <a:r>
              <a:rPr kumimoji="1" lang="ja-JP" altLang="ja-JP"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計</a:t>
            </a:r>
            <a:r>
              <a:rPr kumimoji="1" lang="en-US" altLang="ja-JP"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9</a:t>
            </a:r>
            <a:r>
              <a:rPr kumimoji="1" lang="ja-JP" altLang="ja-JP"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名（アプリ使用</a:t>
            </a:r>
            <a:r>
              <a:rPr kumimoji="1" lang="en-US" altLang="ja-JP"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5</a:t>
            </a:r>
            <a:r>
              <a:rPr kumimoji="1" lang="ja-JP" altLang="ja-JP"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名、アプリ未使用</a:t>
            </a:r>
            <a:r>
              <a:rPr kumimoji="1" lang="en-US" altLang="ja-JP"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4</a:t>
            </a:r>
            <a:r>
              <a:rPr kumimoji="1" lang="ja-JP" altLang="ja-JP"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名）の社員に</a:t>
            </a:r>
            <a:endParaRPr lang="ja-JP" altLang="ja-JP" sz="1800" dirty="0">
              <a:effectLst/>
            </a:endParaRPr>
          </a:p>
          <a:p>
            <a:pPr marR="0" algn="l" rtl="0">
              <a:spcBef>
                <a:spcPts val="0"/>
              </a:spcBef>
              <a:spcAft>
                <a:spcPts val="0"/>
              </a:spcAft>
            </a:pPr>
            <a:r>
              <a:rPr kumimoji="1" lang="ja-JP" altLang="ja-JP"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あらかじめ指定した内容の調査を依頼。</a:t>
            </a:r>
            <a:endParaRPr lang="ja-JP" altLang="ja-JP" sz="1800" dirty="0">
              <a:effectLst/>
            </a:endParaRPr>
          </a:p>
        </p:txBody>
      </p:sp>
      <p:sp>
        <p:nvSpPr>
          <p:cNvPr id="5" name="テキスト ボックス 4">
            <a:extLst>
              <a:ext uri="{FF2B5EF4-FFF2-40B4-BE49-F238E27FC236}">
                <a16:creationId xmlns:a16="http://schemas.microsoft.com/office/drawing/2014/main" id="{147ACA22-6EF2-E587-52CB-4B4160A62D14}"/>
              </a:ext>
            </a:extLst>
          </p:cNvPr>
          <p:cNvSpPr txBox="1"/>
          <p:nvPr/>
        </p:nvSpPr>
        <p:spPr>
          <a:xfrm>
            <a:off x="954000" y="2185498"/>
            <a:ext cx="1944303"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t>検証内容</a:t>
            </a:r>
          </a:p>
        </p:txBody>
      </p:sp>
      <p:sp>
        <p:nvSpPr>
          <p:cNvPr id="7" name="テキスト ボックス 6">
            <a:extLst>
              <a:ext uri="{FF2B5EF4-FFF2-40B4-BE49-F238E27FC236}">
                <a16:creationId xmlns:a16="http://schemas.microsoft.com/office/drawing/2014/main" id="{63AE99EA-CC26-9A84-2583-7861C4A7A2F8}"/>
              </a:ext>
            </a:extLst>
          </p:cNvPr>
          <p:cNvSpPr txBox="1"/>
          <p:nvPr/>
        </p:nvSpPr>
        <p:spPr>
          <a:xfrm>
            <a:off x="954001" y="2638462"/>
            <a:ext cx="5648930" cy="646331"/>
          </a:xfrm>
          <a:prstGeom prst="rect">
            <a:avLst/>
          </a:prstGeom>
          <a:noFill/>
        </p:spPr>
        <p:txBody>
          <a:bodyPr wrap="square" rtlCol="0">
            <a:spAutoFit/>
          </a:bodyPr>
          <a:lstStyle/>
          <a:p>
            <a:pPr marR="0" algn="l" rtl="0">
              <a:spcBef>
                <a:spcPts val="0"/>
              </a:spcBef>
              <a:spcAft>
                <a:spcPts val="0"/>
              </a:spcAft>
            </a:pPr>
            <a:r>
              <a:rPr kumimoji="1" lang="ja-JP" altLang="en-US"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調査時間に差が発生するのか？</a:t>
            </a:r>
            <a:endParaRPr kumimoji="1" lang="en-US" altLang="ja-JP"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R="0" algn="l" rtl="0">
              <a:spcBef>
                <a:spcPts val="0"/>
              </a:spcBef>
              <a:spcAft>
                <a:spcPts val="0"/>
              </a:spcAft>
            </a:pPr>
            <a:r>
              <a:rPr kumimoji="1" lang="ja-JP" altLang="en-US"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検索結果の精度は変わるのか？</a:t>
            </a:r>
            <a:endParaRPr lang="ja-JP" altLang="ja-JP" sz="1800" dirty="0">
              <a:effectLst/>
            </a:endParaRPr>
          </a:p>
        </p:txBody>
      </p:sp>
      <p:sp>
        <p:nvSpPr>
          <p:cNvPr id="11" name="楕円 10">
            <a:extLst>
              <a:ext uri="{FF2B5EF4-FFF2-40B4-BE49-F238E27FC236}">
                <a16:creationId xmlns:a16="http://schemas.microsoft.com/office/drawing/2014/main" id="{82C402F4-FCBB-33FA-75C3-71136040FE83}"/>
              </a:ext>
            </a:extLst>
          </p:cNvPr>
          <p:cNvSpPr/>
          <p:nvPr/>
        </p:nvSpPr>
        <p:spPr>
          <a:xfrm>
            <a:off x="1337911" y="3804618"/>
            <a:ext cx="3465096" cy="2307423"/>
          </a:xfrm>
          <a:prstGeom prst="ellipse">
            <a:avLst/>
          </a:prstGeom>
          <a:solidFill>
            <a:schemeClr val="bg2">
              <a:lumMod val="20000"/>
              <a:lumOff val="80000"/>
            </a:schemeClr>
          </a:solidFill>
          <a:ln>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A50E4559-27E1-2BB2-FA4E-7AF4C5A6DCFE}"/>
              </a:ext>
            </a:extLst>
          </p:cNvPr>
          <p:cNvSpPr/>
          <p:nvPr/>
        </p:nvSpPr>
        <p:spPr>
          <a:xfrm>
            <a:off x="5369292" y="3804618"/>
            <a:ext cx="3465096" cy="2307423"/>
          </a:xfrm>
          <a:prstGeom prst="ellipse">
            <a:avLst/>
          </a:prstGeom>
          <a:noFill/>
          <a:ln>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descr="アイコン&#10;&#10;自動的に生成された説明">
            <a:extLst>
              <a:ext uri="{FF2B5EF4-FFF2-40B4-BE49-F238E27FC236}">
                <a16:creationId xmlns:a16="http://schemas.microsoft.com/office/drawing/2014/main" id="{274C3AE6-DDC8-CE90-AAB5-66F6A75190B5}"/>
              </a:ext>
            </a:extLst>
          </p:cNvPr>
          <p:cNvPicPr>
            <a:picLocks noChangeAspect="1"/>
          </p:cNvPicPr>
          <p:nvPr/>
        </p:nvPicPr>
        <p:blipFill>
          <a:blip r:embed="rId3"/>
          <a:stretch>
            <a:fillRect/>
          </a:stretch>
        </p:blipFill>
        <p:spPr>
          <a:xfrm>
            <a:off x="1901537" y="4456402"/>
            <a:ext cx="2337841" cy="1135814"/>
          </a:xfrm>
          <a:prstGeom prst="rect">
            <a:avLst/>
          </a:prstGeom>
        </p:spPr>
      </p:pic>
      <p:grpSp>
        <p:nvGrpSpPr>
          <p:cNvPr id="23" name="グループ化 22">
            <a:extLst>
              <a:ext uri="{FF2B5EF4-FFF2-40B4-BE49-F238E27FC236}">
                <a16:creationId xmlns:a16="http://schemas.microsoft.com/office/drawing/2014/main" id="{EB2A3B67-04C2-601D-585B-C28535D529DB}"/>
              </a:ext>
            </a:extLst>
          </p:cNvPr>
          <p:cNvGrpSpPr>
            <a:grpSpLocks noChangeAspect="1"/>
          </p:cNvGrpSpPr>
          <p:nvPr/>
        </p:nvGrpSpPr>
        <p:grpSpPr>
          <a:xfrm>
            <a:off x="5993162" y="4331179"/>
            <a:ext cx="2356015" cy="1345589"/>
            <a:chOff x="5205106" y="5265570"/>
            <a:chExt cx="1761787" cy="1006208"/>
          </a:xfrm>
        </p:grpSpPr>
        <p:pic>
          <p:nvPicPr>
            <p:cNvPr id="18" name="図 17" descr="アイコン&#10;&#10;自動的に生成された説明">
              <a:extLst>
                <a:ext uri="{FF2B5EF4-FFF2-40B4-BE49-F238E27FC236}">
                  <a16:creationId xmlns:a16="http://schemas.microsoft.com/office/drawing/2014/main" id="{6DE00738-713F-BC7F-4414-FEF0A9AEC5CE}"/>
                </a:ext>
              </a:extLst>
            </p:cNvPr>
            <p:cNvPicPr>
              <a:picLocks noChangeAspect="1"/>
            </p:cNvPicPr>
            <p:nvPr/>
          </p:nvPicPr>
          <p:blipFill rotWithShape="1">
            <a:blip r:embed="rId4"/>
            <a:srcRect t="-1427" r="56136" b="58946"/>
            <a:stretch/>
          </p:blipFill>
          <p:spPr>
            <a:xfrm>
              <a:off x="5205106" y="5265570"/>
              <a:ext cx="694888" cy="624770"/>
            </a:xfrm>
            <a:prstGeom prst="rect">
              <a:avLst/>
            </a:prstGeom>
          </p:spPr>
        </p:pic>
        <p:pic>
          <p:nvPicPr>
            <p:cNvPr id="20" name="図 19" descr="アイコン&#10;&#10;中程度の精度で自動的に生成された説明">
              <a:extLst>
                <a:ext uri="{FF2B5EF4-FFF2-40B4-BE49-F238E27FC236}">
                  <a16:creationId xmlns:a16="http://schemas.microsoft.com/office/drawing/2014/main" id="{990851CB-A424-F77D-BE0C-7889A1A441B3}"/>
                </a:ext>
              </a:extLst>
            </p:cNvPr>
            <p:cNvPicPr>
              <a:picLocks noChangeAspect="1"/>
            </p:cNvPicPr>
            <p:nvPr/>
          </p:nvPicPr>
          <p:blipFill>
            <a:blip r:embed="rId5"/>
            <a:stretch>
              <a:fillRect/>
            </a:stretch>
          </p:blipFill>
          <p:spPr>
            <a:xfrm>
              <a:off x="5899994" y="5265570"/>
              <a:ext cx="1066899" cy="1006208"/>
            </a:xfrm>
            <a:prstGeom prst="rect">
              <a:avLst/>
            </a:prstGeom>
          </p:spPr>
        </p:pic>
      </p:grpSp>
      <p:sp>
        <p:nvSpPr>
          <p:cNvPr id="21" name="テキスト ボックス 20">
            <a:extLst>
              <a:ext uri="{FF2B5EF4-FFF2-40B4-BE49-F238E27FC236}">
                <a16:creationId xmlns:a16="http://schemas.microsoft.com/office/drawing/2014/main" id="{74F57364-4168-4B63-F60E-A6E90A221AC9}"/>
              </a:ext>
            </a:extLst>
          </p:cNvPr>
          <p:cNvSpPr txBox="1"/>
          <p:nvPr/>
        </p:nvSpPr>
        <p:spPr>
          <a:xfrm>
            <a:off x="2372444" y="3946254"/>
            <a:ext cx="1396029" cy="369332"/>
          </a:xfrm>
          <a:prstGeom prst="rect">
            <a:avLst/>
          </a:prstGeom>
          <a:noFill/>
        </p:spPr>
        <p:txBody>
          <a:bodyPr wrap="square" rtlCol="0">
            <a:spAutoFit/>
          </a:bodyPr>
          <a:lstStyle/>
          <a:p>
            <a:pPr>
              <a:buClr>
                <a:schemeClr val="bg2"/>
              </a:buClr>
            </a:pPr>
            <a:r>
              <a:rPr kumimoji="1" lang="ja-JP" altLang="en-US" sz="1800" b="1" dirty="0">
                <a:solidFill>
                  <a:schemeClr val="bg2"/>
                </a:solidFill>
              </a:rPr>
              <a:t>アプリ使用</a:t>
            </a:r>
          </a:p>
        </p:txBody>
      </p:sp>
      <p:sp>
        <p:nvSpPr>
          <p:cNvPr id="22" name="テキスト ボックス 21">
            <a:extLst>
              <a:ext uri="{FF2B5EF4-FFF2-40B4-BE49-F238E27FC236}">
                <a16:creationId xmlns:a16="http://schemas.microsoft.com/office/drawing/2014/main" id="{EA21034B-2818-3B39-C1C8-8CCF66789941}"/>
              </a:ext>
            </a:extLst>
          </p:cNvPr>
          <p:cNvSpPr txBox="1"/>
          <p:nvPr/>
        </p:nvSpPr>
        <p:spPr>
          <a:xfrm>
            <a:off x="6297947" y="3936544"/>
            <a:ext cx="1614019" cy="379042"/>
          </a:xfrm>
          <a:prstGeom prst="rect">
            <a:avLst/>
          </a:prstGeom>
          <a:noFill/>
        </p:spPr>
        <p:txBody>
          <a:bodyPr wrap="square" rtlCol="0">
            <a:spAutoFit/>
          </a:bodyPr>
          <a:lstStyle/>
          <a:p>
            <a:pPr>
              <a:buClr>
                <a:schemeClr val="bg2"/>
              </a:buClr>
            </a:pPr>
            <a:r>
              <a:rPr kumimoji="1" lang="ja-JP" altLang="en-US" sz="1800" b="1" dirty="0">
                <a:solidFill>
                  <a:schemeClr val="bg2"/>
                </a:solidFill>
              </a:rPr>
              <a:t>アプリ未使用</a:t>
            </a:r>
          </a:p>
        </p:txBody>
      </p:sp>
    </p:spTree>
    <p:extLst>
      <p:ext uri="{BB962C8B-B14F-4D97-AF65-F5344CB8AC3E}">
        <p14:creationId xmlns:p14="http://schemas.microsoft.com/office/powerpoint/2010/main" val="281166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22</a:t>
            </a:fld>
            <a:endParaRPr/>
          </a:p>
        </p:txBody>
      </p:sp>
      <p:sp>
        <p:nvSpPr>
          <p:cNvPr id="13" name="タイトル 2"/>
          <p:cNvSpPr>
            <a:spLocks noGrp="1"/>
          </p:cNvSpPr>
          <p:nvPr>
            <p:ph type="title"/>
          </p:nvPr>
        </p:nvSpPr>
        <p:spPr/>
        <p:txBody>
          <a:bodyPr/>
          <a:lstStyle/>
          <a:p>
            <a:r>
              <a:rPr kumimoji="1" lang="en-US" altLang="ja-JP" dirty="0"/>
              <a:t>4. </a:t>
            </a:r>
            <a:r>
              <a:rPr kumimoji="1" lang="ja-JP" altLang="en-US" dirty="0"/>
              <a:t>アプリの検証</a:t>
            </a:r>
          </a:p>
        </p:txBody>
      </p:sp>
      <p:sp>
        <p:nvSpPr>
          <p:cNvPr id="2" name="テキスト ボックス 1">
            <a:extLst>
              <a:ext uri="{FF2B5EF4-FFF2-40B4-BE49-F238E27FC236}">
                <a16:creationId xmlns:a16="http://schemas.microsoft.com/office/drawing/2014/main" id="{ED76D245-A5F5-F34A-5D40-88DF7A12CCE9}"/>
              </a:ext>
            </a:extLst>
          </p:cNvPr>
          <p:cNvSpPr txBox="1"/>
          <p:nvPr/>
        </p:nvSpPr>
        <p:spPr>
          <a:xfrm>
            <a:off x="2960342" y="1416421"/>
            <a:ext cx="2843544" cy="369332"/>
          </a:xfrm>
          <a:prstGeom prst="rect">
            <a:avLst/>
          </a:prstGeom>
          <a:noFill/>
        </p:spPr>
        <p:txBody>
          <a:bodyPr wrap="square" rtlCol="0">
            <a:spAutoFit/>
          </a:bodyPr>
          <a:lstStyle/>
          <a:p>
            <a:r>
              <a:rPr kumimoji="1" lang="en-US" altLang="ja-JP" sz="1800" b="1" dirty="0"/>
              <a:t>1</a:t>
            </a:r>
            <a:r>
              <a:rPr kumimoji="1" lang="ja-JP" altLang="en-US" sz="1800" b="1" dirty="0"/>
              <a:t>件当たりの平均調査時間</a:t>
            </a:r>
            <a:endParaRPr kumimoji="1" lang="en-US" altLang="ja-JP" sz="1800" b="1" dirty="0"/>
          </a:p>
        </p:txBody>
      </p:sp>
      <p:sp>
        <p:nvSpPr>
          <p:cNvPr id="3" name="テキスト ボックス 2">
            <a:extLst>
              <a:ext uri="{FF2B5EF4-FFF2-40B4-BE49-F238E27FC236}">
                <a16:creationId xmlns:a16="http://schemas.microsoft.com/office/drawing/2014/main" id="{983156AD-4CF6-0EFB-74FC-902E6F459A7B}"/>
              </a:ext>
            </a:extLst>
          </p:cNvPr>
          <p:cNvSpPr txBox="1"/>
          <p:nvPr/>
        </p:nvSpPr>
        <p:spPr>
          <a:xfrm>
            <a:off x="954001" y="943391"/>
            <a:ext cx="1944303"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t>検証結果</a:t>
            </a:r>
          </a:p>
        </p:txBody>
      </p:sp>
      <p:graphicFrame>
        <p:nvGraphicFramePr>
          <p:cNvPr id="7" name="表 6">
            <a:extLst>
              <a:ext uri="{FF2B5EF4-FFF2-40B4-BE49-F238E27FC236}">
                <a16:creationId xmlns:a16="http://schemas.microsoft.com/office/drawing/2014/main" id="{AB0335AC-DAA2-FE6F-257C-F748D82ECE6A}"/>
              </a:ext>
            </a:extLst>
          </p:cNvPr>
          <p:cNvGraphicFramePr>
            <a:graphicFrameLocks noGrp="1"/>
          </p:cNvGraphicFramePr>
          <p:nvPr>
            <p:extLst>
              <p:ext uri="{D42A27DB-BD31-4B8C-83A1-F6EECF244321}">
                <p14:modId xmlns:p14="http://schemas.microsoft.com/office/powerpoint/2010/main" val="3883290511"/>
              </p:ext>
            </p:extLst>
          </p:nvPr>
        </p:nvGraphicFramePr>
        <p:xfrm>
          <a:off x="1245000" y="1840302"/>
          <a:ext cx="6274228" cy="2941920"/>
        </p:xfrm>
        <a:graphic>
          <a:graphicData uri="http://schemas.openxmlformats.org/drawingml/2006/table">
            <a:tbl>
              <a:tblPr firstRow="1" firstCol="1" bandRow="1">
                <a:tableStyleId>{2D5ABB26-0587-4C30-8999-92F81FD0307C}</a:tableStyleId>
              </a:tblPr>
              <a:tblGrid>
                <a:gridCol w="2209924">
                  <a:extLst>
                    <a:ext uri="{9D8B030D-6E8A-4147-A177-3AD203B41FA5}">
                      <a16:colId xmlns:a16="http://schemas.microsoft.com/office/drawing/2014/main" val="469212709"/>
                    </a:ext>
                  </a:extLst>
                </a:gridCol>
                <a:gridCol w="2032152">
                  <a:extLst>
                    <a:ext uri="{9D8B030D-6E8A-4147-A177-3AD203B41FA5}">
                      <a16:colId xmlns:a16="http://schemas.microsoft.com/office/drawing/2014/main" val="452922235"/>
                    </a:ext>
                  </a:extLst>
                </a:gridCol>
                <a:gridCol w="2032152">
                  <a:extLst>
                    <a:ext uri="{9D8B030D-6E8A-4147-A177-3AD203B41FA5}">
                      <a16:colId xmlns:a16="http://schemas.microsoft.com/office/drawing/2014/main" val="1037137930"/>
                    </a:ext>
                  </a:extLst>
                </a:gridCol>
              </a:tblGrid>
              <a:tr h="460096">
                <a:tc rowSpan="2">
                  <a:txBody>
                    <a:bodyPr/>
                    <a:lstStyle/>
                    <a:p>
                      <a:pPr algn="just"/>
                      <a:r>
                        <a:rPr lang="ja-JP" sz="1800" kern="100" dirty="0">
                          <a:solidFill>
                            <a:schemeClr val="bg1"/>
                          </a:solidFill>
                          <a:effectLst/>
                        </a:rPr>
                        <a:t>場面別検証内容</a:t>
                      </a:r>
                      <a:endParaRPr lang="ja-JP" sz="1800" kern="100" dirty="0">
                        <a:solidFill>
                          <a:schemeClr val="bg1"/>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08000" marR="108000" marT="108000" marB="10800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2"/>
                    </a:solidFill>
                  </a:tcPr>
                </a:tc>
                <a:tc gridSpan="2">
                  <a:txBody>
                    <a:bodyPr/>
                    <a:lstStyle/>
                    <a:p>
                      <a:pPr algn="ctr"/>
                      <a:r>
                        <a:rPr lang="ja-JP" sz="1800" kern="100" dirty="0">
                          <a:solidFill>
                            <a:schemeClr val="bg1"/>
                          </a:solidFill>
                          <a:effectLst/>
                        </a:rPr>
                        <a:t>１件当たりの検索に費やした時間（分）</a:t>
                      </a:r>
                      <a:endParaRPr lang="ja-JP" sz="1800" kern="100" dirty="0">
                        <a:solidFill>
                          <a:schemeClr val="bg1"/>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2"/>
                    </a:solidFill>
                  </a:tcPr>
                </a:tc>
                <a:tc hMerge="1">
                  <a:txBody>
                    <a:bodyPr/>
                    <a:lstStyle/>
                    <a:p>
                      <a:endParaRPr kumimoji="1" lang="ja-JP" altLang="en-US"/>
                    </a:p>
                  </a:txBody>
                  <a:tcPr/>
                </a:tc>
                <a:extLst>
                  <a:ext uri="{0D108BD9-81ED-4DB2-BD59-A6C34878D82A}">
                    <a16:rowId xmlns:a16="http://schemas.microsoft.com/office/drawing/2014/main" val="1329351248"/>
                  </a:ext>
                </a:extLst>
              </a:tr>
              <a:tr h="460096">
                <a:tc vMerge="1">
                  <a:txBody>
                    <a:bodyPr/>
                    <a:lstStyle/>
                    <a:p>
                      <a:endParaRPr kumimoji="1" lang="ja-JP" altLang="en-US"/>
                    </a:p>
                  </a:txBody>
                  <a:tcPr/>
                </a:tc>
                <a:tc>
                  <a:txBody>
                    <a:bodyPr/>
                    <a:lstStyle/>
                    <a:p>
                      <a:pPr algn="ctr"/>
                      <a:r>
                        <a:rPr lang="ja-JP" sz="1800" kern="100" dirty="0">
                          <a:solidFill>
                            <a:schemeClr val="bg1"/>
                          </a:solidFill>
                          <a:effectLst/>
                        </a:rPr>
                        <a:t>アプリ使用</a:t>
                      </a:r>
                      <a:endParaRPr lang="ja-JP" sz="1800" kern="100" dirty="0">
                        <a:solidFill>
                          <a:schemeClr val="bg1"/>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60000"/>
                        <a:lumOff val="40000"/>
                      </a:schemeClr>
                    </a:solidFill>
                  </a:tcPr>
                </a:tc>
                <a:tc>
                  <a:txBody>
                    <a:bodyPr/>
                    <a:lstStyle/>
                    <a:p>
                      <a:pPr algn="ctr"/>
                      <a:r>
                        <a:rPr lang="ja-JP" sz="1800" kern="100" dirty="0">
                          <a:solidFill>
                            <a:schemeClr val="bg1"/>
                          </a:solidFill>
                          <a:effectLst/>
                        </a:rPr>
                        <a:t>アプリ未使用</a:t>
                      </a:r>
                      <a:endParaRPr lang="ja-JP" sz="1800" kern="100" dirty="0">
                        <a:solidFill>
                          <a:schemeClr val="bg1"/>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2">
                        <a:lumMod val="60000"/>
                        <a:lumOff val="40000"/>
                      </a:schemeClr>
                    </a:solidFill>
                  </a:tcPr>
                </a:tc>
                <a:extLst>
                  <a:ext uri="{0D108BD9-81ED-4DB2-BD59-A6C34878D82A}">
                    <a16:rowId xmlns:a16="http://schemas.microsoft.com/office/drawing/2014/main" val="1697391905"/>
                  </a:ext>
                </a:extLst>
              </a:tr>
              <a:tr h="460096">
                <a:tc>
                  <a:txBody>
                    <a:bodyPr/>
                    <a:lstStyle/>
                    <a:p>
                      <a:pPr indent="133350" algn="just"/>
                      <a:r>
                        <a:rPr lang="ja-JP" sz="1800" kern="100" dirty="0">
                          <a:solidFill>
                            <a:schemeClr val="bg1"/>
                          </a:solidFill>
                          <a:effectLst/>
                        </a:rPr>
                        <a:t>全体</a:t>
                      </a:r>
                      <a:endParaRPr lang="ja-JP" sz="1800" kern="100" dirty="0">
                        <a:solidFill>
                          <a:schemeClr val="bg1"/>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08000" marR="108000" marT="108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1800" b="1" kern="100" dirty="0">
                          <a:solidFill>
                            <a:schemeClr val="bg2"/>
                          </a:solidFill>
                          <a:effectLst/>
                        </a:rPr>
                        <a:t>1.18</a:t>
                      </a:r>
                      <a:endParaRPr lang="ja-JP" sz="1800" b="1" kern="100" dirty="0">
                        <a:solidFill>
                          <a:schemeClr val="bg2"/>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rgbClr val="CADCF2"/>
                    </a:solidFill>
                  </a:tcPr>
                </a:tc>
                <a:tc>
                  <a:txBody>
                    <a:bodyPr/>
                    <a:lstStyle/>
                    <a:p>
                      <a:pPr algn="ctr"/>
                      <a:r>
                        <a:rPr lang="en-US" sz="1800" b="1" kern="100" dirty="0">
                          <a:solidFill>
                            <a:schemeClr val="bg2"/>
                          </a:solidFill>
                          <a:effectLst/>
                        </a:rPr>
                        <a:t>1.55</a:t>
                      </a:r>
                      <a:endParaRPr lang="ja-JP" sz="1800" b="1" kern="100" dirty="0">
                        <a:solidFill>
                          <a:schemeClr val="bg2"/>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08000" marR="108000" marT="108000" marB="108000" anchor="ct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rgbClr val="CADCF2"/>
                    </a:solidFill>
                  </a:tcPr>
                </a:tc>
                <a:extLst>
                  <a:ext uri="{0D108BD9-81ED-4DB2-BD59-A6C34878D82A}">
                    <a16:rowId xmlns:a16="http://schemas.microsoft.com/office/drawing/2014/main" val="1657182085"/>
                  </a:ext>
                </a:extLst>
              </a:tr>
              <a:tr h="460096">
                <a:tc>
                  <a:txBody>
                    <a:bodyPr/>
                    <a:lstStyle/>
                    <a:p>
                      <a:pPr indent="133350" algn="just"/>
                      <a:r>
                        <a:rPr lang="ja-JP" sz="1800" kern="100" dirty="0">
                          <a:solidFill>
                            <a:schemeClr val="bg1"/>
                          </a:solidFill>
                          <a:effectLst/>
                        </a:rPr>
                        <a:t>案件関連</a:t>
                      </a:r>
                      <a:endParaRPr lang="ja-JP" sz="1800" kern="100" dirty="0">
                        <a:solidFill>
                          <a:schemeClr val="bg1"/>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08000" marR="108000" marT="108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1800" kern="100" dirty="0">
                          <a:solidFill>
                            <a:schemeClr val="tx1">
                              <a:lumMod val="65000"/>
                              <a:lumOff val="35000"/>
                            </a:schemeClr>
                          </a:solidFill>
                          <a:effectLst/>
                        </a:rPr>
                        <a:t>1.08</a:t>
                      </a:r>
                      <a:endParaRPr lang="ja-JP" sz="1800" kern="100" dirty="0">
                        <a:solidFill>
                          <a:schemeClr val="tx1">
                            <a:lumMod val="65000"/>
                            <a:lumOff val="35000"/>
                          </a:schemeClr>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sz="1800" kern="100" dirty="0">
                          <a:solidFill>
                            <a:schemeClr val="tx1">
                              <a:lumMod val="65000"/>
                              <a:lumOff val="35000"/>
                            </a:schemeClr>
                          </a:solidFill>
                          <a:effectLst/>
                        </a:rPr>
                        <a:t>1.72</a:t>
                      </a:r>
                      <a:endParaRPr lang="ja-JP" sz="1800" kern="100" dirty="0">
                        <a:solidFill>
                          <a:schemeClr val="tx1">
                            <a:lumMod val="65000"/>
                            <a:lumOff val="35000"/>
                          </a:schemeClr>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08000" marR="108000" marT="108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771383081"/>
                  </a:ext>
                </a:extLst>
              </a:tr>
              <a:tr h="460096">
                <a:tc>
                  <a:txBody>
                    <a:bodyPr/>
                    <a:lstStyle/>
                    <a:p>
                      <a:pPr indent="133350" algn="just"/>
                      <a:r>
                        <a:rPr lang="ja-JP" sz="1800" kern="100" dirty="0">
                          <a:solidFill>
                            <a:schemeClr val="bg1"/>
                          </a:solidFill>
                          <a:effectLst/>
                        </a:rPr>
                        <a:t>事務処理作業関連</a:t>
                      </a:r>
                      <a:endParaRPr lang="ja-JP" sz="1800" kern="100" dirty="0">
                        <a:solidFill>
                          <a:schemeClr val="bg1"/>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08000" marR="108000" marT="108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1800" kern="100" dirty="0">
                          <a:solidFill>
                            <a:schemeClr val="tx1">
                              <a:lumMod val="65000"/>
                              <a:lumOff val="35000"/>
                            </a:schemeClr>
                          </a:solidFill>
                          <a:effectLst/>
                        </a:rPr>
                        <a:t>1.91</a:t>
                      </a:r>
                      <a:endParaRPr lang="ja-JP" sz="1800" kern="100" dirty="0">
                        <a:solidFill>
                          <a:schemeClr val="tx1">
                            <a:lumMod val="65000"/>
                            <a:lumOff val="35000"/>
                          </a:schemeClr>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sz="1800" kern="100" dirty="0">
                          <a:solidFill>
                            <a:schemeClr val="tx1">
                              <a:lumMod val="65000"/>
                              <a:lumOff val="35000"/>
                            </a:schemeClr>
                          </a:solidFill>
                          <a:effectLst/>
                        </a:rPr>
                        <a:t>1.08</a:t>
                      </a:r>
                      <a:endParaRPr lang="ja-JP" sz="1800" kern="100" dirty="0">
                        <a:solidFill>
                          <a:schemeClr val="tx1">
                            <a:lumMod val="65000"/>
                            <a:lumOff val="35000"/>
                          </a:schemeClr>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08000" marR="108000" marT="108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5649418"/>
                  </a:ext>
                </a:extLst>
              </a:tr>
              <a:tr h="460096">
                <a:tc>
                  <a:txBody>
                    <a:bodyPr/>
                    <a:lstStyle/>
                    <a:p>
                      <a:pPr indent="133350" algn="just"/>
                      <a:r>
                        <a:rPr lang="ja-JP" sz="1800" kern="100" dirty="0">
                          <a:solidFill>
                            <a:schemeClr val="bg1"/>
                          </a:solidFill>
                          <a:effectLst/>
                        </a:rPr>
                        <a:t>社内ナレッジ関連</a:t>
                      </a:r>
                      <a:endParaRPr lang="ja-JP" sz="1800" kern="100" dirty="0">
                        <a:solidFill>
                          <a:schemeClr val="bg1"/>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08000" marR="108000" marT="108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60000"/>
                        <a:lumOff val="40000"/>
                      </a:schemeClr>
                    </a:solidFill>
                  </a:tcPr>
                </a:tc>
                <a:tc>
                  <a:txBody>
                    <a:bodyPr/>
                    <a:lstStyle/>
                    <a:p>
                      <a:pPr algn="ctr"/>
                      <a:r>
                        <a:rPr lang="en-US" sz="1800" kern="100" dirty="0">
                          <a:solidFill>
                            <a:schemeClr val="tx1">
                              <a:lumMod val="65000"/>
                              <a:lumOff val="35000"/>
                            </a:schemeClr>
                          </a:solidFill>
                          <a:effectLst/>
                        </a:rPr>
                        <a:t>0.86</a:t>
                      </a:r>
                      <a:endParaRPr lang="ja-JP" sz="1800" kern="100" dirty="0">
                        <a:solidFill>
                          <a:schemeClr val="tx1">
                            <a:lumMod val="65000"/>
                            <a:lumOff val="35000"/>
                          </a:schemeClr>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r>
                        <a:rPr lang="en-US" sz="1800" kern="100" dirty="0">
                          <a:solidFill>
                            <a:schemeClr val="tx1">
                              <a:lumMod val="65000"/>
                              <a:lumOff val="35000"/>
                            </a:schemeClr>
                          </a:solidFill>
                          <a:effectLst/>
                        </a:rPr>
                        <a:t>1.71</a:t>
                      </a:r>
                      <a:endParaRPr lang="ja-JP" sz="1800" kern="100" dirty="0">
                        <a:solidFill>
                          <a:schemeClr val="tx1">
                            <a:lumMod val="65000"/>
                            <a:lumOff val="35000"/>
                          </a:schemeClr>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08000" marR="108000" marT="108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734454251"/>
                  </a:ext>
                </a:extLst>
              </a:tr>
            </a:tbl>
          </a:graphicData>
        </a:graphic>
      </p:graphicFrame>
      <p:grpSp>
        <p:nvGrpSpPr>
          <p:cNvPr id="5" name="グループ化 4">
            <a:extLst>
              <a:ext uri="{FF2B5EF4-FFF2-40B4-BE49-F238E27FC236}">
                <a16:creationId xmlns:a16="http://schemas.microsoft.com/office/drawing/2014/main" id="{2466532E-2231-23BF-0C4D-AFD0520FF306}"/>
              </a:ext>
            </a:extLst>
          </p:cNvPr>
          <p:cNvGrpSpPr/>
          <p:nvPr/>
        </p:nvGrpSpPr>
        <p:grpSpPr>
          <a:xfrm>
            <a:off x="1245000" y="4954663"/>
            <a:ext cx="7976002" cy="1365688"/>
            <a:chOff x="1865583" y="4811736"/>
            <a:chExt cx="7416000" cy="1365688"/>
          </a:xfrm>
        </p:grpSpPr>
        <p:sp>
          <p:nvSpPr>
            <p:cNvPr id="6" name="正方形/長方形 5">
              <a:extLst>
                <a:ext uri="{FF2B5EF4-FFF2-40B4-BE49-F238E27FC236}">
                  <a16:creationId xmlns:a16="http://schemas.microsoft.com/office/drawing/2014/main" id="{A9A1E29E-B5B2-E462-36AE-E5C7EC2765B8}"/>
                </a:ext>
              </a:extLst>
            </p:cNvPr>
            <p:cNvSpPr/>
            <p:nvPr/>
          </p:nvSpPr>
          <p:spPr>
            <a:xfrm>
              <a:off x="1865583" y="4811736"/>
              <a:ext cx="7416000" cy="1365688"/>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A2ECB4E1-B89E-AD0A-8B80-C7C6D608645B}"/>
                </a:ext>
              </a:extLst>
            </p:cNvPr>
            <p:cNvSpPr txBox="1"/>
            <p:nvPr/>
          </p:nvSpPr>
          <p:spPr>
            <a:xfrm>
              <a:off x="1899616" y="5258878"/>
              <a:ext cx="7081374" cy="461665"/>
            </a:xfrm>
            <a:prstGeom prst="rect">
              <a:avLst/>
            </a:prstGeom>
            <a:noFill/>
          </p:spPr>
          <p:txBody>
            <a:bodyPr wrap="square" rtlCol="0">
              <a:spAutoFit/>
            </a:bodyPr>
            <a:lstStyle/>
            <a:p>
              <a:r>
                <a:rPr kumimoji="1" lang="ja-JP" altLang="en-US" sz="2400" dirty="0">
                  <a:solidFill>
                    <a:schemeClr val="tx1">
                      <a:lumMod val="85000"/>
                      <a:lumOff val="15000"/>
                    </a:schemeClr>
                  </a:solidFill>
                </a:rPr>
                <a:t>全体で</a:t>
              </a:r>
              <a:r>
                <a:rPr kumimoji="1" lang="en-US" altLang="ja-JP" sz="2400" dirty="0">
                  <a:solidFill>
                    <a:schemeClr val="tx1">
                      <a:lumMod val="85000"/>
                      <a:lumOff val="15000"/>
                    </a:schemeClr>
                  </a:solidFill>
                </a:rPr>
                <a:t>1</a:t>
              </a:r>
              <a:r>
                <a:rPr kumimoji="1" lang="ja-JP" altLang="en-US" sz="2400" dirty="0">
                  <a:solidFill>
                    <a:schemeClr val="tx1">
                      <a:lumMod val="85000"/>
                      <a:lumOff val="15000"/>
                    </a:schemeClr>
                  </a:solidFill>
                </a:rPr>
                <a:t>件の検索当たり</a:t>
              </a:r>
              <a:r>
                <a:rPr kumimoji="1" lang="en-US" altLang="ja-JP" sz="2400" b="1" dirty="0">
                  <a:solidFill>
                    <a:schemeClr val="bg2"/>
                  </a:solidFill>
                </a:rPr>
                <a:t>0.37(</a:t>
              </a:r>
              <a:r>
                <a:rPr kumimoji="1" lang="ja-JP" altLang="en-US" sz="2400" b="1" dirty="0">
                  <a:solidFill>
                    <a:schemeClr val="bg2"/>
                  </a:solidFill>
                </a:rPr>
                <a:t>分</a:t>
              </a:r>
              <a:r>
                <a:rPr kumimoji="1" lang="en-US" altLang="ja-JP" sz="2400" b="1" dirty="0">
                  <a:solidFill>
                    <a:schemeClr val="bg2"/>
                  </a:solidFill>
                </a:rPr>
                <a:t>)</a:t>
              </a:r>
              <a:r>
                <a:rPr kumimoji="1" lang="ja-JP" altLang="en-US" sz="2400" dirty="0">
                  <a:solidFill>
                    <a:schemeClr val="tx1">
                      <a:lumMod val="85000"/>
                      <a:lumOff val="15000"/>
                    </a:schemeClr>
                  </a:solidFill>
                </a:rPr>
                <a:t>の削減が可能</a:t>
              </a:r>
            </a:p>
          </p:txBody>
        </p:sp>
      </p:grpSp>
      <p:pic>
        <p:nvPicPr>
          <p:cNvPr id="14" name="図 13" descr="アイコン&#10;&#10;自動的に生成された説明">
            <a:extLst>
              <a:ext uri="{FF2B5EF4-FFF2-40B4-BE49-F238E27FC236}">
                <a16:creationId xmlns:a16="http://schemas.microsoft.com/office/drawing/2014/main" id="{1C4EF5F0-AA98-CE22-81E1-A3197A3E29F6}"/>
              </a:ext>
            </a:extLst>
          </p:cNvPr>
          <p:cNvPicPr>
            <a:picLocks noChangeAspect="1"/>
          </p:cNvPicPr>
          <p:nvPr/>
        </p:nvPicPr>
        <p:blipFill>
          <a:blip r:embed="rId3"/>
          <a:stretch>
            <a:fillRect/>
          </a:stretch>
        </p:blipFill>
        <p:spPr>
          <a:xfrm>
            <a:off x="7573639" y="5188097"/>
            <a:ext cx="1591158" cy="1095438"/>
          </a:xfrm>
          <a:prstGeom prst="rect">
            <a:avLst/>
          </a:prstGeom>
        </p:spPr>
      </p:pic>
    </p:spTree>
    <p:extLst>
      <p:ext uri="{BB962C8B-B14F-4D97-AF65-F5344CB8AC3E}">
        <p14:creationId xmlns:p14="http://schemas.microsoft.com/office/powerpoint/2010/main" val="2282446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18" name="グループ化 17">
            <a:extLst>
              <a:ext uri="{FF2B5EF4-FFF2-40B4-BE49-F238E27FC236}">
                <a16:creationId xmlns:a16="http://schemas.microsoft.com/office/drawing/2014/main" id="{D771062F-97DF-CF6A-29C0-EAF5364A99C5}"/>
              </a:ext>
            </a:extLst>
          </p:cNvPr>
          <p:cNvGrpSpPr/>
          <p:nvPr/>
        </p:nvGrpSpPr>
        <p:grpSpPr>
          <a:xfrm>
            <a:off x="1242758" y="2352523"/>
            <a:ext cx="3300365" cy="541495"/>
            <a:chOff x="1310133" y="2580552"/>
            <a:chExt cx="3300365" cy="541495"/>
          </a:xfrm>
        </p:grpSpPr>
        <p:sp>
          <p:nvSpPr>
            <p:cNvPr id="12" name="正方形/長方形 11">
              <a:extLst>
                <a:ext uri="{FF2B5EF4-FFF2-40B4-BE49-F238E27FC236}">
                  <a16:creationId xmlns:a16="http://schemas.microsoft.com/office/drawing/2014/main" id="{314A150D-88E2-19EA-DFC8-A82BCF5ED3EF}"/>
                </a:ext>
              </a:extLst>
            </p:cNvPr>
            <p:cNvSpPr/>
            <p:nvPr/>
          </p:nvSpPr>
          <p:spPr>
            <a:xfrm>
              <a:off x="3030578" y="2675792"/>
              <a:ext cx="900000" cy="349913"/>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11C6C81A-7133-A029-733D-737AF5BC85C3}"/>
                    </a:ext>
                  </a:extLst>
                </p:cNvPr>
                <p:cNvSpPr txBox="1"/>
                <p:nvPr/>
              </p:nvSpPr>
              <p:spPr>
                <a:xfrm>
                  <a:off x="1310133" y="2580552"/>
                  <a:ext cx="3300365" cy="541495"/>
                </a:xfrm>
                <a:prstGeom prst="rect">
                  <a:avLst/>
                </a:prstGeom>
                <a:noFill/>
              </p:spPr>
              <p:txBody>
                <a:bodyPr wrap="square" rtlCol="0">
                  <a:spAutoFit/>
                </a:bodyPr>
                <a:lstStyle/>
                <a:p>
                  <a14:m>
                    <m:oMath xmlns:m="http://schemas.openxmlformats.org/officeDocument/2006/math">
                      <m:f>
                        <m:fPr>
                          <m:ctrlPr>
                            <a:rPr kumimoji="1" lang="en-US" altLang="ja-JP" sz="2000" smtClean="0">
                              <a:latin typeface="+mn-ea"/>
                              <a:ea typeface="+mn-ea"/>
                            </a:rPr>
                          </m:ctrlPr>
                        </m:fPr>
                        <m:num>
                          <m:r>
                            <a:rPr kumimoji="1" lang="en-US" altLang="ja-JP" sz="2000" b="0" i="0" smtClean="0">
                              <a:latin typeface="+mn-ea"/>
                              <a:ea typeface="+mn-ea"/>
                            </a:rPr>
                            <m:t>1.55</m:t>
                          </m:r>
                          <m:r>
                            <a:rPr kumimoji="1" lang="ja-JP" altLang="en-US" sz="2000" i="0" smtClean="0">
                              <a:latin typeface="+mn-ea"/>
                              <a:ea typeface="+mn-ea"/>
                            </a:rPr>
                            <m:t>−</m:t>
                          </m:r>
                          <m:r>
                            <a:rPr kumimoji="1" lang="en-US" altLang="ja-JP" sz="2000" b="0" i="0" smtClean="0">
                              <a:latin typeface="+mn-ea"/>
                              <a:ea typeface="+mn-ea"/>
                            </a:rPr>
                            <m:t>1.18</m:t>
                          </m:r>
                        </m:num>
                        <m:den>
                          <m:r>
                            <a:rPr kumimoji="1" lang="en-US" altLang="ja-JP" sz="2000" b="0" i="0" smtClean="0">
                              <a:latin typeface="+mn-ea"/>
                              <a:ea typeface="+mn-ea"/>
                            </a:rPr>
                            <m:t>1.55</m:t>
                          </m:r>
                        </m:den>
                      </m:f>
                    </m:oMath>
                  </a14:m>
                  <a:r>
                    <a:rPr kumimoji="1" lang="en-US" altLang="ja-JP" sz="1800" dirty="0">
                      <a:latin typeface="Arial" panose="020B0604020202020204" pitchFamily="34" charset="0"/>
                      <a:ea typeface="ＭＳ ゴシック" panose="020B0609070205080204" pitchFamily="49" charset="-128"/>
                      <a:cs typeface="Arial" panose="020B0604020202020204" pitchFamily="34" charset="0"/>
                    </a:rPr>
                    <a:t>×100 = 24.05%</a:t>
                  </a:r>
                  <a:endParaRPr kumimoji="1" lang="ja-JP" altLang="en-US" sz="2000" dirty="0">
                    <a:latin typeface="Arial" panose="020B0604020202020204" pitchFamily="34" charset="0"/>
                    <a:ea typeface="ＭＳ ゴシック" panose="020B0609070205080204" pitchFamily="49" charset="-128"/>
                    <a:cs typeface="Arial" panose="020B0604020202020204" pitchFamily="34" charset="0"/>
                  </a:endParaRPr>
                </a:p>
              </p:txBody>
            </p:sp>
          </mc:Choice>
          <mc:Fallback>
            <p:sp>
              <p:nvSpPr>
                <p:cNvPr id="11" name="テキスト ボックス 10">
                  <a:extLst>
                    <a:ext uri="{FF2B5EF4-FFF2-40B4-BE49-F238E27FC236}">
                      <a16:creationId xmlns:a16="http://schemas.microsoft.com/office/drawing/2014/main" id="{11C6C81A-7133-A029-733D-737AF5BC85C3}"/>
                    </a:ext>
                  </a:extLst>
                </p:cNvPr>
                <p:cNvSpPr txBox="1">
                  <a:spLocks noRot="1" noChangeAspect="1" noMove="1" noResize="1" noEditPoints="1" noAdjustHandles="1" noChangeArrowheads="1" noChangeShapeType="1" noTextEdit="1"/>
                </p:cNvSpPr>
                <p:nvPr/>
              </p:nvSpPr>
              <p:spPr>
                <a:xfrm>
                  <a:off x="1310133" y="2580552"/>
                  <a:ext cx="3300365" cy="541495"/>
                </a:xfrm>
                <a:prstGeom prst="rect">
                  <a:avLst/>
                </a:prstGeom>
                <a:blipFill>
                  <a:blip r:embed="rId3"/>
                  <a:stretch>
                    <a:fillRect b="-3371"/>
                  </a:stretch>
                </a:blipFill>
              </p:spPr>
              <p:txBody>
                <a:bodyPr/>
                <a:lstStyle/>
                <a:p>
                  <a:r>
                    <a:rPr lang="ja-JP" altLang="en-US">
                      <a:noFill/>
                    </a:rPr>
                    <a:t> </a:t>
                  </a:r>
                </a:p>
              </p:txBody>
            </p:sp>
          </mc:Fallback>
        </mc:AlternateContent>
      </p:gr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23</a:t>
            </a:fld>
            <a:endParaRPr/>
          </a:p>
        </p:txBody>
      </p:sp>
      <p:sp>
        <p:nvSpPr>
          <p:cNvPr id="13" name="タイトル 2"/>
          <p:cNvSpPr>
            <a:spLocks noGrp="1"/>
          </p:cNvSpPr>
          <p:nvPr>
            <p:ph type="title"/>
          </p:nvPr>
        </p:nvSpPr>
        <p:spPr/>
        <p:txBody>
          <a:bodyPr/>
          <a:lstStyle/>
          <a:p>
            <a:r>
              <a:rPr kumimoji="1" lang="en-US" altLang="ja-JP" dirty="0"/>
              <a:t>4. </a:t>
            </a:r>
            <a:r>
              <a:rPr kumimoji="1" lang="ja-JP" altLang="en-US" dirty="0"/>
              <a:t>アプリの検証</a:t>
            </a:r>
          </a:p>
        </p:txBody>
      </p:sp>
      <p:sp>
        <p:nvSpPr>
          <p:cNvPr id="2" name="テキスト ボックス 1">
            <a:extLst>
              <a:ext uri="{FF2B5EF4-FFF2-40B4-BE49-F238E27FC236}">
                <a16:creationId xmlns:a16="http://schemas.microsoft.com/office/drawing/2014/main" id="{ED76D245-A5F5-F34A-5D40-88DF7A12CCE9}"/>
              </a:ext>
            </a:extLst>
          </p:cNvPr>
          <p:cNvSpPr txBox="1"/>
          <p:nvPr/>
        </p:nvSpPr>
        <p:spPr>
          <a:xfrm>
            <a:off x="954000" y="1312392"/>
            <a:ext cx="3730583" cy="369332"/>
          </a:xfrm>
          <a:prstGeom prst="rect">
            <a:avLst/>
          </a:prstGeom>
          <a:noFill/>
        </p:spPr>
        <p:txBody>
          <a:bodyPr wrap="square" rtlCol="0">
            <a:spAutoFit/>
          </a:bodyPr>
          <a:lstStyle/>
          <a:p>
            <a:pPr marL="285750" indent="-285750">
              <a:buClr>
                <a:schemeClr val="bg2"/>
              </a:buClr>
              <a:buFont typeface="Arial" panose="020B0604020202020204" pitchFamily="34" charset="0"/>
              <a:buChar char="•"/>
            </a:pPr>
            <a:r>
              <a:rPr kumimoji="1" lang="ja-JP" altLang="en-US" sz="1800" dirty="0"/>
              <a:t>アプリ使用時の削減率を計算</a:t>
            </a:r>
            <a:endParaRPr kumimoji="1" lang="en-US" altLang="ja-JP" sz="1800" dirty="0"/>
          </a:p>
        </p:txBody>
      </p:sp>
      <p:sp>
        <p:nvSpPr>
          <p:cNvPr id="3" name="テキスト ボックス 2">
            <a:extLst>
              <a:ext uri="{FF2B5EF4-FFF2-40B4-BE49-F238E27FC236}">
                <a16:creationId xmlns:a16="http://schemas.microsoft.com/office/drawing/2014/main" id="{983156AD-4CF6-0EFB-74FC-902E6F459A7B}"/>
              </a:ext>
            </a:extLst>
          </p:cNvPr>
          <p:cNvSpPr txBox="1"/>
          <p:nvPr/>
        </p:nvSpPr>
        <p:spPr>
          <a:xfrm>
            <a:off x="954001" y="943391"/>
            <a:ext cx="2713224"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t>改善効果を算出</a:t>
            </a:r>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DC5CCAC0-685C-C444-65C4-438C07A5526B}"/>
                  </a:ext>
                </a:extLst>
              </p:cNvPr>
              <p:cNvSpPr txBox="1"/>
              <p:nvPr/>
            </p:nvSpPr>
            <p:spPr>
              <a:xfrm>
                <a:off x="1242759" y="1726950"/>
                <a:ext cx="8353628" cy="586571"/>
              </a:xfrm>
              <a:prstGeom prst="rect">
                <a:avLst/>
              </a:prstGeom>
              <a:noFill/>
            </p:spPr>
            <p:txBody>
              <a:bodyPr wrap="square" rtlCol="0">
                <a:spAutoFit/>
              </a:bodyPr>
              <a:lstStyle/>
              <a:p>
                <a14:m>
                  <m:oMath xmlns:m="http://schemas.openxmlformats.org/officeDocument/2006/math">
                    <m:f>
                      <m:fPr>
                        <m:ctrlPr>
                          <a:rPr kumimoji="1" lang="en-US" altLang="ja-JP" sz="1600" i="1" smtClean="0">
                            <a:latin typeface="+mn-ea"/>
                            <a:ea typeface="+mn-ea"/>
                          </a:rPr>
                        </m:ctrlPr>
                      </m:fPr>
                      <m:num>
                        <m:r>
                          <a:rPr kumimoji="1" lang="ja-JP" altLang="en-US" sz="1600" i="1">
                            <a:latin typeface="+mn-ea"/>
                            <a:ea typeface="+mn-ea"/>
                          </a:rPr>
                          <m:t>アプリ未使用</m:t>
                        </m:r>
                        <m:r>
                          <a:rPr kumimoji="1" lang="ja-JP" altLang="en-US" sz="1600" i="1" smtClean="0">
                            <a:latin typeface="+mn-ea"/>
                            <a:ea typeface="+mn-ea"/>
                          </a:rPr>
                          <m:t>の</m:t>
                        </m:r>
                        <m:r>
                          <a:rPr kumimoji="1" lang="ja-JP" altLang="en-US" sz="1600" i="1">
                            <a:latin typeface="+mn-ea"/>
                            <a:ea typeface="+mn-ea"/>
                          </a:rPr>
                          <m:t>調査時間</m:t>
                        </m:r>
                        <m:r>
                          <a:rPr kumimoji="1" lang="en-US" altLang="ja-JP" sz="1600" b="0" i="1" smtClean="0">
                            <a:latin typeface="+mn-ea"/>
                            <a:ea typeface="+mn-ea"/>
                          </a:rPr>
                          <m:t>(</m:t>
                        </m:r>
                        <m:r>
                          <a:rPr kumimoji="1" lang="ja-JP" altLang="en-US" sz="1600" i="1">
                            <a:latin typeface="+mn-ea"/>
                            <a:ea typeface="+mn-ea"/>
                          </a:rPr>
                          <m:t>分</m:t>
                        </m:r>
                        <m:r>
                          <a:rPr kumimoji="1" lang="en-US" altLang="ja-JP" sz="1600" b="0" i="1" smtClean="0">
                            <a:latin typeface="+mn-ea"/>
                            <a:ea typeface="+mn-ea"/>
                          </a:rPr>
                          <m:t>)</m:t>
                        </m:r>
                        <m:r>
                          <a:rPr kumimoji="1" lang="ja-JP" altLang="en-US" sz="1600" i="1" smtClean="0">
                            <a:latin typeface="+mn-ea"/>
                            <a:ea typeface="+mn-ea"/>
                          </a:rPr>
                          <m:t>−</m:t>
                        </m:r>
                        <m:r>
                          <a:rPr kumimoji="1" lang="ja-JP" altLang="en-US" sz="1600" i="1">
                            <a:latin typeface="+mn-ea"/>
                            <a:ea typeface="+mn-ea"/>
                          </a:rPr>
                          <m:t>アプリ</m:t>
                        </m:r>
                        <m:r>
                          <a:rPr kumimoji="1" lang="ja-JP" altLang="en-US" sz="1600" i="1" smtClean="0">
                            <a:latin typeface="+mn-ea"/>
                            <a:ea typeface="+mn-ea"/>
                          </a:rPr>
                          <m:t>使用</m:t>
                        </m:r>
                        <m:r>
                          <a:rPr kumimoji="1" lang="ja-JP" altLang="en-US" sz="1600" i="1">
                            <a:latin typeface="+mn-ea"/>
                            <a:ea typeface="+mn-ea"/>
                          </a:rPr>
                          <m:t>の</m:t>
                        </m:r>
                        <m:r>
                          <a:rPr kumimoji="1" lang="ja-JP" altLang="en-US" sz="1600" i="1" smtClean="0">
                            <a:latin typeface="+mn-ea"/>
                            <a:ea typeface="+mn-ea"/>
                          </a:rPr>
                          <m:t>調査</m:t>
                        </m:r>
                        <m:r>
                          <a:rPr kumimoji="1" lang="ja-JP" altLang="en-US" sz="1600" i="1">
                            <a:latin typeface="+mn-ea"/>
                            <a:ea typeface="+mn-ea"/>
                          </a:rPr>
                          <m:t>時間</m:t>
                        </m:r>
                        <m:r>
                          <a:rPr kumimoji="1" lang="en-US" altLang="ja-JP" sz="1600" b="0" i="1" smtClean="0">
                            <a:latin typeface="+mn-ea"/>
                            <a:ea typeface="+mn-ea"/>
                          </a:rPr>
                          <m:t>(</m:t>
                        </m:r>
                        <m:r>
                          <a:rPr kumimoji="1" lang="ja-JP" altLang="en-US" sz="1600" i="1">
                            <a:latin typeface="+mn-ea"/>
                            <a:ea typeface="+mn-ea"/>
                          </a:rPr>
                          <m:t>分</m:t>
                        </m:r>
                        <m:r>
                          <a:rPr kumimoji="1" lang="en-US" altLang="ja-JP" sz="1600" b="0" i="1" smtClean="0">
                            <a:latin typeface="+mn-ea"/>
                            <a:ea typeface="+mn-ea"/>
                          </a:rPr>
                          <m:t>)</m:t>
                        </m:r>
                      </m:num>
                      <m:den>
                        <m:r>
                          <a:rPr kumimoji="1" lang="ja-JP" altLang="en-US" sz="1600" i="1">
                            <a:latin typeface="+mn-ea"/>
                            <a:ea typeface="+mn-ea"/>
                          </a:rPr>
                          <m:t>アプリ</m:t>
                        </m:r>
                        <m:r>
                          <a:rPr kumimoji="1" lang="ja-JP" altLang="en-US" sz="1600" i="1" smtClean="0">
                            <a:latin typeface="+mn-ea"/>
                            <a:ea typeface="+mn-ea"/>
                          </a:rPr>
                          <m:t>未</m:t>
                        </m:r>
                        <m:r>
                          <a:rPr kumimoji="1" lang="ja-JP" altLang="en-US" sz="1600" i="1">
                            <a:latin typeface="+mn-ea"/>
                            <a:ea typeface="+mn-ea"/>
                          </a:rPr>
                          <m:t>使用</m:t>
                        </m:r>
                        <m:r>
                          <a:rPr kumimoji="1" lang="ja-JP" altLang="en-US" sz="1600" i="1">
                            <a:latin typeface="+mn-ea"/>
                            <a:ea typeface="+mn-ea"/>
                          </a:rPr>
                          <m:t>の</m:t>
                        </m:r>
                        <m:r>
                          <a:rPr kumimoji="1" lang="ja-JP" altLang="en-US" sz="1600" i="1">
                            <a:latin typeface="+mn-ea"/>
                            <a:ea typeface="+mn-ea"/>
                          </a:rPr>
                          <m:t>調査</m:t>
                        </m:r>
                        <m:r>
                          <a:rPr kumimoji="1" lang="ja-JP" altLang="en-US" sz="1600" i="1">
                            <a:latin typeface="+mn-ea"/>
                            <a:ea typeface="+mn-ea"/>
                          </a:rPr>
                          <m:t>時間</m:t>
                        </m:r>
                        <m:r>
                          <a:rPr kumimoji="1" lang="en-US" altLang="ja-JP" sz="1600" b="0" i="1" smtClean="0">
                            <a:latin typeface="+mn-ea"/>
                            <a:ea typeface="+mn-ea"/>
                          </a:rPr>
                          <m:t>(</m:t>
                        </m:r>
                        <m:r>
                          <a:rPr kumimoji="1" lang="ja-JP" altLang="en-US" sz="1600" i="1">
                            <a:latin typeface="+mn-ea"/>
                            <a:ea typeface="+mn-ea"/>
                          </a:rPr>
                          <m:t>分</m:t>
                        </m:r>
                        <m:r>
                          <a:rPr kumimoji="1" lang="en-US" altLang="ja-JP" sz="1600" b="0" i="1" smtClean="0">
                            <a:latin typeface="+mn-ea"/>
                            <a:ea typeface="+mn-ea"/>
                          </a:rPr>
                          <m:t>)</m:t>
                        </m:r>
                      </m:den>
                    </m:f>
                    <m:r>
                      <a:rPr kumimoji="1" lang="en-US" altLang="ja-JP" sz="1600" i="1">
                        <a:latin typeface="+mn-ea"/>
                        <a:ea typeface="+mn-ea"/>
                      </a:rPr>
                      <m:t>×</m:t>
                    </m:r>
                    <m:r>
                      <a:rPr kumimoji="1" lang="en-US" altLang="ja-JP" sz="1600" b="0" i="1" smtClean="0">
                        <a:latin typeface="+mn-ea"/>
                        <a:ea typeface="+mn-ea"/>
                      </a:rPr>
                      <m:t>100=</m:t>
                    </m:r>
                    <m:r>
                      <a:rPr kumimoji="1" lang="ja-JP" altLang="en-US" sz="1600" i="1">
                        <a:latin typeface="+mn-ea"/>
                        <a:ea typeface="+mn-ea"/>
                      </a:rPr>
                      <m:t>削減</m:t>
                    </m:r>
                    <m:r>
                      <a:rPr kumimoji="1" lang="ja-JP" altLang="en-US" sz="1600" i="1" smtClean="0">
                        <a:latin typeface="+mn-ea"/>
                        <a:ea typeface="+mn-ea"/>
                      </a:rPr>
                      <m:t>率</m:t>
                    </m:r>
                  </m:oMath>
                </a14:m>
                <a:r>
                  <a:rPr kumimoji="1" lang="en-US" altLang="ja-JP" sz="1600" dirty="0">
                    <a:latin typeface="+mn-ea"/>
                    <a:ea typeface="+mn-ea"/>
                  </a:rPr>
                  <a:t>(%)</a:t>
                </a:r>
                <a:endParaRPr kumimoji="1" lang="ja-JP" altLang="en-US" sz="1600" dirty="0">
                  <a:latin typeface="+mn-ea"/>
                  <a:ea typeface="+mn-ea"/>
                </a:endParaRPr>
              </a:p>
            </p:txBody>
          </p:sp>
        </mc:Choice>
        <mc:Fallback>
          <p:sp>
            <p:nvSpPr>
              <p:cNvPr id="10" name="テキスト ボックス 9">
                <a:extLst>
                  <a:ext uri="{FF2B5EF4-FFF2-40B4-BE49-F238E27FC236}">
                    <a16:creationId xmlns:a16="http://schemas.microsoft.com/office/drawing/2014/main" id="{DC5CCAC0-685C-C444-65C4-438C07A5526B}"/>
                  </a:ext>
                </a:extLst>
              </p:cNvPr>
              <p:cNvSpPr txBox="1">
                <a:spLocks noRot="1" noChangeAspect="1" noMove="1" noResize="1" noEditPoints="1" noAdjustHandles="1" noChangeArrowheads="1" noChangeShapeType="1" noTextEdit="1"/>
              </p:cNvSpPr>
              <p:nvPr/>
            </p:nvSpPr>
            <p:spPr>
              <a:xfrm>
                <a:off x="1242759" y="1726950"/>
                <a:ext cx="8353628" cy="586571"/>
              </a:xfrm>
              <a:prstGeom prst="rect">
                <a:avLst/>
              </a:prstGeom>
              <a:blipFill>
                <a:blip r:embed="rId4"/>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B1F69CA7-5A37-F6FF-D8DA-CC4A49BF3C53}"/>
              </a:ext>
            </a:extLst>
          </p:cNvPr>
          <p:cNvSpPr txBox="1"/>
          <p:nvPr/>
        </p:nvSpPr>
        <p:spPr>
          <a:xfrm>
            <a:off x="954001" y="3318506"/>
            <a:ext cx="3589122" cy="369332"/>
          </a:xfrm>
          <a:prstGeom prst="rect">
            <a:avLst/>
          </a:prstGeom>
          <a:noFill/>
        </p:spPr>
        <p:txBody>
          <a:bodyPr wrap="square" rtlCol="0">
            <a:spAutoFit/>
          </a:bodyPr>
          <a:lstStyle/>
          <a:p>
            <a:pPr marL="285750" indent="-285750">
              <a:buClr>
                <a:schemeClr val="bg2"/>
              </a:buClr>
              <a:buFont typeface="Arial" panose="020B0604020202020204" pitchFamily="34" charset="0"/>
              <a:buChar char="•"/>
            </a:pPr>
            <a:r>
              <a:rPr kumimoji="1" lang="en-US" altLang="ja-JP" sz="1800" dirty="0"/>
              <a:t>1</a:t>
            </a:r>
            <a:r>
              <a:rPr kumimoji="1" lang="ja-JP" altLang="en-US" sz="1800" dirty="0"/>
              <a:t>日あたりの削減時間を計算</a:t>
            </a:r>
            <a:endParaRPr kumimoji="1" lang="en-US" altLang="ja-JP" sz="1800" dirty="0"/>
          </a:p>
        </p:txBody>
      </p:sp>
      <p:graphicFrame>
        <p:nvGraphicFramePr>
          <p:cNvPr id="15" name="グラフ 14">
            <a:extLst>
              <a:ext uri="{FF2B5EF4-FFF2-40B4-BE49-F238E27FC236}">
                <a16:creationId xmlns:a16="http://schemas.microsoft.com/office/drawing/2014/main" id="{6AF0C2E6-05E6-FBFC-83B0-FAE3785973DB}"/>
              </a:ext>
            </a:extLst>
          </p:cNvPr>
          <p:cNvGraphicFramePr/>
          <p:nvPr>
            <p:extLst>
              <p:ext uri="{D42A27DB-BD31-4B8C-83A1-F6EECF244321}">
                <p14:modId xmlns:p14="http://schemas.microsoft.com/office/powerpoint/2010/main" val="3099609877"/>
              </p:ext>
            </p:extLst>
          </p:nvPr>
        </p:nvGraphicFramePr>
        <p:xfrm>
          <a:off x="5362878" y="4002874"/>
          <a:ext cx="4099555" cy="2437685"/>
        </p:xfrm>
        <a:graphic>
          <a:graphicData uri="http://schemas.openxmlformats.org/drawingml/2006/chart">
            <c:chart xmlns:c="http://schemas.openxmlformats.org/drawingml/2006/chart" xmlns:r="http://schemas.openxmlformats.org/officeDocument/2006/relationships" r:id="rId5"/>
          </a:graphicData>
        </a:graphic>
      </p:graphicFrame>
      <p:sp>
        <p:nvSpPr>
          <p:cNvPr id="20" name="テキスト ボックス 19">
            <a:extLst>
              <a:ext uri="{FF2B5EF4-FFF2-40B4-BE49-F238E27FC236}">
                <a16:creationId xmlns:a16="http://schemas.microsoft.com/office/drawing/2014/main" id="{4B9A8B67-B1EA-AEE7-6BCB-894B72FF187A}"/>
              </a:ext>
            </a:extLst>
          </p:cNvPr>
          <p:cNvSpPr txBox="1"/>
          <p:nvPr/>
        </p:nvSpPr>
        <p:spPr>
          <a:xfrm>
            <a:off x="4655711" y="3339699"/>
            <a:ext cx="4720895" cy="523220"/>
          </a:xfrm>
          <a:prstGeom prst="rect">
            <a:avLst/>
          </a:prstGeom>
          <a:noFill/>
        </p:spPr>
        <p:txBody>
          <a:bodyPr wrap="square" rtlCol="0">
            <a:spAutoFit/>
          </a:bodyPr>
          <a:lstStyle/>
          <a:p>
            <a:pPr>
              <a:buClr>
                <a:schemeClr val="bg2"/>
              </a:buClr>
            </a:pPr>
            <a:r>
              <a:rPr kumimoji="1" lang="ja-JP" altLang="en-US" dirty="0"/>
              <a:t>１週間の検索時間についてアンケートを実施した結果をもとに、１日の検索時間を正規分布で表たグラフ。</a:t>
            </a:r>
          </a:p>
        </p:txBody>
      </p:sp>
      <p:sp>
        <p:nvSpPr>
          <p:cNvPr id="23" name="吹き出し: 四角形 22">
            <a:extLst>
              <a:ext uri="{FF2B5EF4-FFF2-40B4-BE49-F238E27FC236}">
                <a16:creationId xmlns:a16="http://schemas.microsoft.com/office/drawing/2014/main" id="{C2F50A28-97F0-AC38-9617-BC09E22C57A2}"/>
              </a:ext>
            </a:extLst>
          </p:cNvPr>
          <p:cNvSpPr/>
          <p:nvPr/>
        </p:nvSpPr>
        <p:spPr>
          <a:xfrm flipH="1">
            <a:off x="4684584" y="3318506"/>
            <a:ext cx="4567699" cy="516569"/>
          </a:xfrm>
          <a:prstGeom prst="wedgeRectCallout">
            <a:avLst>
              <a:gd name="adj1" fmla="val -13036"/>
              <a:gd name="adj2" fmla="val 88789"/>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037A63DB-88A2-8CF0-83EC-004FE6F6B632}"/>
              </a:ext>
            </a:extLst>
          </p:cNvPr>
          <p:cNvSpPr txBox="1"/>
          <p:nvPr/>
        </p:nvSpPr>
        <p:spPr>
          <a:xfrm>
            <a:off x="1242758" y="4076383"/>
            <a:ext cx="3997395" cy="584775"/>
          </a:xfrm>
          <a:prstGeom prst="rect">
            <a:avLst/>
          </a:prstGeom>
          <a:noFill/>
        </p:spPr>
        <p:txBody>
          <a:bodyPr wrap="square" rtlCol="0">
            <a:spAutoFit/>
          </a:bodyPr>
          <a:lstStyle/>
          <a:p>
            <a:pPr>
              <a:buClr>
                <a:schemeClr val="bg2"/>
              </a:buClr>
            </a:pPr>
            <a:r>
              <a:rPr kumimoji="1" lang="ja-JP" altLang="en-US" sz="1600" dirty="0"/>
              <a:t>右図より、</a:t>
            </a:r>
            <a:r>
              <a:rPr kumimoji="1" lang="en-US" altLang="ja-JP" sz="1600" dirty="0"/>
              <a:t>1</a:t>
            </a:r>
            <a:r>
              <a:rPr kumimoji="1" lang="ja-JP" altLang="en-US" sz="1600" dirty="0"/>
              <a:t>日あたりの情報収集に費やす時間を</a:t>
            </a:r>
            <a:r>
              <a:rPr kumimoji="1" lang="en-US" altLang="ja-JP" sz="1600" b="1" dirty="0"/>
              <a:t>78</a:t>
            </a:r>
            <a:r>
              <a:rPr kumimoji="1" lang="ja-JP" altLang="en-US" sz="1600" b="1" dirty="0"/>
              <a:t>分</a:t>
            </a:r>
            <a:r>
              <a:rPr kumimoji="1" lang="ja-JP" altLang="en-US" sz="1600" dirty="0"/>
              <a:t>と仮定する。</a:t>
            </a:r>
          </a:p>
        </p:txBody>
      </p:sp>
      <p:sp>
        <p:nvSpPr>
          <p:cNvPr id="25" name="テキスト ボックス 24">
            <a:extLst>
              <a:ext uri="{FF2B5EF4-FFF2-40B4-BE49-F238E27FC236}">
                <a16:creationId xmlns:a16="http://schemas.microsoft.com/office/drawing/2014/main" id="{7B596324-D63C-0AE7-0510-3549C452854A}"/>
              </a:ext>
            </a:extLst>
          </p:cNvPr>
          <p:cNvSpPr txBox="1"/>
          <p:nvPr/>
        </p:nvSpPr>
        <p:spPr>
          <a:xfrm>
            <a:off x="1242757" y="4764914"/>
            <a:ext cx="3997395" cy="338554"/>
          </a:xfrm>
          <a:prstGeom prst="rect">
            <a:avLst/>
          </a:prstGeom>
          <a:noFill/>
        </p:spPr>
        <p:txBody>
          <a:bodyPr wrap="square" rtlCol="0">
            <a:spAutoFit/>
          </a:bodyPr>
          <a:lstStyle/>
          <a:p>
            <a:pPr>
              <a:buClr>
                <a:schemeClr val="bg2"/>
              </a:buClr>
            </a:pPr>
            <a:r>
              <a:rPr kumimoji="1" lang="en-US" altLang="ja-JP" sz="1600" dirty="0"/>
              <a:t>1</a:t>
            </a:r>
            <a:r>
              <a:rPr kumimoji="1" lang="ja-JP" altLang="en-US" sz="1600" dirty="0"/>
              <a:t>日あたりの削減時間は、</a:t>
            </a:r>
          </a:p>
        </p:txBody>
      </p:sp>
      <p:grpSp>
        <p:nvGrpSpPr>
          <p:cNvPr id="26" name="グループ化 25">
            <a:extLst>
              <a:ext uri="{FF2B5EF4-FFF2-40B4-BE49-F238E27FC236}">
                <a16:creationId xmlns:a16="http://schemas.microsoft.com/office/drawing/2014/main" id="{5112AF8F-3B61-F176-8263-5C3EC80D2035}"/>
              </a:ext>
            </a:extLst>
          </p:cNvPr>
          <p:cNvGrpSpPr/>
          <p:nvPr/>
        </p:nvGrpSpPr>
        <p:grpSpPr>
          <a:xfrm>
            <a:off x="1242757" y="5209348"/>
            <a:ext cx="3997395" cy="369332"/>
            <a:chOff x="1222329" y="2551439"/>
            <a:chExt cx="3997395" cy="369332"/>
          </a:xfrm>
        </p:grpSpPr>
        <p:sp>
          <p:nvSpPr>
            <p:cNvPr id="27" name="正方形/長方形 26">
              <a:extLst>
                <a:ext uri="{FF2B5EF4-FFF2-40B4-BE49-F238E27FC236}">
                  <a16:creationId xmlns:a16="http://schemas.microsoft.com/office/drawing/2014/main" id="{529F38F3-4360-368F-AA81-B7E5714BC02C}"/>
                </a:ext>
              </a:extLst>
            </p:cNvPr>
            <p:cNvSpPr/>
            <p:nvPr/>
          </p:nvSpPr>
          <p:spPr>
            <a:xfrm>
              <a:off x="3020617" y="2570523"/>
              <a:ext cx="900000" cy="331163"/>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a:extLst>
                <a:ext uri="{FF2B5EF4-FFF2-40B4-BE49-F238E27FC236}">
                  <a16:creationId xmlns:a16="http://schemas.microsoft.com/office/drawing/2014/main" id="{F9ED8125-343F-DCD7-21D8-E3434D65AFD6}"/>
                </a:ext>
              </a:extLst>
            </p:cNvPr>
            <p:cNvSpPr txBox="1"/>
            <p:nvPr/>
          </p:nvSpPr>
          <p:spPr>
            <a:xfrm>
              <a:off x="1222329" y="2551439"/>
              <a:ext cx="3997395" cy="369332"/>
            </a:xfrm>
            <a:prstGeom prst="rect">
              <a:avLst/>
            </a:prstGeom>
            <a:noFill/>
          </p:spPr>
          <p:txBody>
            <a:bodyPr wrap="square" rtlCol="0">
              <a:spAutoFit/>
            </a:bodyPr>
            <a:lstStyle/>
            <a:p>
              <a:r>
                <a:rPr kumimoji="1" lang="en-US" altLang="ja-JP" sz="1800" dirty="0">
                  <a:ea typeface="+mn-ea"/>
                </a:rPr>
                <a:t>78</a:t>
              </a:r>
              <a:r>
                <a:rPr kumimoji="1" lang="ja-JP" altLang="en-US" sz="1800" dirty="0">
                  <a:ea typeface="+mn-ea"/>
                </a:rPr>
                <a:t>分</a:t>
              </a:r>
              <a:r>
                <a:rPr kumimoji="1" lang="en-US" altLang="ja-JP" sz="1800" dirty="0">
                  <a:ea typeface="+mn-ea"/>
                </a:rPr>
                <a:t>×24.05% = 18.76</a:t>
              </a:r>
              <a:r>
                <a:rPr kumimoji="1" lang="ja-JP" altLang="en-US" sz="1800" dirty="0">
                  <a:ea typeface="+mn-ea"/>
                </a:rPr>
                <a:t>分</a:t>
              </a:r>
              <a:endParaRPr kumimoji="1" lang="ja-JP" altLang="en-US" sz="1800" dirty="0">
                <a:latin typeface="ＭＳ ゴシック" panose="020B0609070205080204" pitchFamily="49" charset="-128"/>
                <a:ea typeface="ＭＳ ゴシック" panose="020B0609070205080204" pitchFamily="49" charset="-128"/>
              </a:endParaRPr>
            </a:p>
          </p:txBody>
        </p:sp>
      </p:grpSp>
    </p:spTree>
    <p:extLst>
      <p:ext uri="{BB962C8B-B14F-4D97-AF65-F5344CB8AC3E}">
        <p14:creationId xmlns:p14="http://schemas.microsoft.com/office/powerpoint/2010/main" val="821375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24</a:t>
            </a:fld>
            <a:endParaRPr/>
          </a:p>
        </p:txBody>
      </p:sp>
      <p:sp>
        <p:nvSpPr>
          <p:cNvPr id="13" name="タイトル 2"/>
          <p:cNvSpPr>
            <a:spLocks noGrp="1"/>
          </p:cNvSpPr>
          <p:nvPr>
            <p:ph type="title"/>
          </p:nvPr>
        </p:nvSpPr>
        <p:spPr/>
        <p:txBody>
          <a:bodyPr/>
          <a:lstStyle/>
          <a:p>
            <a:r>
              <a:rPr kumimoji="1" lang="en-US" altLang="ja-JP" dirty="0"/>
              <a:t>4. </a:t>
            </a:r>
            <a:r>
              <a:rPr kumimoji="1" lang="ja-JP" altLang="en-US" dirty="0"/>
              <a:t>アプリの検証</a:t>
            </a:r>
          </a:p>
        </p:txBody>
      </p:sp>
      <p:sp>
        <p:nvSpPr>
          <p:cNvPr id="2" name="テキスト ボックス 1">
            <a:extLst>
              <a:ext uri="{FF2B5EF4-FFF2-40B4-BE49-F238E27FC236}">
                <a16:creationId xmlns:a16="http://schemas.microsoft.com/office/drawing/2014/main" id="{ED76D245-A5F5-F34A-5D40-88DF7A12CCE9}"/>
              </a:ext>
            </a:extLst>
          </p:cNvPr>
          <p:cNvSpPr txBox="1"/>
          <p:nvPr/>
        </p:nvSpPr>
        <p:spPr>
          <a:xfrm>
            <a:off x="954000" y="1312392"/>
            <a:ext cx="4609402" cy="369332"/>
          </a:xfrm>
          <a:prstGeom prst="rect">
            <a:avLst/>
          </a:prstGeom>
          <a:noFill/>
        </p:spPr>
        <p:txBody>
          <a:bodyPr wrap="square" rtlCol="0">
            <a:spAutoFit/>
          </a:bodyPr>
          <a:lstStyle/>
          <a:p>
            <a:pPr marL="285750" indent="-285750">
              <a:buClr>
                <a:schemeClr val="bg2"/>
              </a:buClr>
              <a:buFont typeface="Arial" panose="020B0604020202020204" pitchFamily="34" charset="0"/>
              <a:buChar char="•"/>
            </a:pPr>
            <a:r>
              <a:rPr kumimoji="1" lang="en-US" altLang="ja-JP" sz="1800" dirty="0"/>
              <a:t>KCBS</a:t>
            </a:r>
            <a:r>
              <a:rPr kumimoji="1" lang="ja-JP" altLang="en-US" sz="1800" dirty="0"/>
              <a:t>事業部の年間削減経費を計算</a:t>
            </a:r>
            <a:endParaRPr kumimoji="1" lang="en-US" altLang="ja-JP" sz="1800" dirty="0"/>
          </a:p>
        </p:txBody>
      </p:sp>
      <p:sp>
        <p:nvSpPr>
          <p:cNvPr id="3" name="テキスト ボックス 2">
            <a:extLst>
              <a:ext uri="{FF2B5EF4-FFF2-40B4-BE49-F238E27FC236}">
                <a16:creationId xmlns:a16="http://schemas.microsoft.com/office/drawing/2014/main" id="{983156AD-4CF6-0EFB-74FC-902E6F459A7B}"/>
              </a:ext>
            </a:extLst>
          </p:cNvPr>
          <p:cNvSpPr txBox="1"/>
          <p:nvPr/>
        </p:nvSpPr>
        <p:spPr>
          <a:xfrm>
            <a:off x="954001" y="943391"/>
            <a:ext cx="2713224"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t>改善効果を算出</a:t>
            </a:r>
          </a:p>
        </p:txBody>
      </p:sp>
      <p:grpSp>
        <p:nvGrpSpPr>
          <p:cNvPr id="38" name="グループ化 37">
            <a:extLst>
              <a:ext uri="{FF2B5EF4-FFF2-40B4-BE49-F238E27FC236}">
                <a16:creationId xmlns:a16="http://schemas.microsoft.com/office/drawing/2014/main" id="{340AC843-A171-411D-7A54-D67A915E1FB1}"/>
              </a:ext>
            </a:extLst>
          </p:cNvPr>
          <p:cNvGrpSpPr/>
          <p:nvPr/>
        </p:nvGrpSpPr>
        <p:grpSpPr>
          <a:xfrm>
            <a:off x="1242757" y="1729481"/>
            <a:ext cx="5639307" cy="698959"/>
            <a:chOff x="1242757" y="1729481"/>
            <a:chExt cx="5639307" cy="698959"/>
          </a:xfrm>
        </p:grpSpPr>
        <p:sp>
          <p:nvSpPr>
            <p:cNvPr id="5" name="正方形/長方形 4">
              <a:extLst>
                <a:ext uri="{FF2B5EF4-FFF2-40B4-BE49-F238E27FC236}">
                  <a16:creationId xmlns:a16="http://schemas.microsoft.com/office/drawing/2014/main" id="{3B982C32-EC47-1D42-ABC6-5D93C4BBC523}"/>
                </a:ext>
              </a:extLst>
            </p:cNvPr>
            <p:cNvSpPr/>
            <p:nvPr/>
          </p:nvSpPr>
          <p:spPr>
            <a:xfrm>
              <a:off x="3882625" y="2086917"/>
              <a:ext cx="1152000" cy="331163"/>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539971FB-C93A-FA48-7F4D-A1901E45B534}"/>
                </a:ext>
              </a:extLst>
            </p:cNvPr>
            <p:cNvSpPr txBox="1"/>
            <p:nvPr/>
          </p:nvSpPr>
          <p:spPr>
            <a:xfrm>
              <a:off x="1242757" y="2059108"/>
              <a:ext cx="5639307" cy="369332"/>
            </a:xfrm>
            <a:prstGeom prst="rect">
              <a:avLst/>
            </a:prstGeom>
            <a:noFill/>
          </p:spPr>
          <p:txBody>
            <a:bodyPr wrap="square" rtlCol="0">
              <a:spAutoFit/>
            </a:bodyPr>
            <a:lstStyle/>
            <a:p>
              <a:r>
                <a:rPr kumimoji="1" lang="en-US" altLang="ja-JP" sz="1800" dirty="0">
                  <a:ea typeface="+mn-ea"/>
                </a:rPr>
                <a:t>18.76</a:t>
              </a:r>
              <a:r>
                <a:rPr kumimoji="1" lang="ja-JP" altLang="en-US" sz="1800" dirty="0">
                  <a:ea typeface="+mn-ea"/>
                </a:rPr>
                <a:t>分</a:t>
              </a:r>
              <a:r>
                <a:rPr kumimoji="1" lang="en-US" altLang="ja-JP" sz="1800" dirty="0">
                  <a:ea typeface="+mn-ea"/>
                </a:rPr>
                <a:t>×20</a:t>
              </a:r>
              <a:r>
                <a:rPr kumimoji="1" lang="ja-JP" altLang="en-US" sz="1800" dirty="0">
                  <a:ea typeface="+mn-ea"/>
                </a:rPr>
                <a:t>日</a:t>
              </a:r>
              <a:r>
                <a:rPr kumimoji="1" lang="en-US" altLang="ja-JP" sz="1800" dirty="0">
                  <a:ea typeface="+mn-ea"/>
                </a:rPr>
                <a:t>×12</a:t>
              </a:r>
              <a:r>
                <a:rPr kumimoji="1" lang="ja-JP" altLang="en-US" sz="1800" dirty="0">
                  <a:ea typeface="+mn-ea"/>
                </a:rPr>
                <a:t>ヶ月</a:t>
              </a:r>
              <a:r>
                <a:rPr kumimoji="1" lang="en-US" altLang="ja-JP" sz="1800" dirty="0">
                  <a:ea typeface="+mn-ea"/>
                </a:rPr>
                <a:t>= 75.04</a:t>
              </a:r>
              <a:r>
                <a:rPr kumimoji="1" lang="ja-JP" altLang="en-US" sz="1800" dirty="0">
                  <a:ea typeface="+mn-ea"/>
                </a:rPr>
                <a:t>時間</a:t>
              </a:r>
              <a:endParaRPr kumimoji="1" lang="ja-JP" altLang="en-US" sz="1800" dirty="0">
                <a:latin typeface="ＭＳ ゴシック" panose="020B0609070205080204" pitchFamily="49" charset="-128"/>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B8038D76-C7FD-81F7-FC9D-84FBD84D2D0E}"/>
                </a:ext>
              </a:extLst>
            </p:cNvPr>
            <p:cNvSpPr txBox="1"/>
            <p:nvPr/>
          </p:nvSpPr>
          <p:spPr>
            <a:xfrm>
              <a:off x="1242757" y="1729481"/>
              <a:ext cx="5639307" cy="338554"/>
            </a:xfrm>
            <a:prstGeom prst="rect">
              <a:avLst/>
            </a:prstGeom>
            <a:noFill/>
          </p:spPr>
          <p:txBody>
            <a:bodyPr wrap="square" rtlCol="0">
              <a:spAutoFit/>
            </a:bodyPr>
            <a:lstStyle/>
            <a:p>
              <a:r>
                <a:rPr kumimoji="1" lang="ja-JP" altLang="en-US" sz="1600" dirty="0">
                  <a:latin typeface="ＭＳ ゴシック" panose="020B0609070205080204" pitchFamily="49" charset="-128"/>
                  <a:ea typeface="ＭＳ ゴシック" panose="020B0609070205080204" pitchFamily="49" charset="-128"/>
                </a:rPr>
                <a:t>年間あたりの削減時間は、</a:t>
              </a:r>
            </a:p>
          </p:txBody>
        </p:sp>
      </p:grpSp>
      <p:grpSp>
        <p:nvGrpSpPr>
          <p:cNvPr id="39" name="グループ化 38">
            <a:extLst>
              <a:ext uri="{FF2B5EF4-FFF2-40B4-BE49-F238E27FC236}">
                <a16:creationId xmlns:a16="http://schemas.microsoft.com/office/drawing/2014/main" id="{EEB38B80-6CA2-EF9A-8968-21626D502FC5}"/>
              </a:ext>
            </a:extLst>
          </p:cNvPr>
          <p:cNvGrpSpPr/>
          <p:nvPr/>
        </p:nvGrpSpPr>
        <p:grpSpPr>
          <a:xfrm>
            <a:off x="1242754" y="2776144"/>
            <a:ext cx="6630711" cy="703988"/>
            <a:chOff x="1242754" y="2629831"/>
            <a:chExt cx="6630711" cy="703988"/>
          </a:xfrm>
        </p:grpSpPr>
        <p:sp>
          <p:nvSpPr>
            <p:cNvPr id="16" name="正方形/長方形 15">
              <a:extLst>
                <a:ext uri="{FF2B5EF4-FFF2-40B4-BE49-F238E27FC236}">
                  <a16:creationId xmlns:a16="http://schemas.microsoft.com/office/drawing/2014/main" id="{0F8EB600-81F7-8CFB-0783-59AF3E738F6C}"/>
                </a:ext>
              </a:extLst>
            </p:cNvPr>
            <p:cNvSpPr/>
            <p:nvPr/>
          </p:nvSpPr>
          <p:spPr>
            <a:xfrm>
              <a:off x="5763562" y="2983737"/>
              <a:ext cx="1188000" cy="331163"/>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A1C5B0CF-191E-3F12-52EF-4496F82920AE}"/>
                </a:ext>
              </a:extLst>
            </p:cNvPr>
            <p:cNvSpPr txBox="1"/>
            <p:nvPr/>
          </p:nvSpPr>
          <p:spPr>
            <a:xfrm>
              <a:off x="1242755" y="2629831"/>
              <a:ext cx="5639307" cy="338554"/>
            </a:xfrm>
            <a:prstGeom prst="rect">
              <a:avLst/>
            </a:prstGeom>
            <a:noFill/>
          </p:spPr>
          <p:txBody>
            <a:bodyPr wrap="square" rtlCol="0">
              <a:spAutoFit/>
            </a:bodyPr>
            <a:lstStyle/>
            <a:p>
              <a:r>
                <a:rPr kumimoji="1" lang="ja-JP" altLang="en-US" sz="1600" dirty="0">
                  <a:latin typeface="ＭＳ ゴシック" panose="020B0609070205080204" pitchFamily="49" charset="-128"/>
                  <a:ea typeface="ＭＳ ゴシック" panose="020B0609070205080204" pitchFamily="49" charset="-128"/>
                </a:rPr>
                <a:t>年間あたりの削減時間を金額として算出すると、</a:t>
              </a:r>
            </a:p>
          </p:txBody>
        </p:sp>
        <p:sp>
          <p:nvSpPr>
            <p:cNvPr id="9" name="テキスト ボックス 8">
              <a:extLst>
                <a:ext uri="{FF2B5EF4-FFF2-40B4-BE49-F238E27FC236}">
                  <a16:creationId xmlns:a16="http://schemas.microsoft.com/office/drawing/2014/main" id="{8788DA3B-D8F1-5395-1CC9-E7708F0AEDB0}"/>
                </a:ext>
              </a:extLst>
            </p:cNvPr>
            <p:cNvSpPr txBox="1"/>
            <p:nvPr/>
          </p:nvSpPr>
          <p:spPr>
            <a:xfrm>
              <a:off x="1242754" y="2964487"/>
              <a:ext cx="6630711" cy="369332"/>
            </a:xfrm>
            <a:prstGeom prst="rect">
              <a:avLst/>
            </a:prstGeom>
            <a:noFill/>
          </p:spPr>
          <p:txBody>
            <a:bodyPr wrap="square" rtlCol="0">
              <a:spAutoFit/>
            </a:bodyPr>
            <a:lstStyle/>
            <a:p>
              <a:r>
                <a:rPr kumimoji="1" lang="en-US" altLang="ja-JP" sz="1800" dirty="0">
                  <a:ea typeface="+mn-ea"/>
                </a:rPr>
                <a:t>75.04</a:t>
              </a:r>
              <a:r>
                <a:rPr kumimoji="1" lang="ja-JP" altLang="en-US" sz="1800" dirty="0">
                  <a:ea typeface="+mn-ea"/>
                </a:rPr>
                <a:t>時間</a:t>
              </a:r>
              <a:r>
                <a:rPr kumimoji="1" lang="en-US" altLang="ja-JP" sz="1800" dirty="0">
                  <a:ea typeface="+mn-ea"/>
                </a:rPr>
                <a:t>×4650</a:t>
              </a:r>
              <a:r>
                <a:rPr kumimoji="1" lang="ja-JP" altLang="en-US" sz="1800" dirty="0">
                  <a:ea typeface="+mn-ea"/>
                </a:rPr>
                <a:t>円</a:t>
              </a:r>
              <a:r>
                <a:rPr kumimoji="1" lang="en-US" altLang="ja-JP" sz="1800" dirty="0">
                  <a:ea typeface="+mn-ea"/>
                </a:rPr>
                <a:t>/</a:t>
              </a:r>
              <a:r>
                <a:rPr kumimoji="1" lang="ja-JP" altLang="en-US" sz="1800" dirty="0">
                  <a:ea typeface="+mn-ea"/>
                </a:rPr>
                <a:t>時間</a:t>
              </a:r>
              <a:r>
                <a:rPr kumimoji="1" lang="en-US" altLang="ja-JP" sz="1800" dirty="0">
                  <a:ea typeface="+mn-ea"/>
                </a:rPr>
                <a:t>(20</a:t>
              </a:r>
              <a:r>
                <a:rPr kumimoji="1" lang="ja-JP" altLang="en-US" sz="1800" dirty="0">
                  <a:ea typeface="+mn-ea"/>
                </a:rPr>
                <a:t>日稼働の賃率</a:t>
              </a:r>
              <a:r>
                <a:rPr kumimoji="1" lang="en-US" altLang="ja-JP" sz="1800" dirty="0">
                  <a:ea typeface="+mn-ea"/>
                </a:rPr>
                <a:t>)= 348,936</a:t>
              </a:r>
              <a:r>
                <a:rPr kumimoji="1" lang="ja-JP" altLang="en-US" sz="1800" dirty="0">
                  <a:ea typeface="+mn-ea"/>
                </a:rPr>
                <a:t>円</a:t>
              </a:r>
              <a:endParaRPr kumimoji="1" lang="ja-JP" altLang="en-US" sz="1800" dirty="0">
                <a:latin typeface="ＭＳ ゴシック" panose="020B0609070205080204" pitchFamily="49" charset="-128"/>
                <a:ea typeface="ＭＳ ゴシック" panose="020B0609070205080204" pitchFamily="49" charset="-128"/>
              </a:endParaRPr>
            </a:p>
          </p:txBody>
        </p:sp>
      </p:grpSp>
      <p:grpSp>
        <p:nvGrpSpPr>
          <p:cNvPr id="40" name="グループ化 39">
            <a:extLst>
              <a:ext uri="{FF2B5EF4-FFF2-40B4-BE49-F238E27FC236}">
                <a16:creationId xmlns:a16="http://schemas.microsoft.com/office/drawing/2014/main" id="{DA8116E5-5696-ED7D-F602-CDBB8203B5C4}"/>
              </a:ext>
            </a:extLst>
          </p:cNvPr>
          <p:cNvGrpSpPr/>
          <p:nvPr/>
        </p:nvGrpSpPr>
        <p:grpSpPr>
          <a:xfrm>
            <a:off x="1242754" y="3827835"/>
            <a:ext cx="6633082" cy="712228"/>
            <a:chOff x="1242755" y="3531566"/>
            <a:chExt cx="6633082" cy="712228"/>
          </a:xfrm>
        </p:grpSpPr>
        <p:sp>
          <p:nvSpPr>
            <p:cNvPr id="27" name="正方形/長方形 26">
              <a:extLst>
                <a:ext uri="{FF2B5EF4-FFF2-40B4-BE49-F238E27FC236}">
                  <a16:creationId xmlns:a16="http://schemas.microsoft.com/office/drawing/2014/main" id="{529F38F3-4360-368F-AA81-B7E5714BC02C}"/>
                </a:ext>
              </a:extLst>
            </p:cNvPr>
            <p:cNvSpPr/>
            <p:nvPr/>
          </p:nvSpPr>
          <p:spPr>
            <a:xfrm>
              <a:off x="3378625" y="3899108"/>
              <a:ext cx="1620000" cy="331163"/>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5D109EF0-28AB-DCBB-1281-2D1A9935CC52}"/>
                </a:ext>
              </a:extLst>
            </p:cNvPr>
            <p:cNvSpPr txBox="1"/>
            <p:nvPr/>
          </p:nvSpPr>
          <p:spPr>
            <a:xfrm>
              <a:off x="1242755" y="3531566"/>
              <a:ext cx="5639307" cy="338554"/>
            </a:xfrm>
            <a:prstGeom prst="rect">
              <a:avLst/>
            </a:prstGeom>
            <a:noFill/>
          </p:spPr>
          <p:txBody>
            <a:bodyPr wrap="square" rtlCol="0">
              <a:spAutoFit/>
            </a:bodyPr>
            <a:lstStyle/>
            <a:p>
              <a:r>
                <a:rPr kumimoji="1" lang="en-US" altLang="ja-JP" sz="1600" dirty="0">
                  <a:latin typeface="ＭＳ ゴシック" panose="020B0609070205080204" pitchFamily="49" charset="-128"/>
                  <a:ea typeface="ＭＳ ゴシック" panose="020B0609070205080204" pitchFamily="49" charset="-128"/>
                </a:rPr>
                <a:t>KCBS</a:t>
              </a:r>
              <a:r>
                <a:rPr kumimoji="1" lang="ja-JP" altLang="en-US" sz="1600" dirty="0">
                  <a:latin typeface="ＭＳ ゴシック" panose="020B0609070205080204" pitchFamily="49" charset="-128"/>
                  <a:ea typeface="ＭＳ ゴシック" panose="020B0609070205080204" pitchFamily="49" charset="-128"/>
                </a:rPr>
                <a:t>事業部全体の金額を算出すると、</a:t>
              </a:r>
            </a:p>
          </p:txBody>
        </p:sp>
        <p:sp>
          <p:nvSpPr>
            <p:cNvPr id="19" name="テキスト ボックス 18">
              <a:extLst>
                <a:ext uri="{FF2B5EF4-FFF2-40B4-BE49-F238E27FC236}">
                  <a16:creationId xmlns:a16="http://schemas.microsoft.com/office/drawing/2014/main" id="{F82236C3-E03F-53CD-B0BA-CC9742039D83}"/>
                </a:ext>
              </a:extLst>
            </p:cNvPr>
            <p:cNvSpPr txBox="1"/>
            <p:nvPr/>
          </p:nvSpPr>
          <p:spPr>
            <a:xfrm>
              <a:off x="1245126" y="3874462"/>
              <a:ext cx="6630711" cy="369332"/>
            </a:xfrm>
            <a:prstGeom prst="rect">
              <a:avLst/>
            </a:prstGeom>
            <a:noFill/>
          </p:spPr>
          <p:txBody>
            <a:bodyPr wrap="square" rtlCol="0">
              <a:spAutoFit/>
            </a:bodyPr>
            <a:lstStyle/>
            <a:p>
              <a:r>
                <a:rPr kumimoji="1" lang="en-US" altLang="ja-JP" sz="1800" dirty="0">
                  <a:ea typeface="+mn-ea"/>
                </a:rPr>
                <a:t>348,936</a:t>
              </a:r>
              <a:r>
                <a:rPr kumimoji="1" lang="ja-JP" altLang="en-US" sz="1800" dirty="0">
                  <a:ea typeface="+mn-ea"/>
                </a:rPr>
                <a:t>円</a:t>
              </a:r>
              <a:r>
                <a:rPr kumimoji="1" lang="en-US" altLang="ja-JP" sz="1800" dirty="0">
                  <a:ea typeface="+mn-ea"/>
                </a:rPr>
                <a:t>×591</a:t>
              </a:r>
              <a:r>
                <a:rPr kumimoji="1" lang="ja-JP" altLang="en-US" sz="1800" dirty="0">
                  <a:ea typeface="+mn-ea"/>
                </a:rPr>
                <a:t>人</a:t>
              </a:r>
              <a:r>
                <a:rPr kumimoji="1" lang="en-US" altLang="ja-JP" sz="1800" dirty="0">
                  <a:ea typeface="+mn-ea"/>
                </a:rPr>
                <a:t>=</a:t>
              </a:r>
              <a:r>
                <a:rPr kumimoji="1" lang="ja-JP" altLang="en-US" sz="1800" dirty="0">
                  <a:ea typeface="+mn-ea"/>
                </a:rPr>
                <a:t> </a:t>
              </a:r>
              <a:r>
                <a:rPr kumimoji="1" lang="en-US" altLang="ja-JP" sz="1800" dirty="0">
                  <a:ea typeface="+mn-ea"/>
                </a:rPr>
                <a:t>206,221,176</a:t>
              </a:r>
              <a:r>
                <a:rPr kumimoji="1" lang="ja-JP" altLang="en-US" sz="1800" dirty="0">
                  <a:ea typeface="+mn-ea"/>
                </a:rPr>
                <a:t>円</a:t>
              </a:r>
              <a:endParaRPr kumimoji="1" lang="ja-JP" altLang="en-US" sz="1800" dirty="0">
                <a:latin typeface="ＭＳ ゴシック" panose="020B0609070205080204" pitchFamily="49" charset="-128"/>
                <a:ea typeface="ＭＳ ゴシック" panose="020B0609070205080204" pitchFamily="49" charset="-128"/>
              </a:endParaRPr>
            </a:p>
          </p:txBody>
        </p:sp>
      </p:grpSp>
      <p:grpSp>
        <p:nvGrpSpPr>
          <p:cNvPr id="21" name="グループ化 20">
            <a:extLst>
              <a:ext uri="{FF2B5EF4-FFF2-40B4-BE49-F238E27FC236}">
                <a16:creationId xmlns:a16="http://schemas.microsoft.com/office/drawing/2014/main" id="{E33DBD6D-71D7-015B-DD8B-6B114E0381CF}"/>
              </a:ext>
            </a:extLst>
          </p:cNvPr>
          <p:cNvGrpSpPr/>
          <p:nvPr/>
        </p:nvGrpSpPr>
        <p:grpSpPr>
          <a:xfrm>
            <a:off x="1247834" y="4950984"/>
            <a:ext cx="7976002" cy="1365688"/>
            <a:chOff x="1865583" y="4811736"/>
            <a:chExt cx="7416000" cy="1365688"/>
          </a:xfrm>
        </p:grpSpPr>
        <p:sp>
          <p:nvSpPr>
            <p:cNvPr id="22" name="正方形/長方形 21">
              <a:extLst>
                <a:ext uri="{FF2B5EF4-FFF2-40B4-BE49-F238E27FC236}">
                  <a16:creationId xmlns:a16="http://schemas.microsoft.com/office/drawing/2014/main" id="{E734E4AE-BC2C-9F4F-913D-B614683D008D}"/>
                </a:ext>
              </a:extLst>
            </p:cNvPr>
            <p:cNvSpPr/>
            <p:nvPr/>
          </p:nvSpPr>
          <p:spPr>
            <a:xfrm>
              <a:off x="1865583" y="4811736"/>
              <a:ext cx="7416000" cy="1365688"/>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A9EB972D-37F7-18A5-D1D2-02A5F2522DBA}"/>
                </a:ext>
              </a:extLst>
            </p:cNvPr>
            <p:cNvSpPr txBox="1"/>
            <p:nvPr/>
          </p:nvSpPr>
          <p:spPr>
            <a:xfrm>
              <a:off x="1899616" y="5258878"/>
              <a:ext cx="7381967" cy="523220"/>
            </a:xfrm>
            <a:prstGeom prst="rect">
              <a:avLst/>
            </a:prstGeom>
            <a:noFill/>
          </p:spPr>
          <p:txBody>
            <a:bodyPr wrap="square" rtlCol="0">
              <a:spAutoFit/>
            </a:bodyPr>
            <a:lstStyle/>
            <a:p>
              <a:r>
                <a:rPr kumimoji="1" lang="en-US" altLang="ja-JP" sz="2400" dirty="0">
                  <a:solidFill>
                    <a:schemeClr val="tx1">
                      <a:lumMod val="85000"/>
                      <a:lumOff val="15000"/>
                    </a:schemeClr>
                  </a:solidFill>
                </a:rPr>
                <a:t>KCBS</a:t>
              </a:r>
              <a:r>
                <a:rPr kumimoji="1" lang="ja-JP" altLang="en-US" sz="2400" dirty="0">
                  <a:solidFill>
                    <a:schemeClr val="tx1">
                      <a:lumMod val="85000"/>
                      <a:lumOff val="15000"/>
                    </a:schemeClr>
                  </a:solidFill>
                </a:rPr>
                <a:t>事業部全体で</a:t>
              </a:r>
              <a:r>
                <a:rPr kumimoji="1" lang="ja-JP" altLang="en-US" sz="2400" dirty="0">
                  <a:solidFill>
                    <a:schemeClr val="tx1">
                      <a:lumMod val="85000"/>
                      <a:lumOff val="15000"/>
                    </a:schemeClr>
                  </a:solidFill>
                  <a:highlight>
                    <a:srgbClr val="CADCF2"/>
                  </a:highlight>
                </a:rPr>
                <a:t>年間約</a:t>
              </a:r>
              <a:r>
                <a:rPr kumimoji="1" lang="en-US" altLang="ja-JP" sz="2800" b="1" dirty="0">
                  <a:solidFill>
                    <a:schemeClr val="bg2"/>
                  </a:solidFill>
                  <a:highlight>
                    <a:srgbClr val="CADCF2"/>
                  </a:highlight>
                </a:rPr>
                <a:t>2</a:t>
              </a:r>
              <a:r>
                <a:rPr kumimoji="1" lang="ja-JP" altLang="en-US" sz="2800" b="1" dirty="0">
                  <a:solidFill>
                    <a:schemeClr val="bg2"/>
                  </a:solidFill>
                  <a:highlight>
                    <a:srgbClr val="CADCF2"/>
                  </a:highlight>
                </a:rPr>
                <a:t>億円</a:t>
              </a:r>
              <a:r>
                <a:rPr kumimoji="1" lang="ja-JP" altLang="en-US" sz="2400" dirty="0">
                  <a:solidFill>
                    <a:schemeClr val="tx1">
                      <a:lumMod val="85000"/>
                      <a:lumOff val="15000"/>
                    </a:schemeClr>
                  </a:solidFill>
                </a:rPr>
                <a:t>の削減効果が見込める</a:t>
              </a:r>
            </a:p>
          </p:txBody>
        </p:sp>
      </p:grpSp>
    </p:spTree>
    <p:extLst>
      <p:ext uri="{BB962C8B-B14F-4D97-AF65-F5344CB8AC3E}">
        <p14:creationId xmlns:p14="http://schemas.microsoft.com/office/powerpoint/2010/main" val="3187252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25</a:t>
            </a:fld>
            <a:endParaRPr/>
          </a:p>
        </p:txBody>
      </p:sp>
      <p:sp>
        <p:nvSpPr>
          <p:cNvPr id="13" name="タイトル 2"/>
          <p:cNvSpPr>
            <a:spLocks noGrp="1"/>
          </p:cNvSpPr>
          <p:nvPr>
            <p:ph type="title"/>
          </p:nvPr>
        </p:nvSpPr>
        <p:spPr/>
        <p:txBody>
          <a:bodyPr/>
          <a:lstStyle/>
          <a:p>
            <a:r>
              <a:rPr kumimoji="1" lang="en-US" altLang="ja-JP" dirty="0"/>
              <a:t>4. </a:t>
            </a:r>
            <a:r>
              <a:rPr kumimoji="1" lang="ja-JP" altLang="en-US" dirty="0"/>
              <a:t>アプリの検証</a:t>
            </a:r>
          </a:p>
        </p:txBody>
      </p:sp>
      <p:sp>
        <p:nvSpPr>
          <p:cNvPr id="5" name="テキスト ボックス 4"/>
          <p:cNvSpPr txBox="1"/>
          <p:nvPr/>
        </p:nvSpPr>
        <p:spPr>
          <a:xfrm>
            <a:off x="1530722" y="1257447"/>
            <a:ext cx="3911716" cy="707886"/>
          </a:xfrm>
          <a:prstGeom prst="rect">
            <a:avLst/>
          </a:prstGeom>
          <a:noFill/>
        </p:spPr>
        <p:txBody>
          <a:bodyPr wrap="square" rtlCol="0">
            <a:spAutoFit/>
          </a:bodyPr>
          <a:lstStyle/>
          <a:p>
            <a:r>
              <a:rPr kumimoji="1" lang="ja-JP" altLang="en-US" sz="2000" dirty="0"/>
              <a:t>検証結果</a:t>
            </a:r>
            <a:endParaRPr kumimoji="1" lang="en-US" altLang="ja-JP" sz="2000" dirty="0"/>
          </a:p>
          <a:p>
            <a:r>
              <a:rPr kumimoji="1" lang="ja-JP" altLang="en-US" sz="2000" dirty="0"/>
              <a:t>回答精度</a:t>
            </a:r>
            <a:endParaRPr kumimoji="1" lang="en-US" altLang="ja-JP" sz="2000" dirty="0"/>
          </a:p>
        </p:txBody>
      </p:sp>
      <p:sp>
        <p:nvSpPr>
          <p:cNvPr id="7" name="テキスト ボックス 6"/>
          <p:cNvSpPr txBox="1"/>
          <p:nvPr/>
        </p:nvSpPr>
        <p:spPr>
          <a:xfrm>
            <a:off x="2304747" y="3447170"/>
            <a:ext cx="4720307" cy="1015663"/>
          </a:xfrm>
          <a:prstGeom prst="rect">
            <a:avLst/>
          </a:prstGeom>
          <a:noFill/>
        </p:spPr>
        <p:txBody>
          <a:bodyPr wrap="square" rtlCol="0">
            <a:spAutoFit/>
          </a:bodyPr>
          <a:lstStyle/>
          <a:p>
            <a:r>
              <a:rPr kumimoji="1" lang="ja-JP" altLang="en-US" sz="2000" dirty="0">
                <a:solidFill>
                  <a:schemeClr val="tx1"/>
                </a:solidFill>
              </a:rPr>
              <a:t>アプリを使ったほうが検索に時間がかかったり、検索内容が帰ってこないことがあった</a:t>
            </a:r>
            <a:r>
              <a:rPr kumimoji="1" lang="en-US" altLang="ja-JP" sz="2000" dirty="0">
                <a:solidFill>
                  <a:schemeClr val="tx1"/>
                </a:solidFill>
              </a:rPr>
              <a:t>…</a:t>
            </a:r>
          </a:p>
        </p:txBody>
      </p:sp>
      <p:sp>
        <p:nvSpPr>
          <p:cNvPr id="8" name="テキスト ボックス 7"/>
          <p:cNvSpPr txBox="1"/>
          <p:nvPr/>
        </p:nvSpPr>
        <p:spPr>
          <a:xfrm>
            <a:off x="3486580" y="4769926"/>
            <a:ext cx="4720307" cy="400110"/>
          </a:xfrm>
          <a:prstGeom prst="rect">
            <a:avLst/>
          </a:prstGeom>
          <a:noFill/>
        </p:spPr>
        <p:txBody>
          <a:bodyPr wrap="square" rtlCol="0">
            <a:spAutoFit/>
          </a:bodyPr>
          <a:lstStyle/>
          <a:p>
            <a:r>
              <a:rPr kumimoji="1" lang="ja-JP" altLang="en-US" sz="2000" dirty="0">
                <a:solidFill>
                  <a:schemeClr val="tx1"/>
                </a:solidFill>
              </a:rPr>
              <a:t>なぜ？⇒詳しくみてみよう！</a:t>
            </a:r>
            <a:endParaRPr kumimoji="1" lang="en-US" altLang="ja-JP" sz="2000" dirty="0">
              <a:solidFill>
                <a:schemeClr val="tx1"/>
              </a:solidFill>
            </a:endParaRPr>
          </a:p>
        </p:txBody>
      </p:sp>
      <p:sp>
        <p:nvSpPr>
          <p:cNvPr id="9" name="テキスト ボックス 8"/>
          <p:cNvSpPr txBox="1"/>
          <p:nvPr/>
        </p:nvSpPr>
        <p:spPr>
          <a:xfrm>
            <a:off x="2592846" y="2240893"/>
            <a:ext cx="4720307" cy="400110"/>
          </a:xfrm>
          <a:prstGeom prst="rect">
            <a:avLst/>
          </a:prstGeom>
          <a:noFill/>
        </p:spPr>
        <p:txBody>
          <a:bodyPr wrap="square" rtlCol="0">
            <a:spAutoFit/>
          </a:bodyPr>
          <a:lstStyle/>
          <a:p>
            <a:r>
              <a:rPr kumimoji="1" lang="ja-JP" altLang="en-US" sz="2000" dirty="0">
                <a:solidFill>
                  <a:schemeClr val="tx1"/>
                </a:solidFill>
              </a:rPr>
              <a:t>さらっと結果を乗せる感じで</a:t>
            </a:r>
            <a:endParaRPr kumimoji="1" lang="en-US" altLang="ja-JP" sz="2000" dirty="0">
              <a:solidFill>
                <a:schemeClr val="tx1"/>
              </a:solidFill>
            </a:endParaRPr>
          </a:p>
        </p:txBody>
      </p:sp>
    </p:spTree>
    <p:extLst>
      <p:ext uri="{BB962C8B-B14F-4D97-AF65-F5344CB8AC3E}">
        <p14:creationId xmlns:p14="http://schemas.microsoft.com/office/powerpoint/2010/main" val="2444592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26</a:t>
            </a:fld>
            <a:endParaRPr/>
          </a:p>
        </p:txBody>
      </p:sp>
      <p:sp>
        <p:nvSpPr>
          <p:cNvPr id="13" name="タイトル 2"/>
          <p:cNvSpPr>
            <a:spLocks noGrp="1"/>
          </p:cNvSpPr>
          <p:nvPr>
            <p:ph type="title"/>
          </p:nvPr>
        </p:nvSpPr>
        <p:spPr/>
        <p:txBody>
          <a:bodyPr/>
          <a:lstStyle/>
          <a:p>
            <a:r>
              <a:rPr kumimoji="1" lang="en-US" altLang="ja-JP" dirty="0"/>
              <a:t>4. </a:t>
            </a:r>
            <a:r>
              <a:rPr kumimoji="1" lang="ja-JP" altLang="en-US" dirty="0"/>
              <a:t>アプリの検証</a:t>
            </a:r>
          </a:p>
        </p:txBody>
      </p:sp>
      <p:sp>
        <p:nvSpPr>
          <p:cNvPr id="5" name="テキスト ボックス 4"/>
          <p:cNvSpPr txBox="1"/>
          <p:nvPr/>
        </p:nvSpPr>
        <p:spPr>
          <a:xfrm>
            <a:off x="1530722" y="1257447"/>
            <a:ext cx="3911716" cy="707886"/>
          </a:xfrm>
          <a:prstGeom prst="rect">
            <a:avLst/>
          </a:prstGeom>
          <a:noFill/>
        </p:spPr>
        <p:txBody>
          <a:bodyPr wrap="square" rtlCol="0">
            <a:spAutoFit/>
          </a:bodyPr>
          <a:lstStyle/>
          <a:p>
            <a:r>
              <a:rPr kumimoji="1" lang="ja-JP" altLang="en-US" sz="2000"/>
              <a:t>検証結果</a:t>
            </a:r>
            <a:endParaRPr kumimoji="1" lang="en-US" altLang="ja-JP" sz="2000"/>
          </a:p>
          <a:p>
            <a:r>
              <a:rPr kumimoji="1" lang="ja-JP" altLang="en-US" sz="2000"/>
              <a:t>回答精度</a:t>
            </a:r>
            <a:endParaRPr kumimoji="1" lang="en-US" altLang="ja-JP" sz="2000" dirty="0"/>
          </a:p>
        </p:txBody>
      </p:sp>
      <p:sp>
        <p:nvSpPr>
          <p:cNvPr id="10" name="テキスト ボックス 9"/>
          <p:cNvSpPr txBox="1"/>
          <p:nvPr/>
        </p:nvSpPr>
        <p:spPr>
          <a:xfrm>
            <a:off x="2324961" y="2463724"/>
            <a:ext cx="5720000" cy="707886"/>
          </a:xfrm>
          <a:prstGeom prst="rect">
            <a:avLst/>
          </a:prstGeom>
          <a:noFill/>
        </p:spPr>
        <p:txBody>
          <a:bodyPr wrap="square" rtlCol="0">
            <a:spAutoFit/>
          </a:bodyPr>
          <a:lstStyle/>
          <a:p>
            <a:r>
              <a:rPr kumimoji="1" lang="ja-JP" altLang="en-US" sz="2000" dirty="0"/>
              <a:t>「アプリ使用時の検索精度について」の部分をわかりやすく記載！！</a:t>
            </a:r>
            <a:endParaRPr kumimoji="1" lang="en-US" altLang="ja-JP" sz="2000" dirty="0"/>
          </a:p>
        </p:txBody>
      </p:sp>
      <p:sp>
        <p:nvSpPr>
          <p:cNvPr id="12" name="テキスト ボックス 11"/>
          <p:cNvSpPr txBox="1"/>
          <p:nvPr/>
        </p:nvSpPr>
        <p:spPr>
          <a:xfrm>
            <a:off x="1141105" y="3737338"/>
            <a:ext cx="8764895" cy="2246769"/>
          </a:xfrm>
          <a:prstGeom prst="rect">
            <a:avLst/>
          </a:prstGeom>
          <a:noFill/>
        </p:spPr>
        <p:txBody>
          <a:bodyPr wrap="square" rtlCol="0">
            <a:spAutoFit/>
          </a:bodyPr>
          <a:lstStyle/>
          <a:p>
            <a:r>
              <a:rPr kumimoji="1" lang="ja-JP" altLang="en-US" sz="2000" dirty="0"/>
              <a:t>この結果から、同一の検索ワードで検索した際に、アプリ未使用時には上位に表示される目的の情報でも、アプリ使用時には表示されない場合があることを確認できた。又、アプリ使用時に同一の検索ワードで検索した場合でも、異なる検索結果が表示される可能性があることも確認できた。</a:t>
            </a:r>
            <a:endParaRPr kumimoji="1" lang="en-US" altLang="ja-JP" sz="2000" dirty="0"/>
          </a:p>
          <a:p>
            <a:r>
              <a:rPr kumimoji="1" lang="en-US" altLang="ja-JP" sz="2000" dirty="0"/>
              <a:t>Atlassian Intelligence</a:t>
            </a:r>
            <a:r>
              <a:rPr kumimoji="1" lang="ja-JP" altLang="en-US" sz="2000" dirty="0"/>
              <a:t>の</a:t>
            </a:r>
            <a:r>
              <a:rPr kumimoji="1" lang="en-US" altLang="ja-JP" sz="2000" dirty="0"/>
              <a:t>AI</a:t>
            </a:r>
            <a:r>
              <a:rPr kumimoji="1" lang="ja-JP" altLang="en-US" sz="2000" dirty="0"/>
              <a:t>による検索精度は不十分な箇所があることが明らかとなった。</a:t>
            </a:r>
            <a:endParaRPr kumimoji="1" lang="en-US" altLang="ja-JP" sz="2000" dirty="0"/>
          </a:p>
          <a:p>
            <a:r>
              <a:rPr kumimoji="1" lang="ja-JP" altLang="en-US" sz="2000" dirty="0"/>
              <a:t>⇒ここをまとめる</a:t>
            </a:r>
            <a:endParaRPr kumimoji="1" lang="en-US" altLang="ja-JP" sz="2000" dirty="0"/>
          </a:p>
        </p:txBody>
      </p:sp>
    </p:spTree>
    <p:extLst>
      <p:ext uri="{BB962C8B-B14F-4D97-AF65-F5344CB8AC3E}">
        <p14:creationId xmlns:p14="http://schemas.microsoft.com/office/powerpoint/2010/main" val="4033127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27</a:t>
            </a:fld>
            <a:endParaRPr/>
          </a:p>
        </p:txBody>
      </p:sp>
      <p:sp>
        <p:nvSpPr>
          <p:cNvPr id="13" name="タイトル 2"/>
          <p:cNvSpPr>
            <a:spLocks noGrp="1"/>
          </p:cNvSpPr>
          <p:nvPr>
            <p:ph type="title"/>
          </p:nvPr>
        </p:nvSpPr>
        <p:spPr/>
        <p:txBody>
          <a:bodyPr/>
          <a:lstStyle/>
          <a:p>
            <a:r>
              <a:rPr kumimoji="1" lang="en-US" altLang="ja-JP" dirty="0"/>
              <a:t>4. </a:t>
            </a:r>
            <a:r>
              <a:rPr kumimoji="1" lang="ja-JP" altLang="en-US" dirty="0"/>
              <a:t>アプリの検証</a:t>
            </a:r>
          </a:p>
        </p:txBody>
      </p:sp>
      <p:sp>
        <p:nvSpPr>
          <p:cNvPr id="5" name="テキスト ボックス 4"/>
          <p:cNvSpPr txBox="1"/>
          <p:nvPr/>
        </p:nvSpPr>
        <p:spPr>
          <a:xfrm>
            <a:off x="1530722" y="1257447"/>
            <a:ext cx="3911716" cy="707886"/>
          </a:xfrm>
          <a:prstGeom prst="rect">
            <a:avLst/>
          </a:prstGeom>
          <a:noFill/>
        </p:spPr>
        <p:txBody>
          <a:bodyPr wrap="square" rtlCol="0">
            <a:spAutoFit/>
          </a:bodyPr>
          <a:lstStyle/>
          <a:p>
            <a:r>
              <a:rPr kumimoji="1" lang="ja-JP" altLang="en-US" sz="2000"/>
              <a:t>検証結果</a:t>
            </a:r>
            <a:endParaRPr kumimoji="1" lang="en-US" altLang="ja-JP" sz="2000"/>
          </a:p>
          <a:p>
            <a:r>
              <a:rPr kumimoji="1" lang="ja-JP" altLang="en-US" sz="2000"/>
              <a:t>回答精度</a:t>
            </a:r>
            <a:endParaRPr kumimoji="1" lang="en-US" altLang="ja-JP" sz="2000" dirty="0"/>
          </a:p>
        </p:txBody>
      </p:sp>
      <p:sp>
        <p:nvSpPr>
          <p:cNvPr id="7" name="テキスト ボックス 6"/>
          <p:cNvSpPr txBox="1"/>
          <p:nvPr/>
        </p:nvSpPr>
        <p:spPr>
          <a:xfrm>
            <a:off x="1912361" y="4455170"/>
            <a:ext cx="6818399" cy="1015663"/>
          </a:xfrm>
          <a:prstGeom prst="rect">
            <a:avLst/>
          </a:prstGeom>
          <a:noFill/>
        </p:spPr>
        <p:txBody>
          <a:bodyPr wrap="square" rtlCol="0">
            <a:spAutoFit/>
          </a:bodyPr>
          <a:lstStyle/>
          <a:p>
            <a:r>
              <a:rPr kumimoji="1" lang="ja-JP" altLang="en-US" sz="2000" dirty="0"/>
              <a:t>公式ドキュメントより</a:t>
            </a:r>
            <a:r>
              <a:rPr kumimoji="1" lang="en-US" altLang="ja-JP" sz="2000" dirty="0"/>
              <a:t>…</a:t>
            </a:r>
            <a:r>
              <a:rPr kumimoji="1" lang="ja-JP" altLang="en-US" sz="2000" dirty="0"/>
              <a:t>とあり、</a:t>
            </a:r>
            <a:endParaRPr kumimoji="1" lang="en-US" altLang="ja-JP" sz="2000" dirty="0"/>
          </a:p>
          <a:p>
            <a:r>
              <a:rPr kumimoji="1" lang="ja-JP" altLang="en-US" sz="2000" dirty="0">
                <a:solidFill>
                  <a:srgbClr val="FF0000"/>
                </a:solidFill>
              </a:rPr>
              <a:t>より活用されていくことで学習データが増えて、</a:t>
            </a:r>
            <a:endParaRPr kumimoji="1" lang="en-US" altLang="ja-JP" sz="2000" dirty="0">
              <a:solidFill>
                <a:srgbClr val="FF0000"/>
              </a:solidFill>
            </a:endParaRPr>
          </a:p>
          <a:p>
            <a:r>
              <a:rPr kumimoji="1" lang="ja-JP" altLang="en-US" sz="2000" dirty="0">
                <a:solidFill>
                  <a:srgbClr val="FF0000"/>
                </a:solidFill>
              </a:rPr>
              <a:t>今後もっと</a:t>
            </a:r>
            <a:r>
              <a:rPr kumimoji="1" lang="en-US" altLang="ja-JP" sz="2000" dirty="0">
                <a:solidFill>
                  <a:srgbClr val="FF0000"/>
                </a:solidFill>
              </a:rPr>
              <a:t>AI</a:t>
            </a:r>
            <a:r>
              <a:rPr kumimoji="1" lang="ja-JP" altLang="en-US" sz="2000" dirty="0">
                <a:solidFill>
                  <a:srgbClr val="FF0000"/>
                </a:solidFill>
              </a:rPr>
              <a:t>の精度は上がる！</a:t>
            </a:r>
            <a:endParaRPr kumimoji="1" lang="en-US" altLang="ja-JP" sz="2000" dirty="0">
              <a:solidFill>
                <a:srgbClr val="FF0000"/>
              </a:solidFill>
            </a:endParaRPr>
          </a:p>
        </p:txBody>
      </p:sp>
      <p:sp>
        <p:nvSpPr>
          <p:cNvPr id="8" name="テキスト ボックス 7"/>
          <p:cNvSpPr txBox="1"/>
          <p:nvPr/>
        </p:nvSpPr>
        <p:spPr>
          <a:xfrm>
            <a:off x="1376032" y="3095013"/>
            <a:ext cx="7891059" cy="400110"/>
          </a:xfrm>
          <a:prstGeom prst="rect">
            <a:avLst/>
          </a:prstGeom>
          <a:noFill/>
        </p:spPr>
        <p:txBody>
          <a:bodyPr wrap="square" rtlCol="0">
            <a:spAutoFit/>
          </a:bodyPr>
          <a:lstStyle/>
          <a:p>
            <a:r>
              <a:rPr kumimoji="1" lang="en-US" altLang="ja-JP" sz="2000" dirty="0"/>
              <a:t>7</a:t>
            </a:r>
            <a:r>
              <a:rPr kumimoji="1" lang="ja-JP" altLang="en-US" sz="2000" dirty="0"/>
              <a:t>月から学習が始まる</a:t>
            </a:r>
            <a:r>
              <a:rPr kumimoji="1" lang="en-US" altLang="ja-JP" sz="2000" dirty="0"/>
              <a:t>…AI</a:t>
            </a:r>
            <a:r>
              <a:rPr kumimoji="1" lang="ja-JP" altLang="en-US" sz="2000" dirty="0"/>
              <a:t>はまだ学習段階である可能性が高い！</a:t>
            </a:r>
            <a:endParaRPr kumimoji="1" lang="en-US" altLang="ja-JP" sz="2000" dirty="0"/>
          </a:p>
        </p:txBody>
      </p:sp>
    </p:spTree>
    <p:extLst>
      <p:ext uri="{BB962C8B-B14F-4D97-AF65-F5344CB8AC3E}">
        <p14:creationId xmlns:p14="http://schemas.microsoft.com/office/powerpoint/2010/main" val="4252825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28</a:t>
            </a:fld>
            <a:endParaRPr/>
          </a:p>
        </p:txBody>
      </p:sp>
      <p:sp>
        <p:nvSpPr>
          <p:cNvPr id="13" name="タイトル 2"/>
          <p:cNvSpPr>
            <a:spLocks noGrp="1"/>
          </p:cNvSpPr>
          <p:nvPr>
            <p:ph type="title"/>
          </p:nvPr>
        </p:nvSpPr>
        <p:spPr/>
        <p:txBody>
          <a:bodyPr/>
          <a:lstStyle/>
          <a:p>
            <a:r>
              <a:rPr kumimoji="1" lang="en-US" altLang="ja-JP" dirty="0"/>
              <a:t>4. </a:t>
            </a:r>
            <a:r>
              <a:rPr kumimoji="1" lang="ja-JP" altLang="en-US" dirty="0"/>
              <a:t>アプリの検証</a:t>
            </a:r>
          </a:p>
        </p:txBody>
      </p:sp>
      <p:sp>
        <p:nvSpPr>
          <p:cNvPr id="5" name="テキスト ボックス 4"/>
          <p:cNvSpPr txBox="1"/>
          <p:nvPr/>
        </p:nvSpPr>
        <p:spPr>
          <a:xfrm>
            <a:off x="1530722" y="1257447"/>
            <a:ext cx="3911716" cy="707886"/>
          </a:xfrm>
          <a:prstGeom prst="rect">
            <a:avLst/>
          </a:prstGeom>
          <a:noFill/>
        </p:spPr>
        <p:txBody>
          <a:bodyPr wrap="square" rtlCol="0">
            <a:spAutoFit/>
          </a:bodyPr>
          <a:lstStyle/>
          <a:p>
            <a:r>
              <a:rPr kumimoji="1" lang="ja-JP" altLang="en-US" sz="2000"/>
              <a:t>検証結果</a:t>
            </a:r>
            <a:endParaRPr kumimoji="1" lang="en-US" altLang="ja-JP" sz="2000"/>
          </a:p>
          <a:p>
            <a:r>
              <a:rPr kumimoji="1" lang="ja-JP" altLang="en-US" sz="2000"/>
              <a:t>回答精度</a:t>
            </a:r>
            <a:endParaRPr kumimoji="1" lang="en-US" altLang="ja-JP" sz="2000" dirty="0"/>
          </a:p>
        </p:txBody>
      </p:sp>
      <p:sp>
        <p:nvSpPr>
          <p:cNvPr id="7" name="テキスト ボックス 6"/>
          <p:cNvSpPr txBox="1"/>
          <p:nvPr/>
        </p:nvSpPr>
        <p:spPr>
          <a:xfrm>
            <a:off x="1929946" y="4076040"/>
            <a:ext cx="6818399" cy="707886"/>
          </a:xfrm>
          <a:prstGeom prst="rect">
            <a:avLst/>
          </a:prstGeom>
          <a:noFill/>
        </p:spPr>
        <p:txBody>
          <a:bodyPr wrap="square" rtlCol="0">
            <a:spAutoFit/>
          </a:bodyPr>
          <a:lstStyle/>
          <a:p>
            <a:r>
              <a:rPr kumimoji="1" lang="ja-JP" altLang="en-US" sz="2000" dirty="0">
                <a:solidFill>
                  <a:srgbClr val="FF0000"/>
                </a:solidFill>
              </a:rPr>
              <a:t>今後も正確なデータを随時追加し、そのデータを整理することにより、</a:t>
            </a:r>
            <a:r>
              <a:rPr kumimoji="1" lang="en-US" altLang="ja-JP" sz="2000" dirty="0">
                <a:solidFill>
                  <a:srgbClr val="FF0000"/>
                </a:solidFill>
              </a:rPr>
              <a:t>AI</a:t>
            </a:r>
            <a:r>
              <a:rPr kumimoji="1" lang="ja-JP" altLang="en-US" sz="2000" dirty="0">
                <a:solidFill>
                  <a:srgbClr val="FF0000"/>
                </a:solidFill>
              </a:rPr>
              <a:t>の効果が発揮される！</a:t>
            </a:r>
            <a:endParaRPr kumimoji="1" lang="en-US" altLang="ja-JP" sz="2000" dirty="0">
              <a:solidFill>
                <a:srgbClr val="FF0000"/>
              </a:solidFill>
            </a:endParaRPr>
          </a:p>
        </p:txBody>
      </p:sp>
      <p:sp>
        <p:nvSpPr>
          <p:cNvPr id="8" name="テキスト ボックス 7"/>
          <p:cNvSpPr txBox="1"/>
          <p:nvPr/>
        </p:nvSpPr>
        <p:spPr>
          <a:xfrm>
            <a:off x="1007470" y="2417548"/>
            <a:ext cx="7891059" cy="1015663"/>
          </a:xfrm>
          <a:prstGeom prst="rect">
            <a:avLst/>
          </a:prstGeom>
          <a:noFill/>
        </p:spPr>
        <p:txBody>
          <a:bodyPr wrap="square" rtlCol="0">
            <a:spAutoFit/>
          </a:bodyPr>
          <a:lstStyle/>
          <a:p>
            <a:r>
              <a:rPr kumimoji="1" lang="ja-JP" altLang="en-US" sz="2000" dirty="0"/>
              <a:t>公式ドキュメントより、「</a:t>
            </a:r>
            <a:r>
              <a:rPr kumimoji="1" lang="en-US" altLang="ja-JP" sz="2000" dirty="0"/>
              <a:t>Confluence</a:t>
            </a:r>
            <a:r>
              <a:rPr kumimoji="1" lang="ja-JP" altLang="en-US" sz="2000" dirty="0"/>
              <a:t>に詳細かつ完全で最新のコンテンツが豊富に存在する場合に「</a:t>
            </a:r>
            <a:r>
              <a:rPr kumimoji="1" lang="en-US" altLang="ja-JP" sz="2000" dirty="0"/>
              <a:t>Atlassian Intelligence</a:t>
            </a:r>
            <a:r>
              <a:rPr kumimoji="1" lang="ja-JP" altLang="en-US" sz="2000" dirty="0"/>
              <a:t>」は最も効果的に機能する」とあり、</a:t>
            </a:r>
            <a:endParaRPr kumimoji="1" lang="en-US" altLang="ja-JP" sz="2000" dirty="0"/>
          </a:p>
        </p:txBody>
      </p:sp>
    </p:spTree>
    <p:extLst>
      <p:ext uri="{BB962C8B-B14F-4D97-AF65-F5344CB8AC3E}">
        <p14:creationId xmlns:p14="http://schemas.microsoft.com/office/powerpoint/2010/main" val="1973492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29</a:t>
            </a:fld>
            <a:endParaRPr/>
          </a:p>
        </p:txBody>
      </p:sp>
      <p:sp>
        <p:nvSpPr>
          <p:cNvPr id="13" name="タイトル 2"/>
          <p:cNvSpPr>
            <a:spLocks noGrp="1"/>
          </p:cNvSpPr>
          <p:nvPr>
            <p:ph type="title"/>
          </p:nvPr>
        </p:nvSpPr>
        <p:spPr/>
        <p:txBody>
          <a:bodyPr/>
          <a:lstStyle/>
          <a:p>
            <a:r>
              <a:rPr kumimoji="1" lang="en-US" altLang="ja-JP" dirty="0"/>
              <a:t>5. </a:t>
            </a:r>
            <a:r>
              <a:rPr kumimoji="1" lang="ja-JP" altLang="en-US" dirty="0"/>
              <a:t>今後の取り組み</a:t>
            </a:r>
          </a:p>
        </p:txBody>
      </p:sp>
      <p:sp>
        <p:nvSpPr>
          <p:cNvPr id="7" name="テキスト ボックス 6"/>
          <p:cNvSpPr txBox="1"/>
          <p:nvPr/>
        </p:nvSpPr>
        <p:spPr>
          <a:xfrm>
            <a:off x="1698591" y="4314014"/>
            <a:ext cx="6818399" cy="707886"/>
          </a:xfrm>
          <a:prstGeom prst="rect">
            <a:avLst/>
          </a:prstGeom>
          <a:noFill/>
        </p:spPr>
        <p:txBody>
          <a:bodyPr wrap="square" rtlCol="0">
            <a:spAutoFit/>
          </a:bodyPr>
          <a:lstStyle/>
          <a:p>
            <a:r>
              <a:rPr kumimoji="1" lang="ja-JP" altLang="en-US" sz="2000" dirty="0">
                <a:solidFill>
                  <a:srgbClr val="FF0000"/>
                </a:solidFill>
              </a:rPr>
              <a:t>簡便な情報反映手法を検討し情報の蓄積をより活発化させることや、</a:t>
            </a:r>
            <a:r>
              <a:rPr kumimoji="1" lang="en-US" altLang="ja-JP" sz="2000" dirty="0">
                <a:solidFill>
                  <a:srgbClr val="FF0000"/>
                </a:solidFill>
              </a:rPr>
              <a:t>Confluence</a:t>
            </a:r>
            <a:r>
              <a:rPr kumimoji="1" lang="ja-JP" altLang="en-US" sz="2000" dirty="0">
                <a:solidFill>
                  <a:srgbClr val="FF0000"/>
                </a:solidFill>
              </a:rPr>
              <a:t>の利用促進活動を実施していく！</a:t>
            </a:r>
            <a:endParaRPr kumimoji="1" lang="en-US" altLang="ja-JP" sz="2000" dirty="0">
              <a:solidFill>
                <a:srgbClr val="FF0000"/>
              </a:solidFill>
            </a:endParaRPr>
          </a:p>
        </p:txBody>
      </p:sp>
      <p:sp>
        <p:nvSpPr>
          <p:cNvPr id="9" name="テキスト ボックス 8"/>
          <p:cNvSpPr txBox="1"/>
          <p:nvPr/>
        </p:nvSpPr>
        <p:spPr>
          <a:xfrm>
            <a:off x="1698590" y="1956255"/>
            <a:ext cx="6818399" cy="707886"/>
          </a:xfrm>
          <a:prstGeom prst="rect">
            <a:avLst/>
          </a:prstGeom>
          <a:noFill/>
        </p:spPr>
        <p:txBody>
          <a:bodyPr wrap="square" rtlCol="0">
            <a:spAutoFit/>
          </a:bodyPr>
          <a:lstStyle/>
          <a:p>
            <a:r>
              <a:rPr kumimoji="1" lang="ja-JP" altLang="en-US" sz="2000" dirty="0">
                <a:solidFill>
                  <a:schemeClr val="tx1"/>
                </a:solidFill>
              </a:rPr>
              <a:t>　</a:t>
            </a:r>
            <a:r>
              <a:rPr kumimoji="1" lang="en-US" altLang="ja-JP" sz="2000" dirty="0">
                <a:solidFill>
                  <a:schemeClr val="tx1"/>
                </a:solidFill>
              </a:rPr>
              <a:t>KCBS</a:t>
            </a:r>
            <a:r>
              <a:rPr kumimoji="1" lang="ja-JP" altLang="en-US" sz="2000" dirty="0">
                <a:solidFill>
                  <a:schemeClr val="tx1"/>
                </a:solidFill>
              </a:rPr>
              <a:t>事業部では既に</a:t>
            </a:r>
            <a:r>
              <a:rPr kumimoji="1" lang="en-US" altLang="ja-JP" sz="2000" dirty="0">
                <a:solidFill>
                  <a:schemeClr val="tx1"/>
                </a:solidFill>
              </a:rPr>
              <a:t>Confluence</a:t>
            </a:r>
            <a:r>
              <a:rPr kumimoji="1" lang="ja-JP" altLang="en-US" sz="2000" dirty="0">
                <a:solidFill>
                  <a:schemeClr val="tx1"/>
                </a:solidFill>
              </a:rPr>
              <a:t>と</a:t>
            </a:r>
            <a:r>
              <a:rPr kumimoji="1" lang="en-US" altLang="ja-JP" sz="2000" dirty="0">
                <a:solidFill>
                  <a:schemeClr val="tx1"/>
                </a:solidFill>
              </a:rPr>
              <a:t>Jira</a:t>
            </a:r>
            <a:r>
              <a:rPr kumimoji="1" lang="ja-JP" altLang="en-US" sz="2000" dirty="0">
                <a:solidFill>
                  <a:schemeClr val="tx1"/>
                </a:solidFill>
              </a:rPr>
              <a:t>を導入し、ナレッジの蓄積と活用は進んでいる。</a:t>
            </a:r>
            <a:endParaRPr kumimoji="1" lang="en-US" altLang="ja-JP" sz="2000" dirty="0">
              <a:solidFill>
                <a:schemeClr val="tx1"/>
              </a:solidFill>
            </a:endParaRPr>
          </a:p>
        </p:txBody>
      </p:sp>
      <p:sp>
        <p:nvSpPr>
          <p:cNvPr id="10" name="テキスト ボックス 9"/>
          <p:cNvSpPr txBox="1"/>
          <p:nvPr/>
        </p:nvSpPr>
        <p:spPr>
          <a:xfrm>
            <a:off x="2735997" y="3305884"/>
            <a:ext cx="6818399" cy="400110"/>
          </a:xfrm>
          <a:prstGeom prst="rect">
            <a:avLst/>
          </a:prstGeom>
          <a:noFill/>
        </p:spPr>
        <p:txBody>
          <a:bodyPr wrap="square" rtlCol="0">
            <a:spAutoFit/>
          </a:bodyPr>
          <a:lstStyle/>
          <a:p>
            <a:r>
              <a:rPr kumimoji="1" lang="ja-JP" altLang="en-US" sz="2000" dirty="0">
                <a:solidFill>
                  <a:schemeClr val="tx1"/>
                </a:solidFill>
              </a:rPr>
              <a:t>　が更に</a:t>
            </a:r>
            <a:r>
              <a:rPr kumimoji="1" lang="en-US" altLang="ja-JP" sz="2000" dirty="0">
                <a:solidFill>
                  <a:schemeClr val="tx1"/>
                </a:solidFill>
              </a:rPr>
              <a:t>AI</a:t>
            </a:r>
            <a:r>
              <a:rPr kumimoji="1" lang="ja-JP" altLang="en-US" sz="2000" dirty="0">
                <a:solidFill>
                  <a:schemeClr val="tx1"/>
                </a:solidFill>
              </a:rPr>
              <a:t>の精度を上げるためにも、</a:t>
            </a:r>
            <a:endParaRPr kumimoji="1" lang="en-US" altLang="ja-JP" sz="2000" dirty="0">
              <a:solidFill>
                <a:schemeClr val="tx1"/>
              </a:solidFill>
            </a:endParaRPr>
          </a:p>
        </p:txBody>
      </p:sp>
    </p:spTree>
    <p:extLst>
      <p:ext uri="{BB962C8B-B14F-4D97-AF65-F5344CB8AC3E}">
        <p14:creationId xmlns:p14="http://schemas.microsoft.com/office/powerpoint/2010/main" val="364162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a:t>
            </a:fld>
            <a:endParaRPr/>
          </a:p>
        </p:txBody>
      </p:sp>
      <p:sp>
        <p:nvSpPr>
          <p:cNvPr id="13" name="タイトル 2"/>
          <p:cNvSpPr>
            <a:spLocks noGrp="1"/>
          </p:cNvSpPr>
          <p:nvPr>
            <p:ph type="title"/>
          </p:nvPr>
        </p:nvSpPr>
        <p:spPr/>
        <p:txBody>
          <a:bodyPr/>
          <a:lstStyle/>
          <a:p>
            <a:r>
              <a:rPr kumimoji="1" lang="en-US" altLang="ja-JP" dirty="0">
                <a:solidFill>
                  <a:schemeClr val="tx1">
                    <a:lumMod val="85000"/>
                    <a:lumOff val="15000"/>
                  </a:schemeClr>
                </a:solidFill>
              </a:rPr>
              <a:t>1. </a:t>
            </a:r>
            <a:r>
              <a:rPr kumimoji="1" lang="ja-JP" altLang="en-US" dirty="0">
                <a:solidFill>
                  <a:schemeClr val="tx1">
                    <a:lumMod val="85000"/>
                    <a:lumOff val="15000"/>
                  </a:schemeClr>
                </a:solidFill>
              </a:rPr>
              <a:t>テーマ選定理由</a:t>
            </a:r>
          </a:p>
        </p:txBody>
      </p:sp>
      <p:sp>
        <p:nvSpPr>
          <p:cNvPr id="11" name="テキスト ボックス 10"/>
          <p:cNvSpPr txBox="1"/>
          <p:nvPr/>
        </p:nvSpPr>
        <p:spPr>
          <a:xfrm>
            <a:off x="954001" y="912809"/>
            <a:ext cx="7215307" cy="461665"/>
          </a:xfrm>
          <a:prstGeom prst="rect">
            <a:avLst/>
          </a:prstGeom>
          <a:noFill/>
        </p:spPr>
        <p:txBody>
          <a:bodyPr wrap="square" rtlCol="0">
            <a:spAutoFit/>
          </a:bodyPr>
          <a:lstStyle/>
          <a:p>
            <a:r>
              <a:rPr kumimoji="1" lang="ja-JP" altLang="en-US" sz="2400" dirty="0">
                <a:solidFill>
                  <a:schemeClr val="tx1">
                    <a:lumMod val="85000"/>
                    <a:lumOff val="15000"/>
                  </a:schemeClr>
                </a:solidFill>
              </a:rPr>
              <a:t>業務中、情報収集の作業で悩むことが多かった</a:t>
            </a:r>
            <a:r>
              <a:rPr kumimoji="1" lang="en-US" altLang="ja-JP" sz="2400" dirty="0">
                <a:solidFill>
                  <a:schemeClr val="tx1">
                    <a:lumMod val="85000"/>
                    <a:lumOff val="15000"/>
                  </a:schemeClr>
                </a:solidFill>
              </a:rPr>
              <a:t>…</a:t>
            </a:r>
          </a:p>
        </p:txBody>
      </p:sp>
      <p:sp>
        <p:nvSpPr>
          <p:cNvPr id="4" name="角丸四角形 3"/>
          <p:cNvSpPr/>
          <p:nvPr/>
        </p:nvSpPr>
        <p:spPr>
          <a:xfrm>
            <a:off x="4550856" y="2090052"/>
            <a:ext cx="4413971" cy="460610"/>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solidFill>
                  <a:schemeClr val="tx1">
                    <a:lumMod val="85000"/>
                    <a:lumOff val="15000"/>
                  </a:schemeClr>
                </a:solidFill>
              </a:rPr>
              <a:t>検索結果が多すぎて確認に時間がかかる。</a:t>
            </a:r>
            <a:endParaRPr kumimoji="1" lang="en-US" altLang="ja-JP" sz="1800" dirty="0">
              <a:solidFill>
                <a:schemeClr val="tx1">
                  <a:lumMod val="85000"/>
                  <a:lumOff val="15000"/>
                </a:schemeClr>
              </a:solidFill>
            </a:endParaRPr>
          </a:p>
        </p:txBody>
      </p:sp>
      <p:pic>
        <p:nvPicPr>
          <p:cNvPr id="8" name="図 7"/>
          <p:cNvPicPr>
            <a:picLocks noChangeAspect="1"/>
          </p:cNvPicPr>
          <p:nvPr/>
        </p:nvPicPr>
        <p:blipFill>
          <a:blip r:embed="rId3"/>
          <a:stretch>
            <a:fillRect/>
          </a:stretch>
        </p:blipFill>
        <p:spPr>
          <a:xfrm>
            <a:off x="1837509" y="2090052"/>
            <a:ext cx="2145078" cy="2027717"/>
          </a:xfrm>
          <a:prstGeom prst="rect">
            <a:avLst/>
          </a:prstGeom>
        </p:spPr>
      </p:pic>
      <p:sp>
        <p:nvSpPr>
          <p:cNvPr id="16" name="角丸四角形 15"/>
          <p:cNvSpPr/>
          <p:nvPr/>
        </p:nvSpPr>
        <p:spPr>
          <a:xfrm>
            <a:off x="4550856" y="2794455"/>
            <a:ext cx="4413971" cy="460610"/>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solidFill>
                  <a:schemeClr val="tx1">
                    <a:lumMod val="85000"/>
                    <a:lumOff val="15000"/>
                  </a:schemeClr>
                </a:solidFill>
              </a:rPr>
              <a:t>情報がどこにあるかわからない。</a:t>
            </a:r>
          </a:p>
        </p:txBody>
      </p:sp>
      <p:sp>
        <p:nvSpPr>
          <p:cNvPr id="17" name="角丸四角形 16"/>
          <p:cNvSpPr/>
          <p:nvPr/>
        </p:nvSpPr>
        <p:spPr>
          <a:xfrm>
            <a:off x="4550856" y="3498857"/>
            <a:ext cx="4413971" cy="460610"/>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solidFill>
                  <a:schemeClr val="tx1">
                    <a:lumMod val="85000"/>
                    <a:lumOff val="15000"/>
                  </a:schemeClr>
                </a:solidFill>
              </a:rPr>
              <a:t>なかなか目的の情報にたどり着けない。</a:t>
            </a:r>
          </a:p>
        </p:txBody>
      </p:sp>
      <p:pic>
        <p:nvPicPr>
          <p:cNvPr id="12" name="図 11"/>
          <p:cNvPicPr>
            <a:picLocks noChangeAspect="1"/>
          </p:cNvPicPr>
          <p:nvPr/>
        </p:nvPicPr>
        <p:blipFill>
          <a:blip r:embed="rId4"/>
          <a:stretch>
            <a:fillRect/>
          </a:stretch>
        </p:blipFill>
        <p:spPr>
          <a:xfrm>
            <a:off x="7192181" y="5230960"/>
            <a:ext cx="2137011" cy="1038243"/>
          </a:xfrm>
          <a:prstGeom prst="rect">
            <a:avLst/>
          </a:prstGeom>
        </p:spPr>
      </p:pic>
      <p:sp>
        <p:nvSpPr>
          <p:cNvPr id="10" name="テキスト ボックス 9"/>
          <p:cNvSpPr txBox="1"/>
          <p:nvPr/>
        </p:nvSpPr>
        <p:spPr>
          <a:xfrm>
            <a:off x="954001" y="4833347"/>
            <a:ext cx="6795539" cy="830997"/>
          </a:xfrm>
          <a:prstGeom prst="rect">
            <a:avLst/>
          </a:prstGeom>
          <a:noFill/>
        </p:spPr>
        <p:txBody>
          <a:bodyPr wrap="square" rtlCol="0">
            <a:spAutoFit/>
          </a:bodyPr>
          <a:lstStyle/>
          <a:p>
            <a:r>
              <a:rPr kumimoji="1" lang="ja-JP" altLang="en-US" sz="2400" dirty="0">
                <a:solidFill>
                  <a:schemeClr val="bg2">
                    <a:lumMod val="60000"/>
                    <a:lumOff val="40000"/>
                  </a:schemeClr>
                </a:solidFill>
              </a:rPr>
              <a:t>社内に蓄積された情報</a:t>
            </a:r>
            <a:r>
              <a:rPr kumimoji="1" lang="ja-JP" altLang="en-US" sz="2400" dirty="0">
                <a:solidFill>
                  <a:schemeClr val="tx1">
                    <a:lumMod val="85000"/>
                    <a:lumOff val="15000"/>
                  </a:schemeClr>
                </a:solidFill>
              </a:rPr>
              <a:t>も</a:t>
            </a:r>
            <a:r>
              <a:rPr kumimoji="1" lang="en-US" altLang="ja-JP" sz="2400" dirty="0">
                <a:solidFill>
                  <a:schemeClr val="tx1">
                    <a:lumMod val="85000"/>
                    <a:lumOff val="15000"/>
                  </a:schemeClr>
                </a:solidFill>
              </a:rPr>
              <a:t>ChatGPT</a:t>
            </a:r>
            <a:r>
              <a:rPr kumimoji="1" lang="ja-JP" altLang="en-US" sz="2400" dirty="0">
                <a:solidFill>
                  <a:schemeClr val="tx1">
                    <a:lumMod val="85000"/>
                    <a:lumOff val="15000"/>
                  </a:schemeClr>
                </a:solidFill>
              </a:rPr>
              <a:t>みたいに</a:t>
            </a:r>
            <a:endParaRPr kumimoji="1" lang="en-US" altLang="ja-JP" sz="2400" dirty="0">
              <a:solidFill>
                <a:schemeClr val="tx1">
                  <a:lumMod val="85000"/>
                  <a:lumOff val="15000"/>
                </a:schemeClr>
              </a:solidFill>
            </a:endParaRPr>
          </a:p>
          <a:p>
            <a:r>
              <a:rPr kumimoji="1" lang="en-US" altLang="ja-JP" sz="2400" dirty="0">
                <a:solidFill>
                  <a:schemeClr val="bg2">
                    <a:lumMod val="60000"/>
                    <a:lumOff val="40000"/>
                  </a:schemeClr>
                </a:solidFill>
              </a:rPr>
              <a:t>AI</a:t>
            </a:r>
            <a:r>
              <a:rPr kumimoji="1" lang="ja-JP" altLang="en-US" sz="2400" dirty="0">
                <a:solidFill>
                  <a:schemeClr val="tx1">
                    <a:lumMod val="85000"/>
                    <a:lumOff val="15000"/>
                  </a:schemeClr>
                </a:solidFill>
              </a:rPr>
              <a:t>を用いて</a:t>
            </a:r>
            <a:r>
              <a:rPr kumimoji="1" lang="ja-JP" altLang="en-US" sz="2400" dirty="0">
                <a:solidFill>
                  <a:schemeClr val="bg2">
                    <a:lumMod val="60000"/>
                    <a:lumOff val="40000"/>
                  </a:schemeClr>
                </a:solidFill>
              </a:rPr>
              <a:t>対話式</a:t>
            </a:r>
            <a:r>
              <a:rPr kumimoji="1" lang="ja-JP" altLang="en-US" sz="2400" dirty="0">
                <a:solidFill>
                  <a:schemeClr val="tx1">
                    <a:lumMod val="85000"/>
                    <a:lumOff val="15000"/>
                  </a:schemeClr>
                </a:solidFill>
              </a:rPr>
              <a:t>で検索できるようにしたい！</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30</a:t>
            </a:fld>
            <a:endParaRPr/>
          </a:p>
        </p:txBody>
      </p:sp>
      <p:sp>
        <p:nvSpPr>
          <p:cNvPr id="13" name="タイトル 2"/>
          <p:cNvSpPr>
            <a:spLocks noGrp="1"/>
          </p:cNvSpPr>
          <p:nvPr>
            <p:ph type="title"/>
          </p:nvPr>
        </p:nvSpPr>
        <p:spPr/>
        <p:txBody>
          <a:bodyPr/>
          <a:lstStyle/>
          <a:p>
            <a:r>
              <a:rPr kumimoji="1" lang="en-US" altLang="ja-JP" dirty="0"/>
              <a:t>5. </a:t>
            </a:r>
            <a:r>
              <a:rPr kumimoji="1" lang="ja-JP" altLang="en-US" dirty="0"/>
              <a:t>今後の取り組み</a:t>
            </a:r>
          </a:p>
        </p:txBody>
      </p:sp>
      <p:sp>
        <p:nvSpPr>
          <p:cNvPr id="7" name="テキスト ボックス 6"/>
          <p:cNvSpPr txBox="1"/>
          <p:nvPr/>
        </p:nvSpPr>
        <p:spPr>
          <a:xfrm>
            <a:off x="1390860" y="1166368"/>
            <a:ext cx="6818399" cy="707886"/>
          </a:xfrm>
          <a:prstGeom prst="rect">
            <a:avLst/>
          </a:prstGeom>
          <a:noFill/>
        </p:spPr>
        <p:txBody>
          <a:bodyPr wrap="square" rtlCol="0">
            <a:spAutoFit/>
          </a:bodyPr>
          <a:lstStyle/>
          <a:p>
            <a:r>
              <a:rPr kumimoji="1" lang="ja-JP" altLang="en-US" sz="2000" dirty="0">
                <a:solidFill>
                  <a:schemeClr val="tx1"/>
                </a:solidFill>
              </a:rPr>
              <a:t>簡便な情報反映手法を検討し情報の蓄積をより活発化させることや、</a:t>
            </a:r>
            <a:r>
              <a:rPr kumimoji="1" lang="en-US" altLang="ja-JP" sz="2000" dirty="0">
                <a:solidFill>
                  <a:schemeClr val="tx1"/>
                </a:solidFill>
              </a:rPr>
              <a:t>Confluence</a:t>
            </a:r>
            <a:r>
              <a:rPr kumimoji="1" lang="ja-JP" altLang="en-US" sz="2000" dirty="0">
                <a:solidFill>
                  <a:schemeClr val="tx1"/>
                </a:solidFill>
              </a:rPr>
              <a:t>の利用促進活動を実施していく！</a:t>
            </a:r>
            <a:endParaRPr kumimoji="1" lang="en-US" altLang="ja-JP" sz="2000" dirty="0">
              <a:solidFill>
                <a:schemeClr val="tx1"/>
              </a:solidFill>
            </a:endParaRPr>
          </a:p>
        </p:txBody>
      </p:sp>
      <p:sp>
        <p:nvSpPr>
          <p:cNvPr id="8" name="テキスト ボックス 7"/>
          <p:cNvSpPr txBox="1"/>
          <p:nvPr/>
        </p:nvSpPr>
        <p:spPr>
          <a:xfrm>
            <a:off x="954001" y="3155658"/>
            <a:ext cx="6545837" cy="400110"/>
          </a:xfrm>
          <a:prstGeom prst="rect">
            <a:avLst/>
          </a:prstGeom>
          <a:noFill/>
        </p:spPr>
        <p:txBody>
          <a:bodyPr wrap="square" rtlCol="0">
            <a:spAutoFit/>
          </a:bodyPr>
          <a:lstStyle/>
          <a:p>
            <a:r>
              <a:rPr kumimoji="1" lang="en-US" altLang="ja-JP" sz="2000" dirty="0">
                <a:solidFill>
                  <a:srgbClr val="FF0000"/>
                </a:solidFill>
              </a:rPr>
              <a:t>Atlassian</a:t>
            </a:r>
            <a:r>
              <a:rPr kumimoji="1" lang="ja-JP" altLang="en-US" sz="2000" dirty="0">
                <a:solidFill>
                  <a:srgbClr val="FF0000"/>
                </a:solidFill>
              </a:rPr>
              <a:t> </a:t>
            </a:r>
            <a:r>
              <a:rPr kumimoji="1" lang="en-US" altLang="ja-JP" sz="2000" dirty="0">
                <a:solidFill>
                  <a:srgbClr val="FF0000"/>
                </a:solidFill>
              </a:rPr>
              <a:t>Intelligence</a:t>
            </a:r>
            <a:r>
              <a:rPr kumimoji="1" lang="ja-JP" altLang="en-US" sz="2000" dirty="0">
                <a:solidFill>
                  <a:srgbClr val="FF0000"/>
                </a:solidFill>
              </a:rPr>
              <a:t>を使った自動反映機能！</a:t>
            </a:r>
            <a:endParaRPr kumimoji="1" lang="en-US" altLang="ja-JP" sz="2000" dirty="0">
              <a:solidFill>
                <a:srgbClr val="FF0000"/>
              </a:solidFill>
            </a:endParaRPr>
          </a:p>
        </p:txBody>
      </p:sp>
      <p:sp>
        <p:nvSpPr>
          <p:cNvPr id="11" name="テキスト ボックス 10"/>
          <p:cNvSpPr txBox="1"/>
          <p:nvPr/>
        </p:nvSpPr>
        <p:spPr>
          <a:xfrm>
            <a:off x="1543800" y="2298320"/>
            <a:ext cx="6818399" cy="400110"/>
          </a:xfrm>
          <a:prstGeom prst="rect">
            <a:avLst/>
          </a:prstGeom>
          <a:noFill/>
        </p:spPr>
        <p:txBody>
          <a:bodyPr wrap="square" rtlCol="0">
            <a:spAutoFit/>
          </a:bodyPr>
          <a:lstStyle/>
          <a:p>
            <a:r>
              <a:rPr kumimoji="1" lang="ja-JP" altLang="en-US" sz="2000" dirty="0">
                <a:solidFill>
                  <a:schemeClr val="tx1"/>
                </a:solidFill>
              </a:rPr>
              <a:t>の例えを考える</a:t>
            </a:r>
            <a:r>
              <a:rPr kumimoji="1" lang="en-US" altLang="ja-JP" sz="2000" dirty="0">
                <a:solidFill>
                  <a:schemeClr val="tx1"/>
                </a:solidFill>
              </a:rPr>
              <a:t>…</a:t>
            </a:r>
          </a:p>
        </p:txBody>
      </p:sp>
      <p:sp>
        <p:nvSpPr>
          <p:cNvPr id="12" name="テキスト ボックス 11"/>
          <p:cNvSpPr txBox="1"/>
          <p:nvPr/>
        </p:nvSpPr>
        <p:spPr>
          <a:xfrm>
            <a:off x="4133972" y="3713867"/>
            <a:ext cx="5212251" cy="707886"/>
          </a:xfrm>
          <a:prstGeom prst="rect">
            <a:avLst/>
          </a:prstGeom>
          <a:noFill/>
        </p:spPr>
        <p:txBody>
          <a:bodyPr wrap="square" rtlCol="0">
            <a:spAutoFit/>
          </a:bodyPr>
          <a:lstStyle/>
          <a:p>
            <a:r>
              <a:rPr kumimoji="1" lang="ja-JP" altLang="en-US" sz="2000" dirty="0">
                <a:solidFill>
                  <a:srgbClr val="FF0000"/>
                </a:solidFill>
              </a:rPr>
              <a:t>ニュースみたいに、みんなが注目しているページをランキング形式で通知！</a:t>
            </a:r>
            <a:endParaRPr kumimoji="1" lang="en-US" altLang="ja-JP" sz="2000" dirty="0">
              <a:solidFill>
                <a:srgbClr val="FF0000"/>
              </a:solidFill>
            </a:endParaRPr>
          </a:p>
        </p:txBody>
      </p:sp>
      <p:sp>
        <p:nvSpPr>
          <p:cNvPr id="14" name="テキスト ボックス 13"/>
          <p:cNvSpPr txBox="1"/>
          <p:nvPr/>
        </p:nvSpPr>
        <p:spPr>
          <a:xfrm>
            <a:off x="954001" y="4748158"/>
            <a:ext cx="6595574" cy="400110"/>
          </a:xfrm>
          <a:prstGeom prst="rect">
            <a:avLst/>
          </a:prstGeom>
          <a:noFill/>
        </p:spPr>
        <p:txBody>
          <a:bodyPr wrap="square" rtlCol="0">
            <a:spAutoFit/>
          </a:bodyPr>
          <a:lstStyle/>
          <a:p>
            <a:r>
              <a:rPr kumimoji="1" lang="ja-JP" altLang="en-US" sz="2000" dirty="0">
                <a:solidFill>
                  <a:srgbClr val="FF0000"/>
                </a:solidFill>
              </a:rPr>
              <a:t>リコメンド機能で自分に強く関連する情報を通知！</a:t>
            </a:r>
            <a:endParaRPr kumimoji="1" lang="en-US" altLang="ja-JP" sz="2000" dirty="0">
              <a:solidFill>
                <a:srgbClr val="FF0000"/>
              </a:solidFill>
            </a:endParaRPr>
          </a:p>
        </p:txBody>
      </p:sp>
      <p:sp>
        <p:nvSpPr>
          <p:cNvPr id="15" name="テキスト ボックス 14"/>
          <p:cNvSpPr txBox="1"/>
          <p:nvPr/>
        </p:nvSpPr>
        <p:spPr>
          <a:xfrm>
            <a:off x="3838575" y="5474674"/>
            <a:ext cx="5212251" cy="707886"/>
          </a:xfrm>
          <a:prstGeom prst="rect">
            <a:avLst/>
          </a:prstGeom>
          <a:noFill/>
        </p:spPr>
        <p:txBody>
          <a:bodyPr wrap="square" rtlCol="0">
            <a:spAutoFit/>
          </a:bodyPr>
          <a:lstStyle/>
          <a:p>
            <a:r>
              <a:rPr kumimoji="1" lang="ja-JP" altLang="en-US" sz="2000" dirty="0">
                <a:solidFill>
                  <a:srgbClr val="FF0000"/>
                </a:solidFill>
              </a:rPr>
              <a:t>フィードバック機能で</a:t>
            </a:r>
            <a:r>
              <a:rPr kumimoji="1" lang="en-US" altLang="ja-JP" sz="2000" dirty="0">
                <a:solidFill>
                  <a:srgbClr val="FF0000"/>
                </a:solidFill>
              </a:rPr>
              <a:t>AI</a:t>
            </a:r>
            <a:r>
              <a:rPr kumimoji="1" lang="ja-JP" altLang="en-US" sz="2000" dirty="0">
                <a:solidFill>
                  <a:srgbClr val="FF0000"/>
                </a:solidFill>
              </a:rPr>
              <a:t>の回答をより自分たちに近づける！</a:t>
            </a:r>
            <a:endParaRPr kumimoji="1" lang="en-US" altLang="ja-JP" sz="2000" dirty="0">
              <a:solidFill>
                <a:srgbClr val="FF0000"/>
              </a:solidFill>
            </a:endParaRPr>
          </a:p>
        </p:txBody>
      </p:sp>
    </p:spTree>
    <p:extLst>
      <p:ext uri="{BB962C8B-B14F-4D97-AF65-F5344CB8AC3E}">
        <p14:creationId xmlns:p14="http://schemas.microsoft.com/office/powerpoint/2010/main" val="1268519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31</a:t>
            </a:fld>
            <a:endParaRPr/>
          </a:p>
        </p:txBody>
      </p:sp>
      <p:sp>
        <p:nvSpPr>
          <p:cNvPr id="13" name="タイトル 2"/>
          <p:cNvSpPr>
            <a:spLocks noGrp="1"/>
          </p:cNvSpPr>
          <p:nvPr>
            <p:ph type="title"/>
          </p:nvPr>
        </p:nvSpPr>
        <p:spPr/>
        <p:txBody>
          <a:bodyPr/>
          <a:lstStyle/>
          <a:p>
            <a:r>
              <a:rPr kumimoji="1" lang="en-US" altLang="ja-JP" dirty="0"/>
              <a:t>5. </a:t>
            </a:r>
            <a:r>
              <a:rPr kumimoji="1" lang="ja-JP" altLang="en-US" dirty="0"/>
              <a:t>今後の取り組み</a:t>
            </a:r>
          </a:p>
        </p:txBody>
      </p:sp>
      <p:sp>
        <p:nvSpPr>
          <p:cNvPr id="10" name="テキスト ボックス 9"/>
          <p:cNvSpPr txBox="1"/>
          <p:nvPr/>
        </p:nvSpPr>
        <p:spPr>
          <a:xfrm>
            <a:off x="1331633" y="2360906"/>
            <a:ext cx="7559753" cy="1015663"/>
          </a:xfrm>
          <a:prstGeom prst="rect">
            <a:avLst/>
          </a:prstGeom>
          <a:noFill/>
        </p:spPr>
        <p:txBody>
          <a:bodyPr wrap="square" rtlCol="0">
            <a:spAutoFit/>
          </a:bodyPr>
          <a:lstStyle/>
          <a:p>
            <a:r>
              <a:rPr kumimoji="1" lang="ja-JP" altLang="en-US" sz="2000" dirty="0">
                <a:solidFill>
                  <a:srgbClr val="FF0000"/>
                </a:solidFill>
              </a:rPr>
              <a:t>ゆくゆくは</a:t>
            </a:r>
            <a:r>
              <a:rPr kumimoji="1" lang="en-US" altLang="ja-JP" sz="2000" dirty="0">
                <a:solidFill>
                  <a:srgbClr val="FF0000"/>
                </a:solidFill>
              </a:rPr>
              <a:t>Confluence</a:t>
            </a:r>
            <a:r>
              <a:rPr kumimoji="1" lang="ja-JP" altLang="en-US" sz="2000" dirty="0">
                <a:solidFill>
                  <a:srgbClr val="FF0000"/>
                </a:solidFill>
              </a:rPr>
              <a:t>に業務関連の全ての社内情報が集まり、</a:t>
            </a:r>
            <a:endParaRPr kumimoji="1" lang="en-US" altLang="ja-JP" sz="2000" dirty="0">
              <a:solidFill>
                <a:srgbClr val="FF0000"/>
              </a:solidFill>
            </a:endParaRPr>
          </a:p>
          <a:p>
            <a:r>
              <a:rPr kumimoji="1" lang="ja-JP" altLang="en-US" sz="2000" dirty="0">
                <a:solidFill>
                  <a:srgbClr val="FF0000"/>
                </a:solidFill>
              </a:rPr>
              <a:t>社内</a:t>
            </a:r>
            <a:r>
              <a:rPr kumimoji="1" lang="en-US" altLang="ja-JP" sz="2000" dirty="0">
                <a:solidFill>
                  <a:srgbClr val="FF0000"/>
                </a:solidFill>
              </a:rPr>
              <a:t>Wiki</a:t>
            </a:r>
            <a:r>
              <a:rPr kumimoji="1" lang="ja-JP" altLang="en-US" sz="2000" dirty="0">
                <a:solidFill>
                  <a:srgbClr val="FF0000"/>
                </a:solidFill>
              </a:rPr>
              <a:t>となり、この情報を</a:t>
            </a:r>
            <a:r>
              <a:rPr kumimoji="1" lang="en-US" altLang="ja-JP" sz="2000" dirty="0">
                <a:solidFill>
                  <a:srgbClr val="FF0000"/>
                </a:solidFill>
              </a:rPr>
              <a:t>AI</a:t>
            </a:r>
            <a:r>
              <a:rPr kumimoji="1" lang="ja-JP" altLang="en-US" sz="2000" dirty="0">
                <a:solidFill>
                  <a:srgbClr val="FF0000"/>
                </a:solidFill>
              </a:rPr>
              <a:t>検索アプリで容易に検索できるようになる！</a:t>
            </a:r>
            <a:endParaRPr kumimoji="1" lang="en-US" altLang="ja-JP" sz="2000" dirty="0">
              <a:solidFill>
                <a:srgbClr val="FF0000"/>
              </a:solidFill>
            </a:endParaRPr>
          </a:p>
        </p:txBody>
      </p:sp>
      <p:sp>
        <p:nvSpPr>
          <p:cNvPr id="16" name="テキスト ボックス 15"/>
          <p:cNvSpPr txBox="1"/>
          <p:nvPr/>
        </p:nvSpPr>
        <p:spPr>
          <a:xfrm>
            <a:off x="1331633" y="3872851"/>
            <a:ext cx="7559753" cy="707886"/>
          </a:xfrm>
          <a:prstGeom prst="rect">
            <a:avLst/>
          </a:prstGeom>
          <a:noFill/>
        </p:spPr>
        <p:txBody>
          <a:bodyPr wrap="square" rtlCol="0">
            <a:spAutoFit/>
          </a:bodyPr>
          <a:lstStyle/>
          <a:p>
            <a:r>
              <a:rPr kumimoji="1" lang="ja-JP" altLang="en-US" sz="2000" dirty="0">
                <a:solidFill>
                  <a:srgbClr val="FF0000"/>
                </a:solidFill>
              </a:rPr>
              <a:t>必要な情報を迅速に取得できることで業務効率の更なる向上や、情報の一元管理による組織全体の知識共有の深化が期待される。</a:t>
            </a:r>
            <a:endParaRPr kumimoji="1" lang="en-US" altLang="ja-JP" sz="2000" dirty="0">
              <a:solidFill>
                <a:srgbClr val="FF0000"/>
              </a:solidFill>
            </a:endParaRPr>
          </a:p>
        </p:txBody>
      </p:sp>
    </p:spTree>
    <p:extLst>
      <p:ext uri="{BB962C8B-B14F-4D97-AF65-F5344CB8AC3E}">
        <p14:creationId xmlns:p14="http://schemas.microsoft.com/office/powerpoint/2010/main" val="556294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pSp>
        <p:nvGrpSpPr>
          <p:cNvPr id="123" name="Google Shape;123;p7"/>
          <p:cNvGrpSpPr/>
          <p:nvPr/>
        </p:nvGrpSpPr>
        <p:grpSpPr>
          <a:xfrm>
            <a:off x="406400" y="5575634"/>
            <a:ext cx="7769542" cy="915950"/>
            <a:chOff x="406400" y="5575634"/>
            <a:chExt cx="7769542" cy="915950"/>
          </a:xfrm>
        </p:grpSpPr>
        <p:cxnSp>
          <p:nvCxnSpPr>
            <p:cNvPr id="124" name="Google Shape;124;p7"/>
            <p:cNvCxnSpPr/>
            <p:nvPr/>
          </p:nvCxnSpPr>
          <p:spPr>
            <a:xfrm>
              <a:off x="415925" y="6079015"/>
              <a:ext cx="7760017" cy="0"/>
            </a:xfrm>
            <a:prstGeom prst="straightConnector1">
              <a:avLst/>
            </a:prstGeom>
            <a:solidFill>
              <a:srgbClr val="FFFF99"/>
            </a:solidFill>
            <a:ln w="9525" cap="flat" cmpd="sng">
              <a:solidFill>
                <a:srgbClr val="FF2540"/>
              </a:solidFill>
              <a:prstDash val="solid"/>
              <a:round/>
              <a:headEnd type="none" w="sm" len="sm"/>
              <a:tailEnd type="none" w="sm" len="sm"/>
            </a:ln>
          </p:spPr>
        </p:cxnSp>
        <p:sp>
          <p:nvSpPr>
            <p:cNvPr id="125" name="Google Shape;125;p7"/>
            <p:cNvSpPr txBox="1"/>
            <p:nvPr/>
          </p:nvSpPr>
          <p:spPr>
            <a:xfrm>
              <a:off x="415925" y="6162882"/>
              <a:ext cx="7760017" cy="328702"/>
            </a:xfrm>
            <a:prstGeom prst="rect">
              <a:avLst/>
            </a:prstGeom>
            <a:noFill/>
            <a:ln>
              <a:noFill/>
            </a:ln>
          </p:spPr>
          <p:txBody>
            <a:bodyPr spcFirstLastPara="1" wrap="square" lIns="0" tIns="0" rIns="0" bIns="0" anchor="ctr" anchorCtr="0">
              <a:noAutofit/>
            </a:bodyPr>
            <a:lstStyle/>
            <a:p>
              <a:pPr marL="0" marR="0" lvl="0" indent="0" algn="just" rtl="0">
                <a:spcBef>
                  <a:spcPts val="0"/>
                </a:spcBef>
                <a:spcAft>
                  <a:spcPts val="0"/>
                </a:spcAft>
                <a:buClr>
                  <a:srgbClr val="B70031"/>
                </a:buClr>
                <a:buSzPts val="700"/>
                <a:buFont typeface="Noto Sans Symbols"/>
                <a:buNone/>
              </a:pPr>
              <a:r>
                <a:rPr lang="ja-JP" sz="700" b="0" i="0" u="none" strike="noStrike" cap="none">
                  <a:solidFill>
                    <a:srgbClr val="0C0C0C"/>
                  </a:solidFill>
                  <a:latin typeface="Arial"/>
                  <a:ea typeface="Arial"/>
                  <a:cs typeface="Arial"/>
                  <a:sym typeface="Arial"/>
                </a:rPr>
                <a:t>●記載の製品・サービス名および会社名などは、それぞれ各社の商標または登録商標です。　●</a:t>
              </a:r>
              <a:r>
                <a:rPr lang="ja-JP" sz="700">
                  <a:solidFill>
                    <a:srgbClr val="0C0C0C"/>
                  </a:solidFill>
                </a:rPr>
                <a:t>製品の仕様・サービスの内容は予告なく変更させていただく場合があります。</a:t>
              </a:r>
              <a:r>
                <a:rPr lang="ja-JP" sz="700" b="0" i="0" u="none" strike="noStrike" cap="none">
                  <a:solidFill>
                    <a:srgbClr val="0C0C0C"/>
                  </a:solidFill>
                  <a:latin typeface="Arial"/>
                  <a:ea typeface="Arial"/>
                  <a:cs typeface="Arial"/>
                  <a:sym typeface="Arial"/>
                </a:rPr>
                <a:t>　●KCCSは京セラコミュニケーションシステム株式会社の略称です。　●「アメーバ経営」に関する権利は京セラ株式会社が保有しています。●本資料の一部、あるいは全部について、京セラコミュニケーションシステムから文書による承諾を得ずに、いかなる方法においても無断で複写、複製することは禁じられています。</a:t>
              </a:r>
              <a:endParaRPr sz="700" b="0" i="0" u="none" strike="noStrike" cap="none">
                <a:solidFill>
                  <a:srgbClr val="0C0C0C"/>
                </a:solidFill>
                <a:latin typeface="Arial"/>
                <a:ea typeface="Arial"/>
                <a:cs typeface="Arial"/>
                <a:sym typeface="Arial"/>
              </a:endParaRPr>
            </a:p>
          </p:txBody>
        </p:sp>
        <p:grpSp>
          <p:nvGrpSpPr>
            <p:cNvPr id="126" name="Google Shape;126;p7"/>
            <p:cNvGrpSpPr/>
            <p:nvPr/>
          </p:nvGrpSpPr>
          <p:grpSpPr>
            <a:xfrm>
              <a:off x="406400" y="5575634"/>
              <a:ext cx="4370365" cy="452438"/>
              <a:chOff x="406400" y="5575634"/>
              <a:chExt cx="4370365" cy="452438"/>
            </a:xfrm>
          </p:grpSpPr>
          <p:sp>
            <p:nvSpPr>
              <p:cNvPr id="127" name="Google Shape;127;p7"/>
              <p:cNvSpPr txBox="1"/>
              <p:nvPr/>
            </p:nvSpPr>
            <p:spPr>
              <a:xfrm>
                <a:off x="917528" y="5760112"/>
                <a:ext cx="3859237" cy="236414"/>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ja-JP" sz="1600" b="1" i="0" u="none" strike="noStrike" cap="none">
                    <a:solidFill>
                      <a:srgbClr val="0C0C0C"/>
                    </a:solidFill>
                    <a:latin typeface="Arial"/>
                    <a:ea typeface="Arial"/>
                    <a:cs typeface="Arial"/>
                    <a:sym typeface="Arial"/>
                  </a:rPr>
                  <a:t>https://www.kccs.co.jp/contact/</a:t>
                </a:r>
                <a:endParaRPr/>
              </a:p>
            </p:txBody>
          </p:sp>
          <p:pic>
            <p:nvPicPr>
              <p:cNvPr id="128" name="Google Shape;128;p7"/>
              <p:cNvPicPr preferRelativeResize="0"/>
              <p:nvPr/>
            </p:nvPicPr>
            <p:blipFill rotWithShape="1">
              <a:blip r:embed="rId3">
                <a:alphaModFix/>
              </a:blip>
              <a:srcRect/>
              <a:stretch/>
            </p:blipFill>
            <p:spPr>
              <a:xfrm>
                <a:off x="406400" y="5575634"/>
                <a:ext cx="452438" cy="452438"/>
              </a:xfrm>
              <a:prstGeom prst="rect">
                <a:avLst/>
              </a:prstGeom>
              <a:noFill/>
              <a:ln>
                <a:noFill/>
              </a:ln>
            </p:spPr>
          </p:pic>
          <p:sp>
            <p:nvSpPr>
              <p:cNvPr id="129" name="Google Shape;129;p7"/>
              <p:cNvSpPr txBox="1"/>
              <p:nvPr/>
            </p:nvSpPr>
            <p:spPr>
              <a:xfrm>
                <a:off x="917527" y="5586577"/>
                <a:ext cx="1223770" cy="133359"/>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B70031"/>
                  </a:buClr>
                  <a:buSzPts val="1050"/>
                  <a:buFont typeface="Noto Sans Symbols"/>
                  <a:buNone/>
                </a:pPr>
                <a:r>
                  <a:rPr lang="ja-JP" sz="1050" b="0" i="0" u="none" strike="noStrike" cap="none">
                    <a:solidFill>
                      <a:srgbClr val="0C0C0C"/>
                    </a:solidFill>
                    <a:latin typeface="Arial"/>
                    <a:ea typeface="Arial"/>
                    <a:cs typeface="Arial"/>
                    <a:sym typeface="Arial"/>
                  </a:rPr>
                  <a:t>お問い合わせ</a:t>
                </a:r>
                <a:endParaRPr sz="1050" b="0" i="0" u="none" strike="noStrike" cap="none">
                  <a:solidFill>
                    <a:srgbClr val="0C0C0C"/>
                  </a:solidFill>
                  <a:latin typeface="Arial"/>
                  <a:ea typeface="Arial"/>
                  <a:cs typeface="Arial"/>
                  <a:sym typeface="Aria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
          <p:cNvSpPr/>
          <p:nvPr/>
        </p:nvSpPr>
        <p:spPr>
          <a:xfrm>
            <a:off x="6199187" y="5039180"/>
            <a:ext cx="3290888" cy="639763"/>
          </a:xfrm>
          <a:prstGeom prst="rect">
            <a:avLst/>
          </a:prstGeom>
          <a:noFill/>
          <a:ln>
            <a:noFill/>
          </a:ln>
        </p:spPr>
        <p:txBody>
          <a:bodyPr spcFirstLastPara="1" wrap="square" lIns="0" tIns="0" rIns="0" bIns="0" anchor="t" anchorCtr="0">
            <a:spAutoFit/>
          </a:bodyPr>
          <a:lstStyle/>
          <a:p>
            <a:pPr marL="0" marR="0" lvl="0" indent="0" algn="r" rtl="0">
              <a:lnSpc>
                <a:spcPct val="110000"/>
              </a:lnSpc>
              <a:spcBef>
                <a:spcPts val="0"/>
              </a:spcBef>
              <a:spcAft>
                <a:spcPts val="0"/>
              </a:spcAft>
              <a:buClr>
                <a:srgbClr val="0C0C0C"/>
              </a:buClr>
              <a:buSzPts val="1600"/>
              <a:buFont typeface="Arial"/>
              <a:buNone/>
            </a:pPr>
            <a:r>
              <a:rPr lang="ja-JP" sz="1600" b="0" i="0" u="none" strike="noStrike" cap="none" dirty="0">
                <a:solidFill>
                  <a:srgbClr val="0C0C0C"/>
                </a:solidFill>
                <a:latin typeface="Arial"/>
                <a:ea typeface="Arial"/>
                <a:cs typeface="Arial"/>
                <a:sym typeface="Arial"/>
              </a:rPr>
              <a:t>2023年</a:t>
            </a:r>
            <a:r>
              <a:rPr lang="en-US" altLang="ja-JP" sz="1600" b="0" i="0" u="none" strike="noStrike" cap="none" dirty="0">
                <a:solidFill>
                  <a:srgbClr val="0C0C0C"/>
                </a:solidFill>
                <a:latin typeface="Arial"/>
                <a:ea typeface="Arial"/>
                <a:cs typeface="Arial"/>
                <a:sym typeface="Arial"/>
              </a:rPr>
              <a:t>8</a:t>
            </a:r>
            <a:r>
              <a:rPr lang="ja-JP" sz="1600" b="0" i="0" u="none" strike="noStrike" cap="none" dirty="0">
                <a:solidFill>
                  <a:srgbClr val="0C0C0C"/>
                </a:solidFill>
                <a:latin typeface="Arial"/>
                <a:ea typeface="Arial"/>
                <a:cs typeface="Arial"/>
                <a:sym typeface="Arial"/>
              </a:rPr>
              <a:t>月</a:t>
            </a:r>
            <a:r>
              <a:rPr lang="en-US" altLang="ja-JP" sz="1600" b="0" i="0" u="none" strike="noStrike" cap="none" dirty="0">
                <a:solidFill>
                  <a:srgbClr val="0C0C0C"/>
                </a:solidFill>
                <a:latin typeface="Arial"/>
                <a:ea typeface="Arial"/>
                <a:cs typeface="Arial"/>
                <a:sym typeface="Arial"/>
              </a:rPr>
              <a:t>1</a:t>
            </a:r>
            <a:r>
              <a:rPr lang="ja-JP" sz="1600" b="0" i="0" u="none" strike="noStrike" cap="none" dirty="0">
                <a:solidFill>
                  <a:srgbClr val="0C0C0C"/>
                </a:solidFill>
                <a:latin typeface="Arial"/>
                <a:ea typeface="Arial"/>
                <a:cs typeface="Arial"/>
                <a:sym typeface="Arial"/>
              </a:rPr>
              <a:t>日　文字サイズ16pt</a:t>
            </a:r>
            <a:endParaRPr dirty="0"/>
          </a:p>
          <a:p>
            <a:pPr marL="0" marR="0" lvl="0" indent="0" algn="r" rtl="0">
              <a:lnSpc>
                <a:spcPct val="110000"/>
              </a:lnSpc>
              <a:spcBef>
                <a:spcPts val="760"/>
              </a:spcBef>
              <a:spcAft>
                <a:spcPts val="0"/>
              </a:spcAft>
              <a:buClr>
                <a:srgbClr val="0C0C0C"/>
              </a:buClr>
              <a:buSzPts val="1600"/>
              <a:buFont typeface="Arial"/>
              <a:buNone/>
            </a:pPr>
            <a:r>
              <a:rPr lang="ja-JP" sz="1600" b="0" i="0" u="none" strike="noStrike" cap="none" dirty="0">
                <a:solidFill>
                  <a:srgbClr val="0C0C0C"/>
                </a:solidFill>
                <a:latin typeface="Arial"/>
                <a:ea typeface="Arial"/>
                <a:cs typeface="Arial"/>
                <a:sym typeface="Arial"/>
              </a:rPr>
              <a:t>広報宣伝部　文字サイズ16pt</a:t>
            </a:r>
            <a:endParaRPr sz="1600" b="0" i="0" u="none" strike="noStrike" cap="none" dirty="0">
              <a:solidFill>
                <a:srgbClr val="0C0C0C"/>
              </a:solidFill>
              <a:latin typeface="Arial"/>
              <a:ea typeface="Arial"/>
              <a:cs typeface="Arial"/>
              <a:sym typeface="Arial"/>
            </a:endParaRPr>
          </a:p>
        </p:txBody>
      </p:sp>
      <p:sp>
        <p:nvSpPr>
          <p:cNvPr id="52" name="Google Shape;52;p1"/>
          <p:cNvSpPr txBox="1"/>
          <p:nvPr/>
        </p:nvSpPr>
        <p:spPr>
          <a:xfrm>
            <a:off x="1718054" y="2980419"/>
            <a:ext cx="7632700" cy="381000"/>
          </a:xfrm>
          <a:prstGeom prst="rect">
            <a:avLst/>
          </a:prstGeom>
          <a:noFill/>
          <a:ln>
            <a:noFill/>
          </a:ln>
        </p:spPr>
        <p:txBody>
          <a:bodyPr spcFirstLastPara="1" wrap="square" lIns="0" tIns="0" rIns="0" bIns="0" anchor="ctr" anchorCtr="0">
            <a:noAutofit/>
          </a:bodyPr>
          <a:lstStyle/>
          <a:p>
            <a:pPr marL="342900" marR="0" lvl="0" indent="-342900" algn="ctr" rtl="0">
              <a:lnSpc>
                <a:spcPct val="80000"/>
              </a:lnSpc>
              <a:spcBef>
                <a:spcPts val="0"/>
              </a:spcBef>
              <a:spcAft>
                <a:spcPts val="0"/>
              </a:spcAft>
              <a:buClr>
                <a:srgbClr val="B70031"/>
              </a:buClr>
              <a:buSzPts val="3000"/>
              <a:buFont typeface="Noto Sans Symbols"/>
              <a:buNone/>
            </a:pPr>
            <a:r>
              <a:rPr lang="ja-JP" sz="3000" b="1" i="0" u="none" strike="noStrike" cap="none" dirty="0">
                <a:solidFill>
                  <a:srgbClr val="0C0C0C"/>
                </a:solidFill>
                <a:latin typeface="Arial"/>
                <a:ea typeface="Arial"/>
                <a:cs typeface="Arial"/>
                <a:sym typeface="Arial"/>
              </a:rPr>
              <a:t>PowerPoint テンプレート 文字サイズ 30pt</a:t>
            </a:r>
            <a:endParaRPr dirty="0"/>
          </a:p>
        </p:txBody>
      </p:sp>
      <p:sp>
        <p:nvSpPr>
          <p:cNvPr id="5" name="角丸四角形 4"/>
          <p:cNvSpPr/>
          <p:nvPr/>
        </p:nvSpPr>
        <p:spPr>
          <a:xfrm>
            <a:off x="499423" y="360219"/>
            <a:ext cx="2687782" cy="665018"/>
          </a:xfrm>
          <a:prstGeom prst="roundRect">
            <a:avLst/>
          </a:prstGeom>
          <a:solidFill>
            <a:schemeClr val="bg1"/>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000" b="1" dirty="0">
                <a:solidFill>
                  <a:schemeClr val="tx1"/>
                </a:solidFill>
                <a:latin typeface="+mj-lt"/>
                <a:ea typeface="Meiryo UI" panose="020B0604030504040204" pitchFamily="50" charset="-128"/>
                <a:cs typeface="HGP創英角ｺﾞｼｯｸUB" charset="0"/>
              </a:rPr>
              <a:t>業務改善</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5</a:t>
            </a:fld>
            <a:endParaRPr/>
          </a:p>
        </p:txBody>
      </p:sp>
      <p:sp>
        <p:nvSpPr>
          <p:cNvPr id="13" name="タイトル 2"/>
          <p:cNvSpPr>
            <a:spLocks noGrp="1"/>
          </p:cNvSpPr>
          <p:nvPr>
            <p:ph type="title"/>
          </p:nvPr>
        </p:nvSpPr>
        <p:spPr/>
        <p:txBody>
          <a:bodyPr/>
          <a:lstStyle/>
          <a:p>
            <a:r>
              <a:rPr kumimoji="1" lang="en-US" altLang="ja-JP" dirty="0">
                <a:solidFill>
                  <a:schemeClr val="tx1">
                    <a:lumMod val="85000"/>
                    <a:lumOff val="15000"/>
                  </a:schemeClr>
                </a:solidFill>
              </a:rPr>
              <a:t>1. </a:t>
            </a:r>
            <a:r>
              <a:rPr kumimoji="1" lang="ja-JP" altLang="en-US" dirty="0">
                <a:solidFill>
                  <a:schemeClr val="tx1">
                    <a:lumMod val="85000"/>
                    <a:lumOff val="15000"/>
                  </a:schemeClr>
                </a:solidFill>
              </a:rPr>
              <a:t>テーマ選定理由</a:t>
            </a:r>
          </a:p>
        </p:txBody>
      </p:sp>
      <p:sp>
        <p:nvSpPr>
          <p:cNvPr id="11" name="テキスト ボックス 10"/>
          <p:cNvSpPr txBox="1"/>
          <p:nvPr/>
        </p:nvSpPr>
        <p:spPr>
          <a:xfrm>
            <a:off x="954001" y="912809"/>
            <a:ext cx="7215307" cy="461665"/>
          </a:xfrm>
          <a:prstGeom prst="rect">
            <a:avLst/>
          </a:prstGeom>
          <a:noFill/>
        </p:spPr>
        <p:txBody>
          <a:bodyPr wrap="square" rtlCol="0">
            <a:spAutoFit/>
          </a:bodyPr>
          <a:lstStyle/>
          <a:p>
            <a:r>
              <a:rPr kumimoji="1" lang="ja-JP" altLang="en-US" sz="2400" dirty="0">
                <a:solidFill>
                  <a:schemeClr val="tx1">
                    <a:lumMod val="85000"/>
                    <a:lumOff val="15000"/>
                  </a:schemeClr>
                </a:solidFill>
              </a:rPr>
              <a:t>業務中、情報収集の作業で悩むことが多かった</a:t>
            </a:r>
            <a:r>
              <a:rPr kumimoji="1" lang="en-US" altLang="ja-JP" sz="2400" dirty="0">
                <a:solidFill>
                  <a:schemeClr val="tx1">
                    <a:lumMod val="85000"/>
                    <a:lumOff val="15000"/>
                  </a:schemeClr>
                </a:solidFill>
              </a:rPr>
              <a:t>…</a:t>
            </a:r>
          </a:p>
        </p:txBody>
      </p:sp>
      <p:sp>
        <p:nvSpPr>
          <p:cNvPr id="4" name="角丸四角形 3"/>
          <p:cNvSpPr/>
          <p:nvPr/>
        </p:nvSpPr>
        <p:spPr>
          <a:xfrm>
            <a:off x="954001" y="2135484"/>
            <a:ext cx="5218199" cy="460610"/>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solidFill>
                  <a:schemeClr val="tx1">
                    <a:lumMod val="85000"/>
                    <a:lumOff val="15000"/>
                  </a:schemeClr>
                </a:solidFill>
              </a:rPr>
              <a:t>検索結果が多すぎて確認に時間がかかる。</a:t>
            </a:r>
            <a:endParaRPr kumimoji="1" lang="en-US" altLang="ja-JP" sz="1800" dirty="0">
              <a:solidFill>
                <a:schemeClr val="tx1">
                  <a:lumMod val="85000"/>
                  <a:lumOff val="15000"/>
                </a:schemeClr>
              </a:solidFill>
            </a:endParaRPr>
          </a:p>
        </p:txBody>
      </p:sp>
      <p:sp>
        <p:nvSpPr>
          <p:cNvPr id="16" name="角丸四角形 15"/>
          <p:cNvSpPr/>
          <p:nvPr/>
        </p:nvSpPr>
        <p:spPr>
          <a:xfrm>
            <a:off x="954001" y="2839887"/>
            <a:ext cx="5218199" cy="460610"/>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solidFill>
                  <a:schemeClr val="tx1">
                    <a:lumMod val="85000"/>
                    <a:lumOff val="15000"/>
                  </a:schemeClr>
                </a:solidFill>
              </a:rPr>
              <a:t>情報がどこにあるかわからない。</a:t>
            </a:r>
          </a:p>
        </p:txBody>
      </p:sp>
      <p:sp>
        <p:nvSpPr>
          <p:cNvPr id="17" name="角丸四角形 16"/>
          <p:cNvSpPr/>
          <p:nvPr/>
        </p:nvSpPr>
        <p:spPr>
          <a:xfrm>
            <a:off x="954001" y="3544289"/>
            <a:ext cx="5218199" cy="460610"/>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solidFill>
                  <a:schemeClr val="tx1">
                    <a:lumMod val="85000"/>
                    <a:lumOff val="15000"/>
                  </a:schemeClr>
                </a:solidFill>
              </a:rPr>
              <a:t>なかなか目的の情報にたどり着けない。</a:t>
            </a:r>
          </a:p>
        </p:txBody>
      </p:sp>
      <p:pic>
        <p:nvPicPr>
          <p:cNvPr id="12" name="図 11"/>
          <p:cNvPicPr>
            <a:picLocks noChangeAspect="1"/>
          </p:cNvPicPr>
          <p:nvPr/>
        </p:nvPicPr>
        <p:blipFill>
          <a:blip r:embed="rId3"/>
          <a:stretch>
            <a:fillRect/>
          </a:stretch>
        </p:blipFill>
        <p:spPr>
          <a:xfrm>
            <a:off x="7501100" y="5083987"/>
            <a:ext cx="1624365" cy="789180"/>
          </a:xfrm>
          <a:prstGeom prst="rect">
            <a:avLst/>
          </a:prstGeom>
        </p:spPr>
      </p:pic>
      <p:sp>
        <p:nvSpPr>
          <p:cNvPr id="10" name="テキスト ボックス 9"/>
          <p:cNvSpPr txBox="1"/>
          <p:nvPr/>
        </p:nvSpPr>
        <p:spPr>
          <a:xfrm>
            <a:off x="954001" y="5083987"/>
            <a:ext cx="6795539" cy="830997"/>
          </a:xfrm>
          <a:prstGeom prst="rect">
            <a:avLst/>
          </a:prstGeom>
          <a:noFill/>
        </p:spPr>
        <p:txBody>
          <a:bodyPr wrap="square" rtlCol="0">
            <a:spAutoFit/>
          </a:bodyPr>
          <a:lstStyle/>
          <a:p>
            <a:r>
              <a:rPr kumimoji="1" lang="ja-JP" altLang="en-US" sz="2400" dirty="0">
                <a:solidFill>
                  <a:schemeClr val="bg2">
                    <a:lumMod val="60000"/>
                    <a:lumOff val="40000"/>
                  </a:schemeClr>
                </a:solidFill>
              </a:rPr>
              <a:t>社内に蓄積された情報</a:t>
            </a:r>
            <a:r>
              <a:rPr kumimoji="1" lang="ja-JP" altLang="en-US" sz="2400" dirty="0">
                <a:solidFill>
                  <a:schemeClr val="tx1">
                    <a:lumMod val="85000"/>
                    <a:lumOff val="15000"/>
                  </a:schemeClr>
                </a:solidFill>
              </a:rPr>
              <a:t>も</a:t>
            </a:r>
            <a:r>
              <a:rPr kumimoji="1" lang="en-US" altLang="ja-JP" sz="2400" dirty="0">
                <a:solidFill>
                  <a:schemeClr val="tx1">
                    <a:lumMod val="85000"/>
                    <a:lumOff val="15000"/>
                  </a:schemeClr>
                </a:solidFill>
              </a:rPr>
              <a:t>ChatGPT</a:t>
            </a:r>
            <a:r>
              <a:rPr kumimoji="1" lang="ja-JP" altLang="en-US" sz="2400" dirty="0">
                <a:solidFill>
                  <a:schemeClr val="tx1">
                    <a:lumMod val="85000"/>
                    <a:lumOff val="15000"/>
                  </a:schemeClr>
                </a:solidFill>
              </a:rPr>
              <a:t>みたいに</a:t>
            </a:r>
            <a:endParaRPr kumimoji="1" lang="en-US" altLang="ja-JP" sz="2400" dirty="0">
              <a:solidFill>
                <a:schemeClr val="tx1">
                  <a:lumMod val="85000"/>
                  <a:lumOff val="15000"/>
                </a:schemeClr>
              </a:solidFill>
            </a:endParaRPr>
          </a:p>
          <a:p>
            <a:r>
              <a:rPr kumimoji="1" lang="en-US" altLang="ja-JP" sz="2400" dirty="0">
                <a:solidFill>
                  <a:schemeClr val="bg2">
                    <a:lumMod val="60000"/>
                    <a:lumOff val="40000"/>
                  </a:schemeClr>
                </a:solidFill>
              </a:rPr>
              <a:t>AI</a:t>
            </a:r>
            <a:r>
              <a:rPr kumimoji="1" lang="ja-JP" altLang="en-US" sz="2400" dirty="0">
                <a:solidFill>
                  <a:schemeClr val="tx1">
                    <a:lumMod val="85000"/>
                    <a:lumOff val="15000"/>
                  </a:schemeClr>
                </a:solidFill>
              </a:rPr>
              <a:t>を用いて</a:t>
            </a:r>
            <a:r>
              <a:rPr kumimoji="1" lang="ja-JP" altLang="en-US" sz="2400" dirty="0">
                <a:solidFill>
                  <a:schemeClr val="bg2">
                    <a:lumMod val="60000"/>
                    <a:lumOff val="40000"/>
                  </a:schemeClr>
                </a:solidFill>
              </a:rPr>
              <a:t>対話式</a:t>
            </a:r>
            <a:r>
              <a:rPr kumimoji="1" lang="ja-JP" altLang="en-US" sz="2400" dirty="0">
                <a:solidFill>
                  <a:schemeClr val="tx1">
                    <a:lumMod val="85000"/>
                    <a:lumOff val="15000"/>
                  </a:schemeClr>
                </a:solidFill>
              </a:rPr>
              <a:t>で検索できるようにしたい！</a:t>
            </a:r>
          </a:p>
        </p:txBody>
      </p:sp>
      <p:pic>
        <p:nvPicPr>
          <p:cNvPr id="14" name="図 13"/>
          <p:cNvPicPr>
            <a:picLocks noChangeAspect="1"/>
          </p:cNvPicPr>
          <p:nvPr/>
        </p:nvPicPr>
        <p:blipFill>
          <a:blip r:embed="rId4"/>
          <a:stretch>
            <a:fillRect/>
          </a:stretch>
        </p:blipFill>
        <p:spPr>
          <a:xfrm>
            <a:off x="7096769" y="2090052"/>
            <a:ext cx="2145078" cy="2027717"/>
          </a:xfrm>
          <a:prstGeom prst="rect">
            <a:avLst/>
          </a:prstGeom>
        </p:spPr>
      </p:pic>
    </p:spTree>
    <p:extLst>
      <p:ext uri="{BB962C8B-B14F-4D97-AF65-F5344CB8AC3E}">
        <p14:creationId xmlns:p14="http://schemas.microsoft.com/office/powerpoint/2010/main" val="2811876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6</a:t>
            </a:fld>
            <a:endParaRPr/>
          </a:p>
        </p:txBody>
      </p:sp>
      <p:sp>
        <p:nvSpPr>
          <p:cNvPr id="13" name="タイトル 2"/>
          <p:cNvSpPr>
            <a:spLocks noGrp="1"/>
          </p:cNvSpPr>
          <p:nvPr>
            <p:ph type="title"/>
          </p:nvPr>
        </p:nvSpPr>
        <p:spPr/>
        <p:txBody>
          <a:bodyPr/>
          <a:lstStyle/>
          <a:p>
            <a:r>
              <a:rPr kumimoji="1" lang="en-US" altLang="ja-JP" dirty="0">
                <a:solidFill>
                  <a:schemeClr val="tx1">
                    <a:lumMod val="85000"/>
                    <a:lumOff val="15000"/>
                  </a:schemeClr>
                </a:solidFill>
              </a:rPr>
              <a:t>1. </a:t>
            </a:r>
            <a:r>
              <a:rPr kumimoji="1" lang="ja-JP" altLang="en-US" dirty="0">
                <a:solidFill>
                  <a:schemeClr val="tx1">
                    <a:lumMod val="85000"/>
                    <a:lumOff val="15000"/>
                  </a:schemeClr>
                </a:solidFill>
              </a:rPr>
              <a:t>テーマ選定理由</a:t>
            </a:r>
          </a:p>
        </p:txBody>
      </p:sp>
      <p:grpSp>
        <p:nvGrpSpPr>
          <p:cNvPr id="11" name="グループ化 10"/>
          <p:cNvGrpSpPr/>
          <p:nvPr/>
        </p:nvGrpSpPr>
        <p:grpSpPr>
          <a:xfrm>
            <a:off x="1546734" y="1384046"/>
            <a:ext cx="6917278" cy="2509044"/>
            <a:chOff x="1230435" y="1110293"/>
            <a:chExt cx="6917278" cy="2509044"/>
          </a:xfrm>
        </p:grpSpPr>
        <p:sp>
          <p:nvSpPr>
            <p:cNvPr id="7" name="角丸四角形 6"/>
            <p:cNvSpPr/>
            <p:nvPr/>
          </p:nvSpPr>
          <p:spPr>
            <a:xfrm>
              <a:off x="1230435" y="1110293"/>
              <a:ext cx="4447916" cy="1322773"/>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800"/>
                </a:lnSpc>
              </a:pPr>
              <a:r>
                <a:rPr kumimoji="1" lang="ja-JP" altLang="en-US" sz="2000" dirty="0">
                  <a:solidFill>
                    <a:schemeClr val="tx1">
                      <a:lumMod val="85000"/>
                      <a:lumOff val="15000"/>
                    </a:schemeClr>
                  </a:solidFill>
                </a:rPr>
                <a:t>みんなはどう思っている？</a:t>
              </a:r>
              <a:endParaRPr kumimoji="1" lang="en-US" altLang="ja-JP" sz="2000" dirty="0">
                <a:solidFill>
                  <a:schemeClr val="tx1">
                    <a:lumMod val="85000"/>
                    <a:lumOff val="15000"/>
                  </a:schemeClr>
                </a:solidFill>
              </a:endParaRPr>
            </a:p>
            <a:p>
              <a:pPr algn="ctr">
                <a:lnSpc>
                  <a:spcPts val="2800"/>
                </a:lnSpc>
              </a:pPr>
              <a:r>
                <a:rPr kumimoji="1" lang="ja-JP" altLang="en-US" sz="2000" dirty="0">
                  <a:solidFill>
                    <a:schemeClr val="tx1">
                      <a:lumMod val="85000"/>
                      <a:lumOff val="15000"/>
                    </a:schemeClr>
                  </a:solidFill>
                </a:rPr>
                <a:t>社内の現状は？</a:t>
              </a:r>
              <a:endParaRPr kumimoji="1" lang="en-US" altLang="ja-JP" sz="2000" dirty="0">
                <a:solidFill>
                  <a:schemeClr val="tx1">
                    <a:lumMod val="85000"/>
                    <a:lumOff val="15000"/>
                  </a:schemeClr>
                </a:solidFill>
              </a:endParaRPr>
            </a:p>
          </p:txBody>
        </p:sp>
        <p:grpSp>
          <p:nvGrpSpPr>
            <p:cNvPr id="6" name="グループ化 5"/>
            <p:cNvGrpSpPr/>
            <p:nvPr/>
          </p:nvGrpSpPr>
          <p:grpSpPr>
            <a:xfrm>
              <a:off x="5628215" y="2452466"/>
              <a:ext cx="358754" cy="325264"/>
              <a:chOff x="5425440" y="2032306"/>
              <a:chExt cx="358754" cy="325264"/>
            </a:xfrm>
          </p:grpSpPr>
          <p:sp>
            <p:nvSpPr>
              <p:cNvPr id="3" name="楕円 2"/>
              <p:cNvSpPr/>
              <p:nvPr/>
            </p:nvSpPr>
            <p:spPr>
              <a:xfrm>
                <a:off x="5425440" y="2032306"/>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5590860" y="2194914"/>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5712194" y="2285570"/>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4" name="図 3"/>
            <p:cNvPicPr>
              <a:picLocks noChangeAspect="1"/>
            </p:cNvPicPr>
            <p:nvPr/>
          </p:nvPicPr>
          <p:blipFill>
            <a:blip r:embed="rId3"/>
            <a:stretch>
              <a:fillRect/>
            </a:stretch>
          </p:blipFill>
          <p:spPr>
            <a:xfrm>
              <a:off x="6295587" y="2032306"/>
              <a:ext cx="1852126" cy="1587031"/>
            </a:xfrm>
            <a:prstGeom prst="rect">
              <a:avLst/>
            </a:prstGeom>
          </p:spPr>
        </p:pic>
      </p:grpSp>
      <p:grpSp>
        <p:nvGrpSpPr>
          <p:cNvPr id="8" name="グループ化 7"/>
          <p:cNvGrpSpPr/>
          <p:nvPr/>
        </p:nvGrpSpPr>
        <p:grpSpPr>
          <a:xfrm>
            <a:off x="1441987" y="4424148"/>
            <a:ext cx="7022025" cy="1096363"/>
            <a:chOff x="1230435" y="4796404"/>
            <a:chExt cx="7022025" cy="1096363"/>
          </a:xfrm>
        </p:grpSpPr>
        <p:sp>
          <p:nvSpPr>
            <p:cNvPr id="16" name="テキスト ボックス 15"/>
            <p:cNvSpPr txBox="1"/>
            <p:nvPr/>
          </p:nvSpPr>
          <p:spPr>
            <a:xfrm>
              <a:off x="1230435" y="4796404"/>
              <a:ext cx="7022025" cy="1096363"/>
            </a:xfrm>
            <a:prstGeom prst="rect">
              <a:avLst/>
            </a:prstGeom>
            <a:noFill/>
            <a:ln w="38100">
              <a:solidFill>
                <a:srgbClr val="558ED5"/>
              </a:solidFill>
            </a:ln>
          </p:spPr>
          <p:txBody>
            <a:bodyPr wrap="square" lIns="360000" tIns="360000" rIns="1440000" bIns="360000" rtlCol="0">
              <a:spAutoFit/>
            </a:bodyPr>
            <a:lstStyle/>
            <a:p>
              <a:pPr algn="ctr"/>
              <a:r>
                <a:rPr kumimoji="1" lang="ja-JP" altLang="en-US" sz="2400" dirty="0">
                  <a:solidFill>
                    <a:schemeClr val="tx1">
                      <a:lumMod val="85000"/>
                      <a:lumOff val="15000"/>
                    </a:schemeClr>
                  </a:solidFill>
                </a:rPr>
                <a:t>社内の情報収集における現状を調査</a:t>
              </a:r>
              <a:endParaRPr kumimoji="1" lang="en-US" altLang="ja-JP" sz="2400" dirty="0">
                <a:solidFill>
                  <a:schemeClr val="tx1">
                    <a:lumMod val="85000"/>
                    <a:lumOff val="15000"/>
                  </a:schemeClr>
                </a:solidFill>
              </a:endParaRPr>
            </a:p>
          </p:txBody>
        </p:sp>
        <p:pic>
          <p:nvPicPr>
            <p:cNvPr id="5" name="図 4"/>
            <p:cNvPicPr>
              <a:picLocks noChangeAspect="1"/>
            </p:cNvPicPr>
            <p:nvPr/>
          </p:nvPicPr>
          <p:blipFill rotWithShape="1">
            <a:blip r:embed="rId4"/>
            <a:srcRect l="57553" t="65329"/>
            <a:stretch/>
          </p:blipFill>
          <p:spPr>
            <a:xfrm>
              <a:off x="6913040" y="5160635"/>
              <a:ext cx="617220" cy="477376"/>
            </a:xfrm>
            <a:prstGeom prst="rect">
              <a:avLst/>
            </a:prstGeom>
          </p:spPr>
        </p:pic>
      </p:grpSp>
    </p:spTree>
    <p:extLst>
      <p:ext uri="{BB962C8B-B14F-4D97-AF65-F5344CB8AC3E}">
        <p14:creationId xmlns:p14="http://schemas.microsoft.com/office/powerpoint/2010/main" val="2103862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7</a:t>
            </a:fld>
            <a:endParaRPr/>
          </a:p>
        </p:txBody>
      </p:sp>
      <p:sp>
        <p:nvSpPr>
          <p:cNvPr id="13" name="タイトル 2"/>
          <p:cNvSpPr>
            <a:spLocks noGrp="1"/>
          </p:cNvSpPr>
          <p:nvPr>
            <p:ph type="title"/>
          </p:nvPr>
        </p:nvSpPr>
        <p:spPr/>
        <p:txBody>
          <a:bodyPr/>
          <a:lstStyle/>
          <a:p>
            <a:r>
              <a:rPr kumimoji="1" lang="en-US" altLang="ja-JP" dirty="0"/>
              <a:t>1. </a:t>
            </a:r>
            <a:r>
              <a:rPr kumimoji="1" lang="ja-JP" altLang="en-US" dirty="0"/>
              <a:t>テーマ選定理由</a:t>
            </a:r>
          </a:p>
        </p:txBody>
      </p:sp>
      <p:grpSp>
        <p:nvGrpSpPr>
          <p:cNvPr id="4" name="グループ化 3"/>
          <p:cNvGrpSpPr/>
          <p:nvPr/>
        </p:nvGrpSpPr>
        <p:grpSpPr>
          <a:xfrm>
            <a:off x="954001" y="975566"/>
            <a:ext cx="5646823" cy="3647789"/>
            <a:chOff x="954001" y="903516"/>
            <a:chExt cx="5646823" cy="3647789"/>
          </a:xfrm>
        </p:grpSpPr>
        <p:graphicFrame>
          <p:nvGraphicFramePr>
            <p:cNvPr id="6" name="グラフ 5">
              <a:extLst>
                <a:ext uri="{FF2B5EF4-FFF2-40B4-BE49-F238E27FC236}">
                  <a16:creationId xmlns:a16="http://schemas.microsoft.com/office/drawing/2014/main" id="{7B2B5581-E152-174C-8565-042386807F82}"/>
                </a:ext>
              </a:extLst>
            </p:cNvPr>
            <p:cNvGraphicFramePr/>
            <p:nvPr>
              <p:extLst>
                <p:ext uri="{D42A27DB-BD31-4B8C-83A1-F6EECF244321}">
                  <p14:modId xmlns:p14="http://schemas.microsoft.com/office/powerpoint/2010/main" val="3503191931"/>
                </p:ext>
              </p:extLst>
            </p:nvPr>
          </p:nvGraphicFramePr>
          <p:xfrm>
            <a:off x="954001" y="903516"/>
            <a:ext cx="5646823" cy="3647789"/>
          </p:xfrm>
          <a:graphic>
            <a:graphicData uri="http://schemas.openxmlformats.org/drawingml/2006/chart">
              <c:chart xmlns:c="http://schemas.openxmlformats.org/drawingml/2006/chart" xmlns:r="http://schemas.openxmlformats.org/officeDocument/2006/relationships" r:id="rId3"/>
            </a:graphicData>
          </a:graphic>
        </p:graphicFrame>
        <p:sp>
          <p:nvSpPr>
            <p:cNvPr id="3" name="テキスト ボックス 2"/>
            <p:cNvSpPr txBox="1"/>
            <p:nvPr/>
          </p:nvSpPr>
          <p:spPr>
            <a:xfrm>
              <a:off x="2566798" y="2727410"/>
              <a:ext cx="1805177" cy="1015663"/>
            </a:xfrm>
            <a:prstGeom prst="rect">
              <a:avLst/>
            </a:prstGeom>
            <a:noFill/>
          </p:spPr>
          <p:txBody>
            <a:bodyPr wrap="square" rtlCol="0">
              <a:spAutoFit/>
            </a:bodyPr>
            <a:lstStyle/>
            <a:p>
              <a:pPr algn="ctr"/>
              <a:r>
                <a:rPr kumimoji="1" lang="en-US" altLang="ja-JP" sz="1800" b="1" dirty="0">
                  <a:solidFill>
                    <a:schemeClr val="bg1"/>
                  </a:solidFill>
                </a:rPr>
                <a:t>30</a:t>
              </a:r>
              <a:r>
                <a:rPr kumimoji="1" lang="ja-JP" altLang="en-US" sz="1800" b="1" dirty="0">
                  <a:solidFill>
                    <a:schemeClr val="bg1"/>
                  </a:solidFill>
                </a:rPr>
                <a:t>分以上</a:t>
              </a:r>
              <a:endParaRPr kumimoji="1" lang="en-US" altLang="ja-JP" sz="1800" b="1" dirty="0">
                <a:solidFill>
                  <a:schemeClr val="bg1"/>
                </a:solidFill>
              </a:endParaRPr>
            </a:p>
            <a:p>
              <a:pPr algn="ctr"/>
              <a:r>
                <a:rPr kumimoji="1" lang="ja-JP" altLang="en-US" sz="2800" b="1" dirty="0">
                  <a:solidFill>
                    <a:schemeClr val="bg1"/>
                  </a:solidFill>
                </a:rPr>
                <a:t>約</a:t>
              </a:r>
              <a:r>
                <a:rPr kumimoji="1" lang="en-US" altLang="ja-JP" sz="4000" b="1" dirty="0">
                  <a:solidFill>
                    <a:schemeClr val="bg1"/>
                  </a:solidFill>
                </a:rPr>
                <a:t>58</a:t>
              </a:r>
              <a:r>
                <a:rPr kumimoji="1" lang="en-US" altLang="ja-JP" sz="2800" b="1" dirty="0">
                  <a:solidFill>
                    <a:schemeClr val="bg1"/>
                  </a:solidFill>
                </a:rPr>
                <a:t>%</a:t>
              </a:r>
              <a:endParaRPr kumimoji="1" lang="ja-JP" altLang="en-US" sz="4400" b="1" dirty="0">
                <a:solidFill>
                  <a:schemeClr val="bg1"/>
                </a:solidFill>
              </a:endParaRPr>
            </a:p>
          </p:txBody>
        </p:sp>
        <p:sp>
          <p:nvSpPr>
            <p:cNvPr id="8" name="テキスト ボックス 7"/>
            <p:cNvSpPr txBox="1"/>
            <p:nvPr/>
          </p:nvSpPr>
          <p:spPr>
            <a:xfrm>
              <a:off x="1188147" y="966688"/>
              <a:ext cx="3850577" cy="369332"/>
            </a:xfrm>
            <a:prstGeom prst="rect">
              <a:avLst/>
            </a:prstGeom>
            <a:noFill/>
          </p:spPr>
          <p:txBody>
            <a:bodyPr wrap="square" rtlCol="0">
              <a:spAutoFit/>
            </a:bodyPr>
            <a:lstStyle/>
            <a:p>
              <a:pPr algn="ctr"/>
              <a:r>
                <a:rPr kumimoji="1" lang="en-US" altLang="ja-JP" sz="1800" u="sng" dirty="0">
                  <a:solidFill>
                    <a:schemeClr val="tx1">
                      <a:lumMod val="85000"/>
                      <a:lumOff val="15000"/>
                    </a:schemeClr>
                  </a:solidFill>
                </a:rPr>
                <a:t>1</a:t>
              </a:r>
              <a:r>
                <a:rPr kumimoji="1" lang="ja-JP" altLang="en-US" sz="1800" u="sng" dirty="0">
                  <a:solidFill>
                    <a:schemeClr val="tx1">
                      <a:lumMod val="85000"/>
                      <a:lumOff val="15000"/>
                    </a:schemeClr>
                  </a:solidFill>
                </a:rPr>
                <a:t>回の情報収集に費やす最大時間</a:t>
              </a:r>
              <a:endParaRPr kumimoji="1" lang="ja-JP" altLang="en-US" sz="3200" u="sng" dirty="0">
                <a:solidFill>
                  <a:schemeClr val="tx1">
                    <a:lumMod val="85000"/>
                    <a:lumOff val="15000"/>
                  </a:schemeClr>
                </a:solidFill>
              </a:endParaRPr>
            </a:p>
          </p:txBody>
        </p:sp>
      </p:grpSp>
      <p:grpSp>
        <p:nvGrpSpPr>
          <p:cNvPr id="20" name="グループ化 19"/>
          <p:cNvGrpSpPr/>
          <p:nvPr/>
        </p:nvGrpSpPr>
        <p:grpSpPr>
          <a:xfrm>
            <a:off x="4083050" y="2343824"/>
            <a:ext cx="5469441" cy="819637"/>
            <a:chOff x="4356100" y="2331682"/>
            <a:chExt cx="5469441" cy="819637"/>
          </a:xfrm>
        </p:grpSpPr>
        <p:sp>
          <p:nvSpPr>
            <p:cNvPr id="2" name="テキスト ボックス 1"/>
            <p:cNvSpPr txBox="1"/>
            <p:nvPr/>
          </p:nvSpPr>
          <p:spPr>
            <a:xfrm>
              <a:off x="4936383" y="2416674"/>
              <a:ext cx="4889158" cy="646331"/>
            </a:xfrm>
            <a:prstGeom prst="rect">
              <a:avLst/>
            </a:prstGeom>
            <a:noFill/>
          </p:spPr>
          <p:txBody>
            <a:bodyPr wrap="square" rtlCol="0">
              <a:spAutoFit/>
            </a:bodyPr>
            <a:lstStyle/>
            <a:p>
              <a:r>
                <a:rPr kumimoji="1" lang="en-US" altLang="ja-JP" sz="1800" dirty="0">
                  <a:solidFill>
                    <a:schemeClr val="tx1">
                      <a:lumMod val="85000"/>
                      <a:lumOff val="15000"/>
                    </a:schemeClr>
                  </a:solidFill>
                </a:rPr>
                <a:t>1</a:t>
              </a:r>
              <a:r>
                <a:rPr kumimoji="1" lang="ja-JP" altLang="en-US" sz="1800" dirty="0">
                  <a:solidFill>
                    <a:schemeClr val="tx1">
                      <a:lumMod val="85000"/>
                      <a:lumOff val="15000"/>
                    </a:schemeClr>
                  </a:solidFill>
                </a:rPr>
                <a:t>回の情報収集に</a:t>
              </a:r>
              <a:r>
                <a:rPr kumimoji="1" lang="en-US" altLang="ja-JP" sz="1800" dirty="0">
                  <a:solidFill>
                    <a:schemeClr val="bg2">
                      <a:lumMod val="60000"/>
                      <a:lumOff val="40000"/>
                    </a:schemeClr>
                  </a:solidFill>
                </a:rPr>
                <a:t>30</a:t>
              </a:r>
              <a:r>
                <a:rPr kumimoji="1" lang="ja-JP" altLang="en-US" sz="1800" dirty="0">
                  <a:solidFill>
                    <a:schemeClr val="bg2">
                      <a:lumMod val="60000"/>
                      <a:lumOff val="40000"/>
                    </a:schemeClr>
                  </a:solidFill>
                </a:rPr>
                <a:t>分以上</a:t>
              </a:r>
              <a:r>
                <a:rPr kumimoji="1" lang="ja-JP" altLang="en-US" sz="1800" dirty="0">
                  <a:solidFill>
                    <a:schemeClr val="tx1">
                      <a:lumMod val="85000"/>
                      <a:lumOff val="15000"/>
                    </a:schemeClr>
                  </a:solidFill>
                </a:rPr>
                <a:t>の</a:t>
              </a:r>
              <a:endParaRPr kumimoji="1" lang="en-US" altLang="ja-JP" sz="1800" dirty="0">
                <a:solidFill>
                  <a:schemeClr val="tx1">
                    <a:lumMod val="85000"/>
                    <a:lumOff val="15000"/>
                  </a:schemeClr>
                </a:solidFill>
              </a:endParaRPr>
            </a:p>
            <a:p>
              <a:r>
                <a:rPr kumimoji="1" lang="ja-JP" altLang="en-US" sz="1800" dirty="0">
                  <a:solidFill>
                    <a:schemeClr val="tx1">
                      <a:lumMod val="85000"/>
                      <a:lumOff val="15000"/>
                    </a:schemeClr>
                  </a:solidFill>
                </a:rPr>
                <a:t>時間を費やすことがある人は</a:t>
              </a:r>
              <a:r>
                <a:rPr kumimoji="1" lang="ja-JP" altLang="en-US" sz="1800" dirty="0">
                  <a:solidFill>
                    <a:schemeClr val="bg2">
                      <a:lumMod val="60000"/>
                      <a:lumOff val="40000"/>
                    </a:schemeClr>
                  </a:solidFill>
                </a:rPr>
                <a:t>半数</a:t>
              </a:r>
              <a:r>
                <a:rPr kumimoji="1" lang="ja-JP" altLang="en-US" sz="1800" dirty="0">
                  <a:solidFill>
                    <a:schemeClr val="tx1">
                      <a:lumMod val="85000"/>
                      <a:lumOff val="15000"/>
                    </a:schemeClr>
                  </a:solidFill>
                </a:rPr>
                <a:t>以上！</a:t>
              </a:r>
              <a:endParaRPr kumimoji="1" lang="en-US" altLang="ja-JP" sz="1800" dirty="0">
                <a:solidFill>
                  <a:schemeClr val="tx1">
                    <a:lumMod val="85000"/>
                    <a:lumOff val="15000"/>
                  </a:schemeClr>
                </a:solidFill>
              </a:endParaRPr>
            </a:p>
          </p:txBody>
        </p:sp>
        <p:sp>
          <p:nvSpPr>
            <p:cNvPr id="5" name="正方形/長方形 4"/>
            <p:cNvSpPr/>
            <p:nvPr/>
          </p:nvSpPr>
          <p:spPr>
            <a:xfrm>
              <a:off x="4936383" y="2331682"/>
              <a:ext cx="4172807" cy="819637"/>
            </a:xfrm>
            <a:prstGeom prst="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p:nvCxnSpPr>
          <p:spPr>
            <a:xfrm flipV="1">
              <a:off x="4711033" y="2768225"/>
              <a:ext cx="216000"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V="1">
              <a:off x="4356100" y="2765477"/>
              <a:ext cx="362553" cy="255023"/>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5" name="グループ化 24"/>
          <p:cNvGrpSpPr/>
          <p:nvPr/>
        </p:nvGrpSpPr>
        <p:grpSpPr>
          <a:xfrm>
            <a:off x="1420140" y="4830319"/>
            <a:ext cx="7416000" cy="1365688"/>
            <a:chOff x="1865583" y="4811736"/>
            <a:chExt cx="7416000" cy="1365688"/>
          </a:xfrm>
        </p:grpSpPr>
        <p:sp>
          <p:nvSpPr>
            <p:cNvPr id="22" name="正方形/長方形 21"/>
            <p:cNvSpPr/>
            <p:nvPr/>
          </p:nvSpPr>
          <p:spPr>
            <a:xfrm>
              <a:off x="1865583" y="4811736"/>
              <a:ext cx="7416000" cy="1365688"/>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グループ化 23"/>
            <p:cNvGrpSpPr/>
            <p:nvPr/>
          </p:nvGrpSpPr>
          <p:grpSpPr>
            <a:xfrm>
              <a:off x="2151333" y="5079082"/>
              <a:ext cx="5774782" cy="830997"/>
              <a:chOff x="1692818" y="4988665"/>
              <a:chExt cx="5774782" cy="830997"/>
            </a:xfrm>
          </p:grpSpPr>
          <p:sp>
            <p:nvSpPr>
              <p:cNvPr id="21" name="正方形/長方形 20"/>
              <p:cNvSpPr/>
              <p:nvPr/>
            </p:nvSpPr>
            <p:spPr>
              <a:xfrm>
                <a:off x="3020188" y="5330528"/>
                <a:ext cx="3959732" cy="46800"/>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1808976" y="5695554"/>
                <a:ext cx="2107704" cy="45719"/>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1692818" y="4988665"/>
                <a:ext cx="5774782" cy="830997"/>
              </a:xfrm>
              <a:prstGeom prst="rect">
                <a:avLst/>
              </a:prstGeom>
              <a:noFill/>
            </p:spPr>
            <p:txBody>
              <a:bodyPr wrap="square" rtlCol="0">
                <a:spAutoFit/>
              </a:bodyPr>
              <a:lstStyle/>
              <a:p>
                <a:r>
                  <a:rPr kumimoji="1" lang="ja-JP" altLang="en-US" sz="2400" dirty="0">
                    <a:solidFill>
                      <a:schemeClr val="tx1">
                        <a:lumMod val="85000"/>
                        <a:lumOff val="15000"/>
                      </a:schemeClr>
                    </a:solidFill>
                  </a:rPr>
                  <a:t>社内でも情報収集に費やす時間の削減は業務全体の改善にも効果的！</a:t>
                </a:r>
                <a:endParaRPr kumimoji="1" lang="en-US" altLang="ja-JP" sz="2400" dirty="0">
                  <a:solidFill>
                    <a:schemeClr val="tx1">
                      <a:lumMod val="85000"/>
                      <a:lumOff val="15000"/>
                    </a:schemeClr>
                  </a:solidFill>
                </a:endParaRPr>
              </a:p>
            </p:txBody>
          </p:sp>
        </p:grpSp>
      </p:grpSp>
      <p:grpSp>
        <p:nvGrpSpPr>
          <p:cNvPr id="59" name="グループ化 58"/>
          <p:cNvGrpSpPr/>
          <p:nvPr/>
        </p:nvGrpSpPr>
        <p:grpSpPr>
          <a:xfrm>
            <a:off x="7461813" y="5040147"/>
            <a:ext cx="1066480" cy="888515"/>
            <a:chOff x="3943349" y="1685853"/>
            <a:chExt cx="1066480" cy="888515"/>
          </a:xfrm>
        </p:grpSpPr>
        <p:grpSp>
          <p:nvGrpSpPr>
            <p:cNvPr id="60" name="グループ化 59"/>
            <p:cNvGrpSpPr/>
            <p:nvPr/>
          </p:nvGrpSpPr>
          <p:grpSpPr>
            <a:xfrm>
              <a:off x="4128718" y="1980097"/>
              <a:ext cx="598062" cy="548912"/>
              <a:chOff x="4128718" y="1980097"/>
              <a:chExt cx="598062" cy="548912"/>
            </a:xfrm>
            <a:solidFill>
              <a:schemeClr val="bg1"/>
            </a:solidFill>
          </p:grpSpPr>
          <p:sp>
            <p:nvSpPr>
              <p:cNvPr id="62" name="楕円 3"/>
              <p:cNvSpPr/>
              <p:nvPr/>
            </p:nvSpPr>
            <p:spPr>
              <a:xfrm>
                <a:off x="4302915" y="1987558"/>
                <a:ext cx="423865" cy="467356"/>
              </a:xfrm>
              <a:custGeom>
                <a:avLst/>
                <a:gdLst>
                  <a:gd name="connsiteX0" fmla="*/ 0 w 423864"/>
                  <a:gd name="connsiteY0" fmla="*/ 237250 h 474499"/>
                  <a:gd name="connsiteX1" fmla="*/ 211932 w 423864"/>
                  <a:gd name="connsiteY1" fmla="*/ 0 h 474499"/>
                  <a:gd name="connsiteX2" fmla="*/ 423864 w 423864"/>
                  <a:gd name="connsiteY2" fmla="*/ 237250 h 474499"/>
                  <a:gd name="connsiteX3" fmla="*/ 211932 w 423864"/>
                  <a:gd name="connsiteY3" fmla="*/ 474500 h 474499"/>
                  <a:gd name="connsiteX4" fmla="*/ 0 w 423864"/>
                  <a:gd name="connsiteY4" fmla="*/ 237250 h 474499"/>
                  <a:gd name="connsiteX0" fmla="*/ 1 w 423865"/>
                  <a:gd name="connsiteY0" fmla="*/ 237250 h 467356"/>
                  <a:gd name="connsiteX1" fmla="*/ 211933 w 423865"/>
                  <a:gd name="connsiteY1" fmla="*/ 0 h 467356"/>
                  <a:gd name="connsiteX2" fmla="*/ 423865 w 423865"/>
                  <a:gd name="connsiteY2" fmla="*/ 237250 h 467356"/>
                  <a:gd name="connsiteX3" fmla="*/ 209552 w 423865"/>
                  <a:gd name="connsiteY3" fmla="*/ 467356 h 467356"/>
                  <a:gd name="connsiteX4" fmla="*/ 1 w 423865"/>
                  <a:gd name="connsiteY4" fmla="*/ 237250 h 467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5" h="467356">
                    <a:moveTo>
                      <a:pt x="1" y="237250"/>
                    </a:moveTo>
                    <a:cubicBezTo>
                      <a:pt x="398" y="159357"/>
                      <a:pt x="94886" y="0"/>
                      <a:pt x="211933" y="0"/>
                    </a:cubicBezTo>
                    <a:cubicBezTo>
                      <a:pt x="328980" y="0"/>
                      <a:pt x="423865" y="106220"/>
                      <a:pt x="423865" y="237250"/>
                    </a:cubicBezTo>
                    <a:cubicBezTo>
                      <a:pt x="423865" y="368280"/>
                      <a:pt x="326599" y="467356"/>
                      <a:pt x="209552" y="467356"/>
                    </a:cubicBezTo>
                    <a:cubicBezTo>
                      <a:pt x="92505" y="467356"/>
                      <a:pt x="-396" y="315143"/>
                      <a:pt x="1" y="23725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3"/>
              <p:cNvSpPr/>
              <p:nvPr/>
            </p:nvSpPr>
            <p:spPr>
              <a:xfrm rot="18803818">
                <a:off x="4304604" y="2219174"/>
                <a:ext cx="101126" cy="295356"/>
              </a:xfrm>
              <a:custGeom>
                <a:avLst/>
                <a:gdLst>
                  <a:gd name="connsiteX0" fmla="*/ 0 w 423864"/>
                  <a:gd name="connsiteY0" fmla="*/ 237250 h 474499"/>
                  <a:gd name="connsiteX1" fmla="*/ 211932 w 423864"/>
                  <a:gd name="connsiteY1" fmla="*/ 0 h 474499"/>
                  <a:gd name="connsiteX2" fmla="*/ 423864 w 423864"/>
                  <a:gd name="connsiteY2" fmla="*/ 237250 h 474499"/>
                  <a:gd name="connsiteX3" fmla="*/ 211932 w 423864"/>
                  <a:gd name="connsiteY3" fmla="*/ 474500 h 474499"/>
                  <a:gd name="connsiteX4" fmla="*/ 0 w 423864"/>
                  <a:gd name="connsiteY4" fmla="*/ 237250 h 474499"/>
                  <a:gd name="connsiteX0" fmla="*/ 1 w 423865"/>
                  <a:gd name="connsiteY0" fmla="*/ 237250 h 467356"/>
                  <a:gd name="connsiteX1" fmla="*/ 211933 w 423865"/>
                  <a:gd name="connsiteY1" fmla="*/ 0 h 467356"/>
                  <a:gd name="connsiteX2" fmla="*/ 423865 w 423865"/>
                  <a:gd name="connsiteY2" fmla="*/ 237250 h 467356"/>
                  <a:gd name="connsiteX3" fmla="*/ 209552 w 423865"/>
                  <a:gd name="connsiteY3" fmla="*/ 467356 h 467356"/>
                  <a:gd name="connsiteX4" fmla="*/ 1 w 423865"/>
                  <a:gd name="connsiteY4" fmla="*/ 237250 h 467356"/>
                  <a:gd name="connsiteX0" fmla="*/ 1 w 216397"/>
                  <a:gd name="connsiteY0" fmla="*/ 237805 h 468167"/>
                  <a:gd name="connsiteX1" fmla="*/ 211933 w 216397"/>
                  <a:gd name="connsiteY1" fmla="*/ 555 h 468167"/>
                  <a:gd name="connsiteX2" fmla="*/ 149416 w 216397"/>
                  <a:gd name="connsiteY2" fmla="*/ 192748 h 468167"/>
                  <a:gd name="connsiteX3" fmla="*/ 209552 w 216397"/>
                  <a:gd name="connsiteY3" fmla="*/ 467911 h 468167"/>
                  <a:gd name="connsiteX4" fmla="*/ 1 w 216397"/>
                  <a:gd name="connsiteY4" fmla="*/ 237805 h 468167"/>
                  <a:gd name="connsiteX0" fmla="*/ 0 w 190882"/>
                  <a:gd name="connsiteY0" fmla="*/ 207284 h 467454"/>
                  <a:gd name="connsiteX1" fmla="*/ 187537 w 190882"/>
                  <a:gd name="connsiteY1" fmla="*/ 72 h 467454"/>
                  <a:gd name="connsiteX2" fmla="*/ 125020 w 190882"/>
                  <a:gd name="connsiteY2" fmla="*/ 192265 h 467454"/>
                  <a:gd name="connsiteX3" fmla="*/ 185156 w 190882"/>
                  <a:gd name="connsiteY3" fmla="*/ 467428 h 467454"/>
                  <a:gd name="connsiteX4" fmla="*/ 0 w 190882"/>
                  <a:gd name="connsiteY4" fmla="*/ 207284 h 467454"/>
                  <a:gd name="connsiteX0" fmla="*/ 471 w 254725"/>
                  <a:gd name="connsiteY0" fmla="*/ 207284 h 640170"/>
                  <a:gd name="connsiteX1" fmla="*/ 188008 w 254725"/>
                  <a:gd name="connsiteY1" fmla="*/ 72 h 640170"/>
                  <a:gd name="connsiteX2" fmla="*/ 125491 w 254725"/>
                  <a:gd name="connsiteY2" fmla="*/ 192265 h 640170"/>
                  <a:gd name="connsiteX3" fmla="*/ 252715 w 254725"/>
                  <a:gd name="connsiteY3" fmla="*/ 640157 h 640170"/>
                  <a:gd name="connsiteX4" fmla="*/ 471 w 254725"/>
                  <a:gd name="connsiteY4" fmla="*/ 207284 h 640170"/>
                  <a:gd name="connsiteX0" fmla="*/ 379 w 254633"/>
                  <a:gd name="connsiteY0" fmla="*/ 402489 h 835379"/>
                  <a:gd name="connsiteX1" fmla="*/ 194014 w 254633"/>
                  <a:gd name="connsiteY1" fmla="*/ 19 h 835379"/>
                  <a:gd name="connsiteX2" fmla="*/ 125399 w 254633"/>
                  <a:gd name="connsiteY2" fmla="*/ 387470 h 835379"/>
                  <a:gd name="connsiteX3" fmla="*/ 252623 w 254633"/>
                  <a:gd name="connsiteY3" fmla="*/ 835362 h 835379"/>
                  <a:gd name="connsiteX4" fmla="*/ 379 w 254633"/>
                  <a:gd name="connsiteY4" fmla="*/ 402489 h 835379"/>
                  <a:gd name="connsiteX0" fmla="*/ 402 w 259402"/>
                  <a:gd name="connsiteY0" fmla="*/ 402489 h 835376"/>
                  <a:gd name="connsiteX1" fmla="*/ 194037 w 259402"/>
                  <a:gd name="connsiteY1" fmla="*/ 19 h 835376"/>
                  <a:gd name="connsiteX2" fmla="*/ 192511 w 259402"/>
                  <a:gd name="connsiteY2" fmla="*/ 387469 h 835376"/>
                  <a:gd name="connsiteX3" fmla="*/ 252646 w 259402"/>
                  <a:gd name="connsiteY3" fmla="*/ 835362 h 835376"/>
                  <a:gd name="connsiteX4" fmla="*/ 402 w 259402"/>
                  <a:gd name="connsiteY4" fmla="*/ 402489 h 835376"/>
                  <a:gd name="connsiteX0" fmla="*/ 100 w 259100"/>
                  <a:gd name="connsiteY0" fmla="*/ 492584 h 925475"/>
                  <a:gd name="connsiteX1" fmla="*/ 221533 w 259100"/>
                  <a:gd name="connsiteY1" fmla="*/ 13 h 925475"/>
                  <a:gd name="connsiteX2" fmla="*/ 192209 w 259100"/>
                  <a:gd name="connsiteY2" fmla="*/ 477564 h 925475"/>
                  <a:gd name="connsiteX3" fmla="*/ 252344 w 259100"/>
                  <a:gd name="connsiteY3" fmla="*/ 925457 h 925475"/>
                  <a:gd name="connsiteX4" fmla="*/ 100 w 259100"/>
                  <a:gd name="connsiteY4" fmla="*/ 492584 h 925475"/>
                  <a:gd name="connsiteX0" fmla="*/ 5 w 259005"/>
                  <a:gd name="connsiteY0" fmla="*/ 565767 h 998658"/>
                  <a:gd name="connsiteX1" fmla="*/ 244560 w 259005"/>
                  <a:gd name="connsiteY1" fmla="*/ 11 h 998658"/>
                  <a:gd name="connsiteX2" fmla="*/ 192114 w 259005"/>
                  <a:gd name="connsiteY2" fmla="*/ 550747 h 998658"/>
                  <a:gd name="connsiteX3" fmla="*/ 252249 w 259005"/>
                  <a:gd name="connsiteY3" fmla="*/ 998640 h 998658"/>
                  <a:gd name="connsiteX4" fmla="*/ 5 w 259005"/>
                  <a:gd name="connsiteY4" fmla="*/ 565767 h 998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05" h="998658">
                    <a:moveTo>
                      <a:pt x="5" y="565767"/>
                    </a:moveTo>
                    <a:cubicBezTo>
                      <a:pt x="-1276" y="399329"/>
                      <a:pt x="212542" y="2514"/>
                      <a:pt x="244560" y="11"/>
                    </a:cubicBezTo>
                    <a:cubicBezTo>
                      <a:pt x="276578" y="-2492"/>
                      <a:pt x="192114" y="419717"/>
                      <a:pt x="192114" y="550747"/>
                    </a:cubicBezTo>
                    <a:cubicBezTo>
                      <a:pt x="192114" y="681777"/>
                      <a:pt x="284267" y="996137"/>
                      <a:pt x="252249" y="998640"/>
                    </a:cubicBezTo>
                    <a:cubicBezTo>
                      <a:pt x="220231" y="1001143"/>
                      <a:pt x="1286" y="732205"/>
                      <a:pt x="5" y="56576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3"/>
              <p:cNvSpPr/>
              <p:nvPr/>
            </p:nvSpPr>
            <p:spPr>
              <a:xfrm rot="20159047">
                <a:off x="4128718" y="1980097"/>
                <a:ext cx="87365" cy="7070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3"/>
              <p:cNvSpPr/>
              <p:nvPr/>
            </p:nvSpPr>
            <p:spPr>
              <a:xfrm rot="11879077">
                <a:off x="4301928" y="2042604"/>
                <a:ext cx="64795" cy="15624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3"/>
              <p:cNvSpPr/>
              <p:nvPr/>
            </p:nvSpPr>
            <p:spPr>
              <a:xfrm rot="15986510">
                <a:off x="4239416" y="2211666"/>
                <a:ext cx="109031" cy="78030"/>
              </a:xfrm>
              <a:prstGeom prst="triangle">
                <a:avLst>
                  <a:gd name="adj" fmla="val 5294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3"/>
              <p:cNvSpPr/>
              <p:nvPr/>
            </p:nvSpPr>
            <p:spPr>
              <a:xfrm rot="20891615">
                <a:off x="4468110" y="2380819"/>
                <a:ext cx="165494" cy="1481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1" name="図 60"/>
            <p:cNvPicPr>
              <a:picLocks noChangeAspect="1"/>
            </p:cNvPicPr>
            <p:nvPr/>
          </p:nvPicPr>
          <p:blipFill rotWithShape="1">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ackgroundRemoval t="1422" b="44431" l="1373" r="46339">
                          <a14:foregroundMark x1="8810" y1="10190" x2="9268" y2="10308"/>
                          <a14:foregroundMark x1="11785" y1="7227" x2="11785" y2="7227"/>
                          <a14:foregroundMark x1="6865" y1="1540" x2="6865" y2="1540"/>
                          <a14:foregroundMark x1="3661" y1="2607" x2="3661" y2="2607"/>
                          <a14:foregroundMark x1="1373" y1="4976" x2="1373" y2="4976"/>
                          <a14:foregroundMark x1="21510" y1="24289" x2="21510" y2="24289"/>
                          <a14:foregroundMark x1="25515" y1="39573" x2="25515" y2="39573"/>
                          <a14:foregroundMark x1="26087" y1="41706" x2="26087" y2="41706"/>
                          <a14:foregroundMark x1="9725" y1="15995" x2="9725" y2="15995"/>
                          <a14:foregroundMark x1="11098" y1="18128" x2="11098" y2="18128"/>
                          <a14:foregroundMark x1="10984" y1="17773" x2="10984" y2="17891"/>
                        </a14:backgroundRemoval>
                      </a14:imgEffect>
                    </a14:imgLayer>
                  </a14:imgProps>
                </a:ext>
              </a:extLst>
            </a:blip>
            <a:srcRect r="48489" b="55559"/>
            <a:stretch/>
          </p:blipFill>
          <p:spPr>
            <a:xfrm>
              <a:off x="3943349" y="1685853"/>
              <a:ext cx="1066480" cy="888515"/>
            </a:xfrm>
            <a:prstGeom prst="rect">
              <a:avLst/>
            </a:prstGeom>
          </p:spPr>
        </p:pic>
      </p:grpSp>
    </p:spTree>
    <p:extLst>
      <p:ext uri="{BB962C8B-B14F-4D97-AF65-F5344CB8AC3E}">
        <p14:creationId xmlns:p14="http://schemas.microsoft.com/office/powerpoint/2010/main" val="147988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8</a:t>
            </a:fld>
            <a:endParaRPr/>
          </a:p>
        </p:txBody>
      </p:sp>
      <p:sp>
        <p:nvSpPr>
          <p:cNvPr id="13" name="タイトル 2"/>
          <p:cNvSpPr>
            <a:spLocks noGrp="1"/>
          </p:cNvSpPr>
          <p:nvPr>
            <p:ph type="title"/>
          </p:nvPr>
        </p:nvSpPr>
        <p:spPr/>
        <p:txBody>
          <a:bodyPr/>
          <a:lstStyle/>
          <a:p>
            <a:r>
              <a:rPr kumimoji="1" lang="en-US" altLang="ja-JP" dirty="0"/>
              <a:t>1. </a:t>
            </a:r>
            <a:r>
              <a:rPr kumimoji="1" lang="ja-JP" altLang="en-US" dirty="0"/>
              <a:t>テーマ選定理由</a:t>
            </a:r>
          </a:p>
        </p:txBody>
      </p:sp>
      <p:sp>
        <p:nvSpPr>
          <p:cNvPr id="3" name="テキスト ボックス 2"/>
          <p:cNvSpPr txBox="1"/>
          <p:nvPr/>
        </p:nvSpPr>
        <p:spPr>
          <a:xfrm>
            <a:off x="2566798" y="2799460"/>
            <a:ext cx="1805177" cy="1015663"/>
          </a:xfrm>
          <a:prstGeom prst="rect">
            <a:avLst/>
          </a:prstGeom>
          <a:noFill/>
        </p:spPr>
        <p:txBody>
          <a:bodyPr wrap="square" rtlCol="0">
            <a:spAutoFit/>
          </a:bodyPr>
          <a:lstStyle/>
          <a:p>
            <a:pPr algn="ctr"/>
            <a:r>
              <a:rPr kumimoji="1" lang="en-US" altLang="ja-JP" sz="1800" b="1" dirty="0">
                <a:solidFill>
                  <a:schemeClr val="bg1"/>
                </a:solidFill>
              </a:rPr>
              <a:t>30</a:t>
            </a:r>
            <a:r>
              <a:rPr kumimoji="1" lang="ja-JP" altLang="en-US" sz="1800" b="1" dirty="0">
                <a:solidFill>
                  <a:schemeClr val="bg1"/>
                </a:solidFill>
              </a:rPr>
              <a:t>分以上</a:t>
            </a:r>
            <a:endParaRPr kumimoji="1" lang="en-US" altLang="ja-JP" sz="1800" b="1" dirty="0">
              <a:solidFill>
                <a:schemeClr val="bg1"/>
              </a:solidFill>
            </a:endParaRPr>
          </a:p>
          <a:p>
            <a:pPr algn="ctr"/>
            <a:r>
              <a:rPr kumimoji="1" lang="ja-JP" altLang="en-US" sz="2800" b="1" dirty="0">
                <a:solidFill>
                  <a:schemeClr val="bg1"/>
                </a:solidFill>
              </a:rPr>
              <a:t>約</a:t>
            </a:r>
            <a:r>
              <a:rPr kumimoji="1" lang="en-US" altLang="ja-JP" sz="4000" b="1" dirty="0">
                <a:solidFill>
                  <a:schemeClr val="bg1"/>
                </a:solidFill>
              </a:rPr>
              <a:t>58</a:t>
            </a:r>
            <a:r>
              <a:rPr kumimoji="1" lang="en-US" altLang="ja-JP" sz="2800" b="1" dirty="0">
                <a:solidFill>
                  <a:schemeClr val="bg1"/>
                </a:solidFill>
              </a:rPr>
              <a:t>%</a:t>
            </a:r>
            <a:endParaRPr kumimoji="1" lang="ja-JP" altLang="en-US" sz="4400" b="1" dirty="0">
              <a:solidFill>
                <a:schemeClr val="bg1"/>
              </a:solidFill>
            </a:endParaRPr>
          </a:p>
        </p:txBody>
      </p:sp>
      <p:sp>
        <p:nvSpPr>
          <p:cNvPr id="8" name="テキスト ボックス 7"/>
          <p:cNvSpPr txBox="1"/>
          <p:nvPr/>
        </p:nvSpPr>
        <p:spPr>
          <a:xfrm>
            <a:off x="1234178" y="1041482"/>
            <a:ext cx="2720974" cy="369332"/>
          </a:xfrm>
          <a:prstGeom prst="rect">
            <a:avLst/>
          </a:prstGeom>
          <a:noFill/>
        </p:spPr>
        <p:txBody>
          <a:bodyPr wrap="square" rtlCol="0">
            <a:spAutoFit/>
          </a:bodyPr>
          <a:lstStyle/>
          <a:p>
            <a:pPr algn="ctr"/>
            <a:r>
              <a:rPr kumimoji="1" lang="ja-JP" altLang="en-US" sz="1800" u="sng" dirty="0">
                <a:solidFill>
                  <a:schemeClr val="tx1">
                    <a:lumMod val="85000"/>
                    <a:lumOff val="15000"/>
                  </a:schemeClr>
                </a:solidFill>
              </a:rPr>
              <a:t>情報収集における課題</a:t>
            </a:r>
            <a:endParaRPr kumimoji="1" lang="ja-JP" altLang="en-US" sz="3200" u="sng" dirty="0">
              <a:solidFill>
                <a:schemeClr val="tx1">
                  <a:lumMod val="85000"/>
                  <a:lumOff val="15000"/>
                </a:schemeClr>
              </a:solidFill>
            </a:endParaRPr>
          </a:p>
        </p:txBody>
      </p:sp>
      <p:grpSp>
        <p:nvGrpSpPr>
          <p:cNvPr id="25" name="グループ化 24"/>
          <p:cNvGrpSpPr/>
          <p:nvPr/>
        </p:nvGrpSpPr>
        <p:grpSpPr>
          <a:xfrm>
            <a:off x="1420140" y="4830319"/>
            <a:ext cx="7654010" cy="1365688"/>
            <a:chOff x="1865583" y="4811736"/>
            <a:chExt cx="7654010" cy="1365688"/>
          </a:xfrm>
        </p:grpSpPr>
        <p:sp>
          <p:nvSpPr>
            <p:cNvPr id="22" name="正方形/長方形 21"/>
            <p:cNvSpPr/>
            <p:nvPr/>
          </p:nvSpPr>
          <p:spPr>
            <a:xfrm>
              <a:off x="1865583" y="4811736"/>
              <a:ext cx="7416000" cy="1365688"/>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グループ化 23"/>
            <p:cNvGrpSpPr/>
            <p:nvPr/>
          </p:nvGrpSpPr>
          <p:grpSpPr>
            <a:xfrm>
              <a:off x="2760932" y="5079082"/>
              <a:ext cx="6758661" cy="830997"/>
              <a:chOff x="2302417" y="4988665"/>
              <a:chExt cx="6758661" cy="830997"/>
            </a:xfrm>
          </p:grpSpPr>
          <p:sp>
            <p:nvSpPr>
              <p:cNvPr id="23" name="正方形/長方形 22"/>
              <p:cNvSpPr/>
              <p:nvPr/>
            </p:nvSpPr>
            <p:spPr>
              <a:xfrm>
                <a:off x="2380476" y="5695554"/>
                <a:ext cx="2772000" cy="45719"/>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302417" y="4988665"/>
                <a:ext cx="6758661" cy="830997"/>
              </a:xfrm>
              <a:prstGeom prst="rect">
                <a:avLst/>
              </a:prstGeom>
              <a:noFill/>
            </p:spPr>
            <p:txBody>
              <a:bodyPr wrap="square" rtlCol="0">
                <a:spAutoFit/>
              </a:bodyPr>
              <a:lstStyle/>
              <a:p>
                <a:r>
                  <a:rPr kumimoji="1" lang="ja-JP" altLang="en-US" sz="2400" dirty="0">
                    <a:solidFill>
                      <a:schemeClr val="tx1">
                        <a:lumMod val="85000"/>
                        <a:lumOff val="15000"/>
                      </a:schemeClr>
                    </a:solidFill>
                  </a:rPr>
                  <a:t>情報収集における課題解決に</a:t>
                </a:r>
                <a:endParaRPr kumimoji="1" lang="en-US" altLang="ja-JP" sz="2400" dirty="0">
                  <a:solidFill>
                    <a:schemeClr val="tx1">
                      <a:lumMod val="85000"/>
                      <a:lumOff val="15000"/>
                    </a:schemeClr>
                  </a:solidFill>
                </a:endParaRPr>
              </a:p>
              <a:p>
                <a:r>
                  <a:rPr kumimoji="1" lang="en-US" altLang="ja-JP" sz="2400" dirty="0">
                    <a:solidFill>
                      <a:schemeClr val="tx1">
                        <a:lumMod val="85000"/>
                        <a:lumOff val="15000"/>
                      </a:schemeClr>
                    </a:solidFill>
                  </a:rPr>
                  <a:t>AI</a:t>
                </a:r>
                <a:r>
                  <a:rPr kumimoji="1" lang="ja-JP" altLang="en-US" sz="2400" dirty="0">
                    <a:solidFill>
                      <a:schemeClr val="tx1">
                        <a:lumMod val="85000"/>
                        <a:lumOff val="15000"/>
                      </a:schemeClr>
                    </a:solidFill>
                  </a:rPr>
                  <a:t>検索ツールは有効！</a:t>
                </a:r>
              </a:p>
            </p:txBody>
          </p:sp>
        </p:grpSp>
      </p:grpSp>
      <p:grpSp>
        <p:nvGrpSpPr>
          <p:cNvPr id="59" name="グループ化 58"/>
          <p:cNvGrpSpPr/>
          <p:nvPr/>
        </p:nvGrpSpPr>
        <p:grpSpPr>
          <a:xfrm>
            <a:off x="7461813" y="5040147"/>
            <a:ext cx="1066480" cy="888515"/>
            <a:chOff x="3943349" y="1685853"/>
            <a:chExt cx="1066480" cy="888515"/>
          </a:xfrm>
        </p:grpSpPr>
        <p:grpSp>
          <p:nvGrpSpPr>
            <p:cNvPr id="60" name="グループ化 59"/>
            <p:cNvGrpSpPr/>
            <p:nvPr/>
          </p:nvGrpSpPr>
          <p:grpSpPr>
            <a:xfrm>
              <a:off x="4128718" y="1980097"/>
              <a:ext cx="598062" cy="548912"/>
              <a:chOff x="4128718" y="1980097"/>
              <a:chExt cx="598062" cy="548912"/>
            </a:xfrm>
            <a:solidFill>
              <a:schemeClr val="bg1"/>
            </a:solidFill>
          </p:grpSpPr>
          <p:sp>
            <p:nvSpPr>
              <p:cNvPr id="62" name="楕円 3"/>
              <p:cNvSpPr/>
              <p:nvPr/>
            </p:nvSpPr>
            <p:spPr>
              <a:xfrm>
                <a:off x="4302915" y="1987558"/>
                <a:ext cx="423865" cy="467356"/>
              </a:xfrm>
              <a:custGeom>
                <a:avLst/>
                <a:gdLst>
                  <a:gd name="connsiteX0" fmla="*/ 0 w 423864"/>
                  <a:gd name="connsiteY0" fmla="*/ 237250 h 474499"/>
                  <a:gd name="connsiteX1" fmla="*/ 211932 w 423864"/>
                  <a:gd name="connsiteY1" fmla="*/ 0 h 474499"/>
                  <a:gd name="connsiteX2" fmla="*/ 423864 w 423864"/>
                  <a:gd name="connsiteY2" fmla="*/ 237250 h 474499"/>
                  <a:gd name="connsiteX3" fmla="*/ 211932 w 423864"/>
                  <a:gd name="connsiteY3" fmla="*/ 474500 h 474499"/>
                  <a:gd name="connsiteX4" fmla="*/ 0 w 423864"/>
                  <a:gd name="connsiteY4" fmla="*/ 237250 h 474499"/>
                  <a:gd name="connsiteX0" fmla="*/ 1 w 423865"/>
                  <a:gd name="connsiteY0" fmla="*/ 237250 h 467356"/>
                  <a:gd name="connsiteX1" fmla="*/ 211933 w 423865"/>
                  <a:gd name="connsiteY1" fmla="*/ 0 h 467356"/>
                  <a:gd name="connsiteX2" fmla="*/ 423865 w 423865"/>
                  <a:gd name="connsiteY2" fmla="*/ 237250 h 467356"/>
                  <a:gd name="connsiteX3" fmla="*/ 209552 w 423865"/>
                  <a:gd name="connsiteY3" fmla="*/ 467356 h 467356"/>
                  <a:gd name="connsiteX4" fmla="*/ 1 w 423865"/>
                  <a:gd name="connsiteY4" fmla="*/ 237250 h 467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5" h="467356">
                    <a:moveTo>
                      <a:pt x="1" y="237250"/>
                    </a:moveTo>
                    <a:cubicBezTo>
                      <a:pt x="398" y="159357"/>
                      <a:pt x="94886" y="0"/>
                      <a:pt x="211933" y="0"/>
                    </a:cubicBezTo>
                    <a:cubicBezTo>
                      <a:pt x="328980" y="0"/>
                      <a:pt x="423865" y="106220"/>
                      <a:pt x="423865" y="237250"/>
                    </a:cubicBezTo>
                    <a:cubicBezTo>
                      <a:pt x="423865" y="368280"/>
                      <a:pt x="326599" y="467356"/>
                      <a:pt x="209552" y="467356"/>
                    </a:cubicBezTo>
                    <a:cubicBezTo>
                      <a:pt x="92505" y="467356"/>
                      <a:pt x="-396" y="315143"/>
                      <a:pt x="1" y="23725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3"/>
              <p:cNvSpPr/>
              <p:nvPr/>
            </p:nvSpPr>
            <p:spPr>
              <a:xfrm rot="18803818">
                <a:off x="4304604" y="2219174"/>
                <a:ext cx="101126" cy="295356"/>
              </a:xfrm>
              <a:custGeom>
                <a:avLst/>
                <a:gdLst>
                  <a:gd name="connsiteX0" fmla="*/ 0 w 423864"/>
                  <a:gd name="connsiteY0" fmla="*/ 237250 h 474499"/>
                  <a:gd name="connsiteX1" fmla="*/ 211932 w 423864"/>
                  <a:gd name="connsiteY1" fmla="*/ 0 h 474499"/>
                  <a:gd name="connsiteX2" fmla="*/ 423864 w 423864"/>
                  <a:gd name="connsiteY2" fmla="*/ 237250 h 474499"/>
                  <a:gd name="connsiteX3" fmla="*/ 211932 w 423864"/>
                  <a:gd name="connsiteY3" fmla="*/ 474500 h 474499"/>
                  <a:gd name="connsiteX4" fmla="*/ 0 w 423864"/>
                  <a:gd name="connsiteY4" fmla="*/ 237250 h 474499"/>
                  <a:gd name="connsiteX0" fmla="*/ 1 w 423865"/>
                  <a:gd name="connsiteY0" fmla="*/ 237250 h 467356"/>
                  <a:gd name="connsiteX1" fmla="*/ 211933 w 423865"/>
                  <a:gd name="connsiteY1" fmla="*/ 0 h 467356"/>
                  <a:gd name="connsiteX2" fmla="*/ 423865 w 423865"/>
                  <a:gd name="connsiteY2" fmla="*/ 237250 h 467356"/>
                  <a:gd name="connsiteX3" fmla="*/ 209552 w 423865"/>
                  <a:gd name="connsiteY3" fmla="*/ 467356 h 467356"/>
                  <a:gd name="connsiteX4" fmla="*/ 1 w 423865"/>
                  <a:gd name="connsiteY4" fmla="*/ 237250 h 467356"/>
                  <a:gd name="connsiteX0" fmla="*/ 1 w 216397"/>
                  <a:gd name="connsiteY0" fmla="*/ 237805 h 468167"/>
                  <a:gd name="connsiteX1" fmla="*/ 211933 w 216397"/>
                  <a:gd name="connsiteY1" fmla="*/ 555 h 468167"/>
                  <a:gd name="connsiteX2" fmla="*/ 149416 w 216397"/>
                  <a:gd name="connsiteY2" fmla="*/ 192748 h 468167"/>
                  <a:gd name="connsiteX3" fmla="*/ 209552 w 216397"/>
                  <a:gd name="connsiteY3" fmla="*/ 467911 h 468167"/>
                  <a:gd name="connsiteX4" fmla="*/ 1 w 216397"/>
                  <a:gd name="connsiteY4" fmla="*/ 237805 h 468167"/>
                  <a:gd name="connsiteX0" fmla="*/ 0 w 190882"/>
                  <a:gd name="connsiteY0" fmla="*/ 207284 h 467454"/>
                  <a:gd name="connsiteX1" fmla="*/ 187537 w 190882"/>
                  <a:gd name="connsiteY1" fmla="*/ 72 h 467454"/>
                  <a:gd name="connsiteX2" fmla="*/ 125020 w 190882"/>
                  <a:gd name="connsiteY2" fmla="*/ 192265 h 467454"/>
                  <a:gd name="connsiteX3" fmla="*/ 185156 w 190882"/>
                  <a:gd name="connsiteY3" fmla="*/ 467428 h 467454"/>
                  <a:gd name="connsiteX4" fmla="*/ 0 w 190882"/>
                  <a:gd name="connsiteY4" fmla="*/ 207284 h 467454"/>
                  <a:gd name="connsiteX0" fmla="*/ 471 w 254725"/>
                  <a:gd name="connsiteY0" fmla="*/ 207284 h 640170"/>
                  <a:gd name="connsiteX1" fmla="*/ 188008 w 254725"/>
                  <a:gd name="connsiteY1" fmla="*/ 72 h 640170"/>
                  <a:gd name="connsiteX2" fmla="*/ 125491 w 254725"/>
                  <a:gd name="connsiteY2" fmla="*/ 192265 h 640170"/>
                  <a:gd name="connsiteX3" fmla="*/ 252715 w 254725"/>
                  <a:gd name="connsiteY3" fmla="*/ 640157 h 640170"/>
                  <a:gd name="connsiteX4" fmla="*/ 471 w 254725"/>
                  <a:gd name="connsiteY4" fmla="*/ 207284 h 640170"/>
                  <a:gd name="connsiteX0" fmla="*/ 379 w 254633"/>
                  <a:gd name="connsiteY0" fmla="*/ 402489 h 835379"/>
                  <a:gd name="connsiteX1" fmla="*/ 194014 w 254633"/>
                  <a:gd name="connsiteY1" fmla="*/ 19 h 835379"/>
                  <a:gd name="connsiteX2" fmla="*/ 125399 w 254633"/>
                  <a:gd name="connsiteY2" fmla="*/ 387470 h 835379"/>
                  <a:gd name="connsiteX3" fmla="*/ 252623 w 254633"/>
                  <a:gd name="connsiteY3" fmla="*/ 835362 h 835379"/>
                  <a:gd name="connsiteX4" fmla="*/ 379 w 254633"/>
                  <a:gd name="connsiteY4" fmla="*/ 402489 h 835379"/>
                  <a:gd name="connsiteX0" fmla="*/ 402 w 259402"/>
                  <a:gd name="connsiteY0" fmla="*/ 402489 h 835376"/>
                  <a:gd name="connsiteX1" fmla="*/ 194037 w 259402"/>
                  <a:gd name="connsiteY1" fmla="*/ 19 h 835376"/>
                  <a:gd name="connsiteX2" fmla="*/ 192511 w 259402"/>
                  <a:gd name="connsiteY2" fmla="*/ 387469 h 835376"/>
                  <a:gd name="connsiteX3" fmla="*/ 252646 w 259402"/>
                  <a:gd name="connsiteY3" fmla="*/ 835362 h 835376"/>
                  <a:gd name="connsiteX4" fmla="*/ 402 w 259402"/>
                  <a:gd name="connsiteY4" fmla="*/ 402489 h 835376"/>
                  <a:gd name="connsiteX0" fmla="*/ 100 w 259100"/>
                  <a:gd name="connsiteY0" fmla="*/ 492584 h 925475"/>
                  <a:gd name="connsiteX1" fmla="*/ 221533 w 259100"/>
                  <a:gd name="connsiteY1" fmla="*/ 13 h 925475"/>
                  <a:gd name="connsiteX2" fmla="*/ 192209 w 259100"/>
                  <a:gd name="connsiteY2" fmla="*/ 477564 h 925475"/>
                  <a:gd name="connsiteX3" fmla="*/ 252344 w 259100"/>
                  <a:gd name="connsiteY3" fmla="*/ 925457 h 925475"/>
                  <a:gd name="connsiteX4" fmla="*/ 100 w 259100"/>
                  <a:gd name="connsiteY4" fmla="*/ 492584 h 925475"/>
                  <a:gd name="connsiteX0" fmla="*/ 5 w 259005"/>
                  <a:gd name="connsiteY0" fmla="*/ 565767 h 998658"/>
                  <a:gd name="connsiteX1" fmla="*/ 244560 w 259005"/>
                  <a:gd name="connsiteY1" fmla="*/ 11 h 998658"/>
                  <a:gd name="connsiteX2" fmla="*/ 192114 w 259005"/>
                  <a:gd name="connsiteY2" fmla="*/ 550747 h 998658"/>
                  <a:gd name="connsiteX3" fmla="*/ 252249 w 259005"/>
                  <a:gd name="connsiteY3" fmla="*/ 998640 h 998658"/>
                  <a:gd name="connsiteX4" fmla="*/ 5 w 259005"/>
                  <a:gd name="connsiteY4" fmla="*/ 565767 h 998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05" h="998658">
                    <a:moveTo>
                      <a:pt x="5" y="565767"/>
                    </a:moveTo>
                    <a:cubicBezTo>
                      <a:pt x="-1276" y="399329"/>
                      <a:pt x="212542" y="2514"/>
                      <a:pt x="244560" y="11"/>
                    </a:cubicBezTo>
                    <a:cubicBezTo>
                      <a:pt x="276578" y="-2492"/>
                      <a:pt x="192114" y="419717"/>
                      <a:pt x="192114" y="550747"/>
                    </a:cubicBezTo>
                    <a:cubicBezTo>
                      <a:pt x="192114" y="681777"/>
                      <a:pt x="284267" y="996137"/>
                      <a:pt x="252249" y="998640"/>
                    </a:cubicBezTo>
                    <a:cubicBezTo>
                      <a:pt x="220231" y="1001143"/>
                      <a:pt x="1286" y="732205"/>
                      <a:pt x="5" y="56576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3"/>
              <p:cNvSpPr/>
              <p:nvPr/>
            </p:nvSpPr>
            <p:spPr>
              <a:xfrm rot="20159047">
                <a:off x="4128718" y="1980097"/>
                <a:ext cx="87365" cy="7070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3"/>
              <p:cNvSpPr/>
              <p:nvPr/>
            </p:nvSpPr>
            <p:spPr>
              <a:xfrm rot="11879077">
                <a:off x="4301928" y="2042604"/>
                <a:ext cx="64795" cy="15624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3"/>
              <p:cNvSpPr/>
              <p:nvPr/>
            </p:nvSpPr>
            <p:spPr>
              <a:xfrm rot="15986510">
                <a:off x="4239416" y="2211666"/>
                <a:ext cx="109031" cy="78030"/>
              </a:xfrm>
              <a:prstGeom prst="triangle">
                <a:avLst>
                  <a:gd name="adj" fmla="val 5294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3"/>
              <p:cNvSpPr/>
              <p:nvPr/>
            </p:nvSpPr>
            <p:spPr>
              <a:xfrm rot="20891615">
                <a:off x="4468110" y="2380819"/>
                <a:ext cx="165494" cy="1481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1" name="図 60"/>
            <p:cNvPicPr>
              <a:picLocks noChangeAspect="1"/>
            </p:cNvPicPr>
            <p:nvPr/>
          </p:nvPicPr>
          <p:blipFill rotWithShape="1">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ackgroundRemoval t="1422" b="44431" l="1373" r="46339">
                          <a14:foregroundMark x1="8810" y1="10190" x2="9268" y2="10308"/>
                          <a14:foregroundMark x1="11785" y1="7227" x2="11785" y2="7227"/>
                          <a14:foregroundMark x1="6865" y1="1540" x2="6865" y2="1540"/>
                          <a14:foregroundMark x1="3661" y1="2607" x2="3661" y2="2607"/>
                          <a14:foregroundMark x1="1373" y1="4976" x2="1373" y2="4976"/>
                          <a14:foregroundMark x1="21510" y1="24289" x2="21510" y2="24289"/>
                          <a14:foregroundMark x1="25515" y1="39573" x2="25515" y2="39573"/>
                          <a14:foregroundMark x1="26087" y1="41706" x2="26087" y2="41706"/>
                          <a14:foregroundMark x1="9725" y1="15995" x2="9725" y2="15995"/>
                          <a14:foregroundMark x1="11098" y1="18128" x2="11098" y2="18128"/>
                          <a14:foregroundMark x1="10984" y1="17773" x2="10984" y2="17891"/>
                        </a14:backgroundRemoval>
                      </a14:imgEffect>
                    </a14:imgLayer>
                  </a14:imgProps>
                </a:ext>
              </a:extLst>
            </a:blip>
            <a:srcRect r="48489" b="55559"/>
            <a:stretch/>
          </p:blipFill>
          <p:spPr>
            <a:xfrm>
              <a:off x="3943349" y="1685853"/>
              <a:ext cx="1066480" cy="888515"/>
            </a:xfrm>
            <a:prstGeom prst="rect">
              <a:avLst/>
            </a:prstGeom>
          </p:spPr>
        </p:pic>
      </p:grpSp>
      <p:graphicFrame>
        <p:nvGraphicFramePr>
          <p:cNvPr id="7" name="表 6"/>
          <p:cNvGraphicFramePr>
            <a:graphicFrameLocks noGrp="1"/>
          </p:cNvGraphicFramePr>
          <p:nvPr>
            <p:extLst>
              <p:ext uri="{D42A27DB-BD31-4B8C-83A1-F6EECF244321}">
                <p14:modId xmlns:p14="http://schemas.microsoft.com/office/powerpoint/2010/main" val="441439083"/>
              </p:ext>
            </p:extLst>
          </p:nvPr>
        </p:nvGraphicFramePr>
        <p:xfrm>
          <a:off x="1420140" y="1811238"/>
          <a:ext cx="4555210" cy="2484120"/>
        </p:xfrm>
        <a:graphic>
          <a:graphicData uri="http://schemas.openxmlformats.org/drawingml/2006/table">
            <a:tbl>
              <a:tblPr firstRow="1" bandRow="1">
                <a:tableStyleId>{69CF1AB2-1976-4502-BF36-3FF5EA218861}</a:tableStyleId>
              </a:tblPr>
              <a:tblGrid>
                <a:gridCol w="4555210">
                  <a:extLst>
                    <a:ext uri="{9D8B030D-6E8A-4147-A177-3AD203B41FA5}">
                      <a16:colId xmlns:a16="http://schemas.microsoft.com/office/drawing/2014/main" val="2242432482"/>
                    </a:ext>
                  </a:extLst>
                </a:gridCol>
              </a:tblGrid>
              <a:tr h="370840">
                <a:tc>
                  <a:txBody>
                    <a:bodyPr/>
                    <a:lstStyle/>
                    <a:p>
                      <a:r>
                        <a:rPr kumimoji="1" lang="ja-JP" altLang="en-US" sz="1200" b="0" dirty="0">
                          <a:solidFill>
                            <a:schemeClr val="tx1">
                              <a:lumMod val="85000"/>
                              <a:lumOff val="15000"/>
                            </a:schemeClr>
                          </a:solidFill>
                        </a:rPr>
                        <a:t>どこに情報が記載されているかわからない。</a:t>
                      </a:r>
                      <a:endParaRPr kumimoji="1" lang="en-US" altLang="ja-JP" sz="1200" b="0" dirty="0">
                        <a:solidFill>
                          <a:schemeClr val="tx1">
                            <a:lumMod val="85000"/>
                            <a:lumOff val="15000"/>
                          </a:schemeClr>
                        </a:solidFill>
                      </a:endParaRPr>
                    </a:p>
                    <a:p>
                      <a:r>
                        <a:rPr kumimoji="1" lang="ja-JP" altLang="en-US" sz="1200" b="0" dirty="0">
                          <a:solidFill>
                            <a:schemeClr val="tx1">
                              <a:lumMod val="85000"/>
                              <a:lumOff val="15000"/>
                            </a:schemeClr>
                          </a:solidFill>
                        </a:rPr>
                        <a:t>又は、誰に聞いたらいいかわからない。</a:t>
                      </a:r>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600181797"/>
                  </a:ext>
                </a:extLst>
              </a:tr>
              <a:tr h="370840">
                <a:tc>
                  <a:txBody>
                    <a:bodyPr/>
                    <a:lstStyle/>
                    <a:p>
                      <a:r>
                        <a:rPr kumimoji="1" lang="ja-JP" altLang="en-US" sz="1200" b="0" dirty="0">
                          <a:solidFill>
                            <a:schemeClr val="tx1">
                              <a:lumMod val="50000"/>
                              <a:lumOff val="50000"/>
                            </a:schemeClr>
                          </a:solidFill>
                        </a:rPr>
                        <a:t>そもそも情報がない。</a:t>
                      </a:r>
                      <a:endParaRPr kumimoji="1" lang="en-US" altLang="ja-JP" sz="1200" b="0" dirty="0">
                        <a:solidFill>
                          <a:schemeClr val="tx1">
                            <a:lumMod val="50000"/>
                            <a:lumOff val="50000"/>
                          </a:schemeClr>
                        </a:solidFill>
                      </a:endParaRPr>
                    </a:p>
                    <a:p>
                      <a:r>
                        <a:rPr kumimoji="1" lang="ja-JP" altLang="en-US" sz="1200" b="0" dirty="0">
                          <a:solidFill>
                            <a:schemeClr val="tx1">
                              <a:lumMod val="50000"/>
                              <a:lumOff val="50000"/>
                            </a:schemeClr>
                          </a:solidFill>
                        </a:rPr>
                        <a:t>（過去の資料が残っていない、新しいサービスで情報が少ない等）</a:t>
                      </a:r>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302866009"/>
                  </a:ext>
                </a:extLst>
              </a:tr>
              <a:tr h="370840">
                <a:tc>
                  <a:txBody>
                    <a:bodyPr/>
                    <a:lstStyle/>
                    <a:p>
                      <a:r>
                        <a:rPr kumimoji="1" lang="ja-JP" altLang="en-US" sz="1200" b="0" dirty="0">
                          <a:solidFill>
                            <a:schemeClr val="bg1">
                              <a:lumMod val="50000"/>
                            </a:schemeClr>
                          </a:solidFill>
                        </a:rPr>
                        <a:t>ヒットした情報の裏付けを確認するのに時間がかかる。</a:t>
                      </a:r>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105847320"/>
                  </a:ext>
                </a:extLst>
              </a:tr>
              <a:tr h="370840">
                <a:tc>
                  <a:txBody>
                    <a:bodyPr/>
                    <a:lstStyle/>
                    <a:p>
                      <a:r>
                        <a:rPr kumimoji="1" lang="ja-JP" altLang="en-US" sz="1200" b="0" dirty="0"/>
                        <a:t>ヒットした情報が多く、確認するのに時間がかかる。</a:t>
                      </a:r>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680862826"/>
                  </a:ext>
                </a:extLst>
              </a:tr>
              <a:tr h="370840">
                <a:tc>
                  <a:txBody>
                    <a:bodyPr/>
                    <a:lstStyle/>
                    <a:p>
                      <a:r>
                        <a:rPr kumimoji="1" lang="ja-JP" altLang="en-US" sz="1200" b="0" dirty="0"/>
                        <a:t>ヒットした情報の内容を理解するのに時間がかかる。</a:t>
                      </a:r>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473325033"/>
                  </a:ext>
                </a:extLst>
              </a:tr>
              <a:tr h="370840">
                <a:tc>
                  <a:txBody>
                    <a:bodyPr/>
                    <a:lstStyle/>
                    <a:p>
                      <a:r>
                        <a:rPr kumimoji="1" lang="ja-JP" altLang="en-US" sz="1200" b="0" dirty="0"/>
                        <a:t>検索の仕方がわからない。</a:t>
                      </a:r>
                      <a:endParaRPr kumimoji="1" lang="en-US" altLang="ja-JP" sz="1200" b="0" dirty="0"/>
                    </a:p>
                    <a:p>
                      <a:r>
                        <a:rPr kumimoji="1" lang="ja-JP" altLang="en-US" sz="1200" b="0" dirty="0"/>
                        <a:t>（自分が欲しい情報にヒットするような検索キーワードがわからない）</a:t>
                      </a:r>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070499528"/>
                  </a:ext>
                </a:extLst>
              </a:tr>
            </a:tbl>
          </a:graphicData>
        </a:graphic>
      </p:graphicFrame>
      <p:grpSp>
        <p:nvGrpSpPr>
          <p:cNvPr id="11" name="グループ化 10"/>
          <p:cNvGrpSpPr/>
          <p:nvPr/>
        </p:nvGrpSpPr>
        <p:grpSpPr>
          <a:xfrm>
            <a:off x="5136334" y="1862038"/>
            <a:ext cx="570933" cy="255023"/>
            <a:chOff x="8063967" y="4265186"/>
            <a:chExt cx="570933" cy="255023"/>
          </a:xfrm>
        </p:grpSpPr>
        <p:cxnSp>
          <p:nvCxnSpPr>
            <p:cNvPr id="36" name="直線コネクタ 35"/>
            <p:cNvCxnSpPr/>
            <p:nvPr/>
          </p:nvCxnSpPr>
          <p:spPr>
            <a:xfrm flipV="1">
              <a:off x="8418900" y="4267934"/>
              <a:ext cx="216000"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8063967" y="4265186"/>
              <a:ext cx="362553" cy="255023"/>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2" name="グループ化 11"/>
          <p:cNvGrpSpPr/>
          <p:nvPr/>
        </p:nvGrpSpPr>
        <p:grpSpPr>
          <a:xfrm>
            <a:off x="5686154" y="1500661"/>
            <a:ext cx="3149986" cy="656985"/>
            <a:chOff x="7553607" y="1932609"/>
            <a:chExt cx="3139790" cy="656985"/>
          </a:xfrm>
        </p:grpSpPr>
        <p:sp>
          <p:nvSpPr>
            <p:cNvPr id="35" name="正方形/長方形 34"/>
            <p:cNvSpPr/>
            <p:nvPr/>
          </p:nvSpPr>
          <p:spPr>
            <a:xfrm>
              <a:off x="7570629" y="1932609"/>
              <a:ext cx="3122767" cy="656985"/>
            </a:xfrm>
            <a:prstGeom prst="rect">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7553607" y="1932721"/>
              <a:ext cx="3139790" cy="646331"/>
            </a:xfrm>
            <a:prstGeom prst="rect">
              <a:avLst/>
            </a:prstGeom>
            <a:noFill/>
          </p:spPr>
          <p:txBody>
            <a:bodyPr wrap="square" rtlCol="0">
              <a:spAutoFit/>
            </a:bodyPr>
            <a:lstStyle/>
            <a:p>
              <a:r>
                <a:rPr kumimoji="1" lang="ja-JP" altLang="en-US" sz="1800" dirty="0">
                  <a:solidFill>
                    <a:schemeClr val="tx1">
                      <a:lumMod val="85000"/>
                      <a:lumOff val="15000"/>
                    </a:schemeClr>
                  </a:solidFill>
                </a:rPr>
                <a:t>上位</a:t>
              </a:r>
              <a:r>
                <a:rPr kumimoji="1" lang="en-US" altLang="ja-JP" sz="1800" dirty="0">
                  <a:solidFill>
                    <a:schemeClr val="tx1">
                      <a:lumMod val="85000"/>
                      <a:lumOff val="15000"/>
                    </a:schemeClr>
                  </a:solidFill>
                </a:rPr>
                <a:t>6</a:t>
              </a:r>
              <a:r>
                <a:rPr kumimoji="1" lang="ja-JP" altLang="en-US" sz="1800" dirty="0">
                  <a:solidFill>
                    <a:schemeClr val="tx1">
                      <a:lumMod val="85000"/>
                      <a:lumOff val="15000"/>
                    </a:schemeClr>
                  </a:solidFill>
                </a:rPr>
                <a:t>件のうち</a:t>
              </a:r>
              <a:r>
                <a:rPr kumimoji="1" lang="en-US" altLang="ja-JP" sz="1800" dirty="0">
                  <a:solidFill>
                    <a:schemeClr val="bg2">
                      <a:lumMod val="60000"/>
                      <a:lumOff val="40000"/>
                    </a:schemeClr>
                  </a:solidFill>
                </a:rPr>
                <a:t>4</a:t>
              </a:r>
              <a:r>
                <a:rPr kumimoji="1" lang="ja-JP" altLang="en-US" sz="1800" dirty="0">
                  <a:solidFill>
                    <a:schemeClr val="bg2">
                      <a:lumMod val="60000"/>
                      <a:lumOff val="40000"/>
                    </a:schemeClr>
                  </a:solidFill>
                </a:rPr>
                <a:t>件</a:t>
              </a:r>
              <a:r>
                <a:rPr kumimoji="1" lang="ja-JP" altLang="en-US" sz="1800" dirty="0">
                  <a:solidFill>
                    <a:schemeClr val="tx1">
                      <a:lumMod val="85000"/>
                      <a:lumOff val="15000"/>
                    </a:schemeClr>
                  </a:solidFill>
                </a:rPr>
                <a:t>の課題は</a:t>
              </a:r>
              <a:endParaRPr kumimoji="1" lang="en-US" altLang="ja-JP" sz="1800" dirty="0">
                <a:solidFill>
                  <a:schemeClr val="tx1">
                    <a:lumMod val="85000"/>
                    <a:lumOff val="15000"/>
                  </a:schemeClr>
                </a:solidFill>
              </a:endParaRPr>
            </a:p>
            <a:p>
              <a:r>
                <a:rPr kumimoji="1" lang="en-US" altLang="ja-JP" sz="1800" dirty="0">
                  <a:solidFill>
                    <a:schemeClr val="bg2">
                      <a:lumMod val="60000"/>
                      <a:lumOff val="40000"/>
                    </a:schemeClr>
                  </a:solidFill>
                </a:rPr>
                <a:t>AI</a:t>
              </a:r>
              <a:r>
                <a:rPr kumimoji="1" lang="ja-JP" altLang="en-US" sz="1800" dirty="0">
                  <a:solidFill>
                    <a:schemeClr val="bg2">
                      <a:lumMod val="60000"/>
                      <a:lumOff val="40000"/>
                    </a:schemeClr>
                  </a:solidFill>
                </a:rPr>
                <a:t>検索ツール</a:t>
              </a:r>
              <a:r>
                <a:rPr kumimoji="1" lang="ja-JP" altLang="en-US" sz="1800" dirty="0">
                  <a:solidFill>
                    <a:schemeClr val="tx1">
                      <a:lumMod val="85000"/>
                      <a:lumOff val="15000"/>
                    </a:schemeClr>
                  </a:solidFill>
                </a:rPr>
                <a:t>で解決できる！</a:t>
              </a:r>
            </a:p>
          </p:txBody>
        </p:sp>
      </p:grpSp>
    </p:spTree>
    <p:extLst>
      <p:ext uri="{BB962C8B-B14F-4D97-AF65-F5344CB8AC3E}">
        <p14:creationId xmlns:p14="http://schemas.microsoft.com/office/powerpoint/2010/main" val="3028914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8" name="テキスト ボックス 7"/>
          <p:cNvSpPr txBox="1"/>
          <p:nvPr/>
        </p:nvSpPr>
        <p:spPr>
          <a:xfrm>
            <a:off x="1119885" y="1043500"/>
            <a:ext cx="3850577" cy="369332"/>
          </a:xfrm>
          <a:prstGeom prst="rect">
            <a:avLst/>
          </a:prstGeom>
          <a:noFill/>
        </p:spPr>
        <p:txBody>
          <a:bodyPr wrap="square" rtlCol="0">
            <a:spAutoFit/>
          </a:bodyPr>
          <a:lstStyle/>
          <a:p>
            <a:pPr algn="ctr"/>
            <a:r>
              <a:rPr kumimoji="1" lang="ja-JP" altLang="en-US" sz="1800" u="sng" dirty="0">
                <a:solidFill>
                  <a:schemeClr val="tx1">
                    <a:lumMod val="85000"/>
                    <a:lumOff val="15000"/>
                  </a:schemeClr>
                </a:solidFill>
              </a:rPr>
              <a:t>社内情報</a:t>
            </a:r>
            <a:r>
              <a:rPr kumimoji="1" lang="en-US" altLang="ja-JP" sz="1800" u="sng" dirty="0">
                <a:solidFill>
                  <a:schemeClr val="tx1">
                    <a:lumMod val="85000"/>
                    <a:lumOff val="15000"/>
                  </a:schemeClr>
                </a:solidFill>
              </a:rPr>
              <a:t>AI</a:t>
            </a:r>
            <a:r>
              <a:rPr kumimoji="1" lang="ja-JP" altLang="en-US" sz="1800" u="sng" dirty="0">
                <a:solidFill>
                  <a:schemeClr val="tx1">
                    <a:lumMod val="85000"/>
                    <a:lumOff val="15000"/>
                  </a:schemeClr>
                </a:solidFill>
              </a:rPr>
              <a:t>検索ツール利用意向</a:t>
            </a:r>
            <a:endParaRPr kumimoji="1" lang="ja-JP" altLang="en-US" sz="3200" u="sng" dirty="0">
              <a:solidFill>
                <a:schemeClr val="tx1">
                  <a:lumMod val="85000"/>
                  <a:lumOff val="15000"/>
                </a:schemeClr>
              </a:solidFill>
            </a:endParaRPr>
          </a:p>
        </p:txBody>
      </p:sp>
      <p:graphicFrame>
        <p:nvGraphicFramePr>
          <p:cNvPr id="28" name="グラフ 27">
            <a:extLst>
              <a:ext uri="{FF2B5EF4-FFF2-40B4-BE49-F238E27FC236}">
                <a16:creationId xmlns:a16="http://schemas.microsoft.com/office/drawing/2014/main" id="{3F8A7224-0995-E1A0-BC0B-6626ADCAD8D2}"/>
              </a:ext>
            </a:extLst>
          </p:cNvPr>
          <p:cNvGraphicFramePr/>
          <p:nvPr>
            <p:extLst>
              <p:ext uri="{D42A27DB-BD31-4B8C-83A1-F6EECF244321}">
                <p14:modId xmlns:p14="http://schemas.microsoft.com/office/powerpoint/2010/main" val="4090735537"/>
              </p:ext>
            </p:extLst>
          </p:nvPr>
        </p:nvGraphicFramePr>
        <p:xfrm>
          <a:off x="1356087" y="1587442"/>
          <a:ext cx="3980123" cy="3028359"/>
        </p:xfrm>
        <a:graphic>
          <a:graphicData uri="http://schemas.openxmlformats.org/drawingml/2006/chart">
            <c:chart xmlns:c="http://schemas.openxmlformats.org/drawingml/2006/chart" xmlns:r="http://schemas.openxmlformats.org/officeDocument/2006/relationships" r:id="rId3"/>
          </a:graphicData>
        </a:graphic>
      </p:graphicFrame>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9</a:t>
            </a:fld>
            <a:endParaRPr/>
          </a:p>
        </p:txBody>
      </p:sp>
      <p:sp>
        <p:nvSpPr>
          <p:cNvPr id="13" name="タイトル 2"/>
          <p:cNvSpPr>
            <a:spLocks noGrp="1"/>
          </p:cNvSpPr>
          <p:nvPr>
            <p:ph type="title"/>
          </p:nvPr>
        </p:nvSpPr>
        <p:spPr/>
        <p:txBody>
          <a:bodyPr/>
          <a:lstStyle/>
          <a:p>
            <a:r>
              <a:rPr kumimoji="1" lang="en-US" altLang="ja-JP" dirty="0"/>
              <a:t>1. </a:t>
            </a:r>
            <a:r>
              <a:rPr kumimoji="1" lang="ja-JP" altLang="en-US" dirty="0"/>
              <a:t>テーマ選定理由</a:t>
            </a:r>
          </a:p>
        </p:txBody>
      </p:sp>
      <p:grpSp>
        <p:nvGrpSpPr>
          <p:cNvPr id="25" name="グループ化 24"/>
          <p:cNvGrpSpPr/>
          <p:nvPr/>
        </p:nvGrpSpPr>
        <p:grpSpPr>
          <a:xfrm>
            <a:off x="1420140" y="4830319"/>
            <a:ext cx="7416000" cy="1365688"/>
            <a:chOff x="1865583" y="4811736"/>
            <a:chExt cx="7416000" cy="1365688"/>
          </a:xfrm>
        </p:grpSpPr>
        <p:sp>
          <p:nvSpPr>
            <p:cNvPr id="22" name="正方形/長方形 21"/>
            <p:cNvSpPr/>
            <p:nvPr/>
          </p:nvSpPr>
          <p:spPr>
            <a:xfrm>
              <a:off x="1865583" y="4811736"/>
              <a:ext cx="7416000" cy="1365688"/>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グループ化 23"/>
            <p:cNvGrpSpPr/>
            <p:nvPr/>
          </p:nvGrpSpPr>
          <p:grpSpPr>
            <a:xfrm>
              <a:off x="2200209" y="5263747"/>
              <a:ext cx="6187508" cy="461665"/>
              <a:chOff x="1741694" y="5173330"/>
              <a:chExt cx="6187508" cy="461665"/>
            </a:xfrm>
          </p:grpSpPr>
          <p:sp>
            <p:nvSpPr>
              <p:cNvPr id="23" name="正方形/長方形 22"/>
              <p:cNvSpPr/>
              <p:nvPr/>
            </p:nvSpPr>
            <p:spPr>
              <a:xfrm>
                <a:off x="5765211" y="5508643"/>
                <a:ext cx="1584000" cy="45719"/>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1741694" y="5173330"/>
                <a:ext cx="6187508" cy="461665"/>
              </a:xfrm>
              <a:prstGeom prst="rect">
                <a:avLst/>
              </a:prstGeom>
              <a:noFill/>
            </p:spPr>
            <p:txBody>
              <a:bodyPr wrap="square" rtlCol="0">
                <a:spAutoFit/>
              </a:bodyPr>
              <a:lstStyle/>
              <a:p>
                <a:r>
                  <a:rPr kumimoji="1" lang="ja-JP" altLang="en-US" sz="2400" dirty="0">
                    <a:solidFill>
                      <a:schemeClr val="tx1">
                        <a:lumMod val="85000"/>
                        <a:lumOff val="15000"/>
                      </a:schemeClr>
                    </a:solidFill>
                  </a:rPr>
                  <a:t>社内の</a:t>
                </a:r>
                <a:r>
                  <a:rPr kumimoji="1" lang="en-US" altLang="ja-JP" sz="2400" dirty="0">
                    <a:solidFill>
                      <a:schemeClr val="tx1">
                        <a:lumMod val="85000"/>
                        <a:lumOff val="15000"/>
                      </a:schemeClr>
                    </a:solidFill>
                  </a:rPr>
                  <a:t>AI</a:t>
                </a:r>
                <a:r>
                  <a:rPr kumimoji="1" lang="ja-JP" altLang="en-US" sz="2400" dirty="0">
                    <a:solidFill>
                      <a:schemeClr val="tx1">
                        <a:lumMod val="85000"/>
                        <a:lumOff val="15000"/>
                      </a:schemeClr>
                    </a:solidFill>
                  </a:rPr>
                  <a:t>検索ツールに対する需要は高い！</a:t>
                </a:r>
              </a:p>
            </p:txBody>
          </p:sp>
        </p:grpSp>
      </p:grpSp>
      <p:grpSp>
        <p:nvGrpSpPr>
          <p:cNvPr id="59" name="グループ化 58"/>
          <p:cNvGrpSpPr/>
          <p:nvPr/>
        </p:nvGrpSpPr>
        <p:grpSpPr>
          <a:xfrm>
            <a:off x="7461813" y="5040147"/>
            <a:ext cx="1066480" cy="888515"/>
            <a:chOff x="3943349" y="1685853"/>
            <a:chExt cx="1066480" cy="888515"/>
          </a:xfrm>
        </p:grpSpPr>
        <p:grpSp>
          <p:nvGrpSpPr>
            <p:cNvPr id="60" name="グループ化 59"/>
            <p:cNvGrpSpPr/>
            <p:nvPr/>
          </p:nvGrpSpPr>
          <p:grpSpPr>
            <a:xfrm>
              <a:off x="4128718" y="1980097"/>
              <a:ext cx="598062" cy="548912"/>
              <a:chOff x="4128718" y="1980097"/>
              <a:chExt cx="598062" cy="548912"/>
            </a:xfrm>
            <a:solidFill>
              <a:schemeClr val="bg1"/>
            </a:solidFill>
          </p:grpSpPr>
          <p:sp>
            <p:nvSpPr>
              <p:cNvPr id="62" name="楕円 3"/>
              <p:cNvSpPr/>
              <p:nvPr/>
            </p:nvSpPr>
            <p:spPr>
              <a:xfrm>
                <a:off x="4302915" y="1987558"/>
                <a:ext cx="423865" cy="467356"/>
              </a:xfrm>
              <a:custGeom>
                <a:avLst/>
                <a:gdLst>
                  <a:gd name="connsiteX0" fmla="*/ 0 w 423864"/>
                  <a:gd name="connsiteY0" fmla="*/ 237250 h 474499"/>
                  <a:gd name="connsiteX1" fmla="*/ 211932 w 423864"/>
                  <a:gd name="connsiteY1" fmla="*/ 0 h 474499"/>
                  <a:gd name="connsiteX2" fmla="*/ 423864 w 423864"/>
                  <a:gd name="connsiteY2" fmla="*/ 237250 h 474499"/>
                  <a:gd name="connsiteX3" fmla="*/ 211932 w 423864"/>
                  <a:gd name="connsiteY3" fmla="*/ 474500 h 474499"/>
                  <a:gd name="connsiteX4" fmla="*/ 0 w 423864"/>
                  <a:gd name="connsiteY4" fmla="*/ 237250 h 474499"/>
                  <a:gd name="connsiteX0" fmla="*/ 1 w 423865"/>
                  <a:gd name="connsiteY0" fmla="*/ 237250 h 467356"/>
                  <a:gd name="connsiteX1" fmla="*/ 211933 w 423865"/>
                  <a:gd name="connsiteY1" fmla="*/ 0 h 467356"/>
                  <a:gd name="connsiteX2" fmla="*/ 423865 w 423865"/>
                  <a:gd name="connsiteY2" fmla="*/ 237250 h 467356"/>
                  <a:gd name="connsiteX3" fmla="*/ 209552 w 423865"/>
                  <a:gd name="connsiteY3" fmla="*/ 467356 h 467356"/>
                  <a:gd name="connsiteX4" fmla="*/ 1 w 423865"/>
                  <a:gd name="connsiteY4" fmla="*/ 237250 h 467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5" h="467356">
                    <a:moveTo>
                      <a:pt x="1" y="237250"/>
                    </a:moveTo>
                    <a:cubicBezTo>
                      <a:pt x="398" y="159357"/>
                      <a:pt x="94886" y="0"/>
                      <a:pt x="211933" y="0"/>
                    </a:cubicBezTo>
                    <a:cubicBezTo>
                      <a:pt x="328980" y="0"/>
                      <a:pt x="423865" y="106220"/>
                      <a:pt x="423865" y="237250"/>
                    </a:cubicBezTo>
                    <a:cubicBezTo>
                      <a:pt x="423865" y="368280"/>
                      <a:pt x="326599" y="467356"/>
                      <a:pt x="209552" y="467356"/>
                    </a:cubicBezTo>
                    <a:cubicBezTo>
                      <a:pt x="92505" y="467356"/>
                      <a:pt x="-396" y="315143"/>
                      <a:pt x="1" y="23725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3"/>
              <p:cNvSpPr/>
              <p:nvPr/>
            </p:nvSpPr>
            <p:spPr>
              <a:xfrm rot="18803818">
                <a:off x="4304604" y="2219174"/>
                <a:ext cx="101126" cy="295356"/>
              </a:xfrm>
              <a:custGeom>
                <a:avLst/>
                <a:gdLst>
                  <a:gd name="connsiteX0" fmla="*/ 0 w 423864"/>
                  <a:gd name="connsiteY0" fmla="*/ 237250 h 474499"/>
                  <a:gd name="connsiteX1" fmla="*/ 211932 w 423864"/>
                  <a:gd name="connsiteY1" fmla="*/ 0 h 474499"/>
                  <a:gd name="connsiteX2" fmla="*/ 423864 w 423864"/>
                  <a:gd name="connsiteY2" fmla="*/ 237250 h 474499"/>
                  <a:gd name="connsiteX3" fmla="*/ 211932 w 423864"/>
                  <a:gd name="connsiteY3" fmla="*/ 474500 h 474499"/>
                  <a:gd name="connsiteX4" fmla="*/ 0 w 423864"/>
                  <a:gd name="connsiteY4" fmla="*/ 237250 h 474499"/>
                  <a:gd name="connsiteX0" fmla="*/ 1 w 423865"/>
                  <a:gd name="connsiteY0" fmla="*/ 237250 h 467356"/>
                  <a:gd name="connsiteX1" fmla="*/ 211933 w 423865"/>
                  <a:gd name="connsiteY1" fmla="*/ 0 h 467356"/>
                  <a:gd name="connsiteX2" fmla="*/ 423865 w 423865"/>
                  <a:gd name="connsiteY2" fmla="*/ 237250 h 467356"/>
                  <a:gd name="connsiteX3" fmla="*/ 209552 w 423865"/>
                  <a:gd name="connsiteY3" fmla="*/ 467356 h 467356"/>
                  <a:gd name="connsiteX4" fmla="*/ 1 w 423865"/>
                  <a:gd name="connsiteY4" fmla="*/ 237250 h 467356"/>
                  <a:gd name="connsiteX0" fmla="*/ 1 w 216397"/>
                  <a:gd name="connsiteY0" fmla="*/ 237805 h 468167"/>
                  <a:gd name="connsiteX1" fmla="*/ 211933 w 216397"/>
                  <a:gd name="connsiteY1" fmla="*/ 555 h 468167"/>
                  <a:gd name="connsiteX2" fmla="*/ 149416 w 216397"/>
                  <a:gd name="connsiteY2" fmla="*/ 192748 h 468167"/>
                  <a:gd name="connsiteX3" fmla="*/ 209552 w 216397"/>
                  <a:gd name="connsiteY3" fmla="*/ 467911 h 468167"/>
                  <a:gd name="connsiteX4" fmla="*/ 1 w 216397"/>
                  <a:gd name="connsiteY4" fmla="*/ 237805 h 468167"/>
                  <a:gd name="connsiteX0" fmla="*/ 0 w 190882"/>
                  <a:gd name="connsiteY0" fmla="*/ 207284 h 467454"/>
                  <a:gd name="connsiteX1" fmla="*/ 187537 w 190882"/>
                  <a:gd name="connsiteY1" fmla="*/ 72 h 467454"/>
                  <a:gd name="connsiteX2" fmla="*/ 125020 w 190882"/>
                  <a:gd name="connsiteY2" fmla="*/ 192265 h 467454"/>
                  <a:gd name="connsiteX3" fmla="*/ 185156 w 190882"/>
                  <a:gd name="connsiteY3" fmla="*/ 467428 h 467454"/>
                  <a:gd name="connsiteX4" fmla="*/ 0 w 190882"/>
                  <a:gd name="connsiteY4" fmla="*/ 207284 h 467454"/>
                  <a:gd name="connsiteX0" fmla="*/ 471 w 254725"/>
                  <a:gd name="connsiteY0" fmla="*/ 207284 h 640170"/>
                  <a:gd name="connsiteX1" fmla="*/ 188008 w 254725"/>
                  <a:gd name="connsiteY1" fmla="*/ 72 h 640170"/>
                  <a:gd name="connsiteX2" fmla="*/ 125491 w 254725"/>
                  <a:gd name="connsiteY2" fmla="*/ 192265 h 640170"/>
                  <a:gd name="connsiteX3" fmla="*/ 252715 w 254725"/>
                  <a:gd name="connsiteY3" fmla="*/ 640157 h 640170"/>
                  <a:gd name="connsiteX4" fmla="*/ 471 w 254725"/>
                  <a:gd name="connsiteY4" fmla="*/ 207284 h 640170"/>
                  <a:gd name="connsiteX0" fmla="*/ 379 w 254633"/>
                  <a:gd name="connsiteY0" fmla="*/ 402489 h 835379"/>
                  <a:gd name="connsiteX1" fmla="*/ 194014 w 254633"/>
                  <a:gd name="connsiteY1" fmla="*/ 19 h 835379"/>
                  <a:gd name="connsiteX2" fmla="*/ 125399 w 254633"/>
                  <a:gd name="connsiteY2" fmla="*/ 387470 h 835379"/>
                  <a:gd name="connsiteX3" fmla="*/ 252623 w 254633"/>
                  <a:gd name="connsiteY3" fmla="*/ 835362 h 835379"/>
                  <a:gd name="connsiteX4" fmla="*/ 379 w 254633"/>
                  <a:gd name="connsiteY4" fmla="*/ 402489 h 835379"/>
                  <a:gd name="connsiteX0" fmla="*/ 402 w 259402"/>
                  <a:gd name="connsiteY0" fmla="*/ 402489 h 835376"/>
                  <a:gd name="connsiteX1" fmla="*/ 194037 w 259402"/>
                  <a:gd name="connsiteY1" fmla="*/ 19 h 835376"/>
                  <a:gd name="connsiteX2" fmla="*/ 192511 w 259402"/>
                  <a:gd name="connsiteY2" fmla="*/ 387469 h 835376"/>
                  <a:gd name="connsiteX3" fmla="*/ 252646 w 259402"/>
                  <a:gd name="connsiteY3" fmla="*/ 835362 h 835376"/>
                  <a:gd name="connsiteX4" fmla="*/ 402 w 259402"/>
                  <a:gd name="connsiteY4" fmla="*/ 402489 h 835376"/>
                  <a:gd name="connsiteX0" fmla="*/ 100 w 259100"/>
                  <a:gd name="connsiteY0" fmla="*/ 492584 h 925475"/>
                  <a:gd name="connsiteX1" fmla="*/ 221533 w 259100"/>
                  <a:gd name="connsiteY1" fmla="*/ 13 h 925475"/>
                  <a:gd name="connsiteX2" fmla="*/ 192209 w 259100"/>
                  <a:gd name="connsiteY2" fmla="*/ 477564 h 925475"/>
                  <a:gd name="connsiteX3" fmla="*/ 252344 w 259100"/>
                  <a:gd name="connsiteY3" fmla="*/ 925457 h 925475"/>
                  <a:gd name="connsiteX4" fmla="*/ 100 w 259100"/>
                  <a:gd name="connsiteY4" fmla="*/ 492584 h 925475"/>
                  <a:gd name="connsiteX0" fmla="*/ 5 w 259005"/>
                  <a:gd name="connsiteY0" fmla="*/ 565767 h 998658"/>
                  <a:gd name="connsiteX1" fmla="*/ 244560 w 259005"/>
                  <a:gd name="connsiteY1" fmla="*/ 11 h 998658"/>
                  <a:gd name="connsiteX2" fmla="*/ 192114 w 259005"/>
                  <a:gd name="connsiteY2" fmla="*/ 550747 h 998658"/>
                  <a:gd name="connsiteX3" fmla="*/ 252249 w 259005"/>
                  <a:gd name="connsiteY3" fmla="*/ 998640 h 998658"/>
                  <a:gd name="connsiteX4" fmla="*/ 5 w 259005"/>
                  <a:gd name="connsiteY4" fmla="*/ 565767 h 998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05" h="998658">
                    <a:moveTo>
                      <a:pt x="5" y="565767"/>
                    </a:moveTo>
                    <a:cubicBezTo>
                      <a:pt x="-1276" y="399329"/>
                      <a:pt x="212542" y="2514"/>
                      <a:pt x="244560" y="11"/>
                    </a:cubicBezTo>
                    <a:cubicBezTo>
                      <a:pt x="276578" y="-2492"/>
                      <a:pt x="192114" y="419717"/>
                      <a:pt x="192114" y="550747"/>
                    </a:cubicBezTo>
                    <a:cubicBezTo>
                      <a:pt x="192114" y="681777"/>
                      <a:pt x="284267" y="996137"/>
                      <a:pt x="252249" y="998640"/>
                    </a:cubicBezTo>
                    <a:cubicBezTo>
                      <a:pt x="220231" y="1001143"/>
                      <a:pt x="1286" y="732205"/>
                      <a:pt x="5" y="56576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3"/>
              <p:cNvSpPr/>
              <p:nvPr/>
            </p:nvSpPr>
            <p:spPr>
              <a:xfrm rot="20159047">
                <a:off x="4128718" y="1980097"/>
                <a:ext cx="87365" cy="7070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3"/>
              <p:cNvSpPr/>
              <p:nvPr/>
            </p:nvSpPr>
            <p:spPr>
              <a:xfrm rot="11879077">
                <a:off x="4301928" y="2042604"/>
                <a:ext cx="64795" cy="15624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3"/>
              <p:cNvSpPr/>
              <p:nvPr/>
            </p:nvSpPr>
            <p:spPr>
              <a:xfrm rot="15986510">
                <a:off x="4239416" y="2211666"/>
                <a:ext cx="109031" cy="78030"/>
              </a:xfrm>
              <a:prstGeom prst="triangle">
                <a:avLst>
                  <a:gd name="adj" fmla="val 5294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3"/>
              <p:cNvSpPr/>
              <p:nvPr/>
            </p:nvSpPr>
            <p:spPr>
              <a:xfrm rot="20891615">
                <a:off x="4468110" y="2380819"/>
                <a:ext cx="165494" cy="1481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1" name="図 60"/>
            <p:cNvPicPr>
              <a:picLocks noChangeAspect="1"/>
            </p:cNvPicPr>
            <p:nvPr/>
          </p:nvPicPr>
          <p:blipFill rotWithShape="1">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ackgroundRemoval t="1422" b="44431" l="1373" r="46339">
                          <a14:foregroundMark x1="8810" y1="10190" x2="9268" y2="10308"/>
                          <a14:foregroundMark x1="11785" y1="7227" x2="11785" y2="7227"/>
                          <a14:foregroundMark x1="6865" y1="1540" x2="6865" y2="1540"/>
                          <a14:foregroundMark x1="3661" y1="2607" x2="3661" y2="2607"/>
                          <a14:foregroundMark x1="1373" y1="4976" x2="1373" y2="4976"/>
                          <a14:foregroundMark x1="21510" y1="24289" x2="21510" y2="24289"/>
                          <a14:foregroundMark x1="25515" y1="39573" x2="25515" y2="39573"/>
                          <a14:foregroundMark x1="26087" y1="41706" x2="26087" y2="41706"/>
                          <a14:foregroundMark x1="9725" y1="15995" x2="9725" y2="15995"/>
                          <a14:foregroundMark x1="11098" y1="18128" x2="11098" y2="18128"/>
                          <a14:foregroundMark x1="10984" y1="17773" x2="10984" y2="17891"/>
                        </a14:backgroundRemoval>
                      </a14:imgEffect>
                    </a14:imgLayer>
                  </a14:imgProps>
                </a:ext>
              </a:extLst>
            </a:blip>
            <a:srcRect r="48489" b="55559"/>
            <a:stretch/>
          </p:blipFill>
          <p:spPr>
            <a:xfrm>
              <a:off x="3943349" y="1685853"/>
              <a:ext cx="1066480" cy="888515"/>
            </a:xfrm>
            <a:prstGeom prst="rect">
              <a:avLst/>
            </a:prstGeom>
          </p:spPr>
        </p:pic>
      </p:grpSp>
      <p:sp>
        <p:nvSpPr>
          <p:cNvPr id="41" name="テキスト ボックス 40"/>
          <p:cNvSpPr txBox="1"/>
          <p:nvPr/>
        </p:nvSpPr>
        <p:spPr>
          <a:xfrm>
            <a:off x="1356087" y="1377228"/>
            <a:ext cx="3623725" cy="523220"/>
          </a:xfrm>
          <a:prstGeom prst="rect">
            <a:avLst/>
          </a:prstGeom>
          <a:noFill/>
        </p:spPr>
        <p:txBody>
          <a:bodyPr wrap="square" rtlCol="0">
            <a:spAutoFit/>
          </a:bodyPr>
          <a:lstStyle/>
          <a:p>
            <a:r>
              <a:rPr kumimoji="1" lang="en-US" altLang="ja-JP" dirty="0"/>
              <a:t>Q.</a:t>
            </a:r>
            <a:r>
              <a:rPr kumimoji="1" lang="ja-JP" altLang="en-US" dirty="0"/>
              <a:t>社内情報を検索できる</a:t>
            </a:r>
            <a:r>
              <a:rPr kumimoji="1" lang="en-US" altLang="ja-JP" dirty="0"/>
              <a:t>AI</a:t>
            </a:r>
            <a:r>
              <a:rPr kumimoji="1" lang="ja-JP" altLang="en-US" dirty="0"/>
              <a:t>検索ツールが</a:t>
            </a:r>
            <a:endParaRPr kumimoji="1" lang="en-US" altLang="ja-JP" dirty="0"/>
          </a:p>
          <a:p>
            <a:r>
              <a:rPr kumimoji="1" lang="ja-JP" altLang="en-US" dirty="0"/>
              <a:t>　あれば利用したいと思いますか？</a:t>
            </a:r>
            <a:endParaRPr kumimoji="1" lang="en-US" altLang="ja-JP" sz="1600" dirty="0"/>
          </a:p>
        </p:txBody>
      </p:sp>
      <p:grpSp>
        <p:nvGrpSpPr>
          <p:cNvPr id="42" name="グループ化 41"/>
          <p:cNvGrpSpPr/>
          <p:nvPr/>
        </p:nvGrpSpPr>
        <p:grpSpPr>
          <a:xfrm>
            <a:off x="4089228" y="2328139"/>
            <a:ext cx="5464507" cy="819637"/>
            <a:chOff x="4362278" y="2315997"/>
            <a:chExt cx="5464507" cy="819637"/>
          </a:xfrm>
        </p:grpSpPr>
        <p:sp>
          <p:nvSpPr>
            <p:cNvPr id="43" name="テキスト ボックス 42"/>
            <p:cNvSpPr txBox="1"/>
            <p:nvPr/>
          </p:nvSpPr>
          <p:spPr>
            <a:xfrm>
              <a:off x="6068988" y="2542002"/>
              <a:ext cx="3757797" cy="369332"/>
            </a:xfrm>
            <a:prstGeom prst="rect">
              <a:avLst/>
            </a:prstGeom>
            <a:noFill/>
          </p:spPr>
          <p:txBody>
            <a:bodyPr wrap="square" rtlCol="0">
              <a:spAutoFit/>
            </a:bodyPr>
            <a:lstStyle/>
            <a:p>
              <a:r>
                <a:rPr kumimoji="1" lang="en-US" altLang="ja-JP" sz="1800" dirty="0">
                  <a:solidFill>
                    <a:schemeClr val="bg2">
                      <a:lumMod val="60000"/>
                      <a:lumOff val="40000"/>
                    </a:schemeClr>
                  </a:solidFill>
                </a:rPr>
                <a:t>8</a:t>
              </a:r>
              <a:r>
                <a:rPr kumimoji="1" lang="ja-JP" altLang="en-US" sz="1800" dirty="0">
                  <a:solidFill>
                    <a:schemeClr val="bg2">
                      <a:lumMod val="60000"/>
                      <a:lumOff val="40000"/>
                    </a:schemeClr>
                  </a:solidFill>
                </a:rPr>
                <a:t>割以上</a:t>
              </a:r>
              <a:r>
                <a:rPr kumimoji="1" lang="ja-JP" altLang="en-US" sz="1800" dirty="0"/>
                <a:t>が使いたいと回答！</a:t>
              </a:r>
              <a:endParaRPr kumimoji="1" lang="en-US" altLang="ja-JP" sz="1800" dirty="0">
                <a:solidFill>
                  <a:schemeClr val="tx1">
                    <a:lumMod val="85000"/>
                    <a:lumOff val="15000"/>
                  </a:schemeClr>
                </a:solidFill>
              </a:endParaRPr>
            </a:p>
          </p:txBody>
        </p:sp>
        <p:sp>
          <p:nvSpPr>
            <p:cNvPr id="44" name="正方形/長方形 43"/>
            <p:cNvSpPr/>
            <p:nvPr/>
          </p:nvSpPr>
          <p:spPr>
            <a:xfrm>
              <a:off x="6034759" y="2315997"/>
              <a:ext cx="3068253" cy="819637"/>
            </a:xfrm>
            <a:prstGeom prst="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コネクタ 44"/>
            <p:cNvCxnSpPr>
              <a:endCxn id="44" idx="1"/>
            </p:cNvCxnSpPr>
            <p:nvPr/>
          </p:nvCxnSpPr>
          <p:spPr>
            <a:xfrm>
              <a:off x="4718653" y="2708373"/>
              <a:ext cx="1316106"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V="1">
              <a:off x="4362278" y="2708373"/>
              <a:ext cx="362553" cy="255023"/>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661679"/>
      </p:ext>
    </p:extLst>
  </p:cSld>
  <p:clrMapOvr>
    <a:masterClrMapping/>
  </p:clrMapOvr>
</p:sld>
</file>

<file path=ppt/theme/theme1.xml><?xml version="1.0" encoding="utf-8"?>
<a:theme xmlns:a="http://schemas.openxmlformats.org/drawingml/2006/main" name="Office テーマ">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2156</Words>
  <Application>Microsoft Office PowerPoint</Application>
  <PresentationFormat>A4 210 x 297 mm</PresentationFormat>
  <Paragraphs>303</Paragraphs>
  <Slides>32</Slides>
  <Notes>32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32</vt:i4>
      </vt:variant>
    </vt:vector>
  </HeadingPairs>
  <TitlesOfParts>
    <vt:vector size="39" baseType="lpstr">
      <vt:lpstr>ＭＳ ゴシック</vt:lpstr>
      <vt:lpstr>Noto Sans Symbols</vt:lpstr>
      <vt:lpstr>游明朝</vt:lpstr>
      <vt:lpstr>Arial</vt:lpstr>
      <vt:lpstr>Calibri</vt:lpstr>
      <vt:lpstr>Wingdings</vt:lpstr>
      <vt:lpstr>Office テーマ</vt:lpstr>
      <vt:lpstr>2. AI検索ツールの検討</vt:lpstr>
      <vt:lpstr>1. テーマ選定理由</vt:lpstr>
      <vt:lpstr>1. テーマ選定理由</vt:lpstr>
      <vt:lpstr>PowerPoint プレゼンテーション</vt:lpstr>
      <vt:lpstr>1. テーマ選定理由</vt:lpstr>
      <vt:lpstr>1. テーマ選定理由</vt:lpstr>
      <vt:lpstr>1. テーマ選定理由</vt:lpstr>
      <vt:lpstr>1. テーマ選定理由</vt:lpstr>
      <vt:lpstr>1. テーマ選定理由</vt:lpstr>
      <vt:lpstr>1. テーマ選定理由</vt:lpstr>
      <vt:lpstr>2. AI検索ツールの検討</vt:lpstr>
      <vt:lpstr>2. AI検索ツールの検討</vt:lpstr>
      <vt:lpstr>2. AI検索ツールの検討</vt:lpstr>
      <vt:lpstr>2. AI検索ツールの検討</vt:lpstr>
      <vt:lpstr>3. Atlassian Intelligenceの活用</vt:lpstr>
      <vt:lpstr>3. Atlassian Intelligenceの活用</vt:lpstr>
      <vt:lpstr>3. Atlassian Intelligenceの活用</vt:lpstr>
      <vt:lpstr>3. アプリの開発</vt:lpstr>
      <vt:lpstr>3. アプリの開発</vt:lpstr>
      <vt:lpstr>3. アプリの開発</vt:lpstr>
      <vt:lpstr>4. アプリの検証</vt:lpstr>
      <vt:lpstr>4. アプリの検証</vt:lpstr>
      <vt:lpstr>4. アプリの検証</vt:lpstr>
      <vt:lpstr>4. アプリの検証</vt:lpstr>
      <vt:lpstr>4. アプリの検証</vt:lpstr>
      <vt:lpstr>4. アプリの検証</vt:lpstr>
      <vt:lpstr>4. アプリの検証</vt:lpstr>
      <vt:lpstr>4. アプリの検証</vt:lpstr>
      <vt:lpstr>5. 今後の取り組み</vt:lpstr>
      <vt:lpstr>5. 今後の取り組み</vt:lpstr>
      <vt:lpstr>5. 今後の取り組み</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2023-11-09T08:30:16Z</dcterms:created>
  <dcterms:modified xsi:type="dcterms:W3CDTF">2024-08-31T14:56:40Z</dcterms:modified>
</cp:coreProperties>
</file>