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48" r:id="rId1"/>
  </p:sldMasterIdLst>
  <p:notesMasterIdLst>
    <p:notesMasterId r:id="rId48"/>
  </p:notesMasterIdLst>
  <p:sldIdLst>
    <p:sldId id="256" r:id="rId2"/>
    <p:sldId id="309" r:id="rId3"/>
    <p:sldId id="291" r:id="rId4"/>
    <p:sldId id="312" r:id="rId5"/>
    <p:sldId id="263" r:id="rId6"/>
    <p:sldId id="313" r:id="rId7"/>
    <p:sldId id="314" r:id="rId8"/>
    <p:sldId id="315" r:id="rId9"/>
    <p:sldId id="317" r:id="rId10"/>
    <p:sldId id="316" r:id="rId11"/>
    <p:sldId id="319" r:id="rId12"/>
    <p:sldId id="284" r:id="rId13"/>
    <p:sldId id="267" r:id="rId14"/>
    <p:sldId id="320" r:id="rId15"/>
    <p:sldId id="298" r:id="rId16"/>
    <p:sldId id="275" r:id="rId17"/>
    <p:sldId id="276" r:id="rId18"/>
    <p:sldId id="323" r:id="rId19"/>
    <p:sldId id="297" r:id="rId20"/>
    <p:sldId id="277" r:id="rId21"/>
    <p:sldId id="281" r:id="rId22"/>
    <p:sldId id="279" r:id="rId23"/>
    <p:sldId id="324" r:id="rId24"/>
    <p:sldId id="282" r:id="rId25"/>
    <p:sldId id="299" r:id="rId26"/>
    <p:sldId id="325" r:id="rId27"/>
    <p:sldId id="333" r:id="rId28"/>
    <p:sldId id="332" r:id="rId29"/>
    <p:sldId id="283" r:id="rId30"/>
    <p:sldId id="326" r:id="rId31"/>
    <p:sldId id="334" r:id="rId32"/>
    <p:sldId id="335" r:id="rId33"/>
    <p:sldId id="329" r:id="rId34"/>
    <p:sldId id="328" r:id="rId35"/>
    <p:sldId id="304" r:id="rId36"/>
    <p:sldId id="341" r:id="rId37"/>
    <p:sldId id="330" r:id="rId38"/>
    <p:sldId id="308" r:id="rId39"/>
    <p:sldId id="305" r:id="rId40"/>
    <p:sldId id="303" r:id="rId41"/>
    <p:sldId id="306" r:id="rId42"/>
    <p:sldId id="288" r:id="rId43"/>
    <p:sldId id="289" r:id="rId44"/>
    <p:sldId id="290" r:id="rId45"/>
    <p:sldId id="311" r:id="rId46"/>
    <p:sldId id="262" r:id="rId47"/>
  </p:sldIdLst>
  <p:sldSz cx="9906000" cy="6858000" type="A4"/>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62">
          <p15:clr>
            <a:srgbClr val="A4A3A4"/>
          </p15:clr>
        </p15:guide>
        <p15:guide id="2" orient="horz" pos="2160">
          <p15:clr>
            <a:srgbClr val="A4A3A4"/>
          </p15:clr>
        </p15:guide>
        <p15:guide id="3" pos="5978">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2" roundtripDataSignature="AMtx7mg70LHPA1c4v7tKHbVkNbqtqeCI5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0000"/>
    <a:srgbClr val="5A5A5A"/>
    <a:srgbClr val="E7EFF9"/>
    <a:srgbClr val="757575"/>
    <a:srgbClr val="DDDDDD"/>
    <a:srgbClr val="C0C0C0"/>
    <a:srgbClr val="B2B2B2"/>
    <a:srgbClr val="808080"/>
    <a:srgbClr val="777777"/>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332" autoAdjust="0"/>
    <p:restoredTop sz="94660"/>
  </p:normalViewPr>
  <p:slideViewPr>
    <p:cSldViewPr snapToGrid="0">
      <p:cViewPr varScale="1">
        <p:scale>
          <a:sx n="109" d="100"/>
          <a:sy n="109" d="100"/>
        </p:scale>
        <p:origin x="942" y="78"/>
      </p:cViewPr>
      <p:guideLst>
        <p:guide pos="262"/>
        <p:guide orient="horz" pos="2160"/>
        <p:guide pos="597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s>
</file>

<file path=ppt/charts/_rels/chart1.xml.rels><?xml version="1.0" encoding="UTF-8" standalone="yes"?>
<Relationships xmlns="http://schemas.openxmlformats.org/package/2006/relationships"><Relationship Id="rId3" Type="http://schemas.openxmlformats.org/officeDocument/2006/relationships/oleObject" Target="file:///C:\devSCSA\src\&#12304;&#30740;&#31350;&#12524;&#12509;&#12540;&#12488;8_7(&#27700;)&#12294;&#12305;&#24773;&#22577;&#21454;&#38598;&#12395;&#38306;&#12377;&#12427;&#23455;&#24907;&#35519;&#26619;&#65288;&#22238;&#31572;&#65289;.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12487;&#12473;&#12463;&#12488;&#12483;&#12503;\&#30740;&#31350;&#12524;&#12509;&#12540;&#12488;\&#31038;&#20869;&#35519;&#26619;\&#12304;&#30740;&#31350;&#12524;&#12509;&#12540;&#12488;8_7(&#27700;)&#12294;&#12305;&#24773;&#22577;&#21454;&#38598;&#12395;&#38306;&#12377;&#12427;&#23455;&#24907;&#35519;&#26619;&#65288;&#22238;&#31572;&#65289;.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file:///C:\devSCSA\src\&#12304;&#30740;&#31350;&#12524;&#12509;&#12540;&#12488;8_7(&#27700;)&#12294;&#12305;&#24773;&#22577;&#21454;&#38598;&#12395;&#38306;&#12377;&#12427;&#23455;&#24907;&#35519;&#26619;&#65288;&#22238;&#31572;&#65289;.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pivotSource>
    <c:name>[【研究レポート8_7(水)〆】情報収集に関する実態調査（回答）.xlsx]Sheet9!ピボットテーブル6</c:name>
    <c:fmtId val="-1"/>
  </c:pivotSource>
  <c:chart>
    <c:autoTitleDeleted val="1"/>
    <c:pivotFmts>
      <c:pivotFmt>
        <c:idx val="0"/>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s>
    <c:plotArea>
      <c:layout>
        <c:manualLayout>
          <c:layoutTarget val="inner"/>
          <c:xMode val="edge"/>
          <c:yMode val="edge"/>
          <c:x val="6.1835712740553765E-2"/>
          <c:y val="0.11996531092775244"/>
          <c:w val="0.49112915767453863"/>
          <c:h val="0.75085679261083615"/>
        </c:manualLayout>
      </c:layout>
      <c:pieChart>
        <c:varyColors val="1"/>
        <c:ser>
          <c:idx val="0"/>
          <c:order val="0"/>
          <c:tx>
            <c:strRef>
              <c:f>Sheet9!$B$3</c:f>
              <c:strCache>
                <c:ptCount val="1"/>
                <c:pt idx="0">
                  <c:v>集計</c:v>
                </c:pt>
              </c:strCache>
            </c:strRef>
          </c:tx>
          <c:spPr>
            <a:ln>
              <a:noFill/>
            </a:ln>
          </c:spPr>
          <c:dPt>
            <c:idx val="0"/>
            <c:bubble3D val="0"/>
            <c:spPr>
              <a:solidFill>
                <a:schemeClr val="bg1">
                  <a:lumMod val="95000"/>
                </a:schemeClr>
              </a:solidFill>
              <a:ln w="19050">
                <a:noFill/>
              </a:ln>
              <a:effectLst/>
            </c:spPr>
            <c:extLst>
              <c:ext xmlns:c16="http://schemas.microsoft.com/office/drawing/2014/chart" uri="{C3380CC4-5D6E-409C-BE32-E72D297353CC}">
                <c16:uniqueId val="{00000001-AECE-4935-96DC-EE9F900BACE9}"/>
              </c:ext>
            </c:extLst>
          </c:dPt>
          <c:dPt>
            <c:idx val="1"/>
            <c:bubble3D val="0"/>
            <c:spPr>
              <a:solidFill>
                <a:schemeClr val="bg1">
                  <a:lumMod val="85000"/>
                </a:schemeClr>
              </a:solidFill>
              <a:ln w="19050">
                <a:noFill/>
              </a:ln>
              <a:effectLst/>
            </c:spPr>
            <c:extLst>
              <c:ext xmlns:c16="http://schemas.microsoft.com/office/drawing/2014/chart" uri="{C3380CC4-5D6E-409C-BE32-E72D297353CC}">
                <c16:uniqueId val="{00000003-AECE-4935-96DC-EE9F900BACE9}"/>
              </c:ext>
            </c:extLst>
          </c:dPt>
          <c:dPt>
            <c:idx val="2"/>
            <c:bubble3D val="0"/>
            <c:spPr>
              <a:solidFill>
                <a:schemeClr val="bg2">
                  <a:lumMod val="60000"/>
                  <a:lumOff val="40000"/>
                </a:schemeClr>
              </a:solidFill>
              <a:ln w="19050">
                <a:noFill/>
              </a:ln>
              <a:effectLst/>
            </c:spPr>
            <c:extLst>
              <c:ext xmlns:c16="http://schemas.microsoft.com/office/drawing/2014/chart" uri="{C3380CC4-5D6E-409C-BE32-E72D297353CC}">
                <c16:uniqueId val="{00000005-AECE-4935-96DC-EE9F900BACE9}"/>
              </c:ext>
            </c:extLst>
          </c:dPt>
          <c:dPt>
            <c:idx val="3"/>
            <c:bubble3D val="0"/>
            <c:spPr>
              <a:solidFill>
                <a:schemeClr val="bg2">
                  <a:lumMod val="40000"/>
                  <a:lumOff val="60000"/>
                </a:schemeClr>
              </a:solidFill>
              <a:ln w="19050">
                <a:noFill/>
              </a:ln>
              <a:effectLst/>
            </c:spPr>
            <c:extLst>
              <c:ext xmlns:c16="http://schemas.microsoft.com/office/drawing/2014/chart" uri="{C3380CC4-5D6E-409C-BE32-E72D297353CC}">
                <c16:uniqueId val="{00000007-AECE-4935-96DC-EE9F900BACE9}"/>
              </c:ext>
            </c:extLst>
          </c:dPt>
          <c:dPt>
            <c:idx val="4"/>
            <c:bubble3D val="0"/>
            <c:spPr>
              <a:solidFill>
                <a:schemeClr val="bg2">
                  <a:lumMod val="20000"/>
                  <a:lumOff val="80000"/>
                </a:schemeClr>
              </a:solidFill>
              <a:ln w="19050">
                <a:noFill/>
              </a:ln>
              <a:effectLst/>
            </c:spPr>
            <c:extLst>
              <c:ext xmlns:c16="http://schemas.microsoft.com/office/drawing/2014/chart" uri="{C3380CC4-5D6E-409C-BE32-E72D297353CC}">
                <c16:uniqueId val="{00000009-AECE-4935-96DC-EE9F900BACE9}"/>
              </c:ext>
            </c:extLst>
          </c:dPt>
          <c:cat>
            <c:strRef>
              <c:f>Sheet9!$A$4:$A$9</c:f>
              <c:strCache>
                <c:ptCount val="5"/>
                <c:pt idx="0">
                  <c:v>10分以内</c:v>
                </c:pt>
                <c:pt idx="1">
                  <c:v>10分～30分</c:v>
                </c:pt>
                <c:pt idx="2">
                  <c:v>30分～1時間</c:v>
                </c:pt>
                <c:pt idx="3">
                  <c:v>1時間～2時間</c:v>
                </c:pt>
                <c:pt idx="4">
                  <c:v>2時間以上</c:v>
                </c:pt>
              </c:strCache>
            </c:strRef>
          </c:cat>
          <c:val>
            <c:numRef>
              <c:f>Sheet9!$B$4:$B$9</c:f>
              <c:numCache>
                <c:formatCode>0.00%</c:formatCode>
                <c:ptCount val="5"/>
                <c:pt idx="0">
                  <c:v>0.11231884057971014</c:v>
                </c:pt>
                <c:pt idx="1">
                  <c:v>0.31521739130434784</c:v>
                </c:pt>
                <c:pt idx="2">
                  <c:v>0.2608695652173913</c:v>
                </c:pt>
                <c:pt idx="3">
                  <c:v>0.18659420289855072</c:v>
                </c:pt>
                <c:pt idx="4">
                  <c:v>0.125</c:v>
                </c:pt>
              </c:numCache>
            </c:numRef>
          </c:val>
          <c:extLst>
            <c:ext xmlns:c16="http://schemas.microsoft.com/office/drawing/2014/chart" uri="{C3380CC4-5D6E-409C-BE32-E72D297353CC}">
              <c16:uniqueId val="{0000000A-AECE-4935-96DC-EE9F900BACE9}"/>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1.44218580960575E-2"/>
          <c:y val="0.92399758701041068"/>
          <c:w val="0.7474510888689091"/>
          <c:h val="5.5529253473816605E-2"/>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メイリオ" panose="020B0604030504040204" pitchFamily="50" charset="-128"/>
              <a:ea typeface="メイリオ" panose="020B0604030504040204" pitchFamily="50" charset="-128"/>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a:pPr>
      <a:endParaRPr lang="ja-JP"/>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pivotSource>
    <c:name>[【研究レポート8_7(水)〆】情報収集に関する実態調査（回答）.xlsx]Sheet23 (2)!ピボットテーブル2</c:name>
    <c:fmtId val="5"/>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s>
    <c:plotArea>
      <c:layout>
        <c:manualLayout>
          <c:layoutTarget val="inner"/>
          <c:xMode val="edge"/>
          <c:yMode val="edge"/>
          <c:x val="2.5586353944562899E-2"/>
          <c:y val="0.11004622466050058"/>
          <c:w val="0.4604064044233277"/>
          <c:h val="0.71741670701267024"/>
        </c:manualLayout>
      </c:layout>
      <c:pieChart>
        <c:varyColors val="1"/>
        <c:ser>
          <c:idx val="0"/>
          <c:order val="0"/>
          <c:tx>
            <c:strRef>
              <c:f>'Sheet23 (2)'!$N$2</c:f>
              <c:strCache>
                <c:ptCount val="1"/>
                <c:pt idx="0">
                  <c:v>集計</c:v>
                </c:pt>
              </c:strCache>
            </c:strRef>
          </c:tx>
          <c:spPr>
            <a:ln>
              <a:noFill/>
            </a:ln>
          </c:spPr>
          <c:dPt>
            <c:idx val="0"/>
            <c:bubble3D val="0"/>
            <c:spPr>
              <a:solidFill>
                <a:srgbClr val="3379CD"/>
              </a:solidFill>
              <a:ln w="19050">
                <a:noFill/>
              </a:ln>
              <a:effectLst/>
            </c:spPr>
            <c:extLst>
              <c:ext xmlns:c16="http://schemas.microsoft.com/office/drawing/2014/chart" uri="{C3380CC4-5D6E-409C-BE32-E72D297353CC}">
                <c16:uniqueId val="{00000001-6431-4E3E-8BAB-BDBEF9DCFDDE}"/>
              </c:ext>
            </c:extLst>
          </c:dPt>
          <c:dPt>
            <c:idx val="1"/>
            <c:bubble3D val="0"/>
            <c:spPr>
              <a:solidFill>
                <a:schemeClr val="bg2">
                  <a:lumMod val="60000"/>
                  <a:lumOff val="40000"/>
                </a:schemeClr>
              </a:solidFill>
              <a:ln w="19050">
                <a:noFill/>
              </a:ln>
              <a:effectLst/>
            </c:spPr>
            <c:extLst>
              <c:ext xmlns:c16="http://schemas.microsoft.com/office/drawing/2014/chart" uri="{C3380CC4-5D6E-409C-BE32-E72D297353CC}">
                <c16:uniqueId val="{00000003-6431-4E3E-8BAB-BDBEF9DCFDDE}"/>
              </c:ext>
            </c:extLst>
          </c:dPt>
          <c:dPt>
            <c:idx val="2"/>
            <c:bubble3D val="0"/>
            <c:spPr>
              <a:solidFill>
                <a:schemeClr val="bg2">
                  <a:lumMod val="40000"/>
                  <a:lumOff val="60000"/>
                </a:schemeClr>
              </a:solidFill>
              <a:ln w="19050">
                <a:noFill/>
              </a:ln>
              <a:effectLst/>
            </c:spPr>
            <c:extLst>
              <c:ext xmlns:c16="http://schemas.microsoft.com/office/drawing/2014/chart" uri="{C3380CC4-5D6E-409C-BE32-E72D297353CC}">
                <c16:uniqueId val="{00000005-6431-4E3E-8BAB-BDBEF9DCFDDE}"/>
              </c:ext>
            </c:extLst>
          </c:dPt>
          <c:dPt>
            <c:idx val="3"/>
            <c:bubble3D val="0"/>
            <c:spPr>
              <a:solidFill>
                <a:schemeClr val="bg2">
                  <a:lumMod val="20000"/>
                  <a:lumOff val="80000"/>
                </a:schemeClr>
              </a:solidFill>
              <a:ln w="19050">
                <a:noFill/>
              </a:ln>
              <a:effectLst/>
            </c:spPr>
            <c:extLst>
              <c:ext xmlns:c16="http://schemas.microsoft.com/office/drawing/2014/chart" uri="{C3380CC4-5D6E-409C-BE32-E72D297353CC}">
                <c16:uniqueId val="{00000007-6431-4E3E-8BAB-BDBEF9DCFDDE}"/>
              </c:ext>
            </c:extLst>
          </c:dPt>
          <c:dPt>
            <c:idx val="4"/>
            <c:bubble3D val="0"/>
            <c:spPr>
              <a:solidFill>
                <a:srgbClr val="5A5A5A"/>
              </a:solidFill>
              <a:ln w="19050">
                <a:noFill/>
              </a:ln>
              <a:effectLst/>
            </c:spPr>
            <c:extLst>
              <c:ext xmlns:c16="http://schemas.microsoft.com/office/drawing/2014/chart" uri="{C3380CC4-5D6E-409C-BE32-E72D297353CC}">
                <c16:uniqueId val="{00000009-6431-4E3E-8BAB-BDBEF9DCFDDE}"/>
              </c:ext>
            </c:extLst>
          </c:dPt>
          <c:dPt>
            <c:idx val="5"/>
            <c:bubble3D val="0"/>
            <c:spPr>
              <a:solidFill>
                <a:srgbClr val="757575"/>
              </a:solidFill>
              <a:ln w="19050">
                <a:noFill/>
              </a:ln>
              <a:effectLst/>
            </c:spPr>
            <c:extLst>
              <c:ext xmlns:c16="http://schemas.microsoft.com/office/drawing/2014/chart" uri="{C3380CC4-5D6E-409C-BE32-E72D297353CC}">
                <c16:uniqueId val="{0000000B-6431-4E3E-8BAB-BDBEF9DCFDDE}"/>
              </c:ext>
            </c:extLst>
          </c:dPt>
          <c:dPt>
            <c:idx val="6"/>
            <c:bubble3D val="0"/>
            <c:spPr>
              <a:solidFill>
                <a:srgbClr val="777777"/>
              </a:solidFill>
              <a:ln w="19050">
                <a:noFill/>
              </a:ln>
              <a:effectLst/>
            </c:spPr>
            <c:extLst>
              <c:ext xmlns:c16="http://schemas.microsoft.com/office/drawing/2014/chart" uri="{C3380CC4-5D6E-409C-BE32-E72D297353CC}">
                <c16:uniqueId val="{0000000D-6431-4E3E-8BAB-BDBEF9DCFDDE}"/>
              </c:ext>
            </c:extLst>
          </c:dPt>
          <c:dPt>
            <c:idx val="7"/>
            <c:bubble3D val="0"/>
            <c:spPr>
              <a:solidFill>
                <a:srgbClr val="808080"/>
              </a:solidFill>
              <a:ln w="19050">
                <a:noFill/>
              </a:ln>
              <a:effectLst/>
            </c:spPr>
            <c:extLst>
              <c:ext xmlns:c16="http://schemas.microsoft.com/office/drawing/2014/chart" uri="{C3380CC4-5D6E-409C-BE32-E72D297353CC}">
                <c16:uniqueId val="{0000000F-6431-4E3E-8BAB-BDBEF9DCFDDE}"/>
              </c:ext>
            </c:extLst>
          </c:dPt>
          <c:dPt>
            <c:idx val="8"/>
            <c:bubble3D val="0"/>
            <c:spPr>
              <a:solidFill>
                <a:srgbClr val="B2B2B2"/>
              </a:solidFill>
              <a:ln w="19050">
                <a:noFill/>
              </a:ln>
              <a:effectLst/>
            </c:spPr>
            <c:extLst>
              <c:ext xmlns:c16="http://schemas.microsoft.com/office/drawing/2014/chart" uri="{C3380CC4-5D6E-409C-BE32-E72D297353CC}">
                <c16:uniqueId val="{00000011-6431-4E3E-8BAB-BDBEF9DCFDDE}"/>
              </c:ext>
            </c:extLst>
          </c:dPt>
          <c:dPt>
            <c:idx val="9"/>
            <c:bubble3D val="0"/>
            <c:spPr>
              <a:solidFill>
                <a:srgbClr val="B2B2B2"/>
              </a:solidFill>
              <a:ln w="19050">
                <a:noFill/>
              </a:ln>
              <a:effectLst/>
            </c:spPr>
            <c:extLst>
              <c:ext xmlns:c16="http://schemas.microsoft.com/office/drawing/2014/chart" uri="{C3380CC4-5D6E-409C-BE32-E72D297353CC}">
                <c16:uniqueId val="{00000013-6431-4E3E-8BAB-BDBEF9DCFDDE}"/>
              </c:ext>
            </c:extLst>
          </c:dPt>
          <c:dPt>
            <c:idx val="10"/>
            <c:bubble3D val="0"/>
            <c:spPr>
              <a:solidFill>
                <a:srgbClr val="C0C0C0"/>
              </a:solidFill>
              <a:ln w="19050">
                <a:noFill/>
              </a:ln>
              <a:effectLst/>
            </c:spPr>
            <c:extLst>
              <c:ext xmlns:c16="http://schemas.microsoft.com/office/drawing/2014/chart" uri="{C3380CC4-5D6E-409C-BE32-E72D297353CC}">
                <c16:uniqueId val="{00000015-6431-4E3E-8BAB-BDBEF9DCFDDE}"/>
              </c:ext>
            </c:extLst>
          </c:dPt>
          <c:dPt>
            <c:idx val="11"/>
            <c:bubble3D val="0"/>
            <c:spPr>
              <a:solidFill>
                <a:srgbClr val="DDDDDD"/>
              </a:solidFill>
              <a:ln w="19050">
                <a:noFill/>
              </a:ln>
              <a:effectLst/>
            </c:spPr>
            <c:extLst>
              <c:ext xmlns:c16="http://schemas.microsoft.com/office/drawing/2014/chart" uri="{C3380CC4-5D6E-409C-BE32-E72D297353CC}">
                <c16:uniqueId val="{00000017-6431-4E3E-8BAB-BDBEF9DCFDDE}"/>
              </c:ext>
            </c:extLst>
          </c:dPt>
          <c:cat>
            <c:strRef>
              <c:f>'Sheet23 (2)'!$M$3:$M$15</c:f>
              <c:strCache>
                <c:ptCount val="12"/>
                <c:pt idx="0">
                  <c:v>どこに情報が記載されているかわからない。又は、誰に聞いたらいいかわからない。</c:v>
                </c:pt>
                <c:pt idx="1">
                  <c:v>ヒットした情報が多く、確認するのに時間がかかる。</c:v>
                </c:pt>
                <c:pt idx="2">
                  <c:v>ヒットした情報の内容を理解するのに時間がかかる。</c:v>
                </c:pt>
                <c:pt idx="3">
                  <c:v>検索の仕方がわからない。（自分が欲しい情報にヒットするような検索キーワードがわからない）</c:v>
                </c:pt>
                <c:pt idx="4">
                  <c:v>そもそも情報がない。（過去の資料が残っていない、新しいサービスで情報が少ない等）</c:v>
                </c:pt>
                <c:pt idx="5">
                  <c:v>ヒットした情報の裏付けを確認するのに時間がかかる。</c:v>
                </c:pt>
                <c:pt idx="6">
                  <c:v>横断ツールがないので情報の集積している場所を一つ一つ当たる必要がある</c:v>
                </c:pt>
                <c:pt idx="7">
                  <c:v>コミュニケーションツールが乱立していて、目的の情報にたどり着けない</c:v>
                </c:pt>
                <c:pt idx="8">
                  <c:v>サーバーから探すのが大変。（容量が多く時間がかかる。）</c:v>
                </c:pt>
                <c:pt idx="9">
                  <c:v>情報が古い</c:v>
                </c:pt>
                <c:pt idx="10">
                  <c:v>特になし</c:v>
                </c:pt>
                <c:pt idx="11">
                  <c:v>その他</c:v>
                </c:pt>
              </c:strCache>
            </c:strRef>
          </c:cat>
          <c:val>
            <c:numRef>
              <c:f>'Sheet23 (2)'!$N$3:$N$15</c:f>
              <c:numCache>
                <c:formatCode>0.00%</c:formatCode>
                <c:ptCount val="12"/>
                <c:pt idx="0">
                  <c:v>0.26234132581100139</c:v>
                </c:pt>
                <c:pt idx="1">
                  <c:v>0.14033850493653033</c:v>
                </c:pt>
                <c:pt idx="2">
                  <c:v>0.1382228490832158</c:v>
                </c:pt>
                <c:pt idx="3">
                  <c:v>0.10507757404795487</c:v>
                </c:pt>
                <c:pt idx="4">
                  <c:v>0.18758815232722145</c:v>
                </c:pt>
                <c:pt idx="5">
                  <c:v>0.15091678420310295</c:v>
                </c:pt>
                <c:pt idx="6">
                  <c:v>2.1156558533145277E-3</c:v>
                </c:pt>
                <c:pt idx="7">
                  <c:v>1.4104372355430183E-3</c:v>
                </c:pt>
                <c:pt idx="8">
                  <c:v>1.4104372355430183E-3</c:v>
                </c:pt>
                <c:pt idx="9">
                  <c:v>1.4104372355430183E-3</c:v>
                </c:pt>
                <c:pt idx="10">
                  <c:v>3.526093088857546E-3</c:v>
                </c:pt>
                <c:pt idx="11">
                  <c:v>5.6417489421720732E-3</c:v>
                </c:pt>
              </c:numCache>
            </c:numRef>
          </c:val>
          <c:extLst>
            <c:ext xmlns:c16="http://schemas.microsoft.com/office/drawing/2014/chart" uri="{C3380CC4-5D6E-409C-BE32-E72D297353CC}">
              <c16:uniqueId val="{00000018-6431-4E3E-8BAB-BDBEF9DCFDDE}"/>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44963618353675938"/>
          <c:y val="0.69330310987460886"/>
          <c:w val="0.54183503181505299"/>
          <c:h val="0.2927353125431655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メイリオ" panose="020B0604030504040204" pitchFamily="50" charset="-128"/>
              <a:ea typeface="メイリオ" panose="020B0604030504040204" pitchFamily="50" charset="-128"/>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userShapes r:id="rId4"/>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pivotSource>
    <c:name>[【研究レポート8_7(水)〆】情報収集に関する実態調査（回答）.xlsx]Sheet11!ピボットテーブル8</c:name>
    <c:fmtId val="-1"/>
  </c:pivotSource>
  <c:chart>
    <c:autoTitleDeleted val="1"/>
    <c:pivotFmts>
      <c:pivotFmt>
        <c:idx val="0"/>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s>
    <c:plotArea>
      <c:layout>
        <c:manualLayout>
          <c:layoutTarget val="inner"/>
          <c:xMode val="edge"/>
          <c:yMode val="edge"/>
          <c:x val="7.0955318017533839E-2"/>
          <c:y val="0.18243260862653876"/>
          <c:w val="0.45798278465462672"/>
          <c:h val="0.71914435469207849"/>
        </c:manualLayout>
      </c:layout>
      <c:pieChart>
        <c:varyColors val="1"/>
        <c:ser>
          <c:idx val="0"/>
          <c:order val="0"/>
          <c:tx>
            <c:strRef>
              <c:f>Sheet11!$B$3</c:f>
              <c:strCache>
                <c:ptCount val="1"/>
                <c:pt idx="0">
                  <c:v>集計</c:v>
                </c:pt>
              </c:strCache>
            </c:strRef>
          </c:tx>
          <c:spPr>
            <a:solidFill>
              <a:schemeClr val="bg2"/>
            </a:solidFill>
            <a:ln>
              <a:noFill/>
            </a:ln>
          </c:spPr>
          <c:dPt>
            <c:idx val="0"/>
            <c:bubble3D val="0"/>
            <c:spPr>
              <a:solidFill>
                <a:schemeClr val="bg2">
                  <a:lumMod val="60000"/>
                  <a:lumOff val="40000"/>
                </a:schemeClr>
              </a:solidFill>
              <a:ln w="19050">
                <a:noFill/>
              </a:ln>
              <a:effectLst/>
            </c:spPr>
            <c:extLst>
              <c:ext xmlns:c16="http://schemas.microsoft.com/office/drawing/2014/chart" uri="{C3380CC4-5D6E-409C-BE32-E72D297353CC}">
                <c16:uniqueId val="{00000001-58F7-4DB2-AA0A-DF93E05627A3}"/>
              </c:ext>
            </c:extLst>
          </c:dPt>
          <c:dPt>
            <c:idx val="1"/>
            <c:bubble3D val="0"/>
            <c:spPr>
              <a:solidFill>
                <a:schemeClr val="bg1">
                  <a:lumMod val="75000"/>
                </a:schemeClr>
              </a:solidFill>
              <a:ln w="19050">
                <a:noFill/>
              </a:ln>
              <a:effectLst/>
            </c:spPr>
            <c:extLst>
              <c:ext xmlns:c16="http://schemas.microsoft.com/office/drawing/2014/chart" uri="{C3380CC4-5D6E-409C-BE32-E72D297353CC}">
                <c16:uniqueId val="{00000003-58F7-4DB2-AA0A-DF93E05627A3}"/>
              </c:ext>
            </c:extLst>
          </c:dPt>
          <c:dPt>
            <c:idx val="2"/>
            <c:bubble3D val="0"/>
            <c:spPr>
              <a:solidFill>
                <a:schemeClr val="bg1">
                  <a:lumMod val="85000"/>
                </a:schemeClr>
              </a:solidFill>
              <a:ln w="19050">
                <a:noFill/>
              </a:ln>
              <a:effectLst/>
            </c:spPr>
            <c:extLst>
              <c:ext xmlns:c16="http://schemas.microsoft.com/office/drawing/2014/chart" uri="{C3380CC4-5D6E-409C-BE32-E72D297353CC}">
                <c16:uniqueId val="{00000005-58F7-4DB2-AA0A-DF93E05627A3}"/>
              </c:ext>
            </c:extLst>
          </c:dPt>
          <c:cat>
            <c:strRef>
              <c:f>Sheet11!$A$4:$A$7</c:f>
              <c:strCache>
                <c:ptCount val="3"/>
                <c:pt idx="0">
                  <c:v>思う</c:v>
                </c:pt>
                <c:pt idx="1">
                  <c:v>思わない</c:v>
                </c:pt>
                <c:pt idx="2">
                  <c:v>どちらでもない</c:v>
                </c:pt>
              </c:strCache>
            </c:strRef>
          </c:cat>
          <c:val>
            <c:numRef>
              <c:f>Sheet11!$B$4:$B$7</c:f>
              <c:numCache>
                <c:formatCode>0.00%</c:formatCode>
                <c:ptCount val="3"/>
                <c:pt idx="0">
                  <c:v>0.84239130434782605</c:v>
                </c:pt>
                <c:pt idx="1">
                  <c:v>3.8043478260869568E-2</c:v>
                </c:pt>
                <c:pt idx="2">
                  <c:v>0.11956521739130435</c:v>
                </c:pt>
              </c:numCache>
            </c:numRef>
          </c:val>
          <c:extLst>
            <c:ext xmlns:c16="http://schemas.microsoft.com/office/drawing/2014/chart" uri="{C3380CC4-5D6E-409C-BE32-E72D297353CC}">
              <c16:uniqueId val="{00000006-58F7-4DB2-AA0A-DF93E05627A3}"/>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9.6510465985901295E-2"/>
          <c:y val="0.91912231449891069"/>
          <c:w val="0.41871962646056027"/>
          <c:h val="7.3862114762483583E-2"/>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メイリオ" panose="020B0604030504040204" pitchFamily="50" charset="-128"/>
              <a:ea typeface="メイリオ" panose="020B0604030504040204" pitchFamily="50" charset="-128"/>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9525" cap="flat" cmpd="sng" algn="ctr">
      <a:noFill/>
      <a:round/>
    </a:ln>
    <a:effectLst/>
  </c:spPr>
  <c:txPr>
    <a:bodyPr/>
    <a:lstStyle/>
    <a:p>
      <a:pPr>
        <a:defRPr/>
      </a:pPr>
      <a:endParaRPr lang="ja-JP"/>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0.2484</cdr:x>
      <cdr:y>0.11016</cdr:y>
    </cdr:from>
    <cdr:to>
      <cdr:x>0.97335</cdr:x>
      <cdr:y>0.7543</cdr:y>
    </cdr:to>
    <cdr:sp macro="" textlink="">
      <cdr:nvSpPr>
        <cdr:cNvPr id="2" name="テキスト ボックス 2"/>
        <cdr:cNvSpPr txBox="1"/>
      </cdr:nvSpPr>
      <cdr:spPr>
        <a:xfrm xmlns:a="http://schemas.openxmlformats.org/drawingml/2006/main">
          <a:off x="2219317" y="631628"/>
          <a:ext cx="6477030" cy="3693319"/>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xmlns:a="http://schemas.openxmlformats.org/drawingml/2006/main">
          <a:pPr algn="ctr"/>
          <a:r>
            <a:rPr kumimoji="1" lang="en-US" altLang="ja-JP" sz="4800" b="1" dirty="0" smtClean="0">
              <a:solidFill>
                <a:schemeClr val="bg2">
                  <a:lumMod val="50000"/>
                </a:schemeClr>
              </a:solidFill>
              <a:latin typeface="メイリオ" panose="020B0604030504040204" pitchFamily="50" charset="-128"/>
              <a:ea typeface="メイリオ" panose="020B0604030504040204" pitchFamily="50" charset="-128"/>
            </a:rPr>
            <a:t>AI</a:t>
          </a:r>
          <a:r>
            <a:rPr kumimoji="1" lang="ja-JP" altLang="en-US" sz="4800" b="1" dirty="0" smtClean="0">
              <a:solidFill>
                <a:schemeClr val="bg2">
                  <a:lumMod val="50000"/>
                </a:schemeClr>
              </a:solidFill>
              <a:latin typeface="メイリオ" panose="020B0604030504040204" pitchFamily="50" charset="-128"/>
              <a:ea typeface="メイリオ" panose="020B0604030504040204" pitchFamily="50" charset="-128"/>
            </a:rPr>
            <a:t>検索ツール</a:t>
          </a:r>
          <a:r>
            <a:rPr kumimoji="1" lang="ja-JP" altLang="en-US" sz="4000" b="1" dirty="0" smtClean="0">
              <a:solidFill>
                <a:schemeClr val="bg2">
                  <a:lumMod val="50000"/>
                </a:schemeClr>
              </a:solidFill>
              <a:latin typeface="メイリオ" panose="020B0604030504040204" pitchFamily="50" charset="-128"/>
              <a:ea typeface="メイリオ" panose="020B0604030504040204" pitchFamily="50" charset="-128"/>
            </a:rPr>
            <a:t>で</a:t>
          </a:r>
          <a:endParaRPr kumimoji="1" lang="en-US" altLang="ja-JP" sz="4800" b="1" dirty="0" smtClean="0">
            <a:solidFill>
              <a:schemeClr val="bg2">
                <a:lumMod val="50000"/>
              </a:schemeClr>
            </a:solidFill>
            <a:latin typeface="メイリオ" panose="020B0604030504040204" pitchFamily="50" charset="-128"/>
            <a:ea typeface="メイリオ" panose="020B0604030504040204" pitchFamily="50" charset="-128"/>
          </a:endParaRPr>
        </a:p>
        <a:p xmlns:a="http://schemas.openxmlformats.org/drawingml/2006/main">
          <a:pPr algn="ctr"/>
          <a:r>
            <a:rPr kumimoji="1" lang="ja-JP" altLang="en-US" sz="4800" b="1" dirty="0" smtClean="0">
              <a:solidFill>
                <a:schemeClr val="bg2">
                  <a:lumMod val="50000"/>
                </a:schemeClr>
              </a:solidFill>
              <a:latin typeface="メイリオ" panose="020B0604030504040204" pitchFamily="50" charset="-128"/>
              <a:ea typeface="メイリオ" panose="020B0604030504040204" pitchFamily="50" charset="-128"/>
            </a:rPr>
            <a:t>解決できる課題</a:t>
          </a:r>
          <a:r>
            <a:rPr kumimoji="1" lang="en-US" altLang="ja-JP" b="1" dirty="0" smtClean="0">
              <a:solidFill>
                <a:schemeClr val="bg2">
                  <a:lumMod val="50000"/>
                </a:schemeClr>
              </a:solidFill>
              <a:latin typeface="メイリオ" panose="020B0604030504040204" pitchFamily="50" charset="-128"/>
              <a:ea typeface="メイリオ" panose="020B0604030504040204" pitchFamily="50" charset="-128"/>
            </a:rPr>
            <a:t>(※1)</a:t>
          </a:r>
          <a:endParaRPr kumimoji="1" lang="en-US" altLang="ja-JP" sz="4000" b="1" dirty="0" smtClean="0">
            <a:solidFill>
              <a:schemeClr val="bg2">
                <a:lumMod val="50000"/>
              </a:schemeClr>
            </a:solidFill>
            <a:latin typeface="メイリオ" panose="020B0604030504040204" pitchFamily="50" charset="-128"/>
            <a:ea typeface="メイリオ" panose="020B0604030504040204" pitchFamily="50" charset="-128"/>
          </a:endParaRPr>
        </a:p>
        <a:p xmlns:a="http://schemas.openxmlformats.org/drawingml/2006/main">
          <a:pPr algn="ctr"/>
          <a:r>
            <a:rPr kumimoji="1" lang="ja-JP" altLang="en-US" sz="5400" b="1" dirty="0" smtClean="0">
              <a:solidFill>
                <a:schemeClr val="bg2">
                  <a:lumMod val="50000"/>
                </a:schemeClr>
              </a:solidFill>
              <a:latin typeface="メイリオ" panose="020B0604030504040204" pitchFamily="50" charset="-128"/>
              <a:ea typeface="メイリオ" panose="020B0604030504040204" pitchFamily="50" charset="-128"/>
            </a:rPr>
            <a:t>約</a:t>
          </a:r>
          <a:r>
            <a:rPr kumimoji="1" lang="en-US" altLang="ja-JP" sz="13800" b="1" dirty="0" smtClean="0">
              <a:solidFill>
                <a:schemeClr val="bg2">
                  <a:lumMod val="50000"/>
                </a:schemeClr>
              </a:solidFill>
              <a:latin typeface="メイリオ" panose="020B0604030504040204" pitchFamily="50" charset="-128"/>
              <a:ea typeface="メイリオ" panose="020B0604030504040204" pitchFamily="50" charset="-128"/>
            </a:rPr>
            <a:t>65</a:t>
          </a:r>
          <a:r>
            <a:rPr kumimoji="1" lang="en-US" altLang="ja-JP" sz="5400" b="1" dirty="0" smtClean="0">
              <a:solidFill>
                <a:schemeClr val="bg2">
                  <a:lumMod val="50000"/>
                </a:schemeClr>
              </a:solidFill>
              <a:latin typeface="メイリオ" panose="020B0604030504040204" pitchFamily="50" charset="-128"/>
              <a:ea typeface="メイリオ" panose="020B0604030504040204" pitchFamily="50" charset="-128"/>
            </a:rPr>
            <a:t>%</a:t>
          </a:r>
          <a:endParaRPr kumimoji="1" lang="ja-JP" altLang="en-US" sz="11500" b="1" dirty="0">
            <a:solidFill>
              <a:schemeClr val="bg2">
                <a:lumMod val="50000"/>
              </a:schemeClr>
            </a:solidFill>
            <a:latin typeface="メイリオ" panose="020B0604030504040204" pitchFamily="50" charset="-128"/>
            <a:ea typeface="メイリオ" panose="020B0604030504040204" pitchFamily="50" charset="-128"/>
          </a:endParaRPr>
        </a:p>
      </cdr:txBody>
    </cdr:sp>
  </cdr:relSizeAnchor>
  <cdr:relSizeAnchor xmlns:cdr="http://schemas.openxmlformats.org/drawingml/2006/chartDrawing">
    <cdr:from>
      <cdr:x>0.45236</cdr:x>
      <cdr:y>0.66085</cdr:y>
    </cdr:from>
    <cdr:to>
      <cdr:x>0.56537</cdr:x>
      <cdr:y>0.7011</cdr:y>
    </cdr:to>
    <cdr:sp macro="" textlink="">
      <cdr:nvSpPr>
        <cdr:cNvPr id="3" name="テキスト ボックス 20"/>
        <cdr:cNvSpPr txBox="1"/>
      </cdr:nvSpPr>
      <cdr:spPr>
        <a:xfrm xmlns:a="http://schemas.openxmlformats.org/drawingml/2006/main">
          <a:off x="4041623" y="3789162"/>
          <a:ext cx="1009682" cy="230783"/>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xmlns:a="http://schemas.openxmlformats.org/drawingml/2006/main">
          <a:pPr algn="ctr"/>
          <a:r>
            <a:rPr kumimoji="1" lang="en-US" altLang="ja-JP" sz="900" dirty="0" smtClean="0">
              <a:solidFill>
                <a:schemeClr val="tx1">
                  <a:lumMod val="75000"/>
                  <a:lumOff val="25000"/>
                </a:schemeClr>
              </a:solidFill>
              <a:latin typeface="メイリオ" panose="020B0604030504040204" pitchFamily="50" charset="-128"/>
              <a:ea typeface="メイリオ" panose="020B0604030504040204" pitchFamily="50" charset="-128"/>
            </a:rPr>
            <a:t>※1 </a:t>
          </a:r>
          <a:r>
            <a:rPr kumimoji="1" lang="ja-JP" altLang="en-US" sz="900" dirty="0" smtClean="0">
              <a:solidFill>
                <a:schemeClr val="tx1">
                  <a:lumMod val="75000"/>
                  <a:lumOff val="25000"/>
                </a:schemeClr>
              </a:solidFill>
              <a:latin typeface="メイリオ" panose="020B0604030504040204" pitchFamily="50" charset="-128"/>
              <a:ea typeface="メイリオ" panose="020B0604030504040204" pitchFamily="50" charset="-128"/>
            </a:rPr>
            <a:t>課題の内容</a:t>
          </a:r>
          <a:endParaRPr kumimoji="1" lang="ja-JP" altLang="en-US" sz="900" u="none" dirty="0">
            <a:solidFill>
              <a:schemeClr val="tx1">
                <a:lumMod val="75000"/>
                <a:lumOff val="25000"/>
              </a:schemeClr>
            </a:solidFill>
            <a:latin typeface="メイリオ" panose="020B0604030504040204" pitchFamily="50" charset="-128"/>
            <a:ea typeface="メイリオ" panose="020B0604030504040204" pitchFamily="50" charset="-128"/>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6575" cy="5127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1138" y="0"/>
            <a:ext cx="3076575" cy="512763"/>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9613" y="4926013"/>
            <a:ext cx="5680075" cy="402907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1850"/>
            <a:ext cx="3076575" cy="512763"/>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1138" y="9721850"/>
            <a:ext cx="3076575" cy="51276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ja-JP"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p1: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2567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8599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1853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7228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8360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3149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616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875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64416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264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61415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18351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73916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91256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65993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33157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33722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08423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99224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97466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6623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60682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28482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66652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53654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7344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88569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47362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altLang="ja-JP" sz="1200" b="0" i="0" u="none" strike="noStrike" cap="none" smtClean="0">
                <a:solidFill>
                  <a:schemeClr val="dk1"/>
                </a:solidFill>
                <a:latin typeface="Calibri"/>
                <a:ea typeface="Calibri"/>
                <a:cs typeface="Calibri"/>
                <a:sym typeface="Calibri"/>
              </a:rPr>
              <a:t>38</a:t>
            </a:fld>
            <a:endParaRPr lang="ja-JP" alt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967633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96619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10998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1212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30965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9674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45394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73337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75196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7: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6103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9035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1110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220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03222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表紙" type="blank">
  <p:cSld name="BLANK">
    <p:spTree>
      <p:nvGrpSpPr>
        <p:cNvPr id="1" name="Shape 15"/>
        <p:cNvGrpSpPr/>
        <p:nvPr/>
      </p:nvGrpSpPr>
      <p:grpSpPr>
        <a:xfrm>
          <a:off x="0" y="0"/>
          <a:ext cx="0" cy="0"/>
          <a:chOff x="0" y="0"/>
          <a:chExt cx="0" cy="0"/>
        </a:xfrm>
      </p:grpSpPr>
      <p:pic>
        <p:nvPicPr>
          <p:cNvPr id="16" name="Google Shape;16;p9"/>
          <p:cNvPicPr preferRelativeResize="0"/>
          <p:nvPr/>
        </p:nvPicPr>
        <p:blipFill rotWithShape="1">
          <a:blip r:embed="rId2">
            <a:alphaModFix/>
          </a:blip>
          <a:srcRect r="79713"/>
          <a:stretch/>
        </p:blipFill>
        <p:spPr>
          <a:xfrm>
            <a:off x="184" y="0"/>
            <a:ext cx="2009592" cy="6858000"/>
          </a:xfrm>
          <a:prstGeom prst="rect">
            <a:avLst/>
          </a:prstGeom>
          <a:noFill/>
          <a:ln>
            <a:noFill/>
          </a:ln>
        </p:spPr>
      </p:pic>
      <p:pic>
        <p:nvPicPr>
          <p:cNvPr id="17" name="Google Shape;17;p9"/>
          <p:cNvPicPr preferRelativeResize="0"/>
          <p:nvPr/>
        </p:nvPicPr>
        <p:blipFill rotWithShape="1">
          <a:blip r:embed="rId3">
            <a:alphaModFix/>
          </a:blip>
          <a:srcRect/>
          <a:stretch/>
        </p:blipFill>
        <p:spPr>
          <a:xfrm>
            <a:off x="7514433" y="309793"/>
            <a:ext cx="2040955" cy="801003"/>
          </a:xfrm>
          <a:prstGeom prst="rect">
            <a:avLst/>
          </a:prstGeom>
          <a:noFill/>
          <a:ln>
            <a:noFill/>
          </a:ln>
        </p:spPr>
      </p:pic>
      <p:sp>
        <p:nvSpPr>
          <p:cNvPr id="18" name="Google Shape;18;p9"/>
          <p:cNvSpPr/>
          <p:nvPr/>
        </p:nvSpPr>
        <p:spPr>
          <a:xfrm>
            <a:off x="6837528" y="6625061"/>
            <a:ext cx="2652547" cy="135422"/>
          </a:xfrm>
          <a:prstGeom prst="rect">
            <a:avLst/>
          </a:prstGeom>
          <a:noFill/>
          <a:ln>
            <a:noFill/>
          </a:ln>
        </p:spPr>
        <p:txBody>
          <a:bodyPr spcFirstLastPara="1" wrap="square" lIns="0" tIns="0" rIns="0" bIns="0" anchor="b" anchorCtr="0">
            <a:spAutoFit/>
          </a:bodyPr>
          <a:lstStyle/>
          <a:p>
            <a:pPr marL="0" marR="0" lvl="0" indent="0" algn="r" rtl="0">
              <a:lnSpc>
                <a:spcPct val="110000"/>
              </a:lnSpc>
              <a:spcBef>
                <a:spcPts val="0"/>
              </a:spcBef>
              <a:spcAft>
                <a:spcPts val="0"/>
              </a:spcAft>
              <a:buClr>
                <a:srgbClr val="0C0C0C"/>
              </a:buClr>
              <a:buSzPts val="800"/>
              <a:buFont typeface="Arial"/>
              <a:buNone/>
            </a:pPr>
            <a:r>
              <a:rPr lang="ja-JP"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rPr>
              <a:t>© KYOCERA Communication Systems Co</a:t>
            </a:r>
            <a:r>
              <a:rPr lang="ja-JP" sz="800" b="0" i="0" u="none" strike="noStrike" cap="none" dirty="0" err="1">
                <a:solidFill>
                  <a:srgbClr val="0C0C0C"/>
                </a:solidFill>
                <a:latin typeface="ＭＳ Ｐゴシック" panose="020B0600070205080204" pitchFamily="50" charset="-128"/>
                <a:ea typeface="ＭＳ Ｐゴシック" panose="020B0600070205080204" pitchFamily="50" charset="-128"/>
                <a:cs typeface="Arial"/>
                <a:sym typeface="Arial"/>
              </a:rPr>
              <a:t>.,</a:t>
            </a:r>
            <a:r>
              <a:rPr lang="ja-JP"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rPr>
              <a:t> Ltd.</a:t>
            </a:r>
            <a:endParaRPr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コンテンツ（装飾あり）">
  <p:cSld name="コンテンツ（装飾あり）">
    <p:spTree>
      <p:nvGrpSpPr>
        <p:cNvPr id="1" name="Shape 19"/>
        <p:cNvGrpSpPr/>
        <p:nvPr/>
      </p:nvGrpSpPr>
      <p:grpSpPr>
        <a:xfrm>
          <a:off x="0" y="0"/>
          <a:ext cx="0" cy="0"/>
          <a:chOff x="0" y="0"/>
          <a:chExt cx="0" cy="0"/>
        </a:xfrm>
      </p:grpSpPr>
      <p:pic>
        <p:nvPicPr>
          <p:cNvPr id="20" name="Google Shape;20;p10"/>
          <p:cNvPicPr preferRelativeResize="0"/>
          <p:nvPr/>
        </p:nvPicPr>
        <p:blipFill rotWithShape="1">
          <a:blip r:embed="rId2">
            <a:alphaModFix/>
          </a:blip>
          <a:srcRect l="4933" r="87504"/>
          <a:stretch/>
        </p:blipFill>
        <p:spPr>
          <a:xfrm>
            <a:off x="0" y="132"/>
            <a:ext cx="749300" cy="6857868"/>
          </a:xfrm>
          <a:prstGeom prst="rect">
            <a:avLst/>
          </a:prstGeom>
          <a:noFill/>
          <a:ln>
            <a:noFill/>
          </a:ln>
        </p:spPr>
      </p:pic>
      <p:grpSp>
        <p:nvGrpSpPr>
          <p:cNvPr id="21" name="Google Shape;21;p10"/>
          <p:cNvGrpSpPr/>
          <p:nvPr/>
        </p:nvGrpSpPr>
        <p:grpSpPr>
          <a:xfrm>
            <a:off x="944165" y="694895"/>
            <a:ext cx="8545909" cy="46800"/>
            <a:chOff x="944165" y="694895"/>
            <a:chExt cx="8545909" cy="71438"/>
          </a:xfrm>
        </p:grpSpPr>
        <p:sp>
          <p:nvSpPr>
            <p:cNvPr id="22" name="Google Shape;22;p10"/>
            <p:cNvSpPr/>
            <p:nvPr/>
          </p:nvSpPr>
          <p:spPr>
            <a:xfrm>
              <a:off x="944165" y="694895"/>
              <a:ext cx="8545909" cy="71438"/>
            </a:xfrm>
            <a:prstGeom prst="rect">
              <a:avLst/>
            </a:prstGeom>
            <a:solidFill>
              <a:srgbClr val="FF2540"/>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1"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sp>
          <p:nvSpPr>
            <p:cNvPr id="23" name="Google Shape;23;p10"/>
            <p:cNvSpPr/>
            <p:nvPr/>
          </p:nvSpPr>
          <p:spPr>
            <a:xfrm>
              <a:off x="9199969" y="694895"/>
              <a:ext cx="72157" cy="71438"/>
            </a:xfrm>
            <a:prstGeom prst="rect">
              <a:avLst/>
            </a:prstGeom>
            <a:solidFill>
              <a:srgbClr val="EBEEF1"/>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1"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sp>
          <p:nvSpPr>
            <p:cNvPr id="24" name="Google Shape;24;p10"/>
            <p:cNvSpPr/>
            <p:nvPr/>
          </p:nvSpPr>
          <p:spPr>
            <a:xfrm>
              <a:off x="9346489" y="694895"/>
              <a:ext cx="72157" cy="71438"/>
            </a:xfrm>
            <a:prstGeom prst="rect">
              <a:avLst/>
            </a:prstGeom>
            <a:solidFill>
              <a:srgbClr val="EBEEF1"/>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1"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grpSp>
      <p:sp>
        <p:nvSpPr>
          <p:cNvPr id="25" name="Google Shape;25;p10"/>
          <p:cNvSpPr/>
          <p:nvPr/>
        </p:nvSpPr>
        <p:spPr>
          <a:xfrm>
            <a:off x="4728965" y="6625546"/>
            <a:ext cx="448071" cy="126914"/>
          </a:xfrm>
          <a:prstGeom prst="parallelogram">
            <a:avLst>
              <a:gd name="adj" fmla="val 64235"/>
            </a:avLst>
          </a:prstGeom>
          <a:solidFill>
            <a:srgbClr val="D8D8D8"/>
          </a:solidFill>
          <a:ln>
            <a:noFill/>
          </a:ln>
          <a:effectLst>
            <a:outerShdw blurRad="12700" dist="12700" dir="2400000" algn="ctr"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sp>
        <p:nvSpPr>
          <p:cNvPr id="26" name="Google Shape;26;p10"/>
          <p:cNvSpPr/>
          <p:nvPr/>
        </p:nvSpPr>
        <p:spPr>
          <a:xfrm>
            <a:off x="944166" y="6554936"/>
            <a:ext cx="8546400" cy="18000"/>
          </a:xfrm>
          <a:prstGeom prst="rect">
            <a:avLst/>
          </a:prstGeom>
          <a:solidFill>
            <a:srgbClr val="FF2540"/>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0"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sp>
        <p:nvSpPr>
          <p:cNvPr id="27" name="Google Shape;27;p10"/>
          <p:cNvSpPr txBox="1">
            <a:spLocks noGrp="1"/>
          </p:cNvSpPr>
          <p:nvPr>
            <p:ph type="sldNum" idx="12"/>
          </p:nvPr>
        </p:nvSpPr>
        <p:spPr>
          <a:xfrm>
            <a:off x="3838575" y="6492792"/>
            <a:ext cx="222885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000" b="0" i="0" u="none" strike="noStrike" cap="none">
                <a:solidFill>
                  <a:srgbClr val="888888"/>
                </a:solidFill>
                <a:latin typeface="ＭＳ Ｐゴシック" panose="020B0600070205080204" pitchFamily="50" charset="-128"/>
                <a:ea typeface="ＭＳ Ｐゴシック" panose="020B0600070205080204" pitchFamily="50" charset="-128"/>
                <a:cs typeface="Arial"/>
                <a:sym typeface="Arial"/>
              </a:defRPr>
            </a:lvl1pPr>
            <a:lvl2pPr marL="0" lvl="1" indent="0" algn="ctr">
              <a:spcBef>
                <a:spcPts val="0"/>
              </a:spcBef>
              <a:buNone/>
              <a:defRPr sz="1000" b="0" i="0" u="none" strike="noStrike" cap="none">
                <a:solidFill>
                  <a:srgbClr val="888888"/>
                </a:solidFill>
                <a:latin typeface="Arial"/>
                <a:ea typeface="Arial"/>
                <a:cs typeface="Arial"/>
                <a:sym typeface="Arial"/>
              </a:defRPr>
            </a:lvl2pPr>
            <a:lvl3pPr marL="0" lvl="2" indent="0" algn="ctr">
              <a:spcBef>
                <a:spcPts val="0"/>
              </a:spcBef>
              <a:buNone/>
              <a:defRPr sz="1000" b="0" i="0" u="none" strike="noStrike" cap="none">
                <a:solidFill>
                  <a:srgbClr val="888888"/>
                </a:solidFill>
                <a:latin typeface="Arial"/>
                <a:ea typeface="Arial"/>
                <a:cs typeface="Arial"/>
                <a:sym typeface="Arial"/>
              </a:defRPr>
            </a:lvl3pPr>
            <a:lvl4pPr marL="0" lvl="3" indent="0" algn="ctr">
              <a:spcBef>
                <a:spcPts val="0"/>
              </a:spcBef>
              <a:buNone/>
              <a:defRPr sz="1000" b="0" i="0" u="none" strike="noStrike" cap="none">
                <a:solidFill>
                  <a:srgbClr val="888888"/>
                </a:solidFill>
                <a:latin typeface="Arial"/>
                <a:ea typeface="Arial"/>
                <a:cs typeface="Arial"/>
                <a:sym typeface="Arial"/>
              </a:defRPr>
            </a:lvl4pPr>
            <a:lvl5pPr marL="0" lvl="4" indent="0" algn="ctr">
              <a:spcBef>
                <a:spcPts val="0"/>
              </a:spcBef>
              <a:buNone/>
              <a:defRPr sz="1000" b="0" i="0" u="none" strike="noStrike" cap="none">
                <a:solidFill>
                  <a:srgbClr val="888888"/>
                </a:solidFill>
                <a:latin typeface="Arial"/>
                <a:ea typeface="Arial"/>
                <a:cs typeface="Arial"/>
                <a:sym typeface="Arial"/>
              </a:defRPr>
            </a:lvl5pPr>
            <a:lvl6pPr marL="0" lvl="5" indent="0" algn="ctr">
              <a:spcBef>
                <a:spcPts val="0"/>
              </a:spcBef>
              <a:buNone/>
              <a:defRPr sz="1000" b="0" i="0" u="none" strike="noStrike" cap="none">
                <a:solidFill>
                  <a:srgbClr val="888888"/>
                </a:solidFill>
                <a:latin typeface="Arial"/>
                <a:ea typeface="Arial"/>
                <a:cs typeface="Arial"/>
                <a:sym typeface="Arial"/>
              </a:defRPr>
            </a:lvl6pPr>
            <a:lvl7pPr marL="0" lvl="6" indent="0" algn="ctr">
              <a:spcBef>
                <a:spcPts val="0"/>
              </a:spcBef>
              <a:buNone/>
              <a:defRPr sz="1000" b="0" i="0" u="none" strike="noStrike" cap="none">
                <a:solidFill>
                  <a:srgbClr val="888888"/>
                </a:solidFill>
                <a:latin typeface="Arial"/>
                <a:ea typeface="Arial"/>
                <a:cs typeface="Arial"/>
                <a:sym typeface="Arial"/>
              </a:defRPr>
            </a:lvl7pPr>
            <a:lvl8pPr marL="0" lvl="7" indent="0" algn="ctr">
              <a:spcBef>
                <a:spcPts val="0"/>
              </a:spcBef>
              <a:buNone/>
              <a:defRPr sz="1000" b="0" i="0" u="none" strike="noStrike" cap="none">
                <a:solidFill>
                  <a:srgbClr val="888888"/>
                </a:solidFill>
                <a:latin typeface="Arial"/>
                <a:ea typeface="Arial"/>
                <a:cs typeface="Arial"/>
                <a:sym typeface="Arial"/>
              </a:defRPr>
            </a:lvl8pPr>
            <a:lvl9pPr marL="0" lvl="8" indent="0" algn="ctr">
              <a:spcBef>
                <a:spcPts val="0"/>
              </a:spcBef>
              <a:buNone/>
              <a:defRPr sz="10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dirty="0"/>
          </a:p>
        </p:txBody>
      </p:sp>
      <p:sp>
        <p:nvSpPr>
          <p:cNvPr id="28" name="Google Shape;28;p10"/>
          <p:cNvSpPr txBox="1">
            <a:spLocks noGrp="1"/>
          </p:cNvSpPr>
          <p:nvPr>
            <p:ph type="title"/>
          </p:nvPr>
        </p:nvSpPr>
        <p:spPr>
          <a:xfrm>
            <a:off x="954001" y="127450"/>
            <a:ext cx="7193712" cy="63160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ＭＳ Ｐゴシック" panose="020B0600070205080204" pitchFamily="50" charset="-128"/>
                <a:ea typeface="ＭＳ Ｐゴシック" panose="020B0600070205080204" pitchFamily="50" charset="-128"/>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9" name="Google Shape;29;p10"/>
          <p:cNvSpPr/>
          <p:nvPr/>
        </p:nvSpPr>
        <p:spPr>
          <a:xfrm>
            <a:off x="8396485" y="166688"/>
            <a:ext cx="1142619" cy="27656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ＭＳ Ｐゴシック" panose="020B0600070205080204" pitchFamily="50" charset="-128"/>
              <a:ea typeface="ＭＳ Ｐゴシック" panose="020B0600070205080204" pitchFamily="50" charset="-128"/>
              <a:cs typeface="Arial"/>
              <a:sym typeface="Arial"/>
            </a:endParaRPr>
          </a:p>
        </p:txBody>
      </p:sp>
      <p:pic>
        <p:nvPicPr>
          <p:cNvPr id="30" name="Google Shape;30;p10"/>
          <p:cNvPicPr preferRelativeResize="0"/>
          <p:nvPr/>
        </p:nvPicPr>
        <p:blipFill rotWithShape="1">
          <a:blip r:embed="rId3">
            <a:alphaModFix/>
          </a:blip>
          <a:srcRect/>
          <a:stretch/>
        </p:blipFill>
        <p:spPr>
          <a:xfrm>
            <a:off x="8212435" y="148185"/>
            <a:ext cx="1326669" cy="509717"/>
          </a:xfrm>
          <a:prstGeom prst="rect">
            <a:avLst/>
          </a:prstGeom>
          <a:noFill/>
          <a:ln>
            <a:noFill/>
          </a:ln>
        </p:spPr>
      </p:pic>
      <p:sp>
        <p:nvSpPr>
          <p:cNvPr id="31" name="Google Shape;31;p10"/>
          <p:cNvSpPr/>
          <p:nvPr/>
        </p:nvSpPr>
        <p:spPr>
          <a:xfrm>
            <a:off x="6837528" y="6625061"/>
            <a:ext cx="2652547" cy="135422"/>
          </a:xfrm>
          <a:prstGeom prst="rect">
            <a:avLst/>
          </a:prstGeom>
          <a:noFill/>
          <a:ln>
            <a:noFill/>
          </a:ln>
        </p:spPr>
        <p:txBody>
          <a:bodyPr spcFirstLastPara="1" wrap="square" lIns="0" tIns="0" rIns="0" bIns="0" anchor="b" anchorCtr="0">
            <a:spAutoFit/>
          </a:bodyPr>
          <a:lstStyle/>
          <a:p>
            <a:pPr marL="0" marR="0" lvl="0" indent="0" algn="r" rtl="0">
              <a:lnSpc>
                <a:spcPct val="110000"/>
              </a:lnSpc>
              <a:spcBef>
                <a:spcPts val="0"/>
              </a:spcBef>
              <a:spcAft>
                <a:spcPts val="0"/>
              </a:spcAft>
              <a:buClr>
                <a:srgbClr val="0C0C0C"/>
              </a:buClr>
              <a:buSzPts val="800"/>
              <a:buFont typeface="Arial"/>
              <a:buNone/>
            </a:pPr>
            <a:r>
              <a:rPr lang="ja-JP"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rPr>
              <a:t>© KYOCERA Communication Systems Co</a:t>
            </a:r>
            <a:r>
              <a:rPr lang="ja-JP" sz="800" b="0" i="0" u="none" strike="noStrike" cap="none" dirty="0" err="1">
                <a:solidFill>
                  <a:srgbClr val="0C0C0C"/>
                </a:solidFill>
                <a:latin typeface="ＭＳ Ｐゴシック" panose="020B0600070205080204" pitchFamily="50" charset="-128"/>
                <a:ea typeface="ＭＳ Ｐゴシック" panose="020B0600070205080204" pitchFamily="50" charset="-128"/>
                <a:cs typeface="Arial"/>
                <a:sym typeface="Arial"/>
              </a:rPr>
              <a:t>.,</a:t>
            </a:r>
            <a:r>
              <a:rPr lang="ja-JP"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rPr>
              <a:t> Ltd.</a:t>
            </a:r>
            <a:endParaRPr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締め">
  <p:cSld name="締め">
    <p:spTree>
      <p:nvGrpSpPr>
        <p:cNvPr id="1" name="Shape 32"/>
        <p:cNvGrpSpPr/>
        <p:nvPr/>
      </p:nvGrpSpPr>
      <p:grpSpPr>
        <a:xfrm>
          <a:off x="0" y="0"/>
          <a:ext cx="0" cy="0"/>
          <a:chOff x="0" y="0"/>
          <a:chExt cx="0" cy="0"/>
        </a:xfrm>
      </p:grpSpPr>
      <p:pic>
        <p:nvPicPr>
          <p:cNvPr id="33" name="Google Shape;33;p11"/>
          <p:cNvPicPr preferRelativeResize="0"/>
          <p:nvPr/>
        </p:nvPicPr>
        <p:blipFill rotWithShape="1">
          <a:blip r:embed="rId2">
            <a:alphaModFix/>
          </a:blip>
          <a:srcRect r="79713"/>
          <a:stretch/>
        </p:blipFill>
        <p:spPr>
          <a:xfrm rot="10800000">
            <a:off x="7896408" y="0"/>
            <a:ext cx="2009592" cy="6858000"/>
          </a:xfrm>
          <a:prstGeom prst="rect">
            <a:avLst/>
          </a:prstGeom>
          <a:noFill/>
          <a:ln>
            <a:noFill/>
          </a:ln>
        </p:spPr>
      </p:pic>
      <p:pic>
        <p:nvPicPr>
          <p:cNvPr id="34" name="Google Shape;34;p11"/>
          <p:cNvPicPr preferRelativeResize="0"/>
          <p:nvPr/>
        </p:nvPicPr>
        <p:blipFill rotWithShape="1">
          <a:blip r:embed="rId3">
            <a:alphaModFix/>
          </a:blip>
          <a:srcRect/>
          <a:stretch/>
        </p:blipFill>
        <p:spPr>
          <a:xfrm>
            <a:off x="2168098" y="2296622"/>
            <a:ext cx="4081046" cy="1601666"/>
          </a:xfrm>
          <a:prstGeom prst="rect">
            <a:avLst/>
          </a:prstGeom>
          <a:noFill/>
          <a:ln>
            <a:noFill/>
          </a:ln>
        </p:spPr>
      </p:pic>
      <p:sp>
        <p:nvSpPr>
          <p:cNvPr id="35" name="Google Shape;35;p11"/>
          <p:cNvSpPr/>
          <p:nvPr/>
        </p:nvSpPr>
        <p:spPr>
          <a:xfrm>
            <a:off x="5964067" y="6625061"/>
            <a:ext cx="2652547" cy="135422"/>
          </a:xfrm>
          <a:prstGeom prst="rect">
            <a:avLst/>
          </a:prstGeom>
          <a:noFill/>
          <a:ln>
            <a:noFill/>
          </a:ln>
        </p:spPr>
        <p:txBody>
          <a:bodyPr spcFirstLastPara="1" wrap="square" lIns="0" tIns="0" rIns="0" bIns="0" anchor="b" anchorCtr="0">
            <a:spAutoFit/>
          </a:bodyPr>
          <a:lstStyle/>
          <a:p>
            <a:pPr marL="0" marR="0" lvl="0" indent="0" algn="r" rtl="0">
              <a:lnSpc>
                <a:spcPct val="110000"/>
              </a:lnSpc>
              <a:spcBef>
                <a:spcPts val="0"/>
              </a:spcBef>
              <a:spcAft>
                <a:spcPts val="0"/>
              </a:spcAft>
              <a:buClr>
                <a:srgbClr val="0C0C0C"/>
              </a:buClr>
              <a:buSzPts val="800"/>
              <a:buFont typeface="Arial"/>
              <a:buNone/>
            </a:pPr>
            <a:r>
              <a:rPr lang="ja-JP"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rPr>
              <a:t>© KYOCERA Communication Systems Co</a:t>
            </a:r>
            <a:r>
              <a:rPr lang="ja-JP" sz="800" b="0" i="0" u="none" strike="noStrike" cap="none" dirty="0" err="1">
                <a:solidFill>
                  <a:srgbClr val="0C0C0C"/>
                </a:solidFill>
                <a:latin typeface="ＭＳ Ｐゴシック" panose="020B0600070205080204" pitchFamily="50" charset="-128"/>
                <a:ea typeface="ＭＳ Ｐゴシック" panose="020B0600070205080204" pitchFamily="50" charset="-128"/>
                <a:cs typeface="Arial"/>
                <a:sym typeface="Arial"/>
              </a:rPr>
              <a:t>.,</a:t>
            </a:r>
            <a:r>
              <a:rPr lang="ja-JP"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rPr>
              <a:t> Ltd.</a:t>
            </a:r>
            <a:endParaRPr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コンテンツ（装飾なし）">
  <p:cSld name="コンテンツ（装飾なし）">
    <p:spTree>
      <p:nvGrpSpPr>
        <p:cNvPr id="1" name="Shape 36"/>
        <p:cNvGrpSpPr/>
        <p:nvPr/>
      </p:nvGrpSpPr>
      <p:grpSpPr>
        <a:xfrm>
          <a:off x="0" y="0"/>
          <a:ext cx="0" cy="0"/>
          <a:chOff x="0" y="0"/>
          <a:chExt cx="0" cy="0"/>
        </a:xfrm>
      </p:grpSpPr>
      <p:grpSp>
        <p:nvGrpSpPr>
          <p:cNvPr id="37" name="Google Shape;37;p12"/>
          <p:cNvGrpSpPr/>
          <p:nvPr/>
        </p:nvGrpSpPr>
        <p:grpSpPr>
          <a:xfrm>
            <a:off x="415924" y="694895"/>
            <a:ext cx="9072000" cy="46800"/>
            <a:chOff x="415924" y="694895"/>
            <a:chExt cx="9072000" cy="71438"/>
          </a:xfrm>
        </p:grpSpPr>
        <p:sp>
          <p:nvSpPr>
            <p:cNvPr id="38" name="Google Shape;38;p12"/>
            <p:cNvSpPr/>
            <p:nvPr/>
          </p:nvSpPr>
          <p:spPr>
            <a:xfrm>
              <a:off x="415924" y="694895"/>
              <a:ext cx="9072000" cy="71438"/>
            </a:xfrm>
            <a:prstGeom prst="rect">
              <a:avLst/>
            </a:prstGeom>
            <a:solidFill>
              <a:srgbClr val="FF2540"/>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1"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sp>
          <p:nvSpPr>
            <p:cNvPr id="39" name="Google Shape;39;p12"/>
            <p:cNvSpPr/>
            <p:nvPr/>
          </p:nvSpPr>
          <p:spPr>
            <a:xfrm>
              <a:off x="9199969" y="694895"/>
              <a:ext cx="72157" cy="71438"/>
            </a:xfrm>
            <a:prstGeom prst="rect">
              <a:avLst/>
            </a:prstGeom>
            <a:solidFill>
              <a:srgbClr val="EBEEF1"/>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1"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sp>
          <p:nvSpPr>
            <p:cNvPr id="40" name="Google Shape;40;p12"/>
            <p:cNvSpPr/>
            <p:nvPr/>
          </p:nvSpPr>
          <p:spPr>
            <a:xfrm>
              <a:off x="9346489" y="694895"/>
              <a:ext cx="72157" cy="71438"/>
            </a:xfrm>
            <a:prstGeom prst="rect">
              <a:avLst/>
            </a:prstGeom>
            <a:solidFill>
              <a:srgbClr val="EBEEF1"/>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1"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grpSp>
      <p:sp>
        <p:nvSpPr>
          <p:cNvPr id="41" name="Google Shape;41;p12"/>
          <p:cNvSpPr/>
          <p:nvPr/>
        </p:nvSpPr>
        <p:spPr>
          <a:xfrm>
            <a:off x="4728965" y="6625546"/>
            <a:ext cx="448071" cy="126914"/>
          </a:xfrm>
          <a:prstGeom prst="parallelogram">
            <a:avLst>
              <a:gd name="adj" fmla="val 64235"/>
            </a:avLst>
          </a:prstGeom>
          <a:solidFill>
            <a:srgbClr val="D8D8D8"/>
          </a:solidFill>
          <a:ln>
            <a:noFill/>
          </a:ln>
          <a:effectLst>
            <a:outerShdw blurRad="12700" dist="12700" dir="2400000" algn="ctr"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sp>
        <p:nvSpPr>
          <p:cNvPr id="42" name="Google Shape;42;p12"/>
          <p:cNvSpPr/>
          <p:nvPr/>
        </p:nvSpPr>
        <p:spPr>
          <a:xfrm>
            <a:off x="415924" y="6554936"/>
            <a:ext cx="9072000" cy="18000"/>
          </a:xfrm>
          <a:prstGeom prst="rect">
            <a:avLst/>
          </a:prstGeom>
          <a:solidFill>
            <a:srgbClr val="FF2540"/>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0"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sp>
        <p:nvSpPr>
          <p:cNvPr id="43" name="Google Shape;43;p12"/>
          <p:cNvSpPr txBox="1">
            <a:spLocks noGrp="1"/>
          </p:cNvSpPr>
          <p:nvPr>
            <p:ph type="sldNum" idx="12"/>
          </p:nvPr>
        </p:nvSpPr>
        <p:spPr>
          <a:xfrm>
            <a:off x="3838575" y="6492792"/>
            <a:ext cx="222885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000" b="0" i="0" u="none" strike="noStrike" cap="none">
                <a:solidFill>
                  <a:srgbClr val="888888"/>
                </a:solidFill>
                <a:latin typeface="ＭＳ Ｐゴシック" panose="020B0600070205080204" pitchFamily="50" charset="-128"/>
                <a:ea typeface="ＭＳ Ｐゴシック" panose="020B0600070205080204" pitchFamily="50" charset="-128"/>
                <a:cs typeface="Arial"/>
                <a:sym typeface="Arial"/>
              </a:defRPr>
            </a:lvl1pPr>
            <a:lvl2pPr marL="0" lvl="1" indent="0" algn="ctr">
              <a:spcBef>
                <a:spcPts val="0"/>
              </a:spcBef>
              <a:buNone/>
              <a:defRPr sz="1000" b="0" i="0" u="none" strike="noStrike" cap="none">
                <a:solidFill>
                  <a:srgbClr val="888888"/>
                </a:solidFill>
                <a:latin typeface="Arial"/>
                <a:ea typeface="Arial"/>
                <a:cs typeface="Arial"/>
                <a:sym typeface="Arial"/>
              </a:defRPr>
            </a:lvl2pPr>
            <a:lvl3pPr marL="0" lvl="2" indent="0" algn="ctr">
              <a:spcBef>
                <a:spcPts val="0"/>
              </a:spcBef>
              <a:buNone/>
              <a:defRPr sz="1000" b="0" i="0" u="none" strike="noStrike" cap="none">
                <a:solidFill>
                  <a:srgbClr val="888888"/>
                </a:solidFill>
                <a:latin typeface="Arial"/>
                <a:ea typeface="Arial"/>
                <a:cs typeface="Arial"/>
                <a:sym typeface="Arial"/>
              </a:defRPr>
            </a:lvl3pPr>
            <a:lvl4pPr marL="0" lvl="3" indent="0" algn="ctr">
              <a:spcBef>
                <a:spcPts val="0"/>
              </a:spcBef>
              <a:buNone/>
              <a:defRPr sz="1000" b="0" i="0" u="none" strike="noStrike" cap="none">
                <a:solidFill>
                  <a:srgbClr val="888888"/>
                </a:solidFill>
                <a:latin typeface="Arial"/>
                <a:ea typeface="Arial"/>
                <a:cs typeface="Arial"/>
                <a:sym typeface="Arial"/>
              </a:defRPr>
            </a:lvl4pPr>
            <a:lvl5pPr marL="0" lvl="4" indent="0" algn="ctr">
              <a:spcBef>
                <a:spcPts val="0"/>
              </a:spcBef>
              <a:buNone/>
              <a:defRPr sz="1000" b="0" i="0" u="none" strike="noStrike" cap="none">
                <a:solidFill>
                  <a:srgbClr val="888888"/>
                </a:solidFill>
                <a:latin typeface="Arial"/>
                <a:ea typeface="Arial"/>
                <a:cs typeface="Arial"/>
                <a:sym typeface="Arial"/>
              </a:defRPr>
            </a:lvl5pPr>
            <a:lvl6pPr marL="0" lvl="5" indent="0" algn="ctr">
              <a:spcBef>
                <a:spcPts val="0"/>
              </a:spcBef>
              <a:buNone/>
              <a:defRPr sz="1000" b="0" i="0" u="none" strike="noStrike" cap="none">
                <a:solidFill>
                  <a:srgbClr val="888888"/>
                </a:solidFill>
                <a:latin typeface="Arial"/>
                <a:ea typeface="Arial"/>
                <a:cs typeface="Arial"/>
                <a:sym typeface="Arial"/>
              </a:defRPr>
            </a:lvl6pPr>
            <a:lvl7pPr marL="0" lvl="6" indent="0" algn="ctr">
              <a:spcBef>
                <a:spcPts val="0"/>
              </a:spcBef>
              <a:buNone/>
              <a:defRPr sz="1000" b="0" i="0" u="none" strike="noStrike" cap="none">
                <a:solidFill>
                  <a:srgbClr val="888888"/>
                </a:solidFill>
                <a:latin typeface="Arial"/>
                <a:ea typeface="Arial"/>
                <a:cs typeface="Arial"/>
                <a:sym typeface="Arial"/>
              </a:defRPr>
            </a:lvl7pPr>
            <a:lvl8pPr marL="0" lvl="7" indent="0" algn="ctr">
              <a:spcBef>
                <a:spcPts val="0"/>
              </a:spcBef>
              <a:buNone/>
              <a:defRPr sz="1000" b="0" i="0" u="none" strike="noStrike" cap="none">
                <a:solidFill>
                  <a:srgbClr val="888888"/>
                </a:solidFill>
                <a:latin typeface="Arial"/>
                <a:ea typeface="Arial"/>
                <a:cs typeface="Arial"/>
                <a:sym typeface="Arial"/>
              </a:defRPr>
            </a:lvl8pPr>
            <a:lvl9pPr marL="0" lvl="8" indent="0" algn="ctr">
              <a:spcBef>
                <a:spcPts val="0"/>
              </a:spcBef>
              <a:buNone/>
              <a:defRPr sz="10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dirty="0"/>
          </a:p>
        </p:txBody>
      </p:sp>
      <p:sp>
        <p:nvSpPr>
          <p:cNvPr id="44" name="Google Shape;44;p12"/>
          <p:cNvSpPr txBox="1">
            <a:spLocks noGrp="1"/>
          </p:cNvSpPr>
          <p:nvPr>
            <p:ph type="title"/>
          </p:nvPr>
        </p:nvSpPr>
        <p:spPr>
          <a:xfrm>
            <a:off x="435384" y="127450"/>
            <a:ext cx="7671385" cy="63160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ＭＳ Ｐゴシック" panose="020B0600070205080204" pitchFamily="50" charset="-128"/>
                <a:ea typeface="ＭＳ Ｐゴシック" panose="020B0600070205080204" pitchFamily="50" charset="-128"/>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pic>
        <p:nvPicPr>
          <p:cNvPr id="45" name="Google Shape;45;p12"/>
          <p:cNvPicPr preferRelativeResize="0"/>
          <p:nvPr/>
        </p:nvPicPr>
        <p:blipFill rotWithShape="1">
          <a:blip r:embed="rId2">
            <a:alphaModFix/>
          </a:blip>
          <a:srcRect/>
          <a:stretch/>
        </p:blipFill>
        <p:spPr>
          <a:xfrm>
            <a:off x="8212435" y="148185"/>
            <a:ext cx="1326669" cy="509717"/>
          </a:xfrm>
          <a:prstGeom prst="rect">
            <a:avLst/>
          </a:prstGeom>
          <a:noFill/>
          <a:ln>
            <a:noFill/>
          </a:ln>
        </p:spPr>
      </p:pic>
      <p:sp>
        <p:nvSpPr>
          <p:cNvPr id="46" name="Google Shape;46;p12"/>
          <p:cNvSpPr/>
          <p:nvPr/>
        </p:nvSpPr>
        <p:spPr>
          <a:xfrm>
            <a:off x="6837528" y="6625061"/>
            <a:ext cx="2652547" cy="135422"/>
          </a:xfrm>
          <a:prstGeom prst="rect">
            <a:avLst/>
          </a:prstGeom>
          <a:noFill/>
          <a:ln>
            <a:noFill/>
          </a:ln>
        </p:spPr>
        <p:txBody>
          <a:bodyPr spcFirstLastPara="1" wrap="square" lIns="0" tIns="0" rIns="0" bIns="0" anchor="b" anchorCtr="0">
            <a:spAutoFit/>
          </a:bodyPr>
          <a:lstStyle/>
          <a:p>
            <a:pPr marL="0" marR="0" lvl="0" indent="0" algn="r" rtl="0">
              <a:lnSpc>
                <a:spcPct val="110000"/>
              </a:lnSpc>
              <a:spcBef>
                <a:spcPts val="0"/>
              </a:spcBef>
              <a:spcAft>
                <a:spcPts val="0"/>
              </a:spcAft>
              <a:buClr>
                <a:srgbClr val="0C0C0C"/>
              </a:buClr>
              <a:buSzPts val="800"/>
              <a:buFont typeface="Arial"/>
              <a:buNone/>
            </a:pPr>
            <a:r>
              <a:rPr lang="ja-JP"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rPr>
              <a:t>© KYOCERA Communication Systems Co</a:t>
            </a:r>
            <a:r>
              <a:rPr lang="ja-JP" sz="800" b="0" i="0" u="none" strike="noStrike" cap="none" dirty="0" err="1">
                <a:solidFill>
                  <a:srgbClr val="0C0C0C"/>
                </a:solidFill>
                <a:latin typeface="ＭＳ Ｐゴシック" panose="020B0600070205080204" pitchFamily="50" charset="-128"/>
                <a:ea typeface="ＭＳ Ｐゴシック" panose="020B0600070205080204" pitchFamily="50" charset="-128"/>
                <a:cs typeface="Arial"/>
                <a:sym typeface="Arial"/>
              </a:rPr>
              <a:t>.,</a:t>
            </a:r>
            <a:r>
              <a:rPr lang="ja-JP"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rPr>
              <a:t> Ltd.</a:t>
            </a:r>
            <a:endParaRPr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681038" y="365127"/>
            <a:ext cx="8543925"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8"/>
          <p:cNvSpPr txBox="1">
            <a:spLocks noGrp="1"/>
          </p:cNvSpPr>
          <p:nvPr>
            <p:ph type="body" idx="1"/>
          </p:nvPr>
        </p:nvSpPr>
        <p:spPr>
          <a:xfrm>
            <a:off x="681038" y="1825625"/>
            <a:ext cx="8543925"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12" name="Google Shape;12;p8"/>
          <p:cNvSpPr txBox="1">
            <a:spLocks noGrp="1"/>
          </p:cNvSpPr>
          <p:nvPr>
            <p:ph type="dt" idx="10"/>
          </p:nvPr>
        </p:nvSpPr>
        <p:spPr>
          <a:xfrm>
            <a:off x="681038" y="6356352"/>
            <a:ext cx="222885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ＭＳ Ｐゴシック" panose="020B0600070205080204" pitchFamily="50" charset="-128"/>
                <a:ea typeface="ＭＳ Ｐゴシック" panose="020B0600070205080204" pitchFamily="50" charset="-128"/>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lang="ja-JP" altLang="en-US" dirty="0"/>
          </a:p>
        </p:txBody>
      </p:sp>
      <p:sp>
        <p:nvSpPr>
          <p:cNvPr id="13" name="Google Shape;13;p8"/>
          <p:cNvSpPr txBox="1">
            <a:spLocks noGrp="1"/>
          </p:cNvSpPr>
          <p:nvPr>
            <p:ph type="ftr" idx="11"/>
          </p:nvPr>
        </p:nvSpPr>
        <p:spPr>
          <a:xfrm>
            <a:off x="3281363" y="6356352"/>
            <a:ext cx="3343275"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ＭＳ Ｐゴシック" panose="020B0600070205080204" pitchFamily="50" charset="-128"/>
                <a:ea typeface="ＭＳ Ｐゴシック" panose="020B0600070205080204" pitchFamily="50" charset="-128"/>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lang="ja-JP" altLang="en-US" dirty="0"/>
          </a:p>
        </p:txBody>
      </p:sp>
      <p:sp>
        <p:nvSpPr>
          <p:cNvPr id="14" name="Google Shape;14;p8"/>
          <p:cNvSpPr txBox="1">
            <a:spLocks noGrp="1"/>
          </p:cNvSpPr>
          <p:nvPr>
            <p:ph type="sldNum" idx="12"/>
          </p:nvPr>
        </p:nvSpPr>
        <p:spPr>
          <a:xfrm>
            <a:off x="6996113" y="6356352"/>
            <a:ext cx="222885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ＭＳ Ｐゴシック" panose="020B0600070205080204" pitchFamily="50" charset="-128"/>
                <a:ea typeface="ＭＳ Ｐゴシック" panose="020B0600070205080204" pitchFamily="50" charset="-128"/>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ＭＳ Ｐゴシック" panose="020B0600070205080204" pitchFamily="50" charset="-128"/>
          <a:ea typeface="ＭＳ Ｐゴシック" panose="020B0600070205080204" pitchFamily="50" charset="-128"/>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ＭＳ Ｐゴシック" panose="020B0600070205080204" pitchFamily="50" charset="-128"/>
          <a:ea typeface="ＭＳ Ｐゴシック" panose="020B0600070205080204" pitchFamily="50" charset="-128"/>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
          <p:cNvSpPr/>
          <p:nvPr/>
        </p:nvSpPr>
        <p:spPr>
          <a:xfrm>
            <a:off x="4967654" y="4986427"/>
            <a:ext cx="4522421" cy="1391150"/>
          </a:xfrm>
          <a:prstGeom prst="rect">
            <a:avLst/>
          </a:prstGeom>
          <a:noFill/>
          <a:ln>
            <a:noFill/>
          </a:ln>
        </p:spPr>
        <p:txBody>
          <a:bodyPr spcFirstLastPara="1" wrap="square" lIns="0" tIns="0" rIns="0" bIns="0" anchor="t" anchorCtr="0">
            <a:spAutoFit/>
          </a:bodyPr>
          <a:lstStyle/>
          <a:p>
            <a:pPr marL="0" marR="0" lvl="0" indent="0" algn="r" rtl="0">
              <a:lnSpc>
                <a:spcPct val="110000"/>
              </a:lnSpc>
              <a:spcBef>
                <a:spcPts val="0"/>
              </a:spcBef>
              <a:spcAft>
                <a:spcPts val="0"/>
              </a:spcAft>
              <a:buClr>
                <a:srgbClr val="0C0C0C"/>
              </a:buClr>
              <a:buSzPts val="1600"/>
              <a:buFont typeface="Arial"/>
              <a:buNone/>
            </a:pPr>
            <a:r>
              <a:rPr lang="ja-JP" sz="1600" b="0" i="0" u="none" strike="noStrike" cap="none" dirty="0" smtClean="0">
                <a:solidFill>
                  <a:srgbClr val="0C0C0C"/>
                </a:solidFill>
                <a:latin typeface="メイリオ" panose="020B0604030504040204" pitchFamily="50" charset="-128"/>
                <a:ea typeface="メイリオ" panose="020B0604030504040204" pitchFamily="50" charset="-128"/>
                <a:sym typeface="Arial"/>
              </a:rPr>
              <a:t>202</a:t>
            </a:r>
            <a:r>
              <a:rPr lang="en-US" altLang="ja-JP" sz="1600" dirty="0">
                <a:solidFill>
                  <a:srgbClr val="0C0C0C"/>
                </a:solidFill>
                <a:latin typeface="メイリオ" panose="020B0604030504040204" pitchFamily="50" charset="-128"/>
                <a:ea typeface="メイリオ" panose="020B0604030504040204" pitchFamily="50" charset="-128"/>
              </a:rPr>
              <a:t>4</a:t>
            </a:r>
            <a:r>
              <a:rPr lang="ja-JP" sz="1600" b="0" i="0" u="none" strike="noStrike" cap="none" dirty="0" smtClean="0">
                <a:solidFill>
                  <a:srgbClr val="0C0C0C"/>
                </a:solidFill>
                <a:latin typeface="メイリオ" panose="020B0604030504040204" pitchFamily="50" charset="-128"/>
                <a:ea typeface="メイリオ" panose="020B0604030504040204" pitchFamily="50" charset="-128"/>
                <a:sym typeface="Arial"/>
              </a:rPr>
              <a:t>年</a:t>
            </a:r>
            <a:r>
              <a:rPr lang="en-US" altLang="ja-JP" sz="1600" dirty="0" smtClean="0">
                <a:solidFill>
                  <a:srgbClr val="0C0C0C"/>
                </a:solidFill>
                <a:latin typeface="メイリオ" panose="020B0604030504040204" pitchFamily="50" charset="-128"/>
                <a:ea typeface="メイリオ" panose="020B0604030504040204" pitchFamily="50" charset="-128"/>
              </a:rPr>
              <a:t>10</a:t>
            </a:r>
            <a:r>
              <a:rPr lang="ja-JP" sz="1600" b="0" i="0" u="none" strike="noStrike" cap="none" dirty="0" smtClean="0">
                <a:solidFill>
                  <a:srgbClr val="0C0C0C"/>
                </a:solidFill>
                <a:latin typeface="メイリオ" panose="020B0604030504040204" pitchFamily="50" charset="-128"/>
                <a:ea typeface="メイリオ" panose="020B0604030504040204" pitchFamily="50" charset="-128"/>
                <a:sym typeface="Arial"/>
              </a:rPr>
              <a:t>月</a:t>
            </a:r>
            <a:r>
              <a:rPr lang="en-US" altLang="ja-JP" sz="1600" b="0" i="0" u="none" strike="noStrike" cap="none" dirty="0" smtClean="0">
                <a:solidFill>
                  <a:srgbClr val="0C0C0C"/>
                </a:solidFill>
                <a:latin typeface="メイリオ" panose="020B0604030504040204" pitchFamily="50" charset="-128"/>
                <a:ea typeface="メイリオ" panose="020B0604030504040204" pitchFamily="50" charset="-128"/>
                <a:sym typeface="Arial"/>
              </a:rPr>
              <a:t>xx</a:t>
            </a:r>
            <a:r>
              <a:rPr lang="ja-JP" sz="1600" b="0" i="0" u="none" strike="noStrike" cap="none" dirty="0" smtClean="0">
                <a:solidFill>
                  <a:srgbClr val="0C0C0C"/>
                </a:solidFill>
                <a:latin typeface="メイリオ" panose="020B0604030504040204" pitchFamily="50" charset="-128"/>
                <a:ea typeface="メイリオ" panose="020B0604030504040204" pitchFamily="50" charset="-128"/>
                <a:sym typeface="Arial"/>
              </a:rPr>
              <a:t>日</a:t>
            </a:r>
            <a:endParaRPr dirty="0">
              <a:latin typeface="メイリオ" panose="020B0604030504040204" pitchFamily="50" charset="-128"/>
              <a:ea typeface="メイリオ" panose="020B0604030504040204" pitchFamily="50" charset="-128"/>
            </a:endParaRPr>
          </a:p>
          <a:p>
            <a:pPr marL="0" marR="0" lvl="0" indent="0" algn="r" rtl="0">
              <a:lnSpc>
                <a:spcPct val="110000"/>
              </a:lnSpc>
              <a:spcBef>
                <a:spcPts val="760"/>
              </a:spcBef>
              <a:spcAft>
                <a:spcPts val="0"/>
              </a:spcAft>
              <a:buClr>
                <a:srgbClr val="0C0C0C"/>
              </a:buClr>
              <a:buSzPts val="1600"/>
              <a:buFont typeface="Arial"/>
              <a:buNone/>
            </a:pPr>
            <a:r>
              <a:rPr lang="en-US" altLang="ja-JP" sz="1600" b="0" i="0" u="none" strike="noStrike" cap="none" dirty="0" smtClean="0">
                <a:solidFill>
                  <a:srgbClr val="0C0C0C"/>
                </a:solidFill>
                <a:latin typeface="メイリオ" panose="020B0604030504040204" pitchFamily="50" charset="-128"/>
                <a:ea typeface="メイリオ" panose="020B0604030504040204" pitchFamily="50" charset="-128"/>
                <a:sym typeface="Arial"/>
              </a:rPr>
              <a:t>ICT</a:t>
            </a:r>
            <a:r>
              <a:rPr lang="ja-JP" altLang="en-US" sz="1600" b="0" i="0" u="none" strike="noStrike" cap="none" dirty="0" smtClean="0">
                <a:solidFill>
                  <a:srgbClr val="0C0C0C"/>
                </a:solidFill>
                <a:latin typeface="メイリオ" panose="020B0604030504040204" pitchFamily="50" charset="-128"/>
                <a:ea typeface="メイリオ" panose="020B0604030504040204" pitchFamily="50" charset="-128"/>
                <a:sym typeface="Arial"/>
              </a:rPr>
              <a:t>事業本部　</a:t>
            </a:r>
            <a:r>
              <a:rPr lang="en-US" altLang="ja-JP" sz="1600" b="0" i="0" u="none" strike="noStrike" cap="none" dirty="0" smtClean="0">
                <a:solidFill>
                  <a:srgbClr val="0C0C0C"/>
                </a:solidFill>
                <a:latin typeface="メイリオ" panose="020B0604030504040204" pitchFamily="50" charset="-128"/>
                <a:ea typeface="メイリオ" panose="020B0604030504040204" pitchFamily="50" charset="-128"/>
                <a:sym typeface="Arial"/>
              </a:rPr>
              <a:t>KC</a:t>
            </a:r>
            <a:r>
              <a:rPr lang="ja-JP" altLang="en-US" sz="1600" b="0" i="0" u="none" strike="noStrike" cap="none" dirty="0" smtClean="0">
                <a:solidFill>
                  <a:srgbClr val="0C0C0C"/>
                </a:solidFill>
                <a:latin typeface="メイリオ" panose="020B0604030504040204" pitchFamily="50" charset="-128"/>
                <a:ea typeface="メイリオ" panose="020B0604030504040204" pitchFamily="50" charset="-128"/>
                <a:sym typeface="Arial"/>
              </a:rPr>
              <a:t>ビジネスソリューション事業部</a:t>
            </a:r>
            <a:endParaRPr lang="en-US" altLang="ja-JP" sz="1600" b="0" i="0" u="none" strike="noStrike" cap="none" dirty="0" smtClean="0">
              <a:solidFill>
                <a:srgbClr val="0C0C0C"/>
              </a:solidFill>
              <a:latin typeface="メイリオ" panose="020B0604030504040204" pitchFamily="50" charset="-128"/>
              <a:ea typeface="メイリオ" panose="020B0604030504040204" pitchFamily="50" charset="-128"/>
              <a:sym typeface="Arial"/>
            </a:endParaRPr>
          </a:p>
          <a:p>
            <a:pPr marL="0" marR="0" lvl="0" indent="0" algn="r" rtl="0">
              <a:lnSpc>
                <a:spcPct val="110000"/>
              </a:lnSpc>
              <a:spcBef>
                <a:spcPts val="760"/>
              </a:spcBef>
              <a:spcAft>
                <a:spcPts val="0"/>
              </a:spcAft>
              <a:buClr>
                <a:srgbClr val="0C0C0C"/>
              </a:buClr>
              <a:buSzPts val="1600"/>
              <a:buFont typeface="Arial"/>
              <a:buNone/>
            </a:pPr>
            <a:r>
              <a:rPr lang="ja-JP" altLang="en-US" sz="1600" b="0" i="0" u="none" strike="noStrike" cap="none" dirty="0" smtClean="0">
                <a:solidFill>
                  <a:srgbClr val="0C0C0C"/>
                </a:solidFill>
                <a:latin typeface="メイリオ" panose="020B0604030504040204" pitchFamily="50" charset="-128"/>
                <a:ea typeface="メイリオ" panose="020B0604030504040204" pitchFamily="50" charset="-128"/>
                <a:sym typeface="Arial"/>
              </a:rPr>
              <a:t>システム開発</a:t>
            </a:r>
            <a:r>
              <a:rPr lang="ja-JP" altLang="en-US" sz="1600" dirty="0" smtClean="0">
                <a:solidFill>
                  <a:srgbClr val="0C0C0C"/>
                </a:solidFill>
                <a:latin typeface="メイリオ" panose="020B0604030504040204" pitchFamily="50" charset="-128"/>
                <a:ea typeface="メイリオ" panose="020B0604030504040204" pitchFamily="50" charset="-128"/>
              </a:rPr>
              <a:t>技術部　鹿児島システム開発</a:t>
            </a:r>
            <a:r>
              <a:rPr lang="en-US" altLang="ja-JP" sz="1600" dirty="0" smtClean="0">
                <a:solidFill>
                  <a:srgbClr val="0C0C0C"/>
                </a:solidFill>
                <a:latin typeface="メイリオ" panose="020B0604030504040204" pitchFamily="50" charset="-128"/>
                <a:ea typeface="メイリオ" panose="020B0604030504040204" pitchFamily="50" charset="-128"/>
              </a:rPr>
              <a:t>2</a:t>
            </a:r>
            <a:r>
              <a:rPr lang="ja-JP" altLang="en-US" sz="1600" dirty="0" smtClean="0">
                <a:solidFill>
                  <a:srgbClr val="0C0C0C"/>
                </a:solidFill>
                <a:latin typeface="メイリオ" panose="020B0604030504040204" pitchFamily="50" charset="-128"/>
                <a:ea typeface="メイリオ" panose="020B0604030504040204" pitchFamily="50" charset="-128"/>
              </a:rPr>
              <a:t>課</a:t>
            </a:r>
            <a:endParaRPr lang="en-US" altLang="ja-JP" sz="1600" b="0" i="0" u="none" strike="noStrike" cap="none" dirty="0" smtClean="0">
              <a:solidFill>
                <a:srgbClr val="0C0C0C"/>
              </a:solidFill>
              <a:latin typeface="メイリオ" panose="020B0604030504040204" pitchFamily="50" charset="-128"/>
              <a:ea typeface="メイリオ" panose="020B0604030504040204" pitchFamily="50" charset="-128"/>
              <a:sym typeface="Arial"/>
            </a:endParaRPr>
          </a:p>
          <a:p>
            <a:pPr marL="0" marR="0" lvl="0" indent="0" algn="r" rtl="0">
              <a:lnSpc>
                <a:spcPct val="110000"/>
              </a:lnSpc>
              <a:spcBef>
                <a:spcPts val="760"/>
              </a:spcBef>
              <a:spcAft>
                <a:spcPts val="0"/>
              </a:spcAft>
              <a:buClr>
                <a:srgbClr val="0C0C0C"/>
              </a:buClr>
              <a:buSzPts val="1600"/>
              <a:buFont typeface="Arial"/>
              <a:buNone/>
            </a:pPr>
            <a:r>
              <a:rPr lang="ja-JP" altLang="en-US" sz="1600" dirty="0" smtClean="0">
                <a:solidFill>
                  <a:srgbClr val="0C0C0C"/>
                </a:solidFill>
                <a:latin typeface="メイリオ" panose="020B0604030504040204" pitchFamily="50" charset="-128"/>
                <a:ea typeface="メイリオ" panose="020B0604030504040204" pitchFamily="50" charset="-128"/>
              </a:rPr>
              <a:t>大迫　かなた</a:t>
            </a:r>
            <a:endParaRPr sz="1600" b="0" i="0" u="none" strike="noStrike" cap="none" dirty="0">
              <a:solidFill>
                <a:srgbClr val="0C0C0C"/>
              </a:solidFill>
              <a:latin typeface="メイリオ" panose="020B0604030504040204" pitchFamily="50" charset="-128"/>
              <a:ea typeface="メイリオ" panose="020B0604030504040204" pitchFamily="50" charset="-128"/>
              <a:sym typeface="Arial"/>
            </a:endParaRPr>
          </a:p>
        </p:txBody>
      </p:sp>
      <p:sp>
        <p:nvSpPr>
          <p:cNvPr id="52" name="Google Shape;52;p1"/>
          <p:cNvSpPr txBox="1"/>
          <p:nvPr/>
        </p:nvSpPr>
        <p:spPr>
          <a:xfrm>
            <a:off x="1513755" y="2980419"/>
            <a:ext cx="7894013" cy="381000"/>
          </a:xfrm>
          <a:prstGeom prst="rect">
            <a:avLst/>
          </a:prstGeom>
          <a:noFill/>
          <a:ln>
            <a:noFill/>
          </a:ln>
        </p:spPr>
        <p:txBody>
          <a:bodyPr spcFirstLastPara="1" wrap="square" lIns="0" tIns="0" rIns="0" bIns="0" anchor="ctr" anchorCtr="0">
            <a:noAutofit/>
          </a:bodyPr>
          <a:lstStyle/>
          <a:p>
            <a:pPr marL="342900" marR="0" lvl="0" indent="-342900" algn="ctr" rtl="0">
              <a:lnSpc>
                <a:spcPct val="80000"/>
              </a:lnSpc>
              <a:spcBef>
                <a:spcPts val="0"/>
              </a:spcBef>
              <a:spcAft>
                <a:spcPts val="0"/>
              </a:spcAft>
              <a:buClr>
                <a:srgbClr val="B70031"/>
              </a:buClr>
              <a:buSzPts val="3000"/>
              <a:buFont typeface="Noto Sans Symbols"/>
              <a:buNone/>
            </a:pPr>
            <a:r>
              <a:rPr lang="ja-JP" altLang="en-US" sz="3000" b="1" i="0" u="none" strike="noStrike" cap="none" dirty="0" smtClean="0">
                <a:solidFill>
                  <a:srgbClr val="0C0C0C"/>
                </a:solidFill>
                <a:latin typeface="メイリオ" panose="020B0604030504040204" pitchFamily="50" charset="-128"/>
                <a:ea typeface="メイリオ" panose="020B0604030504040204" pitchFamily="50" charset="-128"/>
                <a:sym typeface="Arial"/>
              </a:rPr>
              <a:t>業務改善のための</a:t>
            </a:r>
            <a:r>
              <a:rPr lang="en-US" altLang="ja-JP" sz="3000" b="1" i="0" u="none" strike="noStrike" cap="none" dirty="0" smtClean="0">
                <a:solidFill>
                  <a:srgbClr val="0C0C0C"/>
                </a:solidFill>
                <a:latin typeface="メイリオ" panose="020B0604030504040204" pitchFamily="50" charset="-128"/>
                <a:ea typeface="メイリオ" panose="020B0604030504040204" pitchFamily="50" charset="-128"/>
                <a:sym typeface="Arial"/>
              </a:rPr>
              <a:t>AI</a:t>
            </a:r>
            <a:r>
              <a:rPr lang="ja-JP" altLang="en-US" sz="3000" b="1" i="0" u="none" strike="noStrike" cap="none" dirty="0" smtClean="0">
                <a:solidFill>
                  <a:srgbClr val="0C0C0C"/>
                </a:solidFill>
                <a:latin typeface="メイリオ" panose="020B0604030504040204" pitchFamily="50" charset="-128"/>
                <a:ea typeface="メイリオ" panose="020B0604030504040204" pitchFamily="50" charset="-128"/>
                <a:sym typeface="Arial"/>
              </a:rPr>
              <a:t>検索ツールの検討と活用</a:t>
            </a:r>
            <a:endParaRPr dirty="0">
              <a:latin typeface="メイリオ" panose="020B0604030504040204" pitchFamily="50" charset="-128"/>
              <a:ea typeface="メイリオ" panose="020B0604030504040204" pitchFamily="50" charset="-128"/>
            </a:endParaRPr>
          </a:p>
        </p:txBody>
      </p:sp>
      <p:sp>
        <p:nvSpPr>
          <p:cNvPr id="6" name="角丸四角形 5"/>
          <p:cNvSpPr/>
          <p:nvPr/>
        </p:nvSpPr>
        <p:spPr>
          <a:xfrm>
            <a:off x="499423" y="360219"/>
            <a:ext cx="2687782" cy="665018"/>
          </a:xfrm>
          <a:prstGeom prst="roundRect">
            <a:avLst>
              <a:gd name="adj" fmla="val 25261"/>
            </a:avLst>
          </a:prstGeom>
          <a:solidFill>
            <a:schemeClr val="bg1"/>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ts val="5000"/>
              </a:lnSpc>
            </a:pPr>
            <a:r>
              <a:rPr lang="ja-JP" altLang="en-US" sz="3000" b="1" dirty="0" smtClean="0">
                <a:solidFill>
                  <a:schemeClr val="tx1"/>
                </a:solidFill>
                <a:latin typeface="メイリオ" panose="020B0604030504040204" pitchFamily="50" charset="-128"/>
                <a:ea typeface="メイリオ" panose="020B0604030504040204" pitchFamily="50" charset="-128"/>
                <a:cs typeface="HGP創英角ｺﾞｼｯｸUB" charset="0"/>
              </a:rPr>
              <a:t>業務</a:t>
            </a:r>
            <a:r>
              <a:rPr lang="ja-JP" altLang="en-US" sz="3000" b="1" dirty="0">
                <a:solidFill>
                  <a:schemeClr val="tx1"/>
                </a:solidFill>
                <a:latin typeface="メイリオ" panose="020B0604030504040204" pitchFamily="50" charset="-128"/>
                <a:ea typeface="メイリオ" panose="020B0604030504040204" pitchFamily="50" charset="-128"/>
                <a:cs typeface="HGP創英角ｺﾞｼｯｸUB" charset="0"/>
              </a:rPr>
              <a:t>改善</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graphicFrame>
        <p:nvGraphicFramePr>
          <p:cNvPr id="8" name="グラフ 7">
            <a:extLst>
              <a:ext uri="{FF2B5EF4-FFF2-40B4-BE49-F238E27FC236}">
                <a16:creationId xmlns:a16="http://schemas.microsoft.com/office/drawing/2014/main" id="{3F8A7224-0995-E1A0-BC0B-6626ADCAD8D2}"/>
              </a:ext>
            </a:extLst>
          </p:cNvPr>
          <p:cNvGraphicFramePr/>
          <p:nvPr>
            <p:extLst>
              <p:ext uri="{D42A27DB-BD31-4B8C-83A1-F6EECF244321}">
                <p14:modId xmlns:p14="http://schemas.microsoft.com/office/powerpoint/2010/main" val="3273985331"/>
              </p:ext>
            </p:extLst>
          </p:nvPr>
        </p:nvGraphicFramePr>
        <p:xfrm>
          <a:off x="714374" y="928461"/>
          <a:ext cx="8791575" cy="5598862"/>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p:cNvSpPr txBox="1"/>
          <p:nvPr/>
        </p:nvSpPr>
        <p:spPr>
          <a:xfrm>
            <a:off x="1195389" y="928461"/>
            <a:ext cx="4645818" cy="369332"/>
          </a:xfrm>
          <a:prstGeom prst="rect">
            <a:avLst/>
          </a:prstGeom>
          <a:noFill/>
        </p:spPr>
        <p:txBody>
          <a:bodyPr wrap="square" rtlCol="0">
            <a:spAutoFit/>
          </a:bodyPr>
          <a:lstStyle/>
          <a:p>
            <a:pPr algn="ctr"/>
            <a:r>
              <a:rPr kumimoji="1" lang="ja-JP" altLang="en-US" sz="1800" u="sng" dirty="0">
                <a:solidFill>
                  <a:schemeClr val="tx1">
                    <a:lumMod val="85000"/>
                    <a:lumOff val="15000"/>
                  </a:schemeClr>
                </a:solidFill>
                <a:latin typeface="メイリオ" panose="020B0604030504040204" pitchFamily="50" charset="-128"/>
                <a:ea typeface="メイリオ" panose="020B0604030504040204" pitchFamily="50" charset="-128"/>
              </a:rPr>
              <a:t>社内情報</a:t>
            </a:r>
            <a:r>
              <a:rPr kumimoji="1" lang="en-US" altLang="ja-JP" sz="1800" u="sng"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1800" u="sng" dirty="0">
                <a:solidFill>
                  <a:schemeClr val="tx1">
                    <a:lumMod val="85000"/>
                    <a:lumOff val="15000"/>
                  </a:schemeClr>
                </a:solidFill>
                <a:latin typeface="メイリオ" panose="020B0604030504040204" pitchFamily="50" charset="-128"/>
                <a:ea typeface="メイリオ" panose="020B0604030504040204" pitchFamily="50" charset="-128"/>
              </a:rPr>
              <a:t>検索ツール利用</a:t>
            </a:r>
            <a:r>
              <a:rPr kumimoji="1" lang="ja-JP" altLang="en-US" sz="1800" u="sng" dirty="0" smtClean="0">
                <a:solidFill>
                  <a:schemeClr val="tx1">
                    <a:lumMod val="85000"/>
                    <a:lumOff val="15000"/>
                  </a:schemeClr>
                </a:solidFill>
                <a:latin typeface="メイリオ" panose="020B0604030504040204" pitchFamily="50" charset="-128"/>
                <a:ea typeface="メイリオ" panose="020B0604030504040204" pitchFamily="50" charset="-128"/>
              </a:rPr>
              <a:t>意向調査結果</a:t>
            </a:r>
            <a:endParaRPr kumimoji="1" lang="en-US" altLang="ja-JP" sz="1800" u="sng" dirty="0" smtClean="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9" name="テキスト ボックス 2"/>
          <p:cNvSpPr txBox="1"/>
          <p:nvPr/>
        </p:nvSpPr>
        <p:spPr>
          <a:xfrm>
            <a:off x="5110161" y="3115210"/>
            <a:ext cx="4133850" cy="304698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ja-JP" altLang="en-US" sz="5400" b="1" dirty="0" smtClean="0">
                <a:solidFill>
                  <a:schemeClr val="bg2">
                    <a:lumMod val="50000"/>
                  </a:schemeClr>
                </a:solidFill>
                <a:latin typeface="メイリオ" panose="020B0604030504040204" pitchFamily="50" charset="-128"/>
                <a:ea typeface="メイリオ" panose="020B0604030504040204" pitchFamily="50" charset="-128"/>
              </a:rPr>
              <a:t>思う</a:t>
            </a:r>
            <a:endParaRPr kumimoji="1" lang="en-US" altLang="ja-JP" sz="5400" b="1" dirty="0" smtClean="0">
              <a:solidFill>
                <a:schemeClr val="bg2">
                  <a:lumMod val="50000"/>
                </a:schemeClr>
              </a:solidFill>
              <a:latin typeface="メイリオ" panose="020B0604030504040204" pitchFamily="50" charset="-128"/>
              <a:ea typeface="メイリオ" panose="020B0604030504040204" pitchFamily="50" charset="-128"/>
            </a:endParaRPr>
          </a:p>
          <a:p>
            <a:pPr algn="ctr"/>
            <a:r>
              <a:rPr kumimoji="1" lang="ja-JP" altLang="en-US" sz="5400" b="1" dirty="0" smtClean="0">
                <a:solidFill>
                  <a:schemeClr val="bg2">
                    <a:lumMod val="50000"/>
                  </a:schemeClr>
                </a:solidFill>
                <a:latin typeface="メイリオ" panose="020B0604030504040204" pitchFamily="50" charset="-128"/>
                <a:ea typeface="メイリオ" panose="020B0604030504040204" pitchFamily="50" charset="-128"/>
              </a:rPr>
              <a:t>約</a:t>
            </a:r>
            <a:r>
              <a:rPr kumimoji="1" lang="en-US" altLang="ja-JP" sz="13800" b="1" dirty="0" smtClean="0">
                <a:solidFill>
                  <a:schemeClr val="bg2">
                    <a:lumMod val="50000"/>
                  </a:schemeClr>
                </a:solidFill>
                <a:latin typeface="メイリオ" panose="020B0604030504040204" pitchFamily="50" charset="-128"/>
                <a:ea typeface="メイリオ" panose="020B0604030504040204" pitchFamily="50" charset="-128"/>
              </a:rPr>
              <a:t>8</a:t>
            </a:r>
            <a:r>
              <a:rPr kumimoji="1" lang="en-US" altLang="ja-JP" sz="13800" b="1" dirty="0">
                <a:solidFill>
                  <a:schemeClr val="bg2">
                    <a:lumMod val="50000"/>
                  </a:schemeClr>
                </a:solidFill>
                <a:latin typeface="メイリオ" panose="020B0604030504040204" pitchFamily="50" charset="-128"/>
                <a:ea typeface="メイリオ" panose="020B0604030504040204" pitchFamily="50" charset="-128"/>
              </a:rPr>
              <a:t>4</a:t>
            </a:r>
            <a:r>
              <a:rPr kumimoji="1" lang="en-US" altLang="ja-JP" sz="5400" b="1" dirty="0" smtClean="0">
                <a:solidFill>
                  <a:schemeClr val="bg2">
                    <a:lumMod val="50000"/>
                  </a:schemeClr>
                </a:solidFill>
                <a:latin typeface="メイリオ" panose="020B0604030504040204" pitchFamily="50" charset="-128"/>
                <a:ea typeface="メイリオ" panose="020B0604030504040204" pitchFamily="50" charset="-128"/>
              </a:rPr>
              <a:t>%</a:t>
            </a:r>
            <a:endParaRPr kumimoji="1" lang="ja-JP" altLang="en-US" sz="11500" b="1" dirty="0">
              <a:solidFill>
                <a:schemeClr val="bg2">
                  <a:lumMod val="50000"/>
                </a:schemeClr>
              </a:solidFill>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10</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1. </a:t>
            </a:r>
            <a:r>
              <a:rPr kumimoji="1" lang="ja-JP" altLang="en-US" dirty="0">
                <a:latin typeface="メイリオ" panose="020B0604030504040204" pitchFamily="50" charset="-128"/>
                <a:ea typeface="メイリオ" panose="020B0604030504040204" pitchFamily="50" charset="-128"/>
              </a:rPr>
              <a:t>テーマ選定理由</a:t>
            </a:r>
          </a:p>
        </p:txBody>
      </p:sp>
      <p:sp>
        <p:nvSpPr>
          <p:cNvPr id="6" name="テキスト ボックス 5"/>
          <p:cNvSpPr txBox="1"/>
          <p:nvPr/>
        </p:nvSpPr>
        <p:spPr>
          <a:xfrm>
            <a:off x="1364457" y="1393879"/>
            <a:ext cx="4131468" cy="584775"/>
          </a:xfrm>
          <a:prstGeom prst="rect">
            <a:avLst/>
          </a:prstGeom>
          <a:noFill/>
        </p:spPr>
        <p:txBody>
          <a:bodyPr wrap="square" rtlCol="0">
            <a:spAutoFit/>
          </a:bodyPr>
          <a:lstStyle/>
          <a:p>
            <a:r>
              <a:rPr kumimoji="1" lang="en-US" altLang="ja-JP" sz="1600" dirty="0" smtClean="0">
                <a:latin typeface="メイリオ" panose="020B0604030504040204" pitchFamily="50" charset="-128"/>
                <a:ea typeface="メイリオ" panose="020B0604030504040204" pitchFamily="50" charset="-128"/>
              </a:rPr>
              <a:t>Q. </a:t>
            </a:r>
            <a:r>
              <a:rPr kumimoji="1" lang="ja-JP" altLang="en-US" sz="1600" dirty="0" smtClean="0">
                <a:latin typeface="メイリオ" panose="020B0604030504040204" pitchFamily="50" charset="-128"/>
                <a:ea typeface="メイリオ" panose="020B0604030504040204" pitchFamily="50" charset="-128"/>
              </a:rPr>
              <a:t>社内</a:t>
            </a:r>
            <a:r>
              <a:rPr kumimoji="1" lang="ja-JP" altLang="en-US" sz="1600" dirty="0">
                <a:latin typeface="メイリオ" panose="020B0604030504040204" pitchFamily="50" charset="-128"/>
                <a:ea typeface="メイリオ" panose="020B0604030504040204" pitchFamily="50" charset="-128"/>
              </a:rPr>
              <a:t>情報を検索できる</a:t>
            </a:r>
            <a:r>
              <a:rPr kumimoji="1" lang="en-US" altLang="ja-JP" sz="1600" dirty="0">
                <a:latin typeface="メイリオ" panose="020B0604030504040204" pitchFamily="50" charset="-128"/>
                <a:ea typeface="メイリオ" panose="020B0604030504040204" pitchFamily="50" charset="-128"/>
              </a:rPr>
              <a:t>AI</a:t>
            </a:r>
            <a:r>
              <a:rPr kumimoji="1" lang="ja-JP" altLang="en-US" sz="1600" dirty="0">
                <a:latin typeface="メイリオ" panose="020B0604030504040204" pitchFamily="50" charset="-128"/>
                <a:ea typeface="メイリオ" panose="020B0604030504040204" pitchFamily="50" charset="-128"/>
              </a:rPr>
              <a:t>検索ツール</a:t>
            </a:r>
            <a:r>
              <a:rPr kumimoji="1" lang="ja-JP" altLang="en-US" sz="1600" dirty="0" smtClean="0">
                <a:latin typeface="メイリオ" panose="020B0604030504040204" pitchFamily="50" charset="-128"/>
                <a:ea typeface="メイリオ" panose="020B0604030504040204" pitchFamily="50" charset="-128"/>
              </a:rPr>
              <a:t>が</a:t>
            </a:r>
            <a:endParaRPr kumimoji="1" lang="en-US" altLang="ja-JP" sz="1600" dirty="0" smtClean="0">
              <a:latin typeface="メイリオ" panose="020B0604030504040204" pitchFamily="50" charset="-128"/>
              <a:ea typeface="メイリオ" panose="020B0604030504040204" pitchFamily="50" charset="-128"/>
            </a:endParaRPr>
          </a:p>
          <a:p>
            <a:pPr lvl="2"/>
            <a:r>
              <a:rPr kumimoji="1" lang="ja-JP" altLang="en-US" sz="1600" dirty="0" smtClean="0">
                <a:latin typeface="メイリオ" panose="020B0604030504040204" pitchFamily="50" charset="-128"/>
                <a:ea typeface="メイリオ" panose="020B0604030504040204" pitchFamily="50" charset="-128"/>
              </a:rPr>
              <a:t>    あれば利用</a:t>
            </a:r>
            <a:r>
              <a:rPr kumimoji="1" lang="ja-JP" altLang="en-US" sz="1600" dirty="0">
                <a:latin typeface="メイリオ" panose="020B0604030504040204" pitchFamily="50" charset="-128"/>
                <a:ea typeface="メイリオ" panose="020B0604030504040204" pitchFamily="50" charset="-128"/>
              </a:rPr>
              <a:t>したいと思いますか？</a:t>
            </a:r>
            <a:endParaRPr kumimoji="1" lang="en-US" altLang="ja-JP" sz="1800" dirty="0">
              <a:latin typeface="メイリオ" panose="020B0604030504040204" pitchFamily="50" charset="-128"/>
              <a:ea typeface="メイリオ" panose="020B0604030504040204" pitchFamily="50" charset="-128"/>
            </a:endParaRPr>
          </a:p>
        </p:txBody>
      </p:sp>
      <p:grpSp>
        <p:nvGrpSpPr>
          <p:cNvPr id="11" name="グループ化 10"/>
          <p:cNvGrpSpPr/>
          <p:nvPr/>
        </p:nvGrpSpPr>
        <p:grpSpPr>
          <a:xfrm>
            <a:off x="4953000" y="2081065"/>
            <a:ext cx="4067175" cy="706568"/>
            <a:chOff x="5861387" y="2005074"/>
            <a:chExt cx="2948189" cy="722294"/>
          </a:xfrm>
        </p:grpSpPr>
        <p:sp>
          <p:nvSpPr>
            <p:cNvPr id="12" name="テキスト ボックス 11"/>
            <p:cNvSpPr txBox="1"/>
            <p:nvPr/>
          </p:nvSpPr>
          <p:spPr>
            <a:xfrm>
              <a:off x="6328704" y="2005074"/>
              <a:ext cx="2480872" cy="662079"/>
            </a:xfrm>
            <a:prstGeom prst="rect">
              <a:avLst/>
            </a:prstGeom>
            <a:noFill/>
            <a:ln w="28575">
              <a:solidFill>
                <a:schemeClr val="bg2">
                  <a:lumMod val="60000"/>
                  <a:lumOff val="40000"/>
                </a:schemeClr>
              </a:solidFill>
            </a:ln>
          </p:spPr>
          <p:txBody>
            <a:bodyPr wrap="square" lIns="288000" tIns="108000" rtlCol="0">
              <a:spAutoFit/>
            </a:bodyPr>
            <a:lstStyle/>
            <a:p>
              <a:r>
                <a:rPr kumimoji="1" lang="en-US" altLang="ja-JP" sz="1600" dirty="0">
                  <a:solidFill>
                    <a:srgbClr val="EA0000"/>
                  </a:solidFill>
                  <a:latin typeface="メイリオ" panose="020B0604030504040204" pitchFamily="50" charset="-128"/>
                  <a:ea typeface="メイリオ" panose="020B0604030504040204" pitchFamily="50" charset="-128"/>
                </a:rPr>
                <a:t>8</a:t>
              </a:r>
              <a:r>
                <a:rPr kumimoji="1" lang="ja-JP" altLang="en-US" sz="1600" dirty="0">
                  <a:solidFill>
                    <a:srgbClr val="EA0000"/>
                  </a:solidFill>
                  <a:latin typeface="メイリオ" panose="020B0604030504040204" pitchFamily="50" charset="-128"/>
                  <a:ea typeface="メイリオ" panose="020B0604030504040204" pitchFamily="50" charset="-128"/>
                </a:rPr>
                <a:t>割以上</a:t>
              </a:r>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が</a:t>
              </a:r>
              <a:r>
                <a:rPr kumimoji="1" lang="en-US" altLang="ja-JP" sz="1600" dirty="0" smtClean="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検索ツールを</a:t>
              </a:r>
              <a:endParaRPr kumimoji="1" lang="en-US" altLang="ja-JP" sz="16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使いたいと回答！</a:t>
              </a:r>
              <a:endPar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cxnSp>
          <p:nvCxnSpPr>
            <p:cNvPr id="14" name="直線コネクタ 13"/>
            <p:cNvCxnSpPr>
              <a:endCxn id="12" idx="1"/>
            </p:cNvCxnSpPr>
            <p:nvPr/>
          </p:nvCxnSpPr>
          <p:spPr>
            <a:xfrm flipV="1">
              <a:off x="5861387" y="2336114"/>
              <a:ext cx="467317" cy="391254"/>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80277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10" name="テキスト ボックス 9"/>
          <p:cNvSpPr txBox="1"/>
          <p:nvPr/>
        </p:nvSpPr>
        <p:spPr>
          <a:xfrm>
            <a:off x="1426162" y="2748820"/>
            <a:ext cx="1790700" cy="369332"/>
          </a:xfrm>
          <a:prstGeom prst="rect">
            <a:avLst/>
          </a:prstGeom>
          <a:noFill/>
        </p:spPr>
        <p:txBody>
          <a:bodyPr wrap="square" rtlCol="0">
            <a:spAutoFit/>
          </a:bodyPr>
          <a:lstStyle/>
          <a:p>
            <a:pPr algn="ct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調査</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結果より</a:t>
            </a:r>
            <a:r>
              <a:rPr kumimoji="1" lang="en-US" altLang="ja-JP" sz="18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32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16" name="図 15"/>
          <p:cNvPicPr>
            <a:picLocks noChangeAspect="1"/>
          </p:cNvPicPr>
          <p:nvPr/>
        </p:nvPicPr>
        <p:blipFill rotWithShape="1">
          <a:blip r:embed="rId3">
            <a:extLst>
              <a:ext uri="{28A0092B-C50C-407E-A947-70E740481C1C}">
                <a14:useLocalDpi xmlns:a14="http://schemas.microsoft.com/office/drawing/2010/main" val="0"/>
              </a:ext>
            </a:extLst>
          </a:blip>
          <a:srcRect l="-371" t="-1153" r="47688" b="50768"/>
          <a:stretch/>
        </p:blipFill>
        <p:spPr>
          <a:xfrm>
            <a:off x="7768596" y="4844699"/>
            <a:ext cx="1657343" cy="1530650"/>
          </a:xfrm>
          <a:prstGeom prst="rect">
            <a:avLst/>
          </a:prstGeom>
        </p:spPr>
      </p:pic>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11</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1. </a:t>
            </a:r>
            <a:r>
              <a:rPr kumimoji="1" lang="ja-JP" altLang="en-US" dirty="0">
                <a:latin typeface="メイリオ" panose="020B0604030504040204" pitchFamily="50" charset="-128"/>
                <a:ea typeface="メイリオ" panose="020B0604030504040204" pitchFamily="50" charset="-128"/>
              </a:rPr>
              <a:t>テーマ選定理由</a:t>
            </a:r>
          </a:p>
        </p:txBody>
      </p:sp>
      <p:sp>
        <p:nvSpPr>
          <p:cNvPr id="9" name="テキスト ボックス 8"/>
          <p:cNvSpPr txBox="1"/>
          <p:nvPr/>
        </p:nvSpPr>
        <p:spPr>
          <a:xfrm>
            <a:off x="1195389" y="928461"/>
            <a:ext cx="4645818" cy="369332"/>
          </a:xfrm>
          <a:prstGeom prst="rect">
            <a:avLst/>
          </a:prstGeom>
          <a:noFill/>
        </p:spPr>
        <p:txBody>
          <a:bodyPr wrap="square" rtlCol="0">
            <a:spAutoFit/>
          </a:bodyPr>
          <a:lstStyle/>
          <a:p>
            <a:pPr algn="ctr"/>
            <a:r>
              <a:rPr kumimoji="1" lang="ja-JP" altLang="en-US" sz="1800" u="sng" dirty="0">
                <a:solidFill>
                  <a:schemeClr val="tx1">
                    <a:lumMod val="85000"/>
                    <a:lumOff val="15000"/>
                  </a:schemeClr>
                </a:solidFill>
                <a:latin typeface="メイリオ" panose="020B0604030504040204" pitchFamily="50" charset="-128"/>
                <a:ea typeface="メイリオ" panose="020B0604030504040204" pitchFamily="50" charset="-128"/>
              </a:rPr>
              <a:t>社内情報</a:t>
            </a:r>
            <a:r>
              <a:rPr kumimoji="1" lang="en-US" altLang="ja-JP" sz="1800" u="sng"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1800" u="sng" dirty="0">
                <a:solidFill>
                  <a:schemeClr val="tx1">
                    <a:lumMod val="85000"/>
                    <a:lumOff val="15000"/>
                  </a:schemeClr>
                </a:solidFill>
                <a:latin typeface="メイリオ" panose="020B0604030504040204" pitchFamily="50" charset="-128"/>
                <a:ea typeface="メイリオ" panose="020B0604030504040204" pitchFamily="50" charset="-128"/>
              </a:rPr>
              <a:t>検索ツール利用</a:t>
            </a:r>
            <a:r>
              <a:rPr kumimoji="1" lang="ja-JP" altLang="en-US" sz="1800" u="sng" dirty="0" smtClean="0">
                <a:solidFill>
                  <a:schemeClr val="tx1">
                    <a:lumMod val="85000"/>
                    <a:lumOff val="15000"/>
                  </a:schemeClr>
                </a:solidFill>
                <a:latin typeface="メイリオ" panose="020B0604030504040204" pitchFamily="50" charset="-128"/>
                <a:ea typeface="メイリオ" panose="020B0604030504040204" pitchFamily="50" charset="-128"/>
              </a:rPr>
              <a:t>意向調査結果</a:t>
            </a:r>
            <a:endParaRPr kumimoji="1" lang="en-US" altLang="ja-JP" sz="1800" u="sng" dirty="0" smtClean="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5" name="テキスト ボックス 14"/>
          <p:cNvSpPr txBox="1"/>
          <p:nvPr/>
        </p:nvSpPr>
        <p:spPr>
          <a:xfrm>
            <a:off x="1426162" y="3250885"/>
            <a:ext cx="7451138" cy="1520586"/>
          </a:xfrm>
          <a:prstGeom prst="rect">
            <a:avLst/>
          </a:prstGeom>
          <a:solidFill>
            <a:srgbClr val="E7EFF9"/>
          </a:solidFill>
        </p:spPr>
        <p:txBody>
          <a:bodyPr wrap="square" tIns="180000" rtlCol="0">
            <a:spAutoFit/>
          </a:bodyPr>
          <a:lstStyle/>
          <a:p>
            <a:pPr algn="ct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社内の</a:t>
            </a:r>
            <a:r>
              <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検索ツールに対する</a:t>
            </a:r>
            <a:endPar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kumimoji="1" lang="ja-JP" altLang="en-US" sz="6000" b="1" dirty="0">
                <a:solidFill>
                  <a:srgbClr val="EA0000"/>
                </a:solidFill>
                <a:latin typeface="メイリオ" panose="020B0604030504040204" pitchFamily="50" charset="-128"/>
                <a:ea typeface="メイリオ" panose="020B0604030504040204" pitchFamily="50" charset="-128"/>
              </a:rPr>
              <a:t>需要</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は</a:t>
            </a:r>
            <a:r>
              <a:rPr kumimoji="1" lang="ja-JP" altLang="en-US" sz="6000" b="1" dirty="0" smtClean="0">
                <a:solidFill>
                  <a:srgbClr val="EA0000"/>
                </a:solidFill>
                <a:latin typeface="メイリオ" panose="020B0604030504040204" pitchFamily="50" charset="-128"/>
                <a:ea typeface="メイリオ" panose="020B0604030504040204" pitchFamily="50" charset="-128"/>
              </a:rPr>
              <a:t>高い</a:t>
            </a:r>
            <a:r>
              <a:rPr kumimoji="1" lang="en-US" altLang="ja-JP" sz="6000" b="1" dirty="0" smtClean="0">
                <a:solidFill>
                  <a:srgbClr val="EA0000"/>
                </a:solidFill>
                <a:latin typeface="メイリオ" panose="020B0604030504040204" pitchFamily="50" charset="-128"/>
                <a:ea typeface="メイリオ" panose="020B0604030504040204" pitchFamily="50" charset="-128"/>
              </a:rPr>
              <a:t>!</a:t>
            </a:r>
            <a:endParaRPr kumimoji="1" lang="ja-JP" altLang="en-US" sz="2400" b="1" dirty="0">
              <a:solidFill>
                <a:srgbClr val="EA0000"/>
              </a:solidFill>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4"/>
          <a:stretch>
            <a:fillRect/>
          </a:stretch>
        </p:blipFill>
        <p:spPr>
          <a:xfrm>
            <a:off x="6175920" y="1388959"/>
            <a:ext cx="2701380" cy="1770761"/>
          </a:xfrm>
          <a:prstGeom prst="rect">
            <a:avLst/>
          </a:prstGeom>
        </p:spPr>
      </p:pic>
    </p:spTree>
    <p:extLst>
      <p:ext uri="{BB962C8B-B14F-4D97-AF65-F5344CB8AC3E}">
        <p14:creationId xmlns:p14="http://schemas.microsoft.com/office/powerpoint/2010/main" val="1196611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12</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1. </a:t>
            </a:r>
            <a:r>
              <a:rPr kumimoji="1" lang="ja-JP" altLang="en-US" dirty="0">
                <a:latin typeface="メイリオ" panose="020B0604030504040204" pitchFamily="50" charset="-128"/>
                <a:ea typeface="メイリオ" panose="020B0604030504040204" pitchFamily="50" charset="-128"/>
              </a:rPr>
              <a:t>テーマ選定理由</a:t>
            </a:r>
          </a:p>
        </p:txBody>
      </p:sp>
      <p:sp>
        <p:nvSpPr>
          <p:cNvPr id="6" name="テキスト ボックス 5"/>
          <p:cNvSpPr txBox="1"/>
          <p:nvPr/>
        </p:nvSpPr>
        <p:spPr>
          <a:xfrm>
            <a:off x="1072602" y="2922805"/>
            <a:ext cx="8124152" cy="1545790"/>
          </a:xfrm>
          <a:prstGeom prst="rect">
            <a:avLst/>
          </a:prstGeom>
          <a:noFill/>
          <a:ln w="28575">
            <a:solidFill>
              <a:schemeClr val="bg2">
                <a:lumMod val="60000"/>
                <a:lumOff val="40000"/>
              </a:schemeClr>
            </a:solidFill>
          </a:ln>
        </p:spPr>
        <p:txBody>
          <a:bodyPr wrap="square" tIns="144000" rtlCol="0">
            <a:spAutoFit/>
          </a:bodyPr>
          <a:lstStyle/>
          <a:p>
            <a:r>
              <a:rPr lang="en-US" altLang="ja-JP" sz="2800" dirty="0">
                <a:solidFill>
                  <a:schemeClr val="tx1">
                    <a:lumMod val="85000"/>
                    <a:lumOff val="15000"/>
                  </a:schemeClr>
                </a:solidFill>
                <a:latin typeface="メイリオ" panose="020B0604030504040204" pitchFamily="50" charset="-128"/>
                <a:ea typeface="メイリオ" panose="020B0604030504040204" pitchFamily="50" charset="-128"/>
              </a:rPr>
              <a:t>AI</a:t>
            </a:r>
            <a:r>
              <a:rPr lang="ja-JP" altLang="ja-JP" sz="2800" dirty="0">
                <a:solidFill>
                  <a:schemeClr val="tx1">
                    <a:lumMod val="85000"/>
                    <a:lumOff val="15000"/>
                  </a:schemeClr>
                </a:solidFill>
                <a:latin typeface="メイリオ" panose="020B0604030504040204" pitchFamily="50" charset="-128"/>
                <a:ea typeface="メイリオ" panose="020B0604030504040204" pitchFamily="50" charset="-128"/>
              </a:rPr>
              <a:t>検索ツールの</a:t>
            </a:r>
            <a:r>
              <a:rPr lang="ja-JP" altLang="ja-JP" sz="6000" b="1" dirty="0">
                <a:solidFill>
                  <a:srgbClr val="EA0000"/>
                </a:solidFill>
                <a:latin typeface="メイリオ" panose="020B0604030504040204" pitchFamily="50" charset="-128"/>
                <a:ea typeface="メイリオ" panose="020B0604030504040204" pitchFamily="50" charset="-128"/>
              </a:rPr>
              <a:t>検討</a:t>
            </a:r>
            <a:r>
              <a:rPr lang="ja-JP" altLang="ja-JP" sz="2800" dirty="0">
                <a:latin typeface="メイリオ" panose="020B0604030504040204" pitchFamily="50" charset="-128"/>
                <a:ea typeface="メイリオ" panose="020B0604030504040204" pitchFamily="50" charset="-128"/>
              </a:rPr>
              <a:t>と</a:t>
            </a:r>
            <a:r>
              <a:rPr lang="ja-JP" altLang="ja-JP" sz="6000" b="1" dirty="0">
                <a:solidFill>
                  <a:srgbClr val="EA0000"/>
                </a:solidFill>
                <a:latin typeface="メイリオ" panose="020B0604030504040204" pitchFamily="50" charset="-128"/>
                <a:ea typeface="メイリオ" panose="020B0604030504040204" pitchFamily="50" charset="-128"/>
              </a:rPr>
              <a:t>活用</a:t>
            </a:r>
            <a:r>
              <a:rPr lang="ja-JP" altLang="en-US" sz="2800" dirty="0">
                <a:latin typeface="メイリオ" panose="020B0604030504040204" pitchFamily="50" charset="-128"/>
                <a:ea typeface="メイリオ" panose="020B0604030504040204" pitchFamily="50" charset="-128"/>
              </a:rPr>
              <a:t>を</a:t>
            </a:r>
            <a:r>
              <a:rPr lang="ja-JP" altLang="en-US" sz="2800" dirty="0" smtClean="0">
                <a:latin typeface="メイリオ" panose="020B0604030504040204" pitchFamily="50" charset="-128"/>
                <a:ea typeface="メイリオ" panose="020B0604030504040204" pitchFamily="50" charset="-128"/>
              </a:rPr>
              <a:t>実施し、</a:t>
            </a:r>
            <a:r>
              <a:rPr lang="ja-JP" altLang="en-US" sz="2800" b="1" dirty="0" smtClean="0">
                <a:solidFill>
                  <a:srgbClr val="EA0000"/>
                </a:solidFill>
                <a:latin typeface="メイリオ" panose="020B0604030504040204" pitchFamily="50" charset="-128"/>
                <a:ea typeface="メイリオ" panose="020B0604030504040204" pitchFamily="50" charset="-128"/>
              </a:rPr>
              <a:t>情報</a:t>
            </a:r>
            <a:r>
              <a:rPr lang="ja-JP" altLang="en-US" sz="2800" b="1" dirty="0">
                <a:solidFill>
                  <a:srgbClr val="EA0000"/>
                </a:solidFill>
                <a:latin typeface="メイリオ" panose="020B0604030504040204" pitchFamily="50" charset="-128"/>
                <a:ea typeface="メイリオ" panose="020B0604030504040204" pitchFamily="50" charset="-128"/>
              </a:rPr>
              <a:t>収集に費やす時間の削減</a:t>
            </a:r>
            <a:r>
              <a:rPr lang="ja-JP" altLang="en-US" sz="2800" dirty="0">
                <a:latin typeface="メイリオ" panose="020B0604030504040204" pitchFamily="50" charset="-128"/>
                <a:ea typeface="メイリオ" panose="020B0604030504040204" pitchFamily="50" charset="-128"/>
              </a:rPr>
              <a:t>を目指す。</a:t>
            </a:r>
            <a:endParaRPr kumimoji="1" lang="en-US" altLang="ja-JP" sz="4000" dirty="0">
              <a:latin typeface="メイリオ" panose="020B0604030504040204" pitchFamily="50" charset="-128"/>
              <a:ea typeface="メイリオ" panose="020B0604030504040204" pitchFamily="50" charset="-128"/>
            </a:endParaRPr>
          </a:p>
        </p:txBody>
      </p:sp>
      <p:sp>
        <p:nvSpPr>
          <p:cNvPr id="2" name="テキスト ボックス 1"/>
          <p:cNvSpPr txBox="1"/>
          <p:nvPr/>
        </p:nvSpPr>
        <p:spPr>
          <a:xfrm>
            <a:off x="1072602" y="2298576"/>
            <a:ext cx="1575348" cy="499349"/>
          </a:xfrm>
          <a:prstGeom prst="rect">
            <a:avLst/>
          </a:prstGeom>
          <a:solidFill>
            <a:schemeClr val="bg2"/>
          </a:solidFill>
        </p:spPr>
        <p:txBody>
          <a:bodyPr wrap="square" tIns="144000" rtlCol="0" anchor="ctr">
            <a:spAutoFit/>
          </a:bodyPr>
          <a:lstStyle/>
          <a:p>
            <a:pPr algn="ctr"/>
            <a:r>
              <a:rPr kumimoji="1" lang="ja-JP" altLang="en-US" sz="2000" dirty="0">
                <a:solidFill>
                  <a:schemeClr val="bg1"/>
                </a:solidFill>
                <a:latin typeface="メイリオ" panose="020B0604030504040204" pitchFamily="50" charset="-128"/>
                <a:ea typeface="メイリオ" panose="020B0604030504040204" pitchFamily="50" charset="-128"/>
              </a:rPr>
              <a:t>研究テーマ</a:t>
            </a:r>
          </a:p>
        </p:txBody>
      </p:sp>
    </p:spTree>
    <p:extLst>
      <p:ext uri="{BB962C8B-B14F-4D97-AF65-F5344CB8AC3E}">
        <p14:creationId xmlns:p14="http://schemas.microsoft.com/office/powerpoint/2010/main" val="2254082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13</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2. AI</a:t>
            </a:r>
            <a:r>
              <a:rPr kumimoji="1" lang="ja-JP" altLang="en-US" dirty="0">
                <a:latin typeface="メイリオ" panose="020B0604030504040204" pitchFamily="50" charset="-128"/>
                <a:ea typeface="メイリオ" panose="020B0604030504040204" pitchFamily="50" charset="-128"/>
              </a:rPr>
              <a:t>検索ツールの検討</a:t>
            </a:r>
          </a:p>
        </p:txBody>
      </p:sp>
      <p:sp>
        <p:nvSpPr>
          <p:cNvPr id="8" name="テキスト ボックス 7"/>
          <p:cNvSpPr txBox="1"/>
          <p:nvPr/>
        </p:nvSpPr>
        <p:spPr>
          <a:xfrm>
            <a:off x="954001" y="2185688"/>
            <a:ext cx="2782729" cy="936000"/>
          </a:xfrm>
          <a:prstGeom prst="rect">
            <a:avLst/>
          </a:prstGeom>
          <a:solidFill>
            <a:schemeClr val="bg2"/>
          </a:solidFill>
        </p:spPr>
        <p:txBody>
          <a:bodyPr wrap="square" tIns="144000" rtlCol="0" anchor="ctr">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ChatGPT</a:t>
            </a:r>
            <a:r>
              <a:rPr kumimoji="1" lang="en-US" altLang="ja-JP" sz="1800" dirty="0">
                <a:solidFill>
                  <a:schemeClr val="bg1"/>
                </a:solidFill>
                <a:latin typeface="メイリオ" panose="020B0604030504040204" pitchFamily="50" charset="-128"/>
                <a:ea typeface="メイリオ" panose="020B0604030504040204" pitchFamily="50" charset="-128"/>
              </a:rPr>
              <a:t> </a:t>
            </a:r>
            <a:endParaRPr kumimoji="1" lang="en-US" altLang="ja-JP" sz="1800" dirty="0" smtClean="0">
              <a:solidFill>
                <a:schemeClr val="bg1"/>
              </a:solidFill>
              <a:latin typeface="メイリオ" panose="020B0604030504040204" pitchFamily="50" charset="-128"/>
              <a:ea typeface="メイリオ" panose="020B0604030504040204" pitchFamily="50" charset="-128"/>
            </a:endParaRPr>
          </a:p>
          <a:p>
            <a:pPr algn="ctr"/>
            <a:r>
              <a:rPr kumimoji="1" lang="en-US" altLang="ja-JP" sz="1600" b="1" dirty="0" smtClean="0">
                <a:solidFill>
                  <a:schemeClr val="bg1"/>
                </a:solidFill>
                <a:latin typeface="メイリオ" panose="020B0604030504040204" pitchFamily="50" charset="-128"/>
                <a:ea typeface="メイリオ" panose="020B0604030504040204" pitchFamily="50" charset="-128"/>
              </a:rPr>
              <a:t>Enterprise</a:t>
            </a:r>
            <a:r>
              <a:rPr kumimoji="1" lang="ja-JP" altLang="en-US" sz="1600" b="1" dirty="0" smtClean="0">
                <a:solidFill>
                  <a:schemeClr val="bg1"/>
                </a:solidFill>
                <a:latin typeface="メイリオ" panose="020B0604030504040204" pitchFamily="50" charset="-128"/>
                <a:ea typeface="メイリオ" panose="020B0604030504040204" pitchFamily="50" charset="-128"/>
              </a:rPr>
              <a:t>版</a:t>
            </a:r>
            <a:endParaRPr kumimoji="1" lang="en-US" altLang="ja-JP" sz="1600" b="1" dirty="0">
              <a:solidFill>
                <a:schemeClr val="bg1"/>
              </a:solidFill>
              <a:latin typeface="メイリオ" panose="020B0604030504040204" pitchFamily="50" charset="-128"/>
              <a:ea typeface="メイリオ" panose="020B0604030504040204" pitchFamily="50" charset="-128"/>
            </a:endParaRPr>
          </a:p>
        </p:txBody>
      </p:sp>
      <p:sp>
        <p:nvSpPr>
          <p:cNvPr id="9" name="テキスト ボックス 8"/>
          <p:cNvSpPr txBox="1"/>
          <p:nvPr/>
        </p:nvSpPr>
        <p:spPr>
          <a:xfrm>
            <a:off x="3821247" y="2185788"/>
            <a:ext cx="2782799" cy="936000"/>
          </a:xfrm>
          <a:prstGeom prst="rect">
            <a:avLst/>
          </a:prstGeom>
          <a:solidFill>
            <a:schemeClr val="bg2"/>
          </a:solidFill>
        </p:spPr>
        <p:txBody>
          <a:bodyPr wrap="square" tIns="144000" rtlCol="0" anchor="ctr">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Perplexity</a:t>
            </a:r>
            <a:r>
              <a:rPr kumimoji="1" lang="ja-JP" altLang="en-US" sz="1800" dirty="0">
                <a:solidFill>
                  <a:schemeClr val="bg1"/>
                </a:solidFill>
                <a:latin typeface="メイリオ" panose="020B0604030504040204" pitchFamily="50" charset="-128"/>
                <a:ea typeface="メイリオ" panose="020B0604030504040204" pitchFamily="50" charset="-128"/>
              </a:rPr>
              <a:t> </a:t>
            </a:r>
            <a:endParaRPr kumimoji="1" lang="en-US" altLang="ja-JP" sz="1800" dirty="0" smtClean="0">
              <a:solidFill>
                <a:schemeClr val="bg1"/>
              </a:solidFill>
              <a:latin typeface="メイリオ" panose="020B0604030504040204" pitchFamily="50" charset="-128"/>
              <a:ea typeface="メイリオ" panose="020B0604030504040204" pitchFamily="50" charset="-128"/>
            </a:endParaRPr>
          </a:p>
          <a:p>
            <a:pPr algn="ctr"/>
            <a:r>
              <a:rPr kumimoji="1" lang="en-US" altLang="ja-JP" sz="1600" b="1" dirty="0" smtClean="0">
                <a:solidFill>
                  <a:schemeClr val="bg1"/>
                </a:solidFill>
                <a:latin typeface="メイリオ" panose="020B0604030504040204" pitchFamily="50" charset="-128"/>
                <a:ea typeface="メイリオ" panose="020B0604030504040204" pitchFamily="50" charset="-128"/>
              </a:rPr>
              <a:t>Enterprise pro</a:t>
            </a:r>
            <a:r>
              <a:rPr kumimoji="1" lang="ja-JP" altLang="en-US" sz="1600" b="1" dirty="0" smtClean="0">
                <a:solidFill>
                  <a:schemeClr val="bg1"/>
                </a:solidFill>
                <a:latin typeface="メイリオ" panose="020B0604030504040204" pitchFamily="50" charset="-128"/>
                <a:ea typeface="メイリオ" panose="020B0604030504040204" pitchFamily="50" charset="-128"/>
              </a:rPr>
              <a:t>版</a:t>
            </a:r>
            <a:endParaRPr kumimoji="1" lang="en-US" altLang="ja-JP" sz="1600" b="1" dirty="0">
              <a:solidFill>
                <a:schemeClr val="bg1"/>
              </a:solidFill>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6688563" y="2185787"/>
            <a:ext cx="2782802" cy="936000"/>
          </a:xfrm>
          <a:prstGeom prst="rect">
            <a:avLst/>
          </a:prstGeom>
          <a:solidFill>
            <a:schemeClr val="bg2"/>
          </a:solidFill>
        </p:spPr>
        <p:txBody>
          <a:bodyPr wrap="square" lIns="72000" tIns="144000" rIns="72000" rtlCol="0" anchor="ctr">
            <a:spAutoFit/>
          </a:bodyPr>
          <a:lstStyle/>
          <a:p>
            <a:pPr algn="ctr"/>
            <a:r>
              <a:rPr kumimoji="1" lang="en-US" altLang="ja-JP" sz="2400" b="1" dirty="0" smtClean="0">
                <a:solidFill>
                  <a:schemeClr val="bg1"/>
                </a:solidFill>
                <a:latin typeface="メイリオ" panose="020B0604030504040204" pitchFamily="50" charset="-128"/>
                <a:ea typeface="メイリオ" panose="020B0604030504040204" pitchFamily="50" charset="-128"/>
              </a:rPr>
              <a:t>Atlassian</a:t>
            </a:r>
          </a:p>
          <a:p>
            <a:pPr algn="ctr"/>
            <a:r>
              <a:rPr kumimoji="1" lang="en-US" altLang="ja-JP" sz="2400" b="1" dirty="0" smtClean="0">
                <a:solidFill>
                  <a:schemeClr val="bg1"/>
                </a:solidFill>
                <a:latin typeface="メイリオ" panose="020B0604030504040204" pitchFamily="50" charset="-128"/>
                <a:ea typeface="メイリオ" panose="020B0604030504040204" pitchFamily="50" charset="-128"/>
              </a:rPr>
              <a:t>Intelligence</a:t>
            </a:r>
            <a:endParaRPr kumimoji="1" lang="en-US" altLang="ja-JP" sz="2400" b="1" dirty="0">
              <a:solidFill>
                <a:schemeClr val="bg1"/>
              </a:solidFill>
              <a:latin typeface="メイリオ" panose="020B0604030504040204" pitchFamily="50" charset="-128"/>
              <a:ea typeface="メイリオ" panose="020B0604030504040204" pitchFamily="50" charset="-128"/>
            </a:endParaRPr>
          </a:p>
        </p:txBody>
      </p:sp>
      <p:sp>
        <p:nvSpPr>
          <p:cNvPr id="11" name="正方形/長方形 10"/>
          <p:cNvSpPr/>
          <p:nvPr/>
        </p:nvSpPr>
        <p:spPr>
          <a:xfrm>
            <a:off x="3821282" y="3182680"/>
            <a:ext cx="2782800" cy="3085997"/>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kumimoji="1" lang="en-US" altLang="ja-JP" sz="16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en-US" altLang="ja-JP" sz="1600" u="sng" dirty="0">
                <a:solidFill>
                  <a:srgbClr val="FF0000"/>
                </a:solidFill>
                <a:latin typeface="メイリオ" panose="020B0604030504040204" pitchFamily="50" charset="-128"/>
                <a:ea typeface="メイリオ" panose="020B0604030504040204" pitchFamily="50" charset="-128"/>
              </a:rPr>
              <a:t>AI</a:t>
            </a:r>
            <a:r>
              <a:rPr kumimoji="1" lang="ja-JP" altLang="en-US" sz="1600" u="sng" dirty="0">
                <a:solidFill>
                  <a:srgbClr val="FF0000"/>
                </a:solidFill>
                <a:latin typeface="メイリオ" panose="020B0604030504040204" pitchFamily="50" charset="-128"/>
                <a:ea typeface="メイリオ" panose="020B0604030504040204" pitchFamily="50" charset="-128"/>
              </a:rPr>
              <a:t>検索エンジン</a:t>
            </a:r>
            <a:endPar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自然</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言語処理（</a:t>
            </a:r>
            <a:r>
              <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rPr>
              <a:t>NLP</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）と</a:t>
            </a:r>
            <a:endPar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　機械</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学習技術を</a:t>
            </a:r>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使用</a:t>
            </a:r>
            <a:endParaRPr kumimoji="1" lang="en-US" altLang="ja-JP" sz="16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大規模</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企業向けの</a:t>
            </a:r>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プラン</a:t>
            </a:r>
            <a:endPar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2" name="正方形/長方形 11"/>
          <p:cNvSpPr/>
          <p:nvPr/>
        </p:nvSpPr>
        <p:spPr>
          <a:xfrm>
            <a:off x="6688565" y="3182680"/>
            <a:ext cx="2782800" cy="3085997"/>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ja-JP" altLang="en-US" sz="1600" u="sng" dirty="0">
                <a:solidFill>
                  <a:srgbClr val="EA0000"/>
                </a:solidFill>
                <a:latin typeface="メイリオ" panose="020B0604030504040204" pitchFamily="50" charset="-128"/>
                <a:ea typeface="メイリオ" panose="020B0604030504040204" pitchFamily="50" charset="-128"/>
              </a:rPr>
              <a:t>各</a:t>
            </a:r>
            <a:r>
              <a:rPr kumimoji="1" lang="en-US" altLang="ja-JP" sz="1600" u="sng" dirty="0">
                <a:solidFill>
                  <a:srgbClr val="EA0000"/>
                </a:solidFill>
                <a:latin typeface="メイリオ" panose="020B0604030504040204" pitchFamily="50" charset="-128"/>
                <a:ea typeface="メイリオ" panose="020B0604030504040204" pitchFamily="50" charset="-128"/>
              </a:rPr>
              <a:t>Atlassian</a:t>
            </a:r>
            <a:r>
              <a:rPr kumimoji="1" lang="ja-JP" altLang="en-US" sz="1600" u="sng" dirty="0">
                <a:solidFill>
                  <a:srgbClr val="EA0000"/>
                </a:solidFill>
                <a:latin typeface="メイリオ" panose="020B0604030504040204" pitchFamily="50" charset="-128"/>
                <a:ea typeface="メイリオ" panose="020B0604030504040204" pitchFamily="50" charset="-128"/>
              </a:rPr>
              <a:t>製品に</a:t>
            </a:r>
            <a:endParaRPr kumimoji="1" lang="en-US" altLang="ja-JP" sz="1600" u="sng" dirty="0">
              <a:solidFill>
                <a:srgbClr val="EA0000"/>
              </a:solidFill>
              <a:latin typeface="メイリオ" panose="020B0604030504040204" pitchFamily="50" charset="-128"/>
              <a:ea typeface="メイリオ" panose="020B0604030504040204" pitchFamily="50" charset="-128"/>
            </a:endParaRPr>
          </a:p>
          <a:p>
            <a:r>
              <a:rPr kumimoji="1" lang="ja-JP" altLang="en-US" sz="1600" dirty="0" smtClean="0">
                <a:solidFill>
                  <a:srgbClr val="EA0000"/>
                </a:solidFill>
                <a:latin typeface="メイリオ" panose="020B0604030504040204" pitchFamily="50" charset="-128"/>
                <a:ea typeface="メイリオ" panose="020B0604030504040204" pitchFamily="50" charset="-128"/>
              </a:rPr>
              <a:t>　</a:t>
            </a:r>
            <a:r>
              <a:rPr kumimoji="1" lang="ja-JP" altLang="en-US" sz="1600" u="sng" dirty="0" smtClean="0">
                <a:solidFill>
                  <a:srgbClr val="EA0000"/>
                </a:solidFill>
                <a:latin typeface="メイリオ" panose="020B0604030504040204" pitchFamily="50" charset="-128"/>
                <a:ea typeface="メイリオ" panose="020B0604030504040204" pitchFamily="50" charset="-128"/>
              </a:rPr>
              <a:t>組み込まれて</a:t>
            </a:r>
            <a:r>
              <a:rPr kumimoji="1" lang="ja-JP" altLang="en-US" sz="1600" u="sng" dirty="0">
                <a:solidFill>
                  <a:srgbClr val="EA0000"/>
                </a:solidFill>
                <a:latin typeface="メイリオ" panose="020B0604030504040204" pitchFamily="50" charset="-128"/>
                <a:ea typeface="メイリオ" panose="020B0604030504040204" pitchFamily="50" charset="-128"/>
              </a:rPr>
              <a:t>いる</a:t>
            </a:r>
          </a:p>
          <a:p>
            <a:pPr marL="285750" indent="-285750">
              <a:buFont typeface="Arial" panose="020B0604020202020204" pitchFamily="34" charset="0"/>
              <a:buChar char="•"/>
            </a:pPr>
            <a:r>
              <a:rPr kumimoji="1" lang="en-US" altLang="ja-JP" sz="1600" dirty="0" smtClean="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および機械学習を</a:t>
            </a:r>
            <a:endPar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endParaRPr>
          </a:p>
          <a:p>
            <a:pPr lvl="2"/>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　活用した機能群</a:t>
            </a:r>
            <a:endPar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en-US" altLang="ja-JP" sz="1600" dirty="0" smtClean="0">
                <a:solidFill>
                  <a:schemeClr val="tx1">
                    <a:lumMod val="85000"/>
                    <a:lumOff val="15000"/>
                  </a:schemeClr>
                </a:solidFill>
                <a:latin typeface="メイリオ" panose="020B0604030504040204" pitchFamily="50" charset="-128"/>
                <a:ea typeface="メイリオ" panose="020B0604030504040204" pitchFamily="50" charset="-128"/>
              </a:rPr>
              <a:t>Atlassian</a:t>
            </a:r>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社が提供</a:t>
            </a:r>
            <a:endPar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 name="正方形/長方形 1"/>
          <p:cNvSpPr/>
          <p:nvPr/>
        </p:nvSpPr>
        <p:spPr>
          <a:xfrm>
            <a:off x="954001" y="3182680"/>
            <a:ext cx="2782730" cy="3085997"/>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ja-JP" sz="1600" u="sng" dirty="0">
                <a:solidFill>
                  <a:srgbClr val="FF0000"/>
                </a:solidFill>
                <a:latin typeface="メイリオ" panose="020B0604030504040204" pitchFamily="50" charset="-128"/>
                <a:ea typeface="メイリオ" panose="020B0604030504040204" pitchFamily="50" charset="-128"/>
              </a:rPr>
              <a:t>AI</a:t>
            </a:r>
            <a:r>
              <a:rPr lang="ja-JP" altLang="en-US" sz="1600" u="sng" dirty="0">
                <a:solidFill>
                  <a:srgbClr val="FF0000"/>
                </a:solidFill>
                <a:latin typeface="メイリオ" panose="020B0604030504040204" pitchFamily="50" charset="-128"/>
                <a:ea typeface="メイリオ" panose="020B0604030504040204" pitchFamily="50" charset="-128"/>
              </a:rPr>
              <a:t>チャットボット</a:t>
            </a:r>
            <a:endParaRPr lang="en-US" altLang="ja-JP" sz="1600" u="sng" dirty="0">
              <a:solidFill>
                <a:srgbClr val="FF0000"/>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広く</a:t>
            </a:r>
            <a:r>
              <a:rPr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親しまれている</a:t>
            </a:r>
            <a:endParaRPr lang="en-US" altLang="ja-JP" sz="1600" dirty="0">
              <a:solidFill>
                <a:schemeClr val="tx1">
                  <a:lumMod val="85000"/>
                  <a:lumOff val="1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大規模</a:t>
            </a:r>
            <a:r>
              <a:rPr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企業向けの</a:t>
            </a:r>
            <a:r>
              <a:rPr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プラン</a:t>
            </a:r>
            <a:endParaRPr lang="ja-JP" altLang="en-US" sz="16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4" name="テキスト ボックス 13"/>
          <p:cNvSpPr txBox="1"/>
          <p:nvPr/>
        </p:nvSpPr>
        <p:spPr>
          <a:xfrm>
            <a:off x="954001" y="891134"/>
            <a:ext cx="4504967" cy="400110"/>
          </a:xfrm>
          <a:prstGeom prst="rect">
            <a:avLst/>
          </a:prstGeom>
          <a:noFill/>
          <a:ln w="19050">
            <a:noFill/>
          </a:ln>
        </p:spPr>
        <p:txBody>
          <a:bodyPr wrap="square" rtlCol="0">
            <a:spAutoFit/>
          </a:bodyPr>
          <a:lstStyle/>
          <a:p>
            <a:pPr marL="342900" indent="-342900">
              <a:buClr>
                <a:schemeClr val="bg2"/>
              </a:buClr>
              <a:buFont typeface="Wingdings" panose="05000000000000000000" pitchFamily="2" charset="2"/>
              <a:buChar char="n"/>
            </a:pPr>
            <a:r>
              <a:rPr kumimoji="1" lang="ja-JP" altLang="en-US" sz="2000" dirty="0" smtClean="0">
                <a:latin typeface="メイリオ" panose="020B0604030504040204" pitchFamily="50" charset="-128"/>
                <a:ea typeface="メイリオ" panose="020B0604030504040204" pitchFamily="50" charset="-128"/>
              </a:rPr>
              <a:t>概要</a:t>
            </a:r>
            <a:endParaRPr kumimoji="1" lang="en-US" altLang="ja-JP" sz="2000" dirty="0">
              <a:latin typeface="メイリオ" panose="020B0604030504040204" pitchFamily="50" charset="-128"/>
              <a:ea typeface="メイリオ" panose="020B0604030504040204" pitchFamily="50" charset="-128"/>
            </a:endParaRPr>
          </a:p>
        </p:txBody>
      </p:sp>
      <p:sp>
        <p:nvSpPr>
          <p:cNvPr id="15" name="テキスト ボックス 14"/>
          <p:cNvSpPr txBox="1"/>
          <p:nvPr/>
        </p:nvSpPr>
        <p:spPr>
          <a:xfrm>
            <a:off x="954001" y="1538411"/>
            <a:ext cx="7215307" cy="400110"/>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rPr>
              <a:t>今回は以下の</a:t>
            </a:r>
            <a:r>
              <a:rPr kumimoji="1" lang="en-US" altLang="ja-JP" sz="2000" dirty="0" smtClean="0">
                <a:latin typeface="メイリオ" panose="020B0604030504040204" pitchFamily="50" charset="-128"/>
                <a:ea typeface="メイリオ" panose="020B0604030504040204" pitchFamily="50" charset="-128"/>
              </a:rPr>
              <a:t>AI</a:t>
            </a:r>
            <a:r>
              <a:rPr kumimoji="1" lang="ja-JP" altLang="en-US" sz="2000" dirty="0" smtClean="0">
                <a:latin typeface="メイリオ" panose="020B0604030504040204" pitchFamily="50" charset="-128"/>
                <a:ea typeface="メイリオ" panose="020B0604030504040204" pitchFamily="50" charset="-128"/>
              </a:rPr>
              <a:t>サービスを比較。</a:t>
            </a:r>
            <a:endParaRPr kumimoji="1" lang="en-US" altLang="ja-JP"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702266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11" name="正方形/長方形 10"/>
          <p:cNvSpPr/>
          <p:nvPr/>
        </p:nvSpPr>
        <p:spPr>
          <a:xfrm>
            <a:off x="3821282" y="3183235"/>
            <a:ext cx="2782800" cy="30859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en-US" altLang="ja-JP" sz="1800" dirty="0">
                <a:solidFill>
                  <a:schemeClr val="tx1">
                    <a:lumMod val="50000"/>
                    <a:lumOff val="50000"/>
                  </a:schemeClr>
                </a:solidFill>
                <a:latin typeface="メイリオ" panose="020B0604030504040204" pitchFamily="50" charset="-128"/>
                <a:ea typeface="メイリオ" panose="020B0604030504040204" pitchFamily="50" charset="-128"/>
              </a:rPr>
              <a:t>1</a:t>
            </a:r>
            <a:r>
              <a:rPr kumimoji="1" lang="ja-JP" altLang="en-US" sz="1800" dirty="0">
                <a:solidFill>
                  <a:schemeClr val="tx1">
                    <a:lumMod val="50000"/>
                    <a:lumOff val="50000"/>
                  </a:schemeClr>
                </a:solidFill>
                <a:latin typeface="メイリオ" panose="020B0604030504040204" pitchFamily="50" charset="-128"/>
                <a:ea typeface="メイリオ" panose="020B0604030504040204" pitchFamily="50" charset="-128"/>
              </a:rPr>
              <a:t>ユーザー当たり</a:t>
            </a:r>
          </a:p>
          <a:p>
            <a:pPr algn="ctr"/>
            <a:r>
              <a:rPr kumimoji="1" lang="ja-JP" altLang="en-US" sz="2400" dirty="0">
                <a:solidFill>
                  <a:schemeClr val="tx1">
                    <a:lumMod val="50000"/>
                    <a:lumOff val="50000"/>
                  </a:schemeClr>
                </a:solidFill>
                <a:latin typeface="メイリオ" panose="020B0604030504040204" pitchFamily="50" charset="-128"/>
                <a:ea typeface="メイリオ" panose="020B0604030504040204" pitchFamily="50" charset="-128"/>
              </a:rPr>
              <a:t>月額</a:t>
            </a:r>
            <a:r>
              <a:rPr kumimoji="1" lang="en-US" altLang="ja-JP" sz="5400" dirty="0">
                <a:solidFill>
                  <a:schemeClr val="tx1">
                    <a:lumMod val="50000"/>
                    <a:lumOff val="50000"/>
                  </a:schemeClr>
                </a:solidFill>
                <a:latin typeface="メイリオ" panose="020B0604030504040204" pitchFamily="50" charset="-128"/>
                <a:ea typeface="メイリオ" panose="020B0604030504040204" pitchFamily="50" charset="-128"/>
              </a:rPr>
              <a:t>$40</a:t>
            </a:r>
          </a:p>
        </p:txBody>
      </p:sp>
      <p:sp>
        <p:nvSpPr>
          <p:cNvPr id="12" name="正方形/長方形 11"/>
          <p:cNvSpPr/>
          <p:nvPr/>
        </p:nvSpPr>
        <p:spPr>
          <a:xfrm>
            <a:off x="6688565" y="3183235"/>
            <a:ext cx="2782800" cy="3085997"/>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en-US" altLang="ja-JP" sz="1800" b="1"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1800" b="1" dirty="0">
                <a:solidFill>
                  <a:schemeClr val="tx1">
                    <a:lumMod val="85000"/>
                    <a:lumOff val="15000"/>
                  </a:schemeClr>
                </a:solidFill>
                <a:latin typeface="メイリオ" panose="020B0604030504040204" pitchFamily="50" charset="-128"/>
                <a:ea typeface="メイリオ" panose="020B0604030504040204" pitchFamily="50" charset="-128"/>
              </a:rPr>
              <a:t>ユーザー当たり</a:t>
            </a:r>
          </a:p>
          <a:p>
            <a:pPr algn="ctr"/>
            <a:r>
              <a:rPr kumimoji="1" lang="ja-JP" altLang="en-US" sz="2400" b="1" dirty="0">
                <a:solidFill>
                  <a:schemeClr val="tx1">
                    <a:lumMod val="85000"/>
                    <a:lumOff val="15000"/>
                  </a:schemeClr>
                </a:solidFill>
                <a:latin typeface="メイリオ" panose="020B0604030504040204" pitchFamily="50" charset="-128"/>
                <a:ea typeface="メイリオ" panose="020B0604030504040204" pitchFamily="50" charset="-128"/>
              </a:rPr>
              <a:t>月額</a:t>
            </a:r>
            <a:r>
              <a:rPr kumimoji="1" lang="en-US" altLang="ja-JP" sz="11500" b="1" dirty="0">
                <a:solidFill>
                  <a:srgbClr val="EA0000"/>
                </a:solidFill>
                <a:latin typeface="メイリオ" panose="020B0604030504040204" pitchFamily="50" charset="-128"/>
                <a:ea typeface="メイリオ" panose="020B0604030504040204" pitchFamily="50" charset="-128"/>
              </a:rPr>
              <a:t>$7</a:t>
            </a:r>
            <a:endParaRPr kumimoji="1" lang="en-US" altLang="ja-JP" sz="3800" b="1" dirty="0">
              <a:solidFill>
                <a:srgbClr val="EA0000"/>
              </a:solidFill>
              <a:latin typeface="メイリオ" panose="020B0604030504040204" pitchFamily="50" charset="-128"/>
              <a:ea typeface="メイリオ" panose="020B0604030504040204" pitchFamily="50" charset="-128"/>
            </a:endParaRPr>
          </a:p>
        </p:txBody>
      </p:sp>
      <p:sp>
        <p:nvSpPr>
          <p:cNvPr id="2" name="正方形/長方形 1"/>
          <p:cNvSpPr/>
          <p:nvPr/>
        </p:nvSpPr>
        <p:spPr>
          <a:xfrm>
            <a:off x="954000" y="3183235"/>
            <a:ext cx="2782730" cy="30859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lang="en-US" altLang="ja-JP" sz="1800" dirty="0">
                <a:solidFill>
                  <a:schemeClr val="tx1">
                    <a:lumMod val="50000"/>
                    <a:lumOff val="50000"/>
                  </a:schemeClr>
                </a:solidFill>
                <a:latin typeface="メイリオ" panose="020B0604030504040204" pitchFamily="50" charset="-128"/>
                <a:ea typeface="メイリオ" panose="020B0604030504040204" pitchFamily="50" charset="-128"/>
              </a:rPr>
              <a:t>1</a:t>
            </a:r>
            <a:r>
              <a:rPr lang="ja-JP" altLang="en-US" sz="1800" dirty="0">
                <a:solidFill>
                  <a:schemeClr val="tx1">
                    <a:lumMod val="50000"/>
                    <a:lumOff val="50000"/>
                  </a:schemeClr>
                </a:solidFill>
                <a:latin typeface="メイリオ" panose="020B0604030504040204" pitchFamily="50" charset="-128"/>
                <a:ea typeface="メイリオ" panose="020B0604030504040204" pitchFamily="50" charset="-128"/>
              </a:rPr>
              <a:t>ユーザー当たり</a:t>
            </a:r>
          </a:p>
          <a:p>
            <a:pPr algn="ctr"/>
            <a:r>
              <a:rPr lang="ja-JP" altLang="en-US" sz="2400" dirty="0">
                <a:solidFill>
                  <a:schemeClr val="tx1">
                    <a:lumMod val="50000"/>
                    <a:lumOff val="50000"/>
                  </a:schemeClr>
                </a:solidFill>
                <a:latin typeface="メイリオ" panose="020B0604030504040204" pitchFamily="50" charset="-128"/>
                <a:ea typeface="メイリオ" panose="020B0604030504040204" pitchFamily="50" charset="-128"/>
              </a:rPr>
              <a:t>月額</a:t>
            </a:r>
            <a:r>
              <a:rPr lang="en-US" altLang="ja-JP" sz="5400" dirty="0">
                <a:solidFill>
                  <a:schemeClr val="tx1">
                    <a:lumMod val="50000"/>
                    <a:lumOff val="50000"/>
                  </a:schemeClr>
                </a:solidFill>
                <a:latin typeface="メイリオ" panose="020B0604030504040204" pitchFamily="50" charset="-128"/>
                <a:ea typeface="メイリオ" panose="020B0604030504040204" pitchFamily="50" charset="-128"/>
              </a:rPr>
              <a:t>$</a:t>
            </a:r>
            <a:r>
              <a:rPr lang="en-US" altLang="ja-JP" sz="5400" dirty="0" smtClean="0">
                <a:solidFill>
                  <a:schemeClr val="tx1">
                    <a:lumMod val="50000"/>
                    <a:lumOff val="50000"/>
                  </a:schemeClr>
                </a:solidFill>
                <a:latin typeface="メイリオ" panose="020B0604030504040204" pitchFamily="50" charset="-128"/>
                <a:ea typeface="メイリオ" panose="020B0604030504040204" pitchFamily="50" charset="-128"/>
              </a:rPr>
              <a:t>30</a:t>
            </a:r>
            <a:r>
              <a:rPr lang="ja-JP" altLang="en-US" sz="1200" dirty="0" smtClean="0">
                <a:solidFill>
                  <a:schemeClr val="tx1">
                    <a:lumMod val="50000"/>
                    <a:lumOff val="50000"/>
                  </a:schemeClr>
                </a:solidFill>
                <a:latin typeface="メイリオ" panose="020B0604030504040204" pitchFamily="50" charset="-128"/>
                <a:ea typeface="メイリオ" panose="020B0604030504040204" pitchFamily="50" charset="-128"/>
              </a:rPr>
              <a:t>（</a:t>
            </a:r>
            <a:r>
              <a:rPr lang="en-US" altLang="ja-JP" sz="1200" dirty="0" smtClean="0">
                <a:solidFill>
                  <a:schemeClr val="tx1">
                    <a:lumMod val="50000"/>
                    <a:lumOff val="50000"/>
                  </a:schemeClr>
                </a:solidFill>
                <a:latin typeface="メイリオ" panose="020B0604030504040204" pitchFamily="50" charset="-128"/>
                <a:ea typeface="メイリオ" panose="020B0604030504040204" pitchFamily="50" charset="-128"/>
              </a:rPr>
              <a:t>※1</a:t>
            </a:r>
            <a:r>
              <a:rPr lang="ja-JP" altLang="en-US" sz="1200" dirty="0" smtClean="0">
                <a:solidFill>
                  <a:schemeClr val="tx1">
                    <a:lumMod val="50000"/>
                    <a:lumOff val="50000"/>
                  </a:schemeClr>
                </a:solidFill>
                <a:latin typeface="メイリオ" panose="020B0604030504040204" pitchFamily="50" charset="-128"/>
                <a:ea typeface="メイリオ" panose="020B0604030504040204" pitchFamily="50" charset="-128"/>
              </a:rPr>
              <a:t>）</a:t>
            </a:r>
            <a:endParaRPr lang="ja-JP" altLang="en-US" sz="1600" dirty="0">
              <a:solidFill>
                <a:schemeClr val="tx1">
                  <a:lumMod val="50000"/>
                  <a:lumOff val="50000"/>
                </a:schemeClr>
              </a:solidFill>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14</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2. AI</a:t>
            </a:r>
            <a:r>
              <a:rPr kumimoji="1" lang="ja-JP" altLang="en-US" dirty="0">
                <a:latin typeface="メイリオ" panose="020B0604030504040204" pitchFamily="50" charset="-128"/>
                <a:ea typeface="メイリオ" panose="020B0604030504040204" pitchFamily="50" charset="-128"/>
              </a:rPr>
              <a:t>検索ツールの検討</a:t>
            </a:r>
          </a:p>
        </p:txBody>
      </p:sp>
      <p:sp>
        <p:nvSpPr>
          <p:cNvPr id="14" name="テキスト ボックス 13"/>
          <p:cNvSpPr txBox="1"/>
          <p:nvPr/>
        </p:nvSpPr>
        <p:spPr>
          <a:xfrm>
            <a:off x="954001" y="891134"/>
            <a:ext cx="4504967" cy="400110"/>
          </a:xfrm>
          <a:prstGeom prst="rect">
            <a:avLst/>
          </a:prstGeom>
          <a:noFill/>
          <a:ln w="19050">
            <a:noFill/>
          </a:ln>
        </p:spPr>
        <p:txBody>
          <a:bodyPr wrap="square" rtlCol="0">
            <a:spAutoFit/>
          </a:bodyPr>
          <a:lstStyle/>
          <a:p>
            <a:pPr marL="342900" indent="-342900">
              <a:buClr>
                <a:schemeClr val="bg2"/>
              </a:buClr>
              <a:buFont typeface="Wingdings" panose="05000000000000000000" pitchFamily="2" charset="2"/>
              <a:buChar char="n"/>
            </a:pPr>
            <a:r>
              <a:rPr kumimoji="1" lang="ja-JP" altLang="en-US" sz="2000" dirty="0" smtClean="0">
                <a:latin typeface="メイリオ" panose="020B0604030504040204" pitchFamily="50" charset="-128"/>
                <a:ea typeface="メイリオ" panose="020B0604030504040204" pitchFamily="50" charset="-128"/>
              </a:rPr>
              <a:t>利用料金</a:t>
            </a:r>
            <a:endParaRPr kumimoji="1" lang="en-US" altLang="ja-JP" sz="2000" dirty="0">
              <a:latin typeface="メイリオ" panose="020B0604030504040204" pitchFamily="50" charset="-128"/>
              <a:ea typeface="メイリオ" panose="020B0604030504040204" pitchFamily="50" charset="-128"/>
            </a:endParaRPr>
          </a:p>
        </p:txBody>
      </p:sp>
      <p:sp>
        <p:nvSpPr>
          <p:cNvPr id="15" name="テキスト ボックス 14"/>
          <p:cNvSpPr txBox="1"/>
          <p:nvPr/>
        </p:nvSpPr>
        <p:spPr>
          <a:xfrm>
            <a:off x="953963" y="1238655"/>
            <a:ext cx="8517365" cy="830997"/>
          </a:xfrm>
          <a:prstGeom prst="rect">
            <a:avLst/>
          </a:prstGeom>
          <a:noFill/>
        </p:spPr>
        <p:txBody>
          <a:bodyPr wrap="square" rtlCol="0">
            <a:spAutoFit/>
          </a:bodyPr>
          <a:lstStyle/>
          <a:p>
            <a:r>
              <a:rPr kumimoji="1" lang="en-US" altLang="ja-JP" sz="2000" b="1" dirty="0">
                <a:solidFill>
                  <a:schemeClr val="tx1">
                    <a:lumMod val="85000"/>
                    <a:lumOff val="15000"/>
                  </a:schemeClr>
                </a:solidFill>
                <a:latin typeface="メイリオ" panose="020B0604030504040204" pitchFamily="50" charset="-128"/>
                <a:ea typeface="メイリオ" panose="020B0604030504040204" pitchFamily="50" charset="-128"/>
              </a:rPr>
              <a:t>Atlassian Intelligence</a:t>
            </a:r>
            <a:r>
              <a:rPr kumimoji="1" lang="ja-JP" altLang="en-US" sz="2000" dirty="0">
                <a:latin typeface="メイリオ" panose="020B0604030504040204" pitchFamily="50" charset="-128"/>
                <a:ea typeface="メイリオ" panose="020B0604030504040204" pitchFamily="50" charset="-128"/>
              </a:rPr>
              <a:t>は他の機能に比べ</a:t>
            </a:r>
            <a:r>
              <a:rPr kumimoji="1" lang="ja-JP" altLang="en-US" sz="4800" b="1" dirty="0" smtClean="0">
                <a:solidFill>
                  <a:srgbClr val="EA0000"/>
                </a:solidFill>
                <a:latin typeface="メイリオ" panose="020B0604030504040204" pitchFamily="50" charset="-128"/>
                <a:ea typeface="メイリオ" panose="020B0604030504040204" pitchFamily="50" charset="-128"/>
              </a:rPr>
              <a:t>低コスト</a:t>
            </a:r>
            <a:r>
              <a:rPr kumimoji="1" lang="en-US" altLang="ja-JP" sz="4800" b="1" dirty="0" smtClean="0">
                <a:solidFill>
                  <a:srgbClr val="EA0000"/>
                </a:solidFill>
                <a:latin typeface="メイリオ" panose="020B0604030504040204" pitchFamily="50" charset="-128"/>
                <a:ea typeface="メイリオ" panose="020B0604030504040204" pitchFamily="50" charset="-128"/>
              </a:rPr>
              <a:t>!</a:t>
            </a:r>
            <a:endParaRPr kumimoji="1" lang="ja-JP" altLang="en-US" sz="2400" dirty="0">
              <a:solidFill>
                <a:srgbClr val="EA0000"/>
              </a:solidFill>
              <a:latin typeface="メイリオ" panose="020B0604030504040204" pitchFamily="50" charset="-128"/>
              <a:ea typeface="メイリオ" panose="020B0604030504040204" pitchFamily="50" charset="-128"/>
            </a:endParaRPr>
          </a:p>
        </p:txBody>
      </p:sp>
      <p:sp>
        <p:nvSpPr>
          <p:cNvPr id="3" name="正方形/長方形 2"/>
          <p:cNvSpPr/>
          <p:nvPr/>
        </p:nvSpPr>
        <p:spPr>
          <a:xfrm>
            <a:off x="953961" y="6273301"/>
            <a:ext cx="6405201" cy="230832"/>
          </a:xfrm>
          <a:prstGeom prst="rect">
            <a:avLst/>
          </a:prstGeom>
        </p:spPr>
        <p:txBody>
          <a:bodyPr wrap="square">
            <a:spAutoFit/>
          </a:bodyPr>
          <a:lstStyle/>
          <a:p>
            <a:r>
              <a:rPr lang="en-US" altLang="ja-JP" sz="900" dirty="0" smtClean="0">
                <a:solidFill>
                  <a:schemeClr val="tx1">
                    <a:lumMod val="50000"/>
                    <a:lumOff val="50000"/>
                  </a:schemeClr>
                </a:solidFill>
                <a:latin typeface="メイリオ" panose="020B0604030504040204" pitchFamily="50" charset="-128"/>
                <a:ea typeface="メイリオ" panose="020B0604030504040204" pitchFamily="50" charset="-128"/>
              </a:rPr>
              <a:t>※1 </a:t>
            </a:r>
            <a:r>
              <a:rPr lang="ja-JP" altLang="en-US" sz="900" dirty="0" smtClean="0">
                <a:solidFill>
                  <a:schemeClr val="tx1">
                    <a:lumMod val="50000"/>
                    <a:lumOff val="50000"/>
                  </a:schemeClr>
                </a:solidFill>
                <a:latin typeface="メイリオ" panose="020B0604030504040204" pitchFamily="50" charset="-128"/>
                <a:ea typeface="メイリオ" panose="020B0604030504040204" pitchFamily="50" charset="-128"/>
              </a:rPr>
              <a:t>推定金額。</a:t>
            </a:r>
            <a:r>
              <a:rPr lang="en-US" altLang="ja-JP" sz="900" dirty="0" smtClean="0">
                <a:solidFill>
                  <a:schemeClr val="tx1">
                    <a:lumMod val="50000"/>
                    <a:lumOff val="50000"/>
                  </a:schemeClr>
                </a:solidFill>
                <a:latin typeface="メイリオ" panose="020B0604030504040204" pitchFamily="50" charset="-128"/>
                <a:ea typeface="メイリオ" panose="020B0604030504040204" pitchFamily="50" charset="-128"/>
              </a:rPr>
              <a:t>Enterprise</a:t>
            </a:r>
            <a:r>
              <a:rPr lang="ja-JP" altLang="en-US" sz="900" dirty="0" smtClean="0">
                <a:solidFill>
                  <a:schemeClr val="tx1">
                    <a:lumMod val="50000"/>
                    <a:lumOff val="50000"/>
                  </a:schemeClr>
                </a:solidFill>
                <a:latin typeface="メイリオ" panose="020B0604030504040204" pitchFamily="50" charset="-128"/>
                <a:ea typeface="メイリオ" panose="020B0604030504040204" pitchFamily="50" charset="-128"/>
              </a:rPr>
              <a:t>版は問い合わせとなって</a:t>
            </a:r>
            <a:r>
              <a:rPr lang="ja-JP" altLang="en-US" sz="900" dirty="0" smtClean="0">
                <a:solidFill>
                  <a:schemeClr val="tx1">
                    <a:lumMod val="50000"/>
                    <a:lumOff val="50000"/>
                  </a:schemeClr>
                </a:solidFill>
                <a:latin typeface="メイリオ" panose="020B0604030504040204" pitchFamily="50" charset="-128"/>
                <a:ea typeface="メイリオ" panose="020B0604030504040204" pitchFamily="50" charset="-128"/>
              </a:rPr>
              <a:t>いるおり、</a:t>
            </a:r>
            <a:r>
              <a:rPr lang="en-US" altLang="ja-JP" sz="900" dirty="0" smtClean="0">
                <a:solidFill>
                  <a:schemeClr val="tx1">
                    <a:lumMod val="50000"/>
                    <a:lumOff val="50000"/>
                  </a:schemeClr>
                </a:solidFill>
                <a:latin typeface="メイリオ" panose="020B0604030504040204" pitchFamily="50" charset="-128"/>
                <a:ea typeface="メイリオ" panose="020B0604030504040204" pitchFamily="50" charset="-128"/>
              </a:rPr>
              <a:t>Team</a:t>
            </a:r>
            <a:r>
              <a:rPr lang="ja-JP" altLang="en-US" sz="900" dirty="0" smtClean="0">
                <a:solidFill>
                  <a:schemeClr val="tx1">
                    <a:lumMod val="50000"/>
                    <a:lumOff val="50000"/>
                  </a:schemeClr>
                </a:solidFill>
                <a:latin typeface="メイリオ" panose="020B0604030504040204" pitchFamily="50" charset="-128"/>
                <a:ea typeface="メイリオ" panose="020B0604030504040204" pitchFamily="50" charset="-128"/>
              </a:rPr>
              <a:t>プランが月額</a:t>
            </a:r>
            <a:r>
              <a:rPr lang="en-US" altLang="ja-JP" sz="900" dirty="0" smtClean="0">
                <a:solidFill>
                  <a:schemeClr val="tx1">
                    <a:lumMod val="50000"/>
                    <a:lumOff val="50000"/>
                  </a:schemeClr>
                </a:solidFill>
                <a:latin typeface="メイリオ" panose="020B0604030504040204" pitchFamily="50" charset="-128"/>
                <a:ea typeface="メイリオ" panose="020B0604030504040204" pitchFamily="50" charset="-128"/>
              </a:rPr>
              <a:t>30$</a:t>
            </a:r>
            <a:r>
              <a:rPr lang="ja-JP" altLang="en-US" sz="900" dirty="0" smtClean="0">
                <a:solidFill>
                  <a:schemeClr val="tx1">
                    <a:lumMod val="50000"/>
                    <a:lumOff val="50000"/>
                  </a:schemeClr>
                </a:solidFill>
                <a:latin typeface="メイリオ" panose="020B0604030504040204" pitchFamily="50" charset="-128"/>
                <a:ea typeface="メイリオ" panose="020B0604030504040204" pitchFamily="50" charset="-128"/>
              </a:rPr>
              <a:t>の為、それ以上だと考えれられる。</a:t>
            </a:r>
            <a:endParaRPr lang="ja-JP" altLang="en-US" sz="900" dirty="0"/>
          </a:p>
        </p:txBody>
      </p:sp>
      <p:sp>
        <p:nvSpPr>
          <p:cNvPr id="19" name="テキスト ボックス 18"/>
          <p:cNvSpPr txBox="1"/>
          <p:nvPr/>
        </p:nvSpPr>
        <p:spPr>
          <a:xfrm>
            <a:off x="954001" y="2185688"/>
            <a:ext cx="2782729" cy="936000"/>
          </a:xfrm>
          <a:prstGeom prst="rect">
            <a:avLst/>
          </a:prstGeom>
          <a:solidFill>
            <a:schemeClr val="bg2"/>
          </a:solidFill>
        </p:spPr>
        <p:txBody>
          <a:bodyPr wrap="square" tIns="144000" rtlCol="0" anchor="ctr">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ChatGPT</a:t>
            </a:r>
            <a:r>
              <a:rPr kumimoji="1" lang="en-US" altLang="ja-JP" sz="1800" dirty="0">
                <a:solidFill>
                  <a:schemeClr val="bg1"/>
                </a:solidFill>
                <a:latin typeface="メイリオ" panose="020B0604030504040204" pitchFamily="50" charset="-128"/>
                <a:ea typeface="メイリオ" panose="020B0604030504040204" pitchFamily="50" charset="-128"/>
              </a:rPr>
              <a:t> </a:t>
            </a:r>
            <a:endParaRPr kumimoji="1" lang="en-US" altLang="ja-JP" sz="1800" dirty="0" smtClean="0">
              <a:solidFill>
                <a:schemeClr val="bg1"/>
              </a:solidFill>
              <a:latin typeface="メイリオ" panose="020B0604030504040204" pitchFamily="50" charset="-128"/>
              <a:ea typeface="メイリオ" panose="020B0604030504040204" pitchFamily="50" charset="-128"/>
            </a:endParaRPr>
          </a:p>
          <a:p>
            <a:pPr algn="ctr"/>
            <a:r>
              <a:rPr kumimoji="1" lang="en-US" altLang="ja-JP" sz="1600" b="1" dirty="0" smtClean="0">
                <a:solidFill>
                  <a:schemeClr val="bg1"/>
                </a:solidFill>
                <a:latin typeface="メイリオ" panose="020B0604030504040204" pitchFamily="50" charset="-128"/>
                <a:ea typeface="メイリオ" panose="020B0604030504040204" pitchFamily="50" charset="-128"/>
              </a:rPr>
              <a:t>Enterprise</a:t>
            </a:r>
            <a:r>
              <a:rPr kumimoji="1" lang="ja-JP" altLang="en-US" sz="1600" b="1" dirty="0" smtClean="0">
                <a:solidFill>
                  <a:schemeClr val="bg1"/>
                </a:solidFill>
                <a:latin typeface="メイリオ" panose="020B0604030504040204" pitchFamily="50" charset="-128"/>
                <a:ea typeface="メイリオ" panose="020B0604030504040204" pitchFamily="50" charset="-128"/>
              </a:rPr>
              <a:t>版</a:t>
            </a:r>
            <a:endParaRPr kumimoji="1" lang="en-US" altLang="ja-JP" sz="1600" b="1" dirty="0">
              <a:solidFill>
                <a:schemeClr val="bg1"/>
              </a:solidFill>
              <a:latin typeface="メイリオ" panose="020B0604030504040204" pitchFamily="50" charset="-128"/>
              <a:ea typeface="メイリオ" panose="020B0604030504040204" pitchFamily="50" charset="-128"/>
            </a:endParaRPr>
          </a:p>
        </p:txBody>
      </p:sp>
      <p:sp>
        <p:nvSpPr>
          <p:cNvPr id="20" name="テキスト ボックス 19"/>
          <p:cNvSpPr txBox="1"/>
          <p:nvPr/>
        </p:nvSpPr>
        <p:spPr>
          <a:xfrm>
            <a:off x="3821247" y="2185788"/>
            <a:ext cx="2782799" cy="936000"/>
          </a:xfrm>
          <a:prstGeom prst="rect">
            <a:avLst/>
          </a:prstGeom>
          <a:solidFill>
            <a:schemeClr val="bg2"/>
          </a:solidFill>
        </p:spPr>
        <p:txBody>
          <a:bodyPr wrap="square" tIns="144000" rtlCol="0" anchor="ctr">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Perplexity</a:t>
            </a:r>
            <a:r>
              <a:rPr kumimoji="1" lang="ja-JP" altLang="en-US" sz="1800" dirty="0">
                <a:solidFill>
                  <a:schemeClr val="bg1"/>
                </a:solidFill>
                <a:latin typeface="メイリオ" panose="020B0604030504040204" pitchFamily="50" charset="-128"/>
                <a:ea typeface="メイリオ" panose="020B0604030504040204" pitchFamily="50" charset="-128"/>
              </a:rPr>
              <a:t> </a:t>
            </a:r>
            <a:endParaRPr kumimoji="1" lang="en-US" altLang="ja-JP" sz="1800" dirty="0" smtClean="0">
              <a:solidFill>
                <a:schemeClr val="bg1"/>
              </a:solidFill>
              <a:latin typeface="メイリオ" panose="020B0604030504040204" pitchFamily="50" charset="-128"/>
              <a:ea typeface="メイリオ" panose="020B0604030504040204" pitchFamily="50" charset="-128"/>
            </a:endParaRPr>
          </a:p>
          <a:p>
            <a:pPr algn="ctr"/>
            <a:r>
              <a:rPr kumimoji="1" lang="en-US" altLang="ja-JP" sz="1600" b="1" dirty="0" smtClean="0">
                <a:solidFill>
                  <a:schemeClr val="bg1"/>
                </a:solidFill>
                <a:latin typeface="メイリオ" panose="020B0604030504040204" pitchFamily="50" charset="-128"/>
                <a:ea typeface="メイリオ" panose="020B0604030504040204" pitchFamily="50" charset="-128"/>
              </a:rPr>
              <a:t>Enterprise pro</a:t>
            </a:r>
            <a:r>
              <a:rPr kumimoji="1" lang="ja-JP" altLang="en-US" sz="1600" b="1" dirty="0" smtClean="0">
                <a:solidFill>
                  <a:schemeClr val="bg1"/>
                </a:solidFill>
                <a:latin typeface="メイリオ" panose="020B0604030504040204" pitchFamily="50" charset="-128"/>
                <a:ea typeface="メイリオ" panose="020B0604030504040204" pitchFamily="50" charset="-128"/>
              </a:rPr>
              <a:t>版</a:t>
            </a:r>
            <a:endParaRPr kumimoji="1" lang="en-US" altLang="ja-JP" sz="1600" b="1" dirty="0">
              <a:solidFill>
                <a:schemeClr val="bg1"/>
              </a:solidFill>
              <a:latin typeface="メイリオ" panose="020B0604030504040204" pitchFamily="50" charset="-128"/>
              <a:ea typeface="メイリオ" panose="020B0604030504040204" pitchFamily="50" charset="-128"/>
            </a:endParaRPr>
          </a:p>
        </p:txBody>
      </p:sp>
      <p:sp>
        <p:nvSpPr>
          <p:cNvPr id="21" name="テキスト ボックス 20"/>
          <p:cNvSpPr txBox="1"/>
          <p:nvPr/>
        </p:nvSpPr>
        <p:spPr>
          <a:xfrm>
            <a:off x="6688563" y="2185787"/>
            <a:ext cx="2782802" cy="936000"/>
          </a:xfrm>
          <a:prstGeom prst="rect">
            <a:avLst/>
          </a:prstGeom>
          <a:solidFill>
            <a:schemeClr val="bg2"/>
          </a:solidFill>
        </p:spPr>
        <p:txBody>
          <a:bodyPr wrap="square" lIns="72000" tIns="144000" rIns="72000" rtlCol="0" anchor="ctr">
            <a:spAutoFit/>
          </a:bodyPr>
          <a:lstStyle/>
          <a:p>
            <a:pPr algn="ctr"/>
            <a:r>
              <a:rPr kumimoji="1" lang="en-US" altLang="ja-JP" sz="2400" b="1" dirty="0" smtClean="0">
                <a:solidFill>
                  <a:schemeClr val="bg1"/>
                </a:solidFill>
                <a:latin typeface="メイリオ" panose="020B0604030504040204" pitchFamily="50" charset="-128"/>
                <a:ea typeface="メイリオ" panose="020B0604030504040204" pitchFamily="50" charset="-128"/>
              </a:rPr>
              <a:t>Atlassian</a:t>
            </a:r>
          </a:p>
          <a:p>
            <a:pPr algn="ctr"/>
            <a:r>
              <a:rPr kumimoji="1" lang="en-US" altLang="ja-JP" sz="2400" b="1" dirty="0" smtClean="0">
                <a:solidFill>
                  <a:schemeClr val="bg1"/>
                </a:solidFill>
                <a:latin typeface="メイリオ" panose="020B0604030504040204" pitchFamily="50" charset="-128"/>
                <a:ea typeface="メイリオ" panose="020B0604030504040204" pitchFamily="50" charset="-128"/>
              </a:rPr>
              <a:t>Intelligence</a:t>
            </a:r>
            <a:endParaRPr kumimoji="1" lang="en-US" altLang="ja-JP" sz="2400" b="1" dirty="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889191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18" name="正方形/長方形 17"/>
          <p:cNvSpPr/>
          <p:nvPr/>
        </p:nvSpPr>
        <p:spPr>
          <a:xfrm>
            <a:off x="3821282" y="3183235"/>
            <a:ext cx="2782800" cy="30859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marL="285750" indent="-285750">
              <a:buFont typeface="Arial" panose="020B0604020202020204" pitchFamily="34" charset="0"/>
              <a:buChar char="•"/>
            </a:pPr>
            <a:r>
              <a:rPr kumimoji="1" lang="ja-JP" altLang="en-US" sz="1600" dirty="0">
                <a:solidFill>
                  <a:schemeClr val="tx1">
                    <a:lumMod val="50000"/>
                    <a:lumOff val="50000"/>
                  </a:schemeClr>
                </a:solidFill>
                <a:latin typeface="メイリオ" panose="020B0604030504040204" pitchFamily="50" charset="-128"/>
                <a:ea typeface="メイリオ" panose="020B0604030504040204" pitchFamily="50" charset="-128"/>
              </a:rPr>
              <a:t>社内のドキュメントの</a:t>
            </a:r>
          </a:p>
          <a:p>
            <a:r>
              <a:rPr kumimoji="1" lang="ja-JP" altLang="en-US" sz="1600" dirty="0" smtClean="0">
                <a:solidFill>
                  <a:schemeClr val="tx1">
                    <a:lumMod val="50000"/>
                    <a:lumOff val="50000"/>
                  </a:schemeClr>
                </a:solidFill>
                <a:latin typeface="メイリオ" panose="020B0604030504040204" pitchFamily="50" charset="-128"/>
                <a:ea typeface="メイリオ" panose="020B0604030504040204" pitchFamily="50" charset="-128"/>
              </a:rPr>
              <a:t>　アップロード</a:t>
            </a:r>
            <a:r>
              <a:rPr kumimoji="1" lang="ja-JP" altLang="en-US" sz="1600" dirty="0">
                <a:solidFill>
                  <a:schemeClr val="tx1">
                    <a:lumMod val="50000"/>
                    <a:lumOff val="50000"/>
                  </a:schemeClr>
                </a:solidFill>
                <a:latin typeface="メイリオ" panose="020B0604030504040204" pitchFamily="50" charset="-128"/>
                <a:ea typeface="メイリオ" panose="020B0604030504040204" pitchFamily="50" charset="-128"/>
              </a:rPr>
              <a:t>が必要</a:t>
            </a:r>
          </a:p>
        </p:txBody>
      </p:sp>
      <p:sp>
        <p:nvSpPr>
          <p:cNvPr id="19" name="正方形/長方形 18"/>
          <p:cNvSpPr/>
          <p:nvPr/>
        </p:nvSpPr>
        <p:spPr>
          <a:xfrm>
            <a:off x="6688565" y="3183235"/>
            <a:ext cx="2782800" cy="3085997"/>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Ins="72000" rtlCol="0" anchor="ctr"/>
          <a:lstStyle/>
          <a:p>
            <a:pPr marL="285750" indent="-285750">
              <a:buFont typeface="Arial" panose="020B0604020202020204" pitchFamily="34" charset="0"/>
              <a:buChar char="•"/>
            </a:pP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ページの作成等が必要</a:t>
            </a:r>
          </a:p>
          <a:p>
            <a:endParaRPr kumimoji="1" lang="ja-JP" altLang="en-US" sz="1600" b="1" dirty="0">
              <a:solidFill>
                <a:schemeClr val="tx1">
                  <a:lumMod val="85000"/>
                  <a:lumOff val="1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rPr>
              <a:t>KCBS</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事業部では既に</a:t>
            </a:r>
          </a:p>
          <a:p>
            <a:r>
              <a:rPr kumimoji="1" lang="en-US" altLang="ja-JP" sz="3200" b="1" dirty="0">
                <a:solidFill>
                  <a:srgbClr val="EA0000"/>
                </a:solidFill>
                <a:latin typeface="メイリオ" panose="020B0604030504040204" pitchFamily="50" charset="-128"/>
                <a:ea typeface="メイリオ" panose="020B0604030504040204" pitchFamily="50" charset="-128"/>
              </a:rPr>
              <a:t>Confluence</a:t>
            </a:r>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に</a:t>
            </a:r>
            <a:endParaRPr kumimoji="1" lang="en-US" altLang="ja-JP" sz="18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3200" b="1" dirty="0" smtClean="0">
                <a:solidFill>
                  <a:srgbClr val="EA0000"/>
                </a:solidFill>
                <a:latin typeface="メイリオ" panose="020B0604030504040204" pitchFamily="50" charset="-128"/>
                <a:ea typeface="メイリオ" panose="020B0604030504040204" pitchFamily="50" charset="-128"/>
              </a:rPr>
              <a:t>情報</a:t>
            </a:r>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を</a:t>
            </a:r>
            <a:r>
              <a:rPr kumimoji="1" lang="ja-JP" altLang="en-US" sz="3200" b="1" dirty="0" smtClean="0">
                <a:solidFill>
                  <a:srgbClr val="EA0000"/>
                </a:solidFill>
                <a:latin typeface="メイリオ" panose="020B0604030504040204" pitchFamily="50" charset="-128"/>
                <a:ea typeface="メイリオ" panose="020B0604030504040204" pitchFamily="50" charset="-128"/>
              </a:rPr>
              <a:t>蓄積中</a:t>
            </a:r>
            <a:endParaRPr kumimoji="1" lang="ja-JP" altLang="en-US" sz="3200" b="1" dirty="0">
              <a:solidFill>
                <a:srgbClr val="EA0000"/>
              </a:solidFill>
              <a:latin typeface="メイリオ" panose="020B0604030504040204" pitchFamily="50" charset="-128"/>
              <a:ea typeface="メイリオ" panose="020B0604030504040204" pitchFamily="50" charset="-128"/>
            </a:endParaRPr>
          </a:p>
        </p:txBody>
      </p:sp>
      <p:sp>
        <p:nvSpPr>
          <p:cNvPr id="20" name="正方形/長方形 19"/>
          <p:cNvSpPr/>
          <p:nvPr/>
        </p:nvSpPr>
        <p:spPr>
          <a:xfrm>
            <a:off x="954000" y="3183235"/>
            <a:ext cx="2782730" cy="30859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marL="285750" indent="-285750">
              <a:buFont typeface="Arial" panose="020B0604020202020204" pitchFamily="34" charset="0"/>
              <a:buChar char="•"/>
            </a:pPr>
            <a:r>
              <a:rPr lang="ja-JP" altLang="en-US" sz="1600" dirty="0">
                <a:solidFill>
                  <a:schemeClr val="tx1">
                    <a:lumMod val="50000"/>
                    <a:lumOff val="50000"/>
                  </a:schemeClr>
                </a:solidFill>
                <a:latin typeface="メイリオ" panose="020B0604030504040204" pitchFamily="50" charset="-128"/>
                <a:ea typeface="メイリオ" panose="020B0604030504040204" pitchFamily="50" charset="-128"/>
              </a:rPr>
              <a:t>膨大なデータが必要</a:t>
            </a:r>
          </a:p>
          <a:p>
            <a:pPr marL="285750" indent="-285750">
              <a:buFont typeface="Arial" panose="020B0604020202020204" pitchFamily="34" charset="0"/>
              <a:buChar char="•"/>
            </a:pPr>
            <a:endParaRPr lang="ja-JP" altLang="en-US" sz="1600" dirty="0">
              <a:solidFill>
                <a:schemeClr val="tx1">
                  <a:lumMod val="50000"/>
                  <a:lumOff val="50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sz="1600" dirty="0">
                <a:solidFill>
                  <a:schemeClr val="tx1">
                    <a:lumMod val="50000"/>
                    <a:lumOff val="50000"/>
                  </a:schemeClr>
                </a:solidFill>
                <a:latin typeface="メイリオ" panose="020B0604030504040204" pitchFamily="50" charset="-128"/>
                <a:ea typeface="メイリオ" panose="020B0604030504040204" pitchFamily="50" charset="-128"/>
              </a:rPr>
              <a:t>ファインチューニング</a:t>
            </a:r>
            <a:r>
              <a:rPr lang="ja-JP" altLang="en-US" sz="1600" dirty="0" smtClean="0">
                <a:solidFill>
                  <a:schemeClr val="tx1">
                    <a:lumMod val="50000"/>
                    <a:lumOff val="50000"/>
                  </a:schemeClr>
                </a:solidFill>
                <a:latin typeface="メイリオ" panose="020B0604030504040204" pitchFamily="50" charset="-128"/>
                <a:ea typeface="メイリオ" panose="020B0604030504040204" pitchFamily="50" charset="-128"/>
              </a:rPr>
              <a:t>や</a:t>
            </a:r>
            <a:endParaRPr lang="en-US" altLang="ja-JP" sz="1600" dirty="0" smtClean="0">
              <a:solidFill>
                <a:schemeClr val="tx1">
                  <a:lumMod val="50000"/>
                  <a:lumOff val="50000"/>
                </a:schemeClr>
              </a:solidFill>
              <a:latin typeface="メイリオ" panose="020B0604030504040204" pitchFamily="50" charset="-128"/>
              <a:ea typeface="メイリオ" panose="020B0604030504040204" pitchFamily="50" charset="-128"/>
            </a:endParaRPr>
          </a:p>
          <a:p>
            <a:r>
              <a:rPr lang="ja-JP" altLang="en-US" sz="1600" dirty="0">
                <a:solidFill>
                  <a:schemeClr val="tx1">
                    <a:lumMod val="50000"/>
                    <a:lumOff val="50000"/>
                  </a:schemeClr>
                </a:solidFill>
                <a:latin typeface="メイリオ" panose="020B0604030504040204" pitchFamily="50" charset="-128"/>
                <a:ea typeface="メイリオ" panose="020B0604030504040204" pitchFamily="50" charset="-128"/>
              </a:rPr>
              <a:t>　</a:t>
            </a:r>
            <a:r>
              <a:rPr lang="ja-JP" altLang="en-US" sz="1600" dirty="0" smtClean="0">
                <a:solidFill>
                  <a:schemeClr val="tx1">
                    <a:lumMod val="50000"/>
                    <a:lumOff val="50000"/>
                  </a:schemeClr>
                </a:solidFill>
                <a:latin typeface="メイリオ" panose="020B0604030504040204" pitchFamily="50" charset="-128"/>
                <a:ea typeface="メイリオ" panose="020B0604030504040204" pitchFamily="50" charset="-128"/>
              </a:rPr>
              <a:t>プロンプト</a:t>
            </a:r>
            <a:r>
              <a:rPr lang="ja-JP" altLang="en-US" sz="1600" dirty="0">
                <a:solidFill>
                  <a:schemeClr val="tx1">
                    <a:lumMod val="50000"/>
                    <a:lumOff val="50000"/>
                  </a:schemeClr>
                </a:solidFill>
                <a:latin typeface="メイリオ" panose="020B0604030504040204" pitchFamily="50" charset="-128"/>
                <a:ea typeface="メイリオ" panose="020B0604030504040204" pitchFamily="50" charset="-128"/>
              </a:rPr>
              <a:t>設計等の</a:t>
            </a:r>
          </a:p>
          <a:p>
            <a:r>
              <a:rPr lang="ja-JP" altLang="en-US" sz="1600" dirty="0" smtClean="0">
                <a:solidFill>
                  <a:schemeClr val="tx1">
                    <a:lumMod val="50000"/>
                    <a:lumOff val="50000"/>
                  </a:schemeClr>
                </a:solidFill>
                <a:latin typeface="メイリオ" panose="020B0604030504040204" pitchFamily="50" charset="-128"/>
                <a:ea typeface="メイリオ" panose="020B0604030504040204" pitchFamily="50" charset="-128"/>
              </a:rPr>
              <a:t>　専門</a:t>
            </a:r>
            <a:r>
              <a:rPr lang="ja-JP" altLang="en-US" sz="1600" dirty="0">
                <a:solidFill>
                  <a:schemeClr val="tx1">
                    <a:lumMod val="50000"/>
                    <a:lumOff val="50000"/>
                  </a:schemeClr>
                </a:solidFill>
                <a:latin typeface="メイリオ" panose="020B0604030504040204" pitchFamily="50" charset="-128"/>
                <a:ea typeface="メイリオ" panose="020B0604030504040204" pitchFamily="50" charset="-128"/>
              </a:rPr>
              <a:t>知識が必要</a:t>
            </a: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15</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2. AI</a:t>
            </a:r>
            <a:r>
              <a:rPr kumimoji="1" lang="ja-JP" altLang="en-US" dirty="0">
                <a:latin typeface="メイリオ" panose="020B0604030504040204" pitchFamily="50" charset="-128"/>
                <a:ea typeface="メイリオ" panose="020B0604030504040204" pitchFamily="50" charset="-128"/>
              </a:rPr>
              <a:t>検索ツールの検討</a:t>
            </a:r>
          </a:p>
        </p:txBody>
      </p:sp>
      <p:sp>
        <p:nvSpPr>
          <p:cNvPr id="7" name="テキスト ボックス 6"/>
          <p:cNvSpPr txBox="1"/>
          <p:nvPr/>
        </p:nvSpPr>
        <p:spPr>
          <a:xfrm>
            <a:off x="954000" y="1291244"/>
            <a:ext cx="8517365" cy="677108"/>
          </a:xfrm>
          <a:prstGeom prst="rect">
            <a:avLst/>
          </a:prstGeom>
          <a:noFill/>
        </p:spPr>
        <p:txBody>
          <a:bodyPr wrap="square" rtlCol="0">
            <a:spAutoFit/>
          </a:bodyPr>
          <a:lstStyle/>
          <a:p>
            <a:r>
              <a:rPr lang="en-US" altLang="ja-JP" sz="1800" dirty="0" smtClean="0">
                <a:solidFill>
                  <a:schemeClr val="tx1">
                    <a:lumMod val="85000"/>
                    <a:lumOff val="15000"/>
                  </a:schemeClr>
                </a:solidFill>
                <a:latin typeface="メイリオ" panose="020B0604030504040204" pitchFamily="50" charset="-128"/>
                <a:ea typeface="メイリオ" panose="020B0604030504040204" pitchFamily="50" charset="-128"/>
              </a:rPr>
              <a:t>KCBS</a:t>
            </a:r>
            <a:r>
              <a:rPr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事業部では</a:t>
            </a:r>
            <a:r>
              <a:rPr lang="en-US" altLang="ja-JP" sz="2000" b="1" dirty="0" smtClean="0">
                <a:solidFill>
                  <a:schemeClr val="tx1">
                    <a:lumMod val="85000"/>
                    <a:lumOff val="15000"/>
                  </a:schemeClr>
                </a:solidFill>
                <a:latin typeface="メイリオ" panose="020B0604030504040204" pitchFamily="50" charset="-128"/>
                <a:ea typeface="メイリオ" panose="020B0604030504040204" pitchFamily="50" charset="-128"/>
              </a:rPr>
              <a:t>Confluence</a:t>
            </a:r>
            <a:r>
              <a:rPr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や</a:t>
            </a:r>
            <a:r>
              <a:rPr lang="en-US" altLang="ja-JP" sz="2000" b="1" dirty="0" smtClean="0">
                <a:solidFill>
                  <a:schemeClr val="tx1">
                    <a:lumMod val="85000"/>
                    <a:lumOff val="15000"/>
                  </a:schemeClr>
                </a:solidFill>
                <a:latin typeface="メイリオ" panose="020B0604030504040204" pitchFamily="50" charset="-128"/>
                <a:ea typeface="メイリオ" panose="020B0604030504040204" pitchFamily="50" charset="-128"/>
              </a:rPr>
              <a:t>Jira</a:t>
            </a:r>
            <a:r>
              <a:rPr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といった</a:t>
            </a:r>
            <a:r>
              <a:rPr lang="en-US" altLang="ja-JP" sz="1800" dirty="0" smtClean="0">
                <a:solidFill>
                  <a:schemeClr val="tx1">
                    <a:lumMod val="85000"/>
                    <a:lumOff val="15000"/>
                  </a:schemeClr>
                </a:solidFill>
                <a:latin typeface="メイリオ" panose="020B0604030504040204" pitchFamily="50" charset="-128"/>
                <a:ea typeface="メイリオ" panose="020B0604030504040204" pitchFamily="50" charset="-128"/>
              </a:rPr>
              <a:t>Atlassian</a:t>
            </a:r>
            <a:r>
              <a:rPr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製品が既に導入され、</a:t>
            </a:r>
            <a:endParaRPr lang="en-US" altLang="ja-JP" sz="18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案件</a:t>
            </a:r>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や組織内で</a:t>
            </a:r>
            <a:r>
              <a:rPr kumimoji="1" lang="ja-JP" altLang="en-US" sz="1800" dirty="0">
                <a:latin typeface="メイリオ" panose="020B0604030504040204" pitchFamily="50" charset="-128"/>
                <a:ea typeface="メイリオ" panose="020B0604030504040204" pitchFamily="50" charset="-128"/>
              </a:rPr>
              <a:t>運用中</a:t>
            </a:r>
            <a:r>
              <a:rPr kumimoji="1" lang="ja-JP" altLang="en-US" sz="1800" dirty="0" smtClean="0">
                <a:latin typeface="メイリオ" panose="020B0604030504040204" pitchFamily="50" charset="-128"/>
                <a:ea typeface="メイリオ" panose="020B0604030504040204" pitchFamily="50" charset="-128"/>
              </a:rPr>
              <a:t>。</a:t>
            </a:r>
            <a:r>
              <a:rPr kumimoji="1" lang="ja-JP" altLang="en-US" sz="1800" b="1" dirty="0" smtClean="0">
                <a:solidFill>
                  <a:schemeClr val="tx1">
                    <a:lumMod val="85000"/>
                    <a:lumOff val="15000"/>
                  </a:schemeClr>
                </a:solidFill>
                <a:latin typeface="メイリオ" panose="020B0604030504040204" pitchFamily="50" charset="-128"/>
                <a:ea typeface="メイリオ" panose="020B0604030504040204" pitchFamily="50" charset="-128"/>
              </a:rPr>
              <a:t>ノウハウを持つメンバーも多い</a:t>
            </a:r>
            <a:r>
              <a:rPr kumimoji="1" lang="en-US" altLang="ja-JP" sz="1800" b="1"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954001" y="891134"/>
            <a:ext cx="4504967" cy="400110"/>
          </a:xfrm>
          <a:prstGeom prst="rect">
            <a:avLst/>
          </a:prstGeom>
          <a:noFill/>
          <a:ln w="19050">
            <a:noFill/>
          </a:ln>
        </p:spPr>
        <p:txBody>
          <a:bodyPr wrap="square" rtlCol="0">
            <a:spAutoFit/>
          </a:bodyPr>
          <a:lstStyle/>
          <a:p>
            <a:pPr marL="342900" indent="-342900">
              <a:buClr>
                <a:schemeClr val="bg2"/>
              </a:buClr>
              <a:buFont typeface="Wingdings" panose="05000000000000000000" pitchFamily="2" charset="2"/>
              <a:buChar char="n"/>
            </a:pPr>
            <a:r>
              <a:rPr kumimoji="1" lang="ja-JP" altLang="en-US" sz="2000" dirty="0" smtClean="0">
                <a:latin typeface="メイリオ" panose="020B0604030504040204" pitchFamily="50" charset="-128"/>
                <a:ea typeface="メイリオ" panose="020B0604030504040204" pitchFamily="50" charset="-128"/>
              </a:rPr>
              <a:t>社内情報の追加方法</a:t>
            </a:r>
            <a:endParaRPr kumimoji="1" lang="en-US" altLang="ja-JP" sz="2000"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954001" y="2185688"/>
            <a:ext cx="2782729" cy="936000"/>
          </a:xfrm>
          <a:prstGeom prst="rect">
            <a:avLst/>
          </a:prstGeom>
          <a:solidFill>
            <a:schemeClr val="bg2"/>
          </a:solidFill>
        </p:spPr>
        <p:txBody>
          <a:bodyPr wrap="square" tIns="144000" rtlCol="0" anchor="ctr">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ChatGPT</a:t>
            </a:r>
            <a:r>
              <a:rPr kumimoji="1" lang="en-US" altLang="ja-JP" sz="1800" dirty="0">
                <a:solidFill>
                  <a:schemeClr val="bg1"/>
                </a:solidFill>
                <a:latin typeface="メイリオ" panose="020B0604030504040204" pitchFamily="50" charset="-128"/>
                <a:ea typeface="メイリオ" panose="020B0604030504040204" pitchFamily="50" charset="-128"/>
              </a:rPr>
              <a:t> </a:t>
            </a:r>
            <a:endParaRPr kumimoji="1" lang="en-US" altLang="ja-JP" sz="1800" dirty="0" smtClean="0">
              <a:solidFill>
                <a:schemeClr val="bg1"/>
              </a:solidFill>
              <a:latin typeface="メイリオ" panose="020B0604030504040204" pitchFamily="50" charset="-128"/>
              <a:ea typeface="メイリオ" panose="020B0604030504040204" pitchFamily="50" charset="-128"/>
            </a:endParaRPr>
          </a:p>
          <a:p>
            <a:pPr algn="ctr"/>
            <a:r>
              <a:rPr kumimoji="1" lang="en-US" altLang="ja-JP" sz="1600" b="1" dirty="0" smtClean="0">
                <a:solidFill>
                  <a:schemeClr val="bg1"/>
                </a:solidFill>
                <a:latin typeface="メイリオ" panose="020B0604030504040204" pitchFamily="50" charset="-128"/>
                <a:ea typeface="メイリオ" panose="020B0604030504040204" pitchFamily="50" charset="-128"/>
              </a:rPr>
              <a:t>Enterprise</a:t>
            </a:r>
            <a:r>
              <a:rPr kumimoji="1" lang="ja-JP" altLang="en-US" sz="1600" b="1" dirty="0" smtClean="0">
                <a:solidFill>
                  <a:schemeClr val="bg1"/>
                </a:solidFill>
                <a:latin typeface="メイリオ" panose="020B0604030504040204" pitchFamily="50" charset="-128"/>
                <a:ea typeface="メイリオ" panose="020B0604030504040204" pitchFamily="50" charset="-128"/>
              </a:rPr>
              <a:t>版</a:t>
            </a:r>
            <a:endParaRPr kumimoji="1" lang="en-US" altLang="ja-JP" sz="1600" b="1" dirty="0">
              <a:solidFill>
                <a:schemeClr val="bg1"/>
              </a:solidFill>
              <a:latin typeface="メイリオ" panose="020B0604030504040204" pitchFamily="50" charset="-128"/>
              <a:ea typeface="メイリオ" panose="020B0604030504040204" pitchFamily="50" charset="-128"/>
            </a:endParaRPr>
          </a:p>
        </p:txBody>
      </p:sp>
      <p:sp>
        <p:nvSpPr>
          <p:cNvPr id="21" name="テキスト ボックス 20"/>
          <p:cNvSpPr txBox="1"/>
          <p:nvPr/>
        </p:nvSpPr>
        <p:spPr>
          <a:xfrm>
            <a:off x="3821247" y="2185788"/>
            <a:ext cx="2782799" cy="936000"/>
          </a:xfrm>
          <a:prstGeom prst="rect">
            <a:avLst/>
          </a:prstGeom>
          <a:solidFill>
            <a:schemeClr val="bg2"/>
          </a:solidFill>
        </p:spPr>
        <p:txBody>
          <a:bodyPr wrap="square" tIns="144000" rtlCol="0" anchor="ctr">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Perplexity</a:t>
            </a:r>
            <a:r>
              <a:rPr kumimoji="1" lang="ja-JP" altLang="en-US" sz="1800" dirty="0">
                <a:solidFill>
                  <a:schemeClr val="bg1"/>
                </a:solidFill>
                <a:latin typeface="メイリオ" panose="020B0604030504040204" pitchFamily="50" charset="-128"/>
                <a:ea typeface="メイリオ" panose="020B0604030504040204" pitchFamily="50" charset="-128"/>
              </a:rPr>
              <a:t> </a:t>
            </a:r>
            <a:endParaRPr kumimoji="1" lang="en-US" altLang="ja-JP" sz="1800" dirty="0" smtClean="0">
              <a:solidFill>
                <a:schemeClr val="bg1"/>
              </a:solidFill>
              <a:latin typeface="メイリオ" panose="020B0604030504040204" pitchFamily="50" charset="-128"/>
              <a:ea typeface="メイリオ" panose="020B0604030504040204" pitchFamily="50" charset="-128"/>
            </a:endParaRPr>
          </a:p>
          <a:p>
            <a:pPr algn="ctr"/>
            <a:r>
              <a:rPr kumimoji="1" lang="en-US" altLang="ja-JP" sz="1600" b="1" dirty="0" smtClean="0">
                <a:solidFill>
                  <a:schemeClr val="bg1"/>
                </a:solidFill>
                <a:latin typeface="メイリオ" panose="020B0604030504040204" pitchFamily="50" charset="-128"/>
                <a:ea typeface="メイリオ" panose="020B0604030504040204" pitchFamily="50" charset="-128"/>
              </a:rPr>
              <a:t>Enterprise pro</a:t>
            </a:r>
            <a:r>
              <a:rPr kumimoji="1" lang="ja-JP" altLang="en-US" sz="1600" b="1" dirty="0" smtClean="0">
                <a:solidFill>
                  <a:schemeClr val="bg1"/>
                </a:solidFill>
                <a:latin typeface="メイリオ" panose="020B0604030504040204" pitchFamily="50" charset="-128"/>
                <a:ea typeface="メイリオ" panose="020B0604030504040204" pitchFamily="50" charset="-128"/>
              </a:rPr>
              <a:t>版</a:t>
            </a:r>
            <a:endParaRPr kumimoji="1" lang="en-US" altLang="ja-JP" sz="1600" b="1" dirty="0">
              <a:solidFill>
                <a:schemeClr val="bg1"/>
              </a:solidFill>
              <a:latin typeface="メイリオ" panose="020B0604030504040204" pitchFamily="50" charset="-128"/>
              <a:ea typeface="メイリオ" panose="020B0604030504040204" pitchFamily="50" charset="-128"/>
            </a:endParaRPr>
          </a:p>
        </p:txBody>
      </p:sp>
      <p:sp>
        <p:nvSpPr>
          <p:cNvPr id="22" name="テキスト ボックス 21"/>
          <p:cNvSpPr txBox="1"/>
          <p:nvPr/>
        </p:nvSpPr>
        <p:spPr>
          <a:xfrm>
            <a:off x="6688563" y="2185787"/>
            <a:ext cx="2782802" cy="936000"/>
          </a:xfrm>
          <a:prstGeom prst="rect">
            <a:avLst/>
          </a:prstGeom>
          <a:solidFill>
            <a:schemeClr val="bg2"/>
          </a:solidFill>
        </p:spPr>
        <p:txBody>
          <a:bodyPr wrap="square" lIns="72000" tIns="144000" rIns="72000" rtlCol="0" anchor="ctr">
            <a:spAutoFit/>
          </a:bodyPr>
          <a:lstStyle/>
          <a:p>
            <a:pPr algn="ctr"/>
            <a:r>
              <a:rPr kumimoji="1" lang="en-US" altLang="ja-JP" sz="2400" b="1" dirty="0" smtClean="0">
                <a:solidFill>
                  <a:schemeClr val="bg1"/>
                </a:solidFill>
                <a:latin typeface="メイリオ" panose="020B0604030504040204" pitchFamily="50" charset="-128"/>
                <a:ea typeface="メイリオ" panose="020B0604030504040204" pitchFamily="50" charset="-128"/>
              </a:rPr>
              <a:t>Atlassian</a:t>
            </a:r>
          </a:p>
          <a:p>
            <a:pPr algn="ctr"/>
            <a:r>
              <a:rPr kumimoji="1" lang="en-US" altLang="ja-JP" sz="2400" b="1" dirty="0" smtClean="0">
                <a:solidFill>
                  <a:schemeClr val="bg1"/>
                </a:solidFill>
                <a:latin typeface="メイリオ" panose="020B0604030504040204" pitchFamily="50" charset="-128"/>
                <a:ea typeface="メイリオ" panose="020B0604030504040204" pitchFamily="50" charset="-128"/>
              </a:rPr>
              <a:t>Intelligence</a:t>
            </a:r>
            <a:endParaRPr kumimoji="1" lang="en-US" altLang="ja-JP" sz="2400" b="1" dirty="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1570811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10" name="テキスト ボックス 9"/>
          <p:cNvSpPr txBox="1"/>
          <p:nvPr/>
        </p:nvSpPr>
        <p:spPr>
          <a:xfrm>
            <a:off x="1072601" y="2922805"/>
            <a:ext cx="8328573" cy="961014"/>
          </a:xfrm>
          <a:prstGeom prst="rect">
            <a:avLst/>
          </a:prstGeom>
          <a:noFill/>
          <a:ln w="28575">
            <a:solidFill>
              <a:schemeClr val="bg2">
                <a:lumMod val="60000"/>
                <a:lumOff val="40000"/>
              </a:schemeClr>
            </a:solidFill>
          </a:ln>
        </p:spPr>
        <p:txBody>
          <a:bodyPr wrap="square" tIns="144000" rtlCol="0">
            <a:spAutoFit/>
          </a:bodyPr>
          <a:lstStyle/>
          <a:p>
            <a:r>
              <a:rPr lang="en-US" altLang="ja-JP" sz="5000" b="1" dirty="0" smtClean="0">
                <a:solidFill>
                  <a:srgbClr val="EA0000"/>
                </a:solidFill>
                <a:latin typeface="メイリオ" panose="020B0604030504040204" pitchFamily="50" charset="-128"/>
                <a:ea typeface="メイリオ" panose="020B0604030504040204" pitchFamily="50" charset="-128"/>
              </a:rPr>
              <a:t>Atlassian Intelligence</a:t>
            </a:r>
            <a:r>
              <a:rPr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を採用</a:t>
            </a:r>
            <a:endPar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1072602" y="2298576"/>
            <a:ext cx="1575348" cy="499349"/>
          </a:xfrm>
          <a:prstGeom prst="rect">
            <a:avLst/>
          </a:prstGeom>
          <a:solidFill>
            <a:schemeClr val="bg2"/>
          </a:solidFill>
        </p:spPr>
        <p:txBody>
          <a:bodyPr wrap="square" tIns="144000" rtlCol="0" anchor="ctr">
            <a:spAutoFit/>
          </a:bodyPr>
          <a:lstStyle/>
          <a:p>
            <a:pPr algn="ctr"/>
            <a:r>
              <a:rPr kumimoji="1" lang="ja-JP" altLang="en-US" sz="2000" dirty="0" smtClean="0">
                <a:solidFill>
                  <a:schemeClr val="bg1"/>
                </a:solidFill>
                <a:latin typeface="メイリオ" panose="020B0604030504040204" pitchFamily="50" charset="-128"/>
                <a:ea typeface="メイリオ" panose="020B0604030504040204" pitchFamily="50" charset="-128"/>
              </a:rPr>
              <a:t>検討結果</a:t>
            </a:r>
            <a:endParaRPr kumimoji="1" lang="ja-JP" altLang="en-US" sz="2000" dirty="0">
              <a:solidFill>
                <a:schemeClr val="bg1"/>
              </a:solidFill>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16</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2. AI</a:t>
            </a:r>
            <a:r>
              <a:rPr kumimoji="1" lang="ja-JP" altLang="en-US" dirty="0">
                <a:latin typeface="メイリオ" panose="020B0604030504040204" pitchFamily="50" charset="-128"/>
                <a:ea typeface="メイリオ" panose="020B0604030504040204" pitchFamily="50" charset="-128"/>
              </a:rPr>
              <a:t>検索ツールの検討</a:t>
            </a:r>
          </a:p>
        </p:txBody>
      </p:sp>
    </p:spTree>
    <p:extLst>
      <p:ext uri="{BB962C8B-B14F-4D97-AF65-F5344CB8AC3E}">
        <p14:creationId xmlns:p14="http://schemas.microsoft.com/office/powerpoint/2010/main" val="9483685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22" name="正方形/長方形 21"/>
          <p:cNvSpPr/>
          <p:nvPr/>
        </p:nvSpPr>
        <p:spPr>
          <a:xfrm>
            <a:off x="954001" y="1235910"/>
            <a:ext cx="8523374" cy="5256881"/>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17</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3. Atlassian Intelligence</a:t>
            </a:r>
            <a:r>
              <a:rPr kumimoji="1" lang="ja-JP" altLang="en-US" dirty="0">
                <a:latin typeface="メイリオ" panose="020B0604030504040204" pitchFamily="50" charset="-128"/>
                <a:ea typeface="メイリオ" panose="020B0604030504040204" pitchFamily="50" charset="-128"/>
              </a:rPr>
              <a:t>の活用</a:t>
            </a:r>
          </a:p>
        </p:txBody>
      </p:sp>
      <p:sp>
        <p:nvSpPr>
          <p:cNvPr id="5" name="テキスト ボックス 4"/>
          <p:cNvSpPr txBox="1"/>
          <p:nvPr/>
        </p:nvSpPr>
        <p:spPr>
          <a:xfrm>
            <a:off x="1050130" y="1295211"/>
            <a:ext cx="2534427" cy="1080000"/>
          </a:xfrm>
          <a:prstGeom prst="rect">
            <a:avLst/>
          </a:prstGeom>
          <a:solidFill>
            <a:schemeClr val="bg2"/>
          </a:solidFill>
        </p:spPr>
        <p:txBody>
          <a:bodyPr wrap="square" tIns="144000" rtlCol="0" anchor="ctr">
            <a:spAutoFit/>
          </a:bodyPr>
          <a:lstStyle/>
          <a:p>
            <a:r>
              <a:rPr kumimoji="1" lang="ja-JP" altLang="en-US" sz="2000" b="1" dirty="0">
                <a:solidFill>
                  <a:schemeClr val="bg1"/>
                </a:solidFill>
                <a:latin typeface="メイリオ" panose="020B0604030504040204" pitchFamily="50" charset="-128"/>
                <a:ea typeface="メイリオ" panose="020B0604030504040204" pitchFamily="50" charset="-128"/>
              </a:rPr>
              <a:t>①</a:t>
            </a:r>
            <a:r>
              <a:rPr kumimoji="1" lang="ja-JP" altLang="en-US" sz="2000" b="1" dirty="0" smtClean="0">
                <a:solidFill>
                  <a:schemeClr val="bg1"/>
                </a:solidFill>
                <a:latin typeface="メイリオ" panose="020B0604030504040204" pitchFamily="50" charset="-128"/>
                <a:ea typeface="メイリオ" panose="020B0604030504040204" pitchFamily="50" charset="-128"/>
              </a:rPr>
              <a:t>ブラウザ上で</a:t>
            </a:r>
            <a:endParaRPr kumimoji="1" lang="en-US" altLang="ja-JP" sz="2000" b="1" dirty="0" smtClean="0">
              <a:solidFill>
                <a:schemeClr val="bg1"/>
              </a:solidFill>
              <a:latin typeface="メイリオ" panose="020B0604030504040204" pitchFamily="50" charset="-128"/>
              <a:ea typeface="メイリオ" panose="020B0604030504040204" pitchFamily="50" charset="-128"/>
            </a:endParaRPr>
          </a:p>
          <a:p>
            <a:r>
              <a:rPr kumimoji="1" lang="ja-JP" altLang="en-US" sz="2000" b="1" dirty="0" smtClean="0">
                <a:solidFill>
                  <a:schemeClr val="bg1"/>
                </a:solidFill>
                <a:latin typeface="メイリオ" panose="020B0604030504040204" pitchFamily="50" charset="-128"/>
                <a:ea typeface="メイリオ" panose="020B0604030504040204" pitchFamily="50" charset="-128"/>
              </a:rPr>
              <a:t>　</a:t>
            </a:r>
            <a:r>
              <a:rPr kumimoji="1" lang="en-US" altLang="ja-JP" sz="2000" b="1" dirty="0" smtClean="0">
                <a:solidFill>
                  <a:schemeClr val="bg1"/>
                </a:solidFill>
                <a:latin typeface="メイリオ" panose="020B0604030504040204" pitchFamily="50" charset="-128"/>
                <a:ea typeface="メイリオ" panose="020B0604030504040204" pitchFamily="50" charset="-128"/>
              </a:rPr>
              <a:t>Confluence</a:t>
            </a:r>
            <a:r>
              <a:rPr kumimoji="1" lang="ja-JP" altLang="en-US" sz="2000" b="1" dirty="0" smtClean="0">
                <a:solidFill>
                  <a:schemeClr val="bg1"/>
                </a:solidFill>
                <a:latin typeface="メイリオ" panose="020B0604030504040204" pitchFamily="50" charset="-128"/>
                <a:ea typeface="メイリオ" panose="020B0604030504040204" pitchFamily="50" charset="-128"/>
              </a:rPr>
              <a:t>の</a:t>
            </a:r>
            <a:endParaRPr kumimoji="1" lang="en-US" altLang="ja-JP" sz="2000" b="1" dirty="0" smtClean="0">
              <a:solidFill>
                <a:schemeClr val="bg1"/>
              </a:solidFill>
              <a:latin typeface="メイリオ" panose="020B0604030504040204" pitchFamily="50" charset="-128"/>
              <a:ea typeface="メイリオ" panose="020B0604030504040204" pitchFamily="50" charset="-128"/>
            </a:endParaRPr>
          </a:p>
          <a:p>
            <a:r>
              <a:rPr kumimoji="1" lang="ja-JP" altLang="en-US" sz="2000" b="1" dirty="0" smtClean="0">
                <a:solidFill>
                  <a:schemeClr val="bg1"/>
                </a:solidFill>
                <a:latin typeface="メイリオ" panose="020B0604030504040204" pitchFamily="50" charset="-128"/>
                <a:ea typeface="メイリオ" panose="020B0604030504040204" pitchFamily="50" charset="-128"/>
              </a:rPr>
              <a:t>　ページに</a:t>
            </a:r>
            <a:r>
              <a:rPr kumimoji="1" lang="ja-JP" altLang="en-US" sz="2000" b="1" dirty="0">
                <a:solidFill>
                  <a:schemeClr val="bg1"/>
                </a:solidFill>
                <a:latin typeface="メイリオ" panose="020B0604030504040204" pitchFamily="50" charset="-128"/>
                <a:ea typeface="メイリオ" panose="020B0604030504040204" pitchFamily="50" charset="-128"/>
              </a:rPr>
              <a:t>ログイン</a:t>
            </a:r>
            <a:endParaRPr kumimoji="1" lang="en-US" altLang="ja-JP" sz="2000" b="1" dirty="0">
              <a:solidFill>
                <a:schemeClr val="bg1"/>
              </a:solidFill>
              <a:latin typeface="メイリオ" panose="020B0604030504040204" pitchFamily="50" charset="-128"/>
              <a:ea typeface="メイリオ" panose="020B0604030504040204" pitchFamily="50" charset="-128"/>
            </a:endParaRPr>
          </a:p>
        </p:txBody>
      </p:sp>
      <p:pic>
        <p:nvPicPr>
          <p:cNvPr id="2" name="図 1"/>
          <p:cNvPicPr>
            <a:picLocks noChangeAspect="1"/>
          </p:cNvPicPr>
          <p:nvPr/>
        </p:nvPicPr>
        <p:blipFill rotWithShape="1">
          <a:blip r:embed="rId3"/>
          <a:srcRect l="24080" t="13948" r="26324" b="9497"/>
          <a:stretch/>
        </p:blipFill>
        <p:spPr>
          <a:xfrm>
            <a:off x="1050133" y="2628899"/>
            <a:ext cx="2296344" cy="3721415"/>
          </a:xfrm>
          <a:prstGeom prst="rect">
            <a:avLst/>
          </a:prstGeom>
        </p:spPr>
      </p:pic>
      <p:sp>
        <p:nvSpPr>
          <p:cNvPr id="30" name="テキスト ボックス 29"/>
          <p:cNvSpPr txBox="1"/>
          <p:nvPr/>
        </p:nvSpPr>
        <p:spPr>
          <a:xfrm>
            <a:off x="954001" y="891134"/>
            <a:ext cx="4504967" cy="400110"/>
          </a:xfrm>
          <a:prstGeom prst="rect">
            <a:avLst/>
          </a:prstGeom>
          <a:noFill/>
          <a:ln w="19050">
            <a:noFill/>
          </a:ln>
        </p:spPr>
        <p:txBody>
          <a:bodyPr wrap="square" rtlCol="0">
            <a:spAutoFit/>
          </a:bodyPr>
          <a:lstStyle/>
          <a:p>
            <a:pPr marL="342900" indent="-342900">
              <a:buClr>
                <a:schemeClr val="bg2"/>
              </a:buClr>
              <a:buFont typeface="Wingdings" panose="05000000000000000000" pitchFamily="2" charset="2"/>
              <a:buChar char="n"/>
            </a:pPr>
            <a:r>
              <a:rPr kumimoji="1" lang="en-US" altLang="ja-JP" sz="2000" dirty="0">
                <a:latin typeface="メイリオ" panose="020B0604030504040204" pitchFamily="50" charset="-128"/>
                <a:ea typeface="メイリオ" panose="020B0604030504040204" pitchFamily="50" charset="-128"/>
              </a:rPr>
              <a:t>Atlassian Intelligence</a:t>
            </a:r>
            <a:r>
              <a:rPr kumimoji="1" lang="ja-JP" altLang="en-US" sz="2000" dirty="0">
                <a:latin typeface="メイリオ" panose="020B0604030504040204" pitchFamily="50" charset="-128"/>
                <a:ea typeface="メイリオ" panose="020B0604030504040204" pitchFamily="50" charset="-128"/>
              </a:rPr>
              <a:t>の利用手順</a:t>
            </a:r>
          </a:p>
        </p:txBody>
      </p:sp>
      <p:sp>
        <p:nvSpPr>
          <p:cNvPr id="17" name="正方形/長方形 16"/>
          <p:cNvSpPr/>
          <p:nvPr/>
        </p:nvSpPr>
        <p:spPr>
          <a:xfrm>
            <a:off x="1050133" y="2628898"/>
            <a:ext cx="648000" cy="64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4000" dirty="0">
                <a:latin typeface="メイリオ" panose="020B0604030504040204" pitchFamily="50" charset="-128"/>
                <a:ea typeface="メイリオ" panose="020B0604030504040204" pitchFamily="50" charset="-128"/>
              </a:rPr>
              <a:t>①</a:t>
            </a:r>
          </a:p>
        </p:txBody>
      </p:sp>
      <p:sp>
        <p:nvSpPr>
          <p:cNvPr id="36" name="テキスト ボックス 35"/>
          <p:cNvSpPr txBox="1"/>
          <p:nvPr/>
        </p:nvSpPr>
        <p:spPr>
          <a:xfrm>
            <a:off x="3965314" y="1291244"/>
            <a:ext cx="2534427" cy="1080000"/>
          </a:xfrm>
          <a:prstGeom prst="rect">
            <a:avLst/>
          </a:prstGeom>
          <a:solidFill>
            <a:schemeClr val="bg2"/>
          </a:solidFill>
        </p:spPr>
        <p:txBody>
          <a:bodyPr wrap="square" tIns="144000" rtlCol="0" anchor="ctr">
            <a:spAutoFit/>
          </a:bodyPr>
          <a:lstStyle/>
          <a:p>
            <a:r>
              <a:rPr kumimoji="1" lang="ja-JP" altLang="en-US" sz="2000" b="1" dirty="0" smtClean="0">
                <a:solidFill>
                  <a:schemeClr val="bg1"/>
                </a:solidFill>
                <a:latin typeface="メイリオ" panose="020B0604030504040204" pitchFamily="50" charset="-128"/>
                <a:ea typeface="メイリオ" panose="020B0604030504040204" pitchFamily="50" charset="-128"/>
              </a:rPr>
              <a:t>②検索</a:t>
            </a:r>
            <a:r>
              <a:rPr kumimoji="1" lang="ja-JP" altLang="en-US" sz="2000" b="1" dirty="0">
                <a:solidFill>
                  <a:schemeClr val="bg1"/>
                </a:solidFill>
                <a:latin typeface="メイリオ" panose="020B0604030504040204" pitchFamily="50" charset="-128"/>
                <a:ea typeface="メイリオ" panose="020B0604030504040204" pitchFamily="50" charset="-128"/>
              </a:rPr>
              <a:t>ボックス上に</a:t>
            </a:r>
            <a:endParaRPr kumimoji="1" lang="en-US" altLang="ja-JP" sz="2000" b="1" dirty="0">
              <a:solidFill>
                <a:schemeClr val="bg1"/>
              </a:solidFill>
              <a:latin typeface="メイリオ" panose="020B0604030504040204" pitchFamily="50" charset="-128"/>
              <a:ea typeface="メイリオ" panose="020B0604030504040204" pitchFamily="50" charset="-128"/>
            </a:endParaRPr>
          </a:p>
          <a:p>
            <a:r>
              <a:rPr kumimoji="1" lang="ja-JP" altLang="en-US" sz="2000" b="1" dirty="0">
                <a:solidFill>
                  <a:schemeClr val="bg1"/>
                </a:solidFill>
                <a:latin typeface="メイリオ" panose="020B0604030504040204" pitchFamily="50" charset="-128"/>
                <a:ea typeface="メイリオ" panose="020B0604030504040204" pitchFamily="50" charset="-128"/>
              </a:rPr>
              <a:t>　検索内容を記述</a:t>
            </a:r>
            <a:endParaRPr kumimoji="1" lang="en-US" altLang="ja-JP" sz="2000" b="1" dirty="0">
              <a:solidFill>
                <a:schemeClr val="bg1"/>
              </a:solidFill>
              <a:latin typeface="メイリオ" panose="020B0604030504040204" pitchFamily="50" charset="-128"/>
              <a:ea typeface="メイリオ" panose="020B0604030504040204" pitchFamily="50" charset="-128"/>
            </a:endParaRPr>
          </a:p>
        </p:txBody>
      </p:sp>
      <p:sp>
        <p:nvSpPr>
          <p:cNvPr id="37" name="テキスト ボックス 36"/>
          <p:cNvSpPr txBox="1"/>
          <p:nvPr/>
        </p:nvSpPr>
        <p:spPr>
          <a:xfrm>
            <a:off x="6880499" y="1299178"/>
            <a:ext cx="2534427" cy="1080000"/>
          </a:xfrm>
          <a:prstGeom prst="rect">
            <a:avLst/>
          </a:prstGeom>
          <a:solidFill>
            <a:schemeClr val="bg2"/>
          </a:solidFill>
        </p:spPr>
        <p:txBody>
          <a:bodyPr wrap="square" tIns="144000" rtlCol="0" anchor="ctr">
            <a:spAutoFit/>
          </a:bodyPr>
          <a:lstStyle/>
          <a:p>
            <a:r>
              <a:rPr kumimoji="1" lang="ja-JP" altLang="en-US" sz="2000" b="1" dirty="0">
                <a:solidFill>
                  <a:schemeClr val="bg1"/>
                </a:solidFill>
                <a:latin typeface="メイリオ" panose="020B0604030504040204" pitchFamily="50" charset="-128"/>
                <a:ea typeface="メイリオ" panose="020B0604030504040204" pitchFamily="50" charset="-128"/>
              </a:rPr>
              <a:t>③「</a:t>
            </a:r>
            <a:r>
              <a:rPr kumimoji="1" lang="en-US" altLang="ja-JP" sz="2000" b="1" dirty="0">
                <a:solidFill>
                  <a:schemeClr val="bg1"/>
                </a:solidFill>
                <a:latin typeface="メイリオ" panose="020B0604030504040204" pitchFamily="50" charset="-128"/>
                <a:ea typeface="メイリオ" panose="020B0604030504040204" pitchFamily="50" charset="-128"/>
              </a:rPr>
              <a:t>AskAI</a:t>
            </a:r>
            <a:r>
              <a:rPr kumimoji="1" lang="ja-JP" altLang="en-US" sz="2000" b="1" dirty="0">
                <a:solidFill>
                  <a:schemeClr val="bg1"/>
                </a:solidFill>
                <a:latin typeface="メイリオ" panose="020B0604030504040204" pitchFamily="50" charset="-128"/>
                <a:ea typeface="メイリオ" panose="020B0604030504040204" pitchFamily="50" charset="-128"/>
              </a:rPr>
              <a:t>」</a:t>
            </a:r>
            <a:r>
              <a:rPr kumimoji="1" lang="ja-JP" altLang="en-US" sz="2000" b="1" dirty="0" smtClean="0">
                <a:solidFill>
                  <a:schemeClr val="bg1"/>
                </a:solidFill>
                <a:latin typeface="メイリオ" panose="020B0604030504040204" pitchFamily="50" charset="-128"/>
                <a:ea typeface="メイリオ" panose="020B0604030504040204" pitchFamily="50" charset="-128"/>
              </a:rPr>
              <a:t>ボタン　</a:t>
            </a:r>
            <a:endParaRPr kumimoji="1" lang="en-US" altLang="ja-JP" sz="2000" b="1" dirty="0" smtClean="0">
              <a:solidFill>
                <a:schemeClr val="bg1"/>
              </a:solidFill>
              <a:latin typeface="メイリオ" panose="020B0604030504040204" pitchFamily="50" charset="-128"/>
              <a:ea typeface="メイリオ" panose="020B0604030504040204" pitchFamily="50" charset="-128"/>
            </a:endParaRPr>
          </a:p>
          <a:p>
            <a:r>
              <a:rPr kumimoji="1" lang="ja-JP" altLang="en-US" sz="2000" b="1" dirty="0">
                <a:solidFill>
                  <a:schemeClr val="bg1"/>
                </a:solidFill>
                <a:latin typeface="メイリオ" panose="020B0604030504040204" pitchFamily="50" charset="-128"/>
                <a:ea typeface="メイリオ" panose="020B0604030504040204" pitchFamily="50" charset="-128"/>
              </a:rPr>
              <a:t>　</a:t>
            </a:r>
            <a:r>
              <a:rPr kumimoji="1" lang="ja-JP" altLang="en-US" sz="2000" b="1" dirty="0" smtClean="0">
                <a:solidFill>
                  <a:schemeClr val="bg1"/>
                </a:solidFill>
                <a:latin typeface="メイリオ" panose="020B0604030504040204" pitchFamily="50" charset="-128"/>
                <a:ea typeface="メイリオ" panose="020B0604030504040204" pitchFamily="50" charset="-128"/>
              </a:rPr>
              <a:t>を</a:t>
            </a:r>
            <a:r>
              <a:rPr kumimoji="1" lang="ja-JP" altLang="en-US" sz="2000" b="1" dirty="0">
                <a:solidFill>
                  <a:schemeClr val="bg1"/>
                </a:solidFill>
                <a:latin typeface="メイリオ" panose="020B0604030504040204" pitchFamily="50" charset="-128"/>
                <a:ea typeface="メイリオ" panose="020B0604030504040204" pitchFamily="50" charset="-128"/>
              </a:rPr>
              <a:t>押下</a:t>
            </a:r>
          </a:p>
        </p:txBody>
      </p:sp>
      <p:sp>
        <p:nvSpPr>
          <p:cNvPr id="38" name="二等辺三角形 37">
            <a:extLst>
              <a:ext uri="{FF2B5EF4-FFF2-40B4-BE49-F238E27FC236}">
                <a16:creationId xmlns:a16="http://schemas.microsoft.com/office/drawing/2014/main" id="{25A254FB-C161-0DA8-DB06-8198FD00F01A}"/>
              </a:ext>
            </a:extLst>
          </p:cNvPr>
          <p:cNvSpPr/>
          <p:nvPr/>
        </p:nvSpPr>
        <p:spPr>
          <a:xfrm rot="16200000" flipV="1">
            <a:off x="3601946" y="1718151"/>
            <a:ext cx="383665" cy="226185"/>
          </a:xfrm>
          <a:prstGeom prst="triangle">
            <a:avLst/>
          </a:prstGeom>
          <a:solidFill>
            <a:schemeClr val="bg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二等辺三角形 38">
            <a:extLst>
              <a:ext uri="{FF2B5EF4-FFF2-40B4-BE49-F238E27FC236}">
                <a16:creationId xmlns:a16="http://schemas.microsoft.com/office/drawing/2014/main" id="{25A254FB-C161-0DA8-DB06-8198FD00F01A}"/>
              </a:ext>
            </a:extLst>
          </p:cNvPr>
          <p:cNvSpPr/>
          <p:nvPr/>
        </p:nvSpPr>
        <p:spPr>
          <a:xfrm rot="16200000" flipV="1">
            <a:off x="6517130" y="1726384"/>
            <a:ext cx="383665" cy="226185"/>
          </a:xfrm>
          <a:prstGeom prst="triangle">
            <a:avLst/>
          </a:prstGeom>
          <a:solidFill>
            <a:schemeClr val="bg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0" name="グループ化 39"/>
          <p:cNvGrpSpPr/>
          <p:nvPr/>
        </p:nvGrpSpPr>
        <p:grpSpPr>
          <a:xfrm>
            <a:off x="4144253" y="2540079"/>
            <a:ext cx="5270673" cy="3860953"/>
            <a:chOff x="3965314" y="2524128"/>
            <a:chExt cx="5270673" cy="3860953"/>
          </a:xfrm>
        </p:grpSpPr>
        <p:pic>
          <p:nvPicPr>
            <p:cNvPr id="3" name="図 2"/>
            <p:cNvPicPr>
              <a:picLocks noChangeAspect="1"/>
            </p:cNvPicPr>
            <p:nvPr/>
          </p:nvPicPr>
          <p:blipFill rotWithShape="1">
            <a:blip r:embed="rId4"/>
            <a:srcRect r="73826" b="20302"/>
            <a:stretch/>
          </p:blipFill>
          <p:spPr>
            <a:xfrm>
              <a:off x="3965314" y="2635562"/>
              <a:ext cx="2808866" cy="3698556"/>
            </a:xfrm>
            <a:prstGeom prst="rect">
              <a:avLst/>
            </a:prstGeom>
            <a:ln>
              <a:solidFill>
                <a:schemeClr val="tx1">
                  <a:lumMod val="85000"/>
                  <a:lumOff val="15000"/>
                </a:schemeClr>
              </a:solidFill>
            </a:ln>
          </p:spPr>
        </p:pic>
        <p:pic>
          <p:nvPicPr>
            <p:cNvPr id="24" name="図 23"/>
            <p:cNvPicPr>
              <a:picLocks noChangeAspect="1"/>
            </p:cNvPicPr>
            <p:nvPr/>
          </p:nvPicPr>
          <p:blipFill rotWithShape="1">
            <a:blip r:embed="rId4"/>
            <a:srcRect l="75130" b="20940"/>
            <a:stretch/>
          </p:blipFill>
          <p:spPr>
            <a:xfrm>
              <a:off x="6545580" y="2635562"/>
              <a:ext cx="2690407" cy="3698556"/>
            </a:xfrm>
            <a:prstGeom prst="rect">
              <a:avLst/>
            </a:prstGeom>
            <a:ln>
              <a:solidFill>
                <a:schemeClr val="tx1">
                  <a:lumMod val="85000"/>
                  <a:lumOff val="15000"/>
                </a:schemeClr>
              </a:solidFill>
            </a:ln>
          </p:spPr>
        </p:pic>
        <p:sp>
          <p:nvSpPr>
            <p:cNvPr id="19" name="小波 18"/>
            <p:cNvSpPr/>
            <p:nvPr/>
          </p:nvSpPr>
          <p:spPr>
            <a:xfrm rot="16200000" flipH="1">
              <a:off x="4778568" y="3840976"/>
              <a:ext cx="3860953" cy="1227257"/>
            </a:xfrm>
            <a:prstGeom prst="doubleWav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 name="正方形/長方形 14"/>
          <p:cNvSpPr/>
          <p:nvPr/>
        </p:nvSpPr>
        <p:spPr>
          <a:xfrm>
            <a:off x="8550477" y="3156506"/>
            <a:ext cx="864448" cy="479540"/>
          </a:xfrm>
          <a:prstGeom prst="rect">
            <a:avLst/>
          </a:prstGeom>
          <a:noFill/>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42" name="正方形/長方形 41"/>
          <p:cNvSpPr/>
          <p:nvPr/>
        </p:nvSpPr>
        <p:spPr>
          <a:xfrm>
            <a:off x="4153194" y="3128884"/>
            <a:ext cx="2093169" cy="612000"/>
          </a:xfrm>
          <a:prstGeom prst="rect">
            <a:avLst/>
          </a:prstGeom>
          <a:noFill/>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43" name="正方形/長方形 42"/>
          <p:cNvSpPr/>
          <p:nvPr/>
        </p:nvSpPr>
        <p:spPr>
          <a:xfrm>
            <a:off x="3505194" y="2634625"/>
            <a:ext cx="648000" cy="64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4000" dirty="0">
                <a:latin typeface="メイリオ" panose="020B0604030504040204" pitchFamily="50" charset="-128"/>
                <a:ea typeface="メイリオ" panose="020B0604030504040204" pitchFamily="50" charset="-128"/>
              </a:rPr>
              <a:t>②</a:t>
            </a:r>
          </a:p>
        </p:txBody>
      </p:sp>
      <p:sp>
        <p:nvSpPr>
          <p:cNvPr id="44" name="正方形/長方形 43"/>
          <p:cNvSpPr/>
          <p:nvPr/>
        </p:nvSpPr>
        <p:spPr>
          <a:xfrm>
            <a:off x="7905154" y="2643270"/>
            <a:ext cx="648000" cy="64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4000" dirty="0">
                <a:latin typeface="メイリオ" panose="020B0604030504040204" pitchFamily="50" charset="-128"/>
                <a:ea typeface="メイリオ" panose="020B0604030504040204" pitchFamily="50" charset="-128"/>
              </a:rPr>
              <a:t>③</a:t>
            </a:r>
          </a:p>
        </p:txBody>
      </p:sp>
    </p:spTree>
    <p:extLst>
      <p:ext uri="{BB962C8B-B14F-4D97-AF65-F5344CB8AC3E}">
        <p14:creationId xmlns:p14="http://schemas.microsoft.com/office/powerpoint/2010/main" val="29099043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18</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3. Atlassian Intelligence</a:t>
            </a:r>
            <a:r>
              <a:rPr kumimoji="1" lang="ja-JP" altLang="en-US" dirty="0">
                <a:latin typeface="メイリオ" panose="020B0604030504040204" pitchFamily="50" charset="-128"/>
                <a:ea typeface="メイリオ" panose="020B0604030504040204" pitchFamily="50" charset="-128"/>
              </a:rPr>
              <a:t>の活用</a:t>
            </a:r>
          </a:p>
        </p:txBody>
      </p:sp>
      <p:sp>
        <p:nvSpPr>
          <p:cNvPr id="20" name="角丸四角形 19"/>
          <p:cNvSpPr/>
          <p:nvPr/>
        </p:nvSpPr>
        <p:spPr>
          <a:xfrm>
            <a:off x="954001" y="1053815"/>
            <a:ext cx="6206902" cy="1322773"/>
          </a:xfrm>
          <a:prstGeom prst="roundRect">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800"/>
              </a:lnSpc>
            </a:pP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これでも十分使えるけどもっと使いやすくしたい</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t>
            </a:r>
          </a:p>
          <a:p>
            <a:pPr algn="ctr">
              <a:lnSpc>
                <a:spcPts val="2800"/>
              </a:lnSpc>
            </a:pP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みんなに使ってもらうためには</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t>
            </a:r>
          </a:p>
        </p:txBody>
      </p:sp>
      <p:pic>
        <p:nvPicPr>
          <p:cNvPr id="23" name="図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5447" y="1822740"/>
            <a:ext cx="1208695" cy="1035695"/>
          </a:xfrm>
          <a:prstGeom prst="rect">
            <a:avLst/>
          </a:prstGeom>
        </p:spPr>
      </p:pic>
      <p:grpSp>
        <p:nvGrpSpPr>
          <p:cNvPr id="10" name="グループ化 9"/>
          <p:cNvGrpSpPr/>
          <p:nvPr/>
        </p:nvGrpSpPr>
        <p:grpSpPr>
          <a:xfrm>
            <a:off x="7243613" y="2051324"/>
            <a:ext cx="358754" cy="325264"/>
            <a:chOff x="5973089" y="2734290"/>
            <a:chExt cx="358754" cy="325264"/>
          </a:xfrm>
        </p:grpSpPr>
        <p:sp>
          <p:nvSpPr>
            <p:cNvPr id="21" name="楕円 20"/>
            <p:cNvSpPr/>
            <p:nvPr/>
          </p:nvSpPr>
          <p:spPr>
            <a:xfrm>
              <a:off x="5973089" y="2734290"/>
              <a:ext cx="180000" cy="180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24" name="楕円 23"/>
            <p:cNvSpPr/>
            <p:nvPr/>
          </p:nvSpPr>
          <p:spPr>
            <a:xfrm>
              <a:off x="6138509" y="2896898"/>
              <a:ext cx="108000" cy="108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26" name="楕円 25"/>
            <p:cNvSpPr/>
            <p:nvPr/>
          </p:nvSpPr>
          <p:spPr>
            <a:xfrm>
              <a:off x="6259843" y="2987554"/>
              <a:ext cx="72000" cy="72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grpSp>
      <p:sp>
        <p:nvSpPr>
          <p:cNvPr id="30" name="四角形吹き出し 29"/>
          <p:cNvSpPr/>
          <p:nvPr/>
        </p:nvSpPr>
        <p:spPr>
          <a:xfrm>
            <a:off x="954001" y="3164817"/>
            <a:ext cx="7973438" cy="1514603"/>
          </a:xfrm>
          <a:prstGeom prst="wedgeRectCallout">
            <a:avLst>
              <a:gd name="adj1" fmla="val 6165"/>
              <a:gd name="adj2" fmla="val 69418"/>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チームメンバーに相談</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t>
            </a:r>
          </a:p>
          <a:p>
            <a:r>
              <a:rPr kumimoji="1" lang="en-US" altLang="ja-JP" sz="4800" b="1" dirty="0">
                <a:solidFill>
                  <a:schemeClr val="tx1">
                    <a:lumMod val="85000"/>
                    <a:lumOff val="15000"/>
                  </a:schemeClr>
                </a:solidFill>
                <a:latin typeface="メイリオ" panose="020B0604030504040204" pitchFamily="50" charset="-128"/>
                <a:ea typeface="メイリオ" panose="020B0604030504040204" pitchFamily="50" charset="-128"/>
              </a:rPr>
              <a:t>Slack</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ja-JP" altLang="en-US" sz="4400" dirty="0">
                <a:solidFill>
                  <a:schemeClr val="tx1">
                    <a:lumMod val="85000"/>
                    <a:lumOff val="15000"/>
                  </a:schemeClr>
                </a:solidFill>
                <a:latin typeface="メイリオ" panose="020B0604030504040204" pitchFamily="50" charset="-128"/>
                <a:ea typeface="メイリオ" panose="020B0604030504040204" pitchFamily="50" charset="-128"/>
              </a:rPr>
              <a:t>「</a:t>
            </a:r>
            <a:r>
              <a:rPr kumimoji="1" lang="en-US" altLang="ja-JP" sz="4800" b="1" dirty="0">
                <a:solidFill>
                  <a:schemeClr val="tx1">
                    <a:lumMod val="85000"/>
                    <a:lumOff val="15000"/>
                  </a:schemeClr>
                </a:solidFill>
                <a:latin typeface="メイリオ" panose="020B0604030504040204" pitchFamily="50" charset="-128"/>
                <a:ea typeface="メイリオ" panose="020B0604030504040204" pitchFamily="50" charset="-128"/>
              </a:rPr>
              <a:t>KaIND</a:t>
            </a:r>
            <a:r>
              <a:rPr kumimoji="1" lang="ja-JP" altLang="en-US" sz="4800" dirty="0">
                <a:solidFill>
                  <a:schemeClr val="tx1">
                    <a:lumMod val="85000"/>
                    <a:lumOff val="15000"/>
                  </a:schemeClr>
                </a:solidFill>
                <a:latin typeface="メイリオ" panose="020B0604030504040204" pitchFamily="50" charset="-128"/>
                <a:ea typeface="メイリオ" panose="020B0604030504040204" pitchFamily="50" charset="-128"/>
              </a:rPr>
              <a:t>」</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アプリが</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使いやすい</a:t>
            </a:r>
            <a:r>
              <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31" name="図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5153" y="4876492"/>
            <a:ext cx="2190932" cy="1605049"/>
          </a:xfrm>
          <a:prstGeom prst="rect">
            <a:avLst/>
          </a:prstGeom>
        </p:spPr>
      </p:pic>
    </p:spTree>
    <p:extLst>
      <p:ext uri="{BB962C8B-B14F-4D97-AF65-F5344CB8AC3E}">
        <p14:creationId xmlns:p14="http://schemas.microsoft.com/office/powerpoint/2010/main" val="14825560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19</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3. Atlassian Intelligence</a:t>
            </a:r>
            <a:r>
              <a:rPr kumimoji="1" lang="ja-JP" altLang="en-US" dirty="0">
                <a:latin typeface="メイリオ" panose="020B0604030504040204" pitchFamily="50" charset="-128"/>
                <a:ea typeface="メイリオ" panose="020B0604030504040204" pitchFamily="50" charset="-128"/>
              </a:rPr>
              <a:t>の</a:t>
            </a:r>
            <a:r>
              <a:rPr kumimoji="1" lang="ja-JP" altLang="en-US" dirty="0" smtClean="0">
                <a:latin typeface="メイリオ" panose="020B0604030504040204" pitchFamily="50" charset="-128"/>
                <a:ea typeface="メイリオ" panose="020B0604030504040204" pitchFamily="50" charset="-128"/>
              </a:rPr>
              <a:t>活用</a:t>
            </a:r>
            <a:endParaRPr kumimoji="1" lang="ja-JP" altLang="en-US" dirty="0">
              <a:latin typeface="メイリオ" panose="020B0604030504040204" pitchFamily="50" charset="-128"/>
              <a:ea typeface="メイリオ" panose="020B0604030504040204" pitchFamily="50" charset="-128"/>
            </a:endParaRPr>
          </a:p>
        </p:txBody>
      </p:sp>
      <p:sp>
        <p:nvSpPr>
          <p:cNvPr id="17" name="正方形/長方形 16"/>
          <p:cNvSpPr/>
          <p:nvPr/>
        </p:nvSpPr>
        <p:spPr>
          <a:xfrm>
            <a:off x="954001" y="926616"/>
            <a:ext cx="6663909" cy="707886"/>
          </a:xfrm>
          <a:prstGeom prst="rect">
            <a:avLst/>
          </a:prstGeom>
        </p:spPr>
        <p:txBody>
          <a:bodyPr wrap="square">
            <a:spAutoFit/>
          </a:bodyPr>
          <a:lstStyle/>
          <a:p>
            <a:r>
              <a:rPr lang="en-US" altLang="ja-JP" sz="2000" dirty="0">
                <a:solidFill>
                  <a:srgbClr val="1D1C1D"/>
                </a:solidFill>
                <a:latin typeface="メイリオ" panose="020B0604030504040204" pitchFamily="50" charset="-128"/>
                <a:ea typeface="メイリオ" panose="020B0604030504040204" pitchFamily="50" charset="-128"/>
              </a:rPr>
              <a:t>※</a:t>
            </a:r>
            <a:r>
              <a:rPr lang="ja-JP" altLang="en-US" sz="2000" dirty="0">
                <a:solidFill>
                  <a:srgbClr val="1D1C1D"/>
                </a:solidFill>
                <a:latin typeface="メイリオ" panose="020B0604030504040204" pitchFamily="50" charset="-128"/>
                <a:ea typeface="メイリオ" panose="020B0604030504040204" pitchFamily="50" charset="-128"/>
              </a:rPr>
              <a:t>「</a:t>
            </a:r>
            <a:r>
              <a:rPr lang="en-US" altLang="ja-JP" sz="2000" b="1" dirty="0">
                <a:solidFill>
                  <a:schemeClr val="tx1">
                    <a:lumMod val="85000"/>
                    <a:lumOff val="15000"/>
                  </a:schemeClr>
                </a:solidFill>
                <a:latin typeface="メイリオ" panose="020B0604030504040204" pitchFamily="50" charset="-128"/>
                <a:ea typeface="メイリオ" panose="020B0604030504040204" pitchFamily="50" charset="-128"/>
              </a:rPr>
              <a:t>KaIND</a:t>
            </a:r>
            <a:r>
              <a:rPr lang="ja-JP" altLang="en-US" sz="2000" dirty="0">
                <a:solidFill>
                  <a:srgbClr val="1D1C1D"/>
                </a:solidFill>
                <a:latin typeface="メイリオ" panose="020B0604030504040204" pitchFamily="50" charset="-128"/>
                <a:ea typeface="メイリオ" panose="020B0604030504040204" pitchFamily="50" charset="-128"/>
              </a:rPr>
              <a:t>」は、</a:t>
            </a:r>
            <a:r>
              <a:rPr lang="en-US" altLang="ja-JP" sz="2000" dirty="0">
                <a:solidFill>
                  <a:srgbClr val="1D1C1D"/>
                </a:solidFill>
                <a:latin typeface="メイリオ" panose="020B0604030504040204" pitchFamily="50" charset="-128"/>
                <a:ea typeface="メイリオ" panose="020B0604030504040204" pitchFamily="50" charset="-128"/>
              </a:rPr>
              <a:t>ChatGPT</a:t>
            </a:r>
            <a:r>
              <a:rPr lang="ja-JP" altLang="en-US" sz="2000" dirty="0">
                <a:solidFill>
                  <a:srgbClr val="1D1C1D"/>
                </a:solidFill>
                <a:latin typeface="メイリオ" panose="020B0604030504040204" pitchFamily="50" charset="-128"/>
                <a:ea typeface="メイリオ" panose="020B0604030504040204" pitchFamily="50" charset="-128"/>
              </a:rPr>
              <a:t>をベースとして</a:t>
            </a:r>
            <a:endParaRPr lang="en-US" altLang="ja-JP" sz="2000" dirty="0">
              <a:solidFill>
                <a:srgbClr val="1D1C1D"/>
              </a:solidFill>
              <a:latin typeface="メイリオ" panose="020B0604030504040204" pitchFamily="50" charset="-128"/>
              <a:ea typeface="メイリオ" panose="020B0604030504040204" pitchFamily="50" charset="-128"/>
            </a:endParaRPr>
          </a:p>
          <a:p>
            <a:r>
              <a:rPr lang="ja-JP" altLang="en-US" sz="2000" dirty="0" smtClean="0">
                <a:solidFill>
                  <a:srgbClr val="1D1C1D"/>
                </a:solidFill>
                <a:latin typeface="メイリオ" panose="020B0604030504040204" pitchFamily="50" charset="-128"/>
                <a:ea typeface="メイリオ" panose="020B0604030504040204" pitchFamily="50" charset="-128"/>
              </a:rPr>
              <a:t>　社員</a:t>
            </a:r>
            <a:r>
              <a:rPr lang="ja-JP" altLang="en-US" sz="2000" dirty="0">
                <a:solidFill>
                  <a:srgbClr val="1D1C1D"/>
                </a:solidFill>
                <a:latin typeface="メイリオ" panose="020B0604030504040204" pitchFamily="50" charset="-128"/>
                <a:ea typeface="メイリオ" panose="020B0604030504040204" pitchFamily="50" charset="-128"/>
              </a:rPr>
              <a:t>の業務生産性向上のため開発</a:t>
            </a:r>
            <a:r>
              <a:rPr lang="ja-JP" altLang="en-US" sz="2000" dirty="0" smtClean="0">
                <a:solidFill>
                  <a:srgbClr val="1D1C1D"/>
                </a:solidFill>
                <a:latin typeface="メイリオ" panose="020B0604030504040204" pitchFamily="50" charset="-128"/>
                <a:ea typeface="メイリオ" panose="020B0604030504040204" pitchFamily="50" charset="-128"/>
              </a:rPr>
              <a:t>されたツール</a:t>
            </a:r>
            <a:endParaRPr lang="ja-JP" altLang="en-US" sz="2000" dirty="0">
              <a:latin typeface="メイリオ" panose="020B0604030504040204" pitchFamily="50" charset="-128"/>
              <a:ea typeface="メイリオ" panose="020B0604030504040204" pitchFamily="50" charset="-128"/>
            </a:endParaRPr>
          </a:p>
        </p:txBody>
      </p:sp>
      <p:grpSp>
        <p:nvGrpSpPr>
          <p:cNvPr id="3" name="グループ化 2"/>
          <p:cNvGrpSpPr>
            <a:grpSpLocks noChangeAspect="1"/>
          </p:cNvGrpSpPr>
          <p:nvPr/>
        </p:nvGrpSpPr>
        <p:grpSpPr>
          <a:xfrm>
            <a:off x="999133" y="1634503"/>
            <a:ext cx="6173192" cy="4634420"/>
            <a:chOff x="4936267" y="2962004"/>
            <a:chExt cx="4430830" cy="3326371"/>
          </a:xfrm>
        </p:grpSpPr>
        <p:pic>
          <p:nvPicPr>
            <p:cNvPr id="4" name="図 3"/>
            <p:cNvPicPr>
              <a:picLocks noChangeAspect="1"/>
            </p:cNvPicPr>
            <p:nvPr/>
          </p:nvPicPr>
          <p:blipFill>
            <a:blip r:embed="rId3"/>
            <a:stretch>
              <a:fillRect/>
            </a:stretch>
          </p:blipFill>
          <p:spPr>
            <a:xfrm>
              <a:off x="4936267" y="2962004"/>
              <a:ext cx="4430830" cy="3326371"/>
            </a:xfrm>
            <a:prstGeom prst="rect">
              <a:avLst/>
            </a:prstGeom>
          </p:spPr>
        </p:pic>
        <p:sp>
          <p:nvSpPr>
            <p:cNvPr id="18" name="正方形/長方形 17"/>
            <p:cNvSpPr/>
            <p:nvPr/>
          </p:nvSpPr>
          <p:spPr>
            <a:xfrm>
              <a:off x="5233086" y="3320591"/>
              <a:ext cx="1656000" cy="991918"/>
            </a:xfrm>
            <a:prstGeom prst="rect">
              <a:avLst/>
            </a:prstGeom>
            <a:solidFill>
              <a:schemeClr val="tx1">
                <a:lumMod val="95000"/>
                <a:lumOff val="5000"/>
              </a:schemeClr>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正方形/長方形 19"/>
            <p:cNvSpPr/>
            <p:nvPr/>
          </p:nvSpPr>
          <p:spPr>
            <a:xfrm>
              <a:off x="5233086" y="5201201"/>
              <a:ext cx="1656000" cy="14686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6906670" y="3129564"/>
              <a:ext cx="2360422" cy="305142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2" name="テキスト ボックス 21"/>
          <p:cNvSpPr txBox="1"/>
          <p:nvPr/>
        </p:nvSpPr>
        <p:spPr>
          <a:xfrm>
            <a:off x="3719871" y="2267636"/>
            <a:ext cx="5901061" cy="1114902"/>
          </a:xfrm>
          <a:prstGeom prst="rect">
            <a:avLst/>
          </a:prstGeom>
          <a:solidFill>
            <a:schemeClr val="bg1"/>
          </a:solidFill>
          <a:ln w="28575">
            <a:solidFill>
              <a:schemeClr val="bg2">
                <a:lumMod val="60000"/>
                <a:lumOff val="40000"/>
              </a:schemeClr>
            </a:solidFill>
          </a:ln>
        </p:spPr>
        <p:txBody>
          <a:bodyPr wrap="square" tIns="144000" rtlCol="0">
            <a:spAutoFit/>
          </a:bodyPr>
          <a:lstStyle/>
          <a:p>
            <a:r>
              <a:rPr lang="en-US" altLang="ja-JP" sz="4000" b="1" dirty="0">
                <a:solidFill>
                  <a:schemeClr val="tx1">
                    <a:lumMod val="85000"/>
                    <a:lumOff val="15000"/>
                  </a:schemeClr>
                </a:solidFill>
                <a:latin typeface="メイリオ" panose="020B0604030504040204" pitchFamily="50" charset="-128"/>
                <a:ea typeface="メイリオ" panose="020B0604030504040204" pitchFamily="50" charset="-128"/>
              </a:rPr>
              <a:t>Slack</a:t>
            </a:r>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から</a:t>
            </a:r>
            <a:r>
              <a:rPr lang="ja-JP" altLang="en-US" sz="4000" b="1" dirty="0" smtClean="0">
                <a:solidFill>
                  <a:srgbClr val="EA0000"/>
                </a:solidFill>
                <a:latin typeface="メイリオ" panose="020B0604030504040204" pitchFamily="50" charset="-128"/>
                <a:ea typeface="メイリオ" panose="020B0604030504040204" pitchFamily="50" charset="-128"/>
              </a:rPr>
              <a:t>直接</a:t>
            </a:r>
            <a:r>
              <a:rPr lang="en-US" altLang="ja-JP" sz="4000" b="1" dirty="0" smtClean="0">
                <a:solidFill>
                  <a:schemeClr val="tx1">
                    <a:lumMod val="85000"/>
                    <a:lumOff val="15000"/>
                  </a:schemeClr>
                </a:solidFill>
                <a:latin typeface="メイリオ" panose="020B0604030504040204" pitchFamily="50" charset="-128"/>
                <a:ea typeface="メイリオ" panose="020B0604030504040204" pitchFamily="50" charset="-128"/>
              </a:rPr>
              <a:t>KaIND</a:t>
            </a:r>
            <a:r>
              <a:rPr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に</a:t>
            </a:r>
            <a:endParaRPr lang="ja-JP" altLang="en-US" sz="3200" dirty="0">
              <a:solidFill>
                <a:schemeClr val="tx1">
                  <a:lumMod val="85000"/>
                  <a:lumOff val="15000"/>
                </a:schemeClr>
              </a:solidFill>
              <a:latin typeface="メイリオ" panose="020B0604030504040204" pitchFamily="50" charset="-128"/>
              <a:ea typeface="メイリオ" panose="020B0604030504040204" pitchFamily="50" charset="-128"/>
            </a:endParaRPr>
          </a:p>
          <a:p>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質問をすることができる！</a:t>
            </a:r>
          </a:p>
        </p:txBody>
      </p:sp>
      <p:pic>
        <p:nvPicPr>
          <p:cNvPr id="23" name="図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6176" y="2312219"/>
            <a:ext cx="360000" cy="360000"/>
          </a:xfrm>
          <a:prstGeom prst="rect">
            <a:avLst/>
          </a:prstGeom>
        </p:spPr>
      </p:pic>
      <p:pic>
        <p:nvPicPr>
          <p:cNvPr id="25" name="図 24"/>
          <p:cNvPicPr>
            <a:picLocks noChangeAspect="1"/>
          </p:cNvPicPr>
          <p:nvPr/>
        </p:nvPicPr>
        <p:blipFill>
          <a:blip r:embed="rId5"/>
          <a:stretch>
            <a:fillRect/>
          </a:stretch>
        </p:blipFill>
        <p:spPr>
          <a:xfrm>
            <a:off x="9124193" y="2955266"/>
            <a:ext cx="432000" cy="427272"/>
          </a:xfrm>
          <a:prstGeom prst="rect">
            <a:avLst/>
          </a:prstGeom>
        </p:spPr>
      </p:pic>
      <p:cxnSp>
        <p:nvCxnSpPr>
          <p:cNvPr id="26" name="直線コネクタ 25"/>
          <p:cNvCxnSpPr>
            <a:stCxn id="22" idx="2"/>
          </p:cNvCxnSpPr>
          <p:nvPr/>
        </p:nvCxnSpPr>
        <p:spPr>
          <a:xfrm flipH="1">
            <a:off x="6374423" y="3382538"/>
            <a:ext cx="295979" cy="399682"/>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5507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fld id="{00000000-1234-1234-1234-123412341234}" type="slidenum">
              <a:rPr lang="en-US" altLang="ja-JP" smtClean="0"/>
              <a:pPr/>
              <a:t>2</a:t>
            </a:fld>
            <a:endParaRPr lang="ja-JP" altLang="en-US" dirty="0"/>
          </a:p>
        </p:txBody>
      </p:sp>
      <p:sp>
        <p:nvSpPr>
          <p:cNvPr id="3" name="タイトル 2"/>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アジェンダ</a:t>
            </a:r>
            <a:endParaRPr kumimoji="1" lang="ja-JP" altLang="en-US" dirty="0">
              <a:latin typeface="メイリオ" panose="020B0604030504040204" pitchFamily="50" charset="-128"/>
              <a:ea typeface="メイリオ" panose="020B0604030504040204" pitchFamily="50" charset="-128"/>
            </a:endParaRPr>
          </a:p>
        </p:txBody>
      </p:sp>
      <p:sp>
        <p:nvSpPr>
          <p:cNvPr id="4" name="テキスト ボックス 3"/>
          <p:cNvSpPr txBox="1"/>
          <p:nvPr/>
        </p:nvSpPr>
        <p:spPr>
          <a:xfrm>
            <a:off x="1066800" y="1020403"/>
            <a:ext cx="7772400" cy="5286062"/>
          </a:xfrm>
          <a:prstGeom prst="rect">
            <a:avLst/>
          </a:prstGeom>
          <a:noFill/>
        </p:spPr>
        <p:txBody>
          <a:bodyPr wrap="square" rtlCol="0">
            <a:spAutoFit/>
          </a:bodyPr>
          <a:lstStyle/>
          <a:p>
            <a:pPr marL="514350" indent="-514350">
              <a:lnSpc>
                <a:spcPts val="4500"/>
              </a:lnSpc>
              <a:buAutoNum type="arabicPeriod"/>
            </a:pPr>
            <a:r>
              <a:rPr kumimoji="1" lang="ja-JP" altLang="en-US" sz="3200" dirty="0" smtClean="0">
                <a:solidFill>
                  <a:schemeClr val="tx1">
                    <a:lumMod val="85000"/>
                    <a:lumOff val="15000"/>
                  </a:schemeClr>
                </a:solidFill>
                <a:latin typeface="メイリオ" panose="020B0604030504040204" pitchFamily="50" charset="-128"/>
                <a:ea typeface="メイリオ" panose="020B0604030504040204" pitchFamily="50" charset="-128"/>
              </a:rPr>
              <a:t>テーマ</a:t>
            </a:r>
            <a:r>
              <a:rPr kumimoji="1" lang="ja-JP" altLang="en-US" sz="3200" dirty="0">
                <a:solidFill>
                  <a:schemeClr val="tx1">
                    <a:lumMod val="85000"/>
                    <a:lumOff val="15000"/>
                  </a:schemeClr>
                </a:solidFill>
                <a:latin typeface="メイリオ" panose="020B0604030504040204" pitchFamily="50" charset="-128"/>
                <a:ea typeface="メイリオ" panose="020B0604030504040204" pitchFamily="50" charset="-128"/>
              </a:rPr>
              <a:t>選定</a:t>
            </a:r>
            <a:r>
              <a:rPr kumimoji="1" lang="ja-JP" altLang="en-US" sz="3200" dirty="0" smtClean="0">
                <a:solidFill>
                  <a:schemeClr val="tx1">
                    <a:lumMod val="85000"/>
                    <a:lumOff val="15000"/>
                  </a:schemeClr>
                </a:solidFill>
                <a:latin typeface="メイリオ" panose="020B0604030504040204" pitchFamily="50" charset="-128"/>
                <a:ea typeface="メイリオ" panose="020B0604030504040204" pitchFamily="50" charset="-128"/>
              </a:rPr>
              <a:t>理由</a:t>
            </a:r>
            <a:endParaRPr kumimoji="1" lang="en-US" altLang="ja-JP" sz="32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pPr marL="514350" indent="-514350">
              <a:lnSpc>
                <a:spcPts val="4500"/>
              </a:lnSpc>
              <a:buAutoNum type="arabicPeriod"/>
            </a:pPr>
            <a:r>
              <a:rPr kumimoji="1" lang="en-US" altLang="ja-JP" sz="3200" dirty="0">
                <a:latin typeface="メイリオ" panose="020B0604030504040204" pitchFamily="50" charset="-128"/>
                <a:ea typeface="メイリオ" panose="020B0604030504040204" pitchFamily="50" charset="-128"/>
              </a:rPr>
              <a:t>AI</a:t>
            </a:r>
            <a:r>
              <a:rPr kumimoji="1" lang="ja-JP" altLang="en-US" sz="3200" dirty="0">
                <a:latin typeface="メイリオ" panose="020B0604030504040204" pitchFamily="50" charset="-128"/>
                <a:ea typeface="メイリオ" panose="020B0604030504040204" pitchFamily="50" charset="-128"/>
              </a:rPr>
              <a:t>検索ツールの</a:t>
            </a:r>
            <a:r>
              <a:rPr kumimoji="1" lang="ja-JP" altLang="en-US" sz="3200" dirty="0" smtClean="0">
                <a:latin typeface="メイリオ" panose="020B0604030504040204" pitchFamily="50" charset="-128"/>
                <a:ea typeface="メイリオ" panose="020B0604030504040204" pitchFamily="50" charset="-128"/>
              </a:rPr>
              <a:t>検討</a:t>
            </a:r>
            <a:endParaRPr kumimoji="1" lang="en-US" altLang="ja-JP" sz="3200" dirty="0">
              <a:solidFill>
                <a:schemeClr val="tx1">
                  <a:lumMod val="85000"/>
                  <a:lumOff val="15000"/>
                </a:schemeClr>
              </a:solidFill>
              <a:latin typeface="メイリオ" panose="020B0604030504040204" pitchFamily="50" charset="-128"/>
              <a:ea typeface="メイリオ" panose="020B0604030504040204" pitchFamily="50" charset="-128"/>
            </a:endParaRPr>
          </a:p>
          <a:p>
            <a:pPr marL="514350" indent="-514350">
              <a:lnSpc>
                <a:spcPts val="4500"/>
              </a:lnSpc>
              <a:buAutoNum type="arabicPeriod"/>
            </a:pPr>
            <a:r>
              <a:rPr kumimoji="1" lang="en-US" altLang="ja-JP" sz="3200" dirty="0">
                <a:latin typeface="メイリオ" panose="020B0604030504040204" pitchFamily="50" charset="-128"/>
                <a:ea typeface="メイリオ" panose="020B0604030504040204" pitchFamily="50" charset="-128"/>
              </a:rPr>
              <a:t>Atlassian Intelligence</a:t>
            </a:r>
            <a:r>
              <a:rPr kumimoji="1" lang="ja-JP" altLang="en-US" sz="3200" dirty="0">
                <a:latin typeface="メイリオ" panose="020B0604030504040204" pitchFamily="50" charset="-128"/>
                <a:ea typeface="メイリオ" panose="020B0604030504040204" pitchFamily="50" charset="-128"/>
              </a:rPr>
              <a:t>の</a:t>
            </a:r>
            <a:r>
              <a:rPr kumimoji="1" lang="ja-JP" altLang="en-US" sz="3200" dirty="0" smtClean="0">
                <a:latin typeface="メイリオ" panose="020B0604030504040204" pitchFamily="50" charset="-128"/>
                <a:ea typeface="メイリオ" panose="020B0604030504040204" pitchFamily="50" charset="-128"/>
              </a:rPr>
              <a:t>活用</a:t>
            </a:r>
            <a:endParaRPr kumimoji="1" lang="en-US" altLang="ja-JP" sz="3200" dirty="0" smtClean="0">
              <a:latin typeface="メイリオ" panose="020B0604030504040204" pitchFamily="50" charset="-128"/>
              <a:ea typeface="メイリオ" panose="020B0604030504040204" pitchFamily="50" charset="-128"/>
            </a:endParaRPr>
          </a:p>
          <a:p>
            <a:pPr marL="514350" indent="-514350">
              <a:lnSpc>
                <a:spcPts val="4500"/>
              </a:lnSpc>
              <a:buAutoNum type="arabicPeriod"/>
            </a:pPr>
            <a:r>
              <a:rPr kumimoji="1" lang="ja-JP" altLang="en-US" sz="3200" dirty="0">
                <a:latin typeface="メイリオ" panose="020B0604030504040204" pitchFamily="50" charset="-128"/>
                <a:ea typeface="メイリオ" panose="020B0604030504040204" pitchFamily="50" charset="-128"/>
              </a:rPr>
              <a:t>アプリ</a:t>
            </a:r>
            <a:r>
              <a:rPr kumimoji="1" lang="ja-JP" altLang="en-US" sz="3200" dirty="0" smtClean="0">
                <a:latin typeface="メイリオ" panose="020B0604030504040204" pitchFamily="50" charset="-128"/>
                <a:ea typeface="メイリオ" panose="020B0604030504040204" pitchFamily="50" charset="-128"/>
              </a:rPr>
              <a:t>開発</a:t>
            </a:r>
            <a:endParaRPr kumimoji="1" lang="en-US" altLang="ja-JP" sz="3200" dirty="0" smtClean="0">
              <a:latin typeface="メイリオ" panose="020B0604030504040204" pitchFamily="50" charset="-128"/>
              <a:ea typeface="メイリオ" panose="020B0604030504040204" pitchFamily="50" charset="-128"/>
            </a:endParaRPr>
          </a:p>
          <a:p>
            <a:pPr marL="514350" indent="-514350">
              <a:lnSpc>
                <a:spcPts val="4500"/>
              </a:lnSpc>
              <a:buAutoNum type="arabicPeriod"/>
            </a:pPr>
            <a:r>
              <a:rPr kumimoji="1" lang="ja-JP" altLang="en-US" sz="3200" dirty="0">
                <a:latin typeface="メイリオ" panose="020B0604030504040204" pitchFamily="50" charset="-128"/>
                <a:ea typeface="メイリオ" panose="020B0604030504040204" pitchFamily="50" charset="-128"/>
              </a:rPr>
              <a:t>アプリ</a:t>
            </a:r>
            <a:r>
              <a:rPr kumimoji="1" lang="ja-JP" altLang="en-US" sz="3200" dirty="0" smtClean="0">
                <a:latin typeface="メイリオ" panose="020B0604030504040204" pitchFamily="50" charset="-128"/>
                <a:ea typeface="メイリオ" panose="020B0604030504040204" pitchFamily="50" charset="-128"/>
              </a:rPr>
              <a:t>検証</a:t>
            </a:r>
            <a:endParaRPr kumimoji="1" lang="en-US" altLang="ja-JP" sz="3200" dirty="0" smtClean="0">
              <a:latin typeface="メイリオ" panose="020B0604030504040204" pitchFamily="50" charset="-128"/>
              <a:ea typeface="メイリオ" panose="020B0604030504040204" pitchFamily="50" charset="-128"/>
            </a:endParaRPr>
          </a:p>
          <a:p>
            <a:pPr marL="514350" indent="-514350">
              <a:lnSpc>
                <a:spcPts val="4500"/>
              </a:lnSpc>
              <a:buAutoNum type="arabicPeriod"/>
            </a:pPr>
            <a:r>
              <a:rPr kumimoji="1" lang="ja-JP" altLang="en-US" sz="3200" dirty="0">
                <a:latin typeface="メイリオ" panose="020B0604030504040204" pitchFamily="50" charset="-128"/>
                <a:ea typeface="メイリオ" panose="020B0604030504040204" pitchFamily="50" charset="-128"/>
              </a:rPr>
              <a:t>改善</a:t>
            </a:r>
            <a:r>
              <a:rPr kumimoji="1" lang="ja-JP" altLang="en-US" sz="3200" dirty="0" smtClean="0">
                <a:latin typeface="メイリオ" panose="020B0604030504040204" pitchFamily="50" charset="-128"/>
                <a:ea typeface="メイリオ" panose="020B0604030504040204" pitchFamily="50" charset="-128"/>
              </a:rPr>
              <a:t>効果</a:t>
            </a:r>
            <a:endParaRPr kumimoji="1" lang="en-US" altLang="ja-JP" sz="3200" dirty="0" smtClean="0">
              <a:latin typeface="メイリオ" panose="020B0604030504040204" pitchFamily="50" charset="-128"/>
              <a:ea typeface="メイリオ" panose="020B0604030504040204" pitchFamily="50" charset="-128"/>
            </a:endParaRPr>
          </a:p>
          <a:p>
            <a:pPr marL="514350" indent="-514350">
              <a:lnSpc>
                <a:spcPts val="4500"/>
              </a:lnSpc>
              <a:buAutoNum type="arabicPeriod"/>
            </a:pPr>
            <a:r>
              <a:rPr kumimoji="1" lang="ja-JP" altLang="en-US" sz="3200" dirty="0">
                <a:latin typeface="メイリオ" panose="020B0604030504040204" pitchFamily="50" charset="-128"/>
                <a:ea typeface="メイリオ" panose="020B0604030504040204" pitchFamily="50" charset="-128"/>
              </a:rPr>
              <a:t>課題</a:t>
            </a:r>
            <a:r>
              <a:rPr kumimoji="1" lang="ja-JP" altLang="en-US" sz="3200" dirty="0" smtClean="0">
                <a:latin typeface="メイリオ" panose="020B0604030504040204" pitchFamily="50" charset="-128"/>
                <a:ea typeface="メイリオ" panose="020B0604030504040204" pitchFamily="50" charset="-128"/>
              </a:rPr>
              <a:t>分析</a:t>
            </a:r>
            <a:endParaRPr kumimoji="1" lang="en-US" altLang="ja-JP" sz="3200" dirty="0" smtClean="0">
              <a:latin typeface="メイリオ" panose="020B0604030504040204" pitchFamily="50" charset="-128"/>
              <a:ea typeface="メイリオ" panose="020B0604030504040204" pitchFamily="50" charset="-128"/>
            </a:endParaRPr>
          </a:p>
          <a:p>
            <a:pPr marL="514350" indent="-514350">
              <a:lnSpc>
                <a:spcPts val="4500"/>
              </a:lnSpc>
              <a:buAutoNum type="arabicPeriod"/>
            </a:pPr>
            <a:r>
              <a:rPr kumimoji="1" lang="ja-JP" altLang="en-US" sz="3200" dirty="0">
                <a:latin typeface="メイリオ" panose="020B0604030504040204" pitchFamily="50" charset="-128"/>
                <a:ea typeface="メイリオ" panose="020B0604030504040204" pitchFamily="50" charset="-128"/>
              </a:rPr>
              <a:t>課題に対する対応</a:t>
            </a:r>
            <a:r>
              <a:rPr kumimoji="1" lang="ja-JP" altLang="en-US" sz="3200" dirty="0" smtClean="0">
                <a:latin typeface="メイリオ" panose="020B0604030504040204" pitchFamily="50" charset="-128"/>
                <a:ea typeface="メイリオ" panose="020B0604030504040204" pitchFamily="50" charset="-128"/>
              </a:rPr>
              <a:t>策</a:t>
            </a:r>
            <a:endParaRPr kumimoji="1" lang="en-US" altLang="ja-JP" sz="3200" dirty="0" smtClean="0">
              <a:latin typeface="メイリオ" panose="020B0604030504040204" pitchFamily="50" charset="-128"/>
              <a:ea typeface="メイリオ" panose="020B0604030504040204" pitchFamily="50" charset="-128"/>
            </a:endParaRPr>
          </a:p>
          <a:p>
            <a:pPr marL="514350" indent="-514350">
              <a:lnSpc>
                <a:spcPts val="4500"/>
              </a:lnSpc>
              <a:buAutoNum type="arabicPeriod"/>
            </a:pPr>
            <a:r>
              <a:rPr kumimoji="1" lang="ja-JP" altLang="en-US" sz="3200" dirty="0">
                <a:latin typeface="メイリオ" panose="020B0604030504040204" pitchFamily="50" charset="-128"/>
                <a:ea typeface="メイリオ" panose="020B0604030504040204" pitchFamily="50" charset="-128"/>
              </a:rPr>
              <a:t>今後の</a:t>
            </a:r>
            <a:r>
              <a:rPr kumimoji="1" lang="ja-JP" altLang="en-US" sz="3200" dirty="0" smtClean="0">
                <a:latin typeface="メイリオ" panose="020B0604030504040204" pitchFamily="50" charset="-128"/>
                <a:ea typeface="メイリオ" panose="020B0604030504040204" pitchFamily="50" charset="-128"/>
              </a:rPr>
              <a:t>取り組み</a:t>
            </a:r>
            <a:endParaRPr kumimoji="1" lang="en-US" altLang="ja-JP" sz="3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2818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20</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3. Atlassian Intelligence</a:t>
            </a:r>
            <a:r>
              <a:rPr kumimoji="1" lang="ja-JP" altLang="en-US" dirty="0">
                <a:latin typeface="メイリオ" panose="020B0604030504040204" pitchFamily="50" charset="-128"/>
                <a:ea typeface="メイリオ" panose="020B0604030504040204" pitchFamily="50" charset="-128"/>
              </a:rPr>
              <a:t>の活用</a:t>
            </a:r>
          </a:p>
        </p:txBody>
      </p:sp>
      <p:sp>
        <p:nvSpPr>
          <p:cNvPr id="5" name="角丸四角形 4"/>
          <p:cNvSpPr/>
          <p:nvPr/>
        </p:nvSpPr>
        <p:spPr>
          <a:xfrm>
            <a:off x="972013" y="1126626"/>
            <a:ext cx="3960000" cy="1404000"/>
          </a:xfrm>
          <a:prstGeom prst="round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同じ</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よう</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に</a:t>
            </a:r>
            <a:r>
              <a:rPr kumimoji="1" lang="en-US" altLang="ja-JP" sz="3200" b="1" dirty="0" smtClean="0">
                <a:solidFill>
                  <a:schemeClr val="tx1">
                    <a:lumMod val="85000"/>
                    <a:lumOff val="15000"/>
                  </a:schemeClr>
                </a:solidFill>
                <a:latin typeface="メイリオ" panose="020B0604030504040204" pitchFamily="50" charset="-128"/>
                <a:ea typeface="メイリオ" panose="020B0604030504040204" pitchFamily="50" charset="-128"/>
              </a:rPr>
              <a:t>Slack</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から</a:t>
            </a:r>
            <a:endPar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kumimoji="1" lang="ja-JP" altLang="en-US" sz="3200" b="1" dirty="0" smtClean="0">
                <a:solidFill>
                  <a:schemeClr val="tx1">
                    <a:lumMod val="85000"/>
                    <a:lumOff val="15000"/>
                  </a:schemeClr>
                </a:solidFill>
                <a:latin typeface="メイリオ" panose="020B0604030504040204" pitchFamily="50" charset="-128"/>
                <a:ea typeface="メイリオ" panose="020B0604030504040204" pitchFamily="50" charset="-128"/>
              </a:rPr>
              <a:t>直接</a:t>
            </a:r>
            <a:r>
              <a:rPr kumimoji="1" lang="ja-JP" altLang="en-US" sz="3200" b="1" dirty="0">
                <a:solidFill>
                  <a:schemeClr val="tx1">
                    <a:lumMod val="85000"/>
                    <a:lumOff val="15000"/>
                  </a:schemeClr>
                </a:solidFill>
                <a:latin typeface="メイリオ" panose="020B0604030504040204" pitchFamily="50" charset="-128"/>
                <a:ea typeface="メイリオ" panose="020B0604030504040204" pitchFamily="50" charset="-128"/>
              </a:rPr>
              <a:t>検索</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できれば</a:t>
            </a:r>
          </a:p>
          <a:p>
            <a:pPr algn="ct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もっと気軽に使えるのでは</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p:txBody>
      </p:sp>
      <p:grpSp>
        <p:nvGrpSpPr>
          <p:cNvPr id="25" name="グループ化 24"/>
          <p:cNvGrpSpPr/>
          <p:nvPr/>
        </p:nvGrpSpPr>
        <p:grpSpPr>
          <a:xfrm>
            <a:off x="3920606" y="2581820"/>
            <a:ext cx="358754" cy="360000"/>
            <a:chOff x="5944514" y="2726219"/>
            <a:chExt cx="358754" cy="325264"/>
          </a:xfrm>
        </p:grpSpPr>
        <p:sp>
          <p:nvSpPr>
            <p:cNvPr id="26" name="楕円 25"/>
            <p:cNvSpPr/>
            <p:nvPr/>
          </p:nvSpPr>
          <p:spPr>
            <a:xfrm>
              <a:off x="5944514" y="2726219"/>
              <a:ext cx="180000" cy="180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p:nvSpPr>
          <p:spPr>
            <a:xfrm>
              <a:off x="6109934" y="2888827"/>
              <a:ext cx="108000" cy="108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p:nvSpPr>
          <p:spPr>
            <a:xfrm>
              <a:off x="6231268" y="2979483"/>
              <a:ext cx="72000" cy="72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p:cNvGrpSpPr/>
          <p:nvPr/>
        </p:nvGrpSpPr>
        <p:grpSpPr>
          <a:xfrm flipH="1">
            <a:off x="5879286" y="2585561"/>
            <a:ext cx="358754" cy="325264"/>
            <a:chOff x="5944514" y="2726219"/>
            <a:chExt cx="358754" cy="325264"/>
          </a:xfrm>
        </p:grpSpPr>
        <p:sp>
          <p:nvSpPr>
            <p:cNvPr id="49" name="楕円 48"/>
            <p:cNvSpPr/>
            <p:nvPr/>
          </p:nvSpPr>
          <p:spPr>
            <a:xfrm>
              <a:off x="5944514" y="2726219"/>
              <a:ext cx="180000" cy="180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p:cNvSpPr/>
            <p:nvPr/>
          </p:nvSpPr>
          <p:spPr>
            <a:xfrm>
              <a:off x="6109934" y="2888827"/>
              <a:ext cx="108000" cy="108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p:cNvSpPr/>
            <p:nvPr/>
          </p:nvSpPr>
          <p:spPr>
            <a:xfrm>
              <a:off x="6231268" y="2979483"/>
              <a:ext cx="72000" cy="72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9" name="図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8996" y="2862131"/>
            <a:ext cx="1706033" cy="1461849"/>
          </a:xfrm>
          <a:prstGeom prst="rect">
            <a:avLst/>
          </a:prstGeom>
        </p:spPr>
      </p:pic>
      <p:sp>
        <p:nvSpPr>
          <p:cNvPr id="30" name="角丸四角形 29"/>
          <p:cNvSpPr/>
          <p:nvPr/>
        </p:nvSpPr>
        <p:spPr>
          <a:xfrm>
            <a:off x="5237712" y="1126626"/>
            <a:ext cx="3960000" cy="1404000"/>
          </a:xfrm>
          <a:prstGeom prst="round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r>
              <a:rPr kumimoji="1" lang="en-US" altLang="ja-JP" sz="3200" b="1" dirty="0">
                <a:solidFill>
                  <a:schemeClr val="tx1">
                    <a:lumMod val="85000"/>
                    <a:lumOff val="15000"/>
                  </a:schemeClr>
                </a:solidFill>
                <a:latin typeface="メイリオ" panose="020B0604030504040204" pitchFamily="50" charset="-128"/>
                <a:ea typeface="メイリオ" panose="020B0604030504040204" pitchFamily="50" charset="-128"/>
              </a:rPr>
              <a:t>Slack</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は</a:t>
            </a:r>
            <a:r>
              <a:rPr kumimoji="1" lang="ja-JP" altLang="en-US" sz="3200" b="1" dirty="0">
                <a:solidFill>
                  <a:schemeClr val="tx1">
                    <a:lumMod val="85000"/>
                    <a:lumOff val="15000"/>
                  </a:schemeClr>
                </a:solidFill>
                <a:latin typeface="メイリオ" panose="020B0604030504040204" pitchFamily="50" charset="-128"/>
                <a:ea typeface="メイリオ" panose="020B0604030504040204" pitchFamily="50" charset="-128"/>
              </a:rPr>
              <a:t>全社</a:t>
            </a:r>
            <a:r>
              <a:rPr kumimoji="1" lang="ja-JP" altLang="en-US" sz="3200" b="1" dirty="0" smtClean="0">
                <a:solidFill>
                  <a:schemeClr val="tx1">
                    <a:lumMod val="85000"/>
                    <a:lumOff val="15000"/>
                  </a:schemeClr>
                </a:solidFill>
                <a:latin typeface="メイリオ" panose="020B0604030504040204" pitchFamily="50" charset="-128"/>
                <a:ea typeface="メイリオ" panose="020B0604030504040204" pitchFamily="50" charset="-128"/>
              </a:rPr>
              <a:t>展開</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され</a:t>
            </a:r>
            <a:endPar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利用頻度も</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高くなる</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のでは？</a:t>
            </a:r>
          </a:p>
        </p:txBody>
      </p:sp>
      <p:sp>
        <p:nvSpPr>
          <p:cNvPr id="31" name="テキスト ボックス 30"/>
          <p:cNvSpPr txBox="1"/>
          <p:nvPr/>
        </p:nvSpPr>
        <p:spPr>
          <a:xfrm>
            <a:off x="1098989" y="4949855"/>
            <a:ext cx="8277445" cy="1022569"/>
          </a:xfrm>
          <a:prstGeom prst="rect">
            <a:avLst/>
          </a:prstGeom>
          <a:noFill/>
          <a:ln w="28575">
            <a:solidFill>
              <a:schemeClr val="bg2">
                <a:lumMod val="60000"/>
                <a:lumOff val="40000"/>
              </a:schemeClr>
            </a:solidFill>
          </a:ln>
        </p:spPr>
        <p:txBody>
          <a:bodyPr wrap="square" tIns="144000" rtlCol="0">
            <a:spAutoFit/>
          </a:bodyPr>
          <a:lstStyle/>
          <a:p>
            <a:r>
              <a:rPr lang="en-US" altLang="ja-JP" sz="5400" b="1" dirty="0">
                <a:solidFill>
                  <a:schemeClr val="tx1">
                    <a:lumMod val="85000"/>
                    <a:lumOff val="15000"/>
                  </a:schemeClr>
                </a:solidFill>
                <a:latin typeface="メイリオ" panose="020B0604030504040204" pitchFamily="50" charset="-128"/>
                <a:ea typeface="メイリオ" panose="020B0604030504040204" pitchFamily="50" charset="-128"/>
              </a:rPr>
              <a:t>Slack</a:t>
            </a:r>
            <a:r>
              <a:rPr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から</a:t>
            </a:r>
            <a:r>
              <a:rPr lang="ja-JP" altLang="en-US" sz="5400" b="1" dirty="0">
                <a:solidFill>
                  <a:srgbClr val="EA0000"/>
                </a:solidFill>
                <a:latin typeface="メイリオ" panose="020B0604030504040204" pitchFamily="50" charset="-128"/>
                <a:ea typeface="メイリオ" panose="020B0604030504040204" pitchFamily="50" charset="-128"/>
              </a:rPr>
              <a:t>直接検索</a:t>
            </a:r>
            <a:r>
              <a:rPr lang="ja-JP" altLang="en-US" sz="2400" dirty="0" smtClean="0">
                <a:solidFill>
                  <a:schemeClr val="tx1">
                    <a:lumMod val="85000"/>
                    <a:lumOff val="15000"/>
                  </a:schemeClr>
                </a:solidFill>
                <a:latin typeface="メイリオ" panose="020B0604030504040204" pitchFamily="50" charset="-128"/>
                <a:ea typeface="メイリオ" panose="020B0604030504040204" pitchFamily="50" charset="-128"/>
              </a:rPr>
              <a:t>できるアプリ</a:t>
            </a:r>
            <a:r>
              <a:rPr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を</a:t>
            </a:r>
            <a:r>
              <a:rPr lang="ja-JP" altLang="en-US" sz="2400" dirty="0" smtClean="0">
                <a:solidFill>
                  <a:schemeClr val="tx1">
                    <a:lumMod val="85000"/>
                    <a:lumOff val="15000"/>
                  </a:schemeClr>
                </a:solidFill>
                <a:latin typeface="メイリオ" panose="020B0604030504040204" pitchFamily="50" charset="-128"/>
                <a:ea typeface="メイリオ" panose="020B0604030504040204" pitchFamily="50" charset="-128"/>
              </a:rPr>
              <a:t>開発</a:t>
            </a:r>
            <a:endParaRPr lang="ja-JP" altLang="en-US" sz="24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34057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21</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4</a:t>
            </a:r>
            <a:r>
              <a:rPr kumimoji="1" lang="en-US" altLang="ja-JP" dirty="0" smtClean="0">
                <a:latin typeface="メイリオ" panose="020B0604030504040204" pitchFamily="50" charset="-128"/>
                <a:ea typeface="メイリオ" panose="020B0604030504040204" pitchFamily="50" charset="-128"/>
              </a:rPr>
              <a:t>. </a:t>
            </a:r>
            <a:r>
              <a:rPr kumimoji="1" lang="ja-JP" altLang="en-US" dirty="0" smtClean="0">
                <a:latin typeface="メイリオ" panose="020B0604030504040204" pitchFamily="50" charset="-128"/>
                <a:ea typeface="メイリオ" panose="020B0604030504040204" pitchFamily="50" charset="-128"/>
              </a:rPr>
              <a:t>アプリ開発</a:t>
            </a:r>
            <a:endParaRPr kumimoji="1" lang="ja-JP" altLang="en-US" dirty="0">
              <a:latin typeface="メイリオ" panose="020B0604030504040204" pitchFamily="50" charset="-128"/>
              <a:ea typeface="メイリオ" panose="020B0604030504040204" pitchFamily="50" charset="-128"/>
            </a:endParaRPr>
          </a:p>
        </p:txBody>
      </p:sp>
      <p:sp>
        <p:nvSpPr>
          <p:cNvPr id="9" name="テキスト ボックス 8"/>
          <p:cNvSpPr txBox="1"/>
          <p:nvPr/>
        </p:nvSpPr>
        <p:spPr>
          <a:xfrm>
            <a:off x="954001" y="1057790"/>
            <a:ext cx="8305800" cy="461665"/>
          </a:xfrm>
          <a:prstGeom prst="rect">
            <a:avLst/>
          </a:prstGeom>
          <a:noFill/>
        </p:spPr>
        <p:txBody>
          <a:bodyPr wrap="square" rtlCol="0">
            <a:spAutoFit/>
          </a:bodyPr>
          <a:lstStyle/>
          <a:p>
            <a:r>
              <a:rPr kumimoji="1" lang="en-US" altLang="ja-JP" sz="2400" b="1" dirty="0">
                <a:solidFill>
                  <a:schemeClr val="tx1">
                    <a:lumMod val="85000"/>
                    <a:lumOff val="15000"/>
                  </a:schemeClr>
                </a:solidFill>
                <a:latin typeface="メイリオ" panose="020B0604030504040204" pitchFamily="50" charset="-128"/>
                <a:ea typeface="メイリオ" panose="020B0604030504040204" pitchFamily="50" charset="-128"/>
              </a:rPr>
              <a:t>Slack</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から</a:t>
            </a:r>
            <a:r>
              <a:rPr kumimoji="1" lang="ja-JP" altLang="en-US" sz="2400" dirty="0" smtClean="0">
                <a:solidFill>
                  <a:schemeClr val="tx1">
                    <a:lumMod val="85000"/>
                    <a:lumOff val="15000"/>
                  </a:schemeClr>
                </a:solidFill>
                <a:latin typeface="メイリオ" panose="020B0604030504040204" pitchFamily="50" charset="-128"/>
                <a:ea typeface="メイリオ" panose="020B0604030504040204" pitchFamily="50" charset="-128"/>
              </a:rPr>
              <a:t>直接</a:t>
            </a:r>
            <a:r>
              <a:rPr kumimoji="1" lang="en-US" altLang="ja-JP" sz="2400" b="1" dirty="0" smtClean="0">
                <a:solidFill>
                  <a:schemeClr val="tx1">
                    <a:lumMod val="85000"/>
                    <a:lumOff val="15000"/>
                  </a:schemeClr>
                </a:solidFill>
                <a:latin typeface="メイリオ" panose="020B0604030504040204" pitchFamily="50" charset="-128"/>
                <a:ea typeface="メイリオ" panose="020B0604030504040204" pitchFamily="50" charset="-128"/>
              </a:rPr>
              <a:t>Confluence</a:t>
            </a:r>
            <a:r>
              <a:rPr kumimoji="1" lang="ja-JP" altLang="en-US" sz="2400" dirty="0" smtClean="0">
                <a:solidFill>
                  <a:schemeClr val="tx1">
                    <a:lumMod val="85000"/>
                    <a:lumOff val="15000"/>
                  </a:schemeClr>
                </a:solidFill>
                <a:latin typeface="メイリオ" panose="020B0604030504040204" pitchFamily="50" charset="-128"/>
                <a:ea typeface="メイリオ" panose="020B0604030504040204" pitchFamily="50" charset="-128"/>
              </a:rPr>
              <a:t>を検索</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できる</a:t>
            </a:r>
            <a:r>
              <a:rPr kumimoji="1" lang="ja-JP" altLang="en-US" sz="2400" dirty="0" smtClean="0">
                <a:solidFill>
                  <a:schemeClr val="tx1">
                    <a:lumMod val="85000"/>
                    <a:lumOff val="15000"/>
                  </a:schemeClr>
                </a:solidFill>
                <a:latin typeface="メイリオ" panose="020B0604030504040204" pitchFamily="50" charset="-128"/>
                <a:ea typeface="メイリオ" panose="020B0604030504040204" pitchFamily="50" charset="-128"/>
              </a:rPr>
              <a:t>アプリを開発</a:t>
            </a:r>
            <a:endPar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433" y="1583625"/>
            <a:ext cx="4644942" cy="4644942"/>
          </a:xfrm>
          <a:prstGeom prst="rect">
            <a:avLst/>
          </a:prstGeom>
        </p:spPr>
      </p:pic>
      <p:sp>
        <p:nvSpPr>
          <p:cNvPr id="12" name="テキスト ボックス 11"/>
          <p:cNvSpPr txBox="1"/>
          <p:nvPr/>
        </p:nvSpPr>
        <p:spPr>
          <a:xfrm>
            <a:off x="954001" y="2905822"/>
            <a:ext cx="5552500" cy="2000548"/>
          </a:xfrm>
          <a:prstGeom prst="rect">
            <a:avLst/>
          </a:prstGeom>
          <a:noFill/>
        </p:spPr>
        <p:txBody>
          <a:bodyPr wrap="square" rtlCol="0">
            <a:spAutoFit/>
          </a:bodyPr>
          <a:lstStyle/>
          <a:p>
            <a:pPr algn="ctr"/>
            <a:r>
              <a:rPr kumimoji="1" lang="en-US" altLang="ja-JP" sz="8000" b="1" dirty="0" err="1" smtClean="0">
                <a:solidFill>
                  <a:schemeClr val="bg2"/>
                </a:solidFill>
                <a:latin typeface="メイリオ" panose="020B0604030504040204" pitchFamily="50" charset="-128"/>
                <a:ea typeface="メイリオ" panose="020B0604030504040204" pitchFamily="50" charset="-128"/>
              </a:rPr>
              <a:t>ConShach</a:t>
            </a:r>
            <a:endParaRPr kumimoji="1" lang="en-US" altLang="ja-JP" sz="8000" b="1" dirty="0" smtClean="0">
              <a:solidFill>
                <a:schemeClr val="bg2"/>
              </a:solidFill>
              <a:latin typeface="メイリオ" panose="020B0604030504040204" pitchFamily="50" charset="-128"/>
              <a:ea typeface="メイリオ" panose="020B0604030504040204" pitchFamily="50" charset="-128"/>
            </a:endParaRPr>
          </a:p>
          <a:p>
            <a:pPr algn="ctr"/>
            <a:r>
              <a:rPr kumimoji="1" lang="ja-JP" altLang="en-US" sz="4400" b="1" dirty="0" smtClean="0">
                <a:solidFill>
                  <a:schemeClr val="bg2"/>
                </a:solidFill>
                <a:latin typeface="メイリオ" panose="020B0604030504040204" pitchFamily="50" charset="-128"/>
                <a:ea typeface="メイリオ" panose="020B0604030504040204" pitchFamily="50" charset="-128"/>
              </a:rPr>
              <a:t>（コンシャチ）</a:t>
            </a:r>
            <a:endParaRPr kumimoji="1" lang="ja-JP" altLang="en-US" sz="4400" b="1" dirty="0">
              <a:solidFill>
                <a:schemeClr val="bg2"/>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276496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pic>
        <p:nvPicPr>
          <p:cNvPr id="10" name="図 9"/>
          <p:cNvPicPr>
            <a:picLocks noChangeAspect="1"/>
          </p:cNvPicPr>
          <p:nvPr/>
        </p:nvPicPr>
        <p:blipFill rotWithShape="1">
          <a:blip r:embed="rId3"/>
          <a:srcRect l="14845" r="17124"/>
          <a:stretch/>
        </p:blipFill>
        <p:spPr>
          <a:xfrm>
            <a:off x="936338" y="1341304"/>
            <a:ext cx="8577881" cy="5199441"/>
          </a:xfrm>
          <a:prstGeom prst="rect">
            <a:avLst/>
          </a:prstGeom>
        </p:spPr>
      </p:pic>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22</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4</a:t>
            </a:r>
            <a:r>
              <a:rPr kumimoji="1" lang="en-US" altLang="ja-JP" dirty="0" smtClean="0">
                <a:latin typeface="メイリオ" panose="020B0604030504040204" pitchFamily="50" charset="-128"/>
                <a:ea typeface="メイリオ" panose="020B0604030504040204" pitchFamily="50" charset="-128"/>
              </a:rPr>
              <a:t>. </a:t>
            </a:r>
            <a:r>
              <a:rPr kumimoji="1" lang="ja-JP" altLang="en-US" dirty="0" smtClean="0">
                <a:latin typeface="メイリオ" panose="020B0604030504040204" pitchFamily="50" charset="-128"/>
                <a:ea typeface="メイリオ" panose="020B0604030504040204" pitchFamily="50" charset="-128"/>
              </a:rPr>
              <a:t>アプリ開発</a:t>
            </a:r>
            <a:endParaRPr kumimoji="1" lang="ja-JP" altLang="en-US" dirty="0">
              <a:latin typeface="メイリオ" panose="020B0604030504040204" pitchFamily="50" charset="-128"/>
              <a:ea typeface="メイリオ" panose="020B0604030504040204" pitchFamily="50" charset="-128"/>
            </a:endParaRPr>
          </a:p>
        </p:txBody>
      </p:sp>
      <p:sp>
        <p:nvSpPr>
          <p:cNvPr id="9" name="正方形/長方形 8"/>
          <p:cNvSpPr/>
          <p:nvPr/>
        </p:nvSpPr>
        <p:spPr>
          <a:xfrm>
            <a:off x="954001" y="5831724"/>
            <a:ext cx="3828152" cy="620820"/>
          </a:xfrm>
          <a:prstGeom prst="rect">
            <a:avLst/>
          </a:prstGeom>
          <a:noFill/>
          <a:ln w="381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4981575" y="2507511"/>
            <a:ext cx="4532643" cy="3102997"/>
          </a:xfrm>
          <a:prstGeom prst="rect">
            <a:avLst/>
          </a:prstGeom>
          <a:noFill/>
          <a:ln w="381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58A47A6-9E7E-1A46-CDBE-9D9FAA0BD697}"/>
              </a:ext>
            </a:extLst>
          </p:cNvPr>
          <p:cNvSpPr txBox="1"/>
          <p:nvPr/>
        </p:nvSpPr>
        <p:spPr>
          <a:xfrm>
            <a:off x="954001" y="943391"/>
            <a:ext cx="2800314"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latin typeface="メイリオ" panose="020B0604030504040204" pitchFamily="50" charset="-128"/>
                <a:ea typeface="メイリオ" panose="020B0604030504040204" pitchFamily="50" charset="-128"/>
              </a:rPr>
              <a:t>操作</a:t>
            </a:r>
            <a:r>
              <a:rPr kumimoji="1" lang="ja-JP" altLang="en-US" sz="1800" dirty="0" smtClean="0">
                <a:latin typeface="メイリオ" panose="020B0604030504040204" pitchFamily="50" charset="-128"/>
                <a:ea typeface="メイリオ" panose="020B0604030504040204" pitchFamily="50" charset="-128"/>
              </a:rPr>
              <a:t>方法</a:t>
            </a:r>
            <a:endParaRPr kumimoji="1" lang="ja-JP" altLang="en-US" sz="1800" dirty="0">
              <a:latin typeface="メイリオ" panose="020B0604030504040204" pitchFamily="50" charset="-128"/>
              <a:ea typeface="メイリオ" panose="020B0604030504040204" pitchFamily="50" charset="-128"/>
            </a:endParaRPr>
          </a:p>
        </p:txBody>
      </p:sp>
      <p:sp>
        <p:nvSpPr>
          <p:cNvPr id="14" name="正方形/長方形 13"/>
          <p:cNvSpPr/>
          <p:nvPr/>
        </p:nvSpPr>
        <p:spPr>
          <a:xfrm>
            <a:off x="919271" y="1341304"/>
            <a:ext cx="4033728" cy="449042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p:nvSpPr>
        <p:spPr>
          <a:xfrm>
            <a:off x="891908" y="4357015"/>
            <a:ext cx="3890245" cy="930236"/>
          </a:xfrm>
          <a:prstGeom prst="wedgeRectCallout">
            <a:avLst>
              <a:gd name="adj1" fmla="val -21078"/>
              <a:gd name="adj2" fmla="val 88098"/>
            </a:avLst>
          </a:prstGeom>
          <a:solidFill>
            <a:schemeClr val="bg2"/>
          </a:solidFill>
        </p:spPr>
        <p:txBody>
          <a:bodyPr wrap="square" tIns="144000" rtlCol="0">
            <a:spAutoFit/>
          </a:bodyPr>
          <a:lstStyle/>
          <a:p>
            <a:r>
              <a:rPr kumimoji="1" lang="ja-JP" altLang="en-US" sz="2400" b="1" dirty="0" smtClean="0">
                <a:solidFill>
                  <a:schemeClr val="bg1"/>
                </a:solidFill>
                <a:latin typeface="メイリオ" panose="020B0604030504040204" pitchFamily="50" charset="-128"/>
                <a:ea typeface="メイリオ" panose="020B0604030504040204" pitchFamily="50" charset="-128"/>
              </a:rPr>
              <a:t>①メッセージで検索内容を</a:t>
            </a:r>
            <a:endParaRPr kumimoji="1" lang="en-US" altLang="ja-JP" sz="2400" b="1" dirty="0" smtClean="0">
              <a:solidFill>
                <a:schemeClr val="bg1"/>
              </a:solidFill>
              <a:latin typeface="メイリオ" panose="020B0604030504040204" pitchFamily="50" charset="-128"/>
              <a:ea typeface="メイリオ" panose="020B0604030504040204" pitchFamily="50" charset="-128"/>
            </a:endParaRPr>
          </a:p>
          <a:p>
            <a:r>
              <a:rPr kumimoji="1" lang="ja-JP" altLang="en-US" sz="2400" b="1" dirty="0" smtClean="0">
                <a:solidFill>
                  <a:schemeClr val="bg1"/>
                </a:solidFill>
                <a:latin typeface="メイリオ" panose="020B0604030504040204" pitchFamily="50" charset="-128"/>
                <a:ea typeface="メイリオ" panose="020B0604030504040204" pitchFamily="50" charset="-128"/>
              </a:rPr>
              <a:t>　記述して送信</a:t>
            </a:r>
            <a:endParaRPr kumimoji="1" lang="en-US" altLang="ja-JP" sz="2400" b="1" dirty="0">
              <a:solidFill>
                <a:schemeClr val="bg1"/>
              </a:solidFill>
              <a:latin typeface="メイリオ" panose="020B0604030504040204" pitchFamily="50" charset="-128"/>
              <a:ea typeface="メイリオ" panose="020B0604030504040204" pitchFamily="50" charset="-128"/>
            </a:endParaRPr>
          </a:p>
        </p:txBody>
      </p:sp>
      <p:sp>
        <p:nvSpPr>
          <p:cNvPr id="16" name="正方形/長方形 15"/>
          <p:cNvSpPr/>
          <p:nvPr/>
        </p:nvSpPr>
        <p:spPr>
          <a:xfrm>
            <a:off x="4952998" y="1341304"/>
            <a:ext cx="4561219" cy="107800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4953000" y="5654877"/>
            <a:ext cx="4578286" cy="88586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ボックス 6"/>
          <p:cNvSpPr txBox="1"/>
          <p:nvPr/>
        </p:nvSpPr>
        <p:spPr>
          <a:xfrm>
            <a:off x="5225278" y="5370417"/>
            <a:ext cx="3580925" cy="930236"/>
          </a:xfrm>
          <a:prstGeom prst="wedgeRectCallout">
            <a:avLst>
              <a:gd name="adj1" fmla="val -21868"/>
              <a:gd name="adj2" fmla="val -72660"/>
            </a:avLst>
          </a:prstGeom>
          <a:solidFill>
            <a:schemeClr val="bg2"/>
          </a:solidFill>
        </p:spPr>
        <p:txBody>
          <a:bodyPr wrap="square" tIns="144000" rtlCol="0">
            <a:spAutoFit/>
          </a:bodyPr>
          <a:lstStyle/>
          <a:p>
            <a:r>
              <a:rPr kumimoji="1" lang="ja-JP" altLang="en-US" sz="2400" b="1" dirty="0" smtClean="0">
                <a:solidFill>
                  <a:schemeClr val="bg1"/>
                </a:solidFill>
                <a:latin typeface="メイリオ" panose="020B0604030504040204" pitchFamily="50" charset="-128"/>
                <a:ea typeface="メイリオ" panose="020B0604030504040204" pitchFamily="50" charset="-128"/>
              </a:rPr>
              <a:t>②スレッドの返信で</a:t>
            </a:r>
            <a:endParaRPr kumimoji="1" lang="en-US" altLang="ja-JP" sz="2400" b="1" dirty="0" smtClean="0">
              <a:solidFill>
                <a:schemeClr val="bg1"/>
              </a:solidFill>
              <a:latin typeface="メイリオ" panose="020B0604030504040204" pitchFamily="50" charset="-128"/>
              <a:ea typeface="メイリオ" panose="020B0604030504040204" pitchFamily="50" charset="-128"/>
            </a:endParaRPr>
          </a:p>
          <a:p>
            <a:r>
              <a:rPr kumimoji="1" lang="ja-JP" altLang="en-US" sz="2400" b="1" dirty="0" smtClean="0">
                <a:solidFill>
                  <a:schemeClr val="bg1"/>
                </a:solidFill>
                <a:latin typeface="メイリオ" panose="020B0604030504040204" pitchFamily="50" charset="-128"/>
                <a:ea typeface="メイリオ" panose="020B0604030504040204" pitchFamily="50" charset="-128"/>
              </a:rPr>
              <a:t>　検索結果が表示され</a:t>
            </a:r>
            <a:r>
              <a:rPr kumimoji="1" lang="ja-JP" altLang="en-US" sz="2400" b="1" dirty="0">
                <a:solidFill>
                  <a:schemeClr val="bg1"/>
                </a:solidFill>
                <a:latin typeface="メイリオ" panose="020B0604030504040204" pitchFamily="50" charset="-128"/>
                <a:ea typeface="メイリオ" panose="020B0604030504040204" pitchFamily="50" charset="-128"/>
              </a:rPr>
              <a:t>る</a:t>
            </a:r>
            <a:endParaRPr kumimoji="1" lang="en-US" altLang="ja-JP" sz="2400" b="1" dirty="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38615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23</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4</a:t>
            </a:r>
            <a:r>
              <a:rPr kumimoji="1" lang="en-US" altLang="ja-JP" dirty="0" smtClean="0">
                <a:latin typeface="メイリオ" panose="020B0604030504040204" pitchFamily="50" charset="-128"/>
                <a:ea typeface="メイリオ" panose="020B0604030504040204" pitchFamily="50" charset="-128"/>
              </a:rPr>
              <a:t>. </a:t>
            </a:r>
            <a:r>
              <a:rPr kumimoji="1" lang="ja-JP" altLang="en-US" dirty="0" smtClean="0">
                <a:latin typeface="メイリオ" panose="020B0604030504040204" pitchFamily="50" charset="-128"/>
                <a:ea typeface="メイリオ" panose="020B0604030504040204" pitchFamily="50" charset="-128"/>
              </a:rPr>
              <a:t>アプリ開発</a:t>
            </a:r>
            <a:endParaRPr kumimoji="1" lang="ja-JP" altLang="en-US"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0BC4B6E7-C507-8645-8837-80BD1C1ADC1E}"/>
              </a:ext>
            </a:extLst>
          </p:cNvPr>
          <p:cNvSpPr/>
          <p:nvPr/>
        </p:nvSpPr>
        <p:spPr>
          <a:xfrm>
            <a:off x="954001" y="1381697"/>
            <a:ext cx="1384938" cy="539974"/>
          </a:xfrm>
          <a:prstGeom prst="rect">
            <a:avLst/>
          </a:prstGeom>
          <a:noFill/>
          <a:ln w="38100">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000" b="1" dirty="0">
                <a:solidFill>
                  <a:srgbClr val="0070C0"/>
                </a:solidFill>
                <a:latin typeface="メイリオ" panose="020B0604030504040204" pitchFamily="50" charset="-128"/>
                <a:ea typeface="メイリオ" panose="020B0604030504040204" pitchFamily="50" charset="-128"/>
              </a:rPr>
              <a:t>送信</a:t>
            </a:r>
          </a:p>
        </p:txBody>
      </p:sp>
      <p:sp>
        <p:nvSpPr>
          <p:cNvPr id="5" name="正方形/長方形 4">
            <a:extLst>
              <a:ext uri="{FF2B5EF4-FFF2-40B4-BE49-F238E27FC236}">
                <a16:creationId xmlns:a16="http://schemas.microsoft.com/office/drawing/2014/main" id="{2B5EF8CF-C921-9853-7CBE-533CB43DBBA2}"/>
              </a:ext>
            </a:extLst>
          </p:cNvPr>
          <p:cNvSpPr/>
          <p:nvPr/>
        </p:nvSpPr>
        <p:spPr>
          <a:xfrm>
            <a:off x="954001" y="3682191"/>
            <a:ext cx="1384938" cy="539974"/>
          </a:xfrm>
          <a:prstGeom prst="rect">
            <a:avLst/>
          </a:prstGeom>
          <a:noFill/>
          <a:ln w="38100">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000" b="1" dirty="0">
                <a:solidFill>
                  <a:srgbClr val="0070C0"/>
                </a:solidFill>
                <a:latin typeface="メイリオ" panose="020B0604030504040204" pitchFamily="50" charset="-128"/>
                <a:ea typeface="メイリオ" panose="020B0604030504040204" pitchFamily="50" charset="-128"/>
              </a:rPr>
              <a:t>編集</a:t>
            </a:r>
          </a:p>
        </p:txBody>
      </p:sp>
      <p:sp>
        <p:nvSpPr>
          <p:cNvPr id="7" name="正方形/長方形 6">
            <a:extLst>
              <a:ext uri="{FF2B5EF4-FFF2-40B4-BE49-F238E27FC236}">
                <a16:creationId xmlns:a16="http://schemas.microsoft.com/office/drawing/2014/main" id="{0B6AA450-6DF3-8870-07AB-78D7A062FD97}"/>
              </a:ext>
            </a:extLst>
          </p:cNvPr>
          <p:cNvSpPr/>
          <p:nvPr/>
        </p:nvSpPr>
        <p:spPr>
          <a:xfrm>
            <a:off x="954001" y="4832438"/>
            <a:ext cx="1384938" cy="539974"/>
          </a:xfrm>
          <a:prstGeom prst="rect">
            <a:avLst/>
          </a:prstGeom>
          <a:noFill/>
          <a:ln w="38100">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000" b="1" dirty="0">
                <a:solidFill>
                  <a:srgbClr val="0070C0"/>
                </a:solidFill>
                <a:latin typeface="メイリオ" panose="020B0604030504040204" pitchFamily="50" charset="-128"/>
                <a:ea typeface="メイリオ" panose="020B0604030504040204" pitchFamily="50" charset="-128"/>
              </a:rPr>
              <a:t>返信</a:t>
            </a:r>
          </a:p>
        </p:txBody>
      </p:sp>
      <p:sp>
        <p:nvSpPr>
          <p:cNvPr id="8" name="正方形/長方形 7">
            <a:extLst>
              <a:ext uri="{FF2B5EF4-FFF2-40B4-BE49-F238E27FC236}">
                <a16:creationId xmlns:a16="http://schemas.microsoft.com/office/drawing/2014/main" id="{7C814BC9-207A-D89B-A332-DF185988B450}"/>
              </a:ext>
            </a:extLst>
          </p:cNvPr>
          <p:cNvSpPr/>
          <p:nvPr/>
        </p:nvSpPr>
        <p:spPr>
          <a:xfrm>
            <a:off x="954001" y="5982683"/>
            <a:ext cx="1384938" cy="539974"/>
          </a:xfrm>
          <a:prstGeom prst="rect">
            <a:avLst/>
          </a:prstGeom>
          <a:noFill/>
          <a:ln w="38100">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000" b="1" dirty="0">
                <a:solidFill>
                  <a:srgbClr val="0070C0"/>
                </a:solidFill>
                <a:latin typeface="メイリオ" panose="020B0604030504040204" pitchFamily="50" charset="-128"/>
                <a:ea typeface="メイリオ" panose="020B0604030504040204" pitchFamily="50" charset="-128"/>
              </a:rPr>
              <a:t>表示</a:t>
            </a:r>
          </a:p>
        </p:txBody>
      </p:sp>
      <p:sp>
        <p:nvSpPr>
          <p:cNvPr id="9" name="正方形/長方形 8">
            <a:extLst>
              <a:ext uri="{FF2B5EF4-FFF2-40B4-BE49-F238E27FC236}">
                <a16:creationId xmlns:a16="http://schemas.microsoft.com/office/drawing/2014/main" id="{1FCB04C4-4822-AC38-0954-81A8765580A5}"/>
              </a:ext>
            </a:extLst>
          </p:cNvPr>
          <p:cNvSpPr/>
          <p:nvPr/>
        </p:nvSpPr>
        <p:spPr>
          <a:xfrm>
            <a:off x="954001" y="2531944"/>
            <a:ext cx="1384938" cy="539974"/>
          </a:xfrm>
          <a:prstGeom prst="rect">
            <a:avLst/>
          </a:prstGeom>
          <a:solidFill>
            <a:schemeClr val="bg2">
              <a:lumMod val="20000"/>
              <a:lumOff val="80000"/>
            </a:schemeClr>
          </a:solidFill>
          <a:ln w="38100">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800" b="1" dirty="0">
                <a:solidFill>
                  <a:srgbClr val="0070C0"/>
                </a:solidFill>
                <a:latin typeface="メイリオ" panose="020B0604030504040204" pitchFamily="50" charset="-128"/>
                <a:ea typeface="メイリオ" panose="020B0604030504040204" pitchFamily="50" charset="-128"/>
              </a:rPr>
              <a:t>検索</a:t>
            </a:r>
          </a:p>
        </p:txBody>
      </p:sp>
      <p:sp>
        <p:nvSpPr>
          <p:cNvPr id="22" name="二等辺三角形 21">
            <a:extLst>
              <a:ext uri="{FF2B5EF4-FFF2-40B4-BE49-F238E27FC236}">
                <a16:creationId xmlns:a16="http://schemas.microsoft.com/office/drawing/2014/main" id="{25A254FB-C161-0DA8-DB06-8198FD00F01A}"/>
              </a:ext>
            </a:extLst>
          </p:cNvPr>
          <p:cNvSpPr/>
          <p:nvPr/>
        </p:nvSpPr>
        <p:spPr>
          <a:xfrm flipV="1">
            <a:off x="1440544" y="2114700"/>
            <a:ext cx="383665" cy="226185"/>
          </a:xfrm>
          <a:prstGeom prst="triangle">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二等辺三角形 22">
            <a:extLst>
              <a:ext uri="{FF2B5EF4-FFF2-40B4-BE49-F238E27FC236}">
                <a16:creationId xmlns:a16="http://schemas.microsoft.com/office/drawing/2014/main" id="{B3C6DFFB-7F54-01AD-FB13-3F05556FEA6E}"/>
              </a:ext>
            </a:extLst>
          </p:cNvPr>
          <p:cNvSpPr/>
          <p:nvPr/>
        </p:nvSpPr>
        <p:spPr>
          <a:xfrm flipV="1">
            <a:off x="1440546" y="3264947"/>
            <a:ext cx="383665" cy="226185"/>
          </a:xfrm>
          <a:prstGeom prst="triangle">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a:extLst>
              <a:ext uri="{FF2B5EF4-FFF2-40B4-BE49-F238E27FC236}">
                <a16:creationId xmlns:a16="http://schemas.microsoft.com/office/drawing/2014/main" id="{0CE4ACC8-F492-3647-CC19-6B9C1A15C1CE}"/>
              </a:ext>
            </a:extLst>
          </p:cNvPr>
          <p:cNvSpPr/>
          <p:nvPr/>
        </p:nvSpPr>
        <p:spPr>
          <a:xfrm flipV="1">
            <a:off x="1440544" y="5565441"/>
            <a:ext cx="383665" cy="226185"/>
          </a:xfrm>
          <a:prstGeom prst="triangle">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24">
            <a:extLst>
              <a:ext uri="{FF2B5EF4-FFF2-40B4-BE49-F238E27FC236}">
                <a16:creationId xmlns:a16="http://schemas.microsoft.com/office/drawing/2014/main" id="{B971DAC9-AC88-7695-A8EA-73374BFC3CBD}"/>
              </a:ext>
            </a:extLst>
          </p:cNvPr>
          <p:cNvSpPr/>
          <p:nvPr/>
        </p:nvSpPr>
        <p:spPr>
          <a:xfrm flipV="1">
            <a:off x="1440544" y="4415194"/>
            <a:ext cx="383665" cy="226185"/>
          </a:xfrm>
          <a:prstGeom prst="triangle">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984C455B-38E1-1E20-E75A-35C8FE46AFA8}"/>
              </a:ext>
            </a:extLst>
          </p:cNvPr>
          <p:cNvSpPr txBox="1"/>
          <p:nvPr/>
        </p:nvSpPr>
        <p:spPr>
          <a:xfrm>
            <a:off x="2531442" y="1445798"/>
            <a:ext cx="6795438" cy="407016"/>
          </a:xfrm>
          <a:prstGeom prst="rect">
            <a:avLst/>
          </a:prstGeom>
          <a:noFill/>
        </p:spPr>
        <p:txBody>
          <a:bodyPr wrap="square" tIns="144000" rtlCol="0">
            <a:spAutoFit/>
          </a:bodyPr>
          <a:lstStyle/>
          <a:p>
            <a:r>
              <a:rPr kumimoji="1" lang="en-US" altLang="ja-JP" dirty="0">
                <a:latin typeface="メイリオ" panose="020B0604030504040204" pitchFamily="50" charset="-128"/>
                <a:ea typeface="メイリオ" panose="020B0604030504040204" pitchFamily="50" charset="-128"/>
              </a:rPr>
              <a:t>Slack</a:t>
            </a:r>
            <a:r>
              <a:rPr kumimoji="1" lang="ja-JP" altLang="en-US" dirty="0">
                <a:latin typeface="メイリオ" panose="020B0604030504040204" pitchFamily="50" charset="-128"/>
                <a:ea typeface="メイリオ" panose="020B0604030504040204" pitchFamily="50" charset="-128"/>
              </a:rPr>
              <a:t>のメッセージから検索したい内容を送信する。</a:t>
            </a:r>
          </a:p>
        </p:txBody>
      </p:sp>
      <p:sp>
        <p:nvSpPr>
          <p:cNvPr id="20" name="テキスト ボックス 19">
            <a:extLst>
              <a:ext uri="{FF2B5EF4-FFF2-40B4-BE49-F238E27FC236}">
                <a16:creationId xmlns:a16="http://schemas.microsoft.com/office/drawing/2014/main" id="{984C455B-38E1-1E20-E75A-35C8FE46AFA8}"/>
              </a:ext>
            </a:extLst>
          </p:cNvPr>
          <p:cNvSpPr txBox="1"/>
          <p:nvPr/>
        </p:nvSpPr>
        <p:spPr>
          <a:xfrm>
            <a:off x="2531442" y="2244480"/>
            <a:ext cx="6795438" cy="1114902"/>
          </a:xfrm>
          <a:prstGeom prst="rect">
            <a:avLst/>
          </a:prstGeom>
          <a:noFill/>
        </p:spPr>
        <p:txBody>
          <a:bodyPr wrap="square" tIns="144000" rtlCol="0">
            <a:spAutoFit/>
          </a:bodyPr>
          <a:lstStyle/>
          <a:p>
            <a:r>
              <a:rPr kumimoji="1" lang="en-US" altLang="ja-JP" sz="4000" b="1" dirty="0">
                <a:solidFill>
                  <a:srgbClr val="EA0000"/>
                </a:solidFill>
                <a:latin typeface="メイリオ" panose="020B0604030504040204" pitchFamily="50" charset="-128"/>
                <a:ea typeface="メイリオ" panose="020B0604030504040204" pitchFamily="50" charset="-128"/>
              </a:rPr>
              <a:t>Atlassian Intelligence</a:t>
            </a:r>
            <a:r>
              <a:rPr kumimoji="1" lang="ja-JP" altLang="en-US" sz="2000" dirty="0" smtClean="0">
                <a:latin typeface="メイリオ" panose="020B0604030504040204" pitchFamily="50" charset="-128"/>
                <a:ea typeface="メイリオ" panose="020B0604030504040204" pitchFamily="50" charset="-128"/>
              </a:rPr>
              <a:t>を</a:t>
            </a:r>
            <a:endParaRPr kumimoji="1" lang="en-US" altLang="ja-JP" sz="2000" dirty="0" smtClean="0">
              <a:latin typeface="メイリオ" panose="020B0604030504040204" pitchFamily="50" charset="-128"/>
              <a:ea typeface="メイリオ" panose="020B0604030504040204" pitchFamily="50" charset="-128"/>
            </a:endParaRPr>
          </a:p>
          <a:p>
            <a:r>
              <a:rPr kumimoji="1" lang="ja-JP" altLang="en-US" sz="2000" dirty="0" smtClean="0">
                <a:latin typeface="メイリオ" panose="020B0604030504040204" pitchFamily="50" charset="-128"/>
                <a:ea typeface="メイリオ" panose="020B0604030504040204" pitchFamily="50" charset="-128"/>
              </a:rPr>
              <a:t>使用して</a:t>
            </a:r>
            <a:r>
              <a:rPr kumimoji="1" lang="en-US" altLang="ja-JP" sz="2000" dirty="0" smtClean="0">
                <a:latin typeface="メイリオ" panose="020B0604030504040204" pitchFamily="50" charset="-128"/>
                <a:ea typeface="メイリオ" panose="020B0604030504040204" pitchFamily="50" charset="-128"/>
              </a:rPr>
              <a:t>Confluence</a:t>
            </a:r>
            <a:r>
              <a:rPr kumimoji="1" lang="ja-JP" altLang="en-US" sz="2000" dirty="0">
                <a:latin typeface="メイリオ" panose="020B0604030504040204" pitchFamily="50" charset="-128"/>
                <a:ea typeface="メイリオ" panose="020B0604030504040204" pitchFamily="50" charset="-128"/>
              </a:rPr>
              <a:t>上の情報を</a:t>
            </a:r>
            <a:r>
              <a:rPr kumimoji="1" lang="ja-JP" altLang="en-US" sz="2000" dirty="0" smtClean="0">
                <a:latin typeface="メイリオ" panose="020B0604030504040204" pitchFamily="50" charset="-128"/>
                <a:ea typeface="メイリオ" panose="020B0604030504040204" pitchFamily="50" charset="-128"/>
              </a:rPr>
              <a:t>検索する。</a:t>
            </a:r>
            <a:endParaRPr kumimoji="1" lang="ja-JP" altLang="en-US" sz="2000" dirty="0">
              <a:latin typeface="メイリオ" panose="020B0604030504040204" pitchFamily="50" charset="-128"/>
              <a:ea typeface="メイリオ" panose="020B0604030504040204" pitchFamily="50" charset="-128"/>
            </a:endParaRPr>
          </a:p>
        </p:txBody>
      </p:sp>
      <p:sp>
        <p:nvSpPr>
          <p:cNvPr id="21" name="テキスト ボックス 20">
            <a:extLst>
              <a:ext uri="{FF2B5EF4-FFF2-40B4-BE49-F238E27FC236}">
                <a16:creationId xmlns:a16="http://schemas.microsoft.com/office/drawing/2014/main" id="{984C455B-38E1-1E20-E75A-35C8FE46AFA8}"/>
              </a:ext>
            </a:extLst>
          </p:cNvPr>
          <p:cNvSpPr txBox="1"/>
          <p:nvPr/>
        </p:nvSpPr>
        <p:spPr>
          <a:xfrm>
            <a:off x="2531442" y="3640948"/>
            <a:ext cx="6795438" cy="622460"/>
          </a:xfrm>
          <a:prstGeom prst="rect">
            <a:avLst/>
          </a:prstGeom>
          <a:noFill/>
        </p:spPr>
        <p:txBody>
          <a:bodyPr wrap="square" tIns="144000" rtlCol="0">
            <a:spAutoFit/>
          </a:bodyPr>
          <a:lstStyle/>
          <a:p>
            <a:r>
              <a:rPr kumimoji="1" lang="en-US" altLang="ja-JP" dirty="0">
                <a:latin typeface="メイリオ" panose="020B0604030504040204" pitchFamily="50" charset="-128"/>
                <a:ea typeface="メイリオ" panose="020B0604030504040204" pitchFamily="50" charset="-128"/>
              </a:rPr>
              <a:t>Slack</a:t>
            </a:r>
            <a:r>
              <a:rPr kumimoji="1" lang="ja-JP" altLang="en-US" dirty="0">
                <a:latin typeface="メイリオ" panose="020B0604030504040204" pitchFamily="50" charset="-128"/>
                <a:ea typeface="メイリオ" panose="020B0604030504040204" pitchFamily="50" charset="-128"/>
              </a:rPr>
              <a:t>上で違和感なく表示させるために</a:t>
            </a:r>
            <a:r>
              <a:rPr kumimoji="1" lang="ja-JP" altLang="en-US" dirty="0" smtClean="0">
                <a:latin typeface="メイリオ" panose="020B0604030504040204" pitchFamily="50" charset="-128"/>
                <a:ea typeface="メイリオ" panose="020B0604030504040204" pitchFamily="50" charset="-128"/>
              </a:rPr>
              <a:t>、</a:t>
            </a:r>
            <a:endParaRPr kumimoji="1"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検索</a:t>
            </a:r>
            <a:r>
              <a:rPr kumimoji="1" lang="ja-JP" altLang="en-US" dirty="0">
                <a:latin typeface="メイリオ" panose="020B0604030504040204" pitchFamily="50" charset="-128"/>
                <a:ea typeface="メイリオ" panose="020B0604030504040204" pitchFamily="50" charset="-128"/>
              </a:rPr>
              <a:t>結果を編集する。</a:t>
            </a:r>
          </a:p>
        </p:txBody>
      </p:sp>
      <p:sp>
        <p:nvSpPr>
          <p:cNvPr id="26" name="テキスト ボックス 25">
            <a:extLst>
              <a:ext uri="{FF2B5EF4-FFF2-40B4-BE49-F238E27FC236}">
                <a16:creationId xmlns:a16="http://schemas.microsoft.com/office/drawing/2014/main" id="{984C455B-38E1-1E20-E75A-35C8FE46AFA8}"/>
              </a:ext>
            </a:extLst>
          </p:cNvPr>
          <p:cNvSpPr txBox="1"/>
          <p:nvPr/>
        </p:nvSpPr>
        <p:spPr>
          <a:xfrm>
            <a:off x="2531442" y="4895461"/>
            <a:ext cx="6795438" cy="407016"/>
          </a:xfrm>
          <a:prstGeom prst="rect">
            <a:avLst/>
          </a:prstGeom>
          <a:noFill/>
        </p:spPr>
        <p:txBody>
          <a:bodyPr wrap="square" tIns="144000" rtlCol="0">
            <a:spAutoFit/>
          </a:bodyPr>
          <a:lstStyle/>
          <a:p>
            <a:r>
              <a:rPr kumimoji="1" lang="ja-JP" altLang="en-US" dirty="0">
                <a:latin typeface="メイリオ" panose="020B0604030504040204" pitchFamily="50" charset="-128"/>
                <a:ea typeface="メイリオ" panose="020B0604030504040204" pitchFamily="50" charset="-128"/>
              </a:rPr>
              <a:t>検索結果を</a:t>
            </a:r>
            <a:r>
              <a:rPr kumimoji="1" lang="en-US" altLang="ja-JP" dirty="0">
                <a:latin typeface="メイリオ" panose="020B0604030504040204" pitchFamily="50" charset="-128"/>
                <a:ea typeface="メイリオ" panose="020B0604030504040204" pitchFamily="50" charset="-128"/>
              </a:rPr>
              <a:t>Slack</a:t>
            </a:r>
            <a:r>
              <a:rPr kumimoji="1" lang="ja-JP" altLang="en-US" dirty="0">
                <a:latin typeface="メイリオ" panose="020B0604030504040204" pitchFamily="50" charset="-128"/>
                <a:ea typeface="メイリオ" panose="020B0604030504040204" pitchFamily="50" charset="-128"/>
              </a:rPr>
              <a:t>のメッセージへ返信する。</a:t>
            </a:r>
          </a:p>
        </p:txBody>
      </p:sp>
      <p:sp>
        <p:nvSpPr>
          <p:cNvPr id="28" name="テキスト ボックス 27">
            <a:extLst>
              <a:ext uri="{FF2B5EF4-FFF2-40B4-BE49-F238E27FC236}">
                <a16:creationId xmlns:a16="http://schemas.microsoft.com/office/drawing/2014/main" id="{984C455B-38E1-1E20-E75A-35C8FE46AFA8}"/>
              </a:ext>
            </a:extLst>
          </p:cNvPr>
          <p:cNvSpPr txBox="1"/>
          <p:nvPr/>
        </p:nvSpPr>
        <p:spPr>
          <a:xfrm>
            <a:off x="2531442" y="6049162"/>
            <a:ext cx="6795438" cy="407016"/>
          </a:xfrm>
          <a:prstGeom prst="rect">
            <a:avLst/>
          </a:prstGeom>
          <a:noFill/>
        </p:spPr>
        <p:txBody>
          <a:bodyPr wrap="square" tIns="144000" rtlCol="0">
            <a:spAutoFit/>
          </a:bodyPr>
          <a:lstStyle/>
          <a:p>
            <a:r>
              <a:rPr kumimoji="1" lang="en-US" altLang="ja-JP" dirty="0">
                <a:latin typeface="メイリオ" panose="020B0604030504040204" pitchFamily="50" charset="-128"/>
                <a:ea typeface="メイリオ" panose="020B0604030504040204" pitchFamily="50" charset="-128"/>
              </a:rPr>
              <a:t>Slack</a:t>
            </a:r>
            <a:r>
              <a:rPr kumimoji="1" lang="ja-JP" altLang="en-US" dirty="0">
                <a:latin typeface="メイリオ" panose="020B0604030504040204" pitchFamily="50" charset="-128"/>
                <a:ea typeface="メイリオ" panose="020B0604030504040204" pitchFamily="50" charset="-128"/>
              </a:rPr>
              <a:t>のメッセージのスレッドに検索結果が表示される。</a:t>
            </a:r>
          </a:p>
        </p:txBody>
      </p:sp>
      <p:sp>
        <p:nvSpPr>
          <p:cNvPr id="18" name="テキスト ボックス 17">
            <a:extLst>
              <a:ext uri="{FF2B5EF4-FFF2-40B4-BE49-F238E27FC236}">
                <a16:creationId xmlns:a16="http://schemas.microsoft.com/office/drawing/2014/main" id="{858A47A6-9E7E-1A46-CDBE-9D9FAA0BD697}"/>
              </a:ext>
            </a:extLst>
          </p:cNvPr>
          <p:cNvSpPr txBox="1"/>
          <p:nvPr/>
        </p:nvSpPr>
        <p:spPr>
          <a:xfrm>
            <a:off x="954001" y="943391"/>
            <a:ext cx="2800314"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latin typeface="メイリオ" panose="020B0604030504040204" pitchFamily="50" charset="-128"/>
                <a:ea typeface="メイリオ" panose="020B0604030504040204" pitchFamily="50" charset="-128"/>
              </a:rPr>
              <a:t>処理</a:t>
            </a:r>
            <a:r>
              <a:rPr kumimoji="1" lang="ja-JP" altLang="en-US" sz="1800" dirty="0" smtClean="0">
                <a:latin typeface="メイリオ" panose="020B0604030504040204" pitchFamily="50" charset="-128"/>
                <a:ea typeface="メイリオ" panose="020B0604030504040204" pitchFamily="50" charset="-128"/>
              </a:rPr>
              <a:t>概要</a:t>
            </a:r>
            <a:endParaRPr kumimoji="1" lang="ja-JP" altLang="en-US" sz="1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047608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24</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5</a:t>
            </a:r>
            <a:r>
              <a:rPr kumimoji="1" lang="en-US" altLang="ja-JP" dirty="0" smtClean="0">
                <a:latin typeface="メイリオ" panose="020B0604030504040204" pitchFamily="50" charset="-128"/>
                <a:ea typeface="メイリオ" panose="020B0604030504040204" pitchFamily="50" charset="-128"/>
              </a:rPr>
              <a:t>. </a:t>
            </a:r>
            <a:r>
              <a:rPr kumimoji="1" lang="ja-JP" altLang="en-US" dirty="0" smtClean="0">
                <a:latin typeface="メイリオ" panose="020B0604030504040204" pitchFamily="50" charset="-128"/>
                <a:ea typeface="メイリオ" panose="020B0604030504040204" pitchFamily="50" charset="-128"/>
              </a:rPr>
              <a:t>アプリ検証</a:t>
            </a:r>
            <a:endParaRPr kumimoji="1" lang="ja-JP" altLang="en-US"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858A47A6-9E7E-1A46-CDBE-9D9FAA0BD697}"/>
              </a:ext>
            </a:extLst>
          </p:cNvPr>
          <p:cNvSpPr txBox="1"/>
          <p:nvPr/>
        </p:nvSpPr>
        <p:spPr>
          <a:xfrm>
            <a:off x="954001" y="943391"/>
            <a:ext cx="1944303"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latin typeface="メイリオ" panose="020B0604030504040204" pitchFamily="50" charset="-128"/>
                <a:ea typeface="メイリオ" panose="020B0604030504040204" pitchFamily="50" charset="-128"/>
              </a:rPr>
              <a:t>検証方法</a:t>
            </a:r>
          </a:p>
        </p:txBody>
      </p:sp>
      <p:sp>
        <p:nvSpPr>
          <p:cNvPr id="3" name="テキスト ボックス 2">
            <a:extLst>
              <a:ext uri="{FF2B5EF4-FFF2-40B4-BE49-F238E27FC236}">
                <a16:creationId xmlns:a16="http://schemas.microsoft.com/office/drawing/2014/main" id="{68657FCD-D1E9-4214-2460-981BC75A1F7E}"/>
              </a:ext>
            </a:extLst>
          </p:cNvPr>
          <p:cNvSpPr txBox="1"/>
          <p:nvPr/>
        </p:nvSpPr>
        <p:spPr>
          <a:xfrm>
            <a:off x="1088755" y="1359506"/>
            <a:ext cx="8294775" cy="1046440"/>
          </a:xfrm>
          <a:prstGeom prst="rect">
            <a:avLst/>
          </a:prstGeom>
          <a:noFill/>
        </p:spPr>
        <p:txBody>
          <a:bodyPr wrap="square" rtlCol="0">
            <a:spAutoFit/>
          </a:bodyPr>
          <a:lstStyle/>
          <a:p>
            <a:pPr marR="0" algn="l" rtl="0">
              <a:spcBef>
                <a:spcPts val="0"/>
              </a:spcBef>
              <a:spcAft>
                <a:spcPts val="0"/>
              </a:spcAft>
            </a:pPr>
            <a:r>
              <a:rPr kumimoji="1" lang="ja-JP" altLang="ja-JP" sz="2400" i="0" dirty="0">
                <a:solidFill>
                  <a:srgbClr val="000000"/>
                </a:solidFill>
                <a:effectLst/>
                <a:latin typeface="メイリオ" panose="020B0604030504040204" pitchFamily="50" charset="-128"/>
                <a:ea typeface="メイリオ" panose="020B0604030504040204" pitchFamily="50" charset="-128"/>
                <a:cs typeface="Arial" panose="020B0604020202020204" pitchFamily="34" charset="0"/>
              </a:rPr>
              <a:t>計</a:t>
            </a:r>
            <a:r>
              <a:rPr kumimoji="1" lang="en-US" altLang="ja-JP" sz="2400" i="0" dirty="0">
                <a:solidFill>
                  <a:srgbClr val="000000"/>
                </a:solidFill>
                <a:effectLst/>
                <a:latin typeface="メイリオ" panose="020B0604030504040204" pitchFamily="50" charset="-128"/>
                <a:ea typeface="メイリオ" panose="020B0604030504040204" pitchFamily="50" charset="-128"/>
                <a:cs typeface="Arial" panose="020B0604020202020204" pitchFamily="34" charset="0"/>
              </a:rPr>
              <a:t>9</a:t>
            </a:r>
            <a:r>
              <a:rPr kumimoji="1" lang="ja-JP" altLang="ja-JP" sz="2400" i="0" dirty="0">
                <a:solidFill>
                  <a:srgbClr val="000000"/>
                </a:solidFill>
                <a:effectLst/>
                <a:latin typeface="メイリオ" panose="020B0604030504040204" pitchFamily="50" charset="-128"/>
                <a:ea typeface="メイリオ" panose="020B0604030504040204" pitchFamily="50" charset="-128"/>
                <a:cs typeface="Arial" panose="020B0604020202020204" pitchFamily="34" charset="0"/>
              </a:rPr>
              <a:t>名（アプリ使用</a:t>
            </a:r>
            <a:r>
              <a:rPr kumimoji="1" lang="en-US" altLang="ja-JP" sz="2400" i="0" dirty="0">
                <a:solidFill>
                  <a:srgbClr val="000000"/>
                </a:solidFill>
                <a:effectLst/>
                <a:latin typeface="メイリオ" panose="020B0604030504040204" pitchFamily="50" charset="-128"/>
                <a:ea typeface="メイリオ" panose="020B0604030504040204" pitchFamily="50" charset="-128"/>
                <a:cs typeface="Arial" panose="020B0604020202020204" pitchFamily="34" charset="0"/>
              </a:rPr>
              <a:t>5</a:t>
            </a:r>
            <a:r>
              <a:rPr kumimoji="1" lang="ja-JP" altLang="ja-JP" sz="2400" i="0" dirty="0">
                <a:solidFill>
                  <a:srgbClr val="000000"/>
                </a:solidFill>
                <a:effectLst/>
                <a:latin typeface="メイリオ" panose="020B0604030504040204" pitchFamily="50" charset="-128"/>
                <a:ea typeface="メイリオ" panose="020B0604030504040204" pitchFamily="50" charset="-128"/>
                <a:cs typeface="Arial" panose="020B0604020202020204" pitchFamily="34" charset="0"/>
              </a:rPr>
              <a:t>名、アプリ未使用</a:t>
            </a:r>
            <a:r>
              <a:rPr kumimoji="1" lang="en-US" altLang="ja-JP" sz="2400" i="0" dirty="0">
                <a:solidFill>
                  <a:srgbClr val="000000"/>
                </a:solidFill>
                <a:effectLst/>
                <a:latin typeface="メイリオ" panose="020B0604030504040204" pitchFamily="50" charset="-128"/>
                <a:ea typeface="メイリオ" panose="020B0604030504040204" pitchFamily="50" charset="-128"/>
                <a:cs typeface="Arial" panose="020B0604020202020204" pitchFamily="34" charset="0"/>
              </a:rPr>
              <a:t>4</a:t>
            </a:r>
            <a:r>
              <a:rPr kumimoji="1" lang="ja-JP" altLang="ja-JP" sz="2400" i="0" dirty="0">
                <a:solidFill>
                  <a:srgbClr val="000000"/>
                </a:solidFill>
                <a:effectLst/>
                <a:latin typeface="メイリオ" panose="020B0604030504040204" pitchFamily="50" charset="-128"/>
                <a:ea typeface="メイリオ" panose="020B0604030504040204" pitchFamily="50" charset="-128"/>
                <a:cs typeface="Arial" panose="020B0604020202020204" pitchFamily="34" charset="0"/>
              </a:rPr>
              <a:t>名）の社員に</a:t>
            </a:r>
            <a:endParaRPr lang="ja-JP" altLang="ja-JP" sz="2400" dirty="0">
              <a:effectLst/>
              <a:latin typeface="メイリオ" panose="020B0604030504040204" pitchFamily="50" charset="-128"/>
              <a:ea typeface="メイリオ" panose="020B0604030504040204" pitchFamily="50" charset="-128"/>
            </a:endParaRPr>
          </a:p>
          <a:p>
            <a:pPr marR="0" algn="l" rtl="0">
              <a:spcBef>
                <a:spcPts val="0"/>
              </a:spcBef>
              <a:spcAft>
                <a:spcPts val="0"/>
              </a:spcAft>
            </a:pPr>
            <a:r>
              <a:rPr kumimoji="1" lang="ja-JP" altLang="ja-JP" sz="2400" i="0" dirty="0">
                <a:solidFill>
                  <a:srgbClr val="000000"/>
                </a:solidFill>
                <a:effectLst/>
                <a:latin typeface="メイリオ" panose="020B0604030504040204" pitchFamily="50" charset="-128"/>
                <a:ea typeface="メイリオ" panose="020B0604030504040204" pitchFamily="50" charset="-128"/>
                <a:cs typeface="Arial" panose="020B0604020202020204" pitchFamily="34" charset="0"/>
              </a:rPr>
              <a:t>あらかじめ指定した内容の調査を依頼</a:t>
            </a:r>
            <a:r>
              <a:rPr kumimoji="1" lang="ja-JP" altLang="ja-JP" sz="2400" i="0" dirty="0" smtClean="0">
                <a:solidFill>
                  <a:srgbClr val="000000"/>
                </a:solidFill>
                <a:effectLst/>
                <a:latin typeface="メイリオ" panose="020B0604030504040204" pitchFamily="50" charset="-128"/>
                <a:ea typeface="メイリオ" panose="020B0604030504040204" pitchFamily="50" charset="-128"/>
                <a:cs typeface="Arial" panose="020B0604020202020204" pitchFamily="34" charset="0"/>
              </a:rPr>
              <a:t>。</a:t>
            </a:r>
            <a:endParaRPr kumimoji="1" lang="en-US" altLang="ja-JP" sz="2400" i="0" dirty="0" smtClean="0">
              <a:solidFill>
                <a:srgbClr val="000000"/>
              </a:solidFill>
              <a:effectLst/>
              <a:latin typeface="メイリオ" panose="020B0604030504040204" pitchFamily="50" charset="-128"/>
              <a:ea typeface="メイリオ" panose="020B0604030504040204" pitchFamily="50" charset="-128"/>
              <a:cs typeface="Arial" panose="020B0604020202020204" pitchFamily="34" charset="0"/>
            </a:endParaRPr>
          </a:p>
          <a:p>
            <a:r>
              <a:rPr kumimoji="1" lang="en-US" altLang="ja-JP" dirty="0" smtClean="0">
                <a:latin typeface="メイリオ" panose="020B0604030504040204" pitchFamily="50" charset="-128"/>
                <a:ea typeface="メイリオ" panose="020B0604030504040204" pitchFamily="50" charset="-128"/>
                <a:cs typeface="Arial" panose="020B0604020202020204" pitchFamily="34" charset="0"/>
              </a:rPr>
              <a:t>※</a:t>
            </a:r>
            <a:r>
              <a:rPr kumimoji="1" lang="ja-JP" altLang="en-US" dirty="0" smtClean="0">
                <a:latin typeface="メイリオ" panose="020B0604030504040204" pitchFamily="50" charset="-128"/>
                <a:ea typeface="メイリオ" panose="020B0604030504040204" pitchFamily="50" charset="-128"/>
                <a:cs typeface="Arial" panose="020B0604020202020204" pitchFamily="34" charset="0"/>
              </a:rPr>
              <a:t>追加検証については計</a:t>
            </a:r>
            <a:r>
              <a:rPr kumimoji="1" lang="en-US" altLang="ja-JP" dirty="0" smtClean="0">
                <a:latin typeface="メイリオ" panose="020B0604030504040204" pitchFamily="50" charset="-128"/>
                <a:ea typeface="メイリオ" panose="020B0604030504040204" pitchFamily="50" charset="-128"/>
                <a:cs typeface="Arial" panose="020B0604020202020204" pitchFamily="34" charset="0"/>
              </a:rPr>
              <a:t>8</a:t>
            </a:r>
            <a:r>
              <a:rPr kumimoji="1" lang="ja-JP" altLang="en-US" dirty="0" smtClean="0">
                <a:latin typeface="メイリオ" panose="020B0604030504040204" pitchFamily="50" charset="-128"/>
                <a:ea typeface="メイリオ" panose="020B0604030504040204" pitchFamily="50" charset="-128"/>
                <a:cs typeface="Arial" panose="020B0604020202020204" pitchFamily="34" charset="0"/>
              </a:rPr>
              <a:t>名（</a:t>
            </a:r>
            <a:r>
              <a:rPr kumimoji="1" lang="ja-JP" altLang="ja-JP" dirty="0">
                <a:latin typeface="メイリオ" panose="020B0604030504040204" pitchFamily="50" charset="-128"/>
                <a:ea typeface="メイリオ" panose="020B0604030504040204" pitchFamily="50" charset="-128"/>
                <a:cs typeface="Arial" panose="020B0604020202020204" pitchFamily="34" charset="0"/>
              </a:rPr>
              <a:t>アプリ</a:t>
            </a:r>
            <a:r>
              <a:rPr kumimoji="1" lang="ja-JP" altLang="ja-JP" dirty="0" smtClean="0">
                <a:latin typeface="メイリオ" panose="020B0604030504040204" pitchFamily="50" charset="-128"/>
                <a:ea typeface="メイリオ" panose="020B0604030504040204" pitchFamily="50" charset="-128"/>
                <a:cs typeface="Arial" panose="020B0604020202020204" pitchFamily="34" charset="0"/>
              </a:rPr>
              <a:t>使用</a:t>
            </a:r>
            <a:r>
              <a:rPr kumimoji="1" lang="en-US" altLang="ja-JP" dirty="0" smtClean="0">
                <a:latin typeface="メイリオ" panose="020B0604030504040204" pitchFamily="50" charset="-128"/>
                <a:ea typeface="メイリオ" panose="020B0604030504040204" pitchFamily="50" charset="-128"/>
                <a:cs typeface="Arial" panose="020B0604020202020204" pitchFamily="34" charset="0"/>
              </a:rPr>
              <a:t>4</a:t>
            </a:r>
            <a:r>
              <a:rPr kumimoji="1" lang="ja-JP" altLang="ja-JP" dirty="0" smtClean="0">
                <a:latin typeface="メイリオ" panose="020B0604030504040204" pitchFamily="50" charset="-128"/>
                <a:ea typeface="メイリオ" panose="020B0604030504040204" pitchFamily="50" charset="-128"/>
                <a:cs typeface="Arial" panose="020B0604020202020204" pitchFamily="34" charset="0"/>
              </a:rPr>
              <a:t>名</a:t>
            </a:r>
            <a:r>
              <a:rPr kumimoji="1" lang="ja-JP" altLang="ja-JP" dirty="0">
                <a:latin typeface="メイリオ" panose="020B0604030504040204" pitchFamily="50" charset="-128"/>
                <a:ea typeface="メイリオ" panose="020B0604030504040204" pitchFamily="50" charset="-128"/>
                <a:cs typeface="Arial" panose="020B0604020202020204" pitchFamily="34" charset="0"/>
              </a:rPr>
              <a:t>、アプリ未使用</a:t>
            </a:r>
            <a:r>
              <a:rPr kumimoji="1" lang="en-US" altLang="ja-JP" dirty="0">
                <a:latin typeface="メイリオ" panose="020B0604030504040204" pitchFamily="50" charset="-128"/>
                <a:ea typeface="メイリオ" panose="020B0604030504040204" pitchFamily="50" charset="-128"/>
                <a:cs typeface="Arial" panose="020B0604020202020204" pitchFamily="34" charset="0"/>
              </a:rPr>
              <a:t>4</a:t>
            </a:r>
            <a:r>
              <a:rPr kumimoji="1" lang="ja-JP" altLang="ja-JP" dirty="0">
                <a:latin typeface="メイリオ" panose="020B0604030504040204" pitchFamily="50" charset="-128"/>
                <a:ea typeface="メイリオ" panose="020B0604030504040204" pitchFamily="50" charset="-128"/>
                <a:cs typeface="Arial" panose="020B0604020202020204" pitchFamily="34" charset="0"/>
              </a:rPr>
              <a:t>名</a:t>
            </a:r>
            <a:r>
              <a:rPr kumimoji="1" lang="ja-JP" altLang="en-US" dirty="0" smtClean="0">
                <a:latin typeface="メイリオ" panose="020B0604030504040204" pitchFamily="50" charset="-128"/>
                <a:ea typeface="メイリオ" panose="020B0604030504040204" pitchFamily="50" charset="-128"/>
                <a:cs typeface="Arial" panose="020B0604020202020204" pitchFamily="34" charset="0"/>
              </a:rPr>
              <a:t>）</a:t>
            </a:r>
            <a:endParaRPr lang="ja-JP" altLang="ja-JP" dirty="0">
              <a:effectLst/>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147ACA22-6EF2-E587-52CB-4B4160A62D14}"/>
              </a:ext>
            </a:extLst>
          </p:cNvPr>
          <p:cNvSpPr txBox="1"/>
          <p:nvPr/>
        </p:nvSpPr>
        <p:spPr>
          <a:xfrm>
            <a:off x="954000" y="2713671"/>
            <a:ext cx="1944303"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latin typeface="メイリオ" panose="020B0604030504040204" pitchFamily="50" charset="-128"/>
                <a:ea typeface="メイリオ" panose="020B0604030504040204" pitchFamily="50" charset="-128"/>
              </a:rPr>
              <a:t>検証内容</a:t>
            </a:r>
          </a:p>
        </p:txBody>
      </p:sp>
      <p:sp>
        <p:nvSpPr>
          <p:cNvPr id="7" name="テキスト ボックス 6">
            <a:extLst>
              <a:ext uri="{FF2B5EF4-FFF2-40B4-BE49-F238E27FC236}">
                <a16:creationId xmlns:a16="http://schemas.microsoft.com/office/drawing/2014/main" id="{63AE99EA-CC26-9A84-2583-7861C4A7A2F8}"/>
              </a:ext>
            </a:extLst>
          </p:cNvPr>
          <p:cNvSpPr txBox="1"/>
          <p:nvPr/>
        </p:nvSpPr>
        <p:spPr>
          <a:xfrm>
            <a:off x="1088755" y="3061752"/>
            <a:ext cx="5648930" cy="830997"/>
          </a:xfrm>
          <a:prstGeom prst="rect">
            <a:avLst/>
          </a:prstGeom>
          <a:noFill/>
        </p:spPr>
        <p:txBody>
          <a:bodyPr wrap="square" rtlCol="0">
            <a:spAutoFit/>
          </a:bodyPr>
          <a:lstStyle/>
          <a:p>
            <a:pPr marR="0" algn="l" rtl="0">
              <a:spcBef>
                <a:spcPts val="0"/>
              </a:spcBef>
              <a:spcAft>
                <a:spcPts val="0"/>
              </a:spcAft>
            </a:pPr>
            <a:r>
              <a:rPr kumimoji="1" lang="ja-JP" altLang="en-US" sz="2400" i="0" dirty="0" smtClean="0">
                <a:solidFill>
                  <a:srgbClr val="000000"/>
                </a:solidFill>
                <a:effectLst/>
                <a:latin typeface="メイリオ" panose="020B0604030504040204" pitchFamily="50" charset="-128"/>
                <a:ea typeface="メイリオ" panose="020B0604030504040204" pitchFamily="50" charset="-128"/>
                <a:cs typeface="Arial" panose="020B0604020202020204" pitchFamily="34" charset="0"/>
              </a:rPr>
              <a:t>調査時間</a:t>
            </a:r>
            <a:endParaRPr kumimoji="1" lang="en-US" altLang="ja-JP" sz="2400" i="0" dirty="0" smtClean="0">
              <a:solidFill>
                <a:srgbClr val="000000"/>
              </a:solidFill>
              <a:effectLst/>
              <a:latin typeface="メイリオ" panose="020B0604030504040204" pitchFamily="50" charset="-128"/>
              <a:ea typeface="メイリオ" panose="020B0604030504040204" pitchFamily="50" charset="-128"/>
              <a:cs typeface="Arial" panose="020B0604020202020204" pitchFamily="34" charset="0"/>
            </a:endParaRPr>
          </a:p>
          <a:p>
            <a:pPr marR="0" algn="l" rtl="0">
              <a:spcBef>
                <a:spcPts val="0"/>
              </a:spcBef>
              <a:spcAft>
                <a:spcPts val="0"/>
              </a:spcAft>
            </a:pPr>
            <a:r>
              <a:rPr kumimoji="1" lang="ja-JP" altLang="en-US" sz="2400" i="0" dirty="0" smtClean="0">
                <a:solidFill>
                  <a:srgbClr val="000000"/>
                </a:solidFill>
                <a:effectLst/>
                <a:latin typeface="メイリオ" panose="020B0604030504040204" pitchFamily="50" charset="-128"/>
                <a:ea typeface="メイリオ" panose="020B0604030504040204" pitchFamily="50" charset="-128"/>
                <a:cs typeface="Arial" panose="020B0604020202020204" pitchFamily="34" charset="0"/>
              </a:rPr>
              <a:t>検索</a:t>
            </a:r>
            <a:r>
              <a:rPr kumimoji="1" lang="ja-JP" altLang="en-US" sz="2400" i="0" dirty="0">
                <a:solidFill>
                  <a:srgbClr val="000000"/>
                </a:solidFill>
                <a:effectLst/>
                <a:latin typeface="メイリオ" panose="020B0604030504040204" pitchFamily="50" charset="-128"/>
                <a:ea typeface="メイリオ" panose="020B0604030504040204" pitchFamily="50" charset="-128"/>
                <a:cs typeface="Arial" panose="020B0604020202020204" pitchFamily="34" charset="0"/>
              </a:rPr>
              <a:t>結果の</a:t>
            </a:r>
            <a:r>
              <a:rPr kumimoji="1" lang="ja-JP" altLang="en-US" sz="2400" i="0" dirty="0" smtClean="0">
                <a:solidFill>
                  <a:srgbClr val="000000"/>
                </a:solidFill>
                <a:effectLst/>
                <a:latin typeface="メイリオ" panose="020B0604030504040204" pitchFamily="50" charset="-128"/>
                <a:ea typeface="メイリオ" panose="020B0604030504040204" pitchFamily="50" charset="-128"/>
                <a:cs typeface="Arial" panose="020B0604020202020204" pitchFamily="34" charset="0"/>
              </a:rPr>
              <a:t>精度</a:t>
            </a:r>
            <a:endParaRPr lang="ja-JP" altLang="ja-JP" sz="2400" dirty="0">
              <a:effectLst/>
              <a:latin typeface="メイリオ" panose="020B0604030504040204" pitchFamily="50" charset="-128"/>
              <a:ea typeface="メイリオ" panose="020B0604030504040204" pitchFamily="50" charset="-128"/>
            </a:endParaRPr>
          </a:p>
        </p:txBody>
      </p:sp>
      <p:grpSp>
        <p:nvGrpSpPr>
          <p:cNvPr id="4" name="グループ化 3"/>
          <p:cNvGrpSpPr/>
          <p:nvPr/>
        </p:nvGrpSpPr>
        <p:grpSpPr>
          <a:xfrm>
            <a:off x="1204762" y="4035645"/>
            <a:ext cx="7496477" cy="2307423"/>
            <a:chOff x="1433161" y="4035645"/>
            <a:chExt cx="7496477" cy="2307423"/>
          </a:xfrm>
        </p:grpSpPr>
        <p:sp>
          <p:nvSpPr>
            <p:cNvPr id="11" name="楕円 10">
              <a:extLst>
                <a:ext uri="{FF2B5EF4-FFF2-40B4-BE49-F238E27FC236}">
                  <a16:creationId xmlns:a16="http://schemas.microsoft.com/office/drawing/2014/main" id="{82C402F4-FCBB-33FA-75C3-71136040FE83}"/>
                </a:ext>
              </a:extLst>
            </p:cNvPr>
            <p:cNvSpPr/>
            <p:nvPr/>
          </p:nvSpPr>
          <p:spPr>
            <a:xfrm>
              <a:off x="1433161" y="4035645"/>
              <a:ext cx="3465096" cy="2307423"/>
            </a:xfrm>
            <a:prstGeom prst="ellipse">
              <a:avLst/>
            </a:prstGeom>
            <a:solidFill>
              <a:schemeClr val="bg2">
                <a:lumMod val="20000"/>
                <a:lumOff val="80000"/>
              </a:schemeClr>
            </a:solidFill>
            <a:ln>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12" name="楕円 11">
              <a:extLst>
                <a:ext uri="{FF2B5EF4-FFF2-40B4-BE49-F238E27FC236}">
                  <a16:creationId xmlns:a16="http://schemas.microsoft.com/office/drawing/2014/main" id="{A50E4559-27E1-2BB2-FA4E-7AF4C5A6DCFE}"/>
                </a:ext>
              </a:extLst>
            </p:cNvPr>
            <p:cNvSpPr/>
            <p:nvPr/>
          </p:nvSpPr>
          <p:spPr>
            <a:xfrm>
              <a:off x="5464542" y="4035645"/>
              <a:ext cx="3465096" cy="2307423"/>
            </a:xfrm>
            <a:prstGeom prst="ellipse">
              <a:avLst/>
            </a:prstGeom>
            <a:noFill/>
            <a:ln>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pic>
          <p:nvPicPr>
            <p:cNvPr id="16" name="図 15" descr="アイコン&#10;&#10;自動的に生成された説明">
              <a:extLst>
                <a:ext uri="{FF2B5EF4-FFF2-40B4-BE49-F238E27FC236}">
                  <a16:creationId xmlns:a16="http://schemas.microsoft.com/office/drawing/2014/main" id="{274C3AE6-DDC8-CE90-AAB5-66F6A75190B5}"/>
                </a:ext>
              </a:extLst>
            </p:cNvPr>
            <p:cNvPicPr>
              <a:picLocks noChangeAspect="1"/>
            </p:cNvPicPr>
            <p:nvPr/>
          </p:nvPicPr>
          <p:blipFill>
            <a:blip r:embed="rId3"/>
            <a:stretch>
              <a:fillRect/>
            </a:stretch>
          </p:blipFill>
          <p:spPr>
            <a:xfrm>
              <a:off x="1996787" y="4687429"/>
              <a:ext cx="2337841" cy="1135814"/>
            </a:xfrm>
            <a:prstGeom prst="rect">
              <a:avLst/>
            </a:prstGeom>
          </p:spPr>
        </p:pic>
        <p:grpSp>
          <p:nvGrpSpPr>
            <p:cNvPr id="23" name="グループ化 22">
              <a:extLst>
                <a:ext uri="{FF2B5EF4-FFF2-40B4-BE49-F238E27FC236}">
                  <a16:creationId xmlns:a16="http://schemas.microsoft.com/office/drawing/2014/main" id="{EB2A3B67-04C2-601D-585B-C28535D529DB}"/>
                </a:ext>
              </a:extLst>
            </p:cNvPr>
            <p:cNvGrpSpPr>
              <a:grpSpLocks noChangeAspect="1"/>
            </p:cNvGrpSpPr>
            <p:nvPr/>
          </p:nvGrpSpPr>
          <p:grpSpPr>
            <a:xfrm>
              <a:off x="6088412" y="4562206"/>
              <a:ext cx="2356015" cy="1345589"/>
              <a:chOff x="5205106" y="5265570"/>
              <a:chExt cx="1761787" cy="1006208"/>
            </a:xfrm>
          </p:grpSpPr>
          <p:pic>
            <p:nvPicPr>
              <p:cNvPr id="18" name="図 17" descr="アイコン&#10;&#10;自動的に生成された説明">
                <a:extLst>
                  <a:ext uri="{FF2B5EF4-FFF2-40B4-BE49-F238E27FC236}">
                    <a16:creationId xmlns:a16="http://schemas.microsoft.com/office/drawing/2014/main" id="{6DE00738-713F-BC7F-4414-FEF0A9AEC5CE}"/>
                  </a:ext>
                </a:extLst>
              </p:cNvPr>
              <p:cNvPicPr>
                <a:picLocks noChangeAspect="1"/>
              </p:cNvPicPr>
              <p:nvPr/>
            </p:nvPicPr>
            <p:blipFill rotWithShape="1">
              <a:blip r:embed="rId4"/>
              <a:srcRect t="-1427" r="56136" b="58946"/>
              <a:stretch/>
            </p:blipFill>
            <p:spPr>
              <a:xfrm>
                <a:off x="5205106" y="5265570"/>
                <a:ext cx="694888" cy="624770"/>
              </a:xfrm>
              <a:prstGeom prst="rect">
                <a:avLst/>
              </a:prstGeom>
            </p:spPr>
          </p:pic>
          <p:pic>
            <p:nvPicPr>
              <p:cNvPr id="20" name="図 19" descr="アイコン&#10;&#10;中程度の精度で自動的に生成された説明">
                <a:extLst>
                  <a:ext uri="{FF2B5EF4-FFF2-40B4-BE49-F238E27FC236}">
                    <a16:creationId xmlns:a16="http://schemas.microsoft.com/office/drawing/2014/main" id="{990851CB-A424-F77D-BE0C-7889A1A441B3}"/>
                  </a:ext>
                </a:extLst>
              </p:cNvPr>
              <p:cNvPicPr>
                <a:picLocks noChangeAspect="1"/>
              </p:cNvPicPr>
              <p:nvPr/>
            </p:nvPicPr>
            <p:blipFill>
              <a:blip r:embed="rId5"/>
              <a:stretch>
                <a:fillRect/>
              </a:stretch>
            </p:blipFill>
            <p:spPr>
              <a:xfrm>
                <a:off x="5899994" y="5265570"/>
                <a:ext cx="1066899" cy="1006208"/>
              </a:xfrm>
              <a:prstGeom prst="roundRect">
                <a:avLst/>
              </a:prstGeom>
            </p:spPr>
          </p:pic>
        </p:grpSp>
        <p:sp>
          <p:nvSpPr>
            <p:cNvPr id="21" name="テキスト ボックス 20">
              <a:extLst>
                <a:ext uri="{FF2B5EF4-FFF2-40B4-BE49-F238E27FC236}">
                  <a16:creationId xmlns:a16="http://schemas.microsoft.com/office/drawing/2014/main" id="{74F57364-4168-4B63-F60E-A6E90A221AC9}"/>
                </a:ext>
              </a:extLst>
            </p:cNvPr>
            <p:cNvSpPr txBox="1"/>
            <p:nvPr/>
          </p:nvSpPr>
          <p:spPr>
            <a:xfrm>
              <a:off x="2432742" y="4171621"/>
              <a:ext cx="1465930" cy="400110"/>
            </a:xfrm>
            <a:prstGeom prst="rect">
              <a:avLst/>
            </a:prstGeom>
            <a:noFill/>
          </p:spPr>
          <p:txBody>
            <a:bodyPr wrap="square" rtlCol="0">
              <a:spAutoFit/>
            </a:bodyPr>
            <a:lstStyle/>
            <a:p>
              <a:pPr>
                <a:buClr>
                  <a:schemeClr val="bg2"/>
                </a:buClr>
              </a:pPr>
              <a:r>
                <a:rPr kumimoji="1" lang="ja-JP" altLang="en-US" sz="2000" b="1" dirty="0">
                  <a:solidFill>
                    <a:srgbClr val="0070C0"/>
                  </a:solidFill>
                  <a:latin typeface="メイリオ" panose="020B0604030504040204" pitchFamily="50" charset="-128"/>
                  <a:ea typeface="メイリオ" panose="020B0604030504040204" pitchFamily="50" charset="-128"/>
                </a:rPr>
                <a:t>アプリ使用</a:t>
              </a:r>
            </a:p>
          </p:txBody>
        </p:sp>
        <p:sp>
          <p:nvSpPr>
            <p:cNvPr id="22" name="テキスト ボックス 21">
              <a:extLst>
                <a:ext uri="{FF2B5EF4-FFF2-40B4-BE49-F238E27FC236}">
                  <a16:creationId xmlns:a16="http://schemas.microsoft.com/office/drawing/2014/main" id="{EA21034B-2818-3B39-C1C8-8CCF66789941}"/>
                </a:ext>
              </a:extLst>
            </p:cNvPr>
            <p:cNvSpPr txBox="1"/>
            <p:nvPr/>
          </p:nvSpPr>
          <p:spPr>
            <a:xfrm>
              <a:off x="6336139" y="4171621"/>
              <a:ext cx="1721902" cy="400110"/>
            </a:xfrm>
            <a:prstGeom prst="rect">
              <a:avLst/>
            </a:prstGeom>
            <a:noFill/>
          </p:spPr>
          <p:txBody>
            <a:bodyPr wrap="square" rtlCol="0">
              <a:spAutoFit/>
            </a:bodyPr>
            <a:lstStyle/>
            <a:p>
              <a:pPr>
                <a:buClr>
                  <a:schemeClr val="bg2"/>
                </a:buClr>
              </a:pPr>
              <a:r>
                <a:rPr kumimoji="1" lang="ja-JP" altLang="en-US" sz="2000" b="1" dirty="0">
                  <a:solidFill>
                    <a:srgbClr val="0070C0"/>
                  </a:solidFill>
                  <a:latin typeface="メイリオ" panose="020B0604030504040204" pitchFamily="50" charset="-128"/>
                  <a:ea typeface="メイリオ" panose="020B0604030504040204" pitchFamily="50" charset="-128"/>
                </a:rPr>
                <a:t>アプリ未使用</a:t>
              </a:r>
            </a:p>
          </p:txBody>
        </p:sp>
      </p:grpSp>
    </p:spTree>
    <p:extLst>
      <p:ext uri="{BB962C8B-B14F-4D97-AF65-F5344CB8AC3E}">
        <p14:creationId xmlns:p14="http://schemas.microsoft.com/office/powerpoint/2010/main" val="2811667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25</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5</a:t>
            </a:r>
            <a:r>
              <a:rPr kumimoji="1" lang="en-US" altLang="ja-JP" dirty="0" smtClean="0">
                <a:latin typeface="メイリオ" panose="020B0604030504040204" pitchFamily="50" charset="-128"/>
                <a:ea typeface="メイリオ" panose="020B0604030504040204" pitchFamily="50" charset="-128"/>
              </a:rPr>
              <a:t>. </a:t>
            </a:r>
            <a:r>
              <a:rPr kumimoji="1" lang="ja-JP" altLang="en-US" dirty="0" smtClean="0">
                <a:latin typeface="メイリオ" panose="020B0604030504040204" pitchFamily="50" charset="-128"/>
                <a:ea typeface="メイリオ" panose="020B0604030504040204" pitchFamily="50" charset="-128"/>
              </a:rPr>
              <a:t>アプリ検証</a:t>
            </a:r>
            <a:endParaRPr kumimoji="1" lang="ja-JP" altLang="en-US"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ED76D245-A5F5-F34A-5D40-88DF7A12CCE9}"/>
              </a:ext>
            </a:extLst>
          </p:cNvPr>
          <p:cNvSpPr txBox="1"/>
          <p:nvPr/>
        </p:nvSpPr>
        <p:spPr>
          <a:xfrm>
            <a:off x="3750496" y="1263052"/>
            <a:ext cx="2897533" cy="369332"/>
          </a:xfrm>
          <a:prstGeom prst="rect">
            <a:avLst/>
          </a:prstGeom>
          <a:noFill/>
        </p:spPr>
        <p:txBody>
          <a:bodyPr wrap="square" rtlCol="0">
            <a:spAutoFit/>
          </a:bodyPr>
          <a:lstStyle/>
          <a:p>
            <a:r>
              <a:rPr kumimoji="1" lang="en-US" altLang="ja-JP" sz="1800" b="1" dirty="0">
                <a:latin typeface="メイリオ" panose="020B0604030504040204" pitchFamily="50" charset="-128"/>
                <a:ea typeface="メイリオ" panose="020B0604030504040204" pitchFamily="50" charset="-128"/>
              </a:rPr>
              <a:t>1</a:t>
            </a:r>
            <a:r>
              <a:rPr kumimoji="1" lang="ja-JP" altLang="en-US" sz="1800" b="1" dirty="0">
                <a:latin typeface="メイリオ" panose="020B0604030504040204" pitchFamily="50" charset="-128"/>
                <a:ea typeface="メイリオ" panose="020B0604030504040204" pitchFamily="50" charset="-128"/>
              </a:rPr>
              <a:t>件当たりの平均調査時間</a:t>
            </a:r>
            <a:endParaRPr kumimoji="1" lang="en-US" altLang="ja-JP" sz="1800" b="1"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983156AD-4CF6-0EFB-74FC-902E6F459A7B}"/>
              </a:ext>
            </a:extLst>
          </p:cNvPr>
          <p:cNvSpPr txBox="1"/>
          <p:nvPr/>
        </p:nvSpPr>
        <p:spPr>
          <a:xfrm>
            <a:off x="954001" y="943391"/>
            <a:ext cx="4435684"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latin typeface="メイリオ" panose="020B0604030504040204" pitchFamily="50" charset="-128"/>
                <a:ea typeface="メイリオ" panose="020B0604030504040204" pitchFamily="50" charset="-128"/>
              </a:rPr>
              <a:t>検証</a:t>
            </a:r>
            <a:r>
              <a:rPr kumimoji="1" lang="ja-JP" altLang="en-US" sz="1800" dirty="0">
                <a:latin typeface="メイリオ" panose="020B0604030504040204" pitchFamily="50" charset="-128"/>
                <a:ea typeface="メイリオ" panose="020B0604030504040204" pitchFamily="50" charset="-128"/>
              </a:rPr>
              <a:t>結果</a:t>
            </a:r>
            <a:r>
              <a:rPr kumimoji="1" lang="ja-JP" altLang="en-US" sz="1800" dirty="0" smtClean="0">
                <a:latin typeface="メイリオ" panose="020B0604030504040204" pitchFamily="50" charset="-128"/>
                <a:ea typeface="メイリオ" panose="020B0604030504040204" pitchFamily="50" charset="-128"/>
              </a:rPr>
              <a:t>（</a:t>
            </a:r>
            <a:r>
              <a:rPr kumimoji="1" lang="ja-JP" altLang="en-US" sz="1800" b="1" dirty="0" smtClean="0">
                <a:latin typeface="メイリオ" panose="020B0604030504040204" pitchFamily="50" charset="-128"/>
                <a:ea typeface="メイリオ" panose="020B0604030504040204" pitchFamily="50" charset="-128"/>
              </a:rPr>
              <a:t>一般的な内容の調査</a:t>
            </a:r>
            <a:r>
              <a:rPr kumimoji="1" lang="ja-JP" altLang="en-US" sz="1800" b="1" dirty="0">
                <a:latin typeface="メイリオ" panose="020B0604030504040204" pitchFamily="50" charset="-128"/>
                <a:ea typeface="メイリオ" panose="020B0604030504040204" pitchFamily="50" charset="-128"/>
              </a:rPr>
              <a:t>時間</a:t>
            </a:r>
            <a:r>
              <a:rPr kumimoji="1" lang="ja-JP" altLang="en-US" sz="1800" dirty="0">
                <a:latin typeface="メイリオ" panose="020B0604030504040204" pitchFamily="50" charset="-128"/>
                <a:ea typeface="メイリオ" panose="020B0604030504040204" pitchFamily="50" charset="-128"/>
              </a:rPr>
              <a:t>）</a:t>
            </a:r>
          </a:p>
        </p:txBody>
      </p:sp>
      <p:graphicFrame>
        <p:nvGraphicFramePr>
          <p:cNvPr id="7" name="表 6">
            <a:extLst>
              <a:ext uri="{FF2B5EF4-FFF2-40B4-BE49-F238E27FC236}">
                <a16:creationId xmlns:a16="http://schemas.microsoft.com/office/drawing/2014/main" id="{AB0335AC-DAA2-FE6F-257C-F748D82ECE6A}"/>
              </a:ext>
            </a:extLst>
          </p:cNvPr>
          <p:cNvGraphicFramePr>
            <a:graphicFrameLocks noGrp="1"/>
          </p:cNvGraphicFramePr>
          <p:nvPr>
            <p:extLst>
              <p:ext uri="{D42A27DB-BD31-4B8C-83A1-F6EECF244321}">
                <p14:modId xmlns:p14="http://schemas.microsoft.com/office/powerpoint/2010/main" val="499459510"/>
              </p:ext>
            </p:extLst>
          </p:nvPr>
        </p:nvGraphicFramePr>
        <p:xfrm>
          <a:off x="1245000" y="1620159"/>
          <a:ext cx="7908524" cy="3617760"/>
        </p:xfrm>
        <a:graphic>
          <a:graphicData uri="http://schemas.openxmlformats.org/drawingml/2006/table">
            <a:tbl>
              <a:tblPr firstRow="1" firstCol="1" bandRow="1">
                <a:tableStyleId>{2D5ABB26-0587-4C30-8999-92F81FD0307C}</a:tableStyleId>
              </a:tblPr>
              <a:tblGrid>
                <a:gridCol w="2785560">
                  <a:extLst>
                    <a:ext uri="{9D8B030D-6E8A-4147-A177-3AD203B41FA5}">
                      <a16:colId xmlns:a16="http://schemas.microsoft.com/office/drawing/2014/main" val="469212709"/>
                    </a:ext>
                  </a:extLst>
                </a:gridCol>
                <a:gridCol w="2561482">
                  <a:extLst>
                    <a:ext uri="{9D8B030D-6E8A-4147-A177-3AD203B41FA5}">
                      <a16:colId xmlns:a16="http://schemas.microsoft.com/office/drawing/2014/main" val="452922235"/>
                    </a:ext>
                  </a:extLst>
                </a:gridCol>
                <a:gridCol w="2561482">
                  <a:extLst>
                    <a:ext uri="{9D8B030D-6E8A-4147-A177-3AD203B41FA5}">
                      <a16:colId xmlns:a16="http://schemas.microsoft.com/office/drawing/2014/main" val="1037137930"/>
                    </a:ext>
                  </a:extLst>
                </a:gridCol>
              </a:tblGrid>
              <a:tr h="460096">
                <a:tc rowSpan="2">
                  <a:txBody>
                    <a:bodyPr/>
                    <a:lstStyle/>
                    <a:p>
                      <a:pPr algn="just"/>
                      <a:r>
                        <a:rPr lang="ja-JP" sz="1800" kern="100" dirty="0">
                          <a:solidFill>
                            <a:schemeClr val="bg1"/>
                          </a:solidFill>
                          <a:effectLst/>
                          <a:latin typeface="メイリオ" panose="020B0604030504040204" pitchFamily="50" charset="-128"/>
                          <a:ea typeface="メイリオ" panose="020B0604030504040204" pitchFamily="50" charset="-128"/>
                        </a:rPr>
                        <a:t>場面別検証内容</a:t>
                      </a:r>
                      <a:endParaRPr lang="ja-JP" sz="18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108000" marB="10800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2"/>
                    </a:solidFill>
                  </a:tcPr>
                </a:tc>
                <a:tc gridSpan="2">
                  <a:txBody>
                    <a:bodyPr/>
                    <a:lstStyle/>
                    <a:p>
                      <a:pPr algn="ctr"/>
                      <a:r>
                        <a:rPr lang="ja-JP" sz="1800" kern="100" dirty="0" smtClean="0">
                          <a:solidFill>
                            <a:schemeClr val="bg1"/>
                          </a:solidFill>
                          <a:effectLst/>
                          <a:latin typeface="メイリオ" panose="020B0604030504040204" pitchFamily="50" charset="-128"/>
                          <a:ea typeface="メイリオ" panose="020B0604030504040204" pitchFamily="50" charset="-128"/>
                        </a:rPr>
                        <a:t>１件</a:t>
                      </a:r>
                      <a:r>
                        <a:rPr lang="ja-JP" altLang="en-US" sz="1800" kern="100" dirty="0" smtClean="0">
                          <a:solidFill>
                            <a:schemeClr val="bg1"/>
                          </a:solidFill>
                          <a:effectLst/>
                          <a:latin typeface="メイリオ" panose="020B0604030504040204" pitchFamily="50" charset="-128"/>
                          <a:ea typeface="メイリオ" panose="020B0604030504040204" pitchFamily="50" charset="-128"/>
                        </a:rPr>
                        <a:t>あ</a:t>
                      </a:r>
                      <a:r>
                        <a:rPr lang="ja-JP" sz="1800" kern="100" dirty="0" smtClean="0">
                          <a:solidFill>
                            <a:schemeClr val="bg1"/>
                          </a:solidFill>
                          <a:effectLst/>
                          <a:latin typeface="メイリオ" panose="020B0604030504040204" pitchFamily="50" charset="-128"/>
                          <a:ea typeface="メイリオ" panose="020B0604030504040204" pitchFamily="50" charset="-128"/>
                        </a:rPr>
                        <a:t>たり</a:t>
                      </a:r>
                      <a:r>
                        <a:rPr lang="ja-JP" sz="1800" kern="100" dirty="0">
                          <a:solidFill>
                            <a:schemeClr val="bg1"/>
                          </a:solidFill>
                          <a:effectLst/>
                          <a:latin typeface="メイリオ" panose="020B0604030504040204" pitchFamily="50" charset="-128"/>
                          <a:ea typeface="メイリオ" panose="020B0604030504040204" pitchFamily="50" charset="-128"/>
                        </a:rPr>
                        <a:t>の検索に費やした時間</a:t>
                      </a:r>
                      <a:r>
                        <a:rPr lang="ja-JP" sz="1800" kern="100" dirty="0" smtClean="0">
                          <a:solidFill>
                            <a:schemeClr val="bg1"/>
                          </a:solidFill>
                          <a:effectLst/>
                          <a:latin typeface="メイリオ" panose="020B0604030504040204" pitchFamily="50" charset="-128"/>
                          <a:ea typeface="メイリオ" panose="020B0604030504040204" pitchFamily="50" charset="-128"/>
                        </a:rPr>
                        <a:t>（</a:t>
                      </a:r>
                      <a:r>
                        <a:rPr lang="ja-JP" altLang="en-US" sz="1800" kern="100" dirty="0" smtClean="0">
                          <a:solidFill>
                            <a:schemeClr val="bg1"/>
                          </a:solidFill>
                          <a:effectLst/>
                          <a:latin typeface="メイリオ" panose="020B0604030504040204" pitchFamily="50" charset="-128"/>
                          <a:ea typeface="メイリオ" panose="020B0604030504040204" pitchFamily="50" charset="-128"/>
                        </a:rPr>
                        <a:t>秒</a:t>
                      </a:r>
                      <a:r>
                        <a:rPr lang="ja-JP" sz="1800" kern="100" dirty="0" smtClean="0">
                          <a:solidFill>
                            <a:schemeClr val="bg1"/>
                          </a:solidFill>
                          <a:effectLst/>
                          <a:latin typeface="メイリオ" panose="020B0604030504040204" pitchFamily="50" charset="-128"/>
                          <a:ea typeface="メイリオ" panose="020B0604030504040204" pitchFamily="50" charset="-128"/>
                        </a:rPr>
                        <a:t>）</a:t>
                      </a:r>
                      <a:endParaRPr lang="ja-JP" sz="18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108000" marB="108000"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bg2"/>
                    </a:solidFill>
                  </a:tcPr>
                </a:tc>
                <a:tc hMerge="1">
                  <a:txBody>
                    <a:bodyPr/>
                    <a:lstStyle/>
                    <a:p>
                      <a:endParaRPr kumimoji="1" lang="ja-JP" altLang="en-US"/>
                    </a:p>
                  </a:txBody>
                  <a:tcPr/>
                </a:tc>
                <a:extLst>
                  <a:ext uri="{0D108BD9-81ED-4DB2-BD59-A6C34878D82A}">
                    <a16:rowId xmlns:a16="http://schemas.microsoft.com/office/drawing/2014/main" val="1329351248"/>
                  </a:ext>
                </a:extLst>
              </a:tr>
              <a:tr h="460096">
                <a:tc vMerge="1">
                  <a:txBody>
                    <a:bodyPr/>
                    <a:lstStyle/>
                    <a:p>
                      <a:endParaRPr kumimoji="1" lang="ja-JP" altLang="en-US"/>
                    </a:p>
                  </a:txBody>
                  <a:tcPr/>
                </a:tc>
                <a:tc>
                  <a:txBody>
                    <a:bodyPr/>
                    <a:lstStyle/>
                    <a:p>
                      <a:pPr algn="ctr"/>
                      <a:r>
                        <a:rPr lang="ja-JP" sz="1800" kern="100" dirty="0">
                          <a:solidFill>
                            <a:schemeClr val="bg1"/>
                          </a:solidFill>
                          <a:effectLst/>
                          <a:latin typeface="メイリオ" panose="020B0604030504040204" pitchFamily="50" charset="-128"/>
                          <a:ea typeface="メイリオ" panose="020B0604030504040204" pitchFamily="50" charset="-128"/>
                        </a:rPr>
                        <a:t>アプリ使用</a:t>
                      </a:r>
                      <a:endParaRPr lang="ja-JP" sz="18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108000" marB="10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2">
                        <a:lumMod val="60000"/>
                        <a:lumOff val="40000"/>
                      </a:schemeClr>
                    </a:solidFill>
                  </a:tcPr>
                </a:tc>
                <a:tc>
                  <a:txBody>
                    <a:bodyPr/>
                    <a:lstStyle/>
                    <a:p>
                      <a:pPr algn="ctr"/>
                      <a:r>
                        <a:rPr lang="ja-JP" sz="1800" kern="100" dirty="0">
                          <a:solidFill>
                            <a:schemeClr val="bg1"/>
                          </a:solidFill>
                          <a:effectLst/>
                          <a:latin typeface="メイリオ" panose="020B0604030504040204" pitchFamily="50" charset="-128"/>
                          <a:ea typeface="メイリオ" panose="020B0604030504040204" pitchFamily="50" charset="-128"/>
                        </a:rPr>
                        <a:t>アプリ未使用</a:t>
                      </a:r>
                      <a:endParaRPr lang="ja-JP" sz="18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108000" marB="10800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2">
                        <a:lumMod val="60000"/>
                        <a:lumOff val="40000"/>
                      </a:schemeClr>
                    </a:solidFill>
                  </a:tcPr>
                </a:tc>
                <a:extLst>
                  <a:ext uri="{0D108BD9-81ED-4DB2-BD59-A6C34878D82A}">
                    <a16:rowId xmlns:a16="http://schemas.microsoft.com/office/drawing/2014/main" val="1697391905"/>
                  </a:ext>
                </a:extLst>
              </a:tr>
              <a:tr h="460096">
                <a:tc>
                  <a:txBody>
                    <a:bodyPr/>
                    <a:lstStyle/>
                    <a:p>
                      <a:pPr indent="133350" algn="just"/>
                      <a:r>
                        <a:rPr lang="ja-JP" sz="4000" b="0" kern="100" dirty="0">
                          <a:solidFill>
                            <a:schemeClr val="bg1"/>
                          </a:solidFill>
                          <a:effectLst/>
                          <a:latin typeface="メイリオ" panose="020B0604030504040204" pitchFamily="50" charset="-128"/>
                          <a:ea typeface="メイリオ" panose="020B0604030504040204" pitchFamily="50" charset="-128"/>
                        </a:rPr>
                        <a:t>全体</a:t>
                      </a:r>
                      <a:endParaRPr lang="ja-JP" sz="4000" b="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sz="4000" b="1" kern="100" dirty="0" smtClean="0">
                          <a:solidFill>
                            <a:srgbClr val="0070C0"/>
                          </a:solidFill>
                          <a:effectLst/>
                          <a:latin typeface="メイリオ" panose="020B0604030504040204" pitchFamily="50" charset="-128"/>
                          <a:ea typeface="メイリオ" panose="020B0604030504040204" pitchFamily="50" charset="-128"/>
                        </a:rPr>
                        <a:t>70.8</a:t>
                      </a:r>
                      <a:endParaRPr lang="ja-JP" sz="4000" b="1" kern="100" dirty="0">
                        <a:solidFill>
                          <a:srgbClr val="0070C0"/>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rgbClr val="CADCF2"/>
                    </a:solidFill>
                  </a:tcPr>
                </a:tc>
                <a:tc>
                  <a:txBody>
                    <a:bodyPr/>
                    <a:lstStyle/>
                    <a:p>
                      <a:pPr algn="ctr"/>
                      <a:r>
                        <a:rPr lang="en-US" altLang="ja-JP" sz="4000" b="1" kern="100" dirty="0" smtClean="0">
                          <a:solidFill>
                            <a:srgbClr val="0070C0"/>
                          </a:solidFill>
                          <a:effectLst/>
                          <a:latin typeface="メイリオ" panose="020B0604030504040204" pitchFamily="50" charset="-128"/>
                          <a:ea typeface="メイリオ" panose="020B0604030504040204" pitchFamily="50" charset="-128"/>
                          <a:cs typeface="+mn-cs"/>
                        </a:rPr>
                        <a:t>93</a:t>
                      </a:r>
                      <a:endParaRPr lang="ja-JP" sz="4000" b="1" kern="100" dirty="0">
                        <a:solidFill>
                          <a:srgbClr val="0070C0"/>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solidFill>
                      <a:srgbClr val="CADCF2"/>
                    </a:solidFill>
                  </a:tcPr>
                </a:tc>
                <a:extLst>
                  <a:ext uri="{0D108BD9-81ED-4DB2-BD59-A6C34878D82A}">
                    <a16:rowId xmlns:a16="http://schemas.microsoft.com/office/drawing/2014/main" val="1657182085"/>
                  </a:ext>
                </a:extLst>
              </a:tr>
              <a:tr h="460096">
                <a:tc>
                  <a:txBody>
                    <a:bodyPr/>
                    <a:lstStyle/>
                    <a:p>
                      <a:pPr indent="133350" algn="just"/>
                      <a:r>
                        <a:rPr lang="ja-JP" sz="1600" kern="100" dirty="0">
                          <a:solidFill>
                            <a:schemeClr val="bg1"/>
                          </a:solidFill>
                          <a:effectLst/>
                          <a:latin typeface="メイリオ" panose="020B0604030504040204" pitchFamily="50" charset="-128"/>
                          <a:ea typeface="メイリオ" panose="020B0604030504040204" pitchFamily="50" charset="-128"/>
                        </a:rPr>
                        <a:t>案件関連</a:t>
                      </a:r>
                      <a:endParaRPr lang="ja-JP" sz="16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sz="16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rPr>
                        <a:t>64.8</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US" sz="16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rPr>
                        <a:t>103.2</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771383081"/>
                  </a:ext>
                </a:extLst>
              </a:tr>
              <a:tr h="460096">
                <a:tc>
                  <a:txBody>
                    <a:bodyPr/>
                    <a:lstStyle/>
                    <a:p>
                      <a:pPr indent="133350" algn="just"/>
                      <a:r>
                        <a:rPr lang="ja-JP" sz="1600" kern="100" dirty="0">
                          <a:solidFill>
                            <a:schemeClr val="bg1"/>
                          </a:solidFill>
                          <a:effectLst/>
                          <a:latin typeface="メイリオ" panose="020B0604030504040204" pitchFamily="50" charset="-128"/>
                          <a:ea typeface="メイリオ" panose="020B0604030504040204" pitchFamily="50" charset="-128"/>
                        </a:rPr>
                        <a:t>事務処理作業関連</a:t>
                      </a:r>
                      <a:endParaRPr lang="ja-JP" sz="16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sz="16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rPr>
                        <a:t>114.6</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US" sz="16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rPr>
                        <a:t>64.8</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395649418"/>
                  </a:ext>
                </a:extLst>
              </a:tr>
              <a:tr h="460096">
                <a:tc>
                  <a:txBody>
                    <a:bodyPr/>
                    <a:lstStyle/>
                    <a:p>
                      <a:pPr indent="133350" algn="just"/>
                      <a:r>
                        <a:rPr lang="ja-JP" sz="1600" kern="100" dirty="0">
                          <a:solidFill>
                            <a:schemeClr val="bg1"/>
                          </a:solidFill>
                          <a:effectLst/>
                          <a:latin typeface="メイリオ" panose="020B0604030504040204" pitchFamily="50" charset="-128"/>
                          <a:ea typeface="メイリオ" panose="020B0604030504040204" pitchFamily="50" charset="-128"/>
                        </a:rPr>
                        <a:t>社内ナレッジ関連</a:t>
                      </a:r>
                      <a:endParaRPr lang="ja-JP" sz="16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2">
                        <a:lumMod val="60000"/>
                        <a:lumOff val="40000"/>
                      </a:schemeClr>
                    </a:solidFill>
                  </a:tcPr>
                </a:tc>
                <a:tc>
                  <a:txBody>
                    <a:bodyPr/>
                    <a:lstStyle/>
                    <a:p>
                      <a:pPr algn="ctr"/>
                      <a:r>
                        <a:rPr lang="en-US" sz="16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rPr>
                        <a:t>51.6</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tcPr>
                </a:tc>
                <a:tc>
                  <a:txBody>
                    <a:bodyPr/>
                    <a:lstStyle/>
                    <a:p>
                      <a:pPr algn="ctr"/>
                      <a:r>
                        <a:rPr lang="en-US" sz="16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rPr>
                        <a:t>102.6</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tcPr>
                </a:tc>
                <a:extLst>
                  <a:ext uri="{0D108BD9-81ED-4DB2-BD59-A6C34878D82A}">
                    <a16:rowId xmlns:a16="http://schemas.microsoft.com/office/drawing/2014/main" val="1734454251"/>
                  </a:ext>
                </a:extLst>
              </a:tr>
            </a:tbl>
          </a:graphicData>
        </a:graphic>
      </p:graphicFrame>
      <p:sp>
        <p:nvSpPr>
          <p:cNvPr id="11" name="テキスト ボックス 10">
            <a:extLst>
              <a:ext uri="{FF2B5EF4-FFF2-40B4-BE49-F238E27FC236}">
                <a16:creationId xmlns:a16="http://schemas.microsoft.com/office/drawing/2014/main" id="{A2ECB4E1-B89E-AD0A-8B80-C7C6D608645B}"/>
              </a:ext>
            </a:extLst>
          </p:cNvPr>
          <p:cNvSpPr txBox="1"/>
          <p:nvPr/>
        </p:nvSpPr>
        <p:spPr>
          <a:xfrm>
            <a:off x="954001" y="5340384"/>
            <a:ext cx="8504324" cy="1114902"/>
          </a:xfrm>
          <a:prstGeom prst="rect">
            <a:avLst/>
          </a:prstGeom>
          <a:solidFill>
            <a:srgbClr val="E7EFF9"/>
          </a:solidFill>
        </p:spPr>
        <p:txBody>
          <a:bodyPr wrap="square" tIns="144000" rtlCol="0">
            <a:spAutoFit/>
          </a:bodyPr>
          <a:lstStyle/>
          <a:p>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全体で</a:t>
            </a:r>
            <a:r>
              <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件の</a:t>
            </a:r>
            <a:r>
              <a:rPr kumimoji="1" lang="ja-JP" altLang="en-US" sz="2400" dirty="0" smtClean="0">
                <a:solidFill>
                  <a:schemeClr val="tx1">
                    <a:lumMod val="85000"/>
                    <a:lumOff val="15000"/>
                  </a:schemeClr>
                </a:solidFill>
                <a:latin typeface="メイリオ" panose="020B0604030504040204" pitchFamily="50" charset="-128"/>
                <a:ea typeface="メイリオ" panose="020B0604030504040204" pitchFamily="50" charset="-128"/>
              </a:rPr>
              <a:t>検索</a:t>
            </a:r>
            <a:r>
              <a:rPr kumimoji="1" lang="ja-JP" altLang="en-US" sz="2400" dirty="0" smtClean="0">
                <a:solidFill>
                  <a:schemeClr val="tx1">
                    <a:lumMod val="85000"/>
                    <a:lumOff val="15000"/>
                  </a:schemeClr>
                </a:solidFill>
                <a:latin typeface="メイリオ" panose="020B0604030504040204" pitchFamily="50" charset="-128"/>
                <a:ea typeface="メイリオ" panose="020B0604030504040204" pitchFamily="50" charset="-128"/>
              </a:rPr>
              <a:t>あたり</a:t>
            </a:r>
            <a:r>
              <a:rPr kumimoji="1" lang="en-US" altLang="ja-JP" sz="6000" b="1" dirty="0" smtClean="0">
                <a:solidFill>
                  <a:srgbClr val="EA0000"/>
                </a:solidFill>
                <a:latin typeface="メイリオ" panose="020B0604030504040204" pitchFamily="50" charset="-128"/>
                <a:ea typeface="メイリオ" panose="020B0604030504040204" pitchFamily="50" charset="-128"/>
              </a:rPr>
              <a:t>22</a:t>
            </a:r>
            <a:r>
              <a:rPr kumimoji="1" lang="en-US" altLang="ja-JP" sz="6000" b="1" dirty="0" smtClean="0">
                <a:solidFill>
                  <a:srgbClr val="EA0000"/>
                </a:solidFill>
                <a:latin typeface="メイリオ" panose="020B0604030504040204" pitchFamily="50" charset="-128"/>
                <a:ea typeface="メイリオ" panose="020B0604030504040204" pitchFamily="50" charset="-128"/>
              </a:rPr>
              <a:t>.2 </a:t>
            </a:r>
            <a:r>
              <a:rPr kumimoji="1" lang="en-US" altLang="ja-JP" sz="2800" b="1" dirty="0" smtClean="0">
                <a:solidFill>
                  <a:srgbClr val="EA0000"/>
                </a:solidFill>
                <a:latin typeface="メイリオ" panose="020B0604030504040204" pitchFamily="50" charset="-128"/>
                <a:ea typeface="メイリオ" panose="020B0604030504040204" pitchFamily="50" charset="-128"/>
              </a:rPr>
              <a:t>(</a:t>
            </a:r>
            <a:r>
              <a:rPr kumimoji="1" lang="ja-JP" altLang="en-US" sz="2800" b="1" dirty="0">
                <a:solidFill>
                  <a:srgbClr val="EA0000"/>
                </a:solidFill>
                <a:latin typeface="メイリオ" panose="020B0604030504040204" pitchFamily="50" charset="-128"/>
                <a:ea typeface="メイリオ" panose="020B0604030504040204" pitchFamily="50" charset="-128"/>
              </a:rPr>
              <a:t>秒</a:t>
            </a:r>
            <a:r>
              <a:rPr kumimoji="1" lang="en-US" altLang="ja-JP" sz="2800" b="1" dirty="0" smtClean="0">
                <a:solidFill>
                  <a:srgbClr val="EA0000"/>
                </a:solidFill>
                <a:latin typeface="メイリオ" panose="020B0604030504040204" pitchFamily="50" charset="-128"/>
                <a:ea typeface="メイリオ" panose="020B0604030504040204" pitchFamily="50" charset="-128"/>
              </a:rPr>
              <a:t>)</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の削減が可能</a:t>
            </a:r>
          </a:p>
        </p:txBody>
      </p:sp>
    </p:spTree>
    <p:extLst>
      <p:ext uri="{BB962C8B-B14F-4D97-AF65-F5344CB8AC3E}">
        <p14:creationId xmlns:p14="http://schemas.microsoft.com/office/powerpoint/2010/main" val="2282446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26</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5</a:t>
            </a:r>
            <a:r>
              <a:rPr kumimoji="1" lang="en-US" altLang="ja-JP" dirty="0" smtClean="0">
                <a:latin typeface="メイリオ" panose="020B0604030504040204" pitchFamily="50" charset="-128"/>
                <a:ea typeface="メイリオ" panose="020B0604030504040204" pitchFamily="50" charset="-128"/>
              </a:rPr>
              <a:t>. </a:t>
            </a:r>
            <a:r>
              <a:rPr kumimoji="1" lang="ja-JP" altLang="en-US" dirty="0" smtClean="0">
                <a:latin typeface="メイリオ" panose="020B0604030504040204" pitchFamily="50" charset="-128"/>
                <a:ea typeface="メイリオ" panose="020B0604030504040204" pitchFamily="50" charset="-128"/>
              </a:rPr>
              <a:t>アプリ検証</a:t>
            </a:r>
            <a:endParaRPr kumimoji="1" lang="ja-JP" altLang="en-US"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ED76D245-A5F5-F34A-5D40-88DF7A12CCE9}"/>
              </a:ext>
            </a:extLst>
          </p:cNvPr>
          <p:cNvSpPr txBox="1"/>
          <p:nvPr/>
        </p:nvSpPr>
        <p:spPr>
          <a:xfrm>
            <a:off x="3750496" y="1263052"/>
            <a:ext cx="2897533" cy="369332"/>
          </a:xfrm>
          <a:prstGeom prst="rect">
            <a:avLst/>
          </a:prstGeom>
          <a:noFill/>
        </p:spPr>
        <p:txBody>
          <a:bodyPr wrap="square" rtlCol="0">
            <a:spAutoFit/>
          </a:bodyPr>
          <a:lstStyle/>
          <a:p>
            <a:r>
              <a:rPr kumimoji="1" lang="en-US" altLang="ja-JP" sz="1800" b="1" dirty="0">
                <a:latin typeface="メイリオ" panose="020B0604030504040204" pitchFamily="50" charset="-128"/>
                <a:ea typeface="メイリオ" panose="020B0604030504040204" pitchFamily="50" charset="-128"/>
              </a:rPr>
              <a:t>1</a:t>
            </a:r>
            <a:r>
              <a:rPr kumimoji="1" lang="ja-JP" altLang="en-US" sz="1800" b="1" dirty="0">
                <a:latin typeface="メイリオ" panose="020B0604030504040204" pitchFamily="50" charset="-128"/>
                <a:ea typeface="メイリオ" panose="020B0604030504040204" pitchFamily="50" charset="-128"/>
              </a:rPr>
              <a:t>件当たりの平均調査時間</a:t>
            </a:r>
            <a:endParaRPr kumimoji="1" lang="en-US" altLang="ja-JP" sz="1800" b="1"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983156AD-4CF6-0EFB-74FC-902E6F459A7B}"/>
              </a:ext>
            </a:extLst>
          </p:cNvPr>
          <p:cNvSpPr txBox="1"/>
          <p:nvPr/>
        </p:nvSpPr>
        <p:spPr>
          <a:xfrm>
            <a:off x="954000" y="943391"/>
            <a:ext cx="4884091"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latin typeface="メイリオ" panose="020B0604030504040204" pitchFamily="50" charset="-128"/>
                <a:ea typeface="メイリオ" panose="020B0604030504040204" pitchFamily="50" charset="-128"/>
              </a:rPr>
              <a:t>検証</a:t>
            </a:r>
            <a:r>
              <a:rPr kumimoji="1" lang="ja-JP" altLang="en-US" sz="1800" dirty="0">
                <a:latin typeface="メイリオ" panose="020B0604030504040204" pitchFamily="50" charset="-128"/>
                <a:ea typeface="メイリオ" panose="020B0604030504040204" pitchFamily="50" charset="-128"/>
              </a:rPr>
              <a:t>結果</a:t>
            </a:r>
            <a:r>
              <a:rPr kumimoji="1" lang="ja-JP" altLang="en-US" sz="1800" dirty="0" smtClean="0">
                <a:latin typeface="メイリオ" panose="020B0604030504040204" pitchFamily="50" charset="-128"/>
                <a:ea typeface="メイリオ" panose="020B0604030504040204" pitchFamily="50" charset="-128"/>
              </a:rPr>
              <a:t>（</a:t>
            </a:r>
            <a:r>
              <a:rPr kumimoji="1" lang="ja-JP" altLang="en-US" sz="1800" b="1" dirty="0" smtClean="0">
                <a:latin typeface="メイリオ" panose="020B0604030504040204" pitchFamily="50" charset="-128"/>
                <a:ea typeface="メイリオ" panose="020B0604030504040204" pitchFamily="50" charset="-128"/>
              </a:rPr>
              <a:t>マニアックな内容の調査</a:t>
            </a:r>
            <a:r>
              <a:rPr kumimoji="1" lang="ja-JP" altLang="en-US" sz="1800" b="1" dirty="0">
                <a:latin typeface="メイリオ" panose="020B0604030504040204" pitchFamily="50" charset="-128"/>
                <a:ea typeface="メイリオ" panose="020B0604030504040204" pitchFamily="50" charset="-128"/>
              </a:rPr>
              <a:t>時間</a:t>
            </a:r>
            <a:r>
              <a:rPr kumimoji="1" lang="ja-JP" altLang="en-US" sz="1800" dirty="0">
                <a:latin typeface="メイリオ" panose="020B0604030504040204" pitchFamily="50" charset="-128"/>
                <a:ea typeface="メイリオ" panose="020B0604030504040204" pitchFamily="50" charset="-128"/>
              </a:rPr>
              <a:t>）</a:t>
            </a:r>
          </a:p>
        </p:txBody>
      </p:sp>
      <p:graphicFrame>
        <p:nvGraphicFramePr>
          <p:cNvPr id="7" name="表 6">
            <a:extLst>
              <a:ext uri="{FF2B5EF4-FFF2-40B4-BE49-F238E27FC236}">
                <a16:creationId xmlns:a16="http://schemas.microsoft.com/office/drawing/2014/main" id="{AB0335AC-DAA2-FE6F-257C-F748D82ECE6A}"/>
              </a:ext>
            </a:extLst>
          </p:cNvPr>
          <p:cNvGraphicFramePr>
            <a:graphicFrameLocks noGrp="1"/>
          </p:cNvGraphicFramePr>
          <p:nvPr>
            <p:extLst>
              <p:ext uri="{D42A27DB-BD31-4B8C-83A1-F6EECF244321}">
                <p14:modId xmlns:p14="http://schemas.microsoft.com/office/powerpoint/2010/main" val="3436205466"/>
              </p:ext>
            </p:extLst>
          </p:nvPr>
        </p:nvGraphicFramePr>
        <p:xfrm>
          <a:off x="1245000" y="1620159"/>
          <a:ext cx="7908524" cy="3617760"/>
        </p:xfrm>
        <a:graphic>
          <a:graphicData uri="http://schemas.openxmlformats.org/drawingml/2006/table">
            <a:tbl>
              <a:tblPr firstRow="1" firstCol="1" bandRow="1">
                <a:tableStyleId>{2D5ABB26-0587-4C30-8999-92F81FD0307C}</a:tableStyleId>
              </a:tblPr>
              <a:tblGrid>
                <a:gridCol w="2785560">
                  <a:extLst>
                    <a:ext uri="{9D8B030D-6E8A-4147-A177-3AD203B41FA5}">
                      <a16:colId xmlns:a16="http://schemas.microsoft.com/office/drawing/2014/main" val="469212709"/>
                    </a:ext>
                  </a:extLst>
                </a:gridCol>
                <a:gridCol w="2561482">
                  <a:extLst>
                    <a:ext uri="{9D8B030D-6E8A-4147-A177-3AD203B41FA5}">
                      <a16:colId xmlns:a16="http://schemas.microsoft.com/office/drawing/2014/main" val="452922235"/>
                    </a:ext>
                  </a:extLst>
                </a:gridCol>
                <a:gridCol w="2561482">
                  <a:extLst>
                    <a:ext uri="{9D8B030D-6E8A-4147-A177-3AD203B41FA5}">
                      <a16:colId xmlns:a16="http://schemas.microsoft.com/office/drawing/2014/main" val="1037137930"/>
                    </a:ext>
                  </a:extLst>
                </a:gridCol>
              </a:tblGrid>
              <a:tr h="460096">
                <a:tc rowSpan="2">
                  <a:txBody>
                    <a:bodyPr/>
                    <a:lstStyle/>
                    <a:p>
                      <a:pPr algn="just"/>
                      <a:r>
                        <a:rPr lang="ja-JP" sz="1800" kern="100" dirty="0">
                          <a:solidFill>
                            <a:schemeClr val="bg1"/>
                          </a:solidFill>
                          <a:effectLst/>
                          <a:latin typeface="メイリオ" panose="020B0604030504040204" pitchFamily="50" charset="-128"/>
                          <a:ea typeface="メイリオ" panose="020B0604030504040204" pitchFamily="50" charset="-128"/>
                        </a:rPr>
                        <a:t>場面別検証内容</a:t>
                      </a:r>
                      <a:endParaRPr lang="ja-JP" sz="18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108000" marB="10800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2"/>
                    </a:solidFill>
                  </a:tcPr>
                </a:tc>
                <a:tc gridSpan="2">
                  <a:txBody>
                    <a:bodyPr/>
                    <a:lstStyle/>
                    <a:p>
                      <a:pPr algn="ctr"/>
                      <a:r>
                        <a:rPr lang="ja-JP" sz="1800" kern="100" dirty="0" smtClean="0">
                          <a:solidFill>
                            <a:schemeClr val="bg1"/>
                          </a:solidFill>
                          <a:effectLst/>
                          <a:latin typeface="メイリオ" panose="020B0604030504040204" pitchFamily="50" charset="-128"/>
                          <a:ea typeface="メイリオ" panose="020B0604030504040204" pitchFamily="50" charset="-128"/>
                        </a:rPr>
                        <a:t>１件</a:t>
                      </a:r>
                      <a:r>
                        <a:rPr lang="ja-JP" altLang="en-US" sz="1800" kern="100" dirty="0" smtClean="0">
                          <a:solidFill>
                            <a:schemeClr val="bg1"/>
                          </a:solidFill>
                          <a:effectLst/>
                          <a:latin typeface="メイリオ" panose="020B0604030504040204" pitchFamily="50" charset="-128"/>
                          <a:ea typeface="メイリオ" panose="020B0604030504040204" pitchFamily="50" charset="-128"/>
                        </a:rPr>
                        <a:t>あ</a:t>
                      </a:r>
                      <a:r>
                        <a:rPr lang="ja-JP" sz="1800" kern="100" dirty="0" smtClean="0">
                          <a:solidFill>
                            <a:schemeClr val="bg1"/>
                          </a:solidFill>
                          <a:effectLst/>
                          <a:latin typeface="メイリオ" panose="020B0604030504040204" pitchFamily="50" charset="-128"/>
                          <a:ea typeface="メイリオ" panose="020B0604030504040204" pitchFamily="50" charset="-128"/>
                        </a:rPr>
                        <a:t>たり</a:t>
                      </a:r>
                      <a:r>
                        <a:rPr lang="ja-JP" sz="1800" kern="100" dirty="0">
                          <a:solidFill>
                            <a:schemeClr val="bg1"/>
                          </a:solidFill>
                          <a:effectLst/>
                          <a:latin typeface="メイリオ" panose="020B0604030504040204" pitchFamily="50" charset="-128"/>
                          <a:ea typeface="メイリオ" panose="020B0604030504040204" pitchFamily="50" charset="-128"/>
                        </a:rPr>
                        <a:t>の検索に費やした時間</a:t>
                      </a:r>
                      <a:r>
                        <a:rPr lang="ja-JP" sz="1800" kern="100" dirty="0" smtClean="0">
                          <a:solidFill>
                            <a:schemeClr val="bg1"/>
                          </a:solidFill>
                          <a:effectLst/>
                          <a:latin typeface="メイリオ" panose="020B0604030504040204" pitchFamily="50" charset="-128"/>
                          <a:ea typeface="メイリオ" panose="020B0604030504040204" pitchFamily="50" charset="-128"/>
                        </a:rPr>
                        <a:t>（</a:t>
                      </a:r>
                      <a:r>
                        <a:rPr lang="ja-JP" altLang="en-US" sz="1800" kern="100" dirty="0" smtClean="0">
                          <a:solidFill>
                            <a:schemeClr val="bg1"/>
                          </a:solidFill>
                          <a:effectLst/>
                          <a:latin typeface="メイリオ" panose="020B0604030504040204" pitchFamily="50" charset="-128"/>
                          <a:ea typeface="メイリオ" panose="020B0604030504040204" pitchFamily="50" charset="-128"/>
                        </a:rPr>
                        <a:t>秒</a:t>
                      </a:r>
                      <a:r>
                        <a:rPr lang="ja-JP" sz="1800" kern="100" dirty="0" smtClean="0">
                          <a:solidFill>
                            <a:schemeClr val="bg1"/>
                          </a:solidFill>
                          <a:effectLst/>
                          <a:latin typeface="メイリオ" panose="020B0604030504040204" pitchFamily="50" charset="-128"/>
                          <a:ea typeface="メイリオ" panose="020B0604030504040204" pitchFamily="50" charset="-128"/>
                        </a:rPr>
                        <a:t>）</a:t>
                      </a:r>
                      <a:endParaRPr lang="ja-JP" sz="18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108000" marB="108000"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bg2"/>
                    </a:solidFill>
                  </a:tcPr>
                </a:tc>
                <a:tc hMerge="1">
                  <a:txBody>
                    <a:bodyPr/>
                    <a:lstStyle/>
                    <a:p>
                      <a:endParaRPr kumimoji="1" lang="ja-JP" altLang="en-US"/>
                    </a:p>
                  </a:txBody>
                  <a:tcPr/>
                </a:tc>
                <a:extLst>
                  <a:ext uri="{0D108BD9-81ED-4DB2-BD59-A6C34878D82A}">
                    <a16:rowId xmlns:a16="http://schemas.microsoft.com/office/drawing/2014/main" val="1329351248"/>
                  </a:ext>
                </a:extLst>
              </a:tr>
              <a:tr h="460096">
                <a:tc vMerge="1">
                  <a:txBody>
                    <a:bodyPr/>
                    <a:lstStyle/>
                    <a:p>
                      <a:endParaRPr kumimoji="1" lang="ja-JP" altLang="en-US"/>
                    </a:p>
                  </a:txBody>
                  <a:tcPr/>
                </a:tc>
                <a:tc>
                  <a:txBody>
                    <a:bodyPr/>
                    <a:lstStyle/>
                    <a:p>
                      <a:pPr algn="ctr"/>
                      <a:r>
                        <a:rPr lang="ja-JP" sz="1800" kern="100" dirty="0">
                          <a:solidFill>
                            <a:schemeClr val="bg1"/>
                          </a:solidFill>
                          <a:effectLst/>
                          <a:latin typeface="メイリオ" panose="020B0604030504040204" pitchFamily="50" charset="-128"/>
                          <a:ea typeface="メイリオ" panose="020B0604030504040204" pitchFamily="50" charset="-128"/>
                        </a:rPr>
                        <a:t>アプリ使用</a:t>
                      </a:r>
                      <a:endParaRPr lang="ja-JP" sz="18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108000" marB="10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2">
                        <a:lumMod val="60000"/>
                        <a:lumOff val="40000"/>
                      </a:schemeClr>
                    </a:solidFill>
                  </a:tcPr>
                </a:tc>
                <a:tc>
                  <a:txBody>
                    <a:bodyPr/>
                    <a:lstStyle/>
                    <a:p>
                      <a:pPr algn="ctr"/>
                      <a:r>
                        <a:rPr lang="ja-JP" sz="1800" kern="100" dirty="0">
                          <a:solidFill>
                            <a:schemeClr val="bg1"/>
                          </a:solidFill>
                          <a:effectLst/>
                          <a:latin typeface="メイリオ" panose="020B0604030504040204" pitchFamily="50" charset="-128"/>
                          <a:ea typeface="メイリオ" panose="020B0604030504040204" pitchFamily="50" charset="-128"/>
                        </a:rPr>
                        <a:t>アプリ未使用</a:t>
                      </a:r>
                      <a:endParaRPr lang="ja-JP" sz="18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108000" marB="10800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2">
                        <a:lumMod val="60000"/>
                        <a:lumOff val="40000"/>
                      </a:schemeClr>
                    </a:solidFill>
                  </a:tcPr>
                </a:tc>
                <a:extLst>
                  <a:ext uri="{0D108BD9-81ED-4DB2-BD59-A6C34878D82A}">
                    <a16:rowId xmlns:a16="http://schemas.microsoft.com/office/drawing/2014/main" val="1697391905"/>
                  </a:ext>
                </a:extLst>
              </a:tr>
              <a:tr h="460096">
                <a:tc>
                  <a:txBody>
                    <a:bodyPr/>
                    <a:lstStyle/>
                    <a:p>
                      <a:pPr indent="133350" algn="just"/>
                      <a:r>
                        <a:rPr lang="ja-JP" sz="4000" kern="100" dirty="0">
                          <a:solidFill>
                            <a:schemeClr val="bg1"/>
                          </a:solidFill>
                          <a:effectLst/>
                          <a:latin typeface="メイリオ" panose="020B0604030504040204" pitchFamily="50" charset="-128"/>
                          <a:ea typeface="メイリオ" panose="020B0604030504040204" pitchFamily="50" charset="-128"/>
                        </a:rPr>
                        <a:t>全体</a:t>
                      </a:r>
                      <a:endParaRPr lang="ja-JP" sz="40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altLang="ja-JP" sz="4000" b="1" kern="100" dirty="0" smtClean="0">
                          <a:solidFill>
                            <a:srgbClr val="0070C0"/>
                          </a:solidFill>
                          <a:effectLst/>
                          <a:latin typeface="メイリオ" panose="020B0604030504040204" pitchFamily="50" charset="-128"/>
                          <a:ea typeface="メイリオ" panose="020B0604030504040204" pitchFamily="50" charset="-128"/>
                          <a:cs typeface="Times New Roman" panose="02020603050405020304" pitchFamily="18" charset="0"/>
                        </a:rPr>
                        <a:t>99.4</a:t>
                      </a:r>
                      <a:endParaRPr lang="ja-JP" sz="4000" b="1" kern="100" dirty="0">
                        <a:solidFill>
                          <a:srgbClr val="0070C0"/>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rgbClr val="CADCF2"/>
                    </a:solidFill>
                  </a:tcPr>
                </a:tc>
                <a:tc>
                  <a:txBody>
                    <a:bodyPr/>
                    <a:lstStyle/>
                    <a:p>
                      <a:pPr algn="ctr"/>
                      <a:r>
                        <a:rPr lang="en-US" altLang="ja-JP" sz="4000" b="1" kern="100" dirty="0" smtClean="0">
                          <a:solidFill>
                            <a:srgbClr val="0070C0"/>
                          </a:solidFill>
                          <a:effectLst/>
                          <a:latin typeface="メイリオ" panose="020B0604030504040204" pitchFamily="50" charset="-128"/>
                          <a:ea typeface="メイリオ" panose="020B0604030504040204" pitchFamily="50" charset="-128"/>
                          <a:cs typeface="+mn-cs"/>
                        </a:rPr>
                        <a:t>311.6</a:t>
                      </a:r>
                      <a:endParaRPr lang="ja-JP" sz="4000" b="1" kern="100" dirty="0">
                        <a:solidFill>
                          <a:srgbClr val="0070C0"/>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solidFill>
                      <a:srgbClr val="CADCF2"/>
                    </a:solidFill>
                  </a:tcPr>
                </a:tc>
                <a:extLst>
                  <a:ext uri="{0D108BD9-81ED-4DB2-BD59-A6C34878D82A}">
                    <a16:rowId xmlns:a16="http://schemas.microsoft.com/office/drawing/2014/main" val="1657182085"/>
                  </a:ext>
                </a:extLst>
              </a:tr>
              <a:tr h="460096">
                <a:tc>
                  <a:txBody>
                    <a:bodyPr/>
                    <a:lstStyle/>
                    <a:p>
                      <a:pPr indent="133350" algn="just"/>
                      <a:r>
                        <a:rPr lang="ja-JP" sz="1600" kern="100" dirty="0">
                          <a:solidFill>
                            <a:schemeClr val="bg1"/>
                          </a:solidFill>
                          <a:effectLst/>
                          <a:latin typeface="メイリオ" panose="020B0604030504040204" pitchFamily="50" charset="-128"/>
                          <a:ea typeface="メイリオ" panose="020B0604030504040204" pitchFamily="50" charset="-128"/>
                        </a:rPr>
                        <a:t>案件関連</a:t>
                      </a:r>
                      <a:endParaRPr lang="ja-JP" sz="16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sz="16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rPr>
                        <a:t>110</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US" altLang="ja-JP" sz="16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cs typeface="+mn-cs"/>
                        </a:rPr>
                        <a:t>370.5</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771383081"/>
                  </a:ext>
                </a:extLst>
              </a:tr>
              <a:tr h="460096">
                <a:tc>
                  <a:txBody>
                    <a:bodyPr/>
                    <a:lstStyle/>
                    <a:p>
                      <a:pPr indent="133350" algn="just"/>
                      <a:r>
                        <a:rPr lang="ja-JP" sz="1600" kern="100" dirty="0">
                          <a:solidFill>
                            <a:schemeClr val="bg1"/>
                          </a:solidFill>
                          <a:effectLst/>
                          <a:latin typeface="メイリオ" panose="020B0604030504040204" pitchFamily="50" charset="-128"/>
                          <a:ea typeface="メイリオ" panose="020B0604030504040204" pitchFamily="50" charset="-128"/>
                        </a:rPr>
                        <a:t>事務処理作業関連</a:t>
                      </a:r>
                      <a:endParaRPr lang="ja-JP" sz="16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altLang="ja-JP" sz="16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cs typeface="+mn-cs"/>
                        </a:rPr>
                        <a:t>112</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US" altLang="ja-JP" sz="16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cs typeface="+mn-cs"/>
                        </a:rPr>
                        <a:t>334.5</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395649418"/>
                  </a:ext>
                </a:extLst>
              </a:tr>
              <a:tr h="460096">
                <a:tc>
                  <a:txBody>
                    <a:bodyPr/>
                    <a:lstStyle/>
                    <a:p>
                      <a:pPr indent="133350" algn="just"/>
                      <a:r>
                        <a:rPr lang="ja-JP" sz="1600" kern="100" dirty="0">
                          <a:solidFill>
                            <a:schemeClr val="bg1"/>
                          </a:solidFill>
                          <a:effectLst/>
                          <a:latin typeface="メイリオ" panose="020B0604030504040204" pitchFamily="50" charset="-128"/>
                          <a:ea typeface="メイリオ" panose="020B0604030504040204" pitchFamily="50" charset="-128"/>
                        </a:rPr>
                        <a:t>社内ナレッジ関連</a:t>
                      </a:r>
                      <a:endParaRPr lang="ja-JP" sz="16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2">
                        <a:lumMod val="60000"/>
                        <a:lumOff val="40000"/>
                      </a:schemeClr>
                    </a:solidFill>
                  </a:tcPr>
                </a:tc>
                <a:tc>
                  <a:txBody>
                    <a:bodyPr/>
                    <a:lstStyle/>
                    <a:p>
                      <a:pPr algn="ctr"/>
                      <a:r>
                        <a:rPr lang="en-US" altLang="ja-JP" sz="16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cs typeface="+mn-cs"/>
                        </a:rPr>
                        <a:t>64</a:t>
                      </a:r>
                    </a:p>
                  </a:txBody>
                  <a:tcPr marL="108000" marR="108000" marT="216000" marB="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tcPr>
                </a:tc>
                <a:tc>
                  <a:txBody>
                    <a:bodyPr/>
                    <a:lstStyle/>
                    <a:p>
                      <a:pPr algn="ctr"/>
                      <a:r>
                        <a:rPr lang="en-US" altLang="ja-JP" sz="16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cs typeface="+mn-cs"/>
                        </a:rPr>
                        <a:t>171</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tcPr>
                </a:tc>
                <a:extLst>
                  <a:ext uri="{0D108BD9-81ED-4DB2-BD59-A6C34878D82A}">
                    <a16:rowId xmlns:a16="http://schemas.microsoft.com/office/drawing/2014/main" val="1734454251"/>
                  </a:ext>
                </a:extLst>
              </a:tr>
            </a:tbl>
          </a:graphicData>
        </a:graphic>
      </p:graphicFrame>
      <p:sp>
        <p:nvSpPr>
          <p:cNvPr id="11" name="テキスト ボックス 10">
            <a:extLst>
              <a:ext uri="{FF2B5EF4-FFF2-40B4-BE49-F238E27FC236}">
                <a16:creationId xmlns:a16="http://schemas.microsoft.com/office/drawing/2014/main" id="{A2ECB4E1-B89E-AD0A-8B80-C7C6D608645B}"/>
              </a:ext>
            </a:extLst>
          </p:cNvPr>
          <p:cNvSpPr txBox="1"/>
          <p:nvPr/>
        </p:nvSpPr>
        <p:spPr>
          <a:xfrm>
            <a:off x="954001" y="5340384"/>
            <a:ext cx="8504324" cy="1114902"/>
          </a:xfrm>
          <a:prstGeom prst="rect">
            <a:avLst/>
          </a:prstGeom>
          <a:solidFill>
            <a:srgbClr val="E7EFF9"/>
          </a:solidFill>
        </p:spPr>
        <p:txBody>
          <a:bodyPr wrap="square" tIns="144000" rtlCol="0">
            <a:spAutoFit/>
          </a:bodyPr>
          <a:lstStyle/>
          <a:p>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全体で</a:t>
            </a:r>
            <a:r>
              <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件の</a:t>
            </a:r>
            <a:r>
              <a:rPr kumimoji="1" lang="ja-JP" altLang="en-US" sz="2400" dirty="0" smtClean="0">
                <a:solidFill>
                  <a:schemeClr val="tx1">
                    <a:lumMod val="85000"/>
                    <a:lumOff val="15000"/>
                  </a:schemeClr>
                </a:solidFill>
                <a:latin typeface="メイリオ" panose="020B0604030504040204" pitchFamily="50" charset="-128"/>
                <a:ea typeface="メイリオ" panose="020B0604030504040204" pitchFamily="50" charset="-128"/>
              </a:rPr>
              <a:t>検索</a:t>
            </a:r>
            <a:r>
              <a:rPr kumimoji="1" lang="ja-JP" altLang="en-US" sz="2400" dirty="0" smtClean="0">
                <a:solidFill>
                  <a:schemeClr val="tx1">
                    <a:lumMod val="85000"/>
                    <a:lumOff val="15000"/>
                  </a:schemeClr>
                </a:solidFill>
                <a:latin typeface="メイリオ" panose="020B0604030504040204" pitchFamily="50" charset="-128"/>
                <a:ea typeface="メイリオ" panose="020B0604030504040204" pitchFamily="50" charset="-128"/>
              </a:rPr>
              <a:t>あたり</a:t>
            </a:r>
            <a:r>
              <a:rPr kumimoji="1" lang="en-US" altLang="ja-JP" sz="6000" b="1" dirty="0" smtClean="0">
                <a:solidFill>
                  <a:srgbClr val="EA0000"/>
                </a:solidFill>
                <a:latin typeface="メイリオ" panose="020B0604030504040204" pitchFamily="50" charset="-128"/>
                <a:ea typeface="メイリオ" panose="020B0604030504040204" pitchFamily="50" charset="-128"/>
              </a:rPr>
              <a:t>212</a:t>
            </a:r>
            <a:r>
              <a:rPr kumimoji="1" lang="en-US" altLang="ja-JP" sz="2800" b="1" dirty="0" smtClean="0">
                <a:solidFill>
                  <a:srgbClr val="EA0000"/>
                </a:solidFill>
                <a:latin typeface="メイリオ" panose="020B0604030504040204" pitchFamily="50" charset="-128"/>
                <a:ea typeface="メイリオ" panose="020B0604030504040204" pitchFamily="50" charset="-128"/>
              </a:rPr>
              <a:t>(</a:t>
            </a:r>
            <a:r>
              <a:rPr kumimoji="1" lang="ja-JP" altLang="en-US" sz="2800" b="1" dirty="0">
                <a:solidFill>
                  <a:srgbClr val="EA0000"/>
                </a:solidFill>
                <a:latin typeface="メイリオ" panose="020B0604030504040204" pitchFamily="50" charset="-128"/>
                <a:ea typeface="メイリオ" panose="020B0604030504040204" pitchFamily="50" charset="-128"/>
              </a:rPr>
              <a:t>秒</a:t>
            </a:r>
            <a:r>
              <a:rPr kumimoji="1" lang="en-US" altLang="ja-JP" sz="2800" b="1" dirty="0" smtClean="0">
                <a:solidFill>
                  <a:srgbClr val="EA0000"/>
                </a:solidFill>
                <a:latin typeface="メイリオ" panose="020B0604030504040204" pitchFamily="50" charset="-128"/>
                <a:ea typeface="メイリオ" panose="020B0604030504040204" pitchFamily="50" charset="-128"/>
              </a:rPr>
              <a:t>)</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の削減が可能</a:t>
            </a:r>
          </a:p>
        </p:txBody>
      </p:sp>
    </p:spTree>
    <p:extLst>
      <p:ext uri="{BB962C8B-B14F-4D97-AF65-F5344CB8AC3E}">
        <p14:creationId xmlns:p14="http://schemas.microsoft.com/office/powerpoint/2010/main" val="2826108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11" name="テキスト ボックス 10">
            <a:extLst>
              <a:ext uri="{FF2B5EF4-FFF2-40B4-BE49-F238E27FC236}">
                <a16:creationId xmlns:a16="http://schemas.microsoft.com/office/drawing/2014/main" id="{11C6C81A-7133-A029-733D-737AF5BC85C3}"/>
              </a:ext>
            </a:extLst>
          </p:cNvPr>
          <p:cNvSpPr txBox="1"/>
          <p:nvPr/>
        </p:nvSpPr>
        <p:spPr>
          <a:xfrm>
            <a:off x="1242756" y="1602343"/>
            <a:ext cx="4557969" cy="1200329"/>
          </a:xfrm>
          <a:prstGeom prst="rect">
            <a:avLst/>
          </a:prstGeom>
          <a:noFill/>
        </p:spPr>
        <p:txBody>
          <a:bodyPr wrap="square" rtlCol="0">
            <a:spAutoFit/>
          </a:bodyPr>
          <a:lstStyle/>
          <a:p>
            <a:r>
              <a:rPr kumimoji="1" lang="en-US" altLang="ja-JP" sz="7200" b="1" dirty="0" smtClean="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24.05</a:t>
            </a:r>
            <a:r>
              <a:rPr kumimoji="1" lang="en-US" altLang="ja-JP" sz="4800" b="1" dirty="0" smtClean="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 </a:t>
            </a:r>
            <a:r>
              <a:rPr kumimoji="1" lang="en-US" altLang="ja-JP" sz="1600" dirty="0" smtClean="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(※1)</a:t>
            </a:r>
            <a:endParaRPr kumimoji="1" lang="ja-JP" altLang="en-US" sz="6600" dirty="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27</a:t>
            </a:fld>
            <a:endParaRPr dirty="0"/>
          </a:p>
        </p:txBody>
      </p:sp>
      <p:sp>
        <p:nvSpPr>
          <p:cNvPr id="13" name="タイトル 2"/>
          <p:cNvSpPr>
            <a:spLocks noGrp="1"/>
          </p:cNvSpPr>
          <p:nvPr>
            <p:ph type="title"/>
          </p:nvPr>
        </p:nvSpPr>
        <p:spPr/>
        <p:txBody>
          <a:bodyPr>
            <a:normAutofit/>
          </a:bodyPr>
          <a:lstStyle/>
          <a:p>
            <a:r>
              <a:rPr kumimoji="1" lang="en-US" altLang="ja-JP" dirty="0">
                <a:latin typeface="メイリオ" panose="020B0604030504040204" pitchFamily="50" charset="-128"/>
                <a:ea typeface="メイリオ" panose="020B0604030504040204" pitchFamily="50" charset="-128"/>
              </a:rPr>
              <a:t>6</a:t>
            </a:r>
            <a:r>
              <a:rPr kumimoji="1" lang="en-US" altLang="ja-JP" dirty="0" smtClean="0">
                <a:latin typeface="メイリオ" panose="020B0604030504040204" pitchFamily="50" charset="-128"/>
                <a:ea typeface="メイリオ" panose="020B0604030504040204" pitchFamily="50" charset="-128"/>
              </a:rPr>
              <a:t>. </a:t>
            </a:r>
            <a:r>
              <a:rPr kumimoji="1" lang="ja-JP" altLang="en-US" dirty="0" smtClean="0">
                <a:latin typeface="メイリオ" panose="020B0604030504040204" pitchFamily="50" charset="-128"/>
                <a:ea typeface="メイリオ" panose="020B0604030504040204" pitchFamily="50" charset="-128"/>
              </a:rPr>
              <a:t>改善効果</a:t>
            </a:r>
            <a:endParaRPr kumimoji="1" lang="ja-JP" altLang="en-US"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983156AD-4CF6-0EFB-74FC-902E6F459A7B}"/>
              </a:ext>
            </a:extLst>
          </p:cNvPr>
          <p:cNvSpPr txBox="1"/>
          <p:nvPr/>
        </p:nvSpPr>
        <p:spPr>
          <a:xfrm>
            <a:off x="954000" y="943391"/>
            <a:ext cx="4475249"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latin typeface="メイリオ" panose="020B0604030504040204" pitchFamily="50" charset="-128"/>
                <a:ea typeface="メイリオ" panose="020B0604030504040204" pitchFamily="50" charset="-128"/>
              </a:rPr>
              <a:t>アプリ使用時の削減率を計算</a:t>
            </a:r>
          </a:p>
        </p:txBody>
      </p:sp>
      <p:sp>
        <p:nvSpPr>
          <p:cNvPr id="24" name="テキスト ボックス 23">
            <a:extLst>
              <a:ext uri="{FF2B5EF4-FFF2-40B4-BE49-F238E27FC236}">
                <a16:creationId xmlns:a16="http://schemas.microsoft.com/office/drawing/2014/main" id="{037A63DB-88A2-8CF0-83EC-004FE6F6B632}"/>
              </a:ext>
            </a:extLst>
          </p:cNvPr>
          <p:cNvSpPr txBox="1"/>
          <p:nvPr/>
        </p:nvSpPr>
        <p:spPr>
          <a:xfrm>
            <a:off x="1242757" y="3547187"/>
            <a:ext cx="4186492" cy="307777"/>
          </a:xfrm>
          <a:prstGeom prst="rect">
            <a:avLst/>
          </a:prstGeom>
          <a:noFill/>
        </p:spPr>
        <p:txBody>
          <a:bodyPr wrap="square" rtlCol="0">
            <a:spAutoFit/>
          </a:bodyPr>
          <a:lstStyle/>
          <a:p>
            <a:pPr>
              <a:buClr>
                <a:schemeClr val="bg2"/>
              </a:buClr>
            </a:pPr>
            <a:r>
              <a:rPr kumimoji="1" lang="en-US" altLang="ja-JP" dirty="0" smtClean="0">
                <a:latin typeface="メイリオ" panose="020B0604030504040204" pitchFamily="50" charset="-128"/>
                <a:ea typeface="メイリオ" panose="020B0604030504040204" pitchFamily="50" charset="-128"/>
              </a:rPr>
              <a:t>1</a:t>
            </a:r>
            <a:r>
              <a:rPr kumimoji="1" lang="ja-JP" altLang="en-US" dirty="0" smtClean="0">
                <a:latin typeface="メイリオ" panose="020B0604030504040204" pitchFamily="50" charset="-128"/>
                <a:ea typeface="メイリオ" panose="020B0604030504040204" pitchFamily="50" charset="-128"/>
              </a:rPr>
              <a:t>日</a:t>
            </a:r>
            <a:r>
              <a:rPr kumimoji="1" lang="ja-JP" altLang="en-US" dirty="0" smtClean="0">
                <a:latin typeface="メイリオ" panose="020B0604030504040204" pitchFamily="50" charset="-128"/>
                <a:ea typeface="メイリオ" panose="020B0604030504040204" pitchFamily="50" charset="-128"/>
              </a:rPr>
              <a:t>の検索</a:t>
            </a:r>
            <a:r>
              <a:rPr kumimoji="1" lang="ja-JP" altLang="en-US" dirty="0" smtClean="0">
                <a:latin typeface="メイリオ" panose="020B0604030504040204" pitchFamily="50" charset="-128"/>
                <a:ea typeface="メイリオ" panose="020B0604030504040204" pitchFamily="50" charset="-128"/>
              </a:rPr>
              <a:t>時間を</a:t>
            </a:r>
            <a:r>
              <a:rPr kumimoji="1" lang="en-US" altLang="ja-JP" b="1" dirty="0" smtClean="0">
                <a:solidFill>
                  <a:schemeClr val="tx1">
                    <a:lumMod val="85000"/>
                    <a:lumOff val="15000"/>
                  </a:schemeClr>
                </a:solidFill>
                <a:latin typeface="メイリオ" panose="020B0604030504040204" pitchFamily="50" charset="-128"/>
                <a:ea typeface="メイリオ" panose="020B0604030504040204" pitchFamily="50" charset="-128"/>
              </a:rPr>
              <a:t>71</a:t>
            </a:r>
            <a:r>
              <a:rPr kumimoji="1" lang="ja-JP" altLang="en-US" b="1" dirty="0" smtClean="0">
                <a:solidFill>
                  <a:schemeClr val="tx1">
                    <a:lumMod val="85000"/>
                    <a:lumOff val="15000"/>
                  </a:schemeClr>
                </a:solidFill>
                <a:latin typeface="メイリオ" panose="020B0604030504040204" pitchFamily="50" charset="-128"/>
                <a:ea typeface="メイリオ" panose="020B0604030504040204" pitchFamily="50" charset="-128"/>
              </a:rPr>
              <a:t>分</a:t>
            </a:r>
            <a:r>
              <a:rPr kumimoji="1" lang="ja-JP" altLang="en-US" dirty="0" smtClean="0">
                <a:latin typeface="メイリオ" panose="020B0604030504040204" pitchFamily="50" charset="-128"/>
                <a:ea typeface="メイリオ" panose="020B0604030504040204" pitchFamily="50" charset="-128"/>
              </a:rPr>
              <a:t>と仮定する。</a:t>
            </a:r>
            <a:r>
              <a:rPr kumimoji="1" lang="en-US" altLang="ja-JP" sz="1000" dirty="0" smtClean="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7B596324-D63C-0AE7-0510-3549C452854A}"/>
              </a:ext>
            </a:extLst>
          </p:cNvPr>
          <p:cNvSpPr txBox="1"/>
          <p:nvPr/>
        </p:nvSpPr>
        <p:spPr>
          <a:xfrm>
            <a:off x="1242757" y="4420538"/>
            <a:ext cx="3948368" cy="1200329"/>
          </a:xfrm>
          <a:prstGeom prst="rect">
            <a:avLst/>
          </a:prstGeom>
          <a:noFill/>
        </p:spPr>
        <p:txBody>
          <a:bodyPr wrap="square" rtlCol="0">
            <a:spAutoFit/>
          </a:bodyPr>
          <a:lstStyle/>
          <a:p>
            <a:pPr>
              <a:buClr>
                <a:schemeClr val="bg2"/>
              </a:buClr>
            </a:pPr>
            <a:r>
              <a:rPr kumimoji="1" lang="en-US" altLang="ja-JP" sz="7200" b="1" dirty="0" smtClean="0">
                <a:solidFill>
                  <a:schemeClr val="tx1">
                    <a:lumMod val="85000"/>
                    <a:lumOff val="15000"/>
                  </a:schemeClr>
                </a:solidFill>
                <a:latin typeface="メイリオ" panose="020B0604030504040204" pitchFamily="50" charset="-128"/>
                <a:ea typeface="メイリオ" panose="020B0604030504040204" pitchFamily="50" charset="-128"/>
              </a:rPr>
              <a:t>17.08</a:t>
            </a:r>
            <a:r>
              <a:rPr kumimoji="1" lang="ja-JP" altLang="en-US" sz="4800" b="1" dirty="0" smtClean="0">
                <a:solidFill>
                  <a:schemeClr val="tx1">
                    <a:lumMod val="85000"/>
                    <a:lumOff val="15000"/>
                  </a:schemeClr>
                </a:solidFill>
                <a:latin typeface="メイリオ" panose="020B0604030504040204" pitchFamily="50" charset="-128"/>
                <a:ea typeface="メイリオ" panose="020B0604030504040204" pitchFamily="50" charset="-128"/>
              </a:rPr>
              <a:t>分</a:t>
            </a:r>
            <a:endParaRPr kumimoji="1" lang="ja-JP" altLang="en-US" sz="72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6" name="テキスト ボックス 15">
            <a:extLst>
              <a:ext uri="{FF2B5EF4-FFF2-40B4-BE49-F238E27FC236}">
                <a16:creationId xmlns:a16="http://schemas.microsoft.com/office/drawing/2014/main" id="{983156AD-4CF6-0EFB-74FC-902E6F459A7B}"/>
              </a:ext>
            </a:extLst>
          </p:cNvPr>
          <p:cNvSpPr txBox="1"/>
          <p:nvPr/>
        </p:nvSpPr>
        <p:spPr>
          <a:xfrm>
            <a:off x="954000" y="3048777"/>
            <a:ext cx="4103775"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en-US" altLang="ja-JP" sz="1800" dirty="0" smtClean="0">
                <a:latin typeface="メイリオ" panose="020B0604030504040204" pitchFamily="50" charset="-128"/>
                <a:ea typeface="メイリオ" panose="020B0604030504040204" pitchFamily="50" charset="-128"/>
              </a:rPr>
              <a:t>1</a:t>
            </a:r>
            <a:r>
              <a:rPr kumimoji="1" lang="ja-JP" altLang="en-US" sz="1800" dirty="0">
                <a:latin typeface="メイリオ" panose="020B0604030504040204" pitchFamily="50" charset="-128"/>
                <a:ea typeface="メイリオ" panose="020B0604030504040204" pitchFamily="50" charset="-128"/>
              </a:rPr>
              <a:t>日あたりの削減時間を計算</a:t>
            </a:r>
          </a:p>
        </p:txBody>
      </p:sp>
      <p:sp>
        <p:nvSpPr>
          <p:cNvPr id="4" name="テキスト ボックス 3"/>
          <p:cNvSpPr txBox="1"/>
          <p:nvPr/>
        </p:nvSpPr>
        <p:spPr>
          <a:xfrm>
            <a:off x="1242756" y="6322504"/>
            <a:ext cx="5243769" cy="230832"/>
          </a:xfrm>
          <a:prstGeom prst="rect">
            <a:avLst/>
          </a:prstGeom>
          <a:noFill/>
        </p:spPr>
        <p:txBody>
          <a:bodyPr wrap="square" rtlCol="0">
            <a:spAutoFit/>
          </a:bodyPr>
          <a:lstStyle/>
          <a:p>
            <a:pPr>
              <a:buClr>
                <a:schemeClr val="bg2"/>
              </a:buClr>
            </a:pPr>
            <a:r>
              <a:rPr kumimoji="1" lang="en-US" altLang="ja-JP" sz="900" b="1" dirty="0" smtClean="0">
                <a:solidFill>
                  <a:schemeClr val="tx1">
                    <a:lumMod val="85000"/>
                    <a:lumOff val="15000"/>
                  </a:schemeClr>
                </a:solidFill>
                <a:latin typeface="メイリオ" panose="020B0604030504040204" pitchFamily="50" charset="-128"/>
                <a:ea typeface="メイリオ" panose="020B0604030504040204" pitchFamily="50" charset="-128"/>
              </a:rPr>
              <a:t>※2</a:t>
            </a:r>
            <a:r>
              <a:rPr kumimoji="1" lang="ja-JP" altLang="en-US" sz="900" b="1" dirty="0" smtClean="0">
                <a:solidFill>
                  <a:schemeClr val="tx1">
                    <a:lumMod val="85000"/>
                    <a:lumOff val="15000"/>
                  </a:schemeClr>
                </a:solidFill>
                <a:latin typeface="メイリオ" panose="020B0604030504040204" pitchFamily="50" charset="-128"/>
                <a:ea typeface="メイリオ" panose="020B0604030504040204" pitchFamily="50" charset="-128"/>
              </a:rPr>
              <a:t> </a:t>
            </a:r>
            <a:r>
              <a:rPr kumimoji="1" lang="en-US" altLang="ja-JP" sz="900" dirty="0" smtClean="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900" dirty="0">
                <a:solidFill>
                  <a:schemeClr val="tx1">
                    <a:lumMod val="85000"/>
                    <a:lumOff val="15000"/>
                  </a:schemeClr>
                </a:solidFill>
                <a:latin typeface="メイリオ" panose="020B0604030504040204" pitchFamily="50" charset="-128"/>
                <a:ea typeface="メイリオ" panose="020B0604030504040204" pitchFamily="50" charset="-128"/>
              </a:rPr>
              <a:t>週間の検索時間について</a:t>
            </a:r>
            <a:r>
              <a:rPr kumimoji="1" lang="ja-JP" altLang="en-US" sz="900" dirty="0" smtClean="0">
                <a:solidFill>
                  <a:schemeClr val="tx1">
                    <a:lumMod val="85000"/>
                    <a:lumOff val="15000"/>
                  </a:schemeClr>
                </a:solidFill>
                <a:latin typeface="メイリオ" panose="020B0604030504040204" pitchFamily="50" charset="-128"/>
                <a:ea typeface="メイリオ" panose="020B0604030504040204" pitchFamily="50" charset="-128"/>
              </a:rPr>
              <a:t>アンケートを実施した結果をもとに、</a:t>
            </a:r>
            <a:r>
              <a:rPr kumimoji="1" lang="en-US" altLang="ja-JP" sz="900" dirty="0" smtClean="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900" dirty="0" smtClean="0">
                <a:solidFill>
                  <a:schemeClr val="tx1">
                    <a:lumMod val="85000"/>
                    <a:lumOff val="15000"/>
                  </a:schemeClr>
                </a:solidFill>
                <a:latin typeface="メイリオ" panose="020B0604030504040204" pitchFamily="50" charset="-128"/>
                <a:ea typeface="メイリオ" panose="020B0604030504040204" pitchFamily="50" charset="-128"/>
              </a:rPr>
              <a:t>日の検索時間の平均を算出</a:t>
            </a:r>
            <a:endParaRPr kumimoji="1" lang="ja-JP" altLang="en-US" sz="9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7" name="正方形/長方形 16"/>
          <p:cNvSpPr/>
          <p:nvPr/>
        </p:nvSpPr>
        <p:spPr>
          <a:xfrm>
            <a:off x="1242757" y="1328336"/>
            <a:ext cx="902811" cy="307777"/>
          </a:xfrm>
          <a:prstGeom prst="rect">
            <a:avLst/>
          </a:prstGeom>
        </p:spPr>
        <p:txBody>
          <a:bodyPr wrap="none">
            <a:spAutoFit/>
          </a:bodyPr>
          <a:lstStyle/>
          <a:p>
            <a:r>
              <a:rPr kumimoji="1" lang="ja-JP" altLang="en-US" dirty="0" smtClean="0">
                <a:solidFill>
                  <a:schemeClr val="tx1">
                    <a:lumMod val="85000"/>
                    <a:lumOff val="15000"/>
                  </a:schemeClr>
                </a:solidFill>
                <a:latin typeface="メイリオ" panose="020B0604030504040204" pitchFamily="50" charset="-128"/>
                <a:ea typeface="メイリオ" panose="020B0604030504040204" pitchFamily="50" charset="-128"/>
              </a:rPr>
              <a:t>削減率は</a:t>
            </a:r>
            <a:endParaRPr lang="ja-JP" altLang="en-US" dirty="0"/>
          </a:p>
        </p:txBody>
      </p:sp>
      <p:sp>
        <p:nvSpPr>
          <p:cNvPr id="18" name="正方形/長方形 17"/>
          <p:cNvSpPr/>
          <p:nvPr/>
        </p:nvSpPr>
        <p:spPr>
          <a:xfrm>
            <a:off x="1242756" y="4044767"/>
            <a:ext cx="2101857" cy="307777"/>
          </a:xfrm>
          <a:prstGeom prst="rect">
            <a:avLst/>
          </a:prstGeom>
        </p:spPr>
        <p:txBody>
          <a:bodyPr wrap="none">
            <a:spAutoFit/>
          </a:bodyPr>
          <a:lstStyle/>
          <a:p>
            <a:r>
              <a:rPr kumimoji="1" lang="en-US" altLang="ja-JP" dirty="0" smtClean="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dirty="0" smtClean="0">
                <a:solidFill>
                  <a:schemeClr val="tx1">
                    <a:lumMod val="85000"/>
                    <a:lumOff val="15000"/>
                  </a:schemeClr>
                </a:solidFill>
                <a:latin typeface="メイリオ" panose="020B0604030504040204" pitchFamily="50" charset="-128"/>
                <a:ea typeface="メイリオ" panose="020B0604030504040204" pitchFamily="50" charset="-128"/>
              </a:rPr>
              <a:t>日あたりの削減時間</a:t>
            </a:r>
            <a:r>
              <a:rPr kumimoji="1" lang="ja-JP" altLang="en-US" dirty="0" smtClean="0">
                <a:solidFill>
                  <a:schemeClr val="tx1">
                    <a:lumMod val="85000"/>
                    <a:lumOff val="15000"/>
                  </a:schemeClr>
                </a:solidFill>
                <a:latin typeface="メイリオ" panose="020B0604030504040204" pitchFamily="50" charset="-128"/>
                <a:ea typeface="メイリオ" panose="020B0604030504040204" pitchFamily="50" charset="-128"/>
              </a:rPr>
              <a:t>は</a:t>
            </a:r>
            <a:endParaRPr lang="ja-JP" altLang="en-US" dirty="0"/>
          </a:p>
        </p:txBody>
      </p:sp>
      <mc:AlternateContent xmlns:mc="http://schemas.openxmlformats.org/markup-compatibility/2006">
        <mc:Choice xmlns:a14="http://schemas.microsoft.com/office/drawing/2010/main" Requires="a14">
          <p:sp>
            <p:nvSpPr>
              <p:cNvPr id="19" name="テキスト ボックス 18">
                <a:extLst>
                  <a:ext uri="{FF2B5EF4-FFF2-40B4-BE49-F238E27FC236}">
                    <a16:creationId xmlns:a16="http://schemas.microsoft.com/office/drawing/2014/main" id="{DC5CCAC0-685C-C444-65C4-438C07A5526B}"/>
                  </a:ext>
                </a:extLst>
              </p:cNvPr>
              <p:cNvSpPr txBox="1"/>
              <p:nvPr/>
            </p:nvSpPr>
            <p:spPr>
              <a:xfrm>
                <a:off x="1242757" y="5744692"/>
                <a:ext cx="5348543" cy="519309"/>
              </a:xfrm>
              <a:prstGeom prst="rect">
                <a:avLst/>
              </a:prstGeom>
              <a:noFill/>
            </p:spPr>
            <p:txBody>
              <a:bodyPr wrap="square" rtlCol="0">
                <a:spAutoFit/>
              </a:bodyPr>
              <a:lstStyle/>
              <a:p>
                <a:r>
                  <a:rPr kumimoji="1" lang="en-US" altLang="ja-JP" sz="900" b="1" dirty="0" smtClean="0">
                    <a:latin typeface="メイリオ" panose="020B0604030504040204" pitchFamily="50" charset="-128"/>
                    <a:ea typeface="メイリオ" panose="020B0604030504040204" pitchFamily="50" charset="-128"/>
                  </a:rPr>
                  <a:t>※1</a:t>
                </a:r>
                <a:r>
                  <a:rPr kumimoji="1" lang="ja-JP" altLang="en-US" sz="900" dirty="0" smtClean="0">
                    <a:latin typeface="メイリオ" panose="020B0604030504040204" pitchFamily="50" charset="-128"/>
                    <a:ea typeface="メイリオ" panose="020B0604030504040204" pitchFamily="50" charset="-128"/>
                  </a:rPr>
                  <a:t>　削減率の計算式</a:t>
                </a:r>
                <a:endParaRPr kumimoji="1" lang="en-US" altLang="ja-JP" sz="900" dirty="0" smtClean="0">
                  <a:latin typeface="メイリオ" panose="020B0604030504040204" pitchFamily="50" charset="-128"/>
                  <a:ea typeface="メイリオ" panose="020B0604030504040204" pitchFamily="50" charset="-128"/>
                </a:endParaRPr>
              </a:p>
              <a:p>
                <a14:m>
                  <m:oMath xmlns:m="http://schemas.openxmlformats.org/officeDocument/2006/math">
                    <m:f>
                      <m:fPr>
                        <m:ctrlPr>
                          <a:rPr kumimoji="1" lang="en-US" altLang="ja-JP" sz="900" i="1" smtClean="0">
                            <a:latin typeface="Cambria Math" panose="02040503050406030204" pitchFamily="18" charset="0"/>
                            <a:ea typeface="+mn-ea"/>
                          </a:rPr>
                        </m:ctrlPr>
                      </m:fPr>
                      <m:num>
                        <m:r>
                          <m:rPr>
                            <m:nor/>
                          </m:rPr>
                          <a:rPr kumimoji="1" lang="ja-JP" altLang="en-US" sz="900" i="0">
                            <a:latin typeface="メイリオ" panose="020B0604030504040204" pitchFamily="50" charset="-128"/>
                            <a:ea typeface="メイリオ" panose="020B0604030504040204" pitchFamily="50" charset="-128"/>
                          </a:rPr>
                          <m:t>アプリ未使用</m:t>
                        </m:r>
                        <m:r>
                          <m:rPr>
                            <m:nor/>
                          </m:rPr>
                          <a:rPr kumimoji="1" lang="ja-JP" altLang="en-US" sz="900" i="0" smtClean="0">
                            <a:latin typeface="メイリオ" panose="020B0604030504040204" pitchFamily="50" charset="-128"/>
                            <a:ea typeface="メイリオ" panose="020B0604030504040204" pitchFamily="50" charset="-128"/>
                          </a:rPr>
                          <m:t>の</m:t>
                        </m:r>
                        <m:r>
                          <m:rPr>
                            <m:nor/>
                          </m:rPr>
                          <a:rPr kumimoji="1" lang="ja-JP" altLang="en-US" sz="900" i="0">
                            <a:latin typeface="メイリオ" panose="020B0604030504040204" pitchFamily="50" charset="-128"/>
                            <a:ea typeface="メイリオ" panose="020B0604030504040204" pitchFamily="50" charset="-128"/>
                          </a:rPr>
                          <m:t>調査時間</m:t>
                        </m:r>
                        <m:r>
                          <m:rPr>
                            <m:nor/>
                          </m:rPr>
                          <a:rPr kumimoji="1" lang="en-US" altLang="ja-JP" sz="900" b="0" i="0" smtClean="0">
                            <a:latin typeface="メイリオ" panose="020B0604030504040204" pitchFamily="50" charset="-128"/>
                            <a:ea typeface="メイリオ" panose="020B0604030504040204" pitchFamily="50" charset="-128"/>
                          </a:rPr>
                          <m:t>(</m:t>
                        </m:r>
                        <m:r>
                          <m:rPr>
                            <m:nor/>
                          </m:rPr>
                          <a:rPr kumimoji="1" lang="ja-JP" altLang="en-US" sz="900" i="0">
                            <a:latin typeface="メイリオ" panose="020B0604030504040204" pitchFamily="50" charset="-128"/>
                            <a:ea typeface="メイリオ" panose="020B0604030504040204" pitchFamily="50" charset="-128"/>
                          </a:rPr>
                          <m:t>分</m:t>
                        </m:r>
                        <m:r>
                          <m:rPr>
                            <m:nor/>
                          </m:rPr>
                          <a:rPr kumimoji="1" lang="en-US" altLang="ja-JP" sz="900" b="0" i="0" smtClean="0">
                            <a:latin typeface="メイリオ" panose="020B0604030504040204" pitchFamily="50" charset="-128"/>
                            <a:ea typeface="メイリオ" panose="020B0604030504040204" pitchFamily="50" charset="-128"/>
                          </a:rPr>
                          <m:t>)</m:t>
                        </m:r>
                        <m:r>
                          <m:rPr>
                            <m:nor/>
                          </m:rPr>
                          <a:rPr kumimoji="1" lang="ja-JP" altLang="en-US" sz="900" i="0" smtClean="0">
                            <a:latin typeface="メイリオ" panose="020B0604030504040204" pitchFamily="50" charset="-128"/>
                            <a:ea typeface="メイリオ" panose="020B0604030504040204" pitchFamily="50" charset="-128"/>
                          </a:rPr>
                          <m:t>−</m:t>
                        </m:r>
                        <m:r>
                          <m:rPr>
                            <m:nor/>
                          </m:rPr>
                          <a:rPr kumimoji="1" lang="ja-JP" altLang="en-US" sz="900" i="0">
                            <a:latin typeface="メイリオ" panose="020B0604030504040204" pitchFamily="50" charset="-128"/>
                            <a:ea typeface="メイリオ" panose="020B0604030504040204" pitchFamily="50" charset="-128"/>
                          </a:rPr>
                          <m:t>アプリ</m:t>
                        </m:r>
                        <m:r>
                          <m:rPr>
                            <m:nor/>
                          </m:rPr>
                          <a:rPr kumimoji="1" lang="ja-JP" altLang="en-US" sz="900" i="0" smtClean="0">
                            <a:latin typeface="メイリオ" panose="020B0604030504040204" pitchFamily="50" charset="-128"/>
                            <a:ea typeface="メイリオ" panose="020B0604030504040204" pitchFamily="50" charset="-128"/>
                          </a:rPr>
                          <m:t>使用</m:t>
                        </m:r>
                        <m:r>
                          <m:rPr>
                            <m:nor/>
                          </m:rPr>
                          <a:rPr kumimoji="1" lang="ja-JP" altLang="en-US" sz="900" i="0">
                            <a:latin typeface="メイリオ" panose="020B0604030504040204" pitchFamily="50" charset="-128"/>
                            <a:ea typeface="メイリオ" panose="020B0604030504040204" pitchFamily="50" charset="-128"/>
                          </a:rPr>
                          <m:t>の</m:t>
                        </m:r>
                        <m:r>
                          <m:rPr>
                            <m:nor/>
                          </m:rPr>
                          <a:rPr kumimoji="1" lang="ja-JP" altLang="en-US" sz="900" i="0" smtClean="0">
                            <a:latin typeface="メイリオ" panose="020B0604030504040204" pitchFamily="50" charset="-128"/>
                            <a:ea typeface="メイリオ" panose="020B0604030504040204" pitchFamily="50" charset="-128"/>
                          </a:rPr>
                          <m:t>調査</m:t>
                        </m:r>
                        <m:r>
                          <m:rPr>
                            <m:nor/>
                          </m:rPr>
                          <a:rPr kumimoji="1" lang="ja-JP" altLang="en-US" sz="900" i="0">
                            <a:latin typeface="メイリオ" panose="020B0604030504040204" pitchFamily="50" charset="-128"/>
                            <a:ea typeface="メイリオ" panose="020B0604030504040204" pitchFamily="50" charset="-128"/>
                          </a:rPr>
                          <m:t>時間</m:t>
                        </m:r>
                        <m:r>
                          <m:rPr>
                            <m:nor/>
                          </m:rPr>
                          <a:rPr kumimoji="1" lang="en-US" altLang="ja-JP" sz="900" b="0" i="0" smtClean="0">
                            <a:latin typeface="メイリオ" panose="020B0604030504040204" pitchFamily="50" charset="-128"/>
                            <a:ea typeface="メイリオ" panose="020B0604030504040204" pitchFamily="50" charset="-128"/>
                          </a:rPr>
                          <m:t>(</m:t>
                        </m:r>
                        <m:r>
                          <m:rPr>
                            <m:nor/>
                          </m:rPr>
                          <a:rPr kumimoji="1" lang="ja-JP" altLang="en-US" sz="900" i="0">
                            <a:latin typeface="メイリオ" panose="020B0604030504040204" pitchFamily="50" charset="-128"/>
                            <a:ea typeface="メイリオ" panose="020B0604030504040204" pitchFamily="50" charset="-128"/>
                          </a:rPr>
                          <m:t>分</m:t>
                        </m:r>
                        <m:r>
                          <m:rPr>
                            <m:nor/>
                          </m:rPr>
                          <a:rPr kumimoji="1" lang="en-US" altLang="ja-JP" sz="900" b="0" i="0" smtClean="0">
                            <a:latin typeface="メイリオ" panose="020B0604030504040204" pitchFamily="50" charset="-128"/>
                            <a:ea typeface="メイリオ" panose="020B0604030504040204" pitchFamily="50" charset="-128"/>
                          </a:rPr>
                          <m:t>)</m:t>
                        </m:r>
                      </m:num>
                      <m:den>
                        <m:r>
                          <m:rPr>
                            <m:nor/>
                          </m:rPr>
                          <a:rPr kumimoji="1" lang="ja-JP" altLang="en-US" sz="900" i="0">
                            <a:latin typeface="メイリオ" panose="020B0604030504040204" pitchFamily="50" charset="-128"/>
                            <a:ea typeface="メイリオ" panose="020B0604030504040204" pitchFamily="50" charset="-128"/>
                          </a:rPr>
                          <m:t>アプリ</m:t>
                        </m:r>
                        <m:r>
                          <m:rPr>
                            <m:nor/>
                          </m:rPr>
                          <a:rPr kumimoji="1" lang="ja-JP" altLang="en-US" sz="900" i="0" smtClean="0">
                            <a:latin typeface="メイリオ" panose="020B0604030504040204" pitchFamily="50" charset="-128"/>
                            <a:ea typeface="メイリオ" panose="020B0604030504040204" pitchFamily="50" charset="-128"/>
                          </a:rPr>
                          <m:t>未</m:t>
                        </m:r>
                        <m:r>
                          <m:rPr>
                            <m:nor/>
                          </m:rPr>
                          <a:rPr kumimoji="1" lang="ja-JP" altLang="en-US" sz="900" i="0">
                            <a:latin typeface="メイリオ" panose="020B0604030504040204" pitchFamily="50" charset="-128"/>
                            <a:ea typeface="メイリオ" panose="020B0604030504040204" pitchFamily="50" charset="-128"/>
                          </a:rPr>
                          <m:t>使用の調査時間</m:t>
                        </m:r>
                        <m:r>
                          <m:rPr>
                            <m:nor/>
                          </m:rPr>
                          <a:rPr kumimoji="1" lang="en-US" altLang="ja-JP" sz="900" b="0" i="0" smtClean="0">
                            <a:latin typeface="メイリオ" panose="020B0604030504040204" pitchFamily="50" charset="-128"/>
                            <a:ea typeface="メイリオ" panose="020B0604030504040204" pitchFamily="50" charset="-128"/>
                          </a:rPr>
                          <m:t>(</m:t>
                        </m:r>
                        <m:r>
                          <m:rPr>
                            <m:nor/>
                          </m:rPr>
                          <a:rPr kumimoji="1" lang="ja-JP" altLang="en-US" sz="900" i="0">
                            <a:latin typeface="メイリオ" panose="020B0604030504040204" pitchFamily="50" charset="-128"/>
                            <a:ea typeface="メイリオ" panose="020B0604030504040204" pitchFamily="50" charset="-128"/>
                          </a:rPr>
                          <m:t>分</m:t>
                        </m:r>
                        <m:r>
                          <m:rPr>
                            <m:nor/>
                          </m:rPr>
                          <a:rPr kumimoji="1" lang="en-US" altLang="ja-JP" sz="900" b="0" i="0" smtClean="0">
                            <a:latin typeface="メイリオ" panose="020B0604030504040204" pitchFamily="50" charset="-128"/>
                            <a:ea typeface="メイリオ" panose="020B0604030504040204" pitchFamily="50" charset="-128"/>
                          </a:rPr>
                          <m:t>)</m:t>
                        </m:r>
                      </m:den>
                    </m:f>
                  </m:oMath>
                </a14:m>
                <a:r>
                  <a:rPr kumimoji="1" lang="en-US" altLang="ja-JP" sz="900" dirty="0">
                    <a:latin typeface="メイリオ" panose="020B0604030504040204" pitchFamily="50" charset="-128"/>
                    <a:ea typeface="メイリオ" panose="020B0604030504040204" pitchFamily="50" charset="-128"/>
                  </a:rPr>
                  <a:t> ×100=</a:t>
                </a:r>
                <a:r>
                  <a:rPr kumimoji="1" lang="ja-JP" altLang="en-US" sz="900" dirty="0">
                    <a:latin typeface="メイリオ" panose="020B0604030504040204" pitchFamily="50" charset="-128"/>
                    <a:ea typeface="メイリオ" panose="020B0604030504040204" pitchFamily="50" charset="-128"/>
                  </a:rPr>
                  <a:t>削減率</a:t>
                </a:r>
                <a:r>
                  <a:rPr kumimoji="1" lang="en-US" altLang="ja-JP" sz="900" dirty="0" smtClean="0">
                    <a:latin typeface="メイリオ" panose="020B0604030504040204" pitchFamily="50" charset="-128"/>
                    <a:ea typeface="メイリオ" panose="020B0604030504040204" pitchFamily="50" charset="-128"/>
                  </a:rPr>
                  <a:t>(%) = </a:t>
                </a:r>
                <a14:m>
                  <m:oMath xmlns:m="http://schemas.openxmlformats.org/officeDocument/2006/math">
                    <m:f>
                      <m:fPr>
                        <m:ctrlPr>
                          <a:rPr kumimoji="1" lang="en-US" altLang="ja-JP" sz="900" i="1">
                            <a:solidFill>
                              <a:schemeClr val="tx1">
                                <a:lumMod val="85000"/>
                                <a:lumOff val="15000"/>
                              </a:schemeClr>
                            </a:solidFill>
                            <a:latin typeface="Cambria Math" panose="02040503050406030204" pitchFamily="18" charset="0"/>
                          </a:rPr>
                        </m:ctrlPr>
                      </m:fPr>
                      <m:num>
                        <m:r>
                          <m:rPr>
                            <m:nor/>
                          </m:rPr>
                          <a:rPr kumimoji="1" lang="en-US" altLang="ja-JP" sz="900" b="0" i="0" smtClean="0">
                            <a:solidFill>
                              <a:schemeClr val="tx1">
                                <a:lumMod val="85000"/>
                                <a:lumOff val="15000"/>
                              </a:schemeClr>
                            </a:solidFill>
                            <a:latin typeface="メイリオ" panose="020B0604030504040204" pitchFamily="50" charset="-128"/>
                            <a:ea typeface="メイリオ" panose="020B0604030504040204" pitchFamily="50" charset="-128"/>
                          </a:rPr>
                          <m:t>93</m:t>
                        </m:r>
                        <m:r>
                          <m:rPr>
                            <m:nor/>
                          </m:rPr>
                          <a:rPr kumimoji="1" lang="ja-JP" altLang="en-US" sz="900">
                            <a:solidFill>
                              <a:schemeClr val="tx1">
                                <a:lumMod val="85000"/>
                                <a:lumOff val="15000"/>
                              </a:schemeClr>
                            </a:solidFill>
                            <a:latin typeface="メイリオ" panose="020B0604030504040204" pitchFamily="50" charset="-128"/>
                            <a:ea typeface="メイリオ" panose="020B0604030504040204" pitchFamily="50" charset="-128"/>
                          </a:rPr>
                          <m:t>−</m:t>
                        </m:r>
                        <m:r>
                          <m:rPr>
                            <m:nor/>
                          </m:rPr>
                          <a:rPr kumimoji="1" lang="en-US" altLang="ja-JP" sz="900" b="0" i="0" smtClean="0">
                            <a:solidFill>
                              <a:schemeClr val="tx1">
                                <a:lumMod val="85000"/>
                                <a:lumOff val="15000"/>
                              </a:schemeClr>
                            </a:solidFill>
                            <a:latin typeface="メイリオ" panose="020B0604030504040204" pitchFamily="50" charset="-128"/>
                            <a:ea typeface="メイリオ" panose="020B0604030504040204" pitchFamily="50" charset="-128"/>
                          </a:rPr>
                          <m:t>70.8</m:t>
                        </m:r>
                      </m:num>
                      <m:den>
                        <m:r>
                          <m:rPr>
                            <m:nor/>
                          </m:rPr>
                          <a:rPr kumimoji="1" lang="en-US" altLang="ja-JP" sz="900" b="0" i="0" smtClean="0">
                            <a:solidFill>
                              <a:schemeClr val="tx1">
                                <a:lumMod val="85000"/>
                                <a:lumOff val="15000"/>
                              </a:schemeClr>
                            </a:solidFill>
                            <a:latin typeface="メイリオ" panose="020B0604030504040204" pitchFamily="50" charset="-128"/>
                            <a:ea typeface="メイリオ" panose="020B0604030504040204" pitchFamily="50" charset="-128"/>
                          </a:rPr>
                          <m:t>93</m:t>
                        </m:r>
                      </m:den>
                    </m:f>
                  </m:oMath>
                </a14:m>
                <a:r>
                  <a:rPr kumimoji="1" lang="en-US" altLang="ja-JP" sz="900" dirty="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a:t>
                </a:r>
                <a:r>
                  <a:rPr kumimoji="1" lang="en-US" altLang="ja-JP" sz="900" dirty="0" smtClean="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100</a:t>
                </a:r>
                <a:endParaRPr kumimoji="1" lang="en-US" altLang="ja-JP" sz="900" dirty="0" smtClean="0">
                  <a:latin typeface="メイリオ" panose="020B0604030504040204" pitchFamily="50" charset="-128"/>
                  <a:ea typeface="メイリオ" panose="020B0604030504040204" pitchFamily="50" charset="-128"/>
                </a:endParaRPr>
              </a:p>
            </p:txBody>
          </p:sp>
        </mc:Choice>
        <mc:Fallback>
          <p:sp>
            <p:nvSpPr>
              <p:cNvPr id="19" name="テキスト ボックス 18">
                <a:extLst>
                  <a:ext uri="{FF2B5EF4-FFF2-40B4-BE49-F238E27FC236}">
                    <a16:creationId xmlns:a16="http://schemas.microsoft.com/office/drawing/2014/main" id="{DC5CCAC0-685C-C444-65C4-438C07A5526B}"/>
                  </a:ext>
                </a:extLst>
              </p:cNvPr>
              <p:cNvSpPr txBox="1">
                <a:spLocks noRot="1" noChangeAspect="1" noMove="1" noResize="1" noEditPoints="1" noAdjustHandles="1" noChangeArrowheads="1" noChangeShapeType="1" noTextEdit="1"/>
              </p:cNvSpPr>
              <p:nvPr/>
            </p:nvSpPr>
            <p:spPr>
              <a:xfrm>
                <a:off x="1242757" y="5744692"/>
                <a:ext cx="5348543" cy="519309"/>
              </a:xfrm>
              <a:prstGeom prst="rect">
                <a:avLst/>
              </a:prstGeom>
              <a:blipFill>
                <a:blip r:embed="rId3"/>
                <a:stretch>
                  <a:fillRect b="-1163"/>
                </a:stretch>
              </a:blipFill>
            </p:spPr>
            <p:txBody>
              <a:bodyPr/>
              <a:lstStyle/>
              <a:p>
                <a:r>
                  <a:rPr lang="ja-JP" altLang="en-US">
                    <a:noFill/>
                  </a:rPr>
                  <a:t> </a:t>
                </a:r>
              </a:p>
            </p:txBody>
          </p:sp>
        </mc:Fallback>
      </mc:AlternateContent>
      <p:sp>
        <p:nvSpPr>
          <p:cNvPr id="26" name="楕円 25"/>
          <p:cNvSpPr/>
          <p:nvPr/>
        </p:nvSpPr>
        <p:spPr>
          <a:xfrm>
            <a:off x="6215183" y="4447425"/>
            <a:ext cx="1007107" cy="1007107"/>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1050" dirty="0" smtClean="0">
                <a:solidFill>
                  <a:srgbClr val="5A5A5A"/>
                </a:solidFill>
                <a:latin typeface="メイリオ" panose="020B0604030504040204" pitchFamily="50" charset="-128"/>
                <a:ea typeface="メイリオ" panose="020B0604030504040204" pitchFamily="50" charset="-128"/>
              </a:rPr>
              <a:t>71</a:t>
            </a:r>
            <a:endParaRPr kumimoji="1" lang="ja-JP" altLang="en-US" sz="1050" dirty="0">
              <a:solidFill>
                <a:srgbClr val="5A5A5A"/>
              </a:solidFill>
              <a:latin typeface="メイリオ" panose="020B0604030504040204" pitchFamily="50" charset="-128"/>
              <a:ea typeface="メイリオ" panose="020B0604030504040204" pitchFamily="50" charset="-128"/>
            </a:endParaRPr>
          </a:p>
        </p:txBody>
      </p:sp>
      <p:sp>
        <p:nvSpPr>
          <p:cNvPr id="27" name="乗算 26"/>
          <p:cNvSpPr/>
          <p:nvPr/>
        </p:nvSpPr>
        <p:spPr>
          <a:xfrm>
            <a:off x="7454401" y="4757547"/>
            <a:ext cx="386861" cy="386861"/>
          </a:xfrm>
          <a:prstGeom prst="mathMultiply">
            <a:avLst>
              <a:gd name="adj1" fmla="val 17649"/>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p:nvSpPr>
        <p:spPr>
          <a:xfrm>
            <a:off x="8073373" y="4447425"/>
            <a:ext cx="1007107" cy="1007107"/>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1050" dirty="0" smtClean="0">
                <a:solidFill>
                  <a:srgbClr val="5A5A5A"/>
                </a:solidFill>
                <a:latin typeface="メイリオ" panose="020B0604030504040204" pitchFamily="50" charset="-128"/>
                <a:ea typeface="メイリオ" panose="020B0604030504040204" pitchFamily="50" charset="-128"/>
              </a:rPr>
              <a:t>0.2405</a:t>
            </a:r>
            <a:endParaRPr kumimoji="1" lang="ja-JP" altLang="en-US" sz="1050" dirty="0">
              <a:solidFill>
                <a:srgbClr val="5A5A5A"/>
              </a:solidFill>
              <a:latin typeface="メイリオ" panose="020B0604030504040204" pitchFamily="50" charset="-128"/>
              <a:ea typeface="メイリオ" panose="020B0604030504040204" pitchFamily="50" charset="-128"/>
            </a:endParaRPr>
          </a:p>
        </p:txBody>
      </p:sp>
      <p:sp>
        <p:nvSpPr>
          <p:cNvPr id="29" name="テキスト ボックス 28">
            <a:extLst>
              <a:ext uri="{FF2B5EF4-FFF2-40B4-BE49-F238E27FC236}">
                <a16:creationId xmlns:a16="http://schemas.microsoft.com/office/drawing/2014/main" id="{037A63DB-88A2-8CF0-83EC-004FE6F6B632}"/>
              </a:ext>
            </a:extLst>
          </p:cNvPr>
          <p:cNvSpPr txBox="1"/>
          <p:nvPr/>
        </p:nvSpPr>
        <p:spPr>
          <a:xfrm>
            <a:off x="6116466" y="4051395"/>
            <a:ext cx="1204542" cy="461665"/>
          </a:xfrm>
          <a:prstGeom prst="rect">
            <a:avLst/>
          </a:prstGeom>
          <a:noFill/>
        </p:spPr>
        <p:txBody>
          <a:bodyPr wrap="square" rtlCol="0">
            <a:spAutoFit/>
          </a:bodyPr>
          <a:lstStyle/>
          <a:p>
            <a:pPr algn="ctr">
              <a:buClr>
                <a:schemeClr val="bg2"/>
              </a:buClr>
            </a:pPr>
            <a:r>
              <a:rPr kumimoji="1" lang="en-US" altLang="ja-JP" sz="1200" dirty="0" smtClean="0">
                <a:solidFill>
                  <a:srgbClr val="5A5A5A"/>
                </a:solidFill>
                <a:latin typeface="メイリオ" panose="020B0604030504040204" pitchFamily="50" charset="-128"/>
                <a:ea typeface="メイリオ" panose="020B0604030504040204" pitchFamily="50" charset="-128"/>
              </a:rPr>
              <a:t>1</a:t>
            </a:r>
            <a:r>
              <a:rPr kumimoji="1" lang="ja-JP" altLang="en-US" sz="1200" dirty="0" smtClean="0">
                <a:solidFill>
                  <a:srgbClr val="5A5A5A"/>
                </a:solidFill>
                <a:latin typeface="メイリオ" panose="020B0604030504040204" pitchFamily="50" charset="-128"/>
                <a:ea typeface="メイリオ" panose="020B0604030504040204" pitchFamily="50" charset="-128"/>
              </a:rPr>
              <a:t>日</a:t>
            </a:r>
            <a:r>
              <a:rPr kumimoji="1" lang="ja-JP" altLang="en-US" sz="1200" dirty="0" smtClean="0">
                <a:solidFill>
                  <a:srgbClr val="5A5A5A"/>
                </a:solidFill>
                <a:latin typeface="メイリオ" panose="020B0604030504040204" pitchFamily="50" charset="-128"/>
                <a:ea typeface="メイリオ" panose="020B0604030504040204" pitchFamily="50" charset="-128"/>
              </a:rPr>
              <a:t>の平均</a:t>
            </a:r>
            <a:endParaRPr kumimoji="1" lang="en-US" altLang="ja-JP" sz="1200" dirty="0" smtClean="0">
              <a:solidFill>
                <a:srgbClr val="5A5A5A"/>
              </a:solidFill>
              <a:latin typeface="メイリオ" panose="020B0604030504040204" pitchFamily="50" charset="-128"/>
              <a:ea typeface="メイリオ" panose="020B0604030504040204" pitchFamily="50" charset="-128"/>
            </a:endParaRPr>
          </a:p>
          <a:p>
            <a:pPr algn="ctr">
              <a:buClr>
                <a:schemeClr val="bg2"/>
              </a:buClr>
            </a:pPr>
            <a:r>
              <a:rPr kumimoji="1" lang="ja-JP" altLang="en-US" sz="1200" dirty="0" smtClean="0">
                <a:solidFill>
                  <a:srgbClr val="5A5A5A"/>
                </a:solidFill>
                <a:latin typeface="メイリオ" panose="020B0604030504040204" pitchFamily="50" charset="-128"/>
                <a:ea typeface="メイリオ" panose="020B0604030504040204" pitchFamily="50" charset="-128"/>
              </a:rPr>
              <a:t>検索</a:t>
            </a:r>
            <a:r>
              <a:rPr kumimoji="1" lang="ja-JP" altLang="en-US" sz="1200" dirty="0" smtClean="0">
                <a:solidFill>
                  <a:srgbClr val="5A5A5A"/>
                </a:solidFill>
                <a:latin typeface="メイリオ" panose="020B0604030504040204" pitchFamily="50" charset="-128"/>
                <a:ea typeface="メイリオ" panose="020B0604030504040204" pitchFamily="50" charset="-128"/>
              </a:rPr>
              <a:t>時間</a:t>
            </a:r>
            <a:endParaRPr kumimoji="1" lang="ja-JP" altLang="en-US" sz="1200" dirty="0">
              <a:solidFill>
                <a:srgbClr val="5A5A5A"/>
              </a:solidFill>
              <a:latin typeface="メイリオ" panose="020B0604030504040204" pitchFamily="50" charset="-128"/>
              <a:ea typeface="メイリオ" panose="020B0604030504040204" pitchFamily="50" charset="-128"/>
            </a:endParaRPr>
          </a:p>
        </p:txBody>
      </p:sp>
      <p:sp>
        <p:nvSpPr>
          <p:cNvPr id="30" name="テキスト ボックス 29">
            <a:extLst>
              <a:ext uri="{FF2B5EF4-FFF2-40B4-BE49-F238E27FC236}">
                <a16:creationId xmlns:a16="http://schemas.microsoft.com/office/drawing/2014/main" id="{037A63DB-88A2-8CF0-83EC-004FE6F6B632}"/>
              </a:ext>
            </a:extLst>
          </p:cNvPr>
          <p:cNvSpPr txBox="1"/>
          <p:nvPr/>
        </p:nvSpPr>
        <p:spPr>
          <a:xfrm>
            <a:off x="8249425" y="4236061"/>
            <a:ext cx="654997" cy="276999"/>
          </a:xfrm>
          <a:prstGeom prst="rect">
            <a:avLst/>
          </a:prstGeom>
          <a:noFill/>
        </p:spPr>
        <p:txBody>
          <a:bodyPr wrap="square" rtlCol="0">
            <a:spAutoFit/>
          </a:bodyPr>
          <a:lstStyle/>
          <a:p>
            <a:pPr>
              <a:buClr>
                <a:schemeClr val="bg2"/>
              </a:buClr>
            </a:pPr>
            <a:r>
              <a:rPr kumimoji="1" lang="ja-JP" altLang="en-US" sz="1200" dirty="0" smtClean="0">
                <a:solidFill>
                  <a:srgbClr val="5A5A5A"/>
                </a:solidFill>
                <a:latin typeface="メイリオ" panose="020B0604030504040204" pitchFamily="50" charset="-128"/>
                <a:ea typeface="メイリオ" panose="020B0604030504040204" pitchFamily="50" charset="-128"/>
              </a:rPr>
              <a:t>削減率</a:t>
            </a:r>
            <a:endParaRPr kumimoji="1" lang="ja-JP" altLang="en-US" sz="1200" dirty="0">
              <a:solidFill>
                <a:srgbClr val="5A5A5A"/>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041622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539971FB-C93A-FA48-7F4D-A1901E45B534}"/>
              </a:ext>
            </a:extLst>
          </p:cNvPr>
          <p:cNvSpPr txBox="1"/>
          <p:nvPr/>
        </p:nvSpPr>
        <p:spPr>
          <a:xfrm>
            <a:off x="1269643" y="1830387"/>
            <a:ext cx="3366694" cy="923330"/>
          </a:xfrm>
          <a:prstGeom prst="rect">
            <a:avLst/>
          </a:prstGeom>
          <a:noFill/>
        </p:spPr>
        <p:txBody>
          <a:bodyPr wrap="square" rtlCol="0">
            <a:spAutoFit/>
          </a:bodyPr>
          <a:lstStyle/>
          <a:p>
            <a:r>
              <a:rPr kumimoji="1" lang="en-US" altLang="ja-JP" sz="5400" b="1" dirty="0" smtClean="0">
                <a:solidFill>
                  <a:schemeClr val="tx1">
                    <a:lumMod val="85000"/>
                    <a:lumOff val="15000"/>
                  </a:schemeClr>
                </a:solidFill>
                <a:latin typeface="メイリオ" panose="020B0604030504040204" pitchFamily="50" charset="-128"/>
                <a:ea typeface="メイリオ" panose="020B0604030504040204" pitchFamily="50" charset="-128"/>
              </a:rPr>
              <a:t>68.30</a:t>
            </a:r>
            <a:r>
              <a:rPr kumimoji="1" lang="ja-JP" altLang="en-US" sz="3600" b="1" dirty="0" smtClean="0">
                <a:solidFill>
                  <a:schemeClr val="tx1">
                    <a:lumMod val="85000"/>
                    <a:lumOff val="15000"/>
                  </a:schemeClr>
                </a:solidFill>
                <a:latin typeface="メイリオ" panose="020B0604030504040204" pitchFamily="50" charset="-128"/>
                <a:ea typeface="メイリオ" panose="020B0604030504040204" pitchFamily="50" charset="-128"/>
              </a:rPr>
              <a:t>時間</a:t>
            </a:r>
            <a:endParaRPr kumimoji="1" lang="ja-JP" altLang="en-US" sz="40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28</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6</a:t>
            </a:r>
            <a:r>
              <a:rPr kumimoji="1" lang="en-US" altLang="ja-JP" dirty="0" smtClean="0">
                <a:latin typeface="メイリオ" panose="020B0604030504040204" pitchFamily="50" charset="-128"/>
                <a:ea typeface="メイリオ" panose="020B0604030504040204" pitchFamily="50" charset="-128"/>
              </a:rPr>
              <a:t>. </a:t>
            </a:r>
            <a:r>
              <a:rPr kumimoji="1" lang="ja-JP" altLang="en-US" dirty="0" smtClean="0">
                <a:latin typeface="メイリオ" panose="020B0604030504040204" pitchFamily="50" charset="-128"/>
                <a:ea typeface="メイリオ" panose="020B0604030504040204" pitchFamily="50" charset="-128"/>
              </a:rPr>
              <a:t>改善効果</a:t>
            </a:r>
            <a:endParaRPr kumimoji="1" lang="ja-JP" altLang="en-US"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983156AD-4CF6-0EFB-74FC-902E6F459A7B}"/>
              </a:ext>
            </a:extLst>
          </p:cNvPr>
          <p:cNvSpPr txBox="1"/>
          <p:nvPr/>
        </p:nvSpPr>
        <p:spPr>
          <a:xfrm>
            <a:off x="954001" y="943391"/>
            <a:ext cx="4497230"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en-US" altLang="ja-JP" sz="1800" dirty="0">
                <a:latin typeface="メイリオ" panose="020B0604030504040204" pitchFamily="50" charset="-128"/>
                <a:ea typeface="メイリオ" panose="020B0604030504040204" pitchFamily="50" charset="-128"/>
              </a:rPr>
              <a:t>KCBS</a:t>
            </a:r>
            <a:r>
              <a:rPr kumimoji="1" lang="ja-JP" altLang="en-US" sz="1800" dirty="0">
                <a:latin typeface="メイリオ" panose="020B0604030504040204" pitchFamily="50" charset="-128"/>
                <a:ea typeface="メイリオ" panose="020B0604030504040204" pitchFamily="50" charset="-128"/>
              </a:rPr>
              <a:t>事業部の年間削減経費を計算</a:t>
            </a:r>
          </a:p>
        </p:txBody>
      </p:sp>
      <p:sp>
        <p:nvSpPr>
          <p:cNvPr id="9" name="テキスト ボックス 8">
            <a:extLst>
              <a:ext uri="{FF2B5EF4-FFF2-40B4-BE49-F238E27FC236}">
                <a16:creationId xmlns:a16="http://schemas.microsoft.com/office/drawing/2014/main" id="{8788DA3B-D8F1-5395-1CC9-E7708F0AEDB0}"/>
              </a:ext>
            </a:extLst>
          </p:cNvPr>
          <p:cNvSpPr txBox="1"/>
          <p:nvPr/>
        </p:nvSpPr>
        <p:spPr>
          <a:xfrm>
            <a:off x="1269643" y="3021526"/>
            <a:ext cx="3792389" cy="923330"/>
          </a:xfrm>
          <a:prstGeom prst="rect">
            <a:avLst/>
          </a:prstGeom>
          <a:noFill/>
        </p:spPr>
        <p:txBody>
          <a:bodyPr wrap="square" rtlCol="0">
            <a:spAutoFit/>
          </a:bodyPr>
          <a:lstStyle/>
          <a:p>
            <a:r>
              <a:rPr kumimoji="1" lang="en-US" altLang="ja-JP" sz="5400" b="1" dirty="0" smtClean="0">
                <a:solidFill>
                  <a:schemeClr val="tx1">
                    <a:lumMod val="85000"/>
                    <a:lumOff val="15000"/>
                  </a:schemeClr>
                </a:solidFill>
                <a:latin typeface="メイリオ" panose="020B0604030504040204" pitchFamily="50" charset="-128"/>
                <a:ea typeface="メイリオ" panose="020B0604030504040204" pitchFamily="50" charset="-128"/>
              </a:rPr>
              <a:t>317,604</a:t>
            </a:r>
            <a:r>
              <a:rPr kumimoji="1" lang="ja-JP" altLang="en-US" sz="3600" b="1" dirty="0" smtClean="0">
                <a:solidFill>
                  <a:schemeClr val="tx1">
                    <a:lumMod val="85000"/>
                    <a:lumOff val="15000"/>
                  </a:schemeClr>
                </a:solidFill>
                <a:latin typeface="メイリオ" panose="020B0604030504040204" pitchFamily="50" charset="-128"/>
                <a:ea typeface="メイリオ" panose="020B0604030504040204" pitchFamily="50" charset="-128"/>
              </a:rPr>
              <a:t>円</a:t>
            </a:r>
            <a:endParaRPr kumimoji="1" lang="ja-JP" altLang="en-US" sz="16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9" name="テキスト ボックス 18">
            <a:extLst>
              <a:ext uri="{FF2B5EF4-FFF2-40B4-BE49-F238E27FC236}">
                <a16:creationId xmlns:a16="http://schemas.microsoft.com/office/drawing/2014/main" id="{F82236C3-E03F-53CD-B0BA-CC9742039D83}"/>
              </a:ext>
            </a:extLst>
          </p:cNvPr>
          <p:cNvSpPr txBox="1"/>
          <p:nvPr/>
        </p:nvSpPr>
        <p:spPr>
          <a:xfrm>
            <a:off x="1269643" y="4212667"/>
            <a:ext cx="5406441" cy="923330"/>
          </a:xfrm>
          <a:prstGeom prst="rect">
            <a:avLst/>
          </a:prstGeom>
          <a:noFill/>
        </p:spPr>
        <p:txBody>
          <a:bodyPr wrap="square" rtlCol="0">
            <a:spAutoFit/>
          </a:bodyPr>
          <a:lstStyle/>
          <a:p>
            <a:r>
              <a:rPr kumimoji="1" lang="en-US" altLang="ja-JP" sz="5400" b="1" dirty="0" smtClean="0">
                <a:solidFill>
                  <a:schemeClr val="tx1">
                    <a:lumMod val="85000"/>
                    <a:lumOff val="15000"/>
                  </a:schemeClr>
                </a:solidFill>
                <a:latin typeface="メイリオ" panose="020B0604030504040204" pitchFamily="50" charset="-128"/>
                <a:ea typeface="メイリオ" panose="020B0604030504040204" pitchFamily="50" charset="-128"/>
              </a:rPr>
              <a:t>187,704,141</a:t>
            </a:r>
            <a:r>
              <a:rPr kumimoji="1" lang="ja-JP" altLang="en-US" sz="3600" b="1" dirty="0" smtClean="0">
                <a:solidFill>
                  <a:schemeClr val="tx1">
                    <a:lumMod val="85000"/>
                    <a:lumOff val="15000"/>
                  </a:schemeClr>
                </a:solidFill>
                <a:latin typeface="メイリオ" panose="020B0604030504040204" pitchFamily="50" charset="-128"/>
                <a:ea typeface="メイリオ" panose="020B0604030504040204" pitchFamily="50" charset="-128"/>
              </a:rPr>
              <a:t>円</a:t>
            </a:r>
            <a:endParaRPr kumimoji="1" lang="ja-JP" altLang="en-US" sz="105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3" name="テキスト ボックス 22">
            <a:extLst>
              <a:ext uri="{FF2B5EF4-FFF2-40B4-BE49-F238E27FC236}">
                <a16:creationId xmlns:a16="http://schemas.microsoft.com/office/drawing/2014/main" id="{539971FB-C93A-FA48-7F4D-A1901E45B534}"/>
              </a:ext>
            </a:extLst>
          </p:cNvPr>
          <p:cNvSpPr txBox="1"/>
          <p:nvPr/>
        </p:nvSpPr>
        <p:spPr>
          <a:xfrm>
            <a:off x="954001" y="5303110"/>
            <a:ext cx="8523375" cy="1022569"/>
          </a:xfrm>
          <a:prstGeom prst="rect">
            <a:avLst/>
          </a:prstGeom>
          <a:solidFill>
            <a:srgbClr val="E7EFF9"/>
          </a:solidFill>
          <a:ln>
            <a:noFill/>
          </a:ln>
        </p:spPr>
        <p:txBody>
          <a:bodyPr wrap="square" tIns="144000" rtlCol="0">
            <a:spAutoFit/>
          </a:bodyPr>
          <a:lstStyle/>
          <a:p>
            <a:r>
              <a:rPr kumimoji="1" lang="en-US" altLang="ja-JP" sz="2400" b="1" dirty="0" smtClean="0">
                <a:latin typeface="メイリオ" panose="020B0604030504040204" pitchFamily="50" charset="-128"/>
                <a:ea typeface="メイリオ" panose="020B0604030504040204" pitchFamily="50" charset="-128"/>
              </a:rPr>
              <a:t>KCBS</a:t>
            </a:r>
            <a:r>
              <a:rPr kumimoji="1" lang="ja-JP" altLang="en-US" sz="2400" b="1" dirty="0" smtClean="0">
                <a:latin typeface="メイリオ" panose="020B0604030504040204" pitchFamily="50" charset="-128"/>
                <a:ea typeface="メイリオ" panose="020B0604030504040204" pitchFamily="50" charset="-128"/>
              </a:rPr>
              <a:t>事業部全体</a:t>
            </a:r>
            <a:r>
              <a:rPr kumimoji="1" lang="ja-JP" altLang="en-US" sz="1800" dirty="0" smtClean="0">
                <a:latin typeface="メイリオ" panose="020B0604030504040204" pitchFamily="50" charset="-128"/>
                <a:ea typeface="メイリオ" panose="020B0604030504040204" pitchFamily="50" charset="-128"/>
              </a:rPr>
              <a:t>で</a:t>
            </a:r>
            <a:r>
              <a:rPr kumimoji="1" lang="ja-JP" altLang="en-US" sz="2400" b="1" dirty="0" smtClean="0">
                <a:latin typeface="メイリオ" panose="020B0604030504040204" pitchFamily="50" charset="-128"/>
                <a:ea typeface="メイリオ" panose="020B0604030504040204" pitchFamily="50" charset="-128"/>
              </a:rPr>
              <a:t>年間約</a:t>
            </a:r>
            <a:r>
              <a:rPr kumimoji="1" lang="en-US" altLang="ja-JP" sz="5400" b="1" dirty="0" smtClean="0">
                <a:solidFill>
                  <a:srgbClr val="EA0000"/>
                </a:solidFill>
                <a:latin typeface="メイリオ" panose="020B0604030504040204" pitchFamily="50" charset="-128"/>
                <a:ea typeface="メイリオ" panose="020B0604030504040204" pitchFamily="50" charset="-128"/>
              </a:rPr>
              <a:t>1.8</a:t>
            </a:r>
            <a:r>
              <a:rPr kumimoji="1" lang="ja-JP" altLang="en-US" sz="5400" b="1" dirty="0" smtClean="0">
                <a:solidFill>
                  <a:srgbClr val="EA0000"/>
                </a:solidFill>
                <a:latin typeface="メイリオ" panose="020B0604030504040204" pitchFamily="50" charset="-128"/>
                <a:ea typeface="メイリオ" panose="020B0604030504040204" pitchFamily="50" charset="-128"/>
              </a:rPr>
              <a:t>億円</a:t>
            </a:r>
            <a:r>
              <a:rPr kumimoji="1" lang="ja-JP" altLang="en-US" sz="1800" dirty="0" smtClean="0">
                <a:latin typeface="メイリオ" panose="020B0604030504040204" pitchFamily="50" charset="-128"/>
                <a:ea typeface="メイリオ" panose="020B0604030504040204" pitchFamily="50" charset="-128"/>
              </a:rPr>
              <a:t>の削減が見込める</a:t>
            </a:r>
            <a:endParaRPr kumimoji="1" lang="ja-JP" altLang="en-US" sz="1800" dirty="0">
              <a:latin typeface="メイリオ" panose="020B0604030504040204" pitchFamily="50" charset="-128"/>
              <a:ea typeface="メイリオ" panose="020B0604030504040204" pitchFamily="50" charset="-128"/>
            </a:endParaRPr>
          </a:p>
        </p:txBody>
      </p:sp>
      <p:sp>
        <p:nvSpPr>
          <p:cNvPr id="10" name="正方形/長方形 9"/>
          <p:cNvSpPr/>
          <p:nvPr/>
        </p:nvSpPr>
        <p:spPr>
          <a:xfrm>
            <a:off x="1269643" y="1542594"/>
            <a:ext cx="2101857" cy="307777"/>
          </a:xfrm>
          <a:prstGeom prst="rect">
            <a:avLst/>
          </a:prstGeom>
        </p:spPr>
        <p:txBody>
          <a:bodyPr wrap="none">
            <a:spAutoFit/>
          </a:bodyPr>
          <a:lstStyle/>
          <a:p>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人あたりの削減時間は</a:t>
            </a:r>
            <a:endParaRPr lang="ja-JP" altLang="en-US" dirty="0"/>
          </a:p>
        </p:txBody>
      </p:sp>
      <p:sp>
        <p:nvSpPr>
          <p:cNvPr id="12" name="正方形/長方形 11"/>
          <p:cNvSpPr/>
          <p:nvPr/>
        </p:nvSpPr>
        <p:spPr>
          <a:xfrm>
            <a:off x="1269643" y="2733733"/>
            <a:ext cx="2101857" cy="307777"/>
          </a:xfrm>
          <a:prstGeom prst="rect">
            <a:avLst/>
          </a:prstGeom>
        </p:spPr>
        <p:txBody>
          <a:bodyPr wrap="none">
            <a:spAutoFit/>
          </a:bodyPr>
          <a:lstStyle/>
          <a:p>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人あたりの</a:t>
            </a:r>
            <a:r>
              <a:rPr kumimoji="1" lang="ja-JP" altLang="en-US" dirty="0" smtClean="0">
                <a:solidFill>
                  <a:schemeClr val="tx1">
                    <a:lumMod val="85000"/>
                    <a:lumOff val="15000"/>
                  </a:schemeClr>
                </a:solidFill>
                <a:latin typeface="メイリオ" panose="020B0604030504040204" pitchFamily="50" charset="-128"/>
                <a:ea typeface="メイリオ" panose="020B0604030504040204" pitchFamily="50" charset="-128"/>
              </a:rPr>
              <a:t>削減</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経費</a:t>
            </a:r>
            <a:r>
              <a:rPr kumimoji="1" lang="ja-JP" altLang="en-US" dirty="0" smtClean="0">
                <a:solidFill>
                  <a:schemeClr val="tx1">
                    <a:lumMod val="85000"/>
                    <a:lumOff val="15000"/>
                  </a:schemeClr>
                </a:solidFill>
                <a:latin typeface="メイリオ" panose="020B0604030504040204" pitchFamily="50" charset="-128"/>
                <a:ea typeface="メイリオ" panose="020B0604030504040204" pitchFamily="50" charset="-128"/>
              </a:rPr>
              <a:t>は</a:t>
            </a:r>
            <a:endParaRPr lang="ja-JP" altLang="en-US" dirty="0"/>
          </a:p>
        </p:txBody>
      </p:sp>
      <p:sp>
        <p:nvSpPr>
          <p:cNvPr id="14" name="正方形/長方形 13"/>
          <p:cNvSpPr/>
          <p:nvPr/>
        </p:nvSpPr>
        <p:spPr>
          <a:xfrm>
            <a:off x="1269643" y="3924872"/>
            <a:ext cx="1951175" cy="307777"/>
          </a:xfrm>
          <a:prstGeom prst="rect">
            <a:avLst/>
          </a:prstGeom>
        </p:spPr>
        <p:txBody>
          <a:bodyPr wrap="none">
            <a:spAutoFit/>
          </a:bodyPr>
          <a:lstStyle/>
          <a:p>
            <a:r>
              <a:rPr kumimoji="1" lang="en-US" altLang="ja-JP" dirty="0">
                <a:latin typeface="メイリオ" panose="020B0604030504040204" pitchFamily="50" charset="-128"/>
                <a:ea typeface="メイリオ" panose="020B0604030504040204" pitchFamily="50" charset="-128"/>
              </a:rPr>
              <a:t>KCBS</a:t>
            </a:r>
            <a:r>
              <a:rPr kumimoji="1" lang="ja-JP" altLang="ja-JP" dirty="0">
                <a:latin typeface="メイリオ" panose="020B0604030504040204" pitchFamily="50" charset="-128"/>
                <a:ea typeface="メイリオ" panose="020B0604030504040204" pitchFamily="50" charset="-128"/>
              </a:rPr>
              <a:t>事業部</a:t>
            </a:r>
            <a:r>
              <a:rPr kumimoji="1" lang="ja-JP" altLang="ja-JP" dirty="0" smtClean="0">
                <a:latin typeface="メイリオ" panose="020B0604030504040204" pitchFamily="50" charset="-128"/>
                <a:ea typeface="メイリオ" panose="020B0604030504040204" pitchFamily="50" charset="-128"/>
              </a:rPr>
              <a:t>全体</a:t>
            </a:r>
            <a:r>
              <a:rPr kumimoji="1" lang="ja-JP" altLang="en-US" dirty="0" smtClean="0">
                <a:latin typeface="メイリオ" panose="020B0604030504040204" pitchFamily="50" charset="-128"/>
                <a:ea typeface="メイリオ" panose="020B0604030504040204" pitchFamily="50" charset="-128"/>
              </a:rPr>
              <a:t>で</a:t>
            </a:r>
            <a:r>
              <a:rPr kumimoji="1" lang="ja-JP" altLang="en-US" dirty="0" smtClean="0">
                <a:solidFill>
                  <a:schemeClr val="tx1">
                    <a:lumMod val="85000"/>
                    <a:lumOff val="15000"/>
                  </a:schemeClr>
                </a:solidFill>
                <a:latin typeface="メイリオ" panose="020B0604030504040204" pitchFamily="50" charset="-128"/>
                <a:ea typeface="メイリオ" panose="020B0604030504040204" pitchFamily="50" charset="-128"/>
              </a:rPr>
              <a:t>は</a:t>
            </a:r>
            <a:endParaRPr lang="ja-JP" altLang="en-US" dirty="0">
              <a:latin typeface="メイリオ" panose="020B0604030504040204" pitchFamily="50" charset="-128"/>
              <a:ea typeface="メイリオ" panose="020B0604030504040204" pitchFamily="50" charset="-128"/>
            </a:endParaRPr>
          </a:p>
        </p:txBody>
      </p:sp>
      <p:grpSp>
        <p:nvGrpSpPr>
          <p:cNvPr id="7" name="グループ化 6"/>
          <p:cNvGrpSpPr/>
          <p:nvPr/>
        </p:nvGrpSpPr>
        <p:grpSpPr>
          <a:xfrm>
            <a:off x="5792772" y="1542710"/>
            <a:ext cx="3678917" cy="1082192"/>
            <a:chOff x="5486335" y="1749271"/>
            <a:chExt cx="4130724" cy="1215096"/>
          </a:xfrm>
        </p:grpSpPr>
        <p:grpSp>
          <p:nvGrpSpPr>
            <p:cNvPr id="4" name="グループ化 3"/>
            <p:cNvGrpSpPr/>
            <p:nvPr/>
          </p:nvGrpSpPr>
          <p:grpSpPr>
            <a:xfrm>
              <a:off x="5486335" y="1749271"/>
              <a:ext cx="1204542" cy="1215096"/>
              <a:chOff x="6131641" y="1732866"/>
              <a:chExt cx="1204542" cy="1215096"/>
            </a:xfrm>
          </p:grpSpPr>
          <p:sp>
            <p:nvSpPr>
              <p:cNvPr id="15" name="テキスト ボックス 14">
                <a:extLst>
                  <a:ext uri="{FF2B5EF4-FFF2-40B4-BE49-F238E27FC236}">
                    <a16:creationId xmlns:a16="http://schemas.microsoft.com/office/drawing/2014/main" id="{037A63DB-88A2-8CF0-83EC-004FE6F6B632}"/>
                  </a:ext>
                </a:extLst>
              </p:cNvPr>
              <p:cNvSpPr txBox="1"/>
              <p:nvPr/>
            </p:nvSpPr>
            <p:spPr>
              <a:xfrm>
                <a:off x="6131641" y="1732866"/>
                <a:ext cx="1204542" cy="285099"/>
              </a:xfrm>
              <a:prstGeom prst="rect">
                <a:avLst/>
              </a:prstGeom>
              <a:noFill/>
            </p:spPr>
            <p:txBody>
              <a:bodyPr wrap="square" rtlCol="0">
                <a:spAutoFit/>
              </a:bodyPr>
              <a:lstStyle/>
              <a:p>
                <a:pPr algn="ctr">
                  <a:buClr>
                    <a:schemeClr val="bg2"/>
                  </a:buClr>
                </a:pPr>
                <a:r>
                  <a:rPr kumimoji="1" lang="en-US" altLang="ja-JP" sz="1050" dirty="0" smtClean="0">
                    <a:solidFill>
                      <a:srgbClr val="5A5A5A"/>
                    </a:solidFill>
                    <a:latin typeface="メイリオ" panose="020B0604030504040204" pitchFamily="50" charset="-128"/>
                    <a:ea typeface="メイリオ" panose="020B0604030504040204" pitchFamily="50" charset="-128"/>
                  </a:rPr>
                  <a:t>1</a:t>
                </a:r>
                <a:r>
                  <a:rPr kumimoji="1" lang="ja-JP" altLang="en-US" sz="1050" dirty="0" smtClean="0">
                    <a:solidFill>
                      <a:srgbClr val="5A5A5A"/>
                    </a:solidFill>
                    <a:latin typeface="メイリオ" panose="020B0604030504040204" pitchFamily="50" charset="-128"/>
                    <a:ea typeface="メイリオ" panose="020B0604030504040204" pitchFamily="50" charset="-128"/>
                  </a:rPr>
                  <a:t>日</a:t>
                </a:r>
                <a:r>
                  <a:rPr kumimoji="1" lang="ja-JP" altLang="en-US" sz="1050" dirty="0" smtClean="0">
                    <a:solidFill>
                      <a:srgbClr val="5A5A5A"/>
                    </a:solidFill>
                    <a:latin typeface="メイリオ" panose="020B0604030504040204" pitchFamily="50" charset="-128"/>
                    <a:ea typeface="メイリオ" panose="020B0604030504040204" pitchFamily="50" charset="-128"/>
                  </a:rPr>
                  <a:t>の</a:t>
                </a:r>
                <a:r>
                  <a:rPr kumimoji="1" lang="ja-JP" altLang="en-US" sz="1050" dirty="0">
                    <a:solidFill>
                      <a:srgbClr val="5A5A5A"/>
                    </a:solidFill>
                    <a:latin typeface="メイリオ" panose="020B0604030504040204" pitchFamily="50" charset="-128"/>
                    <a:ea typeface="メイリオ" panose="020B0604030504040204" pitchFamily="50" charset="-128"/>
                  </a:rPr>
                  <a:t>削減</a:t>
                </a:r>
                <a:r>
                  <a:rPr kumimoji="1" lang="ja-JP" altLang="en-US" sz="1050" dirty="0" smtClean="0">
                    <a:solidFill>
                      <a:srgbClr val="5A5A5A"/>
                    </a:solidFill>
                    <a:latin typeface="メイリオ" panose="020B0604030504040204" pitchFamily="50" charset="-128"/>
                    <a:ea typeface="メイリオ" panose="020B0604030504040204" pitchFamily="50" charset="-128"/>
                  </a:rPr>
                  <a:t>時間</a:t>
                </a:r>
                <a:endParaRPr kumimoji="1" lang="ja-JP" altLang="en-US" sz="1050" dirty="0">
                  <a:solidFill>
                    <a:srgbClr val="5A5A5A"/>
                  </a:solidFill>
                  <a:latin typeface="メイリオ" panose="020B0604030504040204" pitchFamily="50" charset="-128"/>
                  <a:ea typeface="メイリオ" panose="020B0604030504040204" pitchFamily="50" charset="-128"/>
                </a:endParaRPr>
              </a:p>
            </p:txBody>
          </p:sp>
          <p:sp>
            <p:nvSpPr>
              <p:cNvPr id="17" name="楕円 16"/>
              <p:cNvSpPr/>
              <p:nvPr/>
            </p:nvSpPr>
            <p:spPr>
              <a:xfrm>
                <a:off x="6230359" y="1940855"/>
                <a:ext cx="1007107" cy="1007107"/>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1000" dirty="0">
                    <a:solidFill>
                      <a:srgbClr val="5A5A5A"/>
                    </a:solidFill>
                    <a:latin typeface="メイリオ" panose="020B0604030504040204" pitchFamily="50" charset="-128"/>
                    <a:ea typeface="メイリオ" panose="020B0604030504040204" pitchFamily="50" charset="-128"/>
                  </a:rPr>
                  <a:t>17.08</a:t>
                </a:r>
              </a:p>
            </p:txBody>
          </p:sp>
        </p:grpSp>
        <p:grpSp>
          <p:nvGrpSpPr>
            <p:cNvPr id="2" name="グループ化 1"/>
            <p:cNvGrpSpPr/>
            <p:nvPr/>
          </p:nvGrpSpPr>
          <p:grpSpPr>
            <a:xfrm>
              <a:off x="6949426" y="1749271"/>
              <a:ext cx="1204542" cy="1215096"/>
              <a:chOff x="7545441" y="2879048"/>
              <a:chExt cx="1204542" cy="1215096"/>
            </a:xfrm>
          </p:grpSpPr>
          <p:sp>
            <p:nvSpPr>
              <p:cNvPr id="18" name="テキスト ボックス 17">
                <a:extLst>
                  <a:ext uri="{FF2B5EF4-FFF2-40B4-BE49-F238E27FC236}">
                    <a16:creationId xmlns:a16="http://schemas.microsoft.com/office/drawing/2014/main" id="{037A63DB-88A2-8CF0-83EC-004FE6F6B632}"/>
                  </a:ext>
                </a:extLst>
              </p:cNvPr>
              <p:cNvSpPr txBox="1"/>
              <p:nvPr/>
            </p:nvSpPr>
            <p:spPr>
              <a:xfrm>
                <a:off x="7545441" y="2879048"/>
                <a:ext cx="1204542" cy="285099"/>
              </a:xfrm>
              <a:prstGeom prst="rect">
                <a:avLst/>
              </a:prstGeom>
              <a:noFill/>
            </p:spPr>
            <p:txBody>
              <a:bodyPr wrap="square" rtlCol="0">
                <a:spAutoFit/>
              </a:bodyPr>
              <a:lstStyle/>
              <a:p>
                <a:pPr algn="ctr">
                  <a:buClr>
                    <a:schemeClr val="bg2"/>
                  </a:buClr>
                </a:pPr>
                <a:r>
                  <a:rPr kumimoji="1" lang="ja-JP" altLang="en-US" sz="1050" dirty="0" smtClean="0">
                    <a:solidFill>
                      <a:srgbClr val="5A5A5A"/>
                    </a:solidFill>
                    <a:latin typeface="メイリオ" panose="020B0604030504040204" pitchFamily="50" charset="-128"/>
                    <a:ea typeface="メイリオ" panose="020B0604030504040204" pitchFamily="50" charset="-128"/>
                  </a:rPr>
                  <a:t>日数</a:t>
                </a:r>
                <a:r>
                  <a:rPr kumimoji="1" lang="en-US" altLang="ja-JP" sz="1050" dirty="0" smtClean="0">
                    <a:solidFill>
                      <a:srgbClr val="5A5A5A"/>
                    </a:solidFill>
                    <a:latin typeface="メイリオ" panose="020B0604030504040204" pitchFamily="50" charset="-128"/>
                    <a:ea typeface="メイリオ" panose="020B0604030504040204" pitchFamily="50" charset="-128"/>
                  </a:rPr>
                  <a:t>/</a:t>
                </a:r>
                <a:r>
                  <a:rPr kumimoji="1" lang="ja-JP" altLang="en-US" sz="1050" dirty="0" smtClean="0">
                    <a:solidFill>
                      <a:srgbClr val="5A5A5A"/>
                    </a:solidFill>
                    <a:latin typeface="メイリオ" panose="020B0604030504040204" pitchFamily="50" charset="-128"/>
                    <a:ea typeface="メイリオ" panose="020B0604030504040204" pitchFamily="50" charset="-128"/>
                  </a:rPr>
                  <a:t>月</a:t>
                </a:r>
                <a:endParaRPr kumimoji="1" lang="ja-JP" altLang="en-US" sz="1050" dirty="0">
                  <a:solidFill>
                    <a:srgbClr val="5A5A5A"/>
                  </a:solidFill>
                  <a:latin typeface="メイリオ" panose="020B0604030504040204" pitchFamily="50" charset="-128"/>
                  <a:ea typeface="メイリオ" panose="020B0604030504040204" pitchFamily="50" charset="-128"/>
                </a:endParaRPr>
              </a:p>
            </p:txBody>
          </p:sp>
          <p:sp>
            <p:nvSpPr>
              <p:cNvPr id="20" name="楕円 19"/>
              <p:cNvSpPr/>
              <p:nvPr/>
            </p:nvSpPr>
            <p:spPr>
              <a:xfrm>
                <a:off x="7644159" y="3087037"/>
                <a:ext cx="1007107" cy="1007107"/>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1000" dirty="0" smtClean="0">
                    <a:solidFill>
                      <a:srgbClr val="5A5A5A"/>
                    </a:solidFill>
                    <a:latin typeface="メイリオ" panose="020B0604030504040204" pitchFamily="50" charset="-128"/>
                    <a:ea typeface="メイリオ" panose="020B0604030504040204" pitchFamily="50" charset="-128"/>
                  </a:rPr>
                  <a:t>20</a:t>
                </a:r>
                <a:endParaRPr kumimoji="1" lang="en-US" altLang="ja-JP" sz="1000" dirty="0">
                  <a:solidFill>
                    <a:srgbClr val="5A5A5A"/>
                  </a:solidFill>
                  <a:latin typeface="メイリオ" panose="020B0604030504040204" pitchFamily="50" charset="-128"/>
                  <a:ea typeface="メイリオ" panose="020B0604030504040204" pitchFamily="50" charset="-128"/>
                </a:endParaRPr>
              </a:p>
            </p:txBody>
          </p:sp>
        </p:grpSp>
        <p:sp>
          <p:nvSpPr>
            <p:cNvPr id="21" name="乗算 20"/>
            <p:cNvSpPr/>
            <p:nvPr/>
          </p:nvSpPr>
          <p:spPr>
            <a:xfrm>
              <a:off x="6626721" y="2268699"/>
              <a:ext cx="386861" cy="386861"/>
            </a:xfrm>
            <a:prstGeom prst="mathMultiply">
              <a:avLst>
                <a:gd name="adj1" fmla="val 17649"/>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nvGrpSpPr>
            <p:cNvPr id="22" name="グループ化 21"/>
            <p:cNvGrpSpPr/>
            <p:nvPr/>
          </p:nvGrpSpPr>
          <p:grpSpPr>
            <a:xfrm>
              <a:off x="8412517" y="1749271"/>
              <a:ext cx="1204542" cy="1215096"/>
              <a:chOff x="7545441" y="2879048"/>
              <a:chExt cx="1204542" cy="1215096"/>
            </a:xfrm>
          </p:grpSpPr>
          <p:sp>
            <p:nvSpPr>
              <p:cNvPr id="24" name="テキスト ボックス 23">
                <a:extLst>
                  <a:ext uri="{FF2B5EF4-FFF2-40B4-BE49-F238E27FC236}">
                    <a16:creationId xmlns:a16="http://schemas.microsoft.com/office/drawing/2014/main" id="{037A63DB-88A2-8CF0-83EC-004FE6F6B632}"/>
                  </a:ext>
                </a:extLst>
              </p:cNvPr>
              <p:cNvSpPr txBox="1"/>
              <p:nvPr/>
            </p:nvSpPr>
            <p:spPr>
              <a:xfrm>
                <a:off x="7545441" y="2879048"/>
                <a:ext cx="1204542" cy="285099"/>
              </a:xfrm>
              <a:prstGeom prst="rect">
                <a:avLst/>
              </a:prstGeom>
              <a:noFill/>
            </p:spPr>
            <p:txBody>
              <a:bodyPr wrap="square" rtlCol="0">
                <a:spAutoFit/>
              </a:bodyPr>
              <a:lstStyle/>
              <a:p>
                <a:pPr algn="ctr">
                  <a:buClr>
                    <a:schemeClr val="bg2"/>
                  </a:buClr>
                </a:pPr>
                <a:r>
                  <a:rPr kumimoji="1" lang="ja-JP" altLang="en-US" sz="1050" dirty="0" smtClean="0">
                    <a:solidFill>
                      <a:srgbClr val="5A5A5A"/>
                    </a:solidFill>
                    <a:latin typeface="メイリオ" panose="020B0604030504040204" pitchFamily="50" charset="-128"/>
                    <a:ea typeface="メイリオ" panose="020B0604030504040204" pitchFamily="50" charset="-128"/>
                  </a:rPr>
                  <a:t>月数</a:t>
                </a:r>
                <a:r>
                  <a:rPr kumimoji="1" lang="en-US" altLang="ja-JP" sz="1050" dirty="0" smtClean="0">
                    <a:solidFill>
                      <a:srgbClr val="5A5A5A"/>
                    </a:solidFill>
                    <a:latin typeface="メイリオ" panose="020B0604030504040204" pitchFamily="50" charset="-128"/>
                    <a:ea typeface="メイリオ" panose="020B0604030504040204" pitchFamily="50" charset="-128"/>
                  </a:rPr>
                  <a:t>/</a:t>
                </a:r>
                <a:r>
                  <a:rPr kumimoji="1" lang="ja-JP" altLang="en-US" sz="1050" dirty="0" smtClean="0">
                    <a:solidFill>
                      <a:srgbClr val="5A5A5A"/>
                    </a:solidFill>
                    <a:latin typeface="メイリオ" panose="020B0604030504040204" pitchFamily="50" charset="-128"/>
                    <a:ea typeface="メイリオ" panose="020B0604030504040204" pitchFamily="50" charset="-128"/>
                  </a:rPr>
                  <a:t>年</a:t>
                </a:r>
                <a:endParaRPr kumimoji="1" lang="ja-JP" altLang="en-US" sz="1050" dirty="0">
                  <a:solidFill>
                    <a:srgbClr val="5A5A5A"/>
                  </a:solidFill>
                  <a:latin typeface="メイリオ" panose="020B0604030504040204" pitchFamily="50" charset="-128"/>
                  <a:ea typeface="メイリオ" panose="020B0604030504040204" pitchFamily="50" charset="-128"/>
                </a:endParaRPr>
              </a:p>
            </p:txBody>
          </p:sp>
          <p:sp>
            <p:nvSpPr>
              <p:cNvPr id="25" name="楕円 24"/>
              <p:cNvSpPr/>
              <p:nvPr/>
            </p:nvSpPr>
            <p:spPr>
              <a:xfrm>
                <a:off x="7644159" y="3087037"/>
                <a:ext cx="1007107" cy="1007107"/>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1000" dirty="0" smtClean="0">
                    <a:solidFill>
                      <a:srgbClr val="5A5A5A"/>
                    </a:solidFill>
                    <a:latin typeface="メイリオ" panose="020B0604030504040204" pitchFamily="50" charset="-128"/>
                    <a:ea typeface="メイリオ" panose="020B0604030504040204" pitchFamily="50" charset="-128"/>
                  </a:rPr>
                  <a:t>12</a:t>
                </a:r>
                <a:endParaRPr kumimoji="1" lang="en-US" altLang="ja-JP" sz="1000" dirty="0">
                  <a:solidFill>
                    <a:srgbClr val="5A5A5A"/>
                  </a:solidFill>
                  <a:latin typeface="メイリオ" panose="020B0604030504040204" pitchFamily="50" charset="-128"/>
                  <a:ea typeface="メイリオ" panose="020B0604030504040204" pitchFamily="50" charset="-128"/>
                </a:endParaRPr>
              </a:p>
            </p:txBody>
          </p:sp>
        </p:grpSp>
        <p:sp>
          <p:nvSpPr>
            <p:cNvPr id="26" name="乗算 25"/>
            <p:cNvSpPr/>
            <p:nvPr/>
          </p:nvSpPr>
          <p:spPr>
            <a:xfrm>
              <a:off x="8083469" y="2268699"/>
              <a:ext cx="386861" cy="386861"/>
            </a:xfrm>
            <a:prstGeom prst="mathMultiply">
              <a:avLst>
                <a:gd name="adj1" fmla="val 17649"/>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nvGrpSpPr>
          <p:cNvPr id="27" name="グループ化 26"/>
          <p:cNvGrpSpPr/>
          <p:nvPr/>
        </p:nvGrpSpPr>
        <p:grpSpPr>
          <a:xfrm>
            <a:off x="7119635" y="2732149"/>
            <a:ext cx="2490988" cy="1082192"/>
            <a:chOff x="5486335" y="1749271"/>
            <a:chExt cx="2796905" cy="1215096"/>
          </a:xfrm>
        </p:grpSpPr>
        <p:grpSp>
          <p:nvGrpSpPr>
            <p:cNvPr id="28" name="グループ化 27"/>
            <p:cNvGrpSpPr/>
            <p:nvPr/>
          </p:nvGrpSpPr>
          <p:grpSpPr>
            <a:xfrm>
              <a:off x="5486335" y="1749271"/>
              <a:ext cx="1204542" cy="1215096"/>
              <a:chOff x="6131641" y="1732866"/>
              <a:chExt cx="1204542" cy="1215096"/>
            </a:xfrm>
          </p:grpSpPr>
          <p:sp>
            <p:nvSpPr>
              <p:cNvPr id="37" name="テキスト ボックス 36">
                <a:extLst>
                  <a:ext uri="{FF2B5EF4-FFF2-40B4-BE49-F238E27FC236}">
                    <a16:creationId xmlns:a16="http://schemas.microsoft.com/office/drawing/2014/main" id="{037A63DB-88A2-8CF0-83EC-004FE6F6B632}"/>
                  </a:ext>
                </a:extLst>
              </p:cNvPr>
              <p:cNvSpPr txBox="1"/>
              <p:nvPr/>
            </p:nvSpPr>
            <p:spPr>
              <a:xfrm>
                <a:off x="6131641" y="1732866"/>
                <a:ext cx="1204542" cy="285099"/>
              </a:xfrm>
              <a:prstGeom prst="rect">
                <a:avLst/>
              </a:prstGeom>
              <a:noFill/>
            </p:spPr>
            <p:txBody>
              <a:bodyPr wrap="square" rtlCol="0">
                <a:spAutoFit/>
              </a:bodyPr>
              <a:lstStyle/>
              <a:p>
                <a:pPr algn="ctr">
                  <a:buClr>
                    <a:schemeClr val="bg2"/>
                  </a:buClr>
                </a:pPr>
                <a:r>
                  <a:rPr kumimoji="1" lang="ja-JP" altLang="en-US" sz="1050" dirty="0" smtClean="0">
                    <a:solidFill>
                      <a:srgbClr val="5A5A5A"/>
                    </a:solidFill>
                    <a:latin typeface="メイリオ" panose="020B0604030504040204" pitchFamily="50" charset="-128"/>
                    <a:ea typeface="メイリオ" panose="020B0604030504040204" pitchFamily="50" charset="-128"/>
                  </a:rPr>
                  <a:t>年間削減時間</a:t>
                </a:r>
                <a:endParaRPr kumimoji="1" lang="ja-JP" altLang="en-US" sz="1050" dirty="0">
                  <a:solidFill>
                    <a:srgbClr val="5A5A5A"/>
                  </a:solidFill>
                  <a:latin typeface="メイリオ" panose="020B0604030504040204" pitchFamily="50" charset="-128"/>
                  <a:ea typeface="メイリオ" panose="020B0604030504040204" pitchFamily="50" charset="-128"/>
                </a:endParaRPr>
              </a:p>
            </p:txBody>
          </p:sp>
          <p:sp>
            <p:nvSpPr>
              <p:cNvPr id="38" name="楕円 37"/>
              <p:cNvSpPr/>
              <p:nvPr/>
            </p:nvSpPr>
            <p:spPr>
              <a:xfrm>
                <a:off x="6230359" y="1940855"/>
                <a:ext cx="1007107" cy="1007107"/>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1000" dirty="0" smtClean="0">
                    <a:solidFill>
                      <a:srgbClr val="5A5A5A"/>
                    </a:solidFill>
                    <a:latin typeface="メイリオ" panose="020B0604030504040204" pitchFamily="50" charset="-128"/>
                    <a:ea typeface="メイリオ" panose="020B0604030504040204" pitchFamily="50" charset="-128"/>
                  </a:rPr>
                  <a:t>68.30</a:t>
                </a:r>
                <a:endParaRPr kumimoji="1" lang="en-US" altLang="ja-JP" sz="1000" dirty="0">
                  <a:solidFill>
                    <a:srgbClr val="5A5A5A"/>
                  </a:solidFill>
                  <a:latin typeface="メイリオ" panose="020B0604030504040204" pitchFamily="50" charset="-128"/>
                  <a:ea typeface="メイリオ" panose="020B0604030504040204" pitchFamily="50" charset="-128"/>
                </a:endParaRPr>
              </a:p>
            </p:txBody>
          </p:sp>
        </p:grpSp>
        <p:grpSp>
          <p:nvGrpSpPr>
            <p:cNvPr id="29" name="グループ化 28"/>
            <p:cNvGrpSpPr/>
            <p:nvPr/>
          </p:nvGrpSpPr>
          <p:grpSpPr>
            <a:xfrm>
              <a:off x="6820150" y="1749271"/>
              <a:ext cx="1463090" cy="1215096"/>
              <a:chOff x="7416165" y="2879048"/>
              <a:chExt cx="1463090" cy="1215096"/>
            </a:xfrm>
          </p:grpSpPr>
          <p:sp>
            <p:nvSpPr>
              <p:cNvPr id="36" name="楕円 35"/>
              <p:cNvSpPr/>
              <p:nvPr/>
            </p:nvSpPr>
            <p:spPr>
              <a:xfrm>
                <a:off x="7644159" y="3087037"/>
                <a:ext cx="1007107" cy="1007107"/>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1000" dirty="0">
                    <a:solidFill>
                      <a:srgbClr val="5A5A5A"/>
                    </a:solidFill>
                    <a:latin typeface="メイリオ" panose="020B0604030504040204" pitchFamily="50" charset="-128"/>
                    <a:ea typeface="メイリオ" panose="020B0604030504040204" pitchFamily="50" charset="-128"/>
                  </a:rPr>
                  <a:t>4650</a:t>
                </a:r>
              </a:p>
            </p:txBody>
          </p:sp>
          <p:sp>
            <p:nvSpPr>
              <p:cNvPr id="35" name="テキスト ボックス 34">
                <a:extLst>
                  <a:ext uri="{FF2B5EF4-FFF2-40B4-BE49-F238E27FC236}">
                    <a16:creationId xmlns:a16="http://schemas.microsoft.com/office/drawing/2014/main" id="{037A63DB-88A2-8CF0-83EC-004FE6F6B632}"/>
                  </a:ext>
                </a:extLst>
              </p:cNvPr>
              <p:cNvSpPr txBox="1"/>
              <p:nvPr/>
            </p:nvSpPr>
            <p:spPr>
              <a:xfrm>
                <a:off x="7416165" y="2879048"/>
                <a:ext cx="1463090" cy="285099"/>
              </a:xfrm>
              <a:prstGeom prst="rect">
                <a:avLst/>
              </a:prstGeom>
              <a:noFill/>
            </p:spPr>
            <p:txBody>
              <a:bodyPr wrap="square" rtlCol="0">
                <a:spAutoFit/>
              </a:bodyPr>
              <a:lstStyle/>
              <a:p>
                <a:pPr algn="ctr">
                  <a:buClr>
                    <a:schemeClr val="bg2"/>
                  </a:buClr>
                </a:pPr>
                <a:r>
                  <a:rPr kumimoji="1" lang="en-US" altLang="ja-JP" sz="1050" dirty="0" smtClean="0">
                    <a:solidFill>
                      <a:srgbClr val="5A5A5A"/>
                    </a:solidFill>
                    <a:latin typeface="メイリオ" panose="020B0604030504040204" pitchFamily="50" charset="-128"/>
                    <a:ea typeface="メイリオ" panose="020B0604030504040204" pitchFamily="50" charset="-128"/>
                  </a:rPr>
                  <a:t>20</a:t>
                </a:r>
                <a:r>
                  <a:rPr kumimoji="1" lang="ja-JP" altLang="en-US" sz="1050" dirty="0" smtClean="0">
                    <a:solidFill>
                      <a:srgbClr val="5A5A5A"/>
                    </a:solidFill>
                    <a:latin typeface="メイリオ" panose="020B0604030504040204" pitchFamily="50" charset="-128"/>
                    <a:ea typeface="メイリオ" panose="020B0604030504040204" pitchFamily="50" charset="-128"/>
                  </a:rPr>
                  <a:t>日稼働時</a:t>
                </a:r>
                <a:r>
                  <a:rPr kumimoji="1" lang="ja-JP" altLang="en-US" sz="1050" dirty="0" smtClean="0">
                    <a:solidFill>
                      <a:srgbClr val="5A5A5A"/>
                    </a:solidFill>
                    <a:latin typeface="メイリオ" panose="020B0604030504040204" pitchFamily="50" charset="-128"/>
                    <a:ea typeface="メイリオ" panose="020B0604030504040204" pitchFamily="50" charset="-128"/>
                  </a:rPr>
                  <a:t>賃率</a:t>
                </a:r>
                <a:endParaRPr kumimoji="1" lang="ja-JP" altLang="en-US" sz="1050" dirty="0">
                  <a:solidFill>
                    <a:srgbClr val="5A5A5A"/>
                  </a:solidFill>
                  <a:latin typeface="メイリオ" panose="020B0604030504040204" pitchFamily="50" charset="-128"/>
                  <a:ea typeface="メイリオ" panose="020B0604030504040204" pitchFamily="50" charset="-128"/>
                </a:endParaRPr>
              </a:p>
            </p:txBody>
          </p:sp>
        </p:grpSp>
        <p:sp>
          <p:nvSpPr>
            <p:cNvPr id="30" name="乗算 29"/>
            <p:cNvSpPr/>
            <p:nvPr/>
          </p:nvSpPr>
          <p:spPr>
            <a:xfrm>
              <a:off x="6626721" y="2268699"/>
              <a:ext cx="386861" cy="386861"/>
            </a:xfrm>
            <a:prstGeom prst="mathMultiply">
              <a:avLst>
                <a:gd name="adj1" fmla="val 17649"/>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nvGrpSpPr>
          <p:cNvPr id="39" name="グループ化 38"/>
          <p:cNvGrpSpPr/>
          <p:nvPr/>
        </p:nvGrpSpPr>
        <p:grpSpPr>
          <a:xfrm>
            <a:off x="7119635" y="3921588"/>
            <a:ext cx="2490988" cy="1082192"/>
            <a:chOff x="5486335" y="1749271"/>
            <a:chExt cx="2796905" cy="1215096"/>
          </a:xfrm>
        </p:grpSpPr>
        <p:grpSp>
          <p:nvGrpSpPr>
            <p:cNvPr id="40" name="グループ化 39"/>
            <p:cNvGrpSpPr/>
            <p:nvPr/>
          </p:nvGrpSpPr>
          <p:grpSpPr>
            <a:xfrm>
              <a:off x="5486335" y="1749271"/>
              <a:ext cx="1204542" cy="1215096"/>
              <a:chOff x="6131641" y="1732866"/>
              <a:chExt cx="1204542" cy="1215096"/>
            </a:xfrm>
          </p:grpSpPr>
          <p:sp>
            <p:nvSpPr>
              <p:cNvPr id="45" name="テキスト ボックス 44">
                <a:extLst>
                  <a:ext uri="{FF2B5EF4-FFF2-40B4-BE49-F238E27FC236}">
                    <a16:creationId xmlns:a16="http://schemas.microsoft.com/office/drawing/2014/main" id="{037A63DB-88A2-8CF0-83EC-004FE6F6B632}"/>
                  </a:ext>
                </a:extLst>
              </p:cNvPr>
              <p:cNvSpPr txBox="1"/>
              <p:nvPr/>
            </p:nvSpPr>
            <p:spPr>
              <a:xfrm>
                <a:off x="6131641" y="1732866"/>
                <a:ext cx="1204542" cy="285099"/>
              </a:xfrm>
              <a:prstGeom prst="rect">
                <a:avLst/>
              </a:prstGeom>
              <a:noFill/>
            </p:spPr>
            <p:txBody>
              <a:bodyPr wrap="square" rtlCol="0">
                <a:spAutoFit/>
              </a:bodyPr>
              <a:lstStyle/>
              <a:p>
                <a:pPr algn="ctr">
                  <a:buClr>
                    <a:schemeClr val="bg2"/>
                  </a:buClr>
                </a:pPr>
                <a:r>
                  <a:rPr kumimoji="1" lang="ja-JP" altLang="en-US" sz="1050" dirty="0" smtClean="0">
                    <a:solidFill>
                      <a:srgbClr val="5A5A5A"/>
                    </a:solidFill>
                    <a:latin typeface="メイリオ" panose="020B0604030504040204" pitchFamily="50" charset="-128"/>
                    <a:ea typeface="メイリオ" panose="020B0604030504040204" pitchFamily="50" charset="-128"/>
                  </a:rPr>
                  <a:t>年間削減経費</a:t>
                </a:r>
                <a:endParaRPr kumimoji="1" lang="ja-JP" altLang="en-US" sz="1050" dirty="0">
                  <a:solidFill>
                    <a:srgbClr val="5A5A5A"/>
                  </a:solidFill>
                  <a:latin typeface="メイリオ" panose="020B0604030504040204" pitchFamily="50" charset="-128"/>
                  <a:ea typeface="メイリオ" panose="020B0604030504040204" pitchFamily="50" charset="-128"/>
                </a:endParaRPr>
              </a:p>
            </p:txBody>
          </p:sp>
          <p:sp>
            <p:nvSpPr>
              <p:cNvPr id="46" name="楕円 45"/>
              <p:cNvSpPr/>
              <p:nvPr/>
            </p:nvSpPr>
            <p:spPr>
              <a:xfrm>
                <a:off x="6230359" y="1940855"/>
                <a:ext cx="1007107" cy="1007107"/>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800" dirty="0">
                    <a:solidFill>
                      <a:srgbClr val="5A5A5A"/>
                    </a:solidFill>
                    <a:latin typeface="メイリオ" panose="020B0604030504040204" pitchFamily="50" charset="-128"/>
                    <a:ea typeface="メイリオ" panose="020B0604030504040204" pitchFamily="50" charset="-128"/>
                  </a:rPr>
                  <a:t>317,604</a:t>
                </a:r>
              </a:p>
            </p:txBody>
          </p:sp>
        </p:grpSp>
        <p:grpSp>
          <p:nvGrpSpPr>
            <p:cNvPr id="41" name="グループ化 40"/>
            <p:cNvGrpSpPr/>
            <p:nvPr/>
          </p:nvGrpSpPr>
          <p:grpSpPr>
            <a:xfrm>
              <a:off x="6820150" y="1749271"/>
              <a:ext cx="1463090" cy="1215096"/>
              <a:chOff x="7416165" y="2879048"/>
              <a:chExt cx="1463090" cy="1215096"/>
            </a:xfrm>
          </p:grpSpPr>
          <p:sp>
            <p:nvSpPr>
              <p:cNvPr id="43" name="楕円 42"/>
              <p:cNvSpPr/>
              <p:nvPr/>
            </p:nvSpPr>
            <p:spPr>
              <a:xfrm>
                <a:off x="7644159" y="3087037"/>
                <a:ext cx="1007107" cy="1007107"/>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1000" dirty="0" smtClean="0">
                    <a:solidFill>
                      <a:srgbClr val="5A5A5A"/>
                    </a:solidFill>
                    <a:latin typeface="メイリオ" panose="020B0604030504040204" pitchFamily="50" charset="-128"/>
                    <a:ea typeface="メイリオ" panose="020B0604030504040204" pitchFamily="50" charset="-128"/>
                  </a:rPr>
                  <a:t>591</a:t>
                </a:r>
                <a:endParaRPr kumimoji="1" lang="en-US" altLang="ja-JP" sz="1000" dirty="0">
                  <a:solidFill>
                    <a:srgbClr val="5A5A5A"/>
                  </a:solidFill>
                  <a:latin typeface="メイリオ" panose="020B0604030504040204" pitchFamily="50" charset="-128"/>
                  <a:ea typeface="メイリオ" panose="020B0604030504040204" pitchFamily="50" charset="-128"/>
                </a:endParaRPr>
              </a:p>
            </p:txBody>
          </p:sp>
          <p:sp>
            <p:nvSpPr>
              <p:cNvPr id="44" name="テキスト ボックス 43">
                <a:extLst>
                  <a:ext uri="{FF2B5EF4-FFF2-40B4-BE49-F238E27FC236}">
                    <a16:creationId xmlns:a16="http://schemas.microsoft.com/office/drawing/2014/main" id="{037A63DB-88A2-8CF0-83EC-004FE6F6B632}"/>
                  </a:ext>
                </a:extLst>
              </p:cNvPr>
              <p:cNvSpPr txBox="1"/>
              <p:nvPr/>
            </p:nvSpPr>
            <p:spPr>
              <a:xfrm>
                <a:off x="7416165" y="2879048"/>
                <a:ext cx="1463090" cy="285099"/>
              </a:xfrm>
              <a:prstGeom prst="rect">
                <a:avLst/>
              </a:prstGeom>
              <a:noFill/>
            </p:spPr>
            <p:txBody>
              <a:bodyPr wrap="square" rtlCol="0">
                <a:spAutoFit/>
              </a:bodyPr>
              <a:lstStyle/>
              <a:p>
                <a:pPr algn="ctr">
                  <a:buClr>
                    <a:schemeClr val="bg2"/>
                  </a:buClr>
                </a:pPr>
                <a:r>
                  <a:rPr kumimoji="1" lang="ja-JP" altLang="en-US" sz="1050" dirty="0" smtClean="0">
                    <a:solidFill>
                      <a:srgbClr val="5A5A5A"/>
                    </a:solidFill>
                    <a:latin typeface="メイリオ" panose="020B0604030504040204" pitchFamily="50" charset="-128"/>
                    <a:ea typeface="メイリオ" panose="020B0604030504040204" pitchFamily="50" charset="-128"/>
                  </a:rPr>
                  <a:t>社員数</a:t>
                </a:r>
                <a:endParaRPr kumimoji="1" lang="ja-JP" altLang="en-US" sz="1050" dirty="0">
                  <a:solidFill>
                    <a:srgbClr val="5A5A5A"/>
                  </a:solidFill>
                  <a:latin typeface="メイリオ" panose="020B0604030504040204" pitchFamily="50" charset="-128"/>
                  <a:ea typeface="メイリオ" panose="020B0604030504040204" pitchFamily="50" charset="-128"/>
                </a:endParaRPr>
              </a:p>
            </p:txBody>
          </p:sp>
        </p:grpSp>
        <p:sp>
          <p:nvSpPr>
            <p:cNvPr id="42" name="乗算 41"/>
            <p:cNvSpPr/>
            <p:nvPr/>
          </p:nvSpPr>
          <p:spPr>
            <a:xfrm>
              <a:off x="6626721" y="2268699"/>
              <a:ext cx="386861" cy="386861"/>
            </a:xfrm>
            <a:prstGeom prst="mathMultiply">
              <a:avLst>
                <a:gd name="adj1" fmla="val 17649"/>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Tree>
    <p:extLst>
      <p:ext uri="{BB962C8B-B14F-4D97-AF65-F5344CB8AC3E}">
        <p14:creationId xmlns:p14="http://schemas.microsoft.com/office/powerpoint/2010/main" val="22983345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29</a:t>
            </a:fld>
            <a:endParaRPr dirty="0"/>
          </a:p>
        </p:txBody>
      </p:sp>
      <p:sp>
        <p:nvSpPr>
          <p:cNvPr id="13" name="タイトル 2"/>
          <p:cNvSpPr>
            <a:spLocks noGrp="1"/>
          </p:cNvSpPr>
          <p:nvPr>
            <p:ph type="title"/>
          </p:nvPr>
        </p:nvSpPr>
        <p:spPr/>
        <p:txBody>
          <a:bodyPr/>
          <a:lstStyle/>
          <a:p>
            <a:r>
              <a:rPr kumimoji="1" lang="en-US" altLang="ja-JP" dirty="0" smtClean="0">
                <a:latin typeface="メイリオ" panose="020B0604030504040204" pitchFamily="50" charset="-128"/>
                <a:ea typeface="メイリオ" panose="020B0604030504040204" pitchFamily="50" charset="-128"/>
              </a:rPr>
              <a:t>7. </a:t>
            </a:r>
            <a:r>
              <a:rPr kumimoji="1" lang="ja-JP" altLang="en-US" dirty="0" smtClean="0">
                <a:latin typeface="メイリオ" panose="020B0604030504040204" pitchFamily="50" charset="-128"/>
                <a:ea typeface="メイリオ" panose="020B0604030504040204" pitchFamily="50" charset="-128"/>
              </a:rPr>
              <a:t>課題分析</a:t>
            </a:r>
            <a:endParaRPr kumimoji="1" lang="ja-JP" altLang="en-US"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983156AD-4CF6-0EFB-74FC-902E6F459A7B}"/>
              </a:ext>
            </a:extLst>
          </p:cNvPr>
          <p:cNvSpPr txBox="1"/>
          <p:nvPr/>
        </p:nvSpPr>
        <p:spPr>
          <a:xfrm>
            <a:off x="954000" y="943391"/>
            <a:ext cx="3846599"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latin typeface="メイリオ" panose="020B0604030504040204" pitchFamily="50" charset="-128"/>
                <a:ea typeface="メイリオ" panose="020B0604030504040204" pitchFamily="50" charset="-128"/>
              </a:rPr>
              <a:t>検証結果（</a:t>
            </a:r>
            <a:r>
              <a:rPr kumimoji="1" lang="ja-JP" altLang="en-US" sz="1800" b="1" dirty="0">
                <a:latin typeface="メイリオ" panose="020B0604030504040204" pitchFamily="50" charset="-128"/>
                <a:ea typeface="メイリオ" panose="020B0604030504040204" pitchFamily="50" charset="-128"/>
              </a:rPr>
              <a:t>検索結果</a:t>
            </a:r>
            <a:r>
              <a:rPr kumimoji="1" lang="ja-JP" altLang="en-US" sz="1800" b="1" dirty="0" smtClean="0">
                <a:latin typeface="メイリオ" panose="020B0604030504040204" pitchFamily="50" charset="-128"/>
                <a:ea typeface="メイリオ" panose="020B0604030504040204" pitchFamily="50" charset="-128"/>
              </a:rPr>
              <a:t>の精度</a:t>
            </a:r>
            <a:r>
              <a:rPr kumimoji="1" lang="ja-JP" altLang="en-US" sz="1800" dirty="0" smtClean="0">
                <a:latin typeface="メイリオ" panose="020B0604030504040204" pitchFamily="50" charset="-128"/>
                <a:ea typeface="メイリオ" panose="020B0604030504040204" pitchFamily="50" charset="-128"/>
              </a:rPr>
              <a:t>）</a:t>
            </a:r>
            <a:endParaRPr kumimoji="1" lang="ja-JP" altLang="en-US" sz="1800" dirty="0">
              <a:latin typeface="メイリオ" panose="020B0604030504040204" pitchFamily="50" charset="-128"/>
              <a:ea typeface="メイリオ" panose="020B0604030504040204" pitchFamily="50" charset="-128"/>
            </a:endParaRPr>
          </a:p>
        </p:txBody>
      </p:sp>
      <p:graphicFrame>
        <p:nvGraphicFramePr>
          <p:cNvPr id="14" name="表 13">
            <a:extLst>
              <a:ext uri="{FF2B5EF4-FFF2-40B4-BE49-F238E27FC236}">
                <a16:creationId xmlns:a16="http://schemas.microsoft.com/office/drawing/2014/main" id="{AB0335AC-DAA2-FE6F-257C-F748D82ECE6A}"/>
              </a:ext>
            </a:extLst>
          </p:cNvPr>
          <p:cNvGraphicFramePr>
            <a:graphicFrameLocks noGrp="1"/>
          </p:cNvGraphicFramePr>
          <p:nvPr>
            <p:extLst>
              <p:ext uri="{D42A27DB-BD31-4B8C-83A1-F6EECF244321}">
                <p14:modId xmlns:p14="http://schemas.microsoft.com/office/powerpoint/2010/main" val="2905186360"/>
              </p:ext>
            </p:extLst>
          </p:nvPr>
        </p:nvGraphicFramePr>
        <p:xfrm>
          <a:off x="954000" y="1680408"/>
          <a:ext cx="4176001" cy="2297286"/>
        </p:xfrm>
        <a:graphic>
          <a:graphicData uri="http://schemas.openxmlformats.org/drawingml/2006/table">
            <a:tbl>
              <a:tblPr firstRow="1" firstCol="1" bandRow="1">
                <a:tableStyleId>{2D5ABB26-0587-4C30-8999-92F81FD0307C}</a:tableStyleId>
              </a:tblPr>
              <a:tblGrid>
                <a:gridCol w="1170075">
                  <a:extLst>
                    <a:ext uri="{9D8B030D-6E8A-4147-A177-3AD203B41FA5}">
                      <a16:colId xmlns:a16="http://schemas.microsoft.com/office/drawing/2014/main" val="469212709"/>
                    </a:ext>
                  </a:extLst>
                </a:gridCol>
                <a:gridCol w="1502963">
                  <a:extLst>
                    <a:ext uri="{9D8B030D-6E8A-4147-A177-3AD203B41FA5}">
                      <a16:colId xmlns:a16="http://schemas.microsoft.com/office/drawing/2014/main" val="452922235"/>
                    </a:ext>
                  </a:extLst>
                </a:gridCol>
                <a:gridCol w="1502963">
                  <a:extLst>
                    <a:ext uri="{9D8B030D-6E8A-4147-A177-3AD203B41FA5}">
                      <a16:colId xmlns:a16="http://schemas.microsoft.com/office/drawing/2014/main" val="1037137930"/>
                    </a:ext>
                  </a:extLst>
                </a:gridCol>
              </a:tblGrid>
              <a:tr h="435766">
                <a:tc>
                  <a:txBody>
                    <a:bodyPr/>
                    <a:lstStyle/>
                    <a:p>
                      <a:pPr algn="l"/>
                      <a:endParaRPr lang="ja-JP" sz="13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pPr algn="ctr"/>
                      <a:r>
                        <a:rPr lang="ja-JP" sz="1300" kern="100" dirty="0">
                          <a:solidFill>
                            <a:srgbClr val="5A5A5A"/>
                          </a:solidFill>
                          <a:effectLst/>
                          <a:latin typeface="メイリオ" panose="020B0604030504040204" pitchFamily="50" charset="-128"/>
                          <a:ea typeface="メイリオ" panose="020B0604030504040204" pitchFamily="50" charset="-128"/>
                        </a:rPr>
                        <a:t>アプリ使用</a:t>
                      </a:r>
                      <a:endParaRPr lang="ja-JP" sz="1300" kern="100" dirty="0">
                        <a:solidFill>
                          <a:srgbClr val="5A5A5A"/>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2">
                        <a:lumMod val="40000"/>
                        <a:lumOff val="60000"/>
                      </a:schemeClr>
                    </a:solidFill>
                  </a:tcPr>
                </a:tc>
                <a:tc>
                  <a:txBody>
                    <a:bodyPr/>
                    <a:lstStyle/>
                    <a:p>
                      <a:pPr algn="ctr"/>
                      <a:r>
                        <a:rPr lang="ja-JP" sz="1300" kern="100" dirty="0">
                          <a:solidFill>
                            <a:srgbClr val="5A5A5A"/>
                          </a:solidFill>
                          <a:effectLst/>
                          <a:latin typeface="メイリオ" panose="020B0604030504040204" pitchFamily="50" charset="-128"/>
                          <a:ea typeface="メイリオ" panose="020B0604030504040204" pitchFamily="50" charset="-128"/>
                        </a:rPr>
                        <a:t>アプリ未使用</a:t>
                      </a:r>
                      <a:endParaRPr lang="ja-JP" sz="1300" kern="100" dirty="0">
                        <a:solidFill>
                          <a:srgbClr val="5A5A5A"/>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2">
                        <a:lumMod val="40000"/>
                        <a:lumOff val="60000"/>
                      </a:schemeClr>
                    </a:solidFill>
                  </a:tcPr>
                </a:tc>
                <a:extLst>
                  <a:ext uri="{0D108BD9-81ED-4DB2-BD59-A6C34878D82A}">
                    <a16:rowId xmlns:a16="http://schemas.microsoft.com/office/drawing/2014/main" val="1697391905"/>
                  </a:ext>
                </a:extLst>
              </a:tr>
              <a:tr h="435766">
                <a:tc>
                  <a:txBody>
                    <a:bodyPr/>
                    <a:lstStyle/>
                    <a:p>
                      <a:pPr indent="133350" algn="l"/>
                      <a:r>
                        <a:rPr lang="ja-JP" sz="1300" kern="100" dirty="0">
                          <a:solidFill>
                            <a:srgbClr val="5A5A5A"/>
                          </a:solidFill>
                          <a:effectLst/>
                          <a:latin typeface="メイリオ" panose="020B0604030504040204" pitchFamily="50" charset="-128"/>
                          <a:ea typeface="メイリオ" panose="020B0604030504040204" pitchFamily="50" charset="-128"/>
                        </a:rPr>
                        <a:t>案件関連</a:t>
                      </a:r>
                      <a:endParaRPr lang="ja-JP" sz="1300" kern="100" dirty="0">
                        <a:solidFill>
                          <a:srgbClr val="5A5A5A"/>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pPr algn="ctr"/>
                      <a:r>
                        <a:rPr lang="en-US" altLang="ja-JP" sz="13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cs typeface="+mn-cs"/>
                        </a:rPr>
                        <a:t>64.8</a:t>
                      </a:r>
                      <a:endParaRPr lang="ja-JP" sz="13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tcPr>
                </a:tc>
                <a:tc>
                  <a:txBody>
                    <a:bodyPr/>
                    <a:lstStyle/>
                    <a:p>
                      <a:pPr algn="ctr"/>
                      <a:r>
                        <a:rPr lang="en-US" sz="13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rPr>
                        <a:t>103.2</a:t>
                      </a:r>
                      <a:endParaRPr lang="ja-JP" sz="13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771383081"/>
                  </a:ext>
                </a:extLst>
              </a:tr>
              <a:tr h="989988">
                <a:tc>
                  <a:txBody>
                    <a:bodyPr/>
                    <a:lstStyle/>
                    <a:p>
                      <a:pPr indent="133350" algn="l"/>
                      <a:r>
                        <a:rPr lang="ja-JP" sz="1600" kern="100" dirty="0">
                          <a:solidFill>
                            <a:srgbClr val="5A5A5A"/>
                          </a:solidFill>
                          <a:effectLst/>
                          <a:latin typeface="メイリオ" panose="020B0604030504040204" pitchFamily="50" charset="-128"/>
                          <a:ea typeface="メイリオ" panose="020B0604030504040204" pitchFamily="50" charset="-128"/>
                        </a:rPr>
                        <a:t>事務</a:t>
                      </a:r>
                      <a:r>
                        <a:rPr lang="ja-JP" sz="1600" kern="100" dirty="0" smtClean="0">
                          <a:solidFill>
                            <a:srgbClr val="5A5A5A"/>
                          </a:solidFill>
                          <a:effectLst/>
                          <a:latin typeface="メイリオ" panose="020B0604030504040204" pitchFamily="50" charset="-128"/>
                          <a:ea typeface="メイリオ" panose="020B0604030504040204" pitchFamily="50" charset="-128"/>
                        </a:rPr>
                        <a:t>処理</a:t>
                      </a:r>
                      <a:endParaRPr lang="en-US" altLang="ja-JP" sz="1600" kern="100" dirty="0" smtClean="0">
                        <a:solidFill>
                          <a:srgbClr val="5A5A5A"/>
                        </a:solidFill>
                        <a:effectLst/>
                        <a:latin typeface="メイリオ" panose="020B0604030504040204" pitchFamily="50" charset="-128"/>
                        <a:ea typeface="メイリオ" panose="020B0604030504040204" pitchFamily="50" charset="-128"/>
                      </a:endParaRPr>
                    </a:p>
                    <a:p>
                      <a:pPr indent="133350" algn="l"/>
                      <a:r>
                        <a:rPr lang="ja-JP" sz="1600" kern="100" dirty="0" smtClean="0">
                          <a:solidFill>
                            <a:srgbClr val="5A5A5A"/>
                          </a:solidFill>
                          <a:effectLst/>
                          <a:latin typeface="メイリオ" panose="020B0604030504040204" pitchFamily="50" charset="-128"/>
                          <a:ea typeface="メイリオ" panose="020B0604030504040204" pitchFamily="50" charset="-128"/>
                        </a:rPr>
                        <a:t>作業</a:t>
                      </a:r>
                      <a:r>
                        <a:rPr lang="ja-JP" sz="1600" kern="100" dirty="0">
                          <a:solidFill>
                            <a:srgbClr val="5A5A5A"/>
                          </a:solidFill>
                          <a:effectLst/>
                          <a:latin typeface="メイリオ" panose="020B0604030504040204" pitchFamily="50" charset="-128"/>
                          <a:ea typeface="メイリオ" panose="020B0604030504040204" pitchFamily="50" charset="-128"/>
                        </a:rPr>
                        <a:t>関連</a:t>
                      </a:r>
                      <a:endParaRPr lang="ja-JP" sz="1600" kern="100" dirty="0">
                        <a:solidFill>
                          <a:srgbClr val="5A5A5A"/>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pPr algn="ctr"/>
                      <a:r>
                        <a:rPr lang="en-US" sz="3600" b="1" kern="100" dirty="0" smtClean="0">
                          <a:solidFill>
                            <a:srgbClr val="0070C0"/>
                          </a:solidFill>
                          <a:effectLst/>
                          <a:latin typeface="メイリオ" panose="020B0604030504040204" pitchFamily="50" charset="-128"/>
                          <a:ea typeface="メイリオ" panose="020B0604030504040204" pitchFamily="50" charset="-128"/>
                        </a:rPr>
                        <a:t>114.6</a:t>
                      </a:r>
                      <a:endParaRPr lang="ja-JP" sz="3600" b="1" kern="100" dirty="0">
                        <a:solidFill>
                          <a:srgbClr val="0070C0"/>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44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3600" b="1" kern="100" dirty="0" smtClean="0">
                          <a:solidFill>
                            <a:srgbClr val="0070C0"/>
                          </a:solidFill>
                          <a:effectLst/>
                          <a:latin typeface="メイリオ" panose="020B0604030504040204" pitchFamily="50" charset="-128"/>
                          <a:ea typeface="メイリオ" panose="020B0604030504040204" pitchFamily="50" charset="-128"/>
                        </a:rPr>
                        <a:t>64.8</a:t>
                      </a:r>
                      <a:endParaRPr lang="ja-JP" sz="3600" b="1" kern="100" dirty="0">
                        <a:solidFill>
                          <a:srgbClr val="0070C0"/>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44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95649418"/>
                  </a:ext>
                </a:extLst>
              </a:tr>
              <a:tr h="435766">
                <a:tc>
                  <a:txBody>
                    <a:bodyPr/>
                    <a:lstStyle/>
                    <a:p>
                      <a:pPr indent="133350" algn="l"/>
                      <a:r>
                        <a:rPr lang="ja-JP" sz="1300" kern="100" dirty="0" smtClean="0">
                          <a:solidFill>
                            <a:srgbClr val="5A5A5A"/>
                          </a:solidFill>
                          <a:effectLst/>
                          <a:latin typeface="メイリオ" panose="020B0604030504040204" pitchFamily="50" charset="-128"/>
                          <a:ea typeface="メイリオ" panose="020B0604030504040204" pitchFamily="50" charset="-128"/>
                        </a:rPr>
                        <a:t>社内ナレッジ</a:t>
                      </a:r>
                      <a:endParaRPr lang="en-US" altLang="ja-JP" sz="1300" kern="100" dirty="0" smtClean="0">
                        <a:solidFill>
                          <a:srgbClr val="5A5A5A"/>
                        </a:solidFill>
                        <a:effectLst/>
                        <a:latin typeface="メイリオ" panose="020B0604030504040204" pitchFamily="50" charset="-128"/>
                        <a:ea typeface="メイリオ" panose="020B0604030504040204" pitchFamily="50" charset="-128"/>
                      </a:endParaRPr>
                    </a:p>
                    <a:p>
                      <a:pPr indent="133350" algn="l"/>
                      <a:r>
                        <a:rPr lang="ja-JP" sz="1300" kern="100" dirty="0" smtClean="0">
                          <a:solidFill>
                            <a:srgbClr val="5A5A5A"/>
                          </a:solidFill>
                          <a:effectLst/>
                          <a:latin typeface="メイリオ" panose="020B0604030504040204" pitchFamily="50" charset="-128"/>
                          <a:ea typeface="メイリオ" panose="020B0604030504040204" pitchFamily="50" charset="-128"/>
                        </a:rPr>
                        <a:t>関連</a:t>
                      </a:r>
                      <a:endParaRPr lang="ja-JP" sz="1300" kern="100" dirty="0">
                        <a:solidFill>
                          <a:srgbClr val="5A5A5A"/>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2">
                        <a:lumMod val="20000"/>
                        <a:lumOff val="80000"/>
                      </a:schemeClr>
                    </a:solidFill>
                  </a:tcPr>
                </a:tc>
                <a:tc>
                  <a:txBody>
                    <a:bodyPr/>
                    <a:lstStyle/>
                    <a:p>
                      <a:pPr algn="ctr"/>
                      <a:r>
                        <a:rPr lang="en-US" sz="13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rPr>
                        <a:t>51.6</a:t>
                      </a:r>
                      <a:endParaRPr lang="ja-JP" sz="13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tcPr>
                </a:tc>
                <a:tc>
                  <a:txBody>
                    <a:bodyPr/>
                    <a:lstStyle/>
                    <a:p>
                      <a:pPr algn="ctr"/>
                      <a:r>
                        <a:rPr lang="en-US" sz="13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rPr>
                        <a:t>102.6</a:t>
                      </a:r>
                      <a:endParaRPr lang="ja-JP" sz="13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tcPr>
                </a:tc>
                <a:extLst>
                  <a:ext uri="{0D108BD9-81ED-4DB2-BD59-A6C34878D82A}">
                    <a16:rowId xmlns:a16="http://schemas.microsoft.com/office/drawing/2014/main" val="1734454251"/>
                  </a:ext>
                </a:extLst>
              </a:tr>
            </a:tbl>
          </a:graphicData>
        </a:graphic>
      </p:graphicFrame>
      <p:sp>
        <p:nvSpPr>
          <p:cNvPr id="15" name="テキスト ボックス 14">
            <a:extLst>
              <a:ext uri="{FF2B5EF4-FFF2-40B4-BE49-F238E27FC236}">
                <a16:creationId xmlns:a16="http://schemas.microsoft.com/office/drawing/2014/main" id="{ED76D245-A5F5-F34A-5D40-88DF7A12CCE9}"/>
              </a:ext>
            </a:extLst>
          </p:cNvPr>
          <p:cNvSpPr txBox="1"/>
          <p:nvPr/>
        </p:nvSpPr>
        <p:spPr>
          <a:xfrm>
            <a:off x="1909510" y="1372630"/>
            <a:ext cx="2264979" cy="307777"/>
          </a:xfrm>
          <a:prstGeom prst="rect">
            <a:avLst/>
          </a:prstGeom>
          <a:noFill/>
        </p:spPr>
        <p:txBody>
          <a:bodyPr wrap="square" rtlCol="0">
            <a:spAutoFit/>
          </a:bodyPr>
          <a:lstStyle/>
          <a:p>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件当たりの平均調査時間</a:t>
            </a:r>
            <a:endParaRPr kumimoji="1" lang="en-US" altLang="ja-JP" dirty="0">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ED76D245-A5F5-F34A-5D40-88DF7A12CCE9}"/>
              </a:ext>
            </a:extLst>
          </p:cNvPr>
          <p:cNvSpPr txBox="1"/>
          <p:nvPr/>
        </p:nvSpPr>
        <p:spPr>
          <a:xfrm>
            <a:off x="6358125" y="1372630"/>
            <a:ext cx="1967668" cy="307777"/>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ヒットしなかった件数</a:t>
            </a:r>
            <a:endParaRPr kumimoji="1" lang="en-US" altLang="ja-JP" dirty="0">
              <a:latin typeface="メイリオ" panose="020B0604030504040204" pitchFamily="50" charset="-128"/>
              <a:ea typeface="メイリオ" panose="020B0604030504040204" pitchFamily="50" charset="-128"/>
            </a:endParaRPr>
          </a:p>
        </p:txBody>
      </p:sp>
      <p:graphicFrame>
        <p:nvGraphicFramePr>
          <p:cNvPr id="18" name="表 17">
            <a:extLst>
              <a:ext uri="{FF2B5EF4-FFF2-40B4-BE49-F238E27FC236}">
                <a16:creationId xmlns:a16="http://schemas.microsoft.com/office/drawing/2014/main" id="{AB0335AC-DAA2-FE6F-257C-F748D82ECE6A}"/>
              </a:ext>
            </a:extLst>
          </p:cNvPr>
          <p:cNvGraphicFramePr>
            <a:graphicFrameLocks noGrp="1"/>
          </p:cNvGraphicFramePr>
          <p:nvPr>
            <p:extLst>
              <p:ext uri="{D42A27DB-BD31-4B8C-83A1-F6EECF244321}">
                <p14:modId xmlns:p14="http://schemas.microsoft.com/office/powerpoint/2010/main" val="1038053424"/>
              </p:ext>
            </p:extLst>
          </p:nvPr>
        </p:nvGraphicFramePr>
        <p:xfrm>
          <a:off x="5253959" y="1680407"/>
          <a:ext cx="4189634" cy="2301370"/>
        </p:xfrm>
        <a:graphic>
          <a:graphicData uri="http://schemas.openxmlformats.org/drawingml/2006/table">
            <a:tbl>
              <a:tblPr firstRow="1" firstCol="1" bandRow="1">
                <a:tableStyleId>{2D5ABB26-0587-4C30-8999-92F81FD0307C}</a:tableStyleId>
              </a:tblPr>
              <a:tblGrid>
                <a:gridCol w="1170000">
                  <a:extLst>
                    <a:ext uri="{9D8B030D-6E8A-4147-A177-3AD203B41FA5}">
                      <a16:colId xmlns:a16="http://schemas.microsoft.com/office/drawing/2014/main" val="469212709"/>
                    </a:ext>
                  </a:extLst>
                </a:gridCol>
                <a:gridCol w="1509817">
                  <a:extLst>
                    <a:ext uri="{9D8B030D-6E8A-4147-A177-3AD203B41FA5}">
                      <a16:colId xmlns:a16="http://schemas.microsoft.com/office/drawing/2014/main" val="452922235"/>
                    </a:ext>
                  </a:extLst>
                </a:gridCol>
                <a:gridCol w="1509817">
                  <a:extLst>
                    <a:ext uri="{9D8B030D-6E8A-4147-A177-3AD203B41FA5}">
                      <a16:colId xmlns:a16="http://schemas.microsoft.com/office/drawing/2014/main" val="1037137930"/>
                    </a:ext>
                  </a:extLst>
                </a:gridCol>
              </a:tblGrid>
              <a:tr h="436541">
                <a:tc>
                  <a:txBody>
                    <a:bodyPr/>
                    <a:lstStyle/>
                    <a:p>
                      <a:pPr algn="l"/>
                      <a:endParaRPr lang="ja-JP" sz="13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pPr algn="ctr"/>
                      <a:r>
                        <a:rPr lang="ja-JP" sz="1300" kern="100" dirty="0">
                          <a:solidFill>
                            <a:srgbClr val="5A5A5A"/>
                          </a:solidFill>
                          <a:effectLst/>
                          <a:latin typeface="メイリオ" panose="020B0604030504040204" pitchFamily="50" charset="-128"/>
                          <a:ea typeface="メイリオ" panose="020B0604030504040204" pitchFamily="50" charset="-128"/>
                        </a:rPr>
                        <a:t>アプリ使用</a:t>
                      </a:r>
                      <a:endParaRPr lang="ja-JP" sz="1300" kern="100" dirty="0">
                        <a:solidFill>
                          <a:srgbClr val="5A5A5A"/>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2">
                        <a:lumMod val="40000"/>
                        <a:lumOff val="60000"/>
                      </a:schemeClr>
                    </a:solidFill>
                  </a:tcPr>
                </a:tc>
                <a:tc>
                  <a:txBody>
                    <a:bodyPr/>
                    <a:lstStyle/>
                    <a:p>
                      <a:pPr algn="ctr"/>
                      <a:r>
                        <a:rPr lang="ja-JP" sz="1300" kern="100" dirty="0">
                          <a:solidFill>
                            <a:srgbClr val="5A5A5A"/>
                          </a:solidFill>
                          <a:effectLst/>
                          <a:latin typeface="メイリオ" panose="020B0604030504040204" pitchFamily="50" charset="-128"/>
                          <a:ea typeface="メイリオ" panose="020B0604030504040204" pitchFamily="50" charset="-128"/>
                        </a:rPr>
                        <a:t>アプリ未使用</a:t>
                      </a:r>
                      <a:endParaRPr lang="ja-JP" sz="1300" kern="100" dirty="0">
                        <a:solidFill>
                          <a:srgbClr val="5A5A5A"/>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2">
                        <a:lumMod val="40000"/>
                        <a:lumOff val="60000"/>
                      </a:schemeClr>
                    </a:solidFill>
                  </a:tcPr>
                </a:tc>
                <a:extLst>
                  <a:ext uri="{0D108BD9-81ED-4DB2-BD59-A6C34878D82A}">
                    <a16:rowId xmlns:a16="http://schemas.microsoft.com/office/drawing/2014/main" val="1697391905"/>
                  </a:ext>
                </a:extLst>
              </a:tr>
              <a:tr h="436541">
                <a:tc>
                  <a:txBody>
                    <a:bodyPr/>
                    <a:lstStyle/>
                    <a:p>
                      <a:pPr marL="0" marR="0" lvl="0" indent="13335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ja-JP" sz="1300" kern="100" dirty="0" smtClean="0">
                          <a:solidFill>
                            <a:srgbClr val="5A5A5A"/>
                          </a:solidFill>
                          <a:effectLst/>
                          <a:latin typeface="メイリオ" panose="020B0604030504040204" pitchFamily="50" charset="-128"/>
                          <a:ea typeface="メイリオ" panose="020B0604030504040204" pitchFamily="50" charset="-128"/>
                        </a:rPr>
                        <a:t>案件関連</a:t>
                      </a:r>
                      <a:endParaRPr lang="ja-JP" altLang="ja-JP" sz="1300" kern="100" dirty="0" smtClean="0">
                        <a:solidFill>
                          <a:srgbClr val="5A5A5A"/>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pPr algn="ctr"/>
                      <a:r>
                        <a:rPr lang="en-US" sz="1300" b="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rPr>
                        <a:t>0</a:t>
                      </a:r>
                      <a:endParaRPr lang="ja-JP" sz="1300" b="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300" b="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rPr>
                        <a:t>1</a:t>
                      </a:r>
                      <a:endParaRPr lang="ja-JP" sz="1300" b="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657182085"/>
                  </a:ext>
                </a:extLst>
              </a:tr>
              <a:tr h="991747">
                <a:tc>
                  <a:txBody>
                    <a:bodyPr/>
                    <a:lstStyle/>
                    <a:p>
                      <a:pPr indent="133350" algn="l"/>
                      <a:r>
                        <a:rPr lang="ja-JP" sz="1600" kern="100" dirty="0">
                          <a:solidFill>
                            <a:srgbClr val="5A5A5A"/>
                          </a:solidFill>
                          <a:effectLst/>
                          <a:latin typeface="メイリオ" panose="020B0604030504040204" pitchFamily="50" charset="-128"/>
                          <a:ea typeface="メイリオ" panose="020B0604030504040204" pitchFamily="50" charset="-128"/>
                        </a:rPr>
                        <a:t>事務</a:t>
                      </a:r>
                      <a:r>
                        <a:rPr lang="ja-JP" sz="1600" kern="100" dirty="0" smtClean="0">
                          <a:solidFill>
                            <a:srgbClr val="5A5A5A"/>
                          </a:solidFill>
                          <a:effectLst/>
                          <a:latin typeface="メイリオ" panose="020B0604030504040204" pitchFamily="50" charset="-128"/>
                          <a:ea typeface="メイリオ" panose="020B0604030504040204" pitchFamily="50" charset="-128"/>
                        </a:rPr>
                        <a:t>処理</a:t>
                      </a:r>
                      <a:endParaRPr lang="en-US" altLang="ja-JP" sz="1600" kern="100" dirty="0" smtClean="0">
                        <a:solidFill>
                          <a:srgbClr val="5A5A5A"/>
                        </a:solidFill>
                        <a:effectLst/>
                        <a:latin typeface="メイリオ" panose="020B0604030504040204" pitchFamily="50" charset="-128"/>
                        <a:ea typeface="メイリオ" panose="020B0604030504040204" pitchFamily="50" charset="-128"/>
                      </a:endParaRPr>
                    </a:p>
                    <a:p>
                      <a:pPr indent="133350" algn="l"/>
                      <a:r>
                        <a:rPr lang="ja-JP" sz="1600" kern="100" dirty="0" smtClean="0">
                          <a:solidFill>
                            <a:srgbClr val="5A5A5A"/>
                          </a:solidFill>
                          <a:effectLst/>
                          <a:latin typeface="メイリオ" panose="020B0604030504040204" pitchFamily="50" charset="-128"/>
                          <a:ea typeface="メイリオ" panose="020B0604030504040204" pitchFamily="50" charset="-128"/>
                        </a:rPr>
                        <a:t>作業</a:t>
                      </a:r>
                      <a:r>
                        <a:rPr lang="ja-JP" sz="1600" kern="100" dirty="0">
                          <a:solidFill>
                            <a:srgbClr val="5A5A5A"/>
                          </a:solidFill>
                          <a:effectLst/>
                          <a:latin typeface="メイリオ" panose="020B0604030504040204" pitchFamily="50" charset="-128"/>
                          <a:ea typeface="メイリオ" panose="020B0604030504040204" pitchFamily="50" charset="-128"/>
                        </a:rPr>
                        <a:t>関連</a:t>
                      </a:r>
                      <a:endParaRPr lang="ja-JP" sz="1600" kern="100" dirty="0">
                        <a:solidFill>
                          <a:srgbClr val="5A5A5A"/>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pPr algn="ctr"/>
                      <a:r>
                        <a:rPr lang="en-US" sz="3600" b="1" kern="100" dirty="0" smtClean="0">
                          <a:solidFill>
                            <a:srgbClr val="0070C0"/>
                          </a:solidFill>
                          <a:effectLst/>
                          <a:latin typeface="メイリオ" panose="020B0604030504040204" pitchFamily="50" charset="-128"/>
                          <a:ea typeface="メイリオ" panose="020B0604030504040204" pitchFamily="50" charset="-128"/>
                        </a:rPr>
                        <a:t>8</a:t>
                      </a:r>
                      <a:endParaRPr lang="ja-JP" sz="3600" b="1" kern="100" dirty="0">
                        <a:solidFill>
                          <a:srgbClr val="0070C0"/>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44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3600" b="1" kern="100" dirty="0" smtClean="0">
                          <a:solidFill>
                            <a:srgbClr val="0070C0"/>
                          </a:solidFill>
                          <a:effectLst/>
                          <a:latin typeface="メイリオ" panose="020B0604030504040204" pitchFamily="50" charset="-128"/>
                          <a:ea typeface="メイリオ" panose="020B0604030504040204" pitchFamily="50" charset="-128"/>
                        </a:rPr>
                        <a:t>0</a:t>
                      </a:r>
                      <a:endParaRPr lang="ja-JP" sz="3600" b="1" kern="100" dirty="0">
                        <a:solidFill>
                          <a:srgbClr val="0070C0"/>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44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95649418"/>
                  </a:ext>
                </a:extLst>
              </a:tr>
              <a:tr h="436541">
                <a:tc>
                  <a:txBody>
                    <a:bodyPr/>
                    <a:lstStyle/>
                    <a:p>
                      <a:pPr indent="133350" algn="l"/>
                      <a:r>
                        <a:rPr lang="ja-JP" sz="1300" kern="100" smtClean="0">
                          <a:solidFill>
                            <a:srgbClr val="5A5A5A"/>
                          </a:solidFill>
                          <a:effectLst/>
                          <a:latin typeface="メイリオ" panose="020B0604030504040204" pitchFamily="50" charset="-128"/>
                          <a:ea typeface="メイリオ" panose="020B0604030504040204" pitchFamily="50" charset="-128"/>
                        </a:rPr>
                        <a:t>社内ナレッジ</a:t>
                      </a:r>
                      <a:endParaRPr lang="en-US" altLang="ja-JP" sz="1300" kern="100" smtClean="0">
                        <a:solidFill>
                          <a:srgbClr val="5A5A5A"/>
                        </a:solidFill>
                        <a:effectLst/>
                        <a:latin typeface="メイリオ" panose="020B0604030504040204" pitchFamily="50" charset="-128"/>
                        <a:ea typeface="メイリオ" panose="020B0604030504040204" pitchFamily="50" charset="-128"/>
                      </a:endParaRPr>
                    </a:p>
                    <a:p>
                      <a:pPr indent="133350" algn="l"/>
                      <a:r>
                        <a:rPr lang="ja-JP" sz="1300" kern="100" smtClean="0">
                          <a:solidFill>
                            <a:srgbClr val="5A5A5A"/>
                          </a:solidFill>
                          <a:effectLst/>
                          <a:latin typeface="メイリオ" panose="020B0604030504040204" pitchFamily="50" charset="-128"/>
                          <a:ea typeface="メイリオ" panose="020B0604030504040204" pitchFamily="50" charset="-128"/>
                        </a:rPr>
                        <a:t>関連</a:t>
                      </a:r>
                      <a:endParaRPr lang="ja-JP" sz="1300" kern="100" dirty="0">
                        <a:solidFill>
                          <a:srgbClr val="5A5A5A"/>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2">
                        <a:lumMod val="20000"/>
                        <a:lumOff val="80000"/>
                      </a:schemeClr>
                    </a:solidFill>
                  </a:tcPr>
                </a:tc>
                <a:tc>
                  <a:txBody>
                    <a:bodyPr/>
                    <a:lstStyle/>
                    <a:p>
                      <a:pPr algn="ctr"/>
                      <a:r>
                        <a:rPr lang="en-US" altLang="ja-JP" sz="1300" b="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rPr>
                        <a:t>0</a:t>
                      </a:r>
                      <a:endParaRPr lang="ja-JP" altLang="ja-JP" sz="1300" b="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tcPr>
                </a:tc>
                <a:tc>
                  <a:txBody>
                    <a:bodyPr/>
                    <a:lstStyle/>
                    <a:p>
                      <a:pPr algn="ctr"/>
                      <a:r>
                        <a:rPr lang="en-US" altLang="ja-JP" sz="13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cs typeface="+mn-cs"/>
                        </a:rPr>
                        <a:t>0</a:t>
                      </a:r>
                      <a:endParaRPr lang="ja-JP" sz="13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tcPr>
                </a:tc>
                <a:extLst>
                  <a:ext uri="{0D108BD9-81ED-4DB2-BD59-A6C34878D82A}">
                    <a16:rowId xmlns:a16="http://schemas.microsoft.com/office/drawing/2014/main" val="1734454251"/>
                  </a:ext>
                </a:extLst>
              </a:tr>
            </a:tbl>
          </a:graphicData>
        </a:graphic>
      </p:graphicFrame>
      <p:sp>
        <p:nvSpPr>
          <p:cNvPr id="21" name="正方形/長方形 20"/>
          <p:cNvSpPr/>
          <p:nvPr/>
        </p:nvSpPr>
        <p:spPr>
          <a:xfrm>
            <a:off x="954000" y="4767109"/>
            <a:ext cx="8309816" cy="1710321"/>
          </a:xfrm>
          <a:prstGeom prst="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r>
              <a:rPr kumimoji="1" lang="ja-JP" altLang="en-US" sz="2000" dirty="0" smtClean="0">
                <a:solidFill>
                  <a:schemeClr val="tx1"/>
                </a:solidFill>
                <a:latin typeface="メイリオ" panose="020B0604030504040204" pitchFamily="50" charset="-128"/>
                <a:ea typeface="メイリオ" panose="020B0604030504040204" pitchFamily="50" charset="-128"/>
              </a:rPr>
              <a:t>未使用</a:t>
            </a:r>
            <a:r>
              <a:rPr kumimoji="1" lang="ja-JP" altLang="en-US" sz="2000" dirty="0">
                <a:solidFill>
                  <a:schemeClr val="tx1"/>
                </a:solidFill>
                <a:latin typeface="メイリオ" panose="020B0604030504040204" pitchFamily="50" charset="-128"/>
                <a:ea typeface="メイリオ" panose="020B0604030504040204" pitchFamily="50" charset="-128"/>
              </a:rPr>
              <a:t>時に</a:t>
            </a:r>
            <a:r>
              <a:rPr kumimoji="1" lang="ja-JP" altLang="en-US" sz="2000" dirty="0" smtClean="0">
                <a:solidFill>
                  <a:schemeClr val="tx1"/>
                </a:solidFill>
                <a:latin typeface="メイリオ" panose="020B0604030504040204" pitchFamily="50" charset="-128"/>
                <a:ea typeface="メイリオ" panose="020B0604030504040204" pitchFamily="50" charset="-128"/>
              </a:rPr>
              <a:t>対し、使用</a:t>
            </a:r>
            <a:r>
              <a:rPr kumimoji="1" lang="ja-JP" altLang="en-US" sz="2000" dirty="0">
                <a:solidFill>
                  <a:schemeClr val="tx1"/>
                </a:solidFill>
                <a:latin typeface="メイリオ" panose="020B0604030504040204" pitchFamily="50" charset="-128"/>
                <a:ea typeface="メイリオ" panose="020B0604030504040204" pitchFamily="50" charset="-128"/>
              </a:rPr>
              <a:t>時の方</a:t>
            </a:r>
            <a:r>
              <a:rPr kumimoji="1" lang="ja-JP" altLang="en-US" sz="2000" dirty="0" smtClean="0">
                <a:solidFill>
                  <a:schemeClr val="tx1"/>
                </a:solidFill>
                <a:latin typeface="メイリオ" panose="020B0604030504040204" pitchFamily="50" charset="-128"/>
                <a:ea typeface="メイリオ" panose="020B0604030504040204" pitchFamily="50" charset="-128"/>
              </a:rPr>
              <a:t>が</a:t>
            </a:r>
            <a:endParaRPr kumimoji="1" lang="en-US" altLang="ja-JP" sz="2000" dirty="0" smtClean="0">
              <a:solidFill>
                <a:schemeClr val="tx1"/>
              </a:solidFill>
              <a:latin typeface="メイリオ" panose="020B0604030504040204" pitchFamily="50" charset="-128"/>
              <a:ea typeface="メイリオ" panose="020B0604030504040204" pitchFamily="50" charset="-128"/>
            </a:endParaRPr>
          </a:p>
          <a:p>
            <a:r>
              <a:rPr kumimoji="1" lang="ja-JP" altLang="en-US" sz="4000" b="1" dirty="0" smtClean="0">
                <a:solidFill>
                  <a:schemeClr val="tx1"/>
                </a:solidFill>
                <a:latin typeface="メイリオ" panose="020B0604030504040204" pitchFamily="50" charset="-128"/>
                <a:ea typeface="メイリオ" panose="020B0604030504040204" pitchFamily="50" charset="-128"/>
              </a:rPr>
              <a:t>検索</a:t>
            </a:r>
            <a:r>
              <a:rPr kumimoji="1" lang="ja-JP" altLang="en-US" sz="4000" b="1" dirty="0">
                <a:solidFill>
                  <a:schemeClr val="tx1"/>
                </a:solidFill>
                <a:latin typeface="メイリオ" panose="020B0604030504040204" pitchFamily="50" charset="-128"/>
                <a:ea typeface="メイリオ" panose="020B0604030504040204" pitchFamily="50" charset="-128"/>
              </a:rPr>
              <a:t>時間</a:t>
            </a:r>
            <a:r>
              <a:rPr kumimoji="1" lang="ja-JP" altLang="en-US" sz="2000" dirty="0">
                <a:solidFill>
                  <a:schemeClr val="tx1"/>
                </a:solidFill>
                <a:latin typeface="メイリオ" panose="020B0604030504040204" pitchFamily="50" charset="-128"/>
                <a:ea typeface="メイリオ" panose="020B0604030504040204" pitchFamily="50" charset="-128"/>
              </a:rPr>
              <a:t>が</a:t>
            </a:r>
            <a:r>
              <a:rPr kumimoji="1" lang="ja-JP" altLang="en-US" sz="4000" b="1" dirty="0">
                <a:solidFill>
                  <a:schemeClr val="tx1"/>
                </a:solidFill>
                <a:latin typeface="メイリオ" panose="020B0604030504040204" pitchFamily="50" charset="-128"/>
                <a:ea typeface="メイリオ" panose="020B0604030504040204" pitchFamily="50" charset="-128"/>
              </a:rPr>
              <a:t>長くなる</a:t>
            </a:r>
            <a:r>
              <a:rPr kumimoji="1" lang="ja-JP" altLang="en-US" sz="2000" dirty="0">
                <a:solidFill>
                  <a:schemeClr val="tx1"/>
                </a:solidFill>
                <a:latin typeface="メイリオ" panose="020B0604030504040204" pitchFamily="50" charset="-128"/>
                <a:ea typeface="メイリオ" panose="020B0604030504040204" pitchFamily="50" charset="-128"/>
              </a:rPr>
              <a:t>ことや</a:t>
            </a:r>
            <a:endParaRPr kumimoji="1" lang="en-US" altLang="ja-JP" sz="2000" dirty="0">
              <a:solidFill>
                <a:schemeClr val="tx1"/>
              </a:solidFill>
              <a:latin typeface="メイリオ" panose="020B0604030504040204" pitchFamily="50" charset="-128"/>
              <a:ea typeface="メイリオ" panose="020B0604030504040204" pitchFamily="50" charset="-128"/>
            </a:endParaRPr>
          </a:p>
          <a:p>
            <a:r>
              <a:rPr kumimoji="1" lang="ja-JP" altLang="en-US" sz="4000" b="1" dirty="0">
                <a:solidFill>
                  <a:schemeClr val="tx1"/>
                </a:solidFill>
                <a:latin typeface="メイリオ" panose="020B0604030504040204" pitchFamily="50" charset="-128"/>
                <a:ea typeface="メイリオ" panose="020B0604030504040204" pitchFamily="50" charset="-128"/>
              </a:rPr>
              <a:t>検索結果</a:t>
            </a:r>
            <a:r>
              <a:rPr kumimoji="1" lang="ja-JP" altLang="en-US" sz="2000" dirty="0">
                <a:solidFill>
                  <a:schemeClr val="tx1"/>
                </a:solidFill>
                <a:latin typeface="メイリオ" panose="020B0604030504040204" pitchFamily="50" charset="-128"/>
                <a:ea typeface="メイリオ" panose="020B0604030504040204" pitchFamily="50" charset="-128"/>
              </a:rPr>
              <a:t>が</a:t>
            </a:r>
            <a:r>
              <a:rPr kumimoji="1" lang="ja-JP" altLang="en-US" sz="4000" b="1" dirty="0">
                <a:solidFill>
                  <a:schemeClr val="tx1"/>
                </a:solidFill>
                <a:latin typeface="メイリオ" panose="020B0604030504040204" pitchFamily="50" charset="-128"/>
                <a:ea typeface="メイリオ" panose="020B0604030504040204" pitchFamily="50" charset="-128"/>
              </a:rPr>
              <a:t>誤っている</a:t>
            </a:r>
            <a:r>
              <a:rPr kumimoji="1" lang="ja-JP" altLang="en-US" sz="2000" dirty="0">
                <a:solidFill>
                  <a:schemeClr val="tx1"/>
                </a:solidFill>
                <a:latin typeface="メイリオ" panose="020B0604030504040204" pitchFamily="50" charset="-128"/>
                <a:ea typeface="メイリオ" panose="020B0604030504040204" pitchFamily="50" charset="-128"/>
              </a:rPr>
              <a:t>ことがあった</a:t>
            </a:r>
            <a:r>
              <a:rPr kumimoji="1" lang="en-US" altLang="ja-JP" sz="2000" dirty="0" smtClean="0">
                <a:solidFill>
                  <a:schemeClr val="tx1"/>
                </a:solidFill>
                <a:latin typeface="メイリオ" panose="020B0604030504040204" pitchFamily="50" charset="-128"/>
                <a:ea typeface="メイリオ" panose="020B0604030504040204" pitchFamily="50" charset="-128"/>
              </a:rPr>
              <a:t>…</a:t>
            </a:r>
            <a:endParaRPr kumimoji="1" lang="en-US" altLang="ja-JP" sz="2000" dirty="0">
              <a:solidFill>
                <a:schemeClr val="tx1"/>
              </a:solidFill>
              <a:latin typeface="メイリオ" panose="020B0604030504040204" pitchFamily="50" charset="-128"/>
              <a:ea typeface="メイリオ" panose="020B0604030504040204" pitchFamily="50" charset="-128"/>
            </a:endParaRPr>
          </a:p>
        </p:txBody>
      </p:sp>
      <p:sp>
        <p:nvSpPr>
          <p:cNvPr id="2" name="テキスト ボックス 1"/>
          <p:cNvSpPr txBox="1"/>
          <p:nvPr/>
        </p:nvSpPr>
        <p:spPr>
          <a:xfrm>
            <a:off x="1632127" y="4257959"/>
            <a:ext cx="3497873" cy="334313"/>
          </a:xfrm>
          <a:prstGeom prst="wedgeRectCallout">
            <a:avLst>
              <a:gd name="adj1" fmla="val 20576"/>
              <a:gd name="adj2" fmla="val -118012"/>
            </a:avLst>
          </a:prstGeom>
          <a:solidFill>
            <a:schemeClr val="bg1"/>
          </a:solidFill>
          <a:ln w="28575">
            <a:solidFill>
              <a:schemeClr val="bg2">
                <a:lumMod val="60000"/>
                <a:lumOff val="40000"/>
              </a:schemeClr>
            </a:solidFill>
          </a:ln>
        </p:spPr>
        <p:txBody>
          <a:bodyPr wrap="square" tIns="72000" rtlCol="0">
            <a:spAutoFit/>
          </a:bodyPr>
          <a:lstStyle/>
          <a:p>
            <a:pPr algn="ctr"/>
            <a:r>
              <a:rPr lang="ja-JP" altLang="ja-JP" kern="100" dirty="0">
                <a:solidFill>
                  <a:schemeClr val="tx1">
                    <a:lumMod val="85000"/>
                    <a:lumOff val="15000"/>
                  </a:schemeClr>
                </a:solidFill>
                <a:latin typeface="メイリオ" panose="020B0604030504040204" pitchFamily="50" charset="-128"/>
                <a:ea typeface="メイリオ" panose="020B0604030504040204" pitchFamily="50" charset="-128"/>
              </a:rPr>
              <a:t>１件</a:t>
            </a:r>
            <a:r>
              <a:rPr lang="ja-JP" altLang="en-US" kern="100" dirty="0" smtClean="0">
                <a:solidFill>
                  <a:schemeClr val="tx1">
                    <a:lumMod val="85000"/>
                    <a:lumOff val="15000"/>
                  </a:schemeClr>
                </a:solidFill>
                <a:latin typeface="メイリオ" panose="020B0604030504040204" pitchFamily="50" charset="-128"/>
                <a:ea typeface="メイリオ" panose="020B0604030504040204" pitchFamily="50" charset="-128"/>
              </a:rPr>
              <a:t>あたりの</a:t>
            </a:r>
            <a:r>
              <a:rPr lang="ja-JP" altLang="ja-JP" kern="100" dirty="0" smtClean="0">
                <a:solidFill>
                  <a:schemeClr val="tx1">
                    <a:lumMod val="85000"/>
                    <a:lumOff val="15000"/>
                  </a:schemeClr>
                </a:solidFill>
                <a:latin typeface="メイリオ" panose="020B0604030504040204" pitchFamily="50" charset="-128"/>
                <a:ea typeface="メイリオ" panose="020B0604030504040204" pitchFamily="50" charset="-128"/>
              </a:rPr>
              <a:t>検索に費やした</a:t>
            </a:r>
            <a:r>
              <a:rPr lang="ja-JP" altLang="ja-JP" kern="100" dirty="0">
                <a:solidFill>
                  <a:schemeClr val="tx1">
                    <a:lumMod val="85000"/>
                    <a:lumOff val="15000"/>
                  </a:schemeClr>
                </a:solidFill>
                <a:latin typeface="メイリオ" panose="020B0604030504040204" pitchFamily="50" charset="-128"/>
                <a:ea typeface="メイリオ" panose="020B0604030504040204" pitchFamily="50" charset="-128"/>
              </a:rPr>
              <a:t>時間</a:t>
            </a:r>
            <a:r>
              <a:rPr lang="ja-JP" altLang="ja-JP" kern="100" dirty="0" smtClean="0">
                <a:solidFill>
                  <a:schemeClr val="tx1">
                    <a:lumMod val="85000"/>
                    <a:lumOff val="15000"/>
                  </a:schemeClr>
                </a:solidFill>
                <a:latin typeface="メイリオ" panose="020B0604030504040204" pitchFamily="50" charset="-128"/>
                <a:ea typeface="メイリオ" panose="020B0604030504040204" pitchFamily="50" charset="-128"/>
              </a:rPr>
              <a:t>（</a:t>
            </a:r>
            <a:r>
              <a:rPr lang="ja-JP" altLang="en-US" kern="100" dirty="0" smtClean="0">
                <a:solidFill>
                  <a:schemeClr val="tx1">
                    <a:lumMod val="85000"/>
                    <a:lumOff val="15000"/>
                  </a:schemeClr>
                </a:solidFill>
                <a:latin typeface="メイリオ" panose="020B0604030504040204" pitchFamily="50" charset="-128"/>
                <a:ea typeface="メイリオ" panose="020B0604030504040204" pitchFamily="50" charset="-128"/>
              </a:rPr>
              <a:t>秒</a:t>
            </a:r>
            <a:r>
              <a:rPr lang="ja-JP" altLang="ja-JP" kern="1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lang="ja-JP" altLang="ja-JP" kern="100" dirty="0">
              <a:solidFill>
                <a:schemeClr val="tx1">
                  <a:lumMod val="85000"/>
                  <a:lumOff val="15000"/>
                </a:schemeClr>
              </a:solidFill>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16" name="テキスト ボックス 15"/>
          <p:cNvSpPr txBox="1"/>
          <p:nvPr/>
        </p:nvSpPr>
        <p:spPr>
          <a:xfrm>
            <a:off x="6328817" y="4257958"/>
            <a:ext cx="3101142" cy="334313"/>
          </a:xfrm>
          <a:prstGeom prst="wedgeRectCallout">
            <a:avLst>
              <a:gd name="adj1" fmla="val 20927"/>
              <a:gd name="adj2" fmla="val -119096"/>
            </a:avLst>
          </a:prstGeom>
          <a:solidFill>
            <a:schemeClr val="bg1"/>
          </a:solidFill>
          <a:ln w="28575">
            <a:solidFill>
              <a:schemeClr val="bg2">
                <a:lumMod val="60000"/>
                <a:lumOff val="40000"/>
              </a:schemeClr>
            </a:solidFill>
          </a:ln>
        </p:spPr>
        <p:txBody>
          <a:bodyPr wrap="square" tIns="72000" rtlCol="0">
            <a:spAutoFit/>
          </a:bodyPr>
          <a:lstStyle/>
          <a:p>
            <a:pPr algn="ctr"/>
            <a:r>
              <a:rPr lang="ja-JP" altLang="en-US" kern="100" dirty="0" smtClean="0">
                <a:solidFill>
                  <a:schemeClr val="tx1">
                    <a:lumMod val="85000"/>
                    <a:lumOff val="15000"/>
                  </a:schemeClr>
                </a:solidFill>
                <a:latin typeface="メイリオ" panose="020B0604030504040204" pitchFamily="50" charset="-128"/>
                <a:ea typeface="メイリオ" panose="020B0604030504040204" pitchFamily="50" charset="-128"/>
              </a:rPr>
              <a:t>検索で探しきれなかった件数</a:t>
            </a:r>
            <a:r>
              <a:rPr lang="ja-JP" altLang="ja-JP" kern="100" dirty="0" smtClean="0">
                <a:solidFill>
                  <a:schemeClr val="tx1">
                    <a:lumMod val="85000"/>
                    <a:lumOff val="15000"/>
                  </a:schemeClr>
                </a:solidFill>
                <a:latin typeface="メイリオ" panose="020B0604030504040204" pitchFamily="50" charset="-128"/>
                <a:ea typeface="メイリオ" panose="020B0604030504040204" pitchFamily="50" charset="-128"/>
              </a:rPr>
              <a:t>（</a:t>
            </a:r>
            <a:r>
              <a:rPr lang="ja-JP" altLang="en-US" kern="100" dirty="0">
                <a:solidFill>
                  <a:schemeClr val="tx1">
                    <a:lumMod val="85000"/>
                    <a:lumOff val="15000"/>
                  </a:schemeClr>
                </a:solidFill>
                <a:latin typeface="メイリオ" panose="020B0604030504040204" pitchFamily="50" charset="-128"/>
                <a:ea typeface="メイリオ" panose="020B0604030504040204" pitchFamily="50" charset="-128"/>
              </a:rPr>
              <a:t>件</a:t>
            </a:r>
            <a:r>
              <a:rPr lang="ja-JP" altLang="ja-JP" kern="1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lang="ja-JP" altLang="ja-JP" kern="100" dirty="0">
              <a:solidFill>
                <a:schemeClr val="tx1">
                  <a:lumMod val="85000"/>
                  <a:lumOff val="15000"/>
                </a:schemeClr>
              </a:solidFill>
              <a:latin typeface="メイリオ" panose="020B0604030504040204" pitchFamily="50" charset="-128"/>
              <a:ea typeface="メイリオ" panose="020B0604030504040204" pitchFamily="50" charset="-128"/>
              <a:cs typeface="Times New Roman" panose="02020603050405020304" pitchFamily="18" charset="0"/>
            </a:endParaRPr>
          </a:p>
        </p:txBody>
      </p:sp>
    </p:spTree>
    <p:extLst>
      <p:ext uri="{BB962C8B-B14F-4D97-AF65-F5344CB8AC3E}">
        <p14:creationId xmlns:p14="http://schemas.microsoft.com/office/powerpoint/2010/main" val="24445924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a:t>
            </a:fld>
            <a:endParaRPr dirty="0"/>
          </a:p>
        </p:txBody>
      </p:sp>
      <p:sp>
        <p:nvSpPr>
          <p:cNvPr id="13" name="タイトル 2"/>
          <p:cNvSpPr>
            <a:spLocks noGrp="1"/>
          </p:cNvSpPr>
          <p:nvPr>
            <p:ph type="title"/>
          </p:nvPr>
        </p:nvSpPr>
        <p:spPr/>
        <p:txBody>
          <a:bodyPr/>
          <a:lstStyle/>
          <a:p>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1. </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テーマ選定理由</a:t>
            </a:r>
          </a:p>
        </p:txBody>
      </p:sp>
      <p:sp>
        <p:nvSpPr>
          <p:cNvPr id="11" name="テキスト ボックス 10"/>
          <p:cNvSpPr txBox="1"/>
          <p:nvPr/>
        </p:nvSpPr>
        <p:spPr>
          <a:xfrm>
            <a:off x="954000" y="1226477"/>
            <a:ext cx="8513850" cy="1077218"/>
          </a:xfrm>
          <a:prstGeom prst="rect">
            <a:avLst/>
          </a:prstGeom>
          <a:noFill/>
        </p:spPr>
        <p:txBody>
          <a:bodyPr wrap="square" rtlCol="0">
            <a:spAutoFit/>
          </a:bodyPr>
          <a:lstStyle/>
          <a:p>
            <a:r>
              <a:rPr kumimoji="1" lang="ja-JP" altLang="en-US" sz="2800" dirty="0" smtClean="0">
                <a:solidFill>
                  <a:schemeClr val="tx1">
                    <a:lumMod val="85000"/>
                    <a:lumOff val="15000"/>
                  </a:schemeClr>
                </a:solidFill>
                <a:latin typeface="メイリオ" panose="020B0604030504040204" pitchFamily="50" charset="-128"/>
                <a:ea typeface="メイリオ" panose="020B0604030504040204" pitchFamily="50" charset="-128"/>
              </a:rPr>
              <a:t>業務中に</a:t>
            </a:r>
            <a:endParaRPr kumimoji="1" lang="en-US" altLang="ja-JP" sz="28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3600" dirty="0" smtClean="0">
                <a:solidFill>
                  <a:schemeClr val="tx1">
                    <a:lumMod val="85000"/>
                    <a:lumOff val="15000"/>
                  </a:schemeClr>
                </a:solidFill>
                <a:latin typeface="メイリオ" panose="020B0604030504040204" pitchFamily="50" charset="-128"/>
                <a:ea typeface="メイリオ" panose="020B0604030504040204" pitchFamily="50" charset="-128"/>
              </a:rPr>
              <a:t>情報</a:t>
            </a:r>
            <a:r>
              <a:rPr kumimoji="1" lang="ja-JP" altLang="en-US" sz="3600" dirty="0">
                <a:solidFill>
                  <a:schemeClr val="tx1">
                    <a:lumMod val="85000"/>
                    <a:lumOff val="15000"/>
                  </a:schemeClr>
                </a:solidFill>
                <a:latin typeface="メイリオ" panose="020B0604030504040204" pitchFamily="50" charset="-128"/>
                <a:ea typeface="メイリオ" panose="020B0604030504040204" pitchFamily="50" charset="-128"/>
              </a:rPr>
              <a:t>収集の作業で悩むことが多かった</a:t>
            </a:r>
            <a:r>
              <a:rPr kumimoji="1" lang="en-US" altLang="ja-JP" sz="36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36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4" name="角丸四角形 3"/>
          <p:cNvSpPr/>
          <p:nvPr/>
        </p:nvSpPr>
        <p:spPr>
          <a:xfrm>
            <a:off x="954001" y="2771117"/>
            <a:ext cx="6143297" cy="574068"/>
          </a:xfrm>
          <a:prstGeom prst="roundRect">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検索結果が多すぎて確認に時間がかかる。</a:t>
            </a:r>
            <a:endPar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7297" y="4292086"/>
            <a:ext cx="2242128" cy="2119830"/>
          </a:xfrm>
          <a:prstGeom prst="rect">
            <a:avLst/>
          </a:prstGeom>
        </p:spPr>
      </p:pic>
      <p:sp>
        <p:nvSpPr>
          <p:cNvPr id="12" name="角丸四角形 11"/>
          <p:cNvSpPr/>
          <p:nvPr/>
        </p:nvSpPr>
        <p:spPr>
          <a:xfrm>
            <a:off x="954000" y="3580845"/>
            <a:ext cx="6143297" cy="574068"/>
          </a:xfrm>
          <a:prstGeom prst="roundRect">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情報がどこにあるかわからない。</a:t>
            </a:r>
          </a:p>
        </p:txBody>
      </p:sp>
      <p:sp>
        <p:nvSpPr>
          <p:cNvPr id="14" name="角丸四角形 13"/>
          <p:cNvSpPr/>
          <p:nvPr/>
        </p:nvSpPr>
        <p:spPr>
          <a:xfrm>
            <a:off x="954000" y="4390573"/>
            <a:ext cx="6143297" cy="574068"/>
          </a:xfrm>
          <a:prstGeom prst="roundRect">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なかなか目的の情報にたどり着けない。</a:t>
            </a:r>
          </a:p>
        </p:txBody>
      </p:sp>
    </p:spTree>
    <p:extLst>
      <p:ext uri="{BB962C8B-B14F-4D97-AF65-F5344CB8AC3E}">
        <p14:creationId xmlns:p14="http://schemas.microsoft.com/office/powerpoint/2010/main" val="28118764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30</a:t>
            </a:fld>
            <a:endParaRPr dirty="0"/>
          </a:p>
        </p:txBody>
      </p:sp>
      <p:sp>
        <p:nvSpPr>
          <p:cNvPr id="13" name="タイトル 2"/>
          <p:cNvSpPr>
            <a:spLocks noGrp="1"/>
          </p:cNvSpPr>
          <p:nvPr>
            <p:ph type="title"/>
          </p:nvPr>
        </p:nvSpPr>
        <p:spPr/>
        <p:txBody>
          <a:bodyPr/>
          <a:lstStyle/>
          <a:p>
            <a:r>
              <a:rPr kumimoji="1" lang="en-US" altLang="ja-JP" dirty="0" smtClean="0">
                <a:latin typeface="メイリオ" panose="020B0604030504040204" pitchFamily="50" charset="-128"/>
                <a:ea typeface="メイリオ" panose="020B0604030504040204" pitchFamily="50" charset="-128"/>
              </a:rPr>
              <a:t>7. </a:t>
            </a:r>
            <a:r>
              <a:rPr kumimoji="1" lang="ja-JP" altLang="en-US" dirty="0" smtClean="0">
                <a:latin typeface="メイリオ" panose="020B0604030504040204" pitchFamily="50" charset="-128"/>
                <a:ea typeface="メイリオ" panose="020B0604030504040204" pitchFamily="50" charset="-128"/>
              </a:rPr>
              <a:t>課題分析</a:t>
            </a:r>
            <a:endParaRPr kumimoji="1" lang="ja-JP" altLang="en-US"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983156AD-4CF6-0EFB-74FC-902E6F459A7B}"/>
              </a:ext>
            </a:extLst>
          </p:cNvPr>
          <p:cNvSpPr txBox="1"/>
          <p:nvPr/>
        </p:nvSpPr>
        <p:spPr>
          <a:xfrm>
            <a:off x="954000" y="943391"/>
            <a:ext cx="3846599"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latin typeface="メイリオ" panose="020B0604030504040204" pitchFamily="50" charset="-128"/>
                <a:ea typeface="メイリオ" panose="020B0604030504040204" pitchFamily="50" charset="-128"/>
              </a:rPr>
              <a:t>検証結果（</a:t>
            </a:r>
            <a:r>
              <a:rPr kumimoji="1" lang="ja-JP" altLang="en-US" sz="1800" b="1" dirty="0">
                <a:latin typeface="メイリオ" panose="020B0604030504040204" pitchFamily="50" charset="-128"/>
                <a:ea typeface="メイリオ" panose="020B0604030504040204" pitchFamily="50" charset="-128"/>
              </a:rPr>
              <a:t>検索結果</a:t>
            </a:r>
            <a:r>
              <a:rPr kumimoji="1" lang="ja-JP" altLang="en-US" sz="1800" b="1" dirty="0" smtClean="0">
                <a:latin typeface="メイリオ" panose="020B0604030504040204" pitchFamily="50" charset="-128"/>
                <a:ea typeface="メイリオ" panose="020B0604030504040204" pitchFamily="50" charset="-128"/>
              </a:rPr>
              <a:t>の精度</a:t>
            </a:r>
            <a:r>
              <a:rPr kumimoji="1" lang="ja-JP" altLang="en-US" sz="1800" dirty="0" smtClean="0">
                <a:latin typeface="メイリオ" panose="020B0604030504040204" pitchFamily="50" charset="-128"/>
                <a:ea typeface="メイリオ" panose="020B0604030504040204" pitchFamily="50" charset="-128"/>
              </a:rPr>
              <a:t>）</a:t>
            </a:r>
            <a:endParaRPr kumimoji="1" lang="ja-JP" altLang="en-US" sz="1800" dirty="0">
              <a:latin typeface="メイリオ" panose="020B0604030504040204" pitchFamily="50" charset="-128"/>
              <a:ea typeface="メイリオ" panose="020B0604030504040204" pitchFamily="50" charset="-128"/>
            </a:endParaRPr>
          </a:p>
        </p:txBody>
      </p:sp>
      <p:pic>
        <p:nvPicPr>
          <p:cNvPr id="26" name="図 25"/>
          <p:cNvPicPr>
            <a:picLocks noChangeAspect="1"/>
          </p:cNvPicPr>
          <p:nvPr/>
        </p:nvPicPr>
        <p:blipFill rotWithShape="1">
          <a:blip r:embed="rId3"/>
          <a:srcRect l="57553" t="65329"/>
          <a:stretch/>
        </p:blipFill>
        <p:spPr>
          <a:xfrm>
            <a:off x="5676900" y="4472133"/>
            <a:ext cx="1876425" cy="1451283"/>
          </a:xfrm>
          <a:prstGeom prst="rect">
            <a:avLst/>
          </a:prstGeom>
        </p:spPr>
      </p:pic>
      <p:pic>
        <p:nvPicPr>
          <p:cNvPr id="16" name="図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5278" y="4044231"/>
            <a:ext cx="2525321" cy="2163873"/>
          </a:xfrm>
          <a:prstGeom prst="rect">
            <a:avLst/>
          </a:prstGeom>
        </p:spPr>
      </p:pic>
      <p:sp>
        <p:nvSpPr>
          <p:cNvPr id="2" name="テキスト ボックス 1"/>
          <p:cNvSpPr txBox="1"/>
          <p:nvPr/>
        </p:nvSpPr>
        <p:spPr>
          <a:xfrm>
            <a:off x="954000" y="2983788"/>
            <a:ext cx="8332875" cy="807126"/>
          </a:xfrm>
          <a:prstGeom prst="rect">
            <a:avLst/>
          </a:prstGeom>
          <a:noFill/>
          <a:ln w="28575">
            <a:solidFill>
              <a:schemeClr val="bg2">
                <a:lumMod val="60000"/>
                <a:lumOff val="40000"/>
              </a:schemeClr>
            </a:solidFill>
          </a:ln>
        </p:spPr>
        <p:txBody>
          <a:bodyPr wrap="square" tIns="144000" rtlCol="0">
            <a:spAutoFit/>
          </a:bodyPr>
          <a:lstStyle/>
          <a:p>
            <a:r>
              <a:rPr kumimoji="1" lang="ja-JP" altLang="en-US" sz="4000" dirty="0">
                <a:solidFill>
                  <a:schemeClr val="tx1">
                    <a:lumMod val="85000"/>
                    <a:lumOff val="15000"/>
                  </a:schemeClr>
                </a:solidFill>
                <a:latin typeface="メイリオ" panose="020B0604030504040204" pitchFamily="50" charset="-128"/>
                <a:ea typeface="メイリオ" panose="020B0604030504040204" pitchFamily="50" charset="-128"/>
              </a:rPr>
              <a:t>検索精度</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が</a:t>
            </a:r>
            <a:r>
              <a:rPr kumimoji="1" lang="ja-JP" altLang="en-US" sz="4000" dirty="0">
                <a:solidFill>
                  <a:schemeClr val="tx1">
                    <a:lumMod val="85000"/>
                    <a:lumOff val="15000"/>
                  </a:schemeClr>
                </a:solidFill>
                <a:latin typeface="メイリオ" panose="020B0604030504040204" pitchFamily="50" charset="-128"/>
                <a:ea typeface="メイリオ" panose="020B0604030504040204" pitchFamily="50" charset="-128"/>
              </a:rPr>
              <a:t>低くなる要因</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に</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ついて</a:t>
            </a:r>
            <a:r>
              <a:rPr kumimoji="1" lang="ja-JP" altLang="en-US" sz="4000" dirty="0">
                <a:solidFill>
                  <a:schemeClr val="tx1">
                    <a:lumMod val="85000"/>
                    <a:lumOff val="15000"/>
                  </a:schemeClr>
                </a:solidFill>
                <a:latin typeface="メイリオ" panose="020B0604030504040204" pitchFamily="50" charset="-128"/>
                <a:ea typeface="メイリオ" panose="020B0604030504040204" pitchFamily="50" charset="-128"/>
              </a:rPr>
              <a:t>分析</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を</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実施</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73894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31</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7. </a:t>
            </a:r>
            <a:r>
              <a:rPr kumimoji="1" lang="ja-JP" altLang="en-US" dirty="0">
                <a:latin typeface="メイリオ" panose="020B0604030504040204" pitchFamily="50" charset="-128"/>
                <a:ea typeface="メイリオ" panose="020B0604030504040204" pitchFamily="50" charset="-128"/>
              </a:rPr>
              <a:t>課題分析</a:t>
            </a:r>
          </a:p>
        </p:txBody>
      </p:sp>
      <p:sp>
        <p:nvSpPr>
          <p:cNvPr id="7" name="テキスト ボックス 6">
            <a:extLst>
              <a:ext uri="{FF2B5EF4-FFF2-40B4-BE49-F238E27FC236}">
                <a16:creationId xmlns:a16="http://schemas.microsoft.com/office/drawing/2014/main" id="{983156AD-4CF6-0EFB-74FC-902E6F459A7B}"/>
              </a:ext>
            </a:extLst>
          </p:cNvPr>
          <p:cNvSpPr txBox="1"/>
          <p:nvPr/>
        </p:nvSpPr>
        <p:spPr>
          <a:xfrm>
            <a:off x="954001" y="943391"/>
            <a:ext cx="2395868"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latin typeface="メイリオ" panose="020B0604030504040204" pitchFamily="50" charset="-128"/>
                <a:ea typeface="メイリオ" panose="020B0604030504040204" pitchFamily="50" charset="-128"/>
              </a:rPr>
              <a:t>検索精度の分析①</a:t>
            </a:r>
            <a:endParaRPr kumimoji="1" lang="ja-JP" altLang="en-US" sz="1800" dirty="0">
              <a:latin typeface="メイリオ" panose="020B0604030504040204" pitchFamily="50" charset="-128"/>
              <a:ea typeface="メイリオ" panose="020B0604030504040204" pitchFamily="50" charset="-128"/>
            </a:endParaRPr>
          </a:p>
        </p:txBody>
      </p:sp>
      <p:grpSp>
        <p:nvGrpSpPr>
          <p:cNvPr id="4" name="グループ化 3"/>
          <p:cNvGrpSpPr>
            <a:grpSpLocks noChangeAspect="1"/>
          </p:cNvGrpSpPr>
          <p:nvPr/>
        </p:nvGrpSpPr>
        <p:grpSpPr>
          <a:xfrm>
            <a:off x="1055606" y="1351097"/>
            <a:ext cx="5116594" cy="5101385"/>
            <a:chOff x="1172544" y="1655019"/>
            <a:chExt cx="3459152" cy="3448869"/>
          </a:xfrm>
        </p:grpSpPr>
        <p:pic>
          <p:nvPicPr>
            <p:cNvPr id="8" name="図 7"/>
            <p:cNvPicPr>
              <a:picLocks noChangeAspect="1"/>
            </p:cNvPicPr>
            <p:nvPr/>
          </p:nvPicPr>
          <p:blipFill rotWithShape="1">
            <a:blip r:embed="rId3"/>
            <a:srcRect l="1976" t="3483" r="57792" b="41173"/>
            <a:stretch/>
          </p:blipFill>
          <p:spPr>
            <a:xfrm>
              <a:off x="1172544" y="1655019"/>
              <a:ext cx="3459152" cy="3448869"/>
            </a:xfrm>
            <a:prstGeom prst="rect">
              <a:avLst/>
            </a:prstGeom>
          </p:spPr>
        </p:pic>
        <p:sp>
          <p:nvSpPr>
            <p:cNvPr id="2" name="正方形/長方形 1"/>
            <p:cNvSpPr/>
            <p:nvPr/>
          </p:nvSpPr>
          <p:spPr>
            <a:xfrm>
              <a:off x="1428749" y="2091923"/>
              <a:ext cx="1573089" cy="13581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27" name="正方形/長方形 26"/>
            <p:cNvSpPr/>
            <p:nvPr/>
          </p:nvSpPr>
          <p:spPr>
            <a:xfrm>
              <a:off x="1428748" y="4437461"/>
              <a:ext cx="2276477" cy="18746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grpSp>
      <p:sp>
        <p:nvSpPr>
          <p:cNvPr id="31" name="テキスト ボックス 30">
            <a:extLst>
              <a:ext uri="{FF2B5EF4-FFF2-40B4-BE49-F238E27FC236}">
                <a16:creationId xmlns:a16="http://schemas.microsoft.com/office/drawing/2014/main" id="{983156AD-4CF6-0EFB-74FC-902E6F459A7B}"/>
              </a:ext>
            </a:extLst>
          </p:cNvPr>
          <p:cNvSpPr txBox="1">
            <a:spLocks noChangeAspect="1"/>
          </p:cNvSpPr>
          <p:nvPr/>
        </p:nvSpPr>
        <p:spPr>
          <a:xfrm>
            <a:off x="1055594" y="1296600"/>
            <a:ext cx="1404000" cy="370665"/>
          </a:xfrm>
          <a:prstGeom prst="rect">
            <a:avLst/>
          </a:prstGeom>
          <a:solidFill>
            <a:schemeClr val="bg2"/>
          </a:solidFill>
          <a:ln w="28575">
            <a:solidFill>
              <a:schemeClr val="bg2"/>
            </a:solidFill>
          </a:ln>
        </p:spPr>
        <p:txBody>
          <a:bodyPr wrap="square" tIns="108000" rtlCol="0">
            <a:spAutoFit/>
          </a:bodyPr>
          <a:lstStyle/>
          <a:p>
            <a:pPr algn="ctr">
              <a:buClr>
                <a:schemeClr val="bg2"/>
              </a:buClr>
            </a:pPr>
            <a:r>
              <a:rPr kumimoji="1" lang="ja-JP" altLang="en-US" b="1" dirty="0" smtClean="0">
                <a:solidFill>
                  <a:schemeClr val="bg1"/>
                </a:solidFill>
                <a:latin typeface="メイリオ" panose="020B0604030504040204" pitchFamily="50" charset="-128"/>
                <a:ea typeface="メイリオ" panose="020B0604030504040204" pitchFamily="50" charset="-128"/>
              </a:rPr>
              <a:t>アプリ未使用</a:t>
            </a:r>
            <a:endParaRPr kumimoji="1" lang="ja-JP" altLang="en-US" b="1" dirty="0">
              <a:solidFill>
                <a:schemeClr val="bg1"/>
              </a:solidFill>
              <a:latin typeface="メイリオ" panose="020B0604030504040204" pitchFamily="50" charset="-128"/>
              <a:ea typeface="メイリオ" panose="020B0604030504040204" pitchFamily="50" charset="-128"/>
            </a:endParaRPr>
          </a:p>
        </p:txBody>
      </p:sp>
      <p:sp>
        <p:nvSpPr>
          <p:cNvPr id="3" name="四角形吹き出し 2"/>
          <p:cNvSpPr/>
          <p:nvPr/>
        </p:nvSpPr>
        <p:spPr>
          <a:xfrm>
            <a:off x="5662764" y="5024023"/>
            <a:ext cx="3456000" cy="720000"/>
          </a:xfrm>
          <a:prstGeom prst="wedgeRectCallout">
            <a:avLst>
              <a:gd name="adj1" fmla="val -61880"/>
              <a:gd name="adj2" fmla="val 226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ctr"/>
          <a:lstStyle/>
          <a:p>
            <a:pPr algn="ctr"/>
            <a:r>
              <a:rPr kumimoji="1" lang="ja-JP" altLang="en-US" sz="2400" b="1" dirty="0" smtClean="0">
                <a:latin typeface="メイリオ" panose="020B0604030504040204" pitchFamily="50" charset="-128"/>
                <a:ea typeface="メイリオ" panose="020B0604030504040204" pitchFamily="50" charset="-128"/>
              </a:rPr>
              <a:t>上位（</a:t>
            </a:r>
            <a:r>
              <a:rPr kumimoji="1" lang="en-US" altLang="ja-JP" sz="2400" b="1" dirty="0" smtClean="0">
                <a:latin typeface="メイリオ" panose="020B0604030504040204" pitchFamily="50" charset="-128"/>
                <a:ea typeface="メイリオ" panose="020B0604030504040204" pitchFamily="50" charset="-128"/>
              </a:rPr>
              <a:t>3</a:t>
            </a:r>
            <a:r>
              <a:rPr kumimoji="1" lang="ja-JP" altLang="en-US" sz="2400" b="1" dirty="0" smtClean="0">
                <a:latin typeface="メイリオ" panose="020B0604030504040204" pitchFamily="50" charset="-128"/>
                <a:ea typeface="メイリオ" panose="020B0604030504040204" pitchFamily="50" charset="-128"/>
              </a:rPr>
              <a:t>番目）に表示</a:t>
            </a:r>
            <a:endParaRPr kumimoji="1" lang="ja-JP" altLang="en-US" sz="2400" b="1" dirty="0">
              <a:latin typeface="メイリオ" panose="020B0604030504040204" pitchFamily="50" charset="-128"/>
              <a:ea typeface="メイリオ" panose="020B0604030504040204" pitchFamily="50" charset="-128"/>
            </a:endParaRPr>
          </a:p>
        </p:txBody>
      </p:sp>
      <p:sp>
        <p:nvSpPr>
          <p:cNvPr id="28" name="四角形吹き出し 27"/>
          <p:cNvSpPr/>
          <p:nvPr/>
        </p:nvSpPr>
        <p:spPr>
          <a:xfrm>
            <a:off x="5662764" y="1667265"/>
            <a:ext cx="3456000" cy="720000"/>
          </a:xfrm>
          <a:prstGeom prst="wedgeRectCallout">
            <a:avLst>
              <a:gd name="adj1" fmla="val -60796"/>
              <a:gd name="adj2" fmla="val 2149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ja-JP" altLang="en-US" sz="2400" b="1" dirty="0" smtClean="0">
                <a:latin typeface="メイリオ" panose="020B0604030504040204" pitchFamily="50" charset="-128"/>
                <a:ea typeface="メイリオ" panose="020B0604030504040204" pitchFamily="50" charset="-128"/>
              </a:rPr>
              <a:t>同一の検索ワード</a:t>
            </a:r>
            <a:endParaRPr kumimoji="1" lang="en-US" altLang="ja-JP" sz="2400" b="1" dirty="0" smtClean="0">
              <a:latin typeface="メイリオ" panose="020B0604030504040204" pitchFamily="50" charset="-128"/>
              <a:ea typeface="メイリオ" panose="020B0604030504040204" pitchFamily="50" charset="-128"/>
            </a:endParaRPr>
          </a:p>
          <a:p>
            <a:pPr algn="ctr"/>
            <a:r>
              <a:rPr kumimoji="1" lang="en-US" altLang="ja-JP" sz="1200" dirty="0" smtClean="0">
                <a:latin typeface="メイリオ" panose="020B0604030504040204" pitchFamily="50" charset="-128"/>
                <a:ea typeface="メイリオ" panose="020B0604030504040204" pitchFamily="50" charset="-128"/>
              </a:rPr>
              <a:t>(</a:t>
            </a:r>
            <a:r>
              <a:rPr kumimoji="1" lang="ja-JP" altLang="en-US" sz="1200" dirty="0" smtClean="0">
                <a:latin typeface="メイリオ" panose="020B0604030504040204" pitchFamily="50" charset="-128"/>
                <a:ea typeface="メイリオ" panose="020B0604030504040204" pitchFamily="50" charset="-128"/>
              </a:rPr>
              <a:t>勤怠の提出方法について教えてください。</a:t>
            </a:r>
            <a:r>
              <a:rPr kumimoji="1" lang="en-US" altLang="ja-JP" sz="1200" dirty="0" smtClean="0">
                <a:latin typeface="メイリオ" panose="020B0604030504040204" pitchFamily="50" charset="-128"/>
                <a:ea typeface="メイリオ" panose="020B0604030504040204" pitchFamily="50" charset="-128"/>
              </a:rPr>
              <a:t>)</a:t>
            </a:r>
            <a:endParaRPr kumimoji="1" lang="ja-JP" altLang="en-US"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1511308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14" name="テキスト ボックス 13">
            <a:extLst>
              <a:ext uri="{FF2B5EF4-FFF2-40B4-BE49-F238E27FC236}">
                <a16:creationId xmlns:a16="http://schemas.microsoft.com/office/drawing/2014/main" id="{983156AD-4CF6-0EFB-74FC-902E6F459A7B}"/>
              </a:ext>
            </a:extLst>
          </p:cNvPr>
          <p:cNvSpPr txBox="1">
            <a:spLocks noChangeAspect="1"/>
          </p:cNvSpPr>
          <p:nvPr/>
        </p:nvSpPr>
        <p:spPr>
          <a:xfrm>
            <a:off x="1055594" y="1296600"/>
            <a:ext cx="1404000" cy="370665"/>
          </a:xfrm>
          <a:prstGeom prst="rect">
            <a:avLst/>
          </a:prstGeom>
          <a:solidFill>
            <a:schemeClr val="bg2"/>
          </a:solidFill>
          <a:ln w="28575">
            <a:solidFill>
              <a:schemeClr val="bg2"/>
            </a:solidFill>
          </a:ln>
        </p:spPr>
        <p:txBody>
          <a:bodyPr wrap="square" tIns="108000" rtlCol="0">
            <a:spAutoFit/>
          </a:bodyPr>
          <a:lstStyle/>
          <a:p>
            <a:pPr algn="ctr">
              <a:buClr>
                <a:schemeClr val="bg2"/>
              </a:buClr>
            </a:pPr>
            <a:r>
              <a:rPr kumimoji="1" lang="ja-JP" altLang="en-US" b="1" dirty="0" smtClean="0">
                <a:solidFill>
                  <a:schemeClr val="bg1"/>
                </a:solidFill>
                <a:latin typeface="メイリオ" panose="020B0604030504040204" pitchFamily="50" charset="-128"/>
                <a:ea typeface="メイリオ" panose="020B0604030504040204" pitchFamily="50" charset="-128"/>
              </a:rPr>
              <a:t>アプリ使用</a:t>
            </a:r>
            <a:endParaRPr kumimoji="1" lang="ja-JP" altLang="en-US" b="1" dirty="0">
              <a:solidFill>
                <a:schemeClr val="bg1"/>
              </a:solidFill>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32</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7. </a:t>
            </a:r>
            <a:r>
              <a:rPr kumimoji="1" lang="ja-JP" altLang="en-US" dirty="0">
                <a:latin typeface="メイリオ" panose="020B0604030504040204" pitchFamily="50" charset="-128"/>
                <a:ea typeface="メイリオ" panose="020B0604030504040204" pitchFamily="50" charset="-128"/>
              </a:rPr>
              <a:t>課題分析</a:t>
            </a:r>
          </a:p>
        </p:txBody>
      </p:sp>
      <p:sp>
        <p:nvSpPr>
          <p:cNvPr id="7" name="テキスト ボックス 6">
            <a:extLst>
              <a:ext uri="{FF2B5EF4-FFF2-40B4-BE49-F238E27FC236}">
                <a16:creationId xmlns:a16="http://schemas.microsoft.com/office/drawing/2014/main" id="{983156AD-4CF6-0EFB-74FC-902E6F459A7B}"/>
              </a:ext>
            </a:extLst>
          </p:cNvPr>
          <p:cNvSpPr txBox="1"/>
          <p:nvPr/>
        </p:nvSpPr>
        <p:spPr>
          <a:xfrm>
            <a:off x="954001" y="943391"/>
            <a:ext cx="2395868"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latin typeface="メイリオ" panose="020B0604030504040204" pitchFamily="50" charset="-128"/>
                <a:ea typeface="メイリオ" panose="020B0604030504040204" pitchFamily="50" charset="-128"/>
              </a:rPr>
              <a:t>検索精度の分析①</a:t>
            </a:r>
            <a:endParaRPr kumimoji="1" lang="ja-JP" altLang="en-US" sz="1800" dirty="0">
              <a:latin typeface="メイリオ" panose="020B0604030504040204" pitchFamily="50" charset="-128"/>
              <a:ea typeface="メイリオ" panose="020B0604030504040204" pitchFamily="50" charset="-128"/>
            </a:endParaRPr>
          </a:p>
        </p:txBody>
      </p:sp>
      <p:grpSp>
        <p:nvGrpSpPr>
          <p:cNvPr id="18" name="グループ化 17"/>
          <p:cNvGrpSpPr>
            <a:grpSpLocks noChangeAspect="1"/>
          </p:cNvGrpSpPr>
          <p:nvPr/>
        </p:nvGrpSpPr>
        <p:grpSpPr>
          <a:xfrm>
            <a:off x="1055594" y="1665932"/>
            <a:ext cx="4177566" cy="4835337"/>
            <a:chOff x="0" y="0"/>
            <a:chExt cx="3710414" cy="4294790"/>
          </a:xfrm>
        </p:grpSpPr>
        <p:pic>
          <p:nvPicPr>
            <p:cNvPr id="19" name="図 18"/>
            <p:cNvPicPr/>
            <p:nvPr/>
          </p:nvPicPr>
          <p:blipFill rotWithShape="1">
            <a:blip r:embed="rId3">
              <a:extLst>
                <a:ext uri="{28A0092B-C50C-407E-A947-70E740481C1C}">
                  <a14:useLocalDpi xmlns:a14="http://schemas.microsoft.com/office/drawing/2010/main" val="0"/>
                </a:ext>
              </a:extLst>
            </a:blip>
            <a:srcRect l="1763" t="6463" r="4164" b="32839"/>
            <a:stretch/>
          </p:blipFill>
          <p:spPr bwMode="auto">
            <a:xfrm>
              <a:off x="0" y="0"/>
              <a:ext cx="3710414" cy="4247537"/>
            </a:xfrm>
            <a:prstGeom prst="rect">
              <a:avLst/>
            </a:prstGeom>
            <a:noFill/>
            <a:ln w="38100">
              <a:noFill/>
            </a:ln>
            <a:extLst/>
          </p:spPr>
        </p:pic>
        <p:sp>
          <p:nvSpPr>
            <p:cNvPr id="20" name="正方形/長方形 19"/>
            <p:cNvSpPr/>
            <p:nvPr/>
          </p:nvSpPr>
          <p:spPr>
            <a:xfrm>
              <a:off x="281760" y="878175"/>
              <a:ext cx="3404977" cy="3416615"/>
            </a:xfrm>
            <a:prstGeom prst="rect">
              <a:avLst/>
            </a:prstGeom>
            <a:noFill/>
            <a:ln w="28575">
              <a:solidFill>
                <a:srgbClr val="FF0000"/>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latin typeface="メイリオ" panose="020B0604030504040204" pitchFamily="50" charset="-128"/>
                <a:ea typeface="メイリオ" panose="020B0604030504040204" pitchFamily="50" charset="-128"/>
              </a:endParaRPr>
            </a:p>
          </p:txBody>
        </p:sp>
        <p:sp>
          <p:nvSpPr>
            <p:cNvPr id="21" name="正方形/長方形 20"/>
            <p:cNvSpPr/>
            <p:nvPr/>
          </p:nvSpPr>
          <p:spPr>
            <a:xfrm>
              <a:off x="1361" y="0"/>
              <a:ext cx="285372" cy="286358"/>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latin typeface="メイリオ" panose="020B0604030504040204" pitchFamily="50" charset="-128"/>
                <a:ea typeface="メイリオ" panose="020B0604030504040204" pitchFamily="50" charset="-128"/>
              </a:endParaRPr>
            </a:p>
          </p:txBody>
        </p:sp>
        <p:sp>
          <p:nvSpPr>
            <p:cNvPr id="22" name="正方形/長方形 21"/>
            <p:cNvSpPr/>
            <p:nvPr/>
          </p:nvSpPr>
          <p:spPr>
            <a:xfrm>
              <a:off x="285349" y="0"/>
              <a:ext cx="1614463" cy="122208"/>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latin typeface="メイリオ" panose="020B0604030504040204" pitchFamily="50" charset="-128"/>
                <a:ea typeface="メイリオ" panose="020B0604030504040204" pitchFamily="50" charset="-128"/>
              </a:endParaRPr>
            </a:p>
          </p:txBody>
        </p:sp>
        <p:sp>
          <p:nvSpPr>
            <p:cNvPr id="23" name="正方形/長方形 22"/>
            <p:cNvSpPr/>
            <p:nvPr/>
          </p:nvSpPr>
          <p:spPr>
            <a:xfrm>
              <a:off x="298089" y="136072"/>
              <a:ext cx="1956989" cy="158551"/>
            </a:xfrm>
            <a:prstGeom prst="rect">
              <a:avLst/>
            </a:prstGeom>
            <a:noFill/>
            <a:ln w="28575">
              <a:solidFill>
                <a:srgbClr val="FF0000"/>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latin typeface="メイリオ" panose="020B0604030504040204" pitchFamily="50" charset="-128"/>
                <a:ea typeface="メイリオ" panose="020B0604030504040204" pitchFamily="50" charset="-128"/>
              </a:endParaRPr>
            </a:p>
          </p:txBody>
        </p:sp>
      </p:grpSp>
      <p:sp>
        <p:nvSpPr>
          <p:cNvPr id="24" name="四角形吹き出し 23"/>
          <p:cNvSpPr/>
          <p:nvPr/>
        </p:nvSpPr>
        <p:spPr>
          <a:xfrm>
            <a:off x="5662764" y="3041598"/>
            <a:ext cx="3456000" cy="720000"/>
          </a:xfrm>
          <a:prstGeom prst="wedgeRectCallout">
            <a:avLst>
              <a:gd name="adj1" fmla="val -60577"/>
              <a:gd name="adj2" fmla="val 2126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ctr"/>
          <a:lstStyle/>
          <a:p>
            <a:pPr algn="ctr"/>
            <a:r>
              <a:rPr kumimoji="1" lang="ja-JP" altLang="en-US" sz="2400" b="1" dirty="0" smtClean="0">
                <a:latin typeface="メイリオ" panose="020B0604030504040204" pitchFamily="50" charset="-128"/>
                <a:ea typeface="メイリオ" panose="020B0604030504040204" pitchFamily="50" charset="-128"/>
              </a:rPr>
              <a:t>表示されない</a:t>
            </a:r>
            <a:endParaRPr kumimoji="1" lang="ja-JP" altLang="en-US" sz="2400" b="1" dirty="0">
              <a:latin typeface="メイリオ" panose="020B0604030504040204" pitchFamily="50" charset="-128"/>
              <a:ea typeface="メイリオ" panose="020B0604030504040204" pitchFamily="50" charset="-128"/>
            </a:endParaRPr>
          </a:p>
        </p:txBody>
      </p:sp>
      <p:sp>
        <p:nvSpPr>
          <p:cNvPr id="15" name="四角形吹き出し 14"/>
          <p:cNvSpPr/>
          <p:nvPr/>
        </p:nvSpPr>
        <p:spPr>
          <a:xfrm>
            <a:off x="5662764" y="1374726"/>
            <a:ext cx="3456000" cy="720000"/>
          </a:xfrm>
          <a:prstGeom prst="wedgeRectCallout">
            <a:avLst>
              <a:gd name="adj1" fmla="val -60796"/>
              <a:gd name="adj2" fmla="val 2149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ja-JP" altLang="en-US" sz="2400" b="1" dirty="0" smtClean="0">
                <a:latin typeface="メイリオ" panose="020B0604030504040204" pitchFamily="50" charset="-128"/>
                <a:ea typeface="メイリオ" panose="020B0604030504040204" pitchFamily="50" charset="-128"/>
              </a:rPr>
              <a:t>同一の検索ワード</a:t>
            </a:r>
            <a:endParaRPr kumimoji="1" lang="en-US" altLang="ja-JP" sz="2400" b="1" dirty="0" smtClean="0">
              <a:latin typeface="メイリオ" panose="020B0604030504040204" pitchFamily="50" charset="-128"/>
              <a:ea typeface="メイリオ" panose="020B0604030504040204" pitchFamily="50" charset="-128"/>
            </a:endParaRPr>
          </a:p>
          <a:p>
            <a:pPr algn="ctr"/>
            <a:r>
              <a:rPr kumimoji="1" lang="en-US" altLang="ja-JP" sz="1200" dirty="0" smtClean="0">
                <a:latin typeface="メイリオ" panose="020B0604030504040204" pitchFamily="50" charset="-128"/>
                <a:ea typeface="メイリオ" panose="020B0604030504040204" pitchFamily="50" charset="-128"/>
              </a:rPr>
              <a:t>(</a:t>
            </a:r>
            <a:r>
              <a:rPr kumimoji="1" lang="ja-JP" altLang="en-US" sz="1200" dirty="0" smtClean="0">
                <a:latin typeface="メイリオ" panose="020B0604030504040204" pitchFamily="50" charset="-128"/>
                <a:ea typeface="メイリオ" panose="020B0604030504040204" pitchFamily="50" charset="-128"/>
              </a:rPr>
              <a:t>勤怠の提出方法について教えてください。</a:t>
            </a:r>
            <a:r>
              <a:rPr kumimoji="1" lang="en-US" altLang="ja-JP" sz="1200" dirty="0" smtClean="0">
                <a:latin typeface="メイリオ" panose="020B0604030504040204" pitchFamily="50" charset="-128"/>
                <a:ea typeface="メイリオ" panose="020B0604030504040204" pitchFamily="50" charset="-128"/>
              </a:rPr>
              <a:t>)</a:t>
            </a:r>
            <a:endParaRPr kumimoji="1" lang="ja-JP" altLang="en-US"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612840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grpSp>
        <p:nvGrpSpPr>
          <p:cNvPr id="12" name="グループ化 11"/>
          <p:cNvGrpSpPr/>
          <p:nvPr/>
        </p:nvGrpSpPr>
        <p:grpSpPr>
          <a:xfrm>
            <a:off x="978518" y="1253170"/>
            <a:ext cx="8308420" cy="5236849"/>
            <a:chOff x="978518" y="1253170"/>
            <a:chExt cx="8308420" cy="5236849"/>
          </a:xfrm>
        </p:grpSpPr>
        <p:pic>
          <p:nvPicPr>
            <p:cNvPr id="10" name="図 9"/>
            <p:cNvPicPr>
              <a:picLocks noChangeAspect="1"/>
            </p:cNvPicPr>
            <p:nvPr/>
          </p:nvPicPr>
          <p:blipFill rotWithShape="1">
            <a:blip r:embed="rId3"/>
            <a:srcRect r="22760"/>
            <a:stretch/>
          </p:blipFill>
          <p:spPr>
            <a:xfrm>
              <a:off x="978518" y="1253170"/>
              <a:ext cx="3964958" cy="5163760"/>
            </a:xfrm>
            <a:prstGeom prst="rect">
              <a:avLst/>
            </a:prstGeom>
          </p:spPr>
        </p:pic>
        <p:pic>
          <p:nvPicPr>
            <p:cNvPr id="11" name="図 10"/>
            <p:cNvPicPr>
              <a:picLocks noChangeAspect="1"/>
            </p:cNvPicPr>
            <p:nvPr/>
          </p:nvPicPr>
          <p:blipFill>
            <a:blip r:embed="rId4"/>
            <a:stretch>
              <a:fillRect/>
            </a:stretch>
          </p:blipFill>
          <p:spPr>
            <a:xfrm>
              <a:off x="5098623" y="1259198"/>
              <a:ext cx="4188315" cy="5230821"/>
            </a:xfrm>
            <a:prstGeom prst="rect">
              <a:avLst/>
            </a:prstGeom>
          </p:spPr>
        </p:pic>
      </p:grpSp>
      <p:sp>
        <p:nvSpPr>
          <p:cNvPr id="26" name="正方形/長方形 25"/>
          <p:cNvSpPr/>
          <p:nvPr/>
        </p:nvSpPr>
        <p:spPr>
          <a:xfrm>
            <a:off x="809624" y="1209675"/>
            <a:ext cx="8835935" cy="527757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a:solidFill>
                  <a:srgbClr val="0070C0"/>
                </a:solidFill>
                <a:latin typeface="メイリオ" panose="020B0604030504040204" pitchFamily="50" charset="-128"/>
                <a:ea typeface="メイリオ" panose="020B0604030504040204" pitchFamily="50" charset="-128"/>
              </a:rPr>
              <a:t>Atlassian Intelligence</a:t>
            </a:r>
            <a:endParaRPr kumimoji="1" lang="ja-JP" altLang="en-US"/>
          </a:p>
        </p:txBody>
      </p:sp>
      <p:sp>
        <p:nvSpPr>
          <p:cNvPr id="29" name="テキスト ボックス 28"/>
          <p:cNvSpPr txBox="1"/>
          <p:nvPr/>
        </p:nvSpPr>
        <p:spPr>
          <a:xfrm>
            <a:off x="1060498" y="2926442"/>
            <a:ext cx="8334185" cy="1817215"/>
          </a:xfrm>
          <a:prstGeom prst="rect">
            <a:avLst/>
          </a:prstGeom>
          <a:solidFill>
            <a:srgbClr val="E7EFF9"/>
          </a:solidFill>
          <a:ln w="28575">
            <a:noFill/>
          </a:ln>
        </p:spPr>
        <p:txBody>
          <a:bodyPr wrap="square" lIns="180000" tIns="108000" rtlCol="0">
            <a:spAutoFit/>
          </a:bodyPr>
          <a:lstStyle/>
          <a:p>
            <a:r>
              <a:rPr kumimoji="1" lang="ja-JP" altLang="en-US" sz="4000" b="1" dirty="0" smtClean="0">
                <a:solidFill>
                  <a:srgbClr val="EA0000"/>
                </a:solidFill>
                <a:latin typeface="メイリオ" panose="020B0604030504040204" pitchFamily="50" charset="-128"/>
                <a:ea typeface="メイリオ" panose="020B0604030504040204" pitchFamily="50" charset="-128"/>
              </a:rPr>
              <a:t>同一のワード</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で検索した際に</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18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3200" b="1" dirty="0" smtClean="0">
                <a:solidFill>
                  <a:schemeClr val="tx1">
                    <a:lumMod val="85000"/>
                    <a:lumOff val="15000"/>
                  </a:schemeClr>
                </a:solidFill>
                <a:latin typeface="メイリオ" panose="020B0604030504040204" pitchFamily="50" charset="-128"/>
                <a:ea typeface="メイリオ" panose="020B0604030504040204" pitchFamily="50" charset="-128"/>
              </a:rPr>
              <a:t>アプリ未使用</a:t>
            </a:r>
            <a:r>
              <a:rPr kumimoji="1" lang="ja-JP" altLang="en-US" sz="3200" b="1" dirty="0">
                <a:solidFill>
                  <a:schemeClr val="tx1">
                    <a:lumMod val="85000"/>
                    <a:lumOff val="15000"/>
                  </a:schemeClr>
                </a:solidFill>
                <a:latin typeface="メイリオ" panose="020B0604030504040204" pitchFamily="50" charset="-128"/>
                <a:ea typeface="メイリオ" panose="020B0604030504040204" pitchFamily="50" charset="-128"/>
              </a:rPr>
              <a:t>時</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には</a:t>
            </a:r>
            <a:r>
              <a:rPr kumimoji="1" lang="ja-JP" altLang="en-US" sz="3200" b="1" dirty="0">
                <a:solidFill>
                  <a:schemeClr val="tx1">
                    <a:lumMod val="85000"/>
                    <a:lumOff val="15000"/>
                  </a:schemeClr>
                </a:solidFill>
                <a:latin typeface="メイリオ" panose="020B0604030504040204" pitchFamily="50" charset="-128"/>
                <a:ea typeface="メイリオ" panose="020B0604030504040204" pitchFamily="50" charset="-128"/>
              </a:rPr>
              <a:t>上位</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に</a:t>
            </a:r>
            <a:r>
              <a:rPr kumimoji="1" lang="ja-JP" altLang="en-US" sz="3200" b="1" dirty="0">
                <a:solidFill>
                  <a:schemeClr val="tx1">
                    <a:lumMod val="85000"/>
                    <a:lumOff val="15000"/>
                  </a:schemeClr>
                </a:solidFill>
                <a:latin typeface="メイリオ" panose="020B0604030504040204" pitchFamily="50" charset="-128"/>
                <a:ea typeface="メイリオ" panose="020B0604030504040204" pitchFamily="50" charset="-128"/>
              </a:rPr>
              <a:t>表示される</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目的</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の情報</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でも</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18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3200" b="1" dirty="0" smtClean="0">
                <a:solidFill>
                  <a:schemeClr val="tx1">
                    <a:lumMod val="85000"/>
                    <a:lumOff val="15000"/>
                  </a:schemeClr>
                </a:solidFill>
                <a:latin typeface="メイリオ" panose="020B0604030504040204" pitchFamily="50" charset="-128"/>
                <a:ea typeface="メイリオ" panose="020B0604030504040204" pitchFamily="50" charset="-128"/>
              </a:rPr>
              <a:t>アプリ使用</a:t>
            </a:r>
            <a:r>
              <a:rPr kumimoji="1" lang="ja-JP" altLang="en-US" sz="3200" b="1" dirty="0">
                <a:solidFill>
                  <a:schemeClr val="tx1">
                    <a:lumMod val="85000"/>
                    <a:lumOff val="15000"/>
                  </a:schemeClr>
                </a:solidFill>
                <a:latin typeface="メイリオ" panose="020B0604030504040204" pitchFamily="50" charset="-128"/>
                <a:ea typeface="メイリオ" panose="020B0604030504040204" pitchFamily="50" charset="-128"/>
              </a:rPr>
              <a:t>時</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には</a:t>
            </a:r>
            <a:r>
              <a:rPr kumimoji="1" lang="ja-JP" altLang="en-US" sz="3200" b="1" dirty="0">
                <a:solidFill>
                  <a:schemeClr val="tx1">
                    <a:lumMod val="85000"/>
                    <a:lumOff val="15000"/>
                  </a:schemeClr>
                </a:solidFill>
                <a:latin typeface="メイリオ" panose="020B0604030504040204" pitchFamily="50" charset="-128"/>
                <a:ea typeface="メイリオ" panose="020B0604030504040204" pitchFamily="50" charset="-128"/>
              </a:rPr>
              <a:t>表示されない</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場合があることを</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確認</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983156AD-4CF6-0EFB-74FC-902E6F459A7B}"/>
              </a:ext>
            </a:extLst>
          </p:cNvPr>
          <p:cNvSpPr txBox="1"/>
          <p:nvPr/>
        </p:nvSpPr>
        <p:spPr>
          <a:xfrm>
            <a:off x="954001" y="943391"/>
            <a:ext cx="2395868"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latin typeface="メイリオ" panose="020B0604030504040204" pitchFamily="50" charset="-128"/>
                <a:ea typeface="メイリオ" panose="020B0604030504040204" pitchFamily="50" charset="-128"/>
              </a:rPr>
              <a:t>検索精度の分析①</a:t>
            </a:r>
            <a:endParaRPr kumimoji="1" lang="ja-JP" altLang="en-US" sz="1800" dirty="0">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33</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7. </a:t>
            </a:r>
            <a:r>
              <a:rPr kumimoji="1" lang="ja-JP" altLang="en-US" dirty="0">
                <a:latin typeface="メイリオ" panose="020B0604030504040204" pitchFamily="50" charset="-128"/>
                <a:ea typeface="メイリオ" panose="020B0604030504040204" pitchFamily="50" charset="-128"/>
              </a:rPr>
              <a:t>課題分析</a:t>
            </a:r>
          </a:p>
        </p:txBody>
      </p:sp>
    </p:spTree>
    <p:extLst>
      <p:ext uri="{BB962C8B-B14F-4D97-AF65-F5344CB8AC3E}">
        <p14:creationId xmlns:p14="http://schemas.microsoft.com/office/powerpoint/2010/main" val="41225890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altLang="ja-JP" smtClean="0"/>
              <a:t>34</a:t>
            </a:fld>
            <a:endParaRPr lang="ja-JP" altLang="en-US" dirty="0"/>
          </a:p>
        </p:txBody>
      </p:sp>
      <p:sp>
        <p:nvSpPr>
          <p:cNvPr id="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7. </a:t>
            </a:r>
            <a:r>
              <a:rPr kumimoji="1" lang="ja-JP" altLang="en-US" dirty="0">
                <a:latin typeface="メイリオ" panose="020B0604030504040204" pitchFamily="50" charset="-128"/>
                <a:ea typeface="メイリオ" panose="020B0604030504040204" pitchFamily="50" charset="-128"/>
              </a:rPr>
              <a:t>課題分析</a:t>
            </a:r>
          </a:p>
        </p:txBody>
      </p:sp>
      <p:sp>
        <p:nvSpPr>
          <p:cNvPr id="6" name="テキスト ボックス 5"/>
          <p:cNvSpPr txBox="1"/>
          <p:nvPr/>
        </p:nvSpPr>
        <p:spPr>
          <a:xfrm>
            <a:off x="985507" y="2126241"/>
            <a:ext cx="8491868" cy="1114902"/>
          </a:xfrm>
          <a:prstGeom prst="rect">
            <a:avLst/>
          </a:prstGeom>
          <a:noFill/>
          <a:ln w="28575">
            <a:solidFill>
              <a:schemeClr val="bg2">
                <a:lumMod val="60000"/>
                <a:lumOff val="40000"/>
              </a:schemeClr>
            </a:solidFill>
          </a:ln>
        </p:spPr>
        <p:txBody>
          <a:bodyPr wrap="square" tIns="144000" rtlCol="0">
            <a:spAutoFit/>
          </a:bodyPr>
          <a:lstStyle/>
          <a:p>
            <a:r>
              <a:rPr kumimoji="1" lang="ja-JP" altLang="en-US" sz="2000" b="1" dirty="0" smtClean="0">
                <a:solidFill>
                  <a:schemeClr val="tx1">
                    <a:lumMod val="85000"/>
                    <a:lumOff val="15000"/>
                  </a:schemeClr>
                </a:solidFill>
                <a:latin typeface="メイリオ" panose="020B0604030504040204" pitchFamily="50" charset="-128"/>
                <a:ea typeface="メイリオ" panose="020B0604030504040204" pitchFamily="50" charset="-128"/>
              </a:rPr>
              <a:t>アプリ未使用</a:t>
            </a:r>
            <a:r>
              <a:rPr kumimoji="1" lang="ja-JP" altLang="en-US" sz="2000" b="1" dirty="0" smtClean="0">
                <a:solidFill>
                  <a:schemeClr val="tx1">
                    <a:lumMod val="85000"/>
                    <a:lumOff val="15000"/>
                  </a:schemeClr>
                </a:solidFill>
                <a:latin typeface="メイリオ" panose="020B0604030504040204" pitchFamily="50" charset="-128"/>
                <a:ea typeface="メイリオ" panose="020B0604030504040204" pitchFamily="50" charset="-128"/>
              </a:rPr>
              <a:t>時</a:t>
            </a:r>
            <a:r>
              <a:rPr kumimoji="1" lang="ja-JP" altLang="en-US" sz="2000" dirty="0" smtClean="0">
                <a:latin typeface="メイリオ" panose="020B0604030504040204" pitchFamily="50" charset="-128"/>
                <a:ea typeface="メイリオ" panose="020B0604030504040204" pitchFamily="50" charset="-128"/>
              </a:rPr>
              <a:t>は</a:t>
            </a:r>
            <a:r>
              <a:rPr kumimoji="1" lang="ja-JP" altLang="en-US" sz="4000" b="1" dirty="0" smtClean="0">
                <a:latin typeface="メイリオ" panose="020B0604030504040204" pitchFamily="50" charset="-128"/>
                <a:ea typeface="メイリオ" panose="020B0604030504040204" pitchFamily="50" charset="-128"/>
              </a:rPr>
              <a:t>人が情報の中身を確認</a:t>
            </a:r>
            <a:r>
              <a:rPr kumimoji="1" lang="ja-JP" altLang="en-US" sz="2000" dirty="0" smtClean="0">
                <a:latin typeface="メイリオ" panose="020B0604030504040204" pitchFamily="50" charset="-128"/>
                <a:ea typeface="メイリオ" panose="020B0604030504040204" pitchFamily="50" charset="-128"/>
              </a:rPr>
              <a:t>し、</a:t>
            </a:r>
            <a:endParaRPr kumimoji="1" lang="en-US" altLang="ja-JP" sz="2000" dirty="0" smtClean="0">
              <a:latin typeface="メイリオ" panose="020B0604030504040204" pitchFamily="50" charset="-128"/>
              <a:ea typeface="メイリオ" panose="020B0604030504040204" pitchFamily="50" charset="-128"/>
            </a:endParaRPr>
          </a:p>
          <a:p>
            <a:r>
              <a:rPr kumimoji="1" lang="ja-JP" altLang="en-US" sz="2000" dirty="0" smtClean="0">
                <a:latin typeface="メイリオ" panose="020B0604030504040204" pitchFamily="50" charset="-128"/>
                <a:ea typeface="メイリオ" panose="020B0604030504040204" pitchFamily="50" charset="-128"/>
              </a:rPr>
              <a:t>取捨選択することにより、目的の情報を探すことができた。</a:t>
            </a:r>
            <a:endParaRPr kumimoji="1" lang="en-US" altLang="ja-JP" sz="20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983156AD-4CF6-0EFB-74FC-902E6F459A7B}"/>
              </a:ext>
            </a:extLst>
          </p:cNvPr>
          <p:cNvSpPr txBox="1"/>
          <p:nvPr/>
        </p:nvSpPr>
        <p:spPr>
          <a:xfrm>
            <a:off x="954001" y="943391"/>
            <a:ext cx="2334322"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latin typeface="メイリオ" panose="020B0604030504040204" pitchFamily="50" charset="-128"/>
                <a:ea typeface="メイリオ" panose="020B0604030504040204" pitchFamily="50" charset="-128"/>
              </a:rPr>
              <a:t>検索精度の分析①</a:t>
            </a:r>
            <a:endParaRPr kumimoji="1" lang="ja-JP" altLang="en-US" sz="1800" dirty="0">
              <a:latin typeface="メイリオ" panose="020B0604030504040204" pitchFamily="50" charset="-128"/>
              <a:ea typeface="メイリオ" panose="020B0604030504040204" pitchFamily="50" charset="-128"/>
            </a:endParaRPr>
          </a:p>
        </p:txBody>
      </p:sp>
      <p:sp>
        <p:nvSpPr>
          <p:cNvPr id="22" name="テキスト ボックス 21"/>
          <p:cNvSpPr txBox="1"/>
          <p:nvPr/>
        </p:nvSpPr>
        <p:spPr>
          <a:xfrm>
            <a:off x="985507" y="4389762"/>
            <a:ext cx="8523374" cy="1422679"/>
          </a:xfrm>
          <a:prstGeom prst="rect">
            <a:avLst/>
          </a:prstGeom>
          <a:noFill/>
          <a:ln w="28575">
            <a:solidFill>
              <a:schemeClr val="bg2">
                <a:lumMod val="60000"/>
                <a:lumOff val="40000"/>
              </a:schemeClr>
            </a:solidFill>
          </a:ln>
        </p:spPr>
        <p:txBody>
          <a:bodyPr wrap="square" tIns="144000" rtlCol="0">
            <a:spAutoFit/>
          </a:bodyPr>
          <a:lstStyle/>
          <a:p>
            <a:r>
              <a:rPr kumimoji="1" lang="ja-JP" altLang="en-US" sz="2000" b="1" dirty="0" smtClean="0">
                <a:solidFill>
                  <a:schemeClr val="tx1">
                    <a:lumMod val="85000"/>
                    <a:lumOff val="15000"/>
                  </a:schemeClr>
                </a:solidFill>
                <a:latin typeface="メイリオ" panose="020B0604030504040204" pitchFamily="50" charset="-128"/>
                <a:ea typeface="メイリオ" panose="020B0604030504040204" pitchFamily="50" charset="-128"/>
              </a:rPr>
              <a:t>アプリ使用</a:t>
            </a:r>
            <a:r>
              <a:rPr kumimoji="1" lang="ja-JP" altLang="en-US" sz="2000" b="1" dirty="0" smtClean="0">
                <a:solidFill>
                  <a:schemeClr val="tx1">
                    <a:lumMod val="85000"/>
                    <a:lumOff val="15000"/>
                  </a:schemeClr>
                </a:solidFill>
                <a:latin typeface="メイリオ" panose="020B0604030504040204" pitchFamily="50" charset="-128"/>
                <a:ea typeface="メイリオ" panose="020B0604030504040204" pitchFamily="50" charset="-128"/>
              </a:rPr>
              <a:t>時</a:t>
            </a:r>
            <a:r>
              <a:rPr kumimoji="1" lang="ja-JP" altLang="en-US" sz="2000" dirty="0" smtClean="0">
                <a:latin typeface="メイリオ" panose="020B0604030504040204" pitchFamily="50" charset="-128"/>
                <a:ea typeface="メイリオ" panose="020B0604030504040204" pitchFamily="50" charset="-128"/>
              </a:rPr>
              <a:t>は人が確認していた作業</a:t>
            </a:r>
            <a:r>
              <a:rPr kumimoji="1" lang="ja-JP" altLang="en-US" sz="2000" dirty="0" smtClean="0">
                <a:latin typeface="メイリオ" panose="020B0604030504040204" pitchFamily="50" charset="-128"/>
                <a:ea typeface="メイリオ" panose="020B0604030504040204" pitchFamily="50" charset="-128"/>
              </a:rPr>
              <a:t>を</a:t>
            </a:r>
            <a:endParaRPr kumimoji="1" lang="en-US" altLang="ja-JP" sz="2000" dirty="0" smtClean="0">
              <a:latin typeface="メイリオ" panose="020B0604030504040204" pitchFamily="50" charset="-128"/>
              <a:ea typeface="メイリオ" panose="020B0604030504040204" pitchFamily="50" charset="-128"/>
            </a:endParaRPr>
          </a:p>
          <a:p>
            <a:r>
              <a:rPr kumimoji="1" lang="ja-JP" altLang="en-US" sz="4000" b="1" dirty="0" smtClean="0">
                <a:latin typeface="メイリオ" panose="020B0604030504040204" pitchFamily="50" charset="-128"/>
                <a:ea typeface="メイリオ" panose="020B0604030504040204" pitchFamily="50" charset="-128"/>
              </a:rPr>
              <a:t>代わりに</a:t>
            </a:r>
            <a:r>
              <a:rPr kumimoji="1" lang="en-US" altLang="ja-JP" sz="4000" b="1" dirty="0" smtClean="0">
                <a:latin typeface="メイリオ" panose="020B0604030504040204" pitchFamily="50" charset="-128"/>
                <a:ea typeface="メイリオ" panose="020B0604030504040204" pitchFamily="50" charset="-128"/>
              </a:rPr>
              <a:t>AI</a:t>
            </a:r>
            <a:r>
              <a:rPr kumimoji="1" lang="ja-JP" altLang="en-US" sz="4000" b="1" dirty="0" smtClean="0">
                <a:latin typeface="メイリオ" panose="020B0604030504040204" pitchFamily="50" charset="-128"/>
                <a:ea typeface="メイリオ" panose="020B0604030504040204" pitchFamily="50" charset="-128"/>
              </a:rPr>
              <a:t>が実施</a:t>
            </a:r>
            <a:r>
              <a:rPr kumimoji="1" lang="ja-JP" altLang="en-US" sz="2000" dirty="0" smtClean="0">
                <a:latin typeface="メイリオ" panose="020B0604030504040204" pitchFamily="50" charset="-128"/>
                <a:ea typeface="メイリオ" panose="020B0604030504040204" pitchFamily="50" charset="-128"/>
              </a:rPr>
              <a:t>し、</a:t>
            </a:r>
            <a:endParaRPr kumimoji="1" lang="en-US" altLang="ja-JP" sz="2000" dirty="0" smtClean="0">
              <a:latin typeface="メイリオ" panose="020B0604030504040204" pitchFamily="50" charset="-128"/>
              <a:ea typeface="メイリオ" panose="020B0604030504040204" pitchFamily="50" charset="-128"/>
            </a:endParaRPr>
          </a:p>
          <a:p>
            <a:r>
              <a:rPr kumimoji="1" lang="ja-JP" altLang="en-US" sz="2000" dirty="0" smtClean="0">
                <a:latin typeface="メイリオ" panose="020B0604030504040204" pitchFamily="50" charset="-128"/>
                <a:ea typeface="メイリオ" panose="020B0604030504040204" pitchFamily="50" charset="-128"/>
              </a:rPr>
              <a:t>結果として表示するため、目的ではない情報が表示されることがあった。</a:t>
            </a:r>
            <a:endParaRPr kumimoji="1" lang="en-US" altLang="ja-JP" sz="2000" dirty="0" smtClean="0">
              <a:latin typeface="メイリオ" panose="020B0604030504040204" pitchFamily="50" charset="-128"/>
              <a:ea typeface="メイリオ" panose="020B0604030504040204" pitchFamily="50" charset="-128"/>
            </a:endParaRPr>
          </a:p>
        </p:txBody>
      </p:sp>
      <p:sp>
        <p:nvSpPr>
          <p:cNvPr id="27" name="テキスト ボックス 26"/>
          <p:cNvSpPr txBox="1"/>
          <p:nvPr/>
        </p:nvSpPr>
        <p:spPr>
          <a:xfrm>
            <a:off x="954001" y="3896342"/>
            <a:ext cx="1665374" cy="400110"/>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rPr>
              <a:t>それに対し、</a:t>
            </a:r>
            <a:endParaRPr kumimoji="1" lang="ja-JP" altLang="en-US" sz="2000" dirty="0">
              <a:latin typeface="メイリオ" panose="020B0604030504040204" pitchFamily="50" charset="-128"/>
              <a:ea typeface="メイリオ" panose="020B0604030504040204" pitchFamily="50" charset="-128"/>
            </a:endParaRPr>
          </a:p>
        </p:txBody>
      </p:sp>
      <p:sp>
        <p:nvSpPr>
          <p:cNvPr id="28" name="テキスト ボックス 27"/>
          <p:cNvSpPr txBox="1"/>
          <p:nvPr/>
        </p:nvSpPr>
        <p:spPr>
          <a:xfrm>
            <a:off x="954001" y="1637762"/>
            <a:ext cx="4840130" cy="400110"/>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rPr>
              <a:t>つまり</a:t>
            </a:r>
            <a:r>
              <a:rPr kumimoji="1" lang="en-US" altLang="ja-JP" sz="2000" dirty="0" smtClean="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0020854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22" name="テキスト ボックス 21">
            <a:extLst>
              <a:ext uri="{FF2B5EF4-FFF2-40B4-BE49-F238E27FC236}">
                <a16:creationId xmlns:a16="http://schemas.microsoft.com/office/drawing/2014/main" id="{983156AD-4CF6-0EFB-74FC-902E6F459A7B}"/>
              </a:ext>
            </a:extLst>
          </p:cNvPr>
          <p:cNvSpPr txBox="1">
            <a:spLocks noChangeAspect="1"/>
          </p:cNvSpPr>
          <p:nvPr/>
        </p:nvSpPr>
        <p:spPr>
          <a:xfrm>
            <a:off x="1055594" y="1296600"/>
            <a:ext cx="1404000" cy="370665"/>
          </a:xfrm>
          <a:prstGeom prst="rect">
            <a:avLst/>
          </a:prstGeom>
          <a:solidFill>
            <a:schemeClr val="bg2"/>
          </a:solidFill>
          <a:ln w="28575">
            <a:solidFill>
              <a:schemeClr val="bg2"/>
            </a:solidFill>
          </a:ln>
        </p:spPr>
        <p:txBody>
          <a:bodyPr wrap="square" tIns="108000" rtlCol="0">
            <a:spAutoFit/>
          </a:bodyPr>
          <a:lstStyle/>
          <a:p>
            <a:pPr algn="ctr">
              <a:buClr>
                <a:schemeClr val="bg2"/>
              </a:buClr>
            </a:pPr>
            <a:r>
              <a:rPr kumimoji="1" lang="ja-JP" altLang="en-US" b="1" dirty="0" smtClean="0">
                <a:solidFill>
                  <a:schemeClr val="bg1"/>
                </a:solidFill>
                <a:latin typeface="メイリオ" panose="020B0604030504040204" pitchFamily="50" charset="-128"/>
                <a:ea typeface="メイリオ" panose="020B0604030504040204" pitchFamily="50" charset="-128"/>
              </a:rPr>
              <a:t>アプリ使用①</a:t>
            </a:r>
            <a:endParaRPr kumimoji="1" lang="ja-JP" altLang="en-US" b="1" dirty="0">
              <a:solidFill>
                <a:schemeClr val="bg1"/>
              </a:solidFill>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35</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7. </a:t>
            </a:r>
            <a:r>
              <a:rPr kumimoji="1" lang="ja-JP" altLang="en-US" dirty="0">
                <a:latin typeface="メイリオ" panose="020B0604030504040204" pitchFamily="50" charset="-128"/>
                <a:ea typeface="メイリオ" panose="020B0604030504040204" pitchFamily="50" charset="-128"/>
              </a:rPr>
              <a:t>課題分析</a:t>
            </a:r>
          </a:p>
        </p:txBody>
      </p:sp>
      <p:sp>
        <p:nvSpPr>
          <p:cNvPr id="7" name="テキスト ボックス 6">
            <a:extLst>
              <a:ext uri="{FF2B5EF4-FFF2-40B4-BE49-F238E27FC236}">
                <a16:creationId xmlns:a16="http://schemas.microsoft.com/office/drawing/2014/main" id="{983156AD-4CF6-0EFB-74FC-902E6F459A7B}"/>
              </a:ext>
            </a:extLst>
          </p:cNvPr>
          <p:cNvSpPr txBox="1"/>
          <p:nvPr/>
        </p:nvSpPr>
        <p:spPr>
          <a:xfrm>
            <a:off x="954001" y="943391"/>
            <a:ext cx="2351907"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latin typeface="メイリオ" panose="020B0604030504040204" pitchFamily="50" charset="-128"/>
                <a:ea typeface="メイリオ" panose="020B0604030504040204" pitchFamily="50" charset="-128"/>
              </a:rPr>
              <a:t>検索精度の分析②</a:t>
            </a:r>
            <a:endParaRPr kumimoji="1" lang="ja-JP" altLang="en-US" sz="1800" dirty="0">
              <a:latin typeface="メイリオ" panose="020B0604030504040204" pitchFamily="50" charset="-128"/>
              <a:ea typeface="メイリオ" panose="020B0604030504040204" pitchFamily="50" charset="-128"/>
            </a:endParaRPr>
          </a:p>
        </p:txBody>
      </p:sp>
      <p:grpSp>
        <p:nvGrpSpPr>
          <p:cNvPr id="35" name="グループ化 34"/>
          <p:cNvGrpSpPr>
            <a:grpSpLocks noChangeAspect="1"/>
          </p:cNvGrpSpPr>
          <p:nvPr/>
        </p:nvGrpSpPr>
        <p:grpSpPr>
          <a:xfrm>
            <a:off x="1050831" y="1668331"/>
            <a:ext cx="4421269" cy="3570272"/>
            <a:chOff x="0" y="0"/>
            <a:chExt cx="4441067" cy="3586207"/>
          </a:xfrm>
        </p:grpSpPr>
        <p:pic>
          <p:nvPicPr>
            <p:cNvPr id="36" name="図 35"/>
            <p:cNvPicPr/>
            <p:nvPr/>
          </p:nvPicPr>
          <p:blipFill rotWithShape="1">
            <a:blip r:embed="rId3"/>
            <a:srcRect l="1821" t="6386" r="7029" b="40871"/>
            <a:stretch/>
          </p:blipFill>
          <p:spPr>
            <a:xfrm>
              <a:off x="0" y="0"/>
              <a:ext cx="4440664" cy="3574546"/>
            </a:xfrm>
            <a:prstGeom prst="rect">
              <a:avLst/>
            </a:prstGeom>
            <a:ln w="38100">
              <a:noFill/>
            </a:ln>
          </p:spPr>
        </p:pic>
        <p:sp>
          <p:nvSpPr>
            <p:cNvPr id="37" name="正方形/長方形 36"/>
            <p:cNvSpPr/>
            <p:nvPr/>
          </p:nvSpPr>
          <p:spPr>
            <a:xfrm>
              <a:off x="0" y="0"/>
              <a:ext cx="288000" cy="286358"/>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latin typeface="メイリオ" panose="020B0604030504040204" pitchFamily="50" charset="-128"/>
                <a:ea typeface="メイリオ" panose="020B0604030504040204" pitchFamily="50" charset="-128"/>
              </a:endParaRPr>
            </a:p>
          </p:txBody>
        </p:sp>
        <p:sp>
          <p:nvSpPr>
            <p:cNvPr id="38" name="正方形/長方形 37"/>
            <p:cNvSpPr/>
            <p:nvPr/>
          </p:nvSpPr>
          <p:spPr>
            <a:xfrm>
              <a:off x="286616" y="0"/>
              <a:ext cx="1612263" cy="151534"/>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latin typeface="メイリオ" panose="020B0604030504040204" pitchFamily="50" charset="-128"/>
                <a:ea typeface="メイリオ" panose="020B0604030504040204" pitchFamily="50" charset="-128"/>
              </a:endParaRPr>
            </a:p>
          </p:txBody>
        </p:sp>
        <p:sp>
          <p:nvSpPr>
            <p:cNvPr id="39" name="正方形/長方形 38"/>
            <p:cNvSpPr/>
            <p:nvPr/>
          </p:nvSpPr>
          <p:spPr>
            <a:xfrm>
              <a:off x="307397" y="147205"/>
              <a:ext cx="1811391" cy="158551"/>
            </a:xfrm>
            <a:prstGeom prst="rect">
              <a:avLst/>
            </a:prstGeom>
            <a:noFill/>
            <a:ln w="28575">
              <a:solidFill>
                <a:srgbClr val="FF0000"/>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latin typeface="メイリオ" panose="020B0604030504040204" pitchFamily="50" charset="-128"/>
                <a:ea typeface="メイリオ" panose="020B0604030504040204" pitchFamily="50" charset="-128"/>
              </a:endParaRPr>
            </a:p>
          </p:txBody>
        </p:sp>
        <p:sp>
          <p:nvSpPr>
            <p:cNvPr id="40" name="正方形/長方形 39"/>
            <p:cNvSpPr/>
            <p:nvPr/>
          </p:nvSpPr>
          <p:spPr>
            <a:xfrm>
              <a:off x="285747" y="891293"/>
              <a:ext cx="4155320" cy="2694914"/>
            </a:xfrm>
            <a:prstGeom prst="rect">
              <a:avLst/>
            </a:prstGeom>
            <a:noFill/>
            <a:ln w="28575">
              <a:solidFill>
                <a:srgbClr val="FF0000"/>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latin typeface="メイリオ" panose="020B0604030504040204" pitchFamily="50" charset="-128"/>
                <a:ea typeface="メイリオ" panose="020B0604030504040204" pitchFamily="50" charset="-128"/>
              </a:endParaRPr>
            </a:p>
          </p:txBody>
        </p:sp>
      </p:grpSp>
      <p:sp>
        <p:nvSpPr>
          <p:cNvPr id="24" name="四角形吹き出し 23"/>
          <p:cNvSpPr/>
          <p:nvPr/>
        </p:nvSpPr>
        <p:spPr>
          <a:xfrm>
            <a:off x="5761812" y="1385107"/>
            <a:ext cx="3456000" cy="720000"/>
          </a:xfrm>
          <a:prstGeom prst="wedgeRectCallout">
            <a:avLst>
              <a:gd name="adj1" fmla="val -60796"/>
              <a:gd name="adj2" fmla="val 2149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ja-JP" altLang="en-US" sz="2400" b="1" dirty="0" smtClean="0">
                <a:latin typeface="メイリオ" panose="020B0604030504040204" pitchFamily="50" charset="-128"/>
                <a:ea typeface="メイリオ" panose="020B0604030504040204" pitchFamily="50" charset="-128"/>
              </a:rPr>
              <a:t>同一の検索ワード</a:t>
            </a:r>
            <a:endParaRPr kumimoji="1" lang="en-US" altLang="ja-JP" sz="2400" b="1" dirty="0" smtClean="0">
              <a:latin typeface="メイリオ" panose="020B0604030504040204" pitchFamily="50" charset="-128"/>
              <a:ea typeface="メイリオ" panose="020B0604030504040204" pitchFamily="50" charset="-128"/>
            </a:endParaRPr>
          </a:p>
          <a:p>
            <a:pPr algn="ctr"/>
            <a:r>
              <a:rPr kumimoji="1" lang="en-US" altLang="ja-JP" sz="1200" dirty="0" smtClean="0">
                <a:latin typeface="メイリオ" panose="020B0604030504040204" pitchFamily="50" charset="-128"/>
                <a:ea typeface="メイリオ" panose="020B0604030504040204" pitchFamily="50" charset="-128"/>
              </a:rPr>
              <a:t>(</a:t>
            </a:r>
            <a:r>
              <a:rPr kumimoji="1" lang="ja-JP" altLang="en-US" sz="1200" dirty="0" smtClean="0">
                <a:latin typeface="メイリオ" panose="020B0604030504040204" pitchFamily="50" charset="-128"/>
                <a:ea typeface="メイリオ" panose="020B0604030504040204" pitchFamily="50" charset="-128"/>
              </a:rPr>
              <a:t>勤怠の提出方法について教えてください。</a:t>
            </a:r>
            <a:r>
              <a:rPr kumimoji="1" lang="en-US" altLang="ja-JP" sz="1200" dirty="0" smtClean="0">
                <a:latin typeface="メイリオ" panose="020B0604030504040204" pitchFamily="50" charset="-128"/>
                <a:ea typeface="メイリオ" panose="020B0604030504040204" pitchFamily="50" charset="-128"/>
              </a:rPr>
              <a:t>)</a:t>
            </a:r>
            <a:endParaRPr kumimoji="1" lang="ja-JP" altLang="en-US" sz="1200" dirty="0">
              <a:latin typeface="メイリオ" panose="020B0604030504040204" pitchFamily="50" charset="-128"/>
              <a:ea typeface="メイリオ" panose="020B0604030504040204" pitchFamily="50" charset="-128"/>
            </a:endParaRPr>
          </a:p>
        </p:txBody>
      </p:sp>
      <p:sp>
        <p:nvSpPr>
          <p:cNvPr id="25" name="四角形吹き出し 24"/>
          <p:cNvSpPr/>
          <p:nvPr/>
        </p:nvSpPr>
        <p:spPr>
          <a:xfrm>
            <a:off x="5761812" y="3449008"/>
            <a:ext cx="3456000" cy="835200"/>
          </a:xfrm>
          <a:prstGeom prst="wedgeRectCallout">
            <a:avLst>
              <a:gd name="adj1" fmla="val -60796"/>
              <a:gd name="adj2" fmla="val 2149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ja-JP" altLang="en-US" sz="2400" dirty="0" smtClean="0">
                <a:latin typeface="メイリオ" panose="020B0604030504040204" pitchFamily="50" charset="-128"/>
                <a:ea typeface="メイリオ" panose="020B0604030504040204" pitchFamily="50" charset="-128"/>
              </a:rPr>
              <a:t>目的の情報が</a:t>
            </a:r>
            <a:endParaRPr kumimoji="1" lang="en-US" altLang="ja-JP" sz="2400" dirty="0" smtClean="0">
              <a:latin typeface="メイリオ" panose="020B0604030504040204" pitchFamily="50" charset="-128"/>
              <a:ea typeface="メイリオ" panose="020B0604030504040204" pitchFamily="50" charset="-128"/>
            </a:endParaRPr>
          </a:p>
          <a:p>
            <a:pPr algn="ctr"/>
            <a:r>
              <a:rPr kumimoji="1" lang="ja-JP" altLang="en-US" sz="2400" dirty="0" smtClean="0">
                <a:latin typeface="メイリオ" panose="020B0604030504040204" pitchFamily="50" charset="-128"/>
                <a:ea typeface="メイリオ" panose="020B0604030504040204" pitchFamily="50" charset="-128"/>
              </a:rPr>
              <a:t>表示</a:t>
            </a:r>
            <a:r>
              <a:rPr kumimoji="1" lang="ja-JP" altLang="en-US" sz="2400" dirty="0">
                <a:latin typeface="メイリオ" panose="020B0604030504040204" pitchFamily="50" charset="-128"/>
                <a:ea typeface="メイリオ" panose="020B0604030504040204" pitchFamily="50" charset="-128"/>
              </a:rPr>
              <a:t>される</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554046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36</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7. </a:t>
            </a:r>
            <a:r>
              <a:rPr kumimoji="1" lang="ja-JP" altLang="en-US" dirty="0">
                <a:latin typeface="メイリオ" panose="020B0604030504040204" pitchFamily="50" charset="-128"/>
                <a:ea typeface="メイリオ" panose="020B0604030504040204" pitchFamily="50" charset="-128"/>
              </a:rPr>
              <a:t>課題分析</a:t>
            </a:r>
          </a:p>
        </p:txBody>
      </p:sp>
      <p:sp>
        <p:nvSpPr>
          <p:cNvPr id="7" name="テキスト ボックス 6">
            <a:extLst>
              <a:ext uri="{FF2B5EF4-FFF2-40B4-BE49-F238E27FC236}">
                <a16:creationId xmlns:a16="http://schemas.microsoft.com/office/drawing/2014/main" id="{983156AD-4CF6-0EFB-74FC-902E6F459A7B}"/>
              </a:ext>
            </a:extLst>
          </p:cNvPr>
          <p:cNvSpPr txBox="1"/>
          <p:nvPr/>
        </p:nvSpPr>
        <p:spPr>
          <a:xfrm>
            <a:off x="954001" y="943391"/>
            <a:ext cx="2351907"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latin typeface="メイリオ" panose="020B0604030504040204" pitchFamily="50" charset="-128"/>
                <a:ea typeface="メイリオ" panose="020B0604030504040204" pitchFamily="50" charset="-128"/>
              </a:rPr>
              <a:t>検索精度の分析②</a:t>
            </a:r>
            <a:endParaRPr kumimoji="1" lang="ja-JP" altLang="en-US" sz="1800" dirty="0">
              <a:latin typeface="メイリオ" panose="020B0604030504040204" pitchFamily="50" charset="-128"/>
              <a:ea typeface="メイリオ" panose="020B0604030504040204" pitchFamily="50" charset="-128"/>
            </a:endParaRPr>
          </a:p>
        </p:txBody>
      </p:sp>
      <p:sp>
        <p:nvSpPr>
          <p:cNvPr id="24" name="四角形吹き出し 23"/>
          <p:cNvSpPr/>
          <p:nvPr/>
        </p:nvSpPr>
        <p:spPr>
          <a:xfrm>
            <a:off x="5761812" y="1385107"/>
            <a:ext cx="3456000" cy="720000"/>
          </a:xfrm>
          <a:prstGeom prst="wedgeRectCallout">
            <a:avLst>
              <a:gd name="adj1" fmla="val -60796"/>
              <a:gd name="adj2" fmla="val 2149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ja-JP" altLang="en-US" sz="2400" b="1" dirty="0" smtClean="0">
                <a:latin typeface="メイリオ" panose="020B0604030504040204" pitchFamily="50" charset="-128"/>
                <a:ea typeface="メイリオ" panose="020B0604030504040204" pitchFamily="50" charset="-128"/>
              </a:rPr>
              <a:t>同一の検索ワード</a:t>
            </a:r>
            <a:endParaRPr kumimoji="1" lang="en-US" altLang="ja-JP" sz="2400" b="1" dirty="0" smtClean="0">
              <a:latin typeface="メイリオ" panose="020B0604030504040204" pitchFamily="50" charset="-128"/>
              <a:ea typeface="メイリオ" panose="020B0604030504040204" pitchFamily="50" charset="-128"/>
            </a:endParaRPr>
          </a:p>
          <a:p>
            <a:pPr algn="ctr"/>
            <a:r>
              <a:rPr kumimoji="1" lang="en-US" altLang="ja-JP" sz="1200" dirty="0" smtClean="0">
                <a:latin typeface="メイリオ" panose="020B0604030504040204" pitchFamily="50" charset="-128"/>
                <a:ea typeface="メイリオ" panose="020B0604030504040204" pitchFamily="50" charset="-128"/>
              </a:rPr>
              <a:t>(</a:t>
            </a:r>
            <a:r>
              <a:rPr kumimoji="1" lang="ja-JP" altLang="en-US" sz="1200" dirty="0" smtClean="0">
                <a:latin typeface="メイリオ" panose="020B0604030504040204" pitchFamily="50" charset="-128"/>
                <a:ea typeface="メイリオ" panose="020B0604030504040204" pitchFamily="50" charset="-128"/>
              </a:rPr>
              <a:t>勤怠の提出方法について教えてください。</a:t>
            </a:r>
            <a:r>
              <a:rPr kumimoji="1" lang="en-US" altLang="ja-JP" sz="1200" dirty="0" smtClean="0">
                <a:latin typeface="メイリオ" panose="020B0604030504040204" pitchFamily="50" charset="-128"/>
                <a:ea typeface="メイリオ" panose="020B0604030504040204" pitchFamily="50" charset="-128"/>
              </a:rPr>
              <a:t>)</a:t>
            </a:r>
            <a:endParaRPr kumimoji="1" lang="ja-JP" altLang="en-US" sz="1200" dirty="0">
              <a:latin typeface="メイリオ" panose="020B0604030504040204" pitchFamily="50" charset="-128"/>
              <a:ea typeface="メイリオ" panose="020B0604030504040204" pitchFamily="50" charset="-128"/>
            </a:endParaRPr>
          </a:p>
        </p:txBody>
      </p:sp>
      <p:sp>
        <p:nvSpPr>
          <p:cNvPr id="21" name="テキスト ボックス 20">
            <a:extLst>
              <a:ext uri="{FF2B5EF4-FFF2-40B4-BE49-F238E27FC236}">
                <a16:creationId xmlns:a16="http://schemas.microsoft.com/office/drawing/2014/main" id="{983156AD-4CF6-0EFB-74FC-902E6F459A7B}"/>
              </a:ext>
            </a:extLst>
          </p:cNvPr>
          <p:cNvSpPr txBox="1">
            <a:spLocks noChangeAspect="1"/>
          </p:cNvSpPr>
          <p:nvPr/>
        </p:nvSpPr>
        <p:spPr>
          <a:xfrm>
            <a:off x="1055594" y="1296600"/>
            <a:ext cx="1404000" cy="370665"/>
          </a:xfrm>
          <a:prstGeom prst="rect">
            <a:avLst/>
          </a:prstGeom>
          <a:solidFill>
            <a:schemeClr val="bg2"/>
          </a:solidFill>
          <a:ln w="28575">
            <a:solidFill>
              <a:schemeClr val="bg2"/>
            </a:solidFill>
          </a:ln>
        </p:spPr>
        <p:txBody>
          <a:bodyPr wrap="square" tIns="108000" rtlCol="0">
            <a:spAutoFit/>
          </a:bodyPr>
          <a:lstStyle/>
          <a:p>
            <a:pPr algn="ctr">
              <a:buClr>
                <a:schemeClr val="bg2"/>
              </a:buClr>
            </a:pPr>
            <a:r>
              <a:rPr kumimoji="1" lang="ja-JP" altLang="en-US" b="1" dirty="0" smtClean="0">
                <a:solidFill>
                  <a:schemeClr val="bg1"/>
                </a:solidFill>
                <a:latin typeface="メイリオ" panose="020B0604030504040204" pitchFamily="50" charset="-128"/>
                <a:ea typeface="メイリオ" panose="020B0604030504040204" pitchFamily="50" charset="-128"/>
              </a:rPr>
              <a:t>アプリ</a:t>
            </a:r>
            <a:r>
              <a:rPr kumimoji="1" lang="ja-JP" altLang="en-US" b="1" dirty="0" smtClean="0">
                <a:solidFill>
                  <a:schemeClr val="bg1"/>
                </a:solidFill>
                <a:latin typeface="メイリオ" panose="020B0604030504040204" pitchFamily="50" charset="-128"/>
                <a:ea typeface="メイリオ" panose="020B0604030504040204" pitchFamily="50" charset="-128"/>
              </a:rPr>
              <a:t>使用②</a:t>
            </a:r>
            <a:endParaRPr kumimoji="1" lang="ja-JP" altLang="en-US" b="1" dirty="0">
              <a:solidFill>
                <a:schemeClr val="bg1"/>
              </a:solidFill>
              <a:latin typeface="メイリオ" panose="020B0604030504040204" pitchFamily="50" charset="-128"/>
              <a:ea typeface="メイリオ" panose="020B0604030504040204" pitchFamily="50" charset="-128"/>
            </a:endParaRPr>
          </a:p>
        </p:txBody>
      </p:sp>
      <p:grpSp>
        <p:nvGrpSpPr>
          <p:cNvPr id="15" name="グループ化 14"/>
          <p:cNvGrpSpPr>
            <a:grpSpLocks noChangeAspect="1"/>
          </p:cNvGrpSpPr>
          <p:nvPr/>
        </p:nvGrpSpPr>
        <p:grpSpPr>
          <a:xfrm>
            <a:off x="1050831" y="1665932"/>
            <a:ext cx="3794950" cy="4392477"/>
            <a:chOff x="0" y="0"/>
            <a:chExt cx="3710414" cy="4294790"/>
          </a:xfrm>
        </p:grpSpPr>
        <p:pic>
          <p:nvPicPr>
            <p:cNvPr id="16" name="図 15"/>
            <p:cNvPicPr/>
            <p:nvPr/>
          </p:nvPicPr>
          <p:blipFill rotWithShape="1">
            <a:blip r:embed="rId3">
              <a:extLst>
                <a:ext uri="{28A0092B-C50C-407E-A947-70E740481C1C}">
                  <a14:useLocalDpi xmlns:a14="http://schemas.microsoft.com/office/drawing/2010/main" val="0"/>
                </a:ext>
              </a:extLst>
            </a:blip>
            <a:srcRect l="1763" t="6463" r="4164" b="32839"/>
            <a:stretch/>
          </p:blipFill>
          <p:spPr bwMode="auto">
            <a:xfrm>
              <a:off x="0" y="0"/>
              <a:ext cx="3710414" cy="4247537"/>
            </a:xfrm>
            <a:prstGeom prst="rect">
              <a:avLst/>
            </a:prstGeom>
            <a:noFill/>
            <a:ln w="38100">
              <a:noFill/>
            </a:ln>
            <a:extLst/>
          </p:spPr>
        </p:pic>
        <p:sp>
          <p:nvSpPr>
            <p:cNvPr id="17" name="正方形/長方形 16"/>
            <p:cNvSpPr/>
            <p:nvPr/>
          </p:nvSpPr>
          <p:spPr>
            <a:xfrm>
              <a:off x="281760" y="878175"/>
              <a:ext cx="3404977" cy="3416615"/>
            </a:xfrm>
            <a:prstGeom prst="rect">
              <a:avLst/>
            </a:prstGeom>
            <a:noFill/>
            <a:ln w="28575">
              <a:solidFill>
                <a:srgbClr val="FF0000"/>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latin typeface="メイリオ" panose="020B0604030504040204" pitchFamily="50" charset="-128"/>
                <a:ea typeface="メイリオ" panose="020B0604030504040204" pitchFamily="50" charset="-128"/>
              </a:endParaRPr>
            </a:p>
          </p:txBody>
        </p:sp>
        <p:sp>
          <p:nvSpPr>
            <p:cNvPr id="18" name="正方形/長方形 17"/>
            <p:cNvSpPr/>
            <p:nvPr/>
          </p:nvSpPr>
          <p:spPr>
            <a:xfrm>
              <a:off x="1361" y="0"/>
              <a:ext cx="285372" cy="286358"/>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latin typeface="メイリオ" panose="020B0604030504040204" pitchFamily="50" charset="-128"/>
                <a:ea typeface="メイリオ" panose="020B0604030504040204" pitchFamily="50" charset="-128"/>
              </a:endParaRPr>
            </a:p>
          </p:txBody>
        </p:sp>
        <p:sp>
          <p:nvSpPr>
            <p:cNvPr id="19" name="正方形/長方形 18"/>
            <p:cNvSpPr/>
            <p:nvPr/>
          </p:nvSpPr>
          <p:spPr>
            <a:xfrm>
              <a:off x="285349" y="0"/>
              <a:ext cx="1614463" cy="122208"/>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latin typeface="メイリオ" panose="020B0604030504040204" pitchFamily="50" charset="-128"/>
                <a:ea typeface="メイリオ" panose="020B0604030504040204" pitchFamily="50" charset="-128"/>
              </a:endParaRPr>
            </a:p>
          </p:txBody>
        </p:sp>
        <p:sp>
          <p:nvSpPr>
            <p:cNvPr id="20" name="正方形/長方形 19"/>
            <p:cNvSpPr/>
            <p:nvPr/>
          </p:nvSpPr>
          <p:spPr>
            <a:xfrm>
              <a:off x="298089" y="136072"/>
              <a:ext cx="1956989" cy="158551"/>
            </a:xfrm>
            <a:prstGeom prst="rect">
              <a:avLst/>
            </a:prstGeom>
            <a:noFill/>
            <a:ln w="28575">
              <a:solidFill>
                <a:srgbClr val="FF0000"/>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latin typeface="メイリオ" panose="020B0604030504040204" pitchFamily="50" charset="-128"/>
                <a:ea typeface="メイリオ" panose="020B0604030504040204" pitchFamily="50" charset="-128"/>
              </a:endParaRPr>
            </a:p>
          </p:txBody>
        </p:sp>
      </p:grpSp>
      <p:sp>
        <p:nvSpPr>
          <p:cNvPr id="23" name="四角形吹き出し 22"/>
          <p:cNvSpPr/>
          <p:nvPr/>
        </p:nvSpPr>
        <p:spPr>
          <a:xfrm>
            <a:off x="5761812" y="3449008"/>
            <a:ext cx="3456000" cy="835200"/>
          </a:xfrm>
          <a:prstGeom prst="wedgeRectCallout">
            <a:avLst>
              <a:gd name="adj1" fmla="val -60796"/>
              <a:gd name="adj2" fmla="val 2149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ja-JP" altLang="en-US" sz="2400" dirty="0" smtClean="0">
                <a:latin typeface="メイリオ" panose="020B0604030504040204" pitchFamily="50" charset="-128"/>
                <a:ea typeface="メイリオ" panose="020B0604030504040204" pitchFamily="50" charset="-128"/>
              </a:rPr>
              <a:t>目的の情報が</a:t>
            </a:r>
            <a:endParaRPr kumimoji="1" lang="en-US" altLang="ja-JP" sz="2400" dirty="0" smtClean="0">
              <a:latin typeface="メイリオ" panose="020B0604030504040204" pitchFamily="50" charset="-128"/>
              <a:ea typeface="メイリオ" panose="020B0604030504040204" pitchFamily="50" charset="-128"/>
            </a:endParaRPr>
          </a:p>
          <a:p>
            <a:pPr algn="ctr"/>
            <a:r>
              <a:rPr kumimoji="1" lang="ja-JP" altLang="en-US" sz="2400" dirty="0" smtClean="0">
                <a:latin typeface="メイリオ" panose="020B0604030504040204" pitchFamily="50" charset="-128"/>
                <a:ea typeface="メイリオ" panose="020B0604030504040204" pitchFamily="50" charset="-128"/>
              </a:rPr>
              <a:t>表示</a:t>
            </a:r>
            <a:r>
              <a:rPr kumimoji="1" lang="ja-JP" altLang="en-US" sz="2400" dirty="0" smtClean="0">
                <a:latin typeface="メイリオ" panose="020B0604030504040204" pitchFamily="50" charset="-128"/>
                <a:ea typeface="メイリオ" panose="020B0604030504040204" pitchFamily="50" charset="-128"/>
              </a:rPr>
              <a:t>されない</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353856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22" name="テキスト ボックス 21">
            <a:extLst>
              <a:ext uri="{FF2B5EF4-FFF2-40B4-BE49-F238E27FC236}">
                <a16:creationId xmlns:a16="http://schemas.microsoft.com/office/drawing/2014/main" id="{983156AD-4CF6-0EFB-74FC-902E6F459A7B}"/>
              </a:ext>
            </a:extLst>
          </p:cNvPr>
          <p:cNvSpPr txBox="1">
            <a:spLocks noChangeAspect="1"/>
          </p:cNvSpPr>
          <p:nvPr/>
        </p:nvSpPr>
        <p:spPr>
          <a:xfrm>
            <a:off x="1055594" y="1296600"/>
            <a:ext cx="1404000" cy="370665"/>
          </a:xfrm>
          <a:prstGeom prst="rect">
            <a:avLst/>
          </a:prstGeom>
          <a:solidFill>
            <a:schemeClr val="bg2"/>
          </a:solidFill>
          <a:ln w="28575">
            <a:solidFill>
              <a:schemeClr val="bg2"/>
            </a:solidFill>
          </a:ln>
        </p:spPr>
        <p:txBody>
          <a:bodyPr wrap="square" tIns="108000" rtlCol="0">
            <a:spAutoFit/>
          </a:bodyPr>
          <a:lstStyle/>
          <a:p>
            <a:pPr algn="ctr">
              <a:buClr>
                <a:schemeClr val="bg2"/>
              </a:buClr>
            </a:pPr>
            <a:r>
              <a:rPr kumimoji="1" lang="ja-JP" altLang="en-US" b="1" dirty="0" smtClean="0">
                <a:solidFill>
                  <a:schemeClr val="bg1"/>
                </a:solidFill>
                <a:latin typeface="メイリオ" panose="020B0604030504040204" pitchFamily="50" charset="-128"/>
                <a:ea typeface="メイリオ" panose="020B0604030504040204" pitchFamily="50" charset="-128"/>
              </a:rPr>
              <a:t>アプリ使用①</a:t>
            </a:r>
            <a:endParaRPr kumimoji="1" lang="ja-JP" altLang="en-US" b="1" dirty="0">
              <a:solidFill>
                <a:schemeClr val="bg1"/>
              </a:solidFill>
              <a:latin typeface="メイリオ" panose="020B0604030504040204" pitchFamily="50" charset="-128"/>
              <a:ea typeface="メイリオ" panose="020B0604030504040204" pitchFamily="50" charset="-128"/>
            </a:endParaRPr>
          </a:p>
        </p:txBody>
      </p:sp>
      <p:grpSp>
        <p:nvGrpSpPr>
          <p:cNvPr id="35" name="グループ化 34"/>
          <p:cNvGrpSpPr>
            <a:grpSpLocks noChangeAspect="1"/>
          </p:cNvGrpSpPr>
          <p:nvPr/>
        </p:nvGrpSpPr>
        <p:grpSpPr>
          <a:xfrm>
            <a:off x="1055606" y="1669677"/>
            <a:ext cx="4421269" cy="3570272"/>
            <a:chOff x="0" y="0"/>
            <a:chExt cx="4441067" cy="3586207"/>
          </a:xfrm>
        </p:grpSpPr>
        <p:pic>
          <p:nvPicPr>
            <p:cNvPr id="36" name="図 35"/>
            <p:cNvPicPr/>
            <p:nvPr/>
          </p:nvPicPr>
          <p:blipFill rotWithShape="1">
            <a:blip r:embed="rId3"/>
            <a:srcRect l="1821" t="6386" r="7029" b="40871"/>
            <a:stretch/>
          </p:blipFill>
          <p:spPr>
            <a:xfrm>
              <a:off x="0" y="0"/>
              <a:ext cx="4440664" cy="3574546"/>
            </a:xfrm>
            <a:prstGeom prst="rect">
              <a:avLst/>
            </a:prstGeom>
            <a:ln w="38100">
              <a:noFill/>
            </a:ln>
          </p:spPr>
        </p:pic>
        <p:sp>
          <p:nvSpPr>
            <p:cNvPr id="37" name="正方形/長方形 36"/>
            <p:cNvSpPr/>
            <p:nvPr/>
          </p:nvSpPr>
          <p:spPr>
            <a:xfrm>
              <a:off x="0" y="0"/>
              <a:ext cx="288000" cy="286358"/>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latin typeface="メイリオ" panose="020B0604030504040204" pitchFamily="50" charset="-128"/>
                <a:ea typeface="メイリオ" panose="020B0604030504040204" pitchFamily="50" charset="-128"/>
              </a:endParaRPr>
            </a:p>
          </p:txBody>
        </p:sp>
        <p:sp>
          <p:nvSpPr>
            <p:cNvPr id="38" name="正方形/長方形 37"/>
            <p:cNvSpPr/>
            <p:nvPr/>
          </p:nvSpPr>
          <p:spPr>
            <a:xfrm>
              <a:off x="286616" y="0"/>
              <a:ext cx="1612263" cy="151534"/>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latin typeface="メイリオ" panose="020B0604030504040204" pitchFamily="50" charset="-128"/>
                <a:ea typeface="メイリオ" panose="020B0604030504040204" pitchFamily="50" charset="-128"/>
              </a:endParaRPr>
            </a:p>
          </p:txBody>
        </p:sp>
        <p:sp>
          <p:nvSpPr>
            <p:cNvPr id="39" name="正方形/長方形 38"/>
            <p:cNvSpPr/>
            <p:nvPr/>
          </p:nvSpPr>
          <p:spPr>
            <a:xfrm>
              <a:off x="307397" y="147205"/>
              <a:ext cx="1811391" cy="158551"/>
            </a:xfrm>
            <a:prstGeom prst="rect">
              <a:avLst/>
            </a:prstGeom>
            <a:noFill/>
            <a:ln w="28575">
              <a:solidFill>
                <a:srgbClr val="FF0000"/>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latin typeface="メイリオ" panose="020B0604030504040204" pitchFamily="50" charset="-128"/>
                <a:ea typeface="メイリオ" panose="020B0604030504040204" pitchFamily="50" charset="-128"/>
              </a:endParaRPr>
            </a:p>
          </p:txBody>
        </p:sp>
        <p:sp>
          <p:nvSpPr>
            <p:cNvPr id="40" name="正方形/長方形 39"/>
            <p:cNvSpPr/>
            <p:nvPr/>
          </p:nvSpPr>
          <p:spPr>
            <a:xfrm>
              <a:off x="285747" y="891293"/>
              <a:ext cx="4155320" cy="2694914"/>
            </a:xfrm>
            <a:prstGeom prst="rect">
              <a:avLst/>
            </a:prstGeom>
            <a:noFill/>
            <a:ln w="28575">
              <a:solidFill>
                <a:srgbClr val="FF0000"/>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latin typeface="メイリオ" panose="020B0604030504040204" pitchFamily="50" charset="-128"/>
                <a:ea typeface="メイリオ" panose="020B0604030504040204" pitchFamily="50" charset="-128"/>
              </a:endParaRPr>
            </a:p>
          </p:txBody>
        </p:sp>
      </p:grpSp>
      <p:sp>
        <p:nvSpPr>
          <p:cNvPr id="23" name="テキスト ボックス 22">
            <a:extLst>
              <a:ext uri="{FF2B5EF4-FFF2-40B4-BE49-F238E27FC236}">
                <a16:creationId xmlns:a16="http://schemas.microsoft.com/office/drawing/2014/main" id="{983156AD-4CF6-0EFB-74FC-902E6F459A7B}"/>
              </a:ext>
            </a:extLst>
          </p:cNvPr>
          <p:cNvSpPr txBox="1"/>
          <p:nvPr/>
        </p:nvSpPr>
        <p:spPr>
          <a:xfrm>
            <a:off x="5448300" y="1302145"/>
            <a:ext cx="1404000" cy="370665"/>
          </a:xfrm>
          <a:prstGeom prst="rect">
            <a:avLst/>
          </a:prstGeom>
          <a:solidFill>
            <a:schemeClr val="bg2"/>
          </a:solidFill>
          <a:ln w="28575">
            <a:solidFill>
              <a:schemeClr val="bg2"/>
            </a:solidFill>
          </a:ln>
        </p:spPr>
        <p:txBody>
          <a:bodyPr wrap="square" tIns="108000" rtlCol="0">
            <a:spAutoFit/>
          </a:bodyPr>
          <a:lstStyle/>
          <a:p>
            <a:pPr algn="ctr">
              <a:buClr>
                <a:schemeClr val="bg2"/>
              </a:buClr>
            </a:pPr>
            <a:r>
              <a:rPr kumimoji="1" lang="ja-JP" altLang="en-US" b="1" dirty="0">
                <a:solidFill>
                  <a:schemeClr val="bg1"/>
                </a:solidFill>
                <a:latin typeface="メイリオ" panose="020B0604030504040204" pitchFamily="50" charset="-128"/>
                <a:ea typeface="メイリオ" panose="020B0604030504040204" pitchFamily="50" charset="-128"/>
              </a:rPr>
              <a:t>アプリ使用②</a:t>
            </a:r>
          </a:p>
        </p:txBody>
      </p:sp>
      <p:grpSp>
        <p:nvGrpSpPr>
          <p:cNvPr id="41" name="グループ化 40"/>
          <p:cNvGrpSpPr>
            <a:grpSpLocks noChangeAspect="1"/>
          </p:cNvGrpSpPr>
          <p:nvPr/>
        </p:nvGrpSpPr>
        <p:grpSpPr>
          <a:xfrm>
            <a:off x="5448300" y="1702240"/>
            <a:ext cx="3794950" cy="4392477"/>
            <a:chOff x="0" y="0"/>
            <a:chExt cx="3710414" cy="4294790"/>
          </a:xfrm>
        </p:grpSpPr>
        <p:pic>
          <p:nvPicPr>
            <p:cNvPr id="42" name="図 41"/>
            <p:cNvPicPr/>
            <p:nvPr/>
          </p:nvPicPr>
          <p:blipFill rotWithShape="1">
            <a:blip r:embed="rId4">
              <a:extLst>
                <a:ext uri="{28A0092B-C50C-407E-A947-70E740481C1C}">
                  <a14:useLocalDpi xmlns:a14="http://schemas.microsoft.com/office/drawing/2010/main" val="0"/>
                </a:ext>
              </a:extLst>
            </a:blip>
            <a:srcRect l="1763" t="6463" r="4164" b="32839"/>
            <a:stretch/>
          </p:blipFill>
          <p:spPr bwMode="auto">
            <a:xfrm>
              <a:off x="0" y="0"/>
              <a:ext cx="3710414" cy="4247537"/>
            </a:xfrm>
            <a:prstGeom prst="rect">
              <a:avLst/>
            </a:prstGeom>
            <a:noFill/>
            <a:ln w="38100">
              <a:noFill/>
            </a:ln>
            <a:extLst/>
          </p:spPr>
        </p:pic>
        <p:sp>
          <p:nvSpPr>
            <p:cNvPr id="43" name="正方形/長方形 42"/>
            <p:cNvSpPr/>
            <p:nvPr/>
          </p:nvSpPr>
          <p:spPr>
            <a:xfrm>
              <a:off x="281760" y="878175"/>
              <a:ext cx="3404977" cy="3416615"/>
            </a:xfrm>
            <a:prstGeom prst="rect">
              <a:avLst/>
            </a:prstGeom>
            <a:noFill/>
            <a:ln w="28575">
              <a:solidFill>
                <a:srgbClr val="FF0000"/>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latin typeface="メイリオ" panose="020B0604030504040204" pitchFamily="50" charset="-128"/>
                <a:ea typeface="メイリオ" panose="020B0604030504040204" pitchFamily="50" charset="-128"/>
              </a:endParaRPr>
            </a:p>
          </p:txBody>
        </p:sp>
        <p:sp>
          <p:nvSpPr>
            <p:cNvPr id="44" name="正方形/長方形 43"/>
            <p:cNvSpPr/>
            <p:nvPr/>
          </p:nvSpPr>
          <p:spPr>
            <a:xfrm>
              <a:off x="1361" y="0"/>
              <a:ext cx="285372" cy="286358"/>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latin typeface="メイリオ" panose="020B0604030504040204" pitchFamily="50" charset="-128"/>
                <a:ea typeface="メイリオ" panose="020B0604030504040204" pitchFamily="50" charset="-128"/>
              </a:endParaRPr>
            </a:p>
          </p:txBody>
        </p:sp>
        <p:sp>
          <p:nvSpPr>
            <p:cNvPr id="45" name="正方形/長方形 44"/>
            <p:cNvSpPr/>
            <p:nvPr/>
          </p:nvSpPr>
          <p:spPr>
            <a:xfrm>
              <a:off x="285349" y="0"/>
              <a:ext cx="1614463" cy="122208"/>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latin typeface="メイリオ" panose="020B0604030504040204" pitchFamily="50" charset="-128"/>
                <a:ea typeface="メイリオ" panose="020B0604030504040204" pitchFamily="50" charset="-128"/>
              </a:endParaRPr>
            </a:p>
          </p:txBody>
        </p:sp>
        <p:sp>
          <p:nvSpPr>
            <p:cNvPr id="46" name="正方形/長方形 45"/>
            <p:cNvSpPr/>
            <p:nvPr/>
          </p:nvSpPr>
          <p:spPr>
            <a:xfrm>
              <a:off x="298089" y="136072"/>
              <a:ext cx="1956989" cy="158551"/>
            </a:xfrm>
            <a:prstGeom prst="rect">
              <a:avLst/>
            </a:prstGeom>
            <a:noFill/>
            <a:ln w="28575">
              <a:solidFill>
                <a:srgbClr val="FF0000"/>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latin typeface="メイリオ" panose="020B0604030504040204" pitchFamily="50" charset="-128"/>
                <a:ea typeface="メイリオ" panose="020B0604030504040204" pitchFamily="50" charset="-128"/>
              </a:endParaRPr>
            </a:p>
          </p:txBody>
        </p:sp>
      </p:grpSp>
      <p:sp>
        <p:nvSpPr>
          <p:cNvPr id="31" name="正方形/長方形 30"/>
          <p:cNvSpPr/>
          <p:nvPr/>
        </p:nvSpPr>
        <p:spPr>
          <a:xfrm>
            <a:off x="809624" y="1209675"/>
            <a:ext cx="8835935" cy="527757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1133665" y="3181150"/>
            <a:ext cx="8187852" cy="1386327"/>
          </a:xfrm>
          <a:prstGeom prst="rect">
            <a:avLst/>
          </a:prstGeom>
          <a:solidFill>
            <a:srgbClr val="E7EFF9"/>
          </a:solidFill>
          <a:ln w="28575">
            <a:noFill/>
          </a:ln>
        </p:spPr>
        <p:txBody>
          <a:bodyPr wrap="square" lIns="180000" tIns="108000" rtlCol="0">
            <a:spAutoFit/>
          </a:bodyPr>
          <a:lstStyle/>
          <a:p>
            <a:r>
              <a:rPr kumimoji="1" lang="ja-JP" altLang="en-US" sz="1800" b="1" dirty="0" smtClean="0">
                <a:solidFill>
                  <a:schemeClr val="tx1">
                    <a:lumMod val="85000"/>
                    <a:lumOff val="15000"/>
                  </a:schemeClr>
                </a:solidFill>
                <a:latin typeface="メイリオ" panose="020B0604030504040204" pitchFamily="50" charset="-128"/>
                <a:ea typeface="メイリオ" panose="020B0604030504040204" pitchFamily="50" charset="-128"/>
              </a:rPr>
              <a:t>アプリ使用時</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a:t>
            </a:r>
            <a:r>
              <a:rPr kumimoji="1" lang="ja-JP" altLang="en-US" sz="4000" b="1" dirty="0" smtClean="0">
                <a:solidFill>
                  <a:srgbClr val="EA0000"/>
                </a:solidFill>
                <a:latin typeface="メイリオ" panose="020B0604030504040204" pitchFamily="50" charset="-128"/>
                <a:ea typeface="メイリオ" panose="020B0604030504040204" pitchFamily="50" charset="-128"/>
              </a:rPr>
              <a:t>同一</a:t>
            </a:r>
            <a:r>
              <a:rPr kumimoji="1" lang="ja-JP" altLang="en-US" sz="4000" b="1" dirty="0">
                <a:solidFill>
                  <a:srgbClr val="EA0000"/>
                </a:solidFill>
                <a:latin typeface="メイリオ" panose="020B0604030504040204" pitchFamily="50" charset="-128"/>
                <a:ea typeface="メイリオ" panose="020B0604030504040204" pitchFamily="50" charset="-128"/>
              </a:rPr>
              <a:t>の</a:t>
            </a:r>
            <a:r>
              <a:rPr kumimoji="1" lang="ja-JP" altLang="en-US" sz="4000" b="1" dirty="0" smtClean="0">
                <a:solidFill>
                  <a:srgbClr val="EA0000"/>
                </a:solidFill>
                <a:latin typeface="メイリオ" panose="020B0604030504040204" pitchFamily="50" charset="-128"/>
                <a:ea typeface="メイリオ" panose="020B0604030504040204" pitchFamily="50" charset="-128"/>
              </a:rPr>
              <a:t>ワード</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で検索</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した場合でも、</a:t>
            </a:r>
            <a:endParaRPr kumimoji="1" lang="ja-JP" altLang="en-US" sz="40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検索結果が</a:t>
            </a:r>
            <a:r>
              <a:rPr kumimoji="1" lang="ja-JP" altLang="en-US" sz="4000" b="1" dirty="0" smtClean="0">
                <a:solidFill>
                  <a:schemeClr val="tx1">
                    <a:lumMod val="85000"/>
                    <a:lumOff val="15000"/>
                  </a:schemeClr>
                </a:solidFill>
                <a:latin typeface="メイリオ" panose="020B0604030504040204" pitchFamily="50" charset="-128"/>
                <a:ea typeface="メイリオ" panose="020B0604030504040204" pitchFamily="50" charset="-128"/>
              </a:rPr>
              <a:t>異なる場合</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が</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あることを確認</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37</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7. </a:t>
            </a:r>
            <a:r>
              <a:rPr kumimoji="1" lang="ja-JP" altLang="en-US" dirty="0">
                <a:latin typeface="メイリオ" panose="020B0604030504040204" pitchFamily="50" charset="-128"/>
                <a:ea typeface="メイリオ" panose="020B0604030504040204" pitchFamily="50" charset="-128"/>
              </a:rPr>
              <a:t>課題分析</a:t>
            </a:r>
          </a:p>
        </p:txBody>
      </p:sp>
      <p:sp>
        <p:nvSpPr>
          <p:cNvPr id="7" name="テキスト ボックス 6">
            <a:extLst>
              <a:ext uri="{FF2B5EF4-FFF2-40B4-BE49-F238E27FC236}">
                <a16:creationId xmlns:a16="http://schemas.microsoft.com/office/drawing/2014/main" id="{983156AD-4CF6-0EFB-74FC-902E6F459A7B}"/>
              </a:ext>
            </a:extLst>
          </p:cNvPr>
          <p:cNvSpPr txBox="1"/>
          <p:nvPr/>
        </p:nvSpPr>
        <p:spPr>
          <a:xfrm>
            <a:off x="954001" y="943391"/>
            <a:ext cx="2351907"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latin typeface="メイリオ" panose="020B0604030504040204" pitchFamily="50" charset="-128"/>
                <a:ea typeface="メイリオ" panose="020B0604030504040204" pitchFamily="50" charset="-128"/>
              </a:rPr>
              <a:t>検索精度の分析②</a:t>
            </a:r>
            <a:endParaRPr kumimoji="1" lang="ja-JP" altLang="en-US" sz="1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7640817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039726" y="2723157"/>
            <a:ext cx="8085224" cy="1607345"/>
          </a:xfrm>
          <a:prstGeom prst="rect">
            <a:avLst/>
          </a:prstGeom>
          <a:ln w="28575">
            <a:solidFill>
              <a:schemeClr val="bg2">
                <a:lumMod val="60000"/>
                <a:lumOff val="40000"/>
              </a:schemeClr>
            </a:solidFill>
          </a:ln>
        </p:spPr>
        <p:txBody>
          <a:bodyPr wrap="square" tIns="144000">
            <a:spAutoFit/>
          </a:bodyPr>
          <a:lstStyle/>
          <a:p>
            <a:r>
              <a:rPr lang="en-US" altLang="ja-JP" sz="2000" dirty="0">
                <a:latin typeface="メイリオ" panose="020B0604030504040204" pitchFamily="50" charset="-128"/>
                <a:ea typeface="メイリオ" panose="020B0604030504040204" pitchFamily="50" charset="-128"/>
              </a:rPr>
              <a:t>Confluence</a:t>
            </a:r>
            <a:r>
              <a:rPr lang="ja-JP" altLang="en-US" sz="2000" dirty="0">
                <a:latin typeface="メイリオ" panose="020B0604030504040204" pitchFamily="50" charset="-128"/>
                <a:ea typeface="メイリオ" panose="020B0604030504040204" pitchFamily="50" charset="-128"/>
              </a:rPr>
              <a:t>内のデータに</a:t>
            </a:r>
            <a:r>
              <a:rPr lang="ja-JP" altLang="en-US" sz="2000" dirty="0" smtClean="0">
                <a:latin typeface="メイリオ" panose="020B0604030504040204" pitchFamily="50" charset="-128"/>
                <a:ea typeface="メイリオ" panose="020B0604030504040204" pitchFamily="50" charset="-128"/>
              </a:rPr>
              <a:t>基づいて</a:t>
            </a:r>
            <a:endParaRPr lang="en-US" altLang="ja-JP" sz="2000" dirty="0" smtClean="0">
              <a:latin typeface="メイリオ" panose="020B0604030504040204" pitchFamily="50" charset="-128"/>
              <a:ea typeface="メイリオ" panose="020B0604030504040204" pitchFamily="50" charset="-128"/>
            </a:endParaRPr>
          </a:p>
          <a:p>
            <a:r>
              <a:rPr lang="ja-JP" altLang="en-US" sz="3200" b="1" dirty="0" smtClean="0">
                <a:latin typeface="メイリオ" panose="020B0604030504040204" pitchFamily="50" charset="-128"/>
                <a:ea typeface="メイリオ" panose="020B0604030504040204" pitchFamily="50" charset="-128"/>
              </a:rPr>
              <a:t>自動的に回答を生成する</a:t>
            </a:r>
            <a:r>
              <a:rPr lang="ja-JP" altLang="en-US" sz="2000" dirty="0" smtClean="0">
                <a:latin typeface="メイリオ" panose="020B0604030504040204" pitchFamily="50" charset="-128"/>
                <a:ea typeface="メイリオ" panose="020B0604030504040204" pitchFamily="50" charset="-128"/>
              </a:rPr>
              <a:t>ため、</a:t>
            </a:r>
            <a:endParaRPr lang="en-US" altLang="ja-JP" sz="2000" dirty="0" smtClean="0">
              <a:latin typeface="メイリオ" panose="020B0604030504040204" pitchFamily="50" charset="-128"/>
              <a:ea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rPr>
              <a:t>必ず</a:t>
            </a:r>
            <a:r>
              <a:rPr lang="ja-JP" altLang="en-US" sz="2000" dirty="0">
                <a:latin typeface="メイリオ" panose="020B0604030504040204" pitchFamily="50" charset="-128"/>
                <a:ea typeface="メイリオ" panose="020B0604030504040204" pitchFamily="50" charset="-128"/>
              </a:rPr>
              <a:t>しも毎回同じものにはならず</a:t>
            </a:r>
            <a:r>
              <a:rPr lang="ja-JP" altLang="en-US" sz="2000" dirty="0" smtClean="0">
                <a:latin typeface="メイリオ" panose="020B0604030504040204" pitchFamily="50" charset="-128"/>
                <a:ea typeface="メイリオ" panose="020B0604030504040204" pitchFamily="50" charset="-128"/>
              </a:rPr>
              <a:t>、</a:t>
            </a:r>
            <a:r>
              <a:rPr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全く</a:t>
            </a:r>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同じ質問をしたとしても</a:t>
            </a:r>
            <a:endParaRPr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異なる回答が生成</a:t>
            </a:r>
            <a:r>
              <a:rPr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される</a:t>
            </a:r>
            <a:r>
              <a:rPr lang="ja-JP" altLang="en-US" sz="2000" dirty="0" smtClean="0">
                <a:latin typeface="メイリオ" panose="020B0604030504040204" pitchFamily="50" charset="-128"/>
                <a:ea typeface="メイリオ" panose="020B0604030504040204" pitchFamily="50" charset="-128"/>
              </a:rPr>
              <a:t>場合がある。</a:t>
            </a:r>
            <a:endParaRPr lang="ja-JP" altLang="en-US" sz="2000" dirty="0">
              <a:latin typeface="メイリオ" panose="020B0604030504040204" pitchFamily="50" charset="-128"/>
              <a:ea typeface="メイリオ" panose="020B0604030504040204" pitchFamily="50" charset="-128"/>
            </a:endParaRPr>
          </a:p>
        </p:txBody>
      </p:sp>
      <p:sp>
        <p:nvSpPr>
          <p:cNvPr id="2" name="スライド番号プレースホルダー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altLang="ja-JP" smtClean="0"/>
              <a:t>38</a:t>
            </a:fld>
            <a:endParaRPr lang="ja-JP" altLang="en-US" dirty="0"/>
          </a:p>
        </p:txBody>
      </p:sp>
      <p:sp>
        <p:nvSpPr>
          <p:cNvPr id="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7. </a:t>
            </a:r>
            <a:r>
              <a:rPr kumimoji="1" lang="ja-JP" altLang="en-US" dirty="0">
                <a:latin typeface="メイリオ" panose="020B0604030504040204" pitchFamily="50" charset="-128"/>
                <a:ea typeface="メイリオ" panose="020B0604030504040204" pitchFamily="50" charset="-128"/>
              </a:rPr>
              <a:t>課題分析</a:t>
            </a:r>
          </a:p>
        </p:txBody>
      </p:sp>
      <p:sp>
        <p:nvSpPr>
          <p:cNvPr id="6" name="正方形/長方形 5"/>
          <p:cNvSpPr/>
          <p:nvPr/>
        </p:nvSpPr>
        <p:spPr>
          <a:xfrm>
            <a:off x="954001" y="2169490"/>
            <a:ext cx="6896100" cy="369332"/>
          </a:xfrm>
          <a:prstGeom prst="rect">
            <a:avLst/>
          </a:prstGeom>
        </p:spPr>
        <p:txBody>
          <a:bodyPr wrap="square">
            <a:spAutoFit/>
          </a:bodyPr>
          <a:lstStyle/>
          <a:p>
            <a:r>
              <a:rPr lang="ja-JP" altLang="en-US" sz="1800" dirty="0" smtClean="0">
                <a:latin typeface="メイリオ" panose="020B0604030504040204" pitchFamily="50" charset="-128"/>
                <a:ea typeface="メイリオ" panose="020B0604030504040204" pitchFamily="50" charset="-128"/>
              </a:rPr>
              <a:t>原因について、</a:t>
            </a:r>
            <a:r>
              <a:rPr lang="en-US" altLang="ja-JP" sz="1800" b="1" dirty="0" smtClean="0">
                <a:latin typeface="メイリオ" panose="020B0604030504040204" pitchFamily="50" charset="-128"/>
                <a:ea typeface="メイリオ" panose="020B0604030504040204" pitchFamily="50" charset="-128"/>
              </a:rPr>
              <a:t>Atlassian</a:t>
            </a:r>
            <a:r>
              <a:rPr lang="ja-JP" altLang="en-US" sz="1800" b="1" dirty="0" smtClean="0">
                <a:latin typeface="メイリオ" panose="020B0604030504040204" pitchFamily="50" charset="-128"/>
                <a:ea typeface="メイリオ" panose="020B0604030504040204" pitchFamily="50" charset="-128"/>
              </a:rPr>
              <a:t>社</a:t>
            </a:r>
            <a:r>
              <a:rPr lang="ja-JP" altLang="en-US" sz="1800" dirty="0" smtClean="0">
                <a:latin typeface="メイリオ" panose="020B0604030504040204" pitchFamily="50" charset="-128"/>
                <a:ea typeface="メイリオ" panose="020B0604030504040204" pitchFamily="50" charset="-128"/>
              </a:rPr>
              <a:t>に問い合わせた結果</a:t>
            </a:r>
            <a:r>
              <a:rPr lang="en-US" altLang="ja-JP" sz="1800" dirty="0" smtClean="0">
                <a:latin typeface="メイリオ" panose="020B0604030504040204" pitchFamily="50" charset="-128"/>
                <a:ea typeface="メイリオ" panose="020B0604030504040204" pitchFamily="50" charset="-128"/>
              </a:rPr>
              <a:t>…</a:t>
            </a:r>
            <a:endParaRPr lang="ja-JP" altLang="en-US" sz="18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983156AD-4CF6-0EFB-74FC-902E6F459A7B}"/>
              </a:ext>
            </a:extLst>
          </p:cNvPr>
          <p:cNvSpPr txBox="1"/>
          <p:nvPr/>
        </p:nvSpPr>
        <p:spPr>
          <a:xfrm>
            <a:off x="954001" y="943391"/>
            <a:ext cx="2351907"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latin typeface="メイリオ" panose="020B0604030504040204" pitchFamily="50" charset="-128"/>
                <a:ea typeface="メイリオ" panose="020B0604030504040204" pitchFamily="50" charset="-128"/>
              </a:rPr>
              <a:t>検索精度の分析②</a:t>
            </a:r>
            <a:endParaRPr kumimoji="1" lang="ja-JP" altLang="en-US" sz="1800" dirty="0">
              <a:latin typeface="メイリオ" panose="020B0604030504040204" pitchFamily="50" charset="-128"/>
              <a:ea typeface="メイリオ" panose="020B0604030504040204" pitchFamily="50" charset="-128"/>
            </a:endParaRPr>
          </a:p>
        </p:txBody>
      </p:sp>
      <p:pic>
        <p:nvPicPr>
          <p:cNvPr id="11" name="図 10" descr="アイコン&#10;&#10;自動的に生成された説明">
            <a:extLst>
              <a:ext uri="{FF2B5EF4-FFF2-40B4-BE49-F238E27FC236}">
                <a16:creationId xmlns:a16="http://schemas.microsoft.com/office/drawing/2014/main" id="{274C3AE6-DDC8-CE90-AAB5-66F6A75190B5}"/>
              </a:ext>
            </a:extLst>
          </p:cNvPr>
          <p:cNvPicPr>
            <a:picLocks noChangeAspect="1"/>
          </p:cNvPicPr>
          <p:nvPr/>
        </p:nvPicPr>
        <p:blipFill>
          <a:blip r:embed="rId3"/>
          <a:stretch>
            <a:fillRect/>
          </a:stretch>
        </p:blipFill>
        <p:spPr>
          <a:xfrm>
            <a:off x="3408015" y="4624049"/>
            <a:ext cx="3177195" cy="1543605"/>
          </a:xfrm>
          <a:prstGeom prst="rect">
            <a:avLst/>
          </a:prstGeom>
        </p:spPr>
      </p:pic>
    </p:spTree>
    <p:extLst>
      <p:ext uri="{BB962C8B-B14F-4D97-AF65-F5344CB8AC3E}">
        <p14:creationId xmlns:p14="http://schemas.microsoft.com/office/powerpoint/2010/main" val="23186688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9" name="下矢印 8"/>
          <p:cNvSpPr/>
          <p:nvPr/>
        </p:nvSpPr>
        <p:spPr>
          <a:xfrm>
            <a:off x="4731819" y="3616014"/>
            <a:ext cx="958211" cy="812870"/>
          </a:xfrm>
          <a:prstGeom prst="downArrow">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39</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7. </a:t>
            </a:r>
            <a:r>
              <a:rPr kumimoji="1" lang="ja-JP" altLang="en-US" dirty="0">
                <a:latin typeface="メイリオ" panose="020B0604030504040204" pitchFamily="50" charset="-128"/>
                <a:ea typeface="メイリオ" panose="020B0604030504040204" pitchFamily="50" charset="-128"/>
              </a:rPr>
              <a:t>課題分析</a:t>
            </a:r>
          </a:p>
        </p:txBody>
      </p:sp>
      <p:sp>
        <p:nvSpPr>
          <p:cNvPr id="7" name="テキスト ボックス 6">
            <a:extLst>
              <a:ext uri="{FF2B5EF4-FFF2-40B4-BE49-F238E27FC236}">
                <a16:creationId xmlns:a16="http://schemas.microsoft.com/office/drawing/2014/main" id="{983156AD-4CF6-0EFB-74FC-902E6F459A7B}"/>
              </a:ext>
            </a:extLst>
          </p:cNvPr>
          <p:cNvSpPr txBox="1"/>
          <p:nvPr/>
        </p:nvSpPr>
        <p:spPr>
          <a:xfrm>
            <a:off x="954001" y="943391"/>
            <a:ext cx="2722649"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latin typeface="メイリオ" panose="020B0604030504040204" pitchFamily="50" charset="-128"/>
                <a:ea typeface="メイリオ" panose="020B0604030504040204" pitchFamily="50" charset="-128"/>
              </a:rPr>
              <a:t>検索精度の分析結果</a:t>
            </a:r>
            <a:endParaRPr kumimoji="1" lang="ja-JP" altLang="en-US" sz="1800" dirty="0">
              <a:latin typeface="メイリオ" panose="020B0604030504040204" pitchFamily="50" charset="-128"/>
              <a:ea typeface="メイリオ" panose="020B0604030504040204" pitchFamily="50" charset="-128"/>
            </a:endParaRPr>
          </a:p>
        </p:txBody>
      </p:sp>
      <p:sp>
        <p:nvSpPr>
          <p:cNvPr id="24" name="テキスト ボックス 23"/>
          <p:cNvSpPr txBox="1"/>
          <p:nvPr/>
        </p:nvSpPr>
        <p:spPr>
          <a:xfrm>
            <a:off x="954001" y="4912347"/>
            <a:ext cx="8513849" cy="1124475"/>
          </a:xfrm>
          <a:prstGeom prst="rect">
            <a:avLst/>
          </a:prstGeom>
          <a:solidFill>
            <a:srgbClr val="E7EFF9"/>
          </a:solidFill>
          <a:ln w="28575">
            <a:noFill/>
          </a:ln>
        </p:spPr>
        <p:txBody>
          <a:bodyPr wrap="square" lIns="216000" tIns="288000" rIns="144000" bIns="216000" rtlCol="0">
            <a:spAutoFit/>
          </a:bodyPr>
          <a:lstStyle/>
          <a:p>
            <a:r>
              <a:rPr kumimoji="1" lang="en-US" altLang="ja-JP" sz="2200" b="1" dirty="0" smtClean="0">
                <a:latin typeface="メイリオ" panose="020B0604030504040204" pitchFamily="50" charset="-128"/>
                <a:ea typeface="メイリオ" panose="020B0604030504040204" pitchFamily="50" charset="-128"/>
              </a:rPr>
              <a:t>Atlassian </a:t>
            </a:r>
            <a:r>
              <a:rPr kumimoji="1" lang="en-US" altLang="ja-JP" sz="2200" b="1" dirty="0">
                <a:latin typeface="メイリオ" panose="020B0604030504040204" pitchFamily="50" charset="-128"/>
                <a:ea typeface="メイリオ" panose="020B0604030504040204" pitchFamily="50" charset="-128"/>
              </a:rPr>
              <a:t>Intelligence</a:t>
            </a:r>
            <a:r>
              <a:rPr kumimoji="1" lang="ja-JP" altLang="en-US" sz="2200" dirty="0">
                <a:latin typeface="メイリオ" panose="020B0604030504040204" pitchFamily="50" charset="-128"/>
                <a:ea typeface="メイリオ" panose="020B0604030504040204" pitchFamily="50" charset="-128"/>
              </a:rPr>
              <a:t>の</a:t>
            </a:r>
            <a:r>
              <a:rPr kumimoji="1" lang="en-US" altLang="ja-JP" sz="2200" dirty="0" smtClean="0">
                <a:latin typeface="メイリオ" panose="020B0604030504040204" pitchFamily="50" charset="-128"/>
                <a:ea typeface="メイリオ" panose="020B0604030504040204" pitchFamily="50" charset="-128"/>
              </a:rPr>
              <a:t>AI</a:t>
            </a:r>
            <a:r>
              <a:rPr kumimoji="1" lang="ja-JP" altLang="en-US" sz="2200" dirty="0" smtClean="0">
                <a:latin typeface="メイリオ" panose="020B0604030504040204" pitchFamily="50" charset="-128"/>
                <a:ea typeface="メイリオ" panose="020B0604030504040204" pitchFamily="50" charset="-128"/>
              </a:rPr>
              <a:t>精度は</a:t>
            </a:r>
            <a:r>
              <a:rPr kumimoji="1" lang="ja-JP" altLang="en-US" sz="4000" b="1" dirty="0" smtClean="0">
                <a:solidFill>
                  <a:schemeClr val="tx1">
                    <a:lumMod val="85000"/>
                    <a:lumOff val="15000"/>
                  </a:schemeClr>
                </a:solidFill>
                <a:latin typeface="メイリオ" panose="020B0604030504040204" pitchFamily="50" charset="-128"/>
                <a:ea typeface="メイリオ" panose="020B0604030504040204" pitchFamily="50" charset="-128"/>
              </a:rPr>
              <a:t>不十分</a:t>
            </a:r>
            <a:r>
              <a:rPr kumimoji="1" lang="ja-JP" altLang="en-US" sz="2200" dirty="0" smtClean="0">
                <a:latin typeface="メイリオ" panose="020B0604030504040204" pitchFamily="50" charset="-128"/>
                <a:ea typeface="メイリオ" panose="020B0604030504040204" pitchFamily="50" charset="-128"/>
              </a:rPr>
              <a:t>な部分がある。</a:t>
            </a:r>
            <a:endParaRPr kumimoji="1" lang="en-US" altLang="ja-JP" sz="2200"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2266752" y="1558098"/>
            <a:ext cx="5888346" cy="707886"/>
          </a:xfrm>
          <a:prstGeom prst="rect">
            <a:avLst/>
          </a:prstGeom>
          <a:noFill/>
          <a:ln w="28575">
            <a:solidFill>
              <a:schemeClr val="bg2">
                <a:lumMod val="60000"/>
                <a:lumOff val="40000"/>
              </a:schemeClr>
            </a:solidFill>
          </a:ln>
        </p:spPr>
        <p:txBody>
          <a:bodyPr wrap="square" rtlCol="0">
            <a:spAutoFit/>
          </a:bodyPr>
          <a:lstStyle/>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人が確認</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して目的の情報を選択するという作業を</a:t>
            </a:r>
            <a:endPar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b="1" dirty="0" smtClean="0">
                <a:solidFill>
                  <a:schemeClr val="tx1">
                    <a:lumMod val="85000"/>
                    <a:lumOff val="15000"/>
                  </a:schemeClr>
                </a:solidFill>
                <a:latin typeface="メイリオ" panose="020B0604030504040204" pitchFamily="50" charset="-128"/>
                <a:ea typeface="メイリオ" panose="020B0604030504040204" pitchFamily="50" charset="-128"/>
              </a:rPr>
              <a:t>代わりに</a:t>
            </a:r>
            <a:r>
              <a:rPr kumimoji="1" lang="en-US" altLang="ja-JP" sz="2000" b="1"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000" b="1" dirty="0">
                <a:solidFill>
                  <a:schemeClr val="tx1">
                    <a:lumMod val="85000"/>
                    <a:lumOff val="15000"/>
                  </a:schemeClr>
                </a:solidFill>
                <a:latin typeface="メイリオ" panose="020B0604030504040204" pitchFamily="50" charset="-128"/>
                <a:ea typeface="メイリオ" panose="020B0604030504040204" pitchFamily="50" charset="-128"/>
              </a:rPr>
              <a:t>が実施</a:t>
            </a:r>
            <a:endParaRPr kumimoji="1" lang="en-US" altLang="ja-JP" sz="11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2266752" y="2424665"/>
            <a:ext cx="5888346" cy="707886"/>
          </a:xfrm>
          <a:prstGeom prst="rect">
            <a:avLst/>
          </a:prstGeom>
          <a:noFill/>
          <a:ln w="28575">
            <a:solidFill>
              <a:schemeClr val="bg2">
                <a:lumMod val="60000"/>
                <a:lumOff val="40000"/>
              </a:schemeClr>
            </a:solidFill>
          </a:ln>
        </p:spPr>
        <p:txBody>
          <a:bodyPr wrap="square" rtlCol="0">
            <a:spAutoFit/>
          </a:bodyPr>
          <a:lstStyle/>
          <a:p>
            <a:r>
              <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が</a:t>
            </a:r>
            <a:r>
              <a:rPr kumimoji="1" lang="ja-JP" altLang="en-US" sz="2000" b="1" dirty="0" smtClean="0">
                <a:solidFill>
                  <a:schemeClr val="tx1">
                    <a:lumMod val="85000"/>
                    <a:lumOff val="15000"/>
                  </a:schemeClr>
                </a:solidFill>
                <a:latin typeface="メイリオ" panose="020B0604030504040204" pitchFamily="50" charset="-128"/>
                <a:ea typeface="メイリオ" panose="020B0604030504040204" pitchFamily="50" charset="-128"/>
              </a:rPr>
              <a:t>自動的</a:t>
            </a:r>
            <a:r>
              <a:rPr kumimoji="1" lang="ja-JP" altLang="en-US" sz="2000" b="1" dirty="0">
                <a:solidFill>
                  <a:schemeClr val="tx1">
                    <a:lumMod val="85000"/>
                    <a:lumOff val="15000"/>
                  </a:schemeClr>
                </a:solidFill>
                <a:latin typeface="メイリオ" panose="020B0604030504040204" pitchFamily="50" charset="-128"/>
                <a:ea typeface="メイリオ" panose="020B0604030504040204" pitchFamily="50" charset="-128"/>
              </a:rPr>
              <a:t>に回答を生成する</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ため、</a:t>
            </a:r>
          </a:p>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必ずしも毎回</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同じ回答になるわけではない。</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1" name="テキスト ボックス 10"/>
          <p:cNvSpPr txBox="1"/>
          <p:nvPr/>
        </p:nvSpPr>
        <p:spPr>
          <a:xfrm>
            <a:off x="1114227" y="1758152"/>
            <a:ext cx="1201098" cy="307777"/>
          </a:xfrm>
          <a:prstGeom prst="rect">
            <a:avLst/>
          </a:prstGeom>
          <a:noFill/>
          <a:ln w="28575">
            <a:noFill/>
          </a:ln>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分析①より</a:t>
            </a:r>
            <a:endParaRPr kumimoji="1" lang="en-US" altLang="ja-JP" dirty="0">
              <a:latin typeface="メイリオ" panose="020B0604030504040204" pitchFamily="50" charset="-128"/>
              <a:ea typeface="メイリオ" panose="020B0604030504040204" pitchFamily="50" charset="-128"/>
            </a:endParaRPr>
          </a:p>
        </p:txBody>
      </p:sp>
      <p:sp>
        <p:nvSpPr>
          <p:cNvPr id="14" name="テキスト ボックス 13"/>
          <p:cNvSpPr txBox="1"/>
          <p:nvPr/>
        </p:nvSpPr>
        <p:spPr>
          <a:xfrm>
            <a:off x="1114227" y="2624719"/>
            <a:ext cx="1201098" cy="307777"/>
          </a:xfrm>
          <a:prstGeom prst="rect">
            <a:avLst/>
          </a:prstGeom>
          <a:noFill/>
          <a:ln w="28575">
            <a:noFill/>
          </a:ln>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分析②より</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498991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4</a:t>
            </a:fld>
            <a:endParaRPr dirty="0"/>
          </a:p>
        </p:txBody>
      </p:sp>
      <p:sp>
        <p:nvSpPr>
          <p:cNvPr id="13" name="タイトル 2"/>
          <p:cNvSpPr>
            <a:spLocks noGrp="1"/>
          </p:cNvSpPr>
          <p:nvPr>
            <p:ph type="title"/>
          </p:nvPr>
        </p:nvSpPr>
        <p:spPr/>
        <p:txBody>
          <a:bodyPr/>
          <a:lstStyle/>
          <a:p>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1. </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テーマ選定理由</a:t>
            </a:r>
          </a:p>
        </p:txBody>
      </p:sp>
      <p:sp>
        <p:nvSpPr>
          <p:cNvPr id="10" name="テキスト ボックス 9"/>
          <p:cNvSpPr txBox="1"/>
          <p:nvPr/>
        </p:nvSpPr>
        <p:spPr>
          <a:xfrm>
            <a:off x="1210426" y="2273468"/>
            <a:ext cx="7857374" cy="1692771"/>
          </a:xfrm>
          <a:prstGeom prst="rect">
            <a:avLst/>
          </a:prstGeom>
          <a:noFill/>
        </p:spPr>
        <p:txBody>
          <a:bodyPr wrap="square" rtlCol="0">
            <a:spAutoFit/>
          </a:bodyPr>
          <a:lstStyle/>
          <a:p>
            <a:r>
              <a:rPr kumimoji="1" lang="ja-JP" altLang="en-US" sz="4000" b="1" dirty="0">
                <a:solidFill>
                  <a:srgbClr val="EA0000"/>
                </a:solidFill>
                <a:latin typeface="メイリオ" panose="020B0604030504040204" pitchFamily="50" charset="-128"/>
                <a:ea typeface="メイリオ" panose="020B0604030504040204" pitchFamily="50" charset="-128"/>
              </a:rPr>
              <a:t>社内に蓄積された情報</a:t>
            </a:r>
            <a:r>
              <a:rPr kumimoji="1" lang="ja-JP" altLang="en-US" sz="2400" dirty="0" smtClean="0">
                <a:solidFill>
                  <a:schemeClr val="tx1">
                    <a:lumMod val="85000"/>
                    <a:lumOff val="15000"/>
                  </a:schemeClr>
                </a:solidFill>
                <a:latin typeface="メイリオ" panose="020B0604030504040204" pitchFamily="50" charset="-128"/>
                <a:ea typeface="メイリオ" panose="020B0604030504040204" pitchFamily="50" charset="-128"/>
              </a:rPr>
              <a:t>も</a:t>
            </a:r>
            <a:endParaRPr kumimoji="1" lang="en-US" altLang="ja-JP" sz="24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en-US" altLang="ja-JP" sz="2400" dirty="0" smtClean="0">
                <a:solidFill>
                  <a:schemeClr val="tx1">
                    <a:lumMod val="85000"/>
                    <a:lumOff val="15000"/>
                  </a:schemeClr>
                </a:solidFill>
                <a:latin typeface="メイリオ" panose="020B0604030504040204" pitchFamily="50" charset="-128"/>
                <a:ea typeface="メイリオ" panose="020B0604030504040204" pitchFamily="50" charset="-128"/>
              </a:rPr>
              <a:t>ChatGPT</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みたいに</a:t>
            </a:r>
            <a:endPar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en-US" altLang="ja-JP" sz="4000" b="1"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を用いて</a:t>
            </a:r>
            <a:r>
              <a:rPr kumimoji="1" lang="ja-JP" altLang="en-US" sz="4000" b="1" dirty="0">
                <a:solidFill>
                  <a:schemeClr val="tx1">
                    <a:lumMod val="85000"/>
                    <a:lumOff val="15000"/>
                  </a:schemeClr>
                </a:solidFill>
                <a:latin typeface="メイリオ" panose="020B0604030504040204" pitchFamily="50" charset="-128"/>
                <a:ea typeface="メイリオ" panose="020B0604030504040204" pitchFamily="50" charset="-128"/>
              </a:rPr>
              <a:t>対話式</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で検索できるようにしたい！</a:t>
            </a:r>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0371" y="4410260"/>
            <a:ext cx="3585258" cy="1741857"/>
          </a:xfrm>
          <a:prstGeom prst="rect">
            <a:avLst/>
          </a:prstGeom>
        </p:spPr>
      </p:pic>
      <p:sp>
        <p:nvSpPr>
          <p:cNvPr id="12" name="テキスト ボックス 11"/>
          <p:cNvSpPr txBox="1"/>
          <p:nvPr/>
        </p:nvSpPr>
        <p:spPr>
          <a:xfrm>
            <a:off x="1210426" y="1471128"/>
            <a:ext cx="1408199" cy="461665"/>
          </a:xfrm>
          <a:prstGeom prst="rect">
            <a:avLst/>
          </a:prstGeom>
          <a:noFill/>
        </p:spPr>
        <p:txBody>
          <a:bodyPr wrap="square" rtlCol="0">
            <a:spAutoFit/>
          </a:bodyPr>
          <a:lstStyle/>
          <a:p>
            <a:r>
              <a:rPr kumimoji="1" lang="ja-JP" altLang="en-US" sz="2400" dirty="0" smtClean="0">
                <a:solidFill>
                  <a:schemeClr val="tx1">
                    <a:lumMod val="85000"/>
                    <a:lumOff val="15000"/>
                  </a:schemeClr>
                </a:solidFill>
                <a:latin typeface="メイリオ" panose="020B0604030504040204" pitchFamily="50" charset="-128"/>
                <a:ea typeface="メイリオ" panose="020B0604030504040204" pitchFamily="50" charset="-128"/>
              </a:rPr>
              <a:t>そこで</a:t>
            </a:r>
            <a:r>
              <a:rPr kumimoji="1" lang="en-US" altLang="ja-JP" sz="24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942431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40</a:t>
            </a:fld>
            <a:endParaRPr dirty="0"/>
          </a:p>
        </p:txBody>
      </p:sp>
      <p:sp>
        <p:nvSpPr>
          <p:cNvPr id="13" name="タイトル 2"/>
          <p:cNvSpPr>
            <a:spLocks noGrp="1"/>
          </p:cNvSpPr>
          <p:nvPr>
            <p:ph type="title"/>
          </p:nvPr>
        </p:nvSpPr>
        <p:spPr/>
        <p:txBody>
          <a:bodyPr/>
          <a:lstStyle/>
          <a:p>
            <a:r>
              <a:rPr kumimoji="1" lang="en-US" altLang="ja-JP" dirty="0" smtClean="0">
                <a:latin typeface="メイリオ" panose="020B0604030504040204" pitchFamily="50" charset="-128"/>
                <a:ea typeface="メイリオ" panose="020B0604030504040204" pitchFamily="50" charset="-128"/>
              </a:rPr>
              <a:t>8. </a:t>
            </a:r>
            <a:r>
              <a:rPr kumimoji="1" lang="ja-JP" altLang="en-US" dirty="0" smtClean="0">
                <a:latin typeface="メイリオ" panose="020B0604030504040204" pitchFamily="50" charset="-128"/>
                <a:ea typeface="メイリオ" panose="020B0604030504040204" pitchFamily="50" charset="-128"/>
              </a:rPr>
              <a:t>課題に対する対応策</a:t>
            </a:r>
            <a:endParaRPr kumimoji="1" lang="ja-JP" altLang="en-US"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983156AD-4CF6-0EFB-74FC-902E6F459A7B}"/>
              </a:ext>
            </a:extLst>
          </p:cNvPr>
          <p:cNvSpPr txBox="1"/>
          <p:nvPr/>
        </p:nvSpPr>
        <p:spPr>
          <a:xfrm>
            <a:off x="954001" y="943391"/>
            <a:ext cx="3257514"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en-US" altLang="ja-JP" sz="1800" dirty="0" smtClean="0">
                <a:latin typeface="メイリオ" panose="020B0604030504040204" pitchFamily="50" charset="-128"/>
                <a:ea typeface="メイリオ" panose="020B0604030504040204" pitchFamily="50" charset="-128"/>
              </a:rPr>
              <a:t>AI</a:t>
            </a:r>
            <a:r>
              <a:rPr kumimoji="1" lang="ja-JP" altLang="en-US" sz="1800" dirty="0" smtClean="0">
                <a:latin typeface="メイリオ" panose="020B0604030504040204" pitchFamily="50" charset="-128"/>
                <a:ea typeface="メイリオ" panose="020B0604030504040204" pitchFamily="50" charset="-128"/>
              </a:rPr>
              <a:t>精度向上への</a:t>
            </a:r>
            <a:r>
              <a:rPr kumimoji="1" lang="ja-JP" altLang="en-US" sz="1800" dirty="0">
                <a:latin typeface="メイリオ" panose="020B0604030504040204" pitchFamily="50" charset="-128"/>
                <a:ea typeface="メイリオ" panose="020B0604030504040204" pitchFamily="50" charset="-128"/>
              </a:rPr>
              <a:t>対応</a:t>
            </a:r>
            <a:r>
              <a:rPr kumimoji="1" lang="ja-JP" altLang="en-US" sz="1800" dirty="0" smtClean="0">
                <a:latin typeface="メイリオ" panose="020B0604030504040204" pitchFamily="50" charset="-128"/>
                <a:ea typeface="メイリオ" panose="020B0604030504040204" pitchFamily="50" charset="-128"/>
              </a:rPr>
              <a:t>策①</a:t>
            </a:r>
            <a:endParaRPr kumimoji="1" lang="ja-JP" altLang="en-US" sz="1800" dirty="0">
              <a:latin typeface="メイリオ" panose="020B0604030504040204" pitchFamily="50" charset="-128"/>
              <a:ea typeface="メイリオ" panose="020B0604030504040204" pitchFamily="50" charset="-128"/>
            </a:endParaRPr>
          </a:p>
        </p:txBody>
      </p:sp>
      <p:sp>
        <p:nvSpPr>
          <p:cNvPr id="4" name="正方形/長方形 3"/>
          <p:cNvSpPr/>
          <p:nvPr/>
        </p:nvSpPr>
        <p:spPr>
          <a:xfrm>
            <a:off x="1315199" y="1546863"/>
            <a:ext cx="2313825" cy="338554"/>
          </a:xfrm>
          <a:prstGeom prst="rect">
            <a:avLst/>
          </a:prstGeom>
          <a:ln w="28575">
            <a:solidFill>
              <a:schemeClr val="bg2">
                <a:lumMod val="60000"/>
                <a:lumOff val="40000"/>
              </a:schemeClr>
            </a:solidFill>
          </a:ln>
        </p:spPr>
        <p:txBody>
          <a:bodyPr wrap="square">
            <a:spAutoFit/>
          </a:bodyPr>
          <a:lstStyle/>
          <a:p>
            <a:r>
              <a:rPr kumimoji="1" lang="ja-JP" altLang="en-US" sz="1600" b="1" dirty="0">
                <a:latin typeface="メイリオ" panose="020B0604030504040204" pitchFamily="50" charset="-128"/>
                <a:ea typeface="メイリオ" panose="020B0604030504040204" pitchFamily="50" charset="-128"/>
              </a:rPr>
              <a:t>公式ドキュメントより</a:t>
            </a:r>
            <a:endParaRPr lang="ja-JP" altLang="en-US" sz="1600" b="1" dirty="0">
              <a:latin typeface="メイリオ" panose="020B0604030504040204" pitchFamily="50" charset="-128"/>
              <a:ea typeface="メイリオ" panose="020B0604030504040204" pitchFamily="50" charset="-128"/>
            </a:endParaRPr>
          </a:p>
        </p:txBody>
      </p:sp>
      <p:sp>
        <p:nvSpPr>
          <p:cNvPr id="5" name="正方形/長方形 4"/>
          <p:cNvSpPr/>
          <p:nvPr/>
        </p:nvSpPr>
        <p:spPr>
          <a:xfrm>
            <a:off x="1315199" y="1856639"/>
            <a:ext cx="7580400" cy="830997"/>
          </a:xfrm>
          <a:prstGeom prst="rect">
            <a:avLst/>
          </a:prstGeom>
          <a:solidFill>
            <a:schemeClr val="bg1"/>
          </a:solidFill>
          <a:ln w="28575">
            <a:solidFill>
              <a:schemeClr val="bg2">
                <a:lumMod val="60000"/>
                <a:lumOff val="40000"/>
              </a:schemeClr>
            </a:solidFill>
          </a:ln>
        </p:spPr>
        <p:txBody>
          <a:bodyPr wrap="square">
            <a:spAutoFit/>
          </a:bodyPr>
          <a:lstStyle/>
          <a:p>
            <a:r>
              <a:rPr lang="ja-JP" altLang="ja-JP" sz="1600" dirty="0" smtClean="0">
                <a:latin typeface="游明朝" panose="02020400000000000000" pitchFamily="18" charset="-128"/>
                <a:ea typeface="游明朝" panose="02020400000000000000" pitchFamily="18" charset="-128"/>
                <a:cs typeface="Times New Roman" panose="02020603050405020304" pitchFamily="18" charset="0"/>
              </a:rPr>
              <a:t>「</a:t>
            </a:r>
            <a:r>
              <a:rPr lang="en-US" altLang="ja-JP" sz="1600" dirty="0">
                <a:latin typeface="游明朝" panose="02020400000000000000" pitchFamily="18" charset="-128"/>
                <a:ea typeface="游明朝" panose="02020400000000000000" pitchFamily="18" charset="-128"/>
                <a:cs typeface="Times New Roman" panose="02020603050405020304" pitchFamily="18" charset="0"/>
              </a:rPr>
              <a:t>Atlassian Intelligence</a:t>
            </a:r>
            <a:r>
              <a:rPr lang="ja-JP" altLang="ja-JP" sz="1600" dirty="0">
                <a:latin typeface="游明朝" panose="02020400000000000000" pitchFamily="18" charset="-128"/>
                <a:ea typeface="游明朝" panose="02020400000000000000" pitchFamily="18" charset="-128"/>
                <a:cs typeface="Times New Roman" panose="02020603050405020304" pitchFamily="18" charset="0"/>
              </a:rPr>
              <a:t>」のトレーニングデータには、</a:t>
            </a:r>
            <a:r>
              <a:rPr lang="en-US" altLang="ja-JP" sz="1600" dirty="0">
                <a:latin typeface="游明朝" panose="02020400000000000000" pitchFamily="18" charset="-128"/>
                <a:ea typeface="游明朝" panose="02020400000000000000" pitchFamily="18" charset="-128"/>
                <a:cs typeface="Times New Roman" panose="02020603050405020304" pitchFamily="18" charset="0"/>
              </a:rPr>
              <a:t>Atlassian</a:t>
            </a:r>
            <a:r>
              <a:rPr lang="ja-JP" altLang="ja-JP" sz="1600" dirty="0">
                <a:latin typeface="游明朝" panose="02020400000000000000" pitchFamily="18" charset="-128"/>
                <a:ea typeface="游明朝" panose="02020400000000000000" pitchFamily="18" charset="-128"/>
                <a:cs typeface="Times New Roman" panose="02020603050405020304" pitchFamily="18" charset="0"/>
              </a:rPr>
              <a:t>社の機能</a:t>
            </a:r>
            <a:r>
              <a:rPr lang="ja-JP" altLang="ja-JP" sz="1600" dirty="0" smtClean="0">
                <a:latin typeface="游明朝" panose="02020400000000000000" pitchFamily="18" charset="-128"/>
                <a:ea typeface="游明朝" panose="02020400000000000000" pitchFamily="18" charset="-128"/>
                <a:cs typeface="Times New Roman" panose="02020603050405020304" pitchFamily="18" charset="0"/>
              </a:rPr>
              <a:t>を</a:t>
            </a:r>
            <a:endParaRPr lang="en-US" altLang="ja-JP" sz="1600" dirty="0" smtClean="0">
              <a:latin typeface="游明朝" panose="02020400000000000000" pitchFamily="18" charset="-128"/>
              <a:ea typeface="游明朝" panose="02020400000000000000" pitchFamily="18" charset="-128"/>
              <a:cs typeface="Times New Roman" panose="02020603050405020304" pitchFamily="18" charset="0"/>
            </a:endParaRPr>
          </a:p>
          <a:p>
            <a:r>
              <a:rPr lang="ja-JP" altLang="ja-JP" sz="1600" dirty="0" smtClean="0">
                <a:latin typeface="游明朝" panose="02020400000000000000" pitchFamily="18" charset="-128"/>
                <a:ea typeface="游明朝" panose="02020400000000000000" pitchFamily="18" charset="-128"/>
                <a:cs typeface="Times New Roman" panose="02020603050405020304" pitchFamily="18" charset="0"/>
              </a:rPr>
              <a:t>どの</a:t>
            </a:r>
            <a:r>
              <a:rPr lang="ja-JP" altLang="ja-JP" sz="1600" dirty="0">
                <a:latin typeface="游明朝" panose="02020400000000000000" pitchFamily="18" charset="-128"/>
                <a:ea typeface="游明朝" panose="02020400000000000000" pitchFamily="18" charset="-128"/>
                <a:cs typeface="Times New Roman" panose="02020603050405020304" pitchFamily="18" charset="0"/>
              </a:rPr>
              <a:t>ように利用したかに関するデータ（例：一緒に作業をしている人</a:t>
            </a:r>
            <a:r>
              <a:rPr lang="ja-JP" altLang="ja-JP" sz="1600" dirty="0" smtClean="0">
                <a:latin typeface="游明朝" panose="02020400000000000000" pitchFamily="18" charset="-128"/>
                <a:ea typeface="游明朝" panose="02020400000000000000" pitchFamily="18" charset="-128"/>
                <a:cs typeface="Times New Roman" panose="02020603050405020304" pitchFamily="18" charset="0"/>
              </a:rPr>
              <a:t>、</a:t>
            </a:r>
            <a:endParaRPr lang="en-US" altLang="ja-JP" sz="1600" dirty="0" smtClean="0">
              <a:latin typeface="游明朝" panose="02020400000000000000" pitchFamily="18" charset="-128"/>
              <a:ea typeface="游明朝" panose="02020400000000000000" pitchFamily="18" charset="-128"/>
              <a:cs typeface="Times New Roman" panose="02020603050405020304" pitchFamily="18" charset="0"/>
            </a:endParaRPr>
          </a:p>
          <a:p>
            <a:r>
              <a:rPr lang="ja-JP" altLang="ja-JP" sz="1600" dirty="0" smtClean="0">
                <a:latin typeface="游明朝" panose="02020400000000000000" pitchFamily="18" charset="-128"/>
                <a:ea typeface="游明朝" panose="02020400000000000000" pitchFamily="18" charset="-128"/>
                <a:cs typeface="Times New Roman" panose="02020603050405020304" pitchFamily="18" charset="0"/>
              </a:rPr>
              <a:t>添付</a:t>
            </a:r>
            <a:r>
              <a:rPr lang="ja-JP" altLang="ja-JP" sz="1600" dirty="0">
                <a:latin typeface="游明朝" panose="02020400000000000000" pitchFamily="18" charset="-128"/>
                <a:ea typeface="游明朝" panose="02020400000000000000" pitchFamily="18" charset="-128"/>
                <a:cs typeface="Times New Roman" panose="02020603050405020304" pitchFamily="18" charset="0"/>
              </a:rPr>
              <a:t>ファイルのサイズと種類、提供されたフィードバック等）が使用される</a:t>
            </a:r>
            <a:r>
              <a:rPr lang="ja-JP" altLang="ja-JP" sz="1600" dirty="0" smtClean="0">
                <a:latin typeface="游明朝" panose="02020400000000000000" pitchFamily="18" charset="-128"/>
                <a:ea typeface="游明朝" panose="02020400000000000000" pitchFamily="18" charset="-128"/>
                <a:cs typeface="Times New Roman" panose="02020603050405020304" pitchFamily="18" charset="0"/>
              </a:rPr>
              <a:t>。</a:t>
            </a:r>
            <a:endParaRPr lang="ja-JP" altLang="en-US" sz="1600" dirty="0">
              <a:latin typeface="游明朝" panose="02020400000000000000" pitchFamily="18" charset="-128"/>
              <a:ea typeface="游明朝" panose="02020400000000000000" pitchFamily="18" charset="-128"/>
            </a:endParaRPr>
          </a:p>
        </p:txBody>
      </p:sp>
      <p:sp>
        <p:nvSpPr>
          <p:cNvPr id="26" name="テキスト ボックス 25"/>
          <p:cNvSpPr txBox="1"/>
          <p:nvPr/>
        </p:nvSpPr>
        <p:spPr>
          <a:xfrm>
            <a:off x="954001" y="4401753"/>
            <a:ext cx="8380498" cy="1432252"/>
          </a:xfrm>
          <a:prstGeom prst="rect">
            <a:avLst/>
          </a:prstGeom>
          <a:solidFill>
            <a:srgbClr val="E7EFF9"/>
          </a:solidFill>
        </p:spPr>
        <p:txBody>
          <a:bodyPr wrap="square" lIns="144000" tIns="288000" rIns="144000" bIns="216000" rtlCol="0">
            <a:spAutoFit/>
          </a:bodyPr>
          <a:lstStyle/>
          <a:p>
            <a:r>
              <a:rPr kumimoji="1" lang="en-US" altLang="ja-JP" sz="4000" b="1" dirty="0" smtClean="0">
                <a:solidFill>
                  <a:schemeClr val="tx1">
                    <a:lumMod val="85000"/>
                    <a:lumOff val="15000"/>
                  </a:schemeClr>
                </a:solidFill>
                <a:latin typeface="メイリオ" panose="020B0604030504040204" pitchFamily="50" charset="-128"/>
                <a:ea typeface="メイリオ" panose="020B0604030504040204" pitchFamily="50" charset="-128"/>
              </a:rPr>
              <a:t>Confluence</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がより</a:t>
            </a:r>
            <a:r>
              <a:rPr kumimoji="1" lang="ja-JP" altLang="en-US" sz="4000" b="1" dirty="0" smtClean="0">
                <a:solidFill>
                  <a:srgbClr val="EA0000"/>
                </a:solidFill>
                <a:latin typeface="メイリオ" panose="020B0604030504040204" pitchFamily="50" charset="-128"/>
                <a:ea typeface="メイリオ" panose="020B0604030504040204" pitchFamily="50" charset="-128"/>
              </a:rPr>
              <a:t>活用</a:t>
            </a:r>
            <a:r>
              <a:rPr kumimoji="1" lang="ja-JP" altLang="en-US" sz="4000" b="1" dirty="0">
                <a:solidFill>
                  <a:srgbClr val="EA0000"/>
                </a:solidFill>
                <a:latin typeface="メイリオ" panose="020B0604030504040204" pitchFamily="50" charset="-128"/>
                <a:ea typeface="メイリオ" panose="020B0604030504040204" pitchFamily="50" charset="-128"/>
              </a:rPr>
              <a:t>されていく</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こと</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で</a:t>
            </a:r>
            <a:endPar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学習</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データが</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増え、今後、</a:t>
            </a:r>
            <a:r>
              <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の精度</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はさらに上がる！</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7" name="下矢印 26"/>
          <p:cNvSpPr/>
          <p:nvPr/>
        </p:nvSpPr>
        <p:spPr>
          <a:xfrm>
            <a:off x="4665144" y="3138259"/>
            <a:ext cx="958211" cy="812870"/>
          </a:xfrm>
          <a:prstGeom prst="downArrow">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01972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11" name="正方形/長方形 10"/>
          <p:cNvSpPr/>
          <p:nvPr/>
        </p:nvSpPr>
        <p:spPr>
          <a:xfrm>
            <a:off x="1315199" y="1546863"/>
            <a:ext cx="2313825" cy="338554"/>
          </a:xfrm>
          <a:prstGeom prst="rect">
            <a:avLst/>
          </a:prstGeom>
          <a:ln w="28575">
            <a:solidFill>
              <a:schemeClr val="bg2">
                <a:lumMod val="60000"/>
                <a:lumOff val="40000"/>
              </a:schemeClr>
            </a:solidFill>
          </a:ln>
        </p:spPr>
        <p:txBody>
          <a:bodyPr wrap="square">
            <a:spAutoFit/>
          </a:bodyPr>
          <a:lstStyle/>
          <a:p>
            <a:r>
              <a:rPr kumimoji="1" lang="ja-JP" altLang="en-US" sz="1600" b="1" dirty="0">
                <a:latin typeface="メイリオ" panose="020B0604030504040204" pitchFamily="50" charset="-128"/>
                <a:ea typeface="メイリオ" panose="020B0604030504040204" pitchFamily="50" charset="-128"/>
              </a:rPr>
              <a:t>公式ドキュメントより</a:t>
            </a:r>
            <a:endParaRPr lang="ja-JP" altLang="en-US" sz="1600" b="1" dirty="0">
              <a:latin typeface="メイリオ" panose="020B0604030504040204" pitchFamily="50" charset="-128"/>
              <a:ea typeface="メイリオ" panose="020B0604030504040204" pitchFamily="50" charset="-128"/>
            </a:endParaRPr>
          </a:p>
        </p:txBody>
      </p:sp>
      <p:sp>
        <p:nvSpPr>
          <p:cNvPr id="13" name="正方形/長方形 12"/>
          <p:cNvSpPr/>
          <p:nvPr/>
        </p:nvSpPr>
        <p:spPr>
          <a:xfrm>
            <a:off x="1315199" y="1856639"/>
            <a:ext cx="7580400" cy="584775"/>
          </a:xfrm>
          <a:prstGeom prst="rect">
            <a:avLst/>
          </a:prstGeom>
          <a:solidFill>
            <a:schemeClr val="bg1"/>
          </a:solidFill>
          <a:ln w="28575">
            <a:solidFill>
              <a:schemeClr val="bg2">
                <a:lumMod val="60000"/>
                <a:lumOff val="40000"/>
              </a:schemeClr>
            </a:solidFill>
          </a:ln>
        </p:spPr>
        <p:txBody>
          <a:bodyPr wrap="square">
            <a:spAutoFit/>
          </a:bodyPr>
          <a:lstStyle/>
          <a:p>
            <a:r>
              <a:rPr lang="en-US" altLang="ja-JP" sz="1600" dirty="0">
                <a:latin typeface="游明朝" panose="02020400000000000000" pitchFamily="18" charset="-128"/>
                <a:ea typeface="游明朝" panose="02020400000000000000" pitchFamily="18" charset="-128"/>
                <a:cs typeface="Times New Roman" panose="02020603050405020304" pitchFamily="18" charset="0"/>
              </a:rPr>
              <a:t>Confluence</a:t>
            </a:r>
            <a:r>
              <a:rPr lang="ja-JP" altLang="en-US" sz="1600" dirty="0">
                <a:latin typeface="游明朝" panose="02020400000000000000" pitchFamily="18" charset="-128"/>
                <a:ea typeface="游明朝" panose="02020400000000000000" pitchFamily="18" charset="-128"/>
                <a:cs typeface="Times New Roman" panose="02020603050405020304" pitchFamily="18" charset="0"/>
              </a:rPr>
              <a:t>に詳細かつ完全で最新のコンテンツが豊富に存在する場合に「</a:t>
            </a:r>
            <a:r>
              <a:rPr lang="en-US" altLang="ja-JP" sz="1600" dirty="0">
                <a:latin typeface="游明朝" panose="02020400000000000000" pitchFamily="18" charset="-128"/>
                <a:ea typeface="游明朝" panose="02020400000000000000" pitchFamily="18" charset="-128"/>
                <a:cs typeface="Times New Roman" panose="02020603050405020304" pitchFamily="18" charset="0"/>
              </a:rPr>
              <a:t>Atlassian Intelligence</a:t>
            </a:r>
            <a:r>
              <a:rPr lang="ja-JP" altLang="en-US" sz="1600" dirty="0">
                <a:latin typeface="游明朝" panose="02020400000000000000" pitchFamily="18" charset="-128"/>
                <a:ea typeface="游明朝" panose="02020400000000000000" pitchFamily="18" charset="-128"/>
                <a:cs typeface="Times New Roman" panose="02020603050405020304" pitchFamily="18" charset="0"/>
              </a:rPr>
              <a:t>」は最も効果的に機能する。</a:t>
            </a: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41</a:t>
            </a:fld>
            <a:endParaRPr dirty="0"/>
          </a:p>
        </p:txBody>
      </p:sp>
      <p:sp>
        <p:nvSpPr>
          <p:cNvPr id="7" name="テキスト ボックス 6">
            <a:extLst>
              <a:ext uri="{FF2B5EF4-FFF2-40B4-BE49-F238E27FC236}">
                <a16:creationId xmlns:a16="http://schemas.microsoft.com/office/drawing/2014/main" id="{983156AD-4CF6-0EFB-74FC-902E6F459A7B}"/>
              </a:ext>
            </a:extLst>
          </p:cNvPr>
          <p:cNvSpPr txBox="1"/>
          <p:nvPr/>
        </p:nvSpPr>
        <p:spPr>
          <a:xfrm>
            <a:off x="954001" y="943391"/>
            <a:ext cx="3459737"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en-US" altLang="ja-JP" sz="1800" dirty="0">
                <a:latin typeface="メイリオ" panose="020B0604030504040204" pitchFamily="50" charset="-128"/>
                <a:ea typeface="メイリオ" panose="020B0604030504040204" pitchFamily="50" charset="-128"/>
              </a:rPr>
              <a:t>AI</a:t>
            </a:r>
            <a:r>
              <a:rPr kumimoji="1" lang="ja-JP" altLang="en-US" sz="1800" dirty="0">
                <a:latin typeface="メイリオ" panose="020B0604030504040204" pitchFamily="50" charset="-128"/>
                <a:ea typeface="メイリオ" panose="020B0604030504040204" pitchFamily="50" charset="-128"/>
              </a:rPr>
              <a:t>精度向上へ</a:t>
            </a:r>
            <a:r>
              <a:rPr kumimoji="1" lang="ja-JP" altLang="en-US" sz="1800" dirty="0" smtClean="0">
                <a:latin typeface="メイリオ" panose="020B0604030504040204" pitchFamily="50" charset="-128"/>
                <a:ea typeface="メイリオ" panose="020B0604030504040204" pitchFamily="50" charset="-128"/>
              </a:rPr>
              <a:t>の</a:t>
            </a:r>
            <a:r>
              <a:rPr kumimoji="1" lang="ja-JP" altLang="en-US" sz="1800" dirty="0">
                <a:latin typeface="メイリオ" panose="020B0604030504040204" pitchFamily="50" charset="-128"/>
                <a:ea typeface="メイリオ" panose="020B0604030504040204" pitchFamily="50" charset="-128"/>
              </a:rPr>
              <a:t>対応</a:t>
            </a:r>
            <a:r>
              <a:rPr kumimoji="1" lang="ja-JP" altLang="en-US" sz="1800" dirty="0" smtClean="0">
                <a:latin typeface="メイリオ" panose="020B0604030504040204" pitchFamily="50" charset="-128"/>
                <a:ea typeface="メイリオ" panose="020B0604030504040204" pitchFamily="50" charset="-128"/>
              </a:rPr>
              <a:t>策②</a:t>
            </a:r>
            <a:endParaRPr kumimoji="1" lang="ja-JP" altLang="en-US" sz="1800" dirty="0">
              <a:latin typeface="メイリオ" panose="020B0604030504040204" pitchFamily="50" charset="-128"/>
              <a:ea typeface="メイリオ" panose="020B0604030504040204" pitchFamily="50" charset="-128"/>
            </a:endParaRPr>
          </a:p>
        </p:txBody>
      </p:sp>
      <p:sp>
        <p:nvSpPr>
          <p:cNvPr id="12" name="タイトル 2"/>
          <p:cNvSpPr>
            <a:spLocks noGrp="1"/>
          </p:cNvSpPr>
          <p:nvPr>
            <p:ph type="title"/>
          </p:nvPr>
        </p:nvSpPr>
        <p:spPr/>
        <p:txBody>
          <a:bodyPr/>
          <a:lstStyle/>
          <a:p>
            <a:r>
              <a:rPr kumimoji="1" lang="en-US" altLang="ja-JP" dirty="0" smtClean="0">
                <a:latin typeface="メイリオ" panose="020B0604030504040204" pitchFamily="50" charset="-128"/>
                <a:ea typeface="メイリオ" panose="020B0604030504040204" pitchFamily="50" charset="-128"/>
              </a:rPr>
              <a:t>8.</a:t>
            </a:r>
            <a:r>
              <a:rPr kumimoji="1" lang="ja-JP" altLang="en-US" dirty="0">
                <a:latin typeface="メイリオ" panose="020B0604030504040204" pitchFamily="50" charset="-128"/>
                <a:ea typeface="メイリオ" panose="020B0604030504040204" pitchFamily="50" charset="-128"/>
              </a:rPr>
              <a:t> </a:t>
            </a:r>
            <a:r>
              <a:rPr kumimoji="1" lang="ja-JP" altLang="en-US" dirty="0" smtClean="0">
                <a:latin typeface="メイリオ" panose="020B0604030504040204" pitchFamily="50" charset="-128"/>
                <a:ea typeface="メイリオ" panose="020B0604030504040204" pitchFamily="50" charset="-128"/>
              </a:rPr>
              <a:t>課題</a:t>
            </a:r>
            <a:r>
              <a:rPr kumimoji="1" lang="ja-JP" altLang="en-US" dirty="0">
                <a:latin typeface="メイリオ" panose="020B0604030504040204" pitchFamily="50" charset="-128"/>
                <a:ea typeface="メイリオ" panose="020B0604030504040204" pitchFamily="50" charset="-128"/>
              </a:rPr>
              <a:t>に</a:t>
            </a:r>
            <a:r>
              <a:rPr kumimoji="1" lang="ja-JP" altLang="en-US" dirty="0" smtClean="0">
                <a:latin typeface="メイリオ" panose="020B0604030504040204" pitchFamily="50" charset="-128"/>
                <a:ea typeface="メイリオ" panose="020B0604030504040204" pitchFamily="50" charset="-128"/>
              </a:rPr>
              <a:t>対する</a:t>
            </a:r>
            <a:r>
              <a:rPr kumimoji="1" lang="ja-JP" altLang="en-US" dirty="0">
                <a:latin typeface="メイリオ" panose="020B0604030504040204" pitchFamily="50" charset="-128"/>
                <a:ea typeface="メイリオ" panose="020B0604030504040204" pitchFamily="50" charset="-128"/>
              </a:rPr>
              <a:t>対応</a:t>
            </a:r>
            <a:r>
              <a:rPr kumimoji="1" lang="ja-JP" altLang="en-US" dirty="0" smtClean="0">
                <a:latin typeface="メイリオ" panose="020B0604030504040204" pitchFamily="50" charset="-128"/>
                <a:ea typeface="メイリオ" panose="020B0604030504040204" pitchFamily="50" charset="-128"/>
              </a:rPr>
              <a:t>策</a:t>
            </a:r>
            <a:endParaRPr kumimoji="1" lang="ja-JP" altLang="en-US" dirty="0">
              <a:latin typeface="メイリオ" panose="020B0604030504040204" pitchFamily="50" charset="-128"/>
              <a:ea typeface="メイリオ" panose="020B0604030504040204" pitchFamily="50" charset="-128"/>
            </a:endParaRPr>
          </a:p>
        </p:txBody>
      </p:sp>
      <p:sp>
        <p:nvSpPr>
          <p:cNvPr id="15" name="下矢印 14"/>
          <p:cNvSpPr/>
          <p:nvPr/>
        </p:nvSpPr>
        <p:spPr>
          <a:xfrm>
            <a:off x="4665144" y="3138259"/>
            <a:ext cx="958211" cy="812870"/>
          </a:xfrm>
          <a:prstGeom prst="downArrow">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954001" y="4401753"/>
            <a:ext cx="8380498" cy="1432252"/>
          </a:xfrm>
          <a:prstGeom prst="rect">
            <a:avLst/>
          </a:prstGeom>
          <a:solidFill>
            <a:srgbClr val="E7EFF9"/>
          </a:solidFill>
        </p:spPr>
        <p:txBody>
          <a:bodyPr wrap="square" lIns="324000" tIns="288000" rIns="144000" bIns="216000" rtlCol="0">
            <a:spAutoFit/>
          </a:bodyPr>
          <a:lstStyle/>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今後も</a:t>
            </a:r>
            <a:r>
              <a:rPr kumimoji="1" lang="ja-JP" altLang="en-US" sz="4000" b="1" dirty="0">
                <a:solidFill>
                  <a:schemeClr val="tx1">
                    <a:lumMod val="85000"/>
                    <a:lumOff val="15000"/>
                  </a:schemeClr>
                </a:solidFill>
                <a:latin typeface="メイリオ" panose="020B0604030504040204" pitchFamily="50" charset="-128"/>
                <a:ea typeface="メイリオ" panose="020B0604030504040204" pitchFamily="50" charset="-128"/>
              </a:rPr>
              <a:t>正確なデータ</a:t>
            </a:r>
            <a:r>
              <a:rPr kumimoji="1" lang="ja-JP" altLang="en-US" sz="4000" b="1" dirty="0" smtClean="0">
                <a:solidFill>
                  <a:schemeClr val="tx1">
                    <a:lumMod val="85000"/>
                    <a:lumOff val="15000"/>
                  </a:schemeClr>
                </a:solidFill>
                <a:latin typeface="メイリオ" panose="020B0604030504040204" pitchFamily="50" charset="-128"/>
                <a:ea typeface="メイリオ" panose="020B0604030504040204" pitchFamily="50" charset="-128"/>
              </a:rPr>
              <a:t>を</a:t>
            </a:r>
            <a:r>
              <a:rPr kumimoji="1" lang="ja-JP" altLang="en-US" sz="4000" b="1" dirty="0" smtClean="0">
                <a:solidFill>
                  <a:srgbClr val="EA0000"/>
                </a:solidFill>
                <a:latin typeface="メイリオ" panose="020B0604030504040204" pitchFamily="50" charset="-128"/>
                <a:ea typeface="メイリオ" panose="020B0604030504040204" pitchFamily="50" charset="-128"/>
              </a:rPr>
              <a:t>追加</a:t>
            </a:r>
            <a:r>
              <a:rPr kumimoji="1" lang="ja-JP" altLang="en-US" sz="4000" b="1" dirty="0" smtClean="0">
                <a:solidFill>
                  <a:schemeClr val="tx1">
                    <a:lumMod val="85000"/>
                    <a:lumOff val="15000"/>
                  </a:schemeClr>
                </a:solidFill>
                <a:latin typeface="メイリオ" panose="020B0604030504040204" pitchFamily="50" charset="-128"/>
                <a:ea typeface="メイリオ" panose="020B0604030504040204" pitchFamily="50" charset="-128"/>
              </a:rPr>
              <a:t>・</a:t>
            </a:r>
            <a:r>
              <a:rPr kumimoji="1" lang="ja-JP" altLang="en-US" sz="4000" b="1" dirty="0" smtClean="0">
                <a:solidFill>
                  <a:srgbClr val="EA0000"/>
                </a:solidFill>
                <a:latin typeface="メイリオ" panose="020B0604030504040204" pitchFamily="50" charset="-128"/>
                <a:ea typeface="メイリオ" panose="020B0604030504040204" pitchFamily="50" charset="-128"/>
              </a:rPr>
              <a:t>更新</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し、</a:t>
            </a:r>
            <a:endPar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その</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データを整理</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すること</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により、</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の効果が発揮</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される</a:t>
            </a:r>
            <a:r>
              <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63657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42</a:t>
            </a:fld>
            <a:endParaRPr dirty="0"/>
          </a:p>
        </p:txBody>
      </p:sp>
      <p:sp>
        <p:nvSpPr>
          <p:cNvPr id="13" name="タイトル 2"/>
          <p:cNvSpPr>
            <a:spLocks noGrp="1"/>
          </p:cNvSpPr>
          <p:nvPr>
            <p:ph type="title"/>
          </p:nvPr>
        </p:nvSpPr>
        <p:spPr/>
        <p:txBody>
          <a:bodyPr/>
          <a:lstStyle/>
          <a:p>
            <a:r>
              <a:rPr kumimoji="1" lang="en-US" altLang="ja-JP" dirty="0" smtClean="0">
                <a:latin typeface="メイリオ" panose="020B0604030504040204" pitchFamily="50" charset="-128"/>
                <a:ea typeface="メイリオ" panose="020B0604030504040204" pitchFamily="50" charset="-128"/>
              </a:rPr>
              <a:t>9. </a:t>
            </a:r>
            <a:r>
              <a:rPr kumimoji="1" lang="ja-JP" altLang="en-US" dirty="0">
                <a:latin typeface="メイリオ" panose="020B0604030504040204" pitchFamily="50" charset="-128"/>
                <a:ea typeface="メイリオ" panose="020B0604030504040204" pitchFamily="50" charset="-128"/>
              </a:rPr>
              <a:t>今後の取り組み</a:t>
            </a:r>
          </a:p>
        </p:txBody>
      </p:sp>
      <p:sp>
        <p:nvSpPr>
          <p:cNvPr id="9" name="テキスト ボックス 8"/>
          <p:cNvSpPr txBox="1"/>
          <p:nvPr/>
        </p:nvSpPr>
        <p:spPr>
          <a:xfrm>
            <a:off x="2051537" y="1249776"/>
            <a:ext cx="6096175" cy="770774"/>
          </a:xfrm>
          <a:prstGeom prst="rect">
            <a:avLst/>
          </a:prstGeom>
          <a:noFill/>
          <a:ln w="28575">
            <a:solidFill>
              <a:schemeClr val="bg2">
                <a:lumMod val="60000"/>
                <a:lumOff val="40000"/>
              </a:schemeClr>
            </a:solidFill>
          </a:ln>
        </p:spPr>
        <p:txBody>
          <a:bodyPr wrap="square" lIns="180000" tIns="108000" rtlCol="0">
            <a:spAutoFit/>
          </a:bodyPr>
          <a:lstStyle/>
          <a:p>
            <a:r>
              <a:rPr kumimoji="1" lang="en-US" altLang="ja-JP" sz="2000" dirty="0" smtClean="0">
                <a:solidFill>
                  <a:schemeClr val="tx1"/>
                </a:solidFill>
                <a:latin typeface="メイリオ" panose="020B0604030504040204" pitchFamily="50" charset="-128"/>
                <a:ea typeface="メイリオ" panose="020B0604030504040204" pitchFamily="50" charset="-128"/>
              </a:rPr>
              <a:t>KCBS</a:t>
            </a:r>
            <a:r>
              <a:rPr kumimoji="1" lang="ja-JP" altLang="en-US" sz="2000" dirty="0">
                <a:solidFill>
                  <a:schemeClr val="tx1"/>
                </a:solidFill>
                <a:latin typeface="メイリオ" panose="020B0604030504040204" pitchFamily="50" charset="-128"/>
                <a:ea typeface="メイリオ" panose="020B0604030504040204" pitchFamily="50" charset="-128"/>
              </a:rPr>
              <a:t>事業部では既に</a:t>
            </a:r>
            <a:r>
              <a:rPr kumimoji="1" lang="en-US" altLang="ja-JP" sz="2000" dirty="0">
                <a:solidFill>
                  <a:schemeClr val="tx1"/>
                </a:solidFill>
                <a:latin typeface="メイリオ" panose="020B0604030504040204" pitchFamily="50" charset="-128"/>
                <a:ea typeface="メイリオ" panose="020B0604030504040204" pitchFamily="50" charset="-128"/>
              </a:rPr>
              <a:t>Confluence</a:t>
            </a:r>
            <a:r>
              <a:rPr kumimoji="1" lang="ja-JP" altLang="en-US" sz="2000" dirty="0">
                <a:solidFill>
                  <a:schemeClr val="tx1"/>
                </a:solidFill>
                <a:latin typeface="メイリオ" panose="020B0604030504040204" pitchFamily="50" charset="-128"/>
                <a:ea typeface="メイリオ" panose="020B0604030504040204" pitchFamily="50" charset="-128"/>
              </a:rPr>
              <a:t>と</a:t>
            </a:r>
            <a:r>
              <a:rPr kumimoji="1" lang="en-US" altLang="ja-JP" sz="2000" dirty="0">
                <a:solidFill>
                  <a:schemeClr val="tx1"/>
                </a:solidFill>
                <a:latin typeface="メイリオ" panose="020B0604030504040204" pitchFamily="50" charset="-128"/>
                <a:ea typeface="メイリオ" panose="020B0604030504040204" pitchFamily="50" charset="-128"/>
              </a:rPr>
              <a:t>Jira</a:t>
            </a:r>
            <a:r>
              <a:rPr kumimoji="1" lang="ja-JP" altLang="en-US" sz="2000" dirty="0">
                <a:solidFill>
                  <a:schemeClr val="tx1"/>
                </a:solidFill>
                <a:latin typeface="メイリオ" panose="020B0604030504040204" pitchFamily="50" charset="-128"/>
                <a:ea typeface="メイリオ" panose="020B0604030504040204" pitchFamily="50" charset="-128"/>
              </a:rPr>
              <a:t>を導入し</a:t>
            </a:r>
            <a:r>
              <a:rPr kumimoji="1" lang="ja-JP" altLang="en-US" sz="2000" dirty="0" smtClean="0">
                <a:solidFill>
                  <a:schemeClr val="tx1"/>
                </a:solidFill>
                <a:latin typeface="メイリオ" panose="020B0604030504040204" pitchFamily="50" charset="-128"/>
                <a:ea typeface="メイリオ" panose="020B0604030504040204" pitchFamily="50" charset="-128"/>
              </a:rPr>
              <a:t>、</a:t>
            </a:r>
            <a:endParaRPr kumimoji="1" lang="en-US" altLang="ja-JP" sz="2000" dirty="0" smtClean="0">
              <a:solidFill>
                <a:schemeClr val="tx1"/>
              </a:solidFill>
              <a:latin typeface="メイリオ" panose="020B0604030504040204" pitchFamily="50" charset="-128"/>
              <a:ea typeface="メイリオ" panose="020B0604030504040204" pitchFamily="50" charset="-128"/>
            </a:endParaRPr>
          </a:p>
          <a:p>
            <a:r>
              <a:rPr kumimoji="1" lang="ja-JP" altLang="en-US" sz="2000" dirty="0" smtClean="0">
                <a:solidFill>
                  <a:schemeClr val="tx1"/>
                </a:solidFill>
                <a:latin typeface="メイリオ" panose="020B0604030504040204" pitchFamily="50" charset="-128"/>
                <a:ea typeface="メイリオ" panose="020B0604030504040204" pitchFamily="50" charset="-128"/>
              </a:rPr>
              <a:t>ナレッジの蓄積</a:t>
            </a:r>
            <a:r>
              <a:rPr kumimoji="1" lang="ja-JP" altLang="en-US" sz="2000" dirty="0">
                <a:solidFill>
                  <a:schemeClr val="tx1"/>
                </a:solidFill>
                <a:latin typeface="メイリオ" panose="020B0604030504040204" pitchFamily="50" charset="-128"/>
                <a:ea typeface="メイリオ" panose="020B0604030504040204" pitchFamily="50" charset="-128"/>
              </a:rPr>
              <a:t>と活用は進んでいる。</a:t>
            </a:r>
            <a:endParaRPr kumimoji="1" lang="en-US" altLang="ja-JP" sz="2000" dirty="0">
              <a:solidFill>
                <a:schemeClr val="tx1"/>
              </a:solidFill>
              <a:latin typeface="メイリオ" panose="020B0604030504040204" pitchFamily="50" charset="-128"/>
              <a:ea typeface="メイリオ" panose="020B0604030504040204" pitchFamily="50" charset="-128"/>
            </a:endParaRPr>
          </a:p>
        </p:txBody>
      </p:sp>
      <p:grpSp>
        <p:nvGrpSpPr>
          <p:cNvPr id="4" name="グループ化 3"/>
          <p:cNvGrpSpPr/>
          <p:nvPr/>
        </p:nvGrpSpPr>
        <p:grpSpPr>
          <a:xfrm>
            <a:off x="3986869" y="2205100"/>
            <a:ext cx="1932261" cy="1775544"/>
            <a:chOff x="3671305" y="2394145"/>
            <a:chExt cx="3001553" cy="2415979"/>
          </a:xfrm>
        </p:grpSpPr>
        <p:sp>
          <p:nvSpPr>
            <p:cNvPr id="2" name="下矢印 1"/>
            <p:cNvSpPr/>
            <p:nvPr/>
          </p:nvSpPr>
          <p:spPr>
            <a:xfrm>
              <a:off x="3671305" y="2925064"/>
              <a:ext cx="3001553" cy="1885060"/>
            </a:xfrm>
            <a:prstGeom prst="downArrow">
              <a:avLst>
                <a:gd name="adj1" fmla="val 50000"/>
                <a:gd name="adj2" fmla="val 54548"/>
              </a:avLst>
            </a:prstGeom>
            <a:solidFill>
              <a:srgbClr val="E7EFF9"/>
            </a:solidFill>
            <a:ln>
              <a:solidFill>
                <a:srgbClr val="E7E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3" name="正方形/長方形 2"/>
            <p:cNvSpPr/>
            <p:nvPr/>
          </p:nvSpPr>
          <p:spPr>
            <a:xfrm>
              <a:off x="4416425" y="2610673"/>
              <a:ext cx="1512000" cy="168842"/>
            </a:xfrm>
            <a:prstGeom prst="rect">
              <a:avLst/>
            </a:prstGeom>
            <a:solidFill>
              <a:srgbClr val="E7EFF9"/>
            </a:solidFill>
            <a:ln>
              <a:solidFill>
                <a:srgbClr val="E7E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11" name="正方形/長方形 10"/>
            <p:cNvSpPr/>
            <p:nvPr/>
          </p:nvSpPr>
          <p:spPr>
            <a:xfrm>
              <a:off x="4416425" y="2394145"/>
              <a:ext cx="1512000" cy="104603"/>
            </a:xfrm>
            <a:prstGeom prst="rect">
              <a:avLst/>
            </a:prstGeom>
            <a:solidFill>
              <a:srgbClr val="E7EFF9"/>
            </a:solidFill>
            <a:ln>
              <a:solidFill>
                <a:srgbClr val="E7E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grpSp>
      <p:sp>
        <p:nvSpPr>
          <p:cNvPr id="10" name="テキスト ボックス 9"/>
          <p:cNvSpPr txBox="1"/>
          <p:nvPr/>
        </p:nvSpPr>
        <p:spPr>
          <a:xfrm>
            <a:off x="2399856" y="2601566"/>
            <a:ext cx="5106285" cy="400110"/>
          </a:xfrm>
          <a:prstGeom prst="rect">
            <a:avLst/>
          </a:prstGeom>
          <a:noFill/>
        </p:spPr>
        <p:txBody>
          <a:bodyPr wrap="square" rtlCol="0">
            <a:spAutoFit/>
          </a:bodyPr>
          <a:lstStyle/>
          <a:p>
            <a:r>
              <a:rPr kumimoji="1" lang="ja-JP" altLang="en-US" sz="2000" dirty="0" smtClean="0">
                <a:solidFill>
                  <a:schemeClr val="bg2">
                    <a:lumMod val="60000"/>
                    <a:lumOff val="40000"/>
                  </a:schemeClr>
                </a:solidFill>
                <a:latin typeface="メイリオ" panose="020B0604030504040204" pitchFamily="50" charset="-128"/>
                <a:ea typeface="メイリオ" panose="020B0604030504040204" pitchFamily="50" charset="-128"/>
              </a:rPr>
              <a:t>しかし</a:t>
            </a:r>
            <a:r>
              <a:rPr kumimoji="1" lang="ja-JP" altLang="en-US" sz="2000" dirty="0">
                <a:solidFill>
                  <a:schemeClr val="bg2">
                    <a:lumMod val="60000"/>
                    <a:lumOff val="40000"/>
                  </a:schemeClr>
                </a:solidFill>
                <a:latin typeface="メイリオ" panose="020B0604030504040204" pitchFamily="50" charset="-128"/>
                <a:ea typeface="メイリオ" panose="020B0604030504040204" pitchFamily="50" charset="-128"/>
              </a:rPr>
              <a:t>、</a:t>
            </a:r>
            <a:r>
              <a:rPr kumimoji="1" lang="ja-JP" altLang="en-US" sz="2000" dirty="0" smtClean="0">
                <a:solidFill>
                  <a:schemeClr val="bg2">
                    <a:lumMod val="60000"/>
                    <a:lumOff val="40000"/>
                  </a:schemeClr>
                </a:solidFill>
                <a:latin typeface="メイリオ" panose="020B0604030504040204" pitchFamily="50" charset="-128"/>
                <a:ea typeface="メイリオ" panose="020B0604030504040204" pitchFamily="50" charset="-128"/>
              </a:rPr>
              <a:t>更に</a:t>
            </a:r>
            <a:r>
              <a:rPr kumimoji="1" lang="en-US" altLang="ja-JP" sz="2000" dirty="0">
                <a:solidFill>
                  <a:schemeClr val="bg2">
                    <a:lumMod val="60000"/>
                    <a:lumOff val="40000"/>
                  </a:schemeClr>
                </a:solidFill>
                <a:latin typeface="メイリオ" panose="020B0604030504040204" pitchFamily="50" charset="-128"/>
                <a:ea typeface="メイリオ" panose="020B0604030504040204" pitchFamily="50" charset="-128"/>
              </a:rPr>
              <a:t>AI</a:t>
            </a:r>
            <a:r>
              <a:rPr kumimoji="1" lang="ja-JP" altLang="en-US" sz="2000" dirty="0">
                <a:solidFill>
                  <a:schemeClr val="bg2">
                    <a:lumMod val="60000"/>
                    <a:lumOff val="40000"/>
                  </a:schemeClr>
                </a:solidFill>
                <a:latin typeface="メイリオ" panose="020B0604030504040204" pitchFamily="50" charset="-128"/>
                <a:ea typeface="メイリオ" panose="020B0604030504040204" pitchFamily="50" charset="-128"/>
              </a:rPr>
              <a:t>の精度を上げるために</a:t>
            </a:r>
            <a:r>
              <a:rPr kumimoji="1" lang="ja-JP" altLang="en-US" sz="2000" dirty="0" smtClean="0">
                <a:solidFill>
                  <a:schemeClr val="bg2">
                    <a:lumMod val="60000"/>
                    <a:lumOff val="40000"/>
                  </a:schemeClr>
                </a:solidFill>
                <a:latin typeface="メイリオ" panose="020B0604030504040204" pitchFamily="50" charset="-128"/>
                <a:ea typeface="メイリオ" panose="020B0604030504040204" pitchFamily="50" charset="-128"/>
              </a:rPr>
              <a:t>も</a:t>
            </a:r>
            <a:r>
              <a:rPr kumimoji="1" lang="en-US" altLang="ja-JP" sz="2000" dirty="0" smtClean="0">
                <a:solidFill>
                  <a:schemeClr val="bg2">
                    <a:lumMod val="60000"/>
                    <a:lumOff val="40000"/>
                  </a:schemeClr>
                </a:solidFill>
                <a:latin typeface="メイリオ" panose="020B0604030504040204" pitchFamily="50" charset="-128"/>
                <a:ea typeface="メイリオ" panose="020B0604030504040204" pitchFamily="50" charset="-128"/>
              </a:rPr>
              <a:t>…</a:t>
            </a:r>
            <a:endParaRPr kumimoji="1" lang="en-US" altLang="ja-JP" sz="2000" dirty="0">
              <a:solidFill>
                <a:schemeClr val="bg2">
                  <a:lumMod val="60000"/>
                  <a:lumOff val="40000"/>
                </a:schemeClr>
              </a:solidFill>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954001" y="4228082"/>
            <a:ext cx="8380498" cy="2120508"/>
          </a:xfrm>
          <a:prstGeom prst="rect">
            <a:avLst/>
          </a:prstGeom>
          <a:solidFill>
            <a:srgbClr val="E7EFF9"/>
          </a:solidFill>
        </p:spPr>
        <p:txBody>
          <a:bodyPr wrap="square" lIns="288000" tIns="288000" rIns="504000" bIns="288000" rtlCol="0">
            <a:spAutoFit/>
          </a:bodyPr>
          <a:lstStyle/>
          <a:p>
            <a:r>
              <a:rPr kumimoji="1" lang="ja-JP" altLang="en-US" sz="4000" b="1" dirty="0">
                <a:solidFill>
                  <a:schemeClr val="tx1">
                    <a:lumMod val="85000"/>
                    <a:lumOff val="15000"/>
                  </a:schemeClr>
                </a:solidFill>
                <a:latin typeface="メイリオ" panose="020B0604030504040204" pitchFamily="50" charset="-128"/>
                <a:ea typeface="メイリオ" panose="020B0604030504040204" pitchFamily="50" charset="-128"/>
              </a:rPr>
              <a:t>簡便</a:t>
            </a:r>
            <a:r>
              <a:rPr kumimoji="1" lang="ja-JP" altLang="en-US" sz="4000" b="1" dirty="0" smtClean="0">
                <a:solidFill>
                  <a:schemeClr val="tx1">
                    <a:lumMod val="85000"/>
                    <a:lumOff val="15000"/>
                  </a:schemeClr>
                </a:solidFill>
                <a:latin typeface="メイリオ" panose="020B0604030504040204" pitchFamily="50" charset="-128"/>
                <a:ea typeface="メイリオ" panose="020B0604030504040204" pitchFamily="50" charset="-128"/>
              </a:rPr>
              <a:t>な</a:t>
            </a:r>
            <a:r>
              <a:rPr kumimoji="1" lang="ja-JP" altLang="en-US" sz="4000" b="1" dirty="0" smtClean="0">
                <a:solidFill>
                  <a:srgbClr val="EA0000"/>
                </a:solidFill>
                <a:latin typeface="メイリオ" panose="020B0604030504040204" pitchFamily="50" charset="-128"/>
                <a:ea typeface="メイリオ" panose="020B0604030504040204" pitchFamily="50" charset="-128"/>
              </a:rPr>
              <a:t>データ登録方法</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を</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検討</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し、</a:t>
            </a:r>
            <a:endPar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情報</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の蓄積</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をより活発化させることや、</a:t>
            </a:r>
            <a:endPar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en-US" altLang="ja-JP" sz="3200" b="1" dirty="0" smtClean="0">
                <a:solidFill>
                  <a:schemeClr val="tx1">
                    <a:lumMod val="85000"/>
                    <a:lumOff val="15000"/>
                  </a:schemeClr>
                </a:solidFill>
                <a:latin typeface="メイリオ" panose="020B0604030504040204" pitchFamily="50" charset="-128"/>
                <a:ea typeface="メイリオ" panose="020B0604030504040204" pitchFamily="50" charset="-128"/>
              </a:rPr>
              <a:t>Confluence</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ja-JP" altLang="en-US" sz="4000" b="1" dirty="0">
                <a:solidFill>
                  <a:srgbClr val="EA0000"/>
                </a:solidFill>
                <a:latin typeface="メイリオ" panose="020B0604030504040204" pitchFamily="50" charset="-128"/>
                <a:ea typeface="メイリオ" panose="020B0604030504040204" pitchFamily="50" charset="-128"/>
              </a:rPr>
              <a:t>利用促進活動</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を実施して</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いく</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416276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25" name="正方形/長方形 24"/>
          <p:cNvSpPr/>
          <p:nvPr/>
        </p:nvSpPr>
        <p:spPr>
          <a:xfrm>
            <a:off x="954001" y="2400446"/>
            <a:ext cx="8418599" cy="4092346"/>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43</a:t>
            </a:fld>
            <a:endParaRPr dirty="0"/>
          </a:p>
        </p:txBody>
      </p:sp>
      <p:sp>
        <p:nvSpPr>
          <p:cNvPr id="13" name="タイトル 2"/>
          <p:cNvSpPr>
            <a:spLocks noGrp="1"/>
          </p:cNvSpPr>
          <p:nvPr>
            <p:ph type="title"/>
          </p:nvPr>
        </p:nvSpPr>
        <p:spPr/>
        <p:txBody>
          <a:bodyPr/>
          <a:lstStyle/>
          <a:p>
            <a:r>
              <a:rPr kumimoji="1" lang="en-US" altLang="ja-JP" dirty="0" smtClean="0">
                <a:latin typeface="メイリオ" panose="020B0604030504040204" pitchFamily="50" charset="-128"/>
                <a:ea typeface="メイリオ" panose="020B0604030504040204" pitchFamily="50" charset="-128"/>
              </a:rPr>
              <a:t>9. </a:t>
            </a:r>
            <a:r>
              <a:rPr kumimoji="1" lang="ja-JP" altLang="en-US" dirty="0">
                <a:latin typeface="メイリオ" panose="020B0604030504040204" pitchFamily="50" charset="-128"/>
                <a:ea typeface="メイリオ" panose="020B0604030504040204" pitchFamily="50" charset="-128"/>
              </a:rPr>
              <a:t>今後の取り組み</a:t>
            </a:r>
          </a:p>
        </p:txBody>
      </p:sp>
      <p:sp>
        <p:nvSpPr>
          <p:cNvPr id="7" name="テキスト ボックス 6"/>
          <p:cNvSpPr txBox="1"/>
          <p:nvPr/>
        </p:nvSpPr>
        <p:spPr>
          <a:xfrm>
            <a:off x="954001" y="838772"/>
            <a:ext cx="6676512" cy="646986"/>
          </a:xfrm>
          <a:prstGeom prst="roundRect">
            <a:avLst/>
          </a:prstGeom>
          <a:ln w="28575">
            <a:solidFill>
              <a:schemeClr val="bg2">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sz="1600" b="1" dirty="0">
                <a:solidFill>
                  <a:schemeClr val="tx1"/>
                </a:solidFill>
                <a:latin typeface="メイリオ" panose="020B0604030504040204" pitchFamily="50" charset="-128"/>
                <a:ea typeface="メイリオ" panose="020B0604030504040204" pitchFamily="50" charset="-128"/>
              </a:rPr>
              <a:t>簡便</a:t>
            </a:r>
            <a:r>
              <a:rPr kumimoji="1" lang="ja-JP" altLang="en-US" sz="1600" b="1" dirty="0" smtClean="0">
                <a:solidFill>
                  <a:schemeClr val="tx1"/>
                </a:solidFill>
                <a:latin typeface="メイリオ" panose="020B0604030504040204" pitchFamily="50" charset="-128"/>
                <a:ea typeface="メイリオ" panose="020B0604030504040204" pitchFamily="50" charset="-128"/>
              </a:rPr>
              <a:t>なデータ登録方法</a:t>
            </a:r>
            <a:r>
              <a:rPr kumimoji="1" lang="ja-JP" altLang="en-US" sz="1600" dirty="0" smtClean="0">
                <a:solidFill>
                  <a:schemeClr val="tx1"/>
                </a:solidFill>
                <a:latin typeface="メイリオ" panose="020B0604030504040204" pitchFamily="50" charset="-128"/>
                <a:ea typeface="メイリオ" panose="020B0604030504040204" pitchFamily="50" charset="-128"/>
              </a:rPr>
              <a:t>を</a:t>
            </a:r>
            <a:r>
              <a:rPr kumimoji="1" lang="ja-JP" altLang="en-US" sz="1600" dirty="0">
                <a:solidFill>
                  <a:schemeClr val="tx1"/>
                </a:solidFill>
                <a:latin typeface="メイリオ" panose="020B0604030504040204" pitchFamily="50" charset="-128"/>
                <a:ea typeface="メイリオ" panose="020B0604030504040204" pitchFamily="50" charset="-128"/>
              </a:rPr>
              <a:t>検討し情報の蓄積をより活発化させることや</a:t>
            </a:r>
            <a:r>
              <a:rPr kumimoji="1" lang="ja-JP" altLang="en-US" sz="1600" dirty="0" smtClean="0">
                <a:solidFill>
                  <a:schemeClr val="tx1"/>
                </a:solidFill>
                <a:latin typeface="メイリオ" panose="020B0604030504040204" pitchFamily="50" charset="-128"/>
                <a:ea typeface="メイリオ" panose="020B0604030504040204" pitchFamily="50" charset="-128"/>
              </a:rPr>
              <a:t>、</a:t>
            </a:r>
            <a:endParaRPr kumimoji="1" lang="en-US" altLang="ja-JP" sz="1600" dirty="0" smtClean="0">
              <a:solidFill>
                <a:schemeClr val="tx1"/>
              </a:solidFill>
              <a:latin typeface="メイリオ" panose="020B0604030504040204" pitchFamily="50" charset="-128"/>
              <a:ea typeface="メイリオ" panose="020B0604030504040204" pitchFamily="50" charset="-128"/>
            </a:endParaRPr>
          </a:p>
          <a:p>
            <a:r>
              <a:rPr kumimoji="1" lang="en-US" altLang="ja-JP" sz="1600" b="1" dirty="0" smtClean="0">
                <a:solidFill>
                  <a:schemeClr val="tx1"/>
                </a:solidFill>
                <a:latin typeface="メイリオ" panose="020B0604030504040204" pitchFamily="50" charset="-128"/>
                <a:ea typeface="メイリオ" panose="020B0604030504040204" pitchFamily="50" charset="-128"/>
              </a:rPr>
              <a:t>Confluence</a:t>
            </a:r>
            <a:r>
              <a:rPr kumimoji="1" lang="ja-JP" altLang="en-US" sz="1600" b="1" dirty="0">
                <a:solidFill>
                  <a:schemeClr val="tx1"/>
                </a:solidFill>
                <a:latin typeface="メイリオ" panose="020B0604030504040204" pitchFamily="50" charset="-128"/>
                <a:ea typeface="メイリオ" panose="020B0604030504040204" pitchFamily="50" charset="-128"/>
              </a:rPr>
              <a:t>の利用促進活動</a:t>
            </a:r>
            <a:r>
              <a:rPr kumimoji="1" lang="ja-JP" altLang="en-US" sz="1600" dirty="0">
                <a:solidFill>
                  <a:schemeClr val="tx1"/>
                </a:solidFill>
                <a:latin typeface="メイリオ" panose="020B0604030504040204" pitchFamily="50" charset="-128"/>
                <a:ea typeface="メイリオ" panose="020B0604030504040204" pitchFamily="50" charset="-128"/>
              </a:rPr>
              <a:t>を実施して</a:t>
            </a:r>
            <a:r>
              <a:rPr kumimoji="1" lang="ja-JP" altLang="en-US" sz="1600" dirty="0" smtClean="0">
                <a:solidFill>
                  <a:schemeClr val="tx1"/>
                </a:solidFill>
                <a:latin typeface="メイリオ" panose="020B0604030504040204" pitchFamily="50" charset="-128"/>
                <a:ea typeface="メイリオ" panose="020B0604030504040204" pitchFamily="50" charset="-128"/>
              </a:rPr>
              <a:t>いくために</a:t>
            </a:r>
            <a:r>
              <a:rPr kumimoji="1" lang="en-US" altLang="ja-JP" sz="1600" dirty="0" smtClean="0">
                <a:solidFill>
                  <a:schemeClr val="tx1"/>
                </a:solidFill>
                <a:latin typeface="メイリオ" panose="020B0604030504040204" pitchFamily="50" charset="-128"/>
                <a:ea typeface="メイリオ" panose="020B0604030504040204" pitchFamily="50" charset="-128"/>
              </a:rPr>
              <a:t>…</a:t>
            </a:r>
            <a:endParaRPr kumimoji="1" lang="en-US" altLang="ja-JP" sz="1600" dirty="0">
              <a:solidFill>
                <a:schemeClr val="tx1"/>
              </a:solidFill>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1055474" y="3915613"/>
            <a:ext cx="3960000" cy="1152000"/>
          </a:xfrm>
          <a:prstGeom prst="roundRect">
            <a:avLst/>
          </a:prstGeom>
          <a:solidFill>
            <a:schemeClr val="bg2">
              <a:lumMod val="60000"/>
              <a:lumOff val="40000"/>
            </a:schemeClr>
          </a:solidFill>
          <a:ln>
            <a:noFill/>
          </a:ln>
        </p:spPr>
        <p:txBody>
          <a:bodyPr wrap="square" tIns="144000" rtlCol="0" anchor="ctr" anchorCtr="0">
            <a:noAutofit/>
          </a:bodyPr>
          <a:lstStyle/>
          <a:p>
            <a:r>
              <a:rPr kumimoji="1" lang="en-US" altLang="ja-JP" sz="2000" dirty="0">
                <a:solidFill>
                  <a:schemeClr val="bg1"/>
                </a:solidFill>
                <a:latin typeface="メイリオ" panose="020B0604030504040204" pitchFamily="50" charset="-128"/>
                <a:ea typeface="メイリオ" panose="020B0604030504040204" pitchFamily="50" charset="-128"/>
              </a:rPr>
              <a:t>Atlassian</a:t>
            </a:r>
            <a:r>
              <a:rPr kumimoji="1" lang="ja-JP" altLang="en-US" sz="2000" dirty="0">
                <a:solidFill>
                  <a:schemeClr val="bg1"/>
                </a:solidFill>
                <a:latin typeface="メイリオ" panose="020B0604030504040204" pitchFamily="50" charset="-128"/>
                <a:ea typeface="メイリオ" panose="020B0604030504040204" pitchFamily="50" charset="-128"/>
              </a:rPr>
              <a:t> </a:t>
            </a:r>
            <a:r>
              <a:rPr kumimoji="1" lang="en-US" altLang="ja-JP" sz="2000" dirty="0">
                <a:solidFill>
                  <a:schemeClr val="bg1"/>
                </a:solidFill>
                <a:latin typeface="メイリオ" panose="020B0604030504040204" pitchFamily="50" charset="-128"/>
                <a:ea typeface="メイリオ" panose="020B0604030504040204" pitchFamily="50" charset="-128"/>
              </a:rPr>
              <a:t>Intelligence</a:t>
            </a:r>
            <a:r>
              <a:rPr kumimoji="1" lang="ja-JP" altLang="en-US" sz="2000" dirty="0">
                <a:solidFill>
                  <a:schemeClr val="bg1"/>
                </a:solidFill>
                <a:latin typeface="メイリオ" panose="020B0604030504040204" pitchFamily="50" charset="-128"/>
                <a:ea typeface="メイリオ" panose="020B0604030504040204" pitchFamily="50" charset="-128"/>
              </a:rPr>
              <a:t>を</a:t>
            </a:r>
            <a:r>
              <a:rPr kumimoji="1" lang="ja-JP" altLang="en-US" sz="2000" dirty="0" smtClean="0">
                <a:solidFill>
                  <a:schemeClr val="bg1"/>
                </a:solidFill>
                <a:latin typeface="メイリオ" panose="020B0604030504040204" pitchFamily="50" charset="-128"/>
                <a:ea typeface="メイリオ" panose="020B0604030504040204" pitchFamily="50" charset="-128"/>
              </a:rPr>
              <a:t>使った</a:t>
            </a:r>
            <a:endParaRPr kumimoji="1" lang="en-US" altLang="ja-JP" sz="2000" dirty="0" smtClean="0">
              <a:solidFill>
                <a:schemeClr val="bg1"/>
              </a:solidFill>
              <a:latin typeface="メイリオ" panose="020B0604030504040204" pitchFamily="50" charset="-128"/>
              <a:ea typeface="メイリオ" panose="020B0604030504040204" pitchFamily="50" charset="-128"/>
            </a:endParaRPr>
          </a:p>
          <a:p>
            <a:r>
              <a:rPr kumimoji="1" lang="ja-JP" altLang="en-US" sz="2000" dirty="0" smtClean="0">
                <a:solidFill>
                  <a:schemeClr val="bg1"/>
                </a:solidFill>
                <a:latin typeface="メイリオ" panose="020B0604030504040204" pitchFamily="50" charset="-128"/>
                <a:ea typeface="メイリオ" panose="020B0604030504040204" pitchFamily="50" charset="-128"/>
              </a:rPr>
              <a:t>自動</a:t>
            </a:r>
            <a:r>
              <a:rPr kumimoji="1" lang="ja-JP" altLang="en-US" sz="2000" dirty="0">
                <a:solidFill>
                  <a:schemeClr val="bg1"/>
                </a:solidFill>
                <a:latin typeface="メイリオ" panose="020B0604030504040204" pitchFamily="50" charset="-128"/>
                <a:ea typeface="メイリオ" panose="020B0604030504040204" pitchFamily="50" charset="-128"/>
              </a:rPr>
              <a:t>反映</a:t>
            </a:r>
            <a:r>
              <a:rPr kumimoji="1" lang="ja-JP" altLang="en-US" sz="2000" dirty="0" smtClean="0">
                <a:solidFill>
                  <a:schemeClr val="bg1"/>
                </a:solidFill>
                <a:latin typeface="メイリオ" panose="020B0604030504040204" pitchFamily="50" charset="-128"/>
                <a:ea typeface="メイリオ" panose="020B0604030504040204" pitchFamily="50" charset="-128"/>
              </a:rPr>
              <a:t>機能</a:t>
            </a:r>
            <a:endParaRPr kumimoji="1" lang="en-US" altLang="ja-JP" sz="2000" dirty="0">
              <a:solidFill>
                <a:schemeClr val="bg1"/>
              </a:solidFill>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5295899" y="3915613"/>
            <a:ext cx="3960000" cy="1152000"/>
          </a:xfrm>
          <a:prstGeom prst="roundRect">
            <a:avLst/>
          </a:prstGeom>
          <a:solidFill>
            <a:schemeClr val="bg2">
              <a:lumMod val="60000"/>
              <a:lumOff val="40000"/>
            </a:schemeClr>
          </a:solidFill>
          <a:ln>
            <a:noFill/>
          </a:ln>
        </p:spPr>
        <p:txBody>
          <a:bodyPr wrap="square" tIns="144000" rtlCol="0" anchor="ctr" anchorCtr="0">
            <a:noAutofit/>
          </a:bodyPr>
          <a:lstStyle/>
          <a:p>
            <a:r>
              <a:rPr kumimoji="1" lang="ja-JP" altLang="en-US" sz="2000" dirty="0" smtClean="0">
                <a:solidFill>
                  <a:schemeClr val="bg1"/>
                </a:solidFill>
                <a:latin typeface="メイリオ" panose="020B0604030504040204" pitchFamily="50" charset="-128"/>
                <a:ea typeface="メイリオ" panose="020B0604030504040204" pitchFamily="50" charset="-128"/>
              </a:rPr>
              <a:t>注目</a:t>
            </a:r>
            <a:r>
              <a:rPr kumimoji="1" lang="ja-JP" altLang="en-US" sz="2000" dirty="0">
                <a:solidFill>
                  <a:schemeClr val="bg1"/>
                </a:solidFill>
                <a:latin typeface="メイリオ" panose="020B0604030504040204" pitchFamily="50" charset="-128"/>
                <a:ea typeface="メイリオ" panose="020B0604030504040204" pitchFamily="50" charset="-128"/>
              </a:rPr>
              <a:t>しているページ</a:t>
            </a:r>
            <a:r>
              <a:rPr kumimoji="1" lang="ja-JP" altLang="en-US" sz="2000" dirty="0" smtClean="0">
                <a:solidFill>
                  <a:schemeClr val="bg1"/>
                </a:solidFill>
                <a:latin typeface="メイリオ" panose="020B0604030504040204" pitchFamily="50" charset="-128"/>
                <a:ea typeface="メイリオ" panose="020B0604030504040204" pitchFamily="50" charset="-128"/>
              </a:rPr>
              <a:t>を</a:t>
            </a:r>
            <a:endParaRPr kumimoji="1" lang="en-US" altLang="ja-JP" sz="2000" dirty="0" smtClean="0">
              <a:solidFill>
                <a:schemeClr val="bg1"/>
              </a:solidFill>
              <a:latin typeface="メイリオ" panose="020B0604030504040204" pitchFamily="50" charset="-128"/>
              <a:ea typeface="メイリオ" panose="020B0604030504040204" pitchFamily="50" charset="-128"/>
            </a:endParaRPr>
          </a:p>
          <a:p>
            <a:r>
              <a:rPr kumimoji="1" lang="ja-JP" altLang="en-US" sz="2000" dirty="0" smtClean="0">
                <a:solidFill>
                  <a:schemeClr val="bg1"/>
                </a:solidFill>
                <a:latin typeface="メイリオ" panose="020B0604030504040204" pitchFamily="50" charset="-128"/>
                <a:ea typeface="メイリオ" panose="020B0604030504040204" pitchFamily="50" charset="-128"/>
              </a:rPr>
              <a:t>ランキング</a:t>
            </a:r>
            <a:r>
              <a:rPr kumimoji="1" lang="ja-JP" altLang="en-US" sz="2000" dirty="0">
                <a:solidFill>
                  <a:schemeClr val="bg1"/>
                </a:solidFill>
                <a:latin typeface="メイリオ" panose="020B0604030504040204" pitchFamily="50" charset="-128"/>
                <a:ea typeface="メイリオ" panose="020B0604030504040204" pitchFamily="50" charset="-128"/>
              </a:rPr>
              <a:t>形式で</a:t>
            </a:r>
            <a:r>
              <a:rPr kumimoji="1" lang="ja-JP" altLang="en-US" sz="2000" dirty="0" smtClean="0">
                <a:solidFill>
                  <a:schemeClr val="bg1"/>
                </a:solidFill>
                <a:latin typeface="メイリオ" panose="020B0604030504040204" pitchFamily="50" charset="-128"/>
                <a:ea typeface="メイリオ" panose="020B0604030504040204" pitchFamily="50" charset="-128"/>
              </a:rPr>
              <a:t>通知する</a:t>
            </a:r>
            <a:endParaRPr kumimoji="1" lang="en-US" altLang="ja-JP" sz="2000" dirty="0">
              <a:solidFill>
                <a:schemeClr val="bg1"/>
              </a:solidFill>
              <a:latin typeface="メイリオ" panose="020B0604030504040204" pitchFamily="50" charset="-128"/>
              <a:ea typeface="メイリオ" panose="020B0604030504040204" pitchFamily="50" charset="-128"/>
            </a:endParaRPr>
          </a:p>
        </p:txBody>
      </p:sp>
      <p:sp>
        <p:nvSpPr>
          <p:cNvPr id="14" name="テキスト ボックス 13"/>
          <p:cNvSpPr txBox="1"/>
          <p:nvPr/>
        </p:nvSpPr>
        <p:spPr>
          <a:xfrm>
            <a:off x="1055474" y="5161031"/>
            <a:ext cx="3960000" cy="1152000"/>
          </a:xfrm>
          <a:prstGeom prst="roundRect">
            <a:avLst/>
          </a:prstGeom>
          <a:solidFill>
            <a:schemeClr val="bg2">
              <a:lumMod val="60000"/>
              <a:lumOff val="40000"/>
            </a:schemeClr>
          </a:solidFill>
          <a:ln>
            <a:noFill/>
          </a:ln>
        </p:spPr>
        <p:txBody>
          <a:bodyPr wrap="square" tIns="144000" rtlCol="0" anchor="ctr" anchorCtr="0">
            <a:noAutofit/>
          </a:bodyPr>
          <a:lstStyle/>
          <a:p>
            <a:r>
              <a:rPr kumimoji="1" lang="ja-JP" altLang="en-US" sz="2000" dirty="0">
                <a:solidFill>
                  <a:schemeClr val="bg1"/>
                </a:solidFill>
                <a:latin typeface="メイリオ" panose="020B0604030504040204" pitchFamily="50" charset="-128"/>
                <a:ea typeface="メイリオ" panose="020B0604030504040204" pitchFamily="50" charset="-128"/>
              </a:rPr>
              <a:t>リコメンド</a:t>
            </a:r>
            <a:r>
              <a:rPr kumimoji="1" lang="ja-JP" altLang="en-US" sz="2000" dirty="0" smtClean="0">
                <a:solidFill>
                  <a:schemeClr val="bg1"/>
                </a:solidFill>
                <a:latin typeface="メイリオ" panose="020B0604030504040204" pitchFamily="50" charset="-128"/>
                <a:ea typeface="メイリオ" panose="020B0604030504040204" pitchFamily="50" charset="-128"/>
              </a:rPr>
              <a:t>機能</a:t>
            </a:r>
            <a:r>
              <a:rPr kumimoji="1" lang="ja-JP" altLang="en-US" sz="2000" dirty="0">
                <a:solidFill>
                  <a:schemeClr val="bg1"/>
                </a:solidFill>
                <a:latin typeface="メイリオ" panose="020B0604030504040204" pitchFamily="50" charset="-128"/>
                <a:ea typeface="メイリオ" panose="020B0604030504040204" pitchFamily="50" charset="-128"/>
              </a:rPr>
              <a:t>で</a:t>
            </a:r>
            <a:endParaRPr kumimoji="1" lang="en-US" altLang="ja-JP" sz="2000" dirty="0" smtClean="0">
              <a:solidFill>
                <a:schemeClr val="bg1"/>
              </a:solidFill>
              <a:latin typeface="メイリオ" panose="020B0604030504040204" pitchFamily="50" charset="-128"/>
              <a:ea typeface="メイリオ" panose="020B0604030504040204" pitchFamily="50" charset="-128"/>
            </a:endParaRPr>
          </a:p>
          <a:p>
            <a:r>
              <a:rPr kumimoji="1" lang="ja-JP" altLang="en-US" sz="2000" dirty="0" smtClean="0">
                <a:solidFill>
                  <a:schemeClr val="bg1"/>
                </a:solidFill>
                <a:latin typeface="メイリオ" panose="020B0604030504040204" pitchFamily="50" charset="-128"/>
                <a:ea typeface="メイリオ" panose="020B0604030504040204" pitchFamily="50" charset="-128"/>
              </a:rPr>
              <a:t>関連情報</a:t>
            </a:r>
            <a:r>
              <a:rPr kumimoji="1" lang="ja-JP" altLang="en-US" sz="2000" dirty="0">
                <a:solidFill>
                  <a:schemeClr val="bg1"/>
                </a:solidFill>
                <a:latin typeface="メイリオ" panose="020B0604030504040204" pitchFamily="50" charset="-128"/>
                <a:ea typeface="メイリオ" panose="020B0604030504040204" pitchFamily="50" charset="-128"/>
              </a:rPr>
              <a:t>を</a:t>
            </a:r>
            <a:r>
              <a:rPr kumimoji="1" lang="ja-JP" altLang="en-US" sz="2000" dirty="0" smtClean="0">
                <a:solidFill>
                  <a:schemeClr val="bg1"/>
                </a:solidFill>
                <a:latin typeface="メイリオ" panose="020B0604030504040204" pitchFamily="50" charset="-128"/>
                <a:ea typeface="メイリオ" panose="020B0604030504040204" pitchFamily="50" charset="-128"/>
              </a:rPr>
              <a:t>通知する</a:t>
            </a:r>
            <a:endParaRPr kumimoji="1" lang="en-US" altLang="ja-JP" sz="2000" dirty="0">
              <a:solidFill>
                <a:schemeClr val="bg1"/>
              </a:solidFill>
              <a:latin typeface="メイリオ" panose="020B0604030504040204" pitchFamily="50" charset="-128"/>
              <a:ea typeface="メイリオ" panose="020B0604030504040204" pitchFamily="50" charset="-128"/>
            </a:endParaRPr>
          </a:p>
        </p:txBody>
      </p:sp>
      <p:sp>
        <p:nvSpPr>
          <p:cNvPr id="15" name="テキスト ボックス 14"/>
          <p:cNvSpPr txBox="1"/>
          <p:nvPr/>
        </p:nvSpPr>
        <p:spPr>
          <a:xfrm>
            <a:off x="5295899" y="5161031"/>
            <a:ext cx="3960000" cy="1152000"/>
          </a:xfrm>
          <a:prstGeom prst="roundRect">
            <a:avLst/>
          </a:prstGeom>
          <a:solidFill>
            <a:schemeClr val="bg2">
              <a:lumMod val="60000"/>
              <a:lumOff val="40000"/>
            </a:schemeClr>
          </a:solidFill>
          <a:ln>
            <a:noFill/>
          </a:ln>
        </p:spPr>
        <p:txBody>
          <a:bodyPr wrap="square" tIns="108000" rtlCol="0" anchor="ctr" anchorCtr="0">
            <a:noAutofit/>
          </a:bodyPr>
          <a:lstStyle/>
          <a:p>
            <a:r>
              <a:rPr kumimoji="1" lang="ja-JP" altLang="en-US" sz="2000" dirty="0">
                <a:solidFill>
                  <a:schemeClr val="bg1"/>
                </a:solidFill>
                <a:latin typeface="メイリオ" panose="020B0604030504040204" pitchFamily="50" charset="-128"/>
                <a:ea typeface="メイリオ" panose="020B0604030504040204" pitchFamily="50" charset="-128"/>
              </a:rPr>
              <a:t>フィードバック機能</a:t>
            </a:r>
            <a:r>
              <a:rPr kumimoji="1" lang="ja-JP" altLang="en-US" sz="2000" dirty="0" smtClean="0">
                <a:solidFill>
                  <a:schemeClr val="bg1"/>
                </a:solidFill>
                <a:latin typeface="メイリオ" panose="020B0604030504040204" pitchFamily="50" charset="-128"/>
                <a:ea typeface="メイリオ" panose="020B0604030504040204" pitchFamily="50" charset="-128"/>
              </a:rPr>
              <a:t>で</a:t>
            </a:r>
            <a:endParaRPr kumimoji="1" lang="en-US" altLang="ja-JP" sz="2000" dirty="0" smtClean="0">
              <a:solidFill>
                <a:schemeClr val="bg1"/>
              </a:solidFill>
              <a:latin typeface="メイリオ" panose="020B0604030504040204" pitchFamily="50" charset="-128"/>
              <a:ea typeface="メイリオ" panose="020B0604030504040204" pitchFamily="50" charset="-128"/>
            </a:endParaRPr>
          </a:p>
          <a:p>
            <a:r>
              <a:rPr kumimoji="1" lang="en-US" altLang="ja-JP" sz="2000" dirty="0" smtClean="0">
                <a:solidFill>
                  <a:schemeClr val="bg1"/>
                </a:solidFill>
                <a:latin typeface="メイリオ" panose="020B0604030504040204" pitchFamily="50" charset="-128"/>
                <a:ea typeface="メイリオ" panose="020B0604030504040204" pitchFamily="50" charset="-128"/>
              </a:rPr>
              <a:t>AI</a:t>
            </a:r>
            <a:r>
              <a:rPr kumimoji="1" lang="ja-JP" altLang="en-US" sz="2000" dirty="0">
                <a:solidFill>
                  <a:schemeClr val="bg1"/>
                </a:solidFill>
                <a:latin typeface="メイリオ" panose="020B0604030504040204" pitchFamily="50" charset="-128"/>
                <a:ea typeface="メイリオ" panose="020B0604030504040204" pitchFamily="50" charset="-128"/>
              </a:rPr>
              <a:t>の回答</a:t>
            </a:r>
            <a:r>
              <a:rPr kumimoji="1" lang="ja-JP" altLang="en-US" sz="2000" dirty="0" smtClean="0">
                <a:solidFill>
                  <a:schemeClr val="bg1"/>
                </a:solidFill>
                <a:latin typeface="メイリオ" panose="020B0604030504040204" pitchFamily="50" charset="-128"/>
                <a:ea typeface="メイリオ" panose="020B0604030504040204" pitchFamily="50" charset="-128"/>
              </a:rPr>
              <a:t>を組織のニーズに</a:t>
            </a:r>
            <a:endParaRPr kumimoji="1" lang="en-US" altLang="ja-JP" sz="2000" dirty="0" smtClean="0">
              <a:solidFill>
                <a:schemeClr val="bg1"/>
              </a:solidFill>
              <a:latin typeface="メイリオ" panose="020B0604030504040204" pitchFamily="50" charset="-128"/>
              <a:ea typeface="メイリオ" panose="020B0604030504040204" pitchFamily="50" charset="-128"/>
            </a:endParaRPr>
          </a:p>
          <a:p>
            <a:r>
              <a:rPr kumimoji="1" lang="ja-JP" altLang="en-US" sz="2000" dirty="0" smtClean="0">
                <a:solidFill>
                  <a:schemeClr val="bg1"/>
                </a:solidFill>
                <a:latin typeface="メイリオ" panose="020B0604030504040204" pitchFamily="50" charset="-128"/>
                <a:ea typeface="メイリオ" panose="020B0604030504040204" pitchFamily="50" charset="-128"/>
              </a:rPr>
              <a:t>合わせてカスタマイズ</a:t>
            </a:r>
            <a:endParaRPr kumimoji="1" lang="en-US" altLang="ja-JP" sz="2000" dirty="0">
              <a:solidFill>
                <a:schemeClr val="bg1"/>
              </a:solidFill>
              <a:latin typeface="メイリオ" panose="020B0604030504040204" pitchFamily="50" charset="-128"/>
              <a:ea typeface="メイリオ" panose="020B0604030504040204" pitchFamily="50" charset="-128"/>
            </a:endParaRPr>
          </a:p>
        </p:txBody>
      </p:sp>
      <p:grpSp>
        <p:nvGrpSpPr>
          <p:cNvPr id="19" name="グループ化 18"/>
          <p:cNvGrpSpPr>
            <a:grpSpLocks noChangeAspect="1"/>
          </p:cNvGrpSpPr>
          <p:nvPr/>
        </p:nvGrpSpPr>
        <p:grpSpPr>
          <a:xfrm>
            <a:off x="7824466" y="1360015"/>
            <a:ext cx="261155" cy="236776"/>
            <a:chOff x="5944514" y="2726219"/>
            <a:chExt cx="358754" cy="325264"/>
          </a:xfrm>
        </p:grpSpPr>
        <p:sp>
          <p:nvSpPr>
            <p:cNvPr id="20" name="楕円 19"/>
            <p:cNvSpPr/>
            <p:nvPr/>
          </p:nvSpPr>
          <p:spPr>
            <a:xfrm>
              <a:off x="5944514" y="2726219"/>
              <a:ext cx="180000" cy="180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21" name="楕円 20"/>
            <p:cNvSpPr/>
            <p:nvPr/>
          </p:nvSpPr>
          <p:spPr>
            <a:xfrm>
              <a:off x="6109934" y="2888827"/>
              <a:ext cx="108000" cy="108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22" name="楕円 21"/>
            <p:cNvSpPr/>
            <p:nvPr/>
          </p:nvSpPr>
          <p:spPr>
            <a:xfrm>
              <a:off x="6231268" y="2979483"/>
              <a:ext cx="72000" cy="72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grpSp>
      <p:sp>
        <p:nvSpPr>
          <p:cNvPr id="23" name="テキスト ボックス 22">
            <a:extLst>
              <a:ext uri="{FF2B5EF4-FFF2-40B4-BE49-F238E27FC236}">
                <a16:creationId xmlns:a16="http://schemas.microsoft.com/office/drawing/2014/main" id="{983156AD-4CF6-0EFB-74FC-902E6F459A7B}"/>
              </a:ext>
            </a:extLst>
          </p:cNvPr>
          <p:cNvSpPr txBox="1"/>
          <p:nvPr/>
        </p:nvSpPr>
        <p:spPr>
          <a:xfrm>
            <a:off x="1055475" y="1959754"/>
            <a:ext cx="2354475"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latin typeface="メイリオ" panose="020B0604030504040204" pitchFamily="50" charset="-128"/>
                <a:ea typeface="メイリオ" panose="020B0604030504040204" pitchFamily="50" charset="-128"/>
              </a:rPr>
              <a:t>今後の活動内容</a:t>
            </a:r>
            <a:endParaRPr kumimoji="1" lang="ja-JP" altLang="en-US" sz="1800" dirty="0">
              <a:latin typeface="メイリオ" panose="020B0604030504040204" pitchFamily="50" charset="-128"/>
              <a:ea typeface="メイリオ" panose="020B0604030504040204" pitchFamily="50" charset="-128"/>
            </a:endParaRPr>
          </a:p>
        </p:txBody>
      </p:sp>
      <p:sp>
        <p:nvSpPr>
          <p:cNvPr id="2" name="テキスト ボックス 1"/>
          <p:cNvSpPr txBox="1"/>
          <p:nvPr/>
        </p:nvSpPr>
        <p:spPr>
          <a:xfrm>
            <a:off x="1055474" y="2532895"/>
            <a:ext cx="8107576" cy="1323439"/>
          </a:xfrm>
          <a:prstGeom prst="rect">
            <a:avLst/>
          </a:prstGeom>
          <a:noFill/>
        </p:spPr>
        <p:txBody>
          <a:bodyPr wrap="square" rtlCol="0">
            <a:spAutoFit/>
          </a:bodyPr>
          <a:lstStyle/>
          <a:p>
            <a:r>
              <a:rPr kumimoji="1" lang="ja-JP" altLang="en-US" sz="2000" dirty="0">
                <a:latin typeface="メイリオ" panose="020B0604030504040204" pitchFamily="50" charset="-128"/>
                <a:ea typeface="メイリオ" panose="020B0604030504040204" pitchFamily="50" charset="-128"/>
              </a:rPr>
              <a:t>新た</a:t>
            </a:r>
            <a:r>
              <a:rPr kumimoji="1" lang="ja-JP" altLang="en-US" sz="2000" dirty="0" smtClean="0">
                <a:latin typeface="メイリオ" panose="020B0604030504040204" pitchFamily="50" charset="-128"/>
                <a:ea typeface="メイリオ" panose="020B0604030504040204" pitchFamily="50" charset="-128"/>
              </a:rPr>
              <a:t>な</a:t>
            </a:r>
            <a:r>
              <a:rPr kumimoji="1" lang="ja-JP" altLang="en-US" sz="4000" b="1" dirty="0" smtClean="0">
                <a:solidFill>
                  <a:srgbClr val="EA0000"/>
                </a:solidFill>
                <a:latin typeface="メイリオ" panose="020B0604030504040204" pitchFamily="50" charset="-128"/>
                <a:ea typeface="メイリオ" panose="020B0604030504040204" pitchFamily="50" charset="-128"/>
              </a:rPr>
              <a:t>データ登録機能</a:t>
            </a:r>
            <a:r>
              <a:rPr kumimoji="1" lang="ja-JP" altLang="en-US" sz="2000" dirty="0" smtClean="0">
                <a:latin typeface="メイリオ" panose="020B0604030504040204" pitchFamily="50" charset="-128"/>
                <a:ea typeface="メイリオ" panose="020B0604030504040204" pitchFamily="50" charset="-128"/>
              </a:rPr>
              <a:t>の</a:t>
            </a:r>
            <a:r>
              <a:rPr kumimoji="1" lang="ja-JP" altLang="en-US" sz="2000" dirty="0" smtClean="0">
                <a:latin typeface="メイリオ" panose="020B0604030504040204" pitchFamily="50" charset="-128"/>
                <a:ea typeface="メイリオ" panose="020B0604030504040204" pitchFamily="50" charset="-128"/>
              </a:rPr>
              <a:t>作成や、</a:t>
            </a:r>
            <a:endParaRPr kumimoji="1" lang="en-US" altLang="ja-JP" sz="2000" dirty="0" smtClean="0">
              <a:latin typeface="メイリオ" panose="020B0604030504040204" pitchFamily="50" charset="-128"/>
              <a:ea typeface="メイリオ" panose="020B0604030504040204" pitchFamily="50" charset="-128"/>
            </a:endParaRPr>
          </a:p>
          <a:p>
            <a:r>
              <a:rPr kumimoji="1" lang="en-US" altLang="ja-JP" sz="2000" dirty="0" err="1">
                <a:latin typeface="メイリオ" panose="020B0604030504040204" pitchFamily="50" charset="-128"/>
                <a:ea typeface="メイリオ" panose="020B0604030504040204" pitchFamily="50" charset="-128"/>
              </a:rPr>
              <a:t>ConShach</a:t>
            </a:r>
            <a:r>
              <a:rPr kumimoji="1" lang="ja-JP" altLang="en-US" sz="2000" dirty="0" smtClean="0">
                <a:latin typeface="メイリオ" panose="020B0604030504040204" pitchFamily="50" charset="-128"/>
                <a:ea typeface="メイリオ" panose="020B0604030504040204" pitchFamily="50" charset="-128"/>
              </a:rPr>
              <a:t>アプリ</a:t>
            </a:r>
            <a:r>
              <a:rPr kumimoji="1" lang="ja-JP" altLang="en-US" sz="2000" dirty="0" smtClean="0">
                <a:latin typeface="メイリオ" panose="020B0604030504040204" pitchFamily="50" charset="-128"/>
                <a:ea typeface="メイリオ" panose="020B0604030504040204" pitchFamily="50" charset="-128"/>
              </a:rPr>
              <a:t>の</a:t>
            </a:r>
            <a:r>
              <a:rPr kumimoji="1" lang="ja-JP" altLang="en-US" sz="4000" b="1" dirty="0" smtClean="0">
                <a:solidFill>
                  <a:srgbClr val="EA0000"/>
                </a:solidFill>
                <a:latin typeface="メイリオ" panose="020B0604030504040204" pitchFamily="50" charset="-128"/>
                <a:ea typeface="メイリオ" panose="020B0604030504040204" pitchFamily="50" charset="-128"/>
              </a:rPr>
              <a:t>機能拡張</a:t>
            </a:r>
            <a:r>
              <a:rPr kumimoji="1" lang="ja-JP" altLang="en-US" sz="2000" dirty="0" smtClean="0">
                <a:latin typeface="メイリオ" panose="020B0604030504040204" pitchFamily="50" charset="-128"/>
                <a:ea typeface="メイリオ" panose="020B0604030504040204" pitchFamily="50" charset="-128"/>
              </a:rPr>
              <a:t>を視野に入れて活動を続ける。</a:t>
            </a:r>
            <a:endParaRPr kumimoji="1" lang="ja-JP" altLang="en-US" sz="2000" dirty="0">
              <a:latin typeface="メイリオ" panose="020B0604030504040204" pitchFamily="50" charset="-128"/>
              <a:ea typeface="メイリオ" panose="020B0604030504040204" pitchFamily="50" charset="-128"/>
            </a:endParaRPr>
          </a:p>
        </p:txBody>
      </p:sp>
      <p:pic>
        <p:nvPicPr>
          <p:cNvPr id="17" name="図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9574" y="891724"/>
            <a:ext cx="1093026" cy="936582"/>
          </a:xfrm>
          <a:prstGeom prst="rect">
            <a:avLst/>
          </a:prstGeom>
        </p:spPr>
      </p:pic>
    </p:spTree>
    <p:extLst>
      <p:ext uri="{BB962C8B-B14F-4D97-AF65-F5344CB8AC3E}">
        <p14:creationId xmlns:p14="http://schemas.microsoft.com/office/powerpoint/2010/main" val="12685196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44</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9</a:t>
            </a:r>
            <a:r>
              <a:rPr kumimoji="1" lang="en-US" altLang="ja-JP" dirty="0" smtClean="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今後</a:t>
            </a:r>
            <a:r>
              <a:rPr kumimoji="1" lang="ja-JP" altLang="en-US" dirty="0" smtClean="0">
                <a:latin typeface="メイリオ" panose="020B0604030504040204" pitchFamily="50" charset="-128"/>
                <a:ea typeface="メイリオ" panose="020B0604030504040204" pitchFamily="50" charset="-128"/>
              </a:rPr>
              <a:t>の取り組み</a:t>
            </a:r>
            <a:endParaRPr kumimoji="1" lang="ja-JP" altLang="en-US" dirty="0">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1250385" y="3847755"/>
            <a:ext cx="3312000" cy="720000"/>
          </a:xfrm>
          <a:prstGeom prst="wedgeRoundRectCallout">
            <a:avLst>
              <a:gd name="adj1" fmla="val 30487"/>
              <a:gd name="adj2" fmla="val 72202"/>
              <a:gd name="adj3" fmla="val 16667"/>
            </a:avLst>
          </a:prstGeom>
          <a:noFill/>
          <a:ln w="28575">
            <a:solidFill>
              <a:schemeClr val="bg2">
                <a:lumMod val="60000"/>
                <a:lumOff val="40000"/>
              </a:schemeClr>
            </a:solidFill>
          </a:ln>
        </p:spPr>
        <p:txBody>
          <a:bodyPr wrap="square" lIns="288000" tIns="216000" bIns="180000" rtlCol="0">
            <a:spAutoFit/>
          </a:bodyPr>
          <a:lstStyle/>
          <a:p>
            <a:r>
              <a:rPr kumimoji="1" lang="ja-JP" altLang="en-US" sz="2000" b="1" dirty="0" smtClean="0">
                <a:solidFill>
                  <a:schemeClr val="tx1">
                    <a:lumMod val="85000"/>
                    <a:lumOff val="15000"/>
                  </a:schemeClr>
                </a:solidFill>
                <a:latin typeface="メイリオ" panose="020B0604030504040204" pitchFamily="50" charset="-128"/>
                <a:ea typeface="メイリオ" panose="020B0604030504040204" pitchFamily="50" charset="-128"/>
              </a:rPr>
              <a:t>業務</a:t>
            </a:r>
            <a:r>
              <a:rPr kumimoji="1" lang="ja-JP" altLang="en-US" sz="2000" b="1" dirty="0">
                <a:solidFill>
                  <a:schemeClr val="tx1">
                    <a:lumMod val="85000"/>
                    <a:lumOff val="15000"/>
                  </a:schemeClr>
                </a:solidFill>
                <a:latin typeface="メイリオ" panose="020B0604030504040204" pitchFamily="50" charset="-128"/>
                <a:ea typeface="メイリオ" panose="020B0604030504040204" pitchFamily="50" charset="-128"/>
              </a:rPr>
              <a:t>効率</a:t>
            </a:r>
            <a:r>
              <a:rPr kumimoji="1" lang="ja-JP" altLang="en-US" sz="2000" b="1" dirty="0" smtClean="0">
                <a:solidFill>
                  <a:schemeClr val="tx1">
                    <a:lumMod val="85000"/>
                    <a:lumOff val="15000"/>
                  </a:schemeClr>
                </a:solidFill>
                <a:latin typeface="メイリオ" panose="020B0604030504040204" pitchFamily="50" charset="-128"/>
                <a:ea typeface="メイリオ" panose="020B0604030504040204" pitchFamily="50" charset="-128"/>
              </a:rPr>
              <a:t>の更</a:t>
            </a:r>
            <a:r>
              <a:rPr kumimoji="1" lang="ja-JP" altLang="en-US" sz="2000" b="1" dirty="0">
                <a:solidFill>
                  <a:schemeClr val="tx1">
                    <a:lumMod val="85000"/>
                    <a:lumOff val="15000"/>
                  </a:schemeClr>
                </a:solidFill>
                <a:latin typeface="メイリオ" panose="020B0604030504040204" pitchFamily="50" charset="-128"/>
                <a:ea typeface="メイリオ" panose="020B0604030504040204" pitchFamily="50" charset="-128"/>
              </a:rPr>
              <a:t>なる</a:t>
            </a:r>
            <a:r>
              <a:rPr kumimoji="1" lang="ja-JP" altLang="en-US" sz="2000" b="1" dirty="0" smtClean="0">
                <a:solidFill>
                  <a:schemeClr val="tx1">
                    <a:lumMod val="85000"/>
                    <a:lumOff val="15000"/>
                  </a:schemeClr>
                </a:solidFill>
                <a:latin typeface="メイリオ" panose="020B0604030504040204" pitchFamily="50" charset="-128"/>
                <a:ea typeface="メイリオ" panose="020B0604030504040204" pitchFamily="50" charset="-128"/>
              </a:rPr>
              <a:t>向上</a:t>
            </a:r>
            <a:endParaRPr kumimoji="1" lang="en-US" altLang="ja-JP" sz="20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983156AD-4CF6-0EFB-74FC-902E6F459A7B}"/>
              </a:ext>
            </a:extLst>
          </p:cNvPr>
          <p:cNvSpPr txBox="1"/>
          <p:nvPr/>
        </p:nvSpPr>
        <p:spPr>
          <a:xfrm>
            <a:off x="954001" y="1562516"/>
            <a:ext cx="2722649"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latin typeface="メイリオ" panose="020B0604030504040204" pitchFamily="50" charset="-128"/>
                <a:ea typeface="メイリオ" panose="020B0604030504040204" pitchFamily="50" charset="-128"/>
              </a:rPr>
              <a:t>今後の展望</a:t>
            </a:r>
            <a:endParaRPr kumimoji="1" lang="ja-JP" altLang="en-US" sz="1800" dirty="0">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1250387" y="2006980"/>
            <a:ext cx="8127342" cy="1504955"/>
          </a:xfrm>
          <a:prstGeom prst="rect">
            <a:avLst/>
          </a:prstGeom>
          <a:solidFill>
            <a:srgbClr val="E7EFF9"/>
          </a:solidFill>
        </p:spPr>
        <p:txBody>
          <a:bodyPr wrap="square" lIns="288000" tIns="288000" rIns="504000" bIns="288000" rtlCol="0">
            <a:spAutoFit/>
          </a:bodyPr>
          <a:lstStyle/>
          <a:p>
            <a:r>
              <a:rPr kumimoji="1" lang="en-US" altLang="ja-JP" sz="4000" b="1" dirty="0" smtClean="0">
                <a:solidFill>
                  <a:srgbClr val="EA0000"/>
                </a:solidFill>
                <a:latin typeface="メイリオ" panose="020B0604030504040204" pitchFamily="50" charset="-128"/>
                <a:ea typeface="メイリオ" panose="020B0604030504040204" pitchFamily="50" charset="-128"/>
              </a:rPr>
              <a:t>Confluence</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に全ての</a:t>
            </a:r>
            <a:r>
              <a:rPr kumimoji="1" lang="ja-JP" altLang="en-US" sz="4000" b="1" dirty="0" smtClean="0">
                <a:solidFill>
                  <a:srgbClr val="EA0000"/>
                </a:solidFill>
                <a:latin typeface="メイリオ" panose="020B0604030504040204" pitchFamily="50" charset="-128"/>
                <a:ea typeface="メイリオ" panose="020B0604030504040204" pitchFamily="50" charset="-128"/>
              </a:rPr>
              <a:t>社内</a:t>
            </a:r>
            <a:r>
              <a:rPr kumimoji="1" lang="ja-JP" altLang="en-US" sz="4000" b="1" dirty="0">
                <a:solidFill>
                  <a:srgbClr val="EA0000"/>
                </a:solidFill>
                <a:latin typeface="メイリオ" panose="020B0604030504040204" pitchFamily="50" charset="-128"/>
                <a:ea typeface="メイリオ" panose="020B0604030504040204" pitchFamily="50" charset="-128"/>
              </a:rPr>
              <a:t>情報</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が集まり</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、この</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情報を</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検索アプリ</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で容易に検索</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できるようになる！</a:t>
            </a:r>
          </a:p>
        </p:txBody>
      </p:sp>
      <p:sp>
        <p:nvSpPr>
          <p:cNvPr id="11" name="テキスト ボックス 10"/>
          <p:cNvSpPr txBox="1"/>
          <p:nvPr/>
        </p:nvSpPr>
        <p:spPr>
          <a:xfrm>
            <a:off x="5905500" y="3847755"/>
            <a:ext cx="3312000" cy="720000"/>
          </a:xfrm>
          <a:prstGeom prst="wedgeRoundRectCallout">
            <a:avLst>
              <a:gd name="adj1" fmla="val -30469"/>
              <a:gd name="adj2" fmla="val 70759"/>
              <a:gd name="adj3" fmla="val 16667"/>
            </a:avLst>
          </a:prstGeom>
          <a:noFill/>
          <a:ln w="28575">
            <a:solidFill>
              <a:schemeClr val="bg2">
                <a:lumMod val="60000"/>
                <a:lumOff val="40000"/>
              </a:schemeClr>
            </a:solidFill>
          </a:ln>
        </p:spPr>
        <p:txBody>
          <a:bodyPr wrap="square" rtlCol="0">
            <a:spAutoFit/>
          </a:bodyPr>
          <a:lstStyle/>
          <a:p>
            <a:r>
              <a:rPr kumimoji="1" lang="ja-JP" altLang="en-US" sz="2000" b="1" dirty="0" smtClean="0">
                <a:solidFill>
                  <a:schemeClr val="tx1">
                    <a:lumMod val="85000"/>
                    <a:lumOff val="15000"/>
                  </a:schemeClr>
                </a:solidFill>
                <a:latin typeface="メイリオ" panose="020B0604030504040204" pitchFamily="50" charset="-128"/>
                <a:ea typeface="メイリオ" panose="020B0604030504040204" pitchFamily="50" charset="-128"/>
              </a:rPr>
              <a:t>情報</a:t>
            </a:r>
            <a:r>
              <a:rPr kumimoji="1" lang="ja-JP" altLang="en-US" sz="2000" b="1" dirty="0">
                <a:solidFill>
                  <a:schemeClr val="tx1">
                    <a:lumMod val="85000"/>
                    <a:lumOff val="15000"/>
                  </a:schemeClr>
                </a:solidFill>
                <a:latin typeface="メイリオ" panose="020B0604030504040204" pitchFamily="50" charset="-128"/>
                <a:ea typeface="メイリオ" panose="020B0604030504040204" pitchFamily="50" charset="-128"/>
              </a:rPr>
              <a:t>の一元管理に</a:t>
            </a:r>
            <a:r>
              <a:rPr kumimoji="1" lang="ja-JP" altLang="en-US" sz="2000" b="1" dirty="0" smtClean="0">
                <a:solidFill>
                  <a:schemeClr val="tx1">
                    <a:lumMod val="85000"/>
                    <a:lumOff val="15000"/>
                  </a:schemeClr>
                </a:solidFill>
                <a:latin typeface="メイリオ" panose="020B0604030504040204" pitchFamily="50" charset="-128"/>
                <a:ea typeface="メイリオ" panose="020B0604030504040204" pitchFamily="50" charset="-128"/>
              </a:rPr>
              <a:t>よる</a:t>
            </a:r>
            <a:endParaRPr kumimoji="1" lang="en-US" altLang="ja-JP" sz="2000" b="1"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b="1" dirty="0" smtClean="0">
                <a:solidFill>
                  <a:schemeClr val="tx1">
                    <a:lumMod val="85000"/>
                    <a:lumOff val="15000"/>
                  </a:schemeClr>
                </a:solidFill>
                <a:latin typeface="メイリオ" panose="020B0604030504040204" pitchFamily="50" charset="-128"/>
                <a:ea typeface="メイリオ" panose="020B0604030504040204" pitchFamily="50" charset="-128"/>
              </a:rPr>
              <a:t>組織</a:t>
            </a:r>
            <a:r>
              <a:rPr kumimoji="1" lang="ja-JP" altLang="en-US" sz="2000" b="1" dirty="0">
                <a:solidFill>
                  <a:schemeClr val="tx1">
                    <a:lumMod val="85000"/>
                    <a:lumOff val="15000"/>
                  </a:schemeClr>
                </a:solidFill>
                <a:latin typeface="メイリオ" panose="020B0604030504040204" pitchFamily="50" charset="-128"/>
                <a:ea typeface="メイリオ" panose="020B0604030504040204" pitchFamily="50" charset="-128"/>
              </a:rPr>
              <a:t>全体の知識共有</a:t>
            </a:r>
            <a:r>
              <a:rPr kumimoji="1" lang="ja-JP" altLang="en-US" sz="2000" b="1" dirty="0" smtClean="0">
                <a:solidFill>
                  <a:schemeClr val="tx1">
                    <a:lumMod val="85000"/>
                    <a:lumOff val="15000"/>
                  </a:schemeClr>
                </a:solidFill>
                <a:latin typeface="メイリオ" panose="020B0604030504040204" pitchFamily="50" charset="-128"/>
                <a:ea typeface="メイリオ" panose="020B0604030504040204" pitchFamily="50" charset="-128"/>
              </a:rPr>
              <a:t>の深化</a:t>
            </a:r>
            <a:endParaRPr kumimoji="1" lang="en-US" altLang="ja-JP" sz="20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22" name="図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7907" y="4878139"/>
            <a:ext cx="1934768" cy="1304269"/>
          </a:xfrm>
          <a:prstGeom prst="rect">
            <a:avLst/>
          </a:prstGeom>
        </p:spPr>
      </p:pic>
    </p:spTree>
    <p:extLst>
      <p:ext uri="{BB962C8B-B14F-4D97-AF65-F5344CB8AC3E}">
        <p14:creationId xmlns:p14="http://schemas.microsoft.com/office/powerpoint/2010/main" val="5562948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45</a:t>
            </a:fld>
            <a:endParaRPr dirty="0"/>
          </a:p>
        </p:txBody>
      </p:sp>
      <p:sp>
        <p:nvSpPr>
          <p:cNvPr id="8" name="テキスト ボックス 7"/>
          <p:cNvSpPr txBox="1"/>
          <p:nvPr/>
        </p:nvSpPr>
        <p:spPr>
          <a:xfrm>
            <a:off x="822513" y="2861189"/>
            <a:ext cx="9083487" cy="1135623"/>
          </a:xfrm>
          <a:prstGeom prst="rect">
            <a:avLst/>
          </a:prstGeom>
          <a:noFill/>
        </p:spPr>
        <p:txBody>
          <a:bodyPr wrap="square" lIns="288000" tIns="288000" rIns="504000" bIns="288000" rtlCol="0">
            <a:spAutoFit/>
          </a:bodyPr>
          <a:lstStyle/>
          <a:p>
            <a:pPr algn="ctr"/>
            <a:r>
              <a:rPr kumimoji="1" lang="ja-JP" altLang="en-US" sz="3600" dirty="0" smtClean="0">
                <a:solidFill>
                  <a:schemeClr val="tx1">
                    <a:lumMod val="85000"/>
                    <a:lumOff val="15000"/>
                  </a:schemeClr>
                </a:solidFill>
                <a:latin typeface="メイリオ" panose="020B0604030504040204" pitchFamily="50" charset="-128"/>
                <a:ea typeface="メイリオ" panose="020B0604030504040204" pitchFamily="50" charset="-128"/>
              </a:rPr>
              <a:t>ご清聴いただきありがとうございました。</a:t>
            </a:r>
            <a:endParaRPr kumimoji="1" lang="ja-JP" altLang="en-US" sz="36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868340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grpSp>
        <p:nvGrpSpPr>
          <p:cNvPr id="123" name="Google Shape;123;p7"/>
          <p:cNvGrpSpPr/>
          <p:nvPr/>
        </p:nvGrpSpPr>
        <p:grpSpPr>
          <a:xfrm>
            <a:off x="406400" y="5575634"/>
            <a:ext cx="7769542" cy="915950"/>
            <a:chOff x="406400" y="5575634"/>
            <a:chExt cx="7769542" cy="915950"/>
          </a:xfrm>
        </p:grpSpPr>
        <p:cxnSp>
          <p:nvCxnSpPr>
            <p:cNvPr id="124" name="Google Shape;124;p7"/>
            <p:cNvCxnSpPr/>
            <p:nvPr/>
          </p:nvCxnSpPr>
          <p:spPr>
            <a:xfrm>
              <a:off x="415925" y="6079015"/>
              <a:ext cx="7760017" cy="0"/>
            </a:xfrm>
            <a:prstGeom prst="straightConnector1">
              <a:avLst/>
            </a:prstGeom>
            <a:solidFill>
              <a:srgbClr val="FFFF99"/>
            </a:solidFill>
            <a:ln w="9525" cap="flat" cmpd="sng">
              <a:solidFill>
                <a:srgbClr val="FF2540"/>
              </a:solidFill>
              <a:prstDash val="solid"/>
              <a:round/>
              <a:headEnd type="none" w="sm" len="sm"/>
              <a:tailEnd type="none" w="sm" len="sm"/>
            </a:ln>
          </p:spPr>
        </p:cxnSp>
        <p:sp>
          <p:nvSpPr>
            <p:cNvPr id="125" name="Google Shape;125;p7"/>
            <p:cNvSpPr txBox="1"/>
            <p:nvPr/>
          </p:nvSpPr>
          <p:spPr>
            <a:xfrm>
              <a:off x="415925" y="6162882"/>
              <a:ext cx="7760017" cy="328702"/>
            </a:xfrm>
            <a:prstGeom prst="rect">
              <a:avLst/>
            </a:prstGeom>
            <a:noFill/>
            <a:ln>
              <a:noFill/>
            </a:ln>
          </p:spPr>
          <p:txBody>
            <a:bodyPr spcFirstLastPara="1" wrap="square" lIns="0" tIns="0" rIns="0" bIns="0" anchor="ctr" anchorCtr="0">
              <a:noAutofit/>
            </a:bodyPr>
            <a:lstStyle/>
            <a:p>
              <a:pPr marL="0" marR="0" lvl="0" indent="0" algn="just" rtl="0">
                <a:spcBef>
                  <a:spcPts val="0"/>
                </a:spcBef>
                <a:spcAft>
                  <a:spcPts val="0"/>
                </a:spcAft>
                <a:buClr>
                  <a:srgbClr val="B70031"/>
                </a:buClr>
                <a:buSzPts val="700"/>
                <a:buFont typeface="Noto Sans Symbols"/>
                <a:buNone/>
              </a:pPr>
              <a:r>
                <a:rPr lang="ja-JP" sz="700" b="0" i="0" u="none" strike="noStrike" cap="none" dirty="0">
                  <a:solidFill>
                    <a:srgbClr val="0C0C0C"/>
                  </a:solidFill>
                  <a:latin typeface="ＭＳ Ｐゴシック" panose="020B0600070205080204" pitchFamily="50" charset="-128"/>
                  <a:ea typeface="ＭＳ Ｐゴシック" panose="020B0600070205080204" pitchFamily="50" charset="-128"/>
                  <a:sym typeface="Arial"/>
                </a:rPr>
                <a:t>●記載の製品・サービス名および会社名などは、それぞれ各社の商標または登録商標です。　●</a:t>
              </a:r>
              <a:r>
                <a:rPr lang="ja-JP" sz="700" dirty="0">
                  <a:solidFill>
                    <a:srgbClr val="0C0C0C"/>
                  </a:solidFill>
                  <a:latin typeface="ＭＳ Ｐゴシック" panose="020B0600070205080204" pitchFamily="50" charset="-128"/>
                  <a:ea typeface="ＭＳ Ｐゴシック" panose="020B0600070205080204" pitchFamily="50" charset="-128"/>
                </a:rPr>
                <a:t>製品の仕様・サービスの内容は予告なく変更させていただく場合があります。</a:t>
              </a:r>
              <a:r>
                <a:rPr lang="ja-JP" sz="700" b="0" i="0" u="none" strike="noStrike" cap="none" dirty="0">
                  <a:solidFill>
                    <a:srgbClr val="0C0C0C"/>
                  </a:solidFill>
                  <a:latin typeface="ＭＳ Ｐゴシック" panose="020B0600070205080204" pitchFamily="50" charset="-128"/>
                  <a:ea typeface="ＭＳ Ｐゴシック" panose="020B0600070205080204" pitchFamily="50" charset="-128"/>
                  <a:sym typeface="Arial"/>
                </a:rPr>
                <a:t>　●KCCSは京セラコミュニケーションシステム株式会社の略称です。　●「アメーバ経営」に関する権利は京セラ株式会社が保有しています。●本資料の一部、あるいは全部について、京セラコミュニケーションシステムから文書による承諾を得ずに、いかなる方法においても無断で複写、複製することは禁じられています。</a:t>
              </a:r>
              <a:endParaRPr sz="700" b="0" i="0" u="none" strike="noStrike" cap="none" dirty="0">
                <a:solidFill>
                  <a:srgbClr val="0C0C0C"/>
                </a:solidFill>
                <a:latin typeface="ＭＳ Ｐゴシック" panose="020B0600070205080204" pitchFamily="50" charset="-128"/>
                <a:ea typeface="ＭＳ Ｐゴシック" panose="020B0600070205080204" pitchFamily="50" charset="-128"/>
                <a:sym typeface="Arial"/>
              </a:endParaRPr>
            </a:p>
          </p:txBody>
        </p:sp>
        <p:grpSp>
          <p:nvGrpSpPr>
            <p:cNvPr id="126" name="Google Shape;126;p7"/>
            <p:cNvGrpSpPr/>
            <p:nvPr/>
          </p:nvGrpSpPr>
          <p:grpSpPr>
            <a:xfrm>
              <a:off x="406400" y="5575634"/>
              <a:ext cx="4370365" cy="452438"/>
              <a:chOff x="406400" y="5575634"/>
              <a:chExt cx="4370365" cy="452438"/>
            </a:xfrm>
          </p:grpSpPr>
          <p:sp>
            <p:nvSpPr>
              <p:cNvPr id="127" name="Google Shape;127;p7"/>
              <p:cNvSpPr txBox="1"/>
              <p:nvPr/>
            </p:nvSpPr>
            <p:spPr>
              <a:xfrm>
                <a:off x="917528" y="5760112"/>
                <a:ext cx="3859237" cy="236414"/>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ja-JP" sz="1600" b="1" i="0" u="none" strike="noStrike" cap="none" dirty="0">
                    <a:solidFill>
                      <a:srgbClr val="0C0C0C"/>
                    </a:solidFill>
                    <a:latin typeface="ＭＳ Ｐゴシック" panose="020B0600070205080204" pitchFamily="50" charset="-128"/>
                    <a:ea typeface="ＭＳ Ｐゴシック" panose="020B0600070205080204" pitchFamily="50" charset="-128"/>
                    <a:sym typeface="Arial"/>
                  </a:rPr>
                  <a:t>https://www.kccs.co.jp/contact/</a:t>
                </a:r>
                <a:endParaRPr dirty="0">
                  <a:latin typeface="ＭＳ Ｐゴシック" panose="020B0600070205080204" pitchFamily="50" charset="-128"/>
                  <a:ea typeface="ＭＳ Ｐゴシック" panose="020B0600070205080204" pitchFamily="50" charset="-128"/>
                </a:endParaRPr>
              </a:p>
            </p:txBody>
          </p:sp>
          <p:pic>
            <p:nvPicPr>
              <p:cNvPr id="128" name="Google Shape;128;p7"/>
              <p:cNvPicPr preferRelativeResize="0"/>
              <p:nvPr/>
            </p:nvPicPr>
            <p:blipFill rotWithShape="1">
              <a:blip r:embed="rId3">
                <a:alphaModFix/>
              </a:blip>
              <a:srcRect/>
              <a:stretch/>
            </p:blipFill>
            <p:spPr>
              <a:xfrm>
                <a:off x="406400" y="5575634"/>
                <a:ext cx="452438" cy="452438"/>
              </a:xfrm>
              <a:prstGeom prst="rect">
                <a:avLst/>
              </a:prstGeom>
              <a:noFill/>
              <a:ln>
                <a:noFill/>
              </a:ln>
            </p:spPr>
          </p:pic>
          <p:sp>
            <p:nvSpPr>
              <p:cNvPr id="129" name="Google Shape;129;p7"/>
              <p:cNvSpPr txBox="1"/>
              <p:nvPr/>
            </p:nvSpPr>
            <p:spPr>
              <a:xfrm>
                <a:off x="917527" y="5586577"/>
                <a:ext cx="1223770" cy="133359"/>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B70031"/>
                  </a:buClr>
                  <a:buSzPts val="1050"/>
                  <a:buFont typeface="Noto Sans Symbols"/>
                  <a:buNone/>
                </a:pPr>
                <a:r>
                  <a:rPr lang="ja-JP" sz="1050" b="0" i="0" u="none" strike="noStrike" cap="none" dirty="0">
                    <a:solidFill>
                      <a:srgbClr val="0C0C0C"/>
                    </a:solidFill>
                    <a:latin typeface="ＭＳ Ｐゴシック" panose="020B0600070205080204" pitchFamily="50" charset="-128"/>
                    <a:ea typeface="ＭＳ Ｐゴシック" panose="020B0600070205080204" pitchFamily="50" charset="-128"/>
                    <a:sym typeface="Arial"/>
                  </a:rPr>
                  <a:t>お問い合わせ</a:t>
                </a:r>
                <a:endParaRPr sz="1050" b="0" i="0" u="none" strike="noStrike" cap="none" dirty="0">
                  <a:solidFill>
                    <a:srgbClr val="0C0C0C"/>
                  </a:solidFill>
                  <a:latin typeface="ＭＳ Ｐゴシック" panose="020B0600070205080204" pitchFamily="50" charset="-128"/>
                  <a:ea typeface="ＭＳ Ｐゴシック" panose="020B0600070205080204" pitchFamily="50" charset="-128"/>
                  <a:sym typeface="Arial"/>
                </a:endParaRPr>
              </a:p>
            </p:txBody>
          </p:sp>
        </p:gr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5</a:t>
            </a:fld>
            <a:endParaRPr dirty="0"/>
          </a:p>
        </p:txBody>
      </p:sp>
      <p:sp>
        <p:nvSpPr>
          <p:cNvPr id="13" name="タイトル 2"/>
          <p:cNvSpPr>
            <a:spLocks noGrp="1"/>
          </p:cNvSpPr>
          <p:nvPr>
            <p:ph type="title"/>
          </p:nvPr>
        </p:nvSpPr>
        <p:spPr/>
        <p:txBody>
          <a:bodyPr/>
          <a:lstStyle/>
          <a:p>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1. </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テーマ選定理由</a:t>
            </a:r>
          </a:p>
        </p:txBody>
      </p:sp>
      <p:grpSp>
        <p:nvGrpSpPr>
          <p:cNvPr id="11" name="グループ化 10"/>
          <p:cNvGrpSpPr/>
          <p:nvPr/>
        </p:nvGrpSpPr>
        <p:grpSpPr>
          <a:xfrm>
            <a:off x="1575309" y="1392117"/>
            <a:ext cx="4756534" cy="1667437"/>
            <a:chOff x="1230435" y="1110293"/>
            <a:chExt cx="4756534" cy="1667437"/>
          </a:xfrm>
        </p:grpSpPr>
        <p:sp>
          <p:nvSpPr>
            <p:cNvPr id="7" name="角丸四角形 6"/>
            <p:cNvSpPr/>
            <p:nvPr/>
          </p:nvSpPr>
          <p:spPr>
            <a:xfrm>
              <a:off x="1230435" y="1110293"/>
              <a:ext cx="4447916" cy="1322773"/>
            </a:xfrm>
            <a:prstGeom prst="roundRect">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800"/>
                </a:lnSpc>
              </a:pP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みんなはどう思っている？</a:t>
              </a:r>
              <a:endPar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endParaRPr>
            </a:p>
            <a:p>
              <a:pPr algn="ctr">
                <a:lnSpc>
                  <a:spcPts val="2800"/>
                </a:lnSpc>
              </a:pP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社内の現状は？</a:t>
              </a:r>
              <a:endPar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grpSp>
          <p:nvGrpSpPr>
            <p:cNvPr id="6" name="グループ化 5"/>
            <p:cNvGrpSpPr/>
            <p:nvPr/>
          </p:nvGrpSpPr>
          <p:grpSpPr>
            <a:xfrm>
              <a:off x="5628215" y="2452466"/>
              <a:ext cx="358754" cy="325264"/>
              <a:chOff x="5425440" y="2032306"/>
              <a:chExt cx="358754" cy="325264"/>
            </a:xfrm>
          </p:grpSpPr>
          <p:sp>
            <p:nvSpPr>
              <p:cNvPr id="3" name="楕円 2"/>
              <p:cNvSpPr/>
              <p:nvPr/>
            </p:nvSpPr>
            <p:spPr>
              <a:xfrm>
                <a:off x="5425440" y="2032306"/>
                <a:ext cx="180000" cy="180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9" name="楕円 8"/>
              <p:cNvSpPr/>
              <p:nvPr/>
            </p:nvSpPr>
            <p:spPr>
              <a:xfrm>
                <a:off x="5590860" y="2194914"/>
                <a:ext cx="108000" cy="108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10" name="楕円 9"/>
              <p:cNvSpPr/>
              <p:nvPr/>
            </p:nvSpPr>
            <p:spPr>
              <a:xfrm>
                <a:off x="5712194" y="2285570"/>
                <a:ext cx="72000" cy="72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grpSp>
      </p:grpSp>
      <p:grpSp>
        <p:nvGrpSpPr>
          <p:cNvPr id="4" name="グループ化 3"/>
          <p:cNvGrpSpPr/>
          <p:nvPr/>
        </p:nvGrpSpPr>
        <p:grpSpPr>
          <a:xfrm>
            <a:off x="954001" y="4379431"/>
            <a:ext cx="8328862" cy="1502047"/>
            <a:chOff x="954001" y="4618402"/>
            <a:chExt cx="8328862" cy="1502047"/>
          </a:xfrm>
        </p:grpSpPr>
        <p:sp>
          <p:nvSpPr>
            <p:cNvPr id="16" name="テキスト ボックス 15"/>
            <p:cNvSpPr txBox="1"/>
            <p:nvPr/>
          </p:nvSpPr>
          <p:spPr>
            <a:xfrm>
              <a:off x="954001" y="4618402"/>
              <a:ext cx="8328862" cy="1502047"/>
            </a:xfrm>
            <a:prstGeom prst="rect">
              <a:avLst/>
            </a:prstGeom>
            <a:noFill/>
            <a:ln w="38100">
              <a:solidFill>
                <a:srgbClr val="558ED5"/>
              </a:solidFill>
            </a:ln>
          </p:spPr>
          <p:txBody>
            <a:bodyPr wrap="square" lIns="144000" tIns="432000" rIns="936000" bIns="324000" rtlCol="0">
              <a:spAutoFit/>
            </a:bodyPr>
            <a:lstStyle/>
            <a:p>
              <a:pPr algn="ctr"/>
              <a:r>
                <a:rPr kumimoji="1" lang="ja-JP" altLang="en-US" sz="2800" dirty="0">
                  <a:solidFill>
                    <a:schemeClr val="tx1">
                      <a:lumMod val="85000"/>
                      <a:lumOff val="15000"/>
                    </a:schemeClr>
                  </a:solidFill>
                  <a:latin typeface="メイリオ" panose="020B0604030504040204" pitchFamily="50" charset="-128"/>
                  <a:ea typeface="メイリオ" panose="020B0604030504040204" pitchFamily="50" charset="-128"/>
                </a:rPr>
                <a:t>社内の</a:t>
              </a:r>
              <a:r>
                <a:rPr kumimoji="1" lang="ja-JP" altLang="en-US" sz="4800" b="1" dirty="0">
                  <a:solidFill>
                    <a:schemeClr val="tx1">
                      <a:lumMod val="85000"/>
                      <a:lumOff val="15000"/>
                    </a:schemeClr>
                  </a:solidFill>
                  <a:latin typeface="メイリオ" panose="020B0604030504040204" pitchFamily="50" charset="-128"/>
                  <a:ea typeface="メイリオ" panose="020B0604030504040204" pitchFamily="50" charset="-128"/>
                </a:rPr>
                <a:t>情報</a:t>
              </a:r>
              <a:r>
                <a:rPr kumimoji="1" lang="ja-JP" altLang="en-US" sz="4800" b="1" dirty="0" smtClean="0">
                  <a:solidFill>
                    <a:schemeClr val="tx1">
                      <a:lumMod val="85000"/>
                      <a:lumOff val="15000"/>
                    </a:schemeClr>
                  </a:solidFill>
                  <a:latin typeface="メイリオ" panose="020B0604030504040204" pitchFamily="50" charset="-128"/>
                  <a:ea typeface="メイリオ" panose="020B0604030504040204" pitchFamily="50" charset="-128"/>
                </a:rPr>
                <a:t>収集</a:t>
              </a:r>
              <a:r>
                <a:rPr kumimoji="1" lang="ja-JP" altLang="en-US" sz="2800" dirty="0" smtClean="0">
                  <a:solidFill>
                    <a:schemeClr val="tx1">
                      <a:lumMod val="85000"/>
                      <a:lumOff val="15000"/>
                    </a:schemeClr>
                  </a:solidFill>
                  <a:latin typeface="メイリオ" panose="020B0604030504040204" pitchFamily="50" charset="-128"/>
                  <a:ea typeface="メイリオ" panose="020B0604030504040204" pitchFamily="50" charset="-128"/>
                </a:rPr>
                <a:t>における</a:t>
              </a:r>
              <a:r>
                <a:rPr kumimoji="1" lang="ja-JP" altLang="en-US" sz="4800" b="1" dirty="0" smtClean="0">
                  <a:solidFill>
                    <a:schemeClr val="tx1">
                      <a:lumMod val="85000"/>
                      <a:lumOff val="15000"/>
                    </a:schemeClr>
                  </a:solidFill>
                  <a:latin typeface="メイリオ" panose="020B0604030504040204" pitchFamily="50" charset="-128"/>
                  <a:ea typeface="メイリオ" panose="020B0604030504040204" pitchFamily="50" charset="-128"/>
                </a:rPr>
                <a:t>現状</a:t>
              </a:r>
              <a:r>
                <a:rPr kumimoji="1" lang="ja-JP" altLang="en-US" sz="2800" dirty="0">
                  <a:solidFill>
                    <a:schemeClr val="tx1">
                      <a:lumMod val="85000"/>
                      <a:lumOff val="15000"/>
                    </a:schemeClr>
                  </a:solidFill>
                  <a:latin typeface="メイリオ" panose="020B0604030504040204" pitchFamily="50" charset="-128"/>
                  <a:ea typeface="メイリオ" panose="020B0604030504040204" pitchFamily="50" charset="-128"/>
                </a:rPr>
                <a:t>を調査</a:t>
              </a:r>
              <a:endParaRPr kumimoji="1" lang="en-US" altLang="ja-JP" sz="2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5" name="図 4"/>
            <p:cNvPicPr>
              <a:picLocks noChangeAspect="1"/>
            </p:cNvPicPr>
            <p:nvPr/>
          </p:nvPicPr>
          <p:blipFill rotWithShape="1">
            <a:blip r:embed="rId3"/>
            <a:srcRect l="57553" t="65329"/>
            <a:stretch/>
          </p:blipFill>
          <p:spPr>
            <a:xfrm>
              <a:off x="8459616" y="5236071"/>
              <a:ext cx="693909" cy="434498"/>
            </a:xfrm>
            <a:prstGeom prst="rect">
              <a:avLst/>
            </a:prstGeom>
          </p:spPr>
        </p:pic>
      </p:grpSp>
      <p:pic>
        <p:nvPicPr>
          <p:cNvPr id="2" name="図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2133" y="2328630"/>
            <a:ext cx="1706033" cy="1461849"/>
          </a:xfrm>
          <a:prstGeom prst="rect">
            <a:avLst/>
          </a:prstGeom>
        </p:spPr>
      </p:pic>
    </p:spTree>
    <p:extLst>
      <p:ext uri="{BB962C8B-B14F-4D97-AF65-F5344CB8AC3E}">
        <p14:creationId xmlns:p14="http://schemas.microsoft.com/office/powerpoint/2010/main" val="2103862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6</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1. </a:t>
            </a:r>
            <a:r>
              <a:rPr kumimoji="1" lang="ja-JP" altLang="en-US" dirty="0">
                <a:latin typeface="メイリオ" panose="020B0604030504040204" pitchFamily="50" charset="-128"/>
                <a:ea typeface="メイリオ" panose="020B0604030504040204" pitchFamily="50" charset="-128"/>
              </a:rPr>
              <a:t>テーマ選定理由</a:t>
            </a:r>
          </a:p>
        </p:txBody>
      </p:sp>
      <p:grpSp>
        <p:nvGrpSpPr>
          <p:cNvPr id="4" name="グループ化 3"/>
          <p:cNvGrpSpPr/>
          <p:nvPr/>
        </p:nvGrpSpPr>
        <p:grpSpPr>
          <a:xfrm>
            <a:off x="953999" y="927946"/>
            <a:ext cx="8334779" cy="5373792"/>
            <a:chOff x="954000" y="870901"/>
            <a:chExt cx="5646823" cy="3680404"/>
          </a:xfrm>
        </p:grpSpPr>
        <p:graphicFrame>
          <p:nvGraphicFramePr>
            <p:cNvPr id="6" name="グラフ 5">
              <a:extLst>
                <a:ext uri="{FF2B5EF4-FFF2-40B4-BE49-F238E27FC236}">
                  <a16:creationId xmlns:a16="http://schemas.microsoft.com/office/drawing/2014/main" id="{7B2B5581-E152-174C-8565-042386807F82}"/>
                </a:ext>
              </a:extLst>
            </p:cNvPr>
            <p:cNvGraphicFramePr/>
            <p:nvPr>
              <p:extLst>
                <p:ext uri="{D42A27DB-BD31-4B8C-83A1-F6EECF244321}">
                  <p14:modId xmlns:p14="http://schemas.microsoft.com/office/powerpoint/2010/main" val="1680050616"/>
                </p:ext>
              </p:extLst>
            </p:nvPr>
          </p:nvGraphicFramePr>
          <p:xfrm>
            <a:off x="954000" y="903516"/>
            <a:ext cx="5646823" cy="3647789"/>
          </p:xfrm>
          <a:graphic>
            <a:graphicData uri="http://schemas.openxmlformats.org/drawingml/2006/chart">
              <c:chart xmlns:c="http://schemas.openxmlformats.org/drawingml/2006/chart" xmlns:r="http://schemas.openxmlformats.org/officeDocument/2006/relationships" r:id="rId3"/>
            </a:graphicData>
          </a:graphic>
        </p:graphicFrame>
        <p:sp>
          <p:nvSpPr>
            <p:cNvPr id="3" name="テキスト ボックス 2"/>
            <p:cNvSpPr txBox="1"/>
            <p:nvPr/>
          </p:nvSpPr>
          <p:spPr>
            <a:xfrm>
              <a:off x="2132814" y="2337591"/>
              <a:ext cx="3289195" cy="2086821"/>
            </a:xfrm>
            <a:prstGeom prst="rect">
              <a:avLst/>
            </a:prstGeom>
            <a:noFill/>
          </p:spPr>
          <p:txBody>
            <a:bodyPr wrap="square" rtlCol="0">
              <a:spAutoFit/>
            </a:bodyPr>
            <a:lstStyle/>
            <a:p>
              <a:pPr algn="ctr"/>
              <a:r>
                <a:rPr kumimoji="1" lang="en-US" altLang="ja-JP" sz="5400" b="1" dirty="0">
                  <a:solidFill>
                    <a:schemeClr val="bg2">
                      <a:lumMod val="50000"/>
                    </a:schemeClr>
                  </a:solidFill>
                  <a:latin typeface="メイリオ" panose="020B0604030504040204" pitchFamily="50" charset="-128"/>
                  <a:ea typeface="メイリオ" panose="020B0604030504040204" pitchFamily="50" charset="-128"/>
                </a:rPr>
                <a:t>30</a:t>
              </a:r>
              <a:r>
                <a:rPr kumimoji="1" lang="ja-JP" altLang="en-US" sz="5400" b="1" dirty="0">
                  <a:solidFill>
                    <a:schemeClr val="bg2">
                      <a:lumMod val="50000"/>
                    </a:schemeClr>
                  </a:solidFill>
                  <a:latin typeface="メイリオ" panose="020B0604030504040204" pitchFamily="50" charset="-128"/>
                  <a:ea typeface="メイリオ" panose="020B0604030504040204" pitchFamily="50" charset="-128"/>
                </a:rPr>
                <a:t>分以上</a:t>
              </a:r>
              <a:endParaRPr kumimoji="1" lang="en-US" altLang="ja-JP" sz="5400" b="1" dirty="0">
                <a:solidFill>
                  <a:schemeClr val="bg2">
                    <a:lumMod val="50000"/>
                  </a:schemeClr>
                </a:solidFill>
                <a:latin typeface="メイリオ" panose="020B0604030504040204" pitchFamily="50" charset="-128"/>
                <a:ea typeface="メイリオ" panose="020B0604030504040204" pitchFamily="50" charset="-128"/>
              </a:endParaRPr>
            </a:p>
            <a:p>
              <a:pPr algn="ctr"/>
              <a:r>
                <a:rPr kumimoji="1" lang="ja-JP" altLang="en-US" sz="5400" b="1" dirty="0">
                  <a:solidFill>
                    <a:schemeClr val="bg2">
                      <a:lumMod val="50000"/>
                    </a:schemeClr>
                  </a:solidFill>
                  <a:latin typeface="メイリオ" panose="020B0604030504040204" pitchFamily="50" charset="-128"/>
                  <a:ea typeface="メイリオ" panose="020B0604030504040204" pitchFamily="50" charset="-128"/>
                </a:rPr>
                <a:t>約</a:t>
              </a:r>
              <a:r>
                <a:rPr kumimoji="1" lang="en-US" altLang="ja-JP" sz="13800" b="1" dirty="0" smtClean="0">
                  <a:solidFill>
                    <a:schemeClr val="bg2">
                      <a:lumMod val="50000"/>
                    </a:schemeClr>
                  </a:solidFill>
                  <a:latin typeface="メイリオ" panose="020B0604030504040204" pitchFamily="50" charset="-128"/>
                  <a:ea typeface="メイリオ" panose="020B0604030504040204" pitchFamily="50" charset="-128"/>
                </a:rPr>
                <a:t>58</a:t>
              </a:r>
              <a:r>
                <a:rPr kumimoji="1" lang="en-US" altLang="ja-JP" sz="5400" b="1" dirty="0" smtClean="0">
                  <a:solidFill>
                    <a:schemeClr val="bg2">
                      <a:lumMod val="50000"/>
                    </a:schemeClr>
                  </a:solidFill>
                  <a:latin typeface="メイリオ" panose="020B0604030504040204" pitchFamily="50" charset="-128"/>
                  <a:ea typeface="メイリオ" panose="020B0604030504040204" pitchFamily="50" charset="-128"/>
                </a:rPr>
                <a:t>%</a:t>
              </a:r>
              <a:endParaRPr kumimoji="1" lang="ja-JP" altLang="en-US" sz="11500" b="1" dirty="0">
                <a:solidFill>
                  <a:schemeClr val="bg2">
                    <a:lumMod val="50000"/>
                  </a:schemeClr>
                </a:solidFill>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954000" y="870901"/>
              <a:ext cx="3716026" cy="252948"/>
            </a:xfrm>
            <a:prstGeom prst="rect">
              <a:avLst/>
            </a:prstGeom>
            <a:noFill/>
          </p:spPr>
          <p:txBody>
            <a:bodyPr wrap="square" rtlCol="0">
              <a:spAutoFit/>
            </a:bodyPr>
            <a:lstStyle/>
            <a:p>
              <a:pPr algn="ctr"/>
              <a:r>
                <a:rPr kumimoji="1" lang="en-US" altLang="ja-JP" sz="1800" u="sng"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1800" u="sng" dirty="0">
                  <a:solidFill>
                    <a:schemeClr val="tx1">
                      <a:lumMod val="85000"/>
                      <a:lumOff val="15000"/>
                    </a:schemeClr>
                  </a:solidFill>
                  <a:latin typeface="メイリオ" panose="020B0604030504040204" pitchFamily="50" charset="-128"/>
                  <a:ea typeface="メイリオ" panose="020B0604030504040204" pitchFamily="50" charset="-128"/>
                </a:rPr>
                <a:t>回の情報収集に費やす最大</a:t>
              </a:r>
              <a:r>
                <a:rPr kumimoji="1" lang="ja-JP" altLang="en-US" sz="1800" u="sng" dirty="0" smtClean="0">
                  <a:solidFill>
                    <a:schemeClr val="tx1">
                      <a:lumMod val="85000"/>
                      <a:lumOff val="15000"/>
                    </a:schemeClr>
                  </a:solidFill>
                  <a:latin typeface="メイリオ" panose="020B0604030504040204" pitchFamily="50" charset="-128"/>
                  <a:ea typeface="メイリオ" panose="020B0604030504040204" pitchFamily="50" charset="-128"/>
                </a:rPr>
                <a:t>時間の調査結果</a:t>
              </a:r>
              <a:endParaRPr kumimoji="1" lang="ja-JP" altLang="en-US" sz="3200" u="sng" dirty="0">
                <a:solidFill>
                  <a:schemeClr val="tx1">
                    <a:lumMod val="85000"/>
                    <a:lumOff val="15000"/>
                  </a:schemeClr>
                </a:solidFill>
                <a:latin typeface="メイリオ" panose="020B0604030504040204" pitchFamily="50" charset="-128"/>
                <a:ea typeface="メイリオ" panose="020B0604030504040204" pitchFamily="50" charset="-128"/>
              </a:endParaRPr>
            </a:p>
          </p:txBody>
        </p:sp>
      </p:grpSp>
      <p:grpSp>
        <p:nvGrpSpPr>
          <p:cNvPr id="15" name="グループ化 14"/>
          <p:cNvGrpSpPr/>
          <p:nvPr/>
        </p:nvGrpSpPr>
        <p:grpSpPr>
          <a:xfrm>
            <a:off x="5031447" y="2177637"/>
            <a:ext cx="4123981" cy="706560"/>
            <a:chOff x="5861387" y="2005074"/>
            <a:chExt cx="2948189" cy="722286"/>
          </a:xfrm>
        </p:grpSpPr>
        <p:sp>
          <p:nvSpPr>
            <p:cNvPr id="2" name="テキスト ボックス 1"/>
            <p:cNvSpPr txBox="1"/>
            <p:nvPr/>
          </p:nvSpPr>
          <p:spPr>
            <a:xfrm>
              <a:off x="6328704" y="2005074"/>
              <a:ext cx="2480872" cy="597790"/>
            </a:xfrm>
            <a:prstGeom prst="rect">
              <a:avLst/>
            </a:prstGeom>
            <a:noFill/>
            <a:ln w="28575">
              <a:solidFill>
                <a:schemeClr val="bg2">
                  <a:lumMod val="60000"/>
                  <a:lumOff val="40000"/>
                </a:schemeClr>
              </a:solidFill>
            </a:ln>
          </p:spPr>
          <p:txBody>
            <a:bodyPr wrap="square" rtlCol="0">
              <a:spAutoFit/>
            </a:bodyPr>
            <a:lstStyle/>
            <a:p>
              <a:r>
                <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回の情報収集</a:t>
              </a:r>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に</a:t>
              </a:r>
              <a:r>
                <a:rPr kumimoji="1" lang="en-US" altLang="ja-JP" sz="1600" dirty="0" smtClean="0">
                  <a:solidFill>
                    <a:srgbClr val="EA0000"/>
                  </a:solidFill>
                  <a:latin typeface="メイリオ" panose="020B0604030504040204" pitchFamily="50" charset="-128"/>
                  <a:ea typeface="メイリオ" panose="020B0604030504040204" pitchFamily="50" charset="-128"/>
                </a:rPr>
                <a:t>30</a:t>
              </a:r>
              <a:r>
                <a:rPr kumimoji="1" lang="ja-JP" altLang="en-US" sz="1600" dirty="0">
                  <a:solidFill>
                    <a:srgbClr val="EA0000"/>
                  </a:solidFill>
                  <a:latin typeface="メイリオ" panose="020B0604030504040204" pitchFamily="50" charset="-128"/>
                  <a:ea typeface="メイリオ" panose="020B0604030504040204" pitchFamily="50" charset="-128"/>
                </a:rPr>
                <a:t>分以上</a:t>
              </a:r>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の時間を</a:t>
              </a:r>
              <a:endParaRPr kumimoji="1" lang="en-US" altLang="ja-JP" sz="16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費やす</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ことがある人</a:t>
              </a:r>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は</a:t>
              </a:r>
              <a:r>
                <a:rPr kumimoji="1" lang="ja-JP" altLang="en-US" sz="1600" dirty="0" smtClean="0">
                  <a:solidFill>
                    <a:srgbClr val="EA0000"/>
                  </a:solidFill>
                  <a:latin typeface="メイリオ" panose="020B0604030504040204" pitchFamily="50" charset="-128"/>
                  <a:ea typeface="メイリオ" panose="020B0604030504040204" pitchFamily="50" charset="-128"/>
                </a:rPr>
                <a:t>半数</a:t>
              </a:r>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以上！</a:t>
              </a:r>
              <a:endPar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cxnSp>
          <p:nvCxnSpPr>
            <p:cNvPr id="17" name="直線コネクタ 16"/>
            <p:cNvCxnSpPr>
              <a:endCxn id="2" idx="1"/>
            </p:cNvCxnSpPr>
            <p:nvPr/>
          </p:nvCxnSpPr>
          <p:spPr>
            <a:xfrm flipV="1">
              <a:off x="5861387" y="2303970"/>
              <a:ext cx="467317" cy="423390"/>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04348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12" name="テキスト ボックス 11"/>
          <p:cNvSpPr txBox="1"/>
          <p:nvPr/>
        </p:nvSpPr>
        <p:spPr>
          <a:xfrm>
            <a:off x="1426162" y="2748820"/>
            <a:ext cx="1790700" cy="369332"/>
          </a:xfrm>
          <a:prstGeom prst="rect">
            <a:avLst/>
          </a:prstGeom>
          <a:noFill/>
        </p:spPr>
        <p:txBody>
          <a:bodyPr wrap="square" rtlCol="0">
            <a:spAutoFit/>
          </a:bodyPr>
          <a:lstStyle/>
          <a:p>
            <a:pPr algn="ct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調査</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結果より</a:t>
            </a:r>
            <a:r>
              <a:rPr kumimoji="1" lang="en-US" altLang="ja-JP" sz="18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32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7</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1. </a:t>
            </a:r>
            <a:r>
              <a:rPr kumimoji="1" lang="ja-JP" altLang="en-US" dirty="0">
                <a:latin typeface="メイリオ" panose="020B0604030504040204" pitchFamily="50" charset="-128"/>
                <a:ea typeface="メイリオ" panose="020B0604030504040204" pitchFamily="50" charset="-128"/>
              </a:rPr>
              <a:t>テーマ選定理由</a:t>
            </a:r>
          </a:p>
        </p:txBody>
      </p:sp>
      <p:sp>
        <p:nvSpPr>
          <p:cNvPr id="10" name="テキスト ボックス 9"/>
          <p:cNvSpPr txBox="1"/>
          <p:nvPr/>
        </p:nvSpPr>
        <p:spPr>
          <a:xfrm>
            <a:off x="1426162" y="3250885"/>
            <a:ext cx="7451138" cy="1520586"/>
          </a:xfrm>
          <a:prstGeom prst="rect">
            <a:avLst/>
          </a:prstGeom>
          <a:solidFill>
            <a:srgbClr val="E7EFF9"/>
          </a:solidFill>
        </p:spPr>
        <p:txBody>
          <a:bodyPr wrap="square" tIns="180000" rtlCol="0">
            <a:spAutoFit/>
          </a:bodyPr>
          <a:lstStyle/>
          <a:p>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社内でも情報収集に費やす時間</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削減</a:t>
            </a:r>
            <a:r>
              <a:rPr kumimoji="1" lang="ja-JP" altLang="en-US" sz="2400" dirty="0" smtClean="0">
                <a:solidFill>
                  <a:schemeClr val="tx1">
                    <a:lumMod val="85000"/>
                    <a:lumOff val="15000"/>
                  </a:schemeClr>
                </a:solidFill>
                <a:latin typeface="メイリオ" panose="020B0604030504040204" pitchFamily="50" charset="-128"/>
                <a:ea typeface="メイリオ" panose="020B0604030504040204" pitchFamily="50" charset="-128"/>
              </a:rPr>
              <a:t>は</a:t>
            </a:r>
            <a:endParaRPr kumimoji="1" lang="en-US" altLang="ja-JP" sz="24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6000" b="1" dirty="0" smtClean="0">
                <a:solidFill>
                  <a:srgbClr val="EA0000"/>
                </a:solidFill>
                <a:latin typeface="メイリオ" panose="020B0604030504040204" pitchFamily="50" charset="-128"/>
                <a:ea typeface="メイリオ" panose="020B0604030504040204" pitchFamily="50" charset="-128"/>
              </a:rPr>
              <a:t>業務</a:t>
            </a:r>
            <a:r>
              <a:rPr kumimoji="1" lang="ja-JP" altLang="en-US" sz="6000" b="1" dirty="0">
                <a:solidFill>
                  <a:srgbClr val="EA0000"/>
                </a:solidFill>
                <a:latin typeface="メイリオ" panose="020B0604030504040204" pitchFamily="50" charset="-128"/>
                <a:ea typeface="メイリオ" panose="020B0604030504040204" pitchFamily="50" charset="-128"/>
              </a:rPr>
              <a:t>全体</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ja-JP" altLang="en-US" sz="6000" b="1" dirty="0">
                <a:solidFill>
                  <a:srgbClr val="EA0000"/>
                </a:solidFill>
                <a:latin typeface="メイリオ" panose="020B0604030504040204" pitchFamily="50" charset="-128"/>
                <a:ea typeface="メイリオ" panose="020B0604030504040204" pitchFamily="50" charset="-128"/>
              </a:rPr>
              <a:t>改善</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にも効果的！</a:t>
            </a:r>
            <a:endPar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7" name="図 6"/>
          <p:cNvPicPr>
            <a:picLocks noChangeAspect="1"/>
          </p:cNvPicPr>
          <p:nvPr/>
        </p:nvPicPr>
        <p:blipFill rotWithShape="1">
          <a:blip r:embed="rId3">
            <a:extLst>
              <a:ext uri="{28A0092B-C50C-407E-A947-70E740481C1C}">
                <a14:useLocalDpi xmlns:a14="http://schemas.microsoft.com/office/drawing/2010/main" val="0"/>
              </a:ext>
            </a:extLst>
          </a:blip>
          <a:srcRect l="-371" t="-1153" r="47688" b="50768"/>
          <a:stretch/>
        </p:blipFill>
        <p:spPr>
          <a:xfrm>
            <a:off x="7768596" y="4844699"/>
            <a:ext cx="1657343" cy="1530650"/>
          </a:xfrm>
          <a:prstGeom prst="rect">
            <a:avLst/>
          </a:prstGeom>
        </p:spPr>
      </p:pic>
      <p:pic>
        <p:nvPicPr>
          <p:cNvPr id="11" name="図 10"/>
          <p:cNvPicPr>
            <a:picLocks noChangeAspect="1"/>
          </p:cNvPicPr>
          <p:nvPr/>
        </p:nvPicPr>
        <p:blipFill rotWithShape="1">
          <a:blip r:embed="rId4"/>
          <a:srcRect r="21194" b="13787"/>
          <a:stretch/>
        </p:blipFill>
        <p:spPr>
          <a:xfrm>
            <a:off x="6583804" y="1325204"/>
            <a:ext cx="2293496" cy="1852453"/>
          </a:xfrm>
          <a:prstGeom prst="rect">
            <a:avLst/>
          </a:prstGeom>
        </p:spPr>
      </p:pic>
      <p:sp>
        <p:nvSpPr>
          <p:cNvPr id="9" name="テキスト ボックス 8"/>
          <p:cNvSpPr txBox="1"/>
          <p:nvPr/>
        </p:nvSpPr>
        <p:spPr>
          <a:xfrm>
            <a:off x="953999" y="927946"/>
            <a:ext cx="5484899" cy="369332"/>
          </a:xfrm>
          <a:prstGeom prst="rect">
            <a:avLst/>
          </a:prstGeom>
          <a:noFill/>
        </p:spPr>
        <p:txBody>
          <a:bodyPr wrap="square" rtlCol="0">
            <a:spAutoFit/>
          </a:bodyPr>
          <a:lstStyle/>
          <a:p>
            <a:pPr algn="ctr"/>
            <a:r>
              <a:rPr kumimoji="1" lang="en-US" altLang="ja-JP" sz="1800" u="sng"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1800" u="sng" dirty="0">
                <a:solidFill>
                  <a:schemeClr val="tx1">
                    <a:lumMod val="85000"/>
                    <a:lumOff val="15000"/>
                  </a:schemeClr>
                </a:solidFill>
                <a:latin typeface="メイリオ" panose="020B0604030504040204" pitchFamily="50" charset="-128"/>
                <a:ea typeface="メイリオ" panose="020B0604030504040204" pitchFamily="50" charset="-128"/>
              </a:rPr>
              <a:t>回の情報収集に費やす最大</a:t>
            </a:r>
            <a:r>
              <a:rPr kumimoji="1" lang="ja-JP" altLang="en-US" sz="1800" u="sng" dirty="0" smtClean="0">
                <a:solidFill>
                  <a:schemeClr val="tx1">
                    <a:lumMod val="85000"/>
                    <a:lumOff val="15000"/>
                  </a:schemeClr>
                </a:solidFill>
                <a:latin typeface="メイリオ" panose="020B0604030504040204" pitchFamily="50" charset="-128"/>
                <a:ea typeface="メイリオ" panose="020B0604030504040204" pitchFamily="50" charset="-128"/>
              </a:rPr>
              <a:t>時間の調査結果</a:t>
            </a:r>
            <a:endParaRPr kumimoji="1" lang="ja-JP" altLang="en-US" sz="3200" u="sng"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859730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graphicFrame>
        <p:nvGraphicFramePr>
          <p:cNvPr id="16" name="グラフ 15"/>
          <p:cNvGraphicFramePr>
            <a:graphicFrameLocks/>
          </p:cNvGraphicFramePr>
          <p:nvPr>
            <p:extLst>
              <p:ext uri="{D42A27DB-BD31-4B8C-83A1-F6EECF244321}">
                <p14:modId xmlns:p14="http://schemas.microsoft.com/office/powerpoint/2010/main" val="1535476692"/>
              </p:ext>
            </p:extLst>
          </p:nvPr>
        </p:nvGraphicFramePr>
        <p:xfrm>
          <a:off x="720838" y="844781"/>
          <a:ext cx="8934450" cy="5733736"/>
        </p:xfrm>
        <a:graphic>
          <a:graphicData uri="http://schemas.openxmlformats.org/drawingml/2006/chart">
            <c:chart xmlns:c="http://schemas.openxmlformats.org/drawingml/2006/chart" xmlns:r="http://schemas.openxmlformats.org/officeDocument/2006/relationships" r:id="rId3"/>
          </a:graphicData>
        </a:graphic>
      </p:graphicFrame>
      <p:sp>
        <p:nvSpPr>
          <p:cNvPr id="21" name="テキスト ボックス 20"/>
          <p:cNvSpPr txBox="1"/>
          <p:nvPr/>
        </p:nvSpPr>
        <p:spPr>
          <a:xfrm>
            <a:off x="995364" y="928461"/>
            <a:ext cx="4343398" cy="369332"/>
          </a:xfrm>
          <a:prstGeom prst="rect">
            <a:avLst/>
          </a:prstGeom>
          <a:noFill/>
        </p:spPr>
        <p:txBody>
          <a:bodyPr wrap="square" rtlCol="0">
            <a:spAutoFit/>
          </a:bodyPr>
          <a:lstStyle/>
          <a:p>
            <a:pPr algn="ctr"/>
            <a:r>
              <a:rPr kumimoji="1" lang="ja-JP" altLang="en-US" sz="1800" u="sng" dirty="0">
                <a:solidFill>
                  <a:schemeClr val="tx1">
                    <a:lumMod val="85000"/>
                    <a:lumOff val="15000"/>
                  </a:schemeClr>
                </a:solidFill>
                <a:latin typeface="メイリオ" panose="020B0604030504040204" pitchFamily="50" charset="-128"/>
                <a:ea typeface="メイリオ" panose="020B0604030504040204" pitchFamily="50" charset="-128"/>
              </a:rPr>
              <a:t>情報収集における課題</a:t>
            </a:r>
            <a:r>
              <a:rPr kumimoji="1" lang="ja-JP" altLang="en-US" sz="1800" u="sng" dirty="0" smtClean="0">
                <a:solidFill>
                  <a:schemeClr val="tx1">
                    <a:lumMod val="85000"/>
                    <a:lumOff val="15000"/>
                  </a:schemeClr>
                </a:solidFill>
                <a:latin typeface="メイリオ" panose="020B0604030504040204" pitchFamily="50" charset="-128"/>
                <a:ea typeface="メイリオ" panose="020B0604030504040204" pitchFamily="50" charset="-128"/>
              </a:rPr>
              <a:t>の調査結果</a:t>
            </a:r>
            <a:endParaRPr kumimoji="1" lang="ja-JP" altLang="en-US" sz="1800" u="sng"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8</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1. </a:t>
            </a:r>
            <a:r>
              <a:rPr kumimoji="1" lang="ja-JP" altLang="en-US" dirty="0">
                <a:latin typeface="メイリオ" panose="020B0604030504040204" pitchFamily="50" charset="-128"/>
                <a:ea typeface="メイリオ" panose="020B0604030504040204" pitchFamily="50" charset="-128"/>
              </a:rPr>
              <a:t>テーマ選定理由</a:t>
            </a:r>
          </a:p>
        </p:txBody>
      </p:sp>
    </p:spTree>
    <p:extLst>
      <p:ext uri="{BB962C8B-B14F-4D97-AF65-F5344CB8AC3E}">
        <p14:creationId xmlns:p14="http://schemas.microsoft.com/office/powerpoint/2010/main" val="2496197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pic>
        <p:nvPicPr>
          <p:cNvPr id="16" name="図 15"/>
          <p:cNvPicPr>
            <a:picLocks noChangeAspect="1"/>
          </p:cNvPicPr>
          <p:nvPr/>
        </p:nvPicPr>
        <p:blipFill rotWithShape="1">
          <a:blip r:embed="rId3">
            <a:extLst>
              <a:ext uri="{28A0092B-C50C-407E-A947-70E740481C1C}">
                <a14:useLocalDpi xmlns:a14="http://schemas.microsoft.com/office/drawing/2010/main" val="0"/>
              </a:ext>
            </a:extLst>
          </a:blip>
          <a:srcRect l="-371" t="-1153" r="47688" b="50768"/>
          <a:stretch/>
        </p:blipFill>
        <p:spPr>
          <a:xfrm>
            <a:off x="7768596" y="4844699"/>
            <a:ext cx="1657343" cy="1530650"/>
          </a:xfrm>
          <a:prstGeom prst="rect">
            <a:avLst/>
          </a:prstGeom>
        </p:spPr>
      </p:pic>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9</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1. </a:t>
            </a:r>
            <a:r>
              <a:rPr kumimoji="1" lang="ja-JP" altLang="en-US" dirty="0">
                <a:latin typeface="メイリオ" panose="020B0604030504040204" pitchFamily="50" charset="-128"/>
                <a:ea typeface="メイリオ" panose="020B0604030504040204" pitchFamily="50" charset="-128"/>
              </a:rPr>
              <a:t>テーマ選定理由</a:t>
            </a:r>
          </a:p>
        </p:txBody>
      </p:sp>
      <p:sp>
        <p:nvSpPr>
          <p:cNvPr id="10" name="テキスト ボックス 9"/>
          <p:cNvSpPr txBox="1"/>
          <p:nvPr/>
        </p:nvSpPr>
        <p:spPr>
          <a:xfrm>
            <a:off x="1426162" y="3250885"/>
            <a:ext cx="7451138" cy="1520586"/>
          </a:xfrm>
          <a:prstGeom prst="rect">
            <a:avLst/>
          </a:prstGeom>
          <a:solidFill>
            <a:srgbClr val="E7EFF9"/>
          </a:solidFill>
        </p:spPr>
        <p:txBody>
          <a:bodyPr wrap="square" tIns="180000" rtlCol="0">
            <a:spAutoFit/>
          </a:bodyPr>
          <a:lstStyle/>
          <a:p>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情報収集における課題解決に</a:t>
            </a:r>
          </a:p>
          <a:p>
            <a:r>
              <a:rPr kumimoji="1" lang="en-US" altLang="ja-JP" sz="6000" b="1"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6000" b="1" dirty="0">
                <a:solidFill>
                  <a:schemeClr val="tx1">
                    <a:lumMod val="85000"/>
                    <a:lumOff val="15000"/>
                  </a:schemeClr>
                </a:solidFill>
                <a:latin typeface="メイリオ" panose="020B0604030504040204" pitchFamily="50" charset="-128"/>
                <a:ea typeface="メイリオ" panose="020B0604030504040204" pitchFamily="50" charset="-128"/>
              </a:rPr>
              <a:t>検索ツール</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は</a:t>
            </a:r>
            <a:r>
              <a:rPr kumimoji="1" lang="ja-JP" altLang="en-US" sz="6000" b="1" dirty="0" smtClean="0">
                <a:solidFill>
                  <a:srgbClr val="EA0000"/>
                </a:solidFill>
                <a:latin typeface="メイリオ" panose="020B0604030504040204" pitchFamily="50" charset="-128"/>
                <a:ea typeface="メイリオ" panose="020B0604030504040204" pitchFamily="50" charset="-128"/>
              </a:rPr>
              <a:t>有効</a:t>
            </a:r>
            <a:r>
              <a:rPr kumimoji="1" lang="en-US" altLang="ja-JP" sz="6000" b="1" dirty="0">
                <a:solidFill>
                  <a:srgbClr val="EA0000"/>
                </a:solidFill>
                <a:latin typeface="メイリオ" panose="020B0604030504040204" pitchFamily="50" charset="-128"/>
                <a:ea typeface="メイリオ" panose="020B0604030504040204" pitchFamily="50" charset="-128"/>
              </a:rPr>
              <a:t>!</a:t>
            </a:r>
            <a:endParaRPr kumimoji="1" lang="ja-JP" altLang="en-US" sz="2400" dirty="0">
              <a:solidFill>
                <a:srgbClr val="EA0000"/>
              </a:solidFill>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995364" y="928461"/>
            <a:ext cx="4343398" cy="369332"/>
          </a:xfrm>
          <a:prstGeom prst="rect">
            <a:avLst/>
          </a:prstGeom>
          <a:noFill/>
        </p:spPr>
        <p:txBody>
          <a:bodyPr wrap="square" rtlCol="0">
            <a:spAutoFit/>
          </a:bodyPr>
          <a:lstStyle/>
          <a:p>
            <a:pPr algn="ctr"/>
            <a:r>
              <a:rPr kumimoji="1" lang="ja-JP" altLang="en-US" sz="1800" u="sng" dirty="0">
                <a:solidFill>
                  <a:schemeClr val="tx1">
                    <a:lumMod val="85000"/>
                    <a:lumOff val="15000"/>
                  </a:schemeClr>
                </a:solidFill>
                <a:latin typeface="メイリオ" panose="020B0604030504040204" pitchFamily="50" charset="-128"/>
                <a:ea typeface="メイリオ" panose="020B0604030504040204" pitchFamily="50" charset="-128"/>
              </a:rPr>
              <a:t>情報収集における課題</a:t>
            </a:r>
            <a:r>
              <a:rPr kumimoji="1" lang="ja-JP" altLang="en-US" sz="1800" u="sng" dirty="0" smtClean="0">
                <a:solidFill>
                  <a:schemeClr val="tx1">
                    <a:lumMod val="85000"/>
                    <a:lumOff val="15000"/>
                  </a:schemeClr>
                </a:solidFill>
                <a:latin typeface="メイリオ" panose="020B0604030504040204" pitchFamily="50" charset="-128"/>
                <a:ea typeface="メイリオ" panose="020B0604030504040204" pitchFamily="50" charset="-128"/>
              </a:rPr>
              <a:t>の調査結果</a:t>
            </a:r>
            <a:endParaRPr kumimoji="1" lang="ja-JP" altLang="en-US" sz="1800" u="sng"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4"/>
          <a:stretch>
            <a:fillRect/>
          </a:stretch>
        </p:blipFill>
        <p:spPr>
          <a:xfrm>
            <a:off x="6067425" y="1316458"/>
            <a:ext cx="2809875" cy="1801694"/>
          </a:xfrm>
          <a:prstGeom prst="rect">
            <a:avLst/>
          </a:prstGeom>
        </p:spPr>
      </p:pic>
      <p:sp>
        <p:nvSpPr>
          <p:cNvPr id="20" name="テキスト ボックス 19"/>
          <p:cNvSpPr txBox="1"/>
          <p:nvPr/>
        </p:nvSpPr>
        <p:spPr>
          <a:xfrm>
            <a:off x="1426162" y="2748820"/>
            <a:ext cx="1790700" cy="369332"/>
          </a:xfrm>
          <a:prstGeom prst="rect">
            <a:avLst/>
          </a:prstGeom>
          <a:noFill/>
        </p:spPr>
        <p:txBody>
          <a:bodyPr wrap="square" rtlCol="0">
            <a:spAutoFit/>
          </a:bodyPr>
          <a:lstStyle/>
          <a:p>
            <a:pPr algn="ct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調査</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結果より</a:t>
            </a:r>
            <a:r>
              <a:rPr kumimoji="1" lang="en-US" altLang="ja-JP" sz="18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32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825259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2469</Words>
  <Application>Microsoft Office PowerPoint</Application>
  <PresentationFormat>A4 210 x 297 mm</PresentationFormat>
  <Paragraphs>466</Paragraphs>
  <Slides>46</Slides>
  <Notes>44</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46</vt:i4>
      </vt:variant>
    </vt:vector>
  </HeadingPairs>
  <TitlesOfParts>
    <vt:vector size="57" baseType="lpstr">
      <vt:lpstr>HGP創英角ｺﾞｼｯｸUB</vt:lpstr>
      <vt:lpstr>ＭＳ Ｐゴシック</vt:lpstr>
      <vt:lpstr>Noto Sans Symbols</vt:lpstr>
      <vt:lpstr>メイリオ</vt:lpstr>
      <vt:lpstr>游明朝</vt:lpstr>
      <vt:lpstr>Arial</vt:lpstr>
      <vt:lpstr>Calibri</vt:lpstr>
      <vt:lpstr>Cambria Math</vt:lpstr>
      <vt:lpstr>Times New Roman</vt:lpstr>
      <vt:lpstr>Wingdings</vt:lpstr>
      <vt:lpstr>Office テーマ</vt:lpstr>
      <vt:lpstr>PowerPoint プレゼンテーション</vt:lpstr>
      <vt:lpstr>アジェンダ</vt:lpstr>
      <vt:lpstr>1. テーマ選定理由</vt:lpstr>
      <vt:lpstr>1. テーマ選定理由</vt:lpstr>
      <vt:lpstr>1. テーマ選定理由</vt:lpstr>
      <vt:lpstr>1. テーマ選定理由</vt:lpstr>
      <vt:lpstr>1. テーマ選定理由</vt:lpstr>
      <vt:lpstr>1. テーマ選定理由</vt:lpstr>
      <vt:lpstr>1. テーマ選定理由</vt:lpstr>
      <vt:lpstr>1. テーマ選定理由</vt:lpstr>
      <vt:lpstr>1. テーマ選定理由</vt:lpstr>
      <vt:lpstr>1. テーマ選定理由</vt:lpstr>
      <vt:lpstr>2. AI検索ツールの検討</vt:lpstr>
      <vt:lpstr>2. AI検索ツールの検討</vt:lpstr>
      <vt:lpstr>2. AI検索ツールの検討</vt:lpstr>
      <vt:lpstr>2. AI検索ツールの検討</vt:lpstr>
      <vt:lpstr>3. Atlassian Intelligenceの活用</vt:lpstr>
      <vt:lpstr>3. Atlassian Intelligenceの活用</vt:lpstr>
      <vt:lpstr>3. Atlassian Intelligenceの活用</vt:lpstr>
      <vt:lpstr>3. Atlassian Intelligenceの活用</vt:lpstr>
      <vt:lpstr>4. アプリ開発</vt:lpstr>
      <vt:lpstr>4. アプリ開発</vt:lpstr>
      <vt:lpstr>4. アプリ開発</vt:lpstr>
      <vt:lpstr>5. アプリ検証</vt:lpstr>
      <vt:lpstr>5. アプリ検証</vt:lpstr>
      <vt:lpstr>5. アプリ検証</vt:lpstr>
      <vt:lpstr>6. 改善効果</vt:lpstr>
      <vt:lpstr>6. 改善効果</vt:lpstr>
      <vt:lpstr>7. 課題分析</vt:lpstr>
      <vt:lpstr>7. 課題分析</vt:lpstr>
      <vt:lpstr>7. 課題分析</vt:lpstr>
      <vt:lpstr>7. 課題分析</vt:lpstr>
      <vt:lpstr>7. 課題分析</vt:lpstr>
      <vt:lpstr>7. 課題分析</vt:lpstr>
      <vt:lpstr>7. 課題分析</vt:lpstr>
      <vt:lpstr>7. 課題分析</vt:lpstr>
      <vt:lpstr>7. 課題分析</vt:lpstr>
      <vt:lpstr>7. 課題分析</vt:lpstr>
      <vt:lpstr>7. 課題分析</vt:lpstr>
      <vt:lpstr>8. 課題に対する対応策</vt:lpstr>
      <vt:lpstr>8. 課題に対する対応策</vt:lpstr>
      <vt:lpstr>9. 今後の取り組み</vt:lpstr>
      <vt:lpstr>9. 今後の取り組み</vt:lpstr>
      <vt:lpstr>9. 今後の取り組み</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2023-11-09T08:30:16Z</dcterms:created>
  <dcterms:modified xsi:type="dcterms:W3CDTF">2024-09-20T08:33:01Z</dcterms:modified>
</cp:coreProperties>
</file>