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48" r:id="rId1"/>
  </p:sldMasterIdLst>
  <p:notesMasterIdLst>
    <p:notesMasterId r:id="rId31"/>
  </p:notesMasterIdLst>
  <p:sldIdLst>
    <p:sldId id="292" r:id="rId2"/>
    <p:sldId id="257" r:id="rId3"/>
    <p:sldId id="256" r:id="rId4"/>
    <p:sldId id="291" r:id="rId5"/>
    <p:sldId id="263" r:id="rId6"/>
    <p:sldId id="264" r:id="rId7"/>
    <p:sldId id="293" r:id="rId8"/>
    <p:sldId id="294" r:id="rId9"/>
    <p:sldId id="284" r:id="rId10"/>
    <p:sldId id="267" r:id="rId11"/>
    <p:sldId id="295" r:id="rId12"/>
    <p:sldId id="296" r:id="rId13"/>
    <p:sldId id="275" r:id="rId14"/>
    <p:sldId id="276" r:id="rId15"/>
    <p:sldId id="297" r:id="rId16"/>
    <p:sldId id="277" r:id="rId17"/>
    <p:sldId id="281" r:id="rId18"/>
    <p:sldId id="279" r:id="rId19"/>
    <p:sldId id="278" r:id="rId20"/>
    <p:sldId id="282" r:id="rId21"/>
    <p:sldId id="280" r:id="rId22"/>
    <p:sldId id="283" r:id="rId23"/>
    <p:sldId id="285" r:id="rId24"/>
    <p:sldId id="286" r:id="rId25"/>
    <p:sldId id="287" r:id="rId26"/>
    <p:sldId id="288" r:id="rId27"/>
    <p:sldId id="289" r:id="rId28"/>
    <p:sldId id="290" r:id="rId29"/>
    <p:sldId id="262" r:id="rId30"/>
  </p:sldIdLst>
  <p:sldSz cx="9906000" cy="6858000" type="A4"/>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62">
          <p15:clr>
            <a:srgbClr val="A4A3A4"/>
          </p15:clr>
        </p15:guide>
        <p15:guide id="2" orient="horz" pos="2160">
          <p15:clr>
            <a:srgbClr val="A4A3A4"/>
          </p15:clr>
        </p15:guide>
        <p15:guide id="3" pos="5978">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70LHPA1c4v7tKHbVkNbqtqeCI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DCF2"/>
    <a:srgbClr val="E7EFF9"/>
    <a:srgbClr val="3276C8"/>
    <a:srgbClr val="4172AD"/>
    <a:srgbClr val="558ED5"/>
    <a:srgbClr val="B0C97C"/>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2922" y="222"/>
      </p:cViewPr>
      <p:guideLst>
        <p:guide pos="262"/>
        <p:guide orient="horz" pos="2160"/>
        <p:guide pos="59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devSCSA\src\&#12304;&#30740;&#31350;&#12524;&#12509;&#12540;&#12488;8_7(&#27700;)&#12294;&#12305;&#24773;&#22577;&#21454;&#38598;&#12395;&#38306;&#12377;&#12427;&#23455;&#24907;&#35519;&#26619;&#65288;&#22238;&#31572;&#6528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devSCSA\src\&#12304;&#30740;&#31350;&#12524;&#12509;&#12540;&#12488;8_7(&#27700;)&#12294;&#12305;&#24773;&#22577;&#21454;&#38598;&#12395;&#38306;&#12377;&#12427;&#23455;&#24907;&#35519;&#26619;&#65288;&#22238;&#31572;&#65289;.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[【研究レポート8_7(水)〆】情報収集に関する実態調査（回答）.xlsx]Sheet9!ピボットテーブル6</c:name>
    <c:fmtId val="-1"/>
  </c:pivotSource>
  <c:chart>
    <c:autoTitleDeleted val="1"/>
    <c:pivotFmts>
      <c:pivotFmt>
        <c:idx val="0"/>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manualLayout>
          <c:layoutTarget val="inner"/>
          <c:xMode val="edge"/>
          <c:yMode val="edge"/>
          <c:x val="0.1108327638390649"/>
          <c:y val="0.13904093685243307"/>
          <c:w val="0.49112915767453863"/>
          <c:h val="0.75085679261083615"/>
        </c:manualLayout>
      </c:layout>
      <c:pieChart>
        <c:varyColors val="1"/>
        <c:ser>
          <c:idx val="0"/>
          <c:order val="0"/>
          <c:tx>
            <c:strRef>
              <c:f>Sheet9!$B$3</c:f>
              <c:strCache>
                <c:ptCount val="1"/>
                <c:pt idx="0">
                  <c:v>集計</c:v>
                </c:pt>
              </c:strCache>
            </c:strRef>
          </c:tx>
          <c:spPr>
            <a:ln>
              <a:noFill/>
            </a:ln>
          </c:spPr>
          <c:dPt>
            <c:idx val="0"/>
            <c:bubble3D val="0"/>
            <c:spPr>
              <a:solidFill>
                <a:schemeClr val="bg1">
                  <a:lumMod val="95000"/>
                </a:schemeClr>
              </a:solidFill>
              <a:ln w="19050">
                <a:noFill/>
              </a:ln>
              <a:effectLst/>
            </c:spPr>
            <c:extLst>
              <c:ext xmlns:c16="http://schemas.microsoft.com/office/drawing/2014/chart" uri="{C3380CC4-5D6E-409C-BE32-E72D297353CC}">
                <c16:uniqueId val="{00000001-AECE-4935-96DC-EE9F900BACE9}"/>
              </c:ext>
            </c:extLst>
          </c:dPt>
          <c:dPt>
            <c:idx val="1"/>
            <c:bubble3D val="0"/>
            <c:spPr>
              <a:solidFill>
                <a:schemeClr val="bg2"/>
              </a:solidFill>
              <a:ln w="19050">
                <a:noFill/>
              </a:ln>
              <a:effectLst/>
            </c:spPr>
            <c:extLst>
              <c:ext xmlns:c16="http://schemas.microsoft.com/office/drawing/2014/chart" uri="{C3380CC4-5D6E-409C-BE32-E72D297353CC}">
                <c16:uniqueId val="{00000003-AECE-4935-96DC-EE9F900BACE9}"/>
              </c:ext>
            </c:extLst>
          </c:dPt>
          <c:dPt>
            <c:idx val="2"/>
            <c:bubble3D val="0"/>
            <c:spPr>
              <a:solidFill>
                <a:srgbClr val="3276C8"/>
              </a:solidFill>
              <a:ln w="19050">
                <a:noFill/>
              </a:ln>
              <a:effectLst/>
            </c:spPr>
            <c:extLst>
              <c:ext xmlns:c16="http://schemas.microsoft.com/office/drawing/2014/chart" uri="{C3380CC4-5D6E-409C-BE32-E72D297353CC}">
                <c16:uniqueId val="{00000005-AECE-4935-96DC-EE9F900BACE9}"/>
              </c:ext>
            </c:extLst>
          </c:dPt>
          <c:dPt>
            <c:idx val="3"/>
            <c:bubble3D val="0"/>
            <c:spPr>
              <a:solidFill>
                <a:schemeClr val="bg1">
                  <a:lumMod val="75000"/>
                </a:schemeClr>
              </a:solidFill>
              <a:ln w="19050">
                <a:noFill/>
              </a:ln>
              <a:effectLst/>
            </c:spPr>
            <c:extLst>
              <c:ext xmlns:c16="http://schemas.microsoft.com/office/drawing/2014/chart" uri="{C3380CC4-5D6E-409C-BE32-E72D297353CC}">
                <c16:uniqueId val="{00000007-AECE-4935-96DC-EE9F900BACE9}"/>
              </c:ext>
            </c:extLst>
          </c:dPt>
          <c:dPt>
            <c:idx val="4"/>
            <c:bubble3D val="0"/>
            <c:spPr>
              <a:solidFill>
                <a:schemeClr val="bg1">
                  <a:lumMod val="85000"/>
                </a:schemeClr>
              </a:solidFill>
              <a:ln w="19050">
                <a:noFill/>
              </a:ln>
              <a:effectLst/>
            </c:spPr>
            <c:extLst>
              <c:ext xmlns:c16="http://schemas.microsoft.com/office/drawing/2014/chart" uri="{C3380CC4-5D6E-409C-BE32-E72D297353CC}">
                <c16:uniqueId val="{00000009-AECE-4935-96DC-EE9F900BACE9}"/>
              </c:ext>
            </c:extLst>
          </c:dPt>
          <c:cat>
            <c:strRef>
              <c:f>Sheet9!$A$4:$A$9</c:f>
              <c:strCache>
                <c:ptCount val="5"/>
                <c:pt idx="0">
                  <c:v>10分以内</c:v>
                </c:pt>
                <c:pt idx="1">
                  <c:v>10分～30分</c:v>
                </c:pt>
                <c:pt idx="2">
                  <c:v>30分～1時間</c:v>
                </c:pt>
                <c:pt idx="3">
                  <c:v>1時間～2時間</c:v>
                </c:pt>
                <c:pt idx="4">
                  <c:v>2時間以上</c:v>
                </c:pt>
              </c:strCache>
            </c:strRef>
          </c:cat>
          <c:val>
            <c:numRef>
              <c:f>Sheet9!$B$4:$B$9</c:f>
              <c:numCache>
                <c:formatCode>0.00%</c:formatCode>
                <c:ptCount val="5"/>
                <c:pt idx="0">
                  <c:v>0.11231884057971014</c:v>
                </c:pt>
                <c:pt idx="1">
                  <c:v>0.31521739130434784</c:v>
                </c:pt>
                <c:pt idx="2">
                  <c:v>0.2608695652173913</c:v>
                </c:pt>
                <c:pt idx="3">
                  <c:v>0.18659420289855072</c:v>
                </c:pt>
                <c:pt idx="4">
                  <c:v>0.125</c:v>
                </c:pt>
              </c:numCache>
            </c:numRef>
          </c:val>
          <c:extLst>
            <c:ext xmlns:c16="http://schemas.microsoft.com/office/drawing/2014/chart" uri="{C3380CC4-5D6E-409C-BE32-E72D297353CC}">
              <c16:uniqueId val="{0000000A-AECE-4935-96DC-EE9F900BACE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4.0325329835909501E-2"/>
          <c:y val="0.9239975228830396"/>
          <c:w val="0.7474510888689091"/>
          <c:h val="5.5529253473816605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ja-JP"/>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[【研究レポート8_7(水)〆】情報収集に関する実態調査（回答）.xlsx]Sheet11!ピボットテーブル8</c:name>
    <c:fmtId val="-1"/>
  </c:pivotSource>
  <c:chart>
    <c:autoTitleDeleted val="1"/>
    <c:pivotFmts>
      <c:pivotFmt>
        <c:idx val="0"/>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manualLayout>
          <c:layoutTarget val="inner"/>
          <c:xMode val="edge"/>
          <c:yMode val="edge"/>
          <c:x val="0.14063356897926557"/>
          <c:y val="6.2125359926574676E-2"/>
          <c:w val="0.57278688503657904"/>
          <c:h val="0.82289350086798174"/>
        </c:manualLayout>
      </c:layout>
      <c:pieChart>
        <c:varyColors val="1"/>
        <c:ser>
          <c:idx val="0"/>
          <c:order val="0"/>
          <c:tx>
            <c:strRef>
              <c:f>Sheet11!$B$3</c:f>
              <c:strCache>
                <c:ptCount val="1"/>
                <c:pt idx="0">
                  <c:v>集計</c:v>
                </c:pt>
              </c:strCache>
            </c:strRef>
          </c:tx>
          <c:spPr>
            <a:solidFill>
              <a:schemeClr val="bg2"/>
            </a:solidFill>
            <a:ln>
              <a:noFill/>
            </a:ln>
          </c:spPr>
          <c:dPt>
            <c:idx val="0"/>
            <c:bubble3D val="0"/>
            <c:spPr>
              <a:solidFill>
                <a:schemeClr val="bg2"/>
              </a:solidFill>
              <a:ln w="19050">
                <a:noFill/>
              </a:ln>
              <a:effectLst/>
            </c:spPr>
            <c:extLst>
              <c:ext xmlns:c16="http://schemas.microsoft.com/office/drawing/2014/chart" uri="{C3380CC4-5D6E-409C-BE32-E72D297353CC}">
                <c16:uniqueId val="{00000001-F8F6-4CCD-A954-A6BB669AC2C3}"/>
              </c:ext>
            </c:extLst>
          </c:dPt>
          <c:dPt>
            <c:idx val="1"/>
            <c:bubble3D val="0"/>
            <c:spPr>
              <a:solidFill>
                <a:schemeClr val="bg1">
                  <a:lumMod val="75000"/>
                </a:schemeClr>
              </a:solidFill>
              <a:ln w="19050">
                <a:noFill/>
              </a:ln>
              <a:effectLst/>
            </c:spPr>
            <c:extLst>
              <c:ext xmlns:c16="http://schemas.microsoft.com/office/drawing/2014/chart" uri="{C3380CC4-5D6E-409C-BE32-E72D297353CC}">
                <c16:uniqueId val="{00000003-F8F6-4CCD-A954-A6BB669AC2C3}"/>
              </c:ext>
            </c:extLst>
          </c:dPt>
          <c:dPt>
            <c:idx val="2"/>
            <c:bubble3D val="0"/>
            <c:spPr>
              <a:solidFill>
                <a:schemeClr val="bg1">
                  <a:lumMod val="85000"/>
                </a:schemeClr>
              </a:solidFill>
              <a:ln w="19050">
                <a:noFill/>
              </a:ln>
              <a:effectLst/>
            </c:spPr>
            <c:extLst>
              <c:ext xmlns:c16="http://schemas.microsoft.com/office/drawing/2014/chart" uri="{C3380CC4-5D6E-409C-BE32-E72D297353CC}">
                <c16:uniqueId val="{00000005-F8F6-4CCD-A954-A6BB669AC2C3}"/>
              </c:ext>
            </c:extLst>
          </c:dPt>
          <c:cat>
            <c:strRef>
              <c:f>Sheet11!$A$4:$A$7</c:f>
              <c:strCache>
                <c:ptCount val="3"/>
                <c:pt idx="0">
                  <c:v>思う</c:v>
                </c:pt>
                <c:pt idx="1">
                  <c:v>思わない</c:v>
                </c:pt>
                <c:pt idx="2">
                  <c:v>どちらでもない</c:v>
                </c:pt>
              </c:strCache>
            </c:strRef>
          </c:cat>
          <c:val>
            <c:numRef>
              <c:f>Sheet11!$B$4:$B$7</c:f>
              <c:numCache>
                <c:formatCode>0.00%</c:formatCode>
                <c:ptCount val="3"/>
                <c:pt idx="0">
                  <c:v>0.84239130434782605</c:v>
                </c:pt>
                <c:pt idx="1">
                  <c:v>3.8043478260869568E-2</c:v>
                </c:pt>
                <c:pt idx="2">
                  <c:v>0.11956521739130435</c:v>
                </c:pt>
              </c:numCache>
            </c:numRef>
          </c:val>
          <c:extLst>
            <c:ext xmlns:c16="http://schemas.microsoft.com/office/drawing/2014/chart" uri="{C3380CC4-5D6E-409C-BE32-E72D297353CC}">
              <c16:uniqueId val="{00000006-F8F6-4CCD-A954-A6BB669AC2C3}"/>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369583301822582"/>
          <c:y val="0.90097574296838656"/>
          <c:w val="0.59206738083220045"/>
          <c:h val="7.3862114762483583E-2"/>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ja-JP"/>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0.33249</cdr:x>
      <cdr:y>0.37066</cdr:y>
    </cdr:from>
    <cdr:to>
      <cdr:x>0.72676</cdr:x>
      <cdr:y>0.66539</cdr:y>
    </cdr:to>
    <cdr:sp macro="" textlink="">
      <cdr:nvSpPr>
        <cdr:cNvPr id="2" name="テキスト ボックス 2"/>
        <cdr:cNvSpPr txBox="1"/>
      </cdr:nvSpPr>
      <cdr:spPr>
        <a:xfrm xmlns:a="http://schemas.openxmlformats.org/drawingml/2006/main">
          <a:off x="1323346" y="1122494"/>
          <a:ext cx="1569241" cy="89255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algn="ctr"/>
          <a:r>
            <a:rPr kumimoji="1" lang="ja-JP" altLang="en-US" sz="1600" b="1" dirty="0" smtClean="0">
              <a:solidFill>
                <a:schemeClr val="bg1"/>
              </a:solidFill>
            </a:rPr>
            <a:t>思う</a:t>
          </a:r>
          <a:endParaRPr kumimoji="1" lang="en-US" altLang="ja-JP" sz="1600" b="1" dirty="0" smtClean="0">
            <a:solidFill>
              <a:schemeClr val="bg1"/>
            </a:solidFill>
          </a:endParaRPr>
        </a:p>
        <a:p xmlns:a="http://schemas.openxmlformats.org/drawingml/2006/main">
          <a:pPr algn="ctr"/>
          <a:r>
            <a:rPr kumimoji="1" lang="ja-JP" altLang="en-US" sz="2400" b="1" dirty="0" smtClean="0">
              <a:solidFill>
                <a:schemeClr val="bg1"/>
              </a:solidFill>
            </a:rPr>
            <a:t>約</a:t>
          </a:r>
          <a:r>
            <a:rPr kumimoji="1" lang="en-US" altLang="ja-JP" sz="3600" b="1" dirty="0" smtClean="0">
              <a:solidFill>
                <a:schemeClr val="bg1"/>
              </a:solidFill>
            </a:rPr>
            <a:t>84</a:t>
          </a:r>
          <a:r>
            <a:rPr kumimoji="1" lang="en-US" altLang="ja-JP" sz="2400" b="1" dirty="0" smtClean="0">
              <a:solidFill>
                <a:schemeClr val="bg1"/>
              </a:solidFill>
            </a:rPr>
            <a:t>%</a:t>
          </a:r>
          <a:endParaRPr kumimoji="1" lang="ja-JP" altLang="en-US" sz="4000" b="1" dirty="0">
            <a:solidFill>
              <a:schemeClr val="bg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575" cy="5127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138" y="0"/>
            <a:ext cx="3076575" cy="51276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613" y="4926013"/>
            <a:ext cx="5680075" cy="40290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850"/>
            <a:ext cx="3076575" cy="51276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138" y="9721850"/>
            <a:ext cx="3076575" cy="5127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273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1853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5371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3852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3149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616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441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264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835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391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0260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6599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8832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9746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975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8680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4627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967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539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7333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1: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6141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3096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227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9164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4133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85997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表紙" type="blank">
  <p:cSld name="BLANK">
    <p:spTree>
      <p:nvGrpSpPr>
        <p:cNvPr id="1" name="Shape 15"/>
        <p:cNvGrpSpPr/>
        <p:nvPr/>
      </p:nvGrpSpPr>
      <p:grpSpPr>
        <a:xfrm>
          <a:off x="0" y="0"/>
          <a:ext cx="0" cy="0"/>
          <a:chOff x="0" y="0"/>
          <a:chExt cx="0" cy="0"/>
        </a:xfrm>
      </p:grpSpPr>
      <p:pic>
        <p:nvPicPr>
          <p:cNvPr id="16" name="Google Shape;16;p9"/>
          <p:cNvPicPr preferRelativeResize="0"/>
          <p:nvPr/>
        </p:nvPicPr>
        <p:blipFill rotWithShape="1">
          <a:blip r:embed="rId2">
            <a:alphaModFix/>
          </a:blip>
          <a:srcRect r="79713"/>
          <a:stretch/>
        </p:blipFill>
        <p:spPr>
          <a:xfrm>
            <a:off x="184" y="0"/>
            <a:ext cx="2009592" cy="6858000"/>
          </a:xfrm>
          <a:prstGeom prst="rect">
            <a:avLst/>
          </a:prstGeom>
          <a:noFill/>
          <a:ln>
            <a:noFill/>
          </a:ln>
        </p:spPr>
      </p:pic>
      <p:pic>
        <p:nvPicPr>
          <p:cNvPr id="17" name="Google Shape;17;p9"/>
          <p:cNvPicPr preferRelativeResize="0"/>
          <p:nvPr/>
        </p:nvPicPr>
        <p:blipFill rotWithShape="1">
          <a:blip r:embed="rId3">
            <a:alphaModFix/>
          </a:blip>
          <a:srcRect/>
          <a:stretch/>
        </p:blipFill>
        <p:spPr>
          <a:xfrm>
            <a:off x="7514433" y="309793"/>
            <a:ext cx="2040955" cy="801003"/>
          </a:xfrm>
          <a:prstGeom prst="rect">
            <a:avLst/>
          </a:prstGeom>
          <a:noFill/>
          <a:ln>
            <a:noFill/>
          </a:ln>
        </p:spPr>
      </p:pic>
      <p:sp>
        <p:nvSpPr>
          <p:cNvPr id="18" name="Google Shape;18;p9"/>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a:solidFill>
                  <a:srgbClr val="0C0C0C"/>
                </a:solidFill>
                <a:latin typeface="Arial"/>
                <a:ea typeface="Arial"/>
                <a:cs typeface="Arial"/>
                <a:sym typeface="Arial"/>
              </a:rPr>
              <a:t>© KYOCERA Communication Systems Co., Ltd.</a:t>
            </a:r>
            <a:endParaRPr sz="800" b="0" i="0" u="none" strike="noStrike" cap="none">
              <a:solidFill>
                <a:srgbClr val="0C0C0C"/>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コンテンツ（装飾あり）">
  <p:cSld name="コンテンツ（装飾あり）">
    <p:spTree>
      <p:nvGrpSpPr>
        <p:cNvPr id="1" name="Shape 19"/>
        <p:cNvGrpSpPr/>
        <p:nvPr/>
      </p:nvGrpSpPr>
      <p:grpSpPr>
        <a:xfrm>
          <a:off x="0" y="0"/>
          <a:ext cx="0" cy="0"/>
          <a:chOff x="0" y="0"/>
          <a:chExt cx="0" cy="0"/>
        </a:xfrm>
      </p:grpSpPr>
      <p:pic>
        <p:nvPicPr>
          <p:cNvPr id="20" name="Google Shape;20;p10"/>
          <p:cNvPicPr preferRelativeResize="0"/>
          <p:nvPr/>
        </p:nvPicPr>
        <p:blipFill rotWithShape="1">
          <a:blip r:embed="rId2">
            <a:alphaModFix/>
          </a:blip>
          <a:srcRect l="4933" r="87504"/>
          <a:stretch/>
        </p:blipFill>
        <p:spPr>
          <a:xfrm>
            <a:off x="0" y="132"/>
            <a:ext cx="749300" cy="6857868"/>
          </a:xfrm>
          <a:prstGeom prst="rect">
            <a:avLst/>
          </a:prstGeom>
          <a:noFill/>
          <a:ln>
            <a:noFill/>
          </a:ln>
        </p:spPr>
      </p:pic>
      <p:grpSp>
        <p:nvGrpSpPr>
          <p:cNvPr id="21" name="Google Shape;21;p10"/>
          <p:cNvGrpSpPr/>
          <p:nvPr/>
        </p:nvGrpSpPr>
        <p:grpSpPr>
          <a:xfrm>
            <a:off x="944165" y="694895"/>
            <a:ext cx="8545909" cy="46800"/>
            <a:chOff x="944165" y="694895"/>
            <a:chExt cx="8545909" cy="71438"/>
          </a:xfrm>
        </p:grpSpPr>
        <p:sp>
          <p:nvSpPr>
            <p:cNvPr id="22" name="Google Shape;22;p10"/>
            <p:cNvSpPr/>
            <p:nvPr/>
          </p:nvSpPr>
          <p:spPr>
            <a:xfrm>
              <a:off x="944165" y="694895"/>
              <a:ext cx="8545909" cy="71438"/>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a:solidFill>
                  <a:schemeClr val="dk1"/>
                </a:solidFill>
                <a:latin typeface="Arial"/>
                <a:ea typeface="Arial"/>
                <a:cs typeface="Arial"/>
                <a:sym typeface="Arial"/>
              </a:endParaRPr>
            </a:p>
          </p:txBody>
        </p:sp>
        <p:sp>
          <p:nvSpPr>
            <p:cNvPr id="23" name="Google Shape;23;p10"/>
            <p:cNvSpPr/>
            <p:nvPr/>
          </p:nvSpPr>
          <p:spPr>
            <a:xfrm>
              <a:off x="919996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a:solidFill>
                  <a:schemeClr val="dk1"/>
                </a:solidFill>
                <a:latin typeface="Arial"/>
                <a:ea typeface="Arial"/>
                <a:cs typeface="Arial"/>
                <a:sym typeface="Arial"/>
              </a:endParaRPr>
            </a:p>
          </p:txBody>
        </p:sp>
        <p:sp>
          <p:nvSpPr>
            <p:cNvPr id="24" name="Google Shape;24;p10"/>
            <p:cNvSpPr/>
            <p:nvPr/>
          </p:nvSpPr>
          <p:spPr>
            <a:xfrm>
              <a:off x="934648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a:solidFill>
                  <a:schemeClr val="dk1"/>
                </a:solidFill>
                <a:latin typeface="Arial"/>
                <a:ea typeface="Arial"/>
                <a:cs typeface="Arial"/>
                <a:sym typeface="Arial"/>
              </a:endParaRPr>
            </a:p>
          </p:txBody>
        </p:sp>
      </p:grpSp>
      <p:sp>
        <p:nvSpPr>
          <p:cNvPr id="25" name="Google Shape;25;p10"/>
          <p:cNvSpPr/>
          <p:nvPr/>
        </p:nvSpPr>
        <p:spPr>
          <a:xfrm>
            <a:off x="4728965" y="6625546"/>
            <a:ext cx="448071" cy="126914"/>
          </a:xfrm>
          <a:prstGeom prst="parallelogram">
            <a:avLst>
              <a:gd name="adj" fmla="val 64235"/>
            </a:avLst>
          </a:prstGeom>
          <a:solidFill>
            <a:srgbClr val="D8D8D8"/>
          </a:solidFill>
          <a:ln>
            <a:noFill/>
          </a:ln>
          <a:effectLst>
            <a:outerShdw blurRad="12700" dist="12700" dir="2400000" algn="ct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6" name="Google Shape;26;p10"/>
          <p:cNvSpPr/>
          <p:nvPr/>
        </p:nvSpPr>
        <p:spPr>
          <a:xfrm>
            <a:off x="944166" y="6554936"/>
            <a:ext cx="8546400" cy="18000"/>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0" i="0" u="none" strike="noStrike" cap="none">
              <a:solidFill>
                <a:schemeClr val="dk1"/>
              </a:solidFill>
              <a:latin typeface="Arial"/>
              <a:ea typeface="Arial"/>
              <a:cs typeface="Arial"/>
              <a:sym typeface="Arial"/>
            </a:endParaRPr>
          </a:p>
        </p:txBody>
      </p:sp>
      <p:sp>
        <p:nvSpPr>
          <p:cNvPr id="27" name="Google Shape;27;p10"/>
          <p:cNvSpPr txBox="1">
            <a:spLocks noGrp="1"/>
          </p:cNvSpPr>
          <p:nvPr>
            <p:ph type="sldNum" idx="12"/>
          </p:nvPr>
        </p:nvSpPr>
        <p:spPr>
          <a:xfrm>
            <a:off x="3838575" y="6492792"/>
            <a:ext cx="222885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000" b="0" i="0" u="none" strike="noStrike" cap="none">
                <a:solidFill>
                  <a:srgbClr val="888888"/>
                </a:solidFill>
                <a:latin typeface="Arial"/>
                <a:ea typeface="Arial"/>
                <a:cs typeface="Arial"/>
                <a:sym typeface="Arial"/>
              </a:defRPr>
            </a:lvl1pPr>
            <a:lvl2pPr marL="0" lvl="1" indent="0" algn="ctr">
              <a:spcBef>
                <a:spcPts val="0"/>
              </a:spcBef>
              <a:buNone/>
              <a:defRPr sz="1000" b="0" i="0" u="none" strike="noStrike" cap="none">
                <a:solidFill>
                  <a:srgbClr val="888888"/>
                </a:solidFill>
                <a:latin typeface="Arial"/>
                <a:ea typeface="Arial"/>
                <a:cs typeface="Arial"/>
                <a:sym typeface="Arial"/>
              </a:defRPr>
            </a:lvl2pPr>
            <a:lvl3pPr marL="0" lvl="2" indent="0" algn="ctr">
              <a:spcBef>
                <a:spcPts val="0"/>
              </a:spcBef>
              <a:buNone/>
              <a:defRPr sz="1000" b="0" i="0" u="none" strike="noStrike" cap="none">
                <a:solidFill>
                  <a:srgbClr val="888888"/>
                </a:solidFill>
                <a:latin typeface="Arial"/>
                <a:ea typeface="Arial"/>
                <a:cs typeface="Arial"/>
                <a:sym typeface="Arial"/>
              </a:defRPr>
            </a:lvl3pPr>
            <a:lvl4pPr marL="0" lvl="3" indent="0" algn="ctr">
              <a:spcBef>
                <a:spcPts val="0"/>
              </a:spcBef>
              <a:buNone/>
              <a:defRPr sz="1000" b="0" i="0" u="none" strike="noStrike" cap="none">
                <a:solidFill>
                  <a:srgbClr val="888888"/>
                </a:solidFill>
                <a:latin typeface="Arial"/>
                <a:ea typeface="Arial"/>
                <a:cs typeface="Arial"/>
                <a:sym typeface="Arial"/>
              </a:defRPr>
            </a:lvl4pPr>
            <a:lvl5pPr marL="0" lvl="4" indent="0" algn="ctr">
              <a:spcBef>
                <a:spcPts val="0"/>
              </a:spcBef>
              <a:buNone/>
              <a:defRPr sz="1000" b="0" i="0" u="none" strike="noStrike" cap="none">
                <a:solidFill>
                  <a:srgbClr val="888888"/>
                </a:solidFill>
                <a:latin typeface="Arial"/>
                <a:ea typeface="Arial"/>
                <a:cs typeface="Arial"/>
                <a:sym typeface="Arial"/>
              </a:defRPr>
            </a:lvl5pPr>
            <a:lvl6pPr marL="0" lvl="5" indent="0" algn="ctr">
              <a:spcBef>
                <a:spcPts val="0"/>
              </a:spcBef>
              <a:buNone/>
              <a:defRPr sz="1000" b="0" i="0" u="none" strike="noStrike" cap="none">
                <a:solidFill>
                  <a:srgbClr val="888888"/>
                </a:solidFill>
                <a:latin typeface="Arial"/>
                <a:ea typeface="Arial"/>
                <a:cs typeface="Arial"/>
                <a:sym typeface="Arial"/>
              </a:defRPr>
            </a:lvl6pPr>
            <a:lvl7pPr marL="0" lvl="6" indent="0" algn="ctr">
              <a:spcBef>
                <a:spcPts val="0"/>
              </a:spcBef>
              <a:buNone/>
              <a:defRPr sz="1000" b="0" i="0" u="none" strike="noStrike" cap="none">
                <a:solidFill>
                  <a:srgbClr val="888888"/>
                </a:solidFill>
                <a:latin typeface="Arial"/>
                <a:ea typeface="Arial"/>
                <a:cs typeface="Arial"/>
                <a:sym typeface="Arial"/>
              </a:defRPr>
            </a:lvl7pPr>
            <a:lvl8pPr marL="0" lvl="7" indent="0" algn="ctr">
              <a:spcBef>
                <a:spcPts val="0"/>
              </a:spcBef>
              <a:buNone/>
              <a:defRPr sz="1000" b="0" i="0" u="none" strike="noStrike" cap="none">
                <a:solidFill>
                  <a:srgbClr val="888888"/>
                </a:solidFill>
                <a:latin typeface="Arial"/>
                <a:ea typeface="Arial"/>
                <a:cs typeface="Arial"/>
                <a:sym typeface="Arial"/>
              </a:defRPr>
            </a:lvl8pPr>
            <a:lvl9pPr marL="0" lvl="8" indent="0" algn="ctr">
              <a:spcBef>
                <a:spcPts val="0"/>
              </a:spcBef>
              <a:buNone/>
              <a:defRPr sz="10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ja-JP"/>
              <a:t>‹#›</a:t>
            </a:fld>
            <a:endParaRPr/>
          </a:p>
        </p:txBody>
      </p:sp>
      <p:sp>
        <p:nvSpPr>
          <p:cNvPr id="28" name="Google Shape;28;p10"/>
          <p:cNvSpPr txBox="1">
            <a:spLocks noGrp="1"/>
          </p:cNvSpPr>
          <p:nvPr>
            <p:ph type="title"/>
          </p:nvPr>
        </p:nvSpPr>
        <p:spPr>
          <a:xfrm>
            <a:off x="954001" y="127450"/>
            <a:ext cx="7193712" cy="63160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0"/>
          <p:cNvSpPr/>
          <p:nvPr/>
        </p:nvSpPr>
        <p:spPr>
          <a:xfrm>
            <a:off x="8396485" y="166688"/>
            <a:ext cx="1142619" cy="27656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30" name="Google Shape;30;p10"/>
          <p:cNvPicPr preferRelativeResize="0"/>
          <p:nvPr/>
        </p:nvPicPr>
        <p:blipFill rotWithShape="1">
          <a:blip r:embed="rId3">
            <a:alphaModFix/>
          </a:blip>
          <a:srcRect/>
          <a:stretch/>
        </p:blipFill>
        <p:spPr>
          <a:xfrm>
            <a:off x="8212435" y="148185"/>
            <a:ext cx="1326669" cy="509717"/>
          </a:xfrm>
          <a:prstGeom prst="rect">
            <a:avLst/>
          </a:prstGeom>
          <a:noFill/>
          <a:ln>
            <a:noFill/>
          </a:ln>
        </p:spPr>
      </p:pic>
      <p:sp>
        <p:nvSpPr>
          <p:cNvPr id="31" name="Google Shape;31;p10"/>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a:solidFill>
                  <a:srgbClr val="0C0C0C"/>
                </a:solidFill>
                <a:latin typeface="Arial"/>
                <a:ea typeface="Arial"/>
                <a:cs typeface="Arial"/>
                <a:sym typeface="Arial"/>
              </a:rPr>
              <a:t>© KYOCERA Communication Systems Co., Ltd.</a:t>
            </a:r>
            <a:endParaRPr sz="800" b="0" i="0" u="none" strike="noStrike" cap="none">
              <a:solidFill>
                <a:srgbClr val="0C0C0C"/>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締め">
  <p:cSld name="締め">
    <p:spTree>
      <p:nvGrpSpPr>
        <p:cNvPr id="1" name="Shape 32"/>
        <p:cNvGrpSpPr/>
        <p:nvPr/>
      </p:nvGrpSpPr>
      <p:grpSpPr>
        <a:xfrm>
          <a:off x="0" y="0"/>
          <a:ext cx="0" cy="0"/>
          <a:chOff x="0" y="0"/>
          <a:chExt cx="0" cy="0"/>
        </a:xfrm>
      </p:grpSpPr>
      <p:pic>
        <p:nvPicPr>
          <p:cNvPr id="33" name="Google Shape;33;p11"/>
          <p:cNvPicPr preferRelativeResize="0"/>
          <p:nvPr/>
        </p:nvPicPr>
        <p:blipFill rotWithShape="1">
          <a:blip r:embed="rId2">
            <a:alphaModFix/>
          </a:blip>
          <a:srcRect r="79713"/>
          <a:stretch/>
        </p:blipFill>
        <p:spPr>
          <a:xfrm rot="10800000">
            <a:off x="7896408" y="0"/>
            <a:ext cx="2009592" cy="6858000"/>
          </a:xfrm>
          <a:prstGeom prst="rect">
            <a:avLst/>
          </a:prstGeom>
          <a:noFill/>
          <a:ln>
            <a:noFill/>
          </a:ln>
        </p:spPr>
      </p:pic>
      <p:pic>
        <p:nvPicPr>
          <p:cNvPr id="34" name="Google Shape;34;p11"/>
          <p:cNvPicPr preferRelativeResize="0"/>
          <p:nvPr/>
        </p:nvPicPr>
        <p:blipFill rotWithShape="1">
          <a:blip r:embed="rId3">
            <a:alphaModFix/>
          </a:blip>
          <a:srcRect/>
          <a:stretch/>
        </p:blipFill>
        <p:spPr>
          <a:xfrm>
            <a:off x="2168098" y="2296622"/>
            <a:ext cx="4081046" cy="1601666"/>
          </a:xfrm>
          <a:prstGeom prst="rect">
            <a:avLst/>
          </a:prstGeom>
          <a:noFill/>
          <a:ln>
            <a:noFill/>
          </a:ln>
        </p:spPr>
      </p:pic>
      <p:sp>
        <p:nvSpPr>
          <p:cNvPr id="35" name="Google Shape;35;p11"/>
          <p:cNvSpPr/>
          <p:nvPr/>
        </p:nvSpPr>
        <p:spPr>
          <a:xfrm>
            <a:off x="5964067"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a:solidFill>
                  <a:srgbClr val="0C0C0C"/>
                </a:solidFill>
                <a:latin typeface="Arial"/>
                <a:ea typeface="Arial"/>
                <a:cs typeface="Arial"/>
                <a:sym typeface="Arial"/>
              </a:rPr>
              <a:t>© KYOCERA Communication Systems Co., Ltd.</a:t>
            </a:r>
            <a:endParaRPr sz="800" b="0" i="0" u="none" strike="noStrike" cap="none">
              <a:solidFill>
                <a:srgbClr val="0C0C0C"/>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コンテンツ（装飾なし）">
  <p:cSld name="コンテンツ（装飾なし）">
    <p:spTree>
      <p:nvGrpSpPr>
        <p:cNvPr id="1" name="Shape 36"/>
        <p:cNvGrpSpPr/>
        <p:nvPr/>
      </p:nvGrpSpPr>
      <p:grpSpPr>
        <a:xfrm>
          <a:off x="0" y="0"/>
          <a:ext cx="0" cy="0"/>
          <a:chOff x="0" y="0"/>
          <a:chExt cx="0" cy="0"/>
        </a:xfrm>
      </p:grpSpPr>
      <p:grpSp>
        <p:nvGrpSpPr>
          <p:cNvPr id="37" name="Google Shape;37;p12"/>
          <p:cNvGrpSpPr/>
          <p:nvPr/>
        </p:nvGrpSpPr>
        <p:grpSpPr>
          <a:xfrm>
            <a:off x="415924" y="694895"/>
            <a:ext cx="9072000" cy="46800"/>
            <a:chOff x="415924" y="694895"/>
            <a:chExt cx="9072000" cy="71438"/>
          </a:xfrm>
        </p:grpSpPr>
        <p:sp>
          <p:nvSpPr>
            <p:cNvPr id="38" name="Google Shape;38;p12"/>
            <p:cNvSpPr/>
            <p:nvPr/>
          </p:nvSpPr>
          <p:spPr>
            <a:xfrm>
              <a:off x="415924" y="694895"/>
              <a:ext cx="9072000" cy="71438"/>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a:solidFill>
                  <a:schemeClr val="dk1"/>
                </a:solidFill>
                <a:latin typeface="Arial"/>
                <a:ea typeface="Arial"/>
                <a:cs typeface="Arial"/>
                <a:sym typeface="Arial"/>
              </a:endParaRPr>
            </a:p>
          </p:txBody>
        </p:sp>
        <p:sp>
          <p:nvSpPr>
            <p:cNvPr id="39" name="Google Shape;39;p12"/>
            <p:cNvSpPr/>
            <p:nvPr/>
          </p:nvSpPr>
          <p:spPr>
            <a:xfrm>
              <a:off x="919996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a:solidFill>
                  <a:schemeClr val="dk1"/>
                </a:solidFill>
                <a:latin typeface="Arial"/>
                <a:ea typeface="Arial"/>
                <a:cs typeface="Arial"/>
                <a:sym typeface="Arial"/>
              </a:endParaRPr>
            </a:p>
          </p:txBody>
        </p:sp>
        <p:sp>
          <p:nvSpPr>
            <p:cNvPr id="40" name="Google Shape;40;p12"/>
            <p:cNvSpPr/>
            <p:nvPr/>
          </p:nvSpPr>
          <p:spPr>
            <a:xfrm>
              <a:off x="934648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a:solidFill>
                  <a:schemeClr val="dk1"/>
                </a:solidFill>
                <a:latin typeface="Arial"/>
                <a:ea typeface="Arial"/>
                <a:cs typeface="Arial"/>
                <a:sym typeface="Arial"/>
              </a:endParaRPr>
            </a:p>
          </p:txBody>
        </p:sp>
      </p:grpSp>
      <p:sp>
        <p:nvSpPr>
          <p:cNvPr id="41" name="Google Shape;41;p12"/>
          <p:cNvSpPr/>
          <p:nvPr/>
        </p:nvSpPr>
        <p:spPr>
          <a:xfrm>
            <a:off x="4728965" y="6625546"/>
            <a:ext cx="448071" cy="126914"/>
          </a:xfrm>
          <a:prstGeom prst="parallelogram">
            <a:avLst>
              <a:gd name="adj" fmla="val 64235"/>
            </a:avLst>
          </a:prstGeom>
          <a:solidFill>
            <a:srgbClr val="D8D8D8"/>
          </a:solidFill>
          <a:ln>
            <a:noFill/>
          </a:ln>
          <a:effectLst>
            <a:outerShdw blurRad="12700" dist="12700" dir="2400000" algn="ct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2" name="Google Shape;42;p12"/>
          <p:cNvSpPr/>
          <p:nvPr/>
        </p:nvSpPr>
        <p:spPr>
          <a:xfrm>
            <a:off x="415924" y="6554936"/>
            <a:ext cx="9072000" cy="18000"/>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0" i="0" u="none" strike="noStrike" cap="none">
              <a:solidFill>
                <a:schemeClr val="dk1"/>
              </a:solidFill>
              <a:latin typeface="Arial"/>
              <a:ea typeface="Arial"/>
              <a:cs typeface="Arial"/>
              <a:sym typeface="Arial"/>
            </a:endParaRPr>
          </a:p>
        </p:txBody>
      </p:sp>
      <p:sp>
        <p:nvSpPr>
          <p:cNvPr id="43" name="Google Shape;43;p12"/>
          <p:cNvSpPr txBox="1">
            <a:spLocks noGrp="1"/>
          </p:cNvSpPr>
          <p:nvPr>
            <p:ph type="sldNum" idx="12"/>
          </p:nvPr>
        </p:nvSpPr>
        <p:spPr>
          <a:xfrm>
            <a:off x="3838575" y="6492792"/>
            <a:ext cx="222885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000" b="0" i="0" u="none" strike="noStrike" cap="none">
                <a:solidFill>
                  <a:srgbClr val="888888"/>
                </a:solidFill>
                <a:latin typeface="Arial"/>
                <a:ea typeface="Arial"/>
                <a:cs typeface="Arial"/>
                <a:sym typeface="Arial"/>
              </a:defRPr>
            </a:lvl1pPr>
            <a:lvl2pPr marL="0" lvl="1" indent="0" algn="ctr">
              <a:spcBef>
                <a:spcPts val="0"/>
              </a:spcBef>
              <a:buNone/>
              <a:defRPr sz="1000" b="0" i="0" u="none" strike="noStrike" cap="none">
                <a:solidFill>
                  <a:srgbClr val="888888"/>
                </a:solidFill>
                <a:latin typeface="Arial"/>
                <a:ea typeface="Arial"/>
                <a:cs typeface="Arial"/>
                <a:sym typeface="Arial"/>
              </a:defRPr>
            </a:lvl2pPr>
            <a:lvl3pPr marL="0" lvl="2" indent="0" algn="ctr">
              <a:spcBef>
                <a:spcPts val="0"/>
              </a:spcBef>
              <a:buNone/>
              <a:defRPr sz="1000" b="0" i="0" u="none" strike="noStrike" cap="none">
                <a:solidFill>
                  <a:srgbClr val="888888"/>
                </a:solidFill>
                <a:latin typeface="Arial"/>
                <a:ea typeface="Arial"/>
                <a:cs typeface="Arial"/>
                <a:sym typeface="Arial"/>
              </a:defRPr>
            </a:lvl3pPr>
            <a:lvl4pPr marL="0" lvl="3" indent="0" algn="ctr">
              <a:spcBef>
                <a:spcPts val="0"/>
              </a:spcBef>
              <a:buNone/>
              <a:defRPr sz="1000" b="0" i="0" u="none" strike="noStrike" cap="none">
                <a:solidFill>
                  <a:srgbClr val="888888"/>
                </a:solidFill>
                <a:latin typeface="Arial"/>
                <a:ea typeface="Arial"/>
                <a:cs typeface="Arial"/>
                <a:sym typeface="Arial"/>
              </a:defRPr>
            </a:lvl4pPr>
            <a:lvl5pPr marL="0" lvl="4" indent="0" algn="ctr">
              <a:spcBef>
                <a:spcPts val="0"/>
              </a:spcBef>
              <a:buNone/>
              <a:defRPr sz="1000" b="0" i="0" u="none" strike="noStrike" cap="none">
                <a:solidFill>
                  <a:srgbClr val="888888"/>
                </a:solidFill>
                <a:latin typeface="Arial"/>
                <a:ea typeface="Arial"/>
                <a:cs typeface="Arial"/>
                <a:sym typeface="Arial"/>
              </a:defRPr>
            </a:lvl5pPr>
            <a:lvl6pPr marL="0" lvl="5" indent="0" algn="ctr">
              <a:spcBef>
                <a:spcPts val="0"/>
              </a:spcBef>
              <a:buNone/>
              <a:defRPr sz="1000" b="0" i="0" u="none" strike="noStrike" cap="none">
                <a:solidFill>
                  <a:srgbClr val="888888"/>
                </a:solidFill>
                <a:latin typeface="Arial"/>
                <a:ea typeface="Arial"/>
                <a:cs typeface="Arial"/>
                <a:sym typeface="Arial"/>
              </a:defRPr>
            </a:lvl6pPr>
            <a:lvl7pPr marL="0" lvl="6" indent="0" algn="ctr">
              <a:spcBef>
                <a:spcPts val="0"/>
              </a:spcBef>
              <a:buNone/>
              <a:defRPr sz="1000" b="0" i="0" u="none" strike="noStrike" cap="none">
                <a:solidFill>
                  <a:srgbClr val="888888"/>
                </a:solidFill>
                <a:latin typeface="Arial"/>
                <a:ea typeface="Arial"/>
                <a:cs typeface="Arial"/>
                <a:sym typeface="Arial"/>
              </a:defRPr>
            </a:lvl7pPr>
            <a:lvl8pPr marL="0" lvl="7" indent="0" algn="ctr">
              <a:spcBef>
                <a:spcPts val="0"/>
              </a:spcBef>
              <a:buNone/>
              <a:defRPr sz="1000" b="0" i="0" u="none" strike="noStrike" cap="none">
                <a:solidFill>
                  <a:srgbClr val="888888"/>
                </a:solidFill>
                <a:latin typeface="Arial"/>
                <a:ea typeface="Arial"/>
                <a:cs typeface="Arial"/>
                <a:sym typeface="Arial"/>
              </a:defRPr>
            </a:lvl8pPr>
            <a:lvl9pPr marL="0" lvl="8" indent="0" algn="ctr">
              <a:spcBef>
                <a:spcPts val="0"/>
              </a:spcBef>
              <a:buNone/>
              <a:defRPr sz="10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ja-JP"/>
              <a:t>‹#›</a:t>
            </a:fld>
            <a:endParaRPr/>
          </a:p>
        </p:txBody>
      </p:sp>
      <p:sp>
        <p:nvSpPr>
          <p:cNvPr id="44" name="Google Shape;44;p12"/>
          <p:cNvSpPr txBox="1">
            <a:spLocks noGrp="1"/>
          </p:cNvSpPr>
          <p:nvPr>
            <p:ph type="title"/>
          </p:nvPr>
        </p:nvSpPr>
        <p:spPr>
          <a:xfrm>
            <a:off x="435384" y="127450"/>
            <a:ext cx="7671385" cy="63160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5" name="Google Shape;45;p12"/>
          <p:cNvPicPr preferRelativeResize="0"/>
          <p:nvPr/>
        </p:nvPicPr>
        <p:blipFill rotWithShape="1">
          <a:blip r:embed="rId2">
            <a:alphaModFix/>
          </a:blip>
          <a:srcRect/>
          <a:stretch/>
        </p:blipFill>
        <p:spPr>
          <a:xfrm>
            <a:off x="8212435" y="148185"/>
            <a:ext cx="1326669" cy="509717"/>
          </a:xfrm>
          <a:prstGeom prst="rect">
            <a:avLst/>
          </a:prstGeom>
          <a:noFill/>
          <a:ln>
            <a:noFill/>
          </a:ln>
        </p:spPr>
      </p:pic>
      <p:sp>
        <p:nvSpPr>
          <p:cNvPr id="46" name="Google Shape;46;p12"/>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a:solidFill>
                  <a:srgbClr val="0C0C0C"/>
                </a:solidFill>
                <a:latin typeface="Arial"/>
                <a:ea typeface="Arial"/>
                <a:cs typeface="Arial"/>
                <a:sym typeface="Arial"/>
              </a:rPr>
              <a:t>© KYOCERA Communication Systems Co., Ltd.</a:t>
            </a:r>
            <a:endParaRPr sz="800" b="0" i="0" u="none" strike="noStrike" cap="none">
              <a:solidFill>
                <a:srgbClr val="0C0C0C"/>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681038" y="365127"/>
            <a:ext cx="8543925"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681038" y="1825625"/>
            <a:ext cx="8543925"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681038" y="6356352"/>
            <a:ext cx="222885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3281363" y="6356352"/>
            <a:ext cx="334327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a:t>
            </a:fld>
            <a:endParaRPr/>
          </a:p>
        </p:txBody>
      </p:sp>
      <p:sp>
        <p:nvSpPr>
          <p:cNvPr id="13" name="タイトル 2"/>
          <p:cNvSpPr>
            <a:spLocks noGrp="1"/>
          </p:cNvSpPr>
          <p:nvPr>
            <p:ph type="title"/>
          </p:nvPr>
        </p:nvSpPr>
        <p:spPr/>
        <p:txBody>
          <a:bodyPr/>
          <a:lstStyle/>
          <a:p>
            <a:r>
              <a:rPr kumimoji="1" lang="en-US" altLang="ja-JP" dirty="0" smtClean="0"/>
              <a:t>1. </a:t>
            </a:r>
            <a:r>
              <a:rPr kumimoji="1" lang="ja-JP" altLang="en-US" dirty="0" smtClean="0"/>
              <a:t>テーマ選定理由</a:t>
            </a:r>
            <a:endParaRPr kumimoji="1" lang="ja-JP" altLang="en-US" dirty="0"/>
          </a:p>
        </p:txBody>
      </p:sp>
      <p:sp>
        <p:nvSpPr>
          <p:cNvPr id="8" name="テキスト ボックス 7"/>
          <p:cNvSpPr txBox="1"/>
          <p:nvPr/>
        </p:nvSpPr>
        <p:spPr>
          <a:xfrm>
            <a:off x="868936" y="3627663"/>
            <a:ext cx="7215307" cy="707886"/>
          </a:xfrm>
          <a:prstGeom prst="rect">
            <a:avLst/>
          </a:prstGeom>
          <a:noFill/>
        </p:spPr>
        <p:txBody>
          <a:bodyPr wrap="square" rtlCol="0">
            <a:spAutoFit/>
          </a:bodyPr>
          <a:lstStyle/>
          <a:p>
            <a:r>
              <a:rPr kumimoji="1" lang="ja-JP" altLang="en-US" sz="2000" dirty="0" smtClean="0"/>
              <a:t>情報収集における課題の</a:t>
            </a:r>
            <a:r>
              <a:rPr kumimoji="1" lang="ja-JP" altLang="en-US" sz="2000" dirty="0"/>
              <a:t>上</a:t>
            </a:r>
            <a:r>
              <a:rPr kumimoji="1" lang="ja-JP" altLang="en-US" sz="2000" dirty="0" smtClean="0"/>
              <a:t>位</a:t>
            </a:r>
            <a:r>
              <a:rPr kumimoji="1" lang="en-US" altLang="ja-JP" sz="2000" dirty="0" smtClean="0"/>
              <a:t>6</a:t>
            </a:r>
            <a:r>
              <a:rPr kumimoji="1" lang="ja-JP" altLang="en-US" sz="2000" dirty="0" smtClean="0"/>
              <a:t>件のうち、</a:t>
            </a:r>
            <a:r>
              <a:rPr kumimoji="1" lang="en-US" altLang="ja-JP" sz="2000" dirty="0" smtClean="0"/>
              <a:t>4</a:t>
            </a:r>
            <a:r>
              <a:rPr kumimoji="1" lang="ja-JP" altLang="en-US" sz="2000" dirty="0" err="1" smtClean="0"/>
              <a:t>つは</a:t>
            </a:r>
            <a:r>
              <a:rPr kumimoji="1" lang="en-US" altLang="ja-JP" sz="2000" dirty="0" smtClean="0"/>
              <a:t>AI</a:t>
            </a:r>
            <a:r>
              <a:rPr kumimoji="1" lang="ja-JP" altLang="en-US" sz="2000" dirty="0" smtClean="0"/>
              <a:t>検索ツールで解決できる！</a:t>
            </a:r>
            <a:endParaRPr kumimoji="1" lang="ja-JP" altLang="en-US" sz="2000" dirty="0"/>
          </a:p>
        </p:txBody>
      </p:sp>
      <p:sp>
        <p:nvSpPr>
          <p:cNvPr id="12" name="テキスト ボックス 11"/>
          <p:cNvSpPr txBox="1"/>
          <p:nvPr/>
        </p:nvSpPr>
        <p:spPr>
          <a:xfrm>
            <a:off x="1659111" y="4389681"/>
            <a:ext cx="7215307" cy="400110"/>
          </a:xfrm>
          <a:prstGeom prst="rect">
            <a:avLst/>
          </a:prstGeom>
          <a:noFill/>
        </p:spPr>
        <p:txBody>
          <a:bodyPr wrap="square" rtlCol="0">
            <a:spAutoFit/>
          </a:bodyPr>
          <a:lstStyle/>
          <a:p>
            <a:r>
              <a:rPr kumimoji="1" lang="ja-JP" altLang="en-US" sz="2000" dirty="0" smtClean="0">
                <a:solidFill>
                  <a:srgbClr val="FF0000"/>
                </a:solidFill>
              </a:rPr>
              <a:t>情報収集における課題解決に</a:t>
            </a:r>
            <a:r>
              <a:rPr kumimoji="1" lang="en-US" altLang="ja-JP" sz="2000" dirty="0" smtClean="0">
                <a:solidFill>
                  <a:srgbClr val="FF0000"/>
                </a:solidFill>
              </a:rPr>
              <a:t>AI</a:t>
            </a:r>
            <a:r>
              <a:rPr kumimoji="1" lang="ja-JP" altLang="en-US" sz="2000" dirty="0" smtClean="0">
                <a:solidFill>
                  <a:srgbClr val="FF0000"/>
                </a:solidFill>
              </a:rPr>
              <a:t>検索ツールは有効！</a:t>
            </a:r>
            <a:endParaRPr kumimoji="1" lang="ja-JP" altLang="en-US" sz="2000" dirty="0">
              <a:solidFill>
                <a:srgbClr val="FF0000"/>
              </a:solidFill>
            </a:endParaRPr>
          </a:p>
        </p:txBody>
      </p:sp>
      <p:grpSp>
        <p:nvGrpSpPr>
          <p:cNvPr id="6" name="グループ化 5"/>
          <p:cNvGrpSpPr/>
          <p:nvPr/>
        </p:nvGrpSpPr>
        <p:grpSpPr>
          <a:xfrm>
            <a:off x="3943349" y="1685853"/>
            <a:ext cx="1066480" cy="888515"/>
            <a:chOff x="3943349" y="1685853"/>
            <a:chExt cx="1066480" cy="888515"/>
          </a:xfrm>
        </p:grpSpPr>
        <p:grpSp>
          <p:nvGrpSpPr>
            <p:cNvPr id="5" name="グループ化 4"/>
            <p:cNvGrpSpPr/>
            <p:nvPr/>
          </p:nvGrpSpPr>
          <p:grpSpPr>
            <a:xfrm>
              <a:off x="4128718" y="1980097"/>
              <a:ext cx="598062" cy="548912"/>
              <a:chOff x="4128718" y="1980097"/>
              <a:chExt cx="598062" cy="548912"/>
            </a:xfrm>
            <a:solidFill>
              <a:schemeClr val="bg1"/>
            </a:solidFill>
          </p:grpSpPr>
          <p:sp>
            <p:nvSpPr>
              <p:cNvPr id="4" name="楕円 3"/>
              <p:cNvSpPr/>
              <p:nvPr/>
            </p:nvSpPr>
            <p:spPr>
              <a:xfrm>
                <a:off x="4302915" y="1987558"/>
                <a:ext cx="423865" cy="467356"/>
              </a:xfrm>
              <a:custGeom>
                <a:avLst/>
                <a:gdLst>
                  <a:gd name="connsiteX0" fmla="*/ 0 w 423864"/>
                  <a:gd name="connsiteY0" fmla="*/ 237250 h 474499"/>
                  <a:gd name="connsiteX1" fmla="*/ 211932 w 423864"/>
                  <a:gd name="connsiteY1" fmla="*/ 0 h 474499"/>
                  <a:gd name="connsiteX2" fmla="*/ 423864 w 423864"/>
                  <a:gd name="connsiteY2" fmla="*/ 237250 h 474499"/>
                  <a:gd name="connsiteX3" fmla="*/ 211932 w 423864"/>
                  <a:gd name="connsiteY3" fmla="*/ 474500 h 474499"/>
                  <a:gd name="connsiteX4" fmla="*/ 0 w 423864"/>
                  <a:gd name="connsiteY4" fmla="*/ 237250 h 474499"/>
                  <a:gd name="connsiteX0" fmla="*/ 1 w 423865"/>
                  <a:gd name="connsiteY0" fmla="*/ 237250 h 467356"/>
                  <a:gd name="connsiteX1" fmla="*/ 211933 w 423865"/>
                  <a:gd name="connsiteY1" fmla="*/ 0 h 467356"/>
                  <a:gd name="connsiteX2" fmla="*/ 423865 w 423865"/>
                  <a:gd name="connsiteY2" fmla="*/ 237250 h 467356"/>
                  <a:gd name="connsiteX3" fmla="*/ 209552 w 423865"/>
                  <a:gd name="connsiteY3" fmla="*/ 467356 h 467356"/>
                  <a:gd name="connsiteX4" fmla="*/ 1 w 423865"/>
                  <a:gd name="connsiteY4" fmla="*/ 237250 h 467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5" h="467356">
                    <a:moveTo>
                      <a:pt x="1" y="237250"/>
                    </a:moveTo>
                    <a:cubicBezTo>
                      <a:pt x="398" y="159357"/>
                      <a:pt x="94886" y="0"/>
                      <a:pt x="211933" y="0"/>
                    </a:cubicBezTo>
                    <a:cubicBezTo>
                      <a:pt x="328980" y="0"/>
                      <a:pt x="423865" y="106220"/>
                      <a:pt x="423865" y="237250"/>
                    </a:cubicBezTo>
                    <a:cubicBezTo>
                      <a:pt x="423865" y="368280"/>
                      <a:pt x="326599" y="467356"/>
                      <a:pt x="209552" y="467356"/>
                    </a:cubicBezTo>
                    <a:cubicBezTo>
                      <a:pt x="92505" y="467356"/>
                      <a:pt x="-396" y="315143"/>
                      <a:pt x="1" y="23725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3"/>
              <p:cNvSpPr/>
              <p:nvPr/>
            </p:nvSpPr>
            <p:spPr>
              <a:xfrm rot="18803818">
                <a:off x="4304604" y="2219174"/>
                <a:ext cx="101126" cy="295356"/>
              </a:xfrm>
              <a:custGeom>
                <a:avLst/>
                <a:gdLst>
                  <a:gd name="connsiteX0" fmla="*/ 0 w 423864"/>
                  <a:gd name="connsiteY0" fmla="*/ 237250 h 474499"/>
                  <a:gd name="connsiteX1" fmla="*/ 211932 w 423864"/>
                  <a:gd name="connsiteY1" fmla="*/ 0 h 474499"/>
                  <a:gd name="connsiteX2" fmla="*/ 423864 w 423864"/>
                  <a:gd name="connsiteY2" fmla="*/ 237250 h 474499"/>
                  <a:gd name="connsiteX3" fmla="*/ 211932 w 423864"/>
                  <a:gd name="connsiteY3" fmla="*/ 474500 h 474499"/>
                  <a:gd name="connsiteX4" fmla="*/ 0 w 423864"/>
                  <a:gd name="connsiteY4" fmla="*/ 237250 h 474499"/>
                  <a:gd name="connsiteX0" fmla="*/ 1 w 423865"/>
                  <a:gd name="connsiteY0" fmla="*/ 237250 h 467356"/>
                  <a:gd name="connsiteX1" fmla="*/ 211933 w 423865"/>
                  <a:gd name="connsiteY1" fmla="*/ 0 h 467356"/>
                  <a:gd name="connsiteX2" fmla="*/ 423865 w 423865"/>
                  <a:gd name="connsiteY2" fmla="*/ 237250 h 467356"/>
                  <a:gd name="connsiteX3" fmla="*/ 209552 w 423865"/>
                  <a:gd name="connsiteY3" fmla="*/ 467356 h 467356"/>
                  <a:gd name="connsiteX4" fmla="*/ 1 w 423865"/>
                  <a:gd name="connsiteY4" fmla="*/ 237250 h 467356"/>
                  <a:gd name="connsiteX0" fmla="*/ 1 w 216397"/>
                  <a:gd name="connsiteY0" fmla="*/ 237805 h 468167"/>
                  <a:gd name="connsiteX1" fmla="*/ 211933 w 216397"/>
                  <a:gd name="connsiteY1" fmla="*/ 555 h 468167"/>
                  <a:gd name="connsiteX2" fmla="*/ 149416 w 216397"/>
                  <a:gd name="connsiteY2" fmla="*/ 192748 h 468167"/>
                  <a:gd name="connsiteX3" fmla="*/ 209552 w 216397"/>
                  <a:gd name="connsiteY3" fmla="*/ 467911 h 468167"/>
                  <a:gd name="connsiteX4" fmla="*/ 1 w 216397"/>
                  <a:gd name="connsiteY4" fmla="*/ 237805 h 468167"/>
                  <a:gd name="connsiteX0" fmla="*/ 0 w 190882"/>
                  <a:gd name="connsiteY0" fmla="*/ 207284 h 467454"/>
                  <a:gd name="connsiteX1" fmla="*/ 187537 w 190882"/>
                  <a:gd name="connsiteY1" fmla="*/ 72 h 467454"/>
                  <a:gd name="connsiteX2" fmla="*/ 125020 w 190882"/>
                  <a:gd name="connsiteY2" fmla="*/ 192265 h 467454"/>
                  <a:gd name="connsiteX3" fmla="*/ 185156 w 190882"/>
                  <a:gd name="connsiteY3" fmla="*/ 467428 h 467454"/>
                  <a:gd name="connsiteX4" fmla="*/ 0 w 190882"/>
                  <a:gd name="connsiteY4" fmla="*/ 207284 h 467454"/>
                  <a:gd name="connsiteX0" fmla="*/ 471 w 254725"/>
                  <a:gd name="connsiteY0" fmla="*/ 207284 h 640170"/>
                  <a:gd name="connsiteX1" fmla="*/ 188008 w 254725"/>
                  <a:gd name="connsiteY1" fmla="*/ 72 h 640170"/>
                  <a:gd name="connsiteX2" fmla="*/ 125491 w 254725"/>
                  <a:gd name="connsiteY2" fmla="*/ 192265 h 640170"/>
                  <a:gd name="connsiteX3" fmla="*/ 252715 w 254725"/>
                  <a:gd name="connsiteY3" fmla="*/ 640157 h 640170"/>
                  <a:gd name="connsiteX4" fmla="*/ 471 w 254725"/>
                  <a:gd name="connsiteY4" fmla="*/ 207284 h 640170"/>
                  <a:gd name="connsiteX0" fmla="*/ 379 w 254633"/>
                  <a:gd name="connsiteY0" fmla="*/ 402489 h 835379"/>
                  <a:gd name="connsiteX1" fmla="*/ 194014 w 254633"/>
                  <a:gd name="connsiteY1" fmla="*/ 19 h 835379"/>
                  <a:gd name="connsiteX2" fmla="*/ 125399 w 254633"/>
                  <a:gd name="connsiteY2" fmla="*/ 387470 h 835379"/>
                  <a:gd name="connsiteX3" fmla="*/ 252623 w 254633"/>
                  <a:gd name="connsiteY3" fmla="*/ 835362 h 835379"/>
                  <a:gd name="connsiteX4" fmla="*/ 379 w 254633"/>
                  <a:gd name="connsiteY4" fmla="*/ 402489 h 835379"/>
                  <a:gd name="connsiteX0" fmla="*/ 402 w 259402"/>
                  <a:gd name="connsiteY0" fmla="*/ 402489 h 835376"/>
                  <a:gd name="connsiteX1" fmla="*/ 194037 w 259402"/>
                  <a:gd name="connsiteY1" fmla="*/ 19 h 835376"/>
                  <a:gd name="connsiteX2" fmla="*/ 192511 w 259402"/>
                  <a:gd name="connsiteY2" fmla="*/ 387469 h 835376"/>
                  <a:gd name="connsiteX3" fmla="*/ 252646 w 259402"/>
                  <a:gd name="connsiteY3" fmla="*/ 835362 h 835376"/>
                  <a:gd name="connsiteX4" fmla="*/ 402 w 259402"/>
                  <a:gd name="connsiteY4" fmla="*/ 402489 h 835376"/>
                  <a:gd name="connsiteX0" fmla="*/ 100 w 259100"/>
                  <a:gd name="connsiteY0" fmla="*/ 492584 h 925475"/>
                  <a:gd name="connsiteX1" fmla="*/ 221533 w 259100"/>
                  <a:gd name="connsiteY1" fmla="*/ 13 h 925475"/>
                  <a:gd name="connsiteX2" fmla="*/ 192209 w 259100"/>
                  <a:gd name="connsiteY2" fmla="*/ 477564 h 925475"/>
                  <a:gd name="connsiteX3" fmla="*/ 252344 w 259100"/>
                  <a:gd name="connsiteY3" fmla="*/ 925457 h 925475"/>
                  <a:gd name="connsiteX4" fmla="*/ 100 w 259100"/>
                  <a:gd name="connsiteY4" fmla="*/ 492584 h 925475"/>
                  <a:gd name="connsiteX0" fmla="*/ 5 w 259005"/>
                  <a:gd name="connsiteY0" fmla="*/ 565767 h 998658"/>
                  <a:gd name="connsiteX1" fmla="*/ 244560 w 259005"/>
                  <a:gd name="connsiteY1" fmla="*/ 11 h 998658"/>
                  <a:gd name="connsiteX2" fmla="*/ 192114 w 259005"/>
                  <a:gd name="connsiteY2" fmla="*/ 550747 h 998658"/>
                  <a:gd name="connsiteX3" fmla="*/ 252249 w 259005"/>
                  <a:gd name="connsiteY3" fmla="*/ 998640 h 998658"/>
                  <a:gd name="connsiteX4" fmla="*/ 5 w 259005"/>
                  <a:gd name="connsiteY4" fmla="*/ 565767 h 998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05" h="998658">
                    <a:moveTo>
                      <a:pt x="5" y="565767"/>
                    </a:moveTo>
                    <a:cubicBezTo>
                      <a:pt x="-1276" y="399329"/>
                      <a:pt x="212542" y="2514"/>
                      <a:pt x="244560" y="11"/>
                    </a:cubicBezTo>
                    <a:cubicBezTo>
                      <a:pt x="276578" y="-2492"/>
                      <a:pt x="192114" y="419717"/>
                      <a:pt x="192114" y="550747"/>
                    </a:cubicBezTo>
                    <a:cubicBezTo>
                      <a:pt x="192114" y="681777"/>
                      <a:pt x="284267" y="996137"/>
                      <a:pt x="252249" y="998640"/>
                    </a:cubicBezTo>
                    <a:cubicBezTo>
                      <a:pt x="220231" y="1001143"/>
                      <a:pt x="1286" y="732205"/>
                      <a:pt x="5" y="5657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3"/>
              <p:cNvSpPr/>
              <p:nvPr/>
            </p:nvSpPr>
            <p:spPr>
              <a:xfrm rot="20159047">
                <a:off x="4128718" y="1980097"/>
                <a:ext cx="87365" cy="7070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3"/>
              <p:cNvSpPr/>
              <p:nvPr/>
            </p:nvSpPr>
            <p:spPr>
              <a:xfrm rot="11879077">
                <a:off x="4301928" y="2042604"/>
                <a:ext cx="64795" cy="15624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3"/>
              <p:cNvSpPr/>
              <p:nvPr/>
            </p:nvSpPr>
            <p:spPr>
              <a:xfrm rot="15986510">
                <a:off x="4239416" y="2211666"/>
                <a:ext cx="109031" cy="78030"/>
              </a:xfrm>
              <a:prstGeom prst="triangle">
                <a:avLst>
                  <a:gd name="adj" fmla="val 529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3"/>
              <p:cNvSpPr/>
              <p:nvPr/>
            </p:nvSpPr>
            <p:spPr>
              <a:xfrm rot="20891615">
                <a:off x="4468110" y="2380819"/>
                <a:ext cx="165494" cy="1481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9" name="図 8"/>
            <p:cNvPicPr>
              <a:picLocks noChangeAspect="1"/>
            </p:cNvPicPr>
            <p:nvPr/>
          </p:nvPicPr>
          <p:blipFill rotWithShape="1">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1422" b="44431" l="1373" r="46339">
                          <a14:foregroundMark x1="8810" y1="10190" x2="9268" y2="10308"/>
                          <a14:foregroundMark x1="11785" y1="7227" x2="11785" y2="7227"/>
                          <a14:foregroundMark x1="6865" y1="1540" x2="6865" y2="1540"/>
                          <a14:foregroundMark x1="3661" y1="2607" x2="3661" y2="2607"/>
                          <a14:foregroundMark x1="1373" y1="4976" x2="1373" y2="4976"/>
                          <a14:foregroundMark x1="21510" y1="24289" x2="21510" y2="24289"/>
                          <a14:foregroundMark x1="25515" y1="39573" x2="25515" y2="39573"/>
                          <a14:foregroundMark x1="26087" y1="41706" x2="26087" y2="41706"/>
                          <a14:foregroundMark x1="9725" y1="15995" x2="9725" y2="15995"/>
                          <a14:foregroundMark x1="11098" y1="18128" x2="11098" y2="18128"/>
                          <a14:foregroundMark x1="10984" y1="17773" x2="10984" y2="17891"/>
                        </a14:backgroundRemoval>
                      </a14:imgEffect>
                    </a14:imgLayer>
                  </a14:imgProps>
                </a:ext>
              </a:extLst>
            </a:blip>
            <a:srcRect r="48489" b="55559"/>
            <a:stretch/>
          </p:blipFill>
          <p:spPr>
            <a:xfrm>
              <a:off x="3943349" y="1685853"/>
              <a:ext cx="1066480" cy="888515"/>
            </a:xfrm>
            <a:prstGeom prst="rect">
              <a:avLst/>
            </a:prstGeom>
          </p:spPr>
        </p:pic>
      </p:grpSp>
      <p:sp>
        <p:nvSpPr>
          <p:cNvPr id="31" name="正方形/長方形 30"/>
          <p:cNvSpPr/>
          <p:nvPr/>
        </p:nvSpPr>
        <p:spPr>
          <a:xfrm>
            <a:off x="5778283" y="5617643"/>
            <a:ext cx="1584000" cy="45719"/>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1117399" y="4839305"/>
            <a:ext cx="7416000" cy="1365688"/>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5944514" y="2726219"/>
            <a:ext cx="358754" cy="325264"/>
            <a:chOff x="5944514" y="2726219"/>
            <a:chExt cx="358754" cy="325264"/>
          </a:xfrm>
        </p:grpSpPr>
        <p:sp>
          <p:nvSpPr>
            <p:cNvPr id="33" name="楕円 32"/>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0280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10</a:t>
            </a:fld>
            <a:endParaRPr/>
          </a:p>
        </p:txBody>
      </p:sp>
      <p:sp>
        <p:nvSpPr>
          <p:cNvPr id="13" name="タイトル 2"/>
          <p:cNvSpPr>
            <a:spLocks noGrp="1"/>
          </p:cNvSpPr>
          <p:nvPr>
            <p:ph type="title"/>
          </p:nvPr>
        </p:nvSpPr>
        <p:spPr/>
        <p:txBody>
          <a:bodyPr/>
          <a:lstStyle/>
          <a:p>
            <a:r>
              <a:rPr kumimoji="1" lang="en-US" altLang="ja-JP" dirty="0" smtClean="0"/>
              <a:t>2. AI</a:t>
            </a:r>
            <a:r>
              <a:rPr kumimoji="1" lang="ja-JP" altLang="en-US" dirty="0" smtClean="0"/>
              <a:t>検索ツールの検討</a:t>
            </a:r>
            <a:endParaRPr kumimoji="1" lang="ja-JP" altLang="en-US" dirty="0"/>
          </a:p>
        </p:txBody>
      </p:sp>
      <p:sp>
        <p:nvSpPr>
          <p:cNvPr id="7" name="テキスト ボックス 6"/>
          <p:cNvSpPr txBox="1"/>
          <p:nvPr/>
        </p:nvSpPr>
        <p:spPr>
          <a:xfrm>
            <a:off x="954001" y="1108620"/>
            <a:ext cx="7215307" cy="707886"/>
          </a:xfrm>
          <a:prstGeom prst="rect">
            <a:avLst/>
          </a:prstGeom>
          <a:noFill/>
        </p:spPr>
        <p:txBody>
          <a:bodyPr wrap="square" rtlCol="0">
            <a:spAutoFit/>
          </a:bodyPr>
          <a:lstStyle/>
          <a:p>
            <a:r>
              <a:rPr kumimoji="1" lang="en-US" altLang="ja-JP" sz="2000" dirty="0" smtClean="0"/>
              <a:t>AI</a:t>
            </a:r>
            <a:r>
              <a:rPr kumimoji="1" lang="ja-JP" altLang="en-US" sz="2000" dirty="0" smtClean="0"/>
              <a:t>検索ツールの検討を実施。</a:t>
            </a:r>
            <a:endParaRPr kumimoji="1" lang="en-US" altLang="ja-JP" sz="2000" dirty="0" smtClean="0"/>
          </a:p>
          <a:p>
            <a:r>
              <a:rPr kumimoji="1" lang="ja-JP" altLang="en-US" sz="2000" dirty="0" smtClean="0"/>
              <a:t>以下</a:t>
            </a:r>
            <a:r>
              <a:rPr kumimoji="1" lang="en-US" altLang="ja-JP" sz="2000" dirty="0" smtClean="0"/>
              <a:t>3</a:t>
            </a:r>
            <a:r>
              <a:rPr kumimoji="1" lang="ja-JP" altLang="en-US" sz="2000" dirty="0" err="1" smtClean="0"/>
              <a:t>つの</a:t>
            </a:r>
            <a:r>
              <a:rPr kumimoji="1" lang="en-US" altLang="ja-JP" sz="2000" dirty="0" smtClean="0"/>
              <a:t>AI</a:t>
            </a:r>
            <a:r>
              <a:rPr kumimoji="1" lang="ja-JP" altLang="en-US" sz="2000" dirty="0" smtClean="0"/>
              <a:t>サービスを比較。</a:t>
            </a:r>
            <a:endParaRPr kumimoji="1" lang="en-US" altLang="ja-JP" sz="2000" dirty="0" smtClean="0"/>
          </a:p>
        </p:txBody>
      </p:sp>
      <p:sp>
        <p:nvSpPr>
          <p:cNvPr id="8" name="テキスト ボックス 7"/>
          <p:cNvSpPr txBox="1"/>
          <p:nvPr/>
        </p:nvSpPr>
        <p:spPr>
          <a:xfrm>
            <a:off x="1236602" y="2255795"/>
            <a:ext cx="2134235" cy="369332"/>
          </a:xfrm>
          <a:prstGeom prst="rect">
            <a:avLst/>
          </a:prstGeom>
          <a:solidFill>
            <a:schemeClr val="bg2"/>
          </a:solidFill>
        </p:spPr>
        <p:txBody>
          <a:bodyPr wrap="square" rtlCol="0">
            <a:spAutoFit/>
          </a:bodyPr>
          <a:lstStyle/>
          <a:p>
            <a:r>
              <a:rPr kumimoji="1" lang="en-US" altLang="ja-JP" sz="1800" dirty="0">
                <a:solidFill>
                  <a:schemeClr val="bg1"/>
                </a:solidFill>
              </a:rPr>
              <a:t>ChatGPT </a:t>
            </a:r>
            <a:r>
              <a:rPr kumimoji="1" lang="en-US" altLang="ja-JP" sz="1600" dirty="0" smtClean="0">
                <a:solidFill>
                  <a:schemeClr val="bg1"/>
                </a:solidFill>
              </a:rPr>
              <a:t>Enterprise</a:t>
            </a:r>
            <a:endParaRPr kumimoji="1" lang="en-US" altLang="ja-JP" sz="1600" dirty="0">
              <a:solidFill>
                <a:schemeClr val="bg1"/>
              </a:solidFill>
            </a:endParaRPr>
          </a:p>
        </p:txBody>
      </p:sp>
      <p:sp>
        <p:nvSpPr>
          <p:cNvPr id="9" name="テキスト ボックス 8"/>
          <p:cNvSpPr txBox="1"/>
          <p:nvPr/>
        </p:nvSpPr>
        <p:spPr>
          <a:xfrm>
            <a:off x="3902224" y="2255795"/>
            <a:ext cx="2537555" cy="369332"/>
          </a:xfrm>
          <a:prstGeom prst="rect">
            <a:avLst/>
          </a:prstGeom>
          <a:solidFill>
            <a:schemeClr val="bg2"/>
          </a:solidFill>
        </p:spPr>
        <p:txBody>
          <a:bodyPr wrap="square" rtlCol="0">
            <a:spAutoFit/>
          </a:bodyPr>
          <a:lstStyle/>
          <a:p>
            <a:r>
              <a:rPr kumimoji="1" lang="en-US" altLang="ja-JP" sz="1800" dirty="0" smtClean="0">
                <a:solidFill>
                  <a:schemeClr val="bg1"/>
                </a:solidFill>
              </a:rPr>
              <a:t>Perplexity</a:t>
            </a:r>
            <a:r>
              <a:rPr kumimoji="1" lang="ja-JP" altLang="en-US" sz="1800" dirty="0" smtClean="0">
                <a:solidFill>
                  <a:schemeClr val="bg1"/>
                </a:solidFill>
              </a:rPr>
              <a:t> </a:t>
            </a:r>
            <a:r>
              <a:rPr kumimoji="1" lang="en-US" altLang="ja-JP" sz="1600" dirty="0" smtClean="0">
                <a:solidFill>
                  <a:schemeClr val="bg1"/>
                </a:solidFill>
              </a:rPr>
              <a:t>Enterprise </a:t>
            </a:r>
            <a:r>
              <a:rPr kumimoji="1" lang="en-US" altLang="ja-JP" sz="1600" dirty="0">
                <a:solidFill>
                  <a:schemeClr val="bg1"/>
                </a:solidFill>
              </a:rPr>
              <a:t>pro</a:t>
            </a:r>
          </a:p>
        </p:txBody>
      </p:sp>
      <p:sp>
        <p:nvSpPr>
          <p:cNvPr id="10" name="テキスト ボックス 9"/>
          <p:cNvSpPr txBox="1"/>
          <p:nvPr/>
        </p:nvSpPr>
        <p:spPr>
          <a:xfrm>
            <a:off x="6870912" y="2255795"/>
            <a:ext cx="2334744" cy="369332"/>
          </a:xfrm>
          <a:prstGeom prst="rect">
            <a:avLst/>
          </a:prstGeom>
          <a:solidFill>
            <a:schemeClr val="bg2"/>
          </a:solidFill>
        </p:spPr>
        <p:txBody>
          <a:bodyPr wrap="square" rtlCol="0">
            <a:spAutoFit/>
          </a:bodyPr>
          <a:lstStyle/>
          <a:p>
            <a:r>
              <a:rPr kumimoji="1" lang="en-US" altLang="ja-JP" sz="1800" dirty="0">
                <a:solidFill>
                  <a:schemeClr val="bg1"/>
                </a:solidFill>
              </a:rPr>
              <a:t>Atlassian </a:t>
            </a:r>
            <a:r>
              <a:rPr kumimoji="1" lang="en-US" altLang="ja-JP" sz="1800" dirty="0" smtClean="0">
                <a:solidFill>
                  <a:schemeClr val="bg1"/>
                </a:solidFill>
              </a:rPr>
              <a:t>Intelligence</a:t>
            </a:r>
            <a:endParaRPr kumimoji="1" lang="en-US" altLang="ja-JP" sz="1800" dirty="0" smtClean="0">
              <a:solidFill>
                <a:schemeClr val="bg1"/>
              </a:solidFill>
            </a:endParaRPr>
          </a:p>
        </p:txBody>
      </p:sp>
      <p:sp>
        <p:nvSpPr>
          <p:cNvPr id="11" name="角丸四角形 10"/>
          <p:cNvSpPr/>
          <p:nvPr/>
        </p:nvSpPr>
        <p:spPr>
          <a:xfrm>
            <a:off x="3821283" y="2795819"/>
            <a:ext cx="2699438" cy="3085997"/>
          </a:xfrm>
          <a:prstGeom prst="round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lumMod val="85000"/>
                    <a:lumOff val="15000"/>
                  </a:schemeClr>
                </a:solidFill>
              </a:rPr>
              <a:t>自然言語処理（</a:t>
            </a:r>
            <a:r>
              <a:rPr kumimoji="1" lang="en-US" altLang="ja-JP" sz="1600" dirty="0">
                <a:solidFill>
                  <a:schemeClr val="tx1">
                    <a:lumMod val="85000"/>
                    <a:lumOff val="15000"/>
                  </a:schemeClr>
                </a:solidFill>
              </a:rPr>
              <a:t>NLP</a:t>
            </a:r>
            <a:r>
              <a:rPr kumimoji="1" lang="ja-JP" altLang="en-US" sz="1600" dirty="0">
                <a:solidFill>
                  <a:schemeClr val="tx1">
                    <a:lumMod val="85000"/>
                    <a:lumOff val="15000"/>
                  </a:schemeClr>
                </a:solidFill>
              </a:rPr>
              <a:t>）</a:t>
            </a:r>
            <a:r>
              <a:rPr kumimoji="1" lang="ja-JP" altLang="en-US" sz="1600" dirty="0" smtClean="0">
                <a:solidFill>
                  <a:schemeClr val="tx1">
                    <a:lumMod val="85000"/>
                    <a:lumOff val="15000"/>
                  </a:schemeClr>
                </a:solidFill>
              </a:rPr>
              <a:t>と</a:t>
            </a:r>
            <a:endParaRPr kumimoji="1" lang="en-US" altLang="ja-JP" sz="1600" dirty="0" smtClean="0">
              <a:solidFill>
                <a:schemeClr val="tx1">
                  <a:lumMod val="85000"/>
                  <a:lumOff val="15000"/>
                </a:schemeClr>
              </a:solidFill>
            </a:endParaRPr>
          </a:p>
          <a:p>
            <a:r>
              <a:rPr kumimoji="1" lang="ja-JP" altLang="en-US" sz="1600" dirty="0" smtClean="0">
                <a:solidFill>
                  <a:schemeClr val="tx1">
                    <a:lumMod val="85000"/>
                    <a:lumOff val="15000"/>
                  </a:schemeClr>
                </a:solidFill>
              </a:rPr>
              <a:t>機械</a:t>
            </a:r>
            <a:r>
              <a:rPr kumimoji="1" lang="ja-JP" altLang="en-US" sz="1600" dirty="0">
                <a:solidFill>
                  <a:schemeClr val="tx1">
                    <a:lumMod val="85000"/>
                    <a:lumOff val="15000"/>
                  </a:schemeClr>
                </a:solidFill>
              </a:rPr>
              <a:t>学習技術を使用した</a:t>
            </a:r>
            <a:r>
              <a:rPr kumimoji="1" lang="en-US" altLang="ja-JP" sz="1600" dirty="0">
                <a:solidFill>
                  <a:schemeClr val="tx1">
                    <a:lumMod val="85000"/>
                    <a:lumOff val="15000"/>
                  </a:schemeClr>
                </a:solidFill>
              </a:rPr>
              <a:t>AI</a:t>
            </a:r>
            <a:r>
              <a:rPr kumimoji="1" lang="ja-JP" altLang="en-US" sz="1600" dirty="0">
                <a:solidFill>
                  <a:schemeClr val="tx1">
                    <a:lumMod val="85000"/>
                    <a:lumOff val="15000"/>
                  </a:schemeClr>
                </a:solidFill>
              </a:rPr>
              <a:t>検索</a:t>
            </a:r>
            <a:r>
              <a:rPr kumimoji="1" lang="ja-JP" altLang="en-US" sz="1600" dirty="0" smtClean="0">
                <a:solidFill>
                  <a:schemeClr val="tx1">
                    <a:lumMod val="85000"/>
                    <a:lumOff val="15000"/>
                  </a:schemeClr>
                </a:solidFill>
              </a:rPr>
              <a:t>エンジン。</a:t>
            </a:r>
            <a:endParaRPr kumimoji="1" lang="en-US" altLang="ja-JP" sz="1600" dirty="0" smtClean="0">
              <a:solidFill>
                <a:schemeClr val="tx1">
                  <a:lumMod val="85000"/>
                  <a:lumOff val="15000"/>
                </a:schemeClr>
              </a:solidFill>
            </a:endParaRPr>
          </a:p>
          <a:p>
            <a:endParaRPr kumimoji="1" lang="en-US" altLang="ja-JP" sz="1600" dirty="0">
              <a:solidFill>
                <a:schemeClr val="tx1">
                  <a:lumMod val="85000"/>
                  <a:lumOff val="15000"/>
                </a:schemeClr>
              </a:solidFill>
            </a:endParaRPr>
          </a:p>
          <a:p>
            <a:r>
              <a:rPr kumimoji="1" lang="ja-JP" altLang="en-US" sz="1600" dirty="0" smtClean="0">
                <a:solidFill>
                  <a:schemeClr val="tx1">
                    <a:lumMod val="85000"/>
                    <a:lumOff val="15000"/>
                  </a:schemeClr>
                </a:solidFill>
              </a:rPr>
              <a:t>大規模企業向け</a:t>
            </a:r>
            <a:r>
              <a:rPr kumimoji="1" lang="ja-JP" altLang="en-US" sz="1600" dirty="0">
                <a:solidFill>
                  <a:schemeClr val="tx1">
                    <a:lumMod val="85000"/>
                    <a:lumOff val="15000"/>
                  </a:schemeClr>
                </a:solidFill>
              </a:rPr>
              <a:t>のプラン</a:t>
            </a:r>
            <a:r>
              <a:rPr kumimoji="1" lang="ja-JP" altLang="en-US" sz="1600" dirty="0" smtClean="0">
                <a:solidFill>
                  <a:schemeClr val="tx1">
                    <a:lumMod val="85000"/>
                    <a:lumOff val="15000"/>
                  </a:schemeClr>
                </a:solidFill>
              </a:rPr>
              <a:t>。</a:t>
            </a:r>
            <a:endParaRPr kumimoji="1" lang="ja-JP" altLang="en-US" sz="1600" dirty="0">
              <a:solidFill>
                <a:schemeClr val="tx1">
                  <a:lumMod val="85000"/>
                  <a:lumOff val="15000"/>
                </a:schemeClr>
              </a:solidFill>
            </a:endParaRPr>
          </a:p>
        </p:txBody>
      </p:sp>
      <p:sp>
        <p:nvSpPr>
          <p:cNvPr id="12" name="角丸四角形 11"/>
          <p:cNvSpPr/>
          <p:nvPr/>
        </p:nvSpPr>
        <p:spPr>
          <a:xfrm>
            <a:off x="6688565" y="2795818"/>
            <a:ext cx="2699438" cy="3085997"/>
          </a:xfrm>
          <a:prstGeom prst="round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lumMod val="85000"/>
                    <a:lumOff val="15000"/>
                  </a:schemeClr>
                </a:solidFill>
              </a:rPr>
              <a:t>Atlassian</a:t>
            </a:r>
            <a:r>
              <a:rPr kumimoji="1" lang="ja-JP" altLang="en-US" sz="1600" dirty="0">
                <a:solidFill>
                  <a:schemeClr val="tx1">
                    <a:lumMod val="85000"/>
                    <a:lumOff val="15000"/>
                  </a:schemeClr>
                </a:solidFill>
              </a:rPr>
              <a:t>社が提供</a:t>
            </a:r>
            <a:r>
              <a:rPr kumimoji="1" lang="ja-JP" altLang="en-US" sz="1600" dirty="0" smtClean="0">
                <a:solidFill>
                  <a:schemeClr val="tx1">
                    <a:lumMod val="85000"/>
                    <a:lumOff val="15000"/>
                  </a:schemeClr>
                </a:solidFill>
              </a:rPr>
              <a:t>する</a:t>
            </a:r>
            <a:endParaRPr kumimoji="1" lang="en-US" altLang="ja-JP" sz="1600" dirty="0" smtClean="0">
              <a:solidFill>
                <a:schemeClr val="tx1">
                  <a:lumMod val="85000"/>
                  <a:lumOff val="15000"/>
                </a:schemeClr>
              </a:solidFill>
            </a:endParaRPr>
          </a:p>
          <a:p>
            <a:r>
              <a:rPr kumimoji="1" lang="en-US" altLang="ja-JP" sz="1600" dirty="0" smtClean="0">
                <a:solidFill>
                  <a:schemeClr val="tx1">
                    <a:lumMod val="85000"/>
                    <a:lumOff val="15000"/>
                  </a:schemeClr>
                </a:solidFill>
              </a:rPr>
              <a:t>AI</a:t>
            </a:r>
            <a:r>
              <a:rPr kumimoji="1" lang="ja-JP" altLang="en-US" sz="1600" dirty="0">
                <a:solidFill>
                  <a:schemeClr val="tx1">
                    <a:lumMod val="85000"/>
                    <a:lumOff val="15000"/>
                  </a:schemeClr>
                </a:solidFill>
              </a:rPr>
              <a:t>および機械学習</a:t>
            </a:r>
            <a:r>
              <a:rPr kumimoji="1" lang="ja-JP" altLang="en-US" sz="1600" dirty="0" smtClean="0">
                <a:solidFill>
                  <a:schemeClr val="tx1">
                    <a:lumMod val="85000"/>
                    <a:lumOff val="15000"/>
                  </a:schemeClr>
                </a:solidFill>
              </a:rPr>
              <a:t>を</a:t>
            </a:r>
            <a:endParaRPr kumimoji="1" lang="en-US" altLang="ja-JP" sz="1600" dirty="0" smtClean="0">
              <a:solidFill>
                <a:schemeClr val="tx1">
                  <a:lumMod val="85000"/>
                  <a:lumOff val="15000"/>
                </a:schemeClr>
              </a:solidFill>
            </a:endParaRPr>
          </a:p>
          <a:p>
            <a:r>
              <a:rPr kumimoji="1" lang="ja-JP" altLang="en-US" sz="1600" dirty="0" smtClean="0">
                <a:solidFill>
                  <a:schemeClr val="tx1">
                    <a:lumMod val="85000"/>
                    <a:lumOff val="15000"/>
                  </a:schemeClr>
                </a:solidFill>
              </a:rPr>
              <a:t>活用</a:t>
            </a:r>
            <a:r>
              <a:rPr kumimoji="1" lang="ja-JP" altLang="en-US" sz="1600" dirty="0">
                <a:solidFill>
                  <a:schemeClr val="tx1">
                    <a:lumMod val="85000"/>
                    <a:lumOff val="15000"/>
                  </a:schemeClr>
                </a:solidFill>
              </a:rPr>
              <a:t>した</a:t>
            </a:r>
            <a:r>
              <a:rPr kumimoji="1" lang="ja-JP" altLang="en-US" sz="1600" dirty="0" smtClean="0">
                <a:solidFill>
                  <a:schemeClr val="tx1">
                    <a:lumMod val="85000"/>
                    <a:lumOff val="15000"/>
                  </a:schemeClr>
                </a:solidFill>
              </a:rPr>
              <a:t>機能群。</a:t>
            </a:r>
            <a:endParaRPr kumimoji="1" lang="en-US" altLang="ja-JP" sz="1600" dirty="0" smtClean="0">
              <a:solidFill>
                <a:schemeClr val="tx1">
                  <a:lumMod val="85000"/>
                  <a:lumOff val="15000"/>
                </a:schemeClr>
              </a:solidFill>
            </a:endParaRPr>
          </a:p>
          <a:p>
            <a:endParaRPr kumimoji="1" lang="en-US" altLang="ja-JP" sz="1600" dirty="0">
              <a:solidFill>
                <a:schemeClr val="tx1">
                  <a:lumMod val="85000"/>
                  <a:lumOff val="15000"/>
                </a:schemeClr>
              </a:solidFill>
            </a:endParaRPr>
          </a:p>
          <a:p>
            <a:r>
              <a:rPr kumimoji="1" lang="ja-JP" altLang="en-US" sz="1600" dirty="0">
                <a:solidFill>
                  <a:schemeClr val="tx1">
                    <a:lumMod val="85000"/>
                    <a:lumOff val="15000"/>
                  </a:schemeClr>
                </a:solidFill>
              </a:rPr>
              <a:t>各</a:t>
            </a:r>
            <a:r>
              <a:rPr kumimoji="1" lang="en-US" altLang="ja-JP" sz="1600" dirty="0" smtClean="0">
                <a:solidFill>
                  <a:schemeClr val="tx1">
                    <a:lumMod val="85000"/>
                    <a:lumOff val="15000"/>
                  </a:schemeClr>
                </a:solidFill>
              </a:rPr>
              <a:t>Atlassian</a:t>
            </a:r>
            <a:r>
              <a:rPr kumimoji="1" lang="ja-JP" altLang="en-US" sz="1600" dirty="0">
                <a:solidFill>
                  <a:schemeClr val="tx1">
                    <a:lumMod val="85000"/>
                    <a:lumOff val="15000"/>
                  </a:schemeClr>
                </a:solidFill>
              </a:rPr>
              <a:t>製品</a:t>
            </a:r>
            <a:r>
              <a:rPr kumimoji="1" lang="ja-JP" altLang="en-US" sz="1600" dirty="0" smtClean="0">
                <a:solidFill>
                  <a:schemeClr val="tx1">
                    <a:lumMod val="85000"/>
                    <a:lumOff val="15000"/>
                  </a:schemeClr>
                </a:solidFill>
              </a:rPr>
              <a:t>に</a:t>
            </a:r>
            <a:endParaRPr kumimoji="1" lang="en-US" altLang="ja-JP" sz="1600" dirty="0" smtClean="0">
              <a:solidFill>
                <a:schemeClr val="tx1">
                  <a:lumMod val="85000"/>
                  <a:lumOff val="15000"/>
                </a:schemeClr>
              </a:solidFill>
            </a:endParaRPr>
          </a:p>
          <a:p>
            <a:r>
              <a:rPr kumimoji="1" lang="ja-JP" altLang="en-US" sz="1600" dirty="0" smtClean="0">
                <a:solidFill>
                  <a:schemeClr val="tx1">
                    <a:lumMod val="85000"/>
                    <a:lumOff val="15000"/>
                  </a:schemeClr>
                </a:solidFill>
              </a:rPr>
              <a:t>組み込まれている。</a:t>
            </a:r>
            <a:endParaRPr kumimoji="1" lang="ja-JP" altLang="en-US" sz="1600" dirty="0">
              <a:solidFill>
                <a:schemeClr val="tx1">
                  <a:lumMod val="85000"/>
                  <a:lumOff val="15000"/>
                </a:schemeClr>
              </a:solidFill>
            </a:endParaRP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8685" y="5152128"/>
            <a:ext cx="536971" cy="536971"/>
          </a:xfrm>
          <a:prstGeom prst="rect">
            <a:avLst/>
          </a:prstGeom>
        </p:spPr>
      </p:pic>
      <p:sp>
        <p:nvSpPr>
          <p:cNvPr id="2" name="角丸四角形 1"/>
          <p:cNvSpPr/>
          <p:nvPr/>
        </p:nvSpPr>
        <p:spPr>
          <a:xfrm>
            <a:off x="954001" y="2795819"/>
            <a:ext cx="2699438" cy="3085997"/>
          </a:xfrm>
          <a:prstGeom prst="round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solidFill>
                  <a:schemeClr val="tx1">
                    <a:lumMod val="85000"/>
                    <a:lumOff val="15000"/>
                  </a:schemeClr>
                </a:solidFill>
              </a:rPr>
              <a:t>広く</a:t>
            </a:r>
            <a:r>
              <a:rPr lang="ja-JP" altLang="en-US" sz="1600" dirty="0">
                <a:solidFill>
                  <a:schemeClr val="tx1">
                    <a:lumMod val="85000"/>
                    <a:lumOff val="15000"/>
                  </a:schemeClr>
                </a:solidFill>
              </a:rPr>
              <a:t>親しまれて</a:t>
            </a:r>
            <a:r>
              <a:rPr lang="ja-JP" altLang="en-US" sz="1600" dirty="0" smtClean="0">
                <a:solidFill>
                  <a:schemeClr val="tx1">
                    <a:lumMod val="85000"/>
                    <a:lumOff val="15000"/>
                  </a:schemeClr>
                </a:solidFill>
              </a:rPr>
              <a:t>いる</a:t>
            </a:r>
            <a:endParaRPr lang="en-US" altLang="ja-JP" sz="1600" dirty="0" smtClean="0">
              <a:solidFill>
                <a:schemeClr val="tx1">
                  <a:lumMod val="85000"/>
                  <a:lumOff val="15000"/>
                </a:schemeClr>
              </a:solidFill>
            </a:endParaRPr>
          </a:p>
          <a:p>
            <a:r>
              <a:rPr lang="en-US" altLang="ja-JP" sz="1600" dirty="0" smtClean="0">
                <a:solidFill>
                  <a:schemeClr val="tx1">
                    <a:lumMod val="85000"/>
                    <a:lumOff val="15000"/>
                  </a:schemeClr>
                </a:solidFill>
              </a:rPr>
              <a:t>AI</a:t>
            </a:r>
            <a:r>
              <a:rPr lang="ja-JP" altLang="en-US" sz="1600" dirty="0" smtClean="0">
                <a:solidFill>
                  <a:schemeClr val="tx1">
                    <a:lumMod val="85000"/>
                    <a:lumOff val="15000"/>
                  </a:schemeClr>
                </a:solidFill>
              </a:rPr>
              <a:t>チャットボット</a:t>
            </a:r>
            <a:endParaRPr lang="en-US" altLang="ja-JP" sz="1600" dirty="0" smtClean="0">
              <a:solidFill>
                <a:schemeClr val="tx1">
                  <a:lumMod val="85000"/>
                  <a:lumOff val="15000"/>
                </a:schemeClr>
              </a:solidFill>
            </a:endParaRPr>
          </a:p>
          <a:p>
            <a:r>
              <a:rPr lang="ja-JP" altLang="en-US" sz="1600" dirty="0" smtClean="0">
                <a:solidFill>
                  <a:schemeClr val="tx1">
                    <a:lumMod val="85000"/>
                    <a:lumOff val="15000"/>
                  </a:schemeClr>
                </a:solidFill>
              </a:rPr>
              <a:t>ソリューション。</a:t>
            </a:r>
          </a:p>
          <a:p>
            <a:endParaRPr lang="en-US" altLang="ja-JP" sz="1600" dirty="0" smtClean="0">
              <a:solidFill>
                <a:schemeClr val="tx1">
                  <a:lumMod val="85000"/>
                  <a:lumOff val="15000"/>
                </a:schemeClr>
              </a:solidFill>
            </a:endParaRPr>
          </a:p>
          <a:p>
            <a:r>
              <a:rPr lang="ja-JP" altLang="en-US" sz="1600" dirty="0" smtClean="0">
                <a:solidFill>
                  <a:schemeClr val="tx1">
                    <a:lumMod val="85000"/>
                    <a:lumOff val="15000"/>
                  </a:schemeClr>
                </a:solidFill>
              </a:rPr>
              <a:t>大規模</a:t>
            </a:r>
            <a:r>
              <a:rPr lang="ja-JP" altLang="en-US" sz="1600" dirty="0">
                <a:solidFill>
                  <a:schemeClr val="tx1">
                    <a:lumMod val="85000"/>
                    <a:lumOff val="15000"/>
                  </a:schemeClr>
                </a:solidFill>
              </a:rPr>
              <a:t>企業向け</a:t>
            </a:r>
            <a:r>
              <a:rPr lang="ja-JP" altLang="en-US" sz="1600" dirty="0" smtClean="0">
                <a:solidFill>
                  <a:schemeClr val="tx1">
                    <a:lumMod val="85000"/>
                    <a:lumOff val="15000"/>
                  </a:schemeClr>
                </a:solidFill>
              </a:rPr>
              <a:t>のプラン</a:t>
            </a:r>
            <a:r>
              <a:rPr lang="ja-JP" altLang="en-US" sz="1600" dirty="0">
                <a:solidFill>
                  <a:schemeClr val="tx1">
                    <a:lumMod val="85000"/>
                    <a:lumOff val="15000"/>
                  </a:schemeClr>
                </a:solidFill>
              </a:rPr>
              <a:t>。</a:t>
            </a: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1957" y="5225970"/>
            <a:ext cx="463129" cy="463129"/>
          </a:xfrm>
          <a:prstGeom prst="rect">
            <a:avLst/>
          </a:prstGeom>
        </p:spPr>
      </p:pic>
    </p:spTree>
    <p:extLst>
      <p:ext uri="{BB962C8B-B14F-4D97-AF65-F5344CB8AC3E}">
        <p14:creationId xmlns:p14="http://schemas.microsoft.com/office/powerpoint/2010/main" val="2470226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3" name="グループ化 2"/>
          <p:cNvGrpSpPr/>
          <p:nvPr/>
        </p:nvGrpSpPr>
        <p:grpSpPr>
          <a:xfrm>
            <a:off x="954001" y="1262508"/>
            <a:ext cx="7215307" cy="400110"/>
            <a:chOff x="1081730" y="1244709"/>
            <a:chExt cx="7215307" cy="400110"/>
          </a:xfrm>
        </p:grpSpPr>
        <p:sp>
          <p:nvSpPr>
            <p:cNvPr id="15" name="正方形/長方形 14"/>
            <p:cNvSpPr/>
            <p:nvPr/>
          </p:nvSpPr>
          <p:spPr>
            <a:xfrm>
              <a:off x="3832653" y="1533735"/>
              <a:ext cx="955589" cy="45719"/>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081730" y="1244709"/>
              <a:ext cx="7215307" cy="400110"/>
            </a:xfrm>
            <a:prstGeom prst="rect">
              <a:avLst/>
            </a:prstGeom>
            <a:noFill/>
          </p:spPr>
          <p:txBody>
            <a:bodyPr wrap="square" rtlCol="0">
              <a:spAutoFit/>
            </a:bodyPr>
            <a:lstStyle/>
            <a:p>
              <a:r>
                <a:rPr kumimoji="1" lang="en-US" altLang="ja-JP" sz="2000" dirty="0"/>
                <a:t>Atlassian Intelligence</a:t>
              </a:r>
              <a:r>
                <a:rPr kumimoji="1" lang="ja-JP" altLang="en-US" sz="2000" dirty="0" smtClean="0"/>
                <a:t>は低コスト！</a:t>
              </a:r>
              <a:endParaRPr kumimoji="1" lang="en-US" altLang="ja-JP" sz="2000" dirty="0" smtClean="0"/>
            </a:p>
          </p:txBody>
        </p:sp>
      </p:gr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11</a:t>
            </a:fld>
            <a:endParaRPr/>
          </a:p>
        </p:txBody>
      </p:sp>
      <p:sp>
        <p:nvSpPr>
          <p:cNvPr id="13" name="タイトル 2"/>
          <p:cNvSpPr>
            <a:spLocks noGrp="1"/>
          </p:cNvSpPr>
          <p:nvPr>
            <p:ph type="title"/>
          </p:nvPr>
        </p:nvSpPr>
        <p:spPr/>
        <p:txBody>
          <a:bodyPr/>
          <a:lstStyle/>
          <a:p>
            <a:r>
              <a:rPr kumimoji="1" lang="en-US" altLang="ja-JP" dirty="0" smtClean="0"/>
              <a:t>2. AI</a:t>
            </a:r>
            <a:r>
              <a:rPr kumimoji="1" lang="ja-JP" altLang="en-US" dirty="0" smtClean="0"/>
              <a:t>検索ツールの検討</a:t>
            </a:r>
            <a:endParaRPr kumimoji="1" lang="ja-JP" altLang="en-US" dirty="0"/>
          </a:p>
        </p:txBody>
      </p:sp>
      <p:sp>
        <p:nvSpPr>
          <p:cNvPr id="8" name="テキスト ボックス 7"/>
          <p:cNvSpPr txBox="1"/>
          <p:nvPr/>
        </p:nvSpPr>
        <p:spPr>
          <a:xfrm>
            <a:off x="1236602" y="2255795"/>
            <a:ext cx="2134235" cy="369332"/>
          </a:xfrm>
          <a:prstGeom prst="rect">
            <a:avLst/>
          </a:prstGeom>
          <a:solidFill>
            <a:schemeClr val="bg2"/>
          </a:solidFill>
        </p:spPr>
        <p:txBody>
          <a:bodyPr wrap="square" rtlCol="0">
            <a:spAutoFit/>
          </a:bodyPr>
          <a:lstStyle/>
          <a:p>
            <a:r>
              <a:rPr kumimoji="1" lang="en-US" altLang="ja-JP" sz="1800" dirty="0">
                <a:solidFill>
                  <a:schemeClr val="bg1"/>
                </a:solidFill>
              </a:rPr>
              <a:t>ChatGPT </a:t>
            </a:r>
            <a:r>
              <a:rPr kumimoji="1" lang="en-US" altLang="ja-JP" sz="1600" dirty="0" smtClean="0">
                <a:solidFill>
                  <a:schemeClr val="bg1"/>
                </a:solidFill>
              </a:rPr>
              <a:t>Enterprise</a:t>
            </a:r>
            <a:endParaRPr kumimoji="1" lang="en-US" altLang="ja-JP" sz="1600" dirty="0">
              <a:solidFill>
                <a:schemeClr val="bg1"/>
              </a:solidFill>
            </a:endParaRPr>
          </a:p>
        </p:txBody>
      </p:sp>
      <p:sp>
        <p:nvSpPr>
          <p:cNvPr id="9" name="テキスト ボックス 8"/>
          <p:cNvSpPr txBox="1"/>
          <p:nvPr/>
        </p:nvSpPr>
        <p:spPr>
          <a:xfrm>
            <a:off x="3902224" y="2255795"/>
            <a:ext cx="2537555" cy="369332"/>
          </a:xfrm>
          <a:prstGeom prst="rect">
            <a:avLst/>
          </a:prstGeom>
          <a:solidFill>
            <a:schemeClr val="bg2"/>
          </a:solidFill>
        </p:spPr>
        <p:txBody>
          <a:bodyPr wrap="square" rtlCol="0">
            <a:spAutoFit/>
          </a:bodyPr>
          <a:lstStyle/>
          <a:p>
            <a:r>
              <a:rPr kumimoji="1" lang="en-US" altLang="ja-JP" sz="1800" dirty="0" smtClean="0">
                <a:solidFill>
                  <a:schemeClr val="bg1"/>
                </a:solidFill>
              </a:rPr>
              <a:t>Perplexity</a:t>
            </a:r>
            <a:r>
              <a:rPr kumimoji="1" lang="ja-JP" altLang="en-US" sz="1800" dirty="0" smtClean="0">
                <a:solidFill>
                  <a:schemeClr val="bg1"/>
                </a:solidFill>
              </a:rPr>
              <a:t> </a:t>
            </a:r>
            <a:r>
              <a:rPr kumimoji="1" lang="en-US" altLang="ja-JP" sz="1600" dirty="0" smtClean="0">
                <a:solidFill>
                  <a:schemeClr val="bg1"/>
                </a:solidFill>
              </a:rPr>
              <a:t>Enterprise </a:t>
            </a:r>
            <a:r>
              <a:rPr kumimoji="1" lang="en-US" altLang="ja-JP" sz="1600" dirty="0">
                <a:solidFill>
                  <a:schemeClr val="bg1"/>
                </a:solidFill>
              </a:rPr>
              <a:t>pro</a:t>
            </a:r>
          </a:p>
        </p:txBody>
      </p:sp>
      <p:sp>
        <p:nvSpPr>
          <p:cNvPr id="10" name="テキスト ボックス 9"/>
          <p:cNvSpPr txBox="1"/>
          <p:nvPr/>
        </p:nvSpPr>
        <p:spPr>
          <a:xfrm>
            <a:off x="6870912" y="2255795"/>
            <a:ext cx="2334744" cy="369332"/>
          </a:xfrm>
          <a:prstGeom prst="rect">
            <a:avLst/>
          </a:prstGeom>
          <a:solidFill>
            <a:schemeClr val="bg2"/>
          </a:solidFill>
        </p:spPr>
        <p:txBody>
          <a:bodyPr wrap="square" rtlCol="0">
            <a:spAutoFit/>
          </a:bodyPr>
          <a:lstStyle/>
          <a:p>
            <a:r>
              <a:rPr kumimoji="1" lang="en-US" altLang="ja-JP" sz="1800" dirty="0">
                <a:solidFill>
                  <a:schemeClr val="bg1"/>
                </a:solidFill>
              </a:rPr>
              <a:t>Atlassian </a:t>
            </a:r>
            <a:r>
              <a:rPr kumimoji="1" lang="en-US" altLang="ja-JP" sz="1800" dirty="0" smtClean="0">
                <a:solidFill>
                  <a:schemeClr val="bg1"/>
                </a:solidFill>
              </a:rPr>
              <a:t>Intelligence</a:t>
            </a:r>
            <a:endParaRPr kumimoji="1" lang="en-US" altLang="ja-JP" sz="1800" dirty="0" smtClean="0">
              <a:solidFill>
                <a:schemeClr val="bg1"/>
              </a:solidFill>
            </a:endParaRPr>
          </a:p>
        </p:txBody>
      </p:sp>
      <p:sp>
        <p:nvSpPr>
          <p:cNvPr id="11" name="角丸四角形 10"/>
          <p:cNvSpPr/>
          <p:nvPr/>
        </p:nvSpPr>
        <p:spPr>
          <a:xfrm>
            <a:off x="3821283" y="2795819"/>
            <a:ext cx="2699438" cy="308599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50000"/>
                    <a:lumOff val="50000"/>
                  </a:schemeClr>
                </a:solidFill>
              </a:rPr>
              <a:t>1</a:t>
            </a:r>
            <a:r>
              <a:rPr lang="ja-JP" altLang="en-US" dirty="0">
                <a:solidFill>
                  <a:schemeClr val="tx1">
                    <a:lumMod val="50000"/>
                    <a:lumOff val="50000"/>
                  </a:schemeClr>
                </a:solidFill>
              </a:rPr>
              <a:t>ユーザー当たり</a:t>
            </a:r>
            <a:endParaRPr lang="en-US" altLang="ja-JP" dirty="0">
              <a:solidFill>
                <a:schemeClr val="tx1">
                  <a:lumMod val="50000"/>
                  <a:lumOff val="50000"/>
                </a:schemeClr>
              </a:solidFill>
            </a:endParaRPr>
          </a:p>
          <a:p>
            <a:pPr algn="ctr"/>
            <a:r>
              <a:rPr lang="ja-JP" altLang="en-US" sz="1800" dirty="0">
                <a:solidFill>
                  <a:schemeClr val="tx1">
                    <a:lumMod val="50000"/>
                    <a:lumOff val="50000"/>
                  </a:schemeClr>
                </a:solidFill>
              </a:rPr>
              <a:t>月額</a:t>
            </a:r>
            <a:r>
              <a:rPr lang="en-US" altLang="ja-JP" sz="3200" b="1" dirty="0" smtClean="0">
                <a:solidFill>
                  <a:schemeClr val="tx1">
                    <a:lumMod val="65000"/>
                    <a:lumOff val="35000"/>
                  </a:schemeClr>
                </a:solidFill>
              </a:rPr>
              <a:t>$40</a:t>
            </a:r>
            <a:endParaRPr lang="ja-JP" altLang="en-US" sz="1800" dirty="0">
              <a:solidFill>
                <a:schemeClr val="tx1">
                  <a:lumMod val="65000"/>
                  <a:lumOff val="35000"/>
                </a:schemeClr>
              </a:solidFill>
            </a:endParaRPr>
          </a:p>
        </p:txBody>
      </p:sp>
      <p:sp>
        <p:nvSpPr>
          <p:cNvPr id="12" name="角丸四角形 11"/>
          <p:cNvSpPr/>
          <p:nvPr/>
        </p:nvSpPr>
        <p:spPr>
          <a:xfrm>
            <a:off x="6688565" y="2795818"/>
            <a:ext cx="2699438" cy="3085997"/>
          </a:xfrm>
          <a:prstGeom prst="round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85000"/>
                    <a:lumOff val="15000"/>
                  </a:schemeClr>
                </a:solidFill>
              </a:rPr>
              <a:t>1</a:t>
            </a:r>
            <a:r>
              <a:rPr lang="ja-JP" altLang="en-US" dirty="0">
                <a:solidFill>
                  <a:schemeClr val="tx1">
                    <a:lumMod val="85000"/>
                    <a:lumOff val="15000"/>
                  </a:schemeClr>
                </a:solidFill>
              </a:rPr>
              <a:t>ユーザー当たり</a:t>
            </a:r>
            <a:endParaRPr lang="en-US" altLang="ja-JP" dirty="0">
              <a:solidFill>
                <a:schemeClr val="tx1">
                  <a:lumMod val="85000"/>
                  <a:lumOff val="15000"/>
                </a:schemeClr>
              </a:solidFill>
            </a:endParaRPr>
          </a:p>
          <a:p>
            <a:pPr algn="ctr"/>
            <a:r>
              <a:rPr lang="ja-JP" altLang="en-US" sz="1800" dirty="0">
                <a:solidFill>
                  <a:schemeClr val="tx1">
                    <a:lumMod val="85000"/>
                    <a:lumOff val="15000"/>
                  </a:schemeClr>
                </a:solidFill>
              </a:rPr>
              <a:t>月額</a:t>
            </a:r>
            <a:r>
              <a:rPr lang="en-US" altLang="ja-JP" sz="3200" b="1" dirty="0" smtClean="0">
                <a:solidFill>
                  <a:schemeClr val="bg2"/>
                </a:solidFill>
              </a:rPr>
              <a:t>$7</a:t>
            </a:r>
            <a:endParaRPr lang="ja-JP" altLang="en-US" sz="1800" dirty="0">
              <a:solidFill>
                <a:schemeClr val="bg2"/>
              </a:solidFill>
            </a:endParaRPr>
          </a:p>
        </p:txBody>
      </p:sp>
      <p:sp>
        <p:nvSpPr>
          <p:cNvPr id="2" name="角丸四角形 1"/>
          <p:cNvSpPr/>
          <p:nvPr/>
        </p:nvSpPr>
        <p:spPr>
          <a:xfrm>
            <a:off x="954001" y="2795819"/>
            <a:ext cx="2699438" cy="308599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50000"/>
                    <a:lumOff val="50000"/>
                  </a:schemeClr>
                </a:solidFill>
              </a:rPr>
              <a:t>1</a:t>
            </a:r>
            <a:r>
              <a:rPr lang="ja-JP" altLang="en-US" dirty="0">
                <a:solidFill>
                  <a:schemeClr val="tx1">
                    <a:lumMod val="50000"/>
                    <a:lumOff val="50000"/>
                  </a:schemeClr>
                </a:solidFill>
              </a:rPr>
              <a:t>ユーザー</a:t>
            </a:r>
            <a:r>
              <a:rPr lang="ja-JP" altLang="en-US" dirty="0" smtClean="0">
                <a:solidFill>
                  <a:schemeClr val="tx1">
                    <a:lumMod val="50000"/>
                    <a:lumOff val="50000"/>
                  </a:schemeClr>
                </a:solidFill>
              </a:rPr>
              <a:t>当たり</a:t>
            </a:r>
            <a:endParaRPr lang="en-US" altLang="ja-JP" dirty="0" smtClean="0">
              <a:solidFill>
                <a:schemeClr val="tx1">
                  <a:lumMod val="50000"/>
                  <a:lumOff val="50000"/>
                </a:schemeClr>
              </a:solidFill>
            </a:endParaRPr>
          </a:p>
          <a:p>
            <a:pPr algn="ctr"/>
            <a:r>
              <a:rPr lang="ja-JP" altLang="en-US" sz="1800" dirty="0" smtClean="0">
                <a:solidFill>
                  <a:schemeClr val="tx1">
                    <a:lumMod val="50000"/>
                    <a:lumOff val="50000"/>
                  </a:schemeClr>
                </a:solidFill>
              </a:rPr>
              <a:t>月額</a:t>
            </a:r>
            <a:r>
              <a:rPr lang="en-US" altLang="ja-JP" sz="3200" b="1" dirty="0" smtClean="0">
                <a:solidFill>
                  <a:schemeClr val="tx1">
                    <a:lumMod val="65000"/>
                    <a:lumOff val="35000"/>
                  </a:schemeClr>
                </a:solidFill>
              </a:rPr>
              <a:t>$30</a:t>
            </a:r>
            <a:r>
              <a:rPr lang="ja-JP" altLang="en-US" dirty="0" smtClean="0">
                <a:solidFill>
                  <a:schemeClr val="tx1">
                    <a:lumMod val="50000"/>
                    <a:lumOff val="50000"/>
                  </a:schemeClr>
                </a:solidFill>
              </a:rPr>
              <a:t>（</a:t>
            </a:r>
            <a:r>
              <a:rPr lang="en-US" altLang="ja-JP" dirty="0" smtClean="0">
                <a:solidFill>
                  <a:schemeClr val="tx1">
                    <a:lumMod val="50000"/>
                    <a:lumOff val="50000"/>
                  </a:schemeClr>
                </a:solidFill>
              </a:rPr>
              <a:t>※</a:t>
            </a:r>
            <a:r>
              <a:rPr lang="ja-JP" altLang="en-US" dirty="0" smtClean="0">
                <a:solidFill>
                  <a:schemeClr val="tx1">
                    <a:lumMod val="50000"/>
                    <a:lumOff val="50000"/>
                  </a:schemeClr>
                </a:solidFill>
              </a:rPr>
              <a:t>推定）</a:t>
            </a:r>
            <a:endParaRPr lang="ja-JP" altLang="en-US" dirty="0">
              <a:solidFill>
                <a:schemeClr val="tx1">
                  <a:lumMod val="50000"/>
                  <a:lumOff val="50000"/>
                </a:schemeClr>
              </a:solidFill>
            </a:endParaRPr>
          </a:p>
        </p:txBody>
      </p:sp>
    </p:spTree>
    <p:extLst>
      <p:ext uri="{BB962C8B-B14F-4D97-AF65-F5344CB8AC3E}">
        <p14:creationId xmlns:p14="http://schemas.microsoft.com/office/powerpoint/2010/main" val="764752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12</a:t>
            </a:fld>
            <a:endParaRPr/>
          </a:p>
        </p:txBody>
      </p:sp>
      <p:sp>
        <p:nvSpPr>
          <p:cNvPr id="13" name="タイトル 2"/>
          <p:cNvSpPr>
            <a:spLocks noGrp="1"/>
          </p:cNvSpPr>
          <p:nvPr>
            <p:ph type="title"/>
          </p:nvPr>
        </p:nvSpPr>
        <p:spPr/>
        <p:txBody>
          <a:bodyPr/>
          <a:lstStyle/>
          <a:p>
            <a:r>
              <a:rPr kumimoji="1" lang="en-US" altLang="ja-JP" dirty="0" smtClean="0"/>
              <a:t>2. AI</a:t>
            </a:r>
            <a:r>
              <a:rPr kumimoji="1" lang="ja-JP" altLang="en-US" dirty="0" smtClean="0"/>
              <a:t>検索ツールの検討</a:t>
            </a:r>
            <a:endParaRPr kumimoji="1" lang="ja-JP" altLang="en-US" dirty="0"/>
          </a:p>
        </p:txBody>
      </p:sp>
      <p:sp>
        <p:nvSpPr>
          <p:cNvPr id="8" name="テキスト ボックス 7"/>
          <p:cNvSpPr txBox="1"/>
          <p:nvPr/>
        </p:nvSpPr>
        <p:spPr>
          <a:xfrm>
            <a:off x="1236602" y="2255795"/>
            <a:ext cx="2134235" cy="369332"/>
          </a:xfrm>
          <a:prstGeom prst="rect">
            <a:avLst/>
          </a:prstGeom>
          <a:solidFill>
            <a:schemeClr val="bg2"/>
          </a:solidFill>
        </p:spPr>
        <p:txBody>
          <a:bodyPr wrap="square" rtlCol="0">
            <a:spAutoFit/>
          </a:bodyPr>
          <a:lstStyle/>
          <a:p>
            <a:r>
              <a:rPr kumimoji="1" lang="en-US" altLang="ja-JP" sz="1800" dirty="0">
                <a:solidFill>
                  <a:schemeClr val="bg1"/>
                </a:solidFill>
              </a:rPr>
              <a:t>ChatGPT </a:t>
            </a:r>
            <a:r>
              <a:rPr kumimoji="1" lang="en-US" altLang="ja-JP" sz="1600" dirty="0" smtClean="0">
                <a:solidFill>
                  <a:schemeClr val="bg1"/>
                </a:solidFill>
              </a:rPr>
              <a:t>Enterprise</a:t>
            </a:r>
            <a:endParaRPr kumimoji="1" lang="en-US" altLang="ja-JP" sz="1600" dirty="0">
              <a:solidFill>
                <a:schemeClr val="bg1"/>
              </a:solidFill>
            </a:endParaRPr>
          </a:p>
        </p:txBody>
      </p:sp>
      <p:sp>
        <p:nvSpPr>
          <p:cNvPr id="9" name="テキスト ボックス 8"/>
          <p:cNvSpPr txBox="1"/>
          <p:nvPr/>
        </p:nvSpPr>
        <p:spPr>
          <a:xfrm>
            <a:off x="3902224" y="2255795"/>
            <a:ext cx="2537555" cy="369332"/>
          </a:xfrm>
          <a:prstGeom prst="rect">
            <a:avLst/>
          </a:prstGeom>
          <a:solidFill>
            <a:schemeClr val="bg2"/>
          </a:solidFill>
        </p:spPr>
        <p:txBody>
          <a:bodyPr wrap="square" rtlCol="0">
            <a:spAutoFit/>
          </a:bodyPr>
          <a:lstStyle/>
          <a:p>
            <a:r>
              <a:rPr kumimoji="1" lang="en-US" altLang="ja-JP" sz="1800" dirty="0" smtClean="0">
                <a:solidFill>
                  <a:schemeClr val="bg1"/>
                </a:solidFill>
              </a:rPr>
              <a:t>Perplexity</a:t>
            </a:r>
            <a:r>
              <a:rPr kumimoji="1" lang="ja-JP" altLang="en-US" sz="1800" dirty="0" smtClean="0">
                <a:solidFill>
                  <a:schemeClr val="bg1"/>
                </a:solidFill>
              </a:rPr>
              <a:t> </a:t>
            </a:r>
            <a:r>
              <a:rPr kumimoji="1" lang="en-US" altLang="ja-JP" sz="1600" dirty="0" smtClean="0">
                <a:solidFill>
                  <a:schemeClr val="bg1"/>
                </a:solidFill>
              </a:rPr>
              <a:t>Enterprise </a:t>
            </a:r>
            <a:r>
              <a:rPr kumimoji="1" lang="en-US" altLang="ja-JP" sz="1600" dirty="0">
                <a:solidFill>
                  <a:schemeClr val="bg1"/>
                </a:solidFill>
              </a:rPr>
              <a:t>pro</a:t>
            </a:r>
          </a:p>
        </p:txBody>
      </p:sp>
      <p:sp>
        <p:nvSpPr>
          <p:cNvPr id="10" name="テキスト ボックス 9"/>
          <p:cNvSpPr txBox="1"/>
          <p:nvPr/>
        </p:nvSpPr>
        <p:spPr>
          <a:xfrm>
            <a:off x="6870912" y="2255795"/>
            <a:ext cx="2334744" cy="369332"/>
          </a:xfrm>
          <a:prstGeom prst="rect">
            <a:avLst/>
          </a:prstGeom>
          <a:solidFill>
            <a:schemeClr val="bg2"/>
          </a:solidFill>
        </p:spPr>
        <p:txBody>
          <a:bodyPr wrap="square" rtlCol="0">
            <a:spAutoFit/>
          </a:bodyPr>
          <a:lstStyle/>
          <a:p>
            <a:r>
              <a:rPr kumimoji="1" lang="en-US" altLang="ja-JP" sz="1800" dirty="0">
                <a:solidFill>
                  <a:schemeClr val="bg1"/>
                </a:solidFill>
              </a:rPr>
              <a:t>Atlassian </a:t>
            </a:r>
            <a:r>
              <a:rPr kumimoji="1" lang="en-US" altLang="ja-JP" sz="1800" dirty="0" smtClean="0">
                <a:solidFill>
                  <a:schemeClr val="bg1"/>
                </a:solidFill>
              </a:rPr>
              <a:t>Intelligence</a:t>
            </a:r>
            <a:endParaRPr kumimoji="1" lang="en-US" altLang="ja-JP" sz="1800" dirty="0" smtClean="0">
              <a:solidFill>
                <a:schemeClr val="bg1"/>
              </a:solidFill>
            </a:endParaRPr>
          </a:p>
        </p:txBody>
      </p:sp>
      <p:sp>
        <p:nvSpPr>
          <p:cNvPr id="11" name="角丸四角形 10"/>
          <p:cNvSpPr/>
          <p:nvPr/>
        </p:nvSpPr>
        <p:spPr>
          <a:xfrm>
            <a:off x="3821283" y="2795819"/>
            <a:ext cx="2699438" cy="308599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lumMod val="50000"/>
                    <a:lumOff val="50000"/>
                  </a:schemeClr>
                </a:solidFill>
              </a:rPr>
              <a:t>社内のドキュメント</a:t>
            </a:r>
            <a:r>
              <a:rPr lang="ja-JP" altLang="en-US" sz="1600" dirty="0" smtClean="0">
                <a:solidFill>
                  <a:schemeClr val="tx1">
                    <a:lumMod val="50000"/>
                    <a:lumOff val="50000"/>
                  </a:schemeClr>
                </a:solidFill>
              </a:rPr>
              <a:t>の</a:t>
            </a:r>
            <a:endParaRPr lang="en-US" altLang="ja-JP" sz="1600" dirty="0" smtClean="0">
              <a:solidFill>
                <a:schemeClr val="tx1">
                  <a:lumMod val="50000"/>
                  <a:lumOff val="50000"/>
                </a:schemeClr>
              </a:solidFill>
            </a:endParaRPr>
          </a:p>
          <a:p>
            <a:r>
              <a:rPr lang="ja-JP" altLang="en-US" sz="1600" dirty="0" smtClean="0">
                <a:solidFill>
                  <a:schemeClr val="tx1">
                    <a:lumMod val="50000"/>
                    <a:lumOff val="50000"/>
                  </a:schemeClr>
                </a:solidFill>
              </a:rPr>
              <a:t>アップロード</a:t>
            </a:r>
            <a:r>
              <a:rPr lang="ja-JP" altLang="en-US" sz="1600" dirty="0">
                <a:solidFill>
                  <a:schemeClr val="tx1">
                    <a:lumMod val="50000"/>
                    <a:lumOff val="50000"/>
                  </a:schemeClr>
                </a:solidFill>
              </a:rPr>
              <a:t>が</a:t>
            </a:r>
            <a:r>
              <a:rPr lang="ja-JP" altLang="en-US" sz="1600" dirty="0" smtClean="0">
                <a:solidFill>
                  <a:schemeClr val="tx1">
                    <a:lumMod val="50000"/>
                    <a:lumOff val="50000"/>
                  </a:schemeClr>
                </a:solidFill>
              </a:rPr>
              <a:t>必要。</a:t>
            </a:r>
            <a:endParaRPr kumimoji="1" lang="en-US" altLang="ja-JP" sz="2400" dirty="0">
              <a:solidFill>
                <a:schemeClr val="tx1">
                  <a:lumMod val="50000"/>
                  <a:lumOff val="50000"/>
                </a:schemeClr>
              </a:solidFill>
            </a:endParaRPr>
          </a:p>
        </p:txBody>
      </p:sp>
      <p:sp>
        <p:nvSpPr>
          <p:cNvPr id="12" name="角丸四角形 11"/>
          <p:cNvSpPr/>
          <p:nvPr/>
        </p:nvSpPr>
        <p:spPr>
          <a:xfrm>
            <a:off x="6688565" y="2795818"/>
            <a:ext cx="2699438" cy="3085997"/>
          </a:xfrm>
          <a:prstGeom prst="round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600" dirty="0">
              <a:solidFill>
                <a:schemeClr val="tx1">
                  <a:lumMod val="85000"/>
                  <a:lumOff val="15000"/>
                </a:schemeClr>
              </a:solidFill>
            </a:endParaRPr>
          </a:p>
        </p:txBody>
      </p:sp>
      <p:sp>
        <p:nvSpPr>
          <p:cNvPr id="2" name="角丸四角形 1"/>
          <p:cNvSpPr/>
          <p:nvPr/>
        </p:nvSpPr>
        <p:spPr>
          <a:xfrm>
            <a:off x="954001" y="2795819"/>
            <a:ext cx="2699438" cy="308599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ja-JP" sz="1600" dirty="0">
                <a:solidFill>
                  <a:schemeClr val="tx1">
                    <a:lumMod val="50000"/>
                    <a:lumOff val="50000"/>
                  </a:schemeClr>
                </a:solidFill>
              </a:rPr>
              <a:t>膨大なデータが</a:t>
            </a:r>
            <a:r>
              <a:rPr kumimoji="1" lang="ja-JP" altLang="ja-JP" sz="1600" dirty="0" smtClean="0">
                <a:solidFill>
                  <a:schemeClr val="tx1">
                    <a:lumMod val="50000"/>
                    <a:lumOff val="50000"/>
                  </a:schemeClr>
                </a:solidFill>
              </a:rPr>
              <a:t>必要</a:t>
            </a:r>
            <a:r>
              <a:rPr kumimoji="1" lang="ja-JP" altLang="en-US" sz="1600" dirty="0" smtClean="0">
                <a:solidFill>
                  <a:schemeClr val="tx1">
                    <a:lumMod val="50000"/>
                    <a:lumOff val="50000"/>
                  </a:schemeClr>
                </a:solidFill>
              </a:rPr>
              <a:t>。</a:t>
            </a:r>
            <a:endParaRPr kumimoji="1" lang="en-US" altLang="ja-JP" sz="1600" dirty="0" smtClean="0">
              <a:solidFill>
                <a:schemeClr val="tx1">
                  <a:lumMod val="50000"/>
                  <a:lumOff val="50000"/>
                </a:schemeClr>
              </a:solidFill>
            </a:endParaRPr>
          </a:p>
          <a:p>
            <a:endParaRPr kumimoji="1" lang="en-US" altLang="ja-JP" sz="1600" dirty="0" smtClean="0">
              <a:solidFill>
                <a:schemeClr val="tx1">
                  <a:lumMod val="50000"/>
                  <a:lumOff val="50000"/>
                </a:schemeClr>
              </a:solidFill>
            </a:endParaRPr>
          </a:p>
          <a:p>
            <a:r>
              <a:rPr kumimoji="1" lang="ja-JP" altLang="ja-JP" sz="1600" dirty="0" smtClean="0">
                <a:solidFill>
                  <a:schemeClr val="tx1">
                    <a:lumMod val="50000"/>
                    <a:lumOff val="50000"/>
                  </a:schemeClr>
                </a:solidFill>
              </a:rPr>
              <a:t>ファインチューニングや</a:t>
            </a:r>
            <a:endParaRPr kumimoji="1" lang="en-US" altLang="ja-JP" sz="1600" dirty="0" smtClean="0">
              <a:solidFill>
                <a:schemeClr val="tx1">
                  <a:lumMod val="50000"/>
                  <a:lumOff val="50000"/>
                </a:schemeClr>
              </a:solidFill>
            </a:endParaRPr>
          </a:p>
          <a:p>
            <a:r>
              <a:rPr kumimoji="1" lang="ja-JP" altLang="ja-JP" sz="1600" dirty="0" smtClean="0">
                <a:solidFill>
                  <a:schemeClr val="tx1">
                    <a:lumMod val="50000"/>
                    <a:lumOff val="50000"/>
                  </a:schemeClr>
                </a:solidFill>
              </a:rPr>
              <a:t>プロンプト</a:t>
            </a:r>
            <a:r>
              <a:rPr kumimoji="1" lang="ja-JP" altLang="ja-JP" sz="1600" dirty="0">
                <a:solidFill>
                  <a:schemeClr val="tx1">
                    <a:lumMod val="50000"/>
                    <a:lumOff val="50000"/>
                  </a:schemeClr>
                </a:solidFill>
              </a:rPr>
              <a:t>設計等</a:t>
            </a:r>
            <a:r>
              <a:rPr kumimoji="1" lang="ja-JP" altLang="ja-JP" sz="1600" dirty="0" smtClean="0">
                <a:solidFill>
                  <a:schemeClr val="tx1">
                    <a:lumMod val="50000"/>
                    <a:lumOff val="50000"/>
                  </a:schemeClr>
                </a:solidFill>
              </a:rPr>
              <a:t>の</a:t>
            </a:r>
            <a:endParaRPr kumimoji="1" lang="en-US" altLang="ja-JP" sz="1600" dirty="0" smtClean="0">
              <a:solidFill>
                <a:schemeClr val="tx1">
                  <a:lumMod val="50000"/>
                  <a:lumOff val="50000"/>
                </a:schemeClr>
              </a:solidFill>
            </a:endParaRPr>
          </a:p>
          <a:p>
            <a:r>
              <a:rPr kumimoji="1" lang="ja-JP" altLang="ja-JP" sz="1600" dirty="0" smtClean="0">
                <a:solidFill>
                  <a:schemeClr val="tx1">
                    <a:lumMod val="50000"/>
                    <a:lumOff val="50000"/>
                  </a:schemeClr>
                </a:solidFill>
              </a:rPr>
              <a:t>専門</a:t>
            </a:r>
            <a:r>
              <a:rPr kumimoji="1" lang="ja-JP" altLang="ja-JP" sz="1600" dirty="0">
                <a:solidFill>
                  <a:schemeClr val="tx1">
                    <a:lumMod val="50000"/>
                    <a:lumOff val="50000"/>
                  </a:schemeClr>
                </a:solidFill>
              </a:rPr>
              <a:t>知識が</a:t>
            </a:r>
            <a:r>
              <a:rPr kumimoji="1" lang="ja-JP" altLang="ja-JP" sz="1600" dirty="0" smtClean="0">
                <a:solidFill>
                  <a:schemeClr val="tx1">
                    <a:lumMod val="50000"/>
                    <a:lumOff val="50000"/>
                  </a:schemeClr>
                </a:solidFill>
              </a:rPr>
              <a:t>必要</a:t>
            </a:r>
            <a:r>
              <a:rPr lang="ja-JP" altLang="en-US" sz="1600" dirty="0" smtClean="0">
                <a:solidFill>
                  <a:schemeClr val="tx1">
                    <a:lumMod val="50000"/>
                    <a:lumOff val="50000"/>
                  </a:schemeClr>
                </a:solidFill>
                <a:effectLst/>
              </a:rPr>
              <a:t>。</a:t>
            </a:r>
            <a:endParaRPr lang="ja-JP" altLang="ja-JP" sz="1600" dirty="0">
              <a:solidFill>
                <a:schemeClr val="tx1">
                  <a:lumMod val="50000"/>
                  <a:lumOff val="50000"/>
                </a:schemeClr>
              </a:solidFill>
              <a:effectLst/>
            </a:endParaRPr>
          </a:p>
        </p:txBody>
      </p:sp>
      <p:sp>
        <p:nvSpPr>
          <p:cNvPr id="14" name="正方形/長方形 13"/>
          <p:cNvSpPr/>
          <p:nvPr/>
        </p:nvSpPr>
        <p:spPr>
          <a:xfrm>
            <a:off x="6920829" y="4408815"/>
            <a:ext cx="1945143" cy="45796"/>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920829" y="4643836"/>
            <a:ext cx="1945143" cy="45796"/>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920828" y="4878493"/>
            <a:ext cx="576000" cy="45796"/>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6812645" y="3683274"/>
            <a:ext cx="2393011" cy="1323439"/>
          </a:xfrm>
          <a:prstGeom prst="rect">
            <a:avLst/>
          </a:prstGeom>
          <a:noFill/>
        </p:spPr>
        <p:txBody>
          <a:bodyPr wrap="square" rtlCol="0">
            <a:spAutoFit/>
          </a:bodyPr>
          <a:lstStyle/>
          <a:p>
            <a:r>
              <a:rPr lang="ja-JP" altLang="en-US" sz="1600" dirty="0">
                <a:solidFill>
                  <a:schemeClr val="tx1">
                    <a:lumMod val="85000"/>
                    <a:lumOff val="15000"/>
                  </a:schemeClr>
                </a:solidFill>
              </a:rPr>
              <a:t>ページの作成等が必要。</a:t>
            </a:r>
            <a:endParaRPr lang="en-US" altLang="ja-JP" sz="1600" dirty="0">
              <a:solidFill>
                <a:schemeClr val="tx1">
                  <a:lumMod val="85000"/>
                  <a:lumOff val="15000"/>
                </a:schemeClr>
              </a:solidFill>
            </a:endParaRPr>
          </a:p>
          <a:p>
            <a:endParaRPr lang="en-US" altLang="ja-JP" sz="1600" dirty="0">
              <a:solidFill>
                <a:schemeClr val="tx1">
                  <a:lumMod val="85000"/>
                  <a:lumOff val="15000"/>
                </a:schemeClr>
              </a:solidFill>
            </a:endParaRPr>
          </a:p>
          <a:p>
            <a:r>
              <a:rPr lang="en-US" altLang="ja-JP" sz="1600" dirty="0">
                <a:solidFill>
                  <a:schemeClr val="tx1">
                    <a:lumMod val="85000"/>
                    <a:lumOff val="15000"/>
                  </a:schemeClr>
                </a:solidFill>
              </a:rPr>
              <a:t>KCBS</a:t>
            </a:r>
            <a:r>
              <a:rPr lang="ja-JP" altLang="en-US" sz="1600" dirty="0">
                <a:solidFill>
                  <a:schemeClr val="tx1">
                    <a:lumMod val="85000"/>
                    <a:lumOff val="15000"/>
                  </a:schemeClr>
                </a:solidFill>
              </a:rPr>
              <a:t>事業部では既に</a:t>
            </a:r>
          </a:p>
          <a:p>
            <a:r>
              <a:rPr lang="en-US" altLang="ja-JP" sz="1600" dirty="0">
                <a:solidFill>
                  <a:schemeClr val="bg2"/>
                </a:solidFill>
              </a:rPr>
              <a:t>Confluence</a:t>
            </a:r>
            <a:r>
              <a:rPr lang="ja-JP" altLang="en-US" sz="1600" dirty="0">
                <a:solidFill>
                  <a:schemeClr val="tx1">
                    <a:lumMod val="85000"/>
                    <a:lumOff val="15000"/>
                  </a:schemeClr>
                </a:solidFill>
              </a:rPr>
              <a:t>に</a:t>
            </a:r>
            <a:r>
              <a:rPr lang="ja-JP" altLang="en-US" sz="1600" dirty="0">
                <a:solidFill>
                  <a:schemeClr val="bg2"/>
                </a:solidFill>
              </a:rPr>
              <a:t>情報</a:t>
            </a:r>
            <a:r>
              <a:rPr lang="ja-JP" altLang="en-US" sz="1600" dirty="0">
                <a:solidFill>
                  <a:schemeClr val="tx1">
                    <a:lumMod val="85000"/>
                    <a:lumOff val="15000"/>
                  </a:schemeClr>
                </a:solidFill>
              </a:rPr>
              <a:t>を</a:t>
            </a:r>
            <a:endParaRPr lang="en-US" altLang="ja-JP" sz="1600" dirty="0">
              <a:solidFill>
                <a:schemeClr val="tx1">
                  <a:lumMod val="85000"/>
                  <a:lumOff val="15000"/>
                </a:schemeClr>
              </a:solidFill>
            </a:endParaRPr>
          </a:p>
          <a:p>
            <a:r>
              <a:rPr lang="ja-JP" altLang="en-US" sz="1600" dirty="0">
                <a:solidFill>
                  <a:schemeClr val="bg2"/>
                </a:solidFill>
              </a:rPr>
              <a:t>蓄積中</a:t>
            </a:r>
            <a:r>
              <a:rPr lang="ja-JP" altLang="en-US" sz="1600" dirty="0" smtClean="0">
                <a:solidFill>
                  <a:schemeClr val="tx1">
                    <a:lumMod val="85000"/>
                    <a:lumOff val="15000"/>
                  </a:schemeClr>
                </a:solidFill>
              </a:rPr>
              <a:t>。</a:t>
            </a:r>
            <a:endParaRPr lang="ja-JP" altLang="en-US" sz="1600" dirty="0">
              <a:solidFill>
                <a:schemeClr val="tx1">
                  <a:lumMod val="85000"/>
                  <a:lumOff val="15000"/>
                </a:schemeClr>
              </a:solidFill>
            </a:endParaRPr>
          </a:p>
        </p:txBody>
      </p:sp>
      <p:grpSp>
        <p:nvGrpSpPr>
          <p:cNvPr id="4" name="グループ化 3"/>
          <p:cNvGrpSpPr/>
          <p:nvPr/>
        </p:nvGrpSpPr>
        <p:grpSpPr>
          <a:xfrm>
            <a:off x="954001" y="1136380"/>
            <a:ext cx="6728426" cy="707886"/>
            <a:chOff x="1069375" y="966836"/>
            <a:chExt cx="6728426" cy="707886"/>
          </a:xfrm>
        </p:grpSpPr>
        <p:sp>
          <p:nvSpPr>
            <p:cNvPr id="15" name="正方形/長方形 14"/>
            <p:cNvSpPr/>
            <p:nvPr/>
          </p:nvSpPr>
          <p:spPr>
            <a:xfrm>
              <a:off x="1191787" y="1555948"/>
              <a:ext cx="4320000" cy="45719"/>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069375" y="966836"/>
              <a:ext cx="6728426" cy="707886"/>
            </a:xfrm>
            <a:prstGeom prst="rect">
              <a:avLst/>
            </a:prstGeom>
            <a:noFill/>
          </p:spPr>
          <p:txBody>
            <a:bodyPr wrap="square" rtlCol="0">
              <a:spAutoFit/>
            </a:bodyPr>
            <a:lstStyle/>
            <a:p>
              <a:r>
                <a:rPr lang="en-US" altLang="ja-JP" sz="2000" dirty="0">
                  <a:solidFill>
                    <a:schemeClr val="tx1">
                      <a:lumMod val="85000"/>
                      <a:lumOff val="15000"/>
                    </a:schemeClr>
                  </a:solidFill>
                </a:rPr>
                <a:t>KCBS</a:t>
              </a:r>
              <a:r>
                <a:rPr lang="ja-JP" altLang="en-US" sz="2000" dirty="0">
                  <a:solidFill>
                    <a:schemeClr val="tx1">
                      <a:lumMod val="85000"/>
                      <a:lumOff val="15000"/>
                    </a:schemeClr>
                  </a:solidFill>
                </a:rPr>
                <a:t>事業部で</a:t>
              </a:r>
              <a:r>
                <a:rPr lang="ja-JP" altLang="en-US" sz="2000" dirty="0" smtClean="0">
                  <a:solidFill>
                    <a:schemeClr val="tx1">
                      <a:lumMod val="85000"/>
                      <a:lumOff val="15000"/>
                    </a:schemeClr>
                  </a:solidFill>
                </a:rPr>
                <a:t>は</a:t>
              </a:r>
              <a:r>
                <a:rPr lang="ja-JP" altLang="en-US" sz="2000" dirty="0">
                  <a:solidFill>
                    <a:schemeClr val="tx1">
                      <a:lumMod val="85000"/>
                      <a:lumOff val="15000"/>
                    </a:schemeClr>
                  </a:solidFill>
                </a:rPr>
                <a:t>既</a:t>
              </a:r>
              <a:r>
                <a:rPr lang="ja-JP" altLang="en-US" sz="2000" dirty="0" smtClean="0">
                  <a:solidFill>
                    <a:schemeClr val="tx1">
                      <a:lumMod val="85000"/>
                      <a:lumOff val="15000"/>
                    </a:schemeClr>
                  </a:solidFill>
                </a:rPr>
                <a:t>に導入され、案件や組織内で</a:t>
              </a:r>
              <a:r>
                <a:rPr kumimoji="1" lang="ja-JP" altLang="en-US" sz="2000" dirty="0" smtClean="0"/>
                <a:t>運用中。</a:t>
              </a:r>
              <a:endParaRPr kumimoji="1" lang="en-US" altLang="ja-JP" sz="2000" dirty="0" smtClean="0"/>
            </a:p>
            <a:p>
              <a:r>
                <a:rPr kumimoji="1" lang="ja-JP" altLang="en-US" sz="2000" dirty="0" smtClean="0">
                  <a:solidFill>
                    <a:schemeClr val="tx1">
                      <a:lumMod val="85000"/>
                      <a:lumOff val="15000"/>
                    </a:schemeClr>
                  </a:solidFill>
                </a:rPr>
                <a:t>ノウハウを持っているメンバーも多い</a:t>
              </a:r>
              <a:r>
                <a:rPr kumimoji="1" lang="ja-JP" altLang="en-US" sz="2000" dirty="0">
                  <a:solidFill>
                    <a:schemeClr val="tx1">
                      <a:lumMod val="85000"/>
                      <a:lumOff val="15000"/>
                    </a:schemeClr>
                  </a:solidFill>
                </a:rPr>
                <a:t>！</a:t>
              </a:r>
              <a:endParaRPr kumimoji="1" lang="en-US" altLang="ja-JP" sz="2000" dirty="0" smtClean="0">
                <a:solidFill>
                  <a:schemeClr val="tx1">
                    <a:lumMod val="85000"/>
                    <a:lumOff val="15000"/>
                  </a:schemeClr>
                </a:solidFill>
              </a:endParaRPr>
            </a:p>
          </p:txBody>
        </p:sp>
      </p:grpSp>
    </p:spTree>
    <p:extLst>
      <p:ext uri="{BB962C8B-B14F-4D97-AF65-F5344CB8AC3E}">
        <p14:creationId xmlns:p14="http://schemas.microsoft.com/office/powerpoint/2010/main" val="3724364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4" name="正方形/長方形 13"/>
          <p:cNvSpPr/>
          <p:nvPr/>
        </p:nvSpPr>
        <p:spPr>
          <a:xfrm>
            <a:off x="2227090" y="3317423"/>
            <a:ext cx="3901861" cy="539899"/>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dirty="0">
              <a:solidFill>
                <a:schemeClr val="bg2"/>
              </a:solidFill>
            </a:endParaRPr>
          </a:p>
        </p:txBody>
      </p:sp>
      <p:grpSp>
        <p:nvGrpSpPr>
          <p:cNvPr id="5" name="グループ化 4"/>
          <p:cNvGrpSpPr/>
          <p:nvPr/>
        </p:nvGrpSpPr>
        <p:grpSpPr>
          <a:xfrm>
            <a:off x="1378807" y="2520383"/>
            <a:ext cx="7148385" cy="1729452"/>
            <a:chOff x="1378806" y="2396816"/>
            <a:chExt cx="7148385" cy="1729452"/>
          </a:xfrm>
        </p:grpSpPr>
        <p:sp>
          <p:nvSpPr>
            <p:cNvPr id="7" name="テキスト ボックス 6"/>
            <p:cNvSpPr txBox="1"/>
            <p:nvPr/>
          </p:nvSpPr>
          <p:spPr>
            <a:xfrm>
              <a:off x="2179510" y="3175322"/>
              <a:ext cx="5584043" cy="584775"/>
            </a:xfrm>
            <a:prstGeom prst="rect">
              <a:avLst/>
            </a:prstGeom>
            <a:noFill/>
          </p:spPr>
          <p:txBody>
            <a:bodyPr wrap="square" rtlCol="0">
              <a:spAutoFit/>
            </a:bodyPr>
            <a:lstStyle/>
            <a:p>
              <a:r>
                <a:rPr kumimoji="1" lang="en-US" altLang="ja-JP" sz="3200" dirty="0">
                  <a:solidFill>
                    <a:schemeClr val="bg2"/>
                  </a:solidFill>
                </a:rPr>
                <a:t>Atlassian </a:t>
              </a:r>
              <a:r>
                <a:rPr kumimoji="1" lang="en-US" altLang="ja-JP" sz="3200" dirty="0" smtClean="0">
                  <a:solidFill>
                    <a:schemeClr val="bg2"/>
                  </a:solidFill>
                </a:rPr>
                <a:t>Intelligence</a:t>
              </a:r>
              <a:r>
                <a:rPr kumimoji="1" lang="ja-JP" altLang="en-US" sz="2400" dirty="0" smtClean="0">
                  <a:solidFill>
                    <a:schemeClr val="tx1">
                      <a:lumMod val="85000"/>
                      <a:lumOff val="15000"/>
                    </a:schemeClr>
                  </a:solidFill>
                </a:rPr>
                <a:t>を採用</a:t>
              </a:r>
              <a:endParaRPr kumimoji="1" lang="en-US" altLang="ja-JP" sz="2400" dirty="0" smtClean="0">
                <a:solidFill>
                  <a:schemeClr val="tx1">
                    <a:lumMod val="85000"/>
                    <a:lumOff val="15000"/>
                  </a:schemeClr>
                </a:solidFill>
              </a:endParaRPr>
            </a:p>
          </p:txBody>
        </p:sp>
        <p:sp>
          <p:nvSpPr>
            <p:cNvPr id="8" name="正方形/長方形 7"/>
            <p:cNvSpPr/>
            <p:nvPr/>
          </p:nvSpPr>
          <p:spPr>
            <a:xfrm>
              <a:off x="1378806" y="2809152"/>
              <a:ext cx="7148385" cy="1317116"/>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378806" y="2396816"/>
              <a:ext cx="1469426" cy="338554"/>
            </a:xfrm>
            <a:prstGeom prst="rect">
              <a:avLst/>
            </a:prstGeom>
            <a:solidFill>
              <a:schemeClr val="bg2"/>
            </a:solidFill>
          </p:spPr>
          <p:txBody>
            <a:bodyPr wrap="square" rtlCol="0">
              <a:spAutoFit/>
            </a:bodyPr>
            <a:lstStyle/>
            <a:p>
              <a:pPr algn="ctr"/>
              <a:r>
                <a:rPr kumimoji="1" lang="ja-JP" altLang="en-US" sz="1600" dirty="0" smtClean="0">
                  <a:solidFill>
                    <a:schemeClr val="bg1"/>
                  </a:solidFill>
                </a:rPr>
                <a:t>検討結果</a:t>
              </a:r>
              <a:endParaRPr kumimoji="1" lang="ja-JP" altLang="en-US" sz="1600" dirty="0">
                <a:solidFill>
                  <a:schemeClr val="bg1"/>
                </a:solidFill>
              </a:endParaRPr>
            </a:p>
          </p:txBody>
        </p:sp>
      </p:gr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13</a:t>
            </a:fld>
            <a:endParaRPr/>
          </a:p>
        </p:txBody>
      </p:sp>
      <p:sp>
        <p:nvSpPr>
          <p:cNvPr id="13" name="タイトル 2"/>
          <p:cNvSpPr>
            <a:spLocks noGrp="1"/>
          </p:cNvSpPr>
          <p:nvPr>
            <p:ph type="title"/>
          </p:nvPr>
        </p:nvSpPr>
        <p:spPr/>
        <p:txBody>
          <a:bodyPr/>
          <a:lstStyle/>
          <a:p>
            <a:r>
              <a:rPr kumimoji="1" lang="en-US" altLang="ja-JP" dirty="0" smtClean="0"/>
              <a:t>2. AI</a:t>
            </a:r>
            <a:r>
              <a:rPr kumimoji="1" lang="ja-JP" altLang="en-US" dirty="0" smtClean="0"/>
              <a:t>検索ツールの検討</a:t>
            </a:r>
            <a:endParaRPr kumimoji="1" lang="ja-JP" altLang="en-US" dirty="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5903" y="3421854"/>
            <a:ext cx="730295" cy="730295"/>
          </a:xfrm>
          <a:prstGeom prst="rect">
            <a:avLst/>
          </a:prstGeom>
        </p:spPr>
      </p:pic>
    </p:spTree>
    <p:extLst>
      <p:ext uri="{BB962C8B-B14F-4D97-AF65-F5344CB8AC3E}">
        <p14:creationId xmlns:p14="http://schemas.microsoft.com/office/powerpoint/2010/main" val="948368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2" name="正方形/長方形 21"/>
          <p:cNvSpPr/>
          <p:nvPr/>
        </p:nvSpPr>
        <p:spPr>
          <a:xfrm>
            <a:off x="953640" y="1376909"/>
            <a:ext cx="8361810" cy="3583870"/>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14</a:t>
            </a:fld>
            <a:endParaRPr/>
          </a:p>
        </p:txBody>
      </p:sp>
      <p:sp>
        <p:nvSpPr>
          <p:cNvPr id="13" name="タイトル 2"/>
          <p:cNvSpPr>
            <a:spLocks noGrp="1"/>
          </p:cNvSpPr>
          <p:nvPr>
            <p:ph type="title"/>
          </p:nvPr>
        </p:nvSpPr>
        <p:spPr/>
        <p:txBody>
          <a:bodyPr/>
          <a:lstStyle/>
          <a:p>
            <a:r>
              <a:rPr kumimoji="1" lang="en-US" altLang="ja-JP" dirty="0" smtClean="0"/>
              <a:t>3. </a:t>
            </a:r>
            <a:r>
              <a:rPr kumimoji="1" lang="en-US" altLang="ja-JP" dirty="0"/>
              <a:t>Atlassian </a:t>
            </a:r>
            <a:r>
              <a:rPr kumimoji="1" lang="en-US" altLang="ja-JP" dirty="0" smtClean="0"/>
              <a:t>Intelligence</a:t>
            </a:r>
            <a:r>
              <a:rPr kumimoji="1" lang="ja-JP" altLang="en-US" dirty="0" smtClean="0"/>
              <a:t>の活用</a:t>
            </a:r>
            <a:endParaRPr kumimoji="1" lang="ja-JP" altLang="en-US" dirty="0"/>
          </a:p>
        </p:txBody>
      </p:sp>
      <p:sp>
        <p:nvSpPr>
          <p:cNvPr id="9" name="テキスト ボックス 8"/>
          <p:cNvSpPr txBox="1"/>
          <p:nvPr/>
        </p:nvSpPr>
        <p:spPr>
          <a:xfrm>
            <a:off x="954001" y="891134"/>
            <a:ext cx="3959191" cy="400110"/>
          </a:xfrm>
          <a:prstGeom prst="rect">
            <a:avLst/>
          </a:prstGeom>
          <a:noFill/>
          <a:ln w="19050">
            <a:noFill/>
          </a:ln>
        </p:spPr>
        <p:txBody>
          <a:bodyPr wrap="square" rtlCol="0">
            <a:spAutoFit/>
          </a:bodyPr>
          <a:lstStyle/>
          <a:p>
            <a:r>
              <a:rPr kumimoji="1" lang="en-US" altLang="ja-JP" sz="2000" dirty="0" smtClean="0"/>
              <a:t>Atlassian Intelligence</a:t>
            </a:r>
            <a:r>
              <a:rPr kumimoji="1" lang="ja-JP" altLang="en-US" sz="2000" dirty="0" smtClean="0"/>
              <a:t>の利用手順</a:t>
            </a:r>
            <a:endParaRPr kumimoji="1" lang="en-US" altLang="ja-JP" sz="2000" dirty="0" smtClean="0"/>
          </a:p>
        </p:txBody>
      </p:sp>
      <p:pic>
        <p:nvPicPr>
          <p:cNvPr id="2" name="図 1"/>
          <p:cNvPicPr>
            <a:picLocks noChangeAspect="1"/>
          </p:cNvPicPr>
          <p:nvPr/>
        </p:nvPicPr>
        <p:blipFill rotWithShape="1">
          <a:blip r:embed="rId3"/>
          <a:srcRect l="24080" t="13948" r="26324" b="9497"/>
          <a:stretch/>
        </p:blipFill>
        <p:spPr>
          <a:xfrm>
            <a:off x="1460041" y="2150192"/>
            <a:ext cx="1643160" cy="2662876"/>
          </a:xfrm>
          <a:prstGeom prst="rect">
            <a:avLst/>
          </a:prstGeom>
        </p:spPr>
      </p:pic>
      <p:pic>
        <p:nvPicPr>
          <p:cNvPr id="3" name="図 2"/>
          <p:cNvPicPr>
            <a:picLocks noChangeAspect="1"/>
          </p:cNvPicPr>
          <p:nvPr/>
        </p:nvPicPr>
        <p:blipFill>
          <a:blip r:embed="rId4"/>
          <a:stretch>
            <a:fillRect/>
          </a:stretch>
        </p:blipFill>
        <p:spPr>
          <a:xfrm>
            <a:off x="3443159" y="2094590"/>
            <a:ext cx="5823620" cy="2518452"/>
          </a:xfrm>
          <a:prstGeom prst="rect">
            <a:avLst/>
          </a:prstGeom>
        </p:spPr>
      </p:pic>
      <p:sp>
        <p:nvSpPr>
          <p:cNvPr id="4" name="正方形/長方形 3"/>
          <p:cNvSpPr/>
          <p:nvPr/>
        </p:nvSpPr>
        <p:spPr>
          <a:xfrm>
            <a:off x="3522744" y="2409568"/>
            <a:ext cx="1073970" cy="16063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3234744" y="2204962"/>
            <a:ext cx="288000" cy="28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②</a:t>
            </a:r>
            <a:endParaRPr kumimoji="1" lang="ja-JP" altLang="en-US" dirty="0"/>
          </a:p>
        </p:txBody>
      </p:sp>
      <p:sp>
        <p:nvSpPr>
          <p:cNvPr id="15" name="正方形/長方形 14"/>
          <p:cNvSpPr/>
          <p:nvPr/>
        </p:nvSpPr>
        <p:spPr>
          <a:xfrm>
            <a:off x="8761847" y="2407502"/>
            <a:ext cx="459836" cy="16063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473847" y="2199820"/>
            <a:ext cx="288000" cy="28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③</a:t>
            </a:r>
            <a:endParaRPr kumimoji="1" lang="ja-JP" altLang="en-US" dirty="0"/>
          </a:p>
        </p:txBody>
      </p:sp>
      <p:sp>
        <p:nvSpPr>
          <p:cNvPr id="17" name="正方形/長方形 16"/>
          <p:cNvSpPr/>
          <p:nvPr/>
        </p:nvSpPr>
        <p:spPr>
          <a:xfrm>
            <a:off x="1345513" y="2199820"/>
            <a:ext cx="288000" cy="28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①</a:t>
            </a:r>
            <a:endParaRPr kumimoji="1" lang="ja-JP" altLang="en-US" dirty="0"/>
          </a:p>
        </p:txBody>
      </p:sp>
      <p:sp>
        <p:nvSpPr>
          <p:cNvPr id="7" name="右矢印 6"/>
          <p:cNvSpPr/>
          <p:nvPr/>
        </p:nvSpPr>
        <p:spPr>
          <a:xfrm>
            <a:off x="3515037" y="1630169"/>
            <a:ext cx="312792" cy="297630"/>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a:off x="6107532" y="1622610"/>
            <a:ext cx="312792" cy="297630"/>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p:cNvSpPr/>
          <p:nvPr/>
        </p:nvSpPr>
        <p:spPr>
          <a:xfrm>
            <a:off x="1193933" y="5065399"/>
            <a:ext cx="6003440" cy="1322773"/>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800"/>
              </a:lnSpc>
            </a:pPr>
            <a:r>
              <a:rPr kumimoji="1" lang="ja-JP" altLang="en-US" sz="2000" dirty="0">
                <a:solidFill>
                  <a:schemeClr val="tx1">
                    <a:lumMod val="85000"/>
                    <a:lumOff val="15000"/>
                  </a:schemeClr>
                </a:solidFill>
              </a:rPr>
              <a:t>これでも十分使えるけどもっと使いやすくしたい</a:t>
            </a:r>
            <a:r>
              <a:rPr kumimoji="1" lang="en-US" altLang="ja-JP" sz="2000" dirty="0">
                <a:solidFill>
                  <a:schemeClr val="tx1">
                    <a:lumMod val="85000"/>
                    <a:lumOff val="15000"/>
                  </a:schemeClr>
                </a:solidFill>
              </a:rPr>
              <a:t>…</a:t>
            </a:r>
          </a:p>
          <a:p>
            <a:pPr algn="ctr">
              <a:lnSpc>
                <a:spcPts val="2800"/>
              </a:lnSpc>
            </a:pPr>
            <a:r>
              <a:rPr kumimoji="1" lang="ja-JP" altLang="en-US" sz="2000" dirty="0">
                <a:solidFill>
                  <a:schemeClr val="tx1">
                    <a:lumMod val="85000"/>
                    <a:lumOff val="15000"/>
                  </a:schemeClr>
                </a:solidFill>
              </a:rPr>
              <a:t>みんなに使ってもらうためには</a:t>
            </a:r>
            <a:r>
              <a:rPr kumimoji="1" lang="en-US" altLang="ja-JP" sz="2000" dirty="0">
                <a:solidFill>
                  <a:schemeClr val="tx1">
                    <a:lumMod val="85000"/>
                    <a:lumOff val="15000"/>
                  </a:schemeClr>
                </a:solidFill>
              </a:rPr>
              <a:t>…</a:t>
            </a:r>
          </a:p>
        </p:txBody>
      </p:sp>
      <p:sp>
        <p:nvSpPr>
          <p:cNvPr id="23" name="正方形/長方形 22"/>
          <p:cNvSpPr/>
          <p:nvPr/>
        </p:nvSpPr>
        <p:spPr>
          <a:xfrm>
            <a:off x="1022350" y="1507179"/>
            <a:ext cx="2212394" cy="523220"/>
          </a:xfrm>
          <a:prstGeom prst="rect">
            <a:avLst/>
          </a:prstGeom>
          <a:solidFill>
            <a:srgbClr val="CAD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954001" y="1509815"/>
            <a:ext cx="2365369" cy="523220"/>
          </a:xfrm>
          <a:prstGeom prst="rect">
            <a:avLst/>
          </a:prstGeom>
          <a:noFill/>
        </p:spPr>
        <p:txBody>
          <a:bodyPr wrap="square" rtlCol="0">
            <a:spAutoFit/>
          </a:bodyPr>
          <a:lstStyle/>
          <a:p>
            <a:r>
              <a:rPr kumimoji="1" lang="ja-JP" altLang="en-US" dirty="0"/>
              <a:t>①ブラウザ上で</a:t>
            </a:r>
            <a:r>
              <a:rPr kumimoji="1" lang="en-US" altLang="ja-JP" dirty="0" smtClean="0"/>
              <a:t>Confluence</a:t>
            </a:r>
          </a:p>
          <a:p>
            <a:r>
              <a:rPr kumimoji="1" lang="ja-JP" altLang="en-US" dirty="0" smtClean="0"/>
              <a:t>　のページ</a:t>
            </a:r>
            <a:r>
              <a:rPr kumimoji="1" lang="ja-JP" altLang="en-US" dirty="0"/>
              <a:t>に</a:t>
            </a:r>
            <a:r>
              <a:rPr kumimoji="1" lang="ja-JP" altLang="en-US" dirty="0" smtClean="0"/>
              <a:t>ログイン</a:t>
            </a:r>
            <a:endParaRPr kumimoji="1" lang="en-US" altLang="ja-JP" dirty="0" smtClean="0"/>
          </a:p>
        </p:txBody>
      </p:sp>
      <p:pic>
        <p:nvPicPr>
          <p:cNvPr id="21" name="図 20"/>
          <p:cNvPicPr>
            <a:picLocks noChangeAspect="1"/>
          </p:cNvPicPr>
          <p:nvPr/>
        </p:nvPicPr>
        <p:blipFill>
          <a:blip r:embed="rId5"/>
          <a:stretch>
            <a:fillRect/>
          </a:stretch>
        </p:blipFill>
        <p:spPr>
          <a:xfrm>
            <a:off x="7520357" y="5330723"/>
            <a:ext cx="1097490" cy="940406"/>
          </a:xfrm>
          <a:prstGeom prst="rect">
            <a:avLst/>
          </a:prstGeom>
        </p:spPr>
      </p:pic>
      <p:sp>
        <p:nvSpPr>
          <p:cNvPr id="24" name="正方形/長方形 23"/>
          <p:cNvSpPr/>
          <p:nvPr/>
        </p:nvSpPr>
        <p:spPr>
          <a:xfrm>
            <a:off x="4084963" y="1498338"/>
            <a:ext cx="1772136" cy="523220"/>
          </a:xfrm>
          <a:prstGeom prst="rect">
            <a:avLst/>
          </a:prstGeom>
          <a:solidFill>
            <a:srgbClr val="CAD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6673689" y="1502200"/>
            <a:ext cx="2232000" cy="523220"/>
          </a:xfrm>
          <a:prstGeom prst="rect">
            <a:avLst/>
          </a:prstGeom>
          <a:solidFill>
            <a:srgbClr val="CAD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023496" y="1509815"/>
            <a:ext cx="1833603" cy="523220"/>
          </a:xfrm>
          <a:prstGeom prst="rect">
            <a:avLst/>
          </a:prstGeom>
          <a:noFill/>
        </p:spPr>
        <p:txBody>
          <a:bodyPr wrap="square" rtlCol="0">
            <a:spAutoFit/>
          </a:bodyPr>
          <a:lstStyle/>
          <a:p>
            <a:r>
              <a:rPr kumimoji="1" lang="ja-JP" altLang="en-US" dirty="0" smtClean="0"/>
              <a:t>②</a:t>
            </a:r>
            <a:r>
              <a:rPr kumimoji="1" lang="ja-JP" altLang="en-US" dirty="0"/>
              <a:t>検索ボックス上</a:t>
            </a:r>
            <a:r>
              <a:rPr kumimoji="1" lang="ja-JP" altLang="en-US" dirty="0" smtClean="0"/>
              <a:t>に</a:t>
            </a:r>
            <a:endParaRPr kumimoji="1" lang="en-US" altLang="ja-JP" dirty="0" smtClean="0"/>
          </a:p>
          <a:p>
            <a:r>
              <a:rPr kumimoji="1" lang="ja-JP" altLang="en-US" dirty="0"/>
              <a:t>　</a:t>
            </a:r>
            <a:r>
              <a:rPr kumimoji="1" lang="ja-JP" altLang="en-US" dirty="0" smtClean="0"/>
              <a:t>検索</a:t>
            </a:r>
            <a:r>
              <a:rPr kumimoji="1" lang="ja-JP" altLang="en-US" dirty="0"/>
              <a:t>内容を</a:t>
            </a:r>
            <a:r>
              <a:rPr kumimoji="1" lang="ja-JP" altLang="en-US" dirty="0" smtClean="0"/>
              <a:t>記述</a:t>
            </a:r>
            <a:endParaRPr kumimoji="1" lang="en-US" altLang="ja-JP" dirty="0" smtClean="0"/>
          </a:p>
        </p:txBody>
      </p:sp>
      <p:sp>
        <p:nvSpPr>
          <p:cNvPr id="8" name="テキスト ボックス 7"/>
          <p:cNvSpPr txBox="1"/>
          <p:nvPr/>
        </p:nvSpPr>
        <p:spPr>
          <a:xfrm>
            <a:off x="6622692" y="1601841"/>
            <a:ext cx="2280351" cy="307777"/>
          </a:xfrm>
          <a:prstGeom prst="rect">
            <a:avLst/>
          </a:prstGeom>
          <a:noFill/>
        </p:spPr>
        <p:txBody>
          <a:bodyPr wrap="square" rtlCol="0">
            <a:spAutoFit/>
          </a:bodyPr>
          <a:lstStyle/>
          <a:p>
            <a:r>
              <a:rPr kumimoji="1" lang="ja-JP" altLang="en-US" dirty="0" smtClean="0"/>
              <a:t>③</a:t>
            </a:r>
            <a:r>
              <a:rPr kumimoji="1" lang="ja-JP" altLang="en-US" dirty="0"/>
              <a:t>「</a:t>
            </a:r>
            <a:r>
              <a:rPr kumimoji="1" lang="en-US" altLang="ja-JP" dirty="0"/>
              <a:t>AskAI</a:t>
            </a:r>
            <a:r>
              <a:rPr kumimoji="1" lang="ja-JP" altLang="en-US" dirty="0"/>
              <a:t>」ボタンを</a:t>
            </a:r>
            <a:r>
              <a:rPr kumimoji="1" lang="ja-JP" altLang="en-US" dirty="0" smtClean="0"/>
              <a:t>押下</a:t>
            </a:r>
            <a:endParaRPr kumimoji="1" lang="en-US" altLang="ja-JP" dirty="0" smtClean="0"/>
          </a:p>
        </p:txBody>
      </p:sp>
    </p:spTree>
    <p:extLst>
      <p:ext uri="{BB962C8B-B14F-4D97-AF65-F5344CB8AC3E}">
        <p14:creationId xmlns:p14="http://schemas.microsoft.com/office/powerpoint/2010/main" val="2909904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3" name="グループ化 2"/>
          <p:cNvGrpSpPr/>
          <p:nvPr/>
        </p:nvGrpSpPr>
        <p:grpSpPr>
          <a:xfrm>
            <a:off x="1122656" y="1010939"/>
            <a:ext cx="4771518" cy="880474"/>
            <a:chOff x="2630180" y="914808"/>
            <a:chExt cx="4771518" cy="861774"/>
          </a:xfrm>
        </p:grpSpPr>
        <p:sp>
          <p:nvSpPr>
            <p:cNvPr id="11" name="正方形/長方形 10"/>
            <p:cNvSpPr/>
            <p:nvPr/>
          </p:nvSpPr>
          <p:spPr>
            <a:xfrm>
              <a:off x="2675238" y="1395924"/>
              <a:ext cx="2932919" cy="296919"/>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000"/>
                </a:lnSpc>
              </a:pPr>
              <a:endParaRPr kumimoji="1" lang="ja-JP" altLang="en-US"/>
            </a:p>
          </p:txBody>
        </p:sp>
        <p:sp>
          <p:nvSpPr>
            <p:cNvPr id="9" name="テキスト ボックス 8"/>
            <p:cNvSpPr txBox="1"/>
            <p:nvPr/>
          </p:nvSpPr>
          <p:spPr>
            <a:xfrm>
              <a:off x="2630180" y="914808"/>
              <a:ext cx="4771518" cy="861774"/>
            </a:xfrm>
            <a:prstGeom prst="rect">
              <a:avLst/>
            </a:prstGeom>
            <a:noFill/>
          </p:spPr>
          <p:txBody>
            <a:bodyPr wrap="square" rtlCol="0">
              <a:spAutoFit/>
            </a:bodyPr>
            <a:lstStyle/>
            <a:p>
              <a:pPr>
                <a:lnSpc>
                  <a:spcPts val="3000"/>
                </a:lnSpc>
              </a:pPr>
              <a:r>
                <a:rPr kumimoji="1" lang="ja-JP" altLang="en-US" sz="1800" dirty="0" smtClean="0"/>
                <a:t>チームメンバーに</a:t>
              </a:r>
              <a:r>
                <a:rPr kumimoji="1" lang="ja-JP" altLang="en-US" sz="1800" dirty="0" smtClean="0"/>
                <a:t>相談</a:t>
              </a:r>
              <a:r>
                <a:rPr kumimoji="1" lang="en-US" altLang="ja-JP" sz="1800" dirty="0" smtClean="0"/>
                <a:t>…</a:t>
              </a:r>
              <a:endParaRPr kumimoji="1" lang="en-US" altLang="ja-JP" sz="1800" dirty="0" smtClean="0"/>
            </a:p>
            <a:p>
              <a:pPr>
                <a:lnSpc>
                  <a:spcPts val="3000"/>
                </a:lnSpc>
              </a:pPr>
              <a:r>
                <a:rPr kumimoji="1" lang="en-US" altLang="ja-JP" sz="2000" dirty="0" smtClean="0">
                  <a:solidFill>
                    <a:schemeClr val="bg2">
                      <a:lumMod val="75000"/>
                    </a:schemeClr>
                  </a:solidFill>
                </a:rPr>
                <a:t>Slack</a:t>
              </a:r>
              <a:r>
                <a:rPr kumimoji="1" lang="ja-JP" altLang="en-US" sz="2000" dirty="0" smtClean="0">
                  <a:solidFill>
                    <a:schemeClr val="bg2">
                      <a:lumMod val="75000"/>
                    </a:schemeClr>
                  </a:solidFill>
                </a:rPr>
                <a:t>の「</a:t>
              </a:r>
              <a:r>
                <a:rPr kumimoji="1" lang="en-US" altLang="ja-JP" sz="2000" dirty="0" smtClean="0">
                  <a:solidFill>
                    <a:schemeClr val="bg2">
                      <a:lumMod val="75000"/>
                    </a:schemeClr>
                  </a:solidFill>
                </a:rPr>
                <a:t>KaIND</a:t>
              </a:r>
              <a:r>
                <a:rPr kumimoji="1" lang="ja-JP" altLang="en-US" sz="2000" dirty="0" smtClean="0">
                  <a:solidFill>
                    <a:schemeClr val="bg2">
                      <a:lumMod val="75000"/>
                    </a:schemeClr>
                  </a:solidFill>
                </a:rPr>
                <a:t>」アプリ</a:t>
              </a:r>
              <a:r>
                <a:rPr kumimoji="1" lang="ja-JP" altLang="en-US" sz="1800" dirty="0" smtClean="0"/>
                <a:t>が使いやすい</a:t>
              </a:r>
              <a:r>
                <a:rPr kumimoji="1" lang="ja-JP" altLang="en-US" sz="1800" dirty="0" smtClean="0"/>
                <a:t>！</a:t>
              </a:r>
              <a:endParaRPr kumimoji="1" lang="en-US" altLang="ja-JP" sz="2400" dirty="0" smtClean="0"/>
            </a:p>
          </p:txBody>
        </p:sp>
      </p:gr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15</a:t>
            </a:fld>
            <a:endParaRPr/>
          </a:p>
        </p:txBody>
      </p:sp>
      <p:sp>
        <p:nvSpPr>
          <p:cNvPr id="13" name="タイトル 2"/>
          <p:cNvSpPr>
            <a:spLocks noGrp="1"/>
          </p:cNvSpPr>
          <p:nvPr>
            <p:ph type="title"/>
          </p:nvPr>
        </p:nvSpPr>
        <p:spPr/>
        <p:txBody>
          <a:bodyPr/>
          <a:lstStyle/>
          <a:p>
            <a:r>
              <a:rPr kumimoji="1" lang="en-US" altLang="ja-JP" dirty="0" smtClean="0"/>
              <a:t>3. </a:t>
            </a:r>
            <a:r>
              <a:rPr kumimoji="1" lang="en-US" altLang="ja-JP" dirty="0"/>
              <a:t>Atlassian </a:t>
            </a:r>
            <a:r>
              <a:rPr kumimoji="1" lang="en-US" altLang="ja-JP" dirty="0" smtClean="0"/>
              <a:t>Intelligence</a:t>
            </a:r>
            <a:r>
              <a:rPr kumimoji="1" lang="ja-JP" altLang="en-US" dirty="0" smtClean="0"/>
              <a:t>の活用</a:t>
            </a:r>
            <a:endParaRPr kumimoji="1" lang="ja-JP" altLang="en-US" dirty="0"/>
          </a:p>
        </p:txBody>
      </p:sp>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1012" y="1391766"/>
            <a:ext cx="1708953" cy="1251957"/>
          </a:xfrm>
          <a:prstGeom prst="rect">
            <a:avLst/>
          </a:prstGeom>
        </p:spPr>
      </p:pic>
      <p:sp>
        <p:nvSpPr>
          <p:cNvPr id="16" name="角丸四角形吹き出し 15"/>
          <p:cNvSpPr/>
          <p:nvPr/>
        </p:nvSpPr>
        <p:spPr>
          <a:xfrm>
            <a:off x="1054273" y="967693"/>
            <a:ext cx="5179711" cy="959327"/>
          </a:xfrm>
          <a:prstGeom prst="wedgeRoundRectCallout">
            <a:avLst>
              <a:gd name="adj1" fmla="val 55350"/>
              <a:gd name="adj2" fmla="val 34807"/>
              <a:gd name="adj3" fmla="val 16667"/>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p:cNvPicPr>
            <a:picLocks noChangeAspect="1"/>
          </p:cNvPicPr>
          <p:nvPr/>
        </p:nvPicPr>
        <p:blipFill>
          <a:blip r:embed="rId4"/>
          <a:stretch>
            <a:fillRect/>
          </a:stretch>
        </p:blipFill>
        <p:spPr>
          <a:xfrm>
            <a:off x="4936267" y="2962004"/>
            <a:ext cx="4430830" cy="3326371"/>
          </a:xfrm>
          <a:prstGeom prst="rect">
            <a:avLst/>
          </a:prstGeom>
        </p:spPr>
      </p:pic>
      <p:sp>
        <p:nvSpPr>
          <p:cNvPr id="17" name="正方形/長方形 16"/>
          <p:cNvSpPr/>
          <p:nvPr/>
        </p:nvSpPr>
        <p:spPr>
          <a:xfrm>
            <a:off x="954001" y="2962004"/>
            <a:ext cx="3939649" cy="523220"/>
          </a:xfrm>
          <a:prstGeom prst="rect">
            <a:avLst/>
          </a:prstGeom>
        </p:spPr>
        <p:txBody>
          <a:bodyPr wrap="square">
            <a:spAutoFit/>
          </a:bodyPr>
          <a:lstStyle/>
          <a:p>
            <a:r>
              <a:rPr lang="en-US" altLang="ja-JP" dirty="0" smtClean="0">
                <a:solidFill>
                  <a:srgbClr val="1D1C1D"/>
                </a:solidFill>
                <a:latin typeface="Arial" panose="020B0604020202020204" pitchFamily="34" charset="0"/>
              </a:rPr>
              <a:t>※</a:t>
            </a:r>
            <a:r>
              <a:rPr lang="ja-JP" altLang="en-US" dirty="0" smtClean="0">
                <a:solidFill>
                  <a:srgbClr val="1D1C1D"/>
                </a:solidFill>
                <a:latin typeface="Arial" panose="020B0604020202020204" pitchFamily="34" charset="0"/>
              </a:rPr>
              <a:t>「</a:t>
            </a:r>
            <a:r>
              <a:rPr lang="en-US" altLang="ja-JP" dirty="0">
                <a:solidFill>
                  <a:schemeClr val="bg2"/>
                </a:solidFill>
                <a:latin typeface="Arial" panose="020B0604020202020204" pitchFamily="34" charset="0"/>
              </a:rPr>
              <a:t>KaIND</a:t>
            </a:r>
            <a:r>
              <a:rPr lang="ja-JP" altLang="en-US" dirty="0">
                <a:solidFill>
                  <a:srgbClr val="1D1C1D"/>
                </a:solidFill>
                <a:latin typeface="Arial" panose="020B0604020202020204" pitchFamily="34" charset="0"/>
              </a:rPr>
              <a:t>」は、</a:t>
            </a:r>
            <a:r>
              <a:rPr lang="en-US" altLang="ja-JP" dirty="0">
                <a:solidFill>
                  <a:srgbClr val="1D1C1D"/>
                </a:solidFill>
                <a:latin typeface="Arial" panose="020B0604020202020204" pitchFamily="34" charset="0"/>
              </a:rPr>
              <a:t>ChatGPT</a:t>
            </a:r>
            <a:r>
              <a:rPr lang="ja-JP" altLang="en-US" dirty="0">
                <a:solidFill>
                  <a:srgbClr val="1D1C1D"/>
                </a:solidFill>
                <a:latin typeface="Arial" panose="020B0604020202020204" pitchFamily="34" charset="0"/>
              </a:rPr>
              <a:t>をベースと</a:t>
            </a:r>
            <a:r>
              <a:rPr lang="ja-JP" altLang="en-US" dirty="0" smtClean="0">
                <a:solidFill>
                  <a:srgbClr val="1D1C1D"/>
                </a:solidFill>
                <a:latin typeface="Arial" panose="020B0604020202020204" pitchFamily="34" charset="0"/>
              </a:rPr>
              <a:t>して</a:t>
            </a:r>
            <a:endParaRPr lang="en-US" altLang="ja-JP" dirty="0" smtClean="0">
              <a:solidFill>
                <a:srgbClr val="1D1C1D"/>
              </a:solidFill>
              <a:latin typeface="Arial" panose="020B0604020202020204" pitchFamily="34" charset="0"/>
            </a:endParaRPr>
          </a:p>
          <a:p>
            <a:r>
              <a:rPr lang="ja-JP" altLang="en-US" dirty="0" smtClean="0">
                <a:solidFill>
                  <a:srgbClr val="1D1C1D"/>
                </a:solidFill>
                <a:latin typeface="Arial" panose="020B0604020202020204" pitchFamily="34" charset="0"/>
              </a:rPr>
              <a:t>社員</a:t>
            </a:r>
            <a:r>
              <a:rPr lang="ja-JP" altLang="en-US" dirty="0">
                <a:solidFill>
                  <a:srgbClr val="1D1C1D"/>
                </a:solidFill>
                <a:latin typeface="Arial" panose="020B0604020202020204" pitchFamily="34" charset="0"/>
              </a:rPr>
              <a:t>の業務生産性向上のため開発されたツール</a:t>
            </a:r>
            <a:endParaRPr lang="ja-JP" altLang="en-US" dirty="0"/>
          </a:p>
        </p:txBody>
      </p:sp>
      <p:sp>
        <p:nvSpPr>
          <p:cNvPr id="18" name="正方形/長方形 17"/>
          <p:cNvSpPr/>
          <p:nvPr/>
        </p:nvSpPr>
        <p:spPr>
          <a:xfrm>
            <a:off x="5233086" y="3320591"/>
            <a:ext cx="1656000" cy="991918"/>
          </a:xfrm>
          <a:prstGeom prst="rect">
            <a:avLst/>
          </a:prstGeom>
          <a:solidFill>
            <a:schemeClr val="tx1">
              <a:lumMod val="95000"/>
              <a:lumOff val="5000"/>
            </a:schemeClr>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角丸四角形 23"/>
          <p:cNvSpPr/>
          <p:nvPr/>
        </p:nvSpPr>
        <p:spPr>
          <a:xfrm>
            <a:off x="1054273" y="4216136"/>
            <a:ext cx="3628938" cy="1365688"/>
          </a:xfrm>
          <a:prstGeom prst="round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1396389" y="4575814"/>
            <a:ext cx="3054872" cy="646331"/>
          </a:xfrm>
          <a:prstGeom prst="rect">
            <a:avLst/>
          </a:prstGeom>
        </p:spPr>
        <p:txBody>
          <a:bodyPr wrap="square">
            <a:spAutoFit/>
          </a:bodyPr>
          <a:lstStyle/>
          <a:p>
            <a:r>
              <a:rPr lang="en-US" altLang="ja-JP" sz="1800" dirty="0" smtClean="0">
                <a:solidFill>
                  <a:schemeClr val="bg2"/>
                </a:solidFill>
                <a:latin typeface="Arial" panose="020B0604020202020204" pitchFamily="34" charset="0"/>
              </a:rPr>
              <a:t>Slack</a:t>
            </a:r>
            <a:r>
              <a:rPr lang="ja-JP" altLang="en-US" sz="1800" dirty="0" smtClean="0">
                <a:solidFill>
                  <a:srgbClr val="1D1C1D"/>
                </a:solidFill>
                <a:latin typeface="Arial" panose="020B0604020202020204" pitchFamily="34" charset="0"/>
              </a:rPr>
              <a:t>から直接</a:t>
            </a:r>
            <a:r>
              <a:rPr lang="en-US" altLang="ja-JP" sz="1800" dirty="0" smtClean="0">
                <a:solidFill>
                  <a:schemeClr val="bg2"/>
                </a:solidFill>
                <a:latin typeface="Arial" panose="020B0604020202020204" pitchFamily="34" charset="0"/>
              </a:rPr>
              <a:t>ChatGPT</a:t>
            </a:r>
            <a:r>
              <a:rPr lang="ja-JP" altLang="en-US" sz="1800" dirty="0" smtClean="0">
                <a:solidFill>
                  <a:srgbClr val="1D1C1D"/>
                </a:solidFill>
                <a:latin typeface="Arial" panose="020B0604020202020204" pitchFamily="34" charset="0"/>
              </a:rPr>
              <a:t>に</a:t>
            </a:r>
            <a:endParaRPr lang="en-US" altLang="ja-JP" sz="1800" dirty="0" smtClean="0">
              <a:solidFill>
                <a:srgbClr val="1D1C1D"/>
              </a:solidFill>
              <a:latin typeface="Arial" panose="020B0604020202020204" pitchFamily="34" charset="0"/>
            </a:endParaRPr>
          </a:p>
          <a:p>
            <a:r>
              <a:rPr lang="ja-JP" altLang="en-US" sz="1800" dirty="0" smtClean="0">
                <a:solidFill>
                  <a:srgbClr val="1D1C1D"/>
                </a:solidFill>
                <a:latin typeface="Arial" panose="020B0604020202020204" pitchFamily="34" charset="0"/>
              </a:rPr>
              <a:t>質問をすることができる！</a:t>
            </a:r>
            <a:endParaRPr lang="ja-JP" altLang="en-US" sz="1800" dirty="0"/>
          </a:p>
        </p:txBody>
      </p:sp>
      <p:pic>
        <p:nvPicPr>
          <p:cNvPr id="29" name="図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9186" y="5137629"/>
            <a:ext cx="360000" cy="360000"/>
          </a:xfrm>
          <a:prstGeom prst="rect">
            <a:avLst/>
          </a:prstGeom>
        </p:spPr>
      </p:pic>
      <p:pic>
        <p:nvPicPr>
          <p:cNvPr id="30" name="図 29"/>
          <p:cNvPicPr>
            <a:picLocks noChangeAspect="1"/>
          </p:cNvPicPr>
          <p:nvPr/>
        </p:nvPicPr>
        <p:blipFill>
          <a:blip r:embed="rId6"/>
          <a:stretch>
            <a:fillRect/>
          </a:stretch>
        </p:blipFill>
        <p:spPr>
          <a:xfrm>
            <a:off x="1054273" y="4216135"/>
            <a:ext cx="432000" cy="427272"/>
          </a:xfrm>
          <a:prstGeom prst="rect">
            <a:avLst/>
          </a:prstGeom>
        </p:spPr>
      </p:pic>
    </p:spTree>
    <p:extLst>
      <p:ext uri="{BB962C8B-B14F-4D97-AF65-F5344CB8AC3E}">
        <p14:creationId xmlns:p14="http://schemas.microsoft.com/office/powerpoint/2010/main" val="3625507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16</a:t>
            </a:fld>
            <a:endParaRPr/>
          </a:p>
        </p:txBody>
      </p:sp>
      <p:sp>
        <p:nvSpPr>
          <p:cNvPr id="13" name="タイトル 2"/>
          <p:cNvSpPr>
            <a:spLocks noGrp="1"/>
          </p:cNvSpPr>
          <p:nvPr>
            <p:ph type="title"/>
          </p:nvPr>
        </p:nvSpPr>
        <p:spPr/>
        <p:txBody>
          <a:bodyPr/>
          <a:lstStyle/>
          <a:p>
            <a:r>
              <a:rPr kumimoji="1" lang="en-US" altLang="ja-JP" dirty="0" smtClean="0"/>
              <a:t>3. </a:t>
            </a:r>
            <a:r>
              <a:rPr kumimoji="1" lang="en-US" altLang="ja-JP" dirty="0"/>
              <a:t>Atlassian </a:t>
            </a:r>
            <a:r>
              <a:rPr kumimoji="1" lang="en-US" altLang="ja-JP" dirty="0" smtClean="0"/>
              <a:t>Intelligence</a:t>
            </a:r>
            <a:r>
              <a:rPr kumimoji="1" lang="ja-JP" altLang="en-US" dirty="0" smtClean="0"/>
              <a:t>の活用</a:t>
            </a:r>
            <a:endParaRPr kumimoji="1" lang="ja-JP" altLang="en-US" dirty="0"/>
          </a:p>
        </p:txBody>
      </p:sp>
      <p:grpSp>
        <p:nvGrpSpPr>
          <p:cNvPr id="12" name="グループ化 11"/>
          <p:cNvGrpSpPr/>
          <p:nvPr/>
        </p:nvGrpSpPr>
        <p:grpSpPr>
          <a:xfrm>
            <a:off x="954001" y="1068973"/>
            <a:ext cx="3826472" cy="809254"/>
            <a:chOff x="1335811" y="2552089"/>
            <a:chExt cx="4233998" cy="809254"/>
          </a:xfrm>
        </p:grpSpPr>
        <p:sp>
          <p:nvSpPr>
            <p:cNvPr id="6" name="テキスト ボックス 5"/>
            <p:cNvSpPr txBox="1"/>
            <p:nvPr/>
          </p:nvSpPr>
          <p:spPr>
            <a:xfrm>
              <a:off x="1335811" y="2664983"/>
              <a:ext cx="4233998" cy="584775"/>
            </a:xfrm>
            <a:prstGeom prst="rect">
              <a:avLst/>
            </a:prstGeom>
            <a:noFill/>
          </p:spPr>
          <p:txBody>
            <a:bodyPr wrap="square" rtlCol="0">
              <a:spAutoFit/>
            </a:bodyPr>
            <a:lstStyle/>
            <a:p>
              <a:r>
                <a:rPr kumimoji="1" lang="ja-JP" altLang="en-US" sz="1600" dirty="0" smtClean="0"/>
                <a:t>同じ</a:t>
              </a:r>
              <a:r>
                <a:rPr kumimoji="1" lang="ja-JP" altLang="en-US" sz="1600" dirty="0" smtClean="0"/>
                <a:t>ように</a:t>
              </a:r>
              <a:r>
                <a:rPr kumimoji="1" lang="en-US" altLang="ja-JP" sz="1600" dirty="0"/>
                <a:t>S</a:t>
              </a:r>
              <a:r>
                <a:rPr kumimoji="1" lang="en-US" altLang="ja-JP" sz="1600" dirty="0" smtClean="0"/>
                <a:t>lack</a:t>
              </a:r>
              <a:r>
                <a:rPr kumimoji="1" lang="ja-JP" altLang="en-US" sz="1600" dirty="0" smtClean="0"/>
                <a:t>から</a:t>
              </a:r>
              <a:r>
                <a:rPr kumimoji="1" lang="ja-JP" altLang="en-US" sz="1600" dirty="0"/>
                <a:t>直積</a:t>
              </a:r>
              <a:r>
                <a:rPr kumimoji="1" lang="ja-JP" altLang="en-US" sz="1600" dirty="0" smtClean="0"/>
                <a:t>検索できれば</a:t>
              </a:r>
              <a:endParaRPr kumimoji="1" lang="en-US" altLang="ja-JP" sz="1600" dirty="0" smtClean="0"/>
            </a:p>
            <a:p>
              <a:r>
                <a:rPr kumimoji="1" lang="ja-JP" altLang="en-US" sz="1600" dirty="0" smtClean="0"/>
                <a:t>もっと</a:t>
              </a:r>
              <a:r>
                <a:rPr kumimoji="1" lang="ja-JP" altLang="en-US" sz="1600" dirty="0" smtClean="0"/>
                <a:t>気軽に使えるのでは？</a:t>
              </a:r>
              <a:endParaRPr kumimoji="1" lang="en-US" altLang="ja-JP" sz="1600" dirty="0" smtClean="0"/>
            </a:p>
          </p:txBody>
        </p:sp>
        <p:sp>
          <p:nvSpPr>
            <p:cNvPr id="5" name="角丸四角形 4"/>
            <p:cNvSpPr/>
            <p:nvPr/>
          </p:nvSpPr>
          <p:spPr>
            <a:xfrm>
              <a:off x="1386129" y="2552089"/>
              <a:ext cx="4060815" cy="809254"/>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5512891" y="1068973"/>
            <a:ext cx="3669958" cy="809254"/>
            <a:chOff x="4446853" y="3490808"/>
            <a:chExt cx="4060814" cy="809254"/>
          </a:xfrm>
        </p:grpSpPr>
        <p:sp>
          <p:nvSpPr>
            <p:cNvPr id="8" name="テキスト ボックス 7"/>
            <p:cNvSpPr txBox="1"/>
            <p:nvPr/>
          </p:nvSpPr>
          <p:spPr>
            <a:xfrm>
              <a:off x="4843079" y="3603047"/>
              <a:ext cx="3268362" cy="584775"/>
            </a:xfrm>
            <a:prstGeom prst="rect">
              <a:avLst/>
            </a:prstGeom>
            <a:noFill/>
          </p:spPr>
          <p:txBody>
            <a:bodyPr wrap="square" rtlCol="0">
              <a:spAutoFit/>
            </a:bodyPr>
            <a:lstStyle/>
            <a:p>
              <a:r>
                <a:rPr kumimoji="1" lang="en-US" altLang="ja-JP" sz="1600" dirty="0" smtClean="0"/>
                <a:t>Slack</a:t>
              </a:r>
              <a:r>
                <a:rPr kumimoji="1" lang="ja-JP" altLang="en-US" sz="1600" dirty="0" smtClean="0"/>
                <a:t>は全社展開されて</a:t>
              </a:r>
              <a:r>
                <a:rPr kumimoji="1" lang="ja-JP" altLang="en-US" sz="1600" dirty="0" smtClean="0"/>
                <a:t>いて</a:t>
              </a:r>
              <a:endParaRPr kumimoji="1" lang="en-US" altLang="ja-JP" sz="1600" dirty="0" smtClean="0"/>
            </a:p>
            <a:p>
              <a:r>
                <a:rPr kumimoji="1" lang="ja-JP" altLang="en-US" sz="1600" dirty="0" smtClean="0"/>
                <a:t>利用</a:t>
              </a:r>
              <a:r>
                <a:rPr kumimoji="1" lang="ja-JP" altLang="en-US" sz="1600" dirty="0" smtClean="0"/>
                <a:t>頻度も高くなるので</a:t>
              </a:r>
              <a:r>
                <a:rPr kumimoji="1" lang="ja-JP" altLang="en-US" sz="1600" dirty="0" smtClean="0"/>
                <a:t>は？</a:t>
              </a:r>
              <a:endParaRPr kumimoji="1" lang="en-US" altLang="ja-JP" sz="1600" dirty="0" smtClean="0"/>
            </a:p>
          </p:txBody>
        </p:sp>
        <p:sp>
          <p:nvSpPr>
            <p:cNvPr id="14" name="角丸四角形 13"/>
            <p:cNvSpPr/>
            <p:nvPr/>
          </p:nvSpPr>
          <p:spPr>
            <a:xfrm>
              <a:off x="4446853" y="3490808"/>
              <a:ext cx="4060814" cy="809254"/>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p:cNvGrpSpPr/>
          <p:nvPr/>
        </p:nvGrpSpPr>
        <p:grpSpPr>
          <a:xfrm>
            <a:off x="3615265" y="1975774"/>
            <a:ext cx="358754" cy="325264"/>
            <a:chOff x="5944514" y="2726219"/>
            <a:chExt cx="358754" cy="325264"/>
          </a:xfrm>
        </p:grpSpPr>
        <p:sp>
          <p:nvSpPr>
            <p:cNvPr id="26" name="楕円 25"/>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p:nvGrpSpPr>
        <p:grpSpPr>
          <a:xfrm flipH="1">
            <a:off x="6136215" y="1975774"/>
            <a:ext cx="358754" cy="325264"/>
            <a:chOff x="5944514" y="2726219"/>
            <a:chExt cx="358754" cy="325264"/>
          </a:xfrm>
        </p:grpSpPr>
        <p:sp>
          <p:nvSpPr>
            <p:cNvPr id="49" name="楕円 48"/>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2" name="図 51"/>
          <p:cNvPicPr>
            <a:picLocks noChangeAspect="1"/>
          </p:cNvPicPr>
          <p:nvPr/>
        </p:nvPicPr>
        <p:blipFill>
          <a:blip r:embed="rId3"/>
          <a:stretch>
            <a:fillRect/>
          </a:stretch>
        </p:blipFill>
        <p:spPr>
          <a:xfrm>
            <a:off x="4191493" y="2301038"/>
            <a:ext cx="1523014" cy="1305025"/>
          </a:xfrm>
          <a:prstGeom prst="rect">
            <a:avLst/>
          </a:prstGeom>
        </p:spPr>
      </p:pic>
      <p:grpSp>
        <p:nvGrpSpPr>
          <p:cNvPr id="24" name="グループ化 23"/>
          <p:cNvGrpSpPr/>
          <p:nvPr/>
        </p:nvGrpSpPr>
        <p:grpSpPr>
          <a:xfrm>
            <a:off x="1676375" y="4292252"/>
            <a:ext cx="7148385" cy="1317116"/>
            <a:chOff x="1378807" y="4640625"/>
            <a:chExt cx="7148385" cy="1317116"/>
          </a:xfrm>
        </p:grpSpPr>
        <p:sp>
          <p:nvSpPr>
            <p:cNvPr id="57" name="正方形/長方形 56"/>
            <p:cNvSpPr/>
            <p:nvPr/>
          </p:nvSpPr>
          <p:spPr>
            <a:xfrm>
              <a:off x="1625599" y="5008780"/>
              <a:ext cx="4441825" cy="566520"/>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p:cNvGrpSpPr/>
            <p:nvPr/>
          </p:nvGrpSpPr>
          <p:grpSpPr>
            <a:xfrm>
              <a:off x="1378807" y="4640625"/>
              <a:ext cx="7148385" cy="1317116"/>
              <a:chOff x="1378806" y="2809152"/>
              <a:chExt cx="7148385" cy="1317116"/>
            </a:xfrm>
          </p:grpSpPr>
          <p:sp>
            <p:nvSpPr>
              <p:cNvPr id="54" name="テキスト ボックス 53"/>
              <p:cNvSpPr txBox="1"/>
              <p:nvPr/>
            </p:nvSpPr>
            <p:spPr>
              <a:xfrm>
                <a:off x="1563796" y="3236877"/>
                <a:ext cx="6778404" cy="461665"/>
              </a:xfrm>
              <a:prstGeom prst="rect">
                <a:avLst/>
              </a:prstGeom>
              <a:noFill/>
            </p:spPr>
            <p:txBody>
              <a:bodyPr wrap="square" rtlCol="0">
                <a:spAutoFit/>
              </a:bodyPr>
              <a:lstStyle/>
              <a:p>
                <a:r>
                  <a:rPr kumimoji="1" lang="en-US" altLang="ja-JP" sz="2400" dirty="0">
                    <a:solidFill>
                      <a:schemeClr val="bg2"/>
                    </a:solidFill>
                  </a:rPr>
                  <a:t>Slack</a:t>
                </a:r>
                <a:r>
                  <a:rPr kumimoji="1" lang="ja-JP" altLang="en-US" sz="2400" dirty="0">
                    <a:solidFill>
                      <a:schemeClr val="tx1">
                        <a:lumMod val="85000"/>
                        <a:lumOff val="15000"/>
                      </a:schemeClr>
                    </a:solidFill>
                  </a:rPr>
                  <a:t>から</a:t>
                </a:r>
                <a:r>
                  <a:rPr kumimoji="1" lang="ja-JP" altLang="en-US" sz="2400" dirty="0">
                    <a:solidFill>
                      <a:schemeClr val="bg2"/>
                    </a:solidFill>
                  </a:rPr>
                  <a:t>直接検索</a:t>
                </a:r>
                <a:r>
                  <a:rPr kumimoji="1" lang="ja-JP" altLang="en-US" sz="2400" dirty="0" smtClean="0">
                    <a:solidFill>
                      <a:schemeClr val="tx1">
                        <a:lumMod val="85000"/>
                        <a:lumOff val="15000"/>
                      </a:schemeClr>
                    </a:solidFill>
                  </a:rPr>
                  <a:t>できるアプリ</a:t>
                </a:r>
                <a:r>
                  <a:rPr kumimoji="1" lang="ja-JP" altLang="en-US" sz="2400" dirty="0">
                    <a:solidFill>
                      <a:schemeClr val="tx1">
                        <a:lumMod val="85000"/>
                        <a:lumOff val="15000"/>
                      </a:schemeClr>
                    </a:solidFill>
                  </a:rPr>
                  <a:t>を開発しよう！</a:t>
                </a:r>
              </a:p>
            </p:txBody>
          </p:sp>
          <p:sp>
            <p:nvSpPr>
              <p:cNvPr id="55" name="正方形/長方形 54"/>
              <p:cNvSpPr/>
              <p:nvPr/>
            </p:nvSpPr>
            <p:spPr>
              <a:xfrm>
                <a:off x="1378806" y="2809152"/>
                <a:ext cx="7148385" cy="1317116"/>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93405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17</a:t>
            </a:fld>
            <a:endParaRPr/>
          </a:p>
        </p:txBody>
      </p:sp>
      <p:sp>
        <p:nvSpPr>
          <p:cNvPr id="13" name="タイトル 2"/>
          <p:cNvSpPr>
            <a:spLocks noGrp="1"/>
          </p:cNvSpPr>
          <p:nvPr>
            <p:ph type="title"/>
          </p:nvPr>
        </p:nvSpPr>
        <p:spPr/>
        <p:txBody>
          <a:bodyPr/>
          <a:lstStyle/>
          <a:p>
            <a:r>
              <a:rPr kumimoji="1" lang="en-US" altLang="ja-JP" dirty="0" smtClean="0"/>
              <a:t>3. </a:t>
            </a:r>
            <a:r>
              <a:rPr kumimoji="1" lang="ja-JP" altLang="en-US" dirty="0" smtClean="0"/>
              <a:t>アプリの開発</a:t>
            </a:r>
            <a:endParaRPr kumimoji="1" lang="ja-JP" altLang="en-US" dirty="0"/>
          </a:p>
        </p:txBody>
      </p:sp>
      <p:sp>
        <p:nvSpPr>
          <p:cNvPr id="3" name="正方形/長方形 2"/>
          <p:cNvSpPr/>
          <p:nvPr/>
        </p:nvSpPr>
        <p:spPr>
          <a:xfrm>
            <a:off x="1929948" y="3091566"/>
            <a:ext cx="7080739" cy="707886"/>
          </a:xfrm>
          <a:prstGeom prst="rect">
            <a:avLst/>
          </a:prstGeom>
          <a:solidFill>
            <a:srgbClr val="FFFF00"/>
          </a:solidFill>
        </p:spPr>
        <p:txBody>
          <a:bodyPr wrap="square">
            <a:spAutoFit/>
          </a:bodyPr>
          <a:lstStyle/>
          <a:p>
            <a:pPr lvl="1"/>
            <a:r>
              <a:rPr lang="ja-JP" altLang="en-US" sz="2000" dirty="0" smtClean="0">
                <a:solidFill>
                  <a:srgbClr val="FF0000"/>
                </a:solidFill>
              </a:rPr>
              <a:t>開発したアプリはこちら！！！</a:t>
            </a:r>
            <a:endParaRPr lang="en-US" altLang="ja-JP" sz="2000" dirty="0" smtClean="0">
              <a:solidFill>
                <a:srgbClr val="FF0000"/>
              </a:solidFill>
            </a:endParaRPr>
          </a:p>
          <a:p>
            <a:pPr lvl="1"/>
            <a:r>
              <a:rPr lang="ja-JP" altLang="en-US" sz="2000" dirty="0">
                <a:solidFill>
                  <a:srgbClr val="FF0000"/>
                </a:solidFill>
              </a:rPr>
              <a:t>という</a:t>
            </a:r>
            <a:r>
              <a:rPr lang="ja-JP" altLang="en-US" sz="2000" dirty="0" smtClean="0">
                <a:solidFill>
                  <a:srgbClr val="FF0000"/>
                </a:solidFill>
              </a:rPr>
              <a:t>感じで</a:t>
            </a:r>
            <a:r>
              <a:rPr lang="ja-JP" altLang="en-US" sz="2000" dirty="0" err="1" smtClean="0">
                <a:solidFill>
                  <a:srgbClr val="FF0000"/>
                </a:solidFill>
              </a:rPr>
              <a:t>ど</a:t>
            </a:r>
            <a:r>
              <a:rPr lang="ja-JP" altLang="en-US" sz="2000" dirty="0" smtClean="0">
                <a:solidFill>
                  <a:srgbClr val="FF0000"/>
                </a:solidFill>
              </a:rPr>
              <a:t>どん！！と乗せる</a:t>
            </a:r>
            <a:endParaRPr lang="en-US" altLang="ja-JP" sz="2000" dirty="0">
              <a:solidFill>
                <a:srgbClr val="FF0000"/>
              </a:solidFill>
            </a:endParaRPr>
          </a:p>
        </p:txBody>
      </p:sp>
    </p:spTree>
    <p:extLst>
      <p:ext uri="{BB962C8B-B14F-4D97-AF65-F5344CB8AC3E}">
        <p14:creationId xmlns:p14="http://schemas.microsoft.com/office/powerpoint/2010/main" val="3227649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18</a:t>
            </a:fld>
            <a:endParaRPr/>
          </a:p>
        </p:txBody>
      </p:sp>
      <p:sp>
        <p:nvSpPr>
          <p:cNvPr id="13" name="タイトル 2"/>
          <p:cNvSpPr>
            <a:spLocks noGrp="1"/>
          </p:cNvSpPr>
          <p:nvPr>
            <p:ph type="title"/>
          </p:nvPr>
        </p:nvSpPr>
        <p:spPr/>
        <p:txBody>
          <a:bodyPr/>
          <a:lstStyle/>
          <a:p>
            <a:r>
              <a:rPr kumimoji="1" lang="en-US" altLang="ja-JP" dirty="0" smtClean="0"/>
              <a:t>3. </a:t>
            </a:r>
            <a:r>
              <a:rPr kumimoji="1" lang="ja-JP" altLang="en-US" dirty="0" smtClean="0"/>
              <a:t>アプリの開発</a:t>
            </a:r>
            <a:endParaRPr kumimoji="1" lang="ja-JP" altLang="en-US" dirty="0"/>
          </a:p>
        </p:txBody>
      </p:sp>
      <p:sp>
        <p:nvSpPr>
          <p:cNvPr id="3" name="正方形/長方形 2"/>
          <p:cNvSpPr/>
          <p:nvPr/>
        </p:nvSpPr>
        <p:spPr>
          <a:xfrm>
            <a:off x="1606059" y="2318901"/>
            <a:ext cx="7420883" cy="2246769"/>
          </a:xfrm>
          <a:prstGeom prst="rect">
            <a:avLst/>
          </a:prstGeom>
          <a:solidFill>
            <a:srgbClr val="FFFF00"/>
          </a:solidFill>
        </p:spPr>
        <p:txBody>
          <a:bodyPr wrap="square">
            <a:spAutoFit/>
          </a:bodyPr>
          <a:lstStyle/>
          <a:p>
            <a:pPr lvl="1"/>
            <a:r>
              <a:rPr lang="ja-JP" altLang="en-US" sz="2800" dirty="0">
                <a:solidFill>
                  <a:srgbClr val="FF0000"/>
                </a:solidFill>
              </a:rPr>
              <a:t>実際に動かしたときの流れがわかるようにイメージしやすいようにする！</a:t>
            </a:r>
            <a:endParaRPr lang="en-US" altLang="ja-JP" sz="2800" dirty="0">
              <a:solidFill>
                <a:srgbClr val="FF0000"/>
              </a:solidFill>
            </a:endParaRPr>
          </a:p>
          <a:p>
            <a:pPr lvl="2"/>
            <a:r>
              <a:rPr lang="ja-JP" altLang="en-US" sz="2800" dirty="0">
                <a:solidFill>
                  <a:srgbClr val="FF0000"/>
                </a:solidFill>
              </a:rPr>
              <a:t>実際に動かしてみる？</a:t>
            </a:r>
            <a:endParaRPr lang="en-US" altLang="ja-JP" sz="2800" dirty="0">
              <a:solidFill>
                <a:srgbClr val="FF0000"/>
              </a:solidFill>
            </a:endParaRPr>
          </a:p>
          <a:p>
            <a:pPr lvl="2"/>
            <a:r>
              <a:rPr lang="ja-JP" altLang="en-US" sz="2800" dirty="0">
                <a:solidFill>
                  <a:srgbClr val="FF0000"/>
                </a:solidFill>
              </a:rPr>
              <a:t>普通に検索する場合と比較してみるのもおもしろいかも？</a:t>
            </a:r>
            <a:endParaRPr lang="en-US" altLang="ja-JP" sz="2800" dirty="0">
              <a:solidFill>
                <a:srgbClr val="FF0000"/>
              </a:solidFill>
            </a:endParaRPr>
          </a:p>
        </p:txBody>
      </p:sp>
    </p:spTree>
    <p:extLst>
      <p:ext uri="{BB962C8B-B14F-4D97-AF65-F5344CB8AC3E}">
        <p14:creationId xmlns:p14="http://schemas.microsoft.com/office/powerpoint/2010/main" val="403861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19</a:t>
            </a:fld>
            <a:endParaRPr/>
          </a:p>
        </p:txBody>
      </p:sp>
      <p:sp>
        <p:nvSpPr>
          <p:cNvPr id="13" name="タイトル 2"/>
          <p:cNvSpPr>
            <a:spLocks noGrp="1"/>
          </p:cNvSpPr>
          <p:nvPr>
            <p:ph type="title"/>
          </p:nvPr>
        </p:nvSpPr>
        <p:spPr/>
        <p:txBody>
          <a:bodyPr/>
          <a:lstStyle/>
          <a:p>
            <a:r>
              <a:rPr kumimoji="1" lang="en-US" altLang="ja-JP" dirty="0" smtClean="0"/>
              <a:t>3. </a:t>
            </a:r>
            <a:r>
              <a:rPr kumimoji="1" lang="ja-JP" altLang="en-US" dirty="0" smtClean="0"/>
              <a:t>アプリの開発</a:t>
            </a:r>
            <a:endParaRPr kumimoji="1" lang="ja-JP" altLang="en-US" dirty="0"/>
          </a:p>
        </p:txBody>
      </p:sp>
      <p:pic>
        <p:nvPicPr>
          <p:cNvPr id="11" name="図 10" descr="C:\Users\220750058\Downloads\Untitled (5).jpg"/>
          <p:cNvPicPr/>
          <p:nvPr/>
        </p:nvPicPr>
        <p:blipFill>
          <a:blip r:embed="rId3">
            <a:extLst>
              <a:ext uri="{28A0092B-C50C-407E-A947-70E740481C1C}">
                <a14:useLocalDpi xmlns:a14="http://schemas.microsoft.com/office/drawing/2010/main" val="0"/>
              </a:ext>
            </a:extLst>
          </a:blip>
          <a:srcRect/>
          <a:stretch>
            <a:fillRect/>
          </a:stretch>
        </p:blipFill>
        <p:spPr bwMode="auto">
          <a:xfrm>
            <a:off x="2731806" y="759056"/>
            <a:ext cx="4612368" cy="5589493"/>
          </a:xfrm>
          <a:prstGeom prst="rect">
            <a:avLst/>
          </a:prstGeom>
          <a:noFill/>
          <a:ln>
            <a:noFill/>
          </a:ln>
        </p:spPr>
      </p:pic>
      <p:sp>
        <p:nvSpPr>
          <p:cNvPr id="2" name="楕円 1"/>
          <p:cNvSpPr/>
          <p:nvPr/>
        </p:nvSpPr>
        <p:spPr>
          <a:xfrm>
            <a:off x="2624537" y="1808532"/>
            <a:ext cx="2413453" cy="11342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1771687" y="3214658"/>
            <a:ext cx="7080739" cy="1015663"/>
          </a:xfrm>
          <a:prstGeom prst="rect">
            <a:avLst/>
          </a:prstGeom>
          <a:solidFill>
            <a:srgbClr val="FFFF00"/>
          </a:solidFill>
        </p:spPr>
        <p:txBody>
          <a:bodyPr wrap="square">
            <a:spAutoFit/>
          </a:bodyPr>
          <a:lstStyle/>
          <a:p>
            <a:pPr lvl="1"/>
            <a:r>
              <a:rPr lang="ja-JP" altLang="en-US" sz="2000" dirty="0">
                <a:solidFill>
                  <a:srgbClr val="FF0000"/>
                </a:solidFill>
              </a:rPr>
              <a:t>詳しい仕組みはいらない気がするが、</a:t>
            </a:r>
            <a:endParaRPr lang="en-US" altLang="ja-JP" sz="2000" dirty="0">
              <a:solidFill>
                <a:srgbClr val="FF0000"/>
              </a:solidFill>
            </a:endParaRPr>
          </a:p>
          <a:p>
            <a:pPr marL="457200" lvl="1" indent="0">
              <a:buNone/>
            </a:pPr>
            <a:r>
              <a:rPr lang="ja-JP" altLang="en-US" sz="2000" dirty="0">
                <a:solidFill>
                  <a:srgbClr val="FF0000"/>
                </a:solidFill>
              </a:rPr>
              <a:t>　</a:t>
            </a:r>
            <a:r>
              <a:rPr lang="en-US" altLang="ja-JP" sz="2000" dirty="0">
                <a:solidFill>
                  <a:srgbClr val="FF0000"/>
                </a:solidFill>
              </a:rPr>
              <a:t>Atlassian Intelligence</a:t>
            </a:r>
            <a:r>
              <a:rPr lang="ja-JP" altLang="en-US" sz="2000" dirty="0">
                <a:solidFill>
                  <a:srgbClr val="FF0000"/>
                </a:solidFill>
              </a:rPr>
              <a:t>がどこで使われているかは</a:t>
            </a:r>
            <a:endParaRPr lang="en-US" altLang="ja-JP" sz="2000" dirty="0">
              <a:solidFill>
                <a:srgbClr val="FF0000"/>
              </a:solidFill>
            </a:endParaRPr>
          </a:p>
          <a:p>
            <a:pPr marL="457200" lvl="1" indent="0">
              <a:buNone/>
            </a:pPr>
            <a:r>
              <a:rPr lang="ja-JP" altLang="en-US" sz="2000" dirty="0">
                <a:solidFill>
                  <a:srgbClr val="FF0000"/>
                </a:solidFill>
              </a:rPr>
              <a:t>　説明があったほうがいい？</a:t>
            </a:r>
            <a:endParaRPr lang="en-US" altLang="ja-JP" sz="2000" dirty="0">
              <a:solidFill>
                <a:srgbClr val="FF0000"/>
              </a:solidFill>
            </a:endParaRPr>
          </a:p>
        </p:txBody>
      </p:sp>
    </p:spTree>
    <p:extLst>
      <p:ext uri="{BB962C8B-B14F-4D97-AF65-F5344CB8AC3E}">
        <p14:creationId xmlns:p14="http://schemas.microsoft.com/office/powerpoint/2010/main" val="1669110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a:t>
            </a:fld>
            <a:endParaRPr/>
          </a:p>
        </p:txBody>
      </p:sp>
      <p:sp>
        <p:nvSpPr>
          <p:cNvPr id="13" name="タイトル 2"/>
          <p:cNvSpPr>
            <a:spLocks noGrp="1"/>
          </p:cNvSpPr>
          <p:nvPr>
            <p:ph type="title"/>
          </p:nvPr>
        </p:nvSpPr>
        <p:spPr/>
        <p:txBody>
          <a:bodyPr/>
          <a:lstStyle/>
          <a:p>
            <a:r>
              <a:rPr kumimoji="1" lang="en-US" altLang="ja-JP" dirty="0" smtClean="0">
                <a:solidFill>
                  <a:schemeClr val="tx1">
                    <a:lumMod val="85000"/>
                    <a:lumOff val="15000"/>
                  </a:schemeClr>
                </a:solidFill>
              </a:rPr>
              <a:t>1. </a:t>
            </a:r>
            <a:r>
              <a:rPr kumimoji="1" lang="ja-JP" altLang="en-US" dirty="0" smtClean="0">
                <a:solidFill>
                  <a:schemeClr val="tx1">
                    <a:lumMod val="85000"/>
                    <a:lumOff val="15000"/>
                  </a:schemeClr>
                </a:solidFill>
              </a:rPr>
              <a:t>テーマ選定理由</a:t>
            </a:r>
            <a:endParaRPr kumimoji="1" lang="ja-JP" altLang="en-US" dirty="0">
              <a:solidFill>
                <a:schemeClr val="tx1">
                  <a:lumMod val="85000"/>
                  <a:lumOff val="15000"/>
                </a:schemeClr>
              </a:solidFill>
            </a:endParaRPr>
          </a:p>
        </p:txBody>
      </p:sp>
      <p:sp>
        <p:nvSpPr>
          <p:cNvPr id="11" name="テキスト ボックス 10"/>
          <p:cNvSpPr txBox="1"/>
          <p:nvPr/>
        </p:nvSpPr>
        <p:spPr>
          <a:xfrm>
            <a:off x="954001" y="912809"/>
            <a:ext cx="7215307" cy="461665"/>
          </a:xfrm>
          <a:prstGeom prst="rect">
            <a:avLst/>
          </a:prstGeom>
          <a:noFill/>
        </p:spPr>
        <p:txBody>
          <a:bodyPr wrap="square" rtlCol="0">
            <a:spAutoFit/>
          </a:bodyPr>
          <a:lstStyle/>
          <a:p>
            <a:r>
              <a:rPr kumimoji="1" lang="ja-JP" altLang="en-US" sz="2400" dirty="0" smtClean="0">
                <a:solidFill>
                  <a:schemeClr val="tx1">
                    <a:lumMod val="85000"/>
                    <a:lumOff val="15000"/>
                  </a:schemeClr>
                </a:solidFill>
              </a:rPr>
              <a:t>業務中、情報収集の作業で悩むことが多かった</a:t>
            </a:r>
            <a:r>
              <a:rPr kumimoji="1" lang="en-US" altLang="ja-JP" sz="2400" dirty="0" smtClean="0">
                <a:solidFill>
                  <a:schemeClr val="tx1">
                    <a:lumMod val="85000"/>
                    <a:lumOff val="15000"/>
                  </a:schemeClr>
                </a:solidFill>
              </a:rPr>
              <a:t>…</a:t>
            </a:r>
            <a:endParaRPr kumimoji="1" lang="en-US" altLang="ja-JP" sz="2400" dirty="0" smtClean="0">
              <a:solidFill>
                <a:schemeClr val="tx1">
                  <a:lumMod val="85000"/>
                  <a:lumOff val="15000"/>
                </a:schemeClr>
              </a:solidFill>
            </a:endParaRPr>
          </a:p>
        </p:txBody>
      </p:sp>
      <p:sp>
        <p:nvSpPr>
          <p:cNvPr id="4" name="角丸四角形 3"/>
          <p:cNvSpPr/>
          <p:nvPr/>
        </p:nvSpPr>
        <p:spPr>
          <a:xfrm>
            <a:off x="4550856" y="2090052"/>
            <a:ext cx="4413971" cy="460610"/>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lumMod val="85000"/>
                    <a:lumOff val="15000"/>
                  </a:schemeClr>
                </a:solidFill>
              </a:rPr>
              <a:t>検索結果が多すぎて確認に時間がかかる</a:t>
            </a:r>
            <a:r>
              <a:rPr kumimoji="1" lang="ja-JP" altLang="en-US" sz="1800" dirty="0" smtClean="0">
                <a:solidFill>
                  <a:schemeClr val="tx1">
                    <a:lumMod val="85000"/>
                    <a:lumOff val="15000"/>
                  </a:schemeClr>
                </a:solidFill>
              </a:rPr>
              <a:t>。</a:t>
            </a:r>
            <a:endParaRPr kumimoji="1" lang="en-US" altLang="ja-JP" sz="1800" dirty="0">
              <a:solidFill>
                <a:schemeClr val="tx1">
                  <a:lumMod val="85000"/>
                  <a:lumOff val="15000"/>
                </a:schemeClr>
              </a:solidFill>
            </a:endParaRPr>
          </a:p>
        </p:txBody>
      </p:sp>
      <p:pic>
        <p:nvPicPr>
          <p:cNvPr id="8" name="図 7"/>
          <p:cNvPicPr>
            <a:picLocks noChangeAspect="1"/>
          </p:cNvPicPr>
          <p:nvPr/>
        </p:nvPicPr>
        <p:blipFill>
          <a:blip r:embed="rId3"/>
          <a:stretch>
            <a:fillRect/>
          </a:stretch>
        </p:blipFill>
        <p:spPr>
          <a:xfrm>
            <a:off x="1837509" y="2090052"/>
            <a:ext cx="2145078" cy="2027717"/>
          </a:xfrm>
          <a:prstGeom prst="rect">
            <a:avLst/>
          </a:prstGeom>
        </p:spPr>
      </p:pic>
      <p:sp>
        <p:nvSpPr>
          <p:cNvPr id="16" name="角丸四角形 15"/>
          <p:cNvSpPr/>
          <p:nvPr/>
        </p:nvSpPr>
        <p:spPr>
          <a:xfrm>
            <a:off x="4550856" y="2794455"/>
            <a:ext cx="4413971" cy="460610"/>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lumMod val="85000"/>
                    <a:lumOff val="15000"/>
                  </a:schemeClr>
                </a:solidFill>
              </a:rPr>
              <a:t>情報がどこにあるかわからない</a:t>
            </a:r>
            <a:r>
              <a:rPr kumimoji="1" lang="ja-JP" altLang="en-US" sz="1800" dirty="0" smtClean="0">
                <a:solidFill>
                  <a:schemeClr val="tx1">
                    <a:lumMod val="85000"/>
                    <a:lumOff val="15000"/>
                  </a:schemeClr>
                </a:solidFill>
              </a:rPr>
              <a:t>。</a:t>
            </a:r>
            <a:endParaRPr kumimoji="1" lang="ja-JP" altLang="en-US" sz="1800" dirty="0">
              <a:solidFill>
                <a:schemeClr val="tx1">
                  <a:lumMod val="85000"/>
                  <a:lumOff val="15000"/>
                </a:schemeClr>
              </a:solidFill>
            </a:endParaRPr>
          </a:p>
        </p:txBody>
      </p:sp>
      <p:sp>
        <p:nvSpPr>
          <p:cNvPr id="17" name="角丸四角形 16"/>
          <p:cNvSpPr/>
          <p:nvPr/>
        </p:nvSpPr>
        <p:spPr>
          <a:xfrm>
            <a:off x="4550856" y="3498857"/>
            <a:ext cx="4413971" cy="460610"/>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lumMod val="85000"/>
                    <a:lumOff val="15000"/>
                  </a:schemeClr>
                </a:solidFill>
              </a:rPr>
              <a:t>なかなか目的の情報にたどり着けない。</a:t>
            </a:r>
          </a:p>
        </p:txBody>
      </p:sp>
      <p:pic>
        <p:nvPicPr>
          <p:cNvPr id="12" name="図 11"/>
          <p:cNvPicPr>
            <a:picLocks noChangeAspect="1"/>
          </p:cNvPicPr>
          <p:nvPr/>
        </p:nvPicPr>
        <p:blipFill>
          <a:blip r:embed="rId4"/>
          <a:stretch>
            <a:fillRect/>
          </a:stretch>
        </p:blipFill>
        <p:spPr>
          <a:xfrm>
            <a:off x="7192181" y="5230960"/>
            <a:ext cx="2137011" cy="1038243"/>
          </a:xfrm>
          <a:prstGeom prst="rect">
            <a:avLst/>
          </a:prstGeom>
        </p:spPr>
      </p:pic>
      <p:sp>
        <p:nvSpPr>
          <p:cNvPr id="10" name="テキスト ボックス 9"/>
          <p:cNvSpPr txBox="1"/>
          <p:nvPr/>
        </p:nvSpPr>
        <p:spPr>
          <a:xfrm>
            <a:off x="954001" y="4833347"/>
            <a:ext cx="6795539" cy="830997"/>
          </a:xfrm>
          <a:prstGeom prst="rect">
            <a:avLst/>
          </a:prstGeom>
          <a:noFill/>
        </p:spPr>
        <p:txBody>
          <a:bodyPr wrap="square" rtlCol="0">
            <a:spAutoFit/>
          </a:bodyPr>
          <a:lstStyle/>
          <a:p>
            <a:r>
              <a:rPr kumimoji="1" lang="ja-JP" altLang="en-US" sz="2400" dirty="0">
                <a:solidFill>
                  <a:schemeClr val="bg2">
                    <a:lumMod val="60000"/>
                    <a:lumOff val="40000"/>
                  </a:schemeClr>
                </a:solidFill>
              </a:rPr>
              <a:t>社内に蓄積された情報</a:t>
            </a:r>
            <a:r>
              <a:rPr kumimoji="1" lang="ja-JP" altLang="en-US" sz="2400" dirty="0">
                <a:solidFill>
                  <a:schemeClr val="tx1">
                    <a:lumMod val="85000"/>
                    <a:lumOff val="15000"/>
                  </a:schemeClr>
                </a:solidFill>
              </a:rPr>
              <a:t>も</a:t>
            </a:r>
            <a:r>
              <a:rPr kumimoji="1" lang="en-US" altLang="ja-JP" sz="2400" dirty="0">
                <a:solidFill>
                  <a:schemeClr val="tx1">
                    <a:lumMod val="85000"/>
                    <a:lumOff val="15000"/>
                  </a:schemeClr>
                </a:solidFill>
              </a:rPr>
              <a:t>ChatGPT</a:t>
            </a:r>
            <a:r>
              <a:rPr kumimoji="1" lang="ja-JP" altLang="en-US" sz="2400" dirty="0">
                <a:solidFill>
                  <a:schemeClr val="tx1">
                    <a:lumMod val="85000"/>
                    <a:lumOff val="15000"/>
                  </a:schemeClr>
                </a:solidFill>
              </a:rPr>
              <a:t>みたいに</a:t>
            </a:r>
            <a:endParaRPr kumimoji="1" lang="en-US" altLang="ja-JP" sz="2400" dirty="0">
              <a:solidFill>
                <a:schemeClr val="tx1">
                  <a:lumMod val="85000"/>
                  <a:lumOff val="15000"/>
                </a:schemeClr>
              </a:solidFill>
            </a:endParaRPr>
          </a:p>
          <a:p>
            <a:r>
              <a:rPr kumimoji="1" lang="en-US" altLang="ja-JP" sz="2400" dirty="0" smtClean="0">
                <a:solidFill>
                  <a:schemeClr val="bg2">
                    <a:lumMod val="60000"/>
                    <a:lumOff val="40000"/>
                  </a:schemeClr>
                </a:solidFill>
              </a:rPr>
              <a:t>AI</a:t>
            </a:r>
            <a:r>
              <a:rPr kumimoji="1" lang="ja-JP" altLang="en-US" sz="2400" dirty="0" smtClean="0">
                <a:solidFill>
                  <a:schemeClr val="tx1">
                    <a:lumMod val="85000"/>
                    <a:lumOff val="15000"/>
                  </a:schemeClr>
                </a:solidFill>
              </a:rPr>
              <a:t>を用いて</a:t>
            </a:r>
            <a:r>
              <a:rPr kumimoji="1" lang="ja-JP" altLang="en-US" sz="2400" dirty="0" smtClean="0">
                <a:solidFill>
                  <a:schemeClr val="bg2">
                    <a:lumMod val="60000"/>
                    <a:lumOff val="40000"/>
                  </a:schemeClr>
                </a:solidFill>
              </a:rPr>
              <a:t>対話式</a:t>
            </a:r>
            <a:r>
              <a:rPr kumimoji="1" lang="ja-JP" altLang="en-US" sz="2400" dirty="0">
                <a:solidFill>
                  <a:schemeClr val="tx1">
                    <a:lumMod val="85000"/>
                    <a:lumOff val="15000"/>
                  </a:schemeClr>
                </a:solidFill>
              </a:rPr>
              <a:t>で検索できるようにしたい</a:t>
            </a:r>
            <a:r>
              <a:rPr kumimoji="1" lang="ja-JP" altLang="en-US" sz="2400" dirty="0" smtClean="0">
                <a:solidFill>
                  <a:schemeClr val="tx1">
                    <a:lumMod val="85000"/>
                    <a:lumOff val="15000"/>
                  </a:schemeClr>
                </a:solidFill>
              </a:rPr>
              <a:t>！</a:t>
            </a:r>
            <a:endParaRPr kumimoji="1" lang="ja-JP" altLang="en-US" sz="2400"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20</a:t>
            </a:fld>
            <a:endParaRPr/>
          </a:p>
        </p:txBody>
      </p:sp>
      <p:sp>
        <p:nvSpPr>
          <p:cNvPr id="13" name="タイトル 2"/>
          <p:cNvSpPr>
            <a:spLocks noGrp="1"/>
          </p:cNvSpPr>
          <p:nvPr>
            <p:ph type="title"/>
          </p:nvPr>
        </p:nvSpPr>
        <p:spPr/>
        <p:txBody>
          <a:bodyPr/>
          <a:lstStyle/>
          <a:p>
            <a:r>
              <a:rPr kumimoji="1" lang="en-US" altLang="ja-JP" dirty="0" smtClean="0"/>
              <a:t>4. </a:t>
            </a:r>
            <a:r>
              <a:rPr kumimoji="1" lang="ja-JP" altLang="en-US" dirty="0" smtClean="0"/>
              <a:t>アプリの検証</a:t>
            </a:r>
            <a:endParaRPr kumimoji="1" lang="ja-JP" altLang="en-US" dirty="0"/>
          </a:p>
        </p:txBody>
      </p:sp>
      <p:sp>
        <p:nvSpPr>
          <p:cNvPr id="6" name="テキスト ボックス 5"/>
          <p:cNvSpPr txBox="1"/>
          <p:nvPr/>
        </p:nvSpPr>
        <p:spPr>
          <a:xfrm>
            <a:off x="1913489" y="2843871"/>
            <a:ext cx="8307871" cy="1323439"/>
          </a:xfrm>
          <a:prstGeom prst="rect">
            <a:avLst/>
          </a:prstGeom>
          <a:noFill/>
        </p:spPr>
        <p:txBody>
          <a:bodyPr wrap="square" rtlCol="0">
            <a:spAutoFit/>
          </a:bodyPr>
          <a:lstStyle/>
          <a:p>
            <a:r>
              <a:rPr kumimoji="1" lang="ja-JP" altLang="en-US" sz="2000" dirty="0"/>
              <a:t>計</a:t>
            </a:r>
            <a:r>
              <a:rPr kumimoji="1" lang="en-US" altLang="ja-JP" sz="2000" dirty="0"/>
              <a:t>9</a:t>
            </a:r>
            <a:r>
              <a:rPr kumimoji="1" lang="ja-JP" altLang="en-US" sz="2000" dirty="0"/>
              <a:t>名（アプリ使用</a:t>
            </a:r>
            <a:r>
              <a:rPr kumimoji="1" lang="en-US" altLang="ja-JP" sz="2000" dirty="0"/>
              <a:t>5</a:t>
            </a:r>
            <a:r>
              <a:rPr kumimoji="1" lang="ja-JP" altLang="en-US" sz="2000" dirty="0"/>
              <a:t>名、アプリ未使用</a:t>
            </a:r>
            <a:r>
              <a:rPr kumimoji="1" lang="en-US" altLang="ja-JP" sz="2000" dirty="0"/>
              <a:t>4</a:t>
            </a:r>
            <a:r>
              <a:rPr kumimoji="1" lang="ja-JP" altLang="en-US" sz="2000" dirty="0"/>
              <a:t>名）の</a:t>
            </a:r>
            <a:r>
              <a:rPr kumimoji="1" lang="ja-JP" altLang="en-US" sz="2000" dirty="0" smtClean="0"/>
              <a:t>社員に</a:t>
            </a:r>
            <a:endParaRPr kumimoji="1" lang="en-US" altLang="ja-JP" sz="2000" dirty="0" smtClean="0"/>
          </a:p>
          <a:p>
            <a:r>
              <a:rPr kumimoji="1" lang="ja-JP" altLang="en-US" sz="2000" dirty="0" smtClean="0"/>
              <a:t>あらかじめ指定した内容</a:t>
            </a:r>
            <a:r>
              <a:rPr kumimoji="1" lang="ja-JP" altLang="en-US" sz="2000" dirty="0"/>
              <a:t>に</a:t>
            </a:r>
            <a:r>
              <a:rPr kumimoji="1" lang="ja-JP" altLang="en-US" sz="2000" dirty="0" smtClean="0"/>
              <a:t>ついての調査を依頼。</a:t>
            </a:r>
            <a:endParaRPr kumimoji="1" lang="en-US" altLang="ja-JP" sz="2000" dirty="0" smtClean="0"/>
          </a:p>
          <a:p>
            <a:r>
              <a:rPr kumimoji="1" lang="ja-JP" altLang="en-US" sz="2000" dirty="0" smtClean="0">
                <a:solidFill>
                  <a:srgbClr val="FF0000"/>
                </a:solidFill>
              </a:rPr>
              <a:t>調査の時間</a:t>
            </a:r>
            <a:r>
              <a:rPr kumimoji="1" lang="ja-JP" altLang="en-US" sz="2000" dirty="0">
                <a:solidFill>
                  <a:srgbClr val="FF0000"/>
                </a:solidFill>
              </a:rPr>
              <a:t>に</a:t>
            </a:r>
            <a:r>
              <a:rPr kumimoji="1" lang="ja-JP" altLang="en-US" sz="2000" dirty="0" smtClean="0">
                <a:solidFill>
                  <a:srgbClr val="FF0000"/>
                </a:solidFill>
              </a:rPr>
              <a:t>差が発生するのか、回答の精度はどうか？</a:t>
            </a:r>
            <a:endParaRPr kumimoji="1" lang="en-US" altLang="ja-JP" sz="2000" dirty="0" smtClean="0">
              <a:solidFill>
                <a:srgbClr val="FF0000"/>
              </a:solidFill>
            </a:endParaRPr>
          </a:p>
          <a:p>
            <a:r>
              <a:rPr kumimoji="1" lang="ja-JP" altLang="en-US" sz="2000" dirty="0" smtClean="0"/>
              <a:t>検証を行う。</a:t>
            </a:r>
            <a:endParaRPr kumimoji="1" lang="en-US" altLang="ja-JP" sz="2000" dirty="0" smtClean="0"/>
          </a:p>
        </p:txBody>
      </p:sp>
    </p:spTree>
    <p:extLst>
      <p:ext uri="{BB962C8B-B14F-4D97-AF65-F5344CB8AC3E}">
        <p14:creationId xmlns:p14="http://schemas.microsoft.com/office/powerpoint/2010/main" val="2811667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21</a:t>
            </a:fld>
            <a:endParaRPr/>
          </a:p>
        </p:txBody>
      </p:sp>
      <p:sp>
        <p:nvSpPr>
          <p:cNvPr id="13" name="タイトル 2"/>
          <p:cNvSpPr>
            <a:spLocks noGrp="1"/>
          </p:cNvSpPr>
          <p:nvPr>
            <p:ph type="title"/>
          </p:nvPr>
        </p:nvSpPr>
        <p:spPr/>
        <p:txBody>
          <a:bodyPr/>
          <a:lstStyle/>
          <a:p>
            <a:r>
              <a:rPr kumimoji="1" lang="en-US" altLang="ja-JP" dirty="0" smtClean="0"/>
              <a:t>4. </a:t>
            </a:r>
            <a:r>
              <a:rPr kumimoji="1" lang="ja-JP" altLang="en-US" dirty="0" smtClean="0"/>
              <a:t>アプリの検証</a:t>
            </a:r>
            <a:endParaRPr kumimoji="1" lang="ja-JP" altLang="en-US" dirty="0"/>
          </a:p>
        </p:txBody>
      </p:sp>
      <p:sp>
        <p:nvSpPr>
          <p:cNvPr id="5" name="テキスト ボックス 4"/>
          <p:cNvSpPr txBox="1"/>
          <p:nvPr/>
        </p:nvSpPr>
        <p:spPr>
          <a:xfrm>
            <a:off x="1530722" y="1433293"/>
            <a:ext cx="2628040" cy="707886"/>
          </a:xfrm>
          <a:prstGeom prst="rect">
            <a:avLst/>
          </a:prstGeom>
          <a:noFill/>
        </p:spPr>
        <p:txBody>
          <a:bodyPr wrap="square" rtlCol="0">
            <a:spAutoFit/>
          </a:bodyPr>
          <a:lstStyle/>
          <a:p>
            <a:r>
              <a:rPr kumimoji="1" lang="ja-JP" altLang="en-US" sz="2000" dirty="0" smtClean="0"/>
              <a:t>検証結果</a:t>
            </a:r>
            <a:endParaRPr kumimoji="1" lang="en-US" altLang="ja-JP" sz="2000" dirty="0" smtClean="0"/>
          </a:p>
          <a:p>
            <a:r>
              <a:rPr kumimoji="1" lang="ja-JP" altLang="en-US" sz="2000" dirty="0" smtClean="0"/>
              <a:t>平均削減時間</a:t>
            </a:r>
            <a:endParaRPr kumimoji="1" lang="en-US" altLang="ja-JP" sz="2000" dirty="0" smtClean="0"/>
          </a:p>
        </p:txBody>
      </p:sp>
      <p:sp>
        <p:nvSpPr>
          <p:cNvPr id="6" name="テキスト ボックス 5"/>
          <p:cNvSpPr txBox="1"/>
          <p:nvPr/>
        </p:nvSpPr>
        <p:spPr>
          <a:xfrm>
            <a:off x="2436330" y="2891661"/>
            <a:ext cx="2628040" cy="400110"/>
          </a:xfrm>
          <a:prstGeom prst="rect">
            <a:avLst/>
          </a:prstGeom>
          <a:noFill/>
        </p:spPr>
        <p:txBody>
          <a:bodyPr wrap="square" rtlCol="0">
            <a:spAutoFit/>
          </a:bodyPr>
          <a:lstStyle/>
          <a:p>
            <a:r>
              <a:rPr kumimoji="1" lang="ja-JP" altLang="en-US" sz="2000" dirty="0">
                <a:solidFill>
                  <a:srgbClr val="FF0000"/>
                </a:solidFill>
              </a:rPr>
              <a:t>改善</a:t>
            </a:r>
            <a:r>
              <a:rPr kumimoji="1" lang="ja-JP" altLang="en-US" sz="2000" dirty="0" smtClean="0">
                <a:solidFill>
                  <a:srgbClr val="FF0000"/>
                </a:solidFill>
              </a:rPr>
              <a:t>効果の金額！！</a:t>
            </a:r>
            <a:endParaRPr kumimoji="1" lang="en-US" altLang="ja-JP" sz="2000" dirty="0" smtClean="0">
              <a:solidFill>
                <a:srgbClr val="FF0000"/>
              </a:solidFill>
            </a:endParaRPr>
          </a:p>
        </p:txBody>
      </p:sp>
    </p:spTree>
    <p:extLst>
      <p:ext uri="{BB962C8B-B14F-4D97-AF65-F5344CB8AC3E}">
        <p14:creationId xmlns:p14="http://schemas.microsoft.com/office/powerpoint/2010/main" val="821375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22</a:t>
            </a:fld>
            <a:endParaRPr/>
          </a:p>
        </p:txBody>
      </p:sp>
      <p:sp>
        <p:nvSpPr>
          <p:cNvPr id="13" name="タイトル 2"/>
          <p:cNvSpPr>
            <a:spLocks noGrp="1"/>
          </p:cNvSpPr>
          <p:nvPr>
            <p:ph type="title"/>
          </p:nvPr>
        </p:nvSpPr>
        <p:spPr/>
        <p:txBody>
          <a:bodyPr/>
          <a:lstStyle/>
          <a:p>
            <a:r>
              <a:rPr kumimoji="1" lang="en-US" altLang="ja-JP" dirty="0" smtClean="0"/>
              <a:t>4. </a:t>
            </a:r>
            <a:r>
              <a:rPr kumimoji="1" lang="ja-JP" altLang="en-US" dirty="0" smtClean="0"/>
              <a:t>アプリの検証</a:t>
            </a:r>
            <a:endParaRPr kumimoji="1" lang="ja-JP" altLang="en-US" dirty="0"/>
          </a:p>
        </p:txBody>
      </p:sp>
      <p:sp>
        <p:nvSpPr>
          <p:cNvPr id="5" name="テキスト ボックス 4"/>
          <p:cNvSpPr txBox="1"/>
          <p:nvPr/>
        </p:nvSpPr>
        <p:spPr>
          <a:xfrm>
            <a:off x="1530722" y="1257447"/>
            <a:ext cx="3911716" cy="707886"/>
          </a:xfrm>
          <a:prstGeom prst="rect">
            <a:avLst/>
          </a:prstGeom>
          <a:noFill/>
        </p:spPr>
        <p:txBody>
          <a:bodyPr wrap="square" rtlCol="0">
            <a:spAutoFit/>
          </a:bodyPr>
          <a:lstStyle/>
          <a:p>
            <a:r>
              <a:rPr kumimoji="1" lang="ja-JP" altLang="en-US" sz="2000" dirty="0" smtClean="0"/>
              <a:t>検証結果</a:t>
            </a:r>
            <a:endParaRPr kumimoji="1" lang="en-US" altLang="ja-JP" sz="2000" dirty="0" smtClean="0"/>
          </a:p>
          <a:p>
            <a:r>
              <a:rPr kumimoji="1" lang="ja-JP" altLang="en-US" sz="2000" dirty="0" smtClean="0"/>
              <a:t>回答精度</a:t>
            </a:r>
            <a:endParaRPr kumimoji="1" lang="en-US" altLang="ja-JP" sz="2000" dirty="0" smtClean="0"/>
          </a:p>
        </p:txBody>
      </p:sp>
      <p:sp>
        <p:nvSpPr>
          <p:cNvPr id="7" name="テキスト ボックス 6"/>
          <p:cNvSpPr txBox="1"/>
          <p:nvPr/>
        </p:nvSpPr>
        <p:spPr>
          <a:xfrm>
            <a:off x="2304747" y="3447170"/>
            <a:ext cx="4720307" cy="1015663"/>
          </a:xfrm>
          <a:prstGeom prst="rect">
            <a:avLst/>
          </a:prstGeom>
          <a:noFill/>
        </p:spPr>
        <p:txBody>
          <a:bodyPr wrap="square" rtlCol="0">
            <a:spAutoFit/>
          </a:bodyPr>
          <a:lstStyle/>
          <a:p>
            <a:r>
              <a:rPr kumimoji="1" lang="ja-JP" altLang="en-US" sz="2000" dirty="0" smtClean="0">
                <a:solidFill>
                  <a:schemeClr val="tx1"/>
                </a:solidFill>
              </a:rPr>
              <a:t>アプリを使ったほうが検索に時間がかかったり、検索内容が帰ってこないことがあった</a:t>
            </a:r>
            <a:r>
              <a:rPr kumimoji="1" lang="en-US" altLang="ja-JP" sz="2000" dirty="0" smtClean="0">
                <a:solidFill>
                  <a:schemeClr val="tx1"/>
                </a:solidFill>
              </a:rPr>
              <a:t>…</a:t>
            </a:r>
          </a:p>
        </p:txBody>
      </p:sp>
      <p:sp>
        <p:nvSpPr>
          <p:cNvPr id="8" name="テキスト ボックス 7"/>
          <p:cNvSpPr txBox="1"/>
          <p:nvPr/>
        </p:nvSpPr>
        <p:spPr>
          <a:xfrm>
            <a:off x="3486580" y="4769926"/>
            <a:ext cx="4720307" cy="400110"/>
          </a:xfrm>
          <a:prstGeom prst="rect">
            <a:avLst/>
          </a:prstGeom>
          <a:noFill/>
        </p:spPr>
        <p:txBody>
          <a:bodyPr wrap="square" rtlCol="0">
            <a:spAutoFit/>
          </a:bodyPr>
          <a:lstStyle/>
          <a:p>
            <a:r>
              <a:rPr kumimoji="1" lang="ja-JP" altLang="en-US" sz="2000" dirty="0" smtClean="0">
                <a:solidFill>
                  <a:schemeClr val="tx1"/>
                </a:solidFill>
              </a:rPr>
              <a:t>なぜ？⇒詳しくみてみよう！</a:t>
            </a:r>
            <a:endParaRPr kumimoji="1" lang="en-US" altLang="ja-JP" sz="2000" dirty="0" smtClean="0">
              <a:solidFill>
                <a:schemeClr val="tx1"/>
              </a:solidFill>
            </a:endParaRPr>
          </a:p>
        </p:txBody>
      </p:sp>
      <p:sp>
        <p:nvSpPr>
          <p:cNvPr id="9" name="テキスト ボックス 8"/>
          <p:cNvSpPr txBox="1"/>
          <p:nvPr/>
        </p:nvSpPr>
        <p:spPr>
          <a:xfrm>
            <a:off x="2592846" y="2240893"/>
            <a:ext cx="4720307" cy="400110"/>
          </a:xfrm>
          <a:prstGeom prst="rect">
            <a:avLst/>
          </a:prstGeom>
          <a:noFill/>
        </p:spPr>
        <p:txBody>
          <a:bodyPr wrap="square" rtlCol="0">
            <a:spAutoFit/>
          </a:bodyPr>
          <a:lstStyle/>
          <a:p>
            <a:r>
              <a:rPr kumimoji="1" lang="ja-JP" altLang="en-US" sz="2000" dirty="0" smtClean="0">
                <a:solidFill>
                  <a:schemeClr val="tx1"/>
                </a:solidFill>
              </a:rPr>
              <a:t>さらっと結果を乗せる感じで</a:t>
            </a:r>
            <a:endParaRPr kumimoji="1" lang="en-US" altLang="ja-JP" sz="2000" dirty="0" smtClean="0">
              <a:solidFill>
                <a:schemeClr val="tx1"/>
              </a:solidFill>
            </a:endParaRPr>
          </a:p>
        </p:txBody>
      </p:sp>
    </p:spTree>
    <p:extLst>
      <p:ext uri="{BB962C8B-B14F-4D97-AF65-F5344CB8AC3E}">
        <p14:creationId xmlns:p14="http://schemas.microsoft.com/office/powerpoint/2010/main" val="24445924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23</a:t>
            </a:fld>
            <a:endParaRPr/>
          </a:p>
        </p:txBody>
      </p:sp>
      <p:sp>
        <p:nvSpPr>
          <p:cNvPr id="13" name="タイトル 2"/>
          <p:cNvSpPr>
            <a:spLocks noGrp="1"/>
          </p:cNvSpPr>
          <p:nvPr>
            <p:ph type="title"/>
          </p:nvPr>
        </p:nvSpPr>
        <p:spPr/>
        <p:txBody>
          <a:bodyPr/>
          <a:lstStyle/>
          <a:p>
            <a:r>
              <a:rPr kumimoji="1" lang="en-US" altLang="ja-JP" dirty="0" smtClean="0"/>
              <a:t>4. </a:t>
            </a:r>
            <a:r>
              <a:rPr kumimoji="1" lang="ja-JP" altLang="en-US" dirty="0" smtClean="0"/>
              <a:t>アプリの検証</a:t>
            </a:r>
            <a:endParaRPr kumimoji="1" lang="ja-JP" altLang="en-US" dirty="0"/>
          </a:p>
        </p:txBody>
      </p:sp>
      <p:sp>
        <p:nvSpPr>
          <p:cNvPr id="5" name="テキスト ボックス 4"/>
          <p:cNvSpPr txBox="1"/>
          <p:nvPr/>
        </p:nvSpPr>
        <p:spPr>
          <a:xfrm>
            <a:off x="1530722" y="1257447"/>
            <a:ext cx="3911716" cy="707886"/>
          </a:xfrm>
          <a:prstGeom prst="rect">
            <a:avLst/>
          </a:prstGeom>
          <a:noFill/>
        </p:spPr>
        <p:txBody>
          <a:bodyPr wrap="square" rtlCol="0">
            <a:spAutoFit/>
          </a:bodyPr>
          <a:lstStyle/>
          <a:p>
            <a:r>
              <a:rPr kumimoji="1" lang="ja-JP" altLang="en-US" sz="2000" smtClean="0"/>
              <a:t>検証結果</a:t>
            </a:r>
            <a:endParaRPr kumimoji="1" lang="en-US" altLang="ja-JP" sz="2000" smtClean="0"/>
          </a:p>
          <a:p>
            <a:r>
              <a:rPr kumimoji="1" lang="ja-JP" altLang="en-US" sz="2000" smtClean="0"/>
              <a:t>回答精度</a:t>
            </a:r>
            <a:endParaRPr kumimoji="1" lang="en-US" altLang="ja-JP" sz="2000" dirty="0" smtClean="0"/>
          </a:p>
        </p:txBody>
      </p:sp>
      <p:sp>
        <p:nvSpPr>
          <p:cNvPr id="10" name="テキスト ボックス 9"/>
          <p:cNvSpPr txBox="1"/>
          <p:nvPr/>
        </p:nvSpPr>
        <p:spPr>
          <a:xfrm>
            <a:off x="2324961" y="2463724"/>
            <a:ext cx="5720000" cy="707886"/>
          </a:xfrm>
          <a:prstGeom prst="rect">
            <a:avLst/>
          </a:prstGeom>
          <a:noFill/>
        </p:spPr>
        <p:txBody>
          <a:bodyPr wrap="square" rtlCol="0">
            <a:spAutoFit/>
          </a:bodyPr>
          <a:lstStyle/>
          <a:p>
            <a:r>
              <a:rPr kumimoji="1" lang="ja-JP" altLang="en-US" sz="2000" dirty="0" smtClean="0"/>
              <a:t>「アプリ</a:t>
            </a:r>
            <a:r>
              <a:rPr kumimoji="1" lang="ja-JP" altLang="en-US" sz="2000" dirty="0"/>
              <a:t>使用時の検索精度に</a:t>
            </a:r>
            <a:r>
              <a:rPr kumimoji="1" lang="ja-JP" altLang="en-US" sz="2000" dirty="0" smtClean="0"/>
              <a:t>ついて」の部分をわかりやすく記載！！</a:t>
            </a:r>
            <a:endParaRPr kumimoji="1" lang="en-US" altLang="ja-JP" sz="2000" dirty="0" smtClean="0"/>
          </a:p>
        </p:txBody>
      </p:sp>
      <p:sp>
        <p:nvSpPr>
          <p:cNvPr id="12" name="テキスト ボックス 11"/>
          <p:cNvSpPr txBox="1"/>
          <p:nvPr/>
        </p:nvSpPr>
        <p:spPr>
          <a:xfrm>
            <a:off x="1141105" y="3737338"/>
            <a:ext cx="8764895" cy="2246769"/>
          </a:xfrm>
          <a:prstGeom prst="rect">
            <a:avLst/>
          </a:prstGeom>
          <a:noFill/>
        </p:spPr>
        <p:txBody>
          <a:bodyPr wrap="square" rtlCol="0">
            <a:spAutoFit/>
          </a:bodyPr>
          <a:lstStyle/>
          <a:p>
            <a:r>
              <a:rPr kumimoji="1" lang="ja-JP" altLang="en-US" sz="2000" dirty="0"/>
              <a:t>この結果から、同一の検索ワードで検索した際に、アプリ未使用時には上位に表示される目的の情報でも、アプリ使用時には表示されない場合があることを確認できた。又、アプリ使用時に同一の検索ワードで検索した場合でも、異なる検索結果が表示される可能性があることも確認できた</a:t>
            </a:r>
            <a:r>
              <a:rPr kumimoji="1" lang="ja-JP" altLang="en-US" sz="2000" dirty="0" smtClean="0"/>
              <a:t>。</a:t>
            </a:r>
            <a:endParaRPr kumimoji="1" lang="en-US" altLang="ja-JP" sz="2000" dirty="0" smtClean="0"/>
          </a:p>
          <a:p>
            <a:r>
              <a:rPr kumimoji="1" lang="en-US" altLang="ja-JP" sz="2000" dirty="0"/>
              <a:t>Atlassian Intelligence</a:t>
            </a:r>
            <a:r>
              <a:rPr kumimoji="1" lang="ja-JP" altLang="en-US" sz="2000" dirty="0"/>
              <a:t>の</a:t>
            </a:r>
            <a:r>
              <a:rPr kumimoji="1" lang="en-US" altLang="ja-JP" sz="2000" dirty="0"/>
              <a:t>AI</a:t>
            </a:r>
            <a:r>
              <a:rPr kumimoji="1" lang="ja-JP" altLang="en-US" sz="2000" dirty="0"/>
              <a:t>による検索精度は不十分な箇所があることが明らかとなった。</a:t>
            </a:r>
            <a:endParaRPr kumimoji="1" lang="en-US" altLang="ja-JP" sz="2000" dirty="0" smtClean="0"/>
          </a:p>
          <a:p>
            <a:r>
              <a:rPr kumimoji="1" lang="ja-JP" altLang="en-US" sz="2000" dirty="0" smtClean="0"/>
              <a:t>⇒ここをまとめる</a:t>
            </a:r>
            <a:endParaRPr kumimoji="1" lang="en-US" altLang="ja-JP" sz="2000" dirty="0" smtClean="0"/>
          </a:p>
        </p:txBody>
      </p:sp>
    </p:spTree>
    <p:extLst>
      <p:ext uri="{BB962C8B-B14F-4D97-AF65-F5344CB8AC3E}">
        <p14:creationId xmlns:p14="http://schemas.microsoft.com/office/powerpoint/2010/main" val="40331273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24</a:t>
            </a:fld>
            <a:endParaRPr/>
          </a:p>
        </p:txBody>
      </p:sp>
      <p:sp>
        <p:nvSpPr>
          <p:cNvPr id="13" name="タイトル 2"/>
          <p:cNvSpPr>
            <a:spLocks noGrp="1"/>
          </p:cNvSpPr>
          <p:nvPr>
            <p:ph type="title"/>
          </p:nvPr>
        </p:nvSpPr>
        <p:spPr/>
        <p:txBody>
          <a:bodyPr/>
          <a:lstStyle/>
          <a:p>
            <a:r>
              <a:rPr kumimoji="1" lang="en-US" altLang="ja-JP" dirty="0" smtClean="0"/>
              <a:t>4. </a:t>
            </a:r>
            <a:r>
              <a:rPr kumimoji="1" lang="ja-JP" altLang="en-US" dirty="0" smtClean="0"/>
              <a:t>アプリの検証</a:t>
            </a:r>
            <a:endParaRPr kumimoji="1" lang="ja-JP" altLang="en-US" dirty="0"/>
          </a:p>
        </p:txBody>
      </p:sp>
      <p:sp>
        <p:nvSpPr>
          <p:cNvPr id="5" name="テキスト ボックス 4"/>
          <p:cNvSpPr txBox="1"/>
          <p:nvPr/>
        </p:nvSpPr>
        <p:spPr>
          <a:xfrm>
            <a:off x="1530722" y="1257447"/>
            <a:ext cx="3911716" cy="707886"/>
          </a:xfrm>
          <a:prstGeom prst="rect">
            <a:avLst/>
          </a:prstGeom>
          <a:noFill/>
        </p:spPr>
        <p:txBody>
          <a:bodyPr wrap="square" rtlCol="0">
            <a:spAutoFit/>
          </a:bodyPr>
          <a:lstStyle/>
          <a:p>
            <a:r>
              <a:rPr kumimoji="1" lang="ja-JP" altLang="en-US" sz="2000" smtClean="0"/>
              <a:t>検証結果</a:t>
            </a:r>
            <a:endParaRPr kumimoji="1" lang="en-US" altLang="ja-JP" sz="2000" smtClean="0"/>
          </a:p>
          <a:p>
            <a:r>
              <a:rPr kumimoji="1" lang="ja-JP" altLang="en-US" sz="2000" smtClean="0"/>
              <a:t>回答精度</a:t>
            </a:r>
            <a:endParaRPr kumimoji="1" lang="en-US" altLang="ja-JP" sz="2000" dirty="0" smtClean="0"/>
          </a:p>
        </p:txBody>
      </p:sp>
      <p:sp>
        <p:nvSpPr>
          <p:cNvPr id="7" name="テキスト ボックス 6"/>
          <p:cNvSpPr txBox="1"/>
          <p:nvPr/>
        </p:nvSpPr>
        <p:spPr>
          <a:xfrm>
            <a:off x="1912361" y="4455170"/>
            <a:ext cx="6818399" cy="1015663"/>
          </a:xfrm>
          <a:prstGeom prst="rect">
            <a:avLst/>
          </a:prstGeom>
          <a:noFill/>
        </p:spPr>
        <p:txBody>
          <a:bodyPr wrap="square" rtlCol="0">
            <a:spAutoFit/>
          </a:bodyPr>
          <a:lstStyle/>
          <a:p>
            <a:r>
              <a:rPr kumimoji="1" lang="ja-JP" altLang="en-US" sz="2000" dirty="0" smtClean="0"/>
              <a:t>公式ドキュメントより</a:t>
            </a:r>
            <a:r>
              <a:rPr kumimoji="1" lang="en-US" altLang="ja-JP" sz="2000" dirty="0" smtClean="0"/>
              <a:t>…</a:t>
            </a:r>
            <a:r>
              <a:rPr kumimoji="1" lang="ja-JP" altLang="en-US" sz="2000" dirty="0" smtClean="0"/>
              <a:t>とあり、</a:t>
            </a:r>
            <a:endParaRPr kumimoji="1" lang="en-US" altLang="ja-JP" sz="2000" dirty="0" smtClean="0"/>
          </a:p>
          <a:p>
            <a:r>
              <a:rPr kumimoji="1" lang="ja-JP" altLang="en-US" sz="2000" dirty="0" smtClean="0">
                <a:solidFill>
                  <a:srgbClr val="FF0000"/>
                </a:solidFill>
              </a:rPr>
              <a:t>より活用されていくことで学習データが増えて、</a:t>
            </a:r>
            <a:endParaRPr kumimoji="1" lang="en-US" altLang="ja-JP" sz="2000" dirty="0" smtClean="0">
              <a:solidFill>
                <a:srgbClr val="FF0000"/>
              </a:solidFill>
            </a:endParaRPr>
          </a:p>
          <a:p>
            <a:r>
              <a:rPr kumimoji="1" lang="ja-JP" altLang="en-US" sz="2000" dirty="0" smtClean="0">
                <a:solidFill>
                  <a:srgbClr val="FF0000"/>
                </a:solidFill>
              </a:rPr>
              <a:t>今後もっと</a:t>
            </a:r>
            <a:r>
              <a:rPr kumimoji="1" lang="en-US" altLang="ja-JP" sz="2000" dirty="0" smtClean="0">
                <a:solidFill>
                  <a:srgbClr val="FF0000"/>
                </a:solidFill>
              </a:rPr>
              <a:t>AI</a:t>
            </a:r>
            <a:r>
              <a:rPr kumimoji="1" lang="ja-JP" altLang="en-US" sz="2000" dirty="0" smtClean="0">
                <a:solidFill>
                  <a:srgbClr val="FF0000"/>
                </a:solidFill>
              </a:rPr>
              <a:t>の精度は上がる！</a:t>
            </a:r>
            <a:endParaRPr kumimoji="1" lang="en-US" altLang="ja-JP" sz="2000" dirty="0">
              <a:solidFill>
                <a:srgbClr val="FF0000"/>
              </a:solidFill>
            </a:endParaRPr>
          </a:p>
        </p:txBody>
      </p:sp>
      <p:sp>
        <p:nvSpPr>
          <p:cNvPr id="8" name="テキスト ボックス 7"/>
          <p:cNvSpPr txBox="1"/>
          <p:nvPr/>
        </p:nvSpPr>
        <p:spPr>
          <a:xfrm>
            <a:off x="1376032" y="3095013"/>
            <a:ext cx="7891059" cy="400110"/>
          </a:xfrm>
          <a:prstGeom prst="rect">
            <a:avLst/>
          </a:prstGeom>
          <a:noFill/>
        </p:spPr>
        <p:txBody>
          <a:bodyPr wrap="square" rtlCol="0">
            <a:spAutoFit/>
          </a:bodyPr>
          <a:lstStyle/>
          <a:p>
            <a:r>
              <a:rPr kumimoji="1" lang="en-US" altLang="ja-JP" sz="2000" dirty="0" smtClean="0"/>
              <a:t>7</a:t>
            </a:r>
            <a:r>
              <a:rPr kumimoji="1" lang="ja-JP" altLang="en-US" sz="2000" dirty="0" smtClean="0"/>
              <a:t>月から学習が始まる</a:t>
            </a:r>
            <a:r>
              <a:rPr kumimoji="1" lang="en-US" altLang="ja-JP" sz="2000" dirty="0" smtClean="0"/>
              <a:t>…AI</a:t>
            </a:r>
            <a:r>
              <a:rPr kumimoji="1" lang="ja-JP" altLang="en-US" sz="2000" dirty="0" smtClean="0"/>
              <a:t>はまだ学習段階である可能性が高い！</a:t>
            </a:r>
            <a:endParaRPr kumimoji="1" lang="en-US" altLang="ja-JP" sz="2000" dirty="0"/>
          </a:p>
        </p:txBody>
      </p:sp>
    </p:spTree>
    <p:extLst>
      <p:ext uri="{BB962C8B-B14F-4D97-AF65-F5344CB8AC3E}">
        <p14:creationId xmlns:p14="http://schemas.microsoft.com/office/powerpoint/2010/main" val="4252825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25</a:t>
            </a:fld>
            <a:endParaRPr/>
          </a:p>
        </p:txBody>
      </p:sp>
      <p:sp>
        <p:nvSpPr>
          <p:cNvPr id="13" name="タイトル 2"/>
          <p:cNvSpPr>
            <a:spLocks noGrp="1"/>
          </p:cNvSpPr>
          <p:nvPr>
            <p:ph type="title"/>
          </p:nvPr>
        </p:nvSpPr>
        <p:spPr/>
        <p:txBody>
          <a:bodyPr/>
          <a:lstStyle/>
          <a:p>
            <a:r>
              <a:rPr kumimoji="1" lang="en-US" altLang="ja-JP" dirty="0" smtClean="0"/>
              <a:t>4. </a:t>
            </a:r>
            <a:r>
              <a:rPr kumimoji="1" lang="ja-JP" altLang="en-US" dirty="0" smtClean="0"/>
              <a:t>アプリの検証</a:t>
            </a:r>
            <a:endParaRPr kumimoji="1" lang="ja-JP" altLang="en-US" dirty="0"/>
          </a:p>
        </p:txBody>
      </p:sp>
      <p:sp>
        <p:nvSpPr>
          <p:cNvPr id="5" name="テキスト ボックス 4"/>
          <p:cNvSpPr txBox="1"/>
          <p:nvPr/>
        </p:nvSpPr>
        <p:spPr>
          <a:xfrm>
            <a:off x="1530722" y="1257447"/>
            <a:ext cx="3911716" cy="707886"/>
          </a:xfrm>
          <a:prstGeom prst="rect">
            <a:avLst/>
          </a:prstGeom>
          <a:noFill/>
        </p:spPr>
        <p:txBody>
          <a:bodyPr wrap="square" rtlCol="0">
            <a:spAutoFit/>
          </a:bodyPr>
          <a:lstStyle/>
          <a:p>
            <a:r>
              <a:rPr kumimoji="1" lang="ja-JP" altLang="en-US" sz="2000" smtClean="0"/>
              <a:t>検証結果</a:t>
            </a:r>
            <a:endParaRPr kumimoji="1" lang="en-US" altLang="ja-JP" sz="2000" smtClean="0"/>
          </a:p>
          <a:p>
            <a:r>
              <a:rPr kumimoji="1" lang="ja-JP" altLang="en-US" sz="2000" smtClean="0"/>
              <a:t>回答精度</a:t>
            </a:r>
            <a:endParaRPr kumimoji="1" lang="en-US" altLang="ja-JP" sz="2000" dirty="0" smtClean="0"/>
          </a:p>
        </p:txBody>
      </p:sp>
      <p:sp>
        <p:nvSpPr>
          <p:cNvPr id="7" name="テキスト ボックス 6"/>
          <p:cNvSpPr txBox="1"/>
          <p:nvPr/>
        </p:nvSpPr>
        <p:spPr>
          <a:xfrm>
            <a:off x="1929946" y="4076040"/>
            <a:ext cx="6818399" cy="707886"/>
          </a:xfrm>
          <a:prstGeom prst="rect">
            <a:avLst/>
          </a:prstGeom>
          <a:noFill/>
        </p:spPr>
        <p:txBody>
          <a:bodyPr wrap="square" rtlCol="0">
            <a:spAutoFit/>
          </a:bodyPr>
          <a:lstStyle/>
          <a:p>
            <a:r>
              <a:rPr kumimoji="1" lang="ja-JP" altLang="en-US" sz="2000" dirty="0">
                <a:solidFill>
                  <a:srgbClr val="FF0000"/>
                </a:solidFill>
              </a:rPr>
              <a:t>今後も正確なデータを随時追加し、そのデータを整理することにより</a:t>
            </a:r>
            <a:r>
              <a:rPr kumimoji="1" lang="ja-JP" altLang="en-US" sz="2000" dirty="0" smtClean="0">
                <a:solidFill>
                  <a:srgbClr val="FF0000"/>
                </a:solidFill>
              </a:rPr>
              <a:t>、</a:t>
            </a:r>
            <a:r>
              <a:rPr kumimoji="1" lang="en-US" altLang="ja-JP" sz="2000" dirty="0" smtClean="0">
                <a:solidFill>
                  <a:srgbClr val="FF0000"/>
                </a:solidFill>
              </a:rPr>
              <a:t>AI</a:t>
            </a:r>
            <a:r>
              <a:rPr kumimoji="1" lang="ja-JP" altLang="en-US" sz="2000" dirty="0" smtClean="0">
                <a:solidFill>
                  <a:srgbClr val="FF0000"/>
                </a:solidFill>
              </a:rPr>
              <a:t>の効果が発揮される！</a:t>
            </a:r>
            <a:endParaRPr kumimoji="1" lang="en-US" altLang="ja-JP" sz="2000" dirty="0">
              <a:solidFill>
                <a:srgbClr val="FF0000"/>
              </a:solidFill>
            </a:endParaRPr>
          </a:p>
        </p:txBody>
      </p:sp>
      <p:sp>
        <p:nvSpPr>
          <p:cNvPr id="8" name="テキスト ボックス 7"/>
          <p:cNvSpPr txBox="1"/>
          <p:nvPr/>
        </p:nvSpPr>
        <p:spPr>
          <a:xfrm>
            <a:off x="1007470" y="2417548"/>
            <a:ext cx="7891059" cy="1015663"/>
          </a:xfrm>
          <a:prstGeom prst="rect">
            <a:avLst/>
          </a:prstGeom>
          <a:noFill/>
        </p:spPr>
        <p:txBody>
          <a:bodyPr wrap="square" rtlCol="0">
            <a:spAutoFit/>
          </a:bodyPr>
          <a:lstStyle/>
          <a:p>
            <a:r>
              <a:rPr kumimoji="1" lang="ja-JP" altLang="en-US" sz="2000" dirty="0"/>
              <a:t>公式ドキュメントより、「</a:t>
            </a:r>
            <a:r>
              <a:rPr kumimoji="1" lang="en-US" altLang="ja-JP" sz="2000" dirty="0"/>
              <a:t>Confluence</a:t>
            </a:r>
            <a:r>
              <a:rPr kumimoji="1" lang="ja-JP" altLang="en-US" sz="2000" dirty="0"/>
              <a:t>に詳細かつ完全で最新のコンテンツが豊富に存在する場合に「</a:t>
            </a:r>
            <a:r>
              <a:rPr kumimoji="1" lang="en-US" altLang="ja-JP" sz="2000" dirty="0"/>
              <a:t>Atlassian Intelligence</a:t>
            </a:r>
            <a:r>
              <a:rPr kumimoji="1" lang="ja-JP" altLang="en-US" sz="2000" dirty="0"/>
              <a:t>」は最も効果的に機能する</a:t>
            </a:r>
            <a:r>
              <a:rPr kumimoji="1" lang="ja-JP" altLang="en-US" sz="2000" dirty="0" smtClean="0"/>
              <a:t>」とあり、</a:t>
            </a:r>
            <a:endParaRPr kumimoji="1" lang="en-US" altLang="ja-JP" sz="2000" dirty="0"/>
          </a:p>
        </p:txBody>
      </p:sp>
    </p:spTree>
    <p:extLst>
      <p:ext uri="{BB962C8B-B14F-4D97-AF65-F5344CB8AC3E}">
        <p14:creationId xmlns:p14="http://schemas.microsoft.com/office/powerpoint/2010/main" val="19734920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26</a:t>
            </a:fld>
            <a:endParaRPr/>
          </a:p>
        </p:txBody>
      </p:sp>
      <p:sp>
        <p:nvSpPr>
          <p:cNvPr id="13" name="タイトル 2"/>
          <p:cNvSpPr>
            <a:spLocks noGrp="1"/>
          </p:cNvSpPr>
          <p:nvPr>
            <p:ph type="title"/>
          </p:nvPr>
        </p:nvSpPr>
        <p:spPr/>
        <p:txBody>
          <a:bodyPr/>
          <a:lstStyle/>
          <a:p>
            <a:r>
              <a:rPr kumimoji="1" lang="en-US" altLang="ja-JP" dirty="0"/>
              <a:t>5</a:t>
            </a:r>
            <a:r>
              <a:rPr kumimoji="1" lang="en-US" altLang="ja-JP" dirty="0" smtClean="0"/>
              <a:t>. </a:t>
            </a:r>
            <a:r>
              <a:rPr kumimoji="1" lang="ja-JP" altLang="en-US" dirty="0" smtClean="0"/>
              <a:t>今後の取り組み</a:t>
            </a:r>
            <a:endParaRPr kumimoji="1" lang="ja-JP" altLang="en-US" dirty="0"/>
          </a:p>
        </p:txBody>
      </p:sp>
      <p:sp>
        <p:nvSpPr>
          <p:cNvPr id="7" name="テキスト ボックス 6"/>
          <p:cNvSpPr txBox="1"/>
          <p:nvPr/>
        </p:nvSpPr>
        <p:spPr>
          <a:xfrm>
            <a:off x="1698591" y="4314014"/>
            <a:ext cx="6818399" cy="707886"/>
          </a:xfrm>
          <a:prstGeom prst="rect">
            <a:avLst/>
          </a:prstGeom>
          <a:noFill/>
        </p:spPr>
        <p:txBody>
          <a:bodyPr wrap="square" rtlCol="0">
            <a:spAutoFit/>
          </a:bodyPr>
          <a:lstStyle/>
          <a:p>
            <a:r>
              <a:rPr kumimoji="1" lang="ja-JP" altLang="en-US" sz="2000" dirty="0" smtClean="0">
                <a:solidFill>
                  <a:srgbClr val="FF0000"/>
                </a:solidFill>
              </a:rPr>
              <a:t>簡便</a:t>
            </a:r>
            <a:r>
              <a:rPr kumimoji="1" lang="ja-JP" altLang="en-US" sz="2000" dirty="0">
                <a:solidFill>
                  <a:srgbClr val="FF0000"/>
                </a:solidFill>
              </a:rPr>
              <a:t>な情報反映手法を検討し情報の蓄積をより活発化させることや、</a:t>
            </a:r>
            <a:r>
              <a:rPr kumimoji="1" lang="en-US" altLang="ja-JP" sz="2000" dirty="0">
                <a:solidFill>
                  <a:srgbClr val="FF0000"/>
                </a:solidFill>
              </a:rPr>
              <a:t>Confluence</a:t>
            </a:r>
            <a:r>
              <a:rPr kumimoji="1" lang="ja-JP" altLang="en-US" sz="2000" dirty="0">
                <a:solidFill>
                  <a:srgbClr val="FF0000"/>
                </a:solidFill>
              </a:rPr>
              <a:t>の利用促進活動を</a:t>
            </a:r>
            <a:r>
              <a:rPr kumimoji="1" lang="ja-JP" altLang="en-US" sz="2000" dirty="0" smtClean="0">
                <a:solidFill>
                  <a:srgbClr val="FF0000"/>
                </a:solidFill>
              </a:rPr>
              <a:t>実施していく！</a:t>
            </a:r>
            <a:endParaRPr kumimoji="1" lang="en-US" altLang="ja-JP" sz="2000" dirty="0">
              <a:solidFill>
                <a:srgbClr val="FF0000"/>
              </a:solidFill>
            </a:endParaRPr>
          </a:p>
        </p:txBody>
      </p:sp>
      <p:sp>
        <p:nvSpPr>
          <p:cNvPr id="9" name="テキスト ボックス 8"/>
          <p:cNvSpPr txBox="1"/>
          <p:nvPr/>
        </p:nvSpPr>
        <p:spPr>
          <a:xfrm>
            <a:off x="1698590" y="1956255"/>
            <a:ext cx="6818399" cy="707886"/>
          </a:xfrm>
          <a:prstGeom prst="rect">
            <a:avLst/>
          </a:prstGeom>
          <a:noFill/>
        </p:spPr>
        <p:txBody>
          <a:bodyPr wrap="square" rtlCol="0">
            <a:spAutoFit/>
          </a:bodyPr>
          <a:lstStyle/>
          <a:p>
            <a:r>
              <a:rPr kumimoji="1" lang="ja-JP" altLang="en-US" sz="2000" dirty="0">
                <a:solidFill>
                  <a:schemeClr val="tx1"/>
                </a:solidFill>
              </a:rPr>
              <a:t>　</a:t>
            </a:r>
            <a:r>
              <a:rPr kumimoji="1" lang="en-US" altLang="ja-JP" sz="2000" dirty="0">
                <a:solidFill>
                  <a:schemeClr val="tx1"/>
                </a:solidFill>
              </a:rPr>
              <a:t>KCBS</a:t>
            </a:r>
            <a:r>
              <a:rPr kumimoji="1" lang="ja-JP" altLang="en-US" sz="2000" dirty="0">
                <a:solidFill>
                  <a:schemeClr val="tx1"/>
                </a:solidFill>
              </a:rPr>
              <a:t>事業部では既に</a:t>
            </a:r>
            <a:r>
              <a:rPr kumimoji="1" lang="en-US" altLang="ja-JP" sz="2000" dirty="0">
                <a:solidFill>
                  <a:schemeClr val="tx1"/>
                </a:solidFill>
              </a:rPr>
              <a:t>Confluence</a:t>
            </a:r>
            <a:r>
              <a:rPr kumimoji="1" lang="ja-JP" altLang="en-US" sz="2000" dirty="0">
                <a:solidFill>
                  <a:schemeClr val="tx1"/>
                </a:solidFill>
              </a:rPr>
              <a:t>と</a:t>
            </a:r>
            <a:r>
              <a:rPr kumimoji="1" lang="en-US" altLang="ja-JP" sz="2000" dirty="0">
                <a:solidFill>
                  <a:schemeClr val="tx1"/>
                </a:solidFill>
              </a:rPr>
              <a:t>Jira</a:t>
            </a:r>
            <a:r>
              <a:rPr kumimoji="1" lang="ja-JP" altLang="en-US" sz="2000" dirty="0">
                <a:solidFill>
                  <a:schemeClr val="tx1"/>
                </a:solidFill>
              </a:rPr>
              <a:t>を導入し、ナレッジの蓄積と活用は進んでいる。</a:t>
            </a:r>
            <a:endParaRPr kumimoji="1" lang="en-US" altLang="ja-JP" sz="2000" dirty="0">
              <a:solidFill>
                <a:schemeClr val="tx1"/>
              </a:solidFill>
            </a:endParaRPr>
          </a:p>
        </p:txBody>
      </p:sp>
      <p:sp>
        <p:nvSpPr>
          <p:cNvPr id="10" name="テキスト ボックス 9"/>
          <p:cNvSpPr txBox="1"/>
          <p:nvPr/>
        </p:nvSpPr>
        <p:spPr>
          <a:xfrm>
            <a:off x="2735997" y="3305884"/>
            <a:ext cx="6818399" cy="400110"/>
          </a:xfrm>
          <a:prstGeom prst="rect">
            <a:avLst/>
          </a:prstGeom>
          <a:noFill/>
        </p:spPr>
        <p:txBody>
          <a:bodyPr wrap="square" rtlCol="0">
            <a:spAutoFit/>
          </a:bodyPr>
          <a:lstStyle/>
          <a:p>
            <a:r>
              <a:rPr kumimoji="1" lang="ja-JP" altLang="en-US" sz="2000" dirty="0">
                <a:solidFill>
                  <a:schemeClr val="tx1"/>
                </a:solidFill>
              </a:rPr>
              <a:t>　</a:t>
            </a:r>
            <a:r>
              <a:rPr kumimoji="1" lang="ja-JP" altLang="en-US" sz="2000" dirty="0" smtClean="0">
                <a:solidFill>
                  <a:schemeClr val="tx1"/>
                </a:solidFill>
              </a:rPr>
              <a:t>が更に</a:t>
            </a:r>
            <a:r>
              <a:rPr kumimoji="1" lang="en-US" altLang="ja-JP" sz="2000" dirty="0" smtClean="0">
                <a:solidFill>
                  <a:schemeClr val="tx1"/>
                </a:solidFill>
              </a:rPr>
              <a:t>AI</a:t>
            </a:r>
            <a:r>
              <a:rPr kumimoji="1" lang="ja-JP" altLang="en-US" sz="2000" dirty="0" smtClean="0">
                <a:solidFill>
                  <a:schemeClr val="tx1"/>
                </a:solidFill>
              </a:rPr>
              <a:t>の精度を上げるためにも、</a:t>
            </a:r>
            <a:endParaRPr kumimoji="1" lang="en-US" altLang="ja-JP" sz="2000" dirty="0">
              <a:solidFill>
                <a:schemeClr val="tx1"/>
              </a:solidFill>
            </a:endParaRPr>
          </a:p>
        </p:txBody>
      </p:sp>
    </p:spTree>
    <p:extLst>
      <p:ext uri="{BB962C8B-B14F-4D97-AF65-F5344CB8AC3E}">
        <p14:creationId xmlns:p14="http://schemas.microsoft.com/office/powerpoint/2010/main" val="36416276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27</a:t>
            </a:fld>
            <a:endParaRPr/>
          </a:p>
        </p:txBody>
      </p:sp>
      <p:sp>
        <p:nvSpPr>
          <p:cNvPr id="13" name="タイトル 2"/>
          <p:cNvSpPr>
            <a:spLocks noGrp="1"/>
          </p:cNvSpPr>
          <p:nvPr>
            <p:ph type="title"/>
          </p:nvPr>
        </p:nvSpPr>
        <p:spPr/>
        <p:txBody>
          <a:bodyPr/>
          <a:lstStyle/>
          <a:p>
            <a:r>
              <a:rPr kumimoji="1" lang="en-US" altLang="ja-JP" dirty="0"/>
              <a:t>5</a:t>
            </a:r>
            <a:r>
              <a:rPr kumimoji="1" lang="en-US" altLang="ja-JP" dirty="0" smtClean="0"/>
              <a:t>. </a:t>
            </a:r>
            <a:r>
              <a:rPr kumimoji="1" lang="ja-JP" altLang="en-US" dirty="0" smtClean="0"/>
              <a:t>今後の取り組み</a:t>
            </a:r>
            <a:endParaRPr kumimoji="1" lang="ja-JP" altLang="en-US" dirty="0"/>
          </a:p>
        </p:txBody>
      </p:sp>
      <p:sp>
        <p:nvSpPr>
          <p:cNvPr id="7" name="テキスト ボックス 6"/>
          <p:cNvSpPr txBox="1"/>
          <p:nvPr/>
        </p:nvSpPr>
        <p:spPr>
          <a:xfrm>
            <a:off x="1390860" y="1166368"/>
            <a:ext cx="6818399" cy="707886"/>
          </a:xfrm>
          <a:prstGeom prst="rect">
            <a:avLst/>
          </a:prstGeom>
          <a:noFill/>
        </p:spPr>
        <p:txBody>
          <a:bodyPr wrap="square" rtlCol="0">
            <a:spAutoFit/>
          </a:bodyPr>
          <a:lstStyle/>
          <a:p>
            <a:r>
              <a:rPr kumimoji="1" lang="ja-JP" altLang="en-US" sz="2000" dirty="0" smtClean="0">
                <a:solidFill>
                  <a:schemeClr val="tx1"/>
                </a:solidFill>
              </a:rPr>
              <a:t>簡便</a:t>
            </a:r>
            <a:r>
              <a:rPr kumimoji="1" lang="ja-JP" altLang="en-US" sz="2000" dirty="0">
                <a:solidFill>
                  <a:schemeClr val="tx1"/>
                </a:solidFill>
              </a:rPr>
              <a:t>な情報反映手法を検討し情報の蓄積をより活発化させることや、</a:t>
            </a:r>
            <a:r>
              <a:rPr kumimoji="1" lang="en-US" altLang="ja-JP" sz="2000" dirty="0">
                <a:solidFill>
                  <a:schemeClr val="tx1"/>
                </a:solidFill>
              </a:rPr>
              <a:t>Confluence</a:t>
            </a:r>
            <a:r>
              <a:rPr kumimoji="1" lang="ja-JP" altLang="en-US" sz="2000" dirty="0">
                <a:solidFill>
                  <a:schemeClr val="tx1"/>
                </a:solidFill>
              </a:rPr>
              <a:t>の利用促進活動を</a:t>
            </a:r>
            <a:r>
              <a:rPr kumimoji="1" lang="ja-JP" altLang="en-US" sz="2000" dirty="0" smtClean="0">
                <a:solidFill>
                  <a:schemeClr val="tx1"/>
                </a:solidFill>
              </a:rPr>
              <a:t>実施していく！</a:t>
            </a:r>
            <a:endParaRPr kumimoji="1" lang="en-US" altLang="ja-JP" sz="2000" dirty="0">
              <a:solidFill>
                <a:schemeClr val="tx1"/>
              </a:solidFill>
            </a:endParaRPr>
          </a:p>
        </p:txBody>
      </p:sp>
      <p:sp>
        <p:nvSpPr>
          <p:cNvPr id="8" name="テキスト ボックス 7"/>
          <p:cNvSpPr txBox="1"/>
          <p:nvPr/>
        </p:nvSpPr>
        <p:spPr>
          <a:xfrm>
            <a:off x="954001" y="3155658"/>
            <a:ext cx="6545837" cy="400110"/>
          </a:xfrm>
          <a:prstGeom prst="rect">
            <a:avLst/>
          </a:prstGeom>
          <a:noFill/>
        </p:spPr>
        <p:txBody>
          <a:bodyPr wrap="square" rtlCol="0">
            <a:spAutoFit/>
          </a:bodyPr>
          <a:lstStyle/>
          <a:p>
            <a:r>
              <a:rPr kumimoji="1" lang="en-US" altLang="ja-JP" sz="2000" dirty="0" smtClean="0">
                <a:solidFill>
                  <a:srgbClr val="FF0000"/>
                </a:solidFill>
              </a:rPr>
              <a:t>Atlassian</a:t>
            </a:r>
            <a:r>
              <a:rPr kumimoji="1" lang="ja-JP" altLang="en-US" sz="2000" dirty="0">
                <a:solidFill>
                  <a:srgbClr val="FF0000"/>
                </a:solidFill>
              </a:rPr>
              <a:t> </a:t>
            </a:r>
            <a:r>
              <a:rPr kumimoji="1" lang="en-US" altLang="ja-JP" sz="2000" dirty="0" smtClean="0">
                <a:solidFill>
                  <a:srgbClr val="FF0000"/>
                </a:solidFill>
              </a:rPr>
              <a:t>Intelligence</a:t>
            </a:r>
            <a:r>
              <a:rPr kumimoji="1" lang="ja-JP" altLang="en-US" sz="2000" dirty="0" smtClean="0">
                <a:solidFill>
                  <a:srgbClr val="FF0000"/>
                </a:solidFill>
              </a:rPr>
              <a:t>を使った自動反映機能！</a:t>
            </a:r>
            <a:endParaRPr kumimoji="1" lang="en-US" altLang="ja-JP" sz="2000" dirty="0">
              <a:solidFill>
                <a:srgbClr val="FF0000"/>
              </a:solidFill>
            </a:endParaRPr>
          </a:p>
        </p:txBody>
      </p:sp>
      <p:sp>
        <p:nvSpPr>
          <p:cNvPr id="11" name="テキスト ボックス 10"/>
          <p:cNvSpPr txBox="1"/>
          <p:nvPr/>
        </p:nvSpPr>
        <p:spPr>
          <a:xfrm>
            <a:off x="1543800" y="2298320"/>
            <a:ext cx="6818399" cy="400110"/>
          </a:xfrm>
          <a:prstGeom prst="rect">
            <a:avLst/>
          </a:prstGeom>
          <a:noFill/>
        </p:spPr>
        <p:txBody>
          <a:bodyPr wrap="square" rtlCol="0">
            <a:spAutoFit/>
          </a:bodyPr>
          <a:lstStyle/>
          <a:p>
            <a:r>
              <a:rPr kumimoji="1" lang="ja-JP" altLang="en-US" sz="2000" dirty="0" smtClean="0">
                <a:solidFill>
                  <a:schemeClr val="tx1"/>
                </a:solidFill>
              </a:rPr>
              <a:t>の例えを考える</a:t>
            </a:r>
            <a:r>
              <a:rPr kumimoji="1" lang="en-US" altLang="ja-JP" sz="2000" dirty="0" smtClean="0">
                <a:solidFill>
                  <a:schemeClr val="tx1"/>
                </a:solidFill>
              </a:rPr>
              <a:t>…</a:t>
            </a:r>
            <a:endParaRPr kumimoji="1" lang="en-US" altLang="ja-JP" sz="2000" dirty="0">
              <a:solidFill>
                <a:schemeClr val="tx1"/>
              </a:solidFill>
            </a:endParaRPr>
          </a:p>
        </p:txBody>
      </p:sp>
      <p:sp>
        <p:nvSpPr>
          <p:cNvPr id="12" name="テキスト ボックス 11"/>
          <p:cNvSpPr txBox="1"/>
          <p:nvPr/>
        </p:nvSpPr>
        <p:spPr>
          <a:xfrm>
            <a:off x="4133972" y="3713867"/>
            <a:ext cx="5212251" cy="707886"/>
          </a:xfrm>
          <a:prstGeom prst="rect">
            <a:avLst/>
          </a:prstGeom>
          <a:noFill/>
        </p:spPr>
        <p:txBody>
          <a:bodyPr wrap="square" rtlCol="0">
            <a:spAutoFit/>
          </a:bodyPr>
          <a:lstStyle/>
          <a:p>
            <a:r>
              <a:rPr kumimoji="1" lang="ja-JP" altLang="en-US" sz="2000" dirty="0" smtClean="0">
                <a:solidFill>
                  <a:srgbClr val="FF0000"/>
                </a:solidFill>
              </a:rPr>
              <a:t>ニュースみたいに、みんなが注目しているページをランキング形式で通知！</a:t>
            </a:r>
            <a:endParaRPr kumimoji="1" lang="en-US" altLang="ja-JP" sz="2000" dirty="0">
              <a:solidFill>
                <a:srgbClr val="FF0000"/>
              </a:solidFill>
            </a:endParaRPr>
          </a:p>
        </p:txBody>
      </p:sp>
      <p:sp>
        <p:nvSpPr>
          <p:cNvPr id="14" name="テキスト ボックス 13"/>
          <p:cNvSpPr txBox="1"/>
          <p:nvPr/>
        </p:nvSpPr>
        <p:spPr>
          <a:xfrm>
            <a:off x="954001" y="4748158"/>
            <a:ext cx="6595574" cy="400110"/>
          </a:xfrm>
          <a:prstGeom prst="rect">
            <a:avLst/>
          </a:prstGeom>
          <a:noFill/>
        </p:spPr>
        <p:txBody>
          <a:bodyPr wrap="square" rtlCol="0">
            <a:spAutoFit/>
          </a:bodyPr>
          <a:lstStyle/>
          <a:p>
            <a:r>
              <a:rPr kumimoji="1" lang="ja-JP" altLang="en-US" sz="2000" dirty="0" smtClean="0">
                <a:solidFill>
                  <a:srgbClr val="FF0000"/>
                </a:solidFill>
              </a:rPr>
              <a:t>リコメンド機能で自分に強く関連する情報を通知！</a:t>
            </a:r>
            <a:endParaRPr kumimoji="1" lang="en-US" altLang="ja-JP" sz="2000" dirty="0">
              <a:solidFill>
                <a:srgbClr val="FF0000"/>
              </a:solidFill>
            </a:endParaRPr>
          </a:p>
        </p:txBody>
      </p:sp>
      <p:sp>
        <p:nvSpPr>
          <p:cNvPr id="15" name="テキスト ボックス 14"/>
          <p:cNvSpPr txBox="1"/>
          <p:nvPr/>
        </p:nvSpPr>
        <p:spPr>
          <a:xfrm>
            <a:off x="3838575" y="5474674"/>
            <a:ext cx="5212251" cy="707886"/>
          </a:xfrm>
          <a:prstGeom prst="rect">
            <a:avLst/>
          </a:prstGeom>
          <a:noFill/>
        </p:spPr>
        <p:txBody>
          <a:bodyPr wrap="square" rtlCol="0">
            <a:spAutoFit/>
          </a:bodyPr>
          <a:lstStyle/>
          <a:p>
            <a:r>
              <a:rPr kumimoji="1" lang="ja-JP" altLang="en-US" sz="2000" dirty="0" smtClean="0">
                <a:solidFill>
                  <a:srgbClr val="FF0000"/>
                </a:solidFill>
              </a:rPr>
              <a:t>フィードバック機能で</a:t>
            </a:r>
            <a:r>
              <a:rPr kumimoji="1" lang="en-US" altLang="ja-JP" sz="2000" dirty="0" smtClean="0">
                <a:solidFill>
                  <a:srgbClr val="FF0000"/>
                </a:solidFill>
              </a:rPr>
              <a:t>AI</a:t>
            </a:r>
            <a:r>
              <a:rPr kumimoji="1" lang="ja-JP" altLang="en-US" sz="2000" dirty="0" smtClean="0">
                <a:solidFill>
                  <a:srgbClr val="FF0000"/>
                </a:solidFill>
              </a:rPr>
              <a:t>の回答をより自分たちに近づける！</a:t>
            </a:r>
            <a:endParaRPr kumimoji="1" lang="en-US" altLang="ja-JP" sz="2000" dirty="0">
              <a:solidFill>
                <a:srgbClr val="FF0000"/>
              </a:solidFill>
            </a:endParaRPr>
          </a:p>
        </p:txBody>
      </p:sp>
    </p:spTree>
    <p:extLst>
      <p:ext uri="{BB962C8B-B14F-4D97-AF65-F5344CB8AC3E}">
        <p14:creationId xmlns:p14="http://schemas.microsoft.com/office/powerpoint/2010/main" val="1268519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28</a:t>
            </a:fld>
            <a:endParaRPr/>
          </a:p>
        </p:txBody>
      </p:sp>
      <p:sp>
        <p:nvSpPr>
          <p:cNvPr id="13" name="タイトル 2"/>
          <p:cNvSpPr>
            <a:spLocks noGrp="1"/>
          </p:cNvSpPr>
          <p:nvPr>
            <p:ph type="title"/>
          </p:nvPr>
        </p:nvSpPr>
        <p:spPr/>
        <p:txBody>
          <a:bodyPr/>
          <a:lstStyle/>
          <a:p>
            <a:r>
              <a:rPr kumimoji="1" lang="en-US" altLang="ja-JP" dirty="0"/>
              <a:t>5</a:t>
            </a:r>
            <a:r>
              <a:rPr kumimoji="1" lang="en-US" altLang="ja-JP" dirty="0" smtClean="0"/>
              <a:t>. </a:t>
            </a:r>
            <a:r>
              <a:rPr kumimoji="1" lang="ja-JP" altLang="en-US" dirty="0" smtClean="0"/>
              <a:t>今後の取り組み</a:t>
            </a:r>
            <a:endParaRPr kumimoji="1" lang="ja-JP" altLang="en-US" dirty="0"/>
          </a:p>
        </p:txBody>
      </p:sp>
      <p:sp>
        <p:nvSpPr>
          <p:cNvPr id="10" name="テキスト ボックス 9"/>
          <p:cNvSpPr txBox="1"/>
          <p:nvPr/>
        </p:nvSpPr>
        <p:spPr>
          <a:xfrm>
            <a:off x="1331633" y="2360906"/>
            <a:ext cx="7559753" cy="1015663"/>
          </a:xfrm>
          <a:prstGeom prst="rect">
            <a:avLst/>
          </a:prstGeom>
          <a:noFill/>
        </p:spPr>
        <p:txBody>
          <a:bodyPr wrap="square" rtlCol="0">
            <a:spAutoFit/>
          </a:bodyPr>
          <a:lstStyle/>
          <a:p>
            <a:r>
              <a:rPr kumimoji="1" lang="ja-JP" altLang="en-US" sz="2000" dirty="0" smtClean="0">
                <a:solidFill>
                  <a:srgbClr val="FF0000"/>
                </a:solidFill>
              </a:rPr>
              <a:t>ゆくゆくは</a:t>
            </a:r>
            <a:r>
              <a:rPr kumimoji="1" lang="en-US" altLang="ja-JP" sz="2000" dirty="0" smtClean="0">
                <a:solidFill>
                  <a:srgbClr val="FF0000"/>
                </a:solidFill>
              </a:rPr>
              <a:t>Confluence</a:t>
            </a:r>
            <a:r>
              <a:rPr kumimoji="1" lang="ja-JP" altLang="en-US" sz="2000" dirty="0" smtClean="0">
                <a:solidFill>
                  <a:srgbClr val="FF0000"/>
                </a:solidFill>
              </a:rPr>
              <a:t>に業務</a:t>
            </a:r>
            <a:r>
              <a:rPr kumimoji="1" lang="ja-JP" altLang="en-US" sz="2000" dirty="0">
                <a:solidFill>
                  <a:srgbClr val="FF0000"/>
                </a:solidFill>
              </a:rPr>
              <a:t>関連の全ての社内</a:t>
            </a:r>
            <a:r>
              <a:rPr kumimoji="1" lang="ja-JP" altLang="en-US" sz="2000" dirty="0" smtClean="0">
                <a:solidFill>
                  <a:srgbClr val="FF0000"/>
                </a:solidFill>
              </a:rPr>
              <a:t>情報が集まり、</a:t>
            </a:r>
            <a:endParaRPr kumimoji="1" lang="en-US" altLang="ja-JP" sz="2000" dirty="0" smtClean="0">
              <a:solidFill>
                <a:srgbClr val="FF0000"/>
              </a:solidFill>
            </a:endParaRPr>
          </a:p>
          <a:p>
            <a:r>
              <a:rPr kumimoji="1" lang="ja-JP" altLang="en-US" sz="2000" dirty="0" smtClean="0">
                <a:solidFill>
                  <a:srgbClr val="FF0000"/>
                </a:solidFill>
              </a:rPr>
              <a:t>社内</a:t>
            </a:r>
            <a:r>
              <a:rPr kumimoji="1" lang="en-US" altLang="ja-JP" sz="2000" dirty="0" smtClean="0">
                <a:solidFill>
                  <a:srgbClr val="FF0000"/>
                </a:solidFill>
              </a:rPr>
              <a:t>Wiki</a:t>
            </a:r>
            <a:r>
              <a:rPr kumimoji="1" lang="ja-JP" altLang="en-US" sz="2000" dirty="0" smtClean="0">
                <a:solidFill>
                  <a:srgbClr val="FF0000"/>
                </a:solidFill>
              </a:rPr>
              <a:t>となり、この情報を</a:t>
            </a:r>
            <a:r>
              <a:rPr kumimoji="1" lang="en-US" altLang="ja-JP" sz="2000" dirty="0" smtClean="0">
                <a:solidFill>
                  <a:srgbClr val="FF0000"/>
                </a:solidFill>
              </a:rPr>
              <a:t>AI</a:t>
            </a:r>
            <a:r>
              <a:rPr kumimoji="1" lang="ja-JP" altLang="en-US" sz="2000" dirty="0" smtClean="0">
                <a:solidFill>
                  <a:srgbClr val="FF0000"/>
                </a:solidFill>
              </a:rPr>
              <a:t>検索アプリで容易に検索できるようになる！</a:t>
            </a:r>
            <a:endParaRPr kumimoji="1" lang="en-US" altLang="ja-JP" sz="2000" dirty="0">
              <a:solidFill>
                <a:srgbClr val="FF0000"/>
              </a:solidFill>
            </a:endParaRPr>
          </a:p>
        </p:txBody>
      </p:sp>
      <p:sp>
        <p:nvSpPr>
          <p:cNvPr id="16" name="テキスト ボックス 15"/>
          <p:cNvSpPr txBox="1"/>
          <p:nvPr/>
        </p:nvSpPr>
        <p:spPr>
          <a:xfrm>
            <a:off x="1331633" y="3872851"/>
            <a:ext cx="7559753" cy="707886"/>
          </a:xfrm>
          <a:prstGeom prst="rect">
            <a:avLst/>
          </a:prstGeom>
          <a:noFill/>
        </p:spPr>
        <p:txBody>
          <a:bodyPr wrap="square" rtlCol="0">
            <a:spAutoFit/>
          </a:bodyPr>
          <a:lstStyle/>
          <a:p>
            <a:r>
              <a:rPr kumimoji="1" lang="ja-JP" altLang="en-US" sz="2000" dirty="0">
                <a:solidFill>
                  <a:srgbClr val="FF0000"/>
                </a:solidFill>
              </a:rPr>
              <a:t>必要な情報を迅速に取得できることで業務効率の更なる向上や、情報の一元管理による組織全体の知識共有の深化が期待される。</a:t>
            </a:r>
            <a:endParaRPr kumimoji="1" lang="en-US" altLang="ja-JP" sz="2000" dirty="0">
              <a:solidFill>
                <a:srgbClr val="FF0000"/>
              </a:solidFill>
            </a:endParaRPr>
          </a:p>
        </p:txBody>
      </p:sp>
    </p:spTree>
    <p:extLst>
      <p:ext uri="{BB962C8B-B14F-4D97-AF65-F5344CB8AC3E}">
        <p14:creationId xmlns:p14="http://schemas.microsoft.com/office/powerpoint/2010/main" val="5562948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7"/>
          <p:cNvGrpSpPr/>
          <p:nvPr/>
        </p:nvGrpSpPr>
        <p:grpSpPr>
          <a:xfrm>
            <a:off x="406400" y="5575634"/>
            <a:ext cx="7769542" cy="915950"/>
            <a:chOff x="406400" y="5575634"/>
            <a:chExt cx="7769542" cy="915950"/>
          </a:xfrm>
        </p:grpSpPr>
        <p:cxnSp>
          <p:nvCxnSpPr>
            <p:cNvPr id="124" name="Google Shape;124;p7"/>
            <p:cNvCxnSpPr/>
            <p:nvPr/>
          </p:nvCxnSpPr>
          <p:spPr>
            <a:xfrm>
              <a:off x="415925" y="6079015"/>
              <a:ext cx="7760017" cy="0"/>
            </a:xfrm>
            <a:prstGeom prst="straightConnector1">
              <a:avLst/>
            </a:prstGeom>
            <a:solidFill>
              <a:srgbClr val="FFFF99"/>
            </a:solidFill>
            <a:ln w="9525" cap="flat" cmpd="sng">
              <a:solidFill>
                <a:srgbClr val="FF2540"/>
              </a:solidFill>
              <a:prstDash val="solid"/>
              <a:round/>
              <a:headEnd type="none" w="sm" len="sm"/>
              <a:tailEnd type="none" w="sm" len="sm"/>
            </a:ln>
          </p:spPr>
        </p:cxnSp>
        <p:sp>
          <p:nvSpPr>
            <p:cNvPr id="125" name="Google Shape;125;p7"/>
            <p:cNvSpPr txBox="1"/>
            <p:nvPr/>
          </p:nvSpPr>
          <p:spPr>
            <a:xfrm>
              <a:off x="415925" y="6162882"/>
              <a:ext cx="7760017" cy="328702"/>
            </a:xfrm>
            <a:prstGeom prst="rect">
              <a:avLst/>
            </a:prstGeom>
            <a:noFill/>
            <a:ln>
              <a:noFill/>
            </a:ln>
          </p:spPr>
          <p:txBody>
            <a:bodyPr spcFirstLastPara="1" wrap="square" lIns="0" tIns="0" rIns="0" bIns="0" anchor="ctr" anchorCtr="0">
              <a:noAutofit/>
            </a:bodyPr>
            <a:lstStyle/>
            <a:p>
              <a:pPr marL="0" marR="0" lvl="0" indent="0" algn="just" rtl="0">
                <a:spcBef>
                  <a:spcPts val="0"/>
                </a:spcBef>
                <a:spcAft>
                  <a:spcPts val="0"/>
                </a:spcAft>
                <a:buClr>
                  <a:srgbClr val="B70031"/>
                </a:buClr>
                <a:buSzPts val="700"/>
                <a:buFont typeface="Noto Sans Symbols"/>
                <a:buNone/>
              </a:pPr>
              <a:r>
                <a:rPr lang="ja-JP" sz="700" b="0" i="0" u="none" strike="noStrike" cap="none">
                  <a:solidFill>
                    <a:srgbClr val="0C0C0C"/>
                  </a:solidFill>
                  <a:latin typeface="Arial"/>
                  <a:ea typeface="Arial"/>
                  <a:cs typeface="Arial"/>
                  <a:sym typeface="Arial"/>
                </a:rPr>
                <a:t>●記載の製品・サービス名および会社名などは、それぞれ各社の商標または登録商標です。　●</a:t>
              </a:r>
              <a:r>
                <a:rPr lang="ja-JP" sz="700">
                  <a:solidFill>
                    <a:srgbClr val="0C0C0C"/>
                  </a:solidFill>
                </a:rPr>
                <a:t>製品の仕様・サービスの内容は予告なく変更させていただく場合があります。</a:t>
              </a:r>
              <a:r>
                <a:rPr lang="ja-JP" sz="700" b="0" i="0" u="none" strike="noStrike" cap="none">
                  <a:solidFill>
                    <a:srgbClr val="0C0C0C"/>
                  </a:solidFill>
                  <a:latin typeface="Arial"/>
                  <a:ea typeface="Arial"/>
                  <a:cs typeface="Arial"/>
                  <a:sym typeface="Arial"/>
                </a:rPr>
                <a:t>　●KCCSは京セラコミュニケーションシステム株式会社の略称です。　●「アメーバ経営」に関する権利は京セラ株式会社が保有しています。●本資料の一部、あるいは全部について、京セラコミュニケーションシステムから文書による承諾を得ずに、いかなる方法においても無断で複写、複製することは禁じられています。</a:t>
              </a:r>
              <a:endParaRPr sz="700" b="0" i="0" u="none" strike="noStrike" cap="none">
                <a:solidFill>
                  <a:srgbClr val="0C0C0C"/>
                </a:solidFill>
                <a:latin typeface="Arial"/>
                <a:ea typeface="Arial"/>
                <a:cs typeface="Arial"/>
                <a:sym typeface="Arial"/>
              </a:endParaRPr>
            </a:p>
          </p:txBody>
        </p:sp>
        <p:grpSp>
          <p:nvGrpSpPr>
            <p:cNvPr id="126" name="Google Shape;126;p7"/>
            <p:cNvGrpSpPr/>
            <p:nvPr/>
          </p:nvGrpSpPr>
          <p:grpSpPr>
            <a:xfrm>
              <a:off x="406400" y="5575634"/>
              <a:ext cx="4370365" cy="452438"/>
              <a:chOff x="406400" y="5575634"/>
              <a:chExt cx="4370365" cy="452438"/>
            </a:xfrm>
          </p:grpSpPr>
          <p:sp>
            <p:nvSpPr>
              <p:cNvPr id="127" name="Google Shape;127;p7"/>
              <p:cNvSpPr txBox="1"/>
              <p:nvPr/>
            </p:nvSpPr>
            <p:spPr>
              <a:xfrm>
                <a:off x="917528" y="5760112"/>
                <a:ext cx="3859237" cy="236414"/>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ja-JP" sz="1600" b="1" i="0" u="none" strike="noStrike" cap="none">
                    <a:solidFill>
                      <a:srgbClr val="0C0C0C"/>
                    </a:solidFill>
                    <a:latin typeface="Arial"/>
                    <a:ea typeface="Arial"/>
                    <a:cs typeface="Arial"/>
                    <a:sym typeface="Arial"/>
                  </a:rPr>
                  <a:t>https://www.kccs.co.jp/contact/</a:t>
                </a:r>
                <a:endParaRPr/>
              </a:p>
            </p:txBody>
          </p:sp>
          <p:pic>
            <p:nvPicPr>
              <p:cNvPr id="128" name="Google Shape;128;p7"/>
              <p:cNvPicPr preferRelativeResize="0"/>
              <p:nvPr/>
            </p:nvPicPr>
            <p:blipFill rotWithShape="1">
              <a:blip r:embed="rId3">
                <a:alphaModFix/>
              </a:blip>
              <a:srcRect/>
              <a:stretch/>
            </p:blipFill>
            <p:spPr>
              <a:xfrm>
                <a:off x="406400" y="5575634"/>
                <a:ext cx="452438" cy="452438"/>
              </a:xfrm>
              <a:prstGeom prst="rect">
                <a:avLst/>
              </a:prstGeom>
              <a:noFill/>
              <a:ln>
                <a:noFill/>
              </a:ln>
            </p:spPr>
          </p:pic>
          <p:sp>
            <p:nvSpPr>
              <p:cNvPr id="129" name="Google Shape;129;p7"/>
              <p:cNvSpPr txBox="1"/>
              <p:nvPr/>
            </p:nvSpPr>
            <p:spPr>
              <a:xfrm>
                <a:off x="917527" y="5586577"/>
                <a:ext cx="1223770" cy="133359"/>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B70031"/>
                  </a:buClr>
                  <a:buSzPts val="1050"/>
                  <a:buFont typeface="Noto Sans Symbols"/>
                  <a:buNone/>
                </a:pPr>
                <a:r>
                  <a:rPr lang="ja-JP" sz="1050" b="0" i="0" u="none" strike="noStrike" cap="none">
                    <a:solidFill>
                      <a:srgbClr val="0C0C0C"/>
                    </a:solidFill>
                    <a:latin typeface="Arial"/>
                    <a:ea typeface="Arial"/>
                    <a:cs typeface="Arial"/>
                    <a:sym typeface="Arial"/>
                  </a:rPr>
                  <a:t>お問い合わせ</a:t>
                </a:r>
                <a:endParaRPr sz="1050" b="0" i="0" u="none" strike="noStrike" cap="none">
                  <a:solidFill>
                    <a:srgbClr val="0C0C0C"/>
                  </a:solidFill>
                  <a:latin typeface="Arial"/>
                  <a:ea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p:nvPr/>
        </p:nvSpPr>
        <p:spPr>
          <a:xfrm>
            <a:off x="6199187" y="5039180"/>
            <a:ext cx="3290888" cy="639763"/>
          </a:xfrm>
          <a:prstGeom prst="rect">
            <a:avLst/>
          </a:prstGeom>
          <a:noFill/>
          <a:ln>
            <a:noFill/>
          </a:ln>
        </p:spPr>
        <p:txBody>
          <a:bodyPr spcFirstLastPara="1" wrap="square" lIns="0" tIns="0" rIns="0" bIns="0" anchor="t" anchorCtr="0">
            <a:spAutoFit/>
          </a:bodyPr>
          <a:lstStyle/>
          <a:p>
            <a:pPr marL="0" marR="0" lvl="0" indent="0" algn="r" rtl="0">
              <a:lnSpc>
                <a:spcPct val="110000"/>
              </a:lnSpc>
              <a:spcBef>
                <a:spcPts val="0"/>
              </a:spcBef>
              <a:spcAft>
                <a:spcPts val="0"/>
              </a:spcAft>
              <a:buClr>
                <a:srgbClr val="0C0C0C"/>
              </a:buClr>
              <a:buSzPts val="1600"/>
              <a:buFont typeface="Arial"/>
              <a:buNone/>
            </a:pPr>
            <a:r>
              <a:rPr lang="ja-JP" sz="1600" b="0" i="0" u="none" strike="noStrike" cap="none" dirty="0" smtClean="0">
                <a:solidFill>
                  <a:srgbClr val="0C0C0C"/>
                </a:solidFill>
                <a:latin typeface="Arial"/>
                <a:ea typeface="Arial"/>
                <a:cs typeface="Arial"/>
                <a:sym typeface="Arial"/>
              </a:rPr>
              <a:t>2023年</a:t>
            </a:r>
            <a:r>
              <a:rPr lang="en-US" altLang="ja-JP" sz="1600" b="0" i="0" u="none" strike="noStrike" cap="none" dirty="0" smtClean="0">
                <a:solidFill>
                  <a:srgbClr val="0C0C0C"/>
                </a:solidFill>
                <a:latin typeface="Arial"/>
                <a:ea typeface="Arial"/>
                <a:cs typeface="Arial"/>
                <a:sym typeface="Arial"/>
              </a:rPr>
              <a:t>8</a:t>
            </a:r>
            <a:r>
              <a:rPr lang="ja-JP" sz="1600" b="0" i="0" u="none" strike="noStrike" cap="none" dirty="0" smtClean="0">
                <a:solidFill>
                  <a:srgbClr val="0C0C0C"/>
                </a:solidFill>
                <a:latin typeface="Arial"/>
                <a:ea typeface="Arial"/>
                <a:cs typeface="Arial"/>
                <a:sym typeface="Arial"/>
              </a:rPr>
              <a:t>月</a:t>
            </a:r>
            <a:r>
              <a:rPr lang="en-US" altLang="ja-JP" sz="1600" b="0" i="0" u="none" strike="noStrike" cap="none" dirty="0" smtClean="0">
                <a:solidFill>
                  <a:srgbClr val="0C0C0C"/>
                </a:solidFill>
                <a:latin typeface="Arial"/>
                <a:ea typeface="Arial"/>
                <a:cs typeface="Arial"/>
                <a:sym typeface="Arial"/>
              </a:rPr>
              <a:t>1</a:t>
            </a:r>
            <a:r>
              <a:rPr lang="ja-JP" sz="1600" b="0" i="0" u="none" strike="noStrike" cap="none" dirty="0" smtClean="0">
                <a:solidFill>
                  <a:srgbClr val="0C0C0C"/>
                </a:solidFill>
                <a:latin typeface="Arial"/>
                <a:ea typeface="Arial"/>
                <a:cs typeface="Arial"/>
                <a:sym typeface="Arial"/>
              </a:rPr>
              <a:t>日</a:t>
            </a:r>
            <a:r>
              <a:rPr lang="ja-JP" sz="1600" b="0" i="0" u="none" strike="noStrike" cap="none" dirty="0">
                <a:solidFill>
                  <a:srgbClr val="0C0C0C"/>
                </a:solidFill>
                <a:latin typeface="Arial"/>
                <a:ea typeface="Arial"/>
                <a:cs typeface="Arial"/>
                <a:sym typeface="Arial"/>
              </a:rPr>
              <a:t>　文字サイズ16pt</a:t>
            </a:r>
            <a:endParaRPr dirty="0"/>
          </a:p>
          <a:p>
            <a:pPr marL="0" marR="0" lvl="0" indent="0" algn="r" rtl="0">
              <a:lnSpc>
                <a:spcPct val="110000"/>
              </a:lnSpc>
              <a:spcBef>
                <a:spcPts val="760"/>
              </a:spcBef>
              <a:spcAft>
                <a:spcPts val="0"/>
              </a:spcAft>
              <a:buClr>
                <a:srgbClr val="0C0C0C"/>
              </a:buClr>
              <a:buSzPts val="1600"/>
              <a:buFont typeface="Arial"/>
              <a:buNone/>
            </a:pPr>
            <a:r>
              <a:rPr lang="ja-JP" sz="1600" b="0" i="0" u="none" strike="noStrike" cap="none" dirty="0">
                <a:solidFill>
                  <a:srgbClr val="0C0C0C"/>
                </a:solidFill>
                <a:latin typeface="Arial"/>
                <a:ea typeface="Arial"/>
                <a:cs typeface="Arial"/>
                <a:sym typeface="Arial"/>
              </a:rPr>
              <a:t>広報宣伝部　文字サイズ16pt</a:t>
            </a:r>
            <a:endParaRPr sz="1600" b="0" i="0" u="none" strike="noStrike" cap="none" dirty="0">
              <a:solidFill>
                <a:srgbClr val="0C0C0C"/>
              </a:solidFill>
              <a:latin typeface="Arial"/>
              <a:ea typeface="Arial"/>
              <a:cs typeface="Arial"/>
              <a:sym typeface="Arial"/>
            </a:endParaRPr>
          </a:p>
        </p:txBody>
      </p:sp>
      <p:sp>
        <p:nvSpPr>
          <p:cNvPr id="52" name="Google Shape;52;p1"/>
          <p:cNvSpPr txBox="1"/>
          <p:nvPr/>
        </p:nvSpPr>
        <p:spPr>
          <a:xfrm>
            <a:off x="1718054" y="2980419"/>
            <a:ext cx="7632700" cy="381000"/>
          </a:xfrm>
          <a:prstGeom prst="rect">
            <a:avLst/>
          </a:prstGeom>
          <a:noFill/>
          <a:ln>
            <a:noFill/>
          </a:ln>
        </p:spPr>
        <p:txBody>
          <a:bodyPr spcFirstLastPara="1" wrap="square" lIns="0" tIns="0" rIns="0" bIns="0" anchor="ctr" anchorCtr="0">
            <a:noAutofit/>
          </a:bodyPr>
          <a:lstStyle/>
          <a:p>
            <a:pPr marL="342900" marR="0" lvl="0" indent="-342900" algn="ctr" rtl="0">
              <a:lnSpc>
                <a:spcPct val="80000"/>
              </a:lnSpc>
              <a:spcBef>
                <a:spcPts val="0"/>
              </a:spcBef>
              <a:spcAft>
                <a:spcPts val="0"/>
              </a:spcAft>
              <a:buClr>
                <a:srgbClr val="B70031"/>
              </a:buClr>
              <a:buSzPts val="3000"/>
              <a:buFont typeface="Noto Sans Symbols"/>
              <a:buNone/>
            </a:pPr>
            <a:r>
              <a:rPr lang="ja-JP" sz="3000" b="1" i="0" u="none" strike="noStrike" cap="none" dirty="0">
                <a:solidFill>
                  <a:srgbClr val="0C0C0C"/>
                </a:solidFill>
                <a:latin typeface="Arial"/>
                <a:ea typeface="Arial"/>
                <a:cs typeface="Arial"/>
                <a:sym typeface="Arial"/>
              </a:rPr>
              <a:t>PowerPoint テンプレート 文字サイズ 30pt</a:t>
            </a:r>
            <a:endParaRPr dirty="0"/>
          </a:p>
        </p:txBody>
      </p:sp>
      <p:sp>
        <p:nvSpPr>
          <p:cNvPr id="5" name="角丸四角形 4"/>
          <p:cNvSpPr/>
          <p:nvPr/>
        </p:nvSpPr>
        <p:spPr>
          <a:xfrm>
            <a:off x="499423" y="360219"/>
            <a:ext cx="2687782" cy="665018"/>
          </a:xfrm>
          <a:prstGeom prst="roundRect">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000" b="1" dirty="0">
                <a:solidFill>
                  <a:schemeClr val="tx1"/>
                </a:solidFill>
                <a:latin typeface="+mj-lt"/>
                <a:ea typeface="Meiryo UI" panose="020B0604030504040204" pitchFamily="50" charset="-128"/>
                <a:cs typeface="HGP創英角ｺﾞｼｯｸUB" charset="0"/>
              </a:rPr>
              <a:t>業務改善</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a:t>
            </a:fld>
            <a:endParaRPr/>
          </a:p>
        </p:txBody>
      </p:sp>
      <p:sp>
        <p:nvSpPr>
          <p:cNvPr id="13" name="タイトル 2"/>
          <p:cNvSpPr>
            <a:spLocks noGrp="1"/>
          </p:cNvSpPr>
          <p:nvPr>
            <p:ph type="title"/>
          </p:nvPr>
        </p:nvSpPr>
        <p:spPr/>
        <p:txBody>
          <a:bodyPr/>
          <a:lstStyle/>
          <a:p>
            <a:r>
              <a:rPr kumimoji="1" lang="en-US" altLang="ja-JP" dirty="0" smtClean="0">
                <a:solidFill>
                  <a:schemeClr val="tx1">
                    <a:lumMod val="85000"/>
                    <a:lumOff val="15000"/>
                  </a:schemeClr>
                </a:solidFill>
              </a:rPr>
              <a:t>1. </a:t>
            </a:r>
            <a:r>
              <a:rPr kumimoji="1" lang="ja-JP" altLang="en-US" dirty="0" smtClean="0">
                <a:solidFill>
                  <a:schemeClr val="tx1">
                    <a:lumMod val="85000"/>
                    <a:lumOff val="15000"/>
                  </a:schemeClr>
                </a:solidFill>
              </a:rPr>
              <a:t>テーマ選定理由</a:t>
            </a:r>
            <a:endParaRPr kumimoji="1" lang="ja-JP" altLang="en-US" dirty="0">
              <a:solidFill>
                <a:schemeClr val="tx1">
                  <a:lumMod val="85000"/>
                  <a:lumOff val="15000"/>
                </a:schemeClr>
              </a:solidFill>
            </a:endParaRPr>
          </a:p>
        </p:txBody>
      </p:sp>
      <p:sp>
        <p:nvSpPr>
          <p:cNvPr id="11" name="テキスト ボックス 10"/>
          <p:cNvSpPr txBox="1"/>
          <p:nvPr/>
        </p:nvSpPr>
        <p:spPr>
          <a:xfrm>
            <a:off x="954001" y="912809"/>
            <a:ext cx="7215307" cy="461665"/>
          </a:xfrm>
          <a:prstGeom prst="rect">
            <a:avLst/>
          </a:prstGeom>
          <a:noFill/>
        </p:spPr>
        <p:txBody>
          <a:bodyPr wrap="square" rtlCol="0">
            <a:spAutoFit/>
          </a:bodyPr>
          <a:lstStyle/>
          <a:p>
            <a:r>
              <a:rPr kumimoji="1" lang="ja-JP" altLang="en-US" sz="2400" dirty="0" smtClean="0">
                <a:solidFill>
                  <a:schemeClr val="tx1">
                    <a:lumMod val="85000"/>
                    <a:lumOff val="15000"/>
                  </a:schemeClr>
                </a:solidFill>
              </a:rPr>
              <a:t>業務中、情報収集の作業で悩むことが多かった</a:t>
            </a:r>
            <a:r>
              <a:rPr kumimoji="1" lang="en-US" altLang="ja-JP" sz="2400" dirty="0" smtClean="0">
                <a:solidFill>
                  <a:schemeClr val="tx1">
                    <a:lumMod val="85000"/>
                    <a:lumOff val="15000"/>
                  </a:schemeClr>
                </a:solidFill>
              </a:rPr>
              <a:t>…</a:t>
            </a:r>
            <a:endParaRPr kumimoji="1" lang="en-US" altLang="ja-JP" sz="2400" dirty="0" smtClean="0">
              <a:solidFill>
                <a:schemeClr val="tx1">
                  <a:lumMod val="85000"/>
                  <a:lumOff val="15000"/>
                </a:schemeClr>
              </a:solidFill>
            </a:endParaRPr>
          </a:p>
        </p:txBody>
      </p:sp>
      <p:sp>
        <p:nvSpPr>
          <p:cNvPr id="4" name="角丸四角形 3"/>
          <p:cNvSpPr/>
          <p:nvPr/>
        </p:nvSpPr>
        <p:spPr>
          <a:xfrm>
            <a:off x="954001" y="2135484"/>
            <a:ext cx="5218199" cy="460610"/>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lumMod val="85000"/>
                    <a:lumOff val="15000"/>
                  </a:schemeClr>
                </a:solidFill>
              </a:rPr>
              <a:t>検索結果が多すぎて確認に時間がかかる</a:t>
            </a:r>
            <a:r>
              <a:rPr kumimoji="1" lang="ja-JP" altLang="en-US" sz="1800" dirty="0" smtClean="0">
                <a:solidFill>
                  <a:schemeClr val="tx1">
                    <a:lumMod val="85000"/>
                    <a:lumOff val="15000"/>
                  </a:schemeClr>
                </a:solidFill>
              </a:rPr>
              <a:t>。</a:t>
            </a:r>
            <a:endParaRPr kumimoji="1" lang="en-US" altLang="ja-JP" sz="1800" dirty="0">
              <a:solidFill>
                <a:schemeClr val="tx1">
                  <a:lumMod val="85000"/>
                  <a:lumOff val="15000"/>
                </a:schemeClr>
              </a:solidFill>
            </a:endParaRPr>
          </a:p>
        </p:txBody>
      </p:sp>
      <p:sp>
        <p:nvSpPr>
          <p:cNvPr id="16" name="角丸四角形 15"/>
          <p:cNvSpPr/>
          <p:nvPr/>
        </p:nvSpPr>
        <p:spPr>
          <a:xfrm>
            <a:off x="954001" y="2839887"/>
            <a:ext cx="5218199" cy="460610"/>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lumMod val="85000"/>
                    <a:lumOff val="15000"/>
                  </a:schemeClr>
                </a:solidFill>
              </a:rPr>
              <a:t>情報がどこにあるかわからない</a:t>
            </a:r>
            <a:r>
              <a:rPr kumimoji="1" lang="ja-JP" altLang="en-US" sz="1800" dirty="0" smtClean="0">
                <a:solidFill>
                  <a:schemeClr val="tx1">
                    <a:lumMod val="85000"/>
                    <a:lumOff val="15000"/>
                  </a:schemeClr>
                </a:solidFill>
              </a:rPr>
              <a:t>。</a:t>
            </a:r>
            <a:endParaRPr kumimoji="1" lang="ja-JP" altLang="en-US" sz="1800" dirty="0">
              <a:solidFill>
                <a:schemeClr val="tx1">
                  <a:lumMod val="85000"/>
                  <a:lumOff val="15000"/>
                </a:schemeClr>
              </a:solidFill>
            </a:endParaRPr>
          </a:p>
        </p:txBody>
      </p:sp>
      <p:sp>
        <p:nvSpPr>
          <p:cNvPr id="17" name="角丸四角形 16"/>
          <p:cNvSpPr/>
          <p:nvPr/>
        </p:nvSpPr>
        <p:spPr>
          <a:xfrm>
            <a:off x="954001" y="3544289"/>
            <a:ext cx="5218199" cy="460610"/>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1">
                    <a:lumMod val="85000"/>
                    <a:lumOff val="15000"/>
                  </a:schemeClr>
                </a:solidFill>
              </a:rPr>
              <a:t>なかなか目的の情報にたどり着けない。</a:t>
            </a:r>
          </a:p>
        </p:txBody>
      </p:sp>
      <p:pic>
        <p:nvPicPr>
          <p:cNvPr id="12" name="図 11"/>
          <p:cNvPicPr>
            <a:picLocks noChangeAspect="1"/>
          </p:cNvPicPr>
          <p:nvPr/>
        </p:nvPicPr>
        <p:blipFill>
          <a:blip r:embed="rId3"/>
          <a:stretch>
            <a:fillRect/>
          </a:stretch>
        </p:blipFill>
        <p:spPr>
          <a:xfrm>
            <a:off x="7501100" y="5083987"/>
            <a:ext cx="1624365" cy="789180"/>
          </a:xfrm>
          <a:prstGeom prst="rect">
            <a:avLst/>
          </a:prstGeom>
        </p:spPr>
      </p:pic>
      <p:sp>
        <p:nvSpPr>
          <p:cNvPr id="10" name="テキスト ボックス 9"/>
          <p:cNvSpPr txBox="1"/>
          <p:nvPr/>
        </p:nvSpPr>
        <p:spPr>
          <a:xfrm>
            <a:off x="954001" y="5083987"/>
            <a:ext cx="6795539" cy="830997"/>
          </a:xfrm>
          <a:prstGeom prst="rect">
            <a:avLst/>
          </a:prstGeom>
          <a:noFill/>
        </p:spPr>
        <p:txBody>
          <a:bodyPr wrap="square" rtlCol="0">
            <a:spAutoFit/>
          </a:bodyPr>
          <a:lstStyle/>
          <a:p>
            <a:r>
              <a:rPr kumimoji="1" lang="ja-JP" altLang="en-US" sz="2400" dirty="0">
                <a:solidFill>
                  <a:schemeClr val="bg2">
                    <a:lumMod val="60000"/>
                    <a:lumOff val="40000"/>
                  </a:schemeClr>
                </a:solidFill>
              </a:rPr>
              <a:t>社内に蓄積された情報</a:t>
            </a:r>
            <a:r>
              <a:rPr kumimoji="1" lang="ja-JP" altLang="en-US" sz="2400" dirty="0">
                <a:solidFill>
                  <a:schemeClr val="tx1">
                    <a:lumMod val="85000"/>
                    <a:lumOff val="15000"/>
                  </a:schemeClr>
                </a:solidFill>
              </a:rPr>
              <a:t>も</a:t>
            </a:r>
            <a:r>
              <a:rPr kumimoji="1" lang="en-US" altLang="ja-JP" sz="2400" dirty="0">
                <a:solidFill>
                  <a:schemeClr val="tx1">
                    <a:lumMod val="85000"/>
                    <a:lumOff val="15000"/>
                  </a:schemeClr>
                </a:solidFill>
              </a:rPr>
              <a:t>ChatGPT</a:t>
            </a:r>
            <a:r>
              <a:rPr kumimoji="1" lang="ja-JP" altLang="en-US" sz="2400" dirty="0">
                <a:solidFill>
                  <a:schemeClr val="tx1">
                    <a:lumMod val="85000"/>
                    <a:lumOff val="15000"/>
                  </a:schemeClr>
                </a:solidFill>
              </a:rPr>
              <a:t>みたいに</a:t>
            </a:r>
            <a:endParaRPr kumimoji="1" lang="en-US" altLang="ja-JP" sz="2400" dirty="0">
              <a:solidFill>
                <a:schemeClr val="tx1">
                  <a:lumMod val="85000"/>
                  <a:lumOff val="15000"/>
                </a:schemeClr>
              </a:solidFill>
            </a:endParaRPr>
          </a:p>
          <a:p>
            <a:r>
              <a:rPr kumimoji="1" lang="en-US" altLang="ja-JP" sz="2400" dirty="0" smtClean="0">
                <a:solidFill>
                  <a:schemeClr val="bg2">
                    <a:lumMod val="60000"/>
                    <a:lumOff val="40000"/>
                  </a:schemeClr>
                </a:solidFill>
              </a:rPr>
              <a:t>AI</a:t>
            </a:r>
            <a:r>
              <a:rPr kumimoji="1" lang="ja-JP" altLang="en-US" sz="2400" dirty="0" smtClean="0">
                <a:solidFill>
                  <a:schemeClr val="tx1">
                    <a:lumMod val="85000"/>
                    <a:lumOff val="15000"/>
                  </a:schemeClr>
                </a:solidFill>
              </a:rPr>
              <a:t>を用いて</a:t>
            </a:r>
            <a:r>
              <a:rPr kumimoji="1" lang="ja-JP" altLang="en-US" sz="2400" dirty="0" smtClean="0">
                <a:solidFill>
                  <a:schemeClr val="bg2">
                    <a:lumMod val="60000"/>
                    <a:lumOff val="40000"/>
                  </a:schemeClr>
                </a:solidFill>
              </a:rPr>
              <a:t>対話式</a:t>
            </a:r>
            <a:r>
              <a:rPr kumimoji="1" lang="ja-JP" altLang="en-US" sz="2400" dirty="0">
                <a:solidFill>
                  <a:schemeClr val="tx1">
                    <a:lumMod val="85000"/>
                    <a:lumOff val="15000"/>
                  </a:schemeClr>
                </a:solidFill>
              </a:rPr>
              <a:t>で検索できるようにしたい</a:t>
            </a:r>
            <a:r>
              <a:rPr kumimoji="1" lang="ja-JP" altLang="en-US" sz="2400" dirty="0" smtClean="0">
                <a:solidFill>
                  <a:schemeClr val="tx1">
                    <a:lumMod val="85000"/>
                    <a:lumOff val="15000"/>
                  </a:schemeClr>
                </a:solidFill>
              </a:rPr>
              <a:t>！</a:t>
            </a:r>
            <a:endParaRPr kumimoji="1" lang="ja-JP" altLang="en-US" sz="2400" dirty="0">
              <a:solidFill>
                <a:schemeClr val="tx1">
                  <a:lumMod val="85000"/>
                  <a:lumOff val="15000"/>
                </a:schemeClr>
              </a:solidFill>
            </a:endParaRPr>
          </a:p>
        </p:txBody>
      </p:sp>
      <p:pic>
        <p:nvPicPr>
          <p:cNvPr id="14" name="図 13"/>
          <p:cNvPicPr>
            <a:picLocks noChangeAspect="1"/>
          </p:cNvPicPr>
          <p:nvPr/>
        </p:nvPicPr>
        <p:blipFill>
          <a:blip r:embed="rId4"/>
          <a:stretch>
            <a:fillRect/>
          </a:stretch>
        </p:blipFill>
        <p:spPr>
          <a:xfrm>
            <a:off x="7096769" y="2090052"/>
            <a:ext cx="2145078" cy="2027717"/>
          </a:xfrm>
          <a:prstGeom prst="rect">
            <a:avLst/>
          </a:prstGeom>
        </p:spPr>
      </p:pic>
    </p:spTree>
    <p:extLst>
      <p:ext uri="{BB962C8B-B14F-4D97-AF65-F5344CB8AC3E}">
        <p14:creationId xmlns:p14="http://schemas.microsoft.com/office/powerpoint/2010/main" val="2811876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5</a:t>
            </a:fld>
            <a:endParaRPr/>
          </a:p>
        </p:txBody>
      </p:sp>
      <p:sp>
        <p:nvSpPr>
          <p:cNvPr id="13" name="タイトル 2"/>
          <p:cNvSpPr>
            <a:spLocks noGrp="1"/>
          </p:cNvSpPr>
          <p:nvPr>
            <p:ph type="title"/>
          </p:nvPr>
        </p:nvSpPr>
        <p:spPr/>
        <p:txBody>
          <a:bodyPr/>
          <a:lstStyle/>
          <a:p>
            <a:r>
              <a:rPr kumimoji="1" lang="en-US" altLang="ja-JP" dirty="0" smtClean="0">
                <a:solidFill>
                  <a:schemeClr val="tx1">
                    <a:lumMod val="85000"/>
                    <a:lumOff val="15000"/>
                  </a:schemeClr>
                </a:solidFill>
              </a:rPr>
              <a:t>1. </a:t>
            </a:r>
            <a:r>
              <a:rPr kumimoji="1" lang="ja-JP" altLang="en-US" dirty="0" smtClean="0">
                <a:solidFill>
                  <a:schemeClr val="tx1">
                    <a:lumMod val="85000"/>
                    <a:lumOff val="15000"/>
                  </a:schemeClr>
                </a:solidFill>
              </a:rPr>
              <a:t>テーマ選定理由</a:t>
            </a:r>
            <a:endParaRPr kumimoji="1" lang="ja-JP" altLang="en-US" dirty="0">
              <a:solidFill>
                <a:schemeClr val="tx1">
                  <a:lumMod val="85000"/>
                  <a:lumOff val="15000"/>
                </a:schemeClr>
              </a:solidFill>
            </a:endParaRPr>
          </a:p>
        </p:txBody>
      </p:sp>
      <p:grpSp>
        <p:nvGrpSpPr>
          <p:cNvPr id="11" name="グループ化 10"/>
          <p:cNvGrpSpPr/>
          <p:nvPr/>
        </p:nvGrpSpPr>
        <p:grpSpPr>
          <a:xfrm>
            <a:off x="1546734" y="1384046"/>
            <a:ext cx="6917278" cy="2509044"/>
            <a:chOff x="1230435" y="1110293"/>
            <a:chExt cx="6917278" cy="2509044"/>
          </a:xfrm>
        </p:grpSpPr>
        <p:sp>
          <p:nvSpPr>
            <p:cNvPr id="7" name="角丸四角形 6"/>
            <p:cNvSpPr/>
            <p:nvPr/>
          </p:nvSpPr>
          <p:spPr>
            <a:xfrm>
              <a:off x="1230435" y="1110293"/>
              <a:ext cx="4447916" cy="1322773"/>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800"/>
                </a:lnSpc>
              </a:pPr>
              <a:r>
                <a:rPr kumimoji="1" lang="ja-JP" altLang="en-US" sz="2000" dirty="0">
                  <a:solidFill>
                    <a:schemeClr val="tx1">
                      <a:lumMod val="85000"/>
                      <a:lumOff val="15000"/>
                    </a:schemeClr>
                  </a:solidFill>
                </a:rPr>
                <a:t>みんな</a:t>
              </a:r>
              <a:r>
                <a:rPr kumimoji="1" lang="ja-JP" altLang="en-US" sz="2000" dirty="0" smtClean="0">
                  <a:solidFill>
                    <a:schemeClr val="tx1">
                      <a:lumMod val="85000"/>
                      <a:lumOff val="15000"/>
                    </a:schemeClr>
                  </a:solidFill>
                </a:rPr>
                <a:t>は</a:t>
              </a:r>
              <a:r>
                <a:rPr kumimoji="1" lang="ja-JP" altLang="en-US" sz="2000" dirty="0">
                  <a:solidFill>
                    <a:schemeClr val="tx1">
                      <a:lumMod val="85000"/>
                      <a:lumOff val="15000"/>
                    </a:schemeClr>
                  </a:solidFill>
                </a:rPr>
                <a:t>どう思って</a:t>
              </a:r>
              <a:r>
                <a:rPr kumimoji="1" lang="ja-JP" altLang="en-US" sz="2000" dirty="0" smtClean="0">
                  <a:solidFill>
                    <a:schemeClr val="tx1">
                      <a:lumMod val="85000"/>
                      <a:lumOff val="15000"/>
                    </a:schemeClr>
                  </a:solidFill>
                </a:rPr>
                <a:t>いる？</a:t>
              </a:r>
              <a:endParaRPr kumimoji="1" lang="en-US" altLang="ja-JP" sz="2000" dirty="0" smtClean="0">
                <a:solidFill>
                  <a:schemeClr val="tx1">
                    <a:lumMod val="85000"/>
                    <a:lumOff val="15000"/>
                  </a:schemeClr>
                </a:solidFill>
              </a:endParaRPr>
            </a:p>
            <a:p>
              <a:pPr algn="ctr">
                <a:lnSpc>
                  <a:spcPts val="2800"/>
                </a:lnSpc>
              </a:pPr>
              <a:r>
                <a:rPr kumimoji="1" lang="ja-JP" altLang="en-US" sz="2000" dirty="0" smtClean="0">
                  <a:solidFill>
                    <a:schemeClr val="tx1">
                      <a:lumMod val="85000"/>
                      <a:lumOff val="15000"/>
                    </a:schemeClr>
                  </a:solidFill>
                </a:rPr>
                <a:t>社内の現状は？</a:t>
              </a:r>
              <a:endParaRPr kumimoji="1" lang="en-US" altLang="ja-JP" sz="2000" dirty="0">
                <a:solidFill>
                  <a:schemeClr val="tx1">
                    <a:lumMod val="85000"/>
                    <a:lumOff val="15000"/>
                  </a:schemeClr>
                </a:solidFill>
              </a:endParaRPr>
            </a:p>
          </p:txBody>
        </p:sp>
        <p:grpSp>
          <p:nvGrpSpPr>
            <p:cNvPr id="6" name="グループ化 5"/>
            <p:cNvGrpSpPr/>
            <p:nvPr/>
          </p:nvGrpSpPr>
          <p:grpSpPr>
            <a:xfrm>
              <a:off x="5628215" y="2452466"/>
              <a:ext cx="358754" cy="325264"/>
              <a:chOff x="5425440" y="2032306"/>
              <a:chExt cx="358754" cy="325264"/>
            </a:xfrm>
          </p:grpSpPr>
          <p:sp>
            <p:nvSpPr>
              <p:cNvPr id="3" name="楕円 2"/>
              <p:cNvSpPr/>
              <p:nvPr/>
            </p:nvSpPr>
            <p:spPr>
              <a:xfrm>
                <a:off x="5425440" y="2032306"/>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5590860" y="2194914"/>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5712194" y="2285570"/>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4" name="図 3"/>
            <p:cNvPicPr>
              <a:picLocks noChangeAspect="1"/>
            </p:cNvPicPr>
            <p:nvPr/>
          </p:nvPicPr>
          <p:blipFill>
            <a:blip r:embed="rId3"/>
            <a:stretch>
              <a:fillRect/>
            </a:stretch>
          </p:blipFill>
          <p:spPr>
            <a:xfrm>
              <a:off x="6295587" y="2032306"/>
              <a:ext cx="1852126" cy="1587031"/>
            </a:xfrm>
            <a:prstGeom prst="rect">
              <a:avLst/>
            </a:prstGeom>
          </p:spPr>
        </p:pic>
      </p:grpSp>
      <p:grpSp>
        <p:nvGrpSpPr>
          <p:cNvPr id="14" name="グループ化 13"/>
          <p:cNvGrpSpPr/>
          <p:nvPr/>
        </p:nvGrpSpPr>
        <p:grpSpPr>
          <a:xfrm>
            <a:off x="1351199" y="4333329"/>
            <a:ext cx="7203600" cy="1278000"/>
            <a:chOff x="1351199" y="4333329"/>
            <a:chExt cx="7203600" cy="1278000"/>
          </a:xfrm>
        </p:grpSpPr>
        <p:grpSp>
          <p:nvGrpSpPr>
            <p:cNvPr id="8" name="グループ化 7"/>
            <p:cNvGrpSpPr/>
            <p:nvPr/>
          </p:nvGrpSpPr>
          <p:grpSpPr>
            <a:xfrm>
              <a:off x="1441987" y="4424148"/>
              <a:ext cx="7022025" cy="1096363"/>
              <a:chOff x="1230435" y="4796404"/>
              <a:chExt cx="7022025" cy="1096363"/>
            </a:xfrm>
          </p:grpSpPr>
          <p:sp>
            <p:nvSpPr>
              <p:cNvPr id="16" name="テキスト ボックス 15"/>
              <p:cNvSpPr txBox="1"/>
              <p:nvPr/>
            </p:nvSpPr>
            <p:spPr>
              <a:xfrm>
                <a:off x="1230435" y="4796404"/>
                <a:ext cx="7022025" cy="1096363"/>
              </a:xfrm>
              <a:prstGeom prst="rect">
                <a:avLst/>
              </a:prstGeom>
              <a:noFill/>
              <a:ln w="38100">
                <a:solidFill>
                  <a:srgbClr val="558ED5"/>
                </a:solidFill>
              </a:ln>
            </p:spPr>
            <p:txBody>
              <a:bodyPr wrap="square" lIns="360000" tIns="360000" rIns="1440000" bIns="360000" rtlCol="0">
                <a:spAutoFit/>
              </a:bodyPr>
              <a:lstStyle/>
              <a:p>
                <a:pPr algn="ctr"/>
                <a:r>
                  <a:rPr kumimoji="1" lang="ja-JP" altLang="en-US" sz="2400" dirty="0" smtClean="0">
                    <a:solidFill>
                      <a:schemeClr val="tx1">
                        <a:lumMod val="85000"/>
                        <a:lumOff val="15000"/>
                      </a:schemeClr>
                    </a:solidFill>
                  </a:rPr>
                  <a:t>社内</a:t>
                </a:r>
                <a:r>
                  <a:rPr kumimoji="1" lang="ja-JP" altLang="en-US" sz="2400" dirty="0">
                    <a:solidFill>
                      <a:schemeClr val="tx1">
                        <a:lumMod val="85000"/>
                        <a:lumOff val="15000"/>
                      </a:schemeClr>
                    </a:solidFill>
                  </a:rPr>
                  <a:t>の</a:t>
                </a:r>
                <a:r>
                  <a:rPr kumimoji="1" lang="ja-JP" altLang="en-US" sz="2400" dirty="0" smtClean="0">
                    <a:solidFill>
                      <a:schemeClr val="tx1">
                        <a:lumMod val="85000"/>
                        <a:lumOff val="15000"/>
                      </a:schemeClr>
                    </a:solidFill>
                  </a:rPr>
                  <a:t>情報</a:t>
                </a:r>
                <a:r>
                  <a:rPr kumimoji="1" lang="ja-JP" altLang="en-US" sz="2400" dirty="0" smtClean="0">
                    <a:solidFill>
                      <a:schemeClr val="tx1">
                        <a:lumMod val="85000"/>
                        <a:lumOff val="15000"/>
                      </a:schemeClr>
                    </a:solidFill>
                  </a:rPr>
                  <a:t>収集における現状を</a:t>
                </a:r>
                <a:r>
                  <a:rPr kumimoji="1" lang="ja-JP" altLang="en-US" sz="2400" dirty="0" smtClean="0">
                    <a:solidFill>
                      <a:schemeClr val="tx1">
                        <a:lumMod val="85000"/>
                        <a:lumOff val="15000"/>
                      </a:schemeClr>
                    </a:solidFill>
                  </a:rPr>
                  <a:t>調査</a:t>
                </a:r>
                <a:endParaRPr kumimoji="1" lang="en-US" altLang="ja-JP" sz="2400" dirty="0" smtClean="0">
                  <a:solidFill>
                    <a:schemeClr val="tx1">
                      <a:lumMod val="85000"/>
                      <a:lumOff val="15000"/>
                    </a:schemeClr>
                  </a:solidFill>
                </a:endParaRPr>
              </a:p>
            </p:txBody>
          </p:sp>
          <p:pic>
            <p:nvPicPr>
              <p:cNvPr id="5" name="図 4"/>
              <p:cNvPicPr>
                <a:picLocks noChangeAspect="1"/>
              </p:cNvPicPr>
              <p:nvPr/>
            </p:nvPicPr>
            <p:blipFill rotWithShape="1">
              <a:blip r:embed="rId4"/>
              <a:srcRect l="57553" t="65329"/>
              <a:stretch/>
            </p:blipFill>
            <p:spPr>
              <a:xfrm>
                <a:off x="6913040" y="5160635"/>
                <a:ext cx="617220" cy="477376"/>
              </a:xfrm>
              <a:prstGeom prst="rect">
                <a:avLst/>
              </a:prstGeom>
            </p:spPr>
          </p:pic>
        </p:grpSp>
        <p:sp>
          <p:nvSpPr>
            <p:cNvPr id="12" name="正方形/長方形 11"/>
            <p:cNvSpPr/>
            <p:nvPr/>
          </p:nvSpPr>
          <p:spPr>
            <a:xfrm>
              <a:off x="1351199" y="4333329"/>
              <a:ext cx="7203600" cy="1278000"/>
            </a:xfrm>
            <a:prstGeom prst="rect">
              <a:avLst/>
            </a:prstGeom>
            <a:noFill/>
            <a:ln w="12700">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103862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6</a:t>
            </a:fld>
            <a:endParaRPr/>
          </a:p>
        </p:txBody>
      </p:sp>
      <p:sp>
        <p:nvSpPr>
          <p:cNvPr id="13" name="タイトル 2"/>
          <p:cNvSpPr>
            <a:spLocks noGrp="1"/>
          </p:cNvSpPr>
          <p:nvPr>
            <p:ph type="title"/>
          </p:nvPr>
        </p:nvSpPr>
        <p:spPr/>
        <p:txBody>
          <a:bodyPr/>
          <a:lstStyle/>
          <a:p>
            <a:r>
              <a:rPr kumimoji="1" lang="en-US" altLang="ja-JP" dirty="0" smtClean="0"/>
              <a:t>1. </a:t>
            </a:r>
            <a:r>
              <a:rPr kumimoji="1" lang="ja-JP" altLang="en-US" dirty="0" smtClean="0"/>
              <a:t>テーマ選定理由</a:t>
            </a:r>
            <a:endParaRPr kumimoji="1" lang="ja-JP" altLang="en-US" dirty="0"/>
          </a:p>
        </p:txBody>
      </p:sp>
      <p:grpSp>
        <p:nvGrpSpPr>
          <p:cNvPr id="4" name="グループ化 3"/>
          <p:cNvGrpSpPr/>
          <p:nvPr/>
        </p:nvGrpSpPr>
        <p:grpSpPr>
          <a:xfrm>
            <a:off x="954001" y="975566"/>
            <a:ext cx="5646823" cy="3647789"/>
            <a:chOff x="954001" y="903516"/>
            <a:chExt cx="5646823" cy="3647789"/>
          </a:xfrm>
        </p:grpSpPr>
        <p:graphicFrame>
          <p:nvGraphicFramePr>
            <p:cNvPr id="6" name="グラフ 5">
              <a:extLst>
                <a:ext uri="{FF2B5EF4-FFF2-40B4-BE49-F238E27FC236}">
                  <a16:creationId xmlns:a16="http://schemas.microsoft.com/office/drawing/2014/main" id="{7B2B5581-E152-174C-8565-042386807F82}"/>
                </a:ext>
              </a:extLst>
            </p:cNvPr>
            <p:cNvGraphicFramePr/>
            <p:nvPr>
              <p:extLst>
                <p:ext uri="{D42A27DB-BD31-4B8C-83A1-F6EECF244321}">
                  <p14:modId xmlns:p14="http://schemas.microsoft.com/office/powerpoint/2010/main" val="3503191931"/>
                </p:ext>
              </p:extLst>
            </p:nvPr>
          </p:nvGraphicFramePr>
          <p:xfrm>
            <a:off x="954001" y="903516"/>
            <a:ext cx="5646823" cy="3647789"/>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p:cNvSpPr txBox="1"/>
            <p:nvPr/>
          </p:nvSpPr>
          <p:spPr>
            <a:xfrm>
              <a:off x="2566798" y="2727410"/>
              <a:ext cx="1805177" cy="1015663"/>
            </a:xfrm>
            <a:prstGeom prst="rect">
              <a:avLst/>
            </a:prstGeom>
            <a:noFill/>
          </p:spPr>
          <p:txBody>
            <a:bodyPr wrap="square" rtlCol="0">
              <a:spAutoFit/>
            </a:bodyPr>
            <a:lstStyle/>
            <a:p>
              <a:pPr algn="ctr"/>
              <a:r>
                <a:rPr kumimoji="1" lang="en-US" altLang="ja-JP" sz="1800" b="1" dirty="0" smtClean="0">
                  <a:solidFill>
                    <a:schemeClr val="bg1"/>
                  </a:solidFill>
                </a:rPr>
                <a:t>30</a:t>
              </a:r>
              <a:r>
                <a:rPr kumimoji="1" lang="ja-JP" altLang="en-US" sz="1800" b="1" dirty="0" smtClean="0">
                  <a:solidFill>
                    <a:schemeClr val="bg1"/>
                  </a:solidFill>
                </a:rPr>
                <a:t>分以上</a:t>
              </a:r>
              <a:endParaRPr kumimoji="1" lang="en-US" altLang="ja-JP" sz="1800" b="1" dirty="0" smtClean="0">
                <a:solidFill>
                  <a:schemeClr val="bg1"/>
                </a:solidFill>
              </a:endParaRPr>
            </a:p>
            <a:p>
              <a:pPr algn="ctr"/>
              <a:r>
                <a:rPr kumimoji="1" lang="ja-JP" altLang="en-US" sz="2800" b="1" dirty="0" smtClean="0">
                  <a:solidFill>
                    <a:schemeClr val="bg1"/>
                  </a:solidFill>
                </a:rPr>
                <a:t>約</a:t>
              </a:r>
              <a:r>
                <a:rPr kumimoji="1" lang="en-US" altLang="ja-JP" sz="4000" b="1" dirty="0" smtClean="0">
                  <a:solidFill>
                    <a:schemeClr val="bg1"/>
                  </a:solidFill>
                </a:rPr>
                <a:t>58</a:t>
              </a:r>
              <a:r>
                <a:rPr kumimoji="1" lang="en-US" altLang="ja-JP" sz="2800" b="1" dirty="0" smtClean="0">
                  <a:solidFill>
                    <a:schemeClr val="bg1"/>
                  </a:solidFill>
                </a:rPr>
                <a:t>%</a:t>
              </a:r>
              <a:endParaRPr kumimoji="1" lang="ja-JP" altLang="en-US" sz="4400" b="1" dirty="0">
                <a:solidFill>
                  <a:schemeClr val="bg1"/>
                </a:solidFill>
              </a:endParaRPr>
            </a:p>
          </p:txBody>
        </p:sp>
        <p:sp>
          <p:nvSpPr>
            <p:cNvPr id="8" name="テキスト ボックス 7"/>
            <p:cNvSpPr txBox="1"/>
            <p:nvPr/>
          </p:nvSpPr>
          <p:spPr>
            <a:xfrm>
              <a:off x="1188147" y="966688"/>
              <a:ext cx="3850577" cy="369332"/>
            </a:xfrm>
            <a:prstGeom prst="rect">
              <a:avLst/>
            </a:prstGeom>
            <a:noFill/>
          </p:spPr>
          <p:txBody>
            <a:bodyPr wrap="square" rtlCol="0">
              <a:spAutoFit/>
            </a:bodyPr>
            <a:lstStyle/>
            <a:p>
              <a:pPr algn="ctr"/>
              <a:r>
                <a:rPr kumimoji="1" lang="en-US" altLang="ja-JP" sz="1800" u="sng" dirty="0" smtClean="0">
                  <a:solidFill>
                    <a:schemeClr val="tx1">
                      <a:lumMod val="85000"/>
                      <a:lumOff val="15000"/>
                    </a:schemeClr>
                  </a:solidFill>
                </a:rPr>
                <a:t>1</a:t>
              </a:r>
              <a:r>
                <a:rPr kumimoji="1" lang="ja-JP" altLang="en-US" sz="1800" u="sng" dirty="0" smtClean="0">
                  <a:solidFill>
                    <a:schemeClr val="tx1">
                      <a:lumMod val="85000"/>
                      <a:lumOff val="15000"/>
                    </a:schemeClr>
                  </a:solidFill>
                </a:rPr>
                <a:t>回の</a:t>
              </a:r>
              <a:r>
                <a:rPr kumimoji="1" lang="ja-JP" altLang="en-US" sz="1800" u="sng" dirty="0">
                  <a:solidFill>
                    <a:schemeClr val="tx1">
                      <a:lumMod val="85000"/>
                      <a:lumOff val="15000"/>
                    </a:schemeClr>
                  </a:solidFill>
                </a:rPr>
                <a:t>情報</a:t>
              </a:r>
              <a:r>
                <a:rPr kumimoji="1" lang="ja-JP" altLang="en-US" sz="1800" u="sng" dirty="0" smtClean="0">
                  <a:solidFill>
                    <a:schemeClr val="tx1">
                      <a:lumMod val="85000"/>
                      <a:lumOff val="15000"/>
                    </a:schemeClr>
                  </a:solidFill>
                </a:rPr>
                <a:t>収集に費やす最大時間</a:t>
              </a:r>
              <a:endParaRPr kumimoji="1" lang="ja-JP" altLang="en-US" sz="3200" u="sng" dirty="0">
                <a:solidFill>
                  <a:schemeClr val="tx1">
                    <a:lumMod val="85000"/>
                    <a:lumOff val="15000"/>
                  </a:schemeClr>
                </a:solidFill>
              </a:endParaRPr>
            </a:p>
          </p:txBody>
        </p:sp>
      </p:grpSp>
      <p:grpSp>
        <p:nvGrpSpPr>
          <p:cNvPr id="20" name="グループ化 19"/>
          <p:cNvGrpSpPr/>
          <p:nvPr/>
        </p:nvGrpSpPr>
        <p:grpSpPr>
          <a:xfrm>
            <a:off x="4083050" y="2343824"/>
            <a:ext cx="5469441" cy="819637"/>
            <a:chOff x="4356100" y="2331682"/>
            <a:chExt cx="5469441" cy="819637"/>
          </a:xfrm>
        </p:grpSpPr>
        <p:sp>
          <p:nvSpPr>
            <p:cNvPr id="2" name="テキスト ボックス 1"/>
            <p:cNvSpPr txBox="1"/>
            <p:nvPr/>
          </p:nvSpPr>
          <p:spPr>
            <a:xfrm>
              <a:off x="4936383" y="2416674"/>
              <a:ext cx="4889158" cy="646331"/>
            </a:xfrm>
            <a:prstGeom prst="rect">
              <a:avLst/>
            </a:prstGeom>
            <a:noFill/>
          </p:spPr>
          <p:txBody>
            <a:bodyPr wrap="square" rtlCol="0">
              <a:spAutoFit/>
            </a:bodyPr>
            <a:lstStyle/>
            <a:p>
              <a:r>
                <a:rPr kumimoji="1" lang="en-US" altLang="ja-JP" sz="1800" dirty="0" smtClean="0">
                  <a:solidFill>
                    <a:schemeClr val="tx1">
                      <a:lumMod val="85000"/>
                      <a:lumOff val="15000"/>
                    </a:schemeClr>
                  </a:solidFill>
                </a:rPr>
                <a:t>1</a:t>
              </a:r>
              <a:r>
                <a:rPr kumimoji="1" lang="ja-JP" altLang="en-US" sz="1800" dirty="0" smtClean="0">
                  <a:solidFill>
                    <a:schemeClr val="tx1">
                      <a:lumMod val="85000"/>
                      <a:lumOff val="15000"/>
                    </a:schemeClr>
                  </a:solidFill>
                </a:rPr>
                <a:t>回</a:t>
              </a:r>
              <a:r>
                <a:rPr kumimoji="1" lang="ja-JP" altLang="en-US" sz="1800" dirty="0" smtClean="0">
                  <a:solidFill>
                    <a:schemeClr val="tx1">
                      <a:lumMod val="85000"/>
                      <a:lumOff val="15000"/>
                    </a:schemeClr>
                  </a:solidFill>
                </a:rPr>
                <a:t>の</a:t>
              </a:r>
              <a:r>
                <a:rPr kumimoji="1" lang="ja-JP" altLang="en-US" sz="1800" dirty="0" smtClean="0">
                  <a:solidFill>
                    <a:schemeClr val="tx1">
                      <a:lumMod val="85000"/>
                      <a:lumOff val="15000"/>
                    </a:schemeClr>
                  </a:solidFill>
                </a:rPr>
                <a:t>情報収集に</a:t>
              </a:r>
              <a:r>
                <a:rPr kumimoji="1" lang="en-US" altLang="ja-JP" sz="1800" dirty="0" smtClean="0">
                  <a:solidFill>
                    <a:schemeClr val="bg2">
                      <a:lumMod val="60000"/>
                      <a:lumOff val="40000"/>
                    </a:schemeClr>
                  </a:solidFill>
                </a:rPr>
                <a:t>30</a:t>
              </a:r>
              <a:r>
                <a:rPr kumimoji="1" lang="ja-JP" altLang="en-US" sz="1800" dirty="0" smtClean="0">
                  <a:solidFill>
                    <a:schemeClr val="bg2">
                      <a:lumMod val="60000"/>
                      <a:lumOff val="40000"/>
                    </a:schemeClr>
                  </a:solidFill>
                </a:rPr>
                <a:t>分</a:t>
              </a:r>
              <a:r>
                <a:rPr kumimoji="1" lang="ja-JP" altLang="en-US" sz="1800" dirty="0" smtClean="0">
                  <a:solidFill>
                    <a:schemeClr val="bg2">
                      <a:lumMod val="60000"/>
                      <a:lumOff val="40000"/>
                    </a:schemeClr>
                  </a:solidFill>
                </a:rPr>
                <a:t>以上</a:t>
              </a:r>
              <a:r>
                <a:rPr kumimoji="1" lang="ja-JP" altLang="en-US" sz="1800" dirty="0" smtClean="0">
                  <a:solidFill>
                    <a:schemeClr val="tx1">
                      <a:lumMod val="85000"/>
                      <a:lumOff val="15000"/>
                    </a:schemeClr>
                  </a:solidFill>
                </a:rPr>
                <a:t>の</a:t>
              </a:r>
              <a:endParaRPr kumimoji="1" lang="en-US" altLang="ja-JP" sz="1800" dirty="0" smtClean="0">
                <a:solidFill>
                  <a:schemeClr val="tx1">
                    <a:lumMod val="85000"/>
                    <a:lumOff val="15000"/>
                  </a:schemeClr>
                </a:solidFill>
              </a:endParaRPr>
            </a:p>
            <a:p>
              <a:r>
                <a:rPr kumimoji="1" lang="ja-JP" altLang="en-US" sz="1800" dirty="0" smtClean="0">
                  <a:solidFill>
                    <a:schemeClr val="tx1">
                      <a:lumMod val="85000"/>
                      <a:lumOff val="15000"/>
                    </a:schemeClr>
                  </a:solidFill>
                </a:rPr>
                <a:t>時間を費やすことがある</a:t>
              </a:r>
              <a:r>
                <a:rPr kumimoji="1" lang="ja-JP" altLang="en-US" sz="1800" dirty="0" smtClean="0">
                  <a:solidFill>
                    <a:schemeClr val="tx1">
                      <a:lumMod val="85000"/>
                      <a:lumOff val="15000"/>
                    </a:schemeClr>
                  </a:solidFill>
                </a:rPr>
                <a:t>人は</a:t>
              </a:r>
              <a:r>
                <a:rPr kumimoji="1" lang="ja-JP" altLang="en-US" sz="1800" dirty="0">
                  <a:solidFill>
                    <a:schemeClr val="bg2">
                      <a:lumMod val="60000"/>
                      <a:lumOff val="40000"/>
                    </a:schemeClr>
                  </a:solidFill>
                </a:rPr>
                <a:t>半数</a:t>
              </a:r>
              <a:r>
                <a:rPr kumimoji="1" lang="ja-JP" altLang="en-US" sz="1800" dirty="0">
                  <a:solidFill>
                    <a:schemeClr val="tx1">
                      <a:lumMod val="85000"/>
                      <a:lumOff val="15000"/>
                    </a:schemeClr>
                  </a:solidFill>
                </a:rPr>
                <a:t>以上</a:t>
              </a:r>
              <a:r>
                <a:rPr kumimoji="1" lang="ja-JP" altLang="en-US" sz="1800" dirty="0" smtClean="0">
                  <a:solidFill>
                    <a:schemeClr val="tx1">
                      <a:lumMod val="85000"/>
                      <a:lumOff val="15000"/>
                    </a:schemeClr>
                  </a:solidFill>
                </a:rPr>
                <a:t>！</a:t>
              </a:r>
              <a:endParaRPr kumimoji="1" lang="en-US" altLang="ja-JP" sz="1800" dirty="0">
                <a:solidFill>
                  <a:schemeClr val="tx1">
                    <a:lumMod val="85000"/>
                    <a:lumOff val="15000"/>
                  </a:schemeClr>
                </a:solidFill>
              </a:endParaRPr>
            </a:p>
          </p:txBody>
        </p:sp>
        <p:sp>
          <p:nvSpPr>
            <p:cNvPr id="5" name="正方形/長方形 4"/>
            <p:cNvSpPr/>
            <p:nvPr/>
          </p:nvSpPr>
          <p:spPr>
            <a:xfrm>
              <a:off x="4936383" y="2331682"/>
              <a:ext cx="4172807" cy="819637"/>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p:nvCxnSpPr>
          <p:spPr>
            <a:xfrm flipV="1">
              <a:off x="4711033" y="2768225"/>
              <a:ext cx="216000"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V="1">
              <a:off x="4356100" y="2765477"/>
              <a:ext cx="362553" cy="255023"/>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5" name="グループ化 24"/>
          <p:cNvGrpSpPr/>
          <p:nvPr/>
        </p:nvGrpSpPr>
        <p:grpSpPr>
          <a:xfrm>
            <a:off x="1420140" y="4830319"/>
            <a:ext cx="7416000" cy="1365688"/>
            <a:chOff x="1865583" y="4811736"/>
            <a:chExt cx="7416000" cy="1365688"/>
          </a:xfrm>
        </p:grpSpPr>
        <p:sp>
          <p:nvSpPr>
            <p:cNvPr id="22" name="正方形/長方形 21"/>
            <p:cNvSpPr/>
            <p:nvPr/>
          </p:nvSpPr>
          <p:spPr>
            <a:xfrm>
              <a:off x="1865583" y="4811736"/>
              <a:ext cx="7416000" cy="1365688"/>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p:cNvGrpSpPr/>
            <p:nvPr/>
          </p:nvGrpSpPr>
          <p:grpSpPr>
            <a:xfrm>
              <a:off x="2151333" y="5079082"/>
              <a:ext cx="5774782" cy="830997"/>
              <a:chOff x="1692818" y="4988665"/>
              <a:chExt cx="5774782" cy="830997"/>
            </a:xfrm>
          </p:grpSpPr>
          <p:sp>
            <p:nvSpPr>
              <p:cNvPr id="21" name="正方形/長方形 20"/>
              <p:cNvSpPr/>
              <p:nvPr/>
            </p:nvSpPr>
            <p:spPr>
              <a:xfrm>
                <a:off x="3020188" y="5330528"/>
                <a:ext cx="3959732" cy="46800"/>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808976" y="5695554"/>
                <a:ext cx="2107704" cy="45719"/>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692818" y="4988665"/>
                <a:ext cx="5774782" cy="830997"/>
              </a:xfrm>
              <a:prstGeom prst="rect">
                <a:avLst/>
              </a:prstGeom>
              <a:noFill/>
            </p:spPr>
            <p:txBody>
              <a:bodyPr wrap="square" rtlCol="0">
                <a:spAutoFit/>
              </a:bodyPr>
              <a:lstStyle/>
              <a:p>
                <a:r>
                  <a:rPr kumimoji="1" lang="ja-JP" altLang="en-US" sz="2400" dirty="0" smtClean="0">
                    <a:solidFill>
                      <a:schemeClr val="tx1">
                        <a:lumMod val="85000"/>
                        <a:lumOff val="15000"/>
                      </a:schemeClr>
                    </a:solidFill>
                  </a:rPr>
                  <a:t>社内でも情報収集に費やす時間の削減は業務全体の改善にも効果的！</a:t>
                </a:r>
                <a:endParaRPr kumimoji="1" lang="en-US" altLang="ja-JP" sz="2400" dirty="0" smtClean="0">
                  <a:solidFill>
                    <a:schemeClr val="tx1">
                      <a:lumMod val="85000"/>
                      <a:lumOff val="15000"/>
                    </a:schemeClr>
                  </a:solidFill>
                </a:endParaRPr>
              </a:p>
            </p:txBody>
          </p:sp>
        </p:grpSp>
      </p:grpSp>
      <p:grpSp>
        <p:nvGrpSpPr>
          <p:cNvPr id="59" name="グループ化 58"/>
          <p:cNvGrpSpPr/>
          <p:nvPr/>
        </p:nvGrpSpPr>
        <p:grpSpPr>
          <a:xfrm>
            <a:off x="7461813" y="5040147"/>
            <a:ext cx="1066480" cy="888515"/>
            <a:chOff x="3943349" y="1685853"/>
            <a:chExt cx="1066480" cy="888515"/>
          </a:xfrm>
        </p:grpSpPr>
        <p:grpSp>
          <p:nvGrpSpPr>
            <p:cNvPr id="60" name="グループ化 59"/>
            <p:cNvGrpSpPr/>
            <p:nvPr/>
          </p:nvGrpSpPr>
          <p:grpSpPr>
            <a:xfrm>
              <a:off x="4128718" y="1980097"/>
              <a:ext cx="598062" cy="548912"/>
              <a:chOff x="4128718" y="1980097"/>
              <a:chExt cx="598062" cy="548912"/>
            </a:xfrm>
            <a:solidFill>
              <a:schemeClr val="bg1"/>
            </a:solidFill>
          </p:grpSpPr>
          <p:sp>
            <p:nvSpPr>
              <p:cNvPr id="62" name="楕円 3"/>
              <p:cNvSpPr/>
              <p:nvPr/>
            </p:nvSpPr>
            <p:spPr>
              <a:xfrm>
                <a:off x="4302915" y="1987558"/>
                <a:ext cx="423865" cy="467356"/>
              </a:xfrm>
              <a:custGeom>
                <a:avLst/>
                <a:gdLst>
                  <a:gd name="connsiteX0" fmla="*/ 0 w 423864"/>
                  <a:gd name="connsiteY0" fmla="*/ 237250 h 474499"/>
                  <a:gd name="connsiteX1" fmla="*/ 211932 w 423864"/>
                  <a:gd name="connsiteY1" fmla="*/ 0 h 474499"/>
                  <a:gd name="connsiteX2" fmla="*/ 423864 w 423864"/>
                  <a:gd name="connsiteY2" fmla="*/ 237250 h 474499"/>
                  <a:gd name="connsiteX3" fmla="*/ 211932 w 423864"/>
                  <a:gd name="connsiteY3" fmla="*/ 474500 h 474499"/>
                  <a:gd name="connsiteX4" fmla="*/ 0 w 423864"/>
                  <a:gd name="connsiteY4" fmla="*/ 237250 h 474499"/>
                  <a:gd name="connsiteX0" fmla="*/ 1 w 423865"/>
                  <a:gd name="connsiteY0" fmla="*/ 237250 h 467356"/>
                  <a:gd name="connsiteX1" fmla="*/ 211933 w 423865"/>
                  <a:gd name="connsiteY1" fmla="*/ 0 h 467356"/>
                  <a:gd name="connsiteX2" fmla="*/ 423865 w 423865"/>
                  <a:gd name="connsiteY2" fmla="*/ 237250 h 467356"/>
                  <a:gd name="connsiteX3" fmla="*/ 209552 w 423865"/>
                  <a:gd name="connsiteY3" fmla="*/ 467356 h 467356"/>
                  <a:gd name="connsiteX4" fmla="*/ 1 w 423865"/>
                  <a:gd name="connsiteY4" fmla="*/ 237250 h 467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5" h="467356">
                    <a:moveTo>
                      <a:pt x="1" y="237250"/>
                    </a:moveTo>
                    <a:cubicBezTo>
                      <a:pt x="398" y="159357"/>
                      <a:pt x="94886" y="0"/>
                      <a:pt x="211933" y="0"/>
                    </a:cubicBezTo>
                    <a:cubicBezTo>
                      <a:pt x="328980" y="0"/>
                      <a:pt x="423865" y="106220"/>
                      <a:pt x="423865" y="237250"/>
                    </a:cubicBezTo>
                    <a:cubicBezTo>
                      <a:pt x="423865" y="368280"/>
                      <a:pt x="326599" y="467356"/>
                      <a:pt x="209552" y="467356"/>
                    </a:cubicBezTo>
                    <a:cubicBezTo>
                      <a:pt x="92505" y="467356"/>
                      <a:pt x="-396" y="315143"/>
                      <a:pt x="1" y="23725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3"/>
              <p:cNvSpPr/>
              <p:nvPr/>
            </p:nvSpPr>
            <p:spPr>
              <a:xfrm rot="18803818">
                <a:off x="4304604" y="2219174"/>
                <a:ext cx="101126" cy="295356"/>
              </a:xfrm>
              <a:custGeom>
                <a:avLst/>
                <a:gdLst>
                  <a:gd name="connsiteX0" fmla="*/ 0 w 423864"/>
                  <a:gd name="connsiteY0" fmla="*/ 237250 h 474499"/>
                  <a:gd name="connsiteX1" fmla="*/ 211932 w 423864"/>
                  <a:gd name="connsiteY1" fmla="*/ 0 h 474499"/>
                  <a:gd name="connsiteX2" fmla="*/ 423864 w 423864"/>
                  <a:gd name="connsiteY2" fmla="*/ 237250 h 474499"/>
                  <a:gd name="connsiteX3" fmla="*/ 211932 w 423864"/>
                  <a:gd name="connsiteY3" fmla="*/ 474500 h 474499"/>
                  <a:gd name="connsiteX4" fmla="*/ 0 w 423864"/>
                  <a:gd name="connsiteY4" fmla="*/ 237250 h 474499"/>
                  <a:gd name="connsiteX0" fmla="*/ 1 w 423865"/>
                  <a:gd name="connsiteY0" fmla="*/ 237250 h 467356"/>
                  <a:gd name="connsiteX1" fmla="*/ 211933 w 423865"/>
                  <a:gd name="connsiteY1" fmla="*/ 0 h 467356"/>
                  <a:gd name="connsiteX2" fmla="*/ 423865 w 423865"/>
                  <a:gd name="connsiteY2" fmla="*/ 237250 h 467356"/>
                  <a:gd name="connsiteX3" fmla="*/ 209552 w 423865"/>
                  <a:gd name="connsiteY3" fmla="*/ 467356 h 467356"/>
                  <a:gd name="connsiteX4" fmla="*/ 1 w 423865"/>
                  <a:gd name="connsiteY4" fmla="*/ 237250 h 467356"/>
                  <a:gd name="connsiteX0" fmla="*/ 1 w 216397"/>
                  <a:gd name="connsiteY0" fmla="*/ 237805 h 468167"/>
                  <a:gd name="connsiteX1" fmla="*/ 211933 w 216397"/>
                  <a:gd name="connsiteY1" fmla="*/ 555 h 468167"/>
                  <a:gd name="connsiteX2" fmla="*/ 149416 w 216397"/>
                  <a:gd name="connsiteY2" fmla="*/ 192748 h 468167"/>
                  <a:gd name="connsiteX3" fmla="*/ 209552 w 216397"/>
                  <a:gd name="connsiteY3" fmla="*/ 467911 h 468167"/>
                  <a:gd name="connsiteX4" fmla="*/ 1 w 216397"/>
                  <a:gd name="connsiteY4" fmla="*/ 237805 h 468167"/>
                  <a:gd name="connsiteX0" fmla="*/ 0 w 190882"/>
                  <a:gd name="connsiteY0" fmla="*/ 207284 h 467454"/>
                  <a:gd name="connsiteX1" fmla="*/ 187537 w 190882"/>
                  <a:gd name="connsiteY1" fmla="*/ 72 h 467454"/>
                  <a:gd name="connsiteX2" fmla="*/ 125020 w 190882"/>
                  <a:gd name="connsiteY2" fmla="*/ 192265 h 467454"/>
                  <a:gd name="connsiteX3" fmla="*/ 185156 w 190882"/>
                  <a:gd name="connsiteY3" fmla="*/ 467428 h 467454"/>
                  <a:gd name="connsiteX4" fmla="*/ 0 w 190882"/>
                  <a:gd name="connsiteY4" fmla="*/ 207284 h 467454"/>
                  <a:gd name="connsiteX0" fmla="*/ 471 w 254725"/>
                  <a:gd name="connsiteY0" fmla="*/ 207284 h 640170"/>
                  <a:gd name="connsiteX1" fmla="*/ 188008 w 254725"/>
                  <a:gd name="connsiteY1" fmla="*/ 72 h 640170"/>
                  <a:gd name="connsiteX2" fmla="*/ 125491 w 254725"/>
                  <a:gd name="connsiteY2" fmla="*/ 192265 h 640170"/>
                  <a:gd name="connsiteX3" fmla="*/ 252715 w 254725"/>
                  <a:gd name="connsiteY3" fmla="*/ 640157 h 640170"/>
                  <a:gd name="connsiteX4" fmla="*/ 471 w 254725"/>
                  <a:gd name="connsiteY4" fmla="*/ 207284 h 640170"/>
                  <a:gd name="connsiteX0" fmla="*/ 379 w 254633"/>
                  <a:gd name="connsiteY0" fmla="*/ 402489 h 835379"/>
                  <a:gd name="connsiteX1" fmla="*/ 194014 w 254633"/>
                  <a:gd name="connsiteY1" fmla="*/ 19 h 835379"/>
                  <a:gd name="connsiteX2" fmla="*/ 125399 w 254633"/>
                  <a:gd name="connsiteY2" fmla="*/ 387470 h 835379"/>
                  <a:gd name="connsiteX3" fmla="*/ 252623 w 254633"/>
                  <a:gd name="connsiteY3" fmla="*/ 835362 h 835379"/>
                  <a:gd name="connsiteX4" fmla="*/ 379 w 254633"/>
                  <a:gd name="connsiteY4" fmla="*/ 402489 h 835379"/>
                  <a:gd name="connsiteX0" fmla="*/ 402 w 259402"/>
                  <a:gd name="connsiteY0" fmla="*/ 402489 h 835376"/>
                  <a:gd name="connsiteX1" fmla="*/ 194037 w 259402"/>
                  <a:gd name="connsiteY1" fmla="*/ 19 h 835376"/>
                  <a:gd name="connsiteX2" fmla="*/ 192511 w 259402"/>
                  <a:gd name="connsiteY2" fmla="*/ 387469 h 835376"/>
                  <a:gd name="connsiteX3" fmla="*/ 252646 w 259402"/>
                  <a:gd name="connsiteY3" fmla="*/ 835362 h 835376"/>
                  <a:gd name="connsiteX4" fmla="*/ 402 w 259402"/>
                  <a:gd name="connsiteY4" fmla="*/ 402489 h 835376"/>
                  <a:gd name="connsiteX0" fmla="*/ 100 w 259100"/>
                  <a:gd name="connsiteY0" fmla="*/ 492584 h 925475"/>
                  <a:gd name="connsiteX1" fmla="*/ 221533 w 259100"/>
                  <a:gd name="connsiteY1" fmla="*/ 13 h 925475"/>
                  <a:gd name="connsiteX2" fmla="*/ 192209 w 259100"/>
                  <a:gd name="connsiteY2" fmla="*/ 477564 h 925475"/>
                  <a:gd name="connsiteX3" fmla="*/ 252344 w 259100"/>
                  <a:gd name="connsiteY3" fmla="*/ 925457 h 925475"/>
                  <a:gd name="connsiteX4" fmla="*/ 100 w 259100"/>
                  <a:gd name="connsiteY4" fmla="*/ 492584 h 925475"/>
                  <a:gd name="connsiteX0" fmla="*/ 5 w 259005"/>
                  <a:gd name="connsiteY0" fmla="*/ 565767 h 998658"/>
                  <a:gd name="connsiteX1" fmla="*/ 244560 w 259005"/>
                  <a:gd name="connsiteY1" fmla="*/ 11 h 998658"/>
                  <a:gd name="connsiteX2" fmla="*/ 192114 w 259005"/>
                  <a:gd name="connsiteY2" fmla="*/ 550747 h 998658"/>
                  <a:gd name="connsiteX3" fmla="*/ 252249 w 259005"/>
                  <a:gd name="connsiteY3" fmla="*/ 998640 h 998658"/>
                  <a:gd name="connsiteX4" fmla="*/ 5 w 259005"/>
                  <a:gd name="connsiteY4" fmla="*/ 565767 h 998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05" h="998658">
                    <a:moveTo>
                      <a:pt x="5" y="565767"/>
                    </a:moveTo>
                    <a:cubicBezTo>
                      <a:pt x="-1276" y="399329"/>
                      <a:pt x="212542" y="2514"/>
                      <a:pt x="244560" y="11"/>
                    </a:cubicBezTo>
                    <a:cubicBezTo>
                      <a:pt x="276578" y="-2492"/>
                      <a:pt x="192114" y="419717"/>
                      <a:pt x="192114" y="550747"/>
                    </a:cubicBezTo>
                    <a:cubicBezTo>
                      <a:pt x="192114" y="681777"/>
                      <a:pt x="284267" y="996137"/>
                      <a:pt x="252249" y="998640"/>
                    </a:cubicBezTo>
                    <a:cubicBezTo>
                      <a:pt x="220231" y="1001143"/>
                      <a:pt x="1286" y="732205"/>
                      <a:pt x="5" y="5657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3"/>
              <p:cNvSpPr/>
              <p:nvPr/>
            </p:nvSpPr>
            <p:spPr>
              <a:xfrm rot="20159047">
                <a:off x="4128718" y="1980097"/>
                <a:ext cx="87365" cy="7070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3"/>
              <p:cNvSpPr/>
              <p:nvPr/>
            </p:nvSpPr>
            <p:spPr>
              <a:xfrm rot="11879077">
                <a:off x="4301928" y="2042604"/>
                <a:ext cx="64795" cy="15624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3"/>
              <p:cNvSpPr/>
              <p:nvPr/>
            </p:nvSpPr>
            <p:spPr>
              <a:xfrm rot="15986510">
                <a:off x="4239416" y="2211666"/>
                <a:ext cx="109031" cy="78030"/>
              </a:xfrm>
              <a:prstGeom prst="triangle">
                <a:avLst>
                  <a:gd name="adj" fmla="val 529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3"/>
              <p:cNvSpPr/>
              <p:nvPr/>
            </p:nvSpPr>
            <p:spPr>
              <a:xfrm rot="20891615">
                <a:off x="4468110" y="2380819"/>
                <a:ext cx="165494" cy="1481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1" name="図 60"/>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1422" b="44431" l="1373" r="46339">
                          <a14:foregroundMark x1="8810" y1="10190" x2="9268" y2="10308"/>
                          <a14:foregroundMark x1="11785" y1="7227" x2="11785" y2="7227"/>
                          <a14:foregroundMark x1="6865" y1="1540" x2="6865" y2="1540"/>
                          <a14:foregroundMark x1="3661" y1="2607" x2="3661" y2="2607"/>
                          <a14:foregroundMark x1="1373" y1="4976" x2="1373" y2="4976"/>
                          <a14:foregroundMark x1="21510" y1="24289" x2="21510" y2="24289"/>
                          <a14:foregroundMark x1="25515" y1="39573" x2="25515" y2="39573"/>
                          <a14:foregroundMark x1="26087" y1="41706" x2="26087" y2="41706"/>
                          <a14:foregroundMark x1="9725" y1="15995" x2="9725" y2="15995"/>
                          <a14:foregroundMark x1="11098" y1="18128" x2="11098" y2="18128"/>
                          <a14:foregroundMark x1="10984" y1="17773" x2="10984" y2="17891"/>
                        </a14:backgroundRemoval>
                      </a14:imgEffect>
                    </a14:imgLayer>
                  </a14:imgProps>
                </a:ext>
              </a:extLst>
            </a:blip>
            <a:srcRect r="48489" b="55559"/>
            <a:stretch/>
          </p:blipFill>
          <p:spPr>
            <a:xfrm>
              <a:off x="3943349" y="1685853"/>
              <a:ext cx="1066480" cy="888515"/>
            </a:xfrm>
            <a:prstGeom prst="rect">
              <a:avLst/>
            </a:prstGeom>
          </p:spPr>
        </p:pic>
      </p:grpSp>
    </p:spTree>
    <p:extLst>
      <p:ext uri="{BB962C8B-B14F-4D97-AF65-F5344CB8AC3E}">
        <p14:creationId xmlns:p14="http://schemas.microsoft.com/office/powerpoint/2010/main" val="147988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7</a:t>
            </a:fld>
            <a:endParaRPr/>
          </a:p>
        </p:txBody>
      </p:sp>
      <p:sp>
        <p:nvSpPr>
          <p:cNvPr id="13" name="タイトル 2"/>
          <p:cNvSpPr>
            <a:spLocks noGrp="1"/>
          </p:cNvSpPr>
          <p:nvPr>
            <p:ph type="title"/>
          </p:nvPr>
        </p:nvSpPr>
        <p:spPr/>
        <p:txBody>
          <a:bodyPr/>
          <a:lstStyle/>
          <a:p>
            <a:r>
              <a:rPr kumimoji="1" lang="en-US" altLang="ja-JP" dirty="0" smtClean="0"/>
              <a:t>1. </a:t>
            </a:r>
            <a:r>
              <a:rPr kumimoji="1" lang="ja-JP" altLang="en-US" dirty="0" smtClean="0"/>
              <a:t>テーマ選定理由</a:t>
            </a:r>
            <a:endParaRPr kumimoji="1" lang="ja-JP" altLang="en-US" dirty="0"/>
          </a:p>
        </p:txBody>
      </p:sp>
      <p:sp>
        <p:nvSpPr>
          <p:cNvPr id="3" name="テキスト ボックス 2"/>
          <p:cNvSpPr txBox="1"/>
          <p:nvPr/>
        </p:nvSpPr>
        <p:spPr>
          <a:xfrm>
            <a:off x="2566798" y="2799460"/>
            <a:ext cx="1805177" cy="1015663"/>
          </a:xfrm>
          <a:prstGeom prst="rect">
            <a:avLst/>
          </a:prstGeom>
          <a:noFill/>
        </p:spPr>
        <p:txBody>
          <a:bodyPr wrap="square" rtlCol="0">
            <a:spAutoFit/>
          </a:bodyPr>
          <a:lstStyle/>
          <a:p>
            <a:pPr algn="ctr"/>
            <a:r>
              <a:rPr kumimoji="1" lang="en-US" altLang="ja-JP" sz="1800" b="1" dirty="0" smtClean="0">
                <a:solidFill>
                  <a:schemeClr val="bg1"/>
                </a:solidFill>
              </a:rPr>
              <a:t>30</a:t>
            </a:r>
            <a:r>
              <a:rPr kumimoji="1" lang="ja-JP" altLang="en-US" sz="1800" b="1" dirty="0" smtClean="0">
                <a:solidFill>
                  <a:schemeClr val="bg1"/>
                </a:solidFill>
              </a:rPr>
              <a:t>分以上</a:t>
            </a:r>
            <a:endParaRPr kumimoji="1" lang="en-US" altLang="ja-JP" sz="1800" b="1" dirty="0" smtClean="0">
              <a:solidFill>
                <a:schemeClr val="bg1"/>
              </a:solidFill>
            </a:endParaRPr>
          </a:p>
          <a:p>
            <a:pPr algn="ctr"/>
            <a:r>
              <a:rPr kumimoji="1" lang="ja-JP" altLang="en-US" sz="2800" b="1" dirty="0" smtClean="0">
                <a:solidFill>
                  <a:schemeClr val="bg1"/>
                </a:solidFill>
              </a:rPr>
              <a:t>約</a:t>
            </a:r>
            <a:r>
              <a:rPr kumimoji="1" lang="en-US" altLang="ja-JP" sz="4000" b="1" dirty="0" smtClean="0">
                <a:solidFill>
                  <a:schemeClr val="bg1"/>
                </a:solidFill>
              </a:rPr>
              <a:t>58</a:t>
            </a:r>
            <a:r>
              <a:rPr kumimoji="1" lang="en-US" altLang="ja-JP" sz="2800" b="1" dirty="0" smtClean="0">
                <a:solidFill>
                  <a:schemeClr val="bg1"/>
                </a:solidFill>
              </a:rPr>
              <a:t>%</a:t>
            </a:r>
            <a:endParaRPr kumimoji="1" lang="ja-JP" altLang="en-US" sz="4400" b="1" dirty="0">
              <a:solidFill>
                <a:schemeClr val="bg1"/>
              </a:solidFill>
            </a:endParaRPr>
          </a:p>
        </p:txBody>
      </p:sp>
      <p:sp>
        <p:nvSpPr>
          <p:cNvPr id="8" name="テキスト ボックス 7"/>
          <p:cNvSpPr txBox="1"/>
          <p:nvPr/>
        </p:nvSpPr>
        <p:spPr>
          <a:xfrm>
            <a:off x="1234178" y="1041482"/>
            <a:ext cx="2720974"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rPr>
              <a:t>情報収集における課題</a:t>
            </a:r>
            <a:endParaRPr kumimoji="1" lang="ja-JP" altLang="en-US" sz="3200" u="sng" dirty="0">
              <a:solidFill>
                <a:schemeClr val="tx1">
                  <a:lumMod val="85000"/>
                  <a:lumOff val="15000"/>
                </a:schemeClr>
              </a:solidFill>
            </a:endParaRPr>
          </a:p>
        </p:txBody>
      </p:sp>
      <p:grpSp>
        <p:nvGrpSpPr>
          <p:cNvPr id="25" name="グループ化 24"/>
          <p:cNvGrpSpPr/>
          <p:nvPr/>
        </p:nvGrpSpPr>
        <p:grpSpPr>
          <a:xfrm>
            <a:off x="1420140" y="4830319"/>
            <a:ext cx="7654010" cy="1365688"/>
            <a:chOff x="1865583" y="4811736"/>
            <a:chExt cx="7654010" cy="1365688"/>
          </a:xfrm>
        </p:grpSpPr>
        <p:sp>
          <p:nvSpPr>
            <p:cNvPr id="22" name="正方形/長方形 21"/>
            <p:cNvSpPr/>
            <p:nvPr/>
          </p:nvSpPr>
          <p:spPr>
            <a:xfrm>
              <a:off x="1865583" y="4811736"/>
              <a:ext cx="7416000" cy="1365688"/>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p:cNvGrpSpPr/>
            <p:nvPr/>
          </p:nvGrpSpPr>
          <p:grpSpPr>
            <a:xfrm>
              <a:off x="2760932" y="5079082"/>
              <a:ext cx="6758661" cy="830997"/>
              <a:chOff x="2302417" y="4988665"/>
              <a:chExt cx="6758661" cy="830997"/>
            </a:xfrm>
          </p:grpSpPr>
          <p:sp>
            <p:nvSpPr>
              <p:cNvPr id="23" name="正方形/長方形 22"/>
              <p:cNvSpPr/>
              <p:nvPr/>
            </p:nvSpPr>
            <p:spPr>
              <a:xfrm>
                <a:off x="2380476" y="5695554"/>
                <a:ext cx="2772000" cy="45719"/>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302417" y="4988665"/>
                <a:ext cx="6758661" cy="830997"/>
              </a:xfrm>
              <a:prstGeom prst="rect">
                <a:avLst/>
              </a:prstGeom>
              <a:noFill/>
            </p:spPr>
            <p:txBody>
              <a:bodyPr wrap="square" rtlCol="0">
                <a:spAutoFit/>
              </a:bodyPr>
              <a:lstStyle/>
              <a:p>
                <a:r>
                  <a:rPr kumimoji="1" lang="ja-JP" altLang="en-US" sz="2400" dirty="0">
                    <a:solidFill>
                      <a:schemeClr val="tx1">
                        <a:lumMod val="85000"/>
                        <a:lumOff val="15000"/>
                      </a:schemeClr>
                    </a:solidFill>
                  </a:rPr>
                  <a:t>情報収集における課題</a:t>
                </a:r>
                <a:r>
                  <a:rPr kumimoji="1" lang="ja-JP" altLang="en-US" sz="2400" dirty="0" smtClean="0">
                    <a:solidFill>
                      <a:schemeClr val="tx1">
                        <a:lumMod val="85000"/>
                        <a:lumOff val="15000"/>
                      </a:schemeClr>
                    </a:solidFill>
                  </a:rPr>
                  <a:t>解決に</a:t>
                </a:r>
                <a:endParaRPr kumimoji="1" lang="en-US" altLang="ja-JP" sz="2400" dirty="0" smtClean="0">
                  <a:solidFill>
                    <a:schemeClr val="tx1">
                      <a:lumMod val="85000"/>
                      <a:lumOff val="15000"/>
                    </a:schemeClr>
                  </a:solidFill>
                </a:endParaRPr>
              </a:p>
              <a:p>
                <a:r>
                  <a:rPr kumimoji="1" lang="en-US" altLang="ja-JP" sz="2400" dirty="0" smtClean="0">
                    <a:solidFill>
                      <a:schemeClr val="tx1">
                        <a:lumMod val="85000"/>
                        <a:lumOff val="15000"/>
                      </a:schemeClr>
                    </a:solidFill>
                  </a:rPr>
                  <a:t>AI</a:t>
                </a:r>
                <a:r>
                  <a:rPr kumimoji="1" lang="ja-JP" altLang="en-US" sz="2400" dirty="0" smtClean="0">
                    <a:solidFill>
                      <a:schemeClr val="tx1">
                        <a:lumMod val="85000"/>
                        <a:lumOff val="15000"/>
                      </a:schemeClr>
                    </a:solidFill>
                  </a:rPr>
                  <a:t>検索ツールは有効！</a:t>
                </a:r>
                <a:endParaRPr kumimoji="1" lang="ja-JP" altLang="en-US" sz="2400" dirty="0">
                  <a:solidFill>
                    <a:schemeClr val="tx1">
                      <a:lumMod val="85000"/>
                      <a:lumOff val="15000"/>
                    </a:schemeClr>
                  </a:solidFill>
                </a:endParaRPr>
              </a:p>
            </p:txBody>
          </p:sp>
        </p:grpSp>
      </p:grpSp>
      <p:grpSp>
        <p:nvGrpSpPr>
          <p:cNvPr id="59" name="グループ化 58"/>
          <p:cNvGrpSpPr/>
          <p:nvPr/>
        </p:nvGrpSpPr>
        <p:grpSpPr>
          <a:xfrm>
            <a:off x="7461813" y="5040147"/>
            <a:ext cx="1066480" cy="888515"/>
            <a:chOff x="3943349" y="1685853"/>
            <a:chExt cx="1066480" cy="888515"/>
          </a:xfrm>
        </p:grpSpPr>
        <p:grpSp>
          <p:nvGrpSpPr>
            <p:cNvPr id="60" name="グループ化 59"/>
            <p:cNvGrpSpPr/>
            <p:nvPr/>
          </p:nvGrpSpPr>
          <p:grpSpPr>
            <a:xfrm>
              <a:off x="4128718" y="1980097"/>
              <a:ext cx="598062" cy="548912"/>
              <a:chOff x="4128718" y="1980097"/>
              <a:chExt cx="598062" cy="548912"/>
            </a:xfrm>
            <a:solidFill>
              <a:schemeClr val="bg1"/>
            </a:solidFill>
          </p:grpSpPr>
          <p:sp>
            <p:nvSpPr>
              <p:cNvPr id="62" name="楕円 3"/>
              <p:cNvSpPr/>
              <p:nvPr/>
            </p:nvSpPr>
            <p:spPr>
              <a:xfrm>
                <a:off x="4302915" y="1987558"/>
                <a:ext cx="423865" cy="467356"/>
              </a:xfrm>
              <a:custGeom>
                <a:avLst/>
                <a:gdLst>
                  <a:gd name="connsiteX0" fmla="*/ 0 w 423864"/>
                  <a:gd name="connsiteY0" fmla="*/ 237250 h 474499"/>
                  <a:gd name="connsiteX1" fmla="*/ 211932 w 423864"/>
                  <a:gd name="connsiteY1" fmla="*/ 0 h 474499"/>
                  <a:gd name="connsiteX2" fmla="*/ 423864 w 423864"/>
                  <a:gd name="connsiteY2" fmla="*/ 237250 h 474499"/>
                  <a:gd name="connsiteX3" fmla="*/ 211932 w 423864"/>
                  <a:gd name="connsiteY3" fmla="*/ 474500 h 474499"/>
                  <a:gd name="connsiteX4" fmla="*/ 0 w 423864"/>
                  <a:gd name="connsiteY4" fmla="*/ 237250 h 474499"/>
                  <a:gd name="connsiteX0" fmla="*/ 1 w 423865"/>
                  <a:gd name="connsiteY0" fmla="*/ 237250 h 467356"/>
                  <a:gd name="connsiteX1" fmla="*/ 211933 w 423865"/>
                  <a:gd name="connsiteY1" fmla="*/ 0 h 467356"/>
                  <a:gd name="connsiteX2" fmla="*/ 423865 w 423865"/>
                  <a:gd name="connsiteY2" fmla="*/ 237250 h 467356"/>
                  <a:gd name="connsiteX3" fmla="*/ 209552 w 423865"/>
                  <a:gd name="connsiteY3" fmla="*/ 467356 h 467356"/>
                  <a:gd name="connsiteX4" fmla="*/ 1 w 423865"/>
                  <a:gd name="connsiteY4" fmla="*/ 237250 h 467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5" h="467356">
                    <a:moveTo>
                      <a:pt x="1" y="237250"/>
                    </a:moveTo>
                    <a:cubicBezTo>
                      <a:pt x="398" y="159357"/>
                      <a:pt x="94886" y="0"/>
                      <a:pt x="211933" y="0"/>
                    </a:cubicBezTo>
                    <a:cubicBezTo>
                      <a:pt x="328980" y="0"/>
                      <a:pt x="423865" y="106220"/>
                      <a:pt x="423865" y="237250"/>
                    </a:cubicBezTo>
                    <a:cubicBezTo>
                      <a:pt x="423865" y="368280"/>
                      <a:pt x="326599" y="467356"/>
                      <a:pt x="209552" y="467356"/>
                    </a:cubicBezTo>
                    <a:cubicBezTo>
                      <a:pt x="92505" y="467356"/>
                      <a:pt x="-396" y="315143"/>
                      <a:pt x="1" y="23725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3"/>
              <p:cNvSpPr/>
              <p:nvPr/>
            </p:nvSpPr>
            <p:spPr>
              <a:xfrm rot="18803818">
                <a:off x="4304604" y="2219174"/>
                <a:ext cx="101126" cy="295356"/>
              </a:xfrm>
              <a:custGeom>
                <a:avLst/>
                <a:gdLst>
                  <a:gd name="connsiteX0" fmla="*/ 0 w 423864"/>
                  <a:gd name="connsiteY0" fmla="*/ 237250 h 474499"/>
                  <a:gd name="connsiteX1" fmla="*/ 211932 w 423864"/>
                  <a:gd name="connsiteY1" fmla="*/ 0 h 474499"/>
                  <a:gd name="connsiteX2" fmla="*/ 423864 w 423864"/>
                  <a:gd name="connsiteY2" fmla="*/ 237250 h 474499"/>
                  <a:gd name="connsiteX3" fmla="*/ 211932 w 423864"/>
                  <a:gd name="connsiteY3" fmla="*/ 474500 h 474499"/>
                  <a:gd name="connsiteX4" fmla="*/ 0 w 423864"/>
                  <a:gd name="connsiteY4" fmla="*/ 237250 h 474499"/>
                  <a:gd name="connsiteX0" fmla="*/ 1 w 423865"/>
                  <a:gd name="connsiteY0" fmla="*/ 237250 h 467356"/>
                  <a:gd name="connsiteX1" fmla="*/ 211933 w 423865"/>
                  <a:gd name="connsiteY1" fmla="*/ 0 h 467356"/>
                  <a:gd name="connsiteX2" fmla="*/ 423865 w 423865"/>
                  <a:gd name="connsiteY2" fmla="*/ 237250 h 467356"/>
                  <a:gd name="connsiteX3" fmla="*/ 209552 w 423865"/>
                  <a:gd name="connsiteY3" fmla="*/ 467356 h 467356"/>
                  <a:gd name="connsiteX4" fmla="*/ 1 w 423865"/>
                  <a:gd name="connsiteY4" fmla="*/ 237250 h 467356"/>
                  <a:gd name="connsiteX0" fmla="*/ 1 w 216397"/>
                  <a:gd name="connsiteY0" fmla="*/ 237805 h 468167"/>
                  <a:gd name="connsiteX1" fmla="*/ 211933 w 216397"/>
                  <a:gd name="connsiteY1" fmla="*/ 555 h 468167"/>
                  <a:gd name="connsiteX2" fmla="*/ 149416 w 216397"/>
                  <a:gd name="connsiteY2" fmla="*/ 192748 h 468167"/>
                  <a:gd name="connsiteX3" fmla="*/ 209552 w 216397"/>
                  <a:gd name="connsiteY3" fmla="*/ 467911 h 468167"/>
                  <a:gd name="connsiteX4" fmla="*/ 1 w 216397"/>
                  <a:gd name="connsiteY4" fmla="*/ 237805 h 468167"/>
                  <a:gd name="connsiteX0" fmla="*/ 0 w 190882"/>
                  <a:gd name="connsiteY0" fmla="*/ 207284 h 467454"/>
                  <a:gd name="connsiteX1" fmla="*/ 187537 w 190882"/>
                  <a:gd name="connsiteY1" fmla="*/ 72 h 467454"/>
                  <a:gd name="connsiteX2" fmla="*/ 125020 w 190882"/>
                  <a:gd name="connsiteY2" fmla="*/ 192265 h 467454"/>
                  <a:gd name="connsiteX3" fmla="*/ 185156 w 190882"/>
                  <a:gd name="connsiteY3" fmla="*/ 467428 h 467454"/>
                  <a:gd name="connsiteX4" fmla="*/ 0 w 190882"/>
                  <a:gd name="connsiteY4" fmla="*/ 207284 h 467454"/>
                  <a:gd name="connsiteX0" fmla="*/ 471 w 254725"/>
                  <a:gd name="connsiteY0" fmla="*/ 207284 h 640170"/>
                  <a:gd name="connsiteX1" fmla="*/ 188008 w 254725"/>
                  <a:gd name="connsiteY1" fmla="*/ 72 h 640170"/>
                  <a:gd name="connsiteX2" fmla="*/ 125491 w 254725"/>
                  <a:gd name="connsiteY2" fmla="*/ 192265 h 640170"/>
                  <a:gd name="connsiteX3" fmla="*/ 252715 w 254725"/>
                  <a:gd name="connsiteY3" fmla="*/ 640157 h 640170"/>
                  <a:gd name="connsiteX4" fmla="*/ 471 w 254725"/>
                  <a:gd name="connsiteY4" fmla="*/ 207284 h 640170"/>
                  <a:gd name="connsiteX0" fmla="*/ 379 w 254633"/>
                  <a:gd name="connsiteY0" fmla="*/ 402489 h 835379"/>
                  <a:gd name="connsiteX1" fmla="*/ 194014 w 254633"/>
                  <a:gd name="connsiteY1" fmla="*/ 19 h 835379"/>
                  <a:gd name="connsiteX2" fmla="*/ 125399 w 254633"/>
                  <a:gd name="connsiteY2" fmla="*/ 387470 h 835379"/>
                  <a:gd name="connsiteX3" fmla="*/ 252623 w 254633"/>
                  <a:gd name="connsiteY3" fmla="*/ 835362 h 835379"/>
                  <a:gd name="connsiteX4" fmla="*/ 379 w 254633"/>
                  <a:gd name="connsiteY4" fmla="*/ 402489 h 835379"/>
                  <a:gd name="connsiteX0" fmla="*/ 402 w 259402"/>
                  <a:gd name="connsiteY0" fmla="*/ 402489 h 835376"/>
                  <a:gd name="connsiteX1" fmla="*/ 194037 w 259402"/>
                  <a:gd name="connsiteY1" fmla="*/ 19 h 835376"/>
                  <a:gd name="connsiteX2" fmla="*/ 192511 w 259402"/>
                  <a:gd name="connsiteY2" fmla="*/ 387469 h 835376"/>
                  <a:gd name="connsiteX3" fmla="*/ 252646 w 259402"/>
                  <a:gd name="connsiteY3" fmla="*/ 835362 h 835376"/>
                  <a:gd name="connsiteX4" fmla="*/ 402 w 259402"/>
                  <a:gd name="connsiteY4" fmla="*/ 402489 h 835376"/>
                  <a:gd name="connsiteX0" fmla="*/ 100 w 259100"/>
                  <a:gd name="connsiteY0" fmla="*/ 492584 h 925475"/>
                  <a:gd name="connsiteX1" fmla="*/ 221533 w 259100"/>
                  <a:gd name="connsiteY1" fmla="*/ 13 h 925475"/>
                  <a:gd name="connsiteX2" fmla="*/ 192209 w 259100"/>
                  <a:gd name="connsiteY2" fmla="*/ 477564 h 925475"/>
                  <a:gd name="connsiteX3" fmla="*/ 252344 w 259100"/>
                  <a:gd name="connsiteY3" fmla="*/ 925457 h 925475"/>
                  <a:gd name="connsiteX4" fmla="*/ 100 w 259100"/>
                  <a:gd name="connsiteY4" fmla="*/ 492584 h 925475"/>
                  <a:gd name="connsiteX0" fmla="*/ 5 w 259005"/>
                  <a:gd name="connsiteY0" fmla="*/ 565767 h 998658"/>
                  <a:gd name="connsiteX1" fmla="*/ 244560 w 259005"/>
                  <a:gd name="connsiteY1" fmla="*/ 11 h 998658"/>
                  <a:gd name="connsiteX2" fmla="*/ 192114 w 259005"/>
                  <a:gd name="connsiteY2" fmla="*/ 550747 h 998658"/>
                  <a:gd name="connsiteX3" fmla="*/ 252249 w 259005"/>
                  <a:gd name="connsiteY3" fmla="*/ 998640 h 998658"/>
                  <a:gd name="connsiteX4" fmla="*/ 5 w 259005"/>
                  <a:gd name="connsiteY4" fmla="*/ 565767 h 998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05" h="998658">
                    <a:moveTo>
                      <a:pt x="5" y="565767"/>
                    </a:moveTo>
                    <a:cubicBezTo>
                      <a:pt x="-1276" y="399329"/>
                      <a:pt x="212542" y="2514"/>
                      <a:pt x="244560" y="11"/>
                    </a:cubicBezTo>
                    <a:cubicBezTo>
                      <a:pt x="276578" y="-2492"/>
                      <a:pt x="192114" y="419717"/>
                      <a:pt x="192114" y="550747"/>
                    </a:cubicBezTo>
                    <a:cubicBezTo>
                      <a:pt x="192114" y="681777"/>
                      <a:pt x="284267" y="996137"/>
                      <a:pt x="252249" y="998640"/>
                    </a:cubicBezTo>
                    <a:cubicBezTo>
                      <a:pt x="220231" y="1001143"/>
                      <a:pt x="1286" y="732205"/>
                      <a:pt x="5" y="5657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3"/>
              <p:cNvSpPr/>
              <p:nvPr/>
            </p:nvSpPr>
            <p:spPr>
              <a:xfrm rot="20159047">
                <a:off x="4128718" y="1980097"/>
                <a:ext cx="87365" cy="7070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3"/>
              <p:cNvSpPr/>
              <p:nvPr/>
            </p:nvSpPr>
            <p:spPr>
              <a:xfrm rot="11879077">
                <a:off x="4301928" y="2042604"/>
                <a:ext cx="64795" cy="15624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3"/>
              <p:cNvSpPr/>
              <p:nvPr/>
            </p:nvSpPr>
            <p:spPr>
              <a:xfrm rot="15986510">
                <a:off x="4239416" y="2211666"/>
                <a:ext cx="109031" cy="78030"/>
              </a:xfrm>
              <a:prstGeom prst="triangle">
                <a:avLst>
                  <a:gd name="adj" fmla="val 529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3"/>
              <p:cNvSpPr/>
              <p:nvPr/>
            </p:nvSpPr>
            <p:spPr>
              <a:xfrm rot="20891615">
                <a:off x="4468110" y="2380819"/>
                <a:ext cx="165494" cy="1481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1" name="図 60"/>
            <p:cNvPicPr>
              <a:picLocks noChangeAspect="1"/>
            </p:cNvPicPr>
            <p:nvPr/>
          </p:nvPicPr>
          <p:blipFill rotWithShape="1">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1422" b="44431" l="1373" r="46339">
                          <a14:foregroundMark x1="8810" y1="10190" x2="9268" y2="10308"/>
                          <a14:foregroundMark x1="11785" y1="7227" x2="11785" y2="7227"/>
                          <a14:foregroundMark x1="6865" y1="1540" x2="6865" y2="1540"/>
                          <a14:foregroundMark x1="3661" y1="2607" x2="3661" y2="2607"/>
                          <a14:foregroundMark x1="1373" y1="4976" x2="1373" y2="4976"/>
                          <a14:foregroundMark x1="21510" y1="24289" x2="21510" y2="24289"/>
                          <a14:foregroundMark x1="25515" y1="39573" x2="25515" y2="39573"/>
                          <a14:foregroundMark x1="26087" y1="41706" x2="26087" y2="41706"/>
                          <a14:foregroundMark x1="9725" y1="15995" x2="9725" y2="15995"/>
                          <a14:foregroundMark x1="11098" y1="18128" x2="11098" y2="18128"/>
                          <a14:foregroundMark x1="10984" y1="17773" x2="10984" y2="17891"/>
                        </a14:backgroundRemoval>
                      </a14:imgEffect>
                    </a14:imgLayer>
                  </a14:imgProps>
                </a:ext>
              </a:extLst>
            </a:blip>
            <a:srcRect r="48489" b="55559"/>
            <a:stretch/>
          </p:blipFill>
          <p:spPr>
            <a:xfrm>
              <a:off x="3943349" y="1685853"/>
              <a:ext cx="1066480" cy="888515"/>
            </a:xfrm>
            <a:prstGeom prst="rect">
              <a:avLst/>
            </a:prstGeom>
          </p:spPr>
        </p:pic>
      </p:grpSp>
      <p:graphicFrame>
        <p:nvGraphicFramePr>
          <p:cNvPr id="7" name="表 6"/>
          <p:cNvGraphicFramePr>
            <a:graphicFrameLocks noGrp="1"/>
          </p:cNvGraphicFramePr>
          <p:nvPr>
            <p:extLst>
              <p:ext uri="{D42A27DB-BD31-4B8C-83A1-F6EECF244321}">
                <p14:modId xmlns:p14="http://schemas.microsoft.com/office/powerpoint/2010/main" val="441439083"/>
              </p:ext>
            </p:extLst>
          </p:nvPr>
        </p:nvGraphicFramePr>
        <p:xfrm>
          <a:off x="1420140" y="1811238"/>
          <a:ext cx="4555210" cy="2484120"/>
        </p:xfrm>
        <a:graphic>
          <a:graphicData uri="http://schemas.openxmlformats.org/drawingml/2006/table">
            <a:tbl>
              <a:tblPr firstRow="1" bandRow="1">
                <a:tableStyleId>{69CF1AB2-1976-4502-BF36-3FF5EA218861}</a:tableStyleId>
              </a:tblPr>
              <a:tblGrid>
                <a:gridCol w="4555210">
                  <a:extLst>
                    <a:ext uri="{9D8B030D-6E8A-4147-A177-3AD203B41FA5}">
                      <a16:colId xmlns:a16="http://schemas.microsoft.com/office/drawing/2014/main" val="2242432482"/>
                    </a:ext>
                  </a:extLst>
                </a:gridCol>
              </a:tblGrid>
              <a:tr h="370840">
                <a:tc>
                  <a:txBody>
                    <a:bodyPr/>
                    <a:lstStyle/>
                    <a:p>
                      <a:r>
                        <a:rPr kumimoji="1" lang="ja-JP" altLang="en-US" sz="1200" b="0" dirty="0" smtClean="0">
                          <a:solidFill>
                            <a:schemeClr val="tx1">
                              <a:lumMod val="85000"/>
                              <a:lumOff val="15000"/>
                            </a:schemeClr>
                          </a:solidFill>
                        </a:rPr>
                        <a:t>どこに情報が記載されているかわからない。</a:t>
                      </a:r>
                      <a:endParaRPr kumimoji="1" lang="en-US" altLang="ja-JP" sz="1200" b="0" dirty="0" smtClean="0">
                        <a:solidFill>
                          <a:schemeClr val="tx1">
                            <a:lumMod val="85000"/>
                            <a:lumOff val="15000"/>
                          </a:schemeClr>
                        </a:solidFill>
                      </a:endParaRPr>
                    </a:p>
                    <a:p>
                      <a:r>
                        <a:rPr kumimoji="1" lang="ja-JP" altLang="en-US" sz="1200" b="0" dirty="0" smtClean="0">
                          <a:solidFill>
                            <a:schemeClr val="tx1">
                              <a:lumMod val="85000"/>
                              <a:lumOff val="15000"/>
                            </a:schemeClr>
                          </a:solidFill>
                        </a:rPr>
                        <a:t>又は、誰に聞いたらいいかわからない。</a:t>
                      </a:r>
                      <a:endParaRPr kumimoji="1" lang="ja-JP" altLang="en-US" sz="1200" b="0" dirty="0">
                        <a:solidFill>
                          <a:schemeClr val="tx1">
                            <a:lumMod val="85000"/>
                            <a:lumOff val="15000"/>
                          </a:schemeClr>
                        </a:solidFill>
                      </a:endParaRP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600181797"/>
                  </a:ext>
                </a:extLst>
              </a:tr>
              <a:tr h="370840">
                <a:tc>
                  <a:txBody>
                    <a:bodyPr/>
                    <a:lstStyle/>
                    <a:p>
                      <a:r>
                        <a:rPr kumimoji="1" lang="ja-JP" altLang="en-US" sz="1200" b="0" dirty="0" smtClean="0">
                          <a:solidFill>
                            <a:schemeClr val="tx1">
                              <a:lumMod val="50000"/>
                              <a:lumOff val="50000"/>
                            </a:schemeClr>
                          </a:solidFill>
                        </a:rPr>
                        <a:t>そもそも情報がない。</a:t>
                      </a:r>
                      <a:endParaRPr kumimoji="1" lang="en-US" altLang="ja-JP" sz="1200" b="0" dirty="0" smtClean="0">
                        <a:solidFill>
                          <a:schemeClr val="tx1">
                            <a:lumMod val="50000"/>
                            <a:lumOff val="50000"/>
                          </a:schemeClr>
                        </a:solidFill>
                      </a:endParaRPr>
                    </a:p>
                    <a:p>
                      <a:r>
                        <a:rPr kumimoji="1" lang="ja-JP" altLang="en-US" sz="1200" b="0" dirty="0" smtClean="0">
                          <a:solidFill>
                            <a:schemeClr val="tx1">
                              <a:lumMod val="50000"/>
                              <a:lumOff val="50000"/>
                            </a:schemeClr>
                          </a:solidFill>
                        </a:rPr>
                        <a:t>（過去の資料が残っていない、新しいサービスで情報が少ない等）</a:t>
                      </a:r>
                      <a:endParaRPr kumimoji="1" lang="ja-JP" altLang="en-US" sz="1200" b="0" dirty="0">
                        <a:solidFill>
                          <a:schemeClr val="tx1">
                            <a:lumMod val="50000"/>
                            <a:lumOff val="50000"/>
                          </a:schemeClr>
                        </a:solidFill>
                      </a:endParaRP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302866009"/>
                  </a:ext>
                </a:extLst>
              </a:tr>
              <a:tr h="370840">
                <a:tc>
                  <a:txBody>
                    <a:bodyPr/>
                    <a:lstStyle/>
                    <a:p>
                      <a:r>
                        <a:rPr kumimoji="1" lang="ja-JP" altLang="en-US" sz="1200" b="0" dirty="0" smtClean="0">
                          <a:solidFill>
                            <a:schemeClr val="bg1">
                              <a:lumMod val="50000"/>
                            </a:schemeClr>
                          </a:solidFill>
                        </a:rPr>
                        <a:t>ヒットした情報の裏付けを確認するのに時間がかかる。</a:t>
                      </a:r>
                      <a:endParaRPr kumimoji="1" lang="ja-JP" altLang="en-US" sz="1200" b="0" dirty="0">
                        <a:solidFill>
                          <a:schemeClr val="bg1">
                            <a:lumMod val="50000"/>
                          </a:schemeClr>
                        </a:solidFill>
                      </a:endParaRP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105847320"/>
                  </a:ext>
                </a:extLst>
              </a:tr>
              <a:tr h="370840">
                <a:tc>
                  <a:txBody>
                    <a:bodyPr/>
                    <a:lstStyle/>
                    <a:p>
                      <a:r>
                        <a:rPr kumimoji="1" lang="ja-JP" altLang="en-US" sz="1200" b="0" dirty="0" smtClean="0"/>
                        <a:t>ヒットした情報が多く、確認するのに時間がかかる。</a:t>
                      </a:r>
                      <a:endParaRPr kumimoji="1" lang="ja-JP" altLang="en-US" sz="1200" b="0" dirty="0"/>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680862826"/>
                  </a:ext>
                </a:extLst>
              </a:tr>
              <a:tr h="370840">
                <a:tc>
                  <a:txBody>
                    <a:bodyPr/>
                    <a:lstStyle/>
                    <a:p>
                      <a:r>
                        <a:rPr kumimoji="1" lang="ja-JP" altLang="en-US" sz="1200" b="0" dirty="0" smtClean="0"/>
                        <a:t>ヒットした情報の内容を理解するのに時間がかかる。</a:t>
                      </a:r>
                      <a:endParaRPr kumimoji="1" lang="ja-JP" altLang="en-US" sz="1200" b="0" dirty="0"/>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473325033"/>
                  </a:ext>
                </a:extLst>
              </a:tr>
              <a:tr h="370840">
                <a:tc>
                  <a:txBody>
                    <a:bodyPr/>
                    <a:lstStyle/>
                    <a:p>
                      <a:r>
                        <a:rPr kumimoji="1" lang="ja-JP" altLang="en-US" sz="1200" b="0" dirty="0" smtClean="0"/>
                        <a:t>検索の仕方がわからない。</a:t>
                      </a:r>
                      <a:endParaRPr kumimoji="1" lang="en-US" altLang="ja-JP" sz="1200" b="0" dirty="0" smtClean="0"/>
                    </a:p>
                    <a:p>
                      <a:r>
                        <a:rPr kumimoji="1" lang="ja-JP" altLang="en-US" sz="1200" b="0" dirty="0" smtClean="0"/>
                        <a:t>（自分が欲しい情報にヒットするような検索キーワードがわからない）</a:t>
                      </a:r>
                      <a:endParaRPr kumimoji="1" lang="ja-JP" altLang="en-US" sz="1200" b="0" dirty="0"/>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070499528"/>
                  </a:ext>
                </a:extLst>
              </a:tr>
            </a:tbl>
          </a:graphicData>
        </a:graphic>
      </p:graphicFrame>
      <p:grpSp>
        <p:nvGrpSpPr>
          <p:cNvPr id="11" name="グループ化 10"/>
          <p:cNvGrpSpPr/>
          <p:nvPr/>
        </p:nvGrpSpPr>
        <p:grpSpPr>
          <a:xfrm>
            <a:off x="5136334" y="1862038"/>
            <a:ext cx="570933" cy="255023"/>
            <a:chOff x="8063967" y="4265186"/>
            <a:chExt cx="570933" cy="255023"/>
          </a:xfrm>
        </p:grpSpPr>
        <p:cxnSp>
          <p:nvCxnSpPr>
            <p:cNvPr id="36" name="直線コネクタ 35"/>
            <p:cNvCxnSpPr/>
            <p:nvPr/>
          </p:nvCxnSpPr>
          <p:spPr>
            <a:xfrm flipV="1">
              <a:off x="8418900" y="4267934"/>
              <a:ext cx="216000"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8063967" y="4265186"/>
              <a:ext cx="362553" cy="255023"/>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2" name="グループ化 11"/>
          <p:cNvGrpSpPr/>
          <p:nvPr/>
        </p:nvGrpSpPr>
        <p:grpSpPr>
          <a:xfrm>
            <a:off x="5686154" y="1500661"/>
            <a:ext cx="3149986" cy="656985"/>
            <a:chOff x="7553607" y="1932609"/>
            <a:chExt cx="3139790" cy="656985"/>
          </a:xfrm>
        </p:grpSpPr>
        <p:sp>
          <p:nvSpPr>
            <p:cNvPr id="35" name="正方形/長方形 34"/>
            <p:cNvSpPr/>
            <p:nvPr/>
          </p:nvSpPr>
          <p:spPr>
            <a:xfrm>
              <a:off x="7570629" y="1932609"/>
              <a:ext cx="3122767" cy="656985"/>
            </a:xfrm>
            <a:prstGeom prst="rec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7553607" y="1932721"/>
              <a:ext cx="3139790" cy="646331"/>
            </a:xfrm>
            <a:prstGeom prst="rect">
              <a:avLst/>
            </a:prstGeom>
            <a:noFill/>
          </p:spPr>
          <p:txBody>
            <a:bodyPr wrap="square" rtlCol="0">
              <a:spAutoFit/>
            </a:bodyPr>
            <a:lstStyle/>
            <a:p>
              <a:r>
                <a:rPr kumimoji="1" lang="ja-JP" altLang="en-US" sz="1800" dirty="0" smtClean="0">
                  <a:solidFill>
                    <a:schemeClr val="tx1">
                      <a:lumMod val="85000"/>
                      <a:lumOff val="15000"/>
                    </a:schemeClr>
                  </a:solidFill>
                </a:rPr>
                <a:t>上位</a:t>
              </a:r>
              <a:r>
                <a:rPr kumimoji="1" lang="en-US" altLang="ja-JP" sz="1800" dirty="0">
                  <a:solidFill>
                    <a:schemeClr val="tx1">
                      <a:lumMod val="85000"/>
                      <a:lumOff val="15000"/>
                    </a:schemeClr>
                  </a:solidFill>
                </a:rPr>
                <a:t>6</a:t>
              </a:r>
              <a:r>
                <a:rPr kumimoji="1" lang="ja-JP" altLang="en-US" sz="1800" dirty="0">
                  <a:solidFill>
                    <a:schemeClr val="tx1">
                      <a:lumMod val="85000"/>
                      <a:lumOff val="15000"/>
                    </a:schemeClr>
                  </a:solidFill>
                </a:rPr>
                <a:t>件の</a:t>
              </a:r>
              <a:r>
                <a:rPr kumimoji="1" lang="ja-JP" altLang="en-US" sz="1800" dirty="0" smtClean="0">
                  <a:solidFill>
                    <a:schemeClr val="tx1">
                      <a:lumMod val="85000"/>
                      <a:lumOff val="15000"/>
                    </a:schemeClr>
                  </a:solidFill>
                </a:rPr>
                <a:t>うち</a:t>
              </a:r>
              <a:r>
                <a:rPr kumimoji="1" lang="en-US" altLang="ja-JP" sz="1800" dirty="0" smtClean="0">
                  <a:solidFill>
                    <a:schemeClr val="bg2">
                      <a:lumMod val="60000"/>
                      <a:lumOff val="40000"/>
                    </a:schemeClr>
                  </a:solidFill>
                </a:rPr>
                <a:t>4</a:t>
              </a:r>
              <a:r>
                <a:rPr kumimoji="1" lang="ja-JP" altLang="en-US" sz="1800" dirty="0">
                  <a:solidFill>
                    <a:schemeClr val="bg2">
                      <a:lumMod val="60000"/>
                      <a:lumOff val="40000"/>
                    </a:schemeClr>
                  </a:solidFill>
                </a:rPr>
                <a:t>件</a:t>
              </a:r>
              <a:r>
                <a:rPr kumimoji="1" lang="ja-JP" altLang="en-US" sz="1800" dirty="0">
                  <a:solidFill>
                    <a:schemeClr val="tx1">
                      <a:lumMod val="85000"/>
                      <a:lumOff val="15000"/>
                    </a:schemeClr>
                  </a:solidFill>
                </a:rPr>
                <a:t>の課題</a:t>
              </a:r>
              <a:r>
                <a:rPr kumimoji="1" lang="ja-JP" altLang="en-US" sz="1800" dirty="0" smtClean="0">
                  <a:solidFill>
                    <a:schemeClr val="tx1">
                      <a:lumMod val="85000"/>
                      <a:lumOff val="15000"/>
                    </a:schemeClr>
                  </a:solidFill>
                </a:rPr>
                <a:t>は</a:t>
              </a:r>
              <a:endParaRPr kumimoji="1" lang="en-US" altLang="ja-JP" sz="1800" dirty="0" smtClean="0">
                <a:solidFill>
                  <a:schemeClr val="tx1">
                    <a:lumMod val="85000"/>
                    <a:lumOff val="15000"/>
                  </a:schemeClr>
                </a:solidFill>
              </a:endParaRPr>
            </a:p>
            <a:p>
              <a:r>
                <a:rPr kumimoji="1" lang="en-US" altLang="ja-JP" sz="1800" dirty="0" smtClean="0">
                  <a:solidFill>
                    <a:schemeClr val="bg2">
                      <a:lumMod val="60000"/>
                      <a:lumOff val="40000"/>
                    </a:schemeClr>
                  </a:solidFill>
                </a:rPr>
                <a:t>AI</a:t>
              </a:r>
              <a:r>
                <a:rPr kumimoji="1" lang="ja-JP" altLang="en-US" sz="1800" dirty="0">
                  <a:solidFill>
                    <a:schemeClr val="bg2">
                      <a:lumMod val="60000"/>
                      <a:lumOff val="40000"/>
                    </a:schemeClr>
                  </a:solidFill>
                </a:rPr>
                <a:t>検索ツール</a:t>
              </a:r>
              <a:r>
                <a:rPr kumimoji="1" lang="ja-JP" altLang="en-US" sz="1800" dirty="0">
                  <a:solidFill>
                    <a:schemeClr val="tx1">
                      <a:lumMod val="85000"/>
                      <a:lumOff val="15000"/>
                    </a:schemeClr>
                  </a:solidFill>
                </a:rPr>
                <a:t>で解決</a:t>
              </a:r>
              <a:r>
                <a:rPr kumimoji="1" lang="ja-JP" altLang="en-US" sz="1800" dirty="0" smtClean="0">
                  <a:solidFill>
                    <a:schemeClr val="tx1">
                      <a:lumMod val="85000"/>
                      <a:lumOff val="15000"/>
                    </a:schemeClr>
                  </a:solidFill>
                </a:rPr>
                <a:t>できる！</a:t>
              </a:r>
              <a:endParaRPr kumimoji="1" lang="ja-JP" altLang="en-US" sz="1800" dirty="0">
                <a:solidFill>
                  <a:schemeClr val="tx1">
                    <a:lumMod val="85000"/>
                    <a:lumOff val="15000"/>
                  </a:schemeClr>
                </a:solidFill>
              </a:endParaRPr>
            </a:p>
          </p:txBody>
        </p:sp>
      </p:grpSp>
    </p:spTree>
    <p:extLst>
      <p:ext uri="{BB962C8B-B14F-4D97-AF65-F5344CB8AC3E}">
        <p14:creationId xmlns:p14="http://schemas.microsoft.com/office/powerpoint/2010/main" val="3028914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8" name="テキスト ボックス 7"/>
          <p:cNvSpPr txBox="1"/>
          <p:nvPr/>
        </p:nvSpPr>
        <p:spPr>
          <a:xfrm>
            <a:off x="1119885" y="1043500"/>
            <a:ext cx="3850577"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rPr>
              <a:t>社内情報</a:t>
            </a:r>
            <a:r>
              <a:rPr kumimoji="1" lang="en-US" altLang="ja-JP" sz="1800" u="sng" dirty="0">
                <a:solidFill>
                  <a:schemeClr val="tx1">
                    <a:lumMod val="85000"/>
                    <a:lumOff val="15000"/>
                  </a:schemeClr>
                </a:solidFill>
              </a:rPr>
              <a:t>AI</a:t>
            </a:r>
            <a:r>
              <a:rPr kumimoji="1" lang="ja-JP" altLang="en-US" sz="1800" u="sng" dirty="0">
                <a:solidFill>
                  <a:schemeClr val="tx1">
                    <a:lumMod val="85000"/>
                    <a:lumOff val="15000"/>
                  </a:schemeClr>
                </a:solidFill>
              </a:rPr>
              <a:t>検索ツール利用意向</a:t>
            </a:r>
            <a:endParaRPr kumimoji="1" lang="ja-JP" altLang="en-US" sz="3200" u="sng" dirty="0">
              <a:solidFill>
                <a:schemeClr val="tx1">
                  <a:lumMod val="85000"/>
                  <a:lumOff val="15000"/>
                </a:schemeClr>
              </a:solidFill>
            </a:endParaRPr>
          </a:p>
        </p:txBody>
      </p:sp>
      <p:graphicFrame>
        <p:nvGraphicFramePr>
          <p:cNvPr id="28" name="グラフ 27">
            <a:extLst>
              <a:ext uri="{FF2B5EF4-FFF2-40B4-BE49-F238E27FC236}">
                <a16:creationId xmlns:a16="http://schemas.microsoft.com/office/drawing/2014/main" id="{3F8A7224-0995-E1A0-BC0B-6626ADCAD8D2}"/>
              </a:ext>
            </a:extLst>
          </p:cNvPr>
          <p:cNvGraphicFramePr/>
          <p:nvPr>
            <p:extLst>
              <p:ext uri="{D42A27DB-BD31-4B8C-83A1-F6EECF244321}">
                <p14:modId xmlns:p14="http://schemas.microsoft.com/office/powerpoint/2010/main" val="4090735537"/>
              </p:ext>
            </p:extLst>
          </p:nvPr>
        </p:nvGraphicFramePr>
        <p:xfrm>
          <a:off x="1356087" y="1587442"/>
          <a:ext cx="3980123" cy="3028359"/>
        </p:xfrm>
        <a:graphic>
          <a:graphicData uri="http://schemas.openxmlformats.org/drawingml/2006/chart">
            <c:chart xmlns:c="http://schemas.openxmlformats.org/drawingml/2006/chart" xmlns:r="http://schemas.openxmlformats.org/officeDocument/2006/relationships" r:id="rId3"/>
          </a:graphicData>
        </a:graphic>
      </p:graphicFrame>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8</a:t>
            </a:fld>
            <a:endParaRPr/>
          </a:p>
        </p:txBody>
      </p:sp>
      <p:sp>
        <p:nvSpPr>
          <p:cNvPr id="13" name="タイトル 2"/>
          <p:cNvSpPr>
            <a:spLocks noGrp="1"/>
          </p:cNvSpPr>
          <p:nvPr>
            <p:ph type="title"/>
          </p:nvPr>
        </p:nvSpPr>
        <p:spPr/>
        <p:txBody>
          <a:bodyPr/>
          <a:lstStyle/>
          <a:p>
            <a:r>
              <a:rPr kumimoji="1" lang="en-US" altLang="ja-JP" dirty="0" smtClean="0"/>
              <a:t>1. </a:t>
            </a:r>
            <a:r>
              <a:rPr kumimoji="1" lang="ja-JP" altLang="en-US" dirty="0" smtClean="0"/>
              <a:t>テーマ選定理由</a:t>
            </a:r>
            <a:endParaRPr kumimoji="1" lang="ja-JP" altLang="en-US" dirty="0"/>
          </a:p>
        </p:txBody>
      </p:sp>
      <p:grpSp>
        <p:nvGrpSpPr>
          <p:cNvPr id="25" name="グループ化 24"/>
          <p:cNvGrpSpPr/>
          <p:nvPr/>
        </p:nvGrpSpPr>
        <p:grpSpPr>
          <a:xfrm>
            <a:off x="1420140" y="4830319"/>
            <a:ext cx="7416000" cy="1365688"/>
            <a:chOff x="1865583" y="4811736"/>
            <a:chExt cx="7416000" cy="1365688"/>
          </a:xfrm>
        </p:grpSpPr>
        <p:sp>
          <p:nvSpPr>
            <p:cNvPr id="22" name="正方形/長方形 21"/>
            <p:cNvSpPr/>
            <p:nvPr/>
          </p:nvSpPr>
          <p:spPr>
            <a:xfrm>
              <a:off x="1865583" y="4811736"/>
              <a:ext cx="7416000" cy="1365688"/>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p:cNvGrpSpPr/>
            <p:nvPr/>
          </p:nvGrpSpPr>
          <p:grpSpPr>
            <a:xfrm>
              <a:off x="2200209" y="5263747"/>
              <a:ext cx="6187508" cy="461665"/>
              <a:chOff x="1741694" y="5173330"/>
              <a:chExt cx="6187508" cy="461665"/>
            </a:xfrm>
          </p:grpSpPr>
          <p:sp>
            <p:nvSpPr>
              <p:cNvPr id="23" name="正方形/長方形 22"/>
              <p:cNvSpPr/>
              <p:nvPr/>
            </p:nvSpPr>
            <p:spPr>
              <a:xfrm>
                <a:off x="5765211" y="5508643"/>
                <a:ext cx="1584000" cy="45719"/>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741694" y="5173330"/>
                <a:ext cx="6187508" cy="461665"/>
              </a:xfrm>
              <a:prstGeom prst="rect">
                <a:avLst/>
              </a:prstGeom>
              <a:noFill/>
            </p:spPr>
            <p:txBody>
              <a:bodyPr wrap="square" rtlCol="0">
                <a:spAutoFit/>
              </a:bodyPr>
              <a:lstStyle/>
              <a:p>
                <a:r>
                  <a:rPr kumimoji="1" lang="ja-JP" altLang="en-US" sz="2400" dirty="0" smtClean="0">
                    <a:solidFill>
                      <a:schemeClr val="tx1">
                        <a:lumMod val="85000"/>
                        <a:lumOff val="15000"/>
                      </a:schemeClr>
                    </a:solidFill>
                  </a:rPr>
                  <a:t>社内の</a:t>
                </a:r>
                <a:r>
                  <a:rPr kumimoji="1" lang="en-US" altLang="ja-JP" sz="2400" dirty="0" smtClean="0">
                    <a:solidFill>
                      <a:schemeClr val="tx1">
                        <a:lumMod val="85000"/>
                        <a:lumOff val="15000"/>
                      </a:schemeClr>
                    </a:solidFill>
                  </a:rPr>
                  <a:t>AI</a:t>
                </a:r>
                <a:r>
                  <a:rPr kumimoji="1" lang="ja-JP" altLang="en-US" sz="2400" dirty="0">
                    <a:solidFill>
                      <a:schemeClr val="tx1">
                        <a:lumMod val="85000"/>
                        <a:lumOff val="15000"/>
                      </a:schemeClr>
                    </a:solidFill>
                  </a:rPr>
                  <a:t>検索ツールに対する</a:t>
                </a:r>
                <a:r>
                  <a:rPr kumimoji="1" lang="ja-JP" altLang="en-US" sz="2400" dirty="0" smtClean="0">
                    <a:solidFill>
                      <a:schemeClr val="tx1">
                        <a:lumMod val="85000"/>
                        <a:lumOff val="15000"/>
                      </a:schemeClr>
                    </a:solidFill>
                  </a:rPr>
                  <a:t>需要は高い</a:t>
                </a:r>
                <a:r>
                  <a:rPr kumimoji="1" lang="ja-JP" altLang="en-US" sz="2400" dirty="0">
                    <a:solidFill>
                      <a:schemeClr val="tx1">
                        <a:lumMod val="85000"/>
                        <a:lumOff val="15000"/>
                      </a:schemeClr>
                    </a:solidFill>
                  </a:rPr>
                  <a:t>！</a:t>
                </a:r>
              </a:p>
            </p:txBody>
          </p:sp>
        </p:grpSp>
      </p:grpSp>
      <p:grpSp>
        <p:nvGrpSpPr>
          <p:cNvPr id="59" name="グループ化 58"/>
          <p:cNvGrpSpPr/>
          <p:nvPr/>
        </p:nvGrpSpPr>
        <p:grpSpPr>
          <a:xfrm>
            <a:off x="7461813" y="5040147"/>
            <a:ext cx="1066480" cy="888515"/>
            <a:chOff x="3943349" y="1685853"/>
            <a:chExt cx="1066480" cy="888515"/>
          </a:xfrm>
        </p:grpSpPr>
        <p:grpSp>
          <p:nvGrpSpPr>
            <p:cNvPr id="60" name="グループ化 59"/>
            <p:cNvGrpSpPr/>
            <p:nvPr/>
          </p:nvGrpSpPr>
          <p:grpSpPr>
            <a:xfrm>
              <a:off x="4128718" y="1980097"/>
              <a:ext cx="598062" cy="548912"/>
              <a:chOff x="4128718" y="1980097"/>
              <a:chExt cx="598062" cy="548912"/>
            </a:xfrm>
            <a:solidFill>
              <a:schemeClr val="bg1"/>
            </a:solidFill>
          </p:grpSpPr>
          <p:sp>
            <p:nvSpPr>
              <p:cNvPr id="62" name="楕円 3"/>
              <p:cNvSpPr/>
              <p:nvPr/>
            </p:nvSpPr>
            <p:spPr>
              <a:xfrm>
                <a:off x="4302915" y="1987558"/>
                <a:ext cx="423865" cy="467356"/>
              </a:xfrm>
              <a:custGeom>
                <a:avLst/>
                <a:gdLst>
                  <a:gd name="connsiteX0" fmla="*/ 0 w 423864"/>
                  <a:gd name="connsiteY0" fmla="*/ 237250 h 474499"/>
                  <a:gd name="connsiteX1" fmla="*/ 211932 w 423864"/>
                  <a:gd name="connsiteY1" fmla="*/ 0 h 474499"/>
                  <a:gd name="connsiteX2" fmla="*/ 423864 w 423864"/>
                  <a:gd name="connsiteY2" fmla="*/ 237250 h 474499"/>
                  <a:gd name="connsiteX3" fmla="*/ 211932 w 423864"/>
                  <a:gd name="connsiteY3" fmla="*/ 474500 h 474499"/>
                  <a:gd name="connsiteX4" fmla="*/ 0 w 423864"/>
                  <a:gd name="connsiteY4" fmla="*/ 237250 h 474499"/>
                  <a:gd name="connsiteX0" fmla="*/ 1 w 423865"/>
                  <a:gd name="connsiteY0" fmla="*/ 237250 h 467356"/>
                  <a:gd name="connsiteX1" fmla="*/ 211933 w 423865"/>
                  <a:gd name="connsiteY1" fmla="*/ 0 h 467356"/>
                  <a:gd name="connsiteX2" fmla="*/ 423865 w 423865"/>
                  <a:gd name="connsiteY2" fmla="*/ 237250 h 467356"/>
                  <a:gd name="connsiteX3" fmla="*/ 209552 w 423865"/>
                  <a:gd name="connsiteY3" fmla="*/ 467356 h 467356"/>
                  <a:gd name="connsiteX4" fmla="*/ 1 w 423865"/>
                  <a:gd name="connsiteY4" fmla="*/ 237250 h 467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5" h="467356">
                    <a:moveTo>
                      <a:pt x="1" y="237250"/>
                    </a:moveTo>
                    <a:cubicBezTo>
                      <a:pt x="398" y="159357"/>
                      <a:pt x="94886" y="0"/>
                      <a:pt x="211933" y="0"/>
                    </a:cubicBezTo>
                    <a:cubicBezTo>
                      <a:pt x="328980" y="0"/>
                      <a:pt x="423865" y="106220"/>
                      <a:pt x="423865" y="237250"/>
                    </a:cubicBezTo>
                    <a:cubicBezTo>
                      <a:pt x="423865" y="368280"/>
                      <a:pt x="326599" y="467356"/>
                      <a:pt x="209552" y="467356"/>
                    </a:cubicBezTo>
                    <a:cubicBezTo>
                      <a:pt x="92505" y="467356"/>
                      <a:pt x="-396" y="315143"/>
                      <a:pt x="1" y="23725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3"/>
              <p:cNvSpPr/>
              <p:nvPr/>
            </p:nvSpPr>
            <p:spPr>
              <a:xfrm rot="18803818">
                <a:off x="4304604" y="2219174"/>
                <a:ext cx="101126" cy="295356"/>
              </a:xfrm>
              <a:custGeom>
                <a:avLst/>
                <a:gdLst>
                  <a:gd name="connsiteX0" fmla="*/ 0 w 423864"/>
                  <a:gd name="connsiteY0" fmla="*/ 237250 h 474499"/>
                  <a:gd name="connsiteX1" fmla="*/ 211932 w 423864"/>
                  <a:gd name="connsiteY1" fmla="*/ 0 h 474499"/>
                  <a:gd name="connsiteX2" fmla="*/ 423864 w 423864"/>
                  <a:gd name="connsiteY2" fmla="*/ 237250 h 474499"/>
                  <a:gd name="connsiteX3" fmla="*/ 211932 w 423864"/>
                  <a:gd name="connsiteY3" fmla="*/ 474500 h 474499"/>
                  <a:gd name="connsiteX4" fmla="*/ 0 w 423864"/>
                  <a:gd name="connsiteY4" fmla="*/ 237250 h 474499"/>
                  <a:gd name="connsiteX0" fmla="*/ 1 w 423865"/>
                  <a:gd name="connsiteY0" fmla="*/ 237250 h 467356"/>
                  <a:gd name="connsiteX1" fmla="*/ 211933 w 423865"/>
                  <a:gd name="connsiteY1" fmla="*/ 0 h 467356"/>
                  <a:gd name="connsiteX2" fmla="*/ 423865 w 423865"/>
                  <a:gd name="connsiteY2" fmla="*/ 237250 h 467356"/>
                  <a:gd name="connsiteX3" fmla="*/ 209552 w 423865"/>
                  <a:gd name="connsiteY3" fmla="*/ 467356 h 467356"/>
                  <a:gd name="connsiteX4" fmla="*/ 1 w 423865"/>
                  <a:gd name="connsiteY4" fmla="*/ 237250 h 467356"/>
                  <a:gd name="connsiteX0" fmla="*/ 1 w 216397"/>
                  <a:gd name="connsiteY0" fmla="*/ 237805 h 468167"/>
                  <a:gd name="connsiteX1" fmla="*/ 211933 w 216397"/>
                  <a:gd name="connsiteY1" fmla="*/ 555 h 468167"/>
                  <a:gd name="connsiteX2" fmla="*/ 149416 w 216397"/>
                  <a:gd name="connsiteY2" fmla="*/ 192748 h 468167"/>
                  <a:gd name="connsiteX3" fmla="*/ 209552 w 216397"/>
                  <a:gd name="connsiteY3" fmla="*/ 467911 h 468167"/>
                  <a:gd name="connsiteX4" fmla="*/ 1 w 216397"/>
                  <a:gd name="connsiteY4" fmla="*/ 237805 h 468167"/>
                  <a:gd name="connsiteX0" fmla="*/ 0 w 190882"/>
                  <a:gd name="connsiteY0" fmla="*/ 207284 h 467454"/>
                  <a:gd name="connsiteX1" fmla="*/ 187537 w 190882"/>
                  <a:gd name="connsiteY1" fmla="*/ 72 h 467454"/>
                  <a:gd name="connsiteX2" fmla="*/ 125020 w 190882"/>
                  <a:gd name="connsiteY2" fmla="*/ 192265 h 467454"/>
                  <a:gd name="connsiteX3" fmla="*/ 185156 w 190882"/>
                  <a:gd name="connsiteY3" fmla="*/ 467428 h 467454"/>
                  <a:gd name="connsiteX4" fmla="*/ 0 w 190882"/>
                  <a:gd name="connsiteY4" fmla="*/ 207284 h 467454"/>
                  <a:gd name="connsiteX0" fmla="*/ 471 w 254725"/>
                  <a:gd name="connsiteY0" fmla="*/ 207284 h 640170"/>
                  <a:gd name="connsiteX1" fmla="*/ 188008 w 254725"/>
                  <a:gd name="connsiteY1" fmla="*/ 72 h 640170"/>
                  <a:gd name="connsiteX2" fmla="*/ 125491 w 254725"/>
                  <a:gd name="connsiteY2" fmla="*/ 192265 h 640170"/>
                  <a:gd name="connsiteX3" fmla="*/ 252715 w 254725"/>
                  <a:gd name="connsiteY3" fmla="*/ 640157 h 640170"/>
                  <a:gd name="connsiteX4" fmla="*/ 471 w 254725"/>
                  <a:gd name="connsiteY4" fmla="*/ 207284 h 640170"/>
                  <a:gd name="connsiteX0" fmla="*/ 379 w 254633"/>
                  <a:gd name="connsiteY0" fmla="*/ 402489 h 835379"/>
                  <a:gd name="connsiteX1" fmla="*/ 194014 w 254633"/>
                  <a:gd name="connsiteY1" fmla="*/ 19 h 835379"/>
                  <a:gd name="connsiteX2" fmla="*/ 125399 w 254633"/>
                  <a:gd name="connsiteY2" fmla="*/ 387470 h 835379"/>
                  <a:gd name="connsiteX3" fmla="*/ 252623 w 254633"/>
                  <a:gd name="connsiteY3" fmla="*/ 835362 h 835379"/>
                  <a:gd name="connsiteX4" fmla="*/ 379 w 254633"/>
                  <a:gd name="connsiteY4" fmla="*/ 402489 h 835379"/>
                  <a:gd name="connsiteX0" fmla="*/ 402 w 259402"/>
                  <a:gd name="connsiteY0" fmla="*/ 402489 h 835376"/>
                  <a:gd name="connsiteX1" fmla="*/ 194037 w 259402"/>
                  <a:gd name="connsiteY1" fmla="*/ 19 h 835376"/>
                  <a:gd name="connsiteX2" fmla="*/ 192511 w 259402"/>
                  <a:gd name="connsiteY2" fmla="*/ 387469 h 835376"/>
                  <a:gd name="connsiteX3" fmla="*/ 252646 w 259402"/>
                  <a:gd name="connsiteY3" fmla="*/ 835362 h 835376"/>
                  <a:gd name="connsiteX4" fmla="*/ 402 w 259402"/>
                  <a:gd name="connsiteY4" fmla="*/ 402489 h 835376"/>
                  <a:gd name="connsiteX0" fmla="*/ 100 w 259100"/>
                  <a:gd name="connsiteY0" fmla="*/ 492584 h 925475"/>
                  <a:gd name="connsiteX1" fmla="*/ 221533 w 259100"/>
                  <a:gd name="connsiteY1" fmla="*/ 13 h 925475"/>
                  <a:gd name="connsiteX2" fmla="*/ 192209 w 259100"/>
                  <a:gd name="connsiteY2" fmla="*/ 477564 h 925475"/>
                  <a:gd name="connsiteX3" fmla="*/ 252344 w 259100"/>
                  <a:gd name="connsiteY3" fmla="*/ 925457 h 925475"/>
                  <a:gd name="connsiteX4" fmla="*/ 100 w 259100"/>
                  <a:gd name="connsiteY4" fmla="*/ 492584 h 925475"/>
                  <a:gd name="connsiteX0" fmla="*/ 5 w 259005"/>
                  <a:gd name="connsiteY0" fmla="*/ 565767 h 998658"/>
                  <a:gd name="connsiteX1" fmla="*/ 244560 w 259005"/>
                  <a:gd name="connsiteY1" fmla="*/ 11 h 998658"/>
                  <a:gd name="connsiteX2" fmla="*/ 192114 w 259005"/>
                  <a:gd name="connsiteY2" fmla="*/ 550747 h 998658"/>
                  <a:gd name="connsiteX3" fmla="*/ 252249 w 259005"/>
                  <a:gd name="connsiteY3" fmla="*/ 998640 h 998658"/>
                  <a:gd name="connsiteX4" fmla="*/ 5 w 259005"/>
                  <a:gd name="connsiteY4" fmla="*/ 565767 h 998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05" h="998658">
                    <a:moveTo>
                      <a:pt x="5" y="565767"/>
                    </a:moveTo>
                    <a:cubicBezTo>
                      <a:pt x="-1276" y="399329"/>
                      <a:pt x="212542" y="2514"/>
                      <a:pt x="244560" y="11"/>
                    </a:cubicBezTo>
                    <a:cubicBezTo>
                      <a:pt x="276578" y="-2492"/>
                      <a:pt x="192114" y="419717"/>
                      <a:pt x="192114" y="550747"/>
                    </a:cubicBezTo>
                    <a:cubicBezTo>
                      <a:pt x="192114" y="681777"/>
                      <a:pt x="284267" y="996137"/>
                      <a:pt x="252249" y="998640"/>
                    </a:cubicBezTo>
                    <a:cubicBezTo>
                      <a:pt x="220231" y="1001143"/>
                      <a:pt x="1286" y="732205"/>
                      <a:pt x="5" y="5657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3"/>
              <p:cNvSpPr/>
              <p:nvPr/>
            </p:nvSpPr>
            <p:spPr>
              <a:xfrm rot="20159047">
                <a:off x="4128718" y="1980097"/>
                <a:ext cx="87365" cy="7070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3"/>
              <p:cNvSpPr/>
              <p:nvPr/>
            </p:nvSpPr>
            <p:spPr>
              <a:xfrm rot="11879077">
                <a:off x="4301928" y="2042604"/>
                <a:ext cx="64795" cy="15624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3"/>
              <p:cNvSpPr/>
              <p:nvPr/>
            </p:nvSpPr>
            <p:spPr>
              <a:xfrm rot="15986510">
                <a:off x="4239416" y="2211666"/>
                <a:ext cx="109031" cy="78030"/>
              </a:xfrm>
              <a:prstGeom prst="triangle">
                <a:avLst>
                  <a:gd name="adj" fmla="val 5294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3"/>
              <p:cNvSpPr/>
              <p:nvPr/>
            </p:nvSpPr>
            <p:spPr>
              <a:xfrm rot="20891615">
                <a:off x="4468110" y="2380819"/>
                <a:ext cx="165494" cy="1481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61" name="図 60"/>
            <p:cNvPicPr>
              <a:picLocks noChangeAspect="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1422" b="44431" l="1373" r="46339">
                          <a14:foregroundMark x1="8810" y1="10190" x2="9268" y2="10308"/>
                          <a14:foregroundMark x1="11785" y1="7227" x2="11785" y2="7227"/>
                          <a14:foregroundMark x1="6865" y1="1540" x2="6865" y2="1540"/>
                          <a14:foregroundMark x1="3661" y1="2607" x2="3661" y2="2607"/>
                          <a14:foregroundMark x1="1373" y1="4976" x2="1373" y2="4976"/>
                          <a14:foregroundMark x1="21510" y1="24289" x2="21510" y2="24289"/>
                          <a14:foregroundMark x1="25515" y1="39573" x2="25515" y2="39573"/>
                          <a14:foregroundMark x1="26087" y1="41706" x2="26087" y2="41706"/>
                          <a14:foregroundMark x1="9725" y1="15995" x2="9725" y2="15995"/>
                          <a14:foregroundMark x1="11098" y1="18128" x2="11098" y2="18128"/>
                          <a14:foregroundMark x1="10984" y1="17773" x2="10984" y2="17891"/>
                        </a14:backgroundRemoval>
                      </a14:imgEffect>
                    </a14:imgLayer>
                  </a14:imgProps>
                </a:ext>
              </a:extLst>
            </a:blip>
            <a:srcRect r="48489" b="55559"/>
            <a:stretch/>
          </p:blipFill>
          <p:spPr>
            <a:xfrm>
              <a:off x="3943349" y="1685853"/>
              <a:ext cx="1066480" cy="888515"/>
            </a:xfrm>
            <a:prstGeom prst="rect">
              <a:avLst/>
            </a:prstGeom>
          </p:spPr>
        </p:pic>
      </p:grpSp>
      <p:sp>
        <p:nvSpPr>
          <p:cNvPr id="41" name="テキスト ボックス 40"/>
          <p:cNvSpPr txBox="1"/>
          <p:nvPr/>
        </p:nvSpPr>
        <p:spPr>
          <a:xfrm>
            <a:off x="1356087" y="1377228"/>
            <a:ext cx="3623725" cy="523220"/>
          </a:xfrm>
          <a:prstGeom prst="rect">
            <a:avLst/>
          </a:prstGeom>
          <a:noFill/>
        </p:spPr>
        <p:txBody>
          <a:bodyPr wrap="square" rtlCol="0">
            <a:spAutoFit/>
          </a:bodyPr>
          <a:lstStyle/>
          <a:p>
            <a:r>
              <a:rPr kumimoji="1" lang="en-US" altLang="ja-JP" dirty="0" smtClean="0"/>
              <a:t>Q.</a:t>
            </a:r>
            <a:r>
              <a:rPr kumimoji="1" lang="ja-JP" altLang="en-US" dirty="0" smtClean="0"/>
              <a:t>社内情報を検索できる</a:t>
            </a:r>
            <a:r>
              <a:rPr kumimoji="1" lang="en-US" altLang="ja-JP" dirty="0" smtClean="0"/>
              <a:t>AI</a:t>
            </a:r>
            <a:r>
              <a:rPr kumimoji="1" lang="ja-JP" altLang="en-US" dirty="0"/>
              <a:t>検索ツール</a:t>
            </a:r>
            <a:r>
              <a:rPr kumimoji="1" lang="ja-JP" altLang="en-US" dirty="0" smtClean="0"/>
              <a:t>が</a:t>
            </a:r>
            <a:endParaRPr kumimoji="1" lang="en-US" altLang="ja-JP" dirty="0" smtClean="0"/>
          </a:p>
          <a:p>
            <a:r>
              <a:rPr kumimoji="1" lang="ja-JP" altLang="en-US" dirty="0" smtClean="0"/>
              <a:t>　あれば利用</a:t>
            </a:r>
            <a:r>
              <a:rPr kumimoji="1" lang="ja-JP" altLang="en-US" dirty="0"/>
              <a:t>したいと</a:t>
            </a:r>
            <a:r>
              <a:rPr kumimoji="1" lang="ja-JP" altLang="en-US" dirty="0" smtClean="0"/>
              <a:t>思いますか？</a:t>
            </a:r>
            <a:endParaRPr kumimoji="1" lang="en-US" altLang="ja-JP" sz="1600" dirty="0" smtClean="0"/>
          </a:p>
        </p:txBody>
      </p:sp>
      <p:grpSp>
        <p:nvGrpSpPr>
          <p:cNvPr id="42" name="グループ化 41"/>
          <p:cNvGrpSpPr/>
          <p:nvPr/>
        </p:nvGrpSpPr>
        <p:grpSpPr>
          <a:xfrm>
            <a:off x="4089228" y="2328139"/>
            <a:ext cx="5464507" cy="819637"/>
            <a:chOff x="4362278" y="2315997"/>
            <a:chExt cx="5464507" cy="819637"/>
          </a:xfrm>
        </p:grpSpPr>
        <p:sp>
          <p:nvSpPr>
            <p:cNvPr id="43" name="テキスト ボックス 42"/>
            <p:cNvSpPr txBox="1"/>
            <p:nvPr/>
          </p:nvSpPr>
          <p:spPr>
            <a:xfrm>
              <a:off x="6068988" y="2542002"/>
              <a:ext cx="3757797" cy="369332"/>
            </a:xfrm>
            <a:prstGeom prst="rect">
              <a:avLst/>
            </a:prstGeom>
            <a:noFill/>
          </p:spPr>
          <p:txBody>
            <a:bodyPr wrap="square" rtlCol="0">
              <a:spAutoFit/>
            </a:bodyPr>
            <a:lstStyle/>
            <a:p>
              <a:r>
                <a:rPr kumimoji="1" lang="en-US" altLang="ja-JP" sz="1800" dirty="0">
                  <a:solidFill>
                    <a:schemeClr val="bg2">
                      <a:lumMod val="60000"/>
                      <a:lumOff val="40000"/>
                    </a:schemeClr>
                  </a:solidFill>
                </a:rPr>
                <a:t>8</a:t>
              </a:r>
              <a:r>
                <a:rPr kumimoji="1" lang="ja-JP" altLang="en-US" sz="1800" dirty="0">
                  <a:solidFill>
                    <a:schemeClr val="bg2">
                      <a:lumMod val="60000"/>
                      <a:lumOff val="40000"/>
                    </a:schemeClr>
                  </a:solidFill>
                </a:rPr>
                <a:t>割以上</a:t>
              </a:r>
              <a:r>
                <a:rPr kumimoji="1" lang="ja-JP" altLang="en-US" sz="1800" dirty="0" smtClean="0"/>
                <a:t>が使いたいと回答！</a:t>
              </a:r>
              <a:endParaRPr kumimoji="1" lang="en-US" altLang="ja-JP" sz="1800" dirty="0">
                <a:solidFill>
                  <a:schemeClr val="tx1">
                    <a:lumMod val="85000"/>
                    <a:lumOff val="15000"/>
                  </a:schemeClr>
                </a:solidFill>
              </a:endParaRPr>
            </a:p>
          </p:txBody>
        </p:sp>
        <p:sp>
          <p:nvSpPr>
            <p:cNvPr id="44" name="正方形/長方形 43"/>
            <p:cNvSpPr/>
            <p:nvPr/>
          </p:nvSpPr>
          <p:spPr>
            <a:xfrm>
              <a:off x="6034759" y="2315997"/>
              <a:ext cx="3068253" cy="819637"/>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p:cNvCxnSpPr>
              <a:endCxn id="44" idx="1"/>
            </p:cNvCxnSpPr>
            <p:nvPr/>
          </p:nvCxnSpPr>
          <p:spPr>
            <a:xfrm>
              <a:off x="4718653" y="2708373"/>
              <a:ext cx="1316106"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4362278" y="2708373"/>
              <a:ext cx="362553" cy="255023"/>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661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9</a:t>
            </a:fld>
            <a:endParaRPr/>
          </a:p>
        </p:txBody>
      </p:sp>
      <p:sp>
        <p:nvSpPr>
          <p:cNvPr id="13" name="タイトル 2"/>
          <p:cNvSpPr>
            <a:spLocks noGrp="1"/>
          </p:cNvSpPr>
          <p:nvPr>
            <p:ph type="title"/>
          </p:nvPr>
        </p:nvSpPr>
        <p:spPr/>
        <p:txBody>
          <a:bodyPr/>
          <a:lstStyle/>
          <a:p>
            <a:r>
              <a:rPr kumimoji="1" lang="en-US" altLang="ja-JP" dirty="0" smtClean="0"/>
              <a:t>1. </a:t>
            </a:r>
            <a:r>
              <a:rPr kumimoji="1" lang="ja-JP" altLang="en-US" dirty="0" smtClean="0"/>
              <a:t>テーマ選定理由</a:t>
            </a:r>
            <a:endParaRPr kumimoji="1" lang="ja-JP" altLang="en-US" dirty="0"/>
          </a:p>
        </p:txBody>
      </p:sp>
      <p:grpSp>
        <p:nvGrpSpPr>
          <p:cNvPr id="3" name="グループ化 2"/>
          <p:cNvGrpSpPr/>
          <p:nvPr/>
        </p:nvGrpSpPr>
        <p:grpSpPr>
          <a:xfrm>
            <a:off x="1378807" y="2520383"/>
            <a:ext cx="7148385" cy="1729452"/>
            <a:chOff x="1378806" y="2396816"/>
            <a:chExt cx="7148385" cy="1729452"/>
          </a:xfrm>
        </p:grpSpPr>
        <p:sp>
          <p:nvSpPr>
            <p:cNvPr id="7" name="正方形/長方形 6"/>
            <p:cNvSpPr/>
            <p:nvPr/>
          </p:nvSpPr>
          <p:spPr>
            <a:xfrm>
              <a:off x="2229863" y="3405785"/>
              <a:ext cx="3672000" cy="45719"/>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160978" y="3052212"/>
              <a:ext cx="5584043" cy="830997"/>
            </a:xfrm>
            <a:prstGeom prst="rect">
              <a:avLst/>
            </a:prstGeom>
            <a:noFill/>
          </p:spPr>
          <p:txBody>
            <a:bodyPr wrap="square" rtlCol="0">
              <a:spAutoFit/>
            </a:bodyPr>
            <a:lstStyle/>
            <a:p>
              <a:r>
                <a:rPr lang="en-US" altLang="ja-JP" sz="2400" dirty="0" smtClean="0"/>
                <a:t>AI</a:t>
              </a:r>
              <a:r>
                <a:rPr lang="ja-JP" altLang="ja-JP" sz="2400" dirty="0"/>
                <a:t>検索ツールの</a:t>
              </a:r>
              <a:r>
                <a:rPr lang="ja-JP" altLang="ja-JP" sz="2400" dirty="0">
                  <a:solidFill>
                    <a:schemeClr val="bg2"/>
                  </a:solidFill>
                </a:rPr>
                <a:t>検討</a:t>
              </a:r>
              <a:r>
                <a:rPr lang="ja-JP" altLang="ja-JP" sz="2400" dirty="0"/>
                <a:t>と</a:t>
              </a:r>
              <a:r>
                <a:rPr lang="ja-JP" altLang="ja-JP" sz="2400" dirty="0" smtClean="0">
                  <a:solidFill>
                    <a:schemeClr val="bg2"/>
                  </a:solidFill>
                </a:rPr>
                <a:t>活用</a:t>
              </a:r>
              <a:r>
                <a:rPr lang="ja-JP" altLang="en-US" sz="2400" dirty="0"/>
                <a:t>を実施し、情報収集に費やす</a:t>
              </a:r>
              <a:r>
                <a:rPr lang="ja-JP" altLang="en-US" sz="2400" dirty="0" smtClean="0"/>
                <a:t>時間の削減を目指す。</a:t>
              </a:r>
              <a:endParaRPr kumimoji="1" lang="en-US" altLang="ja-JP" sz="3600" dirty="0" smtClean="0"/>
            </a:p>
          </p:txBody>
        </p:sp>
        <p:sp>
          <p:nvSpPr>
            <p:cNvPr id="5" name="正方形/長方形 4"/>
            <p:cNvSpPr/>
            <p:nvPr/>
          </p:nvSpPr>
          <p:spPr>
            <a:xfrm>
              <a:off x="1378806" y="2809152"/>
              <a:ext cx="7148385" cy="1317116"/>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1378806" y="2396816"/>
              <a:ext cx="1469426" cy="338554"/>
            </a:xfrm>
            <a:prstGeom prst="rect">
              <a:avLst/>
            </a:prstGeom>
            <a:solidFill>
              <a:schemeClr val="bg2"/>
            </a:solidFill>
          </p:spPr>
          <p:txBody>
            <a:bodyPr wrap="square" rtlCol="0">
              <a:spAutoFit/>
            </a:bodyPr>
            <a:lstStyle/>
            <a:p>
              <a:pPr algn="ctr"/>
              <a:r>
                <a:rPr kumimoji="1" lang="ja-JP" altLang="en-US" sz="1600" dirty="0" smtClean="0">
                  <a:solidFill>
                    <a:schemeClr val="bg1"/>
                  </a:solidFill>
                </a:rPr>
                <a:t>研究テーマ</a:t>
              </a:r>
              <a:endParaRPr kumimoji="1" lang="ja-JP" altLang="en-US" sz="1600" dirty="0">
                <a:solidFill>
                  <a:schemeClr val="bg1"/>
                </a:solidFill>
              </a:endParaRPr>
            </a:p>
          </p:txBody>
        </p:sp>
      </p:grpSp>
    </p:spTree>
    <p:extLst>
      <p:ext uri="{BB962C8B-B14F-4D97-AF65-F5344CB8AC3E}">
        <p14:creationId xmlns:p14="http://schemas.microsoft.com/office/powerpoint/2010/main" val="225408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1703</Words>
  <Application>Microsoft Office PowerPoint</Application>
  <PresentationFormat>A4 210 x 297 mm</PresentationFormat>
  <Paragraphs>228</Paragraphs>
  <Slides>29</Slides>
  <Notes>29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HGP創英角ｺﾞｼｯｸUB</vt:lpstr>
      <vt:lpstr>Meiryo UI</vt:lpstr>
      <vt:lpstr>ＭＳ Ｐゴシック</vt:lpstr>
      <vt:lpstr>Noto Sans Symbols</vt:lpstr>
      <vt:lpstr>Arial</vt:lpstr>
      <vt:lpstr>Calibri</vt:lpstr>
      <vt:lpstr>Office テーマ</vt:lpstr>
      <vt:lpstr>1. テーマ選定理由</vt:lpstr>
      <vt:lpstr>1. テーマ選定理由</vt:lpstr>
      <vt:lpstr>PowerPoint プレゼンテーション</vt:lpstr>
      <vt:lpstr>1. テーマ選定理由</vt:lpstr>
      <vt:lpstr>1. テーマ選定理由</vt:lpstr>
      <vt:lpstr>1. テーマ選定理由</vt:lpstr>
      <vt:lpstr>1. テーマ選定理由</vt:lpstr>
      <vt:lpstr>1. テーマ選定理由</vt:lpstr>
      <vt:lpstr>1. テーマ選定理由</vt:lpstr>
      <vt:lpstr>2. AI検索ツールの検討</vt:lpstr>
      <vt:lpstr>2. AI検索ツールの検討</vt:lpstr>
      <vt:lpstr>2. AI検索ツールの検討</vt:lpstr>
      <vt:lpstr>2. AI検索ツールの検討</vt:lpstr>
      <vt:lpstr>3. Atlassian Intelligenceの活用</vt:lpstr>
      <vt:lpstr>3. Atlassian Intelligenceの活用</vt:lpstr>
      <vt:lpstr>3. Atlassian Intelligenceの活用</vt:lpstr>
      <vt:lpstr>3. アプリの開発</vt:lpstr>
      <vt:lpstr>3. アプリの開発</vt:lpstr>
      <vt:lpstr>3. アプリの開発</vt:lpstr>
      <vt:lpstr>4. アプリの検証</vt:lpstr>
      <vt:lpstr>4. アプリの検証</vt:lpstr>
      <vt:lpstr>4. アプリの検証</vt:lpstr>
      <vt:lpstr>4. アプリの検証</vt:lpstr>
      <vt:lpstr>4. アプリの検証</vt:lpstr>
      <vt:lpstr>4. アプリの検証</vt:lpstr>
      <vt:lpstr>5. 今後の取り組み</vt:lpstr>
      <vt:lpstr>5. 今後の取り組み</vt:lpstr>
      <vt:lpstr>5. 今後の取り組み</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2023-11-09T08:30:16Z</dcterms:created>
  <dcterms:modified xsi:type="dcterms:W3CDTF">2024-08-30T08:34:33Z</dcterms:modified>
</cp:coreProperties>
</file>