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48" r:id="rId1"/>
  </p:sldMasterIdLst>
  <p:notesMasterIdLst>
    <p:notesMasterId r:id="rId49"/>
  </p:notesMasterIdLst>
  <p:sldIdLst>
    <p:sldId id="256" r:id="rId2"/>
    <p:sldId id="309" r:id="rId3"/>
    <p:sldId id="291" r:id="rId4"/>
    <p:sldId id="312" r:id="rId5"/>
    <p:sldId id="263" r:id="rId6"/>
    <p:sldId id="313" r:id="rId7"/>
    <p:sldId id="314" r:id="rId8"/>
    <p:sldId id="315" r:id="rId9"/>
    <p:sldId id="317" r:id="rId10"/>
    <p:sldId id="316" r:id="rId11"/>
    <p:sldId id="319" r:id="rId12"/>
    <p:sldId id="284" r:id="rId13"/>
    <p:sldId id="267" r:id="rId14"/>
    <p:sldId id="320" r:id="rId15"/>
    <p:sldId id="298" r:id="rId16"/>
    <p:sldId id="275" r:id="rId17"/>
    <p:sldId id="276" r:id="rId18"/>
    <p:sldId id="323" r:id="rId19"/>
    <p:sldId id="297" r:id="rId20"/>
    <p:sldId id="277" r:id="rId21"/>
    <p:sldId id="281" r:id="rId22"/>
    <p:sldId id="279" r:id="rId23"/>
    <p:sldId id="324" r:id="rId24"/>
    <p:sldId id="282" r:id="rId25"/>
    <p:sldId id="299" r:id="rId26"/>
    <p:sldId id="325" r:id="rId27"/>
    <p:sldId id="333" r:id="rId28"/>
    <p:sldId id="342" r:id="rId29"/>
    <p:sldId id="332" r:id="rId30"/>
    <p:sldId id="283" r:id="rId31"/>
    <p:sldId id="326" r:id="rId32"/>
    <p:sldId id="334" r:id="rId33"/>
    <p:sldId id="335" r:id="rId34"/>
    <p:sldId id="343" r:id="rId35"/>
    <p:sldId id="328" r:id="rId36"/>
    <p:sldId id="304" r:id="rId37"/>
    <p:sldId id="341" r:id="rId38"/>
    <p:sldId id="330" r:id="rId39"/>
    <p:sldId id="308" r:id="rId40"/>
    <p:sldId id="305" r:id="rId41"/>
    <p:sldId id="303" r:id="rId42"/>
    <p:sldId id="306" r:id="rId43"/>
    <p:sldId id="288" r:id="rId44"/>
    <p:sldId id="289" r:id="rId45"/>
    <p:sldId id="290" r:id="rId46"/>
    <p:sldId id="311" r:id="rId47"/>
    <p:sldId id="262" r:id="rId48"/>
  </p:sldIdLst>
  <p:sldSz cx="9906000" cy="6858000" type="A4"/>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62">
          <p15:clr>
            <a:srgbClr val="A4A3A4"/>
          </p15:clr>
        </p15:guide>
        <p15:guide id="2" orient="horz" pos="2160">
          <p15:clr>
            <a:srgbClr val="A4A3A4"/>
          </p15:clr>
        </p15:guide>
        <p15:guide id="3" pos="5978">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2" roundtripDataSignature="AMtx7mg70LHPA1c4v7tKHbVkNbqtqeCI5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0000"/>
    <a:srgbClr val="5A5A5A"/>
    <a:srgbClr val="E7EFF9"/>
    <a:srgbClr val="757575"/>
    <a:srgbClr val="DDDDDD"/>
    <a:srgbClr val="C0C0C0"/>
    <a:srgbClr val="B2B2B2"/>
    <a:srgbClr val="808080"/>
    <a:srgbClr val="777777"/>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332" autoAdjust="0"/>
    <p:restoredTop sz="92441" autoAdjust="0"/>
  </p:normalViewPr>
  <p:slideViewPr>
    <p:cSldViewPr snapToGrid="0">
      <p:cViewPr varScale="1">
        <p:scale>
          <a:sx n="151" d="100"/>
          <a:sy n="151" d="100"/>
        </p:scale>
        <p:origin x="2922" y="144"/>
      </p:cViewPr>
      <p:guideLst>
        <p:guide pos="262"/>
        <p:guide orient="horz" pos="2160"/>
        <p:guide pos="597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devSCSA\src\&#12304;&#30740;&#31350;&#12524;&#12509;&#12540;&#12488;8_7(&#27700;)&#12294;&#12305;&#24773;&#22577;&#21454;&#38598;&#12395;&#38306;&#12377;&#12427;&#23455;&#24907;&#35519;&#26619;&#65288;&#22238;&#31572;&#65289;.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12487;&#12473;&#12463;&#12488;&#12483;&#12503;\&#30740;&#31350;&#12524;&#12509;&#12540;&#12488;\&#31038;&#20869;&#35519;&#26619;\&#12304;&#30740;&#31350;&#12524;&#12509;&#12540;&#12488;8_7(&#27700;)&#12294;&#12305;&#24773;&#22577;&#21454;&#38598;&#12395;&#38306;&#12377;&#12427;&#23455;&#24907;&#35519;&#26619;&#65288;&#22238;&#31572;&#65289;.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file:///C:\devSCSA\src\&#12304;&#30740;&#31350;&#12524;&#12509;&#12540;&#12488;8_7(&#27700;)&#12294;&#12305;&#24773;&#22577;&#21454;&#38598;&#12395;&#38306;&#12377;&#12427;&#23455;&#24907;&#35519;&#26619;&#65288;&#22238;&#31572;&#65289;.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pivotSource>
    <c:name>[【研究レポート8_7(水)〆】情報収集に関する実態調査（回答）.xlsx]Sheet9!ピボットテーブル6</c:name>
    <c:fmtId val="-1"/>
  </c:pivotSource>
  <c:chart>
    <c:autoTitleDeleted val="1"/>
    <c:pivotFmts>
      <c:pivotFmt>
        <c:idx val="0"/>
        <c:spPr>
          <a:solidFill>
            <a:schemeClr val="accent1"/>
          </a:solidFill>
          <a:ln w="19050">
            <a:solidFill>
              <a:schemeClr val="lt1"/>
            </a:solidFill>
          </a:ln>
          <a:effectLst/>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s>
    <c:plotArea>
      <c:layout>
        <c:manualLayout>
          <c:layoutTarget val="inner"/>
          <c:xMode val="edge"/>
          <c:yMode val="edge"/>
          <c:x val="6.1835712740553765E-2"/>
          <c:y val="0.11996531092775244"/>
          <c:w val="0.49112915767453863"/>
          <c:h val="0.75085679261083615"/>
        </c:manualLayout>
      </c:layout>
      <c:pieChart>
        <c:varyColors val="1"/>
        <c:ser>
          <c:idx val="0"/>
          <c:order val="0"/>
          <c:tx>
            <c:strRef>
              <c:f>Sheet9!$B$3</c:f>
              <c:strCache>
                <c:ptCount val="1"/>
                <c:pt idx="0">
                  <c:v>集計</c:v>
                </c:pt>
              </c:strCache>
            </c:strRef>
          </c:tx>
          <c:spPr>
            <a:ln>
              <a:noFill/>
            </a:ln>
          </c:spPr>
          <c:dPt>
            <c:idx val="0"/>
            <c:bubble3D val="0"/>
            <c:spPr>
              <a:solidFill>
                <a:schemeClr val="bg1">
                  <a:lumMod val="95000"/>
                </a:schemeClr>
              </a:solidFill>
              <a:ln w="19050">
                <a:noFill/>
              </a:ln>
              <a:effectLst/>
            </c:spPr>
            <c:extLst>
              <c:ext xmlns:c16="http://schemas.microsoft.com/office/drawing/2014/chart" uri="{C3380CC4-5D6E-409C-BE32-E72D297353CC}">
                <c16:uniqueId val="{00000001-AECE-4935-96DC-EE9F900BACE9}"/>
              </c:ext>
            </c:extLst>
          </c:dPt>
          <c:dPt>
            <c:idx val="1"/>
            <c:bubble3D val="0"/>
            <c:spPr>
              <a:solidFill>
                <a:schemeClr val="bg1">
                  <a:lumMod val="85000"/>
                </a:schemeClr>
              </a:solidFill>
              <a:ln w="19050">
                <a:noFill/>
              </a:ln>
              <a:effectLst/>
            </c:spPr>
            <c:extLst>
              <c:ext xmlns:c16="http://schemas.microsoft.com/office/drawing/2014/chart" uri="{C3380CC4-5D6E-409C-BE32-E72D297353CC}">
                <c16:uniqueId val="{00000003-AECE-4935-96DC-EE9F900BACE9}"/>
              </c:ext>
            </c:extLst>
          </c:dPt>
          <c:dPt>
            <c:idx val="2"/>
            <c:bubble3D val="0"/>
            <c:spPr>
              <a:solidFill>
                <a:schemeClr val="bg2">
                  <a:lumMod val="60000"/>
                  <a:lumOff val="40000"/>
                </a:schemeClr>
              </a:solidFill>
              <a:ln w="19050">
                <a:noFill/>
              </a:ln>
              <a:effectLst/>
            </c:spPr>
            <c:extLst>
              <c:ext xmlns:c16="http://schemas.microsoft.com/office/drawing/2014/chart" uri="{C3380CC4-5D6E-409C-BE32-E72D297353CC}">
                <c16:uniqueId val="{00000005-AECE-4935-96DC-EE9F900BACE9}"/>
              </c:ext>
            </c:extLst>
          </c:dPt>
          <c:dPt>
            <c:idx val="3"/>
            <c:bubble3D val="0"/>
            <c:spPr>
              <a:solidFill>
                <a:schemeClr val="bg2">
                  <a:lumMod val="40000"/>
                  <a:lumOff val="60000"/>
                </a:schemeClr>
              </a:solidFill>
              <a:ln w="19050">
                <a:noFill/>
              </a:ln>
              <a:effectLst/>
            </c:spPr>
            <c:extLst>
              <c:ext xmlns:c16="http://schemas.microsoft.com/office/drawing/2014/chart" uri="{C3380CC4-5D6E-409C-BE32-E72D297353CC}">
                <c16:uniqueId val="{00000007-AECE-4935-96DC-EE9F900BACE9}"/>
              </c:ext>
            </c:extLst>
          </c:dPt>
          <c:dPt>
            <c:idx val="4"/>
            <c:bubble3D val="0"/>
            <c:spPr>
              <a:solidFill>
                <a:schemeClr val="bg2">
                  <a:lumMod val="20000"/>
                  <a:lumOff val="80000"/>
                </a:schemeClr>
              </a:solidFill>
              <a:ln w="19050">
                <a:noFill/>
              </a:ln>
              <a:effectLst/>
            </c:spPr>
            <c:extLst>
              <c:ext xmlns:c16="http://schemas.microsoft.com/office/drawing/2014/chart" uri="{C3380CC4-5D6E-409C-BE32-E72D297353CC}">
                <c16:uniqueId val="{00000009-AECE-4935-96DC-EE9F900BACE9}"/>
              </c:ext>
            </c:extLst>
          </c:dPt>
          <c:cat>
            <c:strRef>
              <c:f>Sheet9!$A$4:$A$9</c:f>
              <c:strCache>
                <c:ptCount val="5"/>
                <c:pt idx="0">
                  <c:v>10分以内</c:v>
                </c:pt>
                <c:pt idx="1">
                  <c:v>10分～30分</c:v>
                </c:pt>
                <c:pt idx="2">
                  <c:v>30分～1時間</c:v>
                </c:pt>
                <c:pt idx="3">
                  <c:v>1時間～2時間</c:v>
                </c:pt>
                <c:pt idx="4">
                  <c:v>2時間以上</c:v>
                </c:pt>
              </c:strCache>
            </c:strRef>
          </c:cat>
          <c:val>
            <c:numRef>
              <c:f>Sheet9!$B$4:$B$9</c:f>
              <c:numCache>
                <c:formatCode>0.00%</c:formatCode>
                <c:ptCount val="5"/>
                <c:pt idx="0">
                  <c:v>0.11231884057971014</c:v>
                </c:pt>
                <c:pt idx="1">
                  <c:v>0.31521739130434784</c:v>
                </c:pt>
                <c:pt idx="2">
                  <c:v>0.2608695652173913</c:v>
                </c:pt>
                <c:pt idx="3">
                  <c:v>0.18659420289855072</c:v>
                </c:pt>
                <c:pt idx="4">
                  <c:v>0.125</c:v>
                </c:pt>
              </c:numCache>
            </c:numRef>
          </c:val>
          <c:extLst>
            <c:ext xmlns:c16="http://schemas.microsoft.com/office/drawing/2014/chart" uri="{C3380CC4-5D6E-409C-BE32-E72D297353CC}">
              <c16:uniqueId val="{0000000A-AECE-4935-96DC-EE9F900BACE9}"/>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1.44218580960575E-2"/>
          <c:y val="0.92399758701041068"/>
          <c:w val="0.7474510888689091"/>
          <c:h val="5.5529253473816605E-2"/>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メイリオ" panose="020B0604030504040204" pitchFamily="50" charset="-128"/>
              <a:ea typeface="メイリオ" panose="020B0604030504040204" pitchFamily="50" charset="-128"/>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a:pPr>
      <a:endParaRPr lang="ja-JP"/>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pivotSource>
    <c:name>[【研究レポート8_7(水)〆】情報収集に関する実態調査（回答）.xlsx]Sheet23 (2)!ピボットテーブル2</c:name>
    <c:fmtId val="17"/>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s>
    <c:plotArea>
      <c:layout>
        <c:manualLayout>
          <c:layoutTarget val="inner"/>
          <c:xMode val="edge"/>
          <c:yMode val="edge"/>
          <c:x val="2.5586353944562899E-2"/>
          <c:y val="0.18756984974543647"/>
          <c:w val="0.4604064044233277"/>
          <c:h val="0.71741670701267024"/>
        </c:manualLayout>
      </c:layout>
      <c:pieChart>
        <c:varyColors val="1"/>
        <c:ser>
          <c:idx val="0"/>
          <c:order val="0"/>
          <c:tx>
            <c:strRef>
              <c:f>'Sheet23 (2)'!$N$2</c:f>
              <c:strCache>
                <c:ptCount val="1"/>
                <c:pt idx="0">
                  <c:v>集計</c:v>
                </c:pt>
              </c:strCache>
            </c:strRef>
          </c:tx>
          <c:spPr>
            <a:ln>
              <a:noFill/>
            </a:ln>
          </c:spPr>
          <c:dPt>
            <c:idx val="0"/>
            <c:bubble3D val="0"/>
            <c:spPr>
              <a:solidFill>
                <a:srgbClr val="3379CD"/>
              </a:solidFill>
              <a:ln w="19050">
                <a:noFill/>
              </a:ln>
              <a:effectLst/>
            </c:spPr>
            <c:extLst>
              <c:ext xmlns:c16="http://schemas.microsoft.com/office/drawing/2014/chart" uri="{C3380CC4-5D6E-409C-BE32-E72D297353CC}">
                <c16:uniqueId val="{00000001-6431-4E3E-8BAB-BDBEF9DCFDDE}"/>
              </c:ext>
            </c:extLst>
          </c:dPt>
          <c:dPt>
            <c:idx val="1"/>
            <c:bubble3D val="0"/>
            <c:spPr>
              <a:solidFill>
                <a:schemeClr val="bg2">
                  <a:lumMod val="60000"/>
                  <a:lumOff val="40000"/>
                </a:schemeClr>
              </a:solidFill>
              <a:ln w="19050">
                <a:noFill/>
              </a:ln>
              <a:effectLst/>
            </c:spPr>
            <c:extLst>
              <c:ext xmlns:c16="http://schemas.microsoft.com/office/drawing/2014/chart" uri="{C3380CC4-5D6E-409C-BE32-E72D297353CC}">
                <c16:uniqueId val="{00000003-6431-4E3E-8BAB-BDBEF9DCFDDE}"/>
              </c:ext>
            </c:extLst>
          </c:dPt>
          <c:dPt>
            <c:idx val="2"/>
            <c:bubble3D val="0"/>
            <c:spPr>
              <a:solidFill>
                <a:schemeClr val="bg2">
                  <a:lumMod val="40000"/>
                  <a:lumOff val="60000"/>
                </a:schemeClr>
              </a:solidFill>
              <a:ln w="19050">
                <a:noFill/>
              </a:ln>
              <a:effectLst/>
            </c:spPr>
            <c:extLst>
              <c:ext xmlns:c16="http://schemas.microsoft.com/office/drawing/2014/chart" uri="{C3380CC4-5D6E-409C-BE32-E72D297353CC}">
                <c16:uniqueId val="{00000005-6431-4E3E-8BAB-BDBEF9DCFDDE}"/>
              </c:ext>
            </c:extLst>
          </c:dPt>
          <c:dPt>
            <c:idx val="3"/>
            <c:bubble3D val="0"/>
            <c:spPr>
              <a:solidFill>
                <a:schemeClr val="bg2">
                  <a:lumMod val="20000"/>
                  <a:lumOff val="80000"/>
                </a:schemeClr>
              </a:solidFill>
              <a:ln w="19050">
                <a:noFill/>
              </a:ln>
              <a:effectLst/>
            </c:spPr>
            <c:extLst>
              <c:ext xmlns:c16="http://schemas.microsoft.com/office/drawing/2014/chart" uri="{C3380CC4-5D6E-409C-BE32-E72D297353CC}">
                <c16:uniqueId val="{00000007-6431-4E3E-8BAB-BDBEF9DCFDDE}"/>
              </c:ext>
            </c:extLst>
          </c:dPt>
          <c:dPt>
            <c:idx val="4"/>
            <c:bubble3D val="0"/>
            <c:spPr>
              <a:solidFill>
                <a:srgbClr val="5A5A5A"/>
              </a:solidFill>
              <a:ln w="19050">
                <a:noFill/>
              </a:ln>
              <a:effectLst/>
            </c:spPr>
            <c:extLst>
              <c:ext xmlns:c16="http://schemas.microsoft.com/office/drawing/2014/chart" uri="{C3380CC4-5D6E-409C-BE32-E72D297353CC}">
                <c16:uniqueId val="{00000009-6431-4E3E-8BAB-BDBEF9DCFDDE}"/>
              </c:ext>
            </c:extLst>
          </c:dPt>
          <c:dPt>
            <c:idx val="5"/>
            <c:bubble3D val="0"/>
            <c:spPr>
              <a:solidFill>
                <a:schemeClr val="tx1">
                  <a:lumMod val="50000"/>
                  <a:lumOff val="50000"/>
                </a:schemeClr>
              </a:solidFill>
              <a:ln w="19050">
                <a:noFill/>
              </a:ln>
              <a:effectLst/>
            </c:spPr>
            <c:extLst>
              <c:ext xmlns:c16="http://schemas.microsoft.com/office/drawing/2014/chart" uri="{C3380CC4-5D6E-409C-BE32-E72D297353CC}">
                <c16:uniqueId val="{0000000B-6431-4E3E-8BAB-BDBEF9DCFDDE}"/>
              </c:ext>
            </c:extLst>
          </c:dPt>
          <c:dPt>
            <c:idx val="6"/>
            <c:bubble3D val="0"/>
            <c:spPr>
              <a:solidFill>
                <a:schemeClr val="bg1">
                  <a:lumMod val="65000"/>
                </a:schemeClr>
              </a:solidFill>
              <a:ln w="19050">
                <a:noFill/>
              </a:ln>
              <a:effectLst/>
            </c:spPr>
            <c:extLst>
              <c:ext xmlns:c16="http://schemas.microsoft.com/office/drawing/2014/chart" uri="{C3380CC4-5D6E-409C-BE32-E72D297353CC}">
                <c16:uniqueId val="{0000000D-6431-4E3E-8BAB-BDBEF9DCFDDE}"/>
              </c:ext>
            </c:extLst>
          </c:dPt>
          <c:dPt>
            <c:idx val="7"/>
            <c:bubble3D val="0"/>
            <c:spPr>
              <a:solidFill>
                <a:schemeClr val="bg1">
                  <a:lumMod val="85000"/>
                </a:schemeClr>
              </a:solidFill>
              <a:ln w="19050">
                <a:noFill/>
              </a:ln>
              <a:effectLst/>
            </c:spPr>
            <c:extLst>
              <c:ext xmlns:c16="http://schemas.microsoft.com/office/drawing/2014/chart" uri="{C3380CC4-5D6E-409C-BE32-E72D297353CC}">
                <c16:uniqueId val="{0000000F-6431-4E3E-8BAB-BDBEF9DCFDDE}"/>
              </c:ext>
            </c:extLst>
          </c:dPt>
          <c:dPt>
            <c:idx val="8"/>
            <c:bubble3D val="0"/>
            <c:spPr>
              <a:solidFill>
                <a:srgbClr val="B2B2B2"/>
              </a:solidFill>
              <a:ln w="19050">
                <a:noFill/>
              </a:ln>
              <a:effectLst/>
            </c:spPr>
            <c:extLst>
              <c:ext xmlns:c16="http://schemas.microsoft.com/office/drawing/2014/chart" uri="{C3380CC4-5D6E-409C-BE32-E72D297353CC}">
                <c16:uniqueId val="{00000011-6431-4E3E-8BAB-BDBEF9DCFDDE}"/>
              </c:ext>
            </c:extLst>
          </c:dPt>
          <c:dPt>
            <c:idx val="9"/>
            <c:bubble3D val="0"/>
            <c:spPr>
              <a:solidFill>
                <a:srgbClr val="B2B2B2"/>
              </a:solidFill>
              <a:ln w="19050">
                <a:noFill/>
              </a:ln>
              <a:effectLst/>
            </c:spPr>
            <c:extLst>
              <c:ext xmlns:c16="http://schemas.microsoft.com/office/drawing/2014/chart" uri="{C3380CC4-5D6E-409C-BE32-E72D297353CC}">
                <c16:uniqueId val="{00000013-6431-4E3E-8BAB-BDBEF9DCFDDE}"/>
              </c:ext>
            </c:extLst>
          </c:dPt>
          <c:dPt>
            <c:idx val="10"/>
            <c:bubble3D val="0"/>
            <c:spPr>
              <a:solidFill>
                <a:srgbClr val="C0C0C0"/>
              </a:solidFill>
              <a:ln w="19050">
                <a:noFill/>
              </a:ln>
              <a:effectLst/>
            </c:spPr>
            <c:extLst>
              <c:ext xmlns:c16="http://schemas.microsoft.com/office/drawing/2014/chart" uri="{C3380CC4-5D6E-409C-BE32-E72D297353CC}">
                <c16:uniqueId val="{00000015-6431-4E3E-8BAB-BDBEF9DCFDDE}"/>
              </c:ext>
            </c:extLst>
          </c:dPt>
          <c:dPt>
            <c:idx val="11"/>
            <c:bubble3D val="0"/>
            <c:spPr>
              <a:solidFill>
                <a:srgbClr val="DDDDDD"/>
              </a:solidFill>
              <a:ln w="19050">
                <a:noFill/>
              </a:ln>
              <a:effectLst/>
            </c:spPr>
            <c:extLst>
              <c:ext xmlns:c16="http://schemas.microsoft.com/office/drawing/2014/chart" uri="{C3380CC4-5D6E-409C-BE32-E72D297353CC}">
                <c16:uniqueId val="{00000017-6431-4E3E-8BAB-BDBEF9DCFDDE}"/>
              </c:ext>
            </c:extLst>
          </c:dPt>
          <c:cat>
            <c:strRef>
              <c:f>'Sheet23 (2)'!$M$3:$M$11</c:f>
              <c:strCache>
                <c:ptCount val="8"/>
                <c:pt idx="0">
                  <c:v>どこに情報が記載されているかわからない。又は、誰に聞いたらいいかわからない。</c:v>
                </c:pt>
                <c:pt idx="1">
                  <c:v>ヒットした情報が多く、確認するのに時間がかかる。</c:v>
                </c:pt>
                <c:pt idx="2">
                  <c:v>ヒットした情報の内容を理解するのに時間がかかる。</c:v>
                </c:pt>
                <c:pt idx="3">
                  <c:v>検索の仕方がわからない。（自分が欲しい情報にヒットするような検索キーワードがわからない）</c:v>
                </c:pt>
                <c:pt idx="4">
                  <c:v>そもそも情報がない。（過去の資料が残っていない、新しいサービスで情報が少ない等）</c:v>
                </c:pt>
                <c:pt idx="5">
                  <c:v>ヒットした情報の裏付けを確認するのに時間がかかる。</c:v>
                </c:pt>
                <c:pt idx="6">
                  <c:v>特になし</c:v>
                </c:pt>
                <c:pt idx="7">
                  <c:v>その他</c:v>
                </c:pt>
              </c:strCache>
            </c:strRef>
          </c:cat>
          <c:val>
            <c:numRef>
              <c:f>'Sheet23 (2)'!$N$3:$N$11</c:f>
              <c:numCache>
                <c:formatCode>0.00%</c:formatCode>
                <c:ptCount val="8"/>
                <c:pt idx="0">
                  <c:v>0.26234132581100139</c:v>
                </c:pt>
                <c:pt idx="1">
                  <c:v>0.14033850493653033</c:v>
                </c:pt>
                <c:pt idx="2">
                  <c:v>0.1382228490832158</c:v>
                </c:pt>
                <c:pt idx="3">
                  <c:v>0.10507757404795487</c:v>
                </c:pt>
                <c:pt idx="4">
                  <c:v>0.18758815232722145</c:v>
                </c:pt>
                <c:pt idx="5">
                  <c:v>0.15091678420310295</c:v>
                </c:pt>
                <c:pt idx="6">
                  <c:v>3.526093088857546E-3</c:v>
                </c:pt>
                <c:pt idx="7">
                  <c:v>1.1988716502115656E-2</c:v>
                </c:pt>
              </c:numCache>
            </c:numRef>
          </c:val>
          <c:extLst>
            <c:ext xmlns:c16="http://schemas.microsoft.com/office/drawing/2014/chart" uri="{C3380CC4-5D6E-409C-BE32-E72D297353CC}">
              <c16:uniqueId val="{00000018-6431-4E3E-8BAB-BDBEF9DCFDDE}"/>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46953668104919721"/>
          <c:y val="0.69773303130803377"/>
          <c:w val="0.5304633189508029"/>
          <c:h val="0.2927353125431655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メイリオ" panose="020B0604030504040204" pitchFamily="50" charset="-128"/>
              <a:ea typeface="メイリオ" panose="020B0604030504040204" pitchFamily="50" charset="-128"/>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userShapes r:id="rId4"/>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pivotSource>
    <c:name>[【研究レポート8_7(水)〆】情報収集に関する実態調査（回答）.xlsx]Sheet11!ピボットテーブル8</c:name>
    <c:fmtId val="-1"/>
  </c:pivotSource>
  <c:chart>
    <c:autoTitleDeleted val="1"/>
    <c:pivotFmts>
      <c:pivotFmt>
        <c:idx val="0"/>
        <c:spPr>
          <a:solidFill>
            <a:schemeClr val="accent1"/>
          </a:solidFill>
          <a:ln w="19050">
            <a:solidFill>
              <a:schemeClr val="lt1"/>
            </a:solidFill>
          </a:ln>
          <a:effectLst/>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s>
    <c:plotArea>
      <c:layout>
        <c:manualLayout>
          <c:layoutTarget val="inner"/>
          <c:xMode val="edge"/>
          <c:yMode val="edge"/>
          <c:x val="7.0955318017533839E-2"/>
          <c:y val="0.18243260862653876"/>
          <c:w val="0.45798278465462672"/>
          <c:h val="0.71914435469207849"/>
        </c:manualLayout>
      </c:layout>
      <c:pieChart>
        <c:varyColors val="1"/>
        <c:ser>
          <c:idx val="0"/>
          <c:order val="0"/>
          <c:tx>
            <c:strRef>
              <c:f>Sheet11!$B$3</c:f>
              <c:strCache>
                <c:ptCount val="1"/>
                <c:pt idx="0">
                  <c:v>集計</c:v>
                </c:pt>
              </c:strCache>
            </c:strRef>
          </c:tx>
          <c:spPr>
            <a:solidFill>
              <a:schemeClr val="bg2"/>
            </a:solidFill>
            <a:ln>
              <a:noFill/>
            </a:ln>
          </c:spPr>
          <c:dPt>
            <c:idx val="0"/>
            <c:bubble3D val="0"/>
            <c:spPr>
              <a:solidFill>
                <a:schemeClr val="bg2">
                  <a:lumMod val="60000"/>
                  <a:lumOff val="40000"/>
                </a:schemeClr>
              </a:solidFill>
              <a:ln w="19050">
                <a:noFill/>
              </a:ln>
              <a:effectLst/>
            </c:spPr>
            <c:extLst>
              <c:ext xmlns:c16="http://schemas.microsoft.com/office/drawing/2014/chart" uri="{C3380CC4-5D6E-409C-BE32-E72D297353CC}">
                <c16:uniqueId val="{00000001-58F7-4DB2-AA0A-DF93E05627A3}"/>
              </c:ext>
            </c:extLst>
          </c:dPt>
          <c:dPt>
            <c:idx val="1"/>
            <c:bubble3D val="0"/>
            <c:spPr>
              <a:solidFill>
                <a:schemeClr val="bg1">
                  <a:lumMod val="75000"/>
                </a:schemeClr>
              </a:solidFill>
              <a:ln w="19050">
                <a:noFill/>
              </a:ln>
              <a:effectLst/>
            </c:spPr>
            <c:extLst>
              <c:ext xmlns:c16="http://schemas.microsoft.com/office/drawing/2014/chart" uri="{C3380CC4-5D6E-409C-BE32-E72D297353CC}">
                <c16:uniqueId val="{00000003-58F7-4DB2-AA0A-DF93E05627A3}"/>
              </c:ext>
            </c:extLst>
          </c:dPt>
          <c:dPt>
            <c:idx val="2"/>
            <c:bubble3D val="0"/>
            <c:spPr>
              <a:solidFill>
                <a:schemeClr val="bg1">
                  <a:lumMod val="85000"/>
                </a:schemeClr>
              </a:solidFill>
              <a:ln w="19050">
                <a:noFill/>
              </a:ln>
              <a:effectLst/>
            </c:spPr>
            <c:extLst>
              <c:ext xmlns:c16="http://schemas.microsoft.com/office/drawing/2014/chart" uri="{C3380CC4-5D6E-409C-BE32-E72D297353CC}">
                <c16:uniqueId val="{00000005-58F7-4DB2-AA0A-DF93E05627A3}"/>
              </c:ext>
            </c:extLst>
          </c:dPt>
          <c:cat>
            <c:strRef>
              <c:f>Sheet11!$A$4:$A$7</c:f>
              <c:strCache>
                <c:ptCount val="3"/>
                <c:pt idx="0">
                  <c:v>思う</c:v>
                </c:pt>
                <c:pt idx="1">
                  <c:v>思わない</c:v>
                </c:pt>
                <c:pt idx="2">
                  <c:v>どちらでもない</c:v>
                </c:pt>
              </c:strCache>
            </c:strRef>
          </c:cat>
          <c:val>
            <c:numRef>
              <c:f>Sheet11!$B$4:$B$7</c:f>
              <c:numCache>
                <c:formatCode>0.00%</c:formatCode>
                <c:ptCount val="3"/>
                <c:pt idx="0">
                  <c:v>0.84239130434782605</c:v>
                </c:pt>
                <c:pt idx="1">
                  <c:v>3.8043478260869568E-2</c:v>
                </c:pt>
                <c:pt idx="2">
                  <c:v>0.11956521739130435</c:v>
                </c:pt>
              </c:numCache>
            </c:numRef>
          </c:val>
          <c:extLst>
            <c:ext xmlns:c16="http://schemas.microsoft.com/office/drawing/2014/chart" uri="{C3380CC4-5D6E-409C-BE32-E72D297353CC}">
              <c16:uniqueId val="{00000006-58F7-4DB2-AA0A-DF93E05627A3}"/>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9.6510465985901295E-2"/>
          <c:y val="0.91912231449891069"/>
          <c:w val="0.41871962646056027"/>
          <c:h val="7.3862114762483583E-2"/>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メイリオ" panose="020B0604030504040204" pitchFamily="50" charset="-128"/>
              <a:ea typeface="メイリオ" panose="020B0604030504040204" pitchFamily="50" charset="-128"/>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9525" cap="flat" cmpd="sng" algn="ctr">
      <a:noFill/>
      <a:round/>
    </a:ln>
    <a:effectLst/>
  </c:spPr>
  <c:txPr>
    <a:bodyPr/>
    <a:lstStyle/>
    <a:p>
      <a:pPr>
        <a:defRPr/>
      </a:pPr>
      <a:endParaRPr lang="ja-JP"/>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0.46657</cdr:x>
      <cdr:y>0.66383</cdr:y>
    </cdr:from>
    <cdr:to>
      <cdr:x>0.57958</cdr:x>
      <cdr:y>0.70408</cdr:y>
    </cdr:to>
    <cdr:sp macro="" textlink="">
      <cdr:nvSpPr>
        <cdr:cNvPr id="3" name="テキスト ボックス 20"/>
        <cdr:cNvSpPr txBox="1"/>
      </cdr:nvSpPr>
      <cdr:spPr>
        <a:xfrm xmlns:a="http://schemas.openxmlformats.org/drawingml/2006/main">
          <a:off x="4168588" y="3806217"/>
          <a:ext cx="1009682" cy="230783"/>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xmlns:a="http://schemas.openxmlformats.org/drawingml/2006/main">
          <a:pPr algn="ctr"/>
          <a:r>
            <a:rPr kumimoji="1" lang="en-US" altLang="ja-JP" sz="900" dirty="0" smtClean="0">
              <a:solidFill>
                <a:schemeClr val="tx1">
                  <a:lumMod val="75000"/>
                  <a:lumOff val="25000"/>
                </a:schemeClr>
              </a:solidFill>
              <a:latin typeface="メイリオ" panose="020B0604030504040204" pitchFamily="50" charset="-128"/>
              <a:ea typeface="メイリオ" panose="020B0604030504040204" pitchFamily="50" charset="-128"/>
            </a:rPr>
            <a:t>※1 </a:t>
          </a:r>
          <a:r>
            <a:rPr kumimoji="1" lang="ja-JP" altLang="en-US" sz="900" dirty="0" smtClean="0">
              <a:solidFill>
                <a:schemeClr val="tx1">
                  <a:lumMod val="75000"/>
                  <a:lumOff val="25000"/>
                </a:schemeClr>
              </a:solidFill>
              <a:latin typeface="メイリオ" panose="020B0604030504040204" pitchFamily="50" charset="-128"/>
              <a:ea typeface="メイリオ" panose="020B0604030504040204" pitchFamily="50" charset="-128"/>
            </a:rPr>
            <a:t>課題の内容</a:t>
          </a:r>
          <a:endParaRPr kumimoji="1" lang="ja-JP" altLang="en-US" sz="900" u="none" dirty="0">
            <a:solidFill>
              <a:schemeClr val="tx1">
                <a:lumMod val="75000"/>
                <a:lumOff val="25000"/>
              </a:schemeClr>
            </a:solidFill>
            <a:latin typeface="メイリオ" panose="020B0604030504040204" pitchFamily="50" charset="-128"/>
            <a:ea typeface="メイリオ" panose="020B0604030504040204" pitchFamily="50" charset="-128"/>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6575" cy="5127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1138" y="0"/>
            <a:ext cx="3076575" cy="512763"/>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9613" y="4926013"/>
            <a:ext cx="5680075" cy="402907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1850"/>
            <a:ext cx="3076575" cy="512763"/>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1138" y="9721850"/>
            <a:ext cx="3076575" cy="51276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ja-JP"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ja-JP" sz="1200" b="0" i="0" u="none" strike="noStrike" cap="none" dirty="0" smtClean="0">
                <a:solidFill>
                  <a:schemeClr val="dk1"/>
                </a:solidFill>
                <a:effectLst/>
                <a:latin typeface="Calibri"/>
                <a:ea typeface="Calibri"/>
                <a:cs typeface="Calibri"/>
                <a:sym typeface="Calibri"/>
              </a:rPr>
              <a:t>ICT</a:t>
            </a:r>
            <a:r>
              <a:rPr lang="ja-JP" altLang="en-US" sz="1200" b="0" i="0" u="none" strike="noStrike" cap="none" dirty="0" smtClean="0">
                <a:solidFill>
                  <a:schemeClr val="dk1"/>
                </a:solidFill>
                <a:effectLst/>
                <a:latin typeface="Calibri"/>
                <a:ea typeface="Calibri"/>
                <a:cs typeface="Calibri"/>
                <a:sym typeface="Calibri"/>
              </a:rPr>
              <a:t>事業本部　</a:t>
            </a:r>
            <a:r>
              <a:rPr lang="en-US" altLang="ja-JP" sz="1200" b="0" i="0" u="none" strike="noStrike" cap="none" dirty="0" smtClean="0">
                <a:solidFill>
                  <a:schemeClr val="dk1"/>
                </a:solidFill>
                <a:effectLst/>
                <a:latin typeface="Calibri"/>
                <a:ea typeface="Calibri"/>
                <a:cs typeface="Calibri"/>
                <a:sym typeface="Calibri"/>
              </a:rPr>
              <a:t>KC</a:t>
            </a:r>
            <a:r>
              <a:rPr lang="ja-JP" altLang="en-US" sz="1200" b="0" i="0" u="none" strike="noStrike" cap="none" dirty="0" smtClean="0">
                <a:solidFill>
                  <a:schemeClr val="dk1"/>
                </a:solidFill>
                <a:effectLst/>
                <a:latin typeface="Calibri"/>
                <a:ea typeface="Calibri"/>
                <a:cs typeface="Calibri"/>
                <a:sym typeface="Calibri"/>
              </a:rPr>
              <a:t>ビジネスソリューション事業部　システム開発技術部　鹿児島システム開発</a:t>
            </a:r>
            <a:r>
              <a:rPr lang="en-US" altLang="ja-JP" sz="1200" b="0" i="0" u="none" strike="noStrike" cap="none" dirty="0" smtClean="0">
                <a:solidFill>
                  <a:schemeClr val="dk1"/>
                </a:solidFill>
                <a:effectLst/>
                <a:latin typeface="Calibri"/>
                <a:ea typeface="Calibri"/>
                <a:cs typeface="Calibri"/>
                <a:sym typeface="Calibri"/>
              </a:rPr>
              <a:t>2</a:t>
            </a:r>
            <a:r>
              <a:rPr lang="ja-JP" altLang="en-US" sz="1200" b="0" i="0" u="none" strike="noStrike" cap="none" dirty="0" smtClean="0">
                <a:solidFill>
                  <a:schemeClr val="dk1"/>
                </a:solidFill>
                <a:effectLst/>
                <a:latin typeface="Calibri"/>
                <a:ea typeface="Calibri"/>
                <a:cs typeface="Calibri"/>
                <a:sym typeface="Calibri"/>
              </a:rPr>
              <a:t>課の大迫です</a:t>
            </a:r>
            <a:r>
              <a:rPr lang="ja-JP" altLang="ja-JP" sz="1200" b="0" i="0" u="none" strike="noStrike" cap="none" dirty="0" smtClean="0">
                <a:solidFill>
                  <a:schemeClr val="dk1"/>
                </a:solidFill>
                <a:effectLst/>
                <a:latin typeface="Calibri"/>
                <a:ea typeface="Calibri"/>
                <a:cs typeface="Calibri"/>
                <a:sym typeface="Calibri"/>
              </a:rPr>
              <a:t>。私は今回「業務改善のための</a:t>
            </a:r>
            <a:r>
              <a:rPr lang="en-US" altLang="ja-JP" sz="1200" b="0" i="0" u="none" strike="noStrike" cap="none" dirty="0" smtClean="0">
                <a:solidFill>
                  <a:schemeClr val="dk1"/>
                </a:solidFill>
                <a:effectLst/>
                <a:latin typeface="Calibri"/>
                <a:ea typeface="Calibri"/>
                <a:cs typeface="Calibri"/>
                <a:sym typeface="Calibri"/>
              </a:rPr>
              <a:t>AI</a:t>
            </a:r>
            <a:r>
              <a:rPr lang="ja-JP" altLang="ja-JP" sz="1200" b="0" i="0" u="none" strike="noStrike" cap="none" dirty="0" smtClean="0">
                <a:solidFill>
                  <a:schemeClr val="dk1"/>
                </a:solidFill>
                <a:effectLst/>
                <a:latin typeface="Calibri"/>
                <a:ea typeface="Calibri"/>
                <a:cs typeface="Calibri"/>
                <a:sym typeface="Calibri"/>
              </a:rPr>
              <a:t>検索ツールの検討と活用」というテーマで研究を実施しました。その成果について発表させていただきます。よろしくお願いします。</a:t>
            </a:r>
          </a:p>
          <a:p>
            <a:pPr marL="0" lvl="0" indent="0" algn="l" rtl="0">
              <a:spcBef>
                <a:spcPts val="0"/>
              </a:spcBef>
              <a:spcAft>
                <a:spcPts val="0"/>
              </a:spcAft>
              <a:buNone/>
            </a:pPr>
            <a:endParaRPr dirty="0"/>
          </a:p>
        </p:txBody>
      </p:sp>
      <p:sp>
        <p:nvSpPr>
          <p:cNvPr id="49" name="Google Shape;49;p1: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　最後に「社内の情報を検索できる</a:t>
            </a:r>
            <a:r>
              <a:rPr lang="en-US" altLang="ja-JP" sz="1200" b="0" i="0" u="none" strike="noStrike" cap="none" dirty="0" smtClean="0">
                <a:solidFill>
                  <a:schemeClr val="dk1"/>
                </a:solidFill>
                <a:effectLst/>
                <a:latin typeface="Calibri"/>
                <a:ea typeface="Calibri"/>
                <a:cs typeface="Calibri"/>
                <a:sym typeface="Calibri"/>
              </a:rPr>
              <a:t>AI</a:t>
            </a:r>
            <a:r>
              <a:rPr lang="ja-JP" altLang="ja-JP" sz="1200" b="0" i="0" u="none" strike="noStrike" cap="none" dirty="0" smtClean="0">
                <a:solidFill>
                  <a:schemeClr val="dk1"/>
                </a:solidFill>
                <a:effectLst/>
                <a:latin typeface="Calibri"/>
                <a:ea typeface="Calibri"/>
                <a:cs typeface="Calibri"/>
                <a:sym typeface="Calibri"/>
              </a:rPr>
              <a:t>検索ツールがあれば利用したいと思うか」　</a:t>
            </a:r>
            <a:r>
              <a:rPr lang="ja-JP" altLang="en-US" sz="1200" b="0" i="0" u="none" strike="noStrike" cap="none" dirty="0" smtClean="0">
                <a:solidFill>
                  <a:schemeClr val="dk1"/>
                </a:solidFill>
                <a:effectLst/>
                <a:latin typeface="Calibri"/>
                <a:ea typeface="Calibri"/>
                <a:cs typeface="Calibri"/>
                <a:sym typeface="Calibri"/>
              </a:rPr>
              <a:t>調査を行いました。</a:t>
            </a:r>
            <a:r>
              <a:rPr lang="ja-JP" altLang="ja-JP" sz="1200" b="0" i="0" u="none" strike="noStrike" cap="none" dirty="0" smtClean="0">
                <a:solidFill>
                  <a:schemeClr val="dk1"/>
                </a:solidFill>
                <a:effectLst/>
                <a:latin typeface="Calibri"/>
                <a:ea typeface="Calibri"/>
                <a:cs typeface="Calibri"/>
                <a:sym typeface="Calibri"/>
              </a:rPr>
              <a:t>というアンケートについては、</a:t>
            </a:r>
            <a:r>
              <a:rPr lang="en-US" altLang="ja-JP" sz="1200" b="0" i="0" u="none" strike="noStrike" cap="none" dirty="0" smtClean="0">
                <a:solidFill>
                  <a:schemeClr val="dk1"/>
                </a:solidFill>
                <a:effectLst/>
                <a:latin typeface="Calibri"/>
                <a:ea typeface="Calibri"/>
                <a:cs typeface="Calibri"/>
                <a:sym typeface="Calibri"/>
              </a:rPr>
              <a:t>8</a:t>
            </a:r>
            <a:r>
              <a:rPr lang="ja-JP" altLang="ja-JP" sz="1200" b="0" i="0" u="none" strike="noStrike" cap="none" dirty="0" smtClean="0">
                <a:solidFill>
                  <a:schemeClr val="dk1"/>
                </a:solidFill>
                <a:effectLst/>
                <a:latin typeface="Calibri"/>
                <a:ea typeface="Calibri"/>
                <a:cs typeface="Calibri"/>
                <a:sym typeface="Calibri"/>
              </a:rPr>
              <a:t>割以上の方が「思う」と回答されました。</a:t>
            </a: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0322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この結果より社内でも</a:t>
            </a:r>
            <a:r>
              <a:rPr lang="en-US" altLang="ja-JP" sz="1200" b="0" i="0" u="none" strike="noStrike" cap="none" dirty="0" smtClean="0">
                <a:solidFill>
                  <a:schemeClr val="dk1"/>
                </a:solidFill>
                <a:effectLst/>
                <a:latin typeface="Calibri"/>
                <a:ea typeface="Calibri"/>
                <a:cs typeface="Calibri"/>
                <a:sym typeface="Calibri"/>
              </a:rPr>
              <a:t>AI</a:t>
            </a:r>
            <a:r>
              <a:rPr lang="ja-JP" altLang="ja-JP" sz="1200" b="0" i="0" u="none" strike="noStrike" cap="none" dirty="0" smtClean="0">
                <a:solidFill>
                  <a:schemeClr val="dk1"/>
                </a:solidFill>
                <a:effectLst/>
                <a:latin typeface="Calibri"/>
                <a:ea typeface="Calibri"/>
                <a:cs typeface="Calibri"/>
                <a:sym typeface="Calibri"/>
              </a:rPr>
              <a:t>検索ツールへの需要は高いことがわかります。</a:t>
            </a: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2567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r>
              <a:rPr lang="ja-JP" altLang="en-US" sz="1200" b="0" i="0" u="none" strike="noStrike" cap="none" dirty="0" smtClean="0">
                <a:solidFill>
                  <a:schemeClr val="dk1"/>
                </a:solidFill>
                <a:effectLst/>
                <a:latin typeface="Calibri"/>
                <a:ea typeface="Calibri"/>
                <a:cs typeface="Calibri"/>
                <a:sym typeface="Calibri"/>
              </a:rPr>
              <a:t>上記の</a:t>
            </a:r>
            <a:r>
              <a:rPr lang="ja-JP" altLang="ja-JP" sz="1200" b="0" i="0" u="none" strike="noStrike" cap="none" dirty="0" smtClean="0">
                <a:solidFill>
                  <a:schemeClr val="dk1"/>
                </a:solidFill>
                <a:effectLst/>
                <a:latin typeface="Calibri"/>
                <a:ea typeface="Calibri"/>
                <a:cs typeface="Calibri"/>
                <a:sym typeface="Calibri"/>
              </a:rPr>
              <a:t>結果より、社内でも情報収集における時間の削減は課題であり、</a:t>
            </a:r>
            <a:r>
              <a:rPr lang="en-US" altLang="ja-JP" sz="1200" b="0" i="0" u="none" strike="noStrike" cap="none" dirty="0" smtClean="0">
                <a:solidFill>
                  <a:schemeClr val="dk1"/>
                </a:solidFill>
                <a:effectLst/>
                <a:latin typeface="Calibri"/>
                <a:ea typeface="Calibri"/>
                <a:cs typeface="Calibri"/>
                <a:sym typeface="Calibri"/>
              </a:rPr>
              <a:t>AI</a:t>
            </a:r>
            <a:r>
              <a:rPr lang="ja-JP" altLang="ja-JP" sz="1200" b="0" i="0" u="none" strike="noStrike" cap="none" dirty="0" smtClean="0">
                <a:solidFill>
                  <a:schemeClr val="dk1"/>
                </a:solidFill>
                <a:effectLst/>
                <a:latin typeface="Calibri"/>
                <a:ea typeface="Calibri"/>
                <a:cs typeface="Calibri"/>
                <a:sym typeface="Calibri"/>
              </a:rPr>
              <a:t>検索ツールによってこの課題は解決できると考えられるため、</a:t>
            </a:r>
            <a:r>
              <a:rPr lang="en-US" altLang="ja-JP" sz="1200" b="0" i="0" u="none" strike="noStrike" cap="none" dirty="0" smtClean="0">
                <a:solidFill>
                  <a:schemeClr val="dk1"/>
                </a:solidFill>
                <a:effectLst/>
                <a:latin typeface="Calibri"/>
                <a:ea typeface="Calibri"/>
                <a:cs typeface="Calibri"/>
                <a:sym typeface="Calibri"/>
              </a:rPr>
              <a:t>AI</a:t>
            </a:r>
            <a:r>
              <a:rPr lang="ja-JP" altLang="ja-JP" sz="1200" b="0" i="0" u="none" strike="noStrike" cap="none" dirty="0" smtClean="0">
                <a:solidFill>
                  <a:schemeClr val="dk1"/>
                </a:solidFill>
                <a:effectLst/>
                <a:latin typeface="Calibri"/>
                <a:ea typeface="Calibri"/>
                <a:cs typeface="Calibri"/>
                <a:sym typeface="Calibri"/>
              </a:rPr>
              <a:t>検索ツールの検討と活用を実施し、情報収集に費やす時間の削減を目指していくことをテーマに研究を進めていきました。</a:t>
            </a:r>
          </a:p>
          <a:p>
            <a:r>
              <a:rPr lang="ja-JP" altLang="ja-JP" sz="1200" b="0" i="0" u="none" strike="noStrike" cap="none" dirty="0" smtClean="0">
                <a:solidFill>
                  <a:schemeClr val="dk1"/>
                </a:solidFill>
                <a:effectLst/>
                <a:latin typeface="Calibri"/>
                <a:ea typeface="Calibri"/>
                <a:cs typeface="Calibri"/>
                <a:sym typeface="Calibri"/>
              </a:rPr>
              <a:t>　次のスライドからは、</a:t>
            </a:r>
            <a:r>
              <a:rPr lang="en-US" altLang="ja-JP" sz="1200" b="0" i="0" u="none" strike="noStrike" cap="none" dirty="0" smtClean="0">
                <a:solidFill>
                  <a:schemeClr val="dk1"/>
                </a:solidFill>
                <a:effectLst/>
                <a:latin typeface="Calibri"/>
                <a:ea typeface="Calibri"/>
                <a:cs typeface="Calibri"/>
                <a:sym typeface="Calibri"/>
              </a:rPr>
              <a:t>AI</a:t>
            </a:r>
            <a:r>
              <a:rPr lang="ja-JP" altLang="ja-JP" sz="1200" b="0" i="0" u="none" strike="noStrike" cap="none" dirty="0" smtClean="0">
                <a:solidFill>
                  <a:schemeClr val="dk1"/>
                </a:solidFill>
                <a:effectLst/>
                <a:latin typeface="Calibri"/>
                <a:ea typeface="Calibri"/>
                <a:cs typeface="Calibri"/>
                <a:sym typeface="Calibri"/>
              </a:rPr>
              <a:t>検索ツールの検討について説明させていただきます。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8599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r>
              <a:rPr lang="ja-JP" altLang="ja-JP" sz="1200" b="0" i="0" u="none" strike="noStrike" cap="none" dirty="0" smtClean="0">
                <a:solidFill>
                  <a:schemeClr val="dk1"/>
                </a:solidFill>
                <a:effectLst/>
                <a:latin typeface="Calibri"/>
                <a:ea typeface="Calibri"/>
                <a:cs typeface="Calibri"/>
                <a:sym typeface="Calibri"/>
              </a:rPr>
              <a:t>今回、</a:t>
            </a:r>
            <a:r>
              <a:rPr lang="en-US" altLang="ja-JP" sz="1200" b="0" i="0" u="none" strike="noStrike" cap="none" dirty="0" smtClean="0">
                <a:solidFill>
                  <a:schemeClr val="dk1"/>
                </a:solidFill>
                <a:effectLst/>
                <a:latin typeface="Calibri"/>
                <a:ea typeface="Calibri"/>
                <a:cs typeface="Calibri"/>
                <a:sym typeface="Calibri"/>
              </a:rPr>
              <a:t>ChatGPT</a:t>
            </a:r>
            <a:r>
              <a:rPr lang="ja-JP" altLang="ja-JP" sz="1200" b="0" i="0" u="none" strike="noStrike" cap="none" dirty="0" smtClean="0">
                <a:solidFill>
                  <a:schemeClr val="dk1"/>
                </a:solidFill>
                <a:effectLst/>
                <a:latin typeface="Calibri"/>
                <a:ea typeface="Calibri"/>
                <a:cs typeface="Calibri"/>
                <a:sym typeface="Calibri"/>
              </a:rPr>
              <a:t>のエンタープライズ版、</a:t>
            </a:r>
            <a:r>
              <a:rPr lang="en-US" altLang="ja-JP" sz="1200" b="0" i="0" u="none" strike="noStrike" cap="none" dirty="0" smtClean="0">
                <a:solidFill>
                  <a:schemeClr val="dk1"/>
                </a:solidFill>
                <a:effectLst/>
                <a:latin typeface="Calibri"/>
                <a:ea typeface="Calibri"/>
                <a:cs typeface="Calibri"/>
                <a:sym typeface="Calibri"/>
              </a:rPr>
              <a:t>Perplexity</a:t>
            </a:r>
            <a:r>
              <a:rPr lang="ja-JP" altLang="ja-JP" sz="1200" b="0" i="0" u="none" strike="noStrike" cap="none" dirty="0" smtClean="0">
                <a:solidFill>
                  <a:schemeClr val="dk1"/>
                </a:solidFill>
                <a:effectLst/>
                <a:latin typeface="Calibri"/>
                <a:ea typeface="Calibri"/>
                <a:cs typeface="Calibri"/>
                <a:sym typeface="Calibri"/>
              </a:rPr>
              <a:t>のエンタープライズ版、</a:t>
            </a:r>
            <a:r>
              <a:rPr lang="en-US" altLang="ja-JP" sz="1200" b="0" i="0" u="none" strike="noStrike" cap="none" dirty="0" smtClean="0">
                <a:solidFill>
                  <a:schemeClr val="dk1"/>
                </a:solidFill>
                <a:effectLst/>
                <a:latin typeface="Calibri"/>
                <a:ea typeface="Calibri"/>
                <a:cs typeface="Calibri"/>
                <a:sym typeface="Calibri"/>
              </a:rPr>
              <a:t>Atlassian Intelligence</a:t>
            </a:r>
            <a:r>
              <a:rPr lang="ja-JP" altLang="ja-JP" sz="1200" b="0" i="0" u="none" strike="noStrike" cap="none" dirty="0" smtClean="0">
                <a:solidFill>
                  <a:schemeClr val="dk1"/>
                </a:solidFill>
                <a:effectLst/>
                <a:latin typeface="Calibri"/>
                <a:ea typeface="Calibri"/>
                <a:cs typeface="Calibri"/>
                <a:sym typeface="Calibri"/>
              </a:rPr>
              <a:t>の</a:t>
            </a:r>
            <a:r>
              <a:rPr lang="en-US" altLang="ja-JP" sz="1200" b="0" i="0" u="none" strike="noStrike" cap="none" dirty="0" smtClean="0">
                <a:solidFill>
                  <a:schemeClr val="dk1"/>
                </a:solidFill>
                <a:effectLst/>
                <a:latin typeface="Calibri"/>
                <a:ea typeface="Calibri"/>
                <a:cs typeface="Calibri"/>
                <a:sym typeface="Calibri"/>
              </a:rPr>
              <a:t>3</a:t>
            </a:r>
            <a:r>
              <a:rPr lang="ja-JP" altLang="ja-JP" sz="1200" b="0" i="0" u="none" strike="noStrike" cap="none" dirty="0" err="1" smtClean="0">
                <a:solidFill>
                  <a:schemeClr val="dk1"/>
                </a:solidFill>
                <a:effectLst/>
                <a:latin typeface="Calibri"/>
                <a:ea typeface="Calibri"/>
                <a:cs typeface="Calibri"/>
                <a:sym typeface="Calibri"/>
              </a:rPr>
              <a:t>つの</a:t>
            </a:r>
            <a:r>
              <a:rPr lang="en-US" altLang="ja-JP" sz="1200" b="0" i="0" u="none" strike="noStrike" cap="none" dirty="0" smtClean="0">
                <a:solidFill>
                  <a:schemeClr val="dk1"/>
                </a:solidFill>
                <a:effectLst/>
                <a:latin typeface="Calibri"/>
                <a:ea typeface="Calibri"/>
                <a:cs typeface="Calibri"/>
                <a:sym typeface="Calibri"/>
              </a:rPr>
              <a:t>AI</a:t>
            </a:r>
            <a:r>
              <a:rPr lang="ja-JP" altLang="ja-JP" sz="1200" b="0" i="0" u="none" strike="noStrike" cap="none" dirty="0" smtClean="0">
                <a:solidFill>
                  <a:schemeClr val="dk1"/>
                </a:solidFill>
                <a:effectLst/>
                <a:latin typeface="Calibri"/>
                <a:ea typeface="Calibri"/>
                <a:cs typeface="Calibri"/>
                <a:sym typeface="Calibri"/>
              </a:rPr>
              <a:t>サービスについて調査を実施しました。「</a:t>
            </a:r>
            <a:r>
              <a:rPr lang="en-US" altLang="ja-JP" sz="1200" b="0" i="0" u="none" strike="noStrike" cap="none" dirty="0" smtClean="0">
                <a:solidFill>
                  <a:schemeClr val="dk1"/>
                </a:solidFill>
                <a:effectLst/>
                <a:latin typeface="Calibri"/>
                <a:ea typeface="Calibri"/>
                <a:cs typeface="Calibri"/>
                <a:sym typeface="Calibri"/>
              </a:rPr>
              <a:t>ChatGPT Enterprise</a:t>
            </a:r>
            <a:r>
              <a:rPr lang="ja-JP" altLang="ja-JP" sz="1200" b="0" i="0" u="none" strike="noStrike" cap="none" dirty="0" smtClean="0">
                <a:solidFill>
                  <a:schemeClr val="dk1"/>
                </a:solidFill>
                <a:effectLst/>
                <a:latin typeface="Calibri"/>
                <a:ea typeface="Calibri"/>
                <a:cs typeface="Calibri"/>
                <a:sym typeface="Calibri"/>
              </a:rPr>
              <a:t>」は皆さんもよくご存じの通り、広く親しまれている</a:t>
            </a:r>
            <a:r>
              <a:rPr lang="en-US" altLang="ja-JP" sz="1200" b="0" i="0" u="none" strike="noStrike" cap="none" dirty="0" smtClean="0">
                <a:solidFill>
                  <a:schemeClr val="dk1"/>
                </a:solidFill>
                <a:effectLst/>
                <a:latin typeface="Calibri"/>
                <a:ea typeface="Calibri"/>
                <a:cs typeface="Calibri"/>
                <a:sym typeface="Calibri"/>
              </a:rPr>
              <a:t>AI</a:t>
            </a:r>
            <a:r>
              <a:rPr lang="ja-JP" altLang="ja-JP" sz="1200" b="0" i="0" u="none" strike="noStrike" cap="none" dirty="0" smtClean="0">
                <a:solidFill>
                  <a:schemeClr val="dk1"/>
                </a:solidFill>
                <a:effectLst/>
                <a:latin typeface="Calibri"/>
                <a:ea typeface="Calibri"/>
                <a:cs typeface="Calibri"/>
                <a:sym typeface="Calibri"/>
              </a:rPr>
              <a:t>チャットボットで、その大規模企業向けのプランになります。「</a:t>
            </a:r>
            <a:r>
              <a:rPr lang="en-US" altLang="ja-JP" sz="1200" b="0" i="0" u="none" strike="noStrike" cap="none" dirty="0" smtClean="0">
                <a:solidFill>
                  <a:schemeClr val="dk1"/>
                </a:solidFill>
                <a:effectLst/>
                <a:latin typeface="Calibri"/>
                <a:ea typeface="Calibri"/>
                <a:cs typeface="Calibri"/>
                <a:sym typeface="Calibri"/>
              </a:rPr>
              <a:t>Perplexity Enterprise pro</a:t>
            </a:r>
            <a:r>
              <a:rPr lang="ja-JP" altLang="ja-JP" sz="1200" b="0" i="0" u="none" strike="noStrike" cap="none" dirty="0" smtClean="0">
                <a:solidFill>
                  <a:schemeClr val="dk1"/>
                </a:solidFill>
                <a:effectLst/>
                <a:latin typeface="Calibri"/>
                <a:ea typeface="Calibri"/>
                <a:cs typeface="Calibri"/>
                <a:sym typeface="Calibri"/>
              </a:rPr>
              <a:t>」は自然言語処理（</a:t>
            </a:r>
            <a:r>
              <a:rPr lang="en-US" altLang="ja-JP" sz="1200" b="0" i="0" u="none" strike="noStrike" cap="none" dirty="0" smtClean="0">
                <a:solidFill>
                  <a:schemeClr val="dk1"/>
                </a:solidFill>
                <a:effectLst/>
                <a:latin typeface="Calibri"/>
                <a:ea typeface="Calibri"/>
                <a:cs typeface="Calibri"/>
                <a:sym typeface="Calibri"/>
              </a:rPr>
              <a:t>NLP</a:t>
            </a:r>
            <a:r>
              <a:rPr lang="ja-JP" altLang="ja-JP" sz="1200" b="0" i="0" u="none" strike="noStrike" cap="none" dirty="0" smtClean="0">
                <a:solidFill>
                  <a:schemeClr val="dk1"/>
                </a:solidFill>
                <a:effectLst/>
                <a:latin typeface="Calibri"/>
                <a:ea typeface="Calibri"/>
                <a:cs typeface="Calibri"/>
                <a:sym typeface="Calibri"/>
              </a:rPr>
              <a:t>）と機械学習技術を使用した</a:t>
            </a:r>
            <a:r>
              <a:rPr lang="en-US" altLang="ja-JP" sz="1200" b="0" i="0" u="none" strike="noStrike" cap="none" dirty="0" smtClean="0">
                <a:solidFill>
                  <a:schemeClr val="dk1"/>
                </a:solidFill>
                <a:effectLst/>
                <a:latin typeface="Calibri"/>
                <a:ea typeface="Calibri"/>
                <a:cs typeface="Calibri"/>
                <a:sym typeface="Calibri"/>
              </a:rPr>
              <a:t>AI</a:t>
            </a:r>
            <a:r>
              <a:rPr lang="ja-JP" altLang="ja-JP" sz="1200" b="0" i="0" u="none" strike="noStrike" cap="none" dirty="0" smtClean="0">
                <a:solidFill>
                  <a:schemeClr val="dk1"/>
                </a:solidFill>
                <a:effectLst/>
                <a:latin typeface="Calibri"/>
                <a:ea typeface="Calibri"/>
                <a:cs typeface="Calibri"/>
                <a:sym typeface="Calibri"/>
              </a:rPr>
              <a:t>検索エンジンで、こちらもその大規模企業向けのプランになります。</a:t>
            </a:r>
          </a:p>
          <a:p>
            <a:r>
              <a:rPr lang="ja-JP" altLang="ja-JP" sz="1200" b="0" i="0" u="none" strike="noStrike" cap="none" dirty="0" smtClean="0">
                <a:solidFill>
                  <a:schemeClr val="dk1"/>
                </a:solidFill>
                <a:effectLst/>
                <a:latin typeface="Calibri"/>
                <a:ea typeface="Calibri"/>
                <a:cs typeface="Calibri"/>
                <a:sym typeface="Calibri"/>
              </a:rPr>
              <a:t>最後に「</a:t>
            </a:r>
            <a:r>
              <a:rPr lang="en-US" altLang="ja-JP" sz="1200" b="0" i="0" u="none" strike="noStrike" cap="none" dirty="0" smtClean="0">
                <a:solidFill>
                  <a:schemeClr val="dk1"/>
                </a:solidFill>
                <a:effectLst/>
                <a:latin typeface="Calibri"/>
                <a:ea typeface="Calibri"/>
                <a:cs typeface="Calibri"/>
                <a:sym typeface="Calibri"/>
              </a:rPr>
              <a:t>Atlassian Intelligence</a:t>
            </a:r>
            <a:r>
              <a:rPr lang="ja-JP" altLang="ja-JP" sz="1200" b="0" i="0" u="none" strike="noStrike" cap="none" dirty="0" smtClean="0">
                <a:solidFill>
                  <a:schemeClr val="dk1"/>
                </a:solidFill>
                <a:effectLst/>
                <a:latin typeface="Calibri"/>
                <a:ea typeface="Calibri"/>
                <a:cs typeface="Calibri"/>
                <a:sym typeface="Calibri"/>
              </a:rPr>
              <a:t>」についてですが、こちらは</a:t>
            </a:r>
            <a:r>
              <a:rPr lang="en-US" altLang="ja-JP" sz="1200" b="0" i="0" u="none" strike="noStrike" cap="none" dirty="0" smtClean="0">
                <a:solidFill>
                  <a:schemeClr val="dk1"/>
                </a:solidFill>
                <a:effectLst/>
                <a:latin typeface="Calibri"/>
                <a:ea typeface="Calibri"/>
                <a:cs typeface="Calibri"/>
                <a:sym typeface="Calibri"/>
              </a:rPr>
              <a:t>Atlassian</a:t>
            </a:r>
            <a:r>
              <a:rPr lang="ja-JP" altLang="ja-JP" sz="1200" b="0" i="0" u="none" strike="noStrike" cap="none" dirty="0" smtClean="0">
                <a:solidFill>
                  <a:schemeClr val="dk1"/>
                </a:solidFill>
                <a:effectLst/>
                <a:latin typeface="Calibri"/>
                <a:ea typeface="Calibri"/>
                <a:cs typeface="Calibri"/>
                <a:sym typeface="Calibri"/>
              </a:rPr>
              <a:t>社が提供する</a:t>
            </a:r>
            <a:r>
              <a:rPr lang="en-US" altLang="ja-JP" sz="1200" b="0" i="0" u="none" strike="noStrike" cap="none" dirty="0" smtClean="0">
                <a:solidFill>
                  <a:schemeClr val="dk1"/>
                </a:solidFill>
                <a:effectLst/>
                <a:latin typeface="Calibri"/>
                <a:ea typeface="Calibri"/>
                <a:cs typeface="Calibri"/>
                <a:sym typeface="Calibri"/>
              </a:rPr>
              <a:t>AI</a:t>
            </a:r>
            <a:r>
              <a:rPr lang="ja-JP" altLang="ja-JP" sz="1200" b="0" i="0" u="none" strike="noStrike" cap="none" dirty="0" smtClean="0">
                <a:solidFill>
                  <a:schemeClr val="dk1"/>
                </a:solidFill>
                <a:effectLst/>
                <a:latin typeface="Calibri"/>
                <a:ea typeface="Calibri"/>
                <a:cs typeface="Calibri"/>
                <a:sym typeface="Calibri"/>
              </a:rPr>
              <a:t>および機械学習を活用した機能群のことで、各</a:t>
            </a:r>
            <a:r>
              <a:rPr lang="en-US" altLang="ja-JP" sz="1200" b="0" i="0" u="none" strike="noStrike" cap="none" dirty="0" smtClean="0">
                <a:solidFill>
                  <a:schemeClr val="dk1"/>
                </a:solidFill>
                <a:effectLst/>
                <a:latin typeface="Calibri"/>
                <a:ea typeface="Calibri"/>
                <a:cs typeface="Calibri"/>
                <a:sym typeface="Calibri"/>
              </a:rPr>
              <a:t>Atlassian</a:t>
            </a:r>
            <a:r>
              <a:rPr lang="ja-JP" altLang="ja-JP" sz="1200" b="0" i="0" u="none" strike="noStrike" cap="none" dirty="0" smtClean="0">
                <a:solidFill>
                  <a:schemeClr val="dk1"/>
                </a:solidFill>
                <a:effectLst/>
                <a:latin typeface="Calibri"/>
                <a:ea typeface="Calibri"/>
                <a:cs typeface="Calibri"/>
                <a:sym typeface="Calibri"/>
              </a:rPr>
              <a:t>製品に組み込まれています。</a:t>
            </a:r>
          </a:p>
          <a:p>
            <a:r>
              <a:rPr lang="ja-JP" altLang="ja-JP" sz="1200" b="0" i="0" u="none" strike="noStrike" cap="none" dirty="0" smtClean="0">
                <a:solidFill>
                  <a:schemeClr val="dk1"/>
                </a:solidFill>
                <a:effectLst/>
                <a:latin typeface="Calibri"/>
                <a:ea typeface="Calibri"/>
                <a:cs typeface="Calibri"/>
                <a:sym typeface="Calibri"/>
              </a:rPr>
              <a:t>　セキュリティや導入のしやすさなど、全</a:t>
            </a:r>
            <a:r>
              <a:rPr lang="en-US" altLang="ja-JP" sz="1200" b="0" i="0" u="none" strike="noStrike" cap="none" dirty="0" smtClean="0">
                <a:solidFill>
                  <a:schemeClr val="dk1"/>
                </a:solidFill>
                <a:effectLst/>
                <a:latin typeface="Calibri"/>
                <a:ea typeface="Calibri"/>
                <a:cs typeface="Calibri"/>
                <a:sym typeface="Calibri"/>
              </a:rPr>
              <a:t>8</a:t>
            </a:r>
            <a:r>
              <a:rPr lang="ja-JP" altLang="ja-JP" sz="1200" b="0" i="0" u="none" strike="noStrike" cap="none" dirty="0" smtClean="0">
                <a:solidFill>
                  <a:schemeClr val="dk1"/>
                </a:solidFill>
                <a:effectLst/>
                <a:latin typeface="Calibri"/>
                <a:ea typeface="Calibri"/>
                <a:cs typeface="Calibri"/>
                <a:sym typeface="Calibri"/>
              </a:rPr>
              <a:t>項目について検討を実施し、今回は採用の決め手となった「利用料金」や「社内情報の導入のしやすさ」について次のスライドから説明させていただきます。</a:t>
            </a: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1853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　まず、利用料金についてですが、それぞれの金額はこちらに記載の通りです。この中でも</a:t>
            </a:r>
            <a:r>
              <a:rPr lang="en-US" altLang="ja-JP" sz="1200" b="0" i="0" u="none" strike="noStrike" cap="none" dirty="0" smtClean="0">
                <a:solidFill>
                  <a:schemeClr val="dk1"/>
                </a:solidFill>
                <a:effectLst/>
                <a:latin typeface="Calibri"/>
                <a:ea typeface="Calibri"/>
                <a:cs typeface="Calibri"/>
                <a:sym typeface="Calibri"/>
              </a:rPr>
              <a:t>Atlassian Intelligence</a:t>
            </a:r>
            <a:r>
              <a:rPr lang="ja-JP" altLang="ja-JP" sz="1200" b="0" i="0" u="none" strike="noStrike" cap="none" dirty="0" smtClean="0">
                <a:solidFill>
                  <a:schemeClr val="dk1"/>
                </a:solidFill>
                <a:effectLst/>
                <a:latin typeface="Calibri"/>
                <a:ea typeface="Calibri"/>
                <a:cs typeface="Calibri"/>
                <a:sym typeface="Calibri"/>
              </a:rPr>
              <a:t>は</a:t>
            </a:r>
            <a:r>
              <a:rPr lang="en-US" altLang="ja-JP" sz="1200" b="0" i="0" u="none" strike="noStrike" cap="none" dirty="0" smtClean="0">
                <a:solidFill>
                  <a:schemeClr val="dk1"/>
                </a:solidFill>
                <a:effectLst/>
                <a:latin typeface="Calibri"/>
                <a:ea typeface="Calibri"/>
                <a:cs typeface="Calibri"/>
                <a:sym typeface="Calibri"/>
              </a:rPr>
              <a:t>1</a:t>
            </a:r>
            <a:r>
              <a:rPr lang="ja-JP" altLang="ja-JP" sz="1200" b="0" i="0" u="none" strike="noStrike" cap="none" dirty="0" smtClean="0">
                <a:solidFill>
                  <a:schemeClr val="dk1"/>
                </a:solidFill>
                <a:effectLst/>
                <a:latin typeface="Calibri"/>
                <a:ea typeface="Calibri"/>
                <a:cs typeface="Calibri"/>
                <a:sym typeface="Calibri"/>
              </a:rPr>
              <a:t>ユーザー当たり月額</a:t>
            </a:r>
            <a:r>
              <a:rPr lang="en-US" altLang="ja-JP" sz="1200" b="0" i="0" u="none" strike="noStrike" cap="none" dirty="0" smtClean="0">
                <a:solidFill>
                  <a:schemeClr val="dk1"/>
                </a:solidFill>
                <a:effectLst/>
                <a:latin typeface="Calibri"/>
                <a:ea typeface="Calibri"/>
                <a:cs typeface="Calibri"/>
                <a:sym typeface="Calibri"/>
              </a:rPr>
              <a:t>7</a:t>
            </a:r>
            <a:r>
              <a:rPr lang="ja-JP" altLang="ja-JP" sz="1200" b="0" i="0" u="none" strike="noStrike" cap="none" dirty="0" smtClean="0">
                <a:solidFill>
                  <a:schemeClr val="dk1"/>
                </a:solidFill>
                <a:effectLst/>
                <a:latin typeface="Calibri"/>
                <a:ea typeface="Calibri"/>
                <a:cs typeface="Calibri"/>
                <a:sym typeface="Calibri"/>
              </a:rPr>
              <a:t>ドルと、他の機能に比べ低コストということがわかります。</a:t>
            </a: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72285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　また、社内情報の追加方法についてですが、「</a:t>
            </a:r>
            <a:r>
              <a:rPr lang="en-US" altLang="ja-JP" sz="1200" b="0" i="0" u="none" strike="noStrike" cap="none" dirty="0" smtClean="0">
                <a:solidFill>
                  <a:schemeClr val="dk1"/>
                </a:solidFill>
                <a:effectLst/>
                <a:latin typeface="Calibri"/>
                <a:ea typeface="Calibri"/>
                <a:cs typeface="Calibri"/>
                <a:sym typeface="Calibri"/>
              </a:rPr>
              <a:t>ChatGPT</a:t>
            </a:r>
            <a:r>
              <a:rPr lang="ja-JP" altLang="ja-JP" sz="1200" b="0" i="0" u="none" strike="noStrike" cap="none" dirty="0" smtClean="0">
                <a:solidFill>
                  <a:schemeClr val="dk1"/>
                </a:solidFill>
                <a:effectLst/>
                <a:latin typeface="Calibri"/>
                <a:ea typeface="Calibri"/>
                <a:cs typeface="Calibri"/>
                <a:sym typeface="Calibri"/>
              </a:rPr>
              <a:t>」や「</a:t>
            </a:r>
            <a:r>
              <a:rPr lang="en-US" altLang="ja-JP" sz="1200" b="0" i="0" u="none" strike="noStrike" cap="none" dirty="0" smtClean="0">
                <a:solidFill>
                  <a:schemeClr val="dk1"/>
                </a:solidFill>
                <a:effectLst/>
                <a:latin typeface="Calibri"/>
                <a:ea typeface="Calibri"/>
                <a:cs typeface="Calibri"/>
                <a:sym typeface="Calibri"/>
              </a:rPr>
              <a:t>Perplexity</a:t>
            </a:r>
            <a:r>
              <a:rPr lang="ja-JP" altLang="ja-JP" sz="1200" b="0" i="0" u="none" strike="noStrike" cap="none" dirty="0" smtClean="0">
                <a:solidFill>
                  <a:schemeClr val="dk1"/>
                </a:solidFill>
                <a:effectLst/>
                <a:latin typeface="Calibri"/>
                <a:ea typeface="Calibri"/>
                <a:cs typeface="Calibri"/>
                <a:sym typeface="Calibri"/>
              </a:rPr>
              <a:t>」は膨大なデータの登録や、専門的知識が必要です。一方「</a:t>
            </a:r>
            <a:r>
              <a:rPr lang="en-US" altLang="ja-JP" sz="1200" b="0" i="0" u="none" strike="noStrike" cap="none" dirty="0" smtClean="0">
                <a:solidFill>
                  <a:schemeClr val="dk1"/>
                </a:solidFill>
                <a:effectLst/>
                <a:latin typeface="Calibri"/>
                <a:ea typeface="Calibri"/>
                <a:cs typeface="Calibri"/>
                <a:sym typeface="Calibri"/>
              </a:rPr>
              <a:t>Atlassian Intelligence</a:t>
            </a:r>
            <a:r>
              <a:rPr lang="ja-JP" altLang="ja-JP" sz="1200" b="0" i="0" u="none" strike="noStrike" cap="none" dirty="0" smtClean="0">
                <a:solidFill>
                  <a:schemeClr val="dk1"/>
                </a:solidFill>
                <a:effectLst/>
                <a:latin typeface="Calibri"/>
                <a:ea typeface="Calibri"/>
                <a:cs typeface="Calibri"/>
                <a:sym typeface="Calibri"/>
              </a:rPr>
              <a:t>」もページ作成等のデータの登録は必要となりますが、</a:t>
            </a:r>
            <a:r>
              <a:rPr lang="en-US" altLang="ja-JP" sz="1200" b="0" i="0" u="none" strike="noStrike" cap="none" dirty="0" smtClean="0">
                <a:solidFill>
                  <a:schemeClr val="dk1"/>
                </a:solidFill>
                <a:effectLst/>
                <a:latin typeface="Calibri"/>
                <a:ea typeface="Calibri"/>
                <a:cs typeface="Calibri"/>
                <a:sym typeface="Calibri"/>
              </a:rPr>
              <a:t>KCBS</a:t>
            </a:r>
            <a:r>
              <a:rPr lang="ja-JP" altLang="ja-JP" sz="1200" b="0" i="0" u="none" strike="noStrike" cap="none" dirty="0" smtClean="0">
                <a:solidFill>
                  <a:schemeClr val="dk1"/>
                </a:solidFill>
                <a:effectLst/>
                <a:latin typeface="Calibri"/>
                <a:ea typeface="Calibri"/>
                <a:cs typeface="Calibri"/>
                <a:sym typeface="Calibri"/>
              </a:rPr>
              <a:t>事業部では既に</a:t>
            </a:r>
            <a:r>
              <a:rPr lang="en-US" altLang="ja-JP" sz="1200" b="0" i="0" u="none" strike="noStrike" cap="none" dirty="0" smtClean="0">
                <a:solidFill>
                  <a:schemeClr val="dk1"/>
                </a:solidFill>
                <a:effectLst/>
                <a:latin typeface="Calibri"/>
                <a:ea typeface="Calibri"/>
                <a:cs typeface="Calibri"/>
                <a:sym typeface="Calibri"/>
              </a:rPr>
              <a:t>Confluence</a:t>
            </a:r>
            <a:r>
              <a:rPr lang="ja-JP" altLang="ja-JP" sz="1200" b="0" i="0" u="none" strike="noStrike" cap="none" dirty="0" smtClean="0">
                <a:solidFill>
                  <a:schemeClr val="dk1"/>
                </a:solidFill>
                <a:effectLst/>
                <a:latin typeface="Calibri"/>
                <a:ea typeface="Calibri"/>
                <a:cs typeface="Calibri"/>
                <a:sym typeface="Calibri"/>
              </a:rPr>
              <a:t>に情報を蓄積中であり、案件や組織で運用されているという状況です。ノウハウを持っているメンバーも多いことから社内情報の登録等の導入コストも他機能に比べ低いと考えられます。</a:t>
            </a: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8360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　</a:t>
            </a:r>
            <a:r>
              <a:rPr lang="ja-JP" altLang="en-US" sz="1200" b="0" i="0" u="none" strike="noStrike" cap="none" dirty="0" smtClean="0">
                <a:solidFill>
                  <a:schemeClr val="dk1"/>
                </a:solidFill>
                <a:effectLst/>
                <a:latin typeface="Calibri"/>
                <a:ea typeface="Calibri"/>
                <a:cs typeface="Calibri"/>
                <a:sym typeface="Calibri"/>
              </a:rPr>
              <a:t>前のスライドまでの</a:t>
            </a:r>
            <a:r>
              <a:rPr lang="ja-JP" altLang="ja-JP" sz="1200" b="0" i="0" u="none" strike="noStrike" cap="none" dirty="0" smtClean="0">
                <a:solidFill>
                  <a:schemeClr val="dk1"/>
                </a:solidFill>
                <a:effectLst/>
                <a:latin typeface="Calibri"/>
                <a:ea typeface="Calibri"/>
                <a:cs typeface="Calibri"/>
                <a:sym typeface="Calibri"/>
              </a:rPr>
              <a:t>検討結果より、今回は「</a:t>
            </a:r>
            <a:r>
              <a:rPr lang="en-US" altLang="ja-JP" sz="1200" b="0" i="0" u="none" strike="noStrike" cap="none" dirty="0" smtClean="0">
                <a:solidFill>
                  <a:schemeClr val="dk1"/>
                </a:solidFill>
                <a:effectLst/>
                <a:latin typeface="Calibri"/>
                <a:ea typeface="Calibri"/>
                <a:cs typeface="Calibri"/>
                <a:sym typeface="Calibri"/>
              </a:rPr>
              <a:t>Atlassian Intelligence</a:t>
            </a:r>
            <a:r>
              <a:rPr lang="ja-JP" altLang="ja-JP" sz="1200" b="0" i="0" u="none" strike="noStrike" cap="none" dirty="0" smtClean="0">
                <a:solidFill>
                  <a:schemeClr val="dk1"/>
                </a:solidFill>
                <a:effectLst/>
                <a:latin typeface="Calibri"/>
                <a:ea typeface="Calibri"/>
                <a:cs typeface="Calibri"/>
                <a:sym typeface="Calibri"/>
              </a:rPr>
              <a:t>」のサービスを採用するに至りました。</a:t>
            </a: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3149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今回は</a:t>
            </a:r>
            <a:r>
              <a:rPr kumimoji="1" lang="en-US" altLang="ja-JP" dirty="0" smtClean="0">
                <a:latin typeface="メイリオ" panose="020B0604030504040204" pitchFamily="50" charset="-128"/>
                <a:ea typeface="メイリオ" panose="020B0604030504040204" pitchFamily="50" charset="-128"/>
              </a:rPr>
              <a:t>Atlassian Intelligence</a:t>
            </a:r>
            <a:r>
              <a:rPr lang="ja-JP" altLang="ja-JP" sz="1200" b="0" i="0" u="none" strike="noStrike" cap="none" dirty="0" smtClean="0">
                <a:solidFill>
                  <a:schemeClr val="dk1"/>
                </a:solidFill>
                <a:effectLst/>
                <a:latin typeface="Calibri"/>
                <a:ea typeface="Calibri"/>
                <a:cs typeface="Calibri"/>
                <a:sym typeface="Calibri"/>
              </a:rPr>
              <a:t>の検索機能</a:t>
            </a:r>
            <a:r>
              <a:rPr lang="ja-JP" altLang="en-US" sz="1200" b="0" i="0" u="none" strike="noStrike" cap="none" dirty="0" smtClean="0">
                <a:solidFill>
                  <a:schemeClr val="dk1"/>
                </a:solidFill>
                <a:effectLst/>
                <a:latin typeface="Calibri"/>
                <a:ea typeface="Calibri"/>
                <a:cs typeface="Calibri"/>
                <a:sym typeface="Calibri"/>
              </a:rPr>
              <a:t>を活用します。</a:t>
            </a:r>
            <a:r>
              <a:rPr lang="ja-JP" altLang="ja-JP" sz="1200" b="0" i="0" u="none" strike="noStrike" cap="none" dirty="0" smtClean="0">
                <a:solidFill>
                  <a:schemeClr val="dk1"/>
                </a:solidFill>
                <a:effectLst/>
                <a:latin typeface="Calibri"/>
                <a:ea typeface="Calibri"/>
                <a:cs typeface="Calibri"/>
                <a:sym typeface="Calibri"/>
              </a:rPr>
              <a:t>この機能の利用手順についてですが、まず、ブラウザ上で</a:t>
            </a:r>
            <a:r>
              <a:rPr lang="en-US" altLang="ja-JP" sz="1200" b="0" i="0" u="none" strike="noStrike" cap="none" dirty="0" smtClean="0">
                <a:solidFill>
                  <a:schemeClr val="dk1"/>
                </a:solidFill>
                <a:effectLst/>
                <a:latin typeface="Calibri"/>
                <a:ea typeface="Calibri"/>
                <a:cs typeface="Calibri"/>
                <a:sym typeface="Calibri"/>
              </a:rPr>
              <a:t>Confluence</a:t>
            </a:r>
            <a:r>
              <a:rPr lang="ja-JP" altLang="ja-JP" sz="1200" b="0" i="0" u="none" strike="noStrike" cap="none" dirty="0" smtClean="0">
                <a:solidFill>
                  <a:schemeClr val="dk1"/>
                </a:solidFill>
                <a:effectLst/>
                <a:latin typeface="Calibri"/>
                <a:ea typeface="Calibri"/>
                <a:cs typeface="Calibri"/>
                <a:sym typeface="Calibri"/>
              </a:rPr>
              <a:t>のページにログイン後、</a:t>
            </a:r>
            <a:r>
              <a:rPr lang="en-US" altLang="ja-JP" sz="1200" b="0" i="0" u="none" strike="noStrike" cap="none" dirty="0" smtClean="0">
                <a:solidFill>
                  <a:schemeClr val="dk1"/>
                </a:solidFill>
                <a:effectLst/>
                <a:latin typeface="Calibri"/>
                <a:ea typeface="Calibri"/>
                <a:cs typeface="Calibri"/>
                <a:sym typeface="Calibri"/>
              </a:rPr>
              <a:t>②</a:t>
            </a:r>
            <a:r>
              <a:rPr lang="ja-JP" altLang="ja-JP" sz="1200" b="0" i="0" u="none" strike="noStrike" cap="none" dirty="0" smtClean="0">
                <a:solidFill>
                  <a:schemeClr val="dk1"/>
                </a:solidFill>
                <a:effectLst/>
                <a:latin typeface="Calibri"/>
                <a:ea typeface="Calibri"/>
                <a:cs typeface="Calibri"/>
                <a:sym typeface="Calibri"/>
              </a:rPr>
              <a:t>検索ボックス上に検索内容を記述して、</a:t>
            </a:r>
            <a:r>
              <a:rPr lang="en-US" altLang="ja-JP" sz="1200" b="0" i="0" u="none" strike="noStrike" cap="none" dirty="0" smtClean="0">
                <a:solidFill>
                  <a:schemeClr val="dk1"/>
                </a:solidFill>
                <a:effectLst/>
                <a:latin typeface="Calibri"/>
                <a:ea typeface="Calibri"/>
                <a:cs typeface="Calibri"/>
                <a:sym typeface="Calibri"/>
              </a:rPr>
              <a:t>③</a:t>
            </a:r>
            <a:r>
              <a:rPr lang="ja-JP" altLang="ja-JP" sz="1200" b="0" i="0" u="none" strike="noStrike" cap="none" dirty="0" smtClean="0">
                <a:solidFill>
                  <a:schemeClr val="dk1"/>
                </a:solidFill>
                <a:effectLst/>
                <a:latin typeface="Calibri"/>
                <a:ea typeface="Calibri"/>
                <a:cs typeface="Calibri"/>
                <a:sym typeface="Calibri"/>
              </a:rPr>
              <a:t>「</a:t>
            </a:r>
            <a:r>
              <a:rPr lang="en-US" altLang="ja-JP" sz="1200" b="0" i="0" u="none" strike="noStrike" cap="none" dirty="0" smtClean="0">
                <a:solidFill>
                  <a:schemeClr val="dk1"/>
                </a:solidFill>
                <a:effectLst/>
                <a:latin typeface="Calibri"/>
                <a:ea typeface="Calibri"/>
                <a:cs typeface="Calibri"/>
                <a:sym typeface="Calibri"/>
              </a:rPr>
              <a:t>AskAI</a:t>
            </a:r>
            <a:r>
              <a:rPr lang="ja-JP" altLang="ja-JP" sz="1200" b="0" i="0" u="none" strike="noStrike" cap="none" dirty="0" smtClean="0">
                <a:solidFill>
                  <a:schemeClr val="dk1"/>
                </a:solidFill>
                <a:effectLst/>
                <a:latin typeface="Calibri"/>
                <a:ea typeface="Calibri"/>
                <a:cs typeface="Calibri"/>
                <a:sym typeface="Calibri"/>
              </a:rPr>
              <a:t>」ボタンを押下することによって、検索した結果が表示されるようになっています。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616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ja-JP" sz="1200" b="0" i="0" u="none" strike="noStrike" cap="none" dirty="0" smtClean="0">
                <a:solidFill>
                  <a:schemeClr val="dk1"/>
                </a:solidFill>
                <a:effectLst/>
                <a:latin typeface="Calibri"/>
                <a:ea typeface="Calibri"/>
                <a:cs typeface="Calibri"/>
                <a:sym typeface="Calibri"/>
              </a:rPr>
              <a:t>これでも十分検索は可能なのですが、さらに利便性を向上させ、みんなに使ってもらえるにはどうしたらいいか検討し、チームメンバーに相談したところ</a:t>
            </a:r>
            <a:r>
              <a:rPr lang="en-US" altLang="ja-JP" sz="1200" b="0" i="0" u="none" strike="noStrike" cap="none" dirty="0" smtClean="0">
                <a:solidFill>
                  <a:schemeClr val="dk1"/>
                </a:solidFill>
                <a:effectLst/>
                <a:latin typeface="Calibri"/>
                <a:ea typeface="Calibri"/>
                <a:cs typeface="Calibri"/>
                <a:sym typeface="Calibri"/>
              </a:rPr>
              <a:t>Slack</a:t>
            </a:r>
            <a:r>
              <a:rPr lang="ja-JP" altLang="ja-JP" sz="1200" b="0" i="0" u="none" strike="noStrike" cap="none" dirty="0" smtClean="0">
                <a:solidFill>
                  <a:schemeClr val="dk1"/>
                </a:solidFill>
                <a:effectLst/>
                <a:latin typeface="Calibri"/>
                <a:ea typeface="Calibri"/>
                <a:cs typeface="Calibri"/>
                <a:sym typeface="Calibri"/>
              </a:rPr>
              <a:t>の「</a:t>
            </a:r>
            <a:r>
              <a:rPr lang="en-US" altLang="ja-JP" sz="1200" b="0" i="0" u="none" strike="noStrike" cap="none" dirty="0" smtClean="0">
                <a:solidFill>
                  <a:schemeClr val="dk1"/>
                </a:solidFill>
                <a:effectLst/>
                <a:latin typeface="Calibri"/>
                <a:ea typeface="Calibri"/>
                <a:cs typeface="Calibri"/>
                <a:sym typeface="Calibri"/>
              </a:rPr>
              <a:t>KaIND</a:t>
            </a:r>
            <a:r>
              <a:rPr lang="ja-JP" altLang="ja-JP" sz="1200" b="0" i="0" u="none" strike="noStrike" cap="none" dirty="0" smtClean="0">
                <a:solidFill>
                  <a:schemeClr val="dk1"/>
                </a:solidFill>
                <a:effectLst/>
                <a:latin typeface="Calibri"/>
                <a:ea typeface="Calibri"/>
                <a:cs typeface="Calibri"/>
                <a:sym typeface="Calibri"/>
              </a:rPr>
              <a:t>」アプリが使いやすいという意見がありました。</a:t>
            </a: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8750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この</a:t>
            </a:r>
            <a:r>
              <a:rPr lang="en-US" altLang="ja-JP" sz="1200" b="0" i="0" u="none" strike="noStrike" cap="none" dirty="0" smtClean="0">
                <a:solidFill>
                  <a:schemeClr val="dk1"/>
                </a:solidFill>
                <a:effectLst/>
                <a:latin typeface="Calibri"/>
                <a:ea typeface="Calibri"/>
                <a:cs typeface="Calibri"/>
                <a:sym typeface="Calibri"/>
              </a:rPr>
              <a:t>Slack</a:t>
            </a:r>
            <a:r>
              <a:rPr lang="ja-JP" altLang="ja-JP" sz="1200" b="0" i="0" u="none" strike="noStrike" cap="none" dirty="0" smtClean="0">
                <a:solidFill>
                  <a:schemeClr val="dk1"/>
                </a:solidFill>
                <a:effectLst/>
                <a:latin typeface="Calibri"/>
                <a:ea typeface="Calibri"/>
                <a:cs typeface="Calibri"/>
                <a:sym typeface="Calibri"/>
              </a:rPr>
              <a:t>の</a:t>
            </a:r>
            <a:r>
              <a:rPr lang="en-US" altLang="ja-JP" sz="1200" b="0" i="0" u="none" strike="noStrike" cap="none" dirty="0" smtClean="0">
                <a:solidFill>
                  <a:schemeClr val="dk1"/>
                </a:solidFill>
                <a:effectLst/>
                <a:latin typeface="Calibri"/>
                <a:ea typeface="Calibri"/>
                <a:cs typeface="Calibri"/>
                <a:sym typeface="Calibri"/>
              </a:rPr>
              <a:t>KaIND</a:t>
            </a:r>
            <a:r>
              <a:rPr lang="ja-JP" altLang="ja-JP" sz="1200" b="0" i="0" u="none" strike="noStrike" cap="none" dirty="0" smtClean="0">
                <a:solidFill>
                  <a:schemeClr val="dk1"/>
                </a:solidFill>
                <a:effectLst/>
                <a:latin typeface="Calibri"/>
                <a:ea typeface="Calibri"/>
                <a:cs typeface="Calibri"/>
                <a:sym typeface="Calibri"/>
              </a:rPr>
              <a:t>アプリですが、画像のように、</a:t>
            </a:r>
            <a:r>
              <a:rPr lang="en-US" altLang="ja-JP" sz="1200" b="0" i="0" u="none" strike="noStrike" cap="none" dirty="0" smtClean="0">
                <a:solidFill>
                  <a:schemeClr val="dk1"/>
                </a:solidFill>
                <a:effectLst/>
                <a:latin typeface="Calibri"/>
                <a:ea typeface="Calibri"/>
                <a:cs typeface="Calibri"/>
                <a:sym typeface="Calibri"/>
              </a:rPr>
              <a:t>Slack</a:t>
            </a:r>
            <a:r>
              <a:rPr lang="ja-JP" altLang="ja-JP" sz="1200" b="0" i="0" u="none" strike="noStrike" cap="none" dirty="0" smtClean="0">
                <a:solidFill>
                  <a:schemeClr val="dk1"/>
                </a:solidFill>
                <a:effectLst/>
                <a:latin typeface="Calibri"/>
                <a:ea typeface="Calibri"/>
                <a:cs typeface="Calibri"/>
                <a:sym typeface="Calibri"/>
              </a:rPr>
              <a:t>から直接</a:t>
            </a:r>
            <a:r>
              <a:rPr lang="en-US" altLang="ja-JP" sz="1200" b="0" i="0" u="none" strike="noStrike" cap="none" dirty="0" smtClean="0">
                <a:solidFill>
                  <a:schemeClr val="dk1"/>
                </a:solidFill>
                <a:effectLst/>
                <a:latin typeface="Calibri"/>
                <a:ea typeface="Calibri"/>
                <a:cs typeface="Calibri"/>
                <a:sym typeface="Calibri"/>
              </a:rPr>
              <a:t>KaIND</a:t>
            </a:r>
            <a:r>
              <a:rPr lang="ja-JP" altLang="ja-JP" sz="1200" b="0" i="0" u="none" strike="noStrike" cap="none" dirty="0" smtClean="0">
                <a:solidFill>
                  <a:schemeClr val="dk1"/>
                </a:solidFill>
                <a:effectLst/>
                <a:latin typeface="Calibri"/>
                <a:ea typeface="Calibri"/>
                <a:cs typeface="Calibri"/>
                <a:sym typeface="Calibri"/>
              </a:rPr>
              <a:t>に質問をすることができるアプリとなっています。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6441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b="0" i="0" u="none" strike="noStrike" cap="none" dirty="0" smtClean="0">
                <a:solidFill>
                  <a:schemeClr val="dk1"/>
                </a:solidFill>
                <a:effectLst/>
                <a:latin typeface="Calibri"/>
                <a:ea typeface="Calibri"/>
                <a:cs typeface="Calibri"/>
                <a:sym typeface="Calibri"/>
              </a:rPr>
              <a:t>アジェンダになります。上から順を追って説明させていただきます。</a:t>
            </a:r>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altLang="ja-JP" sz="1200" b="0" i="0" u="none" strike="noStrike" cap="none" smtClean="0">
                <a:solidFill>
                  <a:schemeClr val="dk1"/>
                </a:solidFill>
                <a:latin typeface="Calibri"/>
                <a:ea typeface="Calibri"/>
                <a:cs typeface="Calibri"/>
                <a:sym typeface="Calibri"/>
              </a:rPr>
              <a:t>2</a:t>
            </a:fld>
            <a:endParaRPr lang="ja-JP" alt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104988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r>
              <a:rPr lang="ja-JP" altLang="ja-JP" sz="1200" b="0" i="0" u="none" strike="noStrike" cap="none" dirty="0" smtClean="0">
                <a:solidFill>
                  <a:schemeClr val="dk1"/>
                </a:solidFill>
                <a:effectLst/>
                <a:latin typeface="Calibri"/>
                <a:ea typeface="Calibri"/>
                <a:cs typeface="Calibri"/>
                <a:sym typeface="Calibri"/>
              </a:rPr>
              <a:t>「</a:t>
            </a:r>
            <a:r>
              <a:rPr lang="en-US" altLang="ja-JP" sz="1200" b="0" i="0" u="none" strike="noStrike" cap="none" dirty="0" smtClean="0">
                <a:solidFill>
                  <a:schemeClr val="dk1"/>
                </a:solidFill>
                <a:effectLst/>
                <a:latin typeface="Calibri"/>
                <a:ea typeface="Calibri"/>
                <a:cs typeface="Calibri"/>
                <a:sym typeface="Calibri"/>
              </a:rPr>
              <a:t>Atlassian Intelligence</a:t>
            </a:r>
            <a:r>
              <a:rPr lang="ja-JP" altLang="ja-JP" sz="1200" b="0" i="0" u="none" strike="noStrike" cap="none" dirty="0" smtClean="0">
                <a:solidFill>
                  <a:schemeClr val="dk1"/>
                </a:solidFill>
                <a:effectLst/>
                <a:latin typeface="Calibri"/>
                <a:ea typeface="Calibri"/>
                <a:cs typeface="Calibri"/>
                <a:sym typeface="Calibri"/>
              </a:rPr>
              <a:t>」も</a:t>
            </a:r>
            <a:r>
              <a:rPr lang="en-US" altLang="ja-JP" sz="1200" b="0" i="0" u="none" strike="noStrike" cap="none" dirty="0" smtClean="0">
                <a:solidFill>
                  <a:schemeClr val="dk1"/>
                </a:solidFill>
                <a:effectLst/>
                <a:latin typeface="Calibri"/>
                <a:ea typeface="Calibri"/>
                <a:cs typeface="Calibri"/>
                <a:sym typeface="Calibri"/>
              </a:rPr>
              <a:t>KaIND</a:t>
            </a:r>
            <a:r>
              <a:rPr lang="ja-JP" altLang="ja-JP" sz="1200" b="0" i="0" u="none" strike="noStrike" cap="none" dirty="0" smtClean="0">
                <a:solidFill>
                  <a:schemeClr val="dk1"/>
                </a:solidFill>
                <a:effectLst/>
                <a:latin typeface="Calibri"/>
                <a:ea typeface="Calibri"/>
                <a:cs typeface="Calibri"/>
                <a:sym typeface="Calibri"/>
              </a:rPr>
              <a:t>と同様に</a:t>
            </a:r>
            <a:r>
              <a:rPr lang="en-US" altLang="ja-JP" sz="1200" b="0" i="0" u="none" strike="noStrike" cap="none" dirty="0" smtClean="0">
                <a:solidFill>
                  <a:schemeClr val="dk1"/>
                </a:solidFill>
                <a:effectLst/>
                <a:latin typeface="Calibri"/>
                <a:ea typeface="Calibri"/>
                <a:cs typeface="Calibri"/>
                <a:sym typeface="Calibri"/>
              </a:rPr>
              <a:t>Slack</a:t>
            </a:r>
            <a:r>
              <a:rPr lang="ja-JP" altLang="ja-JP" sz="1200" b="0" i="0" u="none" strike="noStrike" cap="none" dirty="0" smtClean="0">
                <a:solidFill>
                  <a:schemeClr val="dk1"/>
                </a:solidFill>
                <a:effectLst/>
                <a:latin typeface="Calibri"/>
                <a:ea typeface="Calibri"/>
                <a:cs typeface="Calibri"/>
                <a:sym typeface="Calibri"/>
              </a:rPr>
              <a:t>から直接検索できればもっと気軽に使えるようになるのではないかと思いました。また、</a:t>
            </a:r>
            <a:r>
              <a:rPr lang="en-US" altLang="ja-JP" sz="1200" b="0" i="0" u="none" strike="noStrike" cap="none" dirty="0" smtClean="0">
                <a:solidFill>
                  <a:schemeClr val="dk1"/>
                </a:solidFill>
                <a:effectLst/>
                <a:latin typeface="Calibri"/>
                <a:ea typeface="Calibri"/>
                <a:cs typeface="Calibri"/>
                <a:sym typeface="Calibri"/>
              </a:rPr>
              <a:t>Slack</a:t>
            </a:r>
            <a:r>
              <a:rPr lang="ja-JP" altLang="ja-JP" sz="1200" b="0" i="0" u="none" strike="noStrike" cap="none" dirty="0" smtClean="0">
                <a:solidFill>
                  <a:schemeClr val="dk1"/>
                </a:solidFill>
                <a:effectLst/>
                <a:latin typeface="Calibri"/>
                <a:ea typeface="Calibri"/>
                <a:cs typeface="Calibri"/>
                <a:sym typeface="Calibri"/>
              </a:rPr>
              <a:t>は全社展開されたコミュニケーションツールのため、利用頻度も高くなるのではないかと考え、今回</a:t>
            </a:r>
            <a:r>
              <a:rPr lang="en-US" altLang="ja-JP" sz="1200" b="0" i="0" u="none" strike="noStrike" cap="none" dirty="0" smtClean="0">
                <a:solidFill>
                  <a:schemeClr val="dk1"/>
                </a:solidFill>
                <a:effectLst/>
                <a:latin typeface="Calibri"/>
                <a:ea typeface="Calibri"/>
                <a:cs typeface="Calibri"/>
                <a:sym typeface="Calibri"/>
              </a:rPr>
              <a:t>Slack</a:t>
            </a:r>
            <a:r>
              <a:rPr lang="ja-JP" altLang="ja-JP" sz="1200" b="0" i="0" u="none" strike="noStrike" cap="none" dirty="0" smtClean="0">
                <a:solidFill>
                  <a:schemeClr val="dk1"/>
                </a:solidFill>
                <a:effectLst/>
                <a:latin typeface="Calibri"/>
                <a:ea typeface="Calibri"/>
                <a:cs typeface="Calibri"/>
                <a:sym typeface="Calibri"/>
              </a:rPr>
              <a:t>から直接検索できるアプリを開発するに至りました。</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2642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　開発したアプリはこちらになります。「コンシャチ」アプリといい、</a:t>
            </a:r>
            <a:r>
              <a:rPr lang="en-US" altLang="ja-JP" sz="1200" b="0" i="0" u="none" strike="noStrike" cap="none" dirty="0" smtClean="0">
                <a:solidFill>
                  <a:schemeClr val="dk1"/>
                </a:solidFill>
                <a:effectLst/>
                <a:latin typeface="Calibri"/>
                <a:ea typeface="Calibri"/>
                <a:cs typeface="Calibri"/>
                <a:sym typeface="Calibri"/>
              </a:rPr>
              <a:t>Slack</a:t>
            </a:r>
            <a:r>
              <a:rPr lang="ja-JP" altLang="ja-JP" sz="1200" b="0" i="0" u="none" strike="noStrike" cap="none" dirty="0" smtClean="0">
                <a:solidFill>
                  <a:schemeClr val="dk1"/>
                </a:solidFill>
                <a:effectLst/>
                <a:latin typeface="Calibri"/>
                <a:ea typeface="Calibri"/>
                <a:cs typeface="Calibri"/>
                <a:sym typeface="Calibri"/>
              </a:rPr>
              <a:t>から直接</a:t>
            </a:r>
            <a:r>
              <a:rPr lang="en-US" altLang="ja-JP" sz="1200" b="0" i="0" u="none" strike="noStrike" cap="none" dirty="0" smtClean="0">
                <a:solidFill>
                  <a:schemeClr val="dk1"/>
                </a:solidFill>
                <a:effectLst/>
                <a:latin typeface="Calibri"/>
                <a:ea typeface="Calibri"/>
                <a:cs typeface="Calibri"/>
                <a:sym typeface="Calibri"/>
              </a:rPr>
              <a:t>Confluence</a:t>
            </a:r>
            <a:r>
              <a:rPr lang="ja-JP" altLang="en-US" sz="1200" b="0" i="0" u="none" strike="noStrike" cap="none" dirty="0" smtClean="0">
                <a:solidFill>
                  <a:schemeClr val="dk1"/>
                </a:solidFill>
                <a:effectLst/>
                <a:latin typeface="Calibri"/>
                <a:ea typeface="Calibri"/>
                <a:cs typeface="Calibri"/>
                <a:sym typeface="Calibri"/>
              </a:rPr>
              <a:t>を</a:t>
            </a:r>
            <a:r>
              <a:rPr lang="en-US" altLang="ja-JP" sz="1200" b="0" i="0" u="none" strike="noStrike" cap="none" dirty="0" smtClean="0">
                <a:solidFill>
                  <a:schemeClr val="dk1"/>
                </a:solidFill>
                <a:effectLst/>
                <a:latin typeface="Calibri"/>
                <a:ea typeface="Calibri"/>
                <a:cs typeface="Calibri"/>
                <a:sym typeface="Calibri"/>
              </a:rPr>
              <a:t>AI</a:t>
            </a:r>
            <a:r>
              <a:rPr lang="ja-JP" altLang="ja-JP" sz="1200" b="0" i="0" u="none" strike="noStrike" cap="none" dirty="0" smtClean="0">
                <a:solidFill>
                  <a:schemeClr val="dk1"/>
                </a:solidFill>
                <a:effectLst/>
                <a:latin typeface="Calibri"/>
                <a:ea typeface="Calibri"/>
                <a:cs typeface="Calibri"/>
                <a:sym typeface="Calibri"/>
              </a:rPr>
              <a:t>検索できるアプリとなっています。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18351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　使い方は単純で、コンシャチアプリのメッセージに検索したい内容を記述し、メッセージを送信すると、返信に検索結果が表示されます。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73916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　アプリの大まかな流れとしてはこちらのフローの通りで、送信、検索、編集、返信、表示、となっており、今回</a:t>
            </a:r>
            <a:r>
              <a:rPr lang="ja-JP" altLang="en-US" sz="1200" b="0" i="0" u="none" strike="noStrike" cap="none" dirty="0" smtClean="0">
                <a:solidFill>
                  <a:schemeClr val="dk1"/>
                </a:solidFill>
                <a:effectLst/>
                <a:latin typeface="Calibri"/>
                <a:ea typeface="Calibri"/>
                <a:cs typeface="Calibri"/>
                <a:sym typeface="Calibri"/>
              </a:rPr>
              <a:t>この（さす）</a:t>
            </a:r>
            <a:r>
              <a:rPr lang="ja-JP" altLang="ja-JP" sz="1200" b="0" i="0" u="none" strike="noStrike" cap="none" dirty="0" smtClean="0">
                <a:solidFill>
                  <a:schemeClr val="dk1"/>
                </a:solidFill>
                <a:effectLst/>
                <a:latin typeface="Calibri"/>
                <a:ea typeface="Calibri"/>
                <a:cs typeface="Calibri"/>
                <a:sym typeface="Calibri"/>
              </a:rPr>
              <a:t>検索処理で「</a:t>
            </a:r>
            <a:r>
              <a:rPr lang="en-US" altLang="ja-JP" sz="1200" b="0" i="0" u="none" strike="noStrike" cap="none" dirty="0" smtClean="0">
                <a:solidFill>
                  <a:schemeClr val="dk1"/>
                </a:solidFill>
                <a:effectLst/>
                <a:latin typeface="Calibri"/>
                <a:ea typeface="Calibri"/>
                <a:cs typeface="Calibri"/>
                <a:sym typeface="Calibri"/>
              </a:rPr>
              <a:t>Atlassian Intelligence</a:t>
            </a:r>
            <a:r>
              <a:rPr lang="ja-JP" altLang="ja-JP" sz="1200" b="0" i="0" u="none" strike="noStrike" cap="none" dirty="0" smtClean="0">
                <a:solidFill>
                  <a:schemeClr val="dk1"/>
                </a:solidFill>
                <a:effectLst/>
                <a:latin typeface="Calibri"/>
                <a:ea typeface="Calibri"/>
                <a:cs typeface="Calibri"/>
                <a:sym typeface="Calibri"/>
              </a:rPr>
              <a:t>」を利用しています。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91256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　次に作成したコンシャチアプリの検証を実施した結果について説明させていただきます。検証方法としてはコンシャチを使用した場合と未使用の場合に分かれて、あらかじめ用意した内容についての調査を実施していただきました。調査にかかった時間や検索精度についての結果を次のスライドから説明させていただき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65993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ja-JP" sz="1200" b="0" i="0" u="none" strike="noStrike" cap="none" dirty="0" smtClean="0">
                <a:solidFill>
                  <a:schemeClr val="dk1"/>
                </a:solidFill>
                <a:effectLst/>
                <a:latin typeface="Calibri"/>
                <a:ea typeface="Calibri"/>
                <a:cs typeface="Calibri"/>
                <a:sym typeface="Calibri"/>
              </a:rPr>
              <a:t>　まず、一般的な内容の調査にかかった時間はこちらの表の通りです。全体で</a:t>
            </a:r>
            <a:r>
              <a:rPr lang="en-US" altLang="ja-JP" sz="1200" b="0" i="0" u="none" strike="noStrike" cap="none" dirty="0" smtClean="0">
                <a:solidFill>
                  <a:schemeClr val="dk1"/>
                </a:solidFill>
                <a:effectLst/>
                <a:latin typeface="Calibri"/>
                <a:ea typeface="Calibri"/>
                <a:cs typeface="Calibri"/>
                <a:sym typeface="Calibri"/>
              </a:rPr>
              <a:t>1</a:t>
            </a:r>
            <a:r>
              <a:rPr lang="ja-JP" altLang="ja-JP" sz="1200" b="0" i="0" u="none" strike="noStrike" cap="none" dirty="0" smtClean="0">
                <a:solidFill>
                  <a:schemeClr val="dk1"/>
                </a:solidFill>
                <a:effectLst/>
                <a:latin typeface="Calibri"/>
                <a:ea typeface="Calibri"/>
                <a:cs typeface="Calibri"/>
                <a:sym typeface="Calibri"/>
              </a:rPr>
              <a:t>件の検索当たり</a:t>
            </a:r>
            <a:r>
              <a:rPr lang="en-US" altLang="ja-JP" sz="1200" b="0" i="0" u="none" strike="noStrike" cap="none" dirty="0" smtClean="0">
                <a:solidFill>
                  <a:schemeClr val="dk1"/>
                </a:solidFill>
                <a:effectLst/>
                <a:latin typeface="Calibri"/>
                <a:ea typeface="Calibri"/>
                <a:cs typeface="Calibri"/>
                <a:sym typeface="Calibri"/>
              </a:rPr>
              <a:t>22</a:t>
            </a:r>
            <a:r>
              <a:rPr lang="ja-JP" altLang="ja-JP" sz="1200" b="0" i="0" u="none" strike="noStrike" cap="none" dirty="0" smtClean="0">
                <a:solidFill>
                  <a:schemeClr val="dk1"/>
                </a:solidFill>
                <a:effectLst/>
                <a:latin typeface="Calibri"/>
                <a:ea typeface="Calibri"/>
                <a:cs typeface="Calibri"/>
                <a:sym typeface="Calibri"/>
              </a:rPr>
              <a:t>秒の削減が可能となります</a:t>
            </a:r>
            <a:r>
              <a:rPr lang="ja-JP" altLang="en-US" sz="1200" b="0" i="0" u="none" strike="noStrike" cap="none" dirty="0" smtClean="0">
                <a:solidFill>
                  <a:schemeClr val="dk1"/>
                </a:solidFill>
                <a:effectLst/>
                <a:latin typeface="Calibri"/>
                <a:ea typeface="Calibri"/>
                <a:cs typeface="Calibri"/>
                <a:sym typeface="Calibri"/>
              </a:rPr>
              <a:t>。</a:t>
            </a: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33157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　また、人が見つけづらい情報の検索についても追加で検証を行ったところ、こちらの表の通りの結果となりました。見つけづらい情報の場合では</a:t>
            </a:r>
            <a:r>
              <a:rPr lang="en-US" altLang="ja-JP" sz="1200" b="0" i="0" u="none" strike="noStrike" cap="none" dirty="0" smtClean="0">
                <a:solidFill>
                  <a:schemeClr val="dk1"/>
                </a:solidFill>
                <a:effectLst/>
                <a:latin typeface="Calibri"/>
                <a:ea typeface="Calibri"/>
                <a:cs typeface="Calibri"/>
                <a:sym typeface="Calibri"/>
              </a:rPr>
              <a:t>212</a:t>
            </a:r>
            <a:r>
              <a:rPr lang="ja-JP" altLang="ja-JP" sz="1200" b="0" i="0" u="none" strike="noStrike" cap="none" dirty="0" smtClean="0">
                <a:solidFill>
                  <a:schemeClr val="dk1"/>
                </a:solidFill>
                <a:effectLst/>
                <a:latin typeface="Calibri"/>
                <a:ea typeface="Calibri"/>
                <a:cs typeface="Calibri"/>
                <a:sym typeface="Calibri"/>
              </a:rPr>
              <a:t>秒の削減が可能であることがわかりました。次のスライドからはこのコンシャチアプリを使用した場合の改善効果について説明させていただきます。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33722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r>
              <a:rPr lang="ja-JP" altLang="ja-JP" sz="1200" b="0" i="0" u="none" strike="noStrike" cap="none" dirty="0" smtClean="0">
                <a:solidFill>
                  <a:schemeClr val="dk1"/>
                </a:solidFill>
                <a:effectLst/>
                <a:latin typeface="Calibri"/>
                <a:ea typeface="Calibri"/>
                <a:cs typeface="Calibri"/>
                <a:sym typeface="Calibri"/>
              </a:rPr>
              <a:t>　常日頃人が見つけづらい情報について検索するわけではない為、改善効果は、一般的な内容を検索した</a:t>
            </a:r>
            <a:r>
              <a:rPr lang="en-US" altLang="ja-JP" sz="1200" b="0" i="0" u="none" strike="noStrike" cap="none" dirty="0" smtClean="0">
                <a:solidFill>
                  <a:schemeClr val="dk1"/>
                </a:solidFill>
                <a:effectLst/>
                <a:latin typeface="Calibri"/>
                <a:ea typeface="Calibri"/>
                <a:cs typeface="Calibri"/>
                <a:sym typeface="Calibri"/>
              </a:rPr>
              <a:t>1</a:t>
            </a:r>
            <a:r>
              <a:rPr lang="ja-JP" altLang="ja-JP" sz="1200" b="0" i="0" u="none" strike="noStrike" cap="none" dirty="0" smtClean="0">
                <a:solidFill>
                  <a:schemeClr val="dk1"/>
                </a:solidFill>
                <a:effectLst/>
                <a:latin typeface="Calibri"/>
                <a:ea typeface="Calibri"/>
                <a:cs typeface="Calibri"/>
                <a:sym typeface="Calibri"/>
              </a:rPr>
              <a:t>回目の検証結果を用いて算出しています。</a:t>
            </a:r>
          </a:p>
          <a:p>
            <a:r>
              <a:rPr lang="ja-JP" altLang="ja-JP" sz="1200" b="0" i="0" u="none" strike="noStrike" cap="none" dirty="0" smtClean="0">
                <a:solidFill>
                  <a:schemeClr val="dk1"/>
                </a:solidFill>
                <a:effectLst/>
                <a:latin typeface="Calibri"/>
                <a:ea typeface="Calibri"/>
                <a:cs typeface="Calibri"/>
                <a:sym typeface="Calibri"/>
              </a:rPr>
              <a:t>　検証結果より削減率を算出し、</a:t>
            </a:r>
            <a:r>
              <a:rPr lang="en-US" altLang="ja-JP" sz="1200" b="0" i="0" u="none" strike="noStrike" cap="none" dirty="0" smtClean="0">
                <a:solidFill>
                  <a:schemeClr val="dk1"/>
                </a:solidFill>
                <a:effectLst/>
                <a:latin typeface="Calibri"/>
                <a:ea typeface="Calibri"/>
                <a:cs typeface="Calibri"/>
                <a:sym typeface="Calibri"/>
              </a:rPr>
              <a:t>1</a:t>
            </a:r>
            <a:r>
              <a:rPr lang="ja-JP" altLang="ja-JP" sz="1200" b="0" i="0" u="none" strike="noStrike" cap="none" dirty="0" smtClean="0">
                <a:solidFill>
                  <a:schemeClr val="dk1"/>
                </a:solidFill>
                <a:effectLst/>
                <a:latin typeface="Calibri"/>
                <a:ea typeface="Calibri"/>
                <a:cs typeface="Calibri"/>
                <a:sym typeface="Calibri"/>
              </a:rPr>
              <a:t>日当たりの情報収集に費やす時間を社内アンケート結果より、</a:t>
            </a:r>
            <a:r>
              <a:rPr lang="en-US" altLang="ja-JP" sz="1200" b="0" i="0" u="none" strike="noStrike" cap="none" dirty="0" smtClean="0">
                <a:solidFill>
                  <a:schemeClr val="dk1"/>
                </a:solidFill>
                <a:effectLst/>
                <a:latin typeface="Calibri"/>
                <a:ea typeface="Calibri"/>
                <a:cs typeface="Calibri"/>
                <a:sym typeface="Calibri"/>
              </a:rPr>
              <a:t>71</a:t>
            </a:r>
            <a:r>
              <a:rPr lang="ja-JP" altLang="ja-JP" sz="1200" b="0" i="0" u="none" strike="noStrike" cap="none" dirty="0" smtClean="0">
                <a:solidFill>
                  <a:schemeClr val="dk1"/>
                </a:solidFill>
                <a:effectLst/>
                <a:latin typeface="Calibri"/>
                <a:ea typeface="Calibri"/>
                <a:cs typeface="Calibri"/>
                <a:sym typeface="Calibri"/>
              </a:rPr>
              <a:t>分と仮定した場合、</a:t>
            </a:r>
            <a:r>
              <a:rPr lang="en-US" altLang="ja-JP" sz="1200" b="0" i="0" u="none" strike="noStrike" cap="none" dirty="0" smtClean="0">
                <a:solidFill>
                  <a:schemeClr val="dk1"/>
                </a:solidFill>
                <a:effectLst/>
                <a:latin typeface="Calibri"/>
                <a:ea typeface="Calibri"/>
                <a:cs typeface="Calibri"/>
                <a:sym typeface="Calibri"/>
              </a:rPr>
              <a:t>1</a:t>
            </a:r>
            <a:r>
              <a:rPr lang="ja-JP" altLang="ja-JP" sz="1200" b="0" i="0" u="none" strike="noStrike" cap="none" dirty="0" smtClean="0">
                <a:solidFill>
                  <a:schemeClr val="dk1"/>
                </a:solidFill>
                <a:effectLst/>
                <a:latin typeface="Calibri"/>
                <a:ea typeface="Calibri"/>
                <a:cs typeface="Calibri"/>
                <a:sym typeface="Calibri"/>
              </a:rPr>
              <a:t>日の削減時間は</a:t>
            </a:r>
            <a:r>
              <a:rPr lang="en-US" altLang="ja-JP" sz="1200" b="0" i="0" u="none" strike="noStrike" cap="none" dirty="0" smtClean="0">
                <a:solidFill>
                  <a:schemeClr val="dk1"/>
                </a:solidFill>
                <a:effectLst/>
                <a:latin typeface="Calibri"/>
                <a:ea typeface="Calibri"/>
                <a:cs typeface="Calibri"/>
                <a:sym typeface="Calibri"/>
              </a:rPr>
              <a:t>1</a:t>
            </a:r>
            <a:r>
              <a:rPr lang="ja-JP" altLang="ja-JP" sz="1200" b="0" i="0" u="none" strike="noStrike" cap="none" dirty="0" smtClean="0">
                <a:solidFill>
                  <a:schemeClr val="dk1"/>
                </a:solidFill>
                <a:effectLst/>
                <a:latin typeface="Calibri"/>
                <a:ea typeface="Calibri"/>
                <a:cs typeface="Calibri"/>
                <a:sym typeface="Calibri"/>
              </a:rPr>
              <a:t>人当たり約</a:t>
            </a:r>
            <a:r>
              <a:rPr lang="en-US" altLang="ja-JP" sz="1200" b="0" i="0" u="none" strike="noStrike" cap="none" dirty="0" smtClean="0">
                <a:solidFill>
                  <a:schemeClr val="dk1"/>
                </a:solidFill>
                <a:effectLst/>
                <a:latin typeface="Calibri"/>
                <a:ea typeface="Calibri"/>
                <a:cs typeface="Calibri"/>
                <a:sym typeface="Calibri"/>
              </a:rPr>
              <a:t>17</a:t>
            </a:r>
            <a:r>
              <a:rPr lang="ja-JP" altLang="ja-JP" sz="1200" b="0" i="0" u="none" strike="noStrike" cap="none" dirty="0" smtClean="0">
                <a:solidFill>
                  <a:schemeClr val="dk1"/>
                </a:solidFill>
                <a:effectLst/>
                <a:latin typeface="Calibri"/>
                <a:ea typeface="Calibri"/>
                <a:cs typeface="Calibri"/>
                <a:sym typeface="Calibri"/>
              </a:rPr>
              <a:t>分となります。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08423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　前頁で求めた</a:t>
            </a:r>
            <a:r>
              <a:rPr lang="en-US" altLang="ja-JP" sz="1200" b="0" i="0" u="none" strike="noStrike" cap="none" dirty="0" smtClean="0">
                <a:solidFill>
                  <a:schemeClr val="dk1"/>
                </a:solidFill>
                <a:effectLst/>
                <a:latin typeface="Calibri"/>
                <a:ea typeface="Calibri"/>
                <a:cs typeface="Calibri"/>
                <a:sym typeface="Calibri"/>
              </a:rPr>
              <a:t>1</a:t>
            </a:r>
            <a:r>
              <a:rPr lang="ja-JP" altLang="ja-JP" sz="1200" b="0" i="0" u="none" strike="noStrike" cap="none" dirty="0" smtClean="0">
                <a:solidFill>
                  <a:schemeClr val="dk1"/>
                </a:solidFill>
                <a:effectLst/>
                <a:latin typeface="Calibri"/>
                <a:ea typeface="Calibri"/>
                <a:cs typeface="Calibri"/>
                <a:sym typeface="Calibri"/>
              </a:rPr>
              <a:t>日当たりの削減時間を用いて、</a:t>
            </a:r>
            <a:r>
              <a:rPr lang="en-US" altLang="ja-JP" sz="1200" b="0" i="0" u="none" strike="noStrike" cap="none" dirty="0" smtClean="0">
                <a:solidFill>
                  <a:schemeClr val="dk1"/>
                </a:solidFill>
                <a:effectLst/>
                <a:latin typeface="Calibri"/>
                <a:ea typeface="Calibri"/>
                <a:cs typeface="Calibri"/>
                <a:sym typeface="Calibri"/>
              </a:rPr>
              <a:t>1</a:t>
            </a:r>
            <a:r>
              <a:rPr lang="ja-JP" altLang="ja-JP" sz="1200" b="0" i="0" u="none" strike="noStrike" cap="none" dirty="0" smtClean="0">
                <a:solidFill>
                  <a:schemeClr val="dk1"/>
                </a:solidFill>
                <a:effectLst/>
                <a:latin typeface="Calibri"/>
                <a:ea typeface="Calibri"/>
                <a:cs typeface="Calibri"/>
                <a:sym typeface="Calibri"/>
              </a:rPr>
              <a:t>人当たりの年間削減時間を算出したところ一人当たり約</a:t>
            </a:r>
            <a:r>
              <a:rPr lang="en-US" altLang="ja-JP" sz="1200" b="0" i="0" u="none" strike="noStrike" cap="none" dirty="0" smtClean="0">
                <a:solidFill>
                  <a:schemeClr val="dk1"/>
                </a:solidFill>
                <a:effectLst/>
                <a:latin typeface="Calibri"/>
                <a:ea typeface="Calibri"/>
                <a:cs typeface="Calibri"/>
                <a:sym typeface="Calibri"/>
              </a:rPr>
              <a:t>68</a:t>
            </a:r>
            <a:r>
              <a:rPr lang="ja-JP" altLang="ja-JP" sz="1200" b="0" i="0" u="none" strike="noStrike" cap="none" dirty="0" smtClean="0">
                <a:solidFill>
                  <a:schemeClr val="dk1"/>
                </a:solidFill>
                <a:effectLst/>
                <a:latin typeface="Calibri"/>
                <a:ea typeface="Calibri"/>
                <a:cs typeface="Calibri"/>
                <a:sym typeface="Calibri"/>
              </a:rPr>
              <a:t>時間となり、削減経費は約</a:t>
            </a:r>
            <a:r>
              <a:rPr lang="en-US" altLang="ja-JP" sz="1200" b="0" i="0" u="none" strike="noStrike" cap="none" dirty="0" smtClean="0">
                <a:solidFill>
                  <a:schemeClr val="dk1"/>
                </a:solidFill>
                <a:effectLst/>
                <a:latin typeface="Calibri"/>
                <a:ea typeface="Calibri"/>
                <a:cs typeface="Calibri"/>
                <a:sym typeface="Calibri"/>
              </a:rPr>
              <a:t>31</a:t>
            </a:r>
            <a:r>
              <a:rPr lang="ja-JP" altLang="ja-JP" sz="1200" b="0" i="0" u="none" strike="noStrike" cap="none" dirty="0" smtClean="0">
                <a:solidFill>
                  <a:schemeClr val="dk1"/>
                </a:solidFill>
                <a:effectLst/>
                <a:latin typeface="Calibri"/>
                <a:ea typeface="Calibri"/>
                <a:cs typeface="Calibri"/>
                <a:sym typeface="Calibri"/>
              </a:rPr>
              <a:t>万円になる見込みです。</a:t>
            </a:r>
            <a:r>
              <a:rPr lang="en-US" altLang="ja-JP" sz="1200" b="0" i="0" u="none" strike="noStrike" cap="none" dirty="0" smtClean="0">
                <a:solidFill>
                  <a:schemeClr val="dk1"/>
                </a:solidFill>
                <a:effectLst/>
                <a:latin typeface="Calibri"/>
                <a:ea typeface="Calibri"/>
                <a:cs typeface="Calibri"/>
                <a:sym typeface="Calibri"/>
              </a:rPr>
              <a:t>KCBS</a:t>
            </a:r>
            <a:r>
              <a:rPr lang="ja-JP" altLang="ja-JP" sz="1200" b="0" i="0" u="none" strike="noStrike" cap="none" dirty="0" smtClean="0">
                <a:solidFill>
                  <a:schemeClr val="dk1"/>
                </a:solidFill>
                <a:effectLst/>
                <a:latin typeface="Calibri"/>
                <a:ea typeface="Calibri"/>
                <a:cs typeface="Calibri"/>
                <a:sym typeface="Calibri"/>
              </a:rPr>
              <a:t>事業部全体の年間削減経費としては、約</a:t>
            </a:r>
            <a:r>
              <a:rPr lang="en-US" altLang="ja-JP" sz="1200" b="0" i="0" u="none" strike="noStrike" cap="none" dirty="0" smtClean="0">
                <a:solidFill>
                  <a:schemeClr val="dk1"/>
                </a:solidFill>
                <a:effectLst/>
                <a:latin typeface="Calibri"/>
                <a:ea typeface="Calibri"/>
                <a:cs typeface="Calibri"/>
                <a:sym typeface="Calibri"/>
              </a:rPr>
              <a:t>1.8</a:t>
            </a:r>
            <a:r>
              <a:rPr lang="ja-JP" altLang="ja-JP" sz="1200" b="0" i="0" u="none" strike="noStrike" cap="none" dirty="0" smtClean="0">
                <a:solidFill>
                  <a:schemeClr val="dk1"/>
                </a:solidFill>
                <a:effectLst/>
                <a:latin typeface="Calibri"/>
                <a:ea typeface="Calibri"/>
                <a:cs typeface="Calibri"/>
                <a:sym typeface="Calibri"/>
              </a:rPr>
              <a:t>億円の削減効果が見込めるという結果になりました。（もう少し長く）</a:t>
            </a: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91025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9922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初めにテーマ選定理由ですが、私自身、業務中に情報収集の作業で悩むことが多く</a:t>
            </a:r>
            <a:r>
              <a:rPr lang="ja-JP" altLang="en-US" sz="1200" b="0" i="0" u="none" strike="noStrike" cap="none" dirty="0" smtClean="0">
                <a:solidFill>
                  <a:schemeClr val="dk1"/>
                </a:solidFill>
                <a:effectLst/>
                <a:latin typeface="Calibri"/>
                <a:ea typeface="Calibri"/>
                <a:cs typeface="Calibri"/>
                <a:sym typeface="Calibri"/>
              </a:rPr>
              <a:t>ありました。</a:t>
            </a:r>
            <a:r>
              <a:rPr lang="ja-JP" altLang="ja-JP" sz="1200" b="0" i="0" u="none" strike="noStrike" cap="none" dirty="0" smtClean="0">
                <a:solidFill>
                  <a:schemeClr val="dk1"/>
                </a:solidFill>
                <a:effectLst/>
                <a:latin typeface="Calibri"/>
                <a:ea typeface="Calibri"/>
                <a:cs typeface="Calibri"/>
                <a:sym typeface="Calibri"/>
              </a:rPr>
              <a:t>具体的には検索結果が多い場合や複雑な場合に確認に時間がかかることや、情報の格納場所がわからず、なかなか目的の情報にたどりつけないことがありました。</a:t>
            </a: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61415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　次に検索結果の精度についてですが、コンシャチ未使用時に対し使用時の方が検索の精度が低くなることがありました。</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97466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r>
              <a:rPr lang="ja-JP" altLang="ja-JP" sz="1200" b="0" i="0" u="none" strike="noStrike" cap="none" dirty="0" smtClean="0">
                <a:solidFill>
                  <a:schemeClr val="dk1"/>
                </a:solidFill>
                <a:effectLst/>
                <a:latin typeface="Calibri"/>
                <a:ea typeface="Calibri"/>
                <a:cs typeface="Calibri"/>
                <a:sym typeface="Calibri"/>
              </a:rPr>
              <a:t>そこで要因について更なる深堀と分析を実施しました。</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66237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r>
              <a:rPr lang="ja-JP" altLang="ja-JP" sz="1200" b="0" i="0" u="none" strike="noStrike" cap="none" dirty="0" smtClean="0">
                <a:solidFill>
                  <a:schemeClr val="dk1"/>
                </a:solidFill>
                <a:effectLst/>
                <a:latin typeface="Calibri"/>
                <a:ea typeface="Calibri"/>
                <a:cs typeface="Calibri"/>
                <a:sym typeface="Calibri"/>
              </a:rPr>
              <a:t>　まず、一つ目</a:t>
            </a:r>
            <a:r>
              <a:rPr lang="ja-JP" altLang="en-US" sz="1200" b="0" i="0" u="none" strike="noStrike" cap="none" dirty="0" smtClean="0">
                <a:solidFill>
                  <a:schemeClr val="dk1"/>
                </a:solidFill>
                <a:effectLst/>
                <a:latin typeface="Calibri"/>
                <a:ea typeface="Calibri"/>
                <a:cs typeface="Calibri"/>
                <a:sym typeface="Calibri"/>
              </a:rPr>
              <a:t>の分析</a:t>
            </a:r>
            <a:r>
              <a:rPr lang="ja-JP" altLang="ja-JP" sz="1200" b="0" i="0" u="none" strike="noStrike" cap="none" dirty="0" smtClean="0">
                <a:solidFill>
                  <a:schemeClr val="dk1"/>
                </a:solidFill>
                <a:effectLst/>
                <a:latin typeface="Calibri"/>
                <a:ea typeface="Calibri"/>
                <a:cs typeface="Calibri"/>
                <a:sym typeface="Calibri"/>
              </a:rPr>
              <a:t>として、コンシャチ未使用時、使用時ともに、同一ワードで検索を実施した場合について検証しました。</a:t>
            </a:r>
          </a:p>
          <a:p>
            <a:r>
              <a:rPr lang="ja-JP" altLang="ja-JP" sz="1200" b="0" i="0" u="none" strike="noStrike" cap="none" dirty="0" smtClean="0">
                <a:solidFill>
                  <a:schemeClr val="dk1"/>
                </a:solidFill>
                <a:effectLst/>
                <a:latin typeface="Calibri"/>
                <a:ea typeface="Calibri"/>
                <a:cs typeface="Calibri"/>
                <a:sym typeface="Calibri"/>
              </a:rPr>
              <a:t>コンシャチ未使用時には目的の情報が上位</a:t>
            </a:r>
            <a:r>
              <a:rPr lang="en-US" altLang="ja-JP" sz="1200" b="0" i="0" u="none" strike="noStrike" cap="none" dirty="0" smtClean="0">
                <a:solidFill>
                  <a:schemeClr val="dk1"/>
                </a:solidFill>
                <a:effectLst/>
                <a:latin typeface="Calibri"/>
                <a:ea typeface="Calibri"/>
                <a:cs typeface="Calibri"/>
                <a:sym typeface="Calibri"/>
              </a:rPr>
              <a:t>3</a:t>
            </a:r>
            <a:r>
              <a:rPr lang="ja-JP" altLang="ja-JP" sz="1200" b="0" i="0" u="none" strike="noStrike" cap="none" dirty="0" smtClean="0">
                <a:solidFill>
                  <a:schemeClr val="dk1"/>
                </a:solidFill>
                <a:effectLst/>
                <a:latin typeface="Calibri"/>
                <a:ea typeface="Calibri"/>
                <a:cs typeface="Calibri"/>
                <a:sym typeface="Calibri"/>
              </a:rPr>
              <a:t>番目に表示されるのに対し、</a:t>
            </a: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28482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コンシャチ使用時の検索結果には目的の情報が表示されないことがありました。</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66652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結果、同一のワードで検索した際に、コンシャチ未使用時には上位に表示される目的の情報でも、使用時には表示されない場合があることを確認できました。</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28669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　つまり、コンシャチ未使用時には人が情報の中身を確認して取捨選択することにより目的の情報を探すことが出来たのに対し、使用時は人が判断していた作業を</a:t>
            </a:r>
            <a:r>
              <a:rPr lang="en-US" altLang="ja-JP" sz="1200" b="0" i="0" u="none" strike="noStrike" cap="none" dirty="0" smtClean="0">
                <a:solidFill>
                  <a:schemeClr val="dk1"/>
                </a:solidFill>
                <a:effectLst/>
                <a:latin typeface="Calibri"/>
                <a:ea typeface="Calibri"/>
                <a:cs typeface="Calibri"/>
                <a:sym typeface="Calibri"/>
              </a:rPr>
              <a:t>AI</a:t>
            </a:r>
            <a:r>
              <a:rPr lang="ja-JP" altLang="ja-JP" sz="1200" b="0" i="0" u="none" strike="noStrike" cap="none" dirty="0" smtClean="0">
                <a:solidFill>
                  <a:schemeClr val="dk1"/>
                </a:solidFill>
                <a:effectLst/>
                <a:latin typeface="Calibri"/>
                <a:ea typeface="Calibri"/>
                <a:cs typeface="Calibri"/>
                <a:sym typeface="Calibri"/>
              </a:rPr>
              <a:t>が代わりに実施し、結果として</a:t>
            </a:r>
            <a:r>
              <a:rPr lang="en-US" altLang="ja-JP" sz="1200" b="0" i="0" u="none" strike="noStrike" cap="none" dirty="0" smtClean="0">
                <a:solidFill>
                  <a:schemeClr val="dk1"/>
                </a:solidFill>
                <a:effectLst/>
                <a:latin typeface="Calibri"/>
                <a:ea typeface="Calibri"/>
                <a:cs typeface="Calibri"/>
                <a:sym typeface="Calibri"/>
              </a:rPr>
              <a:t>1</a:t>
            </a:r>
            <a:r>
              <a:rPr lang="ja-JP" altLang="ja-JP" sz="1200" b="0" i="0" u="none" strike="noStrike" cap="none" dirty="0" smtClean="0">
                <a:solidFill>
                  <a:schemeClr val="dk1"/>
                </a:solidFill>
                <a:effectLst/>
                <a:latin typeface="Calibri"/>
                <a:ea typeface="Calibri"/>
                <a:cs typeface="Calibri"/>
                <a:sym typeface="Calibri"/>
              </a:rPr>
              <a:t>つ表示するため、目的ではない情報が表示されることがあ</a:t>
            </a:r>
            <a:r>
              <a:rPr lang="ja-JP" altLang="en-US" sz="1200" b="0" i="0" u="none" strike="noStrike" cap="none" dirty="0" smtClean="0">
                <a:solidFill>
                  <a:schemeClr val="dk1"/>
                </a:solidFill>
                <a:effectLst/>
                <a:latin typeface="Calibri"/>
                <a:ea typeface="Calibri"/>
                <a:cs typeface="Calibri"/>
                <a:sym typeface="Calibri"/>
              </a:rPr>
              <a:t>ると考えられます。</a:t>
            </a:r>
            <a:endParaRPr lang="ja-JP" altLang="ja-JP" sz="1200" b="0" i="0" u="none" strike="noStrike" cap="none" dirty="0" smtClean="0">
              <a:solidFill>
                <a:schemeClr val="dk1"/>
              </a:solidFill>
              <a:effectLst/>
              <a:latin typeface="Calibri"/>
              <a:ea typeface="Calibri"/>
              <a:cs typeface="Calibri"/>
              <a:sym typeface="Calibri"/>
            </a:endParaRPr>
          </a:p>
        </p:txBody>
      </p:sp>
      <p:sp>
        <p:nvSpPr>
          <p:cNvPr id="4" name="スライド番号プレースホルダー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altLang="ja-JP" sz="1200" b="0" i="0" u="none" strike="noStrike" cap="none" smtClean="0">
                <a:solidFill>
                  <a:schemeClr val="dk1"/>
                </a:solidFill>
                <a:latin typeface="Calibri"/>
                <a:ea typeface="Calibri"/>
                <a:cs typeface="Calibri"/>
                <a:sym typeface="Calibri"/>
              </a:rPr>
              <a:t>35</a:t>
            </a:fld>
            <a:endParaRPr lang="ja-JP" alt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351711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r>
              <a:rPr lang="ja-JP" altLang="ja-JP" sz="1200" b="0" i="0" u="none" strike="noStrike" cap="none" dirty="0" smtClean="0">
                <a:solidFill>
                  <a:schemeClr val="dk1"/>
                </a:solidFill>
                <a:effectLst/>
                <a:latin typeface="Calibri"/>
                <a:ea typeface="Calibri"/>
                <a:cs typeface="Calibri"/>
                <a:sym typeface="Calibri"/>
              </a:rPr>
              <a:t>次に二つ目の分析として、</a:t>
            </a:r>
            <a:r>
              <a:rPr lang="en-US" altLang="ja-JP" sz="1200" b="0" i="0" u="none" strike="noStrike" cap="none" dirty="0" smtClean="0">
                <a:solidFill>
                  <a:schemeClr val="dk1"/>
                </a:solidFill>
                <a:effectLst/>
                <a:latin typeface="Calibri"/>
                <a:ea typeface="Calibri"/>
                <a:cs typeface="Calibri"/>
                <a:sym typeface="Calibri"/>
              </a:rPr>
              <a:t>2</a:t>
            </a:r>
            <a:r>
              <a:rPr lang="ja-JP" altLang="ja-JP" sz="1200" b="0" i="0" u="none" strike="noStrike" cap="none" dirty="0" smtClean="0">
                <a:solidFill>
                  <a:schemeClr val="dk1"/>
                </a:solidFill>
                <a:effectLst/>
                <a:latin typeface="Calibri"/>
                <a:ea typeface="Calibri"/>
                <a:cs typeface="Calibri"/>
                <a:sym typeface="Calibri"/>
              </a:rPr>
              <a:t>回ともコンシャチを用いて同一ワードでの検索を実施しました。こちらは一回目の検索結果であり、目的の情報が表示されているのに対し、</a:t>
            </a:r>
            <a:endParaRPr lang="ja-JP" altLang="ja-JP" sz="1200" b="0" i="0" u="none" strike="noStrike" cap="none" dirty="0">
              <a:solidFill>
                <a:schemeClr val="dk1"/>
              </a:solidFill>
              <a:effectLst/>
              <a:latin typeface="Calibri"/>
              <a:ea typeface="Calibri"/>
              <a:cs typeface="Calibri"/>
              <a:sym typeface="Calibri"/>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7344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r>
              <a:rPr lang="ja-JP" altLang="ja-JP" sz="1200" b="0" i="0" u="none" strike="noStrike" cap="none" dirty="0" smtClean="0">
                <a:solidFill>
                  <a:schemeClr val="dk1"/>
                </a:solidFill>
                <a:effectLst/>
                <a:latin typeface="Calibri"/>
                <a:ea typeface="Calibri"/>
                <a:cs typeface="Calibri"/>
                <a:sym typeface="Calibri"/>
              </a:rPr>
              <a:t>　こちらの二回目の検索結果では目的の情報が表示されないという結果になりました。</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88569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　</a:t>
            </a:r>
            <a:r>
              <a:rPr lang="ja-JP" altLang="en-US" sz="1200" b="0" i="0" u="none" strike="noStrike" cap="none" dirty="0" smtClean="0">
                <a:solidFill>
                  <a:schemeClr val="dk1"/>
                </a:solidFill>
                <a:effectLst/>
                <a:latin typeface="Calibri"/>
                <a:ea typeface="Calibri"/>
                <a:cs typeface="Calibri"/>
                <a:sym typeface="Calibri"/>
              </a:rPr>
              <a:t>よって、コンシャチ</a:t>
            </a:r>
            <a:r>
              <a:rPr lang="ja-JP" altLang="ja-JP" sz="1200" b="0" i="0" u="none" strike="noStrike" cap="none" dirty="0" smtClean="0">
                <a:solidFill>
                  <a:schemeClr val="dk1"/>
                </a:solidFill>
                <a:effectLst/>
                <a:latin typeface="Calibri"/>
                <a:ea typeface="Calibri"/>
                <a:cs typeface="Calibri"/>
                <a:sym typeface="Calibri"/>
              </a:rPr>
              <a:t>使用</a:t>
            </a:r>
            <a:r>
              <a:rPr lang="ja-JP" altLang="en-US" sz="1200" b="0" i="0" u="none" strike="noStrike" cap="none" dirty="0" smtClean="0">
                <a:solidFill>
                  <a:schemeClr val="dk1"/>
                </a:solidFill>
                <a:effectLst/>
                <a:latin typeface="Calibri"/>
                <a:ea typeface="Calibri"/>
                <a:cs typeface="Calibri"/>
                <a:sym typeface="Calibri"/>
              </a:rPr>
              <a:t>時に、</a:t>
            </a:r>
            <a:r>
              <a:rPr lang="ja-JP" altLang="ja-JP" sz="1200" b="0" i="0" u="none" strike="noStrike" cap="none" dirty="0" smtClean="0">
                <a:solidFill>
                  <a:schemeClr val="dk1"/>
                </a:solidFill>
                <a:effectLst/>
                <a:latin typeface="Calibri"/>
                <a:ea typeface="Calibri"/>
                <a:cs typeface="Calibri"/>
                <a:sym typeface="Calibri"/>
              </a:rPr>
              <a:t>同一のワードで検索した場合でも、検索結果が異なる場合</a:t>
            </a:r>
            <a:r>
              <a:rPr lang="ja-JP" altLang="en-US" sz="1200" b="0" i="0" u="none" strike="noStrike" cap="none" dirty="0" smtClean="0">
                <a:solidFill>
                  <a:schemeClr val="dk1"/>
                </a:solidFill>
                <a:effectLst/>
                <a:latin typeface="Calibri"/>
                <a:ea typeface="Calibri"/>
                <a:cs typeface="Calibri"/>
                <a:sym typeface="Calibri"/>
              </a:rPr>
              <a:t>も</a:t>
            </a:r>
            <a:r>
              <a:rPr lang="ja-JP" altLang="ja-JP" sz="1200" b="0" i="0" u="none" strike="noStrike" cap="none" dirty="0" smtClean="0">
                <a:solidFill>
                  <a:schemeClr val="dk1"/>
                </a:solidFill>
                <a:effectLst/>
                <a:latin typeface="Calibri"/>
                <a:ea typeface="Calibri"/>
                <a:cs typeface="Calibri"/>
                <a:sym typeface="Calibri"/>
              </a:rPr>
              <a:t>あること</a:t>
            </a:r>
            <a:r>
              <a:rPr lang="ja-JP" altLang="en-US" sz="1200" b="0" i="0" u="none" strike="noStrike" cap="none" dirty="0" smtClean="0">
                <a:solidFill>
                  <a:schemeClr val="dk1"/>
                </a:solidFill>
                <a:effectLst/>
                <a:latin typeface="Calibri"/>
                <a:ea typeface="Calibri"/>
                <a:cs typeface="Calibri"/>
                <a:sym typeface="Calibri"/>
              </a:rPr>
              <a:t>を</a:t>
            </a:r>
            <a:r>
              <a:rPr lang="ja-JP" altLang="ja-JP" sz="1200" b="0" i="0" u="none" strike="noStrike" cap="none" dirty="0" smtClean="0">
                <a:solidFill>
                  <a:schemeClr val="dk1"/>
                </a:solidFill>
                <a:effectLst/>
                <a:latin typeface="Calibri"/>
                <a:ea typeface="Calibri"/>
                <a:cs typeface="Calibri"/>
                <a:sym typeface="Calibri"/>
              </a:rPr>
              <a:t>確認できます。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47362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　</a:t>
            </a:r>
            <a:r>
              <a:rPr lang="ja-JP" altLang="en-US" sz="1200" b="0" i="0" u="none" strike="noStrike" cap="none" dirty="0" smtClean="0">
                <a:solidFill>
                  <a:schemeClr val="dk1"/>
                </a:solidFill>
                <a:effectLst/>
                <a:latin typeface="Calibri"/>
                <a:ea typeface="Calibri"/>
                <a:cs typeface="Calibri"/>
                <a:sym typeface="Calibri"/>
              </a:rPr>
              <a:t>この</a:t>
            </a:r>
            <a:r>
              <a:rPr lang="ja-JP" altLang="ja-JP" sz="1200" b="0" i="0" u="none" strike="noStrike" cap="none" dirty="0" smtClean="0">
                <a:solidFill>
                  <a:schemeClr val="dk1"/>
                </a:solidFill>
                <a:effectLst/>
                <a:latin typeface="Calibri"/>
                <a:ea typeface="Calibri"/>
                <a:cs typeface="Calibri"/>
                <a:sym typeface="Calibri"/>
              </a:rPr>
              <a:t>検索結果が異なる原因について、アトラシアン社に問い合わせたところ、</a:t>
            </a:r>
            <a:r>
              <a:rPr lang="en-US" altLang="ja-JP" sz="1200" b="0" i="0" u="none" strike="noStrike" cap="none" dirty="0" smtClean="0">
                <a:solidFill>
                  <a:schemeClr val="dk1"/>
                </a:solidFill>
                <a:effectLst/>
                <a:latin typeface="Calibri"/>
                <a:ea typeface="Calibri"/>
                <a:cs typeface="Calibri"/>
                <a:sym typeface="Calibri"/>
              </a:rPr>
              <a:t>Atlassian Intelligence</a:t>
            </a:r>
            <a:r>
              <a:rPr lang="ja-JP" altLang="ja-JP" sz="1200" b="0" i="0" u="none" strike="noStrike" cap="none" dirty="0" smtClean="0">
                <a:solidFill>
                  <a:schemeClr val="dk1"/>
                </a:solidFill>
                <a:effectLst/>
                <a:latin typeface="Calibri"/>
                <a:ea typeface="Calibri"/>
                <a:cs typeface="Calibri"/>
                <a:sym typeface="Calibri"/>
              </a:rPr>
              <a:t>はコンフルエンス内のデータに基づいて、自動的に回答を生成する為、回答は必ずしも毎回同じものにはならず、まったく同じ質問をしても、異なる回答が生成される場合があると</a:t>
            </a:r>
            <a:r>
              <a:rPr lang="ja-JP" altLang="en-US" sz="1200" b="0" i="0" u="none" strike="noStrike" cap="none" dirty="0" smtClean="0">
                <a:solidFill>
                  <a:schemeClr val="dk1"/>
                </a:solidFill>
                <a:effectLst/>
                <a:latin typeface="Calibri"/>
                <a:ea typeface="Calibri"/>
                <a:cs typeface="Calibri"/>
                <a:sym typeface="Calibri"/>
              </a:rPr>
              <a:t>のことでした。</a:t>
            </a:r>
            <a:endParaRPr lang="ja-JP" altLang="ja-JP" sz="1200" b="0" i="0" u="none" strike="noStrike" cap="none" dirty="0" smtClean="0">
              <a:solidFill>
                <a:schemeClr val="dk1"/>
              </a:solidFill>
              <a:effectLst/>
              <a:latin typeface="Calibri"/>
              <a:ea typeface="Calibri"/>
              <a:cs typeface="Calibri"/>
              <a:sym typeface="Calibri"/>
            </a:endParaRPr>
          </a:p>
        </p:txBody>
      </p:sp>
      <p:sp>
        <p:nvSpPr>
          <p:cNvPr id="4" name="スライド番号プレースホルダー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altLang="ja-JP" sz="1200" b="0" i="0" u="none" strike="noStrike" cap="none" smtClean="0">
                <a:solidFill>
                  <a:schemeClr val="dk1"/>
                </a:solidFill>
                <a:latin typeface="Calibri"/>
                <a:ea typeface="Calibri"/>
                <a:cs typeface="Calibri"/>
                <a:sym typeface="Calibri"/>
              </a:rPr>
              <a:t>39</a:t>
            </a:fld>
            <a:endParaRPr lang="ja-JP" alt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96763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en-US" sz="1200" b="0" i="0" u="none" strike="noStrike" cap="none" dirty="0" smtClean="0">
                <a:solidFill>
                  <a:schemeClr val="dk1"/>
                </a:solidFill>
                <a:effectLst/>
                <a:latin typeface="Calibri"/>
                <a:ea typeface="Calibri"/>
                <a:cs typeface="Calibri"/>
                <a:sym typeface="Calibri"/>
              </a:rPr>
              <a:t>そこで、前のスライドで挙げた</a:t>
            </a:r>
            <a:r>
              <a:rPr lang="ja-JP" altLang="ja-JP" sz="1200" b="0" i="0" u="none" strike="noStrike" cap="none" dirty="0" smtClean="0">
                <a:solidFill>
                  <a:schemeClr val="dk1"/>
                </a:solidFill>
                <a:effectLst/>
                <a:latin typeface="Calibri"/>
                <a:ea typeface="Calibri"/>
                <a:cs typeface="Calibri"/>
                <a:sym typeface="Calibri"/>
              </a:rPr>
              <a:t>悩み</a:t>
            </a:r>
            <a:r>
              <a:rPr lang="ja-JP" altLang="en-US" sz="1200" b="0" i="0" u="none" strike="noStrike" cap="none" dirty="0" smtClean="0">
                <a:solidFill>
                  <a:schemeClr val="dk1"/>
                </a:solidFill>
                <a:effectLst/>
                <a:latin typeface="Calibri"/>
                <a:ea typeface="Calibri"/>
                <a:cs typeface="Calibri"/>
                <a:sym typeface="Calibri"/>
              </a:rPr>
              <a:t>を</a:t>
            </a:r>
            <a:r>
              <a:rPr lang="ja-JP" altLang="ja-JP" sz="1200" b="0" i="0" u="none" strike="noStrike" cap="none" dirty="0" smtClean="0">
                <a:solidFill>
                  <a:schemeClr val="dk1"/>
                </a:solidFill>
                <a:effectLst/>
                <a:latin typeface="Calibri"/>
                <a:ea typeface="Calibri"/>
                <a:cs typeface="Calibri"/>
                <a:sym typeface="Calibri"/>
              </a:rPr>
              <a:t>解決</a:t>
            </a:r>
            <a:r>
              <a:rPr lang="ja-JP" altLang="en-US" sz="1200" b="0" i="0" u="none" strike="noStrike" cap="none" dirty="0" smtClean="0">
                <a:solidFill>
                  <a:schemeClr val="dk1"/>
                </a:solidFill>
                <a:effectLst/>
                <a:latin typeface="Calibri"/>
                <a:ea typeface="Calibri"/>
                <a:cs typeface="Calibri"/>
                <a:sym typeface="Calibri"/>
              </a:rPr>
              <a:t>するために、</a:t>
            </a:r>
            <a:r>
              <a:rPr lang="ja-JP" altLang="ja-JP" sz="1200" b="0" i="0" u="none" strike="noStrike" cap="none" dirty="0" smtClean="0">
                <a:solidFill>
                  <a:schemeClr val="dk1"/>
                </a:solidFill>
                <a:effectLst/>
                <a:latin typeface="Calibri"/>
                <a:ea typeface="Calibri"/>
                <a:cs typeface="Calibri"/>
                <a:sym typeface="Calibri"/>
              </a:rPr>
              <a:t>社内に蓄積された情報も</a:t>
            </a:r>
            <a:r>
              <a:rPr lang="en-US" altLang="ja-JP" sz="1200" b="0" i="0" u="none" strike="noStrike" cap="none" dirty="0" smtClean="0">
                <a:solidFill>
                  <a:schemeClr val="dk1"/>
                </a:solidFill>
                <a:effectLst/>
                <a:latin typeface="Calibri"/>
                <a:ea typeface="Calibri"/>
                <a:cs typeface="Calibri"/>
                <a:sym typeface="Calibri"/>
              </a:rPr>
              <a:t>ChatGPT</a:t>
            </a:r>
            <a:r>
              <a:rPr lang="ja-JP" altLang="ja-JP" sz="1200" b="0" i="0" u="none" strike="noStrike" cap="none" dirty="0" smtClean="0">
                <a:solidFill>
                  <a:schemeClr val="dk1"/>
                </a:solidFill>
                <a:effectLst/>
                <a:latin typeface="Calibri"/>
                <a:ea typeface="Calibri"/>
                <a:cs typeface="Calibri"/>
                <a:sym typeface="Calibri"/>
              </a:rPr>
              <a:t>のように</a:t>
            </a:r>
            <a:r>
              <a:rPr lang="ja-JP" altLang="en-US" sz="1200" b="0" i="0" u="none" strike="noStrike" cap="none" dirty="0" smtClean="0">
                <a:solidFill>
                  <a:schemeClr val="dk1"/>
                </a:solidFill>
                <a:effectLst/>
                <a:latin typeface="Calibri"/>
                <a:ea typeface="Calibri"/>
                <a:cs typeface="Calibri"/>
                <a:sym typeface="Calibri"/>
              </a:rPr>
              <a:t>、</a:t>
            </a:r>
            <a:r>
              <a:rPr lang="en-US" altLang="ja-JP" sz="1200" b="0" i="0" u="none" strike="noStrike" cap="none" dirty="0" smtClean="0">
                <a:solidFill>
                  <a:schemeClr val="dk1"/>
                </a:solidFill>
                <a:effectLst/>
                <a:latin typeface="Calibri"/>
                <a:ea typeface="Calibri"/>
                <a:cs typeface="Calibri"/>
                <a:sym typeface="Calibri"/>
              </a:rPr>
              <a:t>AI</a:t>
            </a:r>
            <a:r>
              <a:rPr lang="ja-JP" altLang="ja-JP" sz="1200" b="0" i="0" u="none" strike="noStrike" cap="none" dirty="0" smtClean="0">
                <a:solidFill>
                  <a:schemeClr val="dk1"/>
                </a:solidFill>
                <a:effectLst/>
                <a:latin typeface="Calibri"/>
                <a:ea typeface="Calibri"/>
                <a:cs typeface="Calibri"/>
                <a:sym typeface="Calibri"/>
              </a:rPr>
              <a:t>を用いて</a:t>
            </a:r>
            <a:r>
              <a:rPr lang="ja-JP" altLang="en-US" sz="1200" b="0" i="0" u="none" strike="noStrike" cap="none" dirty="0" smtClean="0">
                <a:solidFill>
                  <a:schemeClr val="dk1"/>
                </a:solidFill>
                <a:effectLst/>
                <a:latin typeface="Calibri"/>
                <a:ea typeface="Calibri"/>
                <a:cs typeface="Calibri"/>
                <a:sym typeface="Calibri"/>
              </a:rPr>
              <a:t>対話式で</a:t>
            </a:r>
            <a:r>
              <a:rPr lang="ja-JP" altLang="ja-JP" sz="1200" b="0" i="0" u="none" strike="noStrike" cap="none" dirty="0" smtClean="0">
                <a:solidFill>
                  <a:schemeClr val="dk1"/>
                </a:solidFill>
                <a:effectLst/>
                <a:latin typeface="Calibri"/>
                <a:ea typeface="Calibri"/>
                <a:cs typeface="Calibri"/>
                <a:sym typeface="Calibri"/>
              </a:rPr>
              <a:t>検索</a:t>
            </a:r>
            <a:r>
              <a:rPr lang="ja-JP" altLang="en-US" sz="1200" b="0" i="0" u="none" strike="noStrike" cap="none" dirty="0" smtClean="0">
                <a:solidFill>
                  <a:schemeClr val="dk1"/>
                </a:solidFill>
                <a:effectLst/>
                <a:latin typeface="Calibri"/>
                <a:ea typeface="Calibri"/>
                <a:cs typeface="Calibri"/>
                <a:sym typeface="Calibri"/>
              </a:rPr>
              <a:t>できるようにしたいと考えました。</a:t>
            </a:r>
            <a:endParaRPr lang="ja-JP" altLang="ja-JP" sz="1200" b="0" i="0" u="none" strike="noStrike" cap="none" dirty="0" smtClean="0">
              <a:solidFill>
                <a:schemeClr val="dk1"/>
              </a:solidFill>
              <a:effectLst/>
              <a:latin typeface="Calibri"/>
              <a:ea typeface="Calibri"/>
              <a:cs typeface="Calibri"/>
              <a:sym typeface="Calibri"/>
            </a:endParaRP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60682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r>
              <a:rPr lang="ja-JP" altLang="ja-JP" sz="1200" b="0" i="0" u="none" strike="noStrike" cap="none" dirty="0" smtClean="0">
                <a:solidFill>
                  <a:schemeClr val="dk1"/>
                </a:solidFill>
                <a:effectLst/>
                <a:latin typeface="Calibri"/>
                <a:ea typeface="Calibri"/>
                <a:cs typeface="Calibri"/>
                <a:sym typeface="Calibri"/>
              </a:rPr>
              <a:t>　これらの分析結果より、</a:t>
            </a:r>
            <a:r>
              <a:rPr lang="en-US" altLang="ja-JP" sz="1200" b="0" i="0" u="none" strike="noStrike" cap="none" dirty="0" smtClean="0">
                <a:solidFill>
                  <a:schemeClr val="dk1"/>
                </a:solidFill>
                <a:effectLst/>
                <a:latin typeface="Calibri"/>
                <a:ea typeface="Calibri"/>
                <a:cs typeface="Calibri"/>
                <a:sym typeface="Calibri"/>
              </a:rPr>
              <a:t>Atlassian Intelligence</a:t>
            </a:r>
            <a:r>
              <a:rPr lang="ja-JP" altLang="ja-JP" sz="1200" b="0" i="0" u="none" strike="noStrike" cap="none" dirty="0" smtClean="0">
                <a:solidFill>
                  <a:schemeClr val="dk1"/>
                </a:solidFill>
                <a:effectLst/>
                <a:latin typeface="Calibri"/>
                <a:ea typeface="Calibri"/>
                <a:cs typeface="Calibri"/>
                <a:sym typeface="Calibri"/>
              </a:rPr>
              <a:t>の</a:t>
            </a:r>
            <a:r>
              <a:rPr lang="en-US" altLang="ja-JP" sz="1200" b="0" i="0" u="none" strike="noStrike" cap="none" dirty="0" smtClean="0">
                <a:solidFill>
                  <a:schemeClr val="dk1"/>
                </a:solidFill>
                <a:effectLst/>
                <a:latin typeface="Calibri"/>
                <a:ea typeface="Calibri"/>
                <a:cs typeface="Calibri"/>
                <a:sym typeface="Calibri"/>
              </a:rPr>
              <a:t>AI</a:t>
            </a:r>
            <a:r>
              <a:rPr lang="ja-JP" altLang="ja-JP" sz="1200" b="0" i="0" u="none" strike="noStrike" cap="none" dirty="0" smtClean="0">
                <a:solidFill>
                  <a:schemeClr val="dk1"/>
                </a:solidFill>
                <a:effectLst/>
                <a:latin typeface="Calibri"/>
                <a:ea typeface="Calibri"/>
                <a:cs typeface="Calibri"/>
                <a:sym typeface="Calibri"/>
              </a:rPr>
              <a:t>精度はまだ不十分な箇所があるという結論が得られました。</a:t>
            </a:r>
          </a:p>
          <a:p>
            <a:r>
              <a:rPr lang="ja-JP" altLang="ja-JP" sz="1200" b="0" i="0" u="none" strike="noStrike" cap="none" dirty="0" smtClean="0">
                <a:solidFill>
                  <a:schemeClr val="dk1"/>
                </a:solidFill>
                <a:effectLst/>
                <a:latin typeface="Calibri"/>
                <a:ea typeface="Calibri"/>
                <a:cs typeface="Calibri"/>
                <a:sym typeface="Calibri"/>
              </a:rPr>
              <a:t>　次のスライドからは</a:t>
            </a:r>
            <a:r>
              <a:rPr lang="en-US" altLang="ja-JP" sz="1200" b="0" i="0" u="none" strike="noStrike" cap="none" dirty="0" smtClean="0">
                <a:solidFill>
                  <a:schemeClr val="dk1"/>
                </a:solidFill>
                <a:effectLst/>
                <a:latin typeface="Calibri"/>
                <a:ea typeface="Calibri"/>
                <a:cs typeface="Calibri"/>
                <a:sym typeface="Calibri"/>
              </a:rPr>
              <a:t>AI</a:t>
            </a:r>
            <a:r>
              <a:rPr lang="ja-JP" altLang="ja-JP" sz="1200" b="0" i="0" u="none" strike="noStrike" cap="none" dirty="0" smtClean="0">
                <a:solidFill>
                  <a:schemeClr val="dk1"/>
                </a:solidFill>
                <a:effectLst/>
                <a:latin typeface="Calibri"/>
                <a:ea typeface="Calibri"/>
                <a:cs typeface="Calibri"/>
                <a:sym typeface="Calibri"/>
              </a:rPr>
              <a:t>の精度を向上させる対応策について説明させていただきます。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96619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　</a:t>
            </a:r>
            <a:r>
              <a:rPr lang="en-US" altLang="ja-JP" sz="1200" b="0" i="0" u="none" strike="noStrike" cap="none" dirty="0" smtClean="0">
                <a:solidFill>
                  <a:schemeClr val="dk1"/>
                </a:solidFill>
                <a:effectLst/>
                <a:latin typeface="Calibri"/>
                <a:ea typeface="Calibri"/>
                <a:cs typeface="Calibri"/>
                <a:sym typeface="Calibri"/>
              </a:rPr>
              <a:t>1</a:t>
            </a:r>
            <a:r>
              <a:rPr lang="ja-JP" altLang="ja-JP" sz="1200" b="0" i="0" u="none" strike="noStrike" cap="none" dirty="0" smtClean="0">
                <a:solidFill>
                  <a:schemeClr val="dk1"/>
                </a:solidFill>
                <a:effectLst/>
                <a:latin typeface="Calibri"/>
                <a:ea typeface="Calibri"/>
                <a:cs typeface="Calibri"/>
                <a:sym typeface="Calibri"/>
              </a:rPr>
              <a:t>つ目の対応策として、公式ドキュメントより、「</a:t>
            </a:r>
            <a:r>
              <a:rPr lang="en-US" altLang="ja-JP" sz="1200" b="0" i="0" u="none" strike="noStrike" cap="none" dirty="0" smtClean="0">
                <a:solidFill>
                  <a:schemeClr val="dk1"/>
                </a:solidFill>
                <a:effectLst/>
                <a:latin typeface="Calibri"/>
                <a:ea typeface="Calibri"/>
                <a:cs typeface="Calibri"/>
                <a:sym typeface="Calibri"/>
              </a:rPr>
              <a:t>Atlassian Intelligence</a:t>
            </a:r>
            <a:r>
              <a:rPr lang="ja-JP" altLang="ja-JP" sz="1200" b="0" i="0" u="none" strike="noStrike" cap="none" dirty="0" smtClean="0">
                <a:solidFill>
                  <a:schemeClr val="dk1"/>
                </a:solidFill>
                <a:effectLst/>
                <a:latin typeface="Calibri"/>
                <a:ea typeface="Calibri"/>
                <a:cs typeface="Calibri"/>
                <a:sym typeface="Calibri"/>
              </a:rPr>
              <a:t>」のトレーニングデータには、「</a:t>
            </a:r>
            <a:r>
              <a:rPr lang="en-US" altLang="ja-JP" sz="1200" b="0" i="0" u="none" strike="noStrike" cap="none" dirty="0" smtClean="0">
                <a:solidFill>
                  <a:schemeClr val="dk1"/>
                </a:solidFill>
                <a:effectLst/>
                <a:latin typeface="Calibri"/>
                <a:ea typeface="Calibri"/>
                <a:cs typeface="Calibri"/>
                <a:sym typeface="Calibri"/>
              </a:rPr>
              <a:t>Atlassian</a:t>
            </a:r>
            <a:r>
              <a:rPr lang="ja-JP" altLang="ja-JP" sz="1200" b="0" i="0" u="none" strike="noStrike" cap="none" dirty="0" smtClean="0">
                <a:solidFill>
                  <a:schemeClr val="dk1"/>
                </a:solidFill>
                <a:effectLst/>
                <a:latin typeface="Calibri"/>
                <a:ea typeface="Calibri"/>
                <a:cs typeface="Calibri"/>
                <a:sym typeface="Calibri"/>
              </a:rPr>
              <a:t>社の機能をどのように利用したかに関するデータが使用される。」と記載がありました。このことより、</a:t>
            </a:r>
            <a:r>
              <a:rPr lang="en-US" altLang="ja-JP" sz="1200" b="0" i="0" u="none" strike="noStrike" cap="none" dirty="0" smtClean="0">
                <a:solidFill>
                  <a:schemeClr val="dk1"/>
                </a:solidFill>
                <a:effectLst/>
                <a:latin typeface="Calibri"/>
                <a:ea typeface="Calibri"/>
                <a:cs typeface="Calibri"/>
                <a:sym typeface="Calibri"/>
              </a:rPr>
              <a:t>Confluence</a:t>
            </a:r>
            <a:r>
              <a:rPr lang="ja-JP" altLang="ja-JP" sz="1200" b="0" i="0" u="none" strike="noStrike" cap="none" dirty="0" smtClean="0">
                <a:solidFill>
                  <a:schemeClr val="dk1"/>
                </a:solidFill>
                <a:effectLst/>
                <a:latin typeface="Calibri"/>
                <a:ea typeface="Calibri"/>
                <a:cs typeface="Calibri"/>
                <a:sym typeface="Calibri"/>
              </a:rPr>
              <a:t>がより活用されていくことで、学習データが増え、</a:t>
            </a:r>
            <a:r>
              <a:rPr lang="en-US" altLang="ja-JP" sz="1200" b="0" i="0" u="none" strike="noStrike" cap="none" dirty="0" smtClean="0">
                <a:solidFill>
                  <a:schemeClr val="dk1"/>
                </a:solidFill>
                <a:effectLst/>
                <a:latin typeface="Calibri"/>
                <a:ea typeface="Calibri"/>
                <a:cs typeface="Calibri"/>
                <a:sym typeface="Calibri"/>
              </a:rPr>
              <a:t>AI</a:t>
            </a:r>
            <a:r>
              <a:rPr lang="ja-JP" altLang="ja-JP" sz="1200" b="0" i="0" u="none" strike="noStrike" cap="none" dirty="0" smtClean="0">
                <a:solidFill>
                  <a:schemeClr val="dk1"/>
                </a:solidFill>
                <a:effectLst/>
                <a:latin typeface="Calibri"/>
                <a:ea typeface="Calibri"/>
                <a:cs typeface="Calibri"/>
                <a:sym typeface="Calibri"/>
              </a:rPr>
              <a:t>の精度はさらに上がると考えられます。</a:t>
            </a: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10998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　</a:t>
            </a:r>
            <a:r>
              <a:rPr lang="en-US" altLang="ja-JP" sz="1200" b="0" i="0" u="none" strike="noStrike" cap="none" dirty="0" smtClean="0">
                <a:solidFill>
                  <a:schemeClr val="dk1"/>
                </a:solidFill>
                <a:effectLst/>
                <a:latin typeface="Calibri"/>
                <a:ea typeface="Calibri"/>
                <a:cs typeface="Calibri"/>
                <a:sym typeface="Calibri"/>
              </a:rPr>
              <a:t>2</a:t>
            </a:r>
            <a:r>
              <a:rPr lang="ja-JP" altLang="ja-JP" sz="1200" b="0" i="0" u="none" strike="noStrike" cap="none" dirty="0" smtClean="0">
                <a:solidFill>
                  <a:schemeClr val="dk1"/>
                </a:solidFill>
                <a:effectLst/>
                <a:latin typeface="Calibri"/>
                <a:ea typeface="Calibri"/>
                <a:cs typeface="Calibri"/>
                <a:sym typeface="Calibri"/>
              </a:rPr>
              <a:t>つ目の対応策として、こちらも公式ドキュメントに「</a:t>
            </a:r>
            <a:r>
              <a:rPr lang="en-US" altLang="ja-JP" sz="1200" b="0" i="0" u="none" strike="noStrike" cap="none" dirty="0" smtClean="0">
                <a:solidFill>
                  <a:schemeClr val="dk1"/>
                </a:solidFill>
                <a:effectLst/>
                <a:latin typeface="Calibri"/>
                <a:ea typeface="Calibri"/>
                <a:cs typeface="Calibri"/>
                <a:sym typeface="Calibri"/>
              </a:rPr>
              <a:t>Confluence</a:t>
            </a:r>
            <a:r>
              <a:rPr lang="ja-JP" altLang="ja-JP" sz="1200" b="0" i="0" u="none" strike="noStrike" cap="none" dirty="0" smtClean="0">
                <a:solidFill>
                  <a:schemeClr val="dk1"/>
                </a:solidFill>
                <a:effectLst/>
                <a:latin typeface="Calibri"/>
                <a:ea typeface="Calibri"/>
                <a:cs typeface="Calibri"/>
                <a:sym typeface="Calibri"/>
              </a:rPr>
              <a:t>に詳細かつ完全で最新のコンテンツが豊富に存在する場合に「</a:t>
            </a:r>
            <a:r>
              <a:rPr lang="en-US" altLang="ja-JP" sz="1200" b="0" i="0" u="none" strike="noStrike" cap="none" dirty="0" smtClean="0">
                <a:solidFill>
                  <a:schemeClr val="dk1"/>
                </a:solidFill>
                <a:effectLst/>
                <a:latin typeface="Calibri"/>
                <a:ea typeface="Calibri"/>
                <a:cs typeface="Calibri"/>
                <a:sym typeface="Calibri"/>
              </a:rPr>
              <a:t>Atlassian Intelligence</a:t>
            </a:r>
            <a:r>
              <a:rPr lang="ja-JP" altLang="ja-JP" sz="1200" b="0" i="0" u="none" strike="noStrike" cap="none" dirty="0" smtClean="0">
                <a:solidFill>
                  <a:schemeClr val="dk1"/>
                </a:solidFill>
                <a:effectLst/>
                <a:latin typeface="Calibri"/>
                <a:ea typeface="Calibri"/>
                <a:cs typeface="Calibri"/>
                <a:sym typeface="Calibri"/>
              </a:rPr>
              <a:t>」は最も効果的に機能する。」という記載がありました。よって、今後も正確なデータをコンフルエンスに随時追加・更新することにより</a:t>
            </a:r>
            <a:r>
              <a:rPr lang="ja-JP" altLang="en-US" sz="1200" b="0" i="0" u="none" strike="noStrike" cap="none" dirty="0" smtClean="0">
                <a:solidFill>
                  <a:schemeClr val="dk1"/>
                </a:solidFill>
                <a:effectLst/>
                <a:latin typeface="Calibri"/>
                <a:ea typeface="Calibri"/>
                <a:cs typeface="Calibri"/>
                <a:sym typeface="Calibri"/>
              </a:rPr>
              <a:t>、</a:t>
            </a:r>
            <a:r>
              <a:rPr lang="en-US" altLang="ja-JP" sz="1200" b="0" i="0" u="none" strike="noStrike" cap="none" dirty="0" smtClean="0">
                <a:solidFill>
                  <a:schemeClr val="dk1"/>
                </a:solidFill>
                <a:effectLst/>
                <a:latin typeface="Calibri"/>
                <a:ea typeface="Calibri"/>
                <a:cs typeface="Calibri"/>
                <a:sym typeface="Calibri"/>
              </a:rPr>
              <a:t>AI</a:t>
            </a:r>
            <a:r>
              <a:rPr lang="ja-JP" altLang="ja-JP" sz="1200" b="0" i="0" u="none" strike="noStrike" cap="none" dirty="0" smtClean="0">
                <a:solidFill>
                  <a:schemeClr val="dk1"/>
                </a:solidFill>
                <a:effectLst/>
                <a:latin typeface="Calibri"/>
                <a:ea typeface="Calibri"/>
                <a:cs typeface="Calibri"/>
                <a:sym typeface="Calibri"/>
              </a:rPr>
              <a:t>の効果は発揮され精度も向上すると考えられます。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12126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　現在、</a:t>
            </a:r>
            <a:r>
              <a:rPr lang="en-US" altLang="ja-JP" sz="1200" b="0" i="0" u="none" strike="noStrike" cap="none" dirty="0" smtClean="0">
                <a:solidFill>
                  <a:schemeClr val="dk1"/>
                </a:solidFill>
                <a:effectLst/>
                <a:latin typeface="Calibri"/>
                <a:ea typeface="Calibri"/>
                <a:cs typeface="Calibri"/>
                <a:sym typeface="Calibri"/>
              </a:rPr>
              <a:t>KCBS</a:t>
            </a:r>
            <a:r>
              <a:rPr lang="ja-JP" altLang="ja-JP" sz="1200" b="0" i="0" u="none" strike="noStrike" cap="none" dirty="0" smtClean="0">
                <a:solidFill>
                  <a:schemeClr val="dk1"/>
                </a:solidFill>
                <a:effectLst/>
                <a:latin typeface="Calibri"/>
                <a:ea typeface="Calibri"/>
                <a:cs typeface="Calibri"/>
                <a:sym typeface="Calibri"/>
              </a:rPr>
              <a:t>事業部では既に</a:t>
            </a:r>
            <a:r>
              <a:rPr lang="en-US" altLang="ja-JP" sz="1200" b="0" i="0" u="none" strike="noStrike" cap="none" dirty="0" smtClean="0">
                <a:solidFill>
                  <a:schemeClr val="dk1"/>
                </a:solidFill>
                <a:effectLst/>
                <a:latin typeface="Calibri"/>
                <a:ea typeface="Calibri"/>
                <a:cs typeface="Calibri"/>
                <a:sym typeface="Calibri"/>
              </a:rPr>
              <a:t>Confluence</a:t>
            </a:r>
            <a:r>
              <a:rPr lang="ja-JP" altLang="ja-JP" sz="1200" b="0" i="0" u="none" strike="noStrike" cap="none" dirty="0" smtClean="0">
                <a:solidFill>
                  <a:schemeClr val="dk1"/>
                </a:solidFill>
                <a:effectLst/>
                <a:latin typeface="Calibri"/>
                <a:ea typeface="Calibri"/>
                <a:cs typeface="Calibri"/>
                <a:sym typeface="Calibri"/>
              </a:rPr>
              <a:t>と</a:t>
            </a:r>
            <a:r>
              <a:rPr lang="en-US" altLang="ja-JP" sz="1200" b="0" i="0" u="none" strike="noStrike" cap="none" dirty="0" smtClean="0">
                <a:solidFill>
                  <a:schemeClr val="dk1"/>
                </a:solidFill>
                <a:effectLst/>
                <a:latin typeface="Calibri"/>
                <a:ea typeface="Calibri"/>
                <a:cs typeface="Calibri"/>
                <a:sym typeface="Calibri"/>
              </a:rPr>
              <a:t>Jira</a:t>
            </a:r>
            <a:r>
              <a:rPr lang="ja-JP" altLang="ja-JP" sz="1200" b="0" i="0" u="none" strike="noStrike" cap="none" dirty="0" smtClean="0">
                <a:solidFill>
                  <a:schemeClr val="dk1"/>
                </a:solidFill>
                <a:effectLst/>
                <a:latin typeface="Calibri"/>
                <a:ea typeface="Calibri"/>
                <a:cs typeface="Calibri"/>
                <a:sym typeface="Calibri"/>
              </a:rPr>
              <a:t>を導入し、ナレッジの蓄積と活用は進んでいます。しかし、更に</a:t>
            </a:r>
            <a:r>
              <a:rPr lang="en-US" altLang="ja-JP" sz="1200" b="0" i="0" u="none" strike="noStrike" cap="none" dirty="0" smtClean="0">
                <a:solidFill>
                  <a:schemeClr val="dk1"/>
                </a:solidFill>
                <a:effectLst/>
                <a:latin typeface="Calibri"/>
                <a:ea typeface="Calibri"/>
                <a:cs typeface="Calibri"/>
                <a:sym typeface="Calibri"/>
              </a:rPr>
              <a:t>AI</a:t>
            </a:r>
            <a:r>
              <a:rPr lang="ja-JP" altLang="ja-JP" sz="1200" b="0" i="0" u="none" strike="noStrike" cap="none" dirty="0" smtClean="0">
                <a:solidFill>
                  <a:schemeClr val="dk1"/>
                </a:solidFill>
                <a:effectLst/>
                <a:latin typeface="Calibri"/>
                <a:ea typeface="Calibri"/>
                <a:cs typeface="Calibri"/>
                <a:sym typeface="Calibri"/>
              </a:rPr>
              <a:t>の精度を向上させるためにも、</a:t>
            </a:r>
            <a:r>
              <a:rPr lang="en-US" altLang="ja-JP" sz="1200" b="0" i="0" u="none" strike="noStrike" cap="none" dirty="0" smtClean="0">
                <a:solidFill>
                  <a:schemeClr val="dk1"/>
                </a:solidFill>
                <a:effectLst/>
                <a:latin typeface="Calibri"/>
                <a:ea typeface="Calibri"/>
                <a:cs typeface="Calibri"/>
                <a:sym typeface="Calibri"/>
              </a:rPr>
              <a:t>Confluence</a:t>
            </a:r>
            <a:r>
              <a:rPr lang="ja-JP" altLang="en-US" sz="1200" b="0" i="0" u="none" strike="noStrike" cap="none" dirty="0" err="1" smtClean="0">
                <a:solidFill>
                  <a:schemeClr val="dk1"/>
                </a:solidFill>
                <a:effectLst/>
                <a:latin typeface="Calibri"/>
                <a:ea typeface="Calibri"/>
                <a:cs typeface="Calibri"/>
                <a:sym typeface="Calibri"/>
              </a:rPr>
              <a:t>への</a:t>
            </a:r>
            <a:r>
              <a:rPr lang="ja-JP" altLang="ja-JP" sz="1200" b="0" i="0" u="none" strike="noStrike" cap="none" dirty="0" smtClean="0">
                <a:solidFill>
                  <a:schemeClr val="dk1"/>
                </a:solidFill>
                <a:effectLst/>
                <a:latin typeface="Calibri"/>
                <a:ea typeface="Calibri"/>
                <a:cs typeface="Calibri"/>
                <a:sym typeface="Calibri"/>
              </a:rPr>
              <a:t>簡便なデータ登録方法を検討し、情報の蓄積をより活発化させることや、</a:t>
            </a:r>
            <a:r>
              <a:rPr lang="en-US" altLang="ja-JP" sz="1200" b="0" i="0" u="none" strike="noStrike" cap="none" dirty="0" smtClean="0">
                <a:solidFill>
                  <a:schemeClr val="dk1"/>
                </a:solidFill>
                <a:effectLst/>
                <a:latin typeface="Calibri"/>
                <a:ea typeface="Calibri"/>
                <a:cs typeface="Calibri"/>
                <a:sym typeface="Calibri"/>
              </a:rPr>
              <a:t>Confluence</a:t>
            </a:r>
            <a:r>
              <a:rPr lang="ja-JP" altLang="ja-JP" sz="1200" b="0" i="0" u="none" strike="noStrike" cap="none" dirty="0" smtClean="0">
                <a:solidFill>
                  <a:schemeClr val="dk1"/>
                </a:solidFill>
                <a:effectLst/>
                <a:latin typeface="Calibri"/>
                <a:ea typeface="Calibri"/>
                <a:cs typeface="Calibri"/>
                <a:sym typeface="Calibri"/>
              </a:rPr>
              <a:t>の利用促進活動を実施していきたいと思います。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9674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　具体的な活動内容としてはデータ登録機能の新規作成や、コンシャチアプリの機能拡張などを視野に入れて活動を続けていきます。</a:t>
            </a: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45394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r>
              <a:rPr lang="ja-JP" altLang="ja-JP" sz="1200" b="0" i="0" u="none" strike="noStrike" cap="none" dirty="0" smtClean="0">
                <a:solidFill>
                  <a:schemeClr val="dk1"/>
                </a:solidFill>
                <a:effectLst/>
                <a:latin typeface="Calibri"/>
                <a:ea typeface="Calibri"/>
                <a:cs typeface="Calibri"/>
                <a:sym typeface="Calibri"/>
              </a:rPr>
              <a:t>　　そして今後の展望ですが、</a:t>
            </a:r>
            <a:r>
              <a:rPr lang="en-US" altLang="ja-JP" sz="1200" b="0" i="0" u="none" strike="noStrike" cap="none" dirty="0" smtClean="0">
                <a:solidFill>
                  <a:schemeClr val="dk1"/>
                </a:solidFill>
                <a:effectLst/>
                <a:latin typeface="Calibri"/>
                <a:ea typeface="Calibri"/>
                <a:cs typeface="Calibri"/>
                <a:sym typeface="Calibri"/>
              </a:rPr>
              <a:t>Confluence</a:t>
            </a:r>
            <a:r>
              <a:rPr lang="ja-JP" altLang="ja-JP" sz="1200" b="0" i="0" u="none" strike="noStrike" cap="none" dirty="0" smtClean="0">
                <a:solidFill>
                  <a:schemeClr val="dk1"/>
                </a:solidFill>
                <a:effectLst/>
                <a:latin typeface="Calibri"/>
                <a:ea typeface="Calibri"/>
                <a:cs typeface="Calibri"/>
                <a:sym typeface="Calibri"/>
              </a:rPr>
              <a:t>内に業務関連のすべての社内情報が集まり、この情報を</a:t>
            </a:r>
            <a:r>
              <a:rPr lang="en-US" altLang="ja-JP" sz="1200" b="0" i="0" u="none" strike="noStrike" cap="none" dirty="0" smtClean="0">
                <a:solidFill>
                  <a:schemeClr val="dk1"/>
                </a:solidFill>
                <a:effectLst/>
                <a:latin typeface="Calibri"/>
                <a:ea typeface="Calibri"/>
                <a:cs typeface="Calibri"/>
                <a:sym typeface="Calibri"/>
              </a:rPr>
              <a:t>AI</a:t>
            </a:r>
            <a:r>
              <a:rPr lang="ja-JP" altLang="ja-JP" sz="1200" b="0" i="0" u="none" strike="noStrike" cap="none" dirty="0" smtClean="0">
                <a:solidFill>
                  <a:schemeClr val="dk1"/>
                </a:solidFill>
                <a:effectLst/>
                <a:latin typeface="Calibri"/>
                <a:ea typeface="Calibri"/>
                <a:cs typeface="Calibri"/>
                <a:sym typeface="Calibri"/>
              </a:rPr>
              <a:t>検索アプリで容易に検索できるようになることで、業務効率の更なる向上や、情報の一元管理による組織全体の知識共有の進化を目指して今後の活動を進めていきます。</a:t>
            </a:r>
            <a:endParaRPr lang="ja-JP" altLang="ja-JP" sz="1200" b="0" i="0" u="none" strike="noStrike" cap="none" dirty="0">
              <a:solidFill>
                <a:schemeClr val="dk1"/>
              </a:solidFill>
              <a:effectLst/>
              <a:latin typeface="Calibri"/>
              <a:ea typeface="Calibri"/>
              <a:cs typeface="Calibri"/>
              <a:sym typeface="Calibri"/>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73337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　研究成果の説明は以上となります。ご清聴いただきありがとうございました。</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75196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7: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7: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en-US" sz="1200" b="0" i="0" u="none" strike="noStrike" cap="none" dirty="0" smtClean="0">
                <a:solidFill>
                  <a:schemeClr val="dk1"/>
                </a:solidFill>
                <a:effectLst/>
                <a:latin typeface="Calibri"/>
                <a:ea typeface="Calibri"/>
                <a:cs typeface="Calibri"/>
                <a:sym typeface="Calibri"/>
              </a:rPr>
              <a:t>ここまでは</a:t>
            </a:r>
            <a:r>
              <a:rPr lang="ja-JP" altLang="ja-JP" sz="1200" b="0" i="0" u="none" strike="noStrike" cap="none" dirty="0" smtClean="0">
                <a:solidFill>
                  <a:schemeClr val="dk1"/>
                </a:solidFill>
                <a:effectLst/>
                <a:latin typeface="Calibri"/>
                <a:ea typeface="Calibri"/>
                <a:cs typeface="Calibri"/>
                <a:sym typeface="Calibri"/>
              </a:rPr>
              <a:t>私の主観だったの</a:t>
            </a:r>
            <a:r>
              <a:rPr lang="ja-JP" altLang="en-US" sz="1200" b="0" i="0" u="none" strike="noStrike" cap="none" dirty="0" smtClean="0">
                <a:solidFill>
                  <a:schemeClr val="dk1"/>
                </a:solidFill>
                <a:effectLst/>
                <a:latin typeface="Calibri"/>
                <a:ea typeface="Calibri"/>
                <a:cs typeface="Calibri"/>
                <a:sym typeface="Calibri"/>
              </a:rPr>
              <a:t>で、</a:t>
            </a:r>
            <a:r>
              <a:rPr lang="ja-JP" altLang="ja-JP" sz="1200" b="0" i="0" u="none" strike="noStrike" cap="none" dirty="0" smtClean="0">
                <a:solidFill>
                  <a:schemeClr val="dk1"/>
                </a:solidFill>
                <a:effectLst/>
                <a:latin typeface="Calibri"/>
                <a:ea typeface="Calibri"/>
                <a:cs typeface="Calibri"/>
                <a:sym typeface="Calibri"/>
              </a:rPr>
              <a:t>客観的な意見や、社内の現状を知る為に、社内調査を実施しました。今回、全部で</a:t>
            </a:r>
            <a:r>
              <a:rPr lang="en-US" altLang="ja-JP" sz="1200" b="0" i="0" u="none" strike="noStrike" cap="none" dirty="0" smtClean="0">
                <a:solidFill>
                  <a:schemeClr val="dk1"/>
                </a:solidFill>
                <a:effectLst/>
                <a:latin typeface="Calibri"/>
                <a:ea typeface="Calibri"/>
                <a:cs typeface="Calibri"/>
                <a:sym typeface="Calibri"/>
              </a:rPr>
              <a:t>553</a:t>
            </a:r>
            <a:r>
              <a:rPr lang="ja-JP" altLang="ja-JP" sz="1200" b="0" i="0" u="none" strike="noStrike" cap="none" dirty="0" smtClean="0">
                <a:solidFill>
                  <a:schemeClr val="dk1"/>
                </a:solidFill>
                <a:effectLst/>
                <a:latin typeface="Calibri"/>
                <a:ea typeface="Calibri"/>
                <a:cs typeface="Calibri"/>
                <a:sym typeface="Calibri"/>
              </a:rPr>
              <a:t>件の回答をいただきました。次のスライドから調査結果について説明させていただきます。</a:t>
            </a: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3096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　まず、</a:t>
            </a:r>
            <a:r>
              <a:rPr lang="ja-JP" altLang="en-US" sz="1200" b="0" i="0" u="none" strike="noStrike" cap="none" dirty="0" smtClean="0">
                <a:solidFill>
                  <a:schemeClr val="dk1"/>
                </a:solidFill>
                <a:effectLst/>
                <a:latin typeface="Calibri"/>
                <a:ea typeface="Calibri"/>
                <a:cs typeface="Calibri"/>
                <a:sym typeface="Calibri"/>
              </a:rPr>
              <a:t>１回の</a:t>
            </a:r>
            <a:r>
              <a:rPr lang="ja-JP" altLang="ja-JP" sz="1200" b="0" i="0" u="none" strike="noStrike" cap="none" dirty="0" smtClean="0">
                <a:solidFill>
                  <a:schemeClr val="dk1"/>
                </a:solidFill>
                <a:effectLst/>
                <a:latin typeface="Calibri"/>
                <a:ea typeface="Calibri"/>
                <a:cs typeface="Calibri"/>
                <a:sym typeface="Calibri"/>
              </a:rPr>
              <a:t>情報収集に費やす最大時間について</a:t>
            </a:r>
            <a:r>
              <a:rPr lang="ja-JP" altLang="en-US" sz="1200" b="0" i="0" u="none" strike="noStrike" cap="none" dirty="0" smtClean="0">
                <a:solidFill>
                  <a:schemeClr val="dk1"/>
                </a:solidFill>
                <a:effectLst/>
                <a:latin typeface="Calibri"/>
                <a:ea typeface="Calibri"/>
                <a:cs typeface="Calibri"/>
                <a:sym typeface="Calibri"/>
              </a:rPr>
              <a:t>調査を行いました。１回の情報収集に</a:t>
            </a:r>
            <a:r>
              <a:rPr lang="en-US" altLang="ja-JP" sz="1200" b="0" i="0" u="none" strike="noStrike" cap="none" dirty="0" smtClean="0">
                <a:solidFill>
                  <a:schemeClr val="dk1"/>
                </a:solidFill>
                <a:effectLst/>
                <a:latin typeface="Calibri"/>
                <a:ea typeface="Calibri"/>
                <a:cs typeface="Calibri"/>
                <a:sym typeface="Calibri"/>
              </a:rPr>
              <a:t>30</a:t>
            </a:r>
            <a:r>
              <a:rPr lang="ja-JP" altLang="ja-JP" sz="1200" b="0" i="0" u="none" strike="noStrike" cap="none" dirty="0" smtClean="0">
                <a:solidFill>
                  <a:schemeClr val="dk1"/>
                </a:solidFill>
                <a:effectLst/>
                <a:latin typeface="Calibri"/>
                <a:ea typeface="Calibri"/>
                <a:cs typeface="Calibri"/>
                <a:sym typeface="Calibri"/>
              </a:rPr>
              <a:t>分以上</a:t>
            </a:r>
            <a:r>
              <a:rPr lang="ja-JP" altLang="en-US" sz="1200" b="0" i="0" u="none" strike="noStrike" cap="none" dirty="0" smtClean="0">
                <a:solidFill>
                  <a:schemeClr val="dk1"/>
                </a:solidFill>
                <a:effectLst/>
                <a:latin typeface="Calibri"/>
                <a:ea typeface="Calibri"/>
                <a:cs typeface="Calibri"/>
                <a:sym typeface="Calibri"/>
              </a:rPr>
              <a:t>費やしている社員の割合は全体の</a:t>
            </a:r>
            <a:r>
              <a:rPr lang="en-US" altLang="ja-JP" sz="1200" b="0" i="0" u="none" strike="noStrike" cap="none" dirty="0" smtClean="0">
                <a:solidFill>
                  <a:schemeClr val="dk1"/>
                </a:solidFill>
                <a:effectLst/>
                <a:latin typeface="Calibri"/>
                <a:ea typeface="Calibri"/>
                <a:cs typeface="Calibri"/>
                <a:sym typeface="Calibri"/>
              </a:rPr>
              <a:t>58</a:t>
            </a:r>
            <a:r>
              <a:rPr lang="ja-JP" altLang="ja-JP" sz="1200" b="0" i="0" u="none" strike="noStrike" cap="none" dirty="0" smtClean="0">
                <a:solidFill>
                  <a:schemeClr val="dk1"/>
                </a:solidFill>
                <a:effectLst/>
                <a:latin typeface="Calibri"/>
                <a:ea typeface="Calibri"/>
                <a:cs typeface="Calibri"/>
                <a:sym typeface="Calibri"/>
              </a:rPr>
              <a:t>％とな</a:t>
            </a:r>
            <a:r>
              <a:rPr lang="ja-JP" altLang="en-US" sz="1200" b="0" i="0" u="none" strike="noStrike" cap="none" dirty="0" smtClean="0">
                <a:solidFill>
                  <a:schemeClr val="dk1"/>
                </a:solidFill>
                <a:effectLst/>
                <a:latin typeface="Calibri"/>
                <a:ea typeface="Calibri"/>
                <a:cs typeface="Calibri"/>
                <a:sym typeface="Calibri"/>
              </a:rPr>
              <a:t>り、</a:t>
            </a:r>
            <a:r>
              <a:rPr lang="ja-JP" altLang="ja-JP" sz="1200" b="0" i="0" u="none" strike="noStrike" cap="none" dirty="0" smtClean="0">
                <a:solidFill>
                  <a:schemeClr val="dk1"/>
                </a:solidFill>
                <a:effectLst/>
                <a:latin typeface="Calibri"/>
                <a:ea typeface="Calibri"/>
                <a:cs typeface="Calibri"/>
                <a:sym typeface="Calibri"/>
              </a:rPr>
              <a:t>半数以上の方が</a:t>
            </a:r>
            <a:r>
              <a:rPr lang="en-US" altLang="ja-JP" sz="1200" b="0" i="0" u="none" strike="noStrike" cap="none" dirty="0" smtClean="0">
                <a:solidFill>
                  <a:schemeClr val="dk1"/>
                </a:solidFill>
                <a:effectLst/>
                <a:latin typeface="Calibri"/>
                <a:ea typeface="Calibri"/>
                <a:cs typeface="Calibri"/>
                <a:sym typeface="Calibri"/>
              </a:rPr>
              <a:t>30</a:t>
            </a:r>
            <a:r>
              <a:rPr lang="ja-JP" altLang="ja-JP" sz="1200" b="0" i="0" u="none" strike="noStrike" cap="none" dirty="0" smtClean="0">
                <a:solidFill>
                  <a:schemeClr val="dk1"/>
                </a:solidFill>
                <a:effectLst/>
                <a:latin typeface="Calibri"/>
                <a:ea typeface="Calibri"/>
                <a:cs typeface="Calibri"/>
                <a:sym typeface="Calibri"/>
              </a:rPr>
              <a:t>分以上</a:t>
            </a:r>
            <a:r>
              <a:rPr lang="ja-JP" altLang="en-US" sz="1200" b="0" i="0" u="none" strike="noStrike" cap="none" dirty="0" smtClean="0">
                <a:solidFill>
                  <a:schemeClr val="dk1"/>
                </a:solidFill>
                <a:effectLst/>
                <a:latin typeface="Calibri"/>
                <a:ea typeface="Calibri"/>
                <a:cs typeface="Calibri"/>
                <a:sym typeface="Calibri"/>
              </a:rPr>
              <a:t>の</a:t>
            </a:r>
            <a:r>
              <a:rPr lang="ja-JP" altLang="ja-JP" sz="1200" b="0" i="0" u="none" strike="noStrike" cap="none" dirty="0" smtClean="0">
                <a:solidFill>
                  <a:schemeClr val="dk1"/>
                </a:solidFill>
                <a:effectLst/>
                <a:latin typeface="Calibri"/>
                <a:ea typeface="Calibri"/>
                <a:cs typeface="Calibri"/>
                <a:sym typeface="Calibri"/>
              </a:rPr>
              <a:t>時間</a:t>
            </a:r>
            <a:r>
              <a:rPr lang="ja-JP" altLang="en-US" sz="1200" b="0" i="0" u="none" strike="noStrike" cap="none" dirty="0" smtClean="0">
                <a:solidFill>
                  <a:schemeClr val="dk1"/>
                </a:solidFill>
                <a:effectLst/>
                <a:latin typeface="Calibri"/>
                <a:ea typeface="Calibri"/>
                <a:cs typeface="Calibri"/>
                <a:sym typeface="Calibri"/>
              </a:rPr>
              <a:t>を費やしていることがわかりまし</a:t>
            </a:r>
            <a:r>
              <a:rPr lang="ja-JP" altLang="ja-JP" sz="1200" b="0" i="0" u="none" strike="noStrike" cap="none" dirty="0" smtClean="0">
                <a:solidFill>
                  <a:schemeClr val="dk1"/>
                </a:solidFill>
                <a:effectLst/>
                <a:latin typeface="Calibri"/>
                <a:ea typeface="Calibri"/>
                <a:cs typeface="Calibri"/>
                <a:sym typeface="Calibri"/>
              </a:rPr>
              <a:t>た。</a:t>
            </a: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6103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この調査結果より、社内でも情報収集に費やす時間の削減は</a:t>
            </a:r>
            <a:r>
              <a:rPr kumimoji="1" lang="ja-JP" altLang="en-US" sz="1200" b="0" dirty="0" smtClean="0">
                <a:solidFill>
                  <a:srgbClr val="EA0000"/>
                </a:solidFill>
                <a:latin typeface="メイリオ" panose="020B0604030504040204" pitchFamily="50" charset="-128"/>
                <a:ea typeface="メイリオ" panose="020B0604030504040204" pitchFamily="50" charset="-128"/>
              </a:rPr>
              <a:t>業務全体</a:t>
            </a:r>
            <a:r>
              <a:rPr kumimoji="1" lang="ja-JP" altLang="en-US" sz="800" b="0" dirty="0" smtClean="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ja-JP" altLang="en-US" sz="1200" b="0" dirty="0" smtClean="0">
                <a:solidFill>
                  <a:srgbClr val="EA0000"/>
                </a:solidFill>
                <a:latin typeface="メイリオ" panose="020B0604030504040204" pitchFamily="50" charset="-128"/>
                <a:ea typeface="メイリオ" panose="020B0604030504040204" pitchFamily="50" charset="-128"/>
              </a:rPr>
              <a:t>改善に効果的だと考えます。</a:t>
            </a:r>
            <a:endParaRPr lang="ja-JP" altLang="ja-JP" sz="1200" b="0" i="0" u="none" strike="noStrike" cap="none" dirty="0" smtClean="0">
              <a:solidFill>
                <a:schemeClr val="dk1"/>
              </a:solidFill>
              <a:effectLst/>
              <a:latin typeface="Calibri"/>
              <a:ea typeface="Calibri"/>
              <a:cs typeface="Calibri"/>
              <a:sym typeface="Calibri"/>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9035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　次に</a:t>
            </a:r>
            <a:r>
              <a:rPr lang="ja-JP" altLang="en-US" sz="1200" b="0" i="0" u="none" strike="noStrike" cap="none" dirty="0" smtClean="0">
                <a:solidFill>
                  <a:schemeClr val="dk1"/>
                </a:solidFill>
                <a:effectLst/>
                <a:latin typeface="Calibri"/>
                <a:ea typeface="Calibri"/>
                <a:cs typeface="Calibri"/>
                <a:sym typeface="Calibri"/>
              </a:rPr>
              <a:t>、情報収集時に、困ったことや時間がかかる理由について調査を行いました。</a:t>
            </a:r>
            <a:r>
              <a:rPr lang="ja-JP" altLang="ja-JP" sz="1200" b="0" i="0" u="none" strike="noStrike" cap="none" dirty="0" smtClean="0">
                <a:solidFill>
                  <a:schemeClr val="dk1"/>
                </a:solidFill>
                <a:effectLst/>
                <a:latin typeface="Calibri"/>
                <a:ea typeface="Calibri"/>
                <a:cs typeface="Calibri"/>
                <a:sym typeface="Calibri"/>
              </a:rPr>
              <a:t>「どこに情報が記載されているかわからない」「情報が多く確認するのに時間がかかる」「内容を理解するのに時間がかかる」「検索の仕方がわからない」「そもそも情報がない」「裏付けを確認するのに時間がかかる」等の課題がありました。これらの課題の内、全体の約</a:t>
            </a:r>
            <a:r>
              <a:rPr lang="en-US" altLang="ja-JP" sz="1200" b="0" i="0" u="none" strike="noStrike" cap="none" dirty="0" smtClean="0">
                <a:solidFill>
                  <a:schemeClr val="dk1"/>
                </a:solidFill>
                <a:effectLst/>
                <a:latin typeface="Calibri"/>
                <a:ea typeface="Calibri"/>
                <a:cs typeface="Calibri"/>
                <a:sym typeface="Calibri"/>
              </a:rPr>
              <a:t>65%</a:t>
            </a:r>
            <a:r>
              <a:rPr lang="ja-JP" altLang="ja-JP" sz="1200" b="0" i="0" u="none" strike="noStrike" cap="none" dirty="0" smtClean="0">
                <a:solidFill>
                  <a:schemeClr val="dk1"/>
                </a:solidFill>
                <a:effectLst/>
                <a:latin typeface="Calibri"/>
                <a:ea typeface="Calibri"/>
                <a:cs typeface="Calibri"/>
                <a:sym typeface="Calibri"/>
              </a:rPr>
              <a:t>の課題が</a:t>
            </a:r>
            <a:r>
              <a:rPr lang="en-US" altLang="ja-JP" sz="1200" b="0" i="0" u="none" strike="noStrike" cap="none" dirty="0" smtClean="0">
                <a:solidFill>
                  <a:schemeClr val="dk1"/>
                </a:solidFill>
                <a:effectLst/>
                <a:latin typeface="Calibri"/>
                <a:ea typeface="Calibri"/>
                <a:cs typeface="Calibri"/>
                <a:sym typeface="Calibri"/>
              </a:rPr>
              <a:t>AI</a:t>
            </a:r>
            <a:r>
              <a:rPr lang="ja-JP" altLang="ja-JP" sz="1200" b="0" i="0" u="none" strike="noStrike" cap="none" dirty="0" smtClean="0">
                <a:solidFill>
                  <a:schemeClr val="dk1"/>
                </a:solidFill>
                <a:effectLst/>
                <a:latin typeface="Calibri"/>
                <a:ea typeface="Calibri"/>
                <a:cs typeface="Calibri"/>
                <a:sym typeface="Calibri"/>
              </a:rPr>
              <a:t>検索ツールを使用することにより改善できる課題でした。</a:t>
            </a: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1110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この結果より、情報収集における課題解決に</a:t>
            </a:r>
            <a:r>
              <a:rPr lang="en-US" altLang="ja-JP" sz="1200" b="0" i="0" u="none" strike="noStrike" cap="none" dirty="0" smtClean="0">
                <a:solidFill>
                  <a:schemeClr val="dk1"/>
                </a:solidFill>
                <a:effectLst/>
                <a:latin typeface="Calibri"/>
                <a:ea typeface="Calibri"/>
                <a:cs typeface="Calibri"/>
                <a:sym typeface="Calibri"/>
              </a:rPr>
              <a:t>AI</a:t>
            </a:r>
            <a:r>
              <a:rPr lang="ja-JP" altLang="ja-JP" sz="1200" b="0" i="0" u="none" strike="noStrike" cap="none" dirty="0" smtClean="0">
                <a:solidFill>
                  <a:schemeClr val="dk1"/>
                </a:solidFill>
                <a:effectLst/>
                <a:latin typeface="Calibri"/>
                <a:ea typeface="Calibri"/>
                <a:cs typeface="Calibri"/>
                <a:sym typeface="Calibri"/>
              </a:rPr>
              <a:t>検索ツールは有効的であると考えられます。</a:t>
            </a: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2204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表紙" type="blank">
  <p:cSld name="BLANK">
    <p:spTree>
      <p:nvGrpSpPr>
        <p:cNvPr id="1" name="Shape 15"/>
        <p:cNvGrpSpPr/>
        <p:nvPr/>
      </p:nvGrpSpPr>
      <p:grpSpPr>
        <a:xfrm>
          <a:off x="0" y="0"/>
          <a:ext cx="0" cy="0"/>
          <a:chOff x="0" y="0"/>
          <a:chExt cx="0" cy="0"/>
        </a:xfrm>
      </p:grpSpPr>
      <p:pic>
        <p:nvPicPr>
          <p:cNvPr id="16" name="Google Shape;16;p9"/>
          <p:cNvPicPr preferRelativeResize="0"/>
          <p:nvPr/>
        </p:nvPicPr>
        <p:blipFill rotWithShape="1">
          <a:blip r:embed="rId2">
            <a:alphaModFix/>
          </a:blip>
          <a:srcRect r="79713"/>
          <a:stretch/>
        </p:blipFill>
        <p:spPr>
          <a:xfrm>
            <a:off x="184" y="0"/>
            <a:ext cx="2009592" cy="6858000"/>
          </a:xfrm>
          <a:prstGeom prst="rect">
            <a:avLst/>
          </a:prstGeom>
          <a:noFill/>
          <a:ln>
            <a:noFill/>
          </a:ln>
        </p:spPr>
      </p:pic>
      <p:pic>
        <p:nvPicPr>
          <p:cNvPr id="17" name="Google Shape;17;p9"/>
          <p:cNvPicPr preferRelativeResize="0"/>
          <p:nvPr/>
        </p:nvPicPr>
        <p:blipFill rotWithShape="1">
          <a:blip r:embed="rId3">
            <a:alphaModFix/>
          </a:blip>
          <a:srcRect/>
          <a:stretch/>
        </p:blipFill>
        <p:spPr>
          <a:xfrm>
            <a:off x="7514433" y="309793"/>
            <a:ext cx="2040955" cy="801003"/>
          </a:xfrm>
          <a:prstGeom prst="rect">
            <a:avLst/>
          </a:prstGeom>
          <a:noFill/>
          <a:ln>
            <a:noFill/>
          </a:ln>
        </p:spPr>
      </p:pic>
      <p:sp>
        <p:nvSpPr>
          <p:cNvPr id="18" name="Google Shape;18;p9"/>
          <p:cNvSpPr/>
          <p:nvPr/>
        </p:nvSpPr>
        <p:spPr>
          <a:xfrm>
            <a:off x="6837528" y="6625061"/>
            <a:ext cx="2652547" cy="135422"/>
          </a:xfrm>
          <a:prstGeom prst="rect">
            <a:avLst/>
          </a:prstGeom>
          <a:noFill/>
          <a:ln>
            <a:noFill/>
          </a:ln>
        </p:spPr>
        <p:txBody>
          <a:bodyPr spcFirstLastPara="1" wrap="square" lIns="0" tIns="0" rIns="0" bIns="0" anchor="b" anchorCtr="0">
            <a:spAutoFit/>
          </a:bodyPr>
          <a:lstStyle/>
          <a:p>
            <a:pPr marL="0" marR="0" lvl="0" indent="0" algn="r" rtl="0">
              <a:lnSpc>
                <a:spcPct val="110000"/>
              </a:lnSpc>
              <a:spcBef>
                <a:spcPts val="0"/>
              </a:spcBef>
              <a:spcAft>
                <a:spcPts val="0"/>
              </a:spcAft>
              <a:buClr>
                <a:srgbClr val="0C0C0C"/>
              </a:buClr>
              <a:buSzPts val="800"/>
              <a:buFont typeface="Arial"/>
              <a:buNone/>
            </a:pPr>
            <a:r>
              <a:rPr lang="ja-JP"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rPr>
              <a:t>© KYOCERA Communication Systems Co</a:t>
            </a:r>
            <a:r>
              <a:rPr lang="ja-JP" sz="800" b="0" i="0" u="none" strike="noStrike" cap="none" dirty="0" err="1">
                <a:solidFill>
                  <a:srgbClr val="0C0C0C"/>
                </a:solidFill>
                <a:latin typeface="ＭＳ Ｐゴシック" panose="020B0600070205080204" pitchFamily="50" charset="-128"/>
                <a:ea typeface="ＭＳ Ｐゴシック" panose="020B0600070205080204" pitchFamily="50" charset="-128"/>
                <a:cs typeface="Arial"/>
                <a:sym typeface="Arial"/>
              </a:rPr>
              <a:t>.,</a:t>
            </a:r>
            <a:r>
              <a:rPr lang="ja-JP"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rPr>
              <a:t> Ltd.</a:t>
            </a:r>
            <a:endParaRPr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コンテンツ（装飾あり）">
  <p:cSld name="コンテンツ（装飾あり）">
    <p:spTree>
      <p:nvGrpSpPr>
        <p:cNvPr id="1" name="Shape 19"/>
        <p:cNvGrpSpPr/>
        <p:nvPr/>
      </p:nvGrpSpPr>
      <p:grpSpPr>
        <a:xfrm>
          <a:off x="0" y="0"/>
          <a:ext cx="0" cy="0"/>
          <a:chOff x="0" y="0"/>
          <a:chExt cx="0" cy="0"/>
        </a:xfrm>
      </p:grpSpPr>
      <p:pic>
        <p:nvPicPr>
          <p:cNvPr id="20" name="Google Shape;20;p10"/>
          <p:cNvPicPr preferRelativeResize="0"/>
          <p:nvPr/>
        </p:nvPicPr>
        <p:blipFill rotWithShape="1">
          <a:blip r:embed="rId2">
            <a:alphaModFix/>
          </a:blip>
          <a:srcRect l="4933" r="87504"/>
          <a:stretch/>
        </p:blipFill>
        <p:spPr>
          <a:xfrm>
            <a:off x="0" y="132"/>
            <a:ext cx="749300" cy="6857868"/>
          </a:xfrm>
          <a:prstGeom prst="rect">
            <a:avLst/>
          </a:prstGeom>
          <a:noFill/>
          <a:ln>
            <a:noFill/>
          </a:ln>
        </p:spPr>
      </p:pic>
      <p:grpSp>
        <p:nvGrpSpPr>
          <p:cNvPr id="21" name="Google Shape;21;p10"/>
          <p:cNvGrpSpPr/>
          <p:nvPr/>
        </p:nvGrpSpPr>
        <p:grpSpPr>
          <a:xfrm>
            <a:off x="944165" y="694895"/>
            <a:ext cx="8545909" cy="46800"/>
            <a:chOff x="944165" y="694895"/>
            <a:chExt cx="8545909" cy="71438"/>
          </a:xfrm>
        </p:grpSpPr>
        <p:sp>
          <p:nvSpPr>
            <p:cNvPr id="22" name="Google Shape;22;p10"/>
            <p:cNvSpPr/>
            <p:nvPr/>
          </p:nvSpPr>
          <p:spPr>
            <a:xfrm>
              <a:off x="944165" y="694895"/>
              <a:ext cx="8545909" cy="71438"/>
            </a:xfrm>
            <a:prstGeom prst="rect">
              <a:avLst/>
            </a:prstGeom>
            <a:solidFill>
              <a:srgbClr val="FF2540"/>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1"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sp>
          <p:nvSpPr>
            <p:cNvPr id="23" name="Google Shape;23;p10"/>
            <p:cNvSpPr/>
            <p:nvPr/>
          </p:nvSpPr>
          <p:spPr>
            <a:xfrm>
              <a:off x="9199969" y="694895"/>
              <a:ext cx="72157" cy="71438"/>
            </a:xfrm>
            <a:prstGeom prst="rect">
              <a:avLst/>
            </a:prstGeom>
            <a:solidFill>
              <a:srgbClr val="EBEEF1"/>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1"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sp>
          <p:nvSpPr>
            <p:cNvPr id="24" name="Google Shape;24;p10"/>
            <p:cNvSpPr/>
            <p:nvPr/>
          </p:nvSpPr>
          <p:spPr>
            <a:xfrm>
              <a:off x="9346489" y="694895"/>
              <a:ext cx="72157" cy="71438"/>
            </a:xfrm>
            <a:prstGeom prst="rect">
              <a:avLst/>
            </a:prstGeom>
            <a:solidFill>
              <a:srgbClr val="EBEEF1"/>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1"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grpSp>
      <p:sp>
        <p:nvSpPr>
          <p:cNvPr id="25" name="Google Shape;25;p10"/>
          <p:cNvSpPr/>
          <p:nvPr/>
        </p:nvSpPr>
        <p:spPr>
          <a:xfrm>
            <a:off x="4728965" y="6625546"/>
            <a:ext cx="448071" cy="126914"/>
          </a:xfrm>
          <a:prstGeom prst="parallelogram">
            <a:avLst>
              <a:gd name="adj" fmla="val 64235"/>
            </a:avLst>
          </a:prstGeom>
          <a:solidFill>
            <a:srgbClr val="D8D8D8"/>
          </a:solidFill>
          <a:ln>
            <a:noFill/>
          </a:ln>
          <a:effectLst>
            <a:outerShdw blurRad="12700" dist="12700" dir="2400000" algn="ctr"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sp>
        <p:nvSpPr>
          <p:cNvPr id="26" name="Google Shape;26;p10"/>
          <p:cNvSpPr/>
          <p:nvPr/>
        </p:nvSpPr>
        <p:spPr>
          <a:xfrm>
            <a:off x="944166" y="6554936"/>
            <a:ext cx="8546400" cy="18000"/>
          </a:xfrm>
          <a:prstGeom prst="rect">
            <a:avLst/>
          </a:prstGeom>
          <a:solidFill>
            <a:srgbClr val="FF2540"/>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0"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sp>
        <p:nvSpPr>
          <p:cNvPr id="27" name="Google Shape;27;p10"/>
          <p:cNvSpPr txBox="1">
            <a:spLocks noGrp="1"/>
          </p:cNvSpPr>
          <p:nvPr>
            <p:ph type="sldNum" idx="12"/>
          </p:nvPr>
        </p:nvSpPr>
        <p:spPr>
          <a:xfrm>
            <a:off x="3838575" y="6492792"/>
            <a:ext cx="222885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000" b="0" i="0" u="none" strike="noStrike" cap="none">
                <a:solidFill>
                  <a:srgbClr val="888888"/>
                </a:solidFill>
                <a:latin typeface="ＭＳ Ｐゴシック" panose="020B0600070205080204" pitchFamily="50" charset="-128"/>
                <a:ea typeface="ＭＳ Ｐゴシック" panose="020B0600070205080204" pitchFamily="50" charset="-128"/>
                <a:cs typeface="Arial"/>
                <a:sym typeface="Arial"/>
              </a:defRPr>
            </a:lvl1pPr>
            <a:lvl2pPr marL="0" lvl="1" indent="0" algn="ctr">
              <a:spcBef>
                <a:spcPts val="0"/>
              </a:spcBef>
              <a:buNone/>
              <a:defRPr sz="1000" b="0" i="0" u="none" strike="noStrike" cap="none">
                <a:solidFill>
                  <a:srgbClr val="888888"/>
                </a:solidFill>
                <a:latin typeface="Arial"/>
                <a:ea typeface="Arial"/>
                <a:cs typeface="Arial"/>
                <a:sym typeface="Arial"/>
              </a:defRPr>
            </a:lvl2pPr>
            <a:lvl3pPr marL="0" lvl="2" indent="0" algn="ctr">
              <a:spcBef>
                <a:spcPts val="0"/>
              </a:spcBef>
              <a:buNone/>
              <a:defRPr sz="1000" b="0" i="0" u="none" strike="noStrike" cap="none">
                <a:solidFill>
                  <a:srgbClr val="888888"/>
                </a:solidFill>
                <a:latin typeface="Arial"/>
                <a:ea typeface="Arial"/>
                <a:cs typeface="Arial"/>
                <a:sym typeface="Arial"/>
              </a:defRPr>
            </a:lvl3pPr>
            <a:lvl4pPr marL="0" lvl="3" indent="0" algn="ctr">
              <a:spcBef>
                <a:spcPts val="0"/>
              </a:spcBef>
              <a:buNone/>
              <a:defRPr sz="1000" b="0" i="0" u="none" strike="noStrike" cap="none">
                <a:solidFill>
                  <a:srgbClr val="888888"/>
                </a:solidFill>
                <a:latin typeface="Arial"/>
                <a:ea typeface="Arial"/>
                <a:cs typeface="Arial"/>
                <a:sym typeface="Arial"/>
              </a:defRPr>
            </a:lvl4pPr>
            <a:lvl5pPr marL="0" lvl="4" indent="0" algn="ctr">
              <a:spcBef>
                <a:spcPts val="0"/>
              </a:spcBef>
              <a:buNone/>
              <a:defRPr sz="1000" b="0" i="0" u="none" strike="noStrike" cap="none">
                <a:solidFill>
                  <a:srgbClr val="888888"/>
                </a:solidFill>
                <a:latin typeface="Arial"/>
                <a:ea typeface="Arial"/>
                <a:cs typeface="Arial"/>
                <a:sym typeface="Arial"/>
              </a:defRPr>
            </a:lvl5pPr>
            <a:lvl6pPr marL="0" lvl="5" indent="0" algn="ctr">
              <a:spcBef>
                <a:spcPts val="0"/>
              </a:spcBef>
              <a:buNone/>
              <a:defRPr sz="1000" b="0" i="0" u="none" strike="noStrike" cap="none">
                <a:solidFill>
                  <a:srgbClr val="888888"/>
                </a:solidFill>
                <a:latin typeface="Arial"/>
                <a:ea typeface="Arial"/>
                <a:cs typeface="Arial"/>
                <a:sym typeface="Arial"/>
              </a:defRPr>
            </a:lvl6pPr>
            <a:lvl7pPr marL="0" lvl="6" indent="0" algn="ctr">
              <a:spcBef>
                <a:spcPts val="0"/>
              </a:spcBef>
              <a:buNone/>
              <a:defRPr sz="1000" b="0" i="0" u="none" strike="noStrike" cap="none">
                <a:solidFill>
                  <a:srgbClr val="888888"/>
                </a:solidFill>
                <a:latin typeface="Arial"/>
                <a:ea typeface="Arial"/>
                <a:cs typeface="Arial"/>
                <a:sym typeface="Arial"/>
              </a:defRPr>
            </a:lvl7pPr>
            <a:lvl8pPr marL="0" lvl="7" indent="0" algn="ctr">
              <a:spcBef>
                <a:spcPts val="0"/>
              </a:spcBef>
              <a:buNone/>
              <a:defRPr sz="1000" b="0" i="0" u="none" strike="noStrike" cap="none">
                <a:solidFill>
                  <a:srgbClr val="888888"/>
                </a:solidFill>
                <a:latin typeface="Arial"/>
                <a:ea typeface="Arial"/>
                <a:cs typeface="Arial"/>
                <a:sym typeface="Arial"/>
              </a:defRPr>
            </a:lvl8pPr>
            <a:lvl9pPr marL="0" lvl="8" indent="0" algn="ctr">
              <a:spcBef>
                <a:spcPts val="0"/>
              </a:spcBef>
              <a:buNone/>
              <a:defRPr sz="10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dirty="0"/>
          </a:p>
        </p:txBody>
      </p:sp>
      <p:sp>
        <p:nvSpPr>
          <p:cNvPr id="28" name="Google Shape;28;p10"/>
          <p:cNvSpPr txBox="1">
            <a:spLocks noGrp="1"/>
          </p:cNvSpPr>
          <p:nvPr>
            <p:ph type="title"/>
          </p:nvPr>
        </p:nvSpPr>
        <p:spPr>
          <a:xfrm>
            <a:off x="954001" y="127450"/>
            <a:ext cx="7193712" cy="63160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ＭＳ Ｐゴシック" panose="020B0600070205080204" pitchFamily="50" charset="-128"/>
                <a:ea typeface="ＭＳ Ｐゴシック" panose="020B0600070205080204" pitchFamily="50" charset="-128"/>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9" name="Google Shape;29;p10"/>
          <p:cNvSpPr/>
          <p:nvPr/>
        </p:nvSpPr>
        <p:spPr>
          <a:xfrm>
            <a:off x="8396485" y="166688"/>
            <a:ext cx="1142619" cy="27656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ＭＳ Ｐゴシック" panose="020B0600070205080204" pitchFamily="50" charset="-128"/>
              <a:ea typeface="ＭＳ Ｐゴシック" panose="020B0600070205080204" pitchFamily="50" charset="-128"/>
              <a:cs typeface="Arial"/>
              <a:sym typeface="Arial"/>
            </a:endParaRPr>
          </a:p>
        </p:txBody>
      </p:sp>
      <p:pic>
        <p:nvPicPr>
          <p:cNvPr id="30" name="Google Shape;30;p10"/>
          <p:cNvPicPr preferRelativeResize="0"/>
          <p:nvPr/>
        </p:nvPicPr>
        <p:blipFill rotWithShape="1">
          <a:blip r:embed="rId3">
            <a:alphaModFix/>
          </a:blip>
          <a:srcRect/>
          <a:stretch/>
        </p:blipFill>
        <p:spPr>
          <a:xfrm>
            <a:off x="8212435" y="148185"/>
            <a:ext cx="1326669" cy="509717"/>
          </a:xfrm>
          <a:prstGeom prst="rect">
            <a:avLst/>
          </a:prstGeom>
          <a:noFill/>
          <a:ln>
            <a:noFill/>
          </a:ln>
        </p:spPr>
      </p:pic>
      <p:sp>
        <p:nvSpPr>
          <p:cNvPr id="31" name="Google Shape;31;p10"/>
          <p:cNvSpPr/>
          <p:nvPr/>
        </p:nvSpPr>
        <p:spPr>
          <a:xfrm>
            <a:off x="6837528" y="6625061"/>
            <a:ext cx="2652547" cy="135422"/>
          </a:xfrm>
          <a:prstGeom prst="rect">
            <a:avLst/>
          </a:prstGeom>
          <a:noFill/>
          <a:ln>
            <a:noFill/>
          </a:ln>
        </p:spPr>
        <p:txBody>
          <a:bodyPr spcFirstLastPara="1" wrap="square" lIns="0" tIns="0" rIns="0" bIns="0" anchor="b" anchorCtr="0">
            <a:spAutoFit/>
          </a:bodyPr>
          <a:lstStyle/>
          <a:p>
            <a:pPr marL="0" marR="0" lvl="0" indent="0" algn="r" rtl="0">
              <a:lnSpc>
                <a:spcPct val="110000"/>
              </a:lnSpc>
              <a:spcBef>
                <a:spcPts val="0"/>
              </a:spcBef>
              <a:spcAft>
                <a:spcPts val="0"/>
              </a:spcAft>
              <a:buClr>
                <a:srgbClr val="0C0C0C"/>
              </a:buClr>
              <a:buSzPts val="800"/>
              <a:buFont typeface="Arial"/>
              <a:buNone/>
            </a:pPr>
            <a:r>
              <a:rPr lang="ja-JP"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rPr>
              <a:t>© KYOCERA Communication Systems Co</a:t>
            </a:r>
            <a:r>
              <a:rPr lang="ja-JP" sz="800" b="0" i="0" u="none" strike="noStrike" cap="none" dirty="0" err="1">
                <a:solidFill>
                  <a:srgbClr val="0C0C0C"/>
                </a:solidFill>
                <a:latin typeface="ＭＳ Ｐゴシック" panose="020B0600070205080204" pitchFamily="50" charset="-128"/>
                <a:ea typeface="ＭＳ Ｐゴシック" panose="020B0600070205080204" pitchFamily="50" charset="-128"/>
                <a:cs typeface="Arial"/>
                <a:sym typeface="Arial"/>
              </a:rPr>
              <a:t>.,</a:t>
            </a:r>
            <a:r>
              <a:rPr lang="ja-JP"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rPr>
              <a:t> Ltd.</a:t>
            </a:r>
            <a:endParaRPr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締め">
  <p:cSld name="締め">
    <p:spTree>
      <p:nvGrpSpPr>
        <p:cNvPr id="1" name="Shape 32"/>
        <p:cNvGrpSpPr/>
        <p:nvPr/>
      </p:nvGrpSpPr>
      <p:grpSpPr>
        <a:xfrm>
          <a:off x="0" y="0"/>
          <a:ext cx="0" cy="0"/>
          <a:chOff x="0" y="0"/>
          <a:chExt cx="0" cy="0"/>
        </a:xfrm>
      </p:grpSpPr>
      <p:pic>
        <p:nvPicPr>
          <p:cNvPr id="33" name="Google Shape;33;p11"/>
          <p:cNvPicPr preferRelativeResize="0"/>
          <p:nvPr/>
        </p:nvPicPr>
        <p:blipFill rotWithShape="1">
          <a:blip r:embed="rId2">
            <a:alphaModFix/>
          </a:blip>
          <a:srcRect r="79713"/>
          <a:stretch/>
        </p:blipFill>
        <p:spPr>
          <a:xfrm rot="10800000">
            <a:off x="7896408" y="0"/>
            <a:ext cx="2009592" cy="6858000"/>
          </a:xfrm>
          <a:prstGeom prst="rect">
            <a:avLst/>
          </a:prstGeom>
          <a:noFill/>
          <a:ln>
            <a:noFill/>
          </a:ln>
        </p:spPr>
      </p:pic>
      <p:pic>
        <p:nvPicPr>
          <p:cNvPr id="34" name="Google Shape;34;p11"/>
          <p:cNvPicPr preferRelativeResize="0"/>
          <p:nvPr/>
        </p:nvPicPr>
        <p:blipFill rotWithShape="1">
          <a:blip r:embed="rId3">
            <a:alphaModFix/>
          </a:blip>
          <a:srcRect/>
          <a:stretch/>
        </p:blipFill>
        <p:spPr>
          <a:xfrm>
            <a:off x="2168098" y="2296622"/>
            <a:ext cx="4081046" cy="1601666"/>
          </a:xfrm>
          <a:prstGeom prst="rect">
            <a:avLst/>
          </a:prstGeom>
          <a:noFill/>
          <a:ln>
            <a:noFill/>
          </a:ln>
        </p:spPr>
      </p:pic>
      <p:sp>
        <p:nvSpPr>
          <p:cNvPr id="35" name="Google Shape;35;p11"/>
          <p:cNvSpPr/>
          <p:nvPr/>
        </p:nvSpPr>
        <p:spPr>
          <a:xfrm>
            <a:off x="5964067" y="6625061"/>
            <a:ext cx="2652547" cy="135422"/>
          </a:xfrm>
          <a:prstGeom prst="rect">
            <a:avLst/>
          </a:prstGeom>
          <a:noFill/>
          <a:ln>
            <a:noFill/>
          </a:ln>
        </p:spPr>
        <p:txBody>
          <a:bodyPr spcFirstLastPara="1" wrap="square" lIns="0" tIns="0" rIns="0" bIns="0" anchor="b" anchorCtr="0">
            <a:spAutoFit/>
          </a:bodyPr>
          <a:lstStyle/>
          <a:p>
            <a:pPr marL="0" marR="0" lvl="0" indent="0" algn="r" rtl="0">
              <a:lnSpc>
                <a:spcPct val="110000"/>
              </a:lnSpc>
              <a:spcBef>
                <a:spcPts val="0"/>
              </a:spcBef>
              <a:spcAft>
                <a:spcPts val="0"/>
              </a:spcAft>
              <a:buClr>
                <a:srgbClr val="0C0C0C"/>
              </a:buClr>
              <a:buSzPts val="800"/>
              <a:buFont typeface="Arial"/>
              <a:buNone/>
            </a:pPr>
            <a:r>
              <a:rPr lang="ja-JP"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rPr>
              <a:t>© KYOCERA Communication Systems Co</a:t>
            </a:r>
            <a:r>
              <a:rPr lang="ja-JP" sz="800" b="0" i="0" u="none" strike="noStrike" cap="none" dirty="0" err="1">
                <a:solidFill>
                  <a:srgbClr val="0C0C0C"/>
                </a:solidFill>
                <a:latin typeface="ＭＳ Ｐゴシック" panose="020B0600070205080204" pitchFamily="50" charset="-128"/>
                <a:ea typeface="ＭＳ Ｐゴシック" panose="020B0600070205080204" pitchFamily="50" charset="-128"/>
                <a:cs typeface="Arial"/>
                <a:sym typeface="Arial"/>
              </a:rPr>
              <a:t>.,</a:t>
            </a:r>
            <a:r>
              <a:rPr lang="ja-JP"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rPr>
              <a:t> Ltd.</a:t>
            </a:r>
            <a:endParaRPr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コンテンツ（装飾なし）">
  <p:cSld name="コンテンツ（装飾なし）">
    <p:spTree>
      <p:nvGrpSpPr>
        <p:cNvPr id="1" name="Shape 36"/>
        <p:cNvGrpSpPr/>
        <p:nvPr/>
      </p:nvGrpSpPr>
      <p:grpSpPr>
        <a:xfrm>
          <a:off x="0" y="0"/>
          <a:ext cx="0" cy="0"/>
          <a:chOff x="0" y="0"/>
          <a:chExt cx="0" cy="0"/>
        </a:xfrm>
      </p:grpSpPr>
      <p:grpSp>
        <p:nvGrpSpPr>
          <p:cNvPr id="37" name="Google Shape;37;p12"/>
          <p:cNvGrpSpPr/>
          <p:nvPr/>
        </p:nvGrpSpPr>
        <p:grpSpPr>
          <a:xfrm>
            <a:off x="415924" y="694895"/>
            <a:ext cx="9072000" cy="46800"/>
            <a:chOff x="415924" y="694895"/>
            <a:chExt cx="9072000" cy="71438"/>
          </a:xfrm>
        </p:grpSpPr>
        <p:sp>
          <p:nvSpPr>
            <p:cNvPr id="38" name="Google Shape;38;p12"/>
            <p:cNvSpPr/>
            <p:nvPr/>
          </p:nvSpPr>
          <p:spPr>
            <a:xfrm>
              <a:off x="415924" y="694895"/>
              <a:ext cx="9072000" cy="71438"/>
            </a:xfrm>
            <a:prstGeom prst="rect">
              <a:avLst/>
            </a:prstGeom>
            <a:solidFill>
              <a:srgbClr val="FF2540"/>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1"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sp>
          <p:nvSpPr>
            <p:cNvPr id="39" name="Google Shape;39;p12"/>
            <p:cNvSpPr/>
            <p:nvPr/>
          </p:nvSpPr>
          <p:spPr>
            <a:xfrm>
              <a:off x="9199969" y="694895"/>
              <a:ext cx="72157" cy="71438"/>
            </a:xfrm>
            <a:prstGeom prst="rect">
              <a:avLst/>
            </a:prstGeom>
            <a:solidFill>
              <a:srgbClr val="EBEEF1"/>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1"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sp>
          <p:nvSpPr>
            <p:cNvPr id="40" name="Google Shape;40;p12"/>
            <p:cNvSpPr/>
            <p:nvPr/>
          </p:nvSpPr>
          <p:spPr>
            <a:xfrm>
              <a:off x="9346489" y="694895"/>
              <a:ext cx="72157" cy="71438"/>
            </a:xfrm>
            <a:prstGeom prst="rect">
              <a:avLst/>
            </a:prstGeom>
            <a:solidFill>
              <a:srgbClr val="EBEEF1"/>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1"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grpSp>
      <p:sp>
        <p:nvSpPr>
          <p:cNvPr id="41" name="Google Shape;41;p12"/>
          <p:cNvSpPr/>
          <p:nvPr/>
        </p:nvSpPr>
        <p:spPr>
          <a:xfrm>
            <a:off x="4728965" y="6625546"/>
            <a:ext cx="448071" cy="126914"/>
          </a:xfrm>
          <a:prstGeom prst="parallelogram">
            <a:avLst>
              <a:gd name="adj" fmla="val 64235"/>
            </a:avLst>
          </a:prstGeom>
          <a:solidFill>
            <a:srgbClr val="D8D8D8"/>
          </a:solidFill>
          <a:ln>
            <a:noFill/>
          </a:ln>
          <a:effectLst>
            <a:outerShdw blurRad="12700" dist="12700" dir="2400000" algn="ctr"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sp>
        <p:nvSpPr>
          <p:cNvPr id="42" name="Google Shape;42;p12"/>
          <p:cNvSpPr/>
          <p:nvPr/>
        </p:nvSpPr>
        <p:spPr>
          <a:xfrm>
            <a:off x="415924" y="6554936"/>
            <a:ext cx="9072000" cy="18000"/>
          </a:xfrm>
          <a:prstGeom prst="rect">
            <a:avLst/>
          </a:prstGeom>
          <a:solidFill>
            <a:srgbClr val="FF2540"/>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0"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sp>
        <p:nvSpPr>
          <p:cNvPr id="43" name="Google Shape;43;p12"/>
          <p:cNvSpPr txBox="1">
            <a:spLocks noGrp="1"/>
          </p:cNvSpPr>
          <p:nvPr>
            <p:ph type="sldNum" idx="12"/>
          </p:nvPr>
        </p:nvSpPr>
        <p:spPr>
          <a:xfrm>
            <a:off x="3838575" y="6492792"/>
            <a:ext cx="222885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000" b="0" i="0" u="none" strike="noStrike" cap="none">
                <a:solidFill>
                  <a:srgbClr val="888888"/>
                </a:solidFill>
                <a:latin typeface="ＭＳ Ｐゴシック" panose="020B0600070205080204" pitchFamily="50" charset="-128"/>
                <a:ea typeface="ＭＳ Ｐゴシック" panose="020B0600070205080204" pitchFamily="50" charset="-128"/>
                <a:cs typeface="Arial"/>
                <a:sym typeface="Arial"/>
              </a:defRPr>
            </a:lvl1pPr>
            <a:lvl2pPr marL="0" lvl="1" indent="0" algn="ctr">
              <a:spcBef>
                <a:spcPts val="0"/>
              </a:spcBef>
              <a:buNone/>
              <a:defRPr sz="1000" b="0" i="0" u="none" strike="noStrike" cap="none">
                <a:solidFill>
                  <a:srgbClr val="888888"/>
                </a:solidFill>
                <a:latin typeface="Arial"/>
                <a:ea typeface="Arial"/>
                <a:cs typeface="Arial"/>
                <a:sym typeface="Arial"/>
              </a:defRPr>
            </a:lvl2pPr>
            <a:lvl3pPr marL="0" lvl="2" indent="0" algn="ctr">
              <a:spcBef>
                <a:spcPts val="0"/>
              </a:spcBef>
              <a:buNone/>
              <a:defRPr sz="1000" b="0" i="0" u="none" strike="noStrike" cap="none">
                <a:solidFill>
                  <a:srgbClr val="888888"/>
                </a:solidFill>
                <a:latin typeface="Arial"/>
                <a:ea typeface="Arial"/>
                <a:cs typeface="Arial"/>
                <a:sym typeface="Arial"/>
              </a:defRPr>
            </a:lvl3pPr>
            <a:lvl4pPr marL="0" lvl="3" indent="0" algn="ctr">
              <a:spcBef>
                <a:spcPts val="0"/>
              </a:spcBef>
              <a:buNone/>
              <a:defRPr sz="1000" b="0" i="0" u="none" strike="noStrike" cap="none">
                <a:solidFill>
                  <a:srgbClr val="888888"/>
                </a:solidFill>
                <a:latin typeface="Arial"/>
                <a:ea typeface="Arial"/>
                <a:cs typeface="Arial"/>
                <a:sym typeface="Arial"/>
              </a:defRPr>
            </a:lvl4pPr>
            <a:lvl5pPr marL="0" lvl="4" indent="0" algn="ctr">
              <a:spcBef>
                <a:spcPts val="0"/>
              </a:spcBef>
              <a:buNone/>
              <a:defRPr sz="1000" b="0" i="0" u="none" strike="noStrike" cap="none">
                <a:solidFill>
                  <a:srgbClr val="888888"/>
                </a:solidFill>
                <a:latin typeface="Arial"/>
                <a:ea typeface="Arial"/>
                <a:cs typeface="Arial"/>
                <a:sym typeface="Arial"/>
              </a:defRPr>
            </a:lvl5pPr>
            <a:lvl6pPr marL="0" lvl="5" indent="0" algn="ctr">
              <a:spcBef>
                <a:spcPts val="0"/>
              </a:spcBef>
              <a:buNone/>
              <a:defRPr sz="1000" b="0" i="0" u="none" strike="noStrike" cap="none">
                <a:solidFill>
                  <a:srgbClr val="888888"/>
                </a:solidFill>
                <a:latin typeface="Arial"/>
                <a:ea typeface="Arial"/>
                <a:cs typeface="Arial"/>
                <a:sym typeface="Arial"/>
              </a:defRPr>
            </a:lvl6pPr>
            <a:lvl7pPr marL="0" lvl="6" indent="0" algn="ctr">
              <a:spcBef>
                <a:spcPts val="0"/>
              </a:spcBef>
              <a:buNone/>
              <a:defRPr sz="1000" b="0" i="0" u="none" strike="noStrike" cap="none">
                <a:solidFill>
                  <a:srgbClr val="888888"/>
                </a:solidFill>
                <a:latin typeface="Arial"/>
                <a:ea typeface="Arial"/>
                <a:cs typeface="Arial"/>
                <a:sym typeface="Arial"/>
              </a:defRPr>
            </a:lvl7pPr>
            <a:lvl8pPr marL="0" lvl="7" indent="0" algn="ctr">
              <a:spcBef>
                <a:spcPts val="0"/>
              </a:spcBef>
              <a:buNone/>
              <a:defRPr sz="1000" b="0" i="0" u="none" strike="noStrike" cap="none">
                <a:solidFill>
                  <a:srgbClr val="888888"/>
                </a:solidFill>
                <a:latin typeface="Arial"/>
                <a:ea typeface="Arial"/>
                <a:cs typeface="Arial"/>
                <a:sym typeface="Arial"/>
              </a:defRPr>
            </a:lvl8pPr>
            <a:lvl9pPr marL="0" lvl="8" indent="0" algn="ctr">
              <a:spcBef>
                <a:spcPts val="0"/>
              </a:spcBef>
              <a:buNone/>
              <a:defRPr sz="10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dirty="0"/>
          </a:p>
        </p:txBody>
      </p:sp>
      <p:sp>
        <p:nvSpPr>
          <p:cNvPr id="44" name="Google Shape;44;p12"/>
          <p:cNvSpPr txBox="1">
            <a:spLocks noGrp="1"/>
          </p:cNvSpPr>
          <p:nvPr>
            <p:ph type="title"/>
          </p:nvPr>
        </p:nvSpPr>
        <p:spPr>
          <a:xfrm>
            <a:off x="435384" y="127450"/>
            <a:ext cx="7671385" cy="63160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ＭＳ Ｐゴシック" panose="020B0600070205080204" pitchFamily="50" charset="-128"/>
                <a:ea typeface="ＭＳ Ｐゴシック" panose="020B0600070205080204" pitchFamily="50" charset="-128"/>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pic>
        <p:nvPicPr>
          <p:cNvPr id="45" name="Google Shape;45;p12"/>
          <p:cNvPicPr preferRelativeResize="0"/>
          <p:nvPr/>
        </p:nvPicPr>
        <p:blipFill rotWithShape="1">
          <a:blip r:embed="rId2">
            <a:alphaModFix/>
          </a:blip>
          <a:srcRect/>
          <a:stretch/>
        </p:blipFill>
        <p:spPr>
          <a:xfrm>
            <a:off x="8212435" y="148185"/>
            <a:ext cx="1326669" cy="509717"/>
          </a:xfrm>
          <a:prstGeom prst="rect">
            <a:avLst/>
          </a:prstGeom>
          <a:noFill/>
          <a:ln>
            <a:noFill/>
          </a:ln>
        </p:spPr>
      </p:pic>
      <p:sp>
        <p:nvSpPr>
          <p:cNvPr id="46" name="Google Shape;46;p12"/>
          <p:cNvSpPr/>
          <p:nvPr/>
        </p:nvSpPr>
        <p:spPr>
          <a:xfrm>
            <a:off x="6837528" y="6625061"/>
            <a:ext cx="2652547" cy="135422"/>
          </a:xfrm>
          <a:prstGeom prst="rect">
            <a:avLst/>
          </a:prstGeom>
          <a:noFill/>
          <a:ln>
            <a:noFill/>
          </a:ln>
        </p:spPr>
        <p:txBody>
          <a:bodyPr spcFirstLastPara="1" wrap="square" lIns="0" tIns="0" rIns="0" bIns="0" anchor="b" anchorCtr="0">
            <a:spAutoFit/>
          </a:bodyPr>
          <a:lstStyle/>
          <a:p>
            <a:pPr marL="0" marR="0" lvl="0" indent="0" algn="r" rtl="0">
              <a:lnSpc>
                <a:spcPct val="110000"/>
              </a:lnSpc>
              <a:spcBef>
                <a:spcPts val="0"/>
              </a:spcBef>
              <a:spcAft>
                <a:spcPts val="0"/>
              </a:spcAft>
              <a:buClr>
                <a:srgbClr val="0C0C0C"/>
              </a:buClr>
              <a:buSzPts val="800"/>
              <a:buFont typeface="Arial"/>
              <a:buNone/>
            </a:pPr>
            <a:r>
              <a:rPr lang="ja-JP"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rPr>
              <a:t>© KYOCERA Communication Systems Co</a:t>
            </a:r>
            <a:r>
              <a:rPr lang="ja-JP" sz="800" b="0" i="0" u="none" strike="noStrike" cap="none" dirty="0" err="1">
                <a:solidFill>
                  <a:srgbClr val="0C0C0C"/>
                </a:solidFill>
                <a:latin typeface="ＭＳ Ｐゴシック" panose="020B0600070205080204" pitchFamily="50" charset="-128"/>
                <a:ea typeface="ＭＳ Ｐゴシック" panose="020B0600070205080204" pitchFamily="50" charset="-128"/>
                <a:cs typeface="Arial"/>
                <a:sym typeface="Arial"/>
              </a:rPr>
              <a:t>.,</a:t>
            </a:r>
            <a:r>
              <a:rPr lang="ja-JP"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rPr>
              <a:t> Ltd.</a:t>
            </a:r>
            <a:endParaRPr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681038" y="365127"/>
            <a:ext cx="8543925"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8"/>
          <p:cNvSpPr txBox="1">
            <a:spLocks noGrp="1"/>
          </p:cNvSpPr>
          <p:nvPr>
            <p:ph type="body" idx="1"/>
          </p:nvPr>
        </p:nvSpPr>
        <p:spPr>
          <a:xfrm>
            <a:off x="681038" y="1825625"/>
            <a:ext cx="8543925"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12" name="Google Shape;12;p8"/>
          <p:cNvSpPr txBox="1">
            <a:spLocks noGrp="1"/>
          </p:cNvSpPr>
          <p:nvPr>
            <p:ph type="dt" idx="10"/>
          </p:nvPr>
        </p:nvSpPr>
        <p:spPr>
          <a:xfrm>
            <a:off x="681038" y="6356352"/>
            <a:ext cx="222885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ＭＳ Ｐゴシック" panose="020B0600070205080204" pitchFamily="50" charset="-128"/>
                <a:ea typeface="ＭＳ Ｐゴシック" panose="020B0600070205080204" pitchFamily="50" charset="-128"/>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lang="ja-JP" altLang="en-US" dirty="0"/>
          </a:p>
        </p:txBody>
      </p:sp>
      <p:sp>
        <p:nvSpPr>
          <p:cNvPr id="13" name="Google Shape;13;p8"/>
          <p:cNvSpPr txBox="1">
            <a:spLocks noGrp="1"/>
          </p:cNvSpPr>
          <p:nvPr>
            <p:ph type="ftr" idx="11"/>
          </p:nvPr>
        </p:nvSpPr>
        <p:spPr>
          <a:xfrm>
            <a:off x="3281363" y="6356352"/>
            <a:ext cx="3343275"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ＭＳ Ｐゴシック" panose="020B0600070205080204" pitchFamily="50" charset="-128"/>
                <a:ea typeface="ＭＳ Ｐゴシック" panose="020B0600070205080204" pitchFamily="50" charset="-128"/>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lang="ja-JP" altLang="en-US" dirty="0"/>
          </a:p>
        </p:txBody>
      </p:sp>
      <p:sp>
        <p:nvSpPr>
          <p:cNvPr id="14" name="Google Shape;14;p8"/>
          <p:cNvSpPr txBox="1">
            <a:spLocks noGrp="1"/>
          </p:cNvSpPr>
          <p:nvPr>
            <p:ph type="sldNum" idx="12"/>
          </p:nvPr>
        </p:nvSpPr>
        <p:spPr>
          <a:xfrm>
            <a:off x="6996113" y="6356352"/>
            <a:ext cx="222885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ＭＳ Ｐゴシック" panose="020B0600070205080204" pitchFamily="50" charset="-128"/>
                <a:ea typeface="ＭＳ Ｐゴシック" panose="020B0600070205080204" pitchFamily="50" charset="-128"/>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ＭＳ Ｐゴシック" panose="020B0600070205080204" pitchFamily="50" charset="-128"/>
          <a:ea typeface="ＭＳ Ｐゴシック" panose="020B0600070205080204" pitchFamily="50" charset="-128"/>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ＭＳ Ｐゴシック" panose="020B0600070205080204" pitchFamily="50" charset="-128"/>
          <a:ea typeface="ＭＳ Ｐゴシック" panose="020B0600070205080204" pitchFamily="50" charset="-128"/>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
          <p:cNvSpPr/>
          <p:nvPr/>
        </p:nvSpPr>
        <p:spPr>
          <a:xfrm>
            <a:off x="4967654" y="4986427"/>
            <a:ext cx="4522421" cy="1391150"/>
          </a:xfrm>
          <a:prstGeom prst="rect">
            <a:avLst/>
          </a:prstGeom>
          <a:noFill/>
          <a:ln>
            <a:noFill/>
          </a:ln>
        </p:spPr>
        <p:txBody>
          <a:bodyPr spcFirstLastPara="1" wrap="square" lIns="0" tIns="0" rIns="0" bIns="0" anchor="t" anchorCtr="0">
            <a:spAutoFit/>
          </a:bodyPr>
          <a:lstStyle/>
          <a:p>
            <a:pPr marL="0" marR="0" lvl="0" indent="0" algn="r" rtl="0">
              <a:lnSpc>
                <a:spcPct val="110000"/>
              </a:lnSpc>
              <a:spcBef>
                <a:spcPts val="0"/>
              </a:spcBef>
              <a:spcAft>
                <a:spcPts val="0"/>
              </a:spcAft>
              <a:buClr>
                <a:srgbClr val="0C0C0C"/>
              </a:buClr>
              <a:buSzPts val="1600"/>
              <a:buFont typeface="Arial"/>
              <a:buNone/>
            </a:pPr>
            <a:r>
              <a:rPr lang="ja-JP" sz="1600" b="0" i="0" u="none" strike="noStrike" cap="none" dirty="0" smtClean="0">
                <a:solidFill>
                  <a:schemeClr val="tx1">
                    <a:lumMod val="85000"/>
                    <a:lumOff val="15000"/>
                  </a:schemeClr>
                </a:solidFill>
                <a:latin typeface="メイリオ" panose="020B0604030504040204" pitchFamily="50" charset="-128"/>
                <a:ea typeface="メイリオ" panose="020B0604030504040204" pitchFamily="50" charset="-128"/>
                <a:sym typeface="Arial"/>
              </a:rPr>
              <a:t>202</a:t>
            </a:r>
            <a:r>
              <a:rPr lang="en-US" altLang="ja-JP" sz="1600" dirty="0">
                <a:solidFill>
                  <a:schemeClr val="tx1">
                    <a:lumMod val="85000"/>
                    <a:lumOff val="15000"/>
                  </a:schemeClr>
                </a:solidFill>
                <a:latin typeface="メイリオ" panose="020B0604030504040204" pitchFamily="50" charset="-128"/>
                <a:ea typeface="メイリオ" panose="020B0604030504040204" pitchFamily="50" charset="-128"/>
              </a:rPr>
              <a:t>4</a:t>
            </a:r>
            <a:r>
              <a:rPr lang="ja-JP" sz="1600" b="0" i="0" u="none" strike="noStrike" cap="none" dirty="0" smtClean="0">
                <a:solidFill>
                  <a:schemeClr val="tx1">
                    <a:lumMod val="85000"/>
                    <a:lumOff val="15000"/>
                  </a:schemeClr>
                </a:solidFill>
                <a:latin typeface="メイリオ" panose="020B0604030504040204" pitchFamily="50" charset="-128"/>
                <a:ea typeface="メイリオ" panose="020B0604030504040204" pitchFamily="50" charset="-128"/>
                <a:sym typeface="Arial"/>
              </a:rPr>
              <a:t>年</a:t>
            </a:r>
            <a:r>
              <a:rPr lang="en-US" altLang="ja-JP" sz="1600" dirty="0" smtClean="0">
                <a:solidFill>
                  <a:schemeClr val="tx1">
                    <a:lumMod val="85000"/>
                    <a:lumOff val="15000"/>
                  </a:schemeClr>
                </a:solidFill>
                <a:latin typeface="メイリオ" panose="020B0604030504040204" pitchFamily="50" charset="-128"/>
                <a:ea typeface="メイリオ" panose="020B0604030504040204" pitchFamily="50" charset="-128"/>
              </a:rPr>
              <a:t>10</a:t>
            </a:r>
            <a:r>
              <a:rPr lang="ja-JP" sz="1600" b="0" i="0" u="none" strike="noStrike" cap="none" dirty="0" smtClean="0">
                <a:solidFill>
                  <a:schemeClr val="tx1">
                    <a:lumMod val="85000"/>
                    <a:lumOff val="15000"/>
                  </a:schemeClr>
                </a:solidFill>
                <a:latin typeface="メイリオ" panose="020B0604030504040204" pitchFamily="50" charset="-128"/>
                <a:ea typeface="メイリオ" panose="020B0604030504040204" pitchFamily="50" charset="-128"/>
                <a:sym typeface="Arial"/>
              </a:rPr>
              <a:t>月</a:t>
            </a:r>
            <a:r>
              <a:rPr lang="en-US" altLang="ja-JP" sz="1600" dirty="0" smtClean="0">
                <a:solidFill>
                  <a:schemeClr val="tx1">
                    <a:lumMod val="85000"/>
                    <a:lumOff val="15000"/>
                  </a:schemeClr>
                </a:solidFill>
                <a:latin typeface="メイリオ" panose="020B0604030504040204" pitchFamily="50" charset="-128"/>
                <a:ea typeface="メイリオ" panose="020B0604030504040204" pitchFamily="50" charset="-128"/>
              </a:rPr>
              <a:t>15</a:t>
            </a:r>
            <a:r>
              <a:rPr lang="ja-JP" sz="1600" b="0" i="0" u="none" strike="noStrike" cap="none" dirty="0" smtClean="0">
                <a:solidFill>
                  <a:schemeClr val="tx1">
                    <a:lumMod val="85000"/>
                    <a:lumOff val="15000"/>
                  </a:schemeClr>
                </a:solidFill>
                <a:latin typeface="メイリオ" panose="020B0604030504040204" pitchFamily="50" charset="-128"/>
                <a:ea typeface="メイリオ" panose="020B0604030504040204" pitchFamily="50" charset="-128"/>
                <a:sym typeface="Arial"/>
              </a:rPr>
              <a:t>日</a:t>
            </a:r>
            <a:endParaRPr dirty="0">
              <a:solidFill>
                <a:schemeClr val="tx1">
                  <a:lumMod val="85000"/>
                  <a:lumOff val="15000"/>
                </a:schemeClr>
              </a:solidFill>
              <a:latin typeface="メイリオ" panose="020B0604030504040204" pitchFamily="50" charset="-128"/>
              <a:ea typeface="メイリオ" panose="020B0604030504040204" pitchFamily="50" charset="-128"/>
            </a:endParaRPr>
          </a:p>
          <a:p>
            <a:pPr marL="0" marR="0" lvl="0" indent="0" algn="r" rtl="0">
              <a:lnSpc>
                <a:spcPct val="110000"/>
              </a:lnSpc>
              <a:spcBef>
                <a:spcPts val="760"/>
              </a:spcBef>
              <a:spcAft>
                <a:spcPts val="0"/>
              </a:spcAft>
              <a:buClr>
                <a:srgbClr val="0C0C0C"/>
              </a:buClr>
              <a:buSzPts val="1600"/>
              <a:buFont typeface="Arial"/>
              <a:buNone/>
            </a:pPr>
            <a:r>
              <a:rPr lang="en-US" altLang="ja-JP" sz="1600" b="0" i="0" u="none" strike="noStrike" cap="none" dirty="0" smtClean="0">
                <a:solidFill>
                  <a:schemeClr val="tx1">
                    <a:lumMod val="85000"/>
                    <a:lumOff val="15000"/>
                  </a:schemeClr>
                </a:solidFill>
                <a:latin typeface="メイリオ" panose="020B0604030504040204" pitchFamily="50" charset="-128"/>
                <a:ea typeface="メイリオ" panose="020B0604030504040204" pitchFamily="50" charset="-128"/>
                <a:sym typeface="Arial"/>
              </a:rPr>
              <a:t>ICT</a:t>
            </a:r>
            <a:r>
              <a:rPr lang="ja-JP" altLang="en-US" sz="1600" b="0" i="0" u="none" strike="noStrike" cap="none" dirty="0" smtClean="0">
                <a:solidFill>
                  <a:schemeClr val="tx1">
                    <a:lumMod val="85000"/>
                    <a:lumOff val="15000"/>
                  </a:schemeClr>
                </a:solidFill>
                <a:latin typeface="メイリオ" panose="020B0604030504040204" pitchFamily="50" charset="-128"/>
                <a:ea typeface="メイリオ" panose="020B0604030504040204" pitchFamily="50" charset="-128"/>
                <a:sym typeface="Arial"/>
              </a:rPr>
              <a:t>事業本部　</a:t>
            </a:r>
            <a:r>
              <a:rPr lang="en-US" altLang="ja-JP" sz="1600" b="0" i="0" u="none" strike="noStrike" cap="none" dirty="0" smtClean="0">
                <a:solidFill>
                  <a:schemeClr val="tx1">
                    <a:lumMod val="85000"/>
                    <a:lumOff val="15000"/>
                  </a:schemeClr>
                </a:solidFill>
                <a:latin typeface="メイリオ" panose="020B0604030504040204" pitchFamily="50" charset="-128"/>
                <a:ea typeface="メイリオ" panose="020B0604030504040204" pitchFamily="50" charset="-128"/>
                <a:sym typeface="Arial"/>
              </a:rPr>
              <a:t>KC</a:t>
            </a:r>
            <a:r>
              <a:rPr lang="ja-JP" altLang="en-US" sz="1600" b="0" i="0" u="none" strike="noStrike" cap="none" dirty="0" smtClean="0">
                <a:solidFill>
                  <a:schemeClr val="tx1">
                    <a:lumMod val="85000"/>
                    <a:lumOff val="15000"/>
                  </a:schemeClr>
                </a:solidFill>
                <a:latin typeface="メイリオ" panose="020B0604030504040204" pitchFamily="50" charset="-128"/>
                <a:ea typeface="メイリオ" panose="020B0604030504040204" pitchFamily="50" charset="-128"/>
                <a:sym typeface="Arial"/>
              </a:rPr>
              <a:t>ビジネスソリューション事業部</a:t>
            </a:r>
            <a:endParaRPr lang="en-US" altLang="ja-JP" sz="1600" b="0" i="0" u="none" strike="noStrike" cap="none" dirty="0" smtClean="0">
              <a:solidFill>
                <a:schemeClr val="tx1">
                  <a:lumMod val="85000"/>
                  <a:lumOff val="15000"/>
                </a:schemeClr>
              </a:solidFill>
              <a:latin typeface="メイリオ" panose="020B0604030504040204" pitchFamily="50" charset="-128"/>
              <a:ea typeface="メイリオ" panose="020B0604030504040204" pitchFamily="50" charset="-128"/>
              <a:sym typeface="Arial"/>
            </a:endParaRPr>
          </a:p>
          <a:p>
            <a:pPr marL="0" marR="0" lvl="0" indent="0" algn="r" rtl="0">
              <a:lnSpc>
                <a:spcPct val="110000"/>
              </a:lnSpc>
              <a:spcBef>
                <a:spcPts val="760"/>
              </a:spcBef>
              <a:spcAft>
                <a:spcPts val="0"/>
              </a:spcAft>
              <a:buClr>
                <a:srgbClr val="0C0C0C"/>
              </a:buClr>
              <a:buSzPts val="1600"/>
              <a:buFont typeface="Arial"/>
              <a:buNone/>
            </a:pPr>
            <a:r>
              <a:rPr lang="ja-JP" altLang="en-US" sz="1600" b="0" i="0" u="none" strike="noStrike" cap="none" dirty="0" smtClean="0">
                <a:solidFill>
                  <a:schemeClr val="tx1">
                    <a:lumMod val="85000"/>
                    <a:lumOff val="15000"/>
                  </a:schemeClr>
                </a:solidFill>
                <a:latin typeface="メイリオ" panose="020B0604030504040204" pitchFamily="50" charset="-128"/>
                <a:ea typeface="メイリオ" panose="020B0604030504040204" pitchFamily="50" charset="-128"/>
                <a:sym typeface="Arial"/>
              </a:rPr>
              <a:t>システム開発</a:t>
            </a:r>
            <a:r>
              <a:rPr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技術部　鹿児島システム開発</a:t>
            </a:r>
            <a:r>
              <a:rPr lang="en-US" altLang="ja-JP" sz="1600" dirty="0" smtClean="0">
                <a:solidFill>
                  <a:schemeClr val="tx1">
                    <a:lumMod val="85000"/>
                    <a:lumOff val="15000"/>
                  </a:schemeClr>
                </a:solidFill>
                <a:latin typeface="メイリオ" panose="020B0604030504040204" pitchFamily="50" charset="-128"/>
                <a:ea typeface="メイリオ" panose="020B0604030504040204" pitchFamily="50" charset="-128"/>
              </a:rPr>
              <a:t>2</a:t>
            </a:r>
            <a:r>
              <a:rPr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課</a:t>
            </a:r>
            <a:endParaRPr lang="en-US" altLang="ja-JP" sz="1600" b="0" i="0" u="none" strike="noStrike" cap="none" dirty="0" smtClean="0">
              <a:solidFill>
                <a:schemeClr val="tx1">
                  <a:lumMod val="85000"/>
                  <a:lumOff val="15000"/>
                </a:schemeClr>
              </a:solidFill>
              <a:latin typeface="メイリオ" panose="020B0604030504040204" pitchFamily="50" charset="-128"/>
              <a:ea typeface="メイリオ" panose="020B0604030504040204" pitchFamily="50" charset="-128"/>
              <a:sym typeface="Arial"/>
            </a:endParaRPr>
          </a:p>
          <a:p>
            <a:pPr marL="0" marR="0" lvl="0" indent="0" algn="r" rtl="0">
              <a:lnSpc>
                <a:spcPct val="110000"/>
              </a:lnSpc>
              <a:spcBef>
                <a:spcPts val="760"/>
              </a:spcBef>
              <a:spcAft>
                <a:spcPts val="0"/>
              </a:spcAft>
              <a:buClr>
                <a:srgbClr val="0C0C0C"/>
              </a:buClr>
              <a:buSzPts val="1600"/>
              <a:buFont typeface="Arial"/>
              <a:buNone/>
            </a:pPr>
            <a:r>
              <a:rPr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大迫　かなた</a:t>
            </a:r>
            <a:endParaRPr sz="1600" b="0" i="0" u="none" strike="noStrike" cap="none" dirty="0">
              <a:solidFill>
                <a:schemeClr val="tx1">
                  <a:lumMod val="85000"/>
                  <a:lumOff val="15000"/>
                </a:schemeClr>
              </a:solidFill>
              <a:latin typeface="メイリオ" panose="020B0604030504040204" pitchFamily="50" charset="-128"/>
              <a:ea typeface="メイリオ" panose="020B0604030504040204" pitchFamily="50" charset="-128"/>
              <a:sym typeface="Arial"/>
            </a:endParaRPr>
          </a:p>
        </p:txBody>
      </p:sp>
      <p:sp>
        <p:nvSpPr>
          <p:cNvPr id="52" name="Google Shape;52;p1"/>
          <p:cNvSpPr txBox="1"/>
          <p:nvPr/>
        </p:nvSpPr>
        <p:spPr>
          <a:xfrm>
            <a:off x="1513755" y="2980419"/>
            <a:ext cx="7894013" cy="381000"/>
          </a:xfrm>
          <a:prstGeom prst="rect">
            <a:avLst/>
          </a:prstGeom>
          <a:noFill/>
          <a:ln>
            <a:noFill/>
          </a:ln>
        </p:spPr>
        <p:txBody>
          <a:bodyPr spcFirstLastPara="1" wrap="square" lIns="0" tIns="0" rIns="0" bIns="0" anchor="ctr" anchorCtr="0">
            <a:noAutofit/>
          </a:bodyPr>
          <a:lstStyle/>
          <a:p>
            <a:pPr marL="342900" marR="0" lvl="0" indent="-342900" algn="ctr" rtl="0">
              <a:lnSpc>
                <a:spcPct val="80000"/>
              </a:lnSpc>
              <a:spcBef>
                <a:spcPts val="0"/>
              </a:spcBef>
              <a:spcAft>
                <a:spcPts val="0"/>
              </a:spcAft>
              <a:buClr>
                <a:srgbClr val="B70031"/>
              </a:buClr>
              <a:buSzPts val="3000"/>
              <a:buFont typeface="Noto Sans Symbols"/>
              <a:buNone/>
            </a:pPr>
            <a:r>
              <a:rPr lang="ja-JP" altLang="en-US" sz="3000" b="1" i="0" u="none" strike="noStrike" cap="none" dirty="0" smtClean="0">
                <a:solidFill>
                  <a:schemeClr val="tx1">
                    <a:lumMod val="85000"/>
                    <a:lumOff val="15000"/>
                  </a:schemeClr>
                </a:solidFill>
                <a:latin typeface="メイリオ" panose="020B0604030504040204" pitchFamily="50" charset="-128"/>
                <a:ea typeface="メイリオ" panose="020B0604030504040204" pitchFamily="50" charset="-128"/>
                <a:sym typeface="Arial"/>
              </a:rPr>
              <a:t>業務改善のための</a:t>
            </a:r>
            <a:r>
              <a:rPr lang="en-US" altLang="ja-JP" sz="3000" b="1" i="0" u="none" strike="noStrike" cap="none" dirty="0" smtClean="0">
                <a:solidFill>
                  <a:schemeClr val="tx1">
                    <a:lumMod val="85000"/>
                    <a:lumOff val="15000"/>
                  </a:schemeClr>
                </a:solidFill>
                <a:latin typeface="メイリオ" panose="020B0604030504040204" pitchFamily="50" charset="-128"/>
                <a:ea typeface="メイリオ" panose="020B0604030504040204" pitchFamily="50" charset="-128"/>
                <a:sym typeface="Arial"/>
              </a:rPr>
              <a:t>AI</a:t>
            </a:r>
            <a:r>
              <a:rPr lang="ja-JP" altLang="en-US" sz="3000" b="1" i="0" u="none" strike="noStrike" cap="none" dirty="0" smtClean="0">
                <a:solidFill>
                  <a:schemeClr val="tx1">
                    <a:lumMod val="85000"/>
                    <a:lumOff val="15000"/>
                  </a:schemeClr>
                </a:solidFill>
                <a:latin typeface="メイリオ" panose="020B0604030504040204" pitchFamily="50" charset="-128"/>
                <a:ea typeface="メイリオ" panose="020B0604030504040204" pitchFamily="50" charset="-128"/>
                <a:sym typeface="Arial"/>
              </a:rPr>
              <a:t>検索ツールの検討と活用</a:t>
            </a:r>
            <a:endParaRPr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6" name="角丸四角形 5"/>
          <p:cNvSpPr/>
          <p:nvPr/>
        </p:nvSpPr>
        <p:spPr>
          <a:xfrm>
            <a:off x="499423" y="360219"/>
            <a:ext cx="2687782" cy="665018"/>
          </a:xfrm>
          <a:prstGeom prst="roundRect">
            <a:avLst>
              <a:gd name="adj" fmla="val 25261"/>
            </a:avLst>
          </a:prstGeom>
          <a:solidFill>
            <a:schemeClr val="bg1"/>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ts val="5000"/>
              </a:lnSpc>
            </a:pPr>
            <a:r>
              <a:rPr lang="ja-JP" altLang="en-US" sz="3000" b="1" dirty="0" smtClean="0">
                <a:solidFill>
                  <a:schemeClr val="tx1">
                    <a:lumMod val="85000"/>
                    <a:lumOff val="15000"/>
                  </a:schemeClr>
                </a:solidFill>
                <a:latin typeface="メイリオ" panose="020B0604030504040204" pitchFamily="50" charset="-128"/>
                <a:ea typeface="メイリオ" panose="020B0604030504040204" pitchFamily="50" charset="-128"/>
                <a:cs typeface="HGP創英角ｺﾞｼｯｸUB" charset="0"/>
              </a:rPr>
              <a:t>業務</a:t>
            </a:r>
            <a:r>
              <a:rPr lang="ja-JP" altLang="en-US" sz="3000" b="1" dirty="0">
                <a:solidFill>
                  <a:schemeClr val="tx1">
                    <a:lumMod val="85000"/>
                    <a:lumOff val="15000"/>
                  </a:schemeClr>
                </a:solidFill>
                <a:latin typeface="メイリオ" panose="020B0604030504040204" pitchFamily="50" charset="-128"/>
                <a:ea typeface="メイリオ" panose="020B0604030504040204" pitchFamily="50" charset="-128"/>
                <a:cs typeface="HGP創英角ｺﾞｼｯｸUB" charset="0"/>
              </a:rPr>
              <a:t>改善</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graphicFrame>
        <p:nvGraphicFramePr>
          <p:cNvPr id="8" name="グラフ 7">
            <a:extLst>
              <a:ext uri="{FF2B5EF4-FFF2-40B4-BE49-F238E27FC236}">
                <a16:creationId xmlns:a16="http://schemas.microsoft.com/office/drawing/2014/main" id="{3F8A7224-0995-E1A0-BC0B-6626ADCAD8D2}"/>
              </a:ext>
            </a:extLst>
          </p:cNvPr>
          <p:cNvGraphicFramePr/>
          <p:nvPr>
            <p:extLst>
              <p:ext uri="{D42A27DB-BD31-4B8C-83A1-F6EECF244321}">
                <p14:modId xmlns:p14="http://schemas.microsoft.com/office/powerpoint/2010/main" val="3273985331"/>
              </p:ext>
            </p:extLst>
          </p:nvPr>
        </p:nvGraphicFramePr>
        <p:xfrm>
          <a:off x="714374" y="928461"/>
          <a:ext cx="8791575" cy="5598862"/>
        </p:xfrm>
        <a:graphic>
          <a:graphicData uri="http://schemas.openxmlformats.org/drawingml/2006/chart">
            <c:chart xmlns:c="http://schemas.openxmlformats.org/drawingml/2006/chart" xmlns:r="http://schemas.openxmlformats.org/officeDocument/2006/relationships" r:id="rId3"/>
          </a:graphicData>
        </a:graphic>
      </p:graphicFrame>
      <p:sp>
        <p:nvSpPr>
          <p:cNvPr id="5" name="テキスト ボックス 4"/>
          <p:cNvSpPr txBox="1"/>
          <p:nvPr/>
        </p:nvSpPr>
        <p:spPr>
          <a:xfrm>
            <a:off x="1195389" y="928461"/>
            <a:ext cx="4645818" cy="369332"/>
          </a:xfrm>
          <a:prstGeom prst="rect">
            <a:avLst/>
          </a:prstGeom>
          <a:noFill/>
        </p:spPr>
        <p:txBody>
          <a:bodyPr wrap="square" rtlCol="0">
            <a:spAutoFit/>
          </a:bodyPr>
          <a:lstStyle/>
          <a:p>
            <a:pPr algn="ctr"/>
            <a:r>
              <a:rPr kumimoji="1" lang="ja-JP" altLang="en-US" sz="1800" u="sng" dirty="0">
                <a:solidFill>
                  <a:schemeClr val="tx1">
                    <a:lumMod val="85000"/>
                    <a:lumOff val="15000"/>
                  </a:schemeClr>
                </a:solidFill>
                <a:latin typeface="メイリオ" panose="020B0604030504040204" pitchFamily="50" charset="-128"/>
                <a:ea typeface="メイリオ" panose="020B0604030504040204" pitchFamily="50" charset="-128"/>
              </a:rPr>
              <a:t>社内情報</a:t>
            </a:r>
            <a:r>
              <a:rPr kumimoji="1" lang="en-US" altLang="ja-JP" sz="1800" u="sng"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1800" u="sng" dirty="0">
                <a:solidFill>
                  <a:schemeClr val="tx1">
                    <a:lumMod val="85000"/>
                    <a:lumOff val="15000"/>
                  </a:schemeClr>
                </a:solidFill>
                <a:latin typeface="メイリオ" panose="020B0604030504040204" pitchFamily="50" charset="-128"/>
                <a:ea typeface="メイリオ" panose="020B0604030504040204" pitchFamily="50" charset="-128"/>
              </a:rPr>
              <a:t>検索ツール利用</a:t>
            </a:r>
            <a:r>
              <a:rPr kumimoji="1" lang="ja-JP" altLang="en-US" sz="1800" u="sng" dirty="0" smtClean="0">
                <a:solidFill>
                  <a:schemeClr val="tx1">
                    <a:lumMod val="85000"/>
                    <a:lumOff val="15000"/>
                  </a:schemeClr>
                </a:solidFill>
                <a:latin typeface="メイリオ" panose="020B0604030504040204" pitchFamily="50" charset="-128"/>
                <a:ea typeface="メイリオ" panose="020B0604030504040204" pitchFamily="50" charset="-128"/>
              </a:rPr>
              <a:t>意向調査結果</a:t>
            </a:r>
            <a:endParaRPr kumimoji="1" lang="en-US" altLang="ja-JP" sz="1800" u="sng" dirty="0" smtClean="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9" name="テキスト ボックス 2"/>
          <p:cNvSpPr txBox="1"/>
          <p:nvPr/>
        </p:nvSpPr>
        <p:spPr>
          <a:xfrm>
            <a:off x="5110161" y="3115210"/>
            <a:ext cx="4133850" cy="304698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ja-JP" altLang="en-US" sz="5400" b="1" dirty="0" smtClean="0">
                <a:solidFill>
                  <a:schemeClr val="tx1">
                    <a:lumMod val="85000"/>
                    <a:lumOff val="15000"/>
                  </a:schemeClr>
                </a:solidFill>
                <a:latin typeface="メイリオ" panose="020B0604030504040204" pitchFamily="50" charset="-128"/>
                <a:ea typeface="メイリオ" panose="020B0604030504040204" pitchFamily="50" charset="-128"/>
              </a:rPr>
              <a:t>思う</a:t>
            </a:r>
            <a:endParaRPr kumimoji="1" lang="en-US" altLang="ja-JP" sz="5400" b="1" dirty="0" smtClean="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kumimoji="1" lang="ja-JP" altLang="en-US" sz="5400" b="1" dirty="0" smtClean="0">
                <a:solidFill>
                  <a:schemeClr val="tx1">
                    <a:lumMod val="85000"/>
                    <a:lumOff val="15000"/>
                  </a:schemeClr>
                </a:solidFill>
                <a:latin typeface="メイリオ" panose="020B0604030504040204" pitchFamily="50" charset="-128"/>
                <a:ea typeface="メイリオ" panose="020B0604030504040204" pitchFamily="50" charset="-128"/>
              </a:rPr>
              <a:t>約</a:t>
            </a:r>
            <a:r>
              <a:rPr kumimoji="1" lang="en-US" altLang="ja-JP" sz="13800" b="1" dirty="0" smtClean="0">
                <a:solidFill>
                  <a:schemeClr val="tx1">
                    <a:lumMod val="85000"/>
                    <a:lumOff val="15000"/>
                  </a:schemeClr>
                </a:solidFill>
                <a:latin typeface="メイリオ" panose="020B0604030504040204" pitchFamily="50" charset="-128"/>
                <a:ea typeface="メイリオ" panose="020B0604030504040204" pitchFamily="50" charset="-128"/>
              </a:rPr>
              <a:t>8</a:t>
            </a:r>
            <a:r>
              <a:rPr kumimoji="1" lang="en-US" altLang="ja-JP" sz="13800" b="1" dirty="0">
                <a:solidFill>
                  <a:schemeClr val="tx1">
                    <a:lumMod val="85000"/>
                    <a:lumOff val="15000"/>
                  </a:schemeClr>
                </a:solidFill>
                <a:latin typeface="メイリオ" panose="020B0604030504040204" pitchFamily="50" charset="-128"/>
                <a:ea typeface="メイリオ" panose="020B0604030504040204" pitchFamily="50" charset="-128"/>
              </a:rPr>
              <a:t>4</a:t>
            </a:r>
            <a:r>
              <a:rPr kumimoji="1" lang="en-US" altLang="ja-JP" sz="5400" b="1"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115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10</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1. </a:t>
            </a:r>
            <a:r>
              <a:rPr kumimoji="1" lang="ja-JP" altLang="en-US" dirty="0">
                <a:latin typeface="メイリオ" panose="020B0604030504040204" pitchFamily="50" charset="-128"/>
                <a:ea typeface="メイリオ" panose="020B0604030504040204" pitchFamily="50" charset="-128"/>
              </a:rPr>
              <a:t>テーマ選定理由</a:t>
            </a:r>
          </a:p>
        </p:txBody>
      </p:sp>
      <p:sp>
        <p:nvSpPr>
          <p:cNvPr id="6" name="テキスト ボックス 5"/>
          <p:cNvSpPr txBox="1"/>
          <p:nvPr/>
        </p:nvSpPr>
        <p:spPr>
          <a:xfrm>
            <a:off x="1364457" y="1393879"/>
            <a:ext cx="4131468" cy="584775"/>
          </a:xfrm>
          <a:prstGeom prst="rect">
            <a:avLst/>
          </a:prstGeom>
          <a:noFill/>
        </p:spPr>
        <p:txBody>
          <a:bodyPr wrap="square" rtlCol="0">
            <a:spAutoFit/>
          </a:bodyPr>
          <a:lstStyle/>
          <a:p>
            <a:r>
              <a:rPr kumimoji="1" lang="en-US" altLang="ja-JP" sz="1600" dirty="0" smtClean="0">
                <a:solidFill>
                  <a:schemeClr val="tx1">
                    <a:lumMod val="85000"/>
                    <a:lumOff val="15000"/>
                  </a:schemeClr>
                </a:solidFill>
                <a:latin typeface="メイリオ" panose="020B0604030504040204" pitchFamily="50" charset="-128"/>
                <a:ea typeface="メイリオ" panose="020B0604030504040204" pitchFamily="50" charset="-128"/>
              </a:rPr>
              <a:t>Q. </a:t>
            </a:r>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社内</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情報を検索できる</a:t>
            </a:r>
            <a:r>
              <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検索ツール</a:t>
            </a:r>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が</a:t>
            </a:r>
            <a:endParaRPr kumimoji="1" lang="en-US" altLang="ja-JP" sz="16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pPr lvl="2"/>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    あれば利用</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したいと思いますか？</a:t>
            </a:r>
            <a:endParaRPr kumimoji="1"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grpSp>
        <p:nvGrpSpPr>
          <p:cNvPr id="11" name="グループ化 10"/>
          <p:cNvGrpSpPr/>
          <p:nvPr/>
        </p:nvGrpSpPr>
        <p:grpSpPr>
          <a:xfrm>
            <a:off x="4953000" y="2081065"/>
            <a:ext cx="4067175" cy="706568"/>
            <a:chOff x="5861387" y="2005074"/>
            <a:chExt cx="2948189" cy="722294"/>
          </a:xfrm>
        </p:grpSpPr>
        <p:sp>
          <p:nvSpPr>
            <p:cNvPr id="12" name="テキスト ボックス 11"/>
            <p:cNvSpPr txBox="1"/>
            <p:nvPr/>
          </p:nvSpPr>
          <p:spPr>
            <a:xfrm>
              <a:off x="6328704" y="2005074"/>
              <a:ext cx="2480872" cy="662079"/>
            </a:xfrm>
            <a:prstGeom prst="rect">
              <a:avLst/>
            </a:prstGeom>
            <a:noFill/>
            <a:ln w="28575">
              <a:solidFill>
                <a:schemeClr val="bg2">
                  <a:lumMod val="60000"/>
                  <a:lumOff val="40000"/>
                </a:schemeClr>
              </a:solidFill>
            </a:ln>
          </p:spPr>
          <p:txBody>
            <a:bodyPr wrap="square" lIns="288000" tIns="108000" rtlCol="0">
              <a:spAutoFit/>
            </a:bodyPr>
            <a:lstStyle/>
            <a:p>
              <a:r>
                <a:rPr kumimoji="1" lang="en-US" altLang="ja-JP" sz="1600" dirty="0">
                  <a:solidFill>
                    <a:srgbClr val="EA0000"/>
                  </a:solidFill>
                  <a:latin typeface="メイリオ" panose="020B0604030504040204" pitchFamily="50" charset="-128"/>
                  <a:ea typeface="メイリオ" panose="020B0604030504040204" pitchFamily="50" charset="-128"/>
                </a:rPr>
                <a:t>8</a:t>
              </a:r>
              <a:r>
                <a:rPr kumimoji="1" lang="ja-JP" altLang="en-US" sz="1600" dirty="0">
                  <a:solidFill>
                    <a:srgbClr val="EA0000"/>
                  </a:solidFill>
                  <a:latin typeface="メイリオ" panose="020B0604030504040204" pitchFamily="50" charset="-128"/>
                  <a:ea typeface="メイリオ" panose="020B0604030504040204" pitchFamily="50" charset="-128"/>
                </a:rPr>
                <a:t>割以上</a:t>
              </a:r>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が</a:t>
              </a:r>
              <a:r>
                <a:rPr kumimoji="1" lang="en-US" altLang="ja-JP" sz="1600" dirty="0" smtClean="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検索ツールを</a:t>
              </a:r>
              <a:endParaRPr kumimoji="1" lang="en-US" altLang="ja-JP" sz="16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使いたいと回答！</a:t>
              </a:r>
              <a:endPar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cxnSp>
          <p:nvCxnSpPr>
            <p:cNvPr id="14" name="直線コネクタ 13"/>
            <p:cNvCxnSpPr>
              <a:endCxn id="12" idx="1"/>
            </p:cNvCxnSpPr>
            <p:nvPr/>
          </p:nvCxnSpPr>
          <p:spPr>
            <a:xfrm flipV="1">
              <a:off x="5861387" y="2336114"/>
              <a:ext cx="467317" cy="391254"/>
            </a:xfrm>
            <a:prstGeom prst="line">
              <a:avLst/>
            </a:prstGeom>
            <a:ln w="2857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15" name="円 14"/>
          <p:cNvSpPr/>
          <p:nvPr/>
        </p:nvSpPr>
        <p:spPr>
          <a:xfrm>
            <a:off x="1307714" y="1930599"/>
            <a:ext cx="4028035" cy="4057452"/>
          </a:xfrm>
          <a:prstGeom prst="pie">
            <a:avLst>
              <a:gd name="adj1" fmla="val 16204942"/>
              <a:gd name="adj2" fmla="val 12789578"/>
            </a:avLst>
          </a:prstGeom>
          <a:noFill/>
          <a:ln w="5715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9802771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10" name="テキスト ボックス 9"/>
          <p:cNvSpPr txBox="1"/>
          <p:nvPr/>
        </p:nvSpPr>
        <p:spPr>
          <a:xfrm>
            <a:off x="1426162" y="2748820"/>
            <a:ext cx="1790700" cy="369332"/>
          </a:xfrm>
          <a:prstGeom prst="rect">
            <a:avLst/>
          </a:prstGeom>
          <a:noFill/>
        </p:spPr>
        <p:txBody>
          <a:bodyPr wrap="square" rtlCol="0">
            <a:spAutoFit/>
          </a:bodyPr>
          <a:lstStyle/>
          <a:p>
            <a:pPr algn="ct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調査</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結果より</a:t>
            </a:r>
            <a:r>
              <a:rPr kumimoji="1" lang="en-US" altLang="ja-JP" sz="18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32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16" name="図 15"/>
          <p:cNvPicPr>
            <a:picLocks noChangeAspect="1"/>
          </p:cNvPicPr>
          <p:nvPr/>
        </p:nvPicPr>
        <p:blipFill rotWithShape="1">
          <a:blip r:embed="rId3">
            <a:extLst>
              <a:ext uri="{28A0092B-C50C-407E-A947-70E740481C1C}">
                <a14:useLocalDpi xmlns:a14="http://schemas.microsoft.com/office/drawing/2010/main" val="0"/>
              </a:ext>
            </a:extLst>
          </a:blip>
          <a:srcRect l="-371" t="-1153" r="47688" b="50768"/>
          <a:stretch/>
        </p:blipFill>
        <p:spPr>
          <a:xfrm>
            <a:off x="7768596" y="4844699"/>
            <a:ext cx="1657343" cy="1530650"/>
          </a:xfrm>
          <a:prstGeom prst="rect">
            <a:avLst/>
          </a:prstGeom>
        </p:spPr>
      </p:pic>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11</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1. </a:t>
            </a:r>
            <a:r>
              <a:rPr kumimoji="1" lang="ja-JP" altLang="en-US" dirty="0">
                <a:latin typeface="メイリオ" panose="020B0604030504040204" pitchFamily="50" charset="-128"/>
                <a:ea typeface="メイリオ" panose="020B0604030504040204" pitchFamily="50" charset="-128"/>
              </a:rPr>
              <a:t>テーマ選定理由</a:t>
            </a:r>
          </a:p>
        </p:txBody>
      </p:sp>
      <p:sp>
        <p:nvSpPr>
          <p:cNvPr id="9" name="テキスト ボックス 8"/>
          <p:cNvSpPr txBox="1"/>
          <p:nvPr/>
        </p:nvSpPr>
        <p:spPr>
          <a:xfrm>
            <a:off x="1195389" y="928461"/>
            <a:ext cx="4645818" cy="369332"/>
          </a:xfrm>
          <a:prstGeom prst="rect">
            <a:avLst/>
          </a:prstGeom>
          <a:noFill/>
        </p:spPr>
        <p:txBody>
          <a:bodyPr wrap="square" rtlCol="0">
            <a:spAutoFit/>
          </a:bodyPr>
          <a:lstStyle/>
          <a:p>
            <a:pPr algn="ctr"/>
            <a:r>
              <a:rPr kumimoji="1" lang="ja-JP" altLang="en-US" sz="1800" u="sng" dirty="0">
                <a:solidFill>
                  <a:schemeClr val="tx1">
                    <a:lumMod val="85000"/>
                    <a:lumOff val="15000"/>
                  </a:schemeClr>
                </a:solidFill>
                <a:latin typeface="メイリオ" panose="020B0604030504040204" pitchFamily="50" charset="-128"/>
                <a:ea typeface="メイリオ" panose="020B0604030504040204" pitchFamily="50" charset="-128"/>
              </a:rPr>
              <a:t>社内情報</a:t>
            </a:r>
            <a:r>
              <a:rPr kumimoji="1" lang="en-US" altLang="ja-JP" sz="1800" u="sng"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1800" u="sng" dirty="0">
                <a:solidFill>
                  <a:schemeClr val="tx1">
                    <a:lumMod val="85000"/>
                    <a:lumOff val="15000"/>
                  </a:schemeClr>
                </a:solidFill>
                <a:latin typeface="メイリオ" panose="020B0604030504040204" pitchFamily="50" charset="-128"/>
                <a:ea typeface="メイリオ" panose="020B0604030504040204" pitchFamily="50" charset="-128"/>
              </a:rPr>
              <a:t>検索ツール利用</a:t>
            </a:r>
            <a:r>
              <a:rPr kumimoji="1" lang="ja-JP" altLang="en-US" sz="1800" u="sng" dirty="0" smtClean="0">
                <a:solidFill>
                  <a:schemeClr val="tx1">
                    <a:lumMod val="85000"/>
                    <a:lumOff val="15000"/>
                  </a:schemeClr>
                </a:solidFill>
                <a:latin typeface="メイリオ" panose="020B0604030504040204" pitchFamily="50" charset="-128"/>
                <a:ea typeface="メイリオ" panose="020B0604030504040204" pitchFamily="50" charset="-128"/>
              </a:rPr>
              <a:t>意向調査結果</a:t>
            </a:r>
            <a:endParaRPr kumimoji="1" lang="en-US" altLang="ja-JP" sz="1800" u="sng" dirty="0" smtClean="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5" name="テキスト ボックス 14"/>
          <p:cNvSpPr txBox="1"/>
          <p:nvPr/>
        </p:nvSpPr>
        <p:spPr>
          <a:xfrm>
            <a:off x="1426162" y="3250885"/>
            <a:ext cx="7451138" cy="1520586"/>
          </a:xfrm>
          <a:prstGeom prst="rect">
            <a:avLst/>
          </a:prstGeom>
          <a:solidFill>
            <a:srgbClr val="E7EFF9"/>
          </a:solidFill>
        </p:spPr>
        <p:txBody>
          <a:bodyPr wrap="square" tIns="180000" rtlCol="0">
            <a:spAutoFit/>
          </a:bodyPr>
          <a:lstStyle/>
          <a:p>
            <a:pPr algn="ct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社内の</a:t>
            </a:r>
            <a:r>
              <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検索ツールに対する</a:t>
            </a:r>
            <a:endPar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kumimoji="1" lang="ja-JP" altLang="en-US" sz="6000" b="1" dirty="0">
                <a:solidFill>
                  <a:srgbClr val="EA0000"/>
                </a:solidFill>
                <a:latin typeface="メイリオ" panose="020B0604030504040204" pitchFamily="50" charset="-128"/>
                <a:ea typeface="メイリオ" panose="020B0604030504040204" pitchFamily="50" charset="-128"/>
              </a:rPr>
              <a:t>需要</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は</a:t>
            </a:r>
            <a:r>
              <a:rPr kumimoji="1" lang="ja-JP" altLang="en-US" sz="6000" b="1" dirty="0" smtClean="0">
                <a:solidFill>
                  <a:srgbClr val="EA0000"/>
                </a:solidFill>
                <a:latin typeface="メイリオ" panose="020B0604030504040204" pitchFamily="50" charset="-128"/>
                <a:ea typeface="メイリオ" panose="020B0604030504040204" pitchFamily="50" charset="-128"/>
              </a:rPr>
              <a:t>高い</a:t>
            </a:r>
            <a:r>
              <a:rPr kumimoji="1" lang="en-US" altLang="ja-JP" sz="6000" b="1" dirty="0" smtClean="0">
                <a:solidFill>
                  <a:srgbClr val="EA0000"/>
                </a:solidFill>
                <a:latin typeface="メイリオ" panose="020B0604030504040204" pitchFamily="50" charset="-128"/>
                <a:ea typeface="メイリオ" panose="020B0604030504040204" pitchFamily="50" charset="-128"/>
              </a:rPr>
              <a:t>!</a:t>
            </a:r>
            <a:endParaRPr kumimoji="1" lang="ja-JP" altLang="en-US" sz="2400" b="1" dirty="0">
              <a:solidFill>
                <a:srgbClr val="EA0000"/>
              </a:solidFill>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4"/>
          <a:stretch>
            <a:fillRect/>
          </a:stretch>
        </p:blipFill>
        <p:spPr>
          <a:xfrm>
            <a:off x="5758249" y="1133112"/>
            <a:ext cx="3119051" cy="2044545"/>
          </a:xfrm>
          <a:prstGeom prst="rect">
            <a:avLst/>
          </a:prstGeom>
        </p:spPr>
      </p:pic>
      <p:sp>
        <p:nvSpPr>
          <p:cNvPr id="17" name="テキスト ボックス 16"/>
          <p:cNvSpPr txBox="1"/>
          <p:nvPr/>
        </p:nvSpPr>
        <p:spPr>
          <a:xfrm>
            <a:off x="1426162" y="3238185"/>
            <a:ext cx="7451138" cy="1520586"/>
          </a:xfrm>
          <a:prstGeom prst="rect">
            <a:avLst/>
          </a:prstGeom>
          <a:solidFill>
            <a:srgbClr val="E7EFF9"/>
          </a:solidFill>
        </p:spPr>
        <p:txBody>
          <a:bodyPr wrap="square" tIns="180000" rtlCol="0">
            <a:spAutoFit/>
          </a:bodyPr>
          <a:lstStyle/>
          <a:p>
            <a:pPr algn="ct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社内の</a:t>
            </a:r>
            <a:r>
              <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検索ツールに対する</a:t>
            </a:r>
            <a:endPar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kumimoji="1" lang="ja-JP" altLang="en-US" sz="6000" b="1" dirty="0">
                <a:solidFill>
                  <a:srgbClr val="EA0000"/>
                </a:solidFill>
                <a:latin typeface="メイリオ" panose="020B0604030504040204" pitchFamily="50" charset="-128"/>
                <a:ea typeface="メイリオ" panose="020B0604030504040204" pitchFamily="50" charset="-128"/>
              </a:rPr>
              <a:t>需要</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は</a:t>
            </a:r>
            <a:r>
              <a:rPr kumimoji="1" lang="ja-JP" altLang="en-US" sz="6000" b="1" dirty="0" smtClean="0">
                <a:solidFill>
                  <a:srgbClr val="EA0000"/>
                </a:solidFill>
                <a:latin typeface="メイリオ" panose="020B0604030504040204" pitchFamily="50" charset="-128"/>
                <a:ea typeface="メイリオ" panose="020B0604030504040204" pitchFamily="50" charset="-128"/>
              </a:rPr>
              <a:t>高い</a:t>
            </a:r>
            <a:r>
              <a:rPr kumimoji="1" lang="en-US" altLang="ja-JP" sz="6000" b="1" dirty="0" smtClean="0">
                <a:solidFill>
                  <a:srgbClr val="EA0000"/>
                </a:solidFill>
                <a:latin typeface="メイリオ" panose="020B0604030504040204" pitchFamily="50" charset="-128"/>
                <a:ea typeface="メイリオ" panose="020B0604030504040204" pitchFamily="50" charset="-128"/>
              </a:rPr>
              <a:t>!</a:t>
            </a:r>
            <a:endParaRPr kumimoji="1" lang="ja-JP" altLang="en-US" sz="2400" b="1" dirty="0">
              <a:solidFill>
                <a:srgbClr val="EA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96611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12</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1. </a:t>
            </a:r>
            <a:r>
              <a:rPr kumimoji="1" lang="ja-JP" altLang="en-US" dirty="0">
                <a:latin typeface="メイリオ" panose="020B0604030504040204" pitchFamily="50" charset="-128"/>
                <a:ea typeface="メイリオ" panose="020B0604030504040204" pitchFamily="50" charset="-128"/>
              </a:rPr>
              <a:t>テーマ選定理由</a:t>
            </a:r>
          </a:p>
        </p:txBody>
      </p:sp>
      <p:sp>
        <p:nvSpPr>
          <p:cNvPr id="6" name="テキスト ボックス 5"/>
          <p:cNvSpPr txBox="1"/>
          <p:nvPr/>
        </p:nvSpPr>
        <p:spPr>
          <a:xfrm>
            <a:off x="1072601" y="4167568"/>
            <a:ext cx="8124152" cy="1545790"/>
          </a:xfrm>
          <a:prstGeom prst="rect">
            <a:avLst/>
          </a:prstGeom>
          <a:noFill/>
          <a:ln w="28575">
            <a:solidFill>
              <a:schemeClr val="bg2">
                <a:lumMod val="60000"/>
                <a:lumOff val="40000"/>
              </a:schemeClr>
            </a:solidFill>
          </a:ln>
        </p:spPr>
        <p:txBody>
          <a:bodyPr wrap="square" tIns="144000" rtlCol="0">
            <a:spAutoFit/>
          </a:bodyPr>
          <a:lstStyle/>
          <a:p>
            <a:r>
              <a:rPr lang="en-US" altLang="ja-JP" sz="2800" dirty="0">
                <a:solidFill>
                  <a:schemeClr val="tx1">
                    <a:lumMod val="85000"/>
                    <a:lumOff val="15000"/>
                  </a:schemeClr>
                </a:solidFill>
                <a:latin typeface="メイリオ" panose="020B0604030504040204" pitchFamily="50" charset="-128"/>
                <a:ea typeface="メイリオ" panose="020B0604030504040204" pitchFamily="50" charset="-128"/>
              </a:rPr>
              <a:t>AI</a:t>
            </a:r>
            <a:r>
              <a:rPr lang="ja-JP" altLang="ja-JP" sz="2800" dirty="0">
                <a:solidFill>
                  <a:schemeClr val="tx1">
                    <a:lumMod val="85000"/>
                    <a:lumOff val="15000"/>
                  </a:schemeClr>
                </a:solidFill>
                <a:latin typeface="メイリオ" panose="020B0604030504040204" pitchFamily="50" charset="-128"/>
                <a:ea typeface="メイリオ" panose="020B0604030504040204" pitchFamily="50" charset="-128"/>
              </a:rPr>
              <a:t>検索ツールの</a:t>
            </a:r>
            <a:r>
              <a:rPr lang="ja-JP" altLang="ja-JP" sz="6000" b="1" dirty="0">
                <a:solidFill>
                  <a:srgbClr val="EA0000"/>
                </a:solidFill>
                <a:latin typeface="メイリオ" panose="020B0604030504040204" pitchFamily="50" charset="-128"/>
                <a:ea typeface="メイリオ" panose="020B0604030504040204" pitchFamily="50" charset="-128"/>
              </a:rPr>
              <a:t>検討</a:t>
            </a:r>
            <a:r>
              <a:rPr lang="ja-JP" altLang="ja-JP" sz="2800" dirty="0">
                <a:solidFill>
                  <a:schemeClr val="tx1">
                    <a:lumMod val="85000"/>
                    <a:lumOff val="15000"/>
                  </a:schemeClr>
                </a:solidFill>
                <a:latin typeface="メイリオ" panose="020B0604030504040204" pitchFamily="50" charset="-128"/>
                <a:ea typeface="メイリオ" panose="020B0604030504040204" pitchFamily="50" charset="-128"/>
              </a:rPr>
              <a:t>と</a:t>
            </a:r>
            <a:r>
              <a:rPr lang="ja-JP" altLang="ja-JP" sz="6000" b="1" dirty="0">
                <a:solidFill>
                  <a:srgbClr val="EA0000"/>
                </a:solidFill>
                <a:latin typeface="メイリオ" panose="020B0604030504040204" pitchFamily="50" charset="-128"/>
                <a:ea typeface="メイリオ" panose="020B0604030504040204" pitchFamily="50" charset="-128"/>
              </a:rPr>
              <a:t>活用</a:t>
            </a:r>
            <a:r>
              <a:rPr lang="ja-JP" altLang="en-US" sz="2800" dirty="0">
                <a:solidFill>
                  <a:schemeClr val="tx1">
                    <a:lumMod val="85000"/>
                    <a:lumOff val="15000"/>
                  </a:schemeClr>
                </a:solidFill>
                <a:latin typeface="メイリオ" panose="020B0604030504040204" pitchFamily="50" charset="-128"/>
                <a:ea typeface="メイリオ" panose="020B0604030504040204" pitchFamily="50" charset="-128"/>
              </a:rPr>
              <a:t>を</a:t>
            </a:r>
            <a:r>
              <a:rPr lang="ja-JP" altLang="en-US" sz="2800" dirty="0" smtClean="0">
                <a:solidFill>
                  <a:schemeClr val="tx1">
                    <a:lumMod val="85000"/>
                    <a:lumOff val="15000"/>
                  </a:schemeClr>
                </a:solidFill>
                <a:latin typeface="メイリオ" panose="020B0604030504040204" pitchFamily="50" charset="-128"/>
                <a:ea typeface="メイリオ" panose="020B0604030504040204" pitchFamily="50" charset="-128"/>
              </a:rPr>
              <a:t>実施し、</a:t>
            </a:r>
            <a:r>
              <a:rPr lang="ja-JP" altLang="en-US" sz="2800" b="1" dirty="0" smtClean="0">
                <a:solidFill>
                  <a:srgbClr val="EA0000"/>
                </a:solidFill>
                <a:latin typeface="メイリオ" panose="020B0604030504040204" pitchFamily="50" charset="-128"/>
                <a:ea typeface="メイリオ" panose="020B0604030504040204" pitchFamily="50" charset="-128"/>
              </a:rPr>
              <a:t>情報</a:t>
            </a:r>
            <a:r>
              <a:rPr lang="ja-JP" altLang="en-US" sz="2800" b="1" dirty="0">
                <a:solidFill>
                  <a:srgbClr val="EA0000"/>
                </a:solidFill>
                <a:latin typeface="メイリオ" panose="020B0604030504040204" pitchFamily="50" charset="-128"/>
                <a:ea typeface="メイリオ" panose="020B0604030504040204" pitchFamily="50" charset="-128"/>
              </a:rPr>
              <a:t>収集に費やす時間の削減</a:t>
            </a:r>
            <a:r>
              <a:rPr lang="ja-JP" altLang="en-US" sz="2800" dirty="0">
                <a:solidFill>
                  <a:schemeClr val="tx1">
                    <a:lumMod val="85000"/>
                    <a:lumOff val="15000"/>
                  </a:schemeClr>
                </a:solidFill>
                <a:latin typeface="メイリオ" panose="020B0604030504040204" pitchFamily="50" charset="-128"/>
                <a:ea typeface="メイリオ" panose="020B0604030504040204" pitchFamily="50" charset="-128"/>
              </a:rPr>
              <a:t>を目指す。</a:t>
            </a:r>
            <a:endParaRPr kumimoji="1" lang="en-US" altLang="ja-JP" sz="4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4" name="下矢印 13"/>
          <p:cNvSpPr/>
          <p:nvPr/>
        </p:nvSpPr>
        <p:spPr>
          <a:xfrm>
            <a:off x="4655572" y="3073206"/>
            <a:ext cx="958211" cy="812870"/>
          </a:xfrm>
          <a:prstGeom prst="downArrow">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1072601" y="3732187"/>
            <a:ext cx="2146849" cy="307777"/>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上記の結果より・・・</a:t>
            </a:r>
            <a:endParaRPr kumimoji="1" lang="ja-JP" altLang="en-US" dirty="0">
              <a:latin typeface="メイリオ" panose="020B0604030504040204" pitchFamily="50" charset="-128"/>
              <a:ea typeface="メイリオ" panose="020B0604030504040204" pitchFamily="50" charset="-128"/>
            </a:endParaRPr>
          </a:p>
        </p:txBody>
      </p:sp>
      <p:sp>
        <p:nvSpPr>
          <p:cNvPr id="15" name="テキスト ボックス 14"/>
          <p:cNvSpPr txBox="1"/>
          <p:nvPr/>
        </p:nvSpPr>
        <p:spPr>
          <a:xfrm>
            <a:off x="1352337" y="982502"/>
            <a:ext cx="3303235" cy="820394"/>
          </a:xfrm>
          <a:prstGeom prst="rect">
            <a:avLst/>
          </a:prstGeom>
          <a:solidFill>
            <a:srgbClr val="E7EFF9"/>
          </a:solidFill>
        </p:spPr>
        <p:txBody>
          <a:bodyPr wrap="square" tIns="180000" rtlCol="0">
            <a:spAutoFit/>
          </a:bodyPr>
          <a:lstStyle/>
          <a:p>
            <a:r>
              <a:rPr kumimoji="1" lang="ja-JP" altLang="en-US" sz="1050" dirty="0">
                <a:solidFill>
                  <a:schemeClr val="tx1">
                    <a:lumMod val="85000"/>
                    <a:lumOff val="15000"/>
                  </a:schemeClr>
                </a:solidFill>
                <a:latin typeface="メイリオ" panose="020B0604030504040204" pitchFamily="50" charset="-128"/>
                <a:ea typeface="メイリオ" panose="020B0604030504040204" pitchFamily="50" charset="-128"/>
              </a:rPr>
              <a:t>社内でも情報収集に費やす時間</a:t>
            </a:r>
            <a:r>
              <a:rPr kumimoji="1" lang="ja-JP" altLang="en-US" sz="1000" dirty="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ja-JP" altLang="en-US" sz="1050" dirty="0">
                <a:solidFill>
                  <a:schemeClr val="tx1">
                    <a:lumMod val="85000"/>
                    <a:lumOff val="15000"/>
                  </a:schemeClr>
                </a:solidFill>
                <a:latin typeface="メイリオ" panose="020B0604030504040204" pitchFamily="50" charset="-128"/>
                <a:ea typeface="メイリオ" panose="020B0604030504040204" pitchFamily="50" charset="-128"/>
              </a:rPr>
              <a:t>削減</a:t>
            </a:r>
            <a:r>
              <a:rPr kumimoji="1" lang="ja-JP" altLang="en-US" sz="1050" dirty="0" smtClean="0">
                <a:solidFill>
                  <a:schemeClr val="tx1">
                    <a:lumMod val="85000"/>
                    <a:lumOff val="15000"/>
                  </a:schemeClr>
                </a:solidFill>
                <a:latin typeface="メイリオ" panose="020B0604030504040204" pitchFamily="50" charset="-128"/>
                <a:ea typeface="メイリオ" panose="020B0604030504040204" pitchFamily="50" charset="-128"/>
              </a:rPr>
              <a:t>は</a:t>
            </a:r>
            <a:endParaRPr kumimoji="1" lang="en-US" altLang="ja-JP" sz="105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800" b="1" dirty="0" smtClean="0">
                <a:solidFill>
                  <a:schemeClr val="tx1">
                    <a:lumMod val="85000"/>
                    <a:lumOff val="15000"/>
                  </a:schemeClr>
                </a:solidFill>
                <a:latin typeface="メイリオ" panose="020B0604030504040204" pitchFamily="50" charset="-128"/>
                <a:ea typeface="メイリオ" panose="020B0604030504040204" pitchFamily="50" charset="-128"/>
              </a:rPr>
              <a:t>業務</a:t>
            </a:r>
            <a:r>
              <a:rPr kumimoji="1" lang="ja-JP" altLang="en-US" sz="2800" b="1" dirty="0">
                <a:solidFill>
                  <a:schemeClr val="tx1">
                    <a:lumMod val="85000"/>
                    <a:lumOff val="15000"/>
                  </a:schemeClr>
                </a:solidFill>
                <a:latin typeface="メイリオ" panose="020B0604030504040204" pitchFamily="50" charset="-128"/>
                <a:ea typeface="メイリオ" panose="020B0604030504040204" pitchFamily="50" charset="-128"/>
              </a:rPr>
              <a:t>全体</a:t>
            </a:r>
            <a:r>
              <a:rPr kumimoji="1" lang="ja-JP" altLang="en-US" sz="1050" dirty="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ja-JP" altLang="en-US" sz="2800" b="1" dirty="0">
                <a:solidFill>
                  <a:schemeClr val="tx1">
                    <a:lumMod val="85000"/>
                    <a:lumOff val="15000"/>
                  </a:schemeClr>
                </a:solidFill>
                <a:latin typeface="メイリオ" panose="020B0604030504040204" pitchFamily="50" charset="-128"/>
                <a:ea typeface="メイリオ" panose="020B0604030504040204" pitchFamily="50" charset="-128"/>
              </a:rPr>
              <a:t>改善</a:t>
            </a:r>
            <a:r>
              <a:rPr kumimoji="1" lang="ja-JP" altLang="en-US" sz="1050" dirty="0" smtClean="0">
                <a:solidFill>
                  <a:schemeClr val="tx1">
                    <a:lumMod val="85000"/>
                    <a:lumOff val="15000"/>
                  </a:schemeClr>
                </a:solidFill>
                <a:latin typeface="メイリオ" panose="020B0604030504040204" pitchFamily="50" charset="-128"/>
                <a:ea typeface="メイリオ" panose="020B0604030504040204" pitchFamily="50" charset="-128"/>
              </a:rPr>
              <a:t>に効果的</a:t>
            </a:r>
            <a:r>
              <a:rPr kumimoji="1" lang="ja-JP" altLang="en-US" sz="1050"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105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5534727" y="969298"/>
            <a:ext cx="3494973" cy="820394"/>
          </a:xfrm>
          <a:prstGeom prst="rect">
            <a:avLst/>
          </a:prstGeom>
          <a:solidFill>
            <a:srgbClr val="E7EFF9"/>
          </a:solidFill>
        </p:spPr>
        <p:txBody>
          <a:bodyPr wrap="square" tIns="180000" rtlCol="0">
            <a:spAutoFit/>
          </a:bodyPr>
          <a:lstStyle/>
          <a:p>
            <a:r>
              <a:rPr kumimoji="1" lang="ja-JP" altLang="en-US" sz="1050" dirty="0">
                <a:solidFill>
                  <a:schemeClr val="tx1">
                    <a:lumMod val="85000"/>
                    <a:lumOff val="15000"/>
                  </a:schemeClr>
                </a:solidFill>
                <a:latin typeface="メイリオ" panose="020B0604030504040204" pitchFamily="50" charset="-128"/>
                <a:ea typeface="メイリオ" panose="020B0604030504040204" pitchFamily="50" charset="-128"/>
              </a:rPr>
              <a:t>情報収集における課題解決に</a:t>
            </a:r>
          </a:p>
          <a:p>
            <a:r>
              <a:rPr kumimoji="1" lang="en-US" altLang="ja-JP" sz="2800" b="1"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800" b="1" dirty="0">
                <a:solidFill>
                  <a:schemeClr val="tx1">
                    <a:lumMod val="85000"/>
                    <a:lumOff val="15000"/>
                  </a:schemeClr>
                </a:solidFill>
                <a:latin typeface="メイリオ" panose="020B0604030504040204" pitchFamily="50" charset="-128"/>
                <a:ea typeface="メイリオ" panose="020B0604030504040204" pitchFamily="50" charset="-128"/>
              </a:rPr>
              <a:t>検索ツール</a:t>
            </a:r>
            <a:r>
              <a:rPr kumimoji="1" lang="ja-JP" altLang="en-US" sz="1050" dirty="0">
                <a:solidFill>
                  <a:schemeClr val="tx1">
                    <a:lumMod val="85000"/>
                    <a:lumOff val="15000"/>
                  </a:schemeClr>
                </a:solidFill>
                <a:latin typeface="メイリオ" panose="020B0604030504040204" pitchFamily="50" charset="-128"/>
                <a:ea typeface="メイリオ" panose="020B0604030504040204" pitchFamily="50" charset="-128"/>
              </a:rPr>
              <a:t>は</a:t>
            </a:r>
            <a:r>
              <a:rPr kumimoji="1" lang="ja-JP" altLang="en-US" sz="2800" b="1" dirty="0" smtClean="0">
                <a:solidFill>
                  <a:schemeClr val="tx1">
                    <a:lumMod val="85000"/>
                    <a:lumOff val="15000"/>
                  </a:schemeClr>
                </a:solidFill>
                <a:latin typeface="メイリオ" panose="020B0604030504040204" pitchFamily="50" charset="-128"/>
                <a:ea typeface="メイリオ" panose="020B0604030504040204" pitchFamily="50" charset="-128"/>
              </a:rPr>
              <a:t>有効</a:t>
            </a:r>
            <a:r>
              <a:rPr kumimoji="1" lang="en-US" altLang="ja-JP" sz="2800" b="1"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105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3415708" y="1947163"/>
            <a:ext cx="3726250" cy="889644"/>
          </a:xfrm>
          <a:prstGeom prst="rect">
            <a:avLst/>
          </a:prstGeom>
          <a:solidFill>
            <a:srgbClr val="E7EFF9"/>
          </a:solidFill>
        </p:spPr>
        <p:txBody>
          <a:bodyPr wrap="square" tIns="180000" rtlCol="0">
            <a:spAutoFit/>
          </a:bodyPr>
          <a:lstStyle/>
          <a:p>
            <a:pPr algn="ctr"/>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社内の</a:t>
            </a:r>
            <a:r>
              <a:rPr kumimoji="1" lang="en-US" altLang="ja-JP" sz="1100"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検索ツールに対する</a:t>
            </a:r>
            <a:endParaRPr kumimoji="1" lang="en-US" altLang="ja-JP" sz="1100" dirty="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kumimoji="1" lang="ja-JP" altLang="en-US" sz="3200" b="1" dirty="0">
                <a:solidFill>
                  <a:schemeClr val="tx1">
                    <a:lumMod val="85000"/>
                    <a:lumOff val="15000"/>
                  </a:schemeClr>
                </a:solidFill>
                <a:latin typeface="メイリオ" panose="020B0604030504040204" pitchFamily="50" charset="-128"/>
                <a:ea typeface="メイリオ" panose="020B0604030504040204" pitchFamily="50" charset="-128"/>
              </a:rPr>
              <a:t>需要</a:t>
            </a:r>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は</a:t>
            </a:r>
            <a:r>
              <a:rPr kumimoji="1" lang="ja-JP" altLang="en-US" sz="3200" b="1" dirty="0" smtClean="0">
                <a:solidFill>
                  <a:schemeClr val="tx1">
                    <a:lumMod val="85000"/>
                    <a:lumOff val="15000"/>
                  </a:schemeClr>
                </a:solidFill>
                <a:latin typeface="メイリオ" panose="020B0604030504040204" pitchFamily="50" charset="-128"/>
                <a:ea typeface="メイリオ" panose="020B0604030504040204" pitchFamily="50" charset="-128"/>
              </a:rPr>
              <a:t>高い</a:t>
            </a:r>
            <a:r>
              <a:rPr kumimoji="1" lang="en-US" altLang="ja-JP" sz="3200" b="1"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11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54082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13</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2. AI</a:t>
            </a:r>
            <a:r>
              <a:rPr kumimoji="1" lang="ja-JP" altLang="en-US" dirty="0">
                <a:latin typeface="メイリオ" panose="020B0604030504040204" pitchFamily="50" charset="-128"/>
                <a:ea typeface="メイリオ" panose="020B0604030504040204" pitchFamily="50" charset="-128"/>
              </a:rPr>
              <a:t>検索ツールの検討</a:t>
            </a:r>
          </a:p>
        </p:txBody>
      </p:sp>
      <p:sp>
        <p:nvSpPr>
          <p:cNvPr id="8" name="テキスト ボックス 7"/>
          <p:cNvSpPr txBox="1"/>
          <p:nvPr/>
        </p:nvSpPr>
        <p:spPr>
          <a:xfrm>
            <a:off x="954001" y="2185688"/>
            <a:ext cx="2782729" cy="936000"/>
          </a:xfrm>
          <a:prstGeom prst="rect">
            <a:avLst/>
          </a:prstGeom>
          <a:solidFill>
            <a:schemeClr val="bg2"/>
          </a:solidFill>
        </p:spPr>
        <p:txBody>
          <a:bodyPr wrap="square" tIns="144000" rtlCol="0" anchor="ctr">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ChatGPT</a:t>
            </a:r>
            <a:r>
              <a:rPr kumimoji="1" lang="en-US" altLang="ja-JP" sz="1800" dirty="0">
                <a:solidFill>
                  <a:schemeClr val="bg1"/>
                </a:solidFill>
                <a:latin typeface="メイリオ" panose="020B0604030504040204" pitchFamily="50" charset="-128"/>
                <a:ea typeface="メイリオ" panose="020B0604030504040204" pitchFamily="50" charset="-128"/>
              </a:rPr>
              <a:t> </a:t>
            </a:r>
            <a:endParaRPr kumimoji="1" lang="en-US" altLang="ja-JP" sz="1800" dirty="0" smtClean="0">
              <a:solidFill>
                <a:schemeClr val="bg1"/>
              </a:solidFill>
              <a:latin typeface="メイリオ" panose="020B0604030504040204" pitchFamily="50" charset="-128"/>
              <a:ea typeface="メイリオ" panose="020B0604030504040204" pitchFamily="50" charset="-128"/>
            </a:endParaRPr>
          </a:p>
          <a:p>
            <a:pPr algn="ctr"/>
            <a:r>
              <a:rPr kumimoji="1" lang="en-US" altLang="ja-JP" sz="1600" b="1" dirty="0" smtClean="0">
                <a:solidFill>
                  <a:schemeClr val="bg1"/>
                </a:solidFill>
                <a:latin typeface="メイリオ" panose="020B0604030504040204" pitchFamily="50" charset="-128"/>
                <a:ea typeface="メイリオ" panose="020B0604030504040204" pitchFamily="50" charset="-128"/>
              </a:rPr>
              <a:t>Enterprise</a:t>
            </a:r>
            <a:r>
              <a:rPr kumimoji="1" lang="ja-JP" altLang="en-US" sz="1600" b="1" dirty="0" smtClean="0">
                <a:solidFill>
                  <a:schemeClr val="bg1"/>
                </a:solidFill>
                <a:latin typeface="メイリオ" panose="020B0604030504040204" pitchFamily="50" charset="-128"/>
                <a:ea typeface="メイリオ" panose="020B0604030504040204" pitchFamily="50" charset="-128"/>
              </a:rPr>
              <a:t>版</a:t>
            </a:r>
            <a:endParaRPr kumimoji="1" lang="en-US" altLang="ja-JP" sz="1600" b="1" dirty="0">
              <a:solidFill>
                <a:schemeClr val="bg1"/>
              </a:solidFill>
              <a:latin typeface="メイリオ" panose="020B0604030504040204" pitchFamily="50" charset="-128"/>
              <a:ea typeface="メイリオ" panose="020B0604030504040204" pitchFamily="50" charset="-128"/>
            </a:endParaRPr>
          </a:p>
        </p:txBody>
      </p:sp>
      <p:sp>
        <p:nvSpPr>
          <p:cNvPr id="9" name="テキスト ボックス 8"/>
          <p:cNvSpPr txBox="1"/>
          <p:nvPr/>
        </p:nvSpPr>
        <p:spPr>
          <a:xfrm>
            <a:off x="3821247" y="2185788"/>
            <a:ext cx="2782799" cy="936000"/>
          </a:xfrm>
          <a:prstGeom prst="rect">
            <a:avLst/>
          </a:prstGeom>
          <a:solidFill>
            <a:schemeClr val="bg2"/>
          </a:solidFill>
        </p:spPr>
        <p:txBody>
          <a:bodyPr wrap="square" tIns="144000" rtlCol="0" anchor="ctr">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Perplexity</a:t>
            </a:r>
            <a:r>
              <a:rPr kumimoji="1" lang="ja-JP" altLang="en-US" sz="1800" dirty="0">
                <a:solidFill>
                  <a:schemeClr val="bg1"/>
                </a:solidFill>
                <a:latin typeface="メイリオ" panose="020B0604030504040204" pitchFamily="50" charset="-128"/>
                <a:ea typeface="メイリオ" panose="020B0604030504040204" pitchFamily="50" charset="-128"/>
              </a:rPr>
              <a:t> </a:t>
            </a:r>
            <a:endParaRPr kumimoji="1" lang="en-US" altLang="ja-JP" sz="1800" dirty="0" smtClean="0">
              <a:solidFill>
                <a:schemeClr val="bg1"/>
              </a:solidFill>
              <a:latin typeface="メイリオ" panose="020B0604030504040204" pitchFamily="50" charset="-128"/>
              <a:ea typeface="メイリオ" panose="020B0604030504040204" pitchFamily="50" charset="-128"/>
            </a:endParaRPr>
          </a:p>
          <a:p>
            <a:pPr algn="ctr"/>
            <a:r>
              <a:rPr kumimoji="1" lang="en-US" altLang="ja-JP" sz="1600" b="1" dirty="0" smtClean="0">
                <a:solidFill>
                  <a:schemeClr val="bg1"/>
                </a:solidFill>
                <a:latin typeface="メイリオ" panose="020B0604030504040204" pitchFamily="50" charset="-128"/>
                <a:ea typeface="メイリオ" panose="020B0604030504040204" pitchFamily="50" charset="-128"/>
              </a:rPr>
              <a:t>Enterprise pro</a:t>
            </a:r>
            <a:r>
              <a:rPr kumimoji="1" lang="ja-JP" altLang="en-US" sz="1600" b="1" dirty="0" smtClean="0">
                <a:solidFill>
                  <a:schemeClr val="bg1"/>
                </a:solidFill>
                <a:latin typeface="メイリオ" panose="020B0604030504040204" pitchFamily="50" charset="-128"/>
                <a:ea typeface="メイリオ" panose="020B0604030504040204" pitchFamily="50" charset="-128"/>
              </a:rPr>
              <a:t>版</a:t>
            </a:r>
            <a:endParaRPr kumimoji="1" lang="en-US" altLang="ja-JP" sz="1600" b="1" dirty="0">
              <a:solidFill>
                <a:schemeClr val="bg1"/>
              </a:solidFill>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6688563" y="2185787"/>
            <a:ext cx="2782802" cy="936000"/>
          </a:xfrm>
          <a:prstGeom prst="rect">
            <a:avLst/>
          </a:prstGeom>
          <a:solidFill>
            <a:schemeClr val="bg2"/>
          </a:solidFill>
        </p:spPr>
        <p:txBody>
          <a:bodyPr wrap="square" lIns="72000" tIns="144000" rIns="72000" rtlCol="0" anchor="ctr">
            <a:spAutoFit/>
          </a:bodyPr>
          <a:lstStyle/>
          <a:p>
            <a:pPr algn="ctr"/>
            <a:r>
              <a:rPr kumimoji="1" lang="en-US" altLang="ja-JP" sz="2400" b="1" dirty="0" smtClean="0">
                <a:solidFill>
                  <a:schemeClr val="bg1"/>
                </a:solidFill>
                <a:latin typeface="メイリオ" panose="020B0604030504040204" pitchFamily="50" charset="-128"/>
                <a:ea typeface="メイリオ" panose="020B0604030504040204" pitchFamily="50" charset="-128"/>
              </a:rPr>
              <a:t>Atlassian</a:t>
            </a:r>
          </a:p>
          <a:p>
            <a:pPr algn="ctr"/>
            <a:r>
              <a:rPr kumimoji="1" lang="en-US" altLang="ja-JP" sz="2400" b="1" dirty="0" smtClean="0">
                <a:solidFill>
                  <a:schemeClr val="bg1"/>
                </a:solidFill>
                <a:latin typeface="メイリオ" panose="020B0604030504040204" pitchFamily="50" charset="-128"/>
                <a:ea typeface="メイリオ" panose="020B0604030504040204" pitchFamily="50" charset="-128"/>
              </a:rPr>
              <a:t>Intelligence</a:t>
            </a:r>
            <a:endParaRPr kumimoji="1" lang="en-US" altLang="ja-JP" sz="2400" b="1" dirty="0">
              <a:solidFill>
                <a:schemeClr val="bg1"/>
              </a:solidFill>
              <a:latin typeface="メイリオ" panose="020B0604030504040204" pitchFamily="50" charset="-128"/>
              <a:ea typeface="メイリオ" panose="020B0604030504040204" pitchFamily="50" charset="-128"/>
            </a:endParaRPr>
          </a:p>
        </p:txBody>
      </p:sp>
      <p:sp>
        <p:nvSpPr>
          <p:cNvPr id="11" name="正方形/長方形 10"/>
          <p:cNvSpPr/>
          <p:nvPr/>
        </p:nvSpPr>
        <p:spPr>
          <a:xfrm>
            <a:off x="3821282" y="3182680"/>
            <a:ext cx="2782800" cy="3085997"/>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en-US" altLang="ja-JP" sz="2000" u="sng" dirty="0">
                <a:solidFill>
                  <a:srgbClr val="EA0000"/>
                </a:solidFill>
                <a:latin typeface="メイリオ" panose="020B0604030504040204" pitchFamily="50" charset="-128"/>
                <a:ea typeface="メイリオ" panose="020B0604030504040204" pitchFamily="50" charset="-128"/>
              </a:rPr>
              <a:t>AI</a:t>
            </a:r>
            <a:r>
              <a:rPr kumimoji="1" lang="ja-JP" altLang="en-US" sz="2000" u="sng" dirty="0">
                <a:solidFill>
                  <a:srgbClr val="EA0000"/>
                </a:solidFill>
                <a:latin typeface="メイリオ" panose="020B0604030504040204" pitchFamily="50" charset="-128"/>
                <a:ea typeface="メイリオ" panose="020B0604030504040204" pitchFamily="50" charset="-128"/>
              </a:rPr>
              <a:t>検索エンジン</a:t>
            </a:r>
            <a:endParaRPr kumimoji="1" lang="en-US" altLang="ja-JP" sz="2000" dirty="0">
              <a:solidFill>
                <a:srgbClr val="EA0000"/>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自然</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言語</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処理と</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　機械</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学習技術を</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使用</a:t>
            </a:r>
            <a:endPar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大規模</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企業向け</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の</a:t>
            </a:r>
            <a:endPar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　</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プラン</a:t>
            </a:r>
            <a:endPar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2" name="正方形/長方形 11"/>
          <p:cNvSpPr/>
          <p:nvPr/>
        </p:nvSpPr>
        <p:spPr>
          <a:xfrm>
            <a:off x="6688565" y="3182680"/>
            <a:ext cx="2782800" cy="3085997"/>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ja-JP" altLang="en-US" sz="2000" u="sng" dirty="0">
                <a:solidFill>
                  <a:srgbClr val="EA0000"/>
                </a:solidFill>
                <a:latin typeface="メイリオ" panose="020B0604030504040204" pitchFamily="50" charset="-128"/>
                <a:ea typeface="メイリオ" panose="020B0604030504040204" pitchFamily="50" charset="-128"/>
              </a:rPr>
              <a:t>各</a:t>
            </a:r>
            <a:r>
              <a:rPr kumimoji="1" lang="en-US" altLang="ja-JP" sz="2000" u="sng" dirty="0">
                <a:solidFill>
                  <a:srgbClr val="EA0000"/>
                </a:solidFill>
                <a:latin typeface="メイリオ" panose="020B0604030504040204" pitchFamily="50" charset="-128"/>
                <a:ea typeface="メイリオ" panose="020B0604030504040204" pitchFamily="50" charset="-128"/>
              </a:rPr>
              <a:t>Atlassian</a:t>
            </a:r>
            <a:r>
              <a:rPr kumimoji="1" lang="ja-JP" altLang="en-US" sz="2000" u="sng" dirty="0">
                <a:solidFill>
                  <a:srgbClr val="EA0000"/>
                </a:solidFill>
                <a:latin typeface="メイリオ" panose="020B0604030504040204" pitchFamily="50" charset="-128"/>
                <a:ea typeface="メイリオ" panose="020B0604030504040204" pitchFamily="50" charset="-128"/>
              </a:rPr>
              <a:t>製品に</a:t>
            </a:r>
            <a:endParaRPr kumimoji="1" lang="en-US" altLang="ja-JP" sz="2000" u="sng" dirty="0">
              <a:solidFill>
                <a:srgbClr val="EA0000"/>
              </a:solidFill>
              <a:latin typeface="メイリオ" panose="020B0604030504040204" pitchFamily="50" charset="-128"/>
              <a:ea typeface="メイリオ" panose="020B0604030504040204" pitchFamily="50" charset="-128"/>
            </a:endParaRPr>
          </a:p>
          <a:p>
            <a:r>
              <a:rPr kumimoji="1" lang="ja-JP" altLang="en-US" sz="2000" dirty="0" smtClean="0">
                <a:solidFill>
                  <a:srgbClr val="EA0000"/>
                </a:solidFill>
                <a:latin typeface="メイリオ" panose="020B0604030504040204" pitchFamily="50" charset="-128"/>
                <a:ea typeface="メイリオ" panose="020B0604030504040204" pitchFamily="50" charset="-128"/>
              </a:rPr>
              <a:t>　</a:t>
            </a:r>
            <a:r>
              <a:rPr kumimoji="1" lang="ja-JP" altLang="en-US" sz="2000" u="sng" dirty="0" smtClean="0">
                <a:solidFill>
                  <a:srgbClr val="EA0000"/>
                </a:solidFill>
                <a:latin typeface="メイリオ" panose="020B0604030504040204" pitchFamily="50" charset="-128"/>
                <a:ea typeface="メイリオ" panose="020B0604030504040204" pitchFamily="50" charset="-128"/>
              </a:rPr>
              <a:t>組み込まれて</a:t>
            </a:r>
            <a:r>
              <a:rPr kumimoji="1" lang="ja-JP" altLang="en-US" sz="2000" u="sng" dirty="0">
                <a:solidFill>
                  <a:srgbClr val="EA0000"/>
                </a:solidFill>
                <a:latin typeface="メイリオ" panose="020B0604030504040204" pitchFamily="50" charset="-128"/>
                <a:ea typeface="メイリオ" panose="020B0604030504040204" pitchFamily="50" charset="-128"/>
              </a:rPr>
              <a:t>いる</a:t>
            </a:r>
          </a:p>
          <a:p>
            <a:pPr marL="285750" indent="-285750">
              <a:buFont typeface="Arial" panose="020B0604020202020204" pitchFamily="34" charset="0"/>
              <a:buChar char="•"/>
            </a:pPr>
            <a:r>
              <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および機械学習を</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pPr lvl="2"/>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　活用した機能群</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rPr>
              <a:t>Atlassian</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社が提供</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 name="正方形/長方形 1"/>
          <p:cNvSpPr/>
          <p:nvPr/>
        </p:nvSpPr>
        <p:spPr>
          <a:xfrm>
            <a:off x="954001" y="3182680"/>
            <a:ext cx="2782730" cy="3085997"/>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ja-JP" sz="2000" u="sng" dirty="0">
                <a:solidFill>
                  <a:srgbClr val="EA0000"/>
                </a:solidFill>
                <a:latin typeface="メイリオ" panose="020B0604030504040204" pitchFamily="50" charset="-128"/>
                <a:ea typeface="メイリオ" panose="020B0604030504040204" pitchFamily="50" charset="-128"/>
              </a:rPr>
              <a:t>AI</a:t>
            </a:r>
            <a:r>
              <a:rPr lang="ja-JP" altLang="en-US" sz="2000" u="sng" dirty="0">
                <a:solidFill>
                  <a:srgbClr val="EA0000"/>
                </a:solidFill>
                <a:latin typeface="メイリオ" panose="020B0604030504040204" pitchFamily="50" charset="-128"/>
                <a:ea typeface="メイリオ" panose="020B0604030504040204" pitchFamily="50" charset="-128"/>
              </a:rPr>
              <a:t>チャットボット</a:t>
            </a:r>
            <a:endParaRPr lang="en-US" altLang="ja-JP" sz="2000" u="sng" dirty="0">
              <a:solidFill>
                <a:srgbClr val="EA0000"/>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広く</a:t>
            </a:r>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親しまれている</a:t>
            </a:r>
            <a:endParaRPr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大規模</a:t>
            </a:r>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企業向け</a:t>
            </a:r>
            <a:r>
              <a:rPr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の</a:t>
            </a:r>
            <a:endParaRPr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　プラン</a:t>
            </a:r>
            <a:endPar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4" name="テキスト ボックス 13"/>
          <p:cNvSpPr txBox="1"/>
          <p:nvPr/>
        </p:nvSpPr>
        <p:spPr>
          <a:xfrm>
            <a:off x="954001" y="891134"/>
            <a:ext cx="4504967" cy="400110"/>
          </a:xfrm>
          <a:prstGeom prst="rect">
            <a:avLst/>
          </a:prstGeom>
          <a:noFill/>
          <a:ln w="19050">
            <a:noFill/>
          </a:ln>
        </p:spPr>
        <p:txBody>
          <a:bodyPr wrap="square" rtlCol="0">
            <a:spAutoFit/>
          </a:bodyPr>
          <a:lstStyle/>
          <a:p>
            <a:pPr marL="342900" indent="-342900">
              <a:buClr>
                <a:schemeClr val="bg2"/>
              </a:buClr>
              <a:buFont typeface="Wingdings" panose="05000000000000000000" pitchFamily="2" charset="2"/>
              <a:buChar char="n"/>
            </a:pP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概要</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5" name="テキスト ボックス 14"/>
          <p:cNvSpPr txBox="1"/>
          <p:nvPr/>
        </p:nvSpPr>
        <p:spPr>
          <a:xfrm>
            <a:off x="954001" y="1538411"/>
            <a:ext cx="8393199" cy="400110"/>
          </a:xfrm>
          <a:prstGeom prst="rect">
            <a:avLst/>
          </a:prstGeom>
          <a:noFill/>
        </p:spPr>
        <p:txBody>
          <a:bodyPr wrap="square" rtlCol="0">
            <a:spAutoFit/>
          </a:bodyPr>
          <a:lstStyle/>
          <a:p>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今回</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は</a:t>
            </a:r>
            <a:r>
              <a:rPr kumimoji="1" lang="ja-JP" altLang="en-US" sz="2000" b="1" dirty="0">
                <a:solidFill>
                  <a:schemeClr val="tx1">
                    <a:lumMod val="85000"/>
                    <a:lumOff val="15000"/>
                  </a:schemeClr>
                </a:solidFill>
                <a:latin typeface="メイリオ" panose="020B0604030504040204" pitchFamily="50" charset="-128"/>
                <a:ea typeface="メイリオ" panose="020B0604030504040204" pitchFamily="50" charset="-128"/>
              </a:rPr>
              <a:t>対話式</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で検索できる以下の</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サービス</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を</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比較。</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702266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11" name="正方形/長方形 10"/>
          <p:cNvSpPr/>
          <p:nvPr/>
        </p:nvSpPr>
        <p:spPr>
          <a:xfrm>
            <a:off x="3821282" y="3183235"/>
            <a:ext cx="2782800" cy="30859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en-US" altLang="ja-JP" sz="1800"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ユーザー当たり</a:t>
            </a:r>
          </a:p>
          <a:p>
            <a:pPr algn="ct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月額</a:t>
            </a:r>
            <a:r>
              <a:rPr kumimoji="1" lang="en-US" altLang="ja-JP" sz="5400" dirty="0">
                <a:solidFill>
                  <a:schemeClr val="tx1">
                    <a:lumMod val="85000"/>
                    <a:lumOff val="15000"/>
                  </a:schemeClr>
                </a:solidFill>
                <a:latin typeface="メイリオ" panose="020B0604030504040204" pitchFamily="50" charset="-128"/>
                <a:ea typeface="メイリオ" panose="020B0604030504040204" pitchFamily="50" charset="-128"/>
              </a:rPr>
              <a:t>$40</a:t>
            </a:r>
          </a:p>
        </p:txBody>
      </p:sp>
      <p:sp>
        <p:nvSpPr>
          <p:cNvPr id="12" name="正方形/長方形 11"/>
          <p:cNvSpPr/>
          <p:nvPr/>
        </p:nvSpPr>
        <p:spPr>
          <a:xfrm>
            <a:off x="6688565" y="3183235"/>
            <a:ext cx="2782800" cy="3085997"/>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en-US" altLang="ja-JP" sz="1800" b="1"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1800" b="1" dirty="0">
                <a:solidFill>
                  <a:schemeClr val="tx1">
                    <a:lumMod val="85000"/>
                    <a:lumOff val="15000"/>
                  </a:schemeClr>
                </a:solidFill>
                <a:latin typeface="メイリオ" panose="020B0604030504040204" pitchFamily="50" charset="-128"/>
                <a:ea typeface="メイリオ" panose="020B0604030504040204" pitchFamily="50" charset="-128"/>
              </a:rPr>
              <a:t>ユーザー当たり</a:t>
            </a:r>
          </a:p>
          <a:p>
            <a:pPr algn="ctr"/>
            <a:r>
              <a:rPr kumimoji="1" lang="ja-JP" altLang="en-US" sz="2400" b="1" dirty="0">
                <a:solidFill>
                  <a:schemeClr val="tx1">
                    <a:lumMod val="85000"/>
                    <a:lumOff val="15000"/>
                  </a:schemeClr>
                </a:solidFill>
                <a:latin typeface="メイリオ" panose="020B0604030504040204" pitchFamily="50" charset="-128"/>
                <a:ea typeface="メイリオ" panose="020B0604030504040204" pitchFamily="50" charset="-128"/>
              </a:rPr>
              <a:t>月額</a:t>
            </a:r>
            <a:r>
              <a:rPr kumimoji="1" lang="en-US" altLang="ja-JP" sz="11500" b="1" dirty="0">
                <a:solidFill>
                  <a:srgbClr val="EA0000"/>
                </a:solidFill>
                <a:latin typeface="メイリオ" panose="020B0604030504040204" pitchFamily="50" charset="-128"/>
                <a:ea typeface="メイリオ" panose="020B0604030504040204" pitchFamily="50" charset="-128"/>
              </a:rPr>
              <a:t>$7</a:t>
            </a:r>
            <a:endParaRPr kumimoji="1" lang="en-US" altLang="ja-JP" sz="3800" b="1" dirty="0">
              <a:solidFill>
                <a:srgbClr val="EA0000"/>
              </a:solidFill>
              <a:latin typeface="メイリオ" panose="020B0604030504040204" pitchFamily="50" charset="-128"/>
              <a:ea typeface="メイリオ" panose="020B0604030504040204" pitchFamily="50" charset="-128"/>
            </a:endParaRPr>
          </a:p>
        </p:txBody>
      </p:sp>
      <p:sp>
        <p:nvSpPr>
          <p:cNvPr id="2" name="正方形/長方形 1"/>
          <p:cNvSpPr/>
          <p:nvPr/>
        </p:nvSpPr>
        <p:spPr>
          <a:xfrm>
            <a:off x="954000" y="3183235"/>
            <a:ext cx="2782730" cy="30859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lang="en-US" altLang="ja-JP" sz="1800" dirty="0">
                <a:solidFill>
                  <a:schemeClr val="tx1">
                    <a:lumMod val="85000"/>
                    <a:lumOff val="15000"/>
                  </a:schemeClr>
                </a:solidFill>
                <a:latin typeface="メイリオ" panose="020B0604030504040204" pitchFamily="50" charset="-128"/>
                <a:ea typeface="メイリオ" panose="020B0604030504040204" pitchFamily="50" charset="-128"/>
              </a:rPr>
              <a:t>1</a:t>
            </a:r>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ユーザー当たり</a:t>
            </a:r>
          </a:p>
          <a:p>
            <a:pPr algn="ctr"/>
            <a:r>
              <a:rPr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月額</a:t>
            </a:r>
            <a:r>
              <a:rPr lang="en-US" altLang="ja-JP" sz="5400" dirty="0">
                <a:solidFill>
                  <a:schemeClr val="tx1">
                    <a:lumMod val="85000"/>
                    <a:lumOff val="15000"/>
                  </a:schemeClr>
                </a:solidFill>
                <a:latin typeface="メイリオ" panose="020B0604030504040204" pitchFamily="50" charset="-128"/>
                <a:ea typeface="メイリオ" panose="020B0604030504040204" pitchFamily="50" charset="-128"/>
              </a:rPr>
              <a:t>$</a:t>
            </a:r>
            <a:r>
              <a:rPr lang="en-US" altLang="ja-JP" sz="5400" dirty="0" smtClean="0">
                <a:solidFill>
                  <a:schemeClr val="tx1">
                    <a:lumMod val="85000"/>
                    <a:lumOff val="15000"/>
                  </a:schemeClr>
                </a:solidFill>
                <a:latin typeface="メイリオ" panose="020B0604030504040204" pitchFamily="50" charset="-128"/>
                <a:ea typeface="メイリオ" panose="020B0604030504040204" pitchFamily="50" charset="-128"/>
              </a:rPr>
              <a:t>30</a:t>
            </a:r>
            <a:r>
              <a:rPr lang="ja-JP" altLang="en-US" sz="1200" dirty="0" smtClean="0">
                <a:solidFill>
                  <a:schemeClr val="tx1">
                    <a:lumMod val="85000"/>
                    <a:lumOff val="15000"/>
                  </a:schemeClr>
                </a:solidFill>
                <a:latin typeface="メイリオ" panose="020B0604030504040204" pitchFamily="50" charset="-128"/>
                <a:ea typeface="メイリオ" panose="020B0604030504040204" pitchFamily="50" charset="-128"/>
              </a:rPr>
              <a:t>（</a:t>
            </a:r>
            <a:r>
              <a:rPr lang="en-US" altLang="ja-JP" sz="1200" dirty="0" smtClean="0">
                <a:solidFill>
                  <a:schemeClr val="tx1">
                    <a:lumMod val="85000"/>
                    <a:lumOff val="15000"/>
                  </a:schemeClr>
                </a:solidFill>
                <a:latin typeface="メイリオ" panose="020B0604030504040204" pitchFamily="50" charset="-128"/>
                <a:ea typeface="メイリオ" panose="020B0604030504040204" pitchFamily="50" charset="-128"/>
              </a:rPr>
              <a:t>※1</a:t>
            </a:r>
            <a:r>
              <a:rPr lang="ja-JP" altLang="en-US" sz="12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lang="ja-JP" altLang="en-US" sz="16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14</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2. AI</a:t>
            </a:r>
            <a:r>
              <a:rPr kumimoji="1" lang="ja-JP" altLang="en-US" dirty="0">
                <a:latin typeface="メイリオ" panose="020B0604030504040204" pitchFamily="50" charset="-128"/>
                <a:ea typeface="メイリオ" panose="020B0604030504040204" pitchFamily="50" charset="-128"/>
              </a:rPr>
              <a:t>検索ツールの検討</a:t>
            </a:r>
          </a:p>
        </p:txBody>
      </p:sp>
      <p:sp>
        <p:nvSpPr>
          <p:cNvPr id="14" name="テキスト ボックス 13"/>
          <p:cNvSpPr txBox="1"/>
          <p:nvPr/>
        </p:nvSpPr>
        <p:spPr>
          <a:xfrm>
            <a:off x="954001" y="891134"/>
            <a:ext cx="4504967" cy="400110"/>
          </a:xfrm>
          <a:prstGeom prst="rect">
            <a:avLst/>
          </a:prstGeom>
          <a:noFill/>
          <a:ln w="19050">
            <a:noFill/>
          </a:ln>
        </p:spPr>
        <p:txBody>
          <a:bodyPr wrap="square" rtlCol="0">
            <a:spAutoFit/>
          </a:bodyPr>
          <a:lstStyle/>
          <a:p>
            <a:pPr marL="342900" indent="-342900">
              <a:buClr>
                <a:schemeClr val="bg2"/>
              </a:buClr>
              <a:buFont typeface="Wingdings" panose="05000000000000000000" pitchFamily="2" charset="2"/>
              <a:buChar char="n"/>
            </a:pP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利用料金</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5" name="テキスト ボックス 14"/>
          <p:cNvSpPr txBox="1"/>
          <p:nvPr/>
        </p:nvSpPr>
        <p:spPr>
          <a:xfrm>
            <a:off x="953963" y="1238655"/>
            <a:ext cx="8517365" cy="830997"/>
          </a:xfrm>
          <a:prstGeom prst="rect">
            <a:avLst/>
          </a:prstGeom>
          <a:noFill/>
        </p:spPr>
        <p:txBody>
          <a:bodyPr wrap="square" rtlCol="0">
            <a:spAutoFit/>
          </a:bodyPr>
          <a:lstStyle/>
          <a:p>
            <a:r>
              <a:rPr kumimoji="1" lang="en-US" altLang="ja-JP" sz="2000" b="1" dirty="0">
                <a:solidFill>
                  <a:schemeClr val="tx1">
                    <a:lumMod val="85000"/>
                    <a:lumOff val="15000"/>
                  </a:schemeClr>
                </a:solidFill>
                <a:latin typeface="メイリオ" panose="020B0604030504040204" pitchFamily="50" charset="-128"/>
                <a:ea typeface="メイリオ" panose="020B0604030504040204" pitchFamily="50" charset="-128"/>
              </a:rPr>
              <a:t>Atlassian Intelligence</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は他の機能に比べ</a:t>
            </a:r>
            <a:r>
              <a:rPr kumimoji="1" lang="ja-JP" altLang="en-US" sz="4800" b="1" dirty="0" smtClean="0">
                <a:solidFill>
                  <a:srgbClr val="EA0000"/>
                </a:solidFill>
                <a:latin typeface="メイリオ" panose="020B0604030504040204" pitchFamily="50" charset="-128"/>
                <a:ea typeface="メイリオ" panose="020B0604030504040204" pitchFamily="50" charset="-128"/>
              </a:rPr>
              <a:t>低コスト</a:t>
            </a:r>
            <a:r>
              <a:rPr kumimoji="1" lang="en-US" altLang="ja-JP" sz="4800" b="1" dirty="0" smtClean="0">
                <a:solidFill>
                  <a:srgbClr val="EA0000"/>
                </a:solidFill>
                <a:latin typeface="メイリオ" panose="020B0604030504040204" pitchFamily="50" charset="-128"/>
                <a:ea typeface="メイリオ" panose="020B0604030504040204" pitchFamily="50" charset="-128"/>
              </a:rPr>
              <a:t>!</a:t>
            </a:r>
            <a:endParaRPr kumimoji="1" lang="ja-JP" altLang="en-US" sz="2400" dirty="0">
              <a:solidFill>
                <a:srgbClr val="EA0000"/>
              </a:solidFill>
              <a:latin typeface="メイリオ" panose="020B0604030504040204" pitchFamily="50" charset="-128"/>
              <a:ea typeface="メイリオ" panose="020B0604030504040204" pitchFamily="50" charset="-128"/>
            </a:endParaRPr>
          </a:p>
        </p:txBody>
      </p:sp>
      <p:sp>
        <p:nvSpPr>
          <p:cNvPr id="3" name="正方形/長方形 2"/>
          <p:cNvSpPr/>
          <p:nvPr/>
        </p:nvSpPr>
        <p:spPr>
          <a:xfrm>
            <a:off x="953961" y="6273301"/>
            <a:ext cx="6405201" cy="230832"/>
          </a:xfrm>
          <a:prstGeom prst="rect">
            <a:avLst/>
          </a:prstGeom>
        </p:spPr>
        <p:txBody>
          <a:bodyPr wrap="square">
            <a:spAutoFit/>
          </a:bodyPr>
          <a:lstStyle/>
          <a:p>
            <a:r>
              <a:rPr lang="en-US" altLang="ja-JP" sz="900" dirty="0" smtClean="0">
                <a:solidFill>
                  <a:schemeClr val="tx1">
                    <a:lumMod val="85000"/>
                    <a:lumOff val="15000"/>
                  </a:schemeClr>
                </a:solidFill>
                <a:latin typeface="メイリオ" panose="020B0604030504040204" pitchFamily="50" charset="-128"/>
                <a:ea typeface="メイリオ" panose="020B0604030504040204" pitchFamily="50" charset="-128"/>
              </a:rPr>
              <a:t>※1 </a:t>
            </a:r>
            <a:r>
              <a:rPr lang="ja-JP" altLang="en-US" sz="900" dirty="0" smtClean="0">
                <a:solidFill>
                  <a:schemeClr val="tx1">
                    <a:lumMod val="85000"/>
                    <a:lumOff val="15000"/>
                  </a:schemeClr>
                </a:solidFill>
                <a:latin typeface="メイリオ" panose="020B0604030504040204" pitchFamily="50" charset="-128"/>
                <a:ea typeface="メイリオ" panose="020B0604030504040204" pitchFamily="50" charset="-128"/>
              </a:rPr>
              <a:t>推定金額。</a:t>
            </a:r>
            <a:r>
              <a:rPr lang="en-US" altLang="ja-JP" sz="900" dirty="0" smtClean="0">
                <a:solidFill>
                  <a:schemeClr val="tx1">
                    <a:lumMod val="85000"/>
                    <a:lumOff val="15000"/>
                  </a:schemeClr>
                </a:solidFill>
                <a:latin typeface="メイリオ" panose="020B0604030504040204" pitchFamily="50" charset="-128"/>
                <a:ea typeface="メイリオ" panose="020B0604030504040204" pitchFamily="50" charset="-128"/>
              </a:rPr>
              <a:t>Enterprise</a:t>
            </a:r>
            <a:r>
              <a:rPr lang="ja-JP" altLang="en-US" sz="900" dirty="0" smtClean="0">
                <a:solidFill>
                  <a:schemeClr val="tx1">
                    <a:lumMod val="85000"/>
                    <a:lumOff val="15000"/>
                  </a:schemeClr>
                </a:solidFill>
                <a:latin typeface="メイリオ" panose="020B0604030504040204" pitchFamily="50" charset="-128"/>
                <a:ea typeface="メイリオ" panose="020B0604030504040204" pitchFamily="50" charset="-128"/>
              </a:rPr>
              <a:t>版は問い合わせとなっているおり、</a:t>
            </a:r>
            <a:r>
              <a:rPr lang="en-US" altLang="ja-JP" sz="900" dirty="0" smtClean="0">
                <a:solidFill>
                  <a:schemeClr val="tx1">
                    <a:lumMod val="85000"/>
                    <a:lumOff val="15000"/>
                  </a:schemeClr>
                </a:solidFill>
                <a:latin typeface="メイリオ" panose="020B0604030504040204" pitchFamily="50" charset="-128"/>
                <a:ea typeface="メイリオ" panose="020B0604030504040204" pitchFamily="50" charset="-128"/>
              </a:rPr>
              <a:t>Team</a:t>
            </a:r>
            <a:r>
              <a:rPr lang="ja-JP" altLang="en-US" sz="900" dirty="0" smtClean="0">
                <a:solidFill>
                  <a:schemeClr val="tx1">
                    <a:lumMod val="85000"/>
                    <a:lumOff val="15000"/>
                  </a:schemeClr>
                </a:solidFill>
                <a:latin typeface="メイリオ" panose="020B0604030504040204" pitchFamily="50" charset="-128"/>
                <a:ea typeface="メイリオ" panose="020B0604030504040204" pitchFamily="50" charset="-128"/>
              </a:rPr>
              <a:t>プランが月額</a:t>
            </a:r>
            <a:r>
              <a:rPr lang="en-US" altLang="ja-JP" sz="900" dirty="0" smtClean="0">
                <a:solidFill>
                  <a:schemeClr val="tx1">
                    <a:lumMod val="85000"/>
                    <a:lumOff val="15000"/>
                  </a:schemeClr>
                </a:solidFill>
                <a:latin typeface="メイリオ" panose="020B0604030504040204" pitchFamily="50" charset="-128"/>
                <a:ea typeface="メイリオ" panose="020B0604030504040204" pitchFamily="50" charset="-128"/>
              </a:rPr>
              <a:t>30$</a:t>
            </a:r>
            <a:r>
              <a:rPr lang="ja-JP" altLang="en-US" sz="900" dirty="0" smtClean="0">
                <a:solidFill>
                  <a:schemeClr val="tx1">
                    <a:lumMod val="85000"/>
                    <a:lumOff val="15000"/>
                  </a:schemeClr>
                </a:solidFill>
                <a:latin typeface="メイリオ" panose="020B0604030504040204" pitchFamily="50" charset="-128"/>
                <a:ea typeface="メイリオ" panose="020B0604030504040204" pitchFamily="50" charset="-128"/>
              </a:rPr>
              <a:t>の為、それ以上だと考えれられる。</a:t>
            </a:r>
            <a:endParaRPr lang="ja-JP" altLang="en-US" sz="900" dirty="0">
              <a:solidFill>
                <a:schemeClr val="tx1">
                  <a:lumMod val="85000"/>
                  <a:lumOff val="15000"/>
                </a:schemeClr>
              </a:solidFill>
            </a:endParaRPr>
          </a:p>
        </p:txBody>
      </p:sp>
      <p:sp>
        <p:nvSpPr>
          <p:cNvPr id="19" name="テキスト ボックス 18"/>
          <p:cNvSpPr txBox="1"/>
          <p:nvPr/>
        </p:nvSpPr>
        <p:spPr>
          <a:xfrm>
            <a:off x="954001" y="2185688"/>
            <a:ext cx="2782729" cy="936000"/>
          </a:xfrm>
          <a:prstGeom prst="rect">
            <a:avLst/>
          </a:prstGeom>
          <a:solidFill>
            <a:schemeClr val="bg2"/>
          </a:solidFill>
        </p:spPr>
        <p:txBody>
          <a:bodyPr wrap="square" tIns="144000" rtlCol="0" anchor="ctr">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ChatGPT</a:t>
            </a:r>
            <a:r>
              <a:rPr kumimoji="1" lang="en-US" altLang="ja-JP" sz="1800" dirty="0">
                <a:solidFill>
                  <a:schemeClr val="bg1"/>
                </a:solidFill>
                <a:latin typeface="メイリオ" panose="020B0604030504040204" pitchFamily="50" charset="-128"/>
                <a:ea typeface="メイリオ" panose="020B0604030504040204" pitchFamily="50" charset="-128"/>
              </a:rPr>
              <a:t> </a:t>
            </a:r>
            <a:endParaRPr kumimoji="1" lang="en-US" altLang="ja-JP" sz="1800" dirty="0" smtClean="0">
              <a:solidFill>
                <a:schemeClr val="bg1"/>
              </a:solidFill>
              <a:latin typeface="メイリオ" panose="020B0604030504040204" pitchFamily="50" charset="-128"/>
              <a:ea typeface="メイリオ" panose="020B0604030504040204" pitchFamily="50" charset="-128"/>
            </a:endParaRPr>
          </a:p>
          <a:p>
            <a:pPr algn="ctr"/>
            <a:r>
              <a:rPr kumimoji="1" lang="en-US" altLang="ja-JP" sz="1600" b="1" dirty="0" smtClean="0">
                <a:solidFill>
                  <a:schemeClr val="bg1"/>
                </a:solidFill>
                <a:latin typeface="メイリオ" panose="020B0604030504040204" pitchFamily="50" charset="-128"/>
                <a:ea typeface="メイリオ" panose="020B0604030504040204" pitchFamily="50" charset="-128"/>
              </a:rPr>
              <a:t>Enterprise</a:t>
            </a:r>
            <a:r>
              <a:rPr kumimoji="1" lang="ja-JP" altLang="en-US" sz="1600" b="1" dirty="0" smtClean="0">
                <a:solidFill>
                  <a:schemeClr val="bg1"/>
                </a:solidFill>
                <a:latin typeface="メイリオ" panose="020B0604030504040204" pitchFamily="50" charset="-128"/>
                <a:ea typeface="メイリオ" panose="020B0604030504040204" pitchFamily="50" charset="-128"/>
              </a:rPr>
              <a:t>版</a:t>
            </a:r>
            <a:endParaRPr kumimoji="1" lang="en-US" altLang="ja-JP" sz="1600" b="1" dirty="0">
              <a:solidFill>
                <a:schemeClr val="bg1"/>
              </a:solidFill>
              <a:latin typeface="メイリオ" panose="020B0604030504040204" pitchFamily="50" charset="-128"/>
              <a:ea typeface="メイリオ" panose="020B0604030504040204" pitchFamily="50" charset="-128"/>
            </a:endParaRPr>
          </a:p>
        </p:txBody>
      </p:sp>
      <p:sp>
        <p:nvSpPr>
          <p:cNvPr id="20" name="テキスト ボックス 19"/>
          <p:cNvSpPr txBox="1"/>
          <p:nvPr/>
        </p:nvSpPr>
        <p:spPr>
          <a:xfrm>
            <a:off x="3821247" y="2185788"/>
            <a:ext cx="2782799" cy="936000"/>
          </a:xfrm>
          <a:prstGeom prst="rect">
            <a:avLst/>
          </a:prstGeom>
          <a:solidFill>
            <a:schemeClr val="bg2"/>
          </a:solidFill>
        </p:spPr>
        <p:txBody>
          <a:bodyPr wrap="square" tIns="144000" rtlCol="0" anchor="ctr">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Perplexity</a:t>
            </a:r>
            <a:r>
              <a:rPr kumimoji="1" lang="ja-JP" altLang="en-US" sz="1800" dirty="0">
                <a:solidFill>
                  <a:schemeClr val="bg1"/>
                </a:solidFill>
                <a:latin typeface="メイリオ" panose="020B0604030504040204" pitchFamily="50" charset="-128"/>
                <a:ea typeface="メイリオ" panose="020B0604030504040204" pitchFamily="50" charset="-128"/>
              </a:rPr>
              <a:t> </a:t>
            </a:r>
            <a:endParaRPr kumimoji="1" lang="en-US" altLang="ja-JP" sz="1800" dirty="0" smtClean="0">
              <a:solidFill>
                <a:schemeClr val="bg1"/>
              </a:solidFill>
              <a:latin typeface="メイリオ" panose="020B0604030504040204" pitchFamily="50" charset="-128"/>
              <a:ea typeface="メイリオ" panose="020B0604030504040204" pitchFamily="50" charset="-128"/>
            </a:endParaRPr>
          </a:p>
          <a:p>
            <a:pPr algn="ctr"/>
            <a:r>
              <a:rPr kumimoji="1" lang="en-US" altLang="ja-JP" sz="1600" b="1" dirty="0" smtClean="0">
                <a:solidFill>
                  <a:schemeClr val="bg1"/>
                </a:solidFill>
                <a:latin typeface="メイリオ" panose="020B0604030504040204" pitchFamily="50" charset="-128"/>
                <a:ea typeface="メイリオ" panose="020B0604030504040204" pitchFamily="50" charset="-128"/>
              </a:rPr>
              <a:t>Enterprise pro</a:t>
            </a:r>
            <a:r>
              <a:rPr kumimoji="1" lang="ja-JP" altLang="en-US" sz="1600" b="1" dirty="0" smtClean="0">
                <a:solidFill>
                  <a:schemeClr val="bg1"/>
                </a:solidFill>
                <a:latin typeface="メイリオ" panose="020B0604030504040204" pitchFamily="50" charset="-128"/>
                <a:ea typeface="メイリオ" panose="020B0604030504040204" pitchFamily="50" charset="-128"/>
              </a:rPr>
              <a:t>版</a:t>
            </a:r>
            <a:endParaRPr kumimoji="1" lang="en-US" altLang="ja-JP" sz="1600" b="1" dirty="0">
              <a:solidFill>
                <a:schemeClr val="bg1"/>
              </a:solidFill>
              <a:latin typeface="メイリオ" panose="020B0604030504040204" pitchFamily="50" charset="-128"/>
              <a:ea typeface="メイリオ" panose="020B0604030504040204" pitchFamily="50" charset="-128"/>
            </a:endParaRPr>
          </a:p>
        </p:txBody>
      </p:sp>
      <p:sp>
        <p:nvSpPr>
          <p:cNvPr id="21" name="テキスト ボックス 20"/>
          <p:cNvSpPr txBox="1"/>
          <p:nvPr/>
        </p:nvSpPr>
        <p:spPr>
          <a:xfrm>
            <a:off x="6688563" y="2185787"/>
            <a:ext cx="2782802" cy="936000"/>
          </a:xfrm>
          <a:prstGeom prst="rect">
            <a:avLst/>
          </a:prstGeom>
          <a:solidFill>
            <a:schemeClr val="bg2"/>
          </a:solidFill>
        </p:spPr>
        <p:txBody>
          <a:bodyPr wrap="square" lIns="72000" tIns="144000" rIns="72000" rtlCol="0" anchor="ctr">
            <a:spAutoFit/>
          </a:bodyPr>
          <a:lstStyle/>
          <a:p>
            <a:pPr algn="ctr"/>
            <a:r>
              <a:rPr kumimoji="1" lang="en-US" altLang="ja-JP" sz="2400" b="1" dirty="0" smtClean="0">
                <a:solidFill>
                  <a:schemeClr val="bg1"/>
                </a:solidFill>
                <a:latin typeface="メイリオ" panose="020B0604030504040204" pitchFamily="50" charset="-128"/>
                <a:ea typeface="メイリオ" panose="020B0604030504040204" pitchFamily="50" charset="-128"/>
              </a:rPr>
              <a:t>Atlassian</a:t>
            </a:r>
          </a:p>
          <a:p>
            <a:pPr algn="ctr"/>
            <a:r>
              <a:rPr kumimoji="1" lang="en-US" altLang="ja-JP" sz="2400" b="1" dirty="0" smtClean="0">
                <a:solidFill>
                  <a:schemeClr val="bg1"/>
                </a:solidFill>
                <a:latin typeface="メイリオ" panose="020B0604030504040204" pitchFamily="50" charset="-128"/>
                <a:ea typeface="メイリオ" panose="020B0604030504040204" pitchFamily="50" charset="-128"/>
              </a:rPr>
              <a:t>Intelligence</a:t>
            </a:r>
            <a:endParaRPr kumimoji="1" lang="en-US" altLang="ja-JP" sz="2400" b="1" dirty="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889191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18" name="正方形/長方形 17"/>
          <p:cNvSpPr/>
          <p:nvPr/>
        </p:nvSpPr>
        <p:spPr>
          <a:xfrm>
            <a:off x="3821282" y="3183235"/>
            <a:ext cx="2782800" cy="30859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marL="285750" indent="-285750">
              <a:buFont typeface="Arial" panose="020B0604020202020204" pitchFamily="34" charset="0"/>
              <a:buChar char="•"/>
            </a:pP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社内のドキュメントの</a:t>
            </a:r>
          </a:p>
          <a:p>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　アップロード</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が必要</a:t>
            </a:r>
          </a:p>
        </p:txBody>
      </p:sp>
      <p:sp>
        <p:nvSpPr>
          <p:cNvPr id="19" name="正方形/長方形 18"/>
          <p:cNvSpPr/>
          <p:nvPr/>
        </p:nvSpPr>
        <p:spPr>
          <a:xfrm>
            <a:off x="6688565" y="3183235"/>
            <a:ext cx="2782800" cy="3085997"/>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Ins="72000" rtlCol="0" anchor="ctr"/>
          <a:lstStyle/>
          <a:p>
            <a:pPr marL="285750" indent="-285750">
              <a:buFont typeface="Arial" panose="020B0604020202020204" pitchFamily="34" charset="0"/>
              <a:buChar char="•"/>
            </a:pP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ページの作成等が必要</a:t>
            </a:r>
          </a:p>
          <a:p>
            <a:endParaRPr kumimoji="1" lang="ja-JP" altLang="en-US" sz="1600" b="1" dirty="0">
              <a:solidFill>
                <a:schemeClr val="tx1">
                  <a:lumMod val="85000"/>
                  <a:lumOff val="1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rPr>
              <a:t>KCBS</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事業部では既に</a:t>
            </a:r>
          </a:p>
          <a:p>
            <a:r>
              <a:rPr kumimoji="1" lang="en-US" altLang="ja-JP" sz="3200" b="1" dirty="0">
                <a:solidFill>
                  <a:srgbClr val="EA0000"/>
                </a:solidFill>
                <a:latin typeface="メイリオ" panose="020B0604030504040204" pitchFamily="50" charset="-128"/>
                <a:ea typeface="メイリオ" panose="020B0604030504040204" pitchFamily="50" charset="-128"/>
              </a:rPr>
              <a:t>Confluence</a:t>
            </a:r>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に</a:t>
            </a:r>
            <a:endParaRPr kumimoji="1" lang="en-US" altLang="ja-JP" sz="18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3200" b="1" dirty="0" smtClean="0">
                <a:solidFill>
                  <a:srgbClr val="EA0000"/>
                </a:solidFill>
                <a:latin typeface="メイリオ" panose="020B0604030504040204" pitchFamily="50" charset="-128"/>
                <a:ea typeface="メイリオ" panose="020B0604030504040204" pitchFamily="50" charset="-128"/>
              </a:rPr>
              <a:t>情報</a:t>
            </a:r>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を</a:t>
            </a:r>
            <a:r>
              <a:rPr kumimoji="1" lang="ja-JP" altLang="en-US" sz="3200" b="1" dirty="0" smtClean="0">
                <a:solidFill>
                  <a:srgbClr val="EA0000"/>
                </a:solidFill>
                <a:latin typeface="メイリオ" panose="020B0604030504040204" pitchFamily="50" charset="-128"/>
                <a:ea typeface="メイリオ" panose="020B0604030504040204" pitchFamily="50" charset="-128"/>
              </a:rPr>
              <a:t>蓄積中</a:t>
            </a:r>
            <a:endParaRPr kumimoji="1" lang="ja-JP" altLang="en-US" sz="3200" b="1" dirty="0">
              <a:solidFill>
                <a:srgbClr val="EA0000"/>
              </a:solidFill>
              <a:latin typeface="メイリオ" panose="020B0604030504040204" pitchFamily="50" charset="-128"/>
              <a:ea typeface="メイリオ" panose="020B0604030504040204" pitchFamily="50" charset="-128"/>
            </a:endParaRPr>
          </a:p>
        </p:txBody>
      </p:sp>
      <p:sp>
        <p:nvSpPr>
          <p:cNvPr id="20" name="正方形/長方形 19"/>
          <p:cNvSpPr/>
          <p:nvPr/>
        </p:nvSpPr>
        <p:spPr>
          <a:xfrm>
            <a:off x="954000" y="3183235"/>
            <a:ext cx="2782730" cy="30859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marL="285750" indent="-285750">
              <a:buFont typeface="Arial" panose="020B0604020202020204" pitchFamily="34" charset="0"/>
              <a:buChar char="•"/>
            </a:pPr>
            <a:r>
              <a:rPr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膨大なデータが必要</a:t>
            </a:r>
          </a:p>
          <a:p>
            <a:pPr marL="285750" indent="-285750">
              <a:buFont typeface="Arial" panose="020B0604020202020204" pitchFamily="34" charset="0"/>
              <a:buChar char="•"/>
            </a:pPr>
            <a:endParaRPr lang="ja-JP" altLang="en-US" sz="1600" dirty="0">
              <a:solidFill>
                <a:schemeClr val="tx1">
                  <a:lumMod val="85000"/>
                  <a:lumOff val="1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ファインチューニング</a:t>
            </a:r>
            <a:r>
              <a:rPr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や</a:t>
            </a:r>
            <a:endParaRPr lang="en-US" altLang="ja-JP" sz="16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　</a:t>
            </a:r>
            <a:r>
              <a:rPr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プロンプト</a:t>
            </a:r>
            <a:r>
              <a:rPr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設計等の</a:t>
            </a:r>
          </a:p>
          <a:p>
            <a:r>
              <a:rPr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　専門</a:t>
            </a:r>
            <a:r>
              <a:rPr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知識が必要</a:t>
            </a: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15</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2. AI</a:t>
            </a:r>
            <a:r>
              <a:rPr kumimoji="1" lang="ja-JP" altLang="en-US" dirty="0">
                <a:latin typeface="メイリオ" panose="020B0604030504040204" pitchFamily="50" charset="-128"/>
                <a:ea typeface="メイリオ" panose="020B0604030504040204" pitchFamily="50" charset="-128"/>
              </a:rPr>
              <a:t>検索ツールの検討</a:t>
            </a:r>
          </a:p>
        </p:txBody>
      </p:sp>
      <p:sp>
        <p:nvSpPr>
          <p:cNvPr id="7" name="テキスト ボックス 6"/>
          <p:cNvSpPr txBox="1"/>
          <p:nvPr/>
        </p:nvSpPr>
        <p:spPr>
          <a:xfrm>
            <a:off x="954000" y="1291244"/>
            <a:ext cx="8517365" cy="677108"/>
          </a:xfrm>
          <a:prstGeom prst="rect">
            <a:avLst/>
          </a:prstGeom>
          <a:noFill/>
        </p:spPr>
        <p:txBody>
          <a:bodyPr wrap="square" rtlCol="0">
            <a:spAutoFit/>
          </a:bodyPr>
          <a:lstStyle/>
          <a:p>
            <a:r>
              <a:rPr lang="en-US" altLang="ja-JP" sz="1800" dirty="0" smtClean="0">
                <a:solidFill>
                  <a:schemeClr val="tx1">
                    <a:lumMod val="85000"/>
                    <a:lumOff val="15000"/>
                  </a:schemeClr>
                </a:solidFill>
                <a:latin typeface="メイリオ" panose="020B0604030504040204" pitchFamily="50" charset="-128"/>
                <a:ea typeface="メイリオ" panose="020B0604030504040204" pitchFamily="50" charset="-128"/>
              </a:rPr>
              <a:t>KCBS</a:t>
            </a:r>
            <a:r>
              <a:rPr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事業部では</a:t>
            </a:r>
            <a:r>
              <a:rPr lang="en-US" altLang="ja-JP" sz="2000" b="1" dirty="0" smtClean="0">
                <a:solidFill>
                  <a:schemeClr val="tx1">
                    <a:lumMod val="85000"/>
                    <a:lumOff val="15000"/>
                  </a:schemeClr>
                </a:solidFill>
                <a:latin typeface="メイリオ" panose="020B0604030504040204" pitchFamily="50" charset="-128"/>
                <a:ea typeface="メイリオ" panose="020B0604030504040204" pitchFamily="50" charset="-128"/>
              </a:rPr>
              <a:t>Confluence</a:t>
            </a:r>
            <a:r>
              <a:rPr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や</a:t>
            </a:r>
            <a:r>
              <a:rPr lang="en-US" altLang="ja-JP" sz="2000" b="1" dirty="0" smtClean="0">
                <a:solidFill>
                  <a:schemeClr val="tx1">
                    <a:lumMod val="85000"/>
                    <a:lumOff val="15000"/>
                  </a:schemeClr>
                </a:solidFill>
                <a:latin typeface="メイリオ" panose="020B0604030504040204" pitchFamily="50" charset="-128"/>
                <a:ea typeface="メイリオ" panose="020B0604030504040204" pitchFamily="50" charset="-128"/>
              </a:rPr>
              <a:t>Jira</a:t>
            </a:r>
            <a:r>
              <a:rPr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といった</a:t>
            </a:r>
            <a:r>
              <a:rPr lang="en-US" altLang="ja-JP" sz="1800" dirty="0" smtClean="0">
                <a:solidFill>
                  <a:schemeClr val="tx1">
                    <a:lumMod val="85000"/>
                    <a:lumOff val="15000"/>
                  </a:schemeClr>
                </a:solidFill>
                <a:latin typeface="メイリオ" panose="020B0604030504040204" pitchFamily="50" charset="-128"/>
                <a:ea typeface="メイリオ" panose="020B0604030504040204" pitchFamily="50" charset="-128"/>
              </a:rPr>
              <a:t>Atlassian</a:t>
            </a:r>
            <a:r>
              <a:rPr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製品が既に導入され、</a:t>
            </a:r>
            <a:endParaRPr lang="en-US" altLang="ja-JP" sz="18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案件</a:t>
            </a:r>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や組織内で</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運用中</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a:t>
            </a:r>
            <a:r>
              <a:rPr kumimoji="1" lang="ja-JP" altLang="en-US" sz="1800" b="1" dirty="0" smtClean="0">
                <a:solidFill>
                  <a:schemeClr val="tx1">
                    <a:lumMod val="85000"/>
                    <a:lumOff val="15000"/>
                  </a:schemeClr>
                </a:solidFill>
                <a:latin typeface="メイリオ" panose="020B0604030504040204" pitchFamily="50" charset="-128"/>
                <a:ea typeface="メイリオ" panose="020B0604030504040204" pitchFamily="50" charset="-128"/>
              </a:rPr>
              <a:t>ノウハウを持つメンバーも多い</a:t>
            </a:r>
            <a:r>
              <a:rPr kumimoji="1" lang="en-US" altLang="ja-JP" sz="1800" b="1"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954001" y="891134"/>
            <a:ext cx="4504967" cy="400110"/>
          </a:xfrm>
          <a:prstGeom prst="rect">
            <a:avLst/>
          </a:prstGeom>
          <a:noFill/>
          <a:ln w="19050">
            <a:noFill/>
          </a:ln>
        </p:spPr>
        <p:txBody>
          <a:bodyPr wrap="square" rtlCol="0">
            <a:spAutoFit/>
          </a:bodyPr>
          <a:lstStyle/>
          <a:p>
            <a:pPr marL="342900" indent="-342900">
              <a:buClr>
                <a:schemeClr val="bg2"/>
              </a:buClr>
              <a:buFont typeface="Wingdings" panose="05000000000000000000" pitchFamily="2" charset="2"/>
              <a:buChar char="n"/>
            </a:pP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社内情報の追加方法</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954001" y="2185688"/>
            <a:ext cx="2782729" cy="936000"/>
          </a:xfrm>
          <a:prstGeom prst="rect">
            <a:avLst/>
          </a:prstGeom>
          <a:solidFill>
            <a:schemeClr val="bg2"/>
          </a:solidFill>
        </p:spPr>
        <p:txBody>
          <a:bodyPr wrap="square" tIns="144000" rtlCol="0" anchor="ctr">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ChatGPT</a:t>
            </a:r>
            <a:r>
              <a:rPr kumimoji="1" lang="en-US" altLang="ja-JP" sz="1800" dirty="0">
                <a:solidFill>
                  <a:schemeClr val="bg1"/>
                </a:solidFill>
                <a:latin typeface="メイリオ" panose="020B0604030504040204" pitchFamily="50" charset="-128"/>
                <a:ea typeface="メイリオ" panose="020B0604030504040204" pitchFamily="50" charset="-128"/>
              </a:rPr>
              <a:t> </a:t>
            </a:r>
            <a:endParaRPr kumimoji="1" lang="en-US" altLang="ja-JP" sz="1800" dirty="0" smtClean="0">
              <a:solidFill>
                <a:schemeClr val="bg1"/>
              </a:solidFill>
              <a:latin typeface="メイリオ" panose="020B0604030504040204" pitchFamily="50" charset="-128"/>
              <a:ea typeface="メイリオ" panose="020B0604030504040204" pitchFamily="50" charset="-128"/>
            </a:endParaRPr>
          </a:p>
          <a:p>
            <a:pPr algn="ctr"/>
            <a:r>
              <a:rPr kumimoji="1" lang="en-US" altLang="ja-JP" sz="1600" b="1" dirty="0" smtClean="0">
                <a:solidFill>
                  <a:schemeClr val="bg1"/>
                </a:solidFill>
                <a:latin typeface="メイリオ" panose="020B0604030504040204" pitchFamily="50" charset="-128"/>
                <a:ea typeface="メイリオ" panose="020B0604030504040204" pitchFamily="50" charset="-128"/>
              </a:rPr>
              <a:t>Enterprise</a:t>
            </a:r>
            <a:r>
              <a:rPr kumimoji="1" lang="ja-JP" altLang="en-US" sz="1600" b="1" dirty="0" smtClean="0">
                <a:solidFill>
                  <a:schemeClr val="bg1"/>
                </a:solidFill>
                <a:latin typeface="メイリオ" panose="020B0604030504040204" pitchFamily="50" charset="-128"/>
                <a:ea typeface="メイリオ" panose="020B0604030504040204" pitchFamily="50" charset="-128"/>
              </a:rPr>
              <a:t>版</a:t>
            </a:r>
            <a:endParaRPr kumimoji="1" lang="en-US" altLang="ja-JP" sz="1600" b="1" dirty="0">
              <a:solidFill>
                <a:schemeClr val="bg1"/>
              </a:solidFill>
              <a:latin typeface="メイリオ" panose="020B0604030504040204" pitchFamily="50" charset="-128"/>
              <a:ea typeface="メイリオ" panose="020B0604030504040204" pitchFamily="50" charset="-128"/>
            </a:endParaRPr>
          </a:p>
        </p:txBody>
      </p:sp>
      <p:sp>
        <p:nvSpPr>
          <p:cNvPr id="21" name="テキスト ボックス 20"/>
          <p:cNvSpPr txBox="1"/>
          <p:nvPr/>
        </p:nvSpPr>
        <p:spPr>
          <a:xfrm>
            <a:off x="3821247" y="2185788"/>
            <a:ext cx="2782799" cy="936000"/>
          </a:xfrm>
          <a:prstGeom prst="rect">
            <a:avLst/>
          </a:prstGeom>
          <a:solidFill>
            <a:schemeClr val="bg2"/>
          </a:solidFill>
        </p:spPr>
        <p:txBody>
          <a:bodyPr wrap="square" tIns="144000" rtlCol="0" anchor="ctr">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Perplexity</a:t>
            </a:r>
            <a:r>
              <a:rPr kumimoji="1" lang="ja-JP" altLang="en-US" sz="1800" dirty="0">
                <a:solidFill>
                  <a:schemeClr val="bg1"/>
                </a:solidFill>
                <a:latin typeface="メイリオ" panose="020B0604030504040204" pitchFamily="50" charset="-128"/>
                <a:ea typeface="メイリオ" panose="020B0604030504040204" pitchFamily="50" charset="-128"/>
              </a:rPr>
              <a:t> </a:t>
            </a:r>
            <a:endParaRPr kumimoji="1" lang="en-US" altLang="ja-JP" sz="1800" dirty="0" smtClean="0">
              <a:solidFill>
                <a:schemeClr val="bg1"/>
              </a:solidFill>
              <a:latin typeface="メイリオ" panose="020B0604030504040204" pitchFamily="50" charset="-128"/>
              <a:ea typeface="メイリオ" panose="020B0604030504040204" pitchFamily="50" charset="-128"/>
            </a:endParaRPr>
          </a:p>
          <a:p>
            <a:pPr algn="ctr"/>
            <a:r>
              <a:rPr kumimoji="1" lang="en-US" altLang="ja-JP" sz="1600" b="1" dirty="0" smtClean="0">
                <a:solidFill>
                  <a:schemeClr val="bg1"/>
                </a:solidFill>
                <a:latin typeface="メイリオ" panose="020B0604030504040204" pitchFamily="50" charset="-128"/>
                <a:ea typeface="メイリオ" panose="020B0604030504040204" pitchFamily="50" charset="-128"/>
              </a:rPr>
              <a:t>Enterprise pro</a:t>
            </a:r>
            <a:r>
              <a:rPr kumimoji="1" lang="ja-JP" altLang="en-US" sz="1600" b="1" dirty="0" smtClean="0">
                <a:solidFill>
                  <a:schemeClr val="bg1"/>
                </a:solidFill>
                <a:latin typeface="メイリオ" panose="020B0604030504040204" pitchFamily="50" charset="-128"/>
                <a:ea typeface="メイリオ" panose="020B0604030504040204" pitchFamily="50" charset="-128"/>
              </a:rPr>
              <a:t>版</a:t>
            </a:r>
            <a:endParaRPr kumimoji="1" lang="en-US" altLang="ja-JP" sz="1600" b="1" dirty="0">
              <a:solidFill>
                <a:schemeClr val="bg1"/>
              </a:solidFill>
              <a:latin typeface="メイリオ" panose="020B0604030504040204" pitchFamily="50" charset="-128"/>
              <a:ea typeface="メイリオ" panose="020B0604030504040204" pitchFamily="50" charset="-128"/>
            </a:endParaRPr>
          </a:p>
        </p:txBody>
      </p:sp>
      <p:sp>
        <p:nvSpPr>
          <p:cNvPr id="22" name="テキスト ボックス 21"/>
          <p:cNvSpPr txBox="1"/>
          <p:nvPr/>
        </p:nvSpPr>
        <p:spPr>
          <a:xfrm>
            <a:off x="6688563" y="2185787"/>
            <a:ext cx="2782802" cy="936000"/>
          </a:xfrm>
          <a:prstGeom prst="rect">
            <a:avLst/>
          </a:prstGeom>
          <a:solidFill>
            <a:schemeClr val="bg2"/>
          </a:solidFill>
        </p:spPr>
        <p:txBody>
          <a:bodyPr wrap="square" lIns="72000" tIns="144000" rIns="72000" rtlCol="0" anchor="ctr">
            <a:spAutoFit/>
          </a:bodyPr>
          <a:lstStyle/>
          <a:p>
            <a:pPr algn="ctr"/>
            <a:r>
              <a:rPr kumimoji="1" lang="en-US" altLang="ja-JP" sz="2400" b="1" dirty="0" smtClean="0">
                <a:solidFill>
                  <a:schemeClr val="bg1"/>
                </a:solidFill>
                <a:latin typeface="メイリオ" panose="020B0604030504040204" pitchFamily="50" charset="-128"/>
                <a:ea typeface="メイリオ" panose="020B0604030504040204" pitchFamily="50" charset="-128"/>
              </a:rPr>
              <a:t>Atlassian</a:t>
            </a:r>
          </a:p>
          <a:p>
            <a:pPr algn="ctr"/>
            <a:r>
              <a:rPr kumimoji="1" lang="en-US" altLang="ja-JP" sz="2400" b="1" dirty="0" smtClean="0">
                <a:solidFill>
                  <a:schemeClr val="bg1"/>
                </a:solidFill>
                <a:latin typeface="メイリオ" panose="020B0604030504040204" pitchFamily="50" charset="-128"/>
                <a:ea typeface="メイリオ" panose="020B0604030504040204" pitchFamily="50" charset="-128"/>
              </a:rPr>
              <a:t>Intelligence</a:t>
            </a:r>
            <a:endParaRPr kumimoji="1" lang="en-US" altLang="ja-JP" sz="2400" b="1" dirty="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1570811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10" name="テキスト ボックス 9"/>
          <p:cNvSpPr txBox="1"/>
          <p:nvPr/>
        </p:nvSpPr>
        <p:spPr>
          <a:xfrm>
            <a:off x="1072601" y="2922805"/>
            <a:ext cx="8328573" cy="961014"/>
          </a:xfrm>
          <a:prstGeom prst="rect">
            <a:avLst/>
          </a:prstGeom>
          <a:noFill/>
          <a:ln w="28575">
            <a:solidFill>
              <a:schemeClr val="bg2">
                <a:lumMod val="60000"/>
                <a:lumOff val="40000"/>
              </a:schemeClr>
            </a:solidFill>
          </a:ln>
        </p:spPr>
        <p:txBody>
          <a:bodyPr wrap="square" tIns="144000" rtlCol="0">
            <a:spAutoFit/>
          </a:bodyPr>
          <a:lstStyle/>
          <a:p>
            <a:r>
              <a:rPr lang="en-US" altLang="ja-JP" sz="5000" b="1" dirty="0" smtClean="0">
                <a:solidFill>
                  <a:srgbClr val="EA0000"/>
                </a:solidFill>
                <a:latin typeface="メイリオ" panose="020B0604030504040204" pitchFamily="50" charset="-128"/>
                <a:ea typeface="メイリオ" panose="020B0604030504040204" pitchFamily="50" charset="-128"/>
              </a:rPr>
              <a:t>Atlassian Intelligence</a:t>
            </a:r>
            <a:r>
              <a:rPr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を採用</a:t>
            </a:r>
            <a:endPar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1072602" y="2298576"/>
            <a:ext cx="1575348" cy="499349"/>
          </a:xfrm>
          <a:prstGeom prst="rect">
            <a:avLst/>
          </a:prstGeom>
          <a:solidFill>
            <a:schemeClr val="bg2"/>
          </a:solidFill>
        </p:spPr>
        <p:txBody>
          <a:bodyPr wrap="square" tIns="144000" rtlCol="0" anchor="ctr">
            <a:spAutoFit/>
          </a:bodyPr>
          <a:lstStyle/>
          <a:p>
            <a:pPr algn="ctr"/>
            <a:r>
              <a:rPr kumimoji="1" lang="ja-JP" altLang="en-US" sz="2000" dirty="0" smtClean="0">
                <a:solidFill>
                  <a:schemeClr val="bg1"/>
                </a:solidFill>
                <a:latin typeface="メイリオ" panose="020B0604030504040204" pitchFamily="50" charset="-128"/>
                <a:ea typeface="メイリオ" panose="020B0604030504040204" pitchFamily="50" charset="-128"/>
              </a:rPr>
              <a:t>検討結果</a:t>
            </a:r>
            <a:endParaRPr kumimoji="1" lang="ja-JP" altLang="en-US" sz="2000" dirty="0">
              <a:solidFill>
                <a:schemeClr val="bg1"/>
              </a:solidFill>
              <a:latin typeface="メイリオ" panose="020B0604030504040204" pitchFamily="50" charset="-128"/>
              <a:ea typeface="メイリオ" panose="020B0604030504040204" pitchFamily="50" charset="-128"/>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16</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2. AI</a:t>
            </a:r>
            <a:r>
              <a:rPr kumimoji="1" lang="ja-JP" altLang="en-US" dirty="0">
                <a:latin typeface="メイリオ" panose="020B0604030504040204" pitchFamily="50" charset="-128"/>
                <a:ea typeface="メイリオ" panose="020B0604030504040204" pitchFamily="50" charset="-128"/>
              </a:rPr>
              <a:t>検索ツールの検討</a:t>
            </a:r>
          </a:p>
        </p:txBody>
      </p:sp>
    </p:spTree>
    <p:extLst>
      <p:ext uri="{BB962C8B-B14F-4D97-AF65-F5344CB8AC3E}">
        <p14:creationId xmlns:p14="http://schemas.microsoft.com/office/powerpoint/2010/main" val="9483685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22" name="正方形/長方形 21"/>
          <p:cNvSpPr/>
          <p:nvPr/>
        </p:nvSpPr>
        <p:spPr>
          <a:xfrm>
            <a:off x="954001" y="1235910"/>
            <a:ext cx="8523374" cy="5256881"/>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17</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3. </a:t>
            </a:r>
            <a:r>
              <a:rPr kumimoji="1" lang="en-US" altLang="ja-JP" dirty="0" smtClean="0">
                <a:latin typeface="メイリオ" panose="020B0604030504040204" pitchFamily="50" charset="-128"/>
                <a:ea typeface="メイリオ" panose="020B0604030504040204" pitchFamily="50" charset="-128"/>
              </a:rPr>
              <a:t>Atlassian Intelligence</a:t>
            </a:r>
            <a:r>
              <a:rPr kumimoji="1" lang="ja-JP" altLang="en-US" dirty="0" smtClean="0">
                <a:latin typeface="メイリオ" panose="020B0604030504040204" pitchFamily="50" charset="-128"/>
                <a:ea typeface="メイリオ" panose="020B0604030504040204" pitchFamily="50" charset="-128"/>
              </a:rPr>
              <a:t>の検索機能の活用</a:t>
            </a:r>
            <a:endParaRPr kumimoji="1" lang="ja-JP" altLang="en-US" dirty="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1050130" y="1295211"/>
            <a:ext cx="2534427" cy="1080000"/>
          </a:xfrm>
          <a:prstGeom prst="rect">
            <a:avLst/>
          </a:prstGeom>
          <a:solidFill>
            <a:schemeClr val="bg2"/>
          </a:solidFill>
        </p:spPr>
        <p:txBody>
          <a:bodyPr wrap="square" tIns="144000" rtlCol="0" anchor="ctr">
            <a:spAutoFit/>
          </a:bodyPr>
          <a:lstStyle/>
          <a:p>
            <a:r>
              <a:rPr kumimoji="1" lang="ja-JP" altLang="en-US" sz="2000" b="1" dirty="0">
                <a:solidFill>
                  <a:schemeClr val="bg1"/>
                </a:solidFill>
                <a:latin typeface="メイリオ" panose="020B0604030504040204" pitchFamily="50" charset="-128"/>
                <a:ea typeface="メイリオ" panose="020B0604030504040204" pitchFamily="50" charset="-128"/>
              </a:rPr>
              <a:t>①</a:t>
            </a:r>
            <a:r>
              <a:rPr kumimoji="1" lang="ja-JP" altLang="en-US" sz="2000" b="1" dirty="0" smtClean="0">
                <a:solidFill>
                  <a:schemeClr val="bg1"/>
                </a:solidFill>
                <a:latin typeface="メイリオ" panose="020B0604030504040204" pitchFamily="50" charset="-128"/>
                <a:ea typeface="メイリオ" panose="020B0604030504040204" pitchFamily="50" charset="-128"/>
              </a:rPr>
              <a:t>ブラウザ上で</a:t>
            </a:r>
            <a:endParaRPr kumimoji="1" lang="en-US" altLang="ja-JP" sz="2000" b="1" dirty="0" smtClean="0">
              <a:solidFill>
                <a:schemeClr val="bg1"/>
              </a:solidFill>
              <a:latin typeface="メイリオ" panose="020B0604030504040204" pitchFamily="50" charset="-128"/>
              <a:ea typeface="メイリオ" panose="020B0604030504040204" pitchFamily="50" charset="-128"/>
            </a:endParaRPr>
          </a:p>
          <a:p>
            <a:r>
              <a:rPr kumimoji="1" lang="ja-JP" altLang="en-US" sz="2000" b="1" dirty="0" smtClean="0">
                <a:solidFill>
                  <a:schemeClr val="bg1"/>
                </a:solidFill>
                <a:latin typeface="メイリオ" panose="020B0604030504040204" pitchFamily="50" charset="-128"/>
                <a:ea typeface="メイリオ" panose="020B0604030504040204" pitchFamily="50" charset="-128"/>
              </a:rPr>
              <a:t>　</a:t>
            </a:r>
            <a:r>
              <a:rPr kumimoji="1" lang="en-US" altLang="ja-JP" sz="2000" b="1" dirty="0" smtClean="0">
                <a:solidFill>
                  <a:schemeClr val="bg1"/>
                </a:solidFill>
                <a:latin typeface="メイリオ" panose="020B0604030504040204" pitchFamily="50" charset="-128"/>
                <a:ea typeface="メイリオ" panose="020B0604030504040204" pitchFamily="50" charset="-128"/>
              </a:rPr>
              <a:t>Confluence</a:t>
            </a:r>
            <a:r>
              <a:rPr kumimoji="1" lang="ja-JP" altLang="en-US" sz="2000" b="1" dirty="0" smtClean="0">
                <a:solidFill>
                  <a:schemeClr val="bg1"/>
                </a:solidFill>
                <a:latin typeface="メイリオ" panose="020B0604030504040204" pitchFamily="50" charset="-128"/>
                <a:ea typeface="メイリオ" panose="020B0604030504040204" pitchFamily="50" charset="-128"/>
              </a:rPr>
              <a:t>の</a:t>
            </a:r>
            <a:endParaRPr kumimoji="1" lang="en-US" altLang="ja-JP" sz="2000" b="1" dirty="0" smtClean="0">
              <a:solidFill>
                <a:schemeClr val="bg1"/>
              </a:solidFill>
              <a:latin typeface="メイリオ" panose="020B0604030504040204" pitchFamily="50" charset="-128"/>
              <a:ea typeface="メイリオ" panose="020B0604030504040204" pitchFamily="50" charset="-128"/>
            </a:endParaRPr>
          </a:p>
          <a:p>
            <a:r>
              <a:rPr kumimoji="1" lang="ja-JP" altLang="en-US" sz="2000" b="1" dirty="0" smtClean="0">
                <a:solidFill>
                  <a:schemeClr val="bg1"/>
                </a:solidFill>
                <a:latin typeface="メイリオ" panose="020B0604030504040204" pitchFamily="50" charset="-128"/>
                <a:ea typeface="メイリオ" panose="020B0604030504040204" pitchFamily="50" charset="-128"/>
              </a:rPr>
              <a:t>　ページに</a:t>
            </a:r>
            <a:r>
              <a:rPr kumimoji="1" lang="ja-JP" altLang="en-US" sz="2000" b="1" dirty="0">
                <a:solidFill>
                  <a:schemeClr val="bg1"/>
                </a:solidFill>
                <a:latin typeface="メイリオ" panose="020B0604030504040204" pitchFamily="50" charset="-128"/>
                <a:ea typeface="メイリオ" panose="020B0604030504040204" pitchFamily="50" charset="-128"/>
              </a:rPr>
              <a:t>ログイン</a:t>
            </a:r>
            <a:endParaRPr kumimoji="1" lang="en-US" altLang="ja-JP" sz="2000" b="1" dirty="0">
              <a:solidFill>
                <a:schemeClr val="bg1"/>
              </a:solidFill>
              <a:latin typeface="メイリオ" panose="020B0604030504040204" pitchFamily="50" charset="-128"/>
              <a:ea typeface="メイリオ" panose="020B0604030504040204" pitchFamily="50" charset="-128"/>
            </a:endParaRPr>
          </a:p>
        </p:txBody>
      </p:sp>
      <p:pic>
        <p:nvPicPr>
          <p:cNvPr id="2" name="図 1"/>
          <p:cNvPicPr>
            <a:picLocks noChangeAspect="1"/>
          </p:cNvPicPr>
          <p:nvPr/>
        </p:nvPicPr>
        <p:blipFill rotWithShape="1">
          <a:blip r:embed="rId3"/>
          <a:srcRect l="24080" t="13948" r="26324" b="9497"/>
          <a:stretch/>
        </p:blipFill>
        <p:spPr>
          <a:xfrm>
            <a:off x="1050133" y="2628899"/>
            <a:ext cx="2296344" cy="3721415"/>
          </a:xfrm>
          <a:prstGeom prst="rect">
            <a:avLst/>
          </a:prstGeom>
        </p:spPr>
      </p:pic>
      <p:sp>
        <p:nvSpPr>
          <p:cNvPr id="30" name="テキスト ボックス 29"/>
          <p:cNvSpPr txBox="1"/>
          <p:nvPr/>
        </p:nvSpPr>
        <p:spPr>
          <a:xfrm>
            <a:off x="954001" y="891134"/>
            <a:ext cx="4504967" cy="400110"/>
          </a:xfrm>
          <a:prstGeom prst="rect">
            <a:avLst/>
          </a:prstGeom>
          <a:noFill/>
          <a:ln w="19050">
            <a:noFill/>
          </a:ln>
        </p:spPr>
        <p:txBody>
          <a:bodyPr wrap="square" rtlCol="0">
            <a:spAutoFit/>
          </a:bodyPr>
          <a:lstStyle/>
          <a:p>
            <a:pPr marL="342900" indent="-342900">
              <a:buClr>
                <a:schemeClr val="bg2"/>
              </a:buClr>
              <a:buFont typeface="Wingdings" panose="05000000000000000000" pitchFamily="2" charset="2"/>
              <a:buChar char="n"/>
            </a:pP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Atlassian Intelligence</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の利用手順</a:t>
            </a:r>
          </a:p>
        </p:txBody>
      </p:sp>
      <p:sp>
        <p:nvSpPr>
          <p:cNvPr id="17" name="正方形/長方形 16"/>
          <p:cNvSpPr/>
          <p:nvPr/>
        </p:nvSpPr>
        <p:spPr>
          <a:xfrm>
            <a:off x="1050133" y="2628898"/>
            <a:ext cx="648000" cy="64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4000" dirty="0">
                <a:latin typeface="メイリオ" panose="020B0604030504040204" pitchFamily="50" charset="-128"/>
                <a:ea typeface="メイリオ" panose="020B0604030504040204" pitchFamily="50" charset="-128"/>
              </a:rPr>
              <a:t>①</a:t>
            </a:r>
          </a:p>
        </p:txBody>
      </p:sp>
      <p:sp>
        <p:nvSpPr>
          <p:cNvPr id="36" name="テキスト ボックス 35"/>
          <p:cNvSpPr txBox="1"/>
          <p:nvPr/>
        </p:nvSpPr>
        <p:spPr>
          <a:xfrm>
            <a:off x="3965314" y="1291244"/>
            <a:ext cx="2534427" cy="1080000"/>
          </a:xfrm>
          <a:prstGeom prst="rect">
            <a:avLst/>
          </a:prstGeom>
          <a:solidFill>
            <a:schemeClr val="bg2"/>
          </a:solidFill>
        </p:spPr>
        <p:txBody>
          <a:bodyPr wrap="square" tIns="144000" rtlCol="0" anchor="ctr">
            <a:spAutoFit/>
          </a:bodyPr>
          <a:lstStyle/>
          <a:p>
            <a:r>
              <a:rPr kumimoji="1" lang="ja-JP" altLang="en-US" sz="2000" b="1" dirty="0" smtClean="0">
                <a:solidFill>
                  <a:schemeClr val="bg1"/>
                </a:solidFill>
                <a:latin typeface="メイリオ" panose="020B0604030504040204" pitchFamily="50" charset="-128"/>
                <a:ea typeface="メイリオ" panose="020B0604030504040204" pitchFamily="50" charset="-128"/>
              </a:rPr>
              <a:t>②検索</a:t>
            </a:r>
            <a:r>
              <a:rPr kumimoji="1" lang="ja-JP" altLang="en-US" sz="2000" b="1" dirty="0">
                <a:solidFill>
                  <a:schemeClr val="bg1"/>
                </a:solidFill>
                <a:latin typeface="メイリオ" panose="020B0604030504040204" pitchFamily="50" charset="-128"/>
                <a:ea typeface="メイリオ" panose="020B0604030504040204" pitchFamily="50" charset="-128"/>
              </a:rPr>
              <a:t>ボックス上に</a:t>
            </a:r>
            <a:endParaRPr kumimoji="1" lang="en-US" altLang="ja-JP" sz="2000" b="1" dirty="0">
              <a:solidFill>
                <a:schemeClr val="bg1"/>
              </a:solidFill>
              <a:latin typeface="メイリオ" panose="020B0604030504040204" pitchFamily="50" charset="-128"/>
              <a:ea typeface="メイリオ" panose="020B0604030504040204" pitchFamily="50" charset="-128"/>
            </a:endParaRPr>
          </a:p>
          <a:p>
            <a:r>
              <a:rPr kumimoji="1" lang="ja-JP" altLang="en-US" sz="2000" b="1" dirty="0">
                <a:solidFill>
                  <a:schemeClr val="bg1"/>
                </a:solidFill>
                <a:latin typeface="メイリオ" panose="020B0604030504040204" pitchFamily="50" charset="-128"/>
                <a:ea typeface="メイリオ" panose="020B0604030504040204" pitchFamily="50" charset="-128"/>
              </a:rPr>
              <a:t>　検索内容を記述</a:t>
            </a:r>
            <a:endParaRPr kumimoji="1" lang="en-US" altLang="ja-JP" sz="2000" b="1" dirty="0">
              <a:solidFill>
                <a:schemeClr val="bg1"/>
              </a:solidFill>
              <a:latin typeface="メイリオ" panose="020B0604030504040204" pitchFamily="50" charset="-128"/>
              <a:ea typeface="メイリオ" panose="020B0604030504040204" pitchFamily="50" charset="-128"/>
            </a:endParaRPr>
          </a:p>
        </p:txBody>
      </p:sp>
      <p:sp>
        <p:nvSpPr>
          <p:cNvPr id="37" name="テキスト ボックス 36"/>
          <p:cNvSpPr txBox="1"/>
          <p:nvPr/>
        </p:nvSpPr>
        <p:spPr>
          <a:xfrm>
            <a:off x="6880499" y="1299178"/>
            <a:ext cx="2534427" cy="1080000"/>
          </a:xfrm>
          <a:prstGeom prst="rect">
            <a:avLst/>
          </a:prstGeom>
          <a:solidFill>
            <a:schemeClr val="bg2"/>
          </a:solidFill>
        </p:spPr>
        <p:txBody>
          <a:bodyPr wrap="square" tIns="144000" rtlCol="0" anchor="ctr">
            <a:spAutoFit/>
          </a:bodyPr>
          <a:lstStyle/>
          <a:p>
            <a:r>
              <a:rPr kumimoji="1" lang="ja-JP" altLang="en-US" sz="2000" b="1" dirty="0">
                <a:solidFill>
                  <a:schemeClr val="bg1"/>
                </a:solidFill>
                <a:latin typeface="メイリオ" panose="020B0604030504040204" pitchFamily="50" charset="-128"/>
                <a:ea typeface="メイリオ" panose="020B0604030504040204" pitchFamily="50" charset="-128"/>
              </a:rPr>
              <a:t>③「</a:t>
            </a:r>
            <a:r>
              <a:rPr kumimoji="1" lang="en-US" altLang="ja-JP" sz="2000" b="1" dirty="0">
                <a:solidFill>
                  <a:schemeClr val="bg1"/>
                </a:solidFill>
                <a:latin typeface="メイリオ" panose="020B0604030504040204" pitchFamily="50" charset="-128"/>
                <a:ea typeface="メイリオ" panose="020B0604030504040204" pitchFamily="50" charset="-128"/>
              </a:rPr>
              <a:t>AskAI</a:t>
            </a:r>
            <a:r>
              <a:rPr kumimoji="1" lang="ja-JP" altLang="en-US" sz="2000" b="1" dirty="0">
                <a:solidFill>
                  <a:schemeClr val="bg1"/>
                </a:solidFill>
                <a:latin typeface="メイリオ" panose="020B0604030504040204" pitchFamily="50" charset="-128"/>
                <a:ea typeface="メイリオ" panose="020B0604030504040204" pitchFamily="50" charset="-128"/>
              </a:rPr>
              <a:t>」</a:t>
            </a:r>
            <a:r>
              <a:rPr kumimoji="1" lang="ja-JP" altLang="en-US" sz="2000" b="1" dirty="0" smtClean="0">
                <a:solidFill>
                  <a:schemeClr val="bg1"/>
                </a:solidFill>
                <a:latin typeface="メイリオ" panose="020B0604030504040204" pitchFamily="50" charset="-128"/>
                <a:ea typeface="メイリオ" panose="020B0604030504040204" pitchFamily="50" charset="-128"/>
              </a:rPr>
              <a:t>ボタン　</a:t>
            </a:r>
            <a:endParaRPr kumimoji="1" lang="en-US" altLang="ja-JP" sz="2000" b="1" dirty="0" smtClean="0">
              <a:solidFill>
                <a:schemeClr val="bg1"/>
              </a:solidFill>
              <a:latin typeface="メイリオ" panose="020B0604030504040204" pitchFamily="50" charset="-128"/>
              <a:ea typeface="メイリオ" panose="020B0604030504040204" pitchFamily="50" charset="-128"/>
            </a:endParaRPr>
          </a:p>
          <a:p>
            <a:r>
              <a:rPr kumimoji="1" lang="ja-JP" altLang="en-US" sz="2000" b="1" dirty="0">
                <a:solidFill>
                  <a:schemeClr val="bg1"/>
                </a:solidFill>
                <a:latin typeface="メイリオ" panose="020B0604030504040204" pitchFamily="50" charset="-128"/>
                <a:ea typeface="メイリオ" panose="020B0604030504040204" pitchFamily="50" charset="-128"/>
              </a:rPr>
              <a:t>　</a:t>
            </a:r>
            <a:r>
              <a:rPr kumimoji="1" lang="ja-JP" altLang="en-US" sz="2000" b="1" dirty="0" smtClean="0">
                <a:solidFill>
                  <a:schemeClr val="bg1"/>
                </a:solidFill>
                <a:latin typeface="メイリオ" panose="020B0604030504040204" pitchFamily="50" charset="-128"/>
                <a:ea typeface="メイリオ" panose="020B0604030504040204" pitchFamily="50" charset="-128"/>
              </a:rPr>
              <a:t>を</a:t>
            </a:r>
            <a:r>
              <a:rPr kumimoji="1" lang="ja-JP" altLang="en-US" sz="2000" b="1" dirty="0">
                <a:solidFill>
                  <a:schemeClr val="bg1"/>
                </a:solidFill>
                <a:latin typeface="メイリオ" panose="020B0604030504040204" pitchFamily="50" charset="-128"/>
                <a:ea typeface="メイリオ" panose="020B0604030504040204" pitchFamily="50" charset="-128"/>
              </a:rPr>
              <a:t>押下</a:t>
            </a:r>
          </a:p>
        </p:txBody>
      </p:sp>
      <p:sp>
        <p:nvSpPr>
          <p:cNvPr id="38" name="二等辺三角形 37">
            <a:extLst>
              <a:ext uri="{FF2B5EF4-FFF2-40B4-BE49-F238E27FC236}">
                <a16:creationId xmlns:a16="http://schemas.microsoft.com/office/drawing/2014/main" id="{25A254FB-C161-0DA8-DB06-8198FD00F01A}"/>
              </a:ext>
            </a:extLst>
          </p:cNvPr>
          <p:cNvSpPr/>
          <p:nvPr/>
        </p:nvSpPr>
        <p:spPr>
          <a:xfrm rot="16200000" flipV="1">
            <a:off x="3601946" y="1718151"/>
            <a:ext cx="383665" cy="226185"/>
          </a:xfrm>
          <a:prstGeom prst="triangle">
            <a:avLst/>
          </a:prstGeom>
          <a:solidFill>
            <a:schemeClr val="bg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二等辺三角形 38">
            <a:extLst>
              <a:ext uri="{FF2B5EF4-FFF2-40B4-BE49-F238E27FC236}">
                <a16:creationId xmlns:a16="http://schemas.microsoft.com/office/drawing/2014/main" id="{25A254FB-C161-0DA8-DB06-8198FD00F01A}"/>
              </a:ext>
            </a:extLst>
          </p:cNvPr>
          <p:cNvSpPr/>
          <p:nvPr/>
        </p:nvSpPr>
        <p:spPr>
          <a:xfrm rot="16200000" flipV="1">
            <a:off x="6517130" y="1726384"/>
            <a:ext cx="383665" cy="226185"/>
          </a:xfrm>
          <a:prstGeom prst="triangle">
            <a:avLst/>
          </a:prstGeom>
          <a:solidFill>
            <a:schemeClr val="bg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0" name="グループ化 39"/>
          <p:cNvGrpSpPr/>
          <p:nvPr/>
        </p:nvGrpSpPr>
        <p:grpSpPr>
          <a:xfrm>
            <a:off x="4144253" y="2540079"/>
            <a:ext cx="5270673" cy="3860953"/>
            <a:chOff x="3965314" y="2524128"/>
            <a:chExt cx="5270673" cy="3860953"/>
          </a:xfrm>
        </p:grpSpPr>
        <p:pic>
          <p:nvPicPr>
            <p:cNvPr id="3" name="図 2"/>
            <p:cNvPicPr>
              <a:picLocks noChangeAspect="1"/>
            </p:cNvPicPr>
            <p:nvPr/>
          </p:nvPicPr>
          <p:blipFill rotWithShape="1">
            <a:blip r:embed="rId4"/>
            <a:srcRect r="73826" b="20302"/>
            <a:stretch/>
          </p:blipFill>
          <p:spPr>
            <a:xfrm>
              <a:off x="3965314" y="2635562"/>
              <a:ext cx="2808866" cy="3698556"/>
            </a:xfrm>
            <a:prstGeom prst="rect">
              <a:avLst/>
            </a:prstGeom>
            <a:ln>
              <a:solidFill>
                <a:schemeClr val="tx1">
                  <a:lumMod val="85000"/>
                  <a:lumOff val="15000"/>
                </a:schemeClr>
              </a:solidFill>
            </a:ln>
          </p:spPr>
        </p:pic>
        <p:pic>
          <p:nvPicPr>
            <p:cNvPr id="24" name="図 23"/>
            <p:cNvPicPr>
              <a:picLocks noChangeAspect="1"/>
            </p:cNvPicPr>
            <p:nvPr/>
          </p:nvPicPr>
          <p:blipFill rotWithShape="1">
            <a:blip r:embed="rId4"/>
            <a:srcRect l="75130" b="20940"/>
            <a:stretch/>
          </p:blipFill>
          <p:spPr>
            <a:xfrm>
              <a:off x="6545580" y="2635562"/>
              <a:ext cx="2690407" cy="3698556"/>
            </a:xfrm>
            <a:prstGeom prst="rect">
              <a:avLst/>
            </a:prstGeom>
            <a:ln>
              <a:solidFill>
                <a:schemeClr val="tx1">
                  <a:lumMod val="85000"/>
                  <a:lumOff val="15000"/>
                </a:schemeClr>
              </a:solidFill>
            </a:ln>
          </p:spPr>
        </p:pic>
        <p:sp>
          <p:nvSpPr>
            <p:cNvPr id="19" name="小波 18"/>
            <p:cNvSpPr/>
            <p:nvPr/>
          </p:nvSpPr>
          <p:spPr>
            <a:xfrm rot="16200000" flipH="1">
              <a:off x="4778568" y="3840976"/>
              <a:ext cx="3860953" cy="1227257"/>
            </a:xfrm>
            <a:prstGeom prst="doubleWav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 name="正方形/長方形 42"/>
          <p:cNvSpPr/>
          <p:nvPr/>
        </p:nvSpPr>
        <p:spPr>
          <a:xfrm>
            <a:off x="3505194" y="2634625"/>
            <a:ext cx="648000" cy="64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4000" dirty="0">
                <a:latin typeface="メイリオ" panose="020B0604030504040204" pitchFamily="50" charset="-128"/>
                <a:ea typeface="メイリオ" panose="020B0604030504040204" pitchFamily="50" charset="-128"/>
              </a:rPr>
              <a:t>②</a:t>
            </a:r>
          </a:p>
        </p:txBody>
      </p:sp>
      <p:sp>
        <p:nvSpPr>
          <p:cNvPr id="44" name="正方形/長方形 43"/>
          <p:cNvSpPr/>
          <p:nvPr/>
        </p:nvSpPr>
        <p:spPr>
          <a:xfrm>
            <a:off x="7905154" y="2643270"/>
            <a:ext cx="648000" cy="64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4000" dirty="0">
                <a:latin typeface="メイリオ" panose="020B0604030504040204" pitchFamily="50" charset="-128"/>
                <a:ea typeface="メイリオ" panose="020B0604030504040204" pitchFamily="50" charset="-128"/>
              </a:rPr>
              <a:t>③</a:t>
            </a:r>
          </a:p>
        </p:txBody>
      </p:sp>
      <p:sp>
        <p:nvSpPr>
          <p:cNvPr id="42" name="正方形/長方形 41"/>
          <p:cNvSpPr/>
          <p:nvPr/>
        </p:nvSpPr>
        <p:spPr>
          <a:xfrm>
            <a:off x="4153194" y="3128884"/>
            <a:ext cx="2093169" cy="612000"/>
          </a:xfrm>
          <a:prstGeom prst="rect">
            <a:avLst/>
          </a:prstGeom>
          <a:noFill/>
          <a:ln w="5715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EA0000"/>
              </a:solidFill>
              <a:latin typeface="メイリオ" panose="020B0604030504040204" pitchFamily="50" charset="-128"/>
              <a:ea typeface="メイリオ" panose="020B0604030504040204" pitchFamily="50" charset="-128"/>
            </a:endParaRPr>
          </a:p>
        </p:txBody>
      </p:sp>
      <p:sp>
        <p:nvSpPr>
          <p:cNvPr id="15" name="正方形/長方形 14"/>
          <p:cNvSpPr/>
          <p:nvPr/>
        </p:nvSpPr>
        <p:spPr>
          <a:xfrm>
            <a:off x="8550477" y="3156506"/>
            <a:ext cx="864448" cy="479540"/>
          </a:xfrm>
          <a:prstGeom prst="rect">
            <a:avLst/>
          </a:prstGeom>
          <a:noFill/>
          <a:ln w="5715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099043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18</a:t>
            </a:fld>
            <a:endParaRPr dirty="0"/>
          </a:p>
        </p:txBody>
      </p:sp>
      <p:sp>
        <p:nvSpPr>
          <p:cNvPr id="20" name="角丸四角形 19"/>
          <p:cNvSpPr/>
          <p:nvPr/>
        </p:nvSpPr>
        <p:spPr>
          <a:xfrm>
            <a:off x="954001" y="1053815"/>
            <a:ext cx="6206902" cy="1322773"/>
          </a:xfrm>
          <a:prstGeom prst="roundRect">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800"/>
              </a:lnSpc>
            </a:pP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これでも十分使えるけどもっと使いやすくしたい</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t>
            </a:r>
          </a:p>
          <a:p>
            <a:pPr algn="ctr">
              <a:lnSpc>
                <a:spcPts val="2800"/>
              </a:lnSpc>
            </a:pP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みんなに使ってもらうためには</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t>
            </a:r>
          </a:p>
        </p:txBody>
      </p:sp>
      <p:pic>
        <p:nvPicPr>
          <p:cNvPr id="23" name="図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5447" y="1822740"/>
            <a:ext cx="1208695" cy="1035695"/>
          </a:xfrm>
          <a:prstGeom prst="rect">
            <a:avLst/>
          </a:prstGeom>
        </p:spPr>
      </p:pic>
      <p:grpSp>
        <p:nvGrpSpPr>
          <p:cNvPr id="10" name="グループ化 9"/>
          <p:cNvGrpSpPr/>
          <p:nvPr/>
        </p:nvGrpSpPr>
        <p:grpSpPr>
          <a:xfrm>
            <a:off x="7243613" y="2051324"/>
            <a:ext cx="358754" cy="325264"/>
            <a:chOff x="5973089" y="2734290"/>
            <a:chExt cx="358754" cy="325264"/>
          </a:xfrm>
        </p:grpSpPr>
        <p:sp>
          <p:nvSpPr>
            <p:cNvPr id="21" name="楕円 20"/>
            <p:cNvSpPr/>
            <p:nvPr/>
          </p:nvSpPr>
          <p:spPr>
            <a:xfrm>
              <a:off x="5973089" y="2734290"/>
              <a:ext cx="180000" cy="180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24" name="楕円 23"/>
            <p:cNvSpPr/>
            <p:nvPr/>
          </p:nvSpPr>
          <p:spPr>
            <a:xfrm>
              <a:off x="6138509" y="2896898"/>
              <a:ext cx="108000" cy="108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26" name="楕円 25"/>
            <p:cNvSpPr/>
            <p:nvPr/>
          </p:nvSpPr>
          <p:spPr>
            <a:xfrm>
              <a:off x="6259843" y="2987554"/>
              <a:ext cx="72000" cy="72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grpSp>
      <p:sp>
        <p:nvSpPr>
          <p:cNvPr id="30" name="四角形吹き出し 29"/>
          <p:cNvSpPr/>
          <p:nvPr/>
        </p:nvSpPr>
        <p:spPr>
          <a:xfrm>
            <a:off x="954001" y="3164817"/>
            <a:ext cx="7973438" cy="1514603"/>
          </a:xfrm>
          <a:prstGeom prst="wedgeRectCallout">
            <a:avLst>
              <a:gd name="adj1" fmla="val 6165"/>
              <a:gd name="adj2" fmla="val 69418"/>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チームメンバーに相談</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t>
            </a:r>
          </a:p>
          <a:p>
            <a:r>
              <a:rPr kumimoji="1" lang="en-US" altLang="ja-JP" sz="4800" b="1" dirty="0">
                <a:solidFill>
                  <a:schemeClr val="tx1">
                    <a:lumMod val="85000"/>
                    <a:lumOff val="15000"/>
                  </a:schemeClr>
                </a:solidFill>
                <a:latin typeface="メイリオ" panose="020B0604030504040204" pitchFamily="50" charset="-128"/>
                <a:ea typeface="メイリオ" panose="020B0604030504040204" pitchFamily="50" charset="-128"/>
              </a:rPr>
              <a:t>Slack</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ja-JP" altLang="en-US" sz="4400" dirty="0">
                <a:solidFill>
                  <a:schemeClr val="tx1">
                    <a:lumMod val="85000"/>
                    <a:lumOff val="15000"/>
                  </a:schemeClr>
                </a:solidFill>
                <a:latin typeface="メイリオ" panose="020B0604030504040204" pitchFamily="50" charset="-128"/>
                <a:ea typeface="メイリオ" panose="020B0604030504040204" pitchFamily="50" charset="-128"/>
              </a:rPr>
              <a:t>「</a:t>
            </a:r>
            <a:r>
              <a:rPr kumimoji="1" lang="en-US" altLang="ja-JP" sz="4800" b="1" dirty="0">
                <a:solidFill>
                  <a:schemeClr val="tx1">
                    <a:lumMod val="85000"/>
                    <a:lumOff val="15000"/>
                  </a:schemeClr>
                </a:solidFill>
                <a:latin typeface="メイリオ" panose="020B0604030504040204" pitchFamily="50" charset="-128"/>
                <a:ea typeface="メイリオ" panose="020B0604030504040204" pitchFamily="50" charset="-128"/>
              </a:rPr>
              <a:t>KaIND</a:t>
            </a:r>
            <a:r>
              <a:rPr kumimoji="1" lang="ja-JP" altLang="en-US" sz="4800" dirty="0">
                <a:solidFill>
                  <a:schemeClr val="tx1">
                    <a:lumMod val="85000"/>
                    <a:lumOff val="15000"/>
                  </a:schemeClr>
                </a:solidFill>
                <a:latin typeface="メイリオ" panose="020B0604030504040204" pitchFamily="50" charset="-128"/>
                <a:ea typeface="メイリオ" panose="020B0604030504040204" pitchFamily="50" charset="-128"/>
              </a:rPr>
              <a:t>」</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アプリが</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使いやすい</a:t>
            </a:r>
            <a:r>
              <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31" name="図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5153" y="4876492"/>
            <a:ext cx="2190932" cy="1605049"/>
          </a:xfrm>
          <a:prstGeom prst="rect">
            <a:avLst/>
          </a:prstGeom>
        </p:spPr>
      </p:pic>
      <p:sp>
        <p:nvSpPr>
          <p:cNvPr id="17"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3. </a:t>
            </a:r>
            <a:r>
              <a:rPr kumimoji="1" lang="en-US" altLang="ja-JP" dirty="0" smtClean="0">
                <a:latin typeface="メイリオ" panose="020B0604030504040204" pitchFamily="50" charset="-128"/>
                <a:ea typeface="メイリオ" panose="020B0604030504040204" pitchFamily="50" charset="-128"/>
              </a:rPr>
              <a:t>Atlassian Intelligence</a:t>
            </a:r>
            <a:r>
              <a:rPr kumimoji="1" lang="ja-JP" altLang="en-US" dirty="0" smtClean="0">
                <a:latin typeface="メイリオ" panose="020B0604030504040204" pitchFamily="50" charset="-128"/>
                <a:ea typeface="メイリオ" panose="020B0604030504040204" pitchFamily="50" charset="-128"/>
              </a:rPr>
              <a:t>の検索機能の活用</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825560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19</a:t>
            </a:fld>
            <a:endParaRPr dirty="0"/>
          </a:p>
        </p:txBody>
      </p:sp>
      <p:sp>
        <p:nvSpPr>
          <p:cNvPr id="17" name="正方形/長方形 16"/>
          <p:cNvSpPr/>
          <p:nvPr/>
        </p:nvSpPr>
        <p:spPr>
          <a:xfrm>
            <a:off x="954001" y="926616"/>
            <a:ext cx="6663909" cy="707886"/>
          </a:xfrm>
          <a:prstGeom prst="rect">
            <a:avLst/>
          </a:prstGeom>
        </p:spPr>
        <p:txBody>
          <a:bodyPr wrap="square">
            <a:spAutoFit/>
          </a:bodyPr>
          <a:lstStyle/>
          <a:p>
            <a:r>
              <a:rPr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t>
            </a:r>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a:t>
            </a:r>
            <a:r>
              <a:rPr lang="en-US" altLang="ja-JP" sz="2000" b="1" dirty="0">
                <a:solidFill>
                  <a:schemeClr val="tx1">
                    <a:lumMod val="85000"/>
                    <a:lumOff val="15000"/>
                  </a:schemeClr>
                </a:solidFill>
                <a:latin typeface="メイリオ" panose="020B0604030504040204" pitchFamily="50" charset="-128"/>
                <a:ea typeface="メイリオ" panose="020B0604030504040204" pitchFamily="50" charset="-128"/>
              </a:rPr>
              <a:t>KaIND</a:t>
            </a:r>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」は、</a:t>
            </a:r>
            <a:r>
              <a:rPr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ChatGPT</a:t>
            </a:r>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をベースとして</a:t>
            </a:r>
            <a:endParaRPr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　社員</a:t>
            </a:r>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の業務生産性向上のため開発</a:t>
            </a:r>
            <a:r>
              <a:rPr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されたツール</a:t>
            </a:r>
            <a:endPar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grpSp>
        <p:nvGrpSpPr>
          <p:cNvPr id="3" name="グループ化 2"/>
          <p:cNvGrpSpPr>
            <a:grpSpLocks noChangeAspect="1"/>
          </p:cNvGrpSpPr>
          <p:nvPr/>
        </p:nvGrpSpPr>
        <p:grpSpPr>
          <a:xfrm>
            <a:off x="999133" y="1634503"/>
            <a:ext cx="6173192" cy="4634420"/>
            <a:chOff x="4936267" y="2962004"/>
            <a:chExt cx="4430830" cy="3326371"/>
          </a:xfrm>
        </p:grpSpPr>
        <p:pic>
          <p:nvPicPr>
            <p:cNvPr id="4" name="図 3"/>
            <p:cNvPicPr>
              <a:picLocks noChangeAspect="1"/>
            </p:cNvPicPr>
            <p:nvPr/>
          </p:nvPicPr>
          <p:blipFill>
            <a:blip r:embed="rId3"/>
            <a:stretch>
              <a:fillRect/>
            </a:stretch>
          </p:blipFill>
          <p:spPr>
            <a:xfrm>
              <a:off x="4936267" y="2962004"/>
              <a:ext cx="4430830" cy="3326371"/>
            </a:xfrm>
            <a:prstGeom prst="rect">
              <a:avLst/>
            </a:prstGeom>
          </p:spPr>
        </p:pic>
        <p:sp>
          <p:nvSpPr>
            <p:cNvPr id="18" name="正方形/長方形 17"/>
            <p:cNvSpPr/>
            <p:nvPr/>
          </p:nvSpPr>
          <p:spPr>
            <a:xfrm>
              <a:off x="5233086" y="3320591"/>
              <a:ext cx="1656000" cy="991918"/>
            </a:xfrm>
            <a:prstGeom prst="rect">
              <a:avLst/>
            </a:prstGeom>
            <a:solidFill>
              <a:schemeClr val="tx1">
                <a:lumMod val="95000"/>
                <a:lumOff val="5000"/>
              </a:schemeClr>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正方形/長方形 19"/>
            <p:cNvSpPr/>
            <p:nvPr/>
          </p:nvSpPr>
          <p:spPr>
            <a:xfrm>
              <a:off x="5233086" y="5201201"/>
              <a:ext cx="1656000" cy="14686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6906670" y="3129564"/>
              <a:ext cx="2360422" cy="305142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2" name="テキスト ボックス 21"/>
          <p:cNvSpPr txBox="1"/>
          <p:nvPr/>
        </p:nvSpPr>
        <p:spPr>
          <a:xfrm>
            <a:off x="3719871" y="2267636"/>
            <a:ext cx="5901061" cy="1114902"/>
          </a:xfrm>
          <a:prstGeom prst="rect">
            <a:avLst/>
          </a:prstGeom>
          <a:solidFill>
            <a:schemeClr val="bg1"/>
          </a:solidFill>
          <a:ln w="28575">
            <a:solidFill>
              <a:schemeClr val="bg2">
                <a:lumMod val="60000"/>
                <a:lumOff val="40000"/>
              </a:schemeClr>
            </a:solidFill>
          </a:ln>
        </p:spPr>
        <p:txBody>
          <a:bodyPr wrap="square" tIns="144000" rtlCol="0">
            <a:spAutoFit/>
          </a:bodyPr>
          <a:lstStyle/>
          <a:p>
            <a:r>
              <a:rPr lang="en-US" altLang="ja-JP" sz="4000" b="1" dirty="0">
                <a:solidFill>
                  <a:schemeClr val="tx1">
                    <a:lumMod val="85000"/>
                    <a:lumOff val="15000"/>
                  </a:schemeClr>
                </a:solidFill>
                <a:latin typeface="メイリオ" panose="020B0604030504040204" pitchFamily="50" charset="-128"/>
                <a:ea typeface="メイリオ" panose="020B0604030504040204" pitchFamily="50" charset="-128"/>
              </a:rPr>
              <a:t>Slack</a:t>
            </a:r>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から</a:t>
            </a:r>
            <a:r>
              <a:rPr lang="ja-JP" altLang="en-US" sz="4000" b="1" dirty="0" smtClean="0">
                <a:solidFill>
                  <a:srgbClr val="EA0000"/>
                </a:solidFill>
                <a:latin typeface="メイリオ" panose="020B0604030504040204" pitchFamily="50" charset="-128"/>
                <a:ea typeface="メイリオ" panose="020B0604030504040204" pitchFamily="50" charset="-128"/>
              </a:rPr>
              <a:t>直接</a:t>
            </a:r>
            <a:r>
              <a:rPr lang="en-US" altLang="ja-JP" sz="4000" b="1" dirty="0" smtClean="0">
                <a:solidFill>
                  <a:schemeClr val="tx1">
                    <a:lumMod val="85000"/>
                    <a:lumOff val="15000"/>
                  </a:schemeClr>
                </a:solidFill>
                <a:latin typeface="メイリオ" panose="020B0604030504040204" pitchFamily="50" charset="-128"/>
                <a:ea typeface="メイリオ" panose="020B0604030504040204" pitchFamily="50" charset="-128"/>
              </a:rPr>
              <a:t>KaIND</a:t>
            </a:r>
            <a:r>
              <a:rPr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に</a:t>
            </a:r>
            <a:endParaRPr lang="ja-JP" altLang="en-US" sz="3200" dirty="0">
              <a:solidFill>
                <a:schemeClr val="tx1">
                  <a:lumMod val="85000"/>
                  <a:lumOff val="15000"/>
                </a:schemeClr>
              </a:solidFill>
              <a:latin typeface="メイリオ" panose="020B0604030504040204" pitchFamily="50" charset="-128"/>
              <a:ea typeface="メイリオ" panose="020B0604030504040204" pitchFamily="50" charset="-128"/>
            </a:endParaRPr>
          </a:p>
          <a:p>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質問をすることができる！</a:t>
            </a:r>
          </a:p>
        </p:txBody>
      </p:sp>
      <p:pic>
        <p:nvPicPr>
          <p:cNvPr id="23" name="図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6176" y="2312219"/>
            <a:ext cx="360000" cy="360000"/>
          </a:xfrm>
          <a:prstGeom prst="rect">
            <a:avLst/>
          </a:prstGeom>
        </p:spPr>
      </p:pic>
      <p:pic>
        <p:nvPicPr>
          <p:cNvPr id="25" name="図 24"/>
          <p:cNvPicPr>
            <a:picLocks noChangeAspect="1"/>
          </p:cNvPicPr>
          <p:nvPr/>
        </p:nvPicPr>
        <p:blipFill>
          <a:blip r:embed="rId5"/>
          <a:stretch>
            <a:fillRect/>
          </a:stretch>
        </p:blipFill>
        <p:spPr>
          <a:xfrm>
            <a:off x="9124193" y="2955266"/>
            <a:ext cx="432000" cy="427272"/>
          </a:xfrm>
          <a:prstGeom prst="rect">
            <a:avLst/>
          </a:prstGeom>
        </p:spPr>
      </p:pic>
      <p:cxnSp>
        <p:nvCxnSpPr>
          <p:cNvPr id="26" name="直線コネクタ 25"/>
          <p:cNvCxnSpPr>
            <a:stCxn id="22" idx="2"/>
          </p:cNvCxnSpPr>
          <p:nvPr/>
        </p:nvCxnSpPr>
        <p:spPr>
          <a:xfrm flipH="1">
            <a:off x="6374423" y="3382538"/>
            <a:ext cx="295979" cy="399682"/>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6" name="タイトル 2"/>
          <p:cNvSpPr>
            <a:spLocks noGrp="1"/>
          </p:cNvSpPr>
          <p:nvPr>
            <p:ph type="title"/>
          </p:nvPr>
        </p:nvSpPr>
        <p:spPr>
          <a:xfrm>
            <a:off x="954001" y="127450"/>
            <a:ext cx="7193712" cy="631606"/>
          </a:xfrm>
        </p:spPr>
        <p:txBody>
          <a:bodyPr/>
          <a:lstStyle/>
          <a:p>
            <a:r>
              <a:rPr kumimoji="1" lang="en-US" altLang="ja-JP" dirty="0">
                <a:latin typeface="メイリオ" panose="020B0604030504040204" pitchFamily="50" charset="-128"/>
                <a:ea typeface="メイリオ" panose="020B0604030504040204" pitchFamily="50" charset="-128"/>
              </a:rPr>
              <a:t>3. Atlassian Intelligence</a:t>
            </a:r>
            <a:r>
              <a:rPr kumimoji="1" lang="ja-JP" altLang="en-US" dirty="0">
                <a:latin typeface="メイリオ" panose="020B0604030504040204" pitchFamily="50" charset="-128"/>
                <a:ea typeface="メイリオ" panose="020B0604030504040204" pitchFamily="50" charset="-128"/>
              </a:rPr>
              <a:t>の活用</a:t>
            </a:r>
          </a:p>
        </p:txBody>
      </p:sp>
    </p:spTree>
    <p:extLst>
      <p:ext uri="{BB962C8B-B14F-4D97-AF65-F5344CB8AC3E}">
        <p14:creationId xmlns:p14="http://schemas.microsoft.com/office/powerpoint/2010/main" val="3625507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fld id="{00000000-1234-1234-1234-123412341234}" type="slidenum">
              <a:rPr lang="en-US" altLang="ja-JP" smtClean="0"/>
              <a:pPr/>
              <a:t>2</a:t>
            </a:fld>
            <a:endParaRPr lang="ja-JP" altLang="en-US" dirty="0"/>
          </a:p>
        </p:txBody>
      </p:sp>
      <p:sp>
        <p:nvSpPr>
          <p:cNvPr id="3" name="タイトル 2"/>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アジェンダ</a:t>
            </a:r>
            <a:endParaRPr kumimoji="1" lang="ja-JP" altLang="en-US" dirty="0">
              <a:latin typeface="メイリオ" panose="020B0604030504040204" pitchFamily="50" charset="-128"/>
              <a:ea typeface="メイリオ" panose="020B0604030504040204" pitchFamily="50" charset="-128"/>
            </a:endParaRPr>
          </a:p>
        </p:txBody>
      </p:sp>
      <p:sp>
        <p:nvSpPr>
          <p:cNvPr id="4" name="テキスト ボックス 3"/>
          <p:cNvSpPr txBox="1"/>
          <p:nvPr/>
        </p:nvSpPr>
        <p:spPr>
          <a:xfrm>
            <a:off x="1066800" y="1020403"/>
            <a:ext cx="7772400" cy="5286062"/>
          </a:xfrm>
          <a:prstGeom prst="rect">
            <a:avLst/>
          </a:prstGeom>
          <a:noFill/>
        </p:spPr>
        <p:txBody>
          <a:bodyPr wrap="square" rtlCol="0">
            <a:spAutoFit/>
          </a:bodyPr>
          <a:lstStyle/>
          <a:p>
            <a:pPr marL="514350" indent="-514350">
              <a:lnSpc>
                <a:spcPts val="4500"/>
              </a:lnSpc>
              <a:buAutoNum type="arabicPeriod"/>
            </a:pPr>
            <a:r>
              <a:rPr kumimoji="1" lang="ja-JP" altLang="en-US" sz="3200" dirty="0" smtClean="0">
                <a:solidFill>
                  <a:schemeClr val="tx1">
                    <a:lumMod val="85000"/>
                    <a:lumOff val="15000"/>
                  </a:schemeClr>
                </a:solidFill>
                <a:latin typeface="メイリオ" panose="020B0604030504040204" pitchFamily="50" charset="-128"/>
                <a:ea typeface="メイリオ" panose="020B0604030504040204" pitchFamily="50" charset="-128"/>
              </a:rPr>
              <a:t>テーマ</a:t>
            </a:r>
            <a:r>
              <a:rPr kumimoji="1" lang="ja-JP" altLang="en-US" sz="3200" dirty="0">
                <a:solidFill>
                  <a:schemeClr val="tx1">
                    <a:lumMod val="85000"/>
                    <a:lumOff val="15000"/>
                  </a:schemeClr>
                </a:solidFill>
                <a:latin typeface="メイリオ" panose="020B0604030504040204" pitchFamily="50" charset="-128"/>
                <a:ea typeface="メイリオ" panose="020B0604030504040204" pitchFamily="50" charset="-128"/>
              </a:rPr>
              <a:t>選定</a:t>
            </a:r>
            <a:r>
              <a:rPr kumimoji="1" lang="ja-JP" altLang="en-US" sz="3200" dirty="0" smtClean="0">
                <a:solidFill>
                  <a:schemeClr val="tx1">
                    <a:lumMod val="85000"/>
                    <a:lumOff val="15000"/>
                  </a:schemeClr>
                </a:solidFill>
                <a:latin typeface="メイリオ" panose="020B0604030504040204" pitchFamily="50" charset="-128"/>
                <a:ea typeface="メイリオ" panose="020B0604030504040204" pitchFamily="50" charset="-128"/>
              </a:rPr>
              <a:t>理由</a:t>
            </a:r>
            <a:endParaRPr kumimoji="1" lang="en-US" altLang="ja-JP" sz="32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pPr marL="514350" indent="-514350">
              <a:lnSpc>
                <a:spcPts val="4500"/>
              </a:lnSpc>
              <a:buAutoNum type="arabicPeriod"/>
            </a:pPr>
            <a:r>
              <a:rPr kumimoji="1" lang="en-US" altLang="ja-JP" sz="3200"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3200" dirty="0">
                <a:solidFill>
                  <a:schemeClr val="tx1">
                    <a:lumMod val="85000"/>
                    <a:lumOff val="15000"/>
                  </a:schemeClr>
                </a:solidFill>
                <a:latin typeface="メイリオ" panose="020B0604030504040204" pitchFamily="50" charset="-128"/>
                <a:ea typeface="メイリオ" panose="020B0604030504040204" pitchFamily="50" charset="-128"/>
              </a:rPr>
              <a:t>検索ツールの</a:t>
            </a:r>
            <a:r>
              <a:rPr kumimoji="1" lang="ja-JP" altLang="en-US" sz="3200" dirty="0" smtClean="0">
                <a:solidFill>
                  <a:schemeClr val="tx1">
                    <a:lumMod val="85000"/>
                    <a:lumOff val="15000"/>
                  </a:schemeClr>
                </a:solidFill>
                <a:latin typeface="メイリオ" panose="020B0604030504040204" pitchFamily="50" charset="-128"/>
                <a:ea typeface="メイリオ" panose="020B0604030504040204" pitchFamily="50" charset="-128"/>
              </a:rPr>
              <a:t>検討</a:t>
            </a:r>
            <a:endParaRPr kumimoji="1" lang="en-US" altLang="ja-JP" sz="3200" dirty="0">
              <a:solidFill>
                <a:schemeClr val="tx1">
                  <a:lumMod val="85000"/>
                  <a:lumOff val="15000"/>
                </a:schemeClr>
              </a:solidFill>
              <a:latin typeface="メイリオ" panose="020B0604030504040204" pitchFamily="50" charset="-128"/>
              <a:ea typeface="メイリオ" panose="020B0604030504040204" pitchFamily="50" charset="-128"/>
            </a:endParaRPr>
          </a:p>
          <a:p>
            <a:pPr marL="514350" indent="-514350">
              <a:lnSpc>
                <a:spcPts val="4500"/>
              </a:lnSpc>
              <a:buAutoNum type="arabicPeriod"/>
            </a:pPr>
            <a:r>
              <a:rPr kumimoji="1" lang="en-US" altLang="ja-JP" sz="3200" dirty="0">
                <a:solidFill>
                  <a:schemeClr val="tx1">
                    <a:lumMod val="85000"/>
                    <a:lumOff val="15000"/>
                  </a:schemeClr>
                </a:solidFill>
                <a:latin typeface="メイリオ" panose="020B0604030504040204" pitchFamily="50" charset="-128"/>
                <a:ea typeface="メイリオ" panose="020B0604030504040204" pitchFamily="50" charset="-128"/>
              </a:rPr>
              <a:t>Atlassian Intelligence</a:t>
            </a:r>
            <a:r>
              <a:rPr kumimoji="1" lang="ja-JP" altLang="en-US" sz="3200" dirty="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ja-JP" altLang="en-US" sz="3200" dirty="0" smtClean="0">
                <a:solidFill>
                  <a:schemeClr val="tx1">
                    <a:lumMod val="85000"/>
                    <a:lumOff val="15000"/>
                  </a:schemeClr>
                </a:solidFill>
                <a:latin typeface="メイリオ" panose="020B0604030504040204" pitchFamily="50" charset="-128"/>
                <a:ea typeface="メイリオ" panose="020B0604030504040204" pitchFamily="50" charset="-128"/>
              </a:rPr>
              <a:t>活用</a:t>
            </a:r>
            <a:endParaRPr kumimoji="1" lang="en-US" altLang="ja-JP" sz="32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pPr marL="514350" indent="-514350">
              <a:lnSpc>
                <a:spcPts val="4500"/>
              </a:lnSpc>
              <a:buAutoNum type="arabicPeriod"/>
            </a:pPr>
            <a:r>
              <a:rPr kumimoji="1" lang="ja-JP" altLang="en-US" sz="3200" dirty="0">
                <a:solidFill>
                  <a:schemeClr val="tx1">
                    <a:lumMod val="85000"/>
                    <a:lumOff val="15000"/>
                  </a:schemeClr>
                </a:solidFill>
                <a:latin typeface="メイリオ" panose="020B0604030504040204" pitchFamily="50" charset="-128"/>
                <a:ea typeface="メイリオ" panose="020B0604030504040204" pitchFamily="50" charset="-128"/>
              </a:rPr>
              <a:t>アプリ</a:t>
            </a:r>
            <a:r>
              <a:rPr kumimoji="1" lang="ja-JP" altLang="en-US" sz="3200" dirty="0" smtClean="0">
                <a:solidFill>
                  <a:schemeClr val="tx1">
                    <a:lumMod val="85000"/>
                    <a:lumOff val="15000"/>
                  </a:schemeClr>
                </a:solidFill>
                <a:latin typeface="メイリオ" panose="020B0604030504040204" pitchFamily="50" charset="-128"/>
                <a:ea typeface="メイリオ" panose="020B0604030504040204" pitchFamily="50" charset="-128"/>
              </a:rPr>
              <a:t>開発</a:t>
            </a:r>
            <a:endParaRPr kumimoji="1" lang="en-US" altLang="ja-JP" sz="32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pPr marL="514350" indent="-514350">
              <a:lnSpc>
                <a:spcPts val="4500"/>
              </a:lnSpc>
              <a:buAutoNum type="arabicPeriod"/>
            </a:pPr>
            <a:r>
              <a:rPr kumimoji="1" lang="ja-JP" altLang="en-US" sz="3200" dirty="0">
                <a:solidFill>
                  <a:schemeClr val="tx1">
                    <a:lumMod val="85000"/>
                    <a:lumOff val="15000"/>
                  </a:schemeClr>
                </a:solidFill>
                <a:latin typeface="メイリオ" panose="020B0604030504040204" pitchFamily="50" charset="-128"/>
                <a:ea typeface="メイリオ" panose="020B0604030504040204" pitchFamily="50" charset="-128"/>
              </a:rPr>
              <a:t>アプリ</a:t>
            </a:r>
            <a:r>
              <a:rPr kumimoji="1" lang="ja-JP" altLang="en-US" sz="3200" dirty="0" smtClean="0">
                <a:solidFill>
                  <a:schemeClr val="tx1">
                    <a:lumMod val="85000"/>
                    <a:lumOff val="15000"/>
                  </a:schemeClr>
                </a:solidFill>
                <a:latin typeface="メイリオ" panose="020B0604030504040204" pitchFamily="50" charset="-128"/>
                <a:ea typeface="メイリオ" panose="020B0604030504040204" pitchFamily="50" charset="-128"/>
              </a:rPr>
              <a:t>検証</a:t>
            </a:r>
            <a:endParaRPr kumimoji="1" lang="en-US" altLang="ja-JP" sz="32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pPr marL="514350" indent="-514350">
              <a:lnSpc>
                <a:spcPts val="4500"/>
              </a:lnSpc>
              <a:buAutoNum type="arabicPeriod"/>
            </a:pPr>
            <a:r>
              <a:rPr kumimoji="1" lang="ja-JP" altLang="en-US" sz="3200" dirty="0">
                <a:solidFill>
                  <a:schemeClr val="tx1">
                    <a:lumMod val="85000"/>
                    <a:lumOff val="15000"/>
                  </a:schemeClr>
                </a:solidFill>
                <a:latin typeface="メイリオ" panose="020B0604030504040204" pitchFamily="50" charset="-128"/>
                <a:ea typeface="メイリオ" panose="020B0604030504040204" pitchFamily="50" charset="-128"/>
              </a:rPr>
              <a:t>改善</a:t>
            </a:r>
            <a:r>
              <a:rPr kumimoji="1" lang="ja-JP" altLang="en-US" sz="3200" dirty="0" smtClean="0">
                <a:solidFill>
                  <a:schemeClr val="tx1">
                    <a:lumMod val="85000"/>
                    <a:lumOff val="15000"/>
                  </a:schemeClr>
                </a:solidFill>
                <a:latin typeface="メイリオ" panose="020B0604030504040204" pitchFamily="50" charset="-128"/>
                <a:ea typeface="メイリオ" panose="020B0604030504040204" pitchFamily="50" charset="-128"/>
              </a:rPr>
              <a:t>効果</a:t>
            </a:r>
            <a:endParaRPr kumimoji="1" lang="en-US" altLang="ja-JP" sz="32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pPr marL="514350" indent="-514350">
              <a:lnSpc>
                <a:spcPts val="4500"/>
              </a:lnSpc>
              <a:buAutoNum type="arabicPeriod"/>
            </a:pPr>
            <a:r>
              <a:rPr kumimoji="1" lang="ja-JP" altLang="en-US" sz="3200" dirty="0">
                <a:solidFill>
                  <a:schemeClr val="tx1">
                    <a:lumMod val="85000"/>
                    <a:lumOff val="15000"/>
                  </a:schemeClr>
                </a:solidFill>
                <a:latin typeface="メイリオ" panose="020B0604030504040204" pitchFamily="50" charset="-128"/>
                <a:ea typeface="メイリオ" panose="020B0604030504040204" pitchFamily="50" charset="-128"/>
              </a:rPr>
              <a:t>課題</a:t>
            </a:r>
            <a:r>
              <a:rPr kumimoji="1" lang="ja-JP" altLang="en-US" sz="3200" dirty="0" smtClean="0">
                <a:solidFill>
                  <a:schemeClr val="tx1">
                    <a:lumMod val="85000"/>
                    <a:lumOff val="15000"/>
                  </a:schemeClr>
                </a:solidFill>
                <a:latin typeface="メイリオ" panose="020B0604030504040204" pitchFamily="50" charset="-128"/>
                <a:ea typeface="メイリオ" panose="020B0604030504040204" pitchFamily="50" charset="-128"/>
              </a:rPr>
              <a:t>分析</a:t>
            </a:r>
            <a:endParaRPr kumimoji="1" lang="en-US" altLang="ja-JP" sz="32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pPr marL="514350" indent="-514350">
              <a:lnSpc>
                <a:spcPts val="4500"/>
              </a:lnSpc>
              <a:buAutoNum type="arabicPeriod"/>
            </a:pPr>
            <a:r>
              <a:rPr kumimoji="1" lang="ja-JP" altLang="en-US" sz="3200" dirty="0">
                <a:solidFill>
                  <a:schemeClr val="tx1">
                    <a:lumMod val="85000"/>
                    <a:lumOff val="15000"/>
                  </a:schemeClr>
                </a:solidFill>
                <a:latin typeface="メイリオ" panose="020B0604030504040204" pitchFamily="50" charset="-128"/>
                <a:ea typeface="メイリオ" panose="020B0604030504040204" pitchFamily="50" charset="-128"/>
              </a:rPr>
              <a:t>課題に対する対応</a:t>
            </a:r>
            <a:r>
              <a:rPr kumimoji="1" lang="ja-JP" altLang="en-US" sz="3200" dirty="0" smtClean="0">
                <a:solidFill>
                  <a:schemeClr val="tx1">
                    <a:lumMod val="85000"/>
                    <a:lumOff val="15000"/>
                  </a:schemeClr>
                </a:solidFill>
                <a:latin typeface="メイリオ" panose="020B0604030504040204" pitchFamily="50" charset="-128"/>
                <a:ea typeface="メイリオ" panose="020B0604030504040204" pitchFamily="50" charset="-128"/>
              </a:rPr>
              <a:t>策</a:t>
            </a:r>
            <a:endParaRPr kumimoji="1" lang="en-US" altLang="ja-JP" sz="32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pPr marL="514350" indent="-514350">
              <a:lnSpc>
                <a:spcPts val="4500"/>
              </a:lnSpc>
              <a:buAutoNum type="arabicPeriod"/>
            </a:pPr>
            <a:r>
              <a:rPr kumimoji="1" lang="ja-JP" altLang="en-US" sz="3200" dirty="0">
                <a:solidFill>
                  <a:schemeClr val="tx1">
                    <a:lumMod val="85000"/>
                    <a:lumOff val="15000"/>
                  </a:schemeClr>
                </a:solidFill>
                <a:latin typeface="メイリオ" panose="020B0604030504040204" pitchFamily="50" charset="-128"/>
                <a:ea typeface="メイリオ" panose="020B0604030504040204" pitchFamily="50" charset="-128"/>
              </a:rPr>
              <a:t>今後の</a:t>
            </a:r>
            <a:r>
              <a:rPr kumimoji="1" lang="ja-JP" altLang="en-US" sz="3200" dirty="0" smtClean="0">
                <a:solidFill>
                  <a:schemeClr val="tx1">
                    <a:lumMod val="85000"/>
                    <a:lumOff val="15000"/>
                  </a:schemeClr>
                </a:solidFill>
                <a:latin typeface="メイリオ" panose="020B0604030504040204" pitchFamily="50" charset="-128"/>
                <a:ea typeface="メイリオ" panose="020B0604030504040204" pitchFamily="50" charset="-128"/>
              </a:rPr>
              <a:t>取り組み</a:t>
            </a:r>
            <a:endParaRPr kumimoji="1" lang="en-US" altLang="ja-JP" sz="32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28180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20</a:t>
            </a:fld>
            <a:endParaRPr dirty="0"/>
          </a:p>
        </p:txBody>
      </p:sp>
      <p:sp>
        <p:nvSpPr>
          <p:cNvPr id="5" name="角丸四角形 4"/>
          <p:cNvSpPr/>
          <p:nvPr/>
        </p:nvSpPr>
        <p:spPr>
          <a:xfrm>
            <a:off x="972013" y="1126626"/>
            <a:ext cx="3960000" cy="1404000"/>
          </a:xfrm>
          <a:prstGeom prst="round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同じ</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よう</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に</a:t>
            </a:r>
            <a:r>
              <a:rPr kumimoji="1" lang="en-US" altLang="ja-JP" sz="3200" b="1" dirty="0" smtClean="0">
                <a:solidFill>
                  <a:schemeClr val="tx1">
                    <a:lumMod val="85000"/>
                    <a:lumOff val="15000"/>
                  </a:schemeClr>
                </a:solidFill>
                <a:latin typeface="メイリオ" panose="020B0604030504040204" pitchFamily="50" charset="-128"/>
                <a:ea typeface="メイリオ" panose="020B0604030504040204" pitchFamily="50" charset="-128"/>
              </a:rPr>
              <a:t>Slack</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から</a:t>
            </a:r>
            <a:endPar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kumimoji="1" lang="ja-JP" altLang="en-US" sz="3200" b="1" dirty="0" smtClean="0">
                <a:solidFill>
                  <a:schemeClr val="tx1">
                    <a:lumMod val="85000"/>
                    <a:lumOff val="15000"/>
                  </a:schemeClr>
                </a:solidFill>
                <a:latin typeface="メイリオ" panose="020B0604030504040204" pitchFamily="50" charset="-128"/>
                <a:ea typeface="メイリオ" panose="020B0604030504040204" pitchFamily="50" charset="-128"/>
              </a:rPr>
              <a:t>直接</a:t>
            </a:r>
            <a:r>
              <a:rPr kumimoji="1" lang="ja-JP" altLang="en-US" sz="3200" b="1" dirty="0">
                <a:solidFill>
                  <a:schemeClr val="tx1">
                    <a:lumMod val="85000"/>
                    <a:lumOff val="15000"/>
                  </a:schemeClr>
                </a:solidFill>
                <a:latin typeface="メイリオ" panose="020B0604030504040204" pitchFamily="50" charset="-128"/>
                <a:ea typeface="メイリオ" panose="020B0604030504040204" pitchFamily="50" charset="-128"/>
              </a:rPr>
              <a:t>検索</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できれば</a:t>
            </a:r>
          </a:p>
          <a:p>
            <a:pPr algn="ct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もっと気軽に使えるのでは</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p:txBody>
      </p:sp>
      <p:grpSp>
        <p:nvGrpSpPr>
          <p:cNvPr id="25" name="グループ化 24"/>
          <p:cNvGrpSpPr/>
          <p:nvPr/>
        </p:nvGrpSpPr>
        <p:grpSpPr>
          <a:xfrm>
            <a:off x="3920606" y="2581820"/>
            <a:ext cx="358754" cy="360000"/>
            <a:chOff x="5944514" y="2726219"/>
            <a:chExt cx="358754" cy="325264"/>
          </a:xfrm>
        </p:grpSpPr>
        <p:sp>
          <p:nvSpPr>
            <p:cNvPr id="26" name="楕円 25"/>
            <p:cNvSpPr/>
            <p:nvPr/>
          </p:nvSpPr>
          <p:spPr>
            <a:xfrm>
              <a:off x="5944514" y="2726219"/>
              <a:ext cx="180000" cy="180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p:nvSpPr>
          <p:spPr>
            <a:xfrm>
              <a:off x="6109934" y="2888827"/>
              <a:ext cx="108000" cy="108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p:nvSpPr>
          <p:spPr>
            <a:xfrm>
              <a:off x="6231268" y="2979483"/>
              <a:ext cx="72000" cy="72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p:cNvGrpSpPr/>
          <p:nvPr/>
        </p:nvGrpSpPr>
        <p:grpSpPr>
          <a:xfrm flipH="1">
            <a:off x="5879286" y="2585561"/>
            <a:ext cx="358754" cy="325264"/>
            <a:chOff x="5944514" y="2726219"/>
            <a:chExt cx="358754" cy="325264"/>
          </a:xfrm>
        </p:grpSpPr>
        <p:sp>
          <p:nvSpPr>
            <p:cNvPr id="49" name="楕円 48"/>
            <p:cNvSpPr/>
            <p:nvPr/>
          </p:nvSpPr>
          <p:spPr>
            <a:xfrm>
              <a:off x="5944514" y="2726219"/>
              <a:ext cx="180000" cy="180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p:cNvSpPr/>
            <p:nvPr/>
          </p:nvSpPr>
          <p:spPr>
            <a:xfrm>
              <a:off x="6109934" y="2888827"/>
              <a:ext cx="108000" cy="108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p:cNvSpPr/>
            <p:nvPr/>
          </p:nvSpPr>
          <p:spPr>
            <a:xfrm>
              <a:off x="6231268" y="2979483"/>
              <a:ext cx="72000" cy="72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9" name="図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8996" y="2862131"/>
            <a:ext cx="1706033" cy="1461849"/>
          </a:xfrm>
          <a:prstGeom prst="rect">
            <a:avLst/>
          </a:prstGeom>
        </p:spPr>
      </p:pic>
      <p:sp>
        <p:nvSpPr>
          <p:cNvPr id="30" name="角丸四角形 29"/>
          <p:cNvSpPr/>
          <p:nvPr/>
        </p:nvSpPr>
        <p:spPr>
          <a:xfrm>
            <a:off x="5237712" y="1126626"/>
            <a:ext cx="3960000" cy="1404000"/>
          </a:xfrm>
          <a:prstGeom prst="round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r>
              <a:rPr kumimoji="1" lang="en-US" altLang="ja-JP" sz="3200" b="1" dirty="0">
                <a:solidFill>
                  <a:schemeClr val="tx1">
                    <a:lumMod val="85000"/>
                    <a:lumOff val="15000"/>
                  </a:schemeClr>
                </a:solidFill>
                <a:latin typeface="メイリオ" panose="020B0604030504040204" pitchFamily="50" charset="-128"/>
                <a:ea typeface="メイリオ" panose="020B0604030504040204" pitchFamily="50" charset="-128"/>
              </a:rPr>
              <a:t>Slack</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は</a:t>
            </a:r>
            <a:r>
              <a:rPr kumimoji="1" lang="ja-JP" altLang="en-US" sz="3200" b="1" dirty="0">
                <a:solidFill>
                  <a:schemeClr val="tx1">
                    <a:lumMod val="85000"/>
                    <a:lumOff val="15000"/>
                  </a:schemeClr>
                </a:solidFill>
                <a:latin typeface="メイリオ" panose="020B0604030504040204" pitchFamily="50" charset="-128"/>
                <a:ea typeface="メイリオ" panose="020B0604030504040204" pitchFamily="50" charset="-128"/>
              </a:rPr>
              <a:t>全社</a:t>
            </a:r>
            <a:r>
              <a:rPr kumimoji="1" lang="ja-JP" altLang="en-US" sz="3200" b="1" dirty="0" smtClean="0">
                <a:solidFill>
                  <a:schemeClr val="tx1">
                    <a:lumMod val="85000"/>
                    <a:lumOff val="15000"/>
                  </a:schemeClr>
                </a:solidFill>
                <a:latin typeface="メイリオ" panose="020B0604030504040204" pitchFamily="50" charset="-128"/>
                <a:ea typeface="メイリオ" panose="020B0604030504040204" pitchFamily="50" charset="-128"/>
              </a:rPr>
              <a:t>展開</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され</a:t>
            </a:r>
            <a:endPar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利用頻度も</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高くなる</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のでは？</a:t>
            </a:r>
          </a:p>
        </p:txBody>
      </p:sp>
      <p:sp>
        <p:nvSpPr>
          <p:cNvPr id="31" name="テキスト ボックス 30"/>
          <p:cNvSpPr txBox="1"/>
          <p:nvPr/>
        </p:nvSpPr>
        <p:spPr>
          <a:xfrm>
            <a:off x="1098989" y="4949855"/>
            <a:ext cx="8277445" cy="1022569"/>
          </a:xfrm>
          <a:prstGeom prst="rect">
            <a:avLst/>
          </a:prstGeom>
          <a:noFill/>
          <a:ln w="28575">
            <a:solidFill>
              <a:schemeClr val="bg2">
                <a:lumMod val="60000"/>
                <a:lumOff val="40000"/>
              </a:schemeClr>
            </a:solidFill>
          </a:ln>
        </p:spPr>
        <p:txBody>
          <a:bodyPr wrap="square" tIns="144000" rtlCol="0">
            <a:spAutoFit/>
          </a:bodyPr>
          <a:lstStyle/>
          <a:p>
            <a:r>
              <a:rPr lang="en-US" altLang="ja-JP" sz="5400" b="1" dirty="0">
                <a:solidFill>
                  <a:schemeClr val="tx1">
                    <a:lumMod val="85000"/>
                    <a:lumOff val="15000"/>
                  </a:schemeClr>
                </a:solidFill>
                <a:latin typeface="メイリオ" panose="020B0604030504040204" pitchFamily="50" charset="-128"/>
                <a:ea typeface="メイリオ" panose="020B0604030504040204" pitchFamily="50" charset="-128"/>
              </a:rPr>
              <a:t>Slack</a:t>
            </a:r>
            <a:r>
              <a:rPr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から</a:t>
            </a:r>
            <a:r>
              <a:rPr lang="ja-JP" altLang="en-US" sz="5400" b="1" dirty="0">
                <a:solidFill>
                  <a:srgbClr val="EA0000"/>
                </a:solidFill>
                <a:latin typeface="メイリオ" panose="020B0604030504040204" pitchFamily="50" charset="-128"/>
                <a:ea typeface="メイリオ" panose="020B0604030504040204" pitchFamily="50" charset="-128"/>
              </a:rPr>
              <a:t>直接検索</a:t>
            </a:r>
            <a:r>
              <a:rPr lang="ja-JP" altLang="en-US" sz="2400" dirty="0" smtClean="0">
                <a:solidFill>
                  <a:schemeClr val="tx1">
                    <a:lumMod val="85000"/>
                    <a:lumOff val="15000"/>
                  </a:schemeClr>
                </a:solidFill>
                <a:latin typeface="メイリオ" panose="020B0604030504040204" pitchFamily="50" charset="-128"/>
                <a:ea typeface="メイリオ" panose="020B0604030504040204" pitchFamily="50" charset="-128"/>
              </a:rPr>
              <a:t>できるアプリ</a:t>
            </a:r>
            <a:r>
              <a:rPr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を</a:t>
            </a:r>
            <a:r>
              <a:rPr lang="ja-JP" altLang="en-US" sz="2400" dirty="0" smtClean="0">
                <a:solidFill>
                  <a:schemeClr val="tx1">
                    <a:lumMod val="85000"/>
                    <a:lumOff val="15000"/>
                  </a:schemeClr>
                </a:solidFill>
                <a:latin typeface="メイリオ" panose="020B0604030504040204" pitchFamily="50" charset="-128"/>
                <a:ea typeface="メイリオ" panose="020B0604030504040204" pitchFamily="50" charset="-128"/>
              </a:rPr>
              <a:t>開発</a:t>
            </a:r>
            <a:endParaRPr lang="ja-JP" altLang="en-US" sz="24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0" name="タイトル 2"/>
          <p:cNvSpPr>
            <a:spLocks noGrp="1"/>
          </p:cNvSpPr>
          <p:nvPr>
            <p:ph type="title"/>
          </p:nvPr>
        </p:nvSpPr>
        <p:spPr>
          <a:xfrm>
            <a:off x="954001" y="127450"/>
            <a:ext cx="7193712" cy="631606"/>
          </a:xfrm>
        </p:spPr>
        <p:txBody>
          <a:bodyPr/>
          <a:lstStyle/>
          <a:p>
            <a:r>
              <a:rPr kumimoji="1" lang="en-US" altLang="ja-JP" dirty="0">
                <a:latin typeface="メイリオ" panose="020B0604030504040204" pitchFamily="50" charset="-128"/>
                <a:ea typeface="メイリオ" panose="020B0604030504040204" pitchFamily="50" charset="-128"/>
              </a:rPr>
              <a:t>3. Atlassian Intelligence</a:t>
            </a:r>
            <a:r>
              <a:rPr kumimoji="1" lang="ja-JP" altLang="en-US" dirty="0">
                <a:latin typeface="メイリオ" panose="020B0604030504040204" pitchFamily="50" charset="-128"/>
                <a:ea typeface="メイリオ" panose="020B0604030504040204" pitchFamily="50" charset="-128"/>
              </a:rPr>
              <a:t>の活用</a:t>
            </a:r>
          </a:p>
        </p:txBody>
      </p:sp>
    </p:spTree>
    <p:extLst>
      <p:ext uri="{BB962C8B-B14F-4D97-AF65-F5344CB8AC3E}">
        <p14:creationId xmlns:p14="http://schemas.microsoft.com/office/powerpoint/2010/main" val="2934057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21</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4</a:t>
            </a:r>
            <a:r>
              <a:rPr kumimoji="1" lang="en-US" altLang="ja-JP" dirty="0" smtClean="0">
                <a:latin typeface="メイリオ" panose="020B0604030504040204" pitchFamily="50" charset="-128"/>
                <a:ea typeface="メイリオ" panose="020B0604030504040204" pitchFamily="50" charset="-128"/>
              </a:rPr>
              <a:t>. </a:t>
            </a:r>
            <a:r>
              <a:rPr kumimoji="1" lang="ja-JP" altLang="en-US" dirty="0" smtClean="0">
                <a:latin typeface="メイリオ" panose="020B0604030504040204" pitchFamily="50" charset="-128"/>
                <a:ea typeface="メイリオ" panose="020B0604030504040204" pitchFamily="50" charset="-128"/>
              </a:rPr>
              <a:t>アプリ開発</a:t>
            </a:r>
            <a:endParaRPr kumimoji="1" lang="ja-JP" altLang="en-US" dirty="0">
              <a:latin typeface="メイリオ" panose="020B0604030504040204" pitchFamily="50" charset="-128"/>
              <a:ea typeface="メイリオ" panose="020B0604030504040204" pitchFamily="50" charset="-128"/>
            </a:endParaRPr>
          </a:p>
        </p:txBody>
      </p:sp>
      <p:sp>
        <p:nvSpPr>
          <p:cNvPr id="9" name="テキスト ボックス 8"/>
          <p:cNvSpPr txBox="1"/>
          <p:nvPr/>
        </p:nvSpPr>
        <p:spPr>
          <a:xfrm>
            <a:off x="954001" y="1057790"/>
            <a:ext cx="8305800" cy="461665"/>
          </a:xfrm>
          <a:prstGeom prst="rect">
            <a:avLst/>
          </a:prstGeom>
          <a:noFill/>
        </p:spPr>
        <p:txBody>
          <a:bodyPr wrap="square" rtlCol="0">
            <a:spAutoFit/>
          </a:bodyPr>
          <a:lstStyle/>
          <a:p>
            <a:r>
              <a:rPr kumimoji="1" lang="en-US" altLang="ja-JP" sz="2400" b="1" dirty="0">
                <a:solidFill>
                  <a:schemeClr val="tx1">
                    <a:lumMod val="85000"/>
                    <a:lumOff val="15000"/>
                  </a:schemeClr>
                </a:solidFill>
                <a:latin typeface="メイリオ" panose="020B0604030504040204" pitchFamily="50" charset="-128"/>
                <a:ea typeface="メイリオ" panose="020B0604030504040204" pitchFamily="50" charset="-128"/>
              </a:rPr>
              <a:t>Slack</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から</a:t>
            </a:r>
            <a:r>
              <a:rPr kumimoji="1" lang="ja-JP" altLang="en-US" sz="2400" dirty="0" smtClean="0">
                <a:solidFill>
                  <a:schemeClr val="tx1">
                    <a:lumMod val="85000"/>
                    <a:lumOff val="15000"/>
                  </a:schemeClr>
                </a:solidFill>
                <a:latin typeface="メイリオ" panose="020B0604030504040204" pitchFamily="50" charset="-128"/>
                <a:ea typeface="メイリオ" panose="020B0604030504040204" pitchFamily="50" charset="-128"/>
              </a:rPr>
              <a:t>直接</a:t>
            </a:r>
            <a:r>
              <a:rPr kumimoji="1" lang="en-US" altLang="ja-JP" sz="2400" b="1" dirty="0" smtClean="0">
                <a:solidFill>
                  <a:schemeClr val="tx1">
                    <a:lumMod val="85000"/>
                    <a:lumOff val="15000"/>
                  </a:schemeClr>
                </a:solidFill>
                <a:latin typeface="メイリオ" panose="020B0604030504040204" pitchFamily="50" charset="-128"/>
                <a:ea typeface="メイリオ" panose="020B0604030504040204" pitchFamily="50" charset="-128"/>
              </a:rPr>
              <a:t>Confluence</a:t>
            </a:r>
            <a:r>
              <a:rPr kumimoji="1" lang="ja-JP" altLang="en-US" sz="2400" dirty="0" smtClean="0">
                <a:solidFill>
                  <a:schemeClr val="tx1">
                    <a:lumMod val="85000"/>
                    <a:lumOff val="15000"/>
                  </a:schemeClr>
                </a:solidFill>
                <a:latin typeface="メイリオ" panose="020B0604030504040204" pitchFamily="50" charset="-128"/>
                <a:ea typeface="メイリオ" panose="020B0604030504040204" pitchFamily="50" charset="-128"/>
              </a:rPr>
              <a:t>を検索</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できる</a:t>
            </a:r>
            <a:r>
              <a:rPr kumimoji="1" lang="ja-JP" altLang="en-US" sz="2400" dirty="0" smtClean="0">
                <a:solidFill>
                  <a:schemeClr val="tx1">
                    <a:lumMod val="85000"/>
                    <a:lumOff val="15000"/>
                  </a:schemeClr>
                </a:solidFill>
                <a:latin typeface="メイリオ" panose="020B0604030504040204" pitchFamily="50" charset="-128"/>
                <a:ea typeface="メイリオ" panose="020B0604030504040204" pitchFamily="50" charset="-128"/>
              </a:rPr>
              <a:t>アプリを開発</a:t>
            </a:r>
            <a:endPar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433" y="1583625"/>
            <a:ext cx="4644942" cy="4644942"/>
          </a:xfrm>
          <a:prstGeom prst="rect">
            <a:avLst/>
          </a:prstGeom>
        </p:spPr>
      </p:pic>
      <p:sp>
        <p:nvSpPr>
          <p:cNvPr id="12" name="テキスト ボックス 11"/>
          <p:cNvSpPr txBox="1"/>
          <p:nvPr/>
        </p:nvSpPr>
        <p:spPr>
          <a:xfrm>
            <a:off x="954001" y="2905822"/>
            <a:ext cx="5552500" cy="2000548"/>
          </a:xfrm>
          <a:prstGeom prst="rect">
            <a:avLst/>
          </a:prstGeom>
          <a:noFill/>
        </p:spPr>
        <p:txBody>
          <a:bodyPr wrap="square" rtlCol="0">
            <a:spAutoFit/>
          </a:bodyPr>
          <a:lstStyle/>
          <a:p>
            <a:pPr algn="ctr"/>
            <a:r>
              <a:rPr kumimoji="1" lang="en-US" altLang="ja-JP" sz="8000" b="1" dirty="0" err="1" smtClean="0">
                <a:solidFill>
                  <a:schemeClr val="bg2"/>
                </a:solidFill>
                <a:latin typeface="メイリオ" panose="020B0604030504040204" pitchFamily="50" charset="-128"/>
                <a:ea typeface="メイリオ" panose="020B0604030504040204" pitchFamily="50" charset="-128"/>
              </a:rPr>
              <a:t>ConShach</a:t>
            </a:r>
            <a:endParaRPr kumimoji="1" lang="en-US" altLang="ja-JP" sz="8000" b="1" dirty="0" smtClean="0">
              <a:solidFill>
                <a:schemeClr val="bg2"/>
              </a:solidFill>
              <a:latin typeface="メイリオ" panose="020B0604030504040204" pitchFamily="50" charset="-128"/>
              <a:ea typeface="メイリオ" panose="020B0604030504040204" pitchFamily="50" charset="-128"/>
            </a:endParaRPr>
          </a:p>
          <a:p>
            <a:pPr algn="ctr"/>
            <a:r>
              <a:rPr kumimoji="1" lang="ja-JP" altLang="en-US" sz="4400" b="1" dirty="0" smtClean="0">
                <a:solidFill>
                  <a:schemeClr val="bg2"/>
                </a:solidFill>
                <a:latin typeface="メイリオ" panose="020B0604030504040204" pitchFamily="50" charset="-128"/>
                <a:ea typeface="メイリオ" panose="020B0604030504040204" pitchFamily="50" charset="-128"/>
              </a:rPr>
              <a:t>（コンシャチ）</a:t>
            </a:r>
            <a:endParaRPr kumimoji="1" lang="ja-JP" altLang="en-US" sz="4400" b="1" dirty="0">
              <a:solidFill>
                <a:schemeClr val="bg2"/>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276496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pic>
        <p:nvPicPr>
          <p:cNvPr id="10" name="図 9"/>
          <p:cNvPicPr>
            <a:picLocks noChangeAspect="1"/>
          </p:cNvPicPr>
          <p:nvPr/>
        </p:nvPicPr>
        <p:blipFill rotWithShape="1">
          <a:blip r:embed="rId3"/>
          <a:srcRect l="14845" r="17124"/>
          <a:stretch/>
        </p:blipFill>
        <p:spPr>
          <a:xfrm>
            <a:off x="936338" y="1341304"/>
            <a:ext cx="8577881" cy="5199441"/>
          </a:xfrm>
          <a:prstGeom prst="rect">
            <a:avLst/>
          </a:prstGeom>
        </p:spPr>
      </p:pic>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22</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4</a:t>
            </a:r>
            <a:r>
              <a:rPr kumimoji="1" lang="en-US" altLang="ja-JP" dirty="0" smtClean="0">
                <a:latin typeface="メイリオ" panose="020B0604030504040204" pitchFamily="50" charset="-128"/>
                <a:ea typeface="メイリオ" panose="020B0604030504040204" pitchFamily="50" charset="-128"/>
              </a:rPr>
              <a:t>. </a:t>
            </a:r>
            <a:r>
              <a:rPr kumimoji="1" lang="ja-JP" altLang="en-US" dirty="0" smtClean="0">
                <a:latin typeface="メイリオ" panose="020B0604030504040204" pitchFamily="50" charset="-128"/>
                <a:ea typeface="メイリオ" panose="020B0604030504040204" pitchFamily="50" charset="-128"/>
              </a:rPr>
              <a:t>アプリ開発</a:t>
            </a:r>
            <a:endParaRPr kumimoji="1" lang="ja-JP" altLang="en-US" dirty="0">
              <a:latin typeface="メイリオ" panose="020B0604030504040204" pitchFamily="50" charset="-128"/>
              <a:ea typeface="メイリオ" panose="020B0604030504040204" pitchFamily="50" charset="-128"/>
            </a:endParaRPr>
          </a:p>
        </p:txBody>
      </p:sp>
      <p:sp>
        <p:nvSpPr>
          <p:cNvPr id="9" name="正方形/長方形 8"/>
          <p:cNvSpPr/>
          <p:nvPr/>
        </p:nvSpPr>
        <p:spPr>
          <a:xfrm>
            <a:off x="954001" y="5831724"/>
            <a:ext cx="3828152" cy="549296"/>
          </a:xfrm>
          <a:prstGeom prst="rect">
            <a:avLst/>
          </a:prstGeom>
          <a:noFill/>
          <a:ln w="381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4981575" y="2507511"/>
            <a:ext cx="4532643" cy="3102997"/>
          </a:xfrm>
          <a:prstGeom prst="rect">
            <a:avLst/>
          </a:prstGeom>
          <a:noFill/>
          <a:ln w="381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58A47A6-9E7E-1A46-CDBE-9D9FAA0BD697}"/>
              </a:ext>
            </a:extLst>
          </p:cNvPr>
          <p:cNvSpPr txBox="1"/>
          <p:nvPr/>
        </p:nvSpPr>
        <p:spPr>
          <a:xfrm>
            <a:off x="954001" y="943391"/>
            <a:ext cx="2800314"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操作方法</a:t>
            </a:r>
            <a:endPar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4" name="正方形/長方形 13"/>
          <p:cNvSpPr/>
          <p:nvPr/>
        </p:nvSpPr>
        <p:spPr>
          <a:xfrm>
            <a:off x="919271" y="1308352"/>
            <a:ext cx="4033728" cy="449042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p:nvSpPr>
        <p:spPr>
          <a:xfrm>
            <a:off x="891908" y="4357015"/>
            <a:ext cx="3890245" cy="930236"/>
          </a:xfrm>
          <a:prstGeom prst="wedgeRectCallout">
            <a:avLst>
              <a:gd name="adj1" fmla="val -21078"/>
              <a:gd name="adj2" fmla="val 88098"/>
            </a:avLst>
          </a:prstGeom>
          <a:solidFill>
            <a:schemeClr val="bg2"/>
          </a:solidFill>
        </p:spPr>
        <p:txBody>
          <a:bodyPr wrap="square" tIns="144000" rtlCol="0">
            <a:spAutoFit/>
          </a:bodyPr>
          <a:lstStyle/>
          <a:p>
            <a:r>
              <a:rPr kumimoji="1" lang="ja-JP" altLang="en-US" sz="2400" b="1" dirty="0" smtClean="0">
                <a:solidFill>
                  <a:schemeClr val="bg1"/>
                </a:solidFill>
                <a:latin typeface="メイリオ" panose="020B0604030504040204" pitchFamily="50" charset="-128"/>
                <a:ea typeface="メイリオ" panose="020B0604030504040204" pitchFamily="50" charset="-128"/>
              </a:rPr>
              <a:t>①メッセージで検索内容を</a:t>
            </a:r>
            <a:endParaRPr kumimoji="1" lang="en-US" altLang="ja-JP" sz="2400" b="1" dirty="0" smtClean="0">
              <a:solidFill>
                <a:schemeClr val="bg1"/>
              </a:solidFill>
              <a:latin typeface="メイリオ" panose="020B0604030504040204" pitchFamily="50" charset="-128"/>
              <a:ea typeface="メイリオ" panose="020B0604030504040204" pitchFamily="50" charset="-128"/>
            </a:endParaRPr>
          </a:p>
          <a:p>
            <a:r>
              <a:rPr kumimoji="1" lang="ja-JP" altLang="en-US" sz="2400" b="1" dirty="0" smtClean="0">
                <a:solidFill>
                  <a:schemeClr val="bg1"/>
                </a:solidFill>
                <a:latin typeface="メイリオ" panose="020B0604030504040204" pitchFamily="50" charset="-128"/>
                <a:ea typeface="メイリオ" panose="020B0604030504040204" pitchFamily="50" charset="-128"/>
              </a:rPr>
              <a:t>　記述して送信</a:t>
            </a:r>
            <a:endParaRPr kumimoji="1" lang="en-US" altLang="ja-JP" sz="2400" b="1" dirty="0">
              <a:solidFill>
                <a:schemeClr val="bg1"/>
              </a:solidFill>
              <a:latin typeface="メイリオ" panose="020B0604030504040204" pitchFamily="50" charset="-128"/>
              <a:ea typeface="メイリオ" panose="020B0604030504040204" pitchFamily="50" charset="-128"/>
            </a:endParaRPr>
          </a:p>
        </p:txBody>
      </p:sp>
      <p:sp>
        <p:nvSpPr>
          <p:cNvPr id="16" name="正方形/長方形 15"/>
          <p:cNvSpPr/>
          <p:nvPr/>
        </p:nvSpPr>
        <p:spPr>
          <a:xfrm>
            <a:off x="4952998" y="1341304"/>
            <a:ext cx="4561219" cy="107800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4953000" y="5654877"/>
            <a:ext cx="4578286" cy="88586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ボックス 6"/>
          <p:cNvSpPr txBox="1"/>
          <p:nvPr/>
        </p:nvSpPr>
        <p:spPr>
          <a:xfrm>
            <a:off x="5225278" y="5370417"/>
            <a:ext cx="3580925" cy="930236"/>
          </a:xfrm>
          <a:prstGeom prst="wedgeRectCallout">
            <a:avLst>
              <a:gd name="adj1" fmla="val -21868"/>
              <a:gd name="adj2" fmla="val -72660"/>
            </a:avLst>
          </a:prstGeom>
          <a:solidFill>
            <a:schemeClr val="bg2"/>
          </a:solidFill>
        </p:spPr>
        <p:txBody>
          <a:bodyPr wrap="square" tIns="144000" rtlCol="0">
            <a:spAutoFit/>
          </a:bodyPr>
          <a:lstStyle/>
          <a:p>
            <a:r>
              <a:rPr kumimoji="1" lang="ja-JP" altLang="en-US" sz="2400" b="1" dirty="0" smtClean="0">
                <a:solidFill>
                  <a:schemeClr val="bg1"/>
                </a:solidFill>
                <a:latin typeface="メイリオ" panose="020B0604030504040204" pitchFamily="50" charset="-128"/>
                <a:ea typeface="メイリオ" panose="020B0604030504040204" pitchFamily="50" charset="-128"/>
              </a:rPr>
              <a:t>②スレッドの返信で</a:t>
            </a:r>
            <a:endParaRPr kumimoji="1" lang="en-US" altLang="ja-JP" sz="2400" b="1" dirty="0" smtClean="0">
              <a:solidFill>
                <a:schemeClr val="bg1"/>
              </a:solidFill>
              <a:latin typeface="メイリオ" panose="020B0604030504040204" pitchFamily="50" charset="-128"/>
              <a:ea typeface="メイリオ" panose="020B0604030504040204" pitchFamily="50" charset="-128"/>
            </a:endParaRPr>
          </a:p>
          <a:p>
            <a:r>
              <a:rPr kumimoji="1" lang="ja-JP" altLang="en-US" sz="2400" b="1" dirty="0" smtClean="0">
                <a:solidFill>
                  <a:schemeClr val="bg1"/>
                </a:solidFill>
                <a:latin typeface="メイリオ" panose="020B0604030504040204" pitchFamily="50" charset="-128"/>
                <a:ea typeface="メイリオ" panose="020B0604030504040204" pitchFamily="50" charset="-128"/>
              </a:rPr>
              <a:t>　検索結果が表示され</a:t>
            </a:r>
            <a:r>
              <a:rPr kumimoji="1" lang="ja-JP" altLang="en-US" sz="2400" b="1" dirty="0">
                <a:solidFill>
                  <a:schemeClr val="bg1"/>
                </a:solidFill>
                <a:latin typeface="メイリオ" panose="020B0604030504040204" pitchFamily="50" charset="-128"/>
                <a:ea typeface="メイリオ" panose="020B0604030504040204" pitchFamily="50" charset="-128"/>
              </a:rPr>
              <a:t>る</a:t>
            </a:r>
            <a:endParaRPr kumimoji="1" lang="en-US" altLang="ja-JP" sz="2400" b="1" dirty="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38615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23</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4</a:t>
            </a:r>
            <a:r>
              <a:rPr kumimoji="1" lang="en-US" altLang="ja-JP" dirty="0" smtClean="0">
                <a:latin typeface="メイリオ" panose="020B0604030504040204" pitchFamily="50" charset="-128"/>
                <a:ea typeface="メイリオ" panose="020B0604030504040204" pitchFamily="50" charset="-128"/>
              </a:rPr>
              <a:t>. </a:t>
            </a:r>
            <a:r>
              <a:rPr kumimoji="1" lang="ja-JP" altLang="en-US" dirty="0" smtClean="0">
                <a:latin typeface="メイリオ" panose="020B0604030504040204" pitchFamily="50" charset="-128"/>
                <a:ea typeface="メイリオ" panose="020B0604030504040204" pitchFamily="50" charset="-128"/>
              </a:rPr>
              <a:t>アプリ開発</a:t>
            </a:r>
            <a:endParaRPr kumimoji="1" lang="ja-JP" altLang="en-US"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0BC4B6E7-C507-8645-8837-80BD1C1ADC1E}"/>
              </a:ext>
            </a:extLst>
          </p:cNvPr>
          <p:cNvSpPr/>
          <p:nvPr/>
        </p:nvSpPr>
        <p:spPr>
          <a:xfrm>
            <a:off x="954001" y="1381697"/>
            <a:ext cx="1384938" cy="539974"/>
          </a:xfrm>
          <a:prstGeom prst="rect">
            <a:avLst/>
          </a:prstGeom>
          <a:noFill/>
          <a:ln w="38100">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000" b="1" dirty="0">
                <a:solidFill>
                  <a:srgbClr val="0070C0"/>
                </a:solidFill>
                <a:latin typeface="メイリオ" panose="020B0604030504040204" pitchFamily="50" charset="-128"/>
                <a:ea typeface="メイリオ" panose="020B0604030504040204" pitchFamily="50" charset="-128"/>
              </a:rPr>
              <a:t>送信</a:t>
            </a:r>
          </a:p>
        </p:txBody>
      </p:sp>
      <p:sp>
        <p:nvSpPr>
          <p:cNvPr id="5" name="正方形/長方形 4">
            <a:extLst>
              <a:ext uri="{FF2B5EF4-FFF2-40B4-BE49-F238E27FC236}">
                <a16:creationId xmlns:a16="http://schemas.microsoft.com/office/drawing/2014/main" id="{2B5EF8CF-C921-9853-7CBE-533CB43DBBA2}"/>
              </a:ext>
            </a:extLst>
          </p:cNvPr>
          <p:cNvSpPr/>
          <p:nvPr/>
        </p:nvSpPr>
        <p:spPr>
          <a:xfrm>
            <a:off x="954001" y="3682191"/>
            <a:ext cx="1384938" cy="539974"/>
          </a:xfrm>
          <a:prstGeom prst="rect">
            <a:avLst/>
          </a:prstGeom>
          <a:noFill/>
          <a:ln w="38100">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000" b="1" dirty="0">
                <a:solidFill>
                  <a:srgbClr val="0070C0"/>
                </a:solidFill>
                <a:latin typeface="メイリオ" panose="020B0604030504040204" pitchFamily="50" charset="-128"/>
                <a:ea typeface="メイリオ" panose="020B0604030504040204" pitchFamily="50" charset="-128"/>
              </a:rPr>
              <a:t>編集</a:t>
            </a:r>
          </a:p>
        </p:txBody>
      </p:sp>
      <p:sp>
        <p:nvSpPr>
          <p:cNvPr id="7" name="正方形/長方形 6">
            <a:extLst>
              <a:ext uri="{FF2B5EF4-FFF2-40B4-BE49-F238E27FC236}">
                <a16:creationId xmlns:a16="http://schemas.microsoft.com/office/drawing/2014/main" id="{0B6AA450-6DF3-8870-07AB-78D7A062FD97}"/>
              </a:ext>
            </a:extLst>
          </p:cNvPr>
          <p:cNvSpPr/>
          <p:nvPr/>
        </p:nvSpPr>
        <p:spPr>
          <a:xfrm>
            <a:off x="954001" y="4832438"/>
            <a:ext cx="1384938" cy="539974"/>
          </a:xfrm>
          <a:prstGeom prst="rect">
            <a:avLst/>
          </a:prstGeom>
          <a:noFill/>
          <a:ln w="38100">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000" b="1" dirty="0">
                <a:solidFill>
                  <a:srgbClr val="0070C0"/>
                </a:solidFill>
                <a:latin typeface="メイリオ" panose="020B0604030504040204" pitchFamily="50" charset="-128"/>
                <a:ea typeface="メイリオ" panose="020B0604030504040204" pitchFamily="50" charset="-128"/>
              </a:rPr>
              <a:t>返信</a:t>
            </a:r>
          </a:p>
        </p:txBody>
      </p:sp>
      <p:sp>
        <p:nvSpPr>
          <p:cNvPr id="8" name="正方形/長方形 7">
            <a:extLst>
              <a:ext uri="{FF2B5EF4-FFF2-40B4-BE49-F238E27FC236}">
                <a16:creationId xmlns:a16="http://schemas.microsoft.com/office/drawing/2014/main" id="{7C814BC9-207A-D89B-A332-DF185988B450}"/>
              </a:ext>
            </a:extLst>
          </p:cNvPr>
          <p:cNvSpPr/>
          <p:nvPr/>
        </p:nvSpPr>
        <p:spPr>
          <a:xfrm>
            <a:off x="954001" y="5982683"/>
            <a:ext cx="1384938" cy="539974"/>
          </a:xfrm>
          <a:prstGeom prst="rect">
            <a:avLst/>
          </a:prstGeom>
          <a:noFill/>
          <a:ln w="38100">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000" b="1" dirty="0">
                <a:solidFill>
                  <a:srgbClr val="0070C0"/>
                </a:solidFill>
                <a:latin typeface="メイリオ" panose="020B0604030504040204" pitchFamily="50" charset="-128"/>
                <a:ea typeface="メイリオ" panose="020B0604030504040204" pitchFamily="50" charset="-128"/>
              </a:rPr>
              <a:t>表示</a:t>
            </a:r>
          </a:p>
        </p:txBody>
      </p:sp>
      <p:sp>
        <p:nvSpPr>
          <p:cNvPr id="9" name="正方形/長方形 8">
            <a:extLst>
              <a:ext uri="{FF2B5EF4-FFF2-40B4-BE49-F238E27FC236}">
                <a16:creationId xmlns:a16="http://schemas.microsoft.com/office/drawing/2014/main" id="{1FCB04C4-4822-AC38-0954-81A8765580A5}"/>
              </a:ext>
            </a:extLst>
          </p:cNvPr>
          <p:cNvSpPr/>
          <p:nvPr/>
        </p:nvSpPr>
        <p:spPr>
          <a:xfrm>
            <a:off x="954001" y="2531944"/>
            <a:ext cx="1384938" cy="539974"/>
          </a:xfrm>
          <a:prstGeom prst="rect">
            <a:avLst/>
          </a:prstGeom>
          <a:solidFill>
            <a:schemeClr val="bg2">
              <a:lumMod val="20000"/>
              <a:lumOff val="80000"/>
            </a:schemeClr>
          </a:solidFill>
          <a:ln w="38100">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800" b="1" dirty="0">
                <a:solidFill>
                  <a:srgbClr val="0070C0"/>
                </a:solidFill>
                <a:latin typeface="メイリオ" panose="020B0604030504040204" pitchFamily="50" charset="-128"/>
                <a:ea typeface="メイリオ" panose="020B0604030504040204" pitchFamily="50" charset="-128"/>
              </a:rPr>
              <a:t>検索</a:t>
            </a:r>
          </a:p>
        </p:txBody>
      </p:sp>
      <p:sp>
        <p:nvSpPr>
          <p:cNvPr id="22" name="二等辺三角形 21">
            <a:extLst>
              <a:ext uri="{FF2B5EF4-FFF2-40B4-BE49-F238E27FC236}">
                <a16:creationId xmlns:a16="http://schemas.microsoft.com/office/drawing/2014/main" id="{25A254FB-C161-0DA8-DB06-8198FD00F01A}"/>
              </a:ext>
            </a:extLst>
          </p:cNvPr>
          <p:cNvSpPr/>
          <p:nvPr/>
        </p:nvSpPr>
        <p:spPr>
          <a:xfrm flipV="1">
            <a:off x="1440544" y="2114700"/>
            <a:ext cx="383665" cy="226185"/>
          </a:xfrm>
          <a:prstGeom prst="triangle">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二等辺三角形 22">
            <a:extLst>
              <a:ext uri="{FF2B5EF4-FFF2-40B4-BE49-F238E27FC236}">
                <a16:creationId xmlns:a16="http://schemas.microsoft.com/office/drawing/2014/main" id="{B3C6DFFB-7F54-01AD-FB13-3F05556FEA6E}"/>
              </a:ext>
            </a:extLst>
          </p:cNvPr>
          <p:cNvSpPr/>
          <p:nvPr/>
        </p:nvSpPr>
        <p:spPr>
          <a:xfrm flipV="1">
            <a:off x="1440546" y="3264947"/>
            <a:ext cx="383665" cy="226185"/>
          </a:xfrm>
          <a:prstGeom prst="triangle">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a:extLst>
              <a:ext uri="{FF2B5EF4-FFF2-40B4-BE49-F238E27FC236}">
                <a16:creationId xmlns:a16="http://schemas.microsoft.com/office/drawing/2014/main" id="{0CE4ACC8-F492-3647-CC19-6B9C1A15C1CE}"/>
              </a:ext>
            </a:extLst>
          </p:cNvPr>
          <p:cNvSpPr/>
          <p:nvPr/>
        </p:nvSpPr>
        <p:spPr>
          <a:xfrm flipV="1">
            <a:off x="1440544" y="5565441"/>
            <a:ext cx="383665" cy="226185"/>
          </a:xfrm>
          <a:prstGeom prst="triangle">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24">
            <a:extLst>
              <a:ext uri="{FF2B5EF4-FFF2-40B4-BE49-F238E27FC236}">
                <a16:creationId xmlns:a16="http://schemas.microsoft.com/office/drawing/2014/main" id="{B971DAC9-AC88-7695-A8EA-73374BFC3CBD}"/>
              </a:ext>
            </a:extLst>
          </p:cNvPr>
          <p:cNvSpPr/>
          <p:nvPr/>
        </p:nvSpPr>
        <p:spPr>
          <a:xfrm flipV="1">
            <a:off x="1440544" y="4415194"/>
            <a:ext cx="383665" cy="226185"/>
          </a:xfrm>
          <a:prstGeom prst="triangle">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984C455B-38E1-1E20-E75A-35C8FE46AFA8}"/>
              </a:ext>
            </a:extLst>
          </p:cNvPr>
          <p:cNvSpPr txBox="1"/>
          <p:nvPr/>
        </p:nvSpPr>
        <p:spPr>
          <a:xfrm>
            <a:off x="2531442" y="1445798"/>
            <a:ext cx="6795438" cy="407016"/>
          </a:xfrm>
          <a:prstGeom prst="rect">
            <a:avLst/>
          </a:prstGeom>
          <a:noFill/>
        </p:spPr>
        <p:txBody>
          <a:bodyPr wrap="square" tIns="144000" rtlCol="0">
            <a:spAutoFit/>
          </a:bodyPr>
          <a:lstStyle/>
          <a:p>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Slack</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のメッセージから検索したい内容を送信する。</a:t>
            </a:r>
          </a:p>
        </p:txBody>
      </p:sp>
      <p:sp>
        <p:nvSpPr>
          <p:cNvPr id="20" name="テキスト ボックス 19">
            <a:extLst>
              <a:ext uri="{FF2B5EF4-FFF2-40B4-BE49-F238E27FC236}">
                <a16:creationId xmlns:a16="http://schemas.microsoft.com/office/drawing/2014/main" id="{984C455B-38E1-1E20-E75A-35C8FE46AFA8}"/>
              </a:ext>
            </a:extLst>
          </p:cNvPr>
          <p:cNvSpPr txBox="1"/>
          <p:nvPr/>
        </p:nvSpPr>
        <p:spPr>
          <a:xfrm>
            <a:off x="2531442" y="2244480"/>
            <a:ext cx="6795438" cy="1114902"/>
          </a:xfrm>
          <a:prstGeom prst="rect">
            <a:avLst/>
          </a:prstGeom>
          <a:noFill/>
        </p:spPr>
        <p:txBody>
          <a:bodyPr wrap="square" tIns="144000" rtlCol="0">
            <a:spAutoFit/>
          </a:bodyPr>
          <a:lstStyle/>
          <a:p>
            <a:r>
              <a:rPr kumimoji="1" lang="en-US" altLang="ja-JP" sz="4000" b="1" dirty="0">
                <a:solidFill>
                  <a:srgbClr val="EA0000"/>
                </a:solidFill>
                <a:latin typeface="メイリオ" panose="020B0604030504040204" pitchFamily="50" charset="-128"/>
                <a:ea typeface="メイリオ" panose="020B0604030504040204" pitchFamily="50" charset="-128"/>
              </a:rPr>
              <a:t>Atlassian Intelligence</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を</a:t>
            </a:r>
            <a:endPar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使用して</a:t>
            </a:r>
            <a:r>
              <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rPr>
              <a:t>Confluence</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上の情報を</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検索する。</a:t>
            </a:r>
            <a:endPar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1" name="テキスト ボックス 20">
            <a:extLst>
              <a:ext uri="{FF2B5EF4-FFF2-40B4-BE49-F238E27FC236}">
                <a16:creationId xmlns:a16="http://schemas.microsoft.com/office/drawing/2014/main" id="{984C455B-38E1-1E20-E75A-35C8FE46AFA8}"/>
              </a:ext>
            </a:extLst>
          </p:cNvPr>
          <p:cNvSpPr txBox="1"/>
          <p:nvPr/>
        </p:nvSpPr>
        <p:spPr>
          <a:xfrm>
            <a:off x="2531442" y="3751048"/>
            <a:ext cx="6795438" cy="407016"/>
          </a:xfrm>
          <a:prstGeom prst="rect">
            <a:avLst/>
          </a:prstGeom>
          <a:noFill/>
        </p:spPr>
        <p:txBody>
          <a:bodyPr wrap="square" tIns="144000" rtlCol="0">
            <a:spAutoFit/>
          </a:bodyPr>
          <a:lstStyle/>
          <a:p>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Slack</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上で違和感なく表示させるために</a:t>
            </a:r>
            <a:r>
              <a:rPr kumimoji="1" lang="ja-JP" altLang="en-US" dirty="0" smtClean="0">
                <a:solidFill>
                  <a:schemeClr val="tx1">
                    <a:lumMod val="85000"/>
                    <a:lumOff val="15000"/>
                  </a:schemeClr>
                </a:solidFill>
                <a:latin typeface="メイリオ" panose="020B0604030504040204" pitchFamily="50" charset="-128"/>
                <a:ea typeface="メイリオ" panose="020B0604030504040204" pitchFamily="50" charset="-128"/>
              </a:rPr>
              <a:t>、検索</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結果を編集する。</a:t>
            </a:r>
          </a:p>
        </p:txBody>
      </p:sp>
      <p:sp>
        <p:nvSpPr>
          <p:cNvPr id="26" name="テキスト ボックス 25">
            <a:extLst>
              <a:ext uri="{FF2B5EF4-FFF2-40B4-BE49-F238E27FC236}">
                <a16:creationId xmlns:a16="http://schemas.microsoft.com/office/drawing/2014/main" id="{984C455B-38E1-1E20-E75A-35C8FE46AFA8}"/>
              </a:ext>
            </a:extLst>
          </p:cNvPr>
          <p:cNvSpPr txBox="1"/>
          <p:nvPr/>
        </p:nvSpPr>
        <p:spPr>
          <a:xfrm>
            <a:off x="2531442" y="4895461"/>
            <a:ext cx="6795438" cy="407016"/>
          </a:xfrm>
          <a:prstGeom prst="rect">
            <a:avLst/>
          </a:prstGeom>
          <a:noFill/>
        </p:spPr>
        <p:txBody>
          <a:bodyPr wrap="square" tIns="144000" rtlCol="0">
            <a:spAutoFit/>
          </a:bodyPr>
          <a:lstStyle/>
          <a:p>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検索結果を</a:t>
            </a: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Slack</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のメッセージへ返信する。</a:t>
            </a:r>
          </a:p>
        </p:txBody>
      </p:sp>
      <p:sp>
        <p:nvSpPr>
          <p:cNvPr id="28" name="テキスト ボックス 27">
            <a:extLst>
              <a:ext uri="{FF2B5EF4-FFF2-40B4-BE49-F238E27FC236}">
                <a16:creationId xmlns:a16="http://schemas.microsoft.com/office/drawing/2014/main" id="{984C455B-38E1-1E20-E75A-35C8FE46AFA8}"/>
              </a:ext>
            </a:extLst>
          </p:cNvPr>
          <p:cNvSpPr txBox="1"/>
          <p:nvPr/>
        </p:nvSpPr>
        <p:spPr>
          <a:xfrm>
            <a:off x="2531442" y="6049162"/>
            <a:ext cx="6795438" cy="407016"/>
          </a:xfrm>
          <a:prstGeom prst="rect">
            <a:avLst/>
          </a:prstGeom>
          <a:noFill/>
        </p:spPr>
        <p:txBody>
          <a:bodyPr wrap="square" tIns="144000" rtlCol="0">
            <a:spAutoFit/>
          </a:bodyPr>
          <a:lstStyle/>
          <a:p>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Slack</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のメッセージのスレッドに検索結果が表示される。</a:t>
            </a:r>
          </a:p>
        </p:txBody>
      </p:sp>
      <p:sp>
        <p:nvSpPr>
          <p:cNvPr id="18" name="テキスト ボックス 17">
            <a:extLst>
              <a:ext uri="{FF2B5EF4-FFF2-40B4-BE49-F238E27FC236}">
                <a16:creationId xmlns:a16="http://schemas.microsoft.com/office/drawing/2014/main" id="{858A47A6-9E7E-1A46-CDBE-9D9FAA0BD697}"/>
              </a:ext>
            </a:extLst>
          </p:cNvPr>
          <p:cNvSpPr txBox="1"/>
          <p:nvPr/>
        </p:nvSpPr>
        <p:spPr>
          <a:xfrm>
            <a:off x="954001" y="943391"/>
            <a:ext cx="2800314"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処理</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概要</a:t>
            </a:r>
            <a:endPar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047608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24</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5</a:t>
            </a:r>
            <a:r>
              <a:rPr kumimoji="1" lang="en-US" altLang="ja-JP" dirty="0" smtClean="0">
                <a:latin typeface="メイリオ" panose="020B0604030504040204" pitchFamily="50" charset="-128"/>
                <a:ea typeface="メイリオ" panose="020B0604030504040204" pitchFamily="50" charset="-128"/>
              </a:rPr>
              <a:t>. </a:t>
            </a:r>
            <a:r>
              <a:rPr kumimoji="1" lang="ja-JP" altLang="en-US" dirty="0" smtClean="0">
                <a:latin typeface="メイリオ" panose="020B0604030504040204" pitchFamily="50" charset="-128"/>
                <a:ea typeface="メイリオ" panose="020B0604030504040204" pitchFamily="50" charset="-128"/>
              </a:rPr>
              <a:t>アプリ検証</a:t>
            </a:r>
            <a:endParaRPr kumimoji="1" lang="ja-JP" altLang="en-US"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858A47A6-9E7E-1A46-CDBE-9D9FAA0BD697}"/>
              </a:ext>
            </a:extLst>
          </p:cNvPr>
          <p:cNvSpPr txBox="1"/>
          <p:nvPr/>
        </p:nvSpPr>
        <p:spPr>
          <a:xfrm>
            <a:off x="954001" y="943391"/>
            <a:ext cx="1944303"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検証方法</a:t>
            </a:r>
          </a:p>
        </p:txBody>
      </p:sp>
      <p:sp>
        <p:nvSpPr>
          <p:cNvPr id="3" name="テキスト ボックス 2">
            <a:extLst>
              <a:ext uri="{FF2B5EF4-FFF2-40B4-BE49-F238E27FC236}">
                <a16:creationId xmlns:a16="http://schemas.microsoft.com/office/drawing/2014/main" id="{68657FCD-D1E9-4214-2460-981BC75A1F7E}"/>
              </a:ext>
            </a:extLst>
          </p:cNvPr>
          <p:cNvSpPr txBox="1"/>
          <p:nvPr/>
        </p:nvSpPr>
        <p:spPr>
          <a:xfrm>
            <a:off x="1088755" y="1359506"/>
            <a:ext cx="8294775" cy="1046440"/>
          </a:xfrm>
          <a:prstGeom prst="rect">
            <a:avLst/>
          </a:prstGeom>
          <a:noFill/>
        </p:spPr>
        <p:txBody>
          <a:bodyPr wrap="square" rtlCol="0">
            <a:spAutoFit/>
          </a:bodyPr>
          <a:lstStyle/>
          <a:p>
            <a:pPr marR="0" algn="l" rtl="0">
              <a:spcBef>
                <a:spcPts val="0"/>
              </a:spcBef>
              <a:spcAft>
                <a:spcPts val="0"/>
              </a:spcAft>
            </a:pPr>
            <a:r>
              <a:rPr kumimoji="1" lang="ja-JP" altLang="ja-JP" sz="2400" i="0" dirty="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rPr>
              <a:t>計</a:t>
            </a:r>
            <a:r>
              <a:rPr kumimoji="1" lang="en-US" altLang="ja-JP" sz="2400" i="0" dirty="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rPr>
              <a:t>9</a:t>
            </a:r>
            <a:r>
              <a:rPr kumimoji="1" lang="ja-JP" altLang="ja-JP" sz="2400" i="0" dirty="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rPr>
              <a:t>名（アプリ使用</a:t>
            </a:r>
            <a:r>
              <a:rPr kumimoji="1" lang="en-US" altLang="ja-JP" sz="2400" i="0" dirty="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rPr>
              <a:t>5</a:t>
            </a:r>
            <a:r>
              <a:rPr kumimoji="1" lang="ja-JP" altLang="ja-JP" sz="2400" i="0" dirty="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rPr>
              <a:t>名、アプリ未使用</a:t>
            </a:r>
            <a:r>
              <a:rPr kumimoji="1" lang="en-US" altLang="ja-JP" sz="2400" i="0" dirty="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rPr>
              <a:t>4</a:t>
            </a:r>
            <a:r>
              <a:rPr kumimoji="1" lang="ja-JP" altLang="ja-JP" sz="2400" i="0" dirty="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rPr>
              <a:t>名）の社員に</a:t>
            </a:r>
            <a:endParaRPr lang="ja-JP" altLang="ja-JP" sz="2400" dirty="0">
              <a:solidFill>
                <a:schemeClr val="tx1">
                  <a:lumMod val="85000"/>
                  <a:lumOff val="15000"/>
                </a:schemeClr>
              </a:solidFill>
              <a:effectLst/>
              <a:latin typeface="メイリオ" panose="020B0604030504040204" pitchFamily="50" charset="-128"/>
              <a:ea typeface="メイリオ" panose="020B0604030504040204" pitchFamily="50" charset="-128"/>
            </a:endParaRPr>
          </a:p>
          <a:p>
            <a:pPr marR="0" algn="l" rtl="0">
              <a:spcBef>
                <a:spcPts val="0"/>
              </a:spcBef>
              <a:spcAft>
                <a:spcPts val="0"/>
              </a:spcAft>
            </a:pPr>
            <a:r>
              <a:rPr kumimoji="1" lang="ja-JP" altLang="ja-JP" sz="2400" i="0" dirty="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rPr>
              <a:t>あらかじめ指定した内容の調査を依頼</a:t>
            </a:r>
            <a:r>
              <a:rPr kumimoji="1" lang="ja-JP" altLang="ja-JP" sz="2400" i="0" dirty="0" smtClean="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rPr>
              <a:t>。</a:t>
            </a:r>
            <a:endParaRPr kumimoji="1" lang="en-US" altLang="ja-JP" sz="2400" i="0" dirty="0" smtClean="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endParaRPr>
          </a:p>
          <a:p>
            <a:r>
              <a:rPr kumimoji="1" lang="en-US" altLang="ja-JP" dirty="0" smtClean="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a:t>
            </a:r>
            <a:r>
              <a:rPr kumimoji="1" lang="ja-JP" altLang="en-US" dirty="0" smtClean="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追加検証については計</a:t>
            </a:r>
            <a:r>
              <a:rPr kumimoji="1" lang="en-US" altLang="ja-JP" dirty="0" smtClean="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8</a:t>
            </a:r>
            <a:r>
              <a:rPr kumimoji="1" lang="ja-JP" altLang="en-US" dirty="0" smtClean="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名（</a:t>
            </a:r>
            <a:r>
              <a:rPr kumimoji="1" lang="ja-JP" altLang="ja-JP" dirty="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アプリ</a:t>
            </a:r>
            <a:r>
              <a:rPr kumimoji="1" lang="ja-JP" altLang="ja-JP" dirty="0" smtClean="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使用</a:t>
            </a:r>
            <a:r>
              <a:rPr kumimoji="1" lang="en-US" altLang="ja-JP" dirty="0" smtClean="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4</a:t>
            </a:r>
            <a:r>
              <a:rPr kumimoji="1" lang="ja-JP" altLang="ja-JP" dirty="0" smtClean="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名</a:t>
            </a:r>
            <a:r>
              <a:rPr kumimoji="1" lang="ja-JP" altLang="ja-JP" dirty="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、アプリ未使用</a:t>
            </a: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4</a:t>
            </a:r>
            <a:r>
              <a:rPr kumimoji="1" lang="ja-JP" altLang="ja-JP" dirty="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名</a:t>
            </a:r>
            <a:r>
              <a:rPr kumimoji="1" lang="ja-JP" altLang="en-US" dirty="0" smtClean="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a:t>
            </a:r>
            <a:endParaRPr lang="ja-JP" altLang="ja-JP" dirty="0">
              <a:solidFill>
                <a:schemeClr val="tx1">
                  <a:lumMod val="85000"/>
                  <a:lumOff val="15000"/>
                </a:schemeClr>
              </a:solidFill>
              <a:effectLst/>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147ACA22-6EF2-E587-52CB-4B4160A62D14}"/>
              </a:ext>
            </a:extLst>
          </p:cNvPr>
          <p:cNvSpPr txBox="1"/>
          <p:nvPr/>
        </p:nvSpPr>
        <p:spPr>
          <a:xfrm>
            <a:off x="954000" y="2713671"/>
            <a:ext cx="1944303"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検証内容</a:t>
            </a:r>
          </a:p>
        </p:txBody>
      </p:sp>
      <p:sp>
        <p:nvSpPr>
          <p:cNvPr id="7" name="テキスト ボックス 6">
            <a:extLst>
              <a:ext uri="{FF2B5EF4-FFF2-40B4-BE49-F238E27FC236}">
                <a16:creationId xmlns:a16="http://schemas.microsoft.com/office/drawing/2014/main" id="{63AE99EA-CC26-9A84-2583-7861C4A7A2F8}"/>
              </a:ext>
            </a:extLst>
          </p:cNvPr>
          <p:cNvSpPr txBox="1"/>
          <p:nvPr/>
        </p:nvSpPr>
        <p:spPr>
          <a:xfrm>
            <a:off x="1088755" y="3061752"/>
            <a:ext cx="5648930" cy="830997"/>
          </a:xfrm>
          <a:prstGeom prst="rect">
            <a:avLst/>
          </a:prstGeom>
          <a:noFill/>
        </p:spPr>
        <p:txBody>
          <a:bodyPr wrap="square" rtlCol="0">
            <a:spAutoFit/>
          </a:bodyPr>
          <a:lstStyle/>
          <a:p>
            <a:pPr marR="0" algn="l" rtl="0">
              <a:spcBef>
                <a:spcPts val="0"/>
              </a:spcBef>
              <a:spcAft>
                <a:spcPts val="0"/>
              </a:spcAft>
            </a:pPr>
            <a:r>
              <a:rPr kumimoji="1" lang="ja-JP" altLang="en-US" sz="2400" i="0" dirty="0" smtClean="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rPr>
              <a:t>調査時間</a:t>
            </a:r>
            <a:endParaRPr kumimoji="1" lang="en-US" altLang="ja-JP" sz="2400" i="0" dirty="0" smtClean="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endParaRPr>
          </a:p>
          <a:p>
            <a:pPr marR="0" algn="l" rtl="0">
              <a:spcBef>
                <a:spcPts val="0"/>
              </a:spcBef>
              <a:spcAft>
                <a:spcPts val="0"/>
              </a:spcAft>
            </a:pPr>
            <a:r>
              <a:rPr kumimoji="1" lang="ja-JP" altLang="en-US" sz="2400" i="0" dirty="0" smtClean="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rPr>
              <a:t>検索</a:t>
            </a:r>
            <a:r>
              <a:rPr kumimoji="1" lang="ja-JP" altLang="en-US" sz="2400" i="0" dirty="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rPr>
              <a:t>結果の</a:t>
            </a:r>
            <a:r>
              <a:rPr kumimoji="1" lang="ja-JP" altLang="en-US" sz="2400" i="0" dirty="0" smtClean="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rPr>
              <a:t>精度</a:t>
            </a:r>
            <a:endParaRPr lang="ja-JP" altLang="ja-JP" sz="2400" dirty="0">
              <a:solidFill>
                <a:schemeClr val="tx1">
                  <a:lumMod val="85000"/>
                  <a:lumOff val="15000"/>
                </a:schemeClr>
              </a:solidFill>
              <a:effectLst/>
              <a:latin typeface="メイリオ" panose="020B0604030504040204" pitchFamily="50" charset="-128"/>
              <a:ea typeface="メイリオ" panose="020B0604030504040204" pitchFamily="50" charset="-128"/>
            </a:endParaRPr>
          </a:p>
        </p:txBody>
      </p:sp>
      <p:grpSp>
        <p:nvGrpSpPr>
          <p:cNvPr id="4" name="グループ化 3"/>
          <p:cNvGrpSpPr/>
          <p:nvPr/>
        </p:nvGrpSpPr>
        <p:grpSpPr>
          <a:xfrm>
            <a:off x="1204762" y="4035645"/>
            <a:ext cx="7496477" cy="2307423"/>
            <a:chOff x="1433161" y="4035645"/>
            <a:chExt cx="7496477" cy="2307423"/>
          </a:xfrm>
        </p:grpSpPr>
        <p:sp>
          <p:nvSpPr>
            <p:cNvPr id="11" name="楕円 10">
              <a:extLst>
                <a:ext uri="{FF2B5EF4-FFF2-40B4-BE49-F238E27FC236}">
                  <a16:creationId xmlns:a16="http://schemas.microsoft.com/office/drawing/2014/main" id="{82C402F4-FCBB-33FA-75C3-71136040FE83}"/>
                </a:ext>
              </a:extLst>
            </p:cNvPr>
            <p:cNvSpPr/>
            <p:nvPr/>
          </p:nvSpPr>
          <p:spPr>
            <a:xfrm>
              <a:off x="1433161" y="4035645"/>
              <a:ext cx="3465096" cy="2307423"/>
            </a:xfrm>
            <a:prstGeom prst="ellipse">
              <a:avLst/>
            </a:prstGeom>
            <a:solidFill>
              <a:schemeClr val="bg2">
                <a:lumMod val="20000"/>
                <a:lumOff val="80000"/>
              </a:schemeClr>
            </a:solidFill>
            <a:ln>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12" name="楕円 11">
              <a:extLst>
                <a:ext uri="{FF2B5EF4-FFF2-40B4-BE49-F238E27FC236}">
                  <a16:creationId xmlns:a16="http://schemas.microsoft.com/office/drawing/2014/main" id="{A50E4559-27E1-2BB2-FA4E-7AF4C5A6DCFE}"/>
                </a:ext>
              </a:extLst>
            </p:cNvPr>
            <p:cNvSpPr/>
            <p:nvPr/>
          </p:nvSpPr>
          <p:spPr>
            <a:xfrm>
              <a:off x="5464542" y="4035645"/>
              <a:ext cx="3465096" cy="2307423"/>
            </a:xfrm>
            <a:prstGeom prst="ellipse">
              <a:avLst/>
            </a:prstGeom>
            <a:noFill/>
            <a:ln>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pic>
          <p:nvPicPr>
            <p:cNvPr id="16" name="図 15" descr="アイコン&#10;&#10;自動的に生成された説明">
              <a:extLst>
                <a:ext uri="{FF2B5EF4-FFF2-40B4-BE49-F238E27FC236}">
                  <a16:creationId xmlns:a16="http://schemas.microsoft.com/office/drawing/2014/main" id="{274C3AE6-DDC8-CE90-AAB5-66F6A75190B5}"/>
                </a:ext>
              </a:extLst>
            </p:cNvPr>
            <p:cNvPicPr>
              <a:picLocks noChangeAspect="1"/>
            </p:cNvPicPr>
            <p:nvPr/>
          </p:nvPicPr>
          <p:blipFill>
            <a:blip r:embed="rId3"/>
            <a:stretch>
              <a:fillRect/>
            </a:stretch>
          </p:blipFill>
          <p:spPr>
            <a:xfrm>
              <a:off x="1996787" y="4687429"/>
              <a:ext cx="2337841" cy="1135814"/>
            </a:xfrm>
            <a:prstGeom prst="rect">
              <a:avLst/>
            </a:prstGeom>
          </p:spPr>
        </p:pic>
        <p:grpSp>
          <p:nvGrpSpPr>
            <p:cNvPr id="23" name="グループ化 22">
              <a:extLst>
                <a:ext uri="{FF2B5EF4-FFF2-40B4-BE49-F238E27FC236}">
                  <a16:creationId xmlns:a16="http://schemas.microsoft.com/office/drawing/2014/main" id="{EB2A3B67-04C2-601D-585B-C28535D529DB}"/>
                </a:ext>
              </a:extLst>
            </p:cNvPr>
            <p:cNvGrpSpPr>
              <a:grpSpLocks noChangeAspect="1"/>
            </p:cNvGrpSpPr>
            <p:nvPr/>
          </p:nvGrpSpPr>
          <p:grpSpPr>
            <a:xfrm>
              <a:off x="6088412" y="4562206"/>
              <a:ext cx="2356015" cy="1345589"/>
              <a:chOff x="5205106" y="5265570"/>
              <a:chExt cx="1761787" cy="1006208"/>
            </a:xfrm>
          </p:grpSpPr>
          <p:pic>
            <p:nvPicPr>
              <p:cNvPr id="18" name="図 17" descr="アイコン&#10;&#10;自動的に生成された説明">
                <a:extLst>
                  <a:ext uri="{FF2B5EF4-FFF2-40B4-BE49-F238E27FC236}">
                    <a16:creationId xmlns:a16="http://schemas.microsoft.com/office/drawing/2014/main" id="{6DE00738-713F-BC7F-4414-FEF0A9AEC5CE}"/>
                  </a:ext>
                </a:extLst>
              </p:cNvPr>
              <p:cNvPicPr>
                <a:picLocks noChangeAspect="1"/>
              </p:cNvPicPr>
              <p:nvPr/>
            </p:nvPicPr>
            <p:blipFill rotWithShape="1">
              <a:blip r:embed="rId4"/>
              <a:srcRect t="-1427" r="56136" b="58946"/>
              <a:stretch/>
            </p:blipFill>
            <p:spPr>
              <a:xfrm>
                <a:off x="5205106" y="5265570"/>
                <a:ext cx="694888" cy="624770"/>
              </a:xfrm>
              <a:prstGeom prst="rect">
                <a:avLst/>
              </a:prstGeom>
            </p:spPr>
          </p:pic>
          <p:pic>
            <p:nvPicPr>
              <p:cNvPr id="20" name="図 19" descr="アイコン&#10;&#10;中程度の精度で自動的に生成された説明">
                <a:extLst>
                  <a:ext uri="{FF2B5EF4-FFF2-40B4-BE49-F238E27FC236}">
                    <a16:creationId xmlns:a16="http://schemas.microsoft.com/office/drawing/2014/main" id="{990851CB-A424-F77D-BE0C-7889A1A441B3}"/>
                  </a:ext>
                </a:extLst>
              </p:cNvPr>
              <p:cNvPicPr>
                <a:picLocks noChangeAspect="1"/>
              </p:cNvPicPr>
              <p:nvPr/>
            </p:nvPicPr>
            <p:blipFill>
              <a:blip r:embed="rId5"/>
              <a:stretch>
                <a:fillRect/>
              </a:stretch>
            </p:blipFill>
            <p:spPr>
              <a:xfrm>
                <a:off x="5899994" y="5265570"/>
                <a:ext cx="1066899" cy="1006208"/>
              </a:xfrm>
              <a:prstGeom prst="roundRect">
                <a:avLst/>
              </a:prstGeom>
            </p:spPr>
          </p:pic>
        </p:grpSp>
        <p:sp>
          <p:nvSpPr>
            <p:cNvPr id="21" name="テキスト ボックス 20">
              <a:extLst>
                <a:ext uri="{FF2B5EF4-FFF2-40B4-BE49-F238E27FC236}">
                  <a16:creationId xmlns:a16="http://schemas.microsoft.com/office/drawing/2014/main" id="{74F57364-4168-4B63-F60E-A6E90A221AC9}"/>
                </a:ext>
              </a:extLst>
            </p:cNvPr>
            <p:cNvSpPr txBox="1"/>
            <p:nvPr/>
          </p:nvSpPr>
          <p:spPr>
            <a:xfrm>
              <a:off x="2432742" y="4171621"/>
              <a:ext cx="1465930" cy="400110"/>
            </a:xfrm>
            <a:prstGeom prst="rect">
              <a:avLst/>
            </a:prstGeom>
            <a:noFill/>
          </p:spPr>
          <p:txBody>
            <a:bodyPr wrap="square" rtlCol="0">
              <a:spAutoFit/>
            </a:bodyPr>
            <a:lstStyle/>
            <a:p>
              <a:pPr>
                <a:buClr>
                  <a:schemeClr val="bg2"/>
                </a:buClr>
              </a:pPr>
              <a:r>
                <a:rPr kumimoji="1" lang="ja-JP" altLang="en-US" sz="2000" b="1" dirty="0">
                  <a:solidFill>
                    <a:srgbClr val="0070C0"/>
                  </a:solidFill>
                  <a:latin typeface="メイリオ" panose="020B0604030504040204" pitchFamily="50" charset="-128"/>
                  <a:ea typeface="メイリオ" panose="020B0604030504040204" pitchFamily="50" charset="-128"/>
                </a:rPr>
                <a:t>アプリ使用</a:t>
              </a:r>
            </a:p>
          </p:txBody>
        </p:sp>
        <p:sp>
          <p:nvSpPr>
            <p:cNvPr id="22" name="テキスト ボックス 21">
              <a:extLst>
                <a:ext uri="{FF2B5EF4-FFF2-40B4-BE49-F238E27FC236}">
                  <a16:creationId xmlns:a16="http://schemas.microsoft.com/office/drawing/2014/main" id="{EA21034B-2818-3B39-C1C8-8CCF66789941}"/>
                </a:ext>
              </a:extLst>
            </p:cNvPr>
            <p:cNvSpPr txBox="1"/>
            <p:nvPr/>
          </p:nvSpPr>
          <p:spPr>
            <a:xfrm>
              <a:off x="6336139" y="4171621"/>
              <a:ext cx="1721902" cy="400110"/>
            </a:xfrm>
            <a:prstGeom prst="rect">
              <a:avLst/>
            </a:prstGeom>
            <a:noFill/>
          </p:spPr>
          <p:txBody>
            <a:bodyPr wrap="square" rtlCol="0">
              <a:spAutoFit/>
            </a:bodyPr>
            <a:lstStyle/>
            <a:p>
              <a:pPr>
                <a:buClr>
                  <a:schemeClr val="bg2"/>
                </a:buClr>
              </a:pPr>
              <a:r>
                <a:rPr kumimoji="1" lang="ja-JP" altLang="en-US" sz="2000" b="1" dirty="0">
                  <a:solidFill>
                    <a:srgbClr val="0070C0"/>
                  </a:solidFill>
                  <a:latin typeface="メイリオ" panose="020B0604030504040204" pitchFamily="50" charset="-128"/>
                  <a:ea typeface="メイリオ" panose="020B0604030504040204" pitchFamily="50" charset="-128"/>
                </a:rPr>
                <a:t>アプリ未使用</a:t>
              </a:r>
            </a:p>
          </p:txBody>
        </p:sp>
      </p:grpSp>
    </p:spTree>
    <p:extLst>
      <p:ext uri="{BB962C8B-B14F-4D97-AF65-F5344CB8AC3E}">
        <p14:creationId xmlns:p14="http://schemas.microsoft.com/office/powerpoint/2010/main" val="2811667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25</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5</a:t>
            </a:r>
            <a:r>
              <a:rPr kumimoji="1" lang="en-US" altLang="ja-JP" dirty="0" smtClean="0">
                <a:latin typeface="メイリオ" panose="020B0604030504040204" pitchFamily="50" charset="-128"/>
                <a:ea typeface="メイリオ" panose="020B0604030504040204" pitchFamily="50" charset="-128"/>
              </a:rPr>
              <a:t>. </a:t>
            </a:r>
            <a:r>
              <a:rPr kumimoji="1" lang="ja-JP" altLang="en-US" dirty="0" smtClean="0">
                <a:latin typeface="メイリオ" panose="020B0604030504040204" pitchFamily="50" charset="-128"/>
                <a:ea typeface="メイリオ" panose="020B0604030504040204" pitchFamily="50" charset="-128"/>
              </a:rPr>
              <a:t>アプリ検証</a:t>
            </a:r>
            <a:endParaRPr kumimoji="1" lang="ja-JP" altLang="en-US"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ED76D245-A5F5-F34A-5D40-88DF7A12CCE9}"/>
              </a:ext>
            </a:extLst>
          </p:cNvPr>
          <p:cNvSpPr txBox="1"/>
          <p:nvPr/>
        </p:nvSpPr>
        <p:spPr>
          <a:xfrm>
            <a:off x="3750496" y="1263052"/>
            <a:ext cx="2897533" cy="369332"/>
          </a:xfrm>
          <a:prstGeom prst="rect">
            <a:avLst/>
          </a:prstGeom>
          <a:noFill/>
        </p:spPr>
        <p:txBody>
          <a:bodyPr wrap="square" rtlCol="0">
            <a:spAutoFit/>
          </a:bodyPr>
          <a:lstStyle/>
          <a:p>
            <a:r>
              <a:rPr kumimoji="1" lang="en-US" altLang="ja-JP" sz="1800" b="1" dirty="0">
                <a:latin typeface="メイリオ" panose="020B0604030504040204" pitchFamily="50" charset="-128"/>
                <a:ea typeface="メイリオ" panose="020B0604030504040204" pitchFamily="50" charset="-128"/>
              </a:rPr>
              <a:t>1</a:t>
            </a:r>
            <a:r>
              <a:rPr kumimoji="1" lang="ja-JP" altLang="en-US" sz="1800" b="1" dirty="0">
                <a:latin typeface="メイリオ" panose="020B0604030504040204" pitchFamily="50" charset="-128"/>
                <a:ea typeface="メイリオ" panose="020B0604030504040204" pitchFamily="50" charset="-128"/>
              </a:rPr>
              <a:t>件当たりの平均調査時間</a:t>
            </a:r>
            <a:endParaRPr kumimoji="1" lang="en-US" altLang="ja-JP" sz="1800" b="1"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983156AD-4CF6-0EFB-74FC-902E6F459A7B}"/>
              </a:ext>
            </a:extLst>
          </p:cNvPr>
          <p:cNvSpPr txBox="1"/>
          <p:nvPr/>
        </p:nvSpPr>
        <p:spPr>
          <a:xfrm>
            <a:off x="954001" y="943391"/>
            <a:ext cx="4435684"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latin typeface="メイリオ" panose="020B0604030504040204" pitchFamily="50" charset="-128"/>
                <a:ea typeface="メイリオ" panose="020B0604030504040204" pitchFamily="50" charset="-128"/>
              </a:rPr>
              <a:t>検証</a:t>
            </a:r>
            <a:r>
              <a:rPr kumimoji="1" lang="ja-JP" altLang="en-US" sz="1800" dirty="0">
                <a:latin typeface="メイリオ" panose="020B0604030504040204" pitchFamily="50" charset="-128"/>
                <a:ea typeface="メイリオ" panose="020B0604030504040204" pitchFamily="50" charset="-128"/>
              </a:rPr>
              <a:t>結果</a:t>
            </a:r>
            <a:r>
              <a:rPr kumimoji="1" lang="ja-JP" altLang="en-US" sz="1800" dirty="0" smtClean="0">
                <a:latin typeface="メイリオ" panose="020B0604030504040204" pitchFamily="50" charset="-128"/>
                <a:ea typeface="メイリオ" panose="020B0604030504040204" pitchFamily="50" charset="-128"/>
              </a:rPr>
              <a:t>（</a:t>
            </a:r>
            <a:r>
              <a:rPr kumimoji="1" lang="ja-JP" altLang="en-US" sz="1800" b="1" dirty="0" smtClean="0">
                <a:latin typeface="メイリオ" panose="020B0604030504040204" pitchFamily="50" charset="-128"/>
                <a:ea typeface="メイリオ" panose="020B0604030504040204" pitchFamily="50" charset="-128"/>
              </a:rPr>
              <a:t>一般的な内容の調査</a:t>
            </a:r>
            <a:r>
              <a:rPr kumimoji="1" lang="ja-JP" altLang="en-US" sz="1800" b="1" dirty="0">
                <a:latin typeface="メイリオ" panose="020B0604030504040204" pitchFamily="50" charset="-128"/>
                <a:ea typeface="メイリオ" panose="020B0604030504040204" pitchFamily="50" charset="-128"/>
              </a:rPr>
              <a:t>時間</a:t>
            </a:r>
            <a:r>
              <a:rPr kumimoji="1" lang="ja-JP" altLang="en-US" sz="1800" dirty="0">
                <a:latin typeface="メイリオ" panose="020B0604030504040204" pitchFamily="50" charset="-128"/>
                <a:ea typeface="メイリオ" panose="020B0604030504040204" pitchFamily="50" charset="-128"/>
              </a:rPr>
              <a:t>）</a:t>
            </a:r>
          </a:p>
        </p:txBody>
      </p:sp>
      <p:graphicFrame>
        <p:nvGraphicFramePr>
          <p:cNvPr id="7" name="表 6">
            <a:extLst>
              <a:ext uri="{FF2B5EF4-FFF2-40B4-BE49-F238E27FC236}">
                <a16:creationId xmlns:a16="http://schemas.microsoft.com/office/drawing/2014/main" id="{AB0335AC-DAA2-FE6F-257C-F748D82ECE6A}"/>
              </a:ext>
            </a:extLst>
          </p:cNvPr>
          <p:cNvGraphicFramePr>
            <a:graphicFrameLocks noGrp="1"/>
          </p:cNvGraphicFramePr>
          <p:nvPr>
            <p:extLst>
              <p:ext uri="{D42A27DB-BD31-4B8C-83A1-F6EECF244321}">
                <p14:modId xmlns:p14="http://schemas.microsoft.com/office/powerpoint/2010/main" val="1675644389"/>
              </p:ext>
            </p:extLst>
          </p:nvPr>
        </p:nvGraphicFramePr>
        <p:xfrm>
          <a:off x="1245000" y="1620159"/>
          <a:ext cx="7908524" cy="3617760"/>
        </p:xfrm>
        <a:graphic>
          <a:graphicData uri="http://schemas.openxmlformats.org/drawingml/2006/table">
            <a:tbl>
              <a:tblPr firstRow="1" firstCol="1" bandRow="1">
                <a:tableStyleId>{2D5ABB26-0587-4C30-8999-92F81FD0307C}</a:tableStyleId>
              </a:tblPr>
              <a:tblGrid>
                <a:gridCol w="2785560">
                  <a:extLst>
                    <a:ext uri="{9D8B030D-6E8A-4147-A177-3AD203B41FA5}">
                      <a16:colId xmlns:a16="http://schemas.microsoft.com/office/drawing/2014/main" val="469212709"/>
                    </a:ext>
                  </a:extLst>
                </a:gridCol>
                <a:gridCol w="2561482">
                  <a:extLst>
                    <a:ext uri="{9D8B030D-6E8A-4147-A177-3AD203B41FA5}">
                      <a16:colId xmlns:a16="http://schemas.microsoft.com/office/drawing/2014/main" val="452922235"/>
                    </a:ext>
                  </a:extLst>
                </a:gridCol>
                <a:gridCol w="2561482">
                  <a:extLst>
                    <a:ext uri="{9D8B030D-6E8A-4147-A177-3AD203B41FA5}">
                      <a16:colId xmlns:a16="http://schemas.microsoft.com/office/drawing/2014/main" val="1037137930"/>
                    </a:ext>
                  </a:extLst>
                </a:gridCol>
              </a:tblGrid>
              <a:tr h="460096">
                <a:tc rowSpan="2">
                  <a:txBody>
                    <a:bodyPr/>
                    <a:lstStyle/>
                    <a:p>
                      <a:pPr algn="just"/>
                      <a:r>
                        <a:rPr lang="ja-JP" sz="1800" kern="100" dirty="0">
                          <a:solidFill>
                            <a:schemeClr val="bg1"/>
                          </a:solidFill>
                          <a:effectLst/>
                          <a:latin typeface="メイリオ" panose="020B0604030504040204" pitchFamily="50" charset="-128"/>
                          <a:ea typeface="メイリオ" panose="020B0604030504040204" pitchFamily="50" charset="-128"/>
                        </a:rPr>
                        <a:t>場面別検証内容</a:t>
                      </a:r>
                      <a:endParaRPr lang="ja-JP" sz="18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108000" marB="108000"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2"/>
                    </a:solidFill>
                  </a:tcPr>
                </a:tc>
                <a:tc gridSpan="2">
                  <a:txBody>
                    <a:bodyPr/>
                    <a:lstStyle/>
                    <a:p>
                      <a:pPr algn="ctr"/>
                      <a:r>
                        <a:rPr lang="ja-JP" sz="1800" kern="100" dirty="0" smtClean="0">
                          <a:solidFill>
                            <a:schemeClr val="bg1"/>
                          </a:solidFill>
                          <a:effectLst/>
                          <a:latin typeface="メイリオ" panose="020B0604030504040204" pitchFamily="50" charset="-128"/>
                          <a:ea typeface="メイリオ" panose="020B0604030504040204" pitchFamily="50" charset="-128"/>
                        </a:rPr>
                        <a:t>１件</a:t>
                      </a:r>
                      <a:r>
                        <a:rPr lang="ja-JP" altLang="en-US" sz="1800" kern="100" dirty="0" smtClean="0">
                          <a:solidFill>
                            <a:schemeClr val="bg1"/>
                          </a:solidFill>
                          <a:effectLst/>
                          <a:latin typeface="メイリオ" panose="020B0604030504040204" pitchFamily="50" charset="-128"/>
                          <a:ea typeface="メイリオ" panose="020B0604030504040204" pitchFamily="50" charset="-128"/>
                        </a:rPr>
                        <a:t>あ</a:t>
                      </a:r>
                      <a:r>
                        <a:rPr lang="ja-JP" sz="1800" kern="100" dirty="0" smtClean="0">
                          <a:solidFill>
                            <a:schemeClr val="bg1"/>
                          </a:solidFill>
                          <a:effectLst/>
                          <a:latin typeface="メイリオ" panose="020B0604030504040204" pitchFamily="50" charset="-128"/>
                          <a:ea typeface="メイリオ" panose="020B0604030504040204" pitchFamily="50" charset="-128"/>
                        </a:rPr>
                        <a:t>たり</a:t>
                      </a:r>
                      <a:r>
                        <a:rPr lang="ja-JP" sz="1800" kern="100" dirty="0">
                          <a:solidFill>
                            <a:schemeClr val="bg1"/>
                          </a:solidFill>
                          <a:effectLst/>
                          <a:latin typeface="メイリオ" panose="020B0604030504040204" pitchFamily="50" charset="-128"/>
                          <a:ea typeface="メイリオ" panose="020B0604030504040204" pitchFamily="50" charset="-128"/>
                        </a:rPr>
                        <a:t>の検索に費やした時間</a:t>
                      </a:r>
                      <a:r>
                        <a:rPr lang="ja-JP" sz="1800" kern="100" dirty="0" smtClean="0">
                          <a:solidFill>
                            <a:schemeClr val="bg1"/>
                          </a:solidFill>
                          <a:effectLst/>
                          <a:latin typeface="メイリオ" panose="020B0604030504040204" pitchFamily="50" charset="-128"/>
                          <a:ea typeface="メイリオ" panose="020B0604030504040204" pitchFamily="50" charset="-128"/>
                        </a:rPr>
                        <a:t>（</a:t>
                      </a:r>
                      <a:r>
                        <a:rPr lang="ja-JP" altLang="en-US" sz="1800" kern="100" dirty="0" smtClean="0">
                          <a:solidFill>
                            <a:schemeClr val="bg1"/>
                          </a:solidFill>
                          <a:effectLst/>
                          <a:latin typeface="メイリオ" panose="020B0604030504040204" pitchFamily="50" charset="-128"/>
                          <a:ea typeface="メイリオ" panose="020B0604030504040204" pitchFamily="50" charset="-128"/>
                        </a:rPr>
                        <a:t>秒</a:t>
                      </a:r>
                      <a:r>
                        <a:rPr lang="ja-JP" sz="1800" kern="100" dirty="0" smtClean="0">
                          <a:solidFill>
                            <a:schemeClr val="bg1"/>
                          </a:solidFill>
                          <a:effectLst/>
                          <a:latin typeface="メイリオ" panose="020B0604030504040204" pitchFamily="50" charset="-128"/>
                          <a:ea typeface="メイリオ" panose="020B0604030504040204" pitchFamily="50" charset="-128"/>
                        </a:rPr>
                        <a:t>）</a:t>
                      </a:r>
                      <a:endParaRPr lang="ja-JP" sz="18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108000" marB="108000"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bg2"/>
                    </a:solidFill>
                  </a:tcPr>
                </a:tc>
                <a:tc hMerge="1">
                  <a:txBody>
                    <a:bodyPr/>
                    <a:lstStyle/>
                    <a:p>
                      <a:endParaRPr kumimoji="1" lang="ja-JP" altLang="en-US"/>
                    </a:p>
                  </a:txBody>
                  <a:tcPr/>
                </a:tc>
                <a:extLst>
                  <a:ext uri="{0D108BD9-81ED-4DB2-BD59-A6C34878D82A}">
                    <a16:rowId xmlns:a16="http://schemas.microsoft.com/office/drawing/2014/main" val="1329351248"/>
                  </a:ext>
                </a:extLst>
              </a:tr>
              <a:tr h="460096">
                <a:tc vMerge="1">
                  <a:txBody>
                    <a:bodyPr/>
                    <a:lstStyle/>
                    <a:p>
                      <a:endParaRPr kumimoji="1" lang="ja-JP" altLang="en-US"/>
                    </a:p>
                  </a:txBody>
                  <a:tcPr/>
                </a:tc>
                <a:tc>
                  <a:txBody>
                    <a:bodyPr/>
                    <a:lstStyle/>
                    <a:p>
                      <a:pPr algn="ctr"/>
                      <a:r>
                        <a:rPr lang="ja-JP" sz="1800" kern="100" dirty="0">
                          <a:solidFill>
                            <a:schemeClr val="bg1"/>
                          </a:solidFill>
                          <a:effectLst/>
                          <a:latin typeface="メイリオ" panose="020B0604030504040204" pitchFamily="50" charset="-128"/>
                          <a:ea typeface="メイリオ" panose="020B0604030504040204" pitchFamily="50" charset="-128"/>
                        </a:rPr>
                        <a:t>アプリ使用</a:t>
                      </a:r>
                      <a:endParaRPr lang="ja-JP" sz="18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108000" marB="10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2">
                        <a:lumMod val="60000"/>
                        <a:lumOff val="40000"/>
                      </a:schemeClr>
                    </a:solidFill>
                  </a:tcPr>
                </a:tc>
                <a:tc>
                  <a:txBody>
                    <a:bodyPr/>
                    <a:lstStyle/>
                    <a:p>
                      <a:pPr algn="ctr"/>
                      <a:r>
                        <a:rPr lang="ja-JP" sz="1800" kern="100" dirty="0">
                          <a:solidFill>
                            <a:schemeClr val="bg1"/>
                          </a:solidFill>
                          <a:effectLst/>
                          <a:latin typeface="メイリオ" panose="020B0604030504040204" pitchFamily="50" charset="-128"/>
                          <a:ea typeface="メイリオ" panose="020B0604030504040204" pitchFamily="50" charset="-128"/>
                        </a:rPr>
                        <a:t>アプリ未使用</a:t>
                      </a:r>
                      <a:endParaRPr lang="ja-JP" sz="18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108000" marB="10800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2">
                        <a:lumMod val="60000"/>
                        <a:lumOff val="40000"/>
                      </a:schemeClr>
                    </a:solidFill>
                  </a:tcPr>
                </a:tc>
                <a:extLst>
                  <a:ext uri="{0D108BD9-81ED-4DB2-BD59-A6C34878D82A}">
                    <a16:rowId xmlns:a16="http://schemas.microsoft.com/office/drawing/2014/main" val="1697391905"/>
                  </a:ext>
                </a:extLst>
              </a:tr>
              <a:tr h="460096">
                <a:tc>
                  <a:txBody>
                    <a:bodyPr/>
                    <a:lstStyle/>
                    <a:p>
                      <a:pPr indent="133350" algn="just"/>
                      <a:r>
                        <a:rPr lang="ja-JP" sz="4000" b="0" kern="100" dirty="0">
                          <a:solidFill>
                            <a:schemeClr val="bg1"/>
                          </a:solidFill>
                          <a:effectLst/>
                          <a:latin typeface="メイリオ" panose="020B0604030504040204" pitchFamily="50" charset="-128"/>
                          <a:ea typeface="メイリオ" panose="020B0604030504040204" pitchFamily="50" charset="-128"/>
                        </a:rPr>
                        <a:t>全体</a:t>
                      </a:r>
                      <a:endParaRPr lang="ja-JP" sz="4000" b="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sz="4000" b="1" kern="100" dirty="0" smtClean="0">
                          <a:solidFill>
                            <a:srgbClr val="0070C0"/>
                          </a:solidFill>
                          <a:effectLst/>
                          <a:latin typeface="メイリオ" panose="020B0604030504040204" pitchFamily="50" charset="-128"/>
                          <a:ea typeface="メイリオ" panose="020B0604030504040204" pitchFamily="50" charset="-128"/>
                        </a:rPr>
                        <a:t>70.8</a:t>
                      </a:r>
                      <a:endParaRPr lang="ja-JP" sz="4000" b="1" kern="100" dirty="0">
                        <a:solidFill>
                          <a:srgbClr val="0070C0"/>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noFill/>
                  </a:tcPr>
                </a:tc>
                <a:tc>
                  <a:txBody>
                    <a:bodyPr/>
                    <a:lstStyle/>
                    <a:p>
                      <a:pPr algn="ctr"/>
                      <a:r>
                        <a:rPr lang="en-US" altLang="ja-JP" sz="4000" b="1" kern="100" dirty="0" smtClean="0">
                          <a:solidFill>
                            <a:srgbClr val="0070C0"/>
                          </a:solidFill>
                          <a:effectLst/>
                          <a:latin typeface="メイリオ" panose="020B0604030504040204" pitchFamily="50" charset="-128"/>
                          <a:ea typeface="メイリオ" panose="020B0604030504040204" pitchFamily="50" charset="-128"/>
                          <a:cs typeface="+mn-cs"/>
                        </a:rPr>
                        <a:t>93</a:t>
                      </a:r>
                      <a:endParaRPr lang="ja-JP" sz="4000" b="1" kern="100" dirty="0">
                        <a:solidFill>
                          <a:srgbClr val="0070C0"/>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657182085"/>
                  </a:ext>
                </a:extLst>
              </a:tr>
              <a:tr h="460096">
                <a:tc>
                  <a:txBody>
                    <a:bodyPr/>
                    <a:lstStyle/>
                    <a:p>
                      <a:pPr indent="133350" algn="just"/>
                      <a:r>
                        <a:rPr lang="ja-JP" sz="1600" kern="100" dirty="0">
                          <a:solidFill>
                            <a:schemeClr val="bg1"/>
                          </a:solidFill>
                          <a:effectLst/>
                          <a:latin typeface="メイリオ" panose="020B0604030504040204" pitchFamily="50" charset="-128"/>
                          <a:ea typeface="メイリオ" panose="020B0604030504040204" pitchFamily="50" charset="-128"/>
                        </a:rPr>
                        <a:t>案件関連</a:t>
                      </a:r>
                      <a:endParaRPr lang="ja-JP" sz="16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sz="160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rPr>
                        <a:t>64.8</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US" sz="160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rPr>
                        <a:t>103.2</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771383081"/>
                  </a:ext>
                </a:extLst>
              </a:tr>
              <a:tr h="460096">
                <a:tc>
                  <a:txBody>
                    <a:bodyPr/>
                    <a:lstStyle/>
                    <a:p>
                      <a:pPr indent="133350" algn="just"/>
                      <a:r>
                        <a:rPr lang="ja-JP" sz="1600" kern="100" dirty="0">
                          <a:solidFill>
                            <a:schemeClr val="bg1"/>
                          </a:solidFill>
                          <a:effectLst/>
                          <a:latin typeface="メイリオ" panose="020B0604030504040204" pitchFamily="50" charset="-128"/>
                          <a:ea typeface="メイリオ" panose="020B0604030504040204" pitchFamily="50" charset="-128"/>
                        </a:rPr>
                        <a:t>事務処理作業関連</a:t>
                      </a:r>
                      <a:endParaRPr lang="ja-JP" sz="16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sz="160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rPr>
                        <a:t>114.6</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US" sz="160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rPr>
                        <a:t>64.8</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395649418"/>
                  </a:ext>
                </a:extLst>
              </a:tr>
              <a:tr h="460096">
                <a:tc>
                  <a:txBody>
                    <a:bodyPr/>
                    <a:lstStyle/>
                    <a:p>
                      <a:pPr indent="133350" algn="just"/>
                      <a:r>
                        <a:rPr lang="ja-JP" sz="1600" kern="100" dirty="0">
                          <a:solidFill>
                            <a:schemeClr val="bg1"/>
                          </a:solidFill>
                          <a:effectLst/>
                          <a:latin typeface="メイリオ" panose="020B0604030504040204" pitchFamily="50" charset="-128"/>
                          <a:ea typeface="メイリオ" panose="020B0604030504040204" pitchFamily="50" charset="-128"/>
                        </a:rPr>
                        <a:t>社内ナレッジ関連</a:t>
                      </a:r>
                      <a:endParaRPr lang="ja-JP" sz="16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2">
                        <a:lumMod val="60000"/>
                        <a:lumOff val="40000"/>
                      </a:schemeClr>
                    </a:solidFill>
                  </a:tcPr>
                </a:tc>
                <a:tc>
                  <a:txBody>
                    <a:bodyPr/>
                    <a:lstStyle/>
                    <a:p>
                      <a:pPr algn="ctr"/>
                      <a:r>
                        <a:rPr lang="en-US" sz="160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rPr>
                        <a:t>51.6</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tcPr>
                </a:tc>
                <a:tc>
                  <a:txBody>
                    <a:bodyPr/>
                    <a:lstStyle/>
                    <a:p>
                      <a:pPr algn="ctr"/>
                      <a:r>
                        <a:rPr lang="en-US" sz="160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rPr>
                        <a:t>102.6</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tcPr>
                </a:tc>
                <a:extLst>
                  <a:ext uri="{0D108BD9-81ED-4DB2-BD59-A6C34878D82A}">
                    <a16:rowId xmlns:a16="http://schemas.microsoft.com/office/drawing/2014/main" val="1734454251"/>
                  </a:ext>
                </a:extLst>
              </a:tr>
            </a:tbl>
          </a:graphicData>
        </a:graphic>
      </p:graphicFrame>
      <p:sp>
        <p:nvSpPr>
          <p:cNvPr id="11" name="テキスト ボックス 10">
            <a:extLst>
              <a:ext uri="{FF2B5EF4-FFF2-40B4-BE49-F238E27FC236}">
                <a16:creationId xmlns:a16="http://schemas.microsoft.com/office/drawing/2014/main" id="{A2ECB4E1-B89E-AD0A-8B80-C7C6D608645B}"/>
              </a:ext>
            </a:extLst>
          </p:cNvPr>
          <p:cNvSpPr txBox="1"/>
          <p:nvPr/>
        </p:nvSpPr>
        <p:spPr>
          <a:xfrm>
            <a:off x="954001" y="5340384"/>
            <a:ext cx="8504324" cy="1114902"/>
          </a:xfrm>
          <a:prstGeom prst="rect">
            <a:avLst/>
          </a:prstGeom>
          <a:solidFill>
            <a:srgbClr val="E7EFF9"/>
          </a:solidFill>
        </p:spPr>
        <p:txBody>
          <a:bodyPr wrap="square" tIns="144000" rtlCol="0">
            <a:spAutoFit/>
          </a:bodyPr>
          <a:lstStyle/>
          <a:p>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全体で</a:t>
            </a:r>
            <a:r>
              <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件の</a:t>
            </a:r>
            <a:r>
              <a:rPr kumimoji="1" lang="ja-JP" altLang="en-US" sz="2400" dirty="0" smtClean="0">
                <a:solidFill>
                  <a:schemeClr val="tx1">
                    <a:lumMod val="85000"/>
                    <a:lumOff val="15000"/>
                  </a:schemeClr>
                </a:solidFill>
                <a:latin typeface="メイリオ" panose="020B0604030504040204" pitchFamily="50" charset="-128"/>
                <a:ea typeface="メイリオ" panose="020B0604030504040204" pitchFamily="50" charset="-128"/>
              </a:rPr>
              <a:t>検索あたり</a:t>
            </a:r>
            <a:r>
              <a:rPr kumimoji="1" lang="en-US" altLang="ja-JP" sz="6000" b="1" dirty="0" smtClean="0">
                <a:solidFill>
                  <a:srgbClr val="EA0000"/>
                </a:solidFill>
                <a:latin typeface="メイリオ" panose="020B0604030504040204" pitchFamily="50" charset="-128"/>
                <a:ea typeface="メイリオ" panose="020B0604030504040204" pitchFamily="50" charset="-128"/>
              </a:rPr>
              <a:t>22.2 </a:t>
            </a:r>
            <a:r>
              <a:rPr kumimoji="1" lang="en-US" altLang="ja-JP" sz="2800" b="1" dirty="0" smtClean="0">
                <a:solidFill>
                  <a:srgbClr val="EA0000"/>
                </a:solidFill>
                <a:latin typeface="メイリオ" panose="020B0604030504040204" pitchFamily="50" charset="-128"/>
                <a:ea typeface="メイリオ" panose="020B0604030504040204" pitchFamily="50" charset="-128"/>
              </a:rPr>
              <a:t>(</a:t>
            </a:r>
            <a:r>
              <a:rPr kumimoji="1" lang="ja-JP" altLang="en-US" sz="2800" b="1" dirty="0">
                <a:solidFill>
                  <a:srgbClr val="EA0000"/>
                </a:solidFill>
                <a:latin typeface="メイリオ" panose="020B0604030504040204" pitchFamily="50" charset="-128"/>
                <a:ea typeface="メイリオ" panose="020B0604030504040204" pitchFamily="50" charset="-128"/>
              </a:rPr>
              <a:t>秒</a:t>
            </a:r>
            <a:r>
              <a:rPr kumimoji="1" lang="en-US" altLang="ja-JP" sz="2800" b="1" dirty="0" smtClean="0">
                <a:solidFill>
                  <a:srgbClr val="EA0000"/>
                </a:solidFill>
                <a:latin typeface="メイリオ" panose="020B0604030504040204" pitchFamily="50" charset="-128"/>
                <a:ea typeface="メイリオ" panose="020B0604030504040204" pitchFamily="50" charset="-128"/>
              </a:rPr>
              <a:t>)</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の削減が可能</a:t>
            </a:r>
          </a:p>
        </p:txBody>
      </p:sp>
    </p:spTree>
    <p:extLst>
      <p:ext uri="{BB962C8B-B14F-4D97-AF65-F5344CB8AC3E}">
        <p14:creationId xmlns:p14="http://schemas.microsoft.com/office/powerpoint/2010/main" val="2282446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26</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5</a:t>
            </a:r>
            <a:r>
              <a:rPr kumimoji="1" lang="en-US" altLang="ja-JP" dirty="0" smtClean="0">
                <a:latin typeface="メイリオ" panose="020B0604030504040204" pitchFamily="50" charset="-128"/>
                <a:ea typeface="メイリオ" panose="020B0604030504040204" pitchFamily="50" charset="-128"/>
              </a:rPr>
              <a:t>. </a:t>
            </a:r>
            <a:r>
              <a:rPr kumimoji="1" lang="ja-JP" altLang="en-US" dirty="0" smtClean="0">
                <a:latin typeface="メイリオ" panose="020B0604030504040204" pitchFamily="50" charset="-128"/>
                <a:ea typeface="メイリオ" panose="020B0604030504040204" pitchFamily="50" charset="-128"/>
              </a:rPr>
              <a:t>アプリ検証</a:t>
            </a:r>
            <a:endParaRPr kumimoji="1" lang="ja-JP" altLang="en-US"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ED76D245-A5F5-F34A-5D40-88DF7A12CCE9}"/>
              </a:ext>
            </a:extLst>
          </p:cNvPr>
          <p:cNvSpPr txBox="1"/>
          <p:nvPr/>
        </p:nvSpPr>
        <p:spPr>
          <a:xfrm>
            <a:off x="3750496" y="1263052"/>
            <a:ext cx="2897533" cy="369332"/>
          </a:xfrm>
          <a:prstGeom prst="rect">
            <a:avLst/>
          </a:prstGeom>
          <a:noFill/>
        </p:spPr>
        <p:txBody>
          <a:bodyPr wrap="square" rtlCol="0">
            <a:spAutoFit/>
          </a:bodyPr>
          <a:lstStyle/>
          <a:p>
            <a:r>
              <a:rPr kumimoji="1" lang="en-US" altLang="ja-JP" sz="1800" b="1"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1800" b="1" dirty="0">
                <a:solidFill>
                  <a:schemeClr val="tx1">
                    <a:lumMod val="85000"/>
                    <a:lumOff val="15000"/>
                  </a:schemeClr>
                </a:solidFill>
                <a:latin typeface="メイリオ" panose="020B0604030504040204" pitchFamily="50" charset="-128"/>
                <a:ea typeface="メイリオ" panose="020B0604030504040204" pitchFamily="50" charset="-128"/>
              </a:rPr>
              <a:t>件当たりの平均調査時間</a:t>
            </a:r>
            <a:endParaRPr kumimoji="1" lang="en-US" altLang="ja-JP" sz="18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983156AD-4CF6-0EFB-74FC-902E6F459A7B}"/>
              </a:ext>
            </a:extLst>
          </p:cNvPr>
          <p:cNvSpPr txBox="1"/>
          <p:nvPr/>
        </p:nvSpPr>
        <p:spPr>
          <a:xfrm>
            <a:off x="954000" y="943391"/>
            <a:ext cx="5438562"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検証</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結果</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a:t>
            </a:r>
            <a:r>
              <a:rPr kumimoji="1" lang="ja-JP" altLang="en-US" sz="1800" b="1" dirty="0" smtClean="0">
                <a:solidFill>
                  <a:schemeClr val="tx1">
                    <a:lumMod val="85000"/>
                    <a:lumOff val="15000"/>
                  </a:schemeClr>
                </a:solidFill>
                <a:latin typeface="メイリオ" panose="020B0604030504040204" pitchFamily="50" charset="-128"/>
                <a:ea typeface="メイリオ" panose="020B0604030504040204" pitchFamily="50" charset="-128"/>
              </a:rPr>
              <a:t>人が見つけ</a:t>
            </a:r>
            <a:r>
              <a:rPr kumimoji="1" lang="ja-JP" altLang="en-US" sz="1800" b="1" dirty="0">
                <a:solidFill>
                  <a:schemeClr val="tx1">
                    <a:lumMod val="85000"/>
                    <a:lumOff val="15000"/>
                  </a:schemeClr>
                </a:solidFill>
                <a:latin typeface="メイリオ" panose="020B0604030504040204" pitchFamily="50" charset="-128"/>
                <a:ea typeface="メイリオ" panose="020B0604030504040204" pitchFamily="50" charset="-128"/>
              </a:rPr>
              <a:t>辛い</a:t>
            </a:r>
            <a:r>
              <a:rPr kumimoji="1" lang="ja-JP" altLang="en-US" sz="1800" b="1" dirty="0" smtClean="0">
                <a:solidFill>
                  <a:schemeClr val="tx1">
                    <a:lumMod val="85000"/>
                    <a:lumOff val="15000"/>
                  </a:schemeClr>
                </a:solidFill>
                <a:latin typeface="メイリオ" panose="020B0604030504040204" pitchFamily="50" charset="-128"/>
                <a:ea typeface="メイリオ" panose="020B0604030504040204" pitchFamily="50" charset="-128"/>
              </a:rPr>
              <a:t>情報の</a:t>
            </a:r>
            <a:r>
              <a:rPr kumimoji="1" lang="ja-JP" altLang="en-US" sz="1800" b="1" dirty="0" smtClean="0">
                <a:solidFill>
                  <a:schemeClr val="tx1">
                    <a:lumMod val="85000"/>
                    <a:lumOff val="15000"/>
                  </a:schemeClr>
                </a:solidFill>
                <a:latin typeface="メイリオ" panose="020B0604030504040204" pitchFamily="50" charset="-128"/>
                <a:ea typeface="メイリオ" panose="020B0604030504040204" pitchFamily="50" charset="-128"/>
              </a:rPr>
              <a:t>調査</a:t>
            </a:r>
            <a:r>
              <a:rPr kumimoji="1" lang="ja-JP" altLang="en-US" sz="1800" b="1" dirty="0">
                <a:solidFill>
                  <a:schemeClr val="tx1">
                    <a:lumMod val="85000"/>
                    <a:lumOff val="15000"/>
                  </a:schemeClr>
                </a:solidFill>
                <a:latin typeface="メイリオ" panose="020B0604030504040204" pitchFamily="50" charset="-128"/>
                <a:ea typeface="メイリオ" panose="020B0604030504040204" pitchFamily="50" charset="-128"/>
              </a:rPr>
              <a:t>時間</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a:t>
            </a:r>
          </a:p>
        </p:txBody>
      </p:sp>
      <p:graphicFrame>
        <p:nvGraphicFramePr>
          <p:cNvPr id="7" name="表 6">
            <a:extLst>
              <a:ext uri="{FF2B5EF4-FFF2-40B4-BE49-F238E27FC236}">
                <a16:creationId xmlns:a16="http://schemas.microsoft.com/office/drawing/2014/main" id="{AB0335AC-DAA2-FE6F-257C-F748D82ECE6A}"/>
              </a:ext>
            </a:extLst>
          </p:cNvPr>
          <p:cNvGraphicFramePr>
            <a:graphicFrameLocks noGrp="1"/>
          </p:cNvGraphicFramePr>
          <p:nvPr>
            <p:extLst>
              <p:ext uri="{D42A27DB-BD31-4B8C-83A1-F6EECF244321}">
                <p14:modId xmlns:p14="http://schemas.microsoft.com/office/powerpoint/2010/main" val="89855128"/>
              </p:ext>
            </p:extLst>
          </p:nvPr>
        </p:nvGraphicFramePr>
        <p:xfrm>
          <a:off x="1245000" y="1620159"/>
          <a:ext cx="7908524" cy="3617760"/>
        </p:xfrm>
        <a:graphic>
          <a:graphicData uri="http://schemas.openxmlformats.org/drawingml/2006/table">
            <a:tbl>
              <a:tblPr firstRow="1" firstCol="1" bandRow="1">
                <a:tableStyleId>{2D5ABB26-0587-4C30-8999-92F81FD0307C}</a:tableStyleId>
              </a:tblPr>
              <a:tblGrid>
                <a:gridCol w="2785560">
                  <a:extLst>
                    <a:ext uri="{9D8B030D-6E8A-4147-A177-3AD203B41FA5}">
                      <a16:colId xmlns:a16="http://schemas.microsoft.com/office/drawing/2014/main" val="469212709"/>
                    </a:ext>
                  </a:extLst>
                </a:gridCol>
                <a:gridCol w="2561482">
                  <a:extLst>
                    <a:ext uri="{9D8B030D-6E8A-4147-A177-3AD203B41FA5}">
                      <a16:colId xmlns:a16="http://schemas.microsoft.com/office/drawing/2014/main" val="452922235"/>
                    </a:ext>
                  </a:extLst>
                </a:gridCol>
                <a:gridCol w="2561482">
                  <a:extLst>
                    <a:ext uri="{9D8B030D-6E8A-4147-A177-3AD203B41FA5}">
                      <a16:colId xmlns:a16="http://schemas.microsoft.com/office/drawing/2014/main" val="1037137930"/>
                    </a:ext>
                  </a:extLst>
                </a:gridCol>
              </a:tblGrid>
              <a:tr h="460096">
                <a:tc rowSpan="2">
                  <a:txBody>
                    <a:bodyPr/>
                    <a:lstStyle/>
                    <a:p>
                      <a:pPr algn="just"/>
                      <a:r>
                        <a:rPr lang="ja-JP" sz="1800" kern="100" dirty="0">
                          <a:solidFill>
                            <a:schemeClr val="bg1"/>
                          </a:solidFill>
                          <a:effectLst/>
                          <a:latin typeface="メイリオ" panose="020B0604030504040204" pitchFamily="50" charset="-128"/>
                          <a:ea typeface="メイリオ" panose="020B0604030504040204" pitchFamily="50" charset="-128"/>
                        </a:rPr>
                        <a:t>場面別検証内容</a:t>
                      </a:r>
                      <a:endParaRPr lang="ja-JP" sz="18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108000" marB="108000"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2"/>
                    </a:solidFill>
                  </a:tcPr>
                </a:tc>
                <a:tc gridSpan="2">
                  <a:txBody>
                    <a:bodyPr/>
                    <a:lstStyle/>
                    <a:p>
                      <a:pPr algn="ctr"/>
                      <a:r>
                        <a:rPr lang="ja-JP" sz="1800" kern="100" dirty="0" smtClean="0">
                          <a:solidFill>
                            <a:schemeClr val="bg1"/>
                          </a:solidFill>
                          <a:effectLst/>
                          <a:latin typeface="メイリオ" panose="020B0604030504040204" pitchFamily="50" charset="-128"/>
                          <a:ea typeface="メイリオ" panose="020B0604030504040204" pitchFamily="50" charset="-128"/>
                        </a:rPr>
                        <a:t>１件</a:t>
                      </a:r>
                      <a:r>
                        <a:rPr lang="ja-JP" altLang="en-US" sz="1800" kern="100" dirty="0" smtClean="0">
                          <a:solidFill>
                            <a:schemeClr val="bg1"/>
                          </a:solidFill>
                          <a:effectLst/>
                          <a:latin typeface="メイリオ" panose="020B0604030504040204" pitchFamily="50" charset="-128"/>
                          <a:ea typeface="メイリオ" panose="020B0604030504040204" pitchFamily="50" charset="-128"/>
                        </a:rPr>
                        <a:t>あ</a:t>
                      </a:r>
                      <a:r>
                        <a:rPr lang="ja-JP" sz="1800" kern="100" dirty="0" smtClean="0">
                          <a:solidFill>
                            <a:schemeClr val="bg1"/>
                          </a:solidFill>
                          <a:effectLst/>
                          <a:latin typeface="メイリオ" panose="020B0604030504040204" pitchFamily="50" charset="-128"/>
                          <a:ea typeface="メイリオ" panose="020B0604030504040204" pitchFamily="50" charset="-128"/>
                        </a:rPr>
                        <a:t>たり</a:t>
                      </a:r>
                      <a:r>
                        <a:rPr lang="ja-JP" sz="1800" kern="100" dirty="0">
                          <a:solidFill>
                            <a:schemeClr val="bg1"/>
                          </a:solidFill>
                          <a:effectLst/>
                          <a:latin typeface="メイリオ" panose="020B0604030504040204" pitchFamily="50" charset="-128"/>
                          <a:ea typeface="メイリオ" panose="020B0604030504040204" pitchFamily="50" charset="-128"/>
                        </a:rPr>
                        <a:t>の検索に費やした時間</a:t>
                      </a:r>
                      <a:r>
                        <a:rPr lang="ja-JP" sz="1800" kern="100" dirty="0" smtClean="0">
                          <a:solidFill>
                            <a:schemeClr val="bg1"/>
                          </a:solidFill>
                          <a:effectLst/>
                          <a:latin typeface="メイリオ" panose="020B0604030504040204" pitchFamily="50" charset="-128"/>
                          <a:ea typeface="メイリオ" panose="020B0604030504040204" pitchFamily="50" charset="-128"/>
                        </a:rPr>
                        <a:t>（</a:t>
                      </a:r>
                      <a:r>
                        <a:rPr lang="ja-JP" altLang="en-US" sz="1800" kern="100" dirty="0" smtClean="0">
                          <a:solidFill>
                            <a:schemeClr val="bg1"/>
                          </a:solidFill>
                          <a:effectLst/>
                          <a:latin typeface="メイリオ" panose="020B0604030504040204" pitchFamily="50" charset="-128"/>
                          <a:ea typeface="メイリオ" panose="020B0604030504040204" pitchFamily="50" charset="-128"/>
                        </a:rPr>
                        <a:t>秒</a:t>
                      </a:r>
                      <a:r>
                        <a:rPr lang="ja-JP" sz="1800" kern="100" dirty="0" smtClean="0">
                          <a:solidFill>
                            <a:schemeClr val="bg1"/>
                          </a:solidFill>
                          <a:effectLst/>
                          <a:latin typeface="メイリオ" panose="020B0604030504040204" pitchFamily="50" charset="-128"/>
                          <a:ea typeface="メイリオ" panose="020B0604030504040204" pitchFamily="50" charset="-128"/>
                        </a:rPr>
                        <a:t>）</a:t>
                      </a:r>
                      <a:endParaRPr lang="ja-JP" sz="18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108000" marB="108000"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bg2"/>
                    </a:solidFill>
                  </a:tcPr>
                </a:tc>
                <a:tc hMerge="1">
                  <a:txBody>
                    <a:bodyPr/>
                    <a:lstStyle/>
                    <a:p>
                      <a:endParaRPr kumimoji="1" lang="ja-JP" altLang="en-US"/>
                    </a:p>
                  </a:txBody>
                  <a:tcPr/>
                </a:tc>
                <a:extLst>
                  <a:ext uri="{0D108BD9-81ED-4DB2-BD59-A6C34878D82A}">
                    <a16:rowId xmlns:a16="http://schemas.microsoft.com/office/drawing/2014/main" val="1329351248"/>
                  </a:ext>
                </a:extLst>
              </a:tr>
              <a:tr h="460096">
                <a:tc vMerge="1">
                  <a:txBody>
                    <a:bodyPr/>
                    <a:lstStyle/>
                    <a:p>
                      <a:endParaRPr kumimoji="1" lang="ja-JP" altLang="en-US"/>
                    </a:p>
                  </a:txBody>
                  <a:tcPr/>
                </a:tc>
                <a:tc>
                  <a:txBody>
                    <a:bodyPr/>
                    <a:lstStyle/>
                    <a:p>
                      <a:pPr algn="ctr"/>
                      <a:r>
                        <a:rPr lang="ja-JP" sz="1800" kern="100" dirty="0">
                          <a:solidFill>
                            <a:schemeClr val="bg1"/>
                          </a:solidFill>
                          <a:effectLst/>
                          <a:latin typeface="メイリオ" panose="020B0604030504040204" pitchFamily="50" charset="-128"/>
                          <a:ea typeface="メイリオ" panose="020B0604030504040204" pitchFamily="50" charset="-128"/>
                        </a:rPr>
                        <a:t>アプリ使用</a:t>
                      </a:r>
                      <a:endParaRPr lang="ja-JP" sz="18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108000" marB="10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2">
                        <a:lumMod val="60000"/>
                        <a:lumOff val="40000"/>
                      </a:schemeClr>
                    </a:solidFill>
                  </a:tcPr>
                </a:tc>
                <a:tc>
                  <a:txBody>
                    <a:bodyPr/>
                    <a:lstStyle/>
                    <a:p>
                      <a:pPr algn="ctr"/>
                      <a:r>
                        <a:rPr lang="ja-JP" sz="1800" kern="100" dirty="0">
                          <a:solidFill>
                            <a:schemeClr val="bg1"/>
                          </a:solidFill>
                          <a:effectLst/>
                          <a:latin typeface="メイリオ" panose="020B0604030504040204" pitchFamily="50" charset="-128"/>
                          <a:ea typeface="メイリオ" panose="020B0604030504040204" pitchFamily="50" charset="-128"/>
                        </a:rPr>
                        <a:t>アプリ未使用</a:t>
                      </a:r>
                      <a:endParaRPr lang="ja-JP" sz="18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108000" marB="10800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2">
                        <a:lumMod val="60000"/>
                        <a:lumOff val="40000"/>
                      </a:schemeClr>
                    </a:solidFill>
                  </a:tcPr>
                </a:tc>
                <a:extLst>
                  <a:ext uri="{0D108BD9-81ED-4DB2-BD59-A6C34878D82A}">
                    <a16:rowId xmlns:a16="http://schemas.microsoft.com/office/drawing/2014/main" val="1697391905"/>
                  </a:ext>
                </a:extLst>
              </a:tr>
              <a:tr h="460096">
                <a:tc>
                  <a:txBody>
                    <a:bodyPr/>
                    <a:lstStyle/>
                    <a:p>
                      <a:pPr indent="133350" algn="just"/>
                      <a:r>
                        <a:rPr lang="ja-JP" sz="4000" kern="100" dirty="0">
                          <a:solidFill>
                            <a:schemeClr val="bg1"/>
                          </a:solidFill>
                          <a:effectLst/>
                          <a:latin typeface="メイリオ" panose="020B0604030504040204" pitchFamily="50" charset="-128"/>
                          <a:ea typeface="メイリオ" panose="020B0604030504040204" pitchFamily="50" charset="-128"/>
                        </a:rPr>
                        <a:t>全体</a:t>
                      </a:r>
                      <a:endParaRPr lang="ja-JP" sz="40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altLang="ja-JP" sz="4000" b="1" kern="100" dirty="0" smtClean="0">
                          <a:solidFill>
                            <a:srgbClr val="0070C0"/>
                          </a:solidFill>
                          <a:effectLst/>
                          <a:latin typeface="メイリオ" panose="020B0604030504040204" pitchFamily="50" charset="-128"/>
                          <a:ea typeface="メイリオ" panose="020B0604030504040204" pitchFamily="50" charset="-128"/>
                          <a:cs typeface="Times New Roman" panose="02020603050405020304" pitchFamily="18" charset="0"/>
                        </a:rPr>
                        <a:t>99.4</a:t>
                      </a:r>
                      <a:endParaRPr lang="ja-JP" sz="4000" b="1" kern="100" dirty="0">
                        <a:solidFill>
                          <a:srgbClr val="0070C0"/>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noFill/>
                  </a:tcPr>
                </a:tc>
                <a:tc>
                  <a:txBody>
                    <a:bodyPr/>
                    <a:lstStyle/>
                    <a:p>
                      <a:pPr algn="ctr"/>
                      <a:r>
                        <a:rPr lang="en-US" altLang="ja-JP" sz="4000" b="1" kern="100" dirty="0" smtClean="0">
                          <a:solidFill>
                            <a:srgbClr val="0070C0"/>
                          </a:solidFill>
                          <a:effectLst/>
                          <a:latin typeface="メイリオ" panose="020B0604030504040204" pitchFamily="50" charset="-128"/>
                          <a:ea typeface="メイリオ" panose="020B0604030504040204" pitchFamily="50" charset="-128"/>
                          <a:cs typeface="+mn-cs"/>
                        </a:rPr>
                        <a:t>311.6</a:t>
                      </a:r>
                      <a:endParaRPr lang="ja-JP" sz="4000" b="1" kern="100" dirty="0">
                        <a:solidFill>
                          <a:srgbClr val="0070C0"/>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657182085"/>
                  </a:ext>
                </a:extLst>
              </a:tr>
              <a:tr h="460096">
                <a:tc>
                  <a:txBody>
                    <a:bodyPr/>
                    <a:lstStyle/>
                    <a:p>
                      <a:pPr indent="133350" algn="just"/>
                      <a:r>
                        <a:rPr lang="ja-JP" sz="1600" kern="100" dirty="0">
                          <a:solidFill>
                            <a:schemeClr val="bg1"/>
                          </a:solidFill>
                          <a:effectLst/>
                          <a:latin typeface="メイリオ" panose="020B0604030504040204" pitchFamily="50" charset="-128"/>
                          <a:ea typeface="メイリオ" panose="020B0604030504040204" pitchFamily="50" charset="-128"/>
                        </a:rPr>
                        <a:t>案件関連</a:t>
                      </a:r>
                      <a:endParaRPr lang="ja-JP" sz="16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sz="160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rPr>
                        <a:t>110</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US" altLang="ja-JP" sz="160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cs typeface="+mn-cs"/>
                        </a:rPr>
                        <a:t>370.5</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771383081"/>
                  </a:ext>
                </a:extLst>
              </a:tr>
              <a:tr h="460096">
                <a:tc>
                  <a:txBody>
                    <a:bodyPr/>
                    <a:lstStyle/>
                    <a:p>
                      <a:pPr indent="133350" algn="just"/>
                      <a:r>
                        <a:rPr lang="ja-JP" sz="1600" kern="100" dirty="0">
                          <a:solidFill>
                            <a:schemeClr val="bg1"/>
                          </a:solidFill>
                          <a:effectLst/>
                          <a:latin typeface="メイリオ" panose="020B0604030504040204" pitchFamily="50" charset="-128"/>
                          <a:ea typeface="メイリオ" panose="020B0604030504040204" pitchFamily="50" charset="-128"/>
                        </a:rPr>
                        <a:t>事務処理作業関連</a:t>
                      </a:r>
                      <a:endParaRPr lang="ja-JP" sz="16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altLang="ja-JP" sz="160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cs typeface="+mn-cs"/>
                        </a:rPr>
                        <a:t>112</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US" altLang="ja-JP" sz="160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cs typeface="+mn-cs"/>
                        </a:rPr>
                        <a:t>334.5</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395649418"/>
                  </a:ext>
                </a:extLst>
              </a:tr>
              <a:tr h="460096">
                <a:tc>
                  <a:txBody>
                    <a:bodyPr/>
                    <a:lstStyle/>
                    <a:p>
                      <a:pPr indent="133350" algn="just"/>
                      <a:r>
                        <a:rPr lang="ja-JP" sz="1600" kern="100" dirty="0">
                          <a:solidFill>
                            <a:schemeClr val="bg1"/>
                          </a:solidFill>
                          <a:effectLst/>
                          <a:latin typeface="メイリオ" panose="020B0604030504040204" pitchFamily="50" charset="-128"/>
                          <a:ea typeface="メイリオ" panose="020B0604030504040204" pitchFamily="50" charset="-128"/>
                        </a:rPr>
                        <a:t>社内ナレッジ関連</a:t>
                      </a:r>
                      <a:endParaRPr lang="ja-JP" sz="16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2">
                        <a:lumMod val="60000"/>
                        <a:lumOff val="40000"/>
                      </a:schemeClr>
                    </a:solidFill>
                  </a:tcPr>
                </a:tc>
                <a:tc>
                  <a:txBody>
                    <a:bodyPr/>
                    <a:lstStyle/>
                    <a:p>
                      <a:pPr algn="ctr"/>
                      <a:r>
                        <a:rPr lang="en-US" altLang="ja-JP" sz="160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cs typeface="+mn-cs"/>
                        </a:rPr>
                        <a:t>64</a:t>
                      </a:r>
                    </a:p>
                  </a:txBody>
                  <a:tcPr marL="108000" marR="108000" marT="216000" marB="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tcPr>
                </a:tc>
                <a:tc>
                  <a:txBody>
                    <a:bodyPr/>
                    <a:lstStyle/>
                    <a:p>
                      <a:pPr algn="ctr"/>
                      <a:r>
                        <a:rPr lang="en-US" altLang="ja-JP" sz="160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cs typeface="+mn-cs"/>
                        </a:rPr>
                        <a:t>171</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tcPr>
                </a:tc>
                <a:extLst>
                  <a:ext uri="{0D108BD9-81ED-4DB2-BD59-A6C34878D82A}">
                    <a16:rowId xmlns:a16="http://schemas.microsoft.com/office/drawing/2014/main" val="1734454251"/>
                  </a:ext>
                </a:extLst>
              </a:tr>
            </a:tbl>
          </a:graphicData>
        </a:graphic>
      </p:graphicFrame>
      <p:sp>
        <p:nvSpPr>
          <p:cNvPr id="11" name="テキスト ボックス 10">
            <a:extLst>
              <a:ext uri="{FF2B5EF4-FFF2-40B4-BE49-F238E27FC236}">
                <a16:creationId xmlns:a16="http://schemas.microsoft.com/office/drawing/2014/main" id="{A2ECB4E1-B89E-AD0A-8B80-C7C6D608645B}"/>
              </a:ext>
            </a:extLst>
          </p:cNvPr>
          <p:cNvSpPr txBox="1"/>
          <p:nvPr/>
        </p:nvSpPr>
        <p:spPr>
          <a:xfrm>
            <a:off x="954001" y="5340384"/>
            <a:ext cx="8504324" cy="1114902"/>
          </a:xfrm>
          <a:prstGeom prst="rect">
            <a:avLst/>
          </a:prstGeom>
          <a:solidFill>
            <a:srgbClr val="E7EFF9"/>
          </a:solidFill>
        </p:spPr>
        <p:txBody>
          <a:bodyPr wrap="square" tIns="144000" rtlCol="0">
            <a:spAutoFit/>
          </a:bodyPr>
          <a:lstStyle/>
          <a:p>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全体で</a:t>
            </a:r>
            <a:r>
              <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件の</a:t>
            </a:r>
            <a:r>
              <a:rPr kumimoji="1" lang="ja-JP" altLang="en-US" sz="2400" dirty="0" smtClean="0">
                <a:solidFill>
                  <a:schemeClr val="tx1">
                    <a:lumMod val="85000"/>
                    <a:lumOff val="15000"/>
                  </a:schemeClr>
                </a:solidFill>
                <a:latin typeface="メイリオ" panose="020B0604030504040204" pitchFamily="50" charset="-128"/>
                <a:ea typeface="メイリオ" panose="020B0604030504040204" pitchFamily="50" charset="-128"/>
              </a:rPr>
              <a:t>検索あたり</a:t>
            </a:r>
            <a:r>
              <a:rPr kumimoji="1" lang="en-US" altLang="ja-JP" sz="6000" b="1" dirty="0" smtClean="0">
                <a:solidFill>
                  <a:srgbClr val="EA0000"/>
                </a:solidFill>
                <a:latin typeface="メイリオ" panose="020B0604030504040204" pitchFamily="50" charset="-128"/>
                <a:ea typeface="メイリオ" panose="020B0604030504040204" pitchFamily="50" charset="-128"/>
              </a:rPr>
              <a:t>212</a:t>
            </a:r>
            <a:r>
              <a:rPr kumimoji="1" lang="en-US" altLang="ja-JP" sz="2800" b="1" dirty="0" smtClean="0">
                <a:solidFill>
                  <a:srgbClr val="EA0000"/>
                </a:solidFill>
                <a:latin typeface="メイリオ" panose="020B0604030504040204" pitchFamily="50" charset="-128"/>
                <a:ea typeface="メイリオ" panose="020B0604030504040204" pitchFamily="50" charset="-128"/>
              </a:rPr>
              <a:t>(</a:t>
            </a:r>
            <a:r>
              <a:rPr kumimoji="1" lang="ja-JP" altLang="en-US" sz="2800" b="1" dirty="0">
                <a:solidFill>
                  <a:srgbClr val="EA0000"/>
                </a:solidFill>
                <a:latin typeface="メイリオ" panose="020B0604030504040204" pitchFamily="50" charset="-128"/>
                <a:ea typeface="メイリオ" panose="020B0604030504040204" pitchFamily="50" charset="-128"/>
              </a:rPr>
              <a:t>秒</a:t>
            </a:r>
            <a:r>
              <a:rPr kumimoji="1" lang="en-US" altLang="ja-JP" sz="2800" b="1" dirty="0" smtClean="0">
                <a:solidFill>
                  <a:srgbClr val="EA0000"/>
                </a:solidFill>
                <a:latin typeface="メイリオ" panose="020B0604030504040204" pitchFamily="50" charset="-128"/>
                <a:ea typeface="メイリオ" panose="020B0604030504040204" pitchFamily="50" charset="-128"/>
              </a:rPr>
              <a:t>)</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の削減が可能</a:t>
            </a:r>
          </a:p>
        </p:txBody>
      </p:sp>
    </p:spTree>
    <p:extLst>
      <p:ext uri="{BB962C8B-B14F-4D97-AF65-F5344CB8AC3E}">
        <p14:creationId xmlns:p14="http://schemas.microsoft.com/office/powerpoint/2010/main" val="2826108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11" name="テキスト ボックス 10">
            <a:extLst>
              <a:ext uri="{FF2B5EF4-FFF2-40B4-BE49-F238E27FC236}">
                <a16:creationId xmlns:a16="http://schemas.microsoft.com/office/drawing/2014/main" id="{11C6C81A-7133-A029-733D-737AF5BC85C3}"/>
              </a:ext>
            </a:extLst>
          </p:cNvPr>
          <p:cNvSpPr txBox="1"/>
          <p:nvPr/>
        </p:nvSpPr>
        <p:spPr>
          <a:xfrm>
            <a:off x="1242756" y="1602343"/>
            <a:ext cx="4557969" cy="1200329"/>
          </a:xfrm>
          <a:prstGeom prst="rect">
            <a:avLst/>
          </a:prstGeom>
          <a:noFill/>
        </p:spPr>
        <p:txBody>
          <a:bodyPr wrap="square" rtlCol="0">
            <a:spAutoFit/>
          </a:bodyPr>
          <a:lstStyle/>
          <a:p>
            <a:r>
              <a:rPr kumimoji="1" lang="en-US" altLang="ja-JP" sz="7200" b="1" dirty="0" smtClean="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24.05</a:t>
            </a:r>
            <a:r>
              <a:rPr kumimoji="1" lang="en-US" altLang="ja-JP" sz="4800" b="1" dirty="0" smtClean="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 </a:t>
            </a:r>
            <a:r>
              <a:rPr kumimoji="1" lang="en-US" altLang="ja-JP" sz="1600" dirty="0" smtClean="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(※1)</a:t>
            </a:r>
            <a:endParaRPr kumimoji="1" lang="ja-JP" altLang="en-US" sz="6600" dirty="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27</a:t>
            </a:fld>
            <a:endParaRPr dirty="0"/>
          </a:p>
        </p:txBody>
      </p:sp>
      <p:sp>
        <p:nvSpPr>
          <p:cNvPr id="13" name="タイトル 2"/>
          <p:cNvSpPr>
            <a:spLocks noGrp="1"/>
          </p:cNvSpPr>
          <p:nvPr>
            <p:ph type="title"/>
          </p:nvPr>
        </p:nvSpPr>
        <p:spPr/>
        <p:txBody>
          <a:bodyPr>
            <a:normAutofit/>
          </a:bodyPr>
          <a:lstStyle/>
          <a:p>
            <a:r>
              <a:rPr kumimoji="1" lang="en-US" altLang="ja-JP" dirty="0">
                <a:latin typeface="メイリオ" panose="020B0604030504040204" pitchFamily="50" charset="-128"/>
                <a:ea typeface="メイリオ" panose="020B0604030504040204" pitchFamily="50" charset="-128"/>
              </a:rPr>
              <a:t>6</a:t>
            </a:r>
            <a:r>
              <a:rPr kumimoji="1" lang="en-US" altLang="ja-JP" dirty="0" smtClean="0">
                <a:latin typeface="メイリオ" panose="020B0604030504040204" pitchFamily="50" charset="-128"/>
                <a:ea typeface="メイリオ" panose="020B0604030504040204" pitchFamily="50" charset="-128"/>
              </a:rPr>
              <a:t>. </a:t>
            </a:r>
            <a:r>
              <a:rPr kumimoji="1" lang="ja-JP" altLang="en-US" dirty="0" smtClean="0">
                <a:latin typeface="メイリオ" panose="020B0604030504040204" pitchFamily="50" charset="-128"/>
                <a:ea typeface="メイリオ" panose="020B0604030504040204" pitchFamily="50" charset="-128"/>
              </a:rPr>
              <a:t>改善効果</a:t>
            </a:r>
            <a:endParaRPr kumimoji="1" lang="ja-JP" altLang="en-US"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983156AD-4CF6-0EFB-74FC-902E6F459A7B}"/>
              </a:ext>
            </a:extLst>
          </p:cNvPr>
          <p:cNvSpPr txBox="1"/>
          <p:nvPr/>
        </p:nvSpPr>
        <p:spPr>
          <a:xfrm>
            <a:off x="954000" y="943391"/>
            <a:ext cx="4475249"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アプリ使用時の削減率を計算</a:t>
            </a:r>
          </a:p>
        </p:txBody>
      </p:sp>
      <p:sp>
        <p:nvSpPr>
          <p:cNvPr id="24" name="テキスト ボックス 23">
            <a:extLst>
              <a:ext uri="{FF2B5EF4-FFF2-40B4-BE49-F238E27FC236}">
                <a16:creationId xmlns:a16="http://schemas.microsoft.com/office/drawing/2014/main" id="{037A63DB-88A2-8CF0-83EC-004FE6F6B632}"/>
              </a:ext>
            </a:extLst>
          </p:cNvPr>
          <p:cNvSpPr txBox="1"/>
          <p:nvPr/>
        </p:nvSpPr>
        <p:spPr>
          <a:xfrm>
            <a:off x="1242757" y="3547187"/>
            <a:ext cx="4186492" cy="307777"/>
          </a:xfrm>
          <a:prstGeom prst="rect">
            <a:avLst/>
          </a:prstGeom>
          <a:noFill/>
        </p:spPr>
        <p:txBody>
          <a:bodyPr wrap="square" rtlCol="0">
            <a:spAutoFit/>
          </a:bodyPr>
          <a:lstStyle/>
          <a:p>
            <a:pPr>
              <a:buClr>
                <a:schemeClr val="bg2"/>
              </a:buClr>
            </a:pPr>
            <a:r>
              <a:rPr kumimoji="1" lang="en-US" altLang="ja-JP" dirty="0" smtClean="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dirty="0" smtClean="0">
                <a:solidFill>
                  <a:schemeClr val="tx1">
                    <a:lumMod val="85000"/>
                    <a:lumOff val="15000"/>
                  </a:schemeClr>
                </a:solidFill>
                <a:latin typeface="メイリオ" panose="020B0604030504040204" pitchFamily="50" charset="-128"/>
                <a:ea typeface="メイリオ" panose="020B0604030504040204" pitchFamily="50" charset="-128"/>
              </a:rPr>
              <a:t>日の検索時間を</a:t>
            </a:r>
            <a:r>
              <a:rPr kumimoji="1" lang="en-US" altLang="ja-JP" b="1" dirty="0" smtClean="0">
                <a:solidFill>
                  <a:schemeClr val="tx1">
                    <a:lumMod val="85000"/>
                    <a:lumOff val="15000"/>
                  </a:schemeClr>
                </a:solidFill>
                <a:latin typeface="メイリオ" panose="020B0604030504040204" pitchFamily="50" charset="-128"/>
                <a:ea typeface="メイリオ" panose="020B0604030504040204" pitchFamily="50" charset="-128"/>
              </a:rPr>
              <a:t>71</a:t>
            </a:r>
            <a:r>
              <a:rPr kumimoji="1" lang="ja-JP" altLang="en-US" b="1" dirty="0" smtClean="0">
                <a:solidFill>
                  <a:schemeClr val="tx1">
                    <a:lumMod val="85000"/>
                    <a:lumOff val="15000"/>
                  </a:schemeClr>
                </a:solidFill>
                <a:latin typeface="メイリオ" panose="020B0604030504040204" pitchFamily="50" charset="-128"/>
                <a:ea typeface="メイリオ" panose="020B0604030504040204" pitchFamily="50" charset="-128"/>
              </a:rPr>
              <a:t>分</a:t>
            </a:r>
            <a:r>
              <a:rPr kumimoji="1" lang="ja-JP" altLang="en-US" dirty="0" smtClean="0">
                <a:solidFill>
                  <a:schemeClr val="tx1">
                    <a:lumMod val="85000"/>
                    <a:lumOff val="15000"/>
                  </a:schemeClr>
                </a:solidFill>
                <a:latin typeface="メイリオ" panose="020B0604030504040204" pitchFamily="50" charset="-128"/>
                <a:ea typeface="メイリオ" panose="020B0604030504040204" pitchFamily="50" charset="-128"/>
              </a:rPr>
              <a:t>と仮定する。</a:t>
            </a:r>
            <a:r>
              <a:rPr kumimoji="1" lang="en-US" altLang="ja-JP" sz="1000" dirty="0" smtClean="0">
                <a:solidFill>
                  <a:schemeClr val="tx1">
                    <a:lumMod val="85000"/>
                    <a:lumOff val="15000"/>
                  </a:schemeClr>
                </a:solidFill>
                <a:latin typeface="メイリオ" panose="020B0604030504040204" pitchFamily="50" charset="-128"/>
                <a:ea typeface="メイリオ" panose="020B0604030504040204" pitchFamily="50" charset="-128"/>
              </a:rPr>
              <a:t>(※2)</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7B596324-D63C-0AE7-0510-3549C452854A}"/>
              </a:ext>
            </a:extLst>
          </p:cNvPr>
          <p:cNvSpPr txBox="1"/>
          <p:nvPr/>
        </p:nvSpPr>
        <p:spPr>
          <a:xfrm>
            <a:off x="1242757" y="4420538"/>
            <a:ext cx="3948368" cy="1200329"/>
          </a:xfrm>
          <a:prstGeom prst="rect">
            <a:avLst/>
          </a:prstGeom>
          <a:noFill/>
        </p:spPr>
        <p:txBody>
          <a:bodyPr wrap="square" rtlCol="0">
            <a:spAutoFit/>
          </a:bodyPr>
          <a:lstStyle/>
          <a:p>
            <a:pPr>
              <a:buClr>
                <a:schemeClr val="bg2"/>
              </a:buClr>
            </a:pPr>
            <a:r>
              <a:rPr kumimoji="1" lang="en-US" altLang="ja-JP" sz="7200" b="1" dirty="0" smtClean="0">
                <a:solidFill>
                  <a:schemeClr val="tx1">
                    <a:lumMod val="85000"/>
                    <a:lumOff val="15000"/>
                  </a:schemeClr>
                </a:solidFill>
                <a:latin typeface="メイリオ" panose="020B0604030504040204" pitchFamily="50" charset="-128"/>
                <a:ea typeface="メイリオ" panose="020B0604030504040204" pitchFamily="50" charset="-128"/>
              </a:rPr>
              <a:t>17.08</a:t>
            </a:r>
            <a:r>
              <a:rPr kumimoji="1" lang="ja-JP" altLang="en-US" sz="4800" b="1" dirty="0" smtClean="0">
                <a:solidFill>
                  <a:schemeClr val="tx1">
                    <a:lumMod val="85000"/>
                    <a:lumOff val="15000"/>
                  </a:schemeClr>
                </a:solidFill>
                <a:latin typeface="メイリオ" panose="020B0604030504040204" pitchFamily="50" charset="-128"/>
                <a:ea typeface="メイリオ" panose="020B0604030504040204" pitchFamily="50" charset="-128"/>
              </a:rPr>
              <a:t>分</a:t>
            </a:r>
            <a:endParaRPr kumimoji="1" lang="ja-JP" altLang="en-US" sz="72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6" name="テキスト ボックス 15">
            <a:extLst>
              <a:ext uri="{FF2B5EF4-FFF2-40B4-BE49-F238E27FC236}">
                <a16:creationId xmlns:a16="http://schemas.microsoft.com/office/drawing/2014/main" id="{983156AD-4CF6-0EFB-74FC-902E6F459A7B}"/>
              </a:ext>
            </a:extLst>
          </p:cNvPr>
          <p:cNvSpPr txBox="1"/>
          <p:nvPr/>
        </p:nvSpPr>
        <p:spPr>
          <a:xfrm>
            <a:off x="954000" y="3048777"/>
            <a:ext cx="4103775"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en-US" altLang="ja-JP" sz="1800" dirty="0" smtClean="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日あたりの削減時間を計算</a:t>
            </a:r>
          </a:p>
        </p:txBody>
      </p:sp>
      <p:sp>
        <p:nvSpPr>
          <p:cNvPr id="4" name="テキスト ボックス 3"/>
          <p:cNvSpPr txBox="1"/>
          <p:nvPr/>
        </p:nvSpPr>
        <p:spPr>
          <a:xfrm>
            <a:off x="1242756" y="6322504"/>
            <a:ext cx="5243769" cy="230832"/>
          </a:xfrm>
          <a:prstGeom prst="rect">
            <a:avLst/>
          </a:prstGeom>
          <a:noFill/>
        </p:spPr>
        <p:txBody>
          <a:bodyPr wrap="square" rtlCol="0">
            <a:spAutoFit/>
          </a:bodyPr>
          <a:lstStyle/>
          <a:p>
            <a:pPr>
              <a:buClr>
                <a:schemeClr val="bg2"/>
              </a:buClr>
            </a:pPr>
            <a:r>
              <a:rPr kumimoji="1" lang="en-US" altLang="ja-JP" sz="900" b="1" dirty="0" smtClean="0">
                <a:solidFill>
                  <a:schemeClr val="tx1">
                    <a:lumMod val="85000"/>
                    <a:lumOff val="15000"/>
                  </a:schemeClr>
                </a:solidFill>
                <a:latin typeface="メイリオ" panose="020B0604030504040204" pitchFamily="50" charset="-128"/>
                <a:ea typeface="メイリオ" panose="020B0604030504040204" pitchFamily="50" charset="-128"/>
              </a:rPr>
              <a:t>※2</a:t>
            </a:r>
            <a:r>
              <a:rPr kumimoji="1" lang="ja-JP" altLang="en-US" sz="900" b="1" dirty="0" smtClean="0">
                <a:solidFill>
                  <a:schemeClr val="tx1">
                    <a:lumMod val="85000"/>
                    <a:lumOff val="15000"/>
                  </a:schemeClr>
                </a:solidFill>
                <a:latin typeface="メイリオ" panose="020B0604030504040204" pitchFamily="50" charset="-128"/>
                <a:ea typeface="メイリオ" panose="020B0604030504040204" pitchFamily="50" charset="-128"/>
              </a:rPr>
              <a:t> </a:t>
            </a:r>
            <a:r>
              <a:rPr kumimoji="1" lang="en-US" altLang="ja-JP" sz="900" dirty="0" smtClean="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900" dirty="0">
                <a:solidFill>
                  <a:schemeClr val="tx1">
                    <a:lumMod val="85000"/>
                    <a:lumOff val="15000"/>
                  </a:schemeClr>
                </a:solidFill>
                <a:latin typeface="メイリオ" panose="020B0604030504040204" pitchFamily="50" charset="-128"/>
                <a:ea typeface="メイリオ" panose="020B0604030504040204" pitchFamily="50" charset="-128"/>
              </a:rPr>
              <a:t>週間の検索時間について</a:t>
            </a:r>
            <a:r>
              <a:rPr kumimoji="1" lang="ja-JP" altLang="en-US" sz="900" dirty="0" smtClean="0">
                <a:solidFill>
                  <a:schemeClr val="tx1">
                    <a:lumMod val="85000"/>
                    <a:lumOff val="15000"/>
                  </a:schemeClr>
                </a:solidFill>
                <a:latin typeface="メイリオ" panose="020B0604030504040204" pitchFamily="50" charset="-128"/>
                <a:ea typeface="メイリオ" panose="020B0604030504040204" pitchFamily="50" charset="-128"/>
              </a:rPr>
              <a:t>アンケートを実施した結果をもとに、</a:t>
            </a:r>
            <a:r>
              <a:rPr kumimoji="1" lang="en-US" altLang="ja-JP" sz="900" dirty="0" smtClean="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900" dirty="0" smtClean="0">
                <a:solidFill>
                  <a:schemeClr val="tx1">
                    <a:lumMod val="85000"/>
                    <a:lumOff val="15000"/>
                  </a:schemeClr>
                </a:solidFill>
                <a:latin typeface="メイリオ" panose="020B0604030504040204" pitchFamily="50" charset="-128"/>
                <a:ea typeface="メイリオ" panose="020B0604030504040204" pitchFamily="50" charset="-128"/>
              </a:rPr>
              <a:t>日の検索時間の平均を算出</a:t>
            </a:r>
            <a:endParaRPr kumimoji="1" lang="ja-JP" altLang="en-US" sz="9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7" name="正方形/長方形 16"/>
          <p:cNvSpPr/>
          <p:nvPr/>
        </p:nvSpPr>
        <p:spPr>
          <a:xfrm>
            <a:off x="1242757" y="1328336"/>
            <a:ext cx="902811" cy="307777"/>
          </a:xfrm>
          <a:prstGeom prst="rect">
            <a:avLst/>
          </a:prstGeom>
        </p:spPr>
        <p:txBody>
          <a:bodyPr wrap="none">
            <a:spAutoFit/>
          </a:bodyPr>
          <a:lstStyle/>
          <a:p>
            <a:r>
              <a:rPr kumimoji="1" lang="ja-JP" altLang="en-US" dirty="0" smtClean="0">
                <a:solidFill>
                  <a:schemeClr val="tx1">
                    <a:lumMod val="85000"/>
                    <a:lumOff val="15000"/>
                  </a:schemeClr>
                </a:solidFill>
                <a:latin typeface="メイリオ" panose="020B0604030504040204" pitchFamily="50" charset="-128"/>
                <a:ea typeface="メイリオ" panose="020B0604030504040204" pitchFamily="50" charset="-128"/>
              </a:rPr>
              <a:t>削減率は</a:t>
            </a:r>
            <a:endParaRPr lang="ja-JP" altLang="en-US" dirty="0"/>
          </a:p>
        </p:txBody>
      </p:sp>
      <p:sp>
        <p:nvSpPr>
          <p:cNvPr id="18" name="正方形/長方形 17"/>
          <p:cNvSpPr/>
          <p:nvPr/>
        </p:nvSpPr>
        <p:spPr>
          <a:xfrm>
            <a:off x="1242756" y="4044767"/>
            <a:ext cx="2101857" cy="307777"/>
          </a:xfrm>
          <a:prstGeom prst="rect">
            <a:avLst/>
          </a:prstGeom>
        </p:spPr>
        <p:txBody>
          <a:bodyPr wrap="none">
            <a:spAutoFit/>
          </a:bodyPr>
          <a:lstStyle/>
          <a:p>
            <a:r>
              <a:rPr kumimoji="1" lang="en-US" altLang="ja-JP" dirty="0" smtClean="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dirty="0" smtClean="0">
                <a:solidFill>
                  <a:schemeClr val="tx1">
                    <a:lumMod val="85000"/>
                    <a:lumOff val="15000"/>
                  </a:schemeClr>
                </a:solidFill>
                <a:latin typeface="メイリオ" panose="020B0604030504040204" pitchFamily="50" charset="-128"/>
                <a:ea typeface="メイリオ" panose="020B0604030504040204" pitchFamily="50" charset="-128"/>
              </a:rPr>
              <a:t>日あたりの削減時間は</a:t>
            </a:r>
            <a:endParaRPr lang="ja-JP" altLang="en-US" dirty="0">
              <a:solidFill>
                <a:schemeClr val="tx1">
                  <a:lumMod val="85000"/>
                  <a:lumOff val="15000"/>
                </a:schemeClr>
              </a:solidFill>
            </a:endParaRP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DC5CCAC0-685C-C444-65C4-438C07A5526B}"/>
                  </a:ext>
                </a:extLst>
              </p:cNvPr>
              <p:cNvSpPr txBox="1"/>
              <p:nvPr/>
            </p:nvSpPr>
            <p:spPr>
              <a:xfrm>
                <a:off x="1242757" y="5744692"/>
                <a:ext cx="5348543" cy="519309"/>
              </a:xfrm>
              <a:prstGeom prst="rect">
                <a:avLst/>
              </a:prstGeom>
              <a:noFill/>
            </p:spPr>
            <p:txBody>
              <a:bodyPr wrap="square" rtlCol="0">
                <a:spAutoFit/>
              </a:bodyPr>
              <a:lstStyle/>
              <a:p>
                <a:r>
                  <a:rPr kumimoji="1" lang="en-US" altLang="ja-JP" sz="900" b="1" dirty="0" smtClean="0">
                    <a:latin typeface="メイリオ" panose="020B0604030504040204" pitchFamily="50" charset="-128"/>
                    <a:ea typeface="メイリオ" panose="020B0604030504040204" pitchFamily="50" charset="-128"/>
                  </a:rPr>
                  <a:t>※1</a:t>
                </a:r>
                <a:r>
                  <a:rPr kumimoji="1" lang="ja-JP" altLang="en-US" sz="900" dirty="0" smtClean="0">
                    <a:latin typeface="メイリオ" panose="020B0604030504040204" pitchFamily="50" charset="-128"/>
                    <a:ea typeface="メイリオ" panose="020B0604030504040204" pitchFamily="50" charset="-128"/>
                  </a:rPr>
                  <a:t>　削減率の計算式</a:t>
                </a:r>
                <a:endParaRPr kumimoji="1" lang="en-US" altLang="ja-JP" sz="900" dirty="0" smtClean="0">
                  <a:latin typeface="メイリオ" panose="020B0604030504040204" pitchFamily="50" charset="-128"/>
                  <a:ea typeface="メイリオ" panose="020B0604030504040204" pitchFamily="50" charset="-128"/>
                </a:endParaRPr>
              </a:p>
              <a:p>
                <a14:m>
                  <m:oMath xmlns:m="http://schemas.openxmlformats.org/officeDocument/2006/math">
                    <m:f>
                      <m:fPr>
                        <m:ctrlPr>
                          <a:rPr kumimoji="1" lang="en-US" altLang="ja-JP" sz="900" i="1" smtClean="0">
                            <a:latin typeface="Cambria Math" panose="02040503050406030204" pitchFamily="18" charset="0"/>
                            <a:ea typeface="+mn-ea"/>
                          </a:rPr>
                        </m:ctrlPr>
                      </m:fPr>
                      <m:num>
                        <m:r>
                          <m:rPr>
                            <m:nor/>
                          </m:rPr>
                          <a:rPr kumimoji="1" lang="ja-JP" altLang="en-US" sz="900" i="0">
                            <a:latin typeface="メイリオ" panose="020B0604030504040204" pitchFamily="50" charset="-128"/>
                            <a:ea typeface="メイリオ" panose="020B0604030504040204" pitchFamily="50" charset="-128"/>
                          </a:rPr>
                          <m:t>アプリ未使用</m:t>
                        </m:r>
                        <m:r>
                          <m:rPr>
                            <m:nor/>
                          </m:rPr>
                          <a:rPr kumimoji="1" lang="ja-JP" altLang="en-US" sz="900" i="0" smtClean="0">
                            <a:latin typeface="メイリオ" panose="020B0604030504040204" pitchFamily="50" charset="-128"/>
                            <a:ea typeface="メイリオ" panose="020B0604030504040204" pitchFamily="50" charset="-128"/>
                          </a:rPr>
                          <m:t>の</m:t>
                        </m:r>
                        <m:r>
                          <m:rPr>
                            <m:nor/>
                          </m:rPr>
                          <a:rPr kumimoji="1" lang="ja-JP" altLang="en-US" sz="900" i="0">
                            <a:latin typeface="メイリオ" panose="020B0604030504040204" pitchFamily="50" charset="-128"/>
                            <a:ea typeface="メイリオ" panose="020B0604030504040204" pitchFamily="50" charset="-128"/>
                          </a:rPr>
                          <m:t>調査時間</m:t>
                        </m:r>
                        <m:r>
                          <m:rPr>
                            <m:nor/>
                          </m:rPr>
                          <a:rPr kumimoji="1" lang="en-US" altLang="ja-JP" sz="900" b="0" i="0" smtClean="0">
                            <a:latin typeface="メイリオ" panose="020B0604030504040204" pitchFamily="50" charset="-128"/>
                            <a:ea typeface="メイリオ" panose="020B0604030504040204" pitchFamily="50" charset="-128"/>
                          </a:rPr>
                          <m:t>(</m:t>
                        </m:r>
                        <m:r>
                          <m:rPr>
                            <m:nor/>
                          </m:rPr>
                          <a:rPr kumimoji="1" lang="ja-JP" altLang="en-US" sz="900" i="0">
                            <a:latin typeface="メイリオ" panose="020B0604030504040204" pitchFamily="50" charset="-128"/>
                            <a:ea typeface="メイリオ" panose="020B0604030504040204" pitchFamily="50" charset="-128"/>
                          </a:rPr>
                          <m:t>分</m:t>
                        </m:r>
                        <m:r>
                          <m:rPr>
                            <m:nor/>
                          </m:rPr>
                          <a:rPr kumimoji="1" lang="en-US" altLang="ja-JP" sz="900" b="0" i="0" smtClean="0">
                            <a:latin typeface="メイリオ" panose="020B0604030504040204" pitchFamily="50" charset="-128"/>
                            <a:ea typeface="メイリオ" panose="020B0604030504040204" pitchFamily="50" charset="-128"/>
                          </a:rPr>
                          <m:t>)</m:t>
                        </m:r>
                        <m:r>
                          <m:rPr>
                            <m:nor/>
                          </m:rPr>
                          <a:rPr kumimoji="1" lang="ja-JP" altLang="en-US" sz="900" i="0" smtClean="0">
                            <a:latin typeface="メイリオ" panose="020B0604030504040204" pitchFamily="50" charset="-128"/>
                            <a:ea typeface="メイリオ" panose="020B0604030504040204" pitchFamily="50" charset="-128"/>
                          </a:rPr>
                          <m:t>−</m:t>
                        </m:r>
                        <m:r>
                          <m:rPr>
                            <m:nor/>
                          </m:rPr>
                          <a:rPr kumimoji="1" lang="ja-JP" altLang="en-US" sz="900" i="0">
                            <a:latin typeface="メイリオ" panose="020B0604030504040204" pitchFamily="50" charset="-128"/>
                            <a:ea typeface="メイリオ" panose="020B0604030504040204" pitchFamily="50" charset="-128"/>
                          </a:rPr>
                          <m:t>アプリ</m:t>
                        </m:r>
                        <m:r>
                          <m:rPr>
                            <m:nor/>
                          </m:rPr>
                          <a:rPr kumimoji="1" lang="ja-JP" altLang="en-US" sz="900" i="0" smtClean="0">
                            <a:latin typeface="メイリオ" panose="020B0604030504040204" pitchFamily="50" charset="-128"/>
                            <a:ea typeface="メイリオ" panose="020B0604030504040204" pitchFamily="50" charset="-128"/>
                          </a:rPr>
                          <m:t>使用</m:t>
                        </m:r>
                        <m:r>
                          <m:rPr>
                            <m:nor/>
                          </m:rPr>
                          <a:rPr kumimoji="1" lang="ja-JP" altLang="en-US" sz="900" i="0">
                            <a:latin typeface="メイリオ" panose="020B0604030504040204" pitchFamily="50" charset="-128"/>
                            <a:ea typeface="メイリオ" panose="020B0604030504040204" pitchFamily="50" charset="-128"/>
                          </a:rPr>
                          <m:t>の</m:t>
                        </m:r>
                        <m:r>
                          <m:rPr>
                            <m:nor/>
                          </m:rPr>
                          <a:rPr kumimoji="1" lang="ja-JP" altLang="en-US" sz="900" i="0" smtClean="0">
                            <a:latin typeface="メイリオ" panose="020B0604030504040204" pitchFamily="50" charset="-128"/>
                            <a:ea typeface="メイリオ" panose="020B0604030504040204" pitchFamily="50" charset="-128"/>
                          </a:rPr>
                          <m:t>調査</m:t>
                        </m:r>
                        <m:r>
                          <m:rPr>
                            <m:nor/>
                          </m:rPr>
                          <a:rPr kumimoji="1" lang="ja-JP" altLang="en-US" sz="900" i="0">
                            <a:latin typeface="メイリオ" panose="020B0604030504040204" pitchFamily="50" charset="-128"/>
                            <a:ea typeface="メイリオ" panose="020B0604030504040204" pitchFamily="50" charset="-128"/>
                          </a:rPr>
                          <m:t>時間</m:t>
                        </m:r>
                        <m:r>
                          <m:rPr>
                            <m:nor/>
                          </m:rPr>
                          <a:rPr kumimoji="1" lang="en-US" altLang="ja-JP" sz="900" b="0" i="0" smtClean="0">
                            <a:latin typeface="メイリオ" panose="020B0604030504040204" pitchFamily="50" charset="-128"/>
                            <a:ea typeface="メイリオ" panose="020B0604030504040204" pitchFamily="50" charset="-128"/>
                          </a:rPr>
                          <m:t>(</m:t>
                        </m:r>
                        <m:r>
                          <m:rPr>
                            <m:nor/>
                          </m:rPr>
                          <a:rPr kumimoji="1" lang="ja-JP" altLang="en-US" sz="900" i="0">
                            <a:latin typeface="メイリオ" panose="020B0604030504040204" pitchFamily="50" charset="-128"/>
                            <a:ea typeface="メイリオ" panose="020B0604030504040204" pitchFamily="50" charset="-128"/>
                          </a:rPr>
                          <m:t>分</m:t>
                        </m:r>
                        <m:r>
                          <m:rPr>
                            <m:nor/>
                          </m:rPr>
                          <a:rPr kumimoji="1" lang="en-US" altLang="ja-JP" sz="900" b="0" i="0" smtClean="0">
                            <a:latin typeface="メイリオ" panose="020B0604030504040204" pitchFamily="50" charset="-128"/>
                            <a:ea typeface="メイリオ" panose="020B0604030504040204" pitchFamily="50" charset="-128"/>
                          </a:rPr>
                          <m:t>)</m:t>
                        </m:r>
                      </m:num>
                      <m:den>
                        <m:r>
                          <m:rPr>
                            <m:nor/>
                          </m:rPr>
                          <a:rPr kumimoji="1" lang="ja-JP" altLang="en-US" sz="900" i="0">
                            <a:latin typeface="メイリオ" panose="020B0604030504040204" pitchFamily="50" charset="-128"/>
                            <a:ea typeface="メイリオ" panose="020B0604030504040204" pitchFamily="50" charset="-128"/>
                          </a:rPr>
                          <m:t>アプリ</m:t>
                        </m:r>
                        <m:r>
                          <m:rPr>
                            <m:nor/>
                          </m:rPr>
                          <a:rPr kumimoji="1" lang="ja-JP" altLang="en-US" sz="900" i="0" smtClean="0">
                            <a:latin typeface="メイリオ" panose="020B0604030504040204" pitchFamily="50" charset="-128"/>
                            <a:ea typeface="メイリオ" panose="020B0604030504040204" pitchFamily="50" charset="-128"/>
                          </a:rPr>
                          <m:t>未</m:t>
                        </m:r>
                        <m:r>
                          <m:rPr>
                            <m:nor/>
                          </m:rPr>
                          <a:rPr kumimoji="1" lang="ja-JP" altLang="en-US" sz="900" i="0">
                            <a:latin typeface="メイリオ" panose="020B0604030504040204" pitchFamily="50" charset="-128"/>
                            <a:ea typeface="メイリオ" panose="020B0604030504040204" pitchFamily="50" charset="-128"/>
                          </a:rPr>
                          <m:t>使用の調査時間</m:t>
                        </m:r>
                        <m:r>
                          <m:rPr>
                            <m:nor/>
                          </m:rPr>
                          <a:rPr kumimoji="1" lang="en-US" altLang="ja-JP" sz="900" b="0" i="0" smtClean="0">
                            <a:latin typeface="メイリオ" panose="020B0604030504040204" pitchFamily="50" charset="-128"/>
                            <a:ea typeface="メイリオ" panose="020B0604030504040204" pitchFamily="50" charset="-128"/>
                          </a:rPr>
                          <m:t>(</m:t>
                        </m:r>
                        <m:r>
                          <m:rPr>
                            <m:nor/>
                          </m:rPr>
                          <a:rPr kumimoji="1" lang="ja-JP" altLang="en-US" sz="900" i="0">
                            <a:latin typeface="メイリオ" panose="020B0604030504040204" pitchFamily="50" charset="-128"/>
                            <a:ea typeface="メイリオ" panose="020B0604030504040204" pitchFamily="50" charset="-128"/>
                          </a:rPr>
                          <m:t>分</m:t>
                        </m:r>
                        <m:r>
                          <m:rPr>
                            <m:nor/>
                          </m:rPr>
                          <a:rPr kumimoji="1" lang="en-US" altLang="ja-JP" sz="900" b="0" i="0" smtClean="0">
                            <a:latin typeface="メイリオ" panose="020B0604030504040204" pitchFamily="50" charset="-128"/>
                            <a:ea typeface="メイリオ" panose="020B0604030504040204" pitchFamily="50" charset="-128"/>
                          </a:rPr>
                          <m:t>)</m:t>
                        </m:r>
                      </m:den>
                    </m:f>
                  </m:oMath>
                </a14:m>
                <a:r>
                  <a:rPr kumimoji="1" lang="en-US" altLang="ja-JP" sz="900" dirty="0">
                    <a:latin typeface="メイリオ" panose="020B0604030504040204" pitchFamily="50" charset="-128"/>
                    <a:ea typeface="メイリオ" panose="020B0604030504040204" pitchFamily="50" charset="-128"/>
                  </a:rPr>
                  <a:t> ×100=</a:t>
                </a:r>
                <a:r>
                  <a:rPr kumimoji="1" lang="ja-JP" altLang="en-US" sz="900" dirty="0">
                    <a:latin typeface="メイリオ" panose="020B0604030504040204" pitchFamily="50" charset="-128"/>
                    <a:ea typeface="メイリオ" panose="020B0604030504040204" pitchFamily="50" charset="-128"/>
                  </a:rPr>
                  <a:t>削減率</a:t>
                </a:r>
                <a:r>
                  <a:rPr kumimoji="1" lang="en-US" altLang="ja-JP" sz="900" dirty="0" smtClean="0">
                    <a:latin typeface="メイリオ" panose="020B0604030504040204" pitchFamily="50" charset="-128"/>
                    <a:ea typeface="メイリオ" panose="020B0604030504040204" pitchFamily="50" charset="-128"/>
                  </a:rPr>
                  <a:t>(%) = </a:t>
                </a:r>
                <a14:m>
                  <m:oMath xmlns:m="http://schemas.openxmlformats.org/officeDocument/2006/math">
                    <m:f>
                      <m:fPr>
                        <m:ctrlPr>
                          <a:rPr kumimoji="1" lang="en-US" altLang="ja-JP" sz="900" i="1">
                            <a:solidFill>
                              <a:schemeClr val="tx1">
                                <a:lumMod val="85000"/>
                                <a:lumOff val="15000"/>
                              </a:schemeClr>
                            </a:solidFill>
                            <a:latin typeface="Cambria Math" panose="02040503050406030204" pitchFamily="18" charset="0"/>
                          </a:rPr>
                        </m:ctrlPr>
                      </m:fPr>
                      <m:num>
                        <m:r>
                          <m:rPr>
                            <m:nor/>
                          </m:rPr>
                          <a:rPr kumimoji="1" lang="en-US" altLang="ja-JP" sz="900" b="0" i="0" smtClean="0">
                            <a:solidFill>
                              <a:schemeClr val="tx1">
                                <a:lumMod val="85000"/>
                                <a:lumOff val="15000"/>
                              </a:schemeClr>
                            </a:solidFill>
                            <a:latin typeface="メイリオ" panose="020B0604030504040204" pitchFamily="50" charset="-128"/>
                            <a:ea typeface="メイリオ" panose="020B0604030504040204" pitchFamily="50" charset="-128"/>
                          </a:rPr>
                          <m:t>93</m:t>
                        </m:r>
                        <m:r>
                          <m:rPr>
                            <m:nor/>
                          </m:rPr>
                          <a:rPr kumimoji="1" lang="ja-JP" altLang="en-US" sz="900">
                            <a:solidFill>
                              <a:schemeClr val="tx1">
                                <a:lumMod val="85000"/>
                                <a:lumOff val="15000"/>
                              </a:schemeClr>
                            </a:solidFill>
                            <a:latin typeface="メイリオ" panose="020B0604030504040204" pitchFamily="50" charset="-128"/>
                            <a:ea typeface="メイリオ" panose="020B0604030504040204" pitchFamily="50" charset="-128"/>
                          </a:rPr>
                          <m:t>−</m:t>
                        </m:r>
                        <m:r>
                          <m:rPr>
                            <m:nor/>
                          </m:rPr>
                          <a:rPr kumimoji="1" lang="en-US" altLang="ja-JP" sz="900" b="0" i="0" smtClean="0">
                            <a:solidFill>
                              <a:schemeClr val="tx1">
                                <a:lumMod val="85000"/>
                                <a:lumOff val="15000"/>
                              </a:schemeClr>
                            </a:solidFill>
                            <a:latin typeface="メイリオ" panose="020B0604030504040204" pitchFamily="50" charset="-128"/>
                            <a:ea typeface="メイリオ" panose="020B0604030504040204" pitchFamily="50" charset="-128"/>
                          </a:rPr>
                          <m:t>70.8</m:t>
                        </m:r>
                      </m:num>
                      <m:den>
                        <m:r>
                          <m:rPr>
                            <m:nor/>
                          </m:rPr>
                          <a:rPr kumimoji="1" lang="en-US" altLang="ja-JP" sz="900" b="0" i="0" smtClean="0">
                            <a:solidFill>
                              <a:schemeClr val="tx1">
                                <a:lumMod val="85000"/>
                                <a:lumOff val="15000"/>
                              </a:schemeClr>
                            </a:solidFill>
                            <a:latin typeface="メイリオ" panose="020B0604030504040204" pitchFamily="50" charset="-128"/>
                            <a:ea typeface="メイリオ" panose="020B0604030504040204" pitchFamily="50" charset="-128"/>
                          </a:rPr>
                          <m:t>93</m:t>
                        </m:r>
                      </m:den>
                    </m:f>
                  </m:oMath>
                </a14:m>
                <a:r>
                  <a:rPr kumimoji="1" lang="en-US" altLang="ja-JP" sz="900" dirty="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a:t>
                </a:r>
                <a:r>
                  <a:rPr kumimoji="1" lang="en-US" altLang="ja-JP" sz="900" dirty="0" smtClean="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100</a:t>
                </a:r>
                <a:endParaRPr kumimoji="1" lang="en-US" altLang="ja-JP" sz="900" dirty="0" smtClean="0">
                  <a:latin typeface="メイリオ" panose="020B0604030504040204" pitchFamily="50" charset="-128"/>
                  <a:ea typeface="メイリオ" panose="020B0604030504040204" pitchFamily="50" charset="-128"/>
                </a:endParaRPr>
              </a:p>
            </p:txBody>
          </p:sp>
        </mc:Choice>
        <mc:Fallback xmlns="">
          <p:sp>
            <p:nvSpPr>
              <p:cNvPr id="19" name="テキスト ボックス 18">
                <a:extLst>
                  <a:ext uri="{FF2B5EF4-FFF2-40B4-BE49-F238E27FC236}">
                    <a16:creationId xmlns:a16="http://schemas.microsoft.com/office/drawing/2014/main" id="{DC5CCAC0-685C-C444-65C4-438C07A5526B}"/>
                  </a:ext>
                </a:extLst>
              </p:cNvPr>
              <p:cNvSpPr txBox="1">
                <a:spLocks noRot="1" noChangeAspect="1" noMove="1" noResize="1" noEditPoints="1" noAdjustHandles="1" noChangeArrowheads="1" noChangeShapeType="1" noTextEdit="1"/>
              </p:cNvSpPr>
              <p:nvPr/>
            </p:nvSpPr>
            <p:spPr>
              <a:xfrm>
                <a:off x="1242757" y="5744692"/>
                <a:ext cx="5348543" cy="519309"/>
              </a:xfrm>
              <a:prstGeom prst="rect">
                <a:avLst/>
              </a:prstGeom>
              <a:blipFill>
                <a:blip r:embed="rId3"/>
                <a:stretch>
                  <a:fillRect b="-1163"/>
                </a:stretch>
              </a:blipFill>
            </p:spPr>
            <p:txBody>
              <a:bodyPr/>
              <a:lstStyle/>
              <a:p>
                <a:r>
                  <a:rPr lang="ja-JP" altLang="en-US">
                    <a:noFill/>
                  </a:rPr>
                  <a:t> </a:t>
                </a:r>
              </a:p>
            </p:txBody>
          </p:sp>
        </mc:Fallback>
      </mc:AlternateContent>
      <p:sp>
        <p:nvSpPr>
          <p:cNvPr id="26" name="楕円 25"/>
          <p:cNvSpPr/>
          <p:nvPr/>
        </p:nvSpPr>
        <p:spPr>
          <a:xfrm>
            <a:off x="6215183" y="4447425"/>
            <a:ext cx="1007107" cy="1007107"/>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1050" dirty="0" smtClean="0">
                <a:solidFill>
                  <a:srgbClr val="5A5A5A"/>
                </a:solidFill>
                <a:latin typeface="メイリオ" panose="020B0604030504040204" pitchFamily="50" charset="-128"/>
                <a:ea typeface="メイリオ" panose="020B0604030504040204" pitchFamily="50" charset="-128"/>
              </a:rPr>
              <a:t>71</a:t>
            </a:r>
            <a:endParaRPr kumimoji="1" lang="ja-JP" altLang="en-US" sz="1050" dirty="0">
              <a:solidFill>
                <a:srgbClr val="5A5A5A"/>
              </a:solidFill>
              <a:latin typeface="メイリオ" panose="020B0604030504040204" pitchFamily="50" charset="-128"/>
              <a:ea typeface="メイリオ" panose="020B0604030504040204" pitchFamily="50" charset="-128"/>
            </a:endParaRPr>
          </a:p>
        </p:txBody>
      </p:sp>
      <p:sp>
        <p:nvSpPr>
          <p:cNvPr id="27" name="乗算 26"/>
          <p:cNvSpPr/>
          <p:nvPr/>
        </p:nvSpPr>
        <p:spPr>
          <a:xfrm>
            <a:off x="7454401" y="4757547"/>
            <a:ext cx="386861" cy="386861"/>
          </a:xfrm>
          <a:prstGeom prst="mathMultiply">
            <a:avLst>
              <a:gd name="adj1" fmla="val 17649"/>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p:nvSpPr>
        <p:spPr>
          <a:xfrm>
            <a:off x="8073373" y="4447425"/>
            <a:ext cx="1007107" cy="1007107"/>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1050" dirty="0" smtClean="0">
                <a:solidFill>
                  <a:srgbClr val="5A5A5A"/>
                </a:solidFill>
                <a:latin typeface="メイリオ" panose="020B0604030504040204" pitchFamily="50" charset="-128"/>
                <a:ea typeface="メイリオ" panose="020B0604030504040204" pitchFamily="50" charset="-128"/>
              </a:rPr>
              <a:t>0.2405</a:t>
            </a:r>
            <a:endParaRPr kumimoji="1" lang="ja-JP" altLang="en-US" sz="1050" dirty="0">
              <a:solidFill>
                <a:srgbClr val="5A5A5A"/>
              </a:solidFill>
              <a:latin typeface="メイリオ" panose="020B0604030504040204" pitchFamily="50" charset="-128"/>
              <a:ea typeface="メイリオ" panose="020B0604030504040204" pitchFamily="50" charset="-128"/>
            </a:endParaRPr>
          </a:p>
        </p:txBody>
      </p:sp>
      <p:sp>
        <p:nvSpPr>
          <p:cNvPr id="29" name="テキスト ボックス 28">
            <a:extLst>
              <a:ext uri="{FF2B5EF4-FFF2-40B4-BE49-F238E27FC236}">
                <a16:creationId xmlns:a16="http://schemas.microsoft.com/office/drawing/2014/main" id="{037A63DB-88A2-8CF0-83EC-004FE6F6B632}"/>
              </a:ext>
            </a:extLst>
          </p:cNvPr>
          <p:cNvSpPr txBox="1"/>
          <p:nvPr/>
        </p:nvSpPr>
        <p:spPr>
          <a:xfrm>
            <a:off x="6116466" y="4051395"/>
            <a:ext cx="1204542" cy="461665"/>
          </a:xfrm>
          <a:prstGeom prst="rect">
            <a:avLst/>
          </a:prstGeom>
          <a:noFill/>
        </p:spPr>
        <p:txBody>
          <a:bodyPr wrap="square" rtlCol="0">
            <a:spAutoFit/>
          </a:bodyPr>
          <a:lstStyle/>
          <a:p>
            <a:pPr algn="ctr">
              <a:buClr>
                <a:schemeClr val="bg2"/>
              </a:buClr>
            </a:pPr>
            <a:r>
              <a:rPr kumimoji="1" lang="en-US" altLang="ja-JP" sz="1200" dirty="0" smtClean="0">
                <a:solidFill>
                  <a:srgbClr val="5A5A5A"/>
                </a:solidFill>
                <a:latin typeface="メイリオ" panose="020B0604030504040204" pitchFamily="50" charset="-128"/>
                <a:ea typeface="メイリオ" panose="020B0604030504040204" pitchFamily="50" charset="-128"/>
              </a:rPr>
              <a:t>1</a:t>
            </a:r>
            <a:r>
              <a:rPr kumimoji="1" lang="ja-JP" altLang="en-US" sz="1200" dirty="0" smtClean="0">
                <a:solidFill>
                  <a:srgbClr val="5A5A5A"/>
                </a:solidFill>
                <a:latin typeface="メイリオ" panose="020B0604030504040204" pitchFamily="50" charset="-128"/>
                <a:ea typeface="メイリオ" panose="020B0604030504040204" pitchFamily="50" charset="-128"/>
              </a:rPr>
              <a:t>日の平均</a:t>
            </a:r>
            <a:endParaRPr kumimoji="1" lang="en-US" altLang="ja-JP" sz="1200" dirty="0" smtClean="0">
              <a:solidFill>
                <a:srgbClr val="5A5A5A"/>
              </a:solidFill>
              <a:latin typeface="メイリオ" panose="020B0604030504040204" pitchFamily="50" charset="-128"/>
              <a:ea typeface="メイリオ" panose="020B0604030504040204" pitchFamily="50" charset="-128"/>
            </a:endParaRPr>
          </a:p>
          <a:p>
            <a:pPr algn="ctr">
              <a:buClr>
                <a:schemeClr val="bg2"/>
              </a:buClr>
            </a:pPr>
            <a:r>
              <a:rPr kumimoji="1" lang="ja-JP" altLang="en-US" sz="1200" dirty="0" smtClean="0">
                <a:solidFill>
                  <a:srgbClr val="5A5A5A"/>
                </a:solidFill>
                <a:latin typeface="メイリオ" panose="020B0604030504040204" pitchFamily="50" charset="-128"/>
                <a:ea typeface="メイリオ" panose="020B0604030504040204" pitchFamily="50" charset="-128"/>
              </a:rPr>
              <a:t>検索時間</a:t>
            </a:r>
            <a:endParaRPr kumimoji="1" lang="ja-JP" altLang="en-US" sz="1200" dirty="0">
              <a:solidFill>
                <a:srgbClr val="5A5A5A"/>
              </a:solidFill>
              <a:latin typeface="メイリオ" panose="020B0604030504040204" pitchFamily="50" charset="-128"/>
              <a:ea typeface="メイリオ" panose="020B0604030504040204" pitchFamily="50" charset="-128"/>
            </a:endParaRPr>
          </a:p>
        </p:txBody>
      </p:sp>
      <p:sp>
        <p:nvSpPr>
          <p:cNvPr id="30" name="テキスト ボックス 29">
            <a:extLst>
              <a:ext uri="{FF2B5EF4-FFF2-40B4-BE49-F238E27FC236}">
                <a16:creationId xmlns:a16="http://schemas.microsoft.com/office/drawing/2014/main" id="{037A63DB-88A2-8CF0-83EC-004FE6F6B632}"/>
              </a:ext>
            </a:extLst>
          </p:cNvPr>
          <p:cNvSpPr txBox="1"/>
          <p:nvPr/>
        </p:nvSpPr>
        <p:spPr>
          <a:xfrm>
            <a:off x="8249425" y="4236061"/>
            <a:ext cx="654997" cy="276999"/>
          </a:xfrm>
          <a:prstGeom prst="rect">
            <a:avLst/>
          </a:prstGeom>
          <a:noFill/>
        </p:spPr>
        <p:txBody>
          <a:bodyPr wrap="square" rtlCol="0">
            <a:spAutoFit/>
          </a:bodyPr>
          <a:lstStyle/>
          <a:p>
            <a:pPr>
              <a:buClr>
                <a:schemeClr val="bg2"/>
              </a:buClr>
            </a:pPr>
            <a:r>
              <a:rPr kumimoji="1" lang="ja-JP" altLang="en-US" sz="1200" dirty="0" smtClean="0">
                <a:solidFill>
                  <a:srgbClr val="5A5A5A"/>
                </a:solidFill>
                <a:latin typeface="メイリオ" panose="020B0604030504040204" pitchFamily="50" charset="-128"/>
                <a:ea typeface="メイリオ" panose="020B0604030504040204" pitchFamily="50" charset="-128"/>
              </a:rPr>
              <a:t>削減率</a:t>
            </a:r>
            <a:endParaRPr kumimoji="1" lang="ja-JP" altLang="en-US" sz="1200" dirty="0">
              <a:solidFill>
                <a:srgbClr val="5A5A5A"/>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041622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539971FB-C93A-FA48-7F4D-A1901E45B534}"/>
              </a:ext>
            </a:extLst>
          </p:cNvPr>
          <p:cNvSpPr txBox="1"/>
          <p:nvPr/>
        </p:nvSpPr>
        <p:spPr>
          <a:xfrm>
            <a:off x="1269643" y="1830387"/>
            <a:ext cx="3366694" cy="923330"/>
          </a:xfrm>
          <a:prstGeom prst="rect">
            <a:avLst/>
          </a:prstGeom>
          <a:noFill/>
        </p:spPr>
        <p:txBody>
          <a:bodyPr wrap="square" rtlCol="0">
            <a:spAutoFit/>
          </a:bodyPr>
          <a:lstStyle/>
          <a:p>
            <a:r>
              <a:rPr kumimoji="1" lang="en-US" altLang="ja-JP" sz="5400" b="1" dirty="0" smtClean="0">
                <a:solidFill>
                  <a:schemeClr val="tx1">
                    <a:lumMod val="85000"/>
                    <a:lumOff val="15000"/>
                  </a:schemeClr>
                </a:solidFill>
                <a:latin typeface="メイリオ" panose="020B0604030504040204" pitchFamily="50" charset="-128"/>
                <a:ea typeface="メイリオ" panose="020B0604030504040204" pitchFamily="50" charset="-128"/>
              </a:rPr>
              <a:t>68.30</a:t>
            </a:r>
            <a:r>
              <a:rPr kumimoji="1" lang="ja-JP" altLang="en-US" sz="3600" b="1" dirty="0" smtClean="0">
                <a:solidFill>
                  <a:schemeClr val="tx1">
                    <a:lumMod val="85000"/>
                    <a:lumOff val="15000"/>
                  </a:schemeClr>
                </a:solidFill>
                <a:latin typeface="メイリオ" panose="020B0604030504040204" pitchFamily="50" charset="-128"/>
                <a:ea typeface="メイリオ" panose="020B0604030504040204" pitchFamily="50" charset="-128"/>
              </a:rPr>
              <a:t>時間</a:t>
            </a:r>
            <a:endParaRPr kumimoji="1" lang="ja-JP" altLang="en-US" sz="40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28</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6</a:t>
            </a:r>
            <a:r>
              <a:rPr kumimoji="1" lang="en-US" altLang="ja-JP" dirty="0" smtClean="0">
                <a:latin typeface="メイリオ" panose="020B0604030504040204" pitchFamily="50" charset="-128"/>
                <a:ea typeface="メイリオ" panose="020B0604030504040204" pitchFamily="50" charset="-128"/>
              </a:rPr>
              <a:t>. </a:t>
            </a:r>
            <a:r>
              <a:rPr kumimoji="1" lang="ja-JP" altLang="en-US" dirty="0" smtClean="0">
                <a:latin typeface="メイリオ" panose="020B0604030504040204" pitchFamily="50" charset="-128"/>
                <a:ea typeface="メイリオ" panose="020B0604030504040204" pitchFamily="50" charset="-128"/>
              </a:rPr>
              <a:t>改善効果</a:t>
            </a:r>
            <a:endParaRPr kumimoji="1" lang="ja-JP" altLang="en-US"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983156AD-4CF6-0EFB-74FC-902E6F459A7B}"/>
              </a:ext>
            </a:extLst>
          </p:cNvPr>
          <p:cNvSpPr txBox="1"/>
          <p:nvPr/>
        </p:nvSpPr>
        <p:spPr>
          <a:xfrm>
            <a:off x="954001" y="943391"/>
            <a:ext cx="4501663"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en-US" altLang="ja-JP" sz="1800" dirty="0">
                <a:solidFill>
                  <a:schemeClr val="tx1">
                    <a:lumMod val="85000"/>
                    <a:lumOff val="15000"/>
                  </a:schemeClr>
                </a:solidFill>
                <a:latin typeface="メイリオ" panose="020B0604030504040204" pitchFamily="50" charset="-128"/>
                <a:ea typeface="メイリオ" panose="020B0604030504040204" pitchFamily="50" charset="-128"/>
              </a:rPr>
              <a:t>KCBS</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事業部</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の削減</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経費を</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計算（</a:t>
            </a:r>
            <a:r>
              <a:rPr kumimoji="1" lang="ja-JP" altLang="en-US" sz="1800" b="1" dirty="0" smtClean="0">
                <a:solidFill>
                  <a:schemeClr val="tx1">
                    <a:lumMod val="85000"/>
                    <a:lumOff val="15000"/>
                  </a:schemeClr>
                </a:solidFill>
                <a:latin typeface="メイリオ" panose="020B0604030504040204" pitchFamily="50" charset="-128"/>
                <a:ea typeface="メイリオ" panose="020B0604030504040204" pitchFamily="50" charset="-128"/>
              </a:rPr>
              <a:t>年間</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8788DA3B-D8F1-5395-1CC9-E7708F0AEDB0}"/>
              </a:ext>
            </a:extLst>
          </p:cNvPr>
          <p:cNvSpPr txBox="1"/>
          <p:nvPr/>
        </p:nvSpPr>
        <p:spPr>
          <a:xfrm>
            <a:off x="1269643" y="3021526"/>
            <a:ext cx="3792389" cy="923330"/>
          </a:xfrm>
          <a:prstGeom prst="rect">
            <a:avLst/>
          </a:prstGeom>
          <a:noFill/>
        </p:spPr>
        <p:txBody>
          <a:bodyPr wrap="square" rtlCol="0">
            <a:spAutoFit/>
          </a:bodyPr>
          <a:lstStyle/>
          <a:p>
            <a:r>
              <a:rPr kumimoji="1" lang="en-US" altLang="ja-JP" sz="5400" b="1" dirty="0" smtClean="0">
                <a:solidFill>
                  <a:schemeClr val="tx1">
                    <a:lumMod val="85000"/>
                    <a:lumOff val="15000"/>
                  </a:schemeClr>
                </a:solidFill>
                <a:latin typeface="メイリオ" panose="020B0604030504040204" pitchFamily="50" charset="-128"/>
                <a:ea typeface="メイリオ" panose="020B0604030504040204" pitchFamily="50" charset="-128"/>
              </a:rPr>
              <a:t>317,604</a:t>
            </a:r>
            <a:r>
              <a:rPr kumimoji="1" lang="ja-JP" altLang="en-US" sz="3600" b="1" dirty="0" smtClean="0">
                <a:solidFill>
                  <a:schemeClr val="tx1">
                    <a:lumMod val="85000"/>
                    <a:lumOff val="15000"/>
                  </a:schemeClr>
                </a:solidFill>
                <a:latin typeface="メイリオ" panose="020B0604030504040204" pitchFamily="50" charset="-128"/>
                <a:ea typeface="メイリオ" panose="020B0604030504040204" pitchFamily="50" charset="-128"/>
              </a:rPr>
              <a:t>円</a:t>
            </a:r>
            <a:endParaRPr kumimoji="1" lang="ja-JP" altLang="en-US" sz="16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9" name="テキスト ボックス 18">
            <a:extLst>
              <a:ext uri="{FF2B5EF4-FFF2-40B4-BE49-F238E27FC236}">
                <a16:creationId xmlns:a16="http://schemas.microsoft.com/office/drawing/2014/main" id="{F82236C3-E03F-53CD-B0BA-CC9742039D83}"/>
              </a:ext>
            </a:extLst>
          </p:cNvPr>
          <p:cNvSpPr txBox="1"/>
          <p:nvPr/>
        </p:nvSpPr>
        <p:spPr>
          <a:xfrm>
            <a:off x="1269643" y="4212667"/>
            <a:ext cx="5406441" cy="923330"/>
          </a:xfrm>
          <a:prstGeom prst="rect">
            <a:avLst/>
          </a:prstGeom>
          <a:noFill/>
        </p:spPr>
        <p:txBody>
          <a:bodyPr wrap="square" rtlCol="0">
            <a:spAutoFit/>
          </a:bodyPr>
          <a:lstStyle/>
          <a:p>
            <a:r>
              <a:rPr kumimoji="1" lang="en-US" altLang="ja-JP" sz="5400" b="1" dirty="0" smtClean="0">
                <a:solidFill>
                  <a:schemeClr val="tx1">
                    <a:lumMod val="85000"/>
                    <a:lumOff val="15000"/>
                  </a:schemeClr>
                </a:solidFill>
                <a:latin typeface="メイリオ" panose="020B0604030504040204" pitchFamily="50" charset="-128"/>
                <a:ea typeface="メイリオ" panose="020B0604030504040204" pitchFamily="50" charset="-128"/>
              </a:rPr>
              <a:t>187,704,141</a:t>
            </a:r>
            <a:r>
              <a:rPr kumimoji="1" lang="ja-JP" altLang="en-US" sz="3600" b="1" dirty="0" smtClean="0">
                <a:solidFill>
                  <a:schemeClr val="tx1">
                    <a:lumMod val="85000"/>
                    <a:lumOff val="15000"/>
                  </a:schemeClr>
                </a:solidFill>
                <a:latin typeface="メイリオ" panose="020B0604030504040204" pitchFamily="50" charset="-128"/>
                <a:ea typeface="メイリオ" panose="020B0604030504040204" pitchFamily="50" charset="-128"/>
              </a:rPr>
              <a:t>円</a:t>
            </a:r>
            <a:endParaRPr kumimoji="1" lang="ja-JP" altLang="en-US" sz="105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3" name="テキスト ボックス 22">
            <a:extLst>
              <a:ext uri="{FF2B5EF4-FFF2-40B4-BE49-F238E27FC236}">
                <a16:creationId xmlns:a16="http://schemas.microsoft.com/office/drawing/2014/main" id="{539971FB-C93A-FA48-7F4D-A1901E45B534}"/>
              </a:ext>
            </a:extLst>
          </p:cNvPr>
          <p:cNvSpPr txBox="1"/>
          <p:nvPr/>
        </p:nvSpPr>
        <p:spPr>
          <a:xfrm>
            <a:off x="954001" y="5303110"/>
            <a:ext cx="8523375" cy="1022569"/>
          </a:xfrm>
          <a:prstGeom prst="rect">
            <a:avLst/>
          </a:prstGeom>
          <a:solidFill>
            <a:srgbClr val="E7EFF9"/>
          </a:solidFill>
          <a:ln>
            <a:noFill/>
          </a:ln>
        </p:spPr>
        <p:txBody>
          <a:bodyPr wrap="square" tIns="144000" rtlCol="0">
            <a:spAutoFit/>
          </a:bodyPr>
          <a:lstStyle/>
          <a:p>
            <a:r>
              <a:rPr kumimoji="1" lang="en-US" altLang="ja-JP" sz="2400" b="1" dirty="0" smtClean="0">
                <a:solidFill>
                  <a:schemeClr val="tx1">
                    <a:lumMod val="85000"/>
                    <a:lumOff val="15000"/>
                  </a:schemeClr>
                </a:solidFill>
                <a:latin typeface="メイリオ" panose="020B0604030504040204" pitchFamily="50" charset="-128"/>
                <a:ea typeface="メイリオ" panose="020B0604030504040204" pitchFamily="50" charset="-128"/>
              </a:rPr>
              <a:t>KCBS</a:t>
            </a:r>
            <a:r>
              <a:rPr kumimoji="1" lang="ja-JP" altLang="en-US" sz="2400" b="1" dirty="0" smtClean="0">
                <a:solidFill>
                  <a:schemeClr val="tx1">
                    <a:lumMod val="85000"/>
                    <a:lumOff val="15000"/>
                  </a:schemeClr>
                </a:solidFill>
                <a:latin typeface="メイリオ" panose="020B0604030504040204" pitchFamily="50" charset="-128"/>
                <a:ea typeface="メイリオ" panose="020B0604030504040204" pitchFamily="50" charset="-128"/>
              </a:rPr>
              <a:t>事業部全体</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で</a:t>
            </a:r>
            <a:r>
              <a:rPr kumimoji="1" lang="ja-JP" altLang="en-US" sz="2400" b="1" dirty="0" smtClean="0">
                <a:solidFill>
                  <a:schemeClr val="tx1">
                    <a:lumMod val="85000"/>
                    <a:lumOff val="15000"/>
                  </a:schemeClr>
                </a:solidFill>
                <a:latin typeface="メイリオ" panose="020B0604030504040204" pitchFamily="50" charset="-128"/>
                <a:ea typeface="メイリオ" panose="020B0604030504040204" pitchFamily="50" charset="-128"/>
              </a:rPr>
              <a:t>年間約</a:t>
            </a:r>
            <a:r>
              <a:rPr kumimoji="1" lang="en-US" altLang="ja-JP" sz="5400" b="1" dirty="0" smtClean="0">
                <a:solidFill>
                  <a:srgbClr val="EA0000"/>
                </a:solidFill>
                <a:latin typeface="メイリオ" panose="020B0604030504040204" pitchFamily="50" charset="-128"/>
                <a:ea typeface="メイリオ" panose="020B0604030504040204" pitchFamily="50" charset="-128"/>
              </a:rPr>
              <a:t>1.8</a:t>
            </a:r>
            <a:r>
              <a:rPr kumimoji="1" lang="ja-JP" altLang="en-US" sz="5400" b="1" dirty="0" smtClean="0">
                <a:solidFill>
                  <a:srgbClr val="EA0000"/>
                </a:solidFill>
                <a:latin typeface="メイリオ" panose="020B0604030504040204" pitchFamily="50" charset="-128"/>
                <a:ea typeface="メイリオ" panose="020B0604030504040204" pitchFamily="50" charset="-128"/>
              </a:rPr>
              <a:t>億円</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の削減が見込める</a:t>
            </a:r>
            <a:endPar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0" name="正方形/長方形 9"/>
          <p:cNvSpPr/>
          <p:nvPr/>
        </p:nvSpPr>
        <p:spPr>
          <a:xfrm>
            <a:off x="1269643" y="1542594"/>
            <a:ext cx="2101857" cy="307777"/>
          </a:xfrm>
          <a:prstGeom prst="rect">
            <a:avLst/>
          </a:prstGeom>
        </p:spPr>
        <p:txBody>
          <a:bodyPr wrap="none">
            <a:spAutoFit/>
          </a:bodyPr>
          <a:lstStyle/>
          <a:p>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人あたりの削減時間は</a:t>
            </a:r>
            <a:endParaRPr lang="ja-JP" altLang="en-US" dirty="0"/>
          </a:p>
        </p:txBody>
      </p:sp>
      <p:sp>
        <p:nvSpPr>
          <p:cNvPr id="12" name="正方形/長方形 11"/>
          <p:cNvSpPr/>
          <p:nvPr/>
        </p:nvSpPr>
        <p:spPr>
          <a:xfrm>
            <a:off x="1269643" y="2733733"/>
            <a:ext cx="2101857" cy="307777"/>
          </a:xfrm>
          <a:prstGeom prst="rect">
            <a:avLst/>
          </a:prstGeom>
        </p:spPr>
        <p:txBody>
          <a:bodyPr wrap="none">
            <a:spAutoFit/>
          </a:bodyPr>
          <a:lstStyle/>
          <a:p>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人あたりの</a:t>
            </a:r>
            <a:r>
              <a:rPr kumimoji="1" lang="ja-JP" altLang="en-US" dirty="0" smtClean="0">
                <a:solidFill>
                  <a:schemeClr val="tx1">
                    <a:lumMod val="85000"/>
                    <a:lumOff val="15000"/>
                  </a:schemeClr>
                </a:solidFill>
                <a:latin typeface="メイリオ" panose="020B0604030504040204" pitchFamily="50" charset="-128"/>
                <a:ea typeface="メイリオ" panose="020B0604030504040204" pitchFamily="50" charset="-128"/>
              </a:rPr>
              <a:t>削減</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経費</a:t>
            </a:r>
            <a:r>
              <a:rPr kumimoji="1" lang="ja-JP" altLang="en-US" dirty="0" smtClean="0">
                <a:solidFill>
                  <a:schemeClr val="tx1">
                    <a:lumMod val="85000"/>
                    <a:lumOff val="15000"/>
                  </a:schemeClr>
                </a:solidFill>
                <a:latin typeface="メイリオ" panose="020B0604030504040204" pitchFamily="50" charset="-128"/>
                <a:ea typeface="メイリオ" panose="020B0604030504040204" pitchFamily="50" charset="-128"/>
              </a:rPr>
              <a:t>は</a:t>
            </a:r>
            <a:endParaRPr lang="ja-JP" altLang="en-US" dirty="0"/>
          </a:p>
        </p:txBody>
      </p:sp>
      <p:sp>
        <p:nvSpPr>
          <p:cNvPr id="14" name="正方形/長方形 13"/>
          <p:cNvSpPr/>
          <p:nvPr/>
        </p:nvSpPr>
        <p:spPr>
          <a:xfrm>
            <a:off x="1269643" y="3924872"/>
            <a:ext cx="1951175" cy="307777"/>
          </a:xfrm>
          <a:prstGeom prst="rect">
            <a:avLst/>
          </a:prstGeom>
        </p:spPr>
        <p:txBody>
          <a:bodyPr wrap="none">
            <a:spAutoFit/>
          </a:bodyPr>
          <a:lstStyle/>
          <a:p>
            <a:r>
              <a:rPr kumimoji="1" lang="en-US" altLang="ja-JP" dirty="0">
                <a:latin typeface="メイリオ" panose="020B0604030504040204" pitchFamily="50" charset="-128"/>
                <a:ea typeface="メイリオ" panose="020B0604030504040204" pitchFamily="50" charset="-128"/>
              </a:rPr>
              <a:t>KCBS</a:t>
            </a:r>
            <a:r>
              <a:rPr kumimoji="1" lang="ja-JP" altLang="ja-JP" dirty="0">
                <a:latin typeface="メイリオ" panose="020B0604030504040204" pitchFamily="50" charset="-128"/>
                <a:ea typeface="メイリオ" panose="020B0604030504040204" pitchFamily="50" charset="-128"/>
              </a:rPr>
              <a:t>事業部</a:t>
            </a:r>
            <a:r>
              <a:rPr kumimoji="1" lang="ja-JP" altLang="ja-JP" dirty="0" smtClean="0">
                <a:latin typeface="メイリオ" panose="020B0604030504040204" pitchFamily="50" charset="-128"/>
                <a:ea typeface="メイリオ" panose="020B0604030504040204" pitchFamily="50" charset="-128"/>
              </a:rPr>
              <a:t>全体</a:t>
            </a:r>
            <a:r>
              <a:rPr kumimoji="1" lang="ja-JP" altLang="en-US" dirty="0" smtClean="0">
                <a:latin typeface="メイリオ" panose="020B0604030504040204" pitchFamily="50" charset="-128"/>
                <a:ea typeface="メイリオ" panose="020B0604030504040204" pitchFamily="50" charset="-128"/>
              </a:rPr>
              <a:t>で</a:t>
            </a:r>
            <a:r>
              <a:rPr kumimoji="1" lang="ja-JP" altLang="en-US" dirty="0" smtClean="0">
                <a:solidFill>
                  <a:schemeClr val="tx1">
                    <a:lumMod val="85000"/>
                    <a:lumOff val="15000"/>
                  </a:schemeClr>
                </a:solidFill>
                <a:latin typeface="メイリオ" panose="020B0604030504040204" pitchFamily="50" charset="-128"/>
                <a:ea typeface="メイリオ" panose="020B0604030504040204" pitchFamily="50" charset="-128"/>
              </a:rPr>
              <a:t>は</a:t>
            </a:r>
            <a:endParaRPr lang="ja-JP" altLang="en-US" dirty="0">
              <a:latin typeface="メイリオ" panose="020B0604030504040204" pitchFamily="50" charset="-128"/>
              <a:ea typeface="メイリオ" panose="020B0604030504040204" pitchFamily="50" charset="-128"/>
            </a:endParaRPr>
          </a:p>
        </p:txBody>
      </p:sp>
      <p:grpSp>
        <p:nvGrpSpPr>
          <p:cNvPr id="7" name="グループ化 6"/>
          <p:cNvGrpSpPr/>
          <p:nvPr/>
        </p:nvGrpSpPr>
        <p:grpSpPr>
          <a:xfrm>
            <a:off x="5816572" y="1542710"/>
            <a:ext cx="3678917" cy="1082192"/>
            <a:chOff x="5486335" y="1749271"/>
            <a:chExt cx="4130724" cy="1215096"/>
          </a:xfrm>
        </p:grpSpPr>
        <p:grpSp>
          <p:nvGrpSpPr>
            <p:cNvPr id="4" name="グループ化 3"/>
            <p:cNvGrpSpPr/>
            <p:nvPr/>
          </p:nvGrpSpPr>
          <p:grpSpPr>
            <a:xfrm>
              <a:off x="5486335" y="1749271"/>
              <a:ext cx="1204542" cy="1215096"/>
              <a:chOff x="6131641" y="1732866"/>
              <a:chExt cx="1204542" cy="1215096"/>
            </a:xfrm>
          </p:grpSpPr>
          <p:sp>
            <p:nvSpPr>
              <p:cNvPr id="15" name="テキスト ボックス 14">
                <a:extLst>
                  <a:ext uri="{FF2B5EF4-FFF2-40B4-BE49-F238E27FC236}">
                    <a16:creationId xmlns:a16="http://schemas.microsoft.com/office/drawing/2014/main" id="{037A63DB-88A2-8CF0-83EC-004FE6F6B632}"/>
                  </a:ext>
                </a:extLst>
              </p:cNvPr>
              <p:cNvSpPr txBox="1"/>
              <p:nvPr/>
            </p:nvSpPr>
            <p:spPr>
              <a:xfrm>
                <a:off x="6131641" y="1732866"/>
                <a:ext cx="1204542" cy="285099"/>
              </a:xfrm>
              <a:prstGeom prst="rect">
                <a:avLst/>
              </a:prstGeom>
              <a:noFill/>
            </p:spPr>
            <p:txBody>
              <a:bodyPr wrap="square" rtlCol="0">
                <a:spAutoFit/>
              </a:bodyPr>
              <a:lstStyle/>
              <a:p>
                <a:pPr algn="ctr">
                  <a:buClr>
                    <a:schemeClr val="bg2"/>
                  </a:buClr>
                </a:pPr>
                <a:r>
                  <a:rPr kumimoji="1" lang="en-US" altLang="ja-JP" sz="1050" dirty="0" smtClean="0">
                    <a:solidFill>
                      <a:srgbClr val="5A5A5A"/>
                    </a:solidFill>
                    <a:latin typeface="メイリオ" panose="020B0604030504040204" pitchFamily="50" charset="-128"/>
                    <a:ea typeface="メイリオ" panose="020B0604030504040204" pitchFamily="50" charset="-128"/>
                  </a:rPr>
                  <a:t>1</a:t>
                </a:r>
                <a:r>
                  <a:rPr kumimoji="1" lang="ja-JP" altLang="en-US" sz="1050" dirty="0" smtClean="0">
                    <a:solidFill>
                      <a:srgbClr val="5A5A5A"/>
                    </a:solidFill>
                    <a:latin typeface="メイリオ" panose="020B0604030504040204" pitchFamily="50" charset="-128"/>
                    <a:ea typeface="メイリオ" panose="020B0604030504040204" pitchFamily="50" charset="-128"/>
                  </a:rPr>
                  <a:t>日の</a:t>
                </a:r>
                <a:r>
                  <a:rPr kumimoji="1" lang="ja-JP" altLang="en-US" sz="1050" dirty="0">
                    <a:solidFill>
                      <a:srgbClr val="5A5A5A"/>
                    </a:solidFill>
                    <a:latin typeface="メイリオ" panose="020B0604030504040204" pitchFamily="50" charset="-128"/>
                    <a:ea typeface="メイリオ" panose="020B0604030504040204" pitchFamily="50" charset="-128"/>
                  </a:rPr>
                  <a:t>削減</a:t>
                </a:r>
                <a:r>
                  <a:rPr kumimoji="1" lang="ja-JP" altLang="en-US" sz="1050" dirty="0" smtClean="0">
                    <a:solidFill>
                      <a:srgbClr val="5A5A5A"/>
                    </a:solidFill>
                    <a:latin typeface="メイリオ" panose="020B0604030504040204" pitchFamily="50" charset="-128"/>
                    <a:ea typeface="メイリオ" panose="020B0604030504040204" pitchFamily="50" charset="-128"/>
                  </a:rPr>
                  <a:t>時間</a:t>
                </a:r>
                <a:endParaRPr kumimoji="1" lang="ja-JP" altLang="en-US" sz="1050" dirty="0">
                  <a:solidFill>
                    <a:srgbClr val="5A5A5A"/>
                  </a:solidFill>
                  <a:latin typeface="メイリオ" panose="020B0604030504040204" pitchFamily="50" charset="-128"/>
                  <a:ea typeface="メイリオ" panose="020B0604030504040204" pitchFamily="50" charset="-128"/>
                </a:endParaRPr>
              </a:p>
            </p:txBody>
          </p:sp>
          <p:sp>
            <p:nvSpPr>
              <p:cNvPr id="17" name="楕円 16"/>
              <p:cNvSpPr/>
              <p:nvPr/>
            </p:nvSpPr>
            <p:spPr>
              <a:xfrm>
                <a:off x="6230359" y="1940855"/>
                <a:ext cx="1007107" cy="1007107"/>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1000" dirty="0">
                    <a:solidFill>
                      <a:srgbClr val="5A5A5A"/>
                    </a:solidFill>
                    <a:latin typeface="メイリオ" panose="020B0604030504040204" pitchFamily="50" charset="-128"/>
                    <a:ea typeface="メイリオ" panose="020B0604030504040204" pitchFamily="50" charset="-128"/>
                  </a:rPr>
                  <a:t>17.08</a:t>
                </a:r>
              </a:p>
            </p:txBody>
          </p:sp>
        </p:grpSp>
        <p:grpSp>
          <p:nvGrpSpPr>
            <p:cNvPr id="2" name="グループ化 1"/>
            <p:cNvGrpSpPr/>
            <p:nvPr/>
          </p:nvGrpSpPr>
          <p:grpSpPr>
            <a:xfrm>
              <a:off x="6949426" y="1749271"/>
              <a:ext cx="1204542" cy="1215096"/>
              <a:chOff x="7545441" y="2879048"/>
              <a:chExt cx="1204542" cy="1215096"/>
            </a:xfrm>
          </p:grpSpPr>
          <p:sp>
            <p:nvSpPr>
              <p:cNvPr id="18" name="テキスト ボックス 17">
                <a:extLst>
                  <a:ext uri="{FF2B5EF4-FFF2-40B4-BE49-F238E27FC236}">
                    <a16:creationId xmlns:a16="http://schemas.microsoft.com/office/drawing/2014/main" id="{037A63DB-88A2-8CF0-83EC-004FE6F6B632}"/>
                  </a:ext>
                </a:extLst>
              </p:cNvPr>
              <p:cNvSpPr txBox="1"/>
              <p:nvPr/>
            </p:nvSpPr>
            <p:spPr>
              <a:xfrm>
                <a:off x="7545441" y="2879048"/>
                <a:ext cx="1204542" cy="285099"/>
              </a:xfrm>
              <a:prstGeom prst="rect">
                <a:avLst/>
              </a:prstGeom>
              <a:noFill/>
            </p:spPr>
            <p:txBody>
              <a:bodyPr wrap="square" rtlCol="0">
                <a:spAutoFit/>
              </a:bodyPr>
              <a:lstStyle/>
              <a:p>
                <a:pPr algn="ctr">
                  <a:buClr>
                    <a:schemeClr val="bg2"/>
                  </a:buClr>
                </a:pPr>
                <a:r>
                  <a:rPr kumimoji="1" lang="ja-JP" altLang="en-US" sz="1050" dirty="0" smtClean="0">
                    <a:solidFill>
                      <a:srgbClr val="5A5A5A"/>
                    </a:solidFill>
                    <a:latin typeface="メイリオ" panose="020B0604030504040204" pitchFamily="50" charset="-128"/>
                    <a:ea typeface="メイリオ" panose="020B0604030504040204" pitchFamily="50" charset="-128"/>
                  </a:rPr>
                  <a:t>日数</a:t>
                </a:r>
                <a:r>
                  <a:rPr kumimoji="1" lang="en-US" altLang="ja-JP" sz="1050" dirty="0" smtClean="0">
                    <a:solidFill>
                      <a:srgbClr val="5A5A5A"/>
                    </a:solidFill>
                    <a:latin typeface="メイリオ" panose="020B0604030504040204" pitchFamily="50" charset="-128"/>
                    <a:ea typeface="メイリオ" panose="020B0604030504040204" pitchFamily="50" charset="-128"/>
                  </a:rPr>
                  <a:t>/</a:t>
                </a:r>
                <a:r>
                  <a:rPr kumimoji="1" lang="ja-JP" altLang="en-US" sz="1050" dirty="0" smtClean="0">
                    <a:solidFill>
                      <a:srgbClr val="5A5A5A"/>
                    </a:solidFill>
                    <a:latin typeface="メイリオ" panose="020B0604030504040204" pitchFamily="50" charset="-128"/>
                    <a:ea typeface="メイリオ" panose="020B0604030504040204" pitchFamily="50" charset="-128"/>
                  </a:rPr>
                  <a:t>月</a:t>
                </a:r>
                <a:endParaRPr kumimoji="1" lang="ja-JP" altLang="en-US" sz="1050" dirty="0">
                  <a:solidFill>
                    <a:srgbClr val="5A5A5A"/>
                  </a:solidFill>
                  <a:latin typeface="メイリオ" panose="020B0604030504040204" pitchFamily="50" charset="-128"/>
                  <a:ea typeface="メイリオ" panose="020B0604030504040204" pitchFamily="50" charset="-128"/>
                </a:endParaRPr>
              </a:p>
            </p:txBody>
          </p:sp>
          <p:sp>
            <p:nvSpPr>
              <p:cNvPr id="20" name="楕円 19"/>
              <p:cNvSpPr/>
              <p:nvPr/>
            </p:nvSpPr>
            <p:spPr>
              <a:xfrm>
                <a:off x="7644159" y="3087037"/>
                <a:ext cx="1007107" cy="1007107"/>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1000" dirty="0" smtClean="0">
                    <a:solidFill>
                      <a:srgbClr val="5A5A5A"/>
                    </a:solidFill>
                    <a:latin typeface="メイリオ" panose="020B0604030504040204" pitchFamily="50" charset="-128"/>
                    <a:ea typeface="メイリオ" panose="020B0604030504040204" pitchFamily="50" charset="-128"/>
                  </a:rPr>
                  <a:t>20</a:t>
                </a:r>
                <a:endParaRPr kumimoji="1" lang="en-US" altLang="ja-JP" sz="1000" dirty="0">
                  <a:solidFill>
                    <a:srgbClr val="5A5A5A"/>
                  </a:solidFill>
                  <a:latin typeface="メイリオ" panose="020B0604030504040204" pitchFamily="50" charset="-128"/>
                  <a:ea typeface="メイリオ" panose="020B0604030504040204" pitchFamily="50" charset="-128"/>
                </a:endParaRPr>
              </a:p>
            </p:txBody>
          </p:sp>
        </p:grpSp>
        <p:sp>
          <p:nvSpPr>
            <p:cNvPr id="21" name="乗算 20"/>
            <p:cNvSpPr/>
            <p:nvPr/>
          </p:nvSpPr>
          <p:spPr>
            <a:xfrm>
              <a:off x="6626721" y="2268699"/>
              <a:ext cx="386861" cy="386861"/>
            </a:xfrm>
            <a:prstGeom prst="mathMultiply">
              <a:avLst>
                <a:gd name="adj1" fmla="val 17649"/>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nvGrpSpPr>
            <p:cNvPr id="22" name="グループ化 21"/>
            <p:cNvGrpSpPr/>
            <p:nvPr/>
          </p:nvGrpSpPr>
          <p:grpSpPr>
            <a:xfrm>
              <a:off x="8412517" y="1749271"/>
              <a:ext cx="1204542" cy="1215096"/>
              <a:chOff x="7545441" y="2879048"/>
              <a:chExt cx="1204542" cy="1215096"/>
            </a:xfrm>
          </p:grpSpPr>
          <p:sp>
            <p:nvSpPr>
              <p:cNvPr id="24" name="テキスト ボックス 23">
                <a:extLst>
                  <a:ext uri="{FF2B5EF4-FFF2-40B4-BE49-F238E27FC236}">
                    <a16:creationId xmlns:a16="http://schemas.microsoft.com/office/drawing/2014/main" id="{037A63DB-88A2-8CF0-83EC-004FE6F6B632}"/>
                  </a:ext>
                </a:extLst>
              </p:cNvPr>
              <p:cNvSpPr txBox="1"/>
              <p:nvPr/>
            </p:nvSpPr>
            <p:spPr>
              <a:xfrm>
                <a:off x="7545441" y="2879048"/>
                <a:ext cx="1204542" cy="285099"/>
              </a:xfrm>
              <a:prstGeom prst="rect">
                <a:avLst/>
              </a:prstGeom>
              <a:noFill/>
            </p:spPr>
            <p:txBody>
              <a:bodyPr wrap="square" rtlCol="0">
                <a:spAutoFit/>
              </a:bodyPr>
              <a:lstStyle/>
              <a:p>
                <a:pPr algn="ctr">
                  <a:buClr>
                    <a:schemeClr val="bg2"/>
                  </a:buClr>
                </a:pPr>
                <a:r>
                  <a:rPr kumimoji="1" lang="ja-JP" altLang="en-US" sz="1050" dirty="0" smtClean="0">
                    <a:solidFill>
                      <a:srgbClr val="5A5A5A"/>
                    </a:solidFill>
                    <a:latin typeface="メイリオ" panose="020B0604030504040204" pitchFamily="50" charset="-128"/>
                    <a:ea typeface="メイリオ" panose="020B0604030504040204" pitchFamily="50" charset="-128"/>
                  </a:rPr>
                  <a:t>月数</a:t>
                </a:r>
                <a:r>
                  <a:rPr kumimoji="1" lang="en-US" altLang="ja-JP" sz="1050" dirty="0" smtClean="0">
                    <a:solidFill>
                      <a:srgbClr val="5A5A5A"/>
                    </a:solidFill>
                    <a:latin typeface="メイリオ" panose="020B0604030504040204" pitchFamily="50" charset="-128"/>
                    <a:ea typeface="メイリオ" panose="020B0604030504040204" pitchFamily="50" charset="-128"/>
                  </a:rPr>
                  <a:t>/</a:t>
                </a:r>
                <a:r>
                  <a:rPr kumimoji="1" lang="ja-JP" altLang="en-US" sz="1050" dirty="0" smtClean="0">
                    <a:solidFill>
                      <a:srgbClr val="5A5A5A"/>
                    </a:solidFill>
                    <a:latin typeface="メイリオ" panose="020B0604030504040204" pitchFamily="50" charset="-128"/>
                    <a:ea typeface="メイリオ" panose="020B0604030504040204" pitchFamily="50" charset="-128"/>
                  </a:rPr>
                  <a:t>年</a:t>
                </a:r>
                <a:endParaRPr kumimoji="1" lang="ja-JP" altLang="en-US" sz="1050" dirty="0">
                  <a:solidFill>
                    <a:srgbClr val="5A5A5A"/>
                  </a:solidFill>
                  <a:latin typeface="メイリオ" panose="020B0604030504040204" pitchFamily="50" charset="-128"/>
                  <a:ea typeface="メイリオ" panose="020B0604030504040204" pitchFamily="50" charset="-128"/>
                </a:endParaRPr>
              </a:p>
            </p:txBody>
          </p:sp>
          <p:sp>
            <p:nvSpPr>
              <p:cNvPr id="25" name="楕円 24"/>
              <p:cNvSpPr/>
              <p:nvPr/>
            </p:nvSpPr>
            <p:spPr>
              <a:xfrm>
                <a:off x="7644159" y="3087037"/>
                <a:ext cx="1007107" cy="1007107"/>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1000" dirty="0" smtClean="0">
                    <a:solidFill>
                      <a:srgbClr val="5A5A5A"/>
                    </a:solidFill>
                    <a:latin typeface="メイリオ" panose="020B0604030504040204" pitchFamily="50" charset="-128"/>
                    <a:ea typeface="メイリオ" panose="020B0604030504040204" pitchFamily="50" charset="-128"/>
                  </a:rPr>
                  <a:t>12</a:t>
                </a:r>
                <a:endParaRPr kumimoji="1" lang="en-US" altLang="ja-JP" sz="1000" dirty="0">
                  <a:solidFill>
                    <a:srgbClr val="5A5A5A"/>
                  </a:solidFill>
                  <a:latin typeface="メイリオ" panose="020B0604030504040204" pitchFamily="50" charset="-128"/>
                  <a:ea typeface="メイリオ" panose="020B0604030504040204" pitchFamily="50" charset="-128"/>
                </a:endParaRPr>
              </a:p>
            </p:txBody>
          </p:sp>
        </p:grpSp>
        <p:sp>
          <p:nvSpPr>
            <p:cNvPr id="26" name="乗算 25"/>
            <p:cNvSpPr/>
            <p:nvPr/>
          </p:nvSpPr>
          <p:spPr>
            <a:xfrm>
              <a:off x="8083469" y="2268699"/>
              <a:ext cx="386861" cy="386861"/>
            </a:xfrm>
            <a:prstGeom prst="mathMultiply">
              <a:avLst>
                <a:gd name="adj1" fmla="val 17649"/>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nvGrpSpPr>
          <p:cNvPr id="27" name="グループ化 26"/>
          <p:cNvGrpSpPr/>
          <p:nvPr/>
        </p:nvGrpSpPr>
        <p:grpSpPr>
          <a:xfrm>
            <a:off x="7119635" y="2732149"/>
            <a:ext cx="2490988" cy="1082192"/>
            <a:chOff x="5486335" y="1749271"/>
            <a:chExt cx="2796905" cy="1215096"/>
          </a:xfrm>
        </p:grpSpPr>
        <p:grpSp>
          <p:nvGrpSpPr>
            <p:cNvPr id="28" name="グループ化 27"/>
            <p:cNvGrpSpPr/>
            <p:nvPr/>
          </p:nvGrpSpPr>
          <p:grpSpPr>
            <a:xfrm>
              <a:off x="5486335" y="1749271"/>
              <a:ext cx="1204542" cy="1215096"/>
              <a:chOff x="6131641" y="1732866"/>
              <a:chExt cx="1204542" cy="1215096"/>
            </a:xfrm>
          </p:grpSpPr>
          <p:sp>
            <p:nvSpPr>
              <p:cNvPr id="37" name="テキスト ボックス 36">
                <a:extLst>
                  <a:ext uri="{FF2B5EF4-FFF2-40B4-BE49-F238E27FC236}">
                    <a16:creationId xmlns:a16="http://schemas.microsoft.com/office/drawing/2014/main" id="{037A63DB-88A2-8CF0-83EC-004FE6F6B632}"/>
                  </a:ext>
                </a:extLst>
              </p:cNvPr>
              <p:cNvSpPr txBox="1"/>
              <p:nvPr/>
            </p:nvSpPr>
            <p:spPr>
              <a:xfrm>
                <a:off x="6131641" y="1732866"/>
                <a:ext cx="1204542" cy="285099"/>
              </a:xfrm>
              <a:prstGeom prst="rect">
                <a:avLst/>
              </a:prstGeom>
              <a:noFill/>
            </p:spPr>
            <p:txBody>
              <a:bodyPr wrap="square" rtlCol="0">
                <a:spAutoFit/>
              </a:bodyPr>
              <a:lstStyle/>
              <a:p>
                <a:pPr algn="ctr">
                  <a:buClr>
                    <a:schemeClr val="bg2"/>
                  </a:buClr>
                </a:pPr>
                <a:r>
                  <a:rPr kumimoji="1" lang="ja-JP" altLang="en-US" sz="1050" dirty="0" smtClean="0">
                    <a:solidFill>
                      <a:srgbClr val="5A5A5A"/>
                    </a:solidFill>
                    <a:latin typeface="メイリオ" panose="020B0604030504040204" pitchFamily="50" charset="-128"/>
                    <a:ea typeface="メイリオ" panose="020B0604030504040204" pitchFamily="50" charset="-128"/>
                  </a:rPr>
                  <a:t>年間削減時間</a:t>
                </a:r>
                <a:endParaRPr kumimoji="1" lang="ja-JP" altLang="en-US" sz="1050" dirty="0">
                  <a:solidFill>
                    <a:srgbClr val="5A5A5A"/>
                  </a:solidFill>
                  <a:latin typeface="メイリオ" panose="020B0604030504040204" pitchFamily="50" charset="-128"/>
                  <a:ea typeface="メイリオ" panose="020B0604030504040204" pitchFamily="50" charset="-128"/>
                </a:endParaRPr>
              </a:p>
            </p:txBody>
          </p:sp>
          <p:sp>
            <p:nvSpPr>
              <p:cNvPr id="38" name="楕円 37"/>
              <p:cNvSpPr/>
              <p:nvPr/>
            </p:nvSpPr>
            <p:spPr>
              <a:xfrm>
                <a:off x="6230359" y="1940855"/>
                <a:ext cx="1007107" cy="1007107"/>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1000" dirty="0" smtClean="0">
                    <a:solidFill>
                      <a:srgbClr val="5A5A5A"/>
                    </a:solidFill>
                    <a:latin typeface="メイリオ" panose="020B0604030504040204" pitchFamily="50" charset="-128"/>
                    <a:ea typeface="メイリオ" panose="020B0604030504040204" pitchFamily="50" charset="-128"/>
                  </a:rPr>
                  <a:t>68.30</a:t>
                </a:r>
                <a:endParaRPr kumimoji="1" lang="en-US" altLang="ja-JP" sz="1000" dirty="0">
                  <a:solidFill>
                    <a:srgbClr val="5A5A5A"/>
                  </a:solidFill>
                  <a:latin typeface="メイリオ" panose="020B0604030504040204" pitchFamily="50" charset="-128"/>
                  <a:ea typeface="メイリオ" panose="020B0604030504040204" pitchFamily="50" charset="-128"/>
                </a:endParaRPr>
              </a:p>
            </p:txBody>
          </p:sp>
        </p:grpSp>
        <p:grpSp>
          <p:nvGrpSpPr>
            <p:cNvPr id="29" name="グループ化 28"/>
            <p:cNvGrpSpPr/>
            <p:nvPr/>
          </p:nvGrpSpPr>
          <p:grpSpPr>
            <a:xfrm>
              <a:off x="6820150" y="1749271"/>
              <a:ext cx="1463090" cy="1215096"/>
              <a:chOff x="7416165" y="2879048"/>
              <a:chExt cx="1463090" cy="1215096"/>
            </a:xfrm>
          </p:grpSpPr>
          <p:sp>
            <p:nvSpPr>
              <p:cNvPr id="36" name="楕円 35"/>
              <p:cNvSpPr/>
              <p:nvPr/>
            </p:nvSpPr>
            <p:spPr>
              <a:xfrm>
                <a:off x="7644159" y="3087037"/>
                <a:ext cx="1007107" cy="1007107"/>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1000" dirty="0">
                    <a:solidFill>
                      <a:srgbClr val="5A5A5A"/>
                    </a:solidFill>
                    <a:latin typeface="メイリオ" panose="020B0604030504040204" pitchFamily="50" charset="-128"/>
                    <a:ea typeface="メイリオ" panose="020B0604030504040204" pitchFamily="50" charset="-128"/>
                  </a:rPr>
                  <a:t>4650</a:t>
                </a:r>
              </a:p>
            </p:txBody>
          </p:sp>
          <p:sp>
            <p:nvSpPr>
              <p:cNvPr id="35" name="テキスト ボックス 34">
                <a:extLst>
                  <a:ext uri="{FF2B5EF4-FFF2-40B4-BE49-F238E27FC236}">
                    <a16:creationId xmlns:a16="http://schemas.microsoft.com/office/drawing/2014/main" id="{037A63DB-88A2-8CF0-83EC-004FE6F6B632}"/>
                  </a:ext>
                </a:extLst>
              </p:cNvPr>
              <p:cNvSpPr txBox="1"/>
              <p:nvPr/>
            </p:nvSpPr>
            <p:spPr>
              <a:xfrm>
                <a:off x="7416165" y="2879048"/>
                <a:ext cx="1463090" cy="285099"/>
              </a:xfrm>
              <a:prstGeom prst="rect">
                <a:avLst/>
              </a:prstGeom>
              <a:noFill/>
            </p:spPr>
            <p:txBody>
              <a:bodyPr wrap="square" rtlCol="0">
                <a:spAutoFit/>
              </a:bodyPr>
              <a:lstStyle/>
              <a:p>
                <a:pPr algn="ctr">
                  <a:buClr>
                    <a:schemeClr val="bg2"/>
                  </a:buClr>
                </a:pPr>
                <a:r>
                  <a:rPr kumimoji="1" lang="en-US" altLang="ja-JP" sz="1050" dirty="0" smtClean="0">
                    <a:solidFill>
                      <a:srgbClr val="5A5A5A"/>
                    </a:solidFill>
                    <a:latin typeface="メイリオ" panose="020B0604030504040204" pitchFamily="50" charset="-128"/>
                    <a:ea typeface="メイリオ" panose="020B0604030504040204" pitchFamily="50" charset="-128"/>
                  </a:rPr>
                  <a:t>20</a:t>
                </a:r>
                <a:r>
                  <a:rPr kumimoji="1" lang="ja-JP" altLang="en-US" sz="1050" dirty="0" smtClean="0">
                    <a:solidFill>
                      <a:srgbClr val="5A5A5A"/>
                    </a:solidFill>
                    <a:latin typeface="メイリオ" panose="020B0604030504040204" pitchFamily="50" charset="-128"/>
                    <a:ea typeface="メイリオ" panose="020B0604030504040204" pitchFamily="50" charset="-128"/>
                  </a:rPr>
                  <a:t>日稼働時賃率</a:t>
                </a:r>
                <a:endParaRPr kumimoji="1" lang="ja-JP" altLang="en-US" sz="1050" dirty="0">
                  <a:solidFill>
                    <a:srgbClr val="5A5A5A"/>
                  </a:solidFill>
                  <a:latin typeface="メイリオ" panose="020B0604030504040204" pitchFamily="50" charset="-128"/>
                  <a:ea typeface="メイリオ" panose="020B0604030504040204" pitchFamily="50" charset="-128"/>
                </a:endParaRPr>
              </a:p>
            </p:txBody>
          </p:sp>
        </p:grpSp>
        <p:sp>
          <p:nvSpPr>
            <p:cNvPr id="30" name="乗算 29"/>
            <p:cNvSpPr/>
            <p:nvPr/>
          </p:nvSpPr>
          <p:spPr>
            <a:xfrm>
              <a:off x="6626721" y="2268699"/>
              <a:ext cx="386861" cy="386861"/>
            </a:xfrm>
            <a:prstGeom prst="mathMultiply">
              <a:avLst>
                <a:gd name="adj1" fmla="val 17649"/>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nvGrpSpPr>
          <p:cNvPr id="39" name="グループ化 38"/>
          <p:cNvGrpSpPr/>
          <p:nvPr/>
        </p:nvGrpSpPr>
        <p:grpSpPr>
          <a:xfrm>
            <a:off x="7119635" y="3921588"/>
            <a:ext cx="2490988" cy="1082192"/>
            <a:chOff x="5486335" y="1749271"/>
            <a:chExt cx="2796905" cy="1215096"/>
          </a:xfrm>
        </p:grpSpPr>
        <p:grpSp>
          <p:nvGrpSpPr>
            <p:cNvPr id="40" name="グループ化 39"/>
            <p:cNvGrpSpPr/>
            <p:nvPr/>
          </p:nvGrpSpPr>
          <p:grpSpPr>
            <a:xfrm>
              <a:off x="5486335" y="1749271"/>
              <a:ext cx="1204542" cy="1215096"/>
              <a:chOff x="6131641" y="1732866"/>
              <a:chExt cx="1204542" cy="1215096"/>
            </a:xfrm>
          </p:grpSpPr>
          <p:sp>
            <p:nvSpPr>
              <p:cNvPr id="45" name="テキスト ボックス 44">
                <a:extLst>
                  <a:ext uri="{FF2B5EF4-FFF2-40B4-BE49-F238E27FC236}">
                    <a16:creationId xmlns:a16="http://schemas.microsoft.com/office/drawing/2014/main" id="{037A63DB-88A2-8CF0-83EC-004FE6F6B632}"/>
                  </a:ext>
                </a:extLst>
              </p:cNvPr>
              <p:cNvSpPr txBox="1"/>
              <p:nvPr/>
            </p:nvSpPr>
            <p:spPr>
              <a:xfrm>
                <a:off x="6131641" y="1732866"/>
                <a:ext cx="1204542" cy="285099"/>
              </a:xfrm>
              <a:prstGeom prst="rect">
                <a:avLst/>
              </a:prstGeom>
              <a:noFill/>
            </p:spPr>
            <p:txBody>
              <a:bodyPr wrap="square" rtlCol="0">
                <a:spAutoFit/>
              </a:bodyPr>
              <a:lstStyle/>
              <a:p>
                <a:pPr algn="ctr">
                  <a:buClr>
                    <a:schemeClr val="bg2"/>
                  </a:buClr>
                </a:pPr>
                <a:r>
                  <a:rPr kumimoji="1" lang="ja-JP" altLang="en-US" sz="1050" dirty="0" smtClean="0">
                    <a:solidFill>
                      <a:srgbClr val="5A5A5A"/>
                    </a:solidFill>
                    <a:latin typeface="メイリオ" panose="020B0604030504040204" pitchFamily="50" charset="-128"/>
                    <a:ea typeface="メイリオ" panose="020B0604030504040204" pitchFamily="50" charset="-128"/>
                  </a:rPr>
                  <a:t>年間削減経費</a:t>
                </a:r>
                <a:endParaRPr kumimoji="1" lang="ja-JP" altLang="en-US" sz="1050" dirty="0">
                  <a:solidFill>
                    <a:srgbClr val="5A5A5A"/>
                  </a:solidFill>
                  <a:latin typeface="メイリオ" panose="020B0604030504040204" pitchFamily="50" charset="-128"/>
                  <a:ea typeface="メイリオ" panose="020B0604030504040204" pitchFamily="50" charset="-128"/>
                </a:endParaRPr>
              </a:p>
            </p:txBody>
          </p:sp>
          <p:sp>
            <p:nvSpPr>
              <p:cNvPr id="46" name="楕円 45"/>
              <p:cNvSpPr/>
              <p:nvPr/>
            </p:nvSpPr>
            <p:spPr>
              <a:xfrm>
                <a:off x="6230359" y="1940855"/>
                <a:ext cx="1007107" cy="1007107"/>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800" dirty="0">
                    <a:solidFill>
                      <a:srgbClr val="5A5A5A"/>
                    </a:solidFill>
                    <a:latin typeface="メイリオ" panose="020B0604030504040204" pitchFamily="50" charset="-128"/>
                    <a:ea typeface="メイリオ" panose="020B0604030504040204" pitchFamily="50" charset="-128"/>
                  </a:rPr>
                  <a:t>317,604</a:t>
                </a:r>
              </a:p>
            </p:txBody>
          </p:sp>
        </p:grpSp>
        <p:grpSp>
          <p:nvGrpSpPr>
            <p:cNvPr id="41" name="グループ化 40"/>
            <p:cNvGrpSpPr/>
            <p:nvPr/>
          </p:nvGrpSpPr>
          <p:grpSpPr>
            <a:xfrm>
              <a:off x="6820150" y="1749271"/>
              <a:ext cx="1463090" cy="1215096"/>
              <a:chOff x="7416165" y="2879048"/>
              <a:chExt cx="1463090" cy="1215096"/>
            </a:xfrm>
          </p:grpSpPr>
          <p:sp>
            <p:nvSpPr>
              <p:cNvPr id="43" name="楕円 42"/>
              <p:cNvSpPr/>
              <p:nvPr/>
            </p:nvSpPr>
            <p:spPr>
              <a:xfrm>
                <a:off x="7644159" y="3087037"/>
                <a:ext cx="1007107" cy="1007107"/>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1000" dirty="0" smtClean="0">
                    <a:solidFill>
                      <a:srgbClr val="5A5A5A"/>
                    </a:solidFill>
                    <a:latin typeface="メイリオ" panose="020B0604030504040204" pitchFamily="50" charset="-128"/>
                    <a:ea typeface="メイリオ" panose="020B0604030504040204" pitchFamily="50" charset="-128"/>
                  </a:rPr>
                  <a:t>591</a:t>
                </a:r>
                <a:endParaRPr kumimoji="1" lang="en-US" altLang="ja-JP" sz="1000" dirty="0">
                  <a:solidFill>
                    <a:srgbClr val="5A5A5A"/>
                  </a:solidFill>
                  <a:latin typeface="メイリオ" panose="020B0604030504040204" pitchFamily="50" charset="-128"/>
                  <a:ea typeface="メイリオ" panose="020B0604030504040204" pitchFamily="50" charset="-128"/>
                </a:endParaRPr>
              </a:p>
            </p:txBody>
          </p:sp>
          <p:sp>
            <p:nvSpPr>
              <p:cNvPr id="44" name="テキスト ボックス 43">
                <a:extLst>
                  <a:ext uri="{FF2B5EF4-FFF2-40B4-BE49-F238E27FC236}">
                    <a16:creationId xmlns:a16="http://schemas.microsoft.com/office/drawing/2014/main" id="{037A63DB-88A2-8CF0-83EC-004FE6F6B632}"/>
                  </a:ext>
                </a:extLst>
              </p:cNvPr>
              <p:cNvSpPr txBox="1"/>
              <p:nvPr/>
            </p:nvSpPr>
            <p:spPr>
              <a:xfrm>
                <a:off x="7416165" y="2879048"/>
                <a:ext cx="1463090" cy="285099"/>
              </a:xfrm>
              <a:prstGeom prst="rect">
                <a:avLst/>
              </a:prstGeom>
              <a:noFill/>
            </p:spPr>
            <p:txBody>
              <a:bodyPr wrap="square" rtlCol="0">
                <a:spAutoFit/>
              </a:bodyPr>
              <a:lstStyle/>
              <a:p>
                <a:pPr algn="ctr">
                  <a:buClr>
                    <a:schemeClr val="bg2"/>
                  </a:buClr>
                </a:pPr>
                <a:r>
                  <a:rPr kumimoji="1" lang="ja-JP" altLang="en-US" sz="1050" dirty="0" smtClean="0">
                    <a:solidFill>
                      <a:srgbClr val="5A5A5A"/>
                    </a:solidFill>
                    <a:latin typeface="メイリオ" panose="020B0604030504040204" pitchFamily="50" charset="-128"/>
                    <a:ea typeface="メイリオ" panose="020B0604030504040204" pitchFamily="50" charset="-128"/>
                  </a:rPr>
                  <a:t>社員数</a:t>
                </a:r>
                <a:endParaRPr kumimoji="1" lang="ja-JP" altLang="en-US" sz="1050" dirty="0">
                  <a:solidFill>
                    <a:srgbClr val="5A5A5A"/>
                  </a:solidFill>
                  <a:latin typeface="メイリオ" panose="020B0604030504040204" pitchFamily="50" charset="-128"/>
                  <a:ea typeface="メイリオ" panose="020B0604030504040204" pitchFamily="50" charset="-128"/>
                </a:endParaRPr>
              </a:p>
            </p:txBody>
          </p:sp>
        </p:grpSp>
        <p:sp>
          <p:nvSpPr>
            <p:cNvPr id="42" name="乗算 41"/>
            <p:cNvSpPr/>
            <p:nvPr/>
          </p:nvSpPr>
          <p:spPr>
            <a:xfrm>
              <a:off x="6626721" y="2268699"/>
              <a:ext cx="386861" cy="386861"/>
            </a:xfrm>
            <a:prstGeom prst="mathMultiply">
              <a:avLst>
                <a:gd name="adj1" fmla="val 17649"/>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Tree>
    <p:extLst>
      <p:ext uri="{BB962C8B-B14F-4D97-AF65-F5344CB8AC3E}">
        <p14:creationId xmlns:p14="http://schemas.microsoft.com/office/powerpoint/2010/main" val="22242835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56"/>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539971FB-C93A-FA48-7F4D-A1901E45B534}"/>
              </a:ext>
            </a:extLst>
          </p:cNvPr>
          <p:cNvSpPr txBox="1"/>
          <p:nvPr/>
        </p:nvSpPr>
        <p:spPr>
          <a:xfrm>
            <a:off x="1269643" y="1830387"/>
            <a:ext cx="3366694" cy="923330"/>
          </a:xfrm>
          <a:prstGeom prst="rect">
            <a:avLst/>
          </a:prstGeom>
          <a:noFill/>
        </p:spPr>
        <p:txBody>
          <a:bodyPr wrap="square" rtlCol="0">
            <a:spAutoFit/>
          </a:bodyPr>
          <a:lstStyle/>
          <a:p>
            <a:r>
              <a:rPr kumimoji="1" lang="en-US" altLang="ja-JP" sz="5400" b="1" dirty="0" smtClean="0">
                <a:solidFill>
                  <a:schemeClr val="tx1">
                    <a:lumMod val="85000"/>
                    <a:lumOff val="15000"/>
                  </a:schemeClr>
                </a:solidFill>
                <a:latin typeface="メイリオ" panose="020B0604030504040204" pitchFamily="50" charset="-128"/>
                <a:ea typeface="メイリオ" panose="020B0604030504040204" pitchFamily="50" charset="-128"/>
              </a:rPr>
              <a:t>68.30</a:t>
            </a:r>
            <a:r>
              <a:rPr kumimoji="1" lang="ja-JP" altLang="en-US" sz="3600" b="1" dirty="0" smtClean="0">
                <a:solidFill>
                  <a:schemeClr val="tx1">
                    <a:lumMod val="85000"/>
                    <a:lumOff val="15000"/>
                  </a:schemeClr>
                </a:solidFill>
                <a:latin typeface="メイリオ" panose="020B0604030504040204" pitchFamily="50" charset="-128"/>
                <a:ea typeface="メイリオ" panose="020B0604030504040204" pitchFamily="50" charset="-128"/>
              </a:rPr>
              <a:t>時間</a:t>
            </a:r>
            <a:endParaRPr kumimoji="1" lang="ja-JP" altLang="en-US" sz="40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29</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6</a:t>
            </a:r>
            <a:r>
              <a:rPr kumimoji="1" lang="en-US" altLang="ja-JP" dirty="0" smtClean="0">
                <a:latin typeface="メイリオ" panose="020B0604030504040204" pitchFamily="50" charset="-128"/>
                <a:ea typeface="メイリオ" panose="020B0604030504040204" pitchFamily="50" charset="-128"/>
              </a:rPr>
              <a:t>. </a:t>
            </a:r>
            <a:r>
              <a:rPr kumimoji="1" lang="ja-JP" altLang="en-US" dirty="0" smtClean="0">
                <a:latin typeface="メイリオ" panose="020B0604030504040204" pitchFamily="50" charset="-128"/>
                <a:ea typeface="メイリオ" panose="020B0604030504040204" pitchFamily="50" charset="-128"/>
              </a:rPr>
              <a:t>改善効果</a:t>
            </a:r>
            <a:endParaRPr kumimoji="1" lang="ja-JP" altLang="en-US"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983156AD-4CF6-0EFB-74FC-902E6F459A7B}"/>
              </a:ext>
            </a:extLst>
          </p:cNvPr>
          <p:cNvSpPr txBox="1"/>
          <p:nvPr/>
        </p:nvSpPr>
        <p:spPr>
          <a:xfrm>
            <a:off x="954001" y="943391"/>
            <a:ext cx="4501663"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en-US" altLang="ja-JP" sz="1800" dirty="0">
                <a:solidFill>
                  <a:schemeClr val="tx1">
                    <a:lumMod val="85000"/>
                    <a:lumOff val="15000"/>
                  </a:schemeClr>
                </a:solidFill>
                <a:latin typeface="メイリオ" panose="020B0604030504040204" pitchFamily="50" charset="-128"/>
                <a:ea typeface="メイリオ" panose="020B0604030504040204" pitchFamily="50" charset="-128"/>
              </a:rPr>
              <a:t>KCBS</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事業部</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の削減</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経費を</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計算（</a:t>
            </a:r>
            <a:r>
              <a:rPr kumimoji="1" lang="ja-JP" altLang="en-US" sz="1800" b="1" dirty="0" smtClean="0">
                <a:solidFill>
                  <a:schemeClr val="tx1">
                    <a:lumMod val="85000"/>
                    <a:lumOff val="15000"/>
                  </a:schemeClr>
                </a:solidFill>
                <a:latin typeface="メイリオ" panose="020B0604030504040204" pitchFamily="50" charset="-128"/>
                <a:ea typeface="メイリオ" panose="020B0604030504040204" pitchFamily="50" charset="-128"/>
              </a:rPr>
              <a:t>年間</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8788DA3B-D8F1-5395-1CC9-E7708F0AEDB0}"/>
              </a:ext>
            </a:extLst>
          </p:cNvPr>
          <p:cNvSpPr txBox="1"/>
          <p:nvPr/>
        </p:nvSpPr>
        <p:spPr>
          <a:xfrm>
            <a:off x="1269643" y="3021526"/>
            <a:ext cx="3792389" cy="923330"/>
          </a:xfrm>
          <a:prstGeom prst="rect">
            <a:avLst/>
          </a:prstGeom>
          <a:noFill/>
        </p:spPr>
        <p:txBody>
          <a:bodyPr wrap="square" rtlCol="0">
            <a:spAutoFit/>
          </a:bodyPr>
          <a:lstStyle/>
          <a:p>
            <a:r>
              <a:rPr kumimoji="1" lang="en-US" altLang="ja-JP" sz="5400" b="1" dirty="0" smtClean="0">
                <a:solidFill>
                  <a:schemeClr val="tx1">
                    <a:lumMod val="85000"/>
                    <a:lumOff val="15000"/>
                  </a:schemeClr>
                </a:solidFill>
                <a:latin typeface="メイリオ" panose="020B0604030504040204" pitchFamily="50" charset="-128"/>
                <a:ea typeface="メイリオ" panose="020B0604030504040204" pitchFamily="50" charset="-128"/>
              </a:rPr>
              <a:t>317,604</a:t>
            </a:r>
            <a:r>
              <a:rPr kumimoji="1" lang="ja-JP" altLang="en-US" sz="3600" b="1" dirty="0" smtClean="0">
                <a:solidFill>
                  <a:schemeClr val="tx1">
                    <a:lumMod val="85000"/>
                    <a:lumOff val="15000"/>
                  </a:schemeClr>
                </a:solidFill>
                <a:latin typeface="メイリオ" panose="020B0604030504040204" pitchFamily="50" charset="-128"/>
                <a:ea typeface="メイリオ" panose="020B0604030504040204" pitchFamily="50" charset="-128"/>
              </a:rPr>
              <a:t>円</a:t>
            </a:r>
            <a:endParaRPr kumimoji="1" lang="ja-JP" altLang="en-US" sz="16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9" name="テキスト ボックス 18">
            <a:extLst>
              <a:ext uri="{FF2B5EF4-FFF2-40B4-BE49-F238E27FC236}">
                <a16:creationId xmlns:a16="http://schemas.microsoft.com/office/drawing/2014/main" id="{F82236C3-E03F-53CD-B0BA-CC9742039D83}"/>
              </a:ext>
            </a:extLst>
          </p:cNvPr>
          <p:cNvSpPr txBox="1"/>
          <p:nvPr/>
        </p:nvSpPr>
        <p:spPr>
          <a:xfrm>
            <a:off x="1269643" y="4212667"/>
            <a:ext cx="5406441" cy="923330"/>
          </a:xfrm>
          <a:prstGeom prst="rect">
            <a:avLst/>
          </a:prstGeom>
          <a:noFill/>
        </p:spPr>
        <p:txBody>
          <a:bodyPr wrap="square" rtlCol="0">
            <a:spAutoFit/>
          </a:bodyPr>
          <a:lstStyle/>
          <a:p>
            <a:r>
              <a:rPr kumimoji="1" lang="en-US" altLang="ja-JP" sz="5400" b="1" dirty="0" smtClean="0">
                <a:solidFill>
                  <a:schemeClr val="tx1">
                    <a:lumMod val="85000"/>
                    <a:lumOff val="15000"/>
                  </a:schemeClr>
                </a:solidFill>
                <a:latin typeface="メイリオ" panose="020B0604030504040204" pitchFamily="50" charset="-128"/>
                <a:ea typeface="メイリオ" panose="020B0604030504040204" pitchFamily="50" charset="-128"/>
              </a:rPr>
              <a:t>187,704,141</a:t>
            </a:r>
            <a:r>
              <a:rPr kumimoji="1" lang="ja-JP" altLang="en-US" sz="3600" b="1" dirty="0" smtClean="0">
                <a:solidFill>
                  <a:schemeClr val="tx1">
                    <a:lumMod val="85000"/>
                    <a:lumOff val="15000"/>
                  </a:schemeClr>
                </a:solidFill>
                <a:latin typeface="メイリオ" panose="020B0604030504040204" pitchFamily="50" charset="-128"/>
                <a:ea typeface="メイリオ" panose="020B0604030504040204" pitchFamily="50" charset="-128"/>
              </a:rPr>
              <a:t>円</a:t>
            </a:r>
            <a:endParaRPr kumimoji="1" lang="ja-JP" altLang="en-US" sz="105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3" name="テキスト ボックス 22">
            <a:extLst>
              <a:ext uri="{FF2B5EF4-FFF2-40B4-BE49-F238E27FC236}">
                <a16:creationId xmlns:a16="http://schemas.microsoft.com/office/drawing/2014/main" id="{539971FB-C93A-FA48-7F4D-A1901E45B534}"/>
              </a:ext>
            </a:extLst>
          </p:cNvPr>
          <p:cNvSpPr txBox="1"/>
          <p:nvPr/>
        </p:nvSpPr>
        <p:spPr>
          <a:xfrm>
            <a:off x="954001" y="5303110"/>
            <a:ext cx="8523375" cy="1022569"/>
          </a:xfrm>
          <a:prstGeom prst="rect">
            <a:avLst/>
          </a:prstGeom>
          <a:solidFill>
            <a:srgbClr val="E7EFF9"/>
          </a:solidFill>
          <a:ln>
            <a:noFill/>
          </a:ln>
        </p:spPr>
        <p:txBody>
          <a:bodyPr wrap="square" tIns="144000" rtlCol="0">
            <a:spAutoFit/>
          </a:bodyPr>
          <a:lstStyle/>
          <a:p>
            <a:r>
              <a:rPr kumimoji="1" lang="en-US" altLang="ja-JP" sz="2400" b="1" dirty="0" smtClean="0">
                <a:solidFill>
                  <a:schemeClr val="tx1">
                    <a:lumMod val="85000"/>
                    <a:lumOff val="15000"/>
                  </a:schemeClr>
                </a:solidFill>
                <a:latin typeface="メイリオ" panose="020B0604030504040204" pitchFamily="50" charset="-128"/>
                <a:ea typeface="メイリオ" panose="020B0604030504040204" pitchFamily="50" charset="-128"/>
              </a:rPr>
              <a:t>KCBS</a:t>
            </a:r>
            <a:r>
              <a:rPr kumimoji="1" lang="ja-JP" altLang="en-US" sz="2400" b="1" dirty="0" smtClean="0">
                <a:solidFill>
                  <a:schemeClr val="tx1">
                    <a:lumMod val="85000"/>
                    <a:lumOff val="15000"/>
                  </a:schemeClr>
                </a:solidFill>
                <a:latin typeface="メイリオ" panose="020B0604030504040204" pitchFamily="50" charset="-128"/>
                <a:ea typeface="メイリオ" panose="020B0604030504040204" pitchFamily="50" charset="-128"/>
              </a:rPr>
              <a:t>事業部全体</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で</a:t>
            </a:r>
            <a:r>
              <a:rPr kumimoji="1" lang="ja-JP" altLang="en-US" sz="2400" b="1" dirty="0" smtClean="0">
                <a:solidFill>
                  <a:schemeClr val="tx1">
                    <a:lumMod val="85000"/>
                    <a:lumOff val="15000"/>
                  </a:schemeClr>
                </a:solidFill>
                <a:latin typeface="メイリオ" panose="020B0604030504040204" pitchFamily="50" charset="-128"/>
                <a:ea typeface="メイリオ" panose="020B0604030504040204" pitchFamily="50" charset="-128"/>
              </a:rPr>
              <a:t>年間約</a:t>
            </a:r>
            <a:r>
              <a:rPr kumimoji="1" lang="en-US" altLang="ja-JP" sz="5400" b="1" dirty="0" smtClean="0">
                <a:solidFill>
                  <a:srgbClr val="EA0000"/>
                </a:solidFill>
                <a:latin typeface="メイリオ" panose="020B0604030504040204" pitchFamily="50" charset="-128"/>
                <a:ea typeface="メイリオ" panose="020B0604030504040204" pitchFamily="50" charset="-128"/>
              </a:rPr>
              <a:t>1.8</a:t>
            </a:r>
            <a:r>
              <a:rPr kumimoji="1" lang="ja-JP" altLang="en-US" sz="5400" b="1" dirty="0" smtClean="0">
                <a:solidFill>
                  <a:srgbClr val="EA0000"/>
                </a:solidFill>
                <a:latin typeface="メイリオ" panose="020B0604030504040204" pitchFamily="50" charset="-128"/>
                <a:ea typeface="メイリオ" panose="020B0604030504040204" pitchFamily="50" charset="-128"/>
              </a:rPr>
              <a:t>億円</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の削減が見込める</a:t>
            </a:r>
            <a:endPar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0" name="正方形/長方形 9"/>
          <p:cNvSpPr/>
          <p:nvPr/>
        </p:nvSpPr>
        <p:spPr>
          <a:xfrm>
            <a:off x="1269643" y="1542594"/>
            <a:ext cx="2101857" cy="307777"/>
          </a:xfrm>
          <a:prstGeom prst="rect">
            <a:avLst/>
          </a:prstGeom>
        </p:spPr>
        <p:txBody>
          <a:bodyPr wrap="none">
            <a:spAutoFit/>
          </a:bodyPr>
          <a:lstStyle/>
          <a:p>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人あたりの削減時間は</a:t>
            </a:r>
            <a:endParaRPr lang="ja-JP" altLang="en-US" dirty="0"/>
          </a:p>
        </p:txBody>
      </p:sp>
      <p:sp>
        <p:nvSpPr>
          <p:cNvPr id="12" name="正方形/長方形 11"/>
          <p:cNvSpPr/>
          <p:nvPr/>
        </p:nvSpPr>
        <p:spPr>
          <a:xfrm>
            <a:off x="1269643" y="2733733"/>
            <a:ext cx="2101857" cy="307777"/>
          </a:xfrm>
          <a:prstGeom prst="rect">
            <a:avLst/>
          </a:prstGeom>
        </p:spPr>
        <p:txBody>
          <a:bodyPr wrap="none">
            <a:spAutoFit/>
          </a:bodyPr>
          <a:lstStyle/>
          <a:p>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人あたりの</a:t>
            </a:r>
            <a:r>
              <a:rPr kumimoji="1" lang="ja-JP" altLang="en-US" dirty="0" smtClean="0">
                <a:solidFill>
                  <a:schemeClr val="tx1">
                    <a:lumMod val="85000"/>
                    <a:lumOff val="15000"/>
                  </a:schemeClr>
                </a:solidFill>
                <a:latin typeface="メイリオ" panose="020B0604030504040204" pitchFamily="50" charset="-128"/>
                <a:ea typeface="メイリオ" panose="020B0604030504040204" pitchFamily="50" charset="-128"/>
              </a:rPr>
              <a:t>削減</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経費</a:t>
            </a:r>
            <a:r>
              <a:rPr kumimoji="1" lang="ja-JP" altLang="en-US" dirty="0" smtClean="0">
                <a:solidFill>
                  <a:schemeClr val="tx1">
                    <a:lumMod val="85000"/>
                    <a:lumOff val="15000"/>
                  </a:schemeClr>
                </a:solidFill>
                <a:latin typeface="メイリオ" panose="020B0604030504040204" pitchFamily="50" charset="-128"/>
                <a:ea typeface="メイリオ" panose="020B0604030504040204" pitchFamily="50" charset="-128"/>
              </a:rPr>
              <a:t>は</a:t>
            </a:r>
            <a:endParaRPr lang="ja-JP" altLang="en-US" dirty="0"/>
          </a:p>
        </p:txBody>
      </p:sp>
      <p:sp>
        <p:nvSpPr>
          <p:cNvPr id="14" name="正方形/長方形 13"/>
          <p:cNvSpPr/>
          <p:nvPr/>
        </p:nvSpPr>
        <p:spPr>
          <a:xfrm>
            <a:off x="1269643" y="3924872"/>
            <a:ext cx="1951175" cy="307777"/>
          </a:xfrm>
          <a:prstGeom prst="rect">
            <a:avLst/>
          </a:prstGeom>
        </p:spPr>
        <p:txBody>
          <a:bodyPr wrap="none">
            <a:spAutoFit/>
          </a:bodyPr>
          <a:lstStyle/>
          <a:p>
            <a:r>
              <a:rPr kumimoji="1" lang="en-US" altLang="ja-JP" dirty="0">
                <a:latin typeface="メイリオ" panose="020B0604030504040204" pitchFamily="50" charset="-128"/>
                <a:ea typeface="メイリオ" panose="020B0604030504040204" pitchFamily="50" charset="-128"/>
              </a:rPr>
              <a:t>KCBS</a:t>
            </a:r>
            <a:r>
              <a:rPr kumimoji="1" lang="ja-JP" altLang="ja-JP" dirty="0">
                <a:latin typeface="メイリオ" panose="020B0604030504040204" pitchFamily="50" charset="-128"/>
                <a:ea typeface="メイリオ" panose="020B0604030504040204" pitchFamily="50" charset="-128"/>
              </a:rPr>
              <a:t>事業部</a:t>
            </a:r>
            <a:r>
              <a:rPr kumimoji="1" lang="ja-JP" altLang="ja-JP" dirty="0" smtClean="0">
                <a:latin typeface="メイリオ" panose="020B0604030504040204" pitchFamily="50" charset="-128"/>
                <a:ea typeface="メイリオ" panose="020B0604030504040204" pitchFamily="50" charset="-128"/>
              </a:rPr>
              <a:t>全体</a:t>
            </a:r>
            <a:r>
              <a:rPr kumimoji="1" lang="ja-JP" altLang="en-US" dirty="0" smtClean="0">
                <a:latin typeface="メイリオ" panose="020B0604030504040204" pitchFamily="50" charset="-128"/>
                <a:ea typeface="メイリオ" panose="020B0604030504040204" pitchFamily="50" charset="-128"/>
              </a:rPr>
              <a:t>で</a:t>
            </a:r>
            <a:r>
              <a:rPr kumimoji="1" lang="ja-JP" altLang="en-US" dirty="0" smtClean="0">
                <a:solidFill>
                  <a:schemeClr val="tx1">
                    <a:lumMod val="85000"/>
                    <a:lumOff val="15000"/>
                  </a:schemeClr>
                </a:solidFill>
                <a:latin typeface="メイリオ" panose="020B0604030504040204" pitchFamily="50" charset="-128"/>
                <a:ea typeface="メイリオ" panose="020B0604030504040204" pitchFamily="50" charset="-128"/>
              </a:rPr>
              <a:t>は</a:t>
            </a:r>
            <a:endParaRPr lang="ja-JP" altLang="en-US" dirty="0">
              <a:latin typeface="メイリオ" panose="020B0604030504040204" pitchFamily="50" charset="-128"/>
              <a:ea typeface="メイリオ" panose="020B0604030504040204" pitchFamily="50" charset="-128"/>
            </a:endParaRPr>
          </a:p>
        </p:txBody>
      </p:sp>
      <p:grpSp>
        <p:nvGrpSpPr>
          <p:cNvPr id="7" name="グループ化 6"/>
          <p:cNvGrpSpPr/>
          <p:nvPr/>
        </p:nvGrpSpPr>
        <p:grpSpPr>
          <a:xfrm>
            <a:off x="4513510" y="1542710"/>
            <a:ext cx="3678917" cy="1082192"/>
            <a:chOff x="5486335" y="1749271"/>
            <a:chExt cx="4130724" cy="1215096"/>
          </a:xfrm>
        </p:grpSpPr>
        <p:grpSp>
          <p:nvGrpSpPr>
            <p:cNvPr id="4" name="グループ化 3"/>
            <p:cNvGrpSpPr/>
            <p:nvPr/>
          </p:nvGrpSpPr>
          <p:grpSpPr>
            <a:xfrm>
              <a:off x="5486335" y="1749271"/>
              <a:ext cx="1204542" cy="1215096"/>
              <a:chOff x="6131641" y="1732866"/>
              <a:chExt cx="1204542" cy="1215096"/>
            </a:xfrm>
          </p:grpSpPr>
          <p:sp>
            <p:nvSpPr>
              <p:cNvPr id="15" name="テキスト ボックス 14">
                <a:extLst>
                  <a:ext uri="{FF2B5EF4-FFF2-40B4-BE49-F238E27FC236}">
                    <a16:creationId xmlns:a16="http://schemas.microsoft.com/office/drawing/2014/main" id="{037A63DB-88A2-8CF0-83EC-004FE6F6B632}"/>
                  </a:ext>
                </a:extLst>
              </p:cNvPr>
              <p:cNvSpPr txBox="1"/>
              <p:nvPr/>
            </p:nvSpPr>
            <p:spPr>
              <a:xfrm>
                <a:off x="6131641" y="1732866"/>
                <a:ext cx="1204542" cy="285099"/>
              </a:xfrm>
              <a:prstGeom prst="rect">
                <a:avLst/>
              </a:prstGeom>
              <a:noFill/>
            </p:spPr>
            <p:txBody>
              <a:bodyPr wrap="square" rtlCol="0">
                <a:spAutoFit/>
              </a:bodyPr>
              <a:lstStyle/>
              <a:p>
                <a:pPr algn="ctr">
                  <a:buClr>
                    <a:schemeClr val="bg2"/>
                  </a:buClr>
                </a:pPr>
                <a:r>
                  <a:rPr kumimoji="1" lang="en-US" altLang="ja-JP" sz="1050" dirty="0" smtClean="0">
                    <a:solidFill>
                      <a:srgbClr val="5A5A5A"/>
                    </a:solidFill>
                    <a:latin typeface="メイリオ" panose="020B0604030504040204" pitchFamily="50" charset="-128"/>
                    <a:ea typeface="メイリオ" panose="020B0604030504040204" pitchFamily="50" charset="-128"/>
                  </a:rPr>
                  <a:t>1</a:t>
                </a:r>
                <a:r>
                  <a:rPr kumimoji="1" lang="ja-JP" altLang="en-US" sz="1050" dirty="0" smtClean="0">
                    <a:solidFill>
                      <a:srgbClr val="5A5A5A"/>
                    </a:solidFill>
                    <a:latin typeface="メイリオ" panose="020B0604030504040204" pitchFamily="50" charset="-128"/>
                    <a:ea typeface="メイリオ" panose="020B0604030504040204" pitchFamily="50" charset="-128"/>
                  </a:rPr>
                  <a:t>日の</a:t>
                </a:r>
                <a:r>
                  <a:rPr kumimoji="1" lang="ja-JP" altLang="en-US" sz="1050" dirty="0">
                    <a:solidFill>
                      <a:srgbClr val="5A5A5A"/>
                    </a:solidFill>
                    <a:latin typeface="メイリオ" panose="020B0604030504040204" pitchFamily="50" charset="-128"/>
                    <a:ea typeface="メイリオ" panose="020B0604030504040204" pitchFamily="50" charset="-128"/>
                  </a:rPr>
                  <a:t>削減</a:t>
                </a:r>
                <a:r>
                  <a:rPr kumimoji="1" lang="ja-JP" altLang="en-US" sz="1050" dirty="0" smtClean="0">
                    <a:solidFill>
                      <a:srgbClr val="5A5A5A"/>
                    </a:solidFill>
                    <a:latin typeface="メイリオ" panose="020B0604030504040204" pitchFamily="50" charset="-128"/>
                    <a:ea typeface="メイリオ" panose="020B0604030504040204" pitchFamily="50" charset="-128"/>
                  </a:rPr>
                  <a:t>時間</a:t>
                </a:r>
                <a:endParaRPr kumimoji="1" lang="ja-JP" altLang="en-US" sz="1050" dirty="0">
                  <a:solidFill>
                    <a:srgbClr val="5A5A5A"/>
                  </a:solidFill>
                  <a:latin typeface="メイリオ" panose="020B0604030504040204" pitchFamily="50" charset="-128"/>
                  <a:ea typeface="メイリオ" panose="020B0604030504040204" pitchFamily="50" charset="-128"/>
                </a:endParaRPr>
              </a:p>
            </p:txBody>
          </p:sp>
          <p:sp>
            <p:nvSpPr>
              <p:cNvPr id="17" name="楕円 16"/>
              <p:cNvSpPr/>
              <p:nvPr/>
            </p:nvSpPr>
            <p:spPr>
              <a:xfrm>
                <a:off x="6230359" y="1940855"/>
                <a:ext cx="1007107" cy="1007107"/>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1000" dirty="0">
                    <a:solidFill>
                      <a:srgbClr val="5A5A5A"/>
                    </a:solidFill>
                    <a:latin typeface="メイリオ" panose="020B0604030504040204" pitchFamily="50" charset="-128"/>
                    <a:ea typeface="メイリオ" panose="020B0604030504040204" pitchFamily="50" charset="-128"/>
                  </a:rPr>
                  <a:t>17.08</a:t>
                </a:r>
              </a:p>
            </p:txBody>
          </p:sp>
        </p:grpSp>
        <p:grpSp>
          <p:nvGrpSpPr>
            <p:cNvPr id="2" name="グループ化 1"/>
            <p:cNvGrpSpPr/>
            <p:nvPr/>
          </p:nvGrpSpPr>
          <p:grpSpPr>
            <a:xfrm>
              <a:off x="6949426" y="1749271"/>
              <a:ext cx="1204542" cy="1215096"/>
              <a:chOff x="7545441" y="2879048"/>
              <a:chExt cx="1204542" cy="1215096"/>
            </a:xfrm>
          </p:grpSpPr>
          <p:sp>
            <p:nvSpPr>
              <p:cNvPr id="18" name="テキスト ボックス 17">
                <a:extLst>
                  <a:ext uri="{FF2B5EF4-FFF2-40B4-BE49-F238E27FC236}">
                    <a16:creationId xmlns:a16="http://schemas.microsoft.com/office/drawing/2014/main" id="{037A63DB-88A2-8CF0-83EC-004FE6F6B632}"/>
                  </a:ext>
                </a:extLst>
              </p:cNvPr>
              <p:cNvSpPr txBox="1"/>
              <p:nvPr/>
            </p:nvSpPr>
            <p:spPr>
              <a:xfrm>
                <a:off x="7545441" y="2879048"/>
                <a:ext cx="1204542" cy="285099"/>
              </a:xfrm>
              <a:prstGeom prst="rect">
                <a:avLst/>
              </a:prstGeom>
              <a:noFill/>
            </p:spPr>
            <p:txBody>
              <a:bodyPr wrap="square" rtlCol="0">
                <a:spAutoFit/>
              </a:bodyPr>
              <a:lstStyle/>
              <a:p>
                <a:pPr algn="ctr">
                  <a:buClr>
                    <a:schemeClr val="bg2"/>
                  </a:buClr>
                </a:pPr>
                <a:r>
                  <a:rPr kumimoji="1" lang="ja-JP" altLang="en-US" sz="1050" dirty="0" smtClean="0">
                    <a:solidFill>
                      <a:srgbClr val="5A5A5A"/>
                    </a:solidFill>
                    <a:latin typeface="メイリオ" panose="020B0604030504040204" pitchFamily="50" charset="-128"/>
                    <a:ea typeface="メイリオ" panose="020B0604030504040204" pitchFamily="50" charset="-128"/>
                  </a:rPr>
                  <a:t>日数</a:t>
                </a:r>
                <a:r>
                  <a:rPr kumimoji="1" lang="en-US" altLang="ja-JP" sz="1050" dirty="0" smtClean="0">
                    <a:solidFill>
                      <a:srgbClr val="5A5A5A"/>
                    </a:solidFill>
                    <a:latin typeface="メイリオ" panose="020B0604030504040204" pitchFamily="50" charset="-128"/>
                    <a:ea typeface="メイリオ" panose="020B0604030504040204" pitchFamily="50" charset="-128"/>
                  </a:rPr>
                  <a:t>/</a:t>
                </a:r>
                <a:r>
                  <a:rPr kumimoji="1" lang="ja-JP" altLang="en-US" sz="1050" dirty="0" smtClean="0">
                    <a:solidFill>
                      <a:srgbClr val="5A5A5A"/>
                    </a:solidFill>
                    <a:latin typeface="メイリオ" panose="020B0604030504040204" pitchFamily="50" charset="-128"/>
                    <a:ea typeface="メイリオ" panose="020B0604030504040204" pitchFamily="50" charset="-128"/>
                  </a:rPr>
                  <a:t>月</a:t>
                </a:r>
                <a:endParaRPr kumimoji="1" lang="ja-JP" altLang="en-US" sz="1050" dirty="0">
                  <a:solidFill>
                    <a:srgbClr val="5A5A5A"/>
                  </a:solidFill>
                  <a:latin typeface="メイリオ" panose="020B0604030504040204" pitchFamily="50" charset="-128"/>
                  <a:ea typeface="メイリオ" panose="020B0604030504040204" pitchFamily="50" charset="-128"/>
                </a:endParaRPr>
              </a:p>
            </p:txBody>
          </p:sp>
          <p:sp>
            <p:nvSpPr>
              <p:cNvPr id="20" name="楕円 19"/>
              <p:cNvSpPr/>
              <p:nvPr/>
            </p:nvSpPr>
            <p:spPr>
              <a:xfrm>
                <a:off x="7644159" y="3087037"/>
                <a:ext cx="1007107" cy="1007107"/>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1000" dirty="0" smtClean="0">
                    <a:solidFill>
                      <a:srgbClr val="5A5A5A"/>
                    </a:solidFill>
                    <a:latin typeface="メイリオ" panose="020B0604030504040204" pitchFamily="50" charset="-128"/>
                    <a:ea typeface="メイリオ" panose="020B0604030504040204" pitchFamily="50" charset="-128"/>
                  </a:rPr>
                  <a:t>20</a:t>
                </a:r>
                <a:endParaRPr kumimoji="1" lang="en-US" altLang="ja-JP" sz="1000" dirty="0">
                  <a:solidFill>
                    <a:srgbClr val="5A5A5A"/>
                  </a:solidFill>
                  <a:latin typeface="メイリオ" panose="020B0604030504040204" pitchFamily="50" charset="-128"/>
                  <a:ea typeface="メイリオ" panose="020B0604030504040204" pitchFamily="50" charset="-128"/>
                </a:endParaRPr>
              </a:p>
            </p:txBody>
          </p:sp>
        </p:grpSp>
        <p:sp>
          <p:nvSpPr>
            <p:cNvPr id="21" name="乗算 20"/>
            <p:cNvSpPr/>
            <p:nvPr/>
          </p:nvSpPr>
          <p:spPr>
            <a:xfrm>
              <a:off x="6626721" y="2268699"/>
              <a:ext cx="386861" cy="386861"/>
            </a:xfrm>
            <a:prstGeom prst="mathMultiply">
              <a:avLst>
                <a:gd name="adj1" fmla="val 17649"/>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nvGrpSpPr>
            <p:cNvPr id="22" name="グループ化 21"/>
            <p:cNvGrpSpPr/>
            <p:nvPr/>
          </p:nvGrpSpPr>
          <p:grpSpPr>
            <a:xfrm>
              <a:off x="8412517" y="1749271"/>
              <a:ext cx="1204542" cy="1215096"/>
              <a:chOff x="7545441" y="2879048"/>
              <a:chExt cx="1204542" cy="1215096"/>
            </a:xfrm>
          </p:grpSpPr>
          <p:sp>
            <p:nvSpPr>
              <p:cNvPr id="24" name="テキスト ボックス 23">
                <a:extLst>
                  <a:ext uri="{FF2B5EF4-FFF2-40B4-BE49-F238E27FC236}">
                    <a16:creationId xmlns:a16="http://schemas.microsoft.com/office/drawing/2014/main" id="{037A63DB-88A2-8CF0-83EC-004FE6F6B632}"/>
                  </a:ext>
                </a:extLst>
              </p:cNvPr>
              <p:cNvSpPr txBox="1"/>
              <p:nvPr/>
            </p:nvSpPr>
            <p:spPr>
              <a:xfrm>
                <a:off x="7545441" y="2879048"/>
                <a:ext cx="1204542" cy="285099"/>
              </a:xfrm>
              <a:prstGeom prst="rect">
                <a:avLst/>
              </a:prstGeom>
              <a:noFill/>
            </p:spPr>
            <p:txBody>
              <a:bodyPr wrap="square" rtlCol="0">
                <a:spAutoFit/>
              </a:bodyPr>
              <a:lstStyle/>
              <a:p>
                <a:pPr algn="ctr">
                  <a:buClr>
                    <a:schemeClr val="bg2"/>
                  </a:buClr>
                </a:pPr>
                <a:r>
                  <a:rPr kumimoji="1" lang="ja-JP" altLang="en-US" sz="1050" dirty="0" smtClean="0">
                    <a:solidFill>
                      <a:srgbClr val="5A5A5A"/>
                    </a:solidFill>
                    <a:latin typeface="メイリオ" panose="020B0604030504040204" pitchFamily="50" charset="-128"/>
                    <a:ea typeface="メイリオ" panose="020B0604030504040204" pitchFamily="50" charset="-128"/>
                  </a:rPr>
                  <a:t>月数</a:t>
                </a:r>
                <a:r>
                  <a:rPr kumimoji="1" lang="en-US" altLang="ja-JP" sz="1050" dirty="0" smtClean="0">
                    <a:solidFill>
                      <a:srgbClr val="5A5A5A"/>
                    </a:solidFill>
                    <a:latin typeface="メイリオ" panose="020B0604030504040204" pitchFamily="50" charset="-128"/>
                    <a:ea typeface="メイリオ" panose="020B0604030504040204" pitchFamily="50" charset="-128"/>
                  </a:rPr>
                  <a:t>/</a:t>
                </a:r>
                <a:r>
                  <a:rPr kumimoji="1" lang="ja-JP" altLang="en-US" sz="1050" dirty="0" smtClean="0">
                    <a:solidFill>
                      <a:srgbClr val="5A5A5A"/>
                    </a:solidFill>
                    <a:latin typeface="メイリオ" panose="020B0604030504040204" pitchFamily="50" charset="-128"/>
                    <a:ea typeface="メイリオ" panose="020B0604030504040204" pitchFamily="50" charset="-128"/>
                  </a:rPr>
                  <a:t>年</a:t>
                </a:r>
                <a:endParaRPr kumimoji="1" lang="ja-JP" altLang="en-US" sz="1050" dirty="0">
                  <a:solidFill>
                    <a:srgbClr val="5A5A5A"/>
                  </a:solidFill>
                  <a:latin typeface="メイリオ" panose="020B0604030504040204" pitchFamily="50" charset="-128"/>
                  <a:ea typeface="メイリオ" panose="020B0604030504040204" pitchFamily="50" charset="-128"/>
                </a:endParaRPr>
              </a:p>
            </p:txBody>
          </p:sp>
          <p:sp>
            <p:nvSpPr>
              <p:cNvPr id="25" name="楕円 24"/>
              <p:cNvSpPr/>
              <p:nvPr/>
            </p:nvSpPr>
            <p:spPr>
              <a:xfrm>
                <a:off x="7644159" y="3087037"/>
                <a:ext cx="1007107" cy="1007107"/>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1000" dirty="0" smtClean="0">
                    <a:solidFill>
                      <a:srgbClr val="5A5A5A"/>
                    </a:solidFill>
                    <a:latin typeface="メイリオ" panose="020B0604030504040204" pitchFamily="50" charset="-128"/>
                    <a:ea typeface="メイリオ" panose="020B0604030504040204" pitchFamily="50" charset="-128"/>
                  </a:rPr>
                  <a:t>12</a:t>
                </a:r>
                <a:endParaRPr kumimoji="1" lang="en-US" altLang="ja-JP" sz="1000" dirty="0">
                  <a:solidFill>
                    <a:srgbClr val="5A5A5A"/>
                  </a:solidFill>
                  <a:latin typeface="メイリオ" panose="020B0604030504040204" pitchFamily="50" charset="-128"/>
                  <a:ea typeface="メイリオ" panose="020B0604030504040204" pitchFamily="50" charset="-128"/>
                </a:endParaRPr>
              </a:p>
            </p:txBody>
          </p:sp>
        </p:grpSp>
        <p:sp>
          <p:nvSpPr>
            <p:cNvPr id="26" name="乗算 25"/>
            <p:cNvSpPr/>
            <p:nvPr/>
          </p:nvSpPr>
          <p:spPr>
            <a:xfrm>
              <a:off x="8083469" y="2268699"/>
              <a:ext cx="386861" cy="386861"/>
            </a:xfrm>
            <a:prstGeom prst="mathMultiply">
              <a:avLst>
                <a:gd name="adj1" fmla="val 17649"/>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nvGrpSpPr>
          <p:cNvPr id="27" name="グループ化 26"/>
          <p:cNvGrpSpPr/>
          <p:nvPr/>
        </p:nvGrpSpPr>
        <p:grpSpPr>
          <a:xfrm>
            <a:off x="5816573" y="2732149"/>
            <a:ext cx="2490988" cy="1082192"/>
            <a:chOff x="5486335" y="1749271"/>
            <a:chExt cx="2796905" cy="1215096"/>
          </a:xfrm>
        </p:grpSpPr>
        <p:grpSp>
          <p:nvGrpSpPr>
            <p:cNvPr id="28" name="グループ化 27"/>
            <p:cNvGrpSpPr/>
            <p:nvPr/>
          </p:nvGrpSpPr>
          <p:grpSpPr>
            <a:xfrm>
              <a:off x="5486335" y="1749271"/>
              <a:ext cx="1204542" cy="1215096"/>
              <a:chOff x="6131641" y="1732866"/>
              <a:chExt cx="1204542" cy="1215096"/>
            </a:xfrm>
          </p:grpSpPr>
          <p:sp>
            <p:nvSpPr>
              <p:cNvPr id="37" name="テキスト ボックス 36">
                <a:extLst>
                  <a:ext uri="{FF2B5EF4-FFF2-40B4-BE49-F238E27FC236}">
                    <a16:creationId xmlns:a16="http://schemas.microsoft.com/office/drawing/2014/main" id="{037A63DB-88A2-8CF0-83EC-004FE6F6B632}"/>
                  </a:ext>
                </a:extLst>
              </p:cNvPr>
              <p:cNvSpPr txBox="1"/>
              <p:nvPr/>
            </p:nvSpPr>
            <p:spPr>
              <a:xfrm>
                <a:off x="6131641" y="1732866"/>
                <a:ext cx="1204542" cy="285099"/>
              </a:xfrm>
              <a:prstGeom prst="rect">
                <a:avLst/>
              </a:prstGeom>
              <a:noFill/>
            </p:spPr>
            <p:txBody>
              <a:bodyPr wrap="square" rtlCol="0">
                <a:spAutoFit/>
              </a:bodyPr>
              <a:lstStyle/>
              <a:p>
                <a:pPr algn="ctr">
                  <a:buClr>
                    <a:schemeClr val="bg2"/>
                  </a:buClr>
                </a:pPr>
                <a:r>
                  <a:rPr kumimoji="1" lang="ja-JP" altLang="en-US" sz="1050" dirty="0" smtClean="0">
                    <a:solidFill>
                      <a:srgbClr val="5A5A5A"/>
                    </a:solidFill>
                    <a:latin typeface="メイリオ" panose="020B0604030504040204" pitchFamily="50" charset="-128"/>
                    <a:ea typeface="メイリオ" panose="020B0604030504040204" pitchFamily="50" charset="-128"/>
                  </a:rPr>
                  <a:t>年間削減時間</a:t>
                </a:r>
                <a:endParaRPr kumimoji="1" lang="ja-JP" altLang="en-US" sz="1050" dirty="0">
                  <a:solidFill>
                    <a:srgbClr val="5A5A5A"/>
                  </a:solidFill>
                  <a:latin typeface="メイリオ" panose="020B0604030504040204" pitchFamily="50" charset="-128"/>
                  <a:ea typeface="メイリオ" panose="020B0604030504040204" pitchFamily="50" charset="-128"/>
                </a:endParaRPr>
              </a:p>
            </p:txBody>
          </p:sp>
          <p:sp>
            <p:nvSpPr>
              <p:cNvPr id="38" name="楕円 37"/>
              <p:cNvSpPr/>
              <p:nvPr/>
            </p:nvSpPr>
            <p:spPr>
              <a:xfrm>
                <a:off x="6230359" y="1940855"/>
                <a:ext cx="1007107" cy="1007107"/>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1000" dirty="0" smtClean="0">
                    <a:solidFill>
                      <a:srgbClr val="5A5A5A"/>
                    </a:solidFill>
                    <a:latin typeface="メイリオ" panose="020B0604030504040204" pitchFamily="50" charset="-128"/>
                    <a:ea typeface="メイリオ" panose="020B0604030504040204" pitchFamily="50" charset="-128"/>
                  </a:rPr>
                  <a:t>68.30</a:t>
                </a:r>
                <a:endParaRPr kumimoji="1" lang="en-US" altLang="ja-JP" sz="1000" dirty="0">
                  <a:solidFill>
                    <a:srgbClr val="5A5A5A"/>
                  </a:solidFill>
                  <a:latin typeface="メイリオ" panose="020B0604030504040204" pitchFamily="50" charset="-128"/>
                  <a:ea typeface="メイリオ" panose="020B0604030504040204" pitchFamily="50" charset="-128"/>
                </a:endParaRPr>
              </a:p>
            </p:txBody>
          </p:sp>
        </p:grpSp>
        <p:grpSp>
          <p:nvGrpSpPr>
            <p:cNvPr id="29" name="グループ化 28"/>
            <p:cNvGrpSpPr/>
            <p:nvPr/>
          </p:nvGrpSpPr>
          <p:grpSpPr>
            <a:xfrm>
              <a:off x="6820150" y="1749271"/>
              <a:ext cx="1463090" cy="1215096"/>
              <a:chOff x="7416165" y="2879048"/>
              <a:chExt cx="1463090" cy="1215096"/>
            </a:xfrm>
          </p:grpSpPr>
          <p:sp>
            <p:nvSpPr>
              <p:cNvPr id="36" name="楕円 35"/>
              <p:cNvSpPr/>
              <p:nvPr/>
            </p:nvSpPr>
            <p:spPr>
              <a:xfrm>
                <a:off x="7644159" y="3087037"/>
                <a:ext cx="1007107" cy="1007107"/>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1000" dirty="0">
                    <a:solidFill>
                      <a:srgbClr val="5A5A5A"/>
                    </a:solidFill>
                    <a:latin typeface="メイリオ" panose="020B0604030504040204" pitchFamily="50" charset="-128"/>
                    <a:ea typeface="メイリオ" panose="020B0604030504040204" pitchFamily="50" charset="-128"/>
                  </a:rPr>
                  <a:t>4650</a:t>
                </a:r>
              </a:p>
            </p:txBody>
          </p:sp>
          <p:sp>
            <p:nvSpPr>
              <p:cNvPr id="35" name="テキスト ボックス 34">
                <a:extLst>
                  <a:ext uri="{FF2B5EF4-FFF2-40B4-BE49-F238E27FC236}">
                    <a16:creationId xmlns:a16="http://schemas.microsoft.com/office/drawing/2014/main" id="{037A63DB-88A2-8CF0-83EC-004FE6F6B632}"/>
                  </a:ext>
                </a:extLst>
              </p:cNvPr>
              <p:cNvSpPr txBox="1"/>
              <p:nvPr/>
            </p:nvSpPr>
            <p:spPr>
              <a:xfrm>
                <a:off x="7416165" y="2879048"/>
                <a:ext cx="1463090" cy="285099"/>
              </a:xfrm>
              <a:prstGeom prst="rect">
                <a:avLst/>
              </a:prstGeom>
              <a:noFill/>
            </p:spPr>
            <p:txBody>
              <a:bodyPr wrap="square" rtlCol="0">
                <a:spAutoFit/>
              </a:bodyPr>
              <a:lstStyle/>
              <a:p>
                <a:pPr algn="ctr">
                  <a:buClr>
                    <a:schemeClr val="bg2"/>
                  </a:buClr>
                </a:pPr>
                <a:r>
                  <a:rPr kumimoji="1" lang="en-US" altLang="ja-JP" sz="1050" dirty="0" smtClean="0">
                    <a:solidFill>
                      <a:srgbClr val="5A5A5A"/>
                    </a:solidFill>
                    <a:latin typeface="メイリオ" panose="020B0604030504040204" pitchFamily="50" charset="-128"/>
                    <a:ea typeface="メイリオ" panose="020B0604030504040204" pitchFamily="50" charset="-128"/>
                  </a:rPr>
                  <a:t>20</a:t>
                </a:r>
                <a:r>
                  <a:rPr kumimoji="1" lang="ja-JP" altLang="en-US" sz="1050" dirty="0" smtClean="0">
                    <a:solidFill>
                      <a:srgbClr val="5A5A5A"/>
                    </a:solidFill>
                    <a:latin typeface="メイリオ" panose="020B0604030504040204" pitchFamily="50" charset="-128"/>
                    <a:ea typeface="メイリオ" panose="020B0604030504040204" pitchFamily="50" charset="-128"/>
                  </a:rPr>
                  <a:t>日稼働時賃率</a:t>
                </a:r>
                <a:endParaRPr kumimoji="1" lang="ja-JP" altLang="en-US" sz="1050" dirty="0">
                  <a:solidFill>
                    <a:srgbClr val="5A5A5A"/>
                  </a:solidFill>
                  <a:latin typeface="メイリオ" panose="020B0604030504040204" pitchFamily="50" charset="-128"/>
                  <a:ea typeface="メイリオ" panose="020B0604030504040204" pitchFamily="50" charset="-128"/>
                </a:endParaRPr>
              </a:p>
            </p:txBody>
          </p:sp>
        </p:grpSp>
        <p:sp>
          <p:nvSpPr>
            <p:cNvPr id="30" name="乗算 29"/>
            <p:cNvSpPr/>
            <p:nvPr/>
          </p:nvSpPr>
          <p:spPr>
            <a:xfrm>
              <a:off x="6626721" y="2268699"/>
              <a:ext cx="386861" cy="386861"/>
            </a:xfrm>
            <a:prstGeom prst="mathMultiply">
              <a:avLst>
                <a:gd name="adj1" fmla="val 17649"/>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nvGrpSpPr>
          <p:cNvPr id="39" name="グループ化 38"/>
          <p:cNvGrpSpPr/>
          <p:nvPr/>
        </p:nvGrpSpPr>
        <p:grpSpPr>
          <a:xfrm>
            <a:off x="7119635" y="3921588"/>
            <a:ext cx="2490988" cy="1082192"/>
            <a:chOff x="5486335" y="1749271"/>
            <a:chExt cx="2796905" cy="1215096"/>
          </a:xfrm>
        </p:grpSpPr>
        <p:grpSp>
          <p:nvGrpSpPr>
            <p:cNvPr id="40" name="グループ化 39"/>
            <p:cNvGrpSpPr/>
            <p:nvPr/>
          </p:nvGrpSpPr>
          <p:grpSpPr>
            <a:xfrm>
              <a:off x="5486335" y="1749271"/>
              <a:ext cx="1204542" cy="1215096"/>
              <a:chOff x="6131641" y="1732866"/>
              <a:chExt cx="1204542" cy="1215096"/>
            </a:xfrm>
          </p:grpSpPr>
          <p:sp>
            <p:nvSpPr>
              <p:cNvPr id="45" name="テキスト ボックス 44">
                <a:extLst>
                  <a:ext uri="{FF2B5EF4-FFF2-40B4-BE49-F238E27FC236}">
                    <a16:creationId xmlns:a16="http://schemas.microsoft.com/office/drawing/2014/main" id="{037A63DB-88A2-8CF0-83EC-004FE6F6B632}"/>
                  </a:ext>
                </a:extLst>
              </p:cNvPr>
              <p:cNvSpPr txBox="1"/>
              <p:nvPr/>
            </p:nvSpPr>
            <p:spPr>
              <a:xfrm>
                <a:off x="6131641" y="1732866"/>
                <a:ext cx="1204542" cy="285099"/>
              </a:xfrm>
              <a:prstGeom prst="rect">
                <a:avLst/>
              </a:prstGeom>
              <a:noFill/>
            </p:spPr>
            <p:txBody>
              <a:bodyPr wrap="square" rtlCol="0">
                <a:spAutoFit/>
              </a:bodyPr>
              <a:lstStyle/>
              <a:p>
                <a:pPr algn="ctr">
                  <a:buClr>
                    <a:schemeClr val="bg2"/>
                  </a:buClr>
                </a:pPr>
                <a:r>
                  <a:rPr kumimoji="1" lang="ja-JP" altLang="en-US" sz="1050" dirty="0" smtClean="0">
                    <a:solidFill>
                      <a:srgbClr val="5A5A5A"/>
                    </a:solidFill>
                    <a:latin typeface="メイリオ" panose="020B0604030504040204" pitchFamily="50" charset="-128"/>
                    <a:ea typeface="メイリオ" panose="020B0604030504040204" pitchFamily="50" charset="-128"/>
                  </a:rPr>
                  <a:t>年間削減経費</a:t>
                </a:r>
                <a:endParaRPr kumimoji="1" lang="ja-JP" altLang="en-US" sz="1050" dirty="0">
                  <a:solidFill>
                    <a:srgbClr val="5A5A5A"/>
                  </a:solidFill>
                  <a:latin typeface="メイリオ" panose="020B0604030504040204" pitchFamily="50" charset="-128"/>
                  <a:ea typeface="メイリオ" panose="020B0604030504040204" pitchFamily="50" charset="-128"/>
                </a:endParaRPr>
              </a:p>
            </p:txBody>
          </p:sp>
          <p:sp>
            <p:nvSpPr>
              <p:cNvPr id="46" name="楕円 45"/>
              <p:cNvSpPr/>
              <p:nvPr/>
            </p:nvSpPr>
            <p:spPr>
              <a:xfrm>
                <a:off x="6230359" y="1940855"/>
                <a:ext cx="1007107" cy="1007107"/>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800" dirty="0">
                    <a:solidFill>
                      <a:srgbClr val="5A5A5A"/>
                    </a:solidFill>
                    <a:latin typeface="メイリオ" panose="020B0604030504040204" pitchFamily="50" charset="-128"/>
                    <a:ea typeface="メイリオ" panose="020B0604030504040204" pitchFamily="50" charset="-128"/>
                  </a:rPr>
                  <a:t>317,604</a:t>
                </a:r>
              </a:p>
            </p:txBody>
          </p:sp>
        </p:grpSp>
        <p:grpSp>
          <p:nvGrpSpPr>
            <p:cNvPr id="41" name="グループ化 40"/>
            <p:cNvGrpSpPr/>
            <p:nvPr/>
          </p:nvGrpSpPr>
          <p:grpSpPr>
            <a:xfrm>
              <a:off x="6820150" y="1749271"/>
              <a:ext cx="1463090" cy="1215096"/>
              <a:chOff x="7416165" y="2879048"/>
              <a:chExt cx="1463090" cy="1215096"/>
            </a:xfrm>
          </p:grpSpPr>
          <p:sp>
            <p:nvSpPr>
              <p:cNvPr id="43" name="楕円 42"/>
              <p:cNvSpPr/>
              <p:nvPr/>
            </p:nvSpPr>
            <p:spPr>
              <a:xfrm>
                <a:off x="7644159" y="3087037"/>
                <a:ext cx="1007107" cy="1007107"/>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1000" dirty="0" smtClean="0">
                    <a:solidFill>
                      <a:srgbClr val="5A5A5A"/>
                    </a:solidFill>
                    <a:latin typeface="メイリオ" panose="020B0604030504040204" pitchFamily="50" charset="-128"/>
                    <a:ea typeface="メイリオ" panose="020B0604030504040204" pitchFamily="50" charset="-128"/>
                  </a:rPr>
                  <a:t>591</a:t>
                </a:r>
                <a:endParaRPr kumimoji="1" lang="en-US" altLang="ja-JP" sz="1000" dirty="0">
                  <a:solidFill>
                    <a:srgbClr val="5A5A5A"/>
                  </a:solidFill>
                  <a:latin typeface="メイリオ" panose="020B0604030504040204" pitchFamily="50" charset="-128"/>
                  <a:ea typeface="メイリオ" panose="020B0604030504040204" pitchFamily="50" charset="-128"/>
                </a:endParaRPr>
              </a:p>
            </p:txBody>
          </p:sp>
          <p:sp>
            <p:nvSpPr>
              <p:cNvPr id="44" name="テキスト ボックス 43">
                <a:extLst>
                  <a:ext uri="{FF2B5EF4-FFF2-40B4-BE49-F238E27FC236}">
                    <a16:creationId xmlns:a16="http://schemas.microsoft.com/office/drawing/2014/main" id="{037A63DB-88A2-8CF0-83EC-004FE6F6B632}"/>
                  </a:ext>
                </a:extLst>
              </p:cNvPr>
              <p:cNvSpPr txBox="1"/>
              <p:nvPr/>
            </p:nvSpPr>
            <p:spPr>
              <a:xfrm>
                <a:off x="7416165" y="2879048"/>
                <a:ext cx="1463090" cy="285099"/>
              </a:xfrm>
              <a:prstGeom prst="rect">
                <a:avLst/>
              </a:prstGeom>
              <a:noFill/>
            </p:spPr>
            <p:txBody>
              <a:bodyPr wrap="square" rtlCol="0">
                <a:spAutoFit/>
              </a:bodyPr>
              <a:lstStyle/>
              <a:p>
                <a:pPr algn="ctr">
                  <a:buClr>
                    <a:schemeClr val="bg2"/>
                  </a:buClr>
                </a:pPr>
                <a:r>
                  <a:rPr kumimoji="1" lang="ja-JP" altLang="en-US" sz="1050" dirty="0" smtClean="0">
                    <a:solidFill>
                      <a:srgbClr val="5A5A5A"/>
                    </a:solidFill>
                    <a:latin typeface="メイリオ" panose="020B0604030504040204" pitchFamily="50" charset="-128"/>
                    <a:ea typeface="メイリオ" panose="020B0604030504040204" pitchFamily="50" charset="-128"/>
                  </a:rPr>
                  <a:t>社員数</a:t>
                </a:r>
                <a:endParaRPr kumimoji="1" lang="ja-JP" altLang="en-US" sz="1050" dirty="0">
                  <a:solidFill>
                    <a:srgbClr val="5A5A5A"/>
                  </a:solidFill>
                  <a:latin typeface="メイリオ" panose="020B0604030504040204" pitchFamily="50" charset="-128"/>
                  <a:ea typeface="メイリオ" panose="020B0604030504040204" pitchFamily="50" charset="-128"/>
                </a:endParaRPr>
              </a:p>
            </p:txBody>
          </p:sp>
        </p:grpSp>
        <p:sp>
          <p:nvSpPr>
            <p:cNvPr id="42" name="乗算 41"/>
            <p:cNvSpPr/>
            <p:nvPr/>
          </p:nvSpPr>
          <p:spPr>
            <a:xfrm>
              <a:off x="6626721" y="2268699"/>
              <a:ext cx="386861" cy="386861"/>
            </a:xfrm>
            <a:prstGeom prst="mathMultiply">
              <a:avLst>
                <a:gd name="adj1" fmla="val 17649"/>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Tree>
    <p:extLst>
      <p:ext uri="{BB962C8B-B14F-4D97-AF65-F5344CB8AC3E}">
        <p14:creationId xmlns:p14="http://schemas.microsoft.com/office/powerpoint/2010/main" val="22983345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a:t>
            </a:fld>
            <a:endParaRPr dirty="0"/>
          </a:p>
        </p:txBody>
      </p:sp>
      <p:sp>
        <p:nvSpPr>
          <p:cNvPr id="13" name="タイトル 2"/>
          <p:cNvSpPr>
            <a:spLocks noGrp="1"/>
          </p:cNvSpPr>
          <p:nvPr>
            <p:ph type="title"/>
          </p:nvPr>
        </p:nvSpPr>
        <p:spPr/>
        <p:txBody>
          <a:bodyPr/>
          <a:lstStyle/>
          <a:p>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1. </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テーマ選定理由</a:t>
            </a:r>
          </a:p>
        </p:txBody>
      </p:sp>
      <p:sp>
        <p:nvSpPr>
          <p:cNvPr id="11" name="テキスト ボックス 10"/>
          <p:cNvSpPr txBox="1"/>
          <p:nvPr/>
        </p:nvSpPr>
        <p:spPr>
          <a:xfrm>
            <a:off x="954000" y="1226477"/>
            <a:ext cx="8513850" cy="1077218"/>
          </a:xfrm>
          <a:prstGeom prst="rect">
            <a:avLst/>
          </a:prstGeom>
          <a:noFill/>
        </p:spPr>
        <p:txBody>
          <a:bodyPr wrap="square" rtlCol="0">
            <a:spAutoFit/>
          </a:bodyPr>
          <a:lstStyle/>
          <a:p>
            <a:r>
              <a:rPr kumimoji="1" lang="ja-JP" altLang="en-US" sz="2800" dirty="0" smtClean="0">
                <a:solidFill>
                  <a:schemeClr val="tx1">
                    <a:lumMod val="85000"/>
                    <a:lumOff val="15000"/>
                  </a:schemeClr>
                </a:solidFill>
                <a:latin typeface="メイリオ" panose="020B0604030504040204" pitchFamily="50" charset="-128"/>
                <a:ea typeface="メイリオ" panose="020B0604030504040204" pitchFamily="50" charset="-128"/>
              </a:rPr>
              <a:t>業務中に</a:t>
            </a:r>
            <a:endParaRPr kumimoji="1" lang="en-US" altLang="ja-JP" sz="28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3600" dirty="0" smtClean="0">
                <a:solidFill>
                  <a:schemeClr val="tx1">
                    <a:lumMod val="85000"/>
                    <a:lumOff val="15000"/>
                  </a:schemeClr>
                </a:solidFill>
                <a:latin typeface="メイリオ" panose="020B0604030504040204" pitchFamily="50" charset="-128"/>
                <a:ea typeface="メイリオ" panose="020B0604030504040204" pitchFamily="50" charset="-128"/>
              </a:rPr>
              <a:t>情報</a:t>
            </a:r>
            <a:r>
              <a:rPr kumimoji="1" lang="ja-JP" altLang="en-US" sz="3600" dirty="0">
                <a:solidFill>
                  <a:schemeClr val="tx1">
                    <a:lumMod val="85000"/>
                    <a:lumOff val="15000"/>
                  </a:schemeClr>
                </a:solidFill>
                <a:latin typeface="メイリオ" panose="020B0604030504040204" pitchFamily="50" charset="-128"/>
                <a:ea typeface="メイリオ" panose="020B0604030504040204" pitchFamily="50" charset="-128"/>
              </a:rPr>
              <a:t>収集の作業で悩むことが多かった</a:t>
            </a:r>
            <a:r>
              <a:rPr kumimoji="1" lang="en-US" altLang="ja-JP" sz="36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36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4" name="角丸四角形 3"/>
          <p:cNvSpPr/>
          <p:nvPr/>
        </p:nvSpPr>
        <p:spPr>
          <a:xfrm>
            <a:off x="954001" y="2771117"/>
            <a:ext cx="6143297" cy="574068"/>
          </a:xfrm>
          <a:prstGeom prst="roundRect">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検索結果が多すぎて確認に時間がかかる。</a:t>
            </a:r>
            <a:endPar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7297" y="4292086"/>
            <a:ext cx="2242128" cy="2119830"/>
          </a:xfrm>
          <a:prstGeom prst="rect">
            <a:avLst/>
          </a:prstGeom>
        </p:spPr>
      </p:pic>
      <p:sp>
        <p:nvSpPr>
          <p:cNvPr id="12" name="角丸四角形 11"/>
          <p:cNvSpPr/>
          <p:nvPr/>
        </p:nvSpPr>
        <p:spPr>
          <a:xfrm>
            <a:off x="954000" y="3580845"/>
            <a:ext cx="6143297" cy="574068"/>
          </a:xfrm>
          <a:prstGeom prst="roundRect">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情報がどこにあるかわからない。</a:t>
            </a:r>
          </a:p>
        </p:txBody>
      </p:sp>
      <p:sp>
        <p:nvSpPr>
          <p:cNvPr id="14" name="角丸四角形 13"/>
          <p:cNvSpPr/>
          <p:nvPr/>
        </p:nvSpPr>
        <p:spPr>
          <a:xfrm>
            <a:off x="954000" y="4390573"/>
            <a:ext cx="6143297" cy="574068"/>
          </a:xfrm>
          <a:prstGeom prst="roundRect">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なかなか目的の情報にたどり着けない。</a:t>
            </a:r>
          </a:p>
        </p:txBody>
      </p:sp>
    </p:spTree>
    <p:extLst>
      <p:ext uri="{BB962C8B-B14F-4D97-AF65-F5344CB8AC3E}">
        <p14:creationId xmlns:p14="http://schemas.microsoft.com/office/powerpoint/2010/main" val="28118764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30</a:t>
            </a:fld>
            <a:endParaRPr dirty="0"/>
          </a:p>
        </p:txBody>
      </p:sp>
      <p:sp>
        <p:nvSpPr>
          <p:cNvPr id="13" name="タイトル 2"/>
          <p:cNvSpPr>
            <a:spLocks noGrp="1"/>
          </p:cNvSpPr>
          <p:nvPr>
            <p:ph type="title"/>
          </p:nvPr>
        </p:nvSpPr>
        <p:spPr/>
        <p:txBody>
          <a:bodyPr/>
          <a:lstStyle/>
          <a:p>
            <a:r>
              <a:rPr kumimoji="1" lang="en-US" altLang="ja-JP" dirty="0" smtClean="0">
                <a:latin typeface="メイリオ" panose="020B0604030504040204" pitchFamily="50" charset="-128"/>
                <a:ea typeface="メイリオ" panose="020B0604030504040204" pitchFamily="50" charset="-128"/>
              </a:rPr>
              <a:t>7. </a:t>
            </a:r>
            <a:r>
              <a:rPr kumimoji="1" lang="ja-JP" altLang="en-US" dirty="0" smtClean="0">
                <a:latin typeface="メイリオ" panose="020B0604030504040204" pitchFamily="50" charset="-128"/>
                <a:ea typeface="メイリオ" panose="020B0604030504040204" pitchFamily="50" charset="-128"/>
              </a:rPr>
              <a:t>課題分析</a:t>
            </a:r>
            <a:endParaRPr kumimoji="1" lang="ja-JP" altLang="en-US"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983156AD-4CF6-0EFB-74FC-902E6F459A7B}"/>
              </a:ext>
            </a:extLst>
          </p:cNvPr>
          <p:cNvSpPr txBox="1"/>
          <p:nvPr/>
        </p:nvSpPr>
        <p:spPr>
          <a:xfrm>
            <a:off x="954000" y="943391"/>
            <a:ext cx="3846599"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検証結果（</a:t>
            </a:r>
            <a:r>
              <a:rPr kumimoji="1" lang="ja-JP" altLang="en-US" sz="1800" b="1" dirty="0">
                <a:solidFill>
                  <a:schemeClr val="tx1">
                    <a:lumMod val="85000"/>
                    <a:lumOff val="15000"/>
                  </a:schemeClr>
                </a:solidFill>
                <a:latin typeface="メイリオ" panose="020B0604030504040204" pitchFamily="50" charset="-128"/>
                <a:ea typeface="メイリオ" panose="020B0604030504040204" pitchFamily="50" charset="-128"/>
              </a:rPr>
              <a:t>検索結果</a:t>
            </a:r>
            <a:r>
              <a:rPr kumimoji="1" lang="ja-JP" altLang="en-US" sz="1800" b="1" dirty="0" smtClean="0">
                <a:solidFill>
                  <a:schemeClr val="tx1">
                    <a:lumMod val="85000"/>
                    <a:lumOff val="15000"/>
                  </a:schemeClr>
                </a:solidFill>
                <a:latin typeface="メイリオ" panose="020B0604030504040204" pitchFamily="50" charset="-128"/>
                <a:ea typeface="メイリオ" panose="020B0604030504040204" pitchFamily="50" charset="-128"/>
              </a:rPr>
              <a:t>の精度</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graphicFrame>
        <p:nvGraphicFramePr>
          <p:cNvPr id="14" name="表 13">
            <a:extLst>
              <a:ext uri="{FF2B5EF4-FFF2-40B4-BE49-F238E27FC236}">
                <a16:creationId xmlns:a16="http://schemas.microsoft.com/office/drawing/2014/main" id="{AB0335AC-DAA2-FE6F-257C-F748D82ECE6A}"/>
              </a:ext>
            </a:extLst>
          </p:cNvPr>
          <p:cNvGraphicFramePr>
            <a:graphicFrameLocks noGrp="1"/>
          </p:cNvGraphicFramePr>
          <p:nvPr>
            <p:extLst>
              <p:ext uri="{D42A27DB-BD31-4B8C-83A1-F6EECF244321}">
                <p14:modId xmlns:p14="http://schemas.microsoft.com/office/powerpoint/2010/main" val="2905186360"/>
              </p:ext>
            </p:extLst>
          </p:nvPr>
        </p:nvGraphicFramePr>
        <p:xfrm>
          <a:off x="954000" y="1680408"/>
          <a:ext cx="4176001" cy="2297286"/>
        </p:xfrm>
        <a:graphic>
          <a:graphicData uri="http://schemas.openxmlformats.org/drawingml/2006/table">
            <a:tbl>
              <a:tblPr firstRow="1" firstCol="1" bandRow="1">
                <a:tableStyleId>{2D5ABB26-0587-4C30-8999-92F81FD0307C}</a:tableStyleId>
              </a:tblPr>
              <a:tblGrid>
                <a:gridCol w="1170075">
                  <a:extLst>
                    <a:ext uri="{9D8B030D-6E8A-4147-A177-3AD203B41FA5}">
                      <a16:colId xmlns:a16="http://schemas.microsoft.com/office/drawing/2014/main" val="469212709"/>
                    </a:ext>
                  </a:extLst>
                </a:gridCol>
                <a:gridCol w="1502963">
                  <a:extLst>
                    <a:ext uri="{9D8B030D-6E8A-4147-A177-3AD203B41FA5}">
                      <a16:colId xmlns:a16="http://schemas.microsoft.com/office/drawing/2014/main" val="452922235"/>
                    </a:ext>
                  </a:extLst>
                </a:gridCol>
                <a:gridCol w="1502963">
                  <a:extLst>
                    <a:ext uri="{9D8B030D-6E8A-4147-A177-3AD203B41FA5}">
                      <a16:colId xmlns:a16="http://schemas.microsoft.com/office/drawing/2014/main" val="1037137930"/>
                    </a:ext>
                  </a:extLst>
                </a:gridCol>
              </a:tblGrid>
              <a:tr h="435766">
                <a:tc>
                  <a:txBody>
                    <a:bodyPr/>
                    <a:lstStyle/>
                    <a:p>
                      <a:pPr algn="l"/>
                      <a:endParaRPr lang="ja-JP" sz="13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pPr algn="ctr"/>
                      <a:r>
                        <a:rPr lang="ja-JP" sz="1300" kern="100" dirty="0">
                          <a:solidFill>
                            <a:srgbClr val="5A5A5A"/>
                          </a:solidFill>
                          <a:effectLst/>
                          <a:latin typeface="メイリオ" panose="020B0604030504040204" pitchFamily="50" charset="-128"/>
                          <a:ea typeface="メイリオ" panose="020B0604030504040204" pitchFamily="50" charset="-128"/>
                        </a:rPr>
                        <a:t>アプリ使用</a:t>
                      </a:r>
                      <a:endParaRPr lang="ja-JP" sz="1300" kern="100" dirty="0">
                        <a:solidFill>
                          <a:srgbClr val="5A5A5A"/>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2">
                        <a:lumMod val="40000"/>
                        <a:lumOff val="60000"/>
                      </a:schemeClr>
                    </a:solidFill>
                  </a:tcPr>
                </a:tc>
                <a:tc>
                  <a:txBody>
                    <a:bodyPr/>
                    <a:lstStyle/>
                    <a:p>
                      <a:pPr algn="ctr"/>
                      <a:r>
                        <a:rPr lang="ja-JP" sz="1300" kern="100" dirty="0">
                          <a:solidFill>
                            <a:srgbClr val="5A5A5A"/>
                          </a:solidFill>
                          <a:effectLst/>
                          <a:latin typeface="メイリオ" panose="020B0604030504040204" pitchFamily="50" charset="-128"/>
                          <a:ea typeface="メイリオ" panose="020B0604030504040204" pitchFamily="50" charset="-128"/>
                        </a:rPr>
                        <a:t>アプリ未使用</a:t>
                      </a:r>
                      <a:endParaRPr lang="ja-JP" sz="1300" kern="100" dirty="0">
                        <a:solidFill>
                          <a:srgbClr val="5A5A5A"/>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2">
                        <a:lumMod val="40000"/>
                        <a:lumOff val="60000"/>
                      </a:schemeClr>
                    </a:solidFill>
                  </a:tcPr>
                </a:tc>
                <a:extLst>
                  <a:ext uri="{0D108BD9-81ED-4DB2-BD59-A6C34878D82A}">
                    <a16:rowId xmlns:a16="http://schemas.microsoft.com/office/drawing/2014/main" val="1697391905"/>
                  </a:ext>
                </a:extLst>
              </a:tr>
              <a:tr h="435766">
                <a:tc>
                  <a:txBody>
                    <a:bodyPr/>
                    <a:lstStyle/>
                    <a:p>
                      <a:pPr indent="133350" algn="l"/>
                      <a:r>
                        <a:rPr lang="ja-JP" sz="1300" kern="100" dirty="0">
                          <a:solidFill>
                            <a:srgbClr val="5A5A5A"/>
                          </a:solidFill>
                          <a:effectLst/>
                          <a:latin typeface="メイリオ" panose="020B0604030504040204" pitchFamily="50" charset="-128"/>
                          <a:ea typeface="メイリオ" panose="020B0604030504040204" pitchFamily="50" charset="-128"/>
                        </a:rPr>
                        <a:t>案件関連</a:t>
                      </a:r>
                      <a:endParaRPr lang="ja-JP" sz="1300" kern="100" dirty="0">
                        <a:solidFill>
                          <a:srgbClr val="5A5A5A"/>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pPr algn="ctr"/>
                      <a:r>
                        <a:rPr lang="en-US" altLang="ja-JP" sz="130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cs typeface="+mn-cs"/>
                        </a:rPr>
                        <a:t>64.8</a:t>
                      </a:r>
                      <a:endParaRPr lang="ja-JP" sz="13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tcPr>
                </a:tc>
                <a:tc>
                  <a:txBody>
                    <a:bodyPr/>
                    <a:lstStyle/>
                    <a:p>
                      <a:pPr algn="ctr"/>
                      <a:r>
                        <a:rPr lang="en-US" sz="130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rPr>
                        <a:t>103.2</a:t>
                      </a:r>
                      <a:endParaRPr lang="ja-JP" sz="13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771383081"/>
                  </a:ext>
                </a:extLst>
              </a:tr>
              <a:tr h="989988">
                <a:tc>
                  <a:txBody>
                    <a:bodyPr/>
                    <a:lstStyle/>
                    <a:p>
                      <a:pPr indent="133350" algn="l"/>
                      <a:r>
                        <a:rPr lang="ja-JP" sz="1600" kern="100" dirty="0">
                          <a:solidFill>
                            <a:srgbClr val="5A5A5A"/>
                          </a:solidFill>
                          <a:effectLst/>
                          <a:latin typeface="メイリオ" panose="020B0604030504040204" pitchFamily="50" charset="-128"/>
                          <a:ea typeface="メイリオ" panose="020B0604030504040204" pitchFamily="50" charset="-128"/>
                        </a:rPr>
                        <a:t>事務</a:t>
                      </a:r>
                      <a:r>
                        <a:rPr lang="ja-JP" sz="1600" kern="100" dirty="0" smtClean="0">
                          <a:solidFill>
                            <a:srgbClr val="5A5A5A"/>
                          </a:solidFill>
                          <a:effectLst/>
                          <a:latin typeface="メイリオ" panose="020B0604030504040204" pitchFamily="50" charset="-128"/>
                          <a:ea typeface="メイリオ" panose="020B0604030504040204" pitchFamily="50" charset="-128"/>
                        </a:rPr>
                        <a:t>処理</a:t>
                      </a:r>
                      <a:endParaRPr lang="en-US" altLang="ja-JP" sz="1600" kern="100" dirty="0" smtClean="0">
                        <a:solidFill>
                          <a:srgbClr val="5A5A5A"/>
                        </a:solidFill>
                        <a:effectLst/>
                        <a:latin typeface="メイリオ" panose="020B0604030504040204" pitchFamily="50" charset="-128"/>
                        <a:ea typeface="メイリオ" panose="020B0604030504040204" pitchFamily="50" charset="-128"/>
                      </a:endParaRPr>
                    </a:p>
                    <a:p>
                      <a:pPr indent="133350" algn="l"/>
                      <a:r>
                        <a:rPr lang="ja-JP" sz="1600" kern="100" dirty="0" smtClean="0">
                          <a:solidFill>
                            <a:srgbClr val="5A5A5A"/>
                          </a:solidFill>
                          <a:effectLst/>
                          <a:latin typeface="メイリオ" panose="020B0604030504040204" pitchFamily="50" charset="-128"/>
                          <a:ea typeface="メイリオ" panose="020B0604030504040204" pitchFamily="50" charset="-128"/>
                        </a:rPr>
                        <a:t>作業</a:t>
                      </a:r>
                      <a:r>
                        <a:rPr lang="ja-JP" sz="1600" kern="100" dirty="0">
                          <a:solidFill>
                            <a:srgbClr val="5A5A5A"/>
                          </a:solidFill>
                          <a:effectLst/>
                          <a:latin typeface="メイリオ" panose="020B0604030504040204" pitchFamily="50" charset="-128"/>
                          <a:ea typeface="メイリオ" panose="020B0604030504040204" pitchFamily="50" charset="-128"/>
                        </a:rPr>
                        <a:t>関連</a:t>
                      </a:r>
                      <a:endParaRPr lang="ja-JP" sz="1600" kern="100" dirty="0">
                        <a:solidFill>
                          <a:srgbClr val="5A5A5A"/>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pPr algn="ctr"/>
                      <a:r>
                        <a:rPr lang="en-US" sz="3600" b="1" kern="100" dirty="0" smtClean="0">
                          <a:solidFill>
                            <a:srgbClr val="0070C0"/>
                          </a:solidFill>
                          <a:effectLst/>
                          <a:latin typeface="メイリオ" panose="020B0604030504040204" pitchFamily="50" charset="-128"/>
                          <a:ea typeface="メイリオ" panose="020B0604030504040204" pitchFamily="50" charset="-128"/>
                        </a:rPr>
                        <a:t>114.6</a:t>
                      </a:r>
                      <a:endParaRPr lang="ja-JP" sz="3600" b="1" kern="100" dirty="0">
                        <a:solidFill>
                          <a:srgbClr val="0070C0"/>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44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3600" b="1" kern="100" dirty="0" smtClean="0">
                          <a:solidFill>
                            <a:srgbClr val="0070C0"/>
                          </a:solidFill>
                          <a:effectLst/>
                          <a:latin typeface="メイリオ" panose="020B0604030504040204" pitchFamily="50" charset="-128"/>
                          <a:ea typeface="メイリオ" panose="020B0604030504040204" pitchFamily="50" charset="-128"/>
                        </a:rPr>
                        <a:t>64.8</a:t>
                      </a:r>
                      <a:endParaRPr lang="ja-JP" sz="3600" b="1" kern="100" dirty="0">
                        <a:solidFill>
                          <a:srgbClr val="0070C0"/>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44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95649418"/>
                  </a:ext>
                </a:extLst>
              </a:tr>
              <a:tr h="435766">
                <a:tc>
                  <a:txBody>
                    <a:bodyPr/>
                    <a:lstStyle/>
                    <a:p>
                      <a:pPr indent="133350" algn="l"/>
                      <a:r>
                        <a:rPr lang="ja-JP" sz="1300" kern="100" dirty="0" smtClean="0">
                          <a:solidFill>
                            <a:srgbClr val="5A5A5A"/>
                          </a:solidFill>
                          <a:effectLst/>
                          <a:latin typeface="メイリオ" panose="020B0604030504040204" pitchFamily="50" charset="-128"/>
                          <a:ea typeface="メイリオ" panose="020B0604030504040204" pitchFamily="50" charset="-128"/>
                        </a:rPr>
                        <a:t>社内ナレッジ</a:t>
                      </a:r>
                      <a:endParaRPr lang="en-US" altLang="ja-JP" sz="1300" kern="100" dirty="0" smtClean="0">
                        <a:solidFill>
                          <a:srgbClr val="5A5A5A"/>
                        </a:solidFill>
                        <a:effectLst/>
                        <a:latin typeface="メイリオ" panose="020B0604030504040204" pitchFamily="50" charset="-128"/>
                        <a:ea typeface="メイリオ" panose="020B0604030504040204" pitchFamily="50" charset="-128"/>
                      </a:endParaRPr>
                    </a:p>
                    <a:p>
                      <a:pPr indent="133350" algn="l"/>
                      <a:r>
                        <a:rPr lang="ja-JP" sz="1300" kern="100" dirty="0" smtClean="0">
                          <a:solidFill>
                            <a:srgbClr val="5A5A5A"/>
                          </a:solidFill>
                          <a:effectLst/>
                          <a:latin typeface="メイリオ" panose="020B0604030504040204" pitchFamily="50" charset="-128"/>
                          <a:ea typeface="メイリオ" panose="020B0604030504040204" pitchFamily="50" charset="-128"/>
                        </a:rPr>
                        <a:t>関連</a:t>
                      </a:r>
                      <a:endParaRPr lang="ja-JP" sz="1300" kern="100" dirty="0">
                        <a:solidFill>
                          <a:srgbClr val="5A5A5A"/>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2">
                        <a:lumMod val="20000"/>
                        <a:lumOff val="80000"/>
                      </a:schemeClr>
                    </a:solidFill>
                  </a:tcPr>
                </a:tc>
                <a:tc>
                  <a:txBody>
                    <a:bodyPr/>
                    <a:lstStyle/>
                    <a:p>
                      <a:pPr algn="ctr"/>
                      <a:r>
                        <a:rPr lang="en-US" sz="130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rPr>
                        <a:t>51.6</a:t>
                      </a:r>
                      <a:endParaRPr lang="ja-JP" sz="13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tcPr>
                </a:tc>
                <a:tc>
                  <a:txBody>
                    <a:bodyPr/>
                    <a:lstStyle/>
                    <a:p>
                      <a:pPr algn="ctr"/>
                      <a:r>
                        <a:rPr lang="en-US" sz="130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rPr>
                        <a:t>102.6</a:t>
                      </a:r>
                      <a:endParaRPr lang="ja-JP" sz="13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tcPr>
                </a:tc>
                <a:extLst>
                  <a:ext uri="{0D108BD9-81ED-4DB2-BD59-A6C34878D82A}">
                    <a16:rowId xmlns:a16="http://schemas.microsoft.com/office/drawing/2014/main" val="1734454251"/>
                  </a:ext>
                </a:extLst>
              </a:tr>
            </a:tbl>
          </a:graphicData>
        </a:graphic>
      </p:graphicFrame>
      <p:sp>
        <p:nvSpPr>
          <p:cNvPr id="15" name="テキスト ボックス 14">
            <a:extLst>
              <a:ext uri="{FF2B5EF4-FFF2-40B4-BE49-F238E27FC236}">
                <a16:creationId xmlns:a16="http://schemas.microsoft.com/office/drawing/2014/main" id="{ED76D245-A5F5-F34A-5D40-88DF7A12CCE9}"/>
              </a:ext>
            </a:extLst>
          </p:cNvPr>
          <p:cNvSpPr txBox="1"/>
          <p:nvPr/>
        </p:nvSpPr>
        <p:spPr>
          <a:xfrm>
            <a:off x="1909510" y="1372630"/>
            <a:ext cx="2264979" cy="307777"/>
          </a:xfrm>
          <a:prstGeom prst="rect">
            <a:avLst/>
          </a:prstGeom>
          <a:noFill/>
        </p:spPr>
        <p:txBody>
          <a:bodyPr wrap="square" rtlCol="0">
            <a:spAutoFit/>
          </a:bodyPr>
          <a:lstStyle/>
          <a:p>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件当たりの平均調査時間</a:t>
            </a:r>
            <a:endPar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ED76D245-A5F5-F34A-5D40-88DF7A12CCE9}"/>
              </a:ext>
            </a:extLst>
          </p:cNvPr>
          <p:cNvSpPr txBox="1"/>
          <p:nvPr/>
        </p:nvSpPr>
        <p:spPr>
          <a:xfrm>
            <a:off x="6358125" y="1372630"/>
            <a:ext cx="1967668" cy="307777"/>
          </a:xfrm>
          <a:prstGeom prst="rect">
            <a:avLst/>
          </a:prstGeom>
          <a:noFill/>
        </p:spPr>
        <p:txBody>
          <a:bodyPr wrap="square" rtlCol="0">
            <a:spAutoFit/>
          </a:bodyPr>
          <a:lstStyle/>
          <a:p>
            <a:r>
              <a:rPr kumimoji="1" lang="ja-JP" altLang="en-US" dirty="0" smtClean="0">
                <a:solidFill>
                  <a:schemeClr val="tx1">
                    <a:lumMod val="85000"/>
                    <a:lumOff val="15000"/>
                  </a:schemeClr>
                </a:solidFill>
                <a:latin typeface="メイリオ" panose="020B0604030504040204" pitchFamily="50" charset="-128"/>
                <a:ea typeface="メイリオ" panose="020B0604030504040204" pitchFamily="50" charset="-128"/>
              </a:rPr>
              <a:t>ヒットしなかった件数</a:t>
            </a:r>
            <a:endPar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endParaRPr>
          </a:p>
        </p:txBody>
      </p:sp>
      <p:graphicFrame>
        <p:nvGraphicFramePr>
          <p:cNvPr id="18" name="表 17">
            <a:extLst>
              <a:ext uri="{FF2B5EF4-FFF2-40B4-BE49-F238E27FC236}">
                <a16:creationId xmlns:a16="http://schemas.microsoft.com/office/drawing/2014/main" id="{AB0335AC-DAA2-FE6F-257C-F748D82ECE6A}"/>
              </a:ext>
            </a:extLst>
          </p:cNvPr>
          <p:cNvGraphicFramePr>
            <a:graphicFrameLocks noGrp="1"/>
          </p:cNvGraphicFramePr>
          <p:nvPr>
            <p:extLst>
              <p:ext uri="{D42A27DB-BD31-4B8C-83A1-F6EECF244321}">
                <p14:modId xmlns:p14="http://schemas.microsoft.com/office/powerpoint/2010/main" val="1038053424"/>
              </p:ext>
            </p:extLst>
          </p:nvPr>
        </p:nvGraphicFramePr>
        <p:xfrm>
          <a:off x="5253959" y="1680407"/>
          <a:ext cx="4189634" cy="2301370"/>
        </p:xfrm>
        <a:graphic>
          <a:graphicData uri="http://schemas.openxmlformats.org/drawingml/2006/table">
            <a:tbl>
              <a:tblPr firstRow="1" firstCol="1" bandRow="1">
                <a:tableStyleId>{2D5ABB26-0587-4C30-8999-92F81FD0307C}</a:tableStyleId>
              </a:tblPr>
              <a:tblGrid>
                <a:gridCol w="1170000">
                  <a:extLst>
                    <a:ext uri="{9D8B030D-6E8A-4147-A177-3AD203B41FA5}">
                      <a16:colId xmlns:a16="http://schemas.microsoft.com/office/drawing/2014/main" val="469212709"/>
                    </a:ext>
                  </a:extLst>
                </a:gridCol>
                <a:gridCol w="1509817">
                  <a:extLst>
                    <a:ext uri="{9D8B030D-6E8A-4147-A177-3AD203B41FA5}">
                      <a16:colId xmlns:a16="http://schemas.microsoft.com/office/drawing/2014/main" val="452922235"/>
                    </a:ext>
                  </a:extLst>
                </a:gridCol>
                <a:gridCol w="1509817">
                  <a:extLst>
                    <a:ext uri="{9D8B030D-6E8A-4147-A177-3AD203B41FA5}">
                      <a16:colId xmlns:a16="http://schemas.microsoft.com/office/drawing/2014/main" val="1037137930"/>
                    </a:ext>
                  </a:extLst>
                </a:gridCol>
              </a:tblGrid>
              <a:tr h="436541">
                <a:tc>
                  <a:txBody>
                    <a:bodyPr/>
                    <a:lstStyle/>
                    <a:p>
                      <a:pPr algn="l"/>
                      <a:endParaRPr lang="ja-JP" sz="13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pPr algn="ctr"/>
                      <a:r>
                        <a:rPr lang="ja-JP" sz="1300" kern="100" dirty="0">
                          <a:solidFill>
                            <a:srgbClr val="5A5A5A"/>
                          </a:solidFill>
                          <a:effectLst/>
                          <a:latin typeface="メイリオ" panose="020B0604030504040204" pitchFamily="50" charset="-128"/>
                          <a:ea typeface="メイリオ" panose="020B0604030504040204" pitchFamily="50" charset="-128"/>
                        </a:rPr>
                        <a:t>アプリ使用</a:t>
                      </a:r>
                      <a:endParaRPr lang="ja-JP" sz="1300" kern="100" dirty="0">
                        <a:solidFill>
                          <a:srgbClr val="5A5A5A"/>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2">
                        <a:lumMod val="40000"/>
                        <a:lumOff val="60000"/>
                      </a:schemeClr>
                    </a:solidFill>
                  </a:tcPr>
                </a:tc>
                <a:tc>
                  <a:txBody>
                    <a:bodyPr/>
                    <a:lstStyle/>
                    <a:p>
                      <a:pPr algn="ctr"/>
                      <a:r>
                        <a:rPr lang="ja-JP" sz="1300" kern="100" dirty="0">
                          <a:solidFill>
                            <a:srgbClr val="5A5A5A"/>
                          </a:solidFill>
                          <a:effectLst/>
                          <a:latin typeface="メイリオ" panose="020B0604030504040204" pitchFamily="50" charset="-128"/>
                          <a:ea typeface="メイリオ" panose="020B0604030504040204" pitchFamily="50" charset="-128"/>
                        </a:rPr>
                        <a:t>アプリ未使用</a:t>
                      </a:r>
                      <a:endParaRPr lang="ja-JP" sz="1300" kern="100" dirty="0">
                        <a:solidFill>
                          <a:srgbClr val="5A5A5A"/>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2">
                        <a:lumMod val="40000"/>
                        <a:lumOff val="60000"/>
                      </a:schemeClr>
                    </a:solidFill>
                  </a:tcPr>
                </a:tc>
                <a:extLst>
                  <a:ext uri="{0D108BD9-81ED-4DB2-BD59-A6C34878D82A}">
                    <a16:rowId xmlns:a16="http://schemas.microsoft.com/office/drawing/2014/main" val="1697391905"/>
                  </a:ext>
                </a:extLst>
              </a:tr>
              <a:tr h="436541">
                <a:tc>
                  <a:txBody>
                    <a:bodyPr/>
                    <a:lstStyle/>
                    <a:p>
                      <a:pPr marL="0" marR="0" lvl="0" indent="13335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ja-JP" sz="1300" kern="100" dirty="0" smtClean="0">
                          <a:solidFill>
                            <a:srgbClr val="5A5A5A"/>
                          </a:solidFill>
                          <a:effectLst/>
                          <a:latin typeface="メイリオ" panose="020B0604030504040204" pitchFamily="50" charset="-128"/>
                          <a:ea typeface="メイリオ" panose="020B0604030504040204" pitchFamily="50" charset="-128"/>
                        </a:rPr>
                        <a:t>案件関連</a:t>
                      </a:r>
                      <a:endParaRPr lang="ja-JP" altLang="ja-JP" sz="1300" kern="100" dirty="0" smtClean="0">
                        <a:solidFill>
                          <a:srgbClr val="5A5A5A"/>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pPr algn="ctr"/>
                      <a:r>
                        <a:rPr lang="en-US" sz="1300" b="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rPr>
                        <a:t>0</a:t>
                      </a:r>
                      <a:endParaRPr lang="ja-JP" sz="1300" b="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300" b="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rPr>
                        <a:t>1</a:t>
                      </a:r>
                      <a:endParaRPr lang="ja-JP" sz="1300" b="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657182085"/>
                  </a:ext>
                </a:extLst>
              </a:tr>
              <a:tr h="991747">
                <a:tc>
                  <a:txBody>
                    <a:bodyPr/>
                    <a:lstStyle/>
                    <a:p>
                      <a:pPr indent="133350" algn="l"/>
                      <a:r>
                        <a:rPr lang="ja-JP" sz="1600" kern="100" dirty="0">
                          <a:solidFill>
                            <a:srgbClr val="5A5A5A"/>
                          </a:solidFill>
                          <a:effectLst/>
                          <a:latin typeface="メイリオ" panose="020B0604030504040204" pitchFamily="50" charset="-128"/>
                          <a:ea typeface="メイリオ" panose="020B0604030504040204" pitchFamily="50" charset="-128"/>
                        </a:rPr>
                        <a:t>事務</a:t>
                      </a:r>
                      <a:r>
                        <a:rPr lang="ja-JP" sz="1600" kern="100" dirty="0" smtClean="0">
                          <a:solidFill>
                            <a:srgbClr val="5A5A5A"/>
                          </a:solidFill>
                          <a:effectLst/>
                          <a:latin typeface="メイリオ" panose="020B0604030504040204" pitchFamily="50" charset="-128"/>
                          <a:ea typeface="メイリオ" panose="020B0604030504040204" pitchFamily="50" charset="-128"/>
                        </a:rPr>
                        <a:t>処理</a:t>
                      </a:r>
                      <a:endParaRPr lang="en-US" altLang="ja-JP" sz="1600" kern="100" dirty="0" smtClean="0">
                        <a:solidFill>
                          <a:srgbClr val="5A5A5A"/>
                        </a:solidFill>
                        <a:effectLst/>
                        <a:latin typeface="メイリオ" panose="020B0604030504040204" pitchFamily="50" charset="-128"/>
                        <a:ea typeface="メイリオ" panose="020B0604030504040204" pitchFamily="50" charset="-128"/>
                      </a:endParaRPr>
                    </a:p>
                    <a:p>
                      <a:pPr indent="133350" algn="l"/>
                      <a:r>
                        <a:rPr lang="ja-JP" sz="1600" kern="100" dirty="0" smtClean="0">
                          <a:solidFill>
                            <a:srgbClr val="5A5A5A"/>
                          </a:solidFill>
                          <a:effectLst/>
                          <a:latin typeface="メイリオ" panose="020B0604030504040204" pitchFamily="50" charset="-128"/>
                          <a:ea typeface="メイリオ" panose="020B0604030504040204" pitchFamily="50" charset="-128"/>
                        </a:rPr>
                        <a:t>作業</a:t>
                      </a:r>
                      <a:r>
                        <a:rPr lang="ja-JP" sz="1600" kern="100" dirty="0">
                          <a:solidFill>
                            <a:srgbClr val="5A5A5A"/>
                          </a:solidFill>
                          <a:effectLst/>
                          <a:latin typeface="メイリオ" panose="020B0604030504040204" pitchFamily="50" charset="-128"/>
                          <a:ea typeface="メイリオ" panose="020B0604030504040204" pitchFamily="50" charset="-128"/>
                        </a:rPr>
                        <a:t>関連</a:t>
                      </a:r>
                      <a:endParaRPr lang="ja-JP" sz="1600" kern="100" dirty="0">
                        <a:solidFill>
                          <a:srgbClr val="5A5A5A"/>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pPr algn="ctr"/>
                      <a:r>
                        <a:rPr lang="en-US" sz="3600" b="1" kern="100" dirty="0" smtClean="0">
                          <a:solidFill>
                            <a:srgbClr val="0070C0"/>
                          </a:solidFill>
                          <a:effectLst/>
                          <a:latin typeface="メイリオ" panose="020B0604030504040204" pitchFamily="50" charset="-128"/>
                          <a:ea typeface="メイリオ" panose="020B0604030504040204" pitchFamily="50" charset="-128"/>
                        </a:rPr>
                        <a:t>8</a:t>
                      </a:r>
                      <a:endParaRPr lang="ja-JP" sz="3600" b="1" kern="100" dirty="0">
                        <a:solidFill>
                          <a:srgbClr val="0070C0"/>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44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3600" b="1" kern="100" dirty="0" smtClean="0">
                          <a:solidFill>
                            <a:srgbClr val="0070C0"/>
                          </a:solidFill>
                          <a:effectLst/>
                          <a:latin typeface="メイリオ" panose="020B0604030504040204" pitchFamily="50" charset="-128"/>
                          <a:ea typeface="メイリオ" panose="020B0604030504040204" pitchFamily="50" charset="-128"/>
                        </a:rPr>
                        <a:t>0</a:t>
                      </a:r>
                      <a:endParaRPr lang="ja-JP" sz="3600" b="1" kern="100" dirty="0">
                        <a:solidFill>
                          <a:srgbClr val="0070C0"/>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44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95649418"/>
                  </a:ext>
                </a:extLst>
              </a:tr>
              <a:tr h="436541">
                <a:tc>
                  <a:txBody>
                    <a:bodyPr/>
                    <a:lstStyle/>
                    <a:p>
                      <a:pPr indent="133350" algn="l"/>
                      <a:r>
                        <a:rPr lang="ja-JP" sz="1300" kern="100" smtClean="0">
                          <a:solidFill>
                            <a:srgbClr val="5A5A5A"/>
                          </a:solidFill>
                          <a:effectLst/>
                          <a:latin typeface="メイリオ" panose="020B0604030504040204" pitchFamily="50" charset="-128"/>
                          <a:ea typeface="メイリオ" panose="020B0604030504040204" pitchFamily="50" charset="-128"/>
                        </a:rPr>
                        <a:t>社内ナレッジ</a:t>
                      </a:r>
                      <a:endParaRPr lang="en-US" altLang="ja-JP" sz="1300" kern="100" smtClean="0">
                        <a:solidFill>
                          <a:srgbClr val="5A5A5A"/>
                        </a:solidFill>
                        <a:effectLst/>
                        <a:latin typeface="メイリオ" panose="020B0604030504040204" pitchFamily="50" charset="-128"/>
                        <a:ea typeface="メイリオ" panose="020B0604030504040204" pitchFamily="50" charset="-128"/>
                      </a:endParaRPr>
                    </a:p>
                    <a:p>
                      <a:pPr indent="133350" algn="l"/>
                      <a:r>
                        <a:rPr lang="ja-JP" sz="1300" kern="100" smtClean="0">
                          <a:solidFill>
                            <a:srgbClr val="5A5A5A"/>
                          </a:solidFill>
                          <a:effectLst/>
                          <a:latin typeface="メイリオ" panose="020B0604030504040204" pitchFamily="50" charset="-128"/>
                          <a:ea typeface="メイリオ" panose="020B0604030504040204" pitchFamily="50" charset="-128"/>
                        </a:rPr>
                        <a:t>関連</a:t>
                      </a:r>
                      <a:endParaRPr lang="ja-JP" sz="1300" kern="100" dirty="0">
                        <a:solidFill>
                          <a:srgbClr val="5A5A5A"/>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2">
                        <a:lumMod val="20000"/>
                        <a:lumOff val="80000"/>
                      </a:schemeClr>
                    </a:solidFill>
                  </a:tcPr>
                </a:tc>
                <a:tc>
                  <a:txBody>
                    <a:bodyPr/>
                    <a:lstStyle/>
                    <a:p>
                      <a:pPr algn="ctr"/>
                      <a:r>
                        <a:rPr lang="en-US" altLang="ja-JP" sz="1300" b="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rPr>
                        <a:t>0</a:t>
                      </a:r>
                      <a:endParaRPr lang="ja-JP" altLang="ja-JP" sz="1300" b="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tcPr>
                </a:tc>
                <a:tc>
                  <a:txBody>
                    <a:bodyPr/>
                    <a:lstStyle/>
                    <a:p>
                      <a:pPr algn="ctr"/>
                      <a:r>
                        <a:rPr lang="en-US" altLang="ja-JP" sz="130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cs typeface="+mn-cs"/>
                        </a:rPr>
                        <a:t>0</a:t>
                      </a:r>
                      <a:endParaRPr lang="ja-JP" sz="13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tcPr>
                </a:tc>
                <a:extLst>
                  <a:ext uri="{0D108BD9-81ED-4DB2-BD59-A6C34878D82A}">
                    <a16:rowId xmlns:a16="http://schemas.microsoft.com/office/drawing/2014/main" val="1734454251"/>
                  </a:ext>
                </a:extLst>
              </a:tr>
            </a:tbl>
          </a:graphicData>
        </a:graphic>
      </p:graphicFrame>
      <p:sp>
        <p:nvSpPr>
          <p:cNvPr id="21" name="正方形/長方形 20"/>
          <p:cNvSpPr/>
          <p:nvPr/>
        </p:nvSpPr>
        <p:spPr>
          <a:xfrm>
            <a:off x="954000" y="4767109"/>
            <a:ext cx="8309816" cy="1710321"/>
          </a:xfrm>
          <a:prstGeom prst="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アプリ未使用</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時に</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対し</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、アプリ使用</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時の方</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が</a:t>
            </a:r>
            <a:endPar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4000" b="1" dirty="0" smtClean="0">
                <a:solidFill>
                  <a:schemeClr val="tx1">
                    <a:lumMod val="85000"/>
                    <a:lumOff val="15000"/>
                  </a:schemeClr>
                </a:solidFill>
                <a:latin typeface="メイリオ" panose="020B0604030504040204" pitchFamily="50" charset="-128"/>
                <a:ea typeface="メイリオ" panose="020B0604030504040204" pitchFamily="50" charset="-128"/>
              </a:rPr>
              <a:t>検索</a:t>
            </a:r>
            <a:r>
              <a:rPr kumimoji="1" lang="ja-JP" altLang="en-US" sz="4000" b="1" dirty="0">
                <a:solidFill>
                  <a:schemeClr val="tx1">
                    <a:lumMod val="85000"/>
                    <a:lumOff val="15000"/>
                  </a:schemeClr>
                </a:solidFill>
                <a:latin typeface="メイリオ" panose="020B0604030504040204" pitchFamily="50" charset="-128"/>
                <a:ea typeface="メイリオ" panose="020B0604030504040204" pitchFamily="50" charset="-128"/>
              </a:rPr>
              <a:t>時間</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が</a:t>
            </a:r>
            <a:r>
              <a:rPr kumimoji="1" lang="ja-JP" altLang="en-US" sz="4000" b="1" dirty="0">
                <a:solidFill>
                  <a:schemeClr val="tx1">
                    <a:lumMod val="85000"/>
                    <a:lumOff val="15000"/>
                  </a:schemeClr>
                </a:solidFill>
                <a:latin typeface="メイリオ" panose="020B0604030504040204" pitchFamily="50" charset="-128"/>
                <a:ea typeface="メイリオ" panose="020B0604030504040204" pitchFamily="50" charset="-128"/>
              </a:rPr>
              <a:t>長くなる</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ことや</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4000" b="1" dirty="0">
                <a:solidFill>
                  <a:schemeClr val="tx1">
                    <a:lumMod val="85000"/>
                    <a:lumOff val="15000"/>
                  </a:schemeClr>
                </a:solidFill>
                <a:latin typeface="メイリオ" panose="020B0604030504040204" pitchFamily="50" charset="-128"/>
                <a:ea typeface="メイリオ" panose="020B0604030504040204" pitchFamily="50" charset="-128"/>
              </a:rPr>
              <a:t>検索結果</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が</a:t>
            </a:r>
            <a:r>
              <a:rPr kumimoji="1" lang="ja-JP" altLang="en-US" sz="4000" b="1" dirty="0">
                <a:solidFill>
                  <a:schemeClr val="tx1">
                    <a:lumMod val="85000"/>
                    <a:lumOff val="15000"/>
                  </a:schemeClr>
                </a:solidFill>
                <a:latin typeface="メイリオ" panose="020B0604030504040204" pitchFamily="50" charset="-128"/>
                <a:ea typeface="メイリオ" panose="020B0604030504040204" pitchFamily="50" charset="-128"/>
              </a:rPr>
              <a:t>誤っている</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ことがあった</a:t>
            </a:r>
            <a:r>
              <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 name="テキスト ボックス 1"/>
          <p:cNvSpPr txBox="1"/>
          <p:nvPr/>
        </p:nvSpPr>
        <p:spPr>
          <a:xfrm>
            <a:off x="1632127" y="4257959"/>
            <a:ext cx="3497873" cy="334313"/>
          </a:xfrm>
          <a:prstGeom prst="wedgeRectCallout">
            <a:avLst>
              <a:gd name="adj1" fmla="val 20576"/>
              <a:gd name="adj2" fmla="val -118012"/>
            </a:avLst>
          </a:prstGeom>
          <a:solidFill>
            <a:schemeClr val="bg1"/>
          </a:solidFill>
          <a:ln w="28575">
            <a:solidFill>
              <a:schemeClr val="bg2">
                <a:lumMod val="60000"/>
                <a:lumOff val="40000"/>
              </a:schemeClr>
            </a:solidFill>
          </a:ln>
        </p:spPr>
        <p:txBody>
          <a:bodyPr wrap="square" tIns="72000" rtlCol="0">
            <a:spAutoFit/>
          </a:bodyPr>
          <a:lstStyle/>
          <a:p>
            <a:pPr algn="ctr"/>
            <a:r>
              <a:rPr lang="ja-JP" altLang="ja-JP" kern="100" dirty="0">
                <a:solidFill>
                  <a:schemeClr val="tx1">
                    <a:lumMod val="85000"/>
                    <a:lumOff val="15000"/>
                  </a:schemeClr>
                </a:solidFill>
                <a:latin typeface="メイリオ" panose="020B0604030504040204" pitchFamily="50" charset="-128"/>
                <a:ea typeface="メイリオ" panose="020B0604030504040204" pitchFamily="50" charset="-128"/>
              </a:rPr>
              <a:t>１件</a:t>
            </a:r>
            <a:r>
              <a:rPr lang="ja-JP" altLang="en-US" kern="100" dirty="0" smtClean="0">
                <a:solidFill>
                  <a:schemeClr val="tx1">
                    <a:lumMod val="85000"/>
                    <a:lumOff val="15000"/>
                  </a:schemeClr>
                </a:solidFill>
                <a:latin typeface="メイリオ" panose="020B0604030504040204" pitchFamily="50" charset="-128"/>
                <a:ea typeface="メイリオ" panose="020B0604030504040204" pitchFamily="50" charset="-128"/>
              </a:rPr>
              <a:t>あたりの</a:t>
            </a:r>
            <a:r>
              <a:rPr lang="ja-JP" altLang="ja-JP" kern="100" dirty="0" smtClean="0">
                <a:solidFill>
                  <a:schemeClr val="tx1">
                    <a:lumMod val="85000"/>
                    <a:lumOff val="15000"/>
                  </a:schemeClr>
                </a:solidFill>
                <a:latin typeface="メイリオ" panose="020B0604030504040204" pitchFamily="50" charset="-128"/>
                <a:ea typeface="メイリオ" panose="020B0604030504040204" pitchFamily="50" charset="-128"/>
              </a:rPr>
              <a:t>検索に費やした</a:t>
            </a:r>
            <a:r>
              <a:rPr lang="ja-JP" altLang="ja-JP" kern="100" dirty="0">
                <a:solidFill>
                  <a:schemeClr val="tx1">
                    <a:lumMod val="85000"/>
                    <a:lumOff val="15000"/>
                  </a:schemeClr>
                </a:solidFill>
                <a:latin typeface="メイリオ" panose="020B0604030504040204" pitchFamily="50" charset="-128"/>
                <a:ea typeface="メイリオ" panose="020B0604030504040204" pitchFamily="50" charset="-128"/>
              </a:rPr>
              <a:t>時間</a:t>
            </a:r>
            <a:r>
              <a:rPr lang="ja-JP" altLang="ja-JP" kern="100" dirty="0" smtClean="0">
                <a:solidFill>
                  <a:schemeClr val="tx1">
                    <a:lumMod val="85000"/>
                    <a:lumOff val="15000"/>
                  </a:schemeClr>
                </a:solidFill>
                <a:latin typeface="メイリオ" panose="020B0604030504040204" pitchFamily="50" charset="-128"/>
                <a:ea typeface="メイリオ" panose="020B0604030504040204" pitchFamily="50" charset="-128"/>
              </a:rPr>
              <a:t>（</a:t>
            </a:r>
            <a:r>
              <a:rPr lang="ja-JP" altLang="en-US" kern="100" dirty="0" smtClean="0">
                <a:solidFill>
                  <a:schemeClr val="tx1">
                    <a:lumMod val="85000"/>
                    <a:lumOff val="15000"/>
                  </a:schemeClr>
                </a:solidFill>
                <a:latin typeface="メイリオ" panose="020B0604030504040204" pitchFamily="50" charset="-128"/>
                <a:ea typeface="メイリオ" panose="020B0604030504040204" pitchFamily="50" charset="-128"/>
              </a:rPr>
              <a:t>秒</a:t>
            </a:r>
            <a:r>
              <a:rPr lang="ja-JP" altLang="ja-JP" kern="1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lang="ja-JP" altLang="ja-JP" kern="100" dirty="0">
              <a:solidFill>
                <a:schemeClr val="tx1">
                  <a:lumMod val="85000"/>
                  <a:lumOff val="15000"/>
                </a:schemeClr>
              </a:solidFill>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16" name="テキスト ボックス 15"/>
          <p:cNvSpPr txBox="1"/>
          <p:nvPr/>
        </p:nvSpPr>
        <p:spPr>
          <a:xfrm>
            <a:off x="6328817" y="4257958"/>
            <a:ext cx="3101142" cy="334313"/>
          </a:xfrm>
          <a:prstGeom prst="wedgeRectCallout">
            <a:avLst>
              <a:gd name="adj1" fmla="val 20927"/>
              <a:gd name="adj2" fmla="val -119096"/>
            </a:avLst>
          </a:prstGeom>
          <a:solidFill>
            <a:schemeClr val="bg1"/>
          </a:solidFill>
          <a:ln w="28575">
            <a:solidFill>
              <a:schemeClr val="bg2">
                <a:lumMod val="60000"/>
                <a:lumOff val="40000"/>
              </a:schemeClr>
            </a:solidFill>
          </a:ln>
        </p:spPr>
        <p:txBody>
          <a:bodyPr wrap="square" tIns="72000" rtlCol="0">
            <a:spAutoFit/>
          </a:bodyPr>
          <a:lstStyle/>
          <a:p>
            <a:pPr algn="ctr"/>
            <a:r>
              <a:rPr lang="ja-JP" altLang="en-US" kern="100" dirty="0" smtClean="0">
                <a:solidFill>
                  <a:schemeClr val="tx1">
                    <a:lumMod val="85000"/>
                    <a:lumOff val="15000"/>
                  </a:schemeClr>
                </a:solidFill>
                <a:latin typeface="メイリオ" panose="020B0604030504040204" pitchFamily="50" charset="-128"/>
                <a:ea typeface="メイリオ" panose="020B0604030504040204" pitchFamily="50" charset="-128"/>
              </a:rPr>
              <a:t>検索で探しきれなかった件数</a:t>
            </a:r>
            <a:r>
              <a:rPr lang="ja-JP" altLang="ja-JP" kern="100" dirty="0" smtClean="0">
                <a:solidFill>
                  <a:schemeClr val="tx1">
                    <a:lumMod val="85000"/>
                    <a:lumOff val="15000"/>
                  </a:schemeClr>
                </a:solidFill>
                <a:latin typeface="メイリオ" panose="020B0604030504040204" pitchFamily="50" charset="-128"/>
                <a:ea typeface="メイリオ" panose="020B0604030504040204" pitchFamily="50" charset="-128"/>
              </a:rPr>
              <a:t>（</a:t>
            </a:r>
            <a:r>
              <a:rPr lang="ja-JP" altLang="en-US" kern="100" dirty="0">
                <a:solidFill>
                  <a:schemeClr val="tx1">
                    <a:lumMod val="85000"/>
                    <a:lumOff val="15000"/>
                  </a:schemeClr>
                </a:solidFill>
                <a:latin typeface="メイリオ" panose="020B0604030504040204" pitchFamily="50" charset="-128"/>
                <a:ea typeface="メイリオ" panose="020B0604030504040204" pitchFamily="50" charset="-128"/>
              </a:rPr>
              <a:t>件</a:t>
            </a:r>
            <a:r>
              <a:rPr lang="ja-JP" altLang="ja-JP" kern="1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lang="ja-JP" altLang="ja-JP" kern="100" dirty="0">
              <a:solidFill>
                <a:schemeClr val="tx1">
                  <a:lumMod val="85000"/>
                  <a:lumOff val="15000"/>
                </a:schemeClr>
              </a:solidFill>
              <a:latin typeface="メイリオ" panose="020B0604030504040204" pitchFamily="50" charset="-128"/>
              <a:ea typeface="メイリオ" panose="020B0604030504040204" pitchFamily="50" charset="-128"/>
              <a:cs typeface="Times New Roman" panose="02020603050405020304" pitchFamily="18" charset="0"/>
            </a:endParaRPr>
          </a:p>
        </p:txBody>
      </p:sp>
    </p:spTree>
    <p:extLst>
      <p:ext uri="{BB962C8B-B14F-4D97-AF65-F5344CB8AC3E}">
        <p14:creationId xmlns:p14="http://schemas.microsoft.com/office/powerpoint/2010/main" val="24445924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31</a:t>
            </a:fld>
            <a:endParaRPr dirty="0"/>
          </a:p>
        </p:txBody>
      </p:sp>
      <p:sp>
        <p:nvSpPr>
          <p:cNvPr id="13" name="タイトル 2"/>
          <p:cNvSpPr>
            <a:spLocks noGrp="1"/>
          </p:cNvSpPr>
          <p:nvPr>
            <p:ph type="title"/>
          </p:nvPr>
        </p:nvSpPr>
        <p:spPr/>
        <p:txBody>
          <a:bodyPr/>
          <a:lstStyle/>
          <a:p>
            <a:r>
              <a:rPr kumimoji="1" lang="en-US" altLang="ja-JP" dirty="0" smtClean="0">
                <a:latin typeface="メイリオ" panose="020B0604030504040204" pitchFamily="50" charset="-128"/>
                <a:ea typeface="メイリオ" panose="020B0604030504040204" pitchFamily="50" charset="-128"/>
              </a:rPr>
              <a:t>7. </a:t>
            </a:r>
            <a:r>
              <a:rPr kumimoji="1" lang="ja-JP" altLang="en-US" dirty="0" smtClean="0">
                <a:latin typeface="メイリオ" panose="020B0604030504040204" pitchFamily="50" charset="-128"/>
                <a:ea typeface="メイリオ" panose="020B0604030504040204" pitchFamily="50" charset="-128"/>
              </a:rPr>
              <a:t>課題分析</a:t>
            </a:r>
            <a:endParaRPr kumimoji="1" lang="ja-JP" altLang="en-US"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983156AD-4CF6-0EFB-74FC-902E6F459A7B}"/>
              </a:ext>
            </a:extLst>
          </p:cNvPr>
          <p:cNvSpPr txBox="1"/>
          <p:nvPr/>
        </p:nvSpPr>
        <p:spPr>
          <a:xfrm>
            <a:off x="954000" y="943391"/>
            <a:ext cx="3846599"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検証結果（</a:t>
            </a:r>
            <a:r>
              <a:rPr kumimoji="1" lang="ja-JP" altLang="en-US" sz="1800" b="1" dirty="0">
                <a:solidFill>
                  <a:schemeClr val="tx1">
                    <a:lumMod val="85000"/>
                    <a:lumOff val="15000"/>
                  </a:schemeClr>
                </a:solidFill>
                <a:latin typeface="メイリオ" panose="020B0604030504040204" pitchFamily="50" charset="-128"/>
                <a:ea typeface="メイリオ" panose="020B0604030504040204" pitchFamily="50" charset="-128"/>
              </a:rPr>
              <a:t>検索結果</a:t>
            </a:r>
            <a:r>
              <a:rPr kumimoji="1" lang="ja-JP" altLang="en-US" sz="1800" b="1" dirty="0" smtClean="0">
                <a:solidFill>
                  <a:schemeClr val="tx1">
                    <a:lumMod val="85000"/>
                    <a:lumOff val="15000"/>
                  </a:schemeClr>
                </a:solidFill>
                <a:latin typeface="メイリオ" panose="020B0604030504040204" pitchFamily="50" charset="-128"/>
                <a:ea typeface="メイリオ" panose="020B0604030504040204" pitchFamily="50" charset="-128"/>
              </a:rPr>
              <a:t>の精度</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26" name="図 25"/>
          <p:cNvPicPr>
            <a:picLocks noChangeAspect="1"/>
          </p:cNvPicPr>
          <p:nvPr/>
        </p:nvPicPr>
        <p:blipFill rotWithShape="1">
          <a:blip r:embed="rId3"/>
          <a:srcRect l="57553" t="65329"/>
          <a:stretch/>
        </p:blipFill>
        <p:spPr>
          <a:xfrm>
            <a:off x="5676900" y="4472133"/>
            <a:ext cx="1876425" cy="1451283"/>
          </a:xfrm>
          <a:prstGeom prst="rect">
            <a:avLst/>
          </a:prstGeom>
        </p:spPr>
      </p:pic>
      <p:pic>
        <p:nvPicPr>
          <p:cNvPr id="16" name="図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5278" y="4044231"/>
            <a:ext cx="2525321" cy="2163873"/>
          </a:xfrm>
          <a:prstGeom prst="rect">
            <a:avLst/>
          </a:prstGeom>
        </p:spPr>
      </p:pic>
      <p:sp>
        <p:nvSpPr>
          <p:cNvPr id="2" name="テキスト ボックス 1"/>
          <p:cNvSpPr txBox="1"/>
          <p:nvPr/>
        </p:nvSpPr>
        <p:spPr>
          <a:xfrm>
            <a:off x="954000" y="2983788"/>
            <a:ext cx="8332875" cy="807126"/>
          </a:xfrm>
          <a:prstGeom prst="rect">
            <a:avLst/>
          </a:prstGeom>
          <a:noFill/>
          <a:ln w="28575">
            <a:solidFill>
              <a:schemeClr val="bg2">
                <a:lumMod val="60000"/>
                <a:lumOff val="40000"/>
              </a:schemeClr>
            </a:solidFill>
          </a:ln>
        </p:spPr>
        <p:txBody>
          <a:bodyPr wrap="square" tIns="144000" rtlCol="0">
            <a:spAutoFit/>
          </a:bodyPr>
          <a:lstStyle/>
          <a:p>
            <a:r>
              <a:rPr kumimoji="1" lang="ja-JP" altLang="en-US" sz="4000" b="1" dirty="0">
                <a:solidFill>
                  <a:schemeClr val="tx1">
                    <a:lumMod val="85000"/>
                    <a:lumOff val="15000"/>
                  </a:schemeClr>
                </a:solidFill>
                <a:latin typeface="メイリオ" panose="020B0604030504040204" pitchFamily="50" charset="-128"/>
                <a:ea typeface="メイリオ" panose="020B0604030504040204" pitchFamily="50" charset="-128"/>
              </a:rPr>
              <a:t>検索精度</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が</a:t>
            </a:r>
            <a:r>
              <a:rPr kumimoji="1" lang="ja-JP" altLang="en-US" sz="4000" b="1" dirty="0">
                <a:solidFill>
                  <a:schemeClr val="tx1">
                    <a:lumMod val="85000"/>
                    <a:lumOff val="15000"/>
                  </a:schemeClr>
                </a:solidFill>
                <a:latin typeface="メイリオ" panose="020B0604030504040204" pitchFamily="50" charset="-128"/>
                <a:ea typeface="メイリオ" panose="020B0604030504040204" pitchFamily="50" charset="-128"/>
              </a:rPr>
              <a:t>低くなる要因</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に</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ついて</a:t>
            </a:r>
            <a:r>
              <a:rPr kumimoji="1" lang="ja-JP" altLang="en-US" sz="4000" b="1" dirty="0">
                <a:solidFill>
                  <a:schemeClr val="tx1">
                    <a:lumMod val="85000"/>
                    <a:lumOff val="15000"/>
                  </a:schemeClr>
                </a:solidFill>
                <a:latin typeface="メイリオ" panose="020B0604030504040204" pitchFamily="50" charset="-128"/>
                <a:ea typeface="メイリオ" panose="020B0604030504040204" pitchFamily="50" charset="-128"/>
              </a:rPr>
              <a:t>分析</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を</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実施</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73894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32</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7. </a:t>
            </a:r>
            <a:r>
              <a:rPr kumimoji="1" lang="ja-JP" altLang="en-US" dirty="0">
                <a:latin typeface="メイリオ" panose="020B0604030504040204" pitchFamily="50" charset="-128"/>
                <a:ea typeface="メイリオ" panose="020B0604030504040204" pitchFamily="50" charset="-128"/>
              </a:rPr>
              <a:t>課題分析</a:t>
            </a:r>
          </a:p>
        </p:txBody>
      </p:sp>
      <p:sp>
        <p:nvSpPr>
          <p:cNvPr id="7" name="テキスト ボックス 6">
            <a:extLst>
              <a:ext uri="{FF2B5EF4-FFF2-40B4-BE49-F238E27FC236}">
                <a16:creationId xmlns:a16="http://schemas.microsoft.com/office/drawing/2014/main" id="{983156AD-4CF6-0EFB-74FC-902E6F459A7B}"/>
              </a:ext>
            </a:extLst>
          </p:cNvPr>
          <p:cNvSpPr txBox="1"/>
          <p:nvPr/>
        </p:nvSpPr>
        <p:spPr>
          <a:xfrm>
            <a:off x="954001" y="943391"/>
            <a:ext cx="2395868"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検索精度の分析①</a:t>
            </a:r>
            <a:endPar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grpSp>
        <p:nvGrpSpPr>
          <p:cNvPr id="4" name="グループ化 3"/>
          <p:cNvGrpSpPr>
            <a:grpSpLocks noChangeAspect="1"/>
          </p:cNvGrpSpPr>
          <p:nvPr/>
        </p:nvGrpSpPr>
        <p:grpSpPr>
          <a:xfrm>
            <a:off x="1055606" y="1351097"/>
            <a:ext cx="5116594" cy="5101385"/>
            <a:chOff x="1172544" y="1655019"/>
            <a:chExt cx="3459152" cy="3448869"/>
          </a:xfrm>
        </p:grpSpPr>
        <p:pic>
          <p:nvPicPr>
            <p:cNvPr id="8" name="図 7"/>
            <p:cNvPicPr>
              <a:picLocks noChangeAspect="1"/>
            </p:cNvPicPr>
            <p:nvPr/>
          </p:nvPicPr>
          <p:blipFill rotWithShape="1">
            <a:blip r:embed="rId3"/>
            <a:srcRect l="1976" t="3483" r="57792" b="41173"/>
            <a:stretch/>
          </p:blipFill>
          <p:spPr>
            <a:xfrm>
              <a:off x="1172544" y="1655019"/>
              <a:ext cx="3459152" cy="3448869"/>
            </a:xfrm>
            <a:prstGeom prst="rect">
              <a:avLst/>
            </a:prstGeom>
          </p:spPr>
        </p:pic>
        <p:sp>
          <p:nvSpPr>
            <p:cNvPr id="2" name="正方形/長方形 1"/>
            <p:cNvSpPr/>
            <p:nvPr/>
          </p:nvSpPr>
          <p:spPr>
            <a:xfrm>
              <a:off x="1428749" y="2091923"/>
              <a:ext cx="1573089" cy="13581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27" name="正方形/長方形 26"/>
            <p:cNvSpPr/>
            <p:nvPr/>
          </p:nvSpPr>
          <p:spPr>
            <a:xfrm>
              <a:off x="1428748" y="4437461"/>
              <a:ext cx="2276477" cy="18746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grpSp>
      <p:sp>
        <p:nvSpPr>
          <p:cNvPr id="31" name="テキスト ボックス 30">
            <a:extLst>
              <a:ext uri="{FF2B5EF4-FFF2-40B4-BE49-F238E27FC236}">
                <a16:creationId xmlns:a16="http://schemas.microsoft.com/office/drawing/2014/main" id="{983156AD-4CF6-0EFB-74FC-902E6F459A7B}"/>
              </a:ext>
            </a:extLst>
          </p:cNvPr>
          <p:cNvSpPr txBox="1">
            <a:spLocks noChangeAspect="1"/>
          </p:cNvSpPr>
          <p:nvPr/>
        </p:nvSpPr>
        <p:spPr>
          <a:xfrm>
            <a:off x="1055594" y="1296600"/>
            <a:ext cx="1404000" cy="370665"/>
          </a:xfrm>
          <a:prstGeom prst="rect">
            <a:avLst/>
          </a:prstGeom>
          <a:solidFill>
            <a:schemeClr val="bg2"/>
          </a:solidFill>
          <a:ln w="28575">
            <a:solidFill>
              <a:schemeClr val="bg2"/>
            </a:solidFill>
          </a:ln>
        </p:spPr>
        <p:txBody>
          <a:bodyPr wrap="square" tIns="108000" rtlCol="0">
            <a:spAutoFit/>
          </a:bodyPr>
          <a:lstStyle/>
          <a:p>
            <a:pPr algn="ctr">
              <a:buClr>
                <a:schemeClr val="bg2"/>
              </a:buClr>
            </a:pPr>
            <a:r>
              <a:rPr kumimoji="1" lang="ja-JP" altLang="en-US" b="1" dirty="0" smtClean="0">
                <a:solidFill>
                  <a:schemeClr val="bg1"/>
                </a:solidFill>
                <a:latin typeface="メイリオ" panose="020B0604030504040204" pitchFamily="50" charset="-128"/>
                <a:ea typeface="メイリオ" panose="020B0604030504040204" pitchFamily="50" charset="-128"/>
              </a:rPr>
              <a:t>アプリ未使用</a:t>
            </a:r>
            <a:endParaRPr kumimoji="1" lang="ja-JP" altLang="en-US" b="1" dirty="0">
              <a:solidFill>
                <a:schemeClr val="bg1"/>
              </a:solidFill>
              <a:latin typeface="メイリオ" panose="020B0604030504040204" pitchFamily="50" charset="-128"/>
              <a:ea typeface="メイリオ" panose="020B0604030504040204" pitchFamily="50" charset="-128"/>
            </a:endParaRPr>
          </a:p>
        </p:txBody>
      </p:sp>
      <p:sp>
        <p:nvSpPr>
          <p:cNvPr id="3" name="四角形吹き出し 2"/>
          <p:cNvSpPr/>
          <p:nvPr/>
        </p:nvSpPr>
        <p:spPr>
          <a:xfrm>
            <a:off x="5662764" y="5024023"/>
            <a:ext cx="3456000" cy="720000"/>
          </a:xfrm>
          <a:prstGeom prst="wedgeRectCallout">
            <a:avLst>
              <a:gd name="adj1" fmla="val -61880"/>
              <a:gd name="adj2" fmla="val 226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ctr"/>
          <a:lstStyle/>
          <a:p>
            <a:pPr algn="ctr"/>
            <a:r>
              <a:rPr kumimoji="1" lang="ja-JP" altLang="en-US" sz="2400" b="1" dirty="0" smtClean="0">
                <a:latin typeface="メイリオ" panose="020B0604030504040204" pitchFamily="50" charset="-128"/>
                <a:ea typeface="メイリオ" panose="020B0604030504040204" pitchFamily="50" charset="-128"/>
              </a:rPr>
              <a:t>上位（</a:t>
            </a:r>
            <a:r>
              <a:rPr kumimoji="1" lang="en-US" altLang="ja-JP" sz="2400" b="1" dirty="0" smtClean="0">
                <a:latin typeface="メイリオ" panose="020B0604030504040204" pitchFamily="50" charset="-128"/>
                <a:ea typeface="メイリオ" panose="020B0604030504040204" pitchFamily="50" charset="-128"/>
              </a:rPr>
              <a:t>3</a:t>
            </a:r>
            <a:r>
              <a:rPr kumimoji="1" lang="ja-JP" altLang="en-US" sz="2400" b="1" dirty="0" smtClean="0">
                <a:latin typeface="メイリオ" panose="020B0604030504040204" pitchFamily="50" charset="-128"/>
                <a:ea typeface="メイリオ" panose="020B0604030504040204" pitchFamily="50" charset="-128"/>
              </a:rPr>
              <a:t>番目）に表示</a:t>
            </a:r>
            <a:endParaRPr kumimoji="1" lang="ja-JP" altLang="en-US" sz="2400" b="1" dirty="0">
              <a:latin typeface="メイリオ" panose="020B0604030504040204" pitchFamily="50" charset="-128"/>
              <a:ea typeface="メイリオ" panose="020B0604030504040204" pitchFamily="50" charset="-128"/>
            </a:endParaRPr>
          </a:p>
        </p:txBody>
      </p:sp>
      <p:sp>
        <p:nvSpPr>
          <p:cNvPr id="28" name="四角形吹き出し 27"/>
          <p:cNvSpPr/>
          <p:nvPr/>
        </p:nvSpPr>
        <p:spPr>
          <a:xfrm>
            <a:off x="5662764" y="1667265"/>
            <a:ext cx="3456000" cy="720000"/>
          </a:xfrm>
          <a:prstGeom prst="wedgeRectCallout">
            <a:avLst>
              <a:gd name="adj1" fmla="val -60796"/>
              <a:gd name="adj2" fmla="val 2149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ja-JP" altLang="en-US" sz="2400" b="1" dirty="0" smtClean="0">
                <a:latin typeface="メイリオ" panose="020B0604030504040204" pitchFamily="50" charset="-128"/>
                <a:ea typeface="メイリオ" panose="020B0604030504040204" pitchFamily="50" charset="-128"/>
              </a:rPr>
              <a:t>同一の検索ワード</a:t>
            </a:r>
            <a:endParaRPr kumimoji="1" lang="en-US" altLang="ja-JP" sz="2400" b="1" dirty="0" smtClean="0">
              <a:latin typeface="メイリオ" panose="020B0604030504040204" pitchFamily="50" charset="-128"/>
              <a:ea typeface="メイリオ" panose="020B0604030504040204" pitchFamily="50" charset="-128"/>
            </a:endParaRPr>
          </a:p>
          <a:p>
            <a:pPr algn="ctr"/>
            <a:r>
              <a:rPr kumimoji="1" lang="en-US" altLang="ja-JP" sz="1200" dirty="0" smtClean="0">
                <a:latin typeface="メイリオ" panose="020B0604030504040204" pitchFamily="50" charset="-128"/>
                <a:ea typeface="メイリオ" panose="020B0604030504040204" pitchFamily="50" charset="-128"/>
              </a:rPr>
              <a:t>(</a:t>
            </a:r>
            <a:r>
              <a:rPr kumimoji="1" lang="ja-JP" altLang="en-US" sz="1200" dirty="0" smtClean="0">
                <a:latin typeface="メイリオ" panose="020B0604030504040204" pitchFamily="50" charset="-128"/>
                <a:ea typeface="メイリオ" panose="020B0604030504040204" pitchFamily="50" charset="-128"/>
              </a:rPr>
              <a:t>勤怠の提出方法について教えてください。</a:t>
            </a:r>
            <a:r>
              <a:rPr kumimoji="1" lang="en-US" altLang="ja-JP" sz="1200" dirty="0" smtClean="0">
                <a:latin typeface="メイリオ" panose="020B0604030504040204" pitchFamily="50" charset="-128"/>
                <a:ea typeface="メイリオ" panose="020B0604030504040204" pitchFamily="50" charset="-128"/>
              </a:rPr>
              <a:t>)</a:t>
            </a:r>
            <a:endParaRPr kumimoji="1" lang="ja-JP" altLang="en-US"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1511308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14" name="テキスト ボックス 13">
            <a:extLst>
              <a:ext uri="{FF2B5EF4-FFF2-40B4-BE49-F238E27FC236}">
                <a16:creationId xmlns:a16="http://schemas.microsoft.com/office/drawing/2014/main" id="{983156AD-4CF6-0EFB-74FC-902E6F459A7B}"/>
              </a:ext>
            </a:extLst>
          </p:cNvPr>
          <p:cNvSpPr txBox="1">
            <a:spLocks noChangeAspect="1"/>
          </p:cNvSpPr>
          <p:nvPr/>
        </p:nvSpPr>
        <p:spPr>
          <a:xfrm>
            <a:off x="1055594" y="1296600"/>
            <a:ext cx="1404000" cy="370665"/>
          </a:xfrm>
          <a:prstGeom prst="rect">
            <a:avLst/>
          </a:prstGeom>
          <a:solidFill>
            <a:schemeClr val="bg2"/>
          </a:solidFill>
          <a:ln w="28575">
            <a:solidFill>
              <a:schemeClr val="bg2"/>
            </a:solidFill>
          </a:ln>
        </p:spPr>
        <p:txBody>
          <a:bodyPr wrap="square" tIns="108000" rtlCol="0">
            <a:spAutoFit/>
          </a:bodyPr>
          <a:lstStyle/>
          <a:p>
            <a:pPr algn="ctr">
              <a:buClr>
                <a:schemeClr val="bg2"/>
              </a:buClr>
            </a:pPr>
            <a:r>
              <a:rPr kumimoji="1" lang="ja-JP" altLang="en-US" b="1" dirty="0" smtClean="0">
                <a:solidFill>
                  <a:schemeClr val="bg1"/>
                </a:solidFill>
                <a:latin typeface="メイリオ" panose="020B0604030504040204" pitchFamily="50" charset="-128"/>
                <a:ea typeface="メイリオ" panose="020B0604030504040204" pitchFamily="50" charset="-128"/>
              </a:rPr>
              <a:t>アプリ使用</a:t>
            </a:r>
            <a:endParaRPr kumimoji="1" lang="ja-JP" altLang="en-US" b="1" dirty="0">
              <a:solidFill>
                <a:schemeClr val="bg1"/>
              </a:solidFill>
              <a:latin typeface="メイリオ" panose="020B0604030504040204" pitchFamily="50" charset="-128"/>
              <a:ea typeface="メイリオ" panose="020B0604030504040204" pitchFamily="50" charset="-128"/>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33</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7. </a:t>
            </a:r>
            <a:r>
              <a:rPr kumimoji="1" lang="ja-JP" altLang="en-US" dirty="0">
                <a:latin typeface="メイリオ" panose="020B0604030504040204" pitchFamily="50" charset="-128"/>
                <a:ea typeface="メイリオ" panose="020B0604030504040204" pitchFamily="50" charset="-128"/>
              </a:rPr>
              <a:t>課題分析</a:t>
            </a:r>
          </a:p>
        </p:txBody>
      </p:sp>
      <p:sp>
        <p:nvSpPr>
          <p:cNvPr id="7" name="テキスト ボックス 6">
            <a:extLst>
              <a:ext uri="{FF2B5EF4-FFF2-40B4-BE49-F238E27FC236}">
                <a16:creationId xmlns:a16="http://schemas.microsoft.com/office/drawing/2014/main" id="{983156AD-4CF6-0EFB-74FC-902E6F459A7B}"/>
              </a:ext>
            </a:extLst>
          </p:cNvPr>
          <p:cNvSpPr txBox="1"/>
          <p:nvPr/>
        </p:nvSpPr>
        <p:spPr>
          <a:xfrm>
            <a:off x="954001" y="943391"/>
            <a:ext cx="2395868"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検索精度の分析①</a:t>
            </a:r>
            <a:endPar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grpSp>
        <p:nvGrpSpPr>
          <p:cNvPr id="18" name="グループ化 17"/>
          <p:cNvGrpSpPr>
            <a:grpSpLocks noChangeAspect="1"/>
          </p:cNvGrpSpPr>
          <p:nvPr/>
        </p:nvGrpSpPr>
        <p:grpSpPr>
          <a:xfrm>
            <a:off x="1055594" y="1665932"/>
            <a:ext cx="4177566" cy="4835337"/>
            <a:chOff x="0" y="0"/>
            <a:chExt cx="3710414" cy="4294790"/>
          </a:xfrm>
        </p:grpSpPr>
        <p:pic>
          <p:nvPicPr>
            <p:cNvPr id="19" name="図 18"/>
            <p:cNvPicPr/>
            <p:nvPr/>
          </p:nvPicPr>
          <p:blipFill rotWithShape="1">
            <a:blip r:embed="rId3">
              <a:extLst>
                <a:ext uri="{28A0092B-C50C-407E-A947-70E740481C1C}">
                  <a14:useLocalDpi xmlns:a14="http://schemas.microsoft.com/office/drawing/2010/main" val="0"/>
                </a:ext>
              </a:extLst>
            </a:blip>
            <a:srcRect l="1763" t="6463" r="4164" b="32839"/>
            <a:stretch/>
          </p:blipFill>
          <p:spPr bwMode="auto">
            <a:xfrm>
              <a:off x="0" y="0"/>
              <a:ext cx="3710414" cy="4247537"/>
            </a:xfrm>
            <a:prstGeom prst="rect">
              <a:avLst/>
            </a:prstGeom>
            <a:noFill/>
            <a:ln w="38100">
              <a:noFill/>
            </a:ln>
            <a:extLst/>
          </p:spPr>
        </p:pic>
        <p:sp>
          <p:nvSpPr>
            <p:cNvPr id="20" name="正方形/長方形 19"/>
            <p:cNvSpPr/>
            <p:nvPr/>
          </p:nvSpPr>
          <p:spPr>
            <a:xfrm>
              <a:off x="281760" y="878175"/>
              <a:ext cx="3404977" cy="3416615"/>
            </a:xfrm>
            <a:prstGeom prst="rect">
              <a:avLst/>
            </a:prstGeom>
            <a:noFill/>
            <a:ln w="28575">
              <a:solidFill>
                <a:srgbClr val="FF0000"/>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latin typeface="メイリオ" panose="020B0604030504040204" pitchFamily="50" charset="-128"/>
                <a:ea typeface="メイリオ" panose="020B0604030504040204" pitchFamily="50" charset="-128"/>
              </a:endParaRPr>
            </a:p>
          </p:txBody>
        </p:sp>
        <p:sp>
          <p:nvSpPr>
            <p:cNvPr id="21" name="正方形/長方形 20"/>
            <p:cNvSpPr/>
            <p:nvPr/>
          </p:nvSpPr>
          <p:spPr>
            <a:xfrm>
              <a:off x="1361" y="0"/>
              <a:ext cx="285372" cy="286358"/>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latin typeface="メイリオ" panose="020B0604030504040204" pitchFamily="50" charset="-128"/>
                <a:ea typeface="メイリオ" panose="020B0604030504040204" pitchFamily="50" charset="-128"/>
              </a:endParaRPr>
            </a:p>
          </p:txBody>
        </p:sp>
        <p:sp>
          <p:nvSpPr>
            <p:cNvPr id="22" name="正方形/長方形 21"/>
            <p:cNvSpPr/>
            <p:nvPr/>
          </p:nvSpPr>
          <p:spPr>
            <a:xfrm>
              <a:off x="285349" y="0"/>
              <a:ext cx="1614463" cy="122208"/>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latin typeface="メイリオ" panose="020B0604030504040204" pitchFamily="50" charset="-128"/>
                <a:ea typeface="メイリオ" panose="020B0604030504040204" pitchFamily="50" charset="-128"/>
              </a:endParaRPr>
            </a:p>
          </p:txBody>
        </p:sp>
        <p:sp>
          <p:nvSpPr>
            <p:cNvPr id="23" name="正方形/長方形 22"/>
            <p:cNvSpPr/>
            <p:nvPr/>
          </p:nvSpPr>
          <p:spPr>
            <a:xfrm>
              <a:off x="298089" y="136072"/>
              <a:ext cx="1956989" cy="158551"/>
            </a:xfrm>
            <a:prstGeom prst="rect">
              <a:avLst/>
            </a:prstGeom>
            <a:noFill/>
            <a:ln w="28575">
              <a:solidFill>
                <a:srgbClr val="FF0000"/>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latin typeface="メイリオ" panose="020B0604030504040204" pitchFamily="50" charset="-128"/>
                <a:ea typeface="メイリオ" panose="020B0604030504040204" pitchFamily="50" charset="-128"/>
              </a:endParaRPr>
            </a:p>
          </p:txBody>
        </p:sp>
      </p:grpSp>
      <p:sp>
        <p:nvSpPr>
          <p:cNvPr id="24" name="四角形吹き出し 23"/>
          <p:cNvSpPr/>
          <p:nvPr/>
        </p:nvSpPr>
        <p:spPr>
          <a:xfrm>
            <a:off x="5662764" y="3041598"/>
            <a:ext cx="3456000" cy="720000"/>
          </a:xfrm>
          <a:prstGeom prst="wedgeRectCallout">
            <a:avLst>
              <a:gd name="adj1" fmla="val -60577"/>
              <a:gd name="adj2" fmla="val 2126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ctr"/>
          <a:lstStyle/>
          <a:p>
            <a:pPr algn="ctr"/>
            <a:r>
              <a:rPr kumimoji="1" lang="ja-JP" altLang="en-US" sz="2400" b="1" dirty="0" smtClean="0">
                <a:latin typeface="メイリオ" panose="020B0604030504040204" pitchFamily="50" charset="-128"/>
                <a:ea typeface="メイリオ" panose="020B0604030504040204" pitchFamily="50" charset="-128"/>
              </a:rPr>
              <a:t>表示されない</a:t>
            </a:r>
            <a:endParaRPr kumimoji="1" lang="ja-JP" altLang="en-US" sz="2400" b="1" dirty="0">
              <a:latin typeface="メイリオ" panose="020B0604030504040204" pitchFamily="50" charset="-128"/>
              <a:ea typeface="メイリオ" panose="020B0604030504040204" pitchFamily="50" charset="-128"/>
            </a:endParaRPr>
          </a:p>
        </p:txBody>
      </p:sp>
      <p:sp>
        <p:nvSpPr>
          <p:cNvPr id="15" name="四角形吹き出し 14"/>
          <p:cNvSpPr/>
          <p:nvPr/>
        </p:nvSpPr>
        <p:spPr>
          <a:xfrm>
            <a:off x="5662764" y="1374726"/>
            <a:ext cx="3456000" cy="720000"/>
          </a:xfrm>
          <a:prstGeom prst="wedgeRectCallout">
            <a:avLst>
              <a:gd name="adj1" fmla="val -60796"/>
              <a:gd name="adj2" fmla="val 2149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ja-JP" altLang="en-US" sz="2400" b="1" dirty="0" smtClean="0">
                <a:latin typeface="メイリオ" panose="020B0604030504040204" pitchFamily="50" charset="-128"/>
                <a:ea typeface="メイリオ" panose="020B0604030504040204" pitchFamily="50" charset="-128"/>
              </a:rPr>
              <a:t>同一の検索ワード</a:t>
            </a:r>
            <a:endParaRPr kumimoji="1" lang="en-US" altLang="ja-JP" sz="2400" b="1" dirty="0" smtClean="0">
              <a:latin typeface="メイリオ" panose="020B0604030504040204" pitchFamily="50" charset="-128"/>
              <a:ea typeface="メイリオ" panose="020B0604030504040204" pitchFamily="50" charset="-128"/>
            </a:endParaRPr>
          </a:p>
          <a:p>
            <a:pPr algn="ctr"/>
            <a:r>
              <a:rPr kumimoji="1" lang="en-US" altLang="ja-JP" sz="1200" dirty="0" smtClean="0">
                <a:latin typeface="メイリオ" panose="020B0604030504040204" pitchFamily="50" charset="-128"/>
                <a:ea typeface="メイリオ" panose="020B0604030504040204" pitchFamily="50" charset="-128"/>
              </a:rPr>
              <a:t>(</a:t>
            </a:r>
            <a:r>
              <a:rPr kumimoji="1" lang="ja-JP" altLang="en-US" sz="1200" dirty="0" smtClean="0">
                <a:latin typeface="メイリオ" panose="020B0604030504040204" pitchFamily="50" charset="-128"/>
                <a:ea typeface="メイリオ" panose="020B0604030504040204" pitchFamily="50" charset="-128"/>
              </a:rPr>
              <a:t>勤怠の提出方法について教えてください。</a:t>
            </a:r>
            <a:r>
              <a:rPr kumimoji="1" lang="en-US" altLang="ja-JP" sz="1200" dirty="0" smtClean="0">
                <a:latin typeface="メイリオ" panose="020B0604030504040204" pitchFamily="50" charset="-128"/>
                <a:ea typeface="メイリオ" panose="020B0604030504040204" pitchFamily="50" charset="-128"/>
              </a:rPr>
              <a:t>)</a:t>
            </a:r>
            <a:endParaRPr kumimoji="1" lang="ja-JP" altLang="en-US"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612840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grpSp>
        <p:nvGrpSpPr>
          <p:cNvPr id="12" name="グループ化 11"/>
          <p:cNvGrpSpPr/>
          <p:nvPr/>
        </p:nvGrpSpPr>
        <p:grpSpPr>
          <a:xfrm>
            <a:off x="978518" y="1253170"/>
            <a:ext cx="8308420" cy="5236849"/>
            <a:chOff x="978518" y="1253170"/>
            <a:chExt cx="8308420" cy="5236849"/>
          </a:xfrm>
        </p:grpSpPr>
        <p:pic>
          <p:nvPicPr>
            <p:cNvPr id="10" name="図 9"/>
            <p:cNvPicPr>
              <a:picLocks noChangeAspect="1"/>
            </p:cNvPicPr>
            <p:nvPr/>
          </p:nvPicPr>
          <p:blipFill rotWithShape="1">
            <a:blip r:embed="rId3"/>
            <a:srcRect r="22760"/>
            <a:stretch/>
          </p:blipFill>
          <p:spPr>
            <a:xfrm>
              <a:off x="978518" y="1253170"/>
              <a:ext cx="3964958" cy="5163760"/>
            </a:xfrm>
            <a:prstGeom prst="rect">
              <a:avLst/>
            </a:prstGeom>
          </p:spPr>
        </p:pic>
        <p:pic>
          <p:nvPicPr>
            <p:cNvPr id="11" name="図 10"/>
            <p:cNvPicPr>
              <a:picLocks noChangeAspect="1"/>
            </p:cNvPicPr>
            <p:nvPr/>
          </p:nvPicPr>
          <p:blipFill>
            <a:blip r:embed="rId4"/>
            <a:stretch>
              <a:fillRect/>
            </a:stretch>
          </p:blipFill>
          <p:spPr>
            <a:xfrm>
              <a:off x="5098623" y="1259198"/>
              <a:ext cx="4188315" cy="5230821"/>
            </a:xfrm>
            <a:prstGeom prst="rect">
              <a:avLst/>
            </a:prstGeom>
          </p:spPr>
        </p:pic>
      </p:grpSp>
      <p:sp>
        <p:nvSpPr>
          <p:cNvPr id="26" name="正方形/長方形 25"/>
          <p:cNvSpPr/>
          <p:nvPr/>
        </p:nvSpPr>
        <p:spPr>
          <a:xfrm>
            <a:off x="809624" y="1209675"/>
            <a:ext cx="8835935" cy="527757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a:solidFill>
                  <a:srgbClr val="0070C0"/>
                </a:solidFill>
                <a:latin typeface="メイリオ" panose="020B0604030504040204" pitchFamily="50" charset="-128"/>
                <a:ea typeface="メイリオ" panose="020B0604030504040204" pitchFamily="50" charset="-128"/>
              </a:rPr>
              <a:t>Atlassian Intelligence</a:t>
            </a:r>
            <a:endParaRPr kumimoji="1" lang="ja-JP" altLang="en-US"/>
          </a:p>
        </p:txBody>
      </p:sp>
      <p:sp>
        <p:nvSpPr>
          <p:cNvPr id="29" name="テキスト ボックス 28"/>
          <p:cNvSpPr txBox="1"/>
          <p:nvPr/>
        </p:nvSpPr>
        <p:spPr>
          <a:xfrm>
            <a:off x="1060498" y="2926442"/>
            <a:ext cx="8334185" cy="1817215"/>
          </a:xfrm>
          <a:prstGeom prst="rect">
            <a:avLst/>
          </a:prstGeom>
          <a:solidFill>
            <a:srgbClr val="E7EFF9"/>
          </a:solidFill>
          <a:ln w="28575">
            <a:noFill/>
          </a:ln>
        </p:spPr>
        <p:txBody>
          <a:bodyPr wrap="square" lIns="180000" tIns="108000" rtlCol="0">
            <a:spAutoFit/>
          </a:bodyPr>
          <a:lstStyle/>
          <a:p>
            <a:r>
              <a:rPr kumimoji="1" lang="ja-JP" altLang="en-US" sz="4000" b="1" dirty="0" smtClean="0">
                <a:solidFill>
                  <a:srgbClr val="EA0000"/>
                </a:solidFill>
                <a:latin typeface="メイリオ" panose="020B0604030504040204" pitchFamily="50" charset="-128"/>
                <a:ea typeface="メイリオ" panose="020B0604030504040204" pitchFamily="50" charset="-128"/>
              </a:rPr>
              <a:t>同一のワード</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で検索した際に</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18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3200" b="1" dirty="0" smtClean="0">
                <a:solidFill>
                  <a:schemeClr val="tx1">
                    <a:lumMod val="85000"/>
                    <a:lumOff val="15000"/>
                  </a:schemeClr>
                </a:solidFill>
                <a:latin typeface="メイリオ" panose="020B0604030504040204" pitchFamily="50" charset="-128"/>
                <a:ea typeface="メイリオ" panose="020B0604030504040204" pitchFamily="50" charset="-128"/>
              </a:rPr>
              <a:t>アプリ未使用</a:t>
            </a:r>
            <a:r>
              <a:rPr kumimoji="1" lang="ja-JP" altLang="en-US" sz="3200" b="1" dirty="0">
                <a:solidFill>
                  <a:schemeClr val="tx1">
                    <a:lumMod val="85000"/>
                    <a:lumOff val="15000"/>
                  </a:schemeClr>
                </a:solidFill>
                <a:latin typeface="メイリオ" panose="020B0604030504040204" pitchFamily="50" charset="-128"/>
                <a:ea typeface="メイリオ" panose="020B0604030504040204" pitchFamily="50" charset="-128"/>
              </a:rPr>
              <a:t>時</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には</a:t>
            </a:r>
            <a:r>
              <a:rPr kumimoji="1" lang="ja-JP" altLang="en-US" sz="3200" b="1" dirty="0">
                <a:solidFill>
                  <a:schemeClr val="tx1">
                    <a:lumMod val="85000"/>
                    <a:lumOff val="15000"/>
                  </a:schemeClr>
                </a:solidFill>
                <a:latin typeface="メイリオ" panose="020B0604030504040204" pitchFamily="50" charset="-128"/>
                <a:ea typeface="メイリオ" panose="020B0604030504040204" pitchFamily="50" charset="-128"/>
              </a:rPr>
              <a:t>上位</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に</a:t>
            </a:r>
            <a:r>
              <a:rPr kumimoji="1" lang="ja-JP" altLang="en-US" sz="3200" b="1" dirty="0">
                <a:solidFill>
                  <a:schemeClr val="tx1">
                    <a:lumMod val="85000"/>
                    <a:lumOff val="15000"/>
                  </a:schemeClr>
                </a:solidFill>
                <a:latin typeface="メイリオ" panose="020B0604030504040204" pitchFamily="50" charset="-128"/>
                <a:ea typeface="メイリオ" panose="020B0604030504040204" pitchFamily="50" charset="-128"/>
              </a:rPr>
              <a:t>表示される</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目的</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の情報</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でも</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18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3200" b="1" dirty="0" smtClean="0">
                <a:solidFill>
                  <a:schemeClr val="tx1">
                    <a:lumMod val="85000"/>
                    <a:lumOff val="15000"/>
                  </a:schemeClr>
                </a:solidFill>
                <a:latin typeface="メイリオ" panose="020B0604030504040204" pitchFamily="50" charset="-128"/>
                <a:ea typeface="メイリオ" panose="020B0604030504040204" pitchFamily="50" charset="-128"/>
              </a:rPr>
              <a:t>アプリ使用</a:t>
            </a:r>
            <a:r>
              <a:rPr kumimoji="1" lang="ja-JP" altLang="en-US" sz="3200" b="1" dirty="0">
                <a:solidFill>
                  <a:schemeClr val="tx1">
                    <a:lumMod val="85000"/>
                    <a:lumOff val="15000"/>
                  </a:schemeClr>
                </a:solidFill>
                <a:latin typeface="メイリオ" panose="020B0604030504040204" pitchFamily="50" charset="-128"/>
                <a:ea typeface="メイリオ" panose="020B0604030504040204" pitchFamily="50" charset="-128"/>
              </a:rPr>
              <a:t>時</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には</a:t>
            </a:r>
            <a:r>
              <a:rPr kumimoji="1" lang="ja-JP" altLang="en-US" sz="3200" b="1" dirty="0">
                <a:solidFill>
                  <a:schemeClr val="tx1">
                    <a:lumMod val="85000"/>
                    <a:lumOff val="15000"/>
                  </a:schemeClr>
                </a:solidFill>
                <a:latin typeface="メイリオ" panose="020B0604030504040204" pitchFamily="50" charset="-128"/>
                <a:ea typeface="メイリオ" panose="020B0604030504040204" pitchFamily="50" charset="-128"/>
              </a:rPr>
              <a:t>表示されない</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場合があることを</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確認</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983156AD-4CF6-0EFB-74FC-902E6F459A7B}"/>
              </a:ext>
            </a:extLst>
          </p:cNvPr>
          <p:cNvSpPr txBox="1"/>
          <p:nvPr/>
        </p:nvSpPr>
        <p:spPr>
          <a:xfrm>
            <a:off x="954001" y="943391"/>
            <a:ext cx="2395868"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latin typeface="メイリオ" panose="020B0604030504040204" pitchFamily="50" charset="-128"/>
                <a:ea typeface="メイリオ" panose="020B0604030504040204" pitchFamily="50" charset="-128"/>
              </a:rPr>
              <a:t>検索精度の分析①</a:t>
            </a:r>
            <a:endParaRPr kumimoji="1" lang="ja-JP" altLang="en-US" sz="1800" dirty="0">
              <a:latin typeface="メイリオ" panose="020B0604030504040204" pitchFamily="50" charset="-128"/>
              <a:ea typeface="メイリオ" panose="020B0604030504040204" pitchFamily="50" charset="-128"/>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34</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7. </a:t>
            </a:r>
            <a:r>
              <a:rPr kumimoji="1" lang="ja-JP" altLang="en-US" dirty="0">
                <a:latin typeface="メイリオ" panose="020B0604030504040204" pitchFamily="50" charset="-128"/>
                <a:ea typeface="メイリオ" panose="020B0604030504040204" pitchFamily="50" charset="-128"/>
              </a:rPr>
              <a:t>課題分析</a:t>
            </a:r>
          </a:p>
        </p:txBody>
      </p:sp>
    </p:spTree>
    <p:extLst>
      <p:ext uri="{BB962C8B-B14F-4D97-AF65-F5344CB8AC3E}">
        <p14:creationId xmlns:p14="http://schemas.microsoft.com/office/powerpoint/2010/main" val="7822541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altLang="ja-JP" smtClean="0"/>
              <a:t>35</a:t>
            </a:fld>
            <a:endParaRPr lang="ja-JP" altLang="en-US" dirty="0"/>
          </a:p>
        </p:txBody>
      </p:sp>
      <p:sp>
        <p:nvSpPr>
          <p:cNvPr id="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7. </a:t>
            </a:r>
            <a:r>
              <a:rPr kumimoji="1" lang="ja-JP" altLang="en-US" dirty="0">
                <a:latin typeface="メイリオ" panose="020B0604030504040204" pitchFamily="50" charset="-128"/>
                <a:ea typeface="メイリオ" panose="020B0604030504040204" pitchFamily="50" charset="-128"/>
              </a:rPr>
              <a:t>課題分析</a:t>
            </a:r>
          </a:p>
        </p:txBody>
      </p:sp>
      <p:sp>
        <p:nvSpPr>
          <p:cNvPr id="6" name="テキスト ボックス 5"/>
          <p:cNvSpPr txBox="1"/>
          <p:nvPr/>
        </p:nvSpPr>
        <p:spPr>
          <a:xfrm>
            <a:off x="985507" y="2126241"/>
            <a:ext cx="8491868" cy="1114902"/>
          </a:xfrm>
          <a:prstGeom prst="rect">
            <a:avLst/>
          </a:prstGeom>
          <a:noFill/>
          <a:ln w="28575">
            <a:solidFill>
              <a:schemeClr val="bg2">
                <a:lumMod val="60000"/>
                <a:lumOff val="40000"/>
              </a:schemeClr>
            </a:solidFill>
          </a:ln>
        </p:spPr>
        <p:txBody>
          <a:bodyPr wrap="square" tIns="144000" rtlCol="0">
            <a:spAutoFit/>
          </a:bodyPr>
          <a:lstStyle/>
          <a:p>
            <a:r>
              <a:rPr kumimoji="1" lang="ja-JP" altLang="en-US" sz="2000" b="1" dirty="0" smtClean="0">
                <a:solidFill>
                  <a:schemeClr val="tx1">
                    <a:lumMod val="85000"/>
                    <a:lumOff val="15000"/>
                  </a:schemeClr>
                </a:solidFill>
                <a:latin typeface="メイリオ" panose="020B0604030504040204" pitchFamily="50" charset="-128"/>
                <a:ea typeface="メイリオ" panose="020B0604030504040204" pitchFamily="50" charset="-128"/>
              </a:rPr>
              <a:t>アプリ未使用時</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は</a:t>
            </a:r>
            <a:r>
              <a:rPr kumimoji="1" lang="ja-JP" altLang="en-US" sz="4000" b="1" dirty="0" smtClean="0">
                <a:solidFill>
                  <a:schemeClr val="tx1">
                    <a:lumMod val="85000"/>
                    <a:lumOff val="15000"/>
                  </a:schemeClr>
                </a:solidFill>
                <a:latin typeface="メイリオ" panose="020B0604030504040204" pitchFamily="50" charset="-128"/>
                <a:ea typeface="メイリオ" panose="020B0604030504040204" pitchFamily="50" charset="-128"/>
              </a:rPr>
              <a:t>人が情報の中身を確認</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し、</a:t>
            </a:r>
            <a:endPar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取捨選択することにより、目的の情報を探すことができた。</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983156AD-4CF6-0EFB-74FC-902E6F459A7B}"/>
              </a:ext>
            </a:extLst>
          </p:cNvPr>
          <p:cNvSpPr txBox="1"/>
          <p:nvPr/>
        </p:nvSpPr>
        <p:spPr>
          <a:xfrm>
            <a:off x="954001" y="943391"/>
            <a:ext cx="2334322"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検索精度の分析①</a:t>
            </a:r>
            <a:endPar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2" name="テキスト ボックス 21"/>
          <p:cNvSpPr txBox="1"/>
          <p:nvPr/>
        </p:nvSpPr>
        <p:spPr>
          <a:xfrm>
            <a:off x="985507" y="4389762"/>
            <a:ext cx="8523374" cy="1422679"/>
          </a:xfrm>
          <a:prstGeom prst="rect">
            <a:avLst/>
          </a:prstGeom>
          <a:noFill/>
          <a:ln w="28575">
            <a:solidFill>
              <a:schemeClr val="bg2">
                <a:lumMod val="60000"/>
                <a:lumOff val="40000"/>
              </a:schemeClr>
            </a:solidFill>
          </a:ln>
        </p:spPr>
        <p:txBody>
          <a:bodyPr wrap="square" tIns="144000" rtlCol="0">
            <a:spAutoFit/>
          </a:bodyPr>
          <a:lstStyle/>
          <a:p>
            <a:r>
              <a:rPr kumimoji="1" lang="ja-JP" altLang="en-US" sz="2000" b="1" dirty="0" smtClean="0">
                <a:solidFill>
                  <a:schemeClr val="tx1">
                    <a:lumMod val="85000"/>
                    <a:lumOff val="15000"/>
                  </a:schemeClr>
                </a:solidFill>
                <a:latin typeface="メイリオ" panose="020B0604030504040204" pitchFamily="50" charset="-128"/>
                <a:ea typeface="メイリオ" panose="020B0604030504040204" pitchFamily="50" charset="-128"/>
              </a:rPr>
              <a:t>アプリ使用時</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は人が確認していた作業を</a:t>
            </a:r>
            <a:endPar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4000" b="1" dirty="0" smtClean="0">
                <a:solidFill>
                  <a:schemeClr val="tx1">
                    <a:lumMod val="85000"/>
                    <a:lumOff val="15000"/>
                  </a:schemeClr>
                </a:solidFill>
                <a:latin typeface="メイリオ" panose="020B0604030504040204" pitchFamily="50" charset="-128"/>
                <a:ea typeface="メイリオ" panose="020B0604030504040204" pitchFamily="50" charset="-128"/>
              </a:rPr>
              <a:t>代わりに</a:t>
            </a:r>
            <a:r>
              <a:rPr kumimoji="1" lang="en-US" altLang="ja-JP" sz="4000" b="1" dirty="0" smtClean="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4000" b="1" dirty="0" smtClean="0">
                <a:solidFill>
                  <a:schemeClr val="tx1">
                    <a:lumMod val="85000"/>
                    <a:lumOff val="15000"/>
                  </a:schemeClr>
                </a:solidFill>
                <a:latin typeface="メイリオ" panose="020B0604030504040204" pitchFamily="50" charset="-128"/>
                <a:ea typeface="メイリオ" panose="020B0604030504040204" pitchFamily="50" charset="-128"/>
              </a:rPr>
              <a:t>が実施</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し、</a:t>
            </a:r>
            <a:endPar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結果として表示するため、目的ではない情報が表示されることがあった。</a:t>
            </a:r>
            <a:endPar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7" name="テキスト ボックス 26"/>
          <p:cNvSpPr txBox="1"/>
          <p:nvPr/>
        </p:nvSpPr>
        <p:spPr>
          <a:xfrm>
            <a:off x="954001" y="3896342"/>
            <a:ext cx="1665374" cy="400110"/>
          </a:xfrm>
          <a:prstGeom prst="rect">
            <a:avLst/>
          </a:prstGeom>
          <a:noFill/>
        </p:spPr>
        <p:txBody>
          <a:bodyPr wrap="square" rtlCol="0">
            <a:spAutoFit/>
          </a:bodyPr>
          <a:lstStyle/>
          <a:p>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それに対し、</a:t>
            </a:r>
            <a:endPar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8" name="テキスト ボックス 27"/>
          <p:cNvSpPr txBox="1"/>
          <p:nvPr/>
        </p:nvSpPr>
        <p:spPr>
          <a:xfrm>
            <a:off x="954001" y="1637762"/>
            <a:ext cx="4840130" cy="400110"/>
          </a:xfrm>
          <a:prstGeom prst="rect">
            <a:avLst/>
          </a:prstGeom>
          <a:noFill/>
        </p:spPr>
        <p:txBody>
          <a:bodyPr wrap="square" rtlCol="0">
            <a:spAutoFit/>
          </a:bodyPr>
          <a:lstStyle/>
          <a:p>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つまり</a:t>
            </a:r>
            <a:r>
              <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0020854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22" name="テキスト ボックス 21">
            <a:extLst>
              <a:ext uri="{FF2B5EF4-FFF2-40B4-BE49-F238E27FC236}">
                <a16:creationId xmlns:a16="http://schemas.microsoft.com/office/drawing/2014/main" id="{983156AD-4CF6-0EFB-74FC-902E6F459A7B}"/>
              </a:ext>
            </a:extLst>
          </p:cNvPr>
          <p:cNvSpPr txBox="1">
            <a:spLocks noChangeAspect="1"/>
          </p:cNvSpPr>
          <p:nvPr/>
        </p:nvSpPr>
        <p:spPr>
          <a:xfrm>
            <a:off x="1055594" y="1296600"/>
            <a:ext cx="1404000" cy="370665"/>
          </a:xfrm>
          <a:prstGeom prst="rect">
            <a:avLst/>
          </a:prstGeom>
          <a:solidFill>
            <a:schemeClr val="bg2"/>
          </a:solidFill>
          <a:ln w="28575">
            <a:solidFill>
              <a:schemeClr val="bg2"/>
            </a:solidFill>
          </a:ln>
        </p:spPr>
        <p:txBody>
          <a:bodyPr wrap="square" tIns="108000" rtlCol="0">
            <a:spAutoFit/>
          </a:bodyPr>
          <a:lstStyle/>
          <a:p>
            <a:pPr algn="ctr">
              <a:buClr>
                <a:schemeClr val="bg2"/>
              </a:buClr>
            </a:pPr>
            <a:r>
              <a:rPr kumimoji="1" lang="ja-JP" altLang="en-US" b="1" dirty="0" smtClean="0">
                <a:solidFill>
                  <a:schemeClr val="bg1"/>
                </a:solidFill>
                <a:latin typeface="メイリオ" panose="020B0604030504040204" pitchFamily="50" charset="-128"/>
                <a:ea typeface="メイリオ" panose="020B0604030504040204" pitchFamily="50" charset="-128"/>
              </a:rPr>
              <a:t>アプリ使用①</a:t>
            </a:r>
            <a:endParaRPr kumimoji="1" lang="ja-JP" altLang="en-US" b="1" dirty="0">
              <a:solidFill>
                <a:schemeClr val="bg1"/>
              </a:solidFill>
              <a:latin typeface="メイリオ" panose="020B0604030504040204" pitchFamily="50" charset="-128"/>
              <a:ea typeface="メイリオ" panose="020B0604030504040204" pitchFamily="50" charset="-128"/>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36</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7. </a:t>
            </a:r>
            <a:r>
              <a:rPr kumimoji="1" lang="ja-JP" altLang="en-US" dirty="0">
                <a:latin typeface="メイリオ" panose="020B0604030504040204" pitchFamily="50" charset="-128"/>
                <a:ea typeface="メイリオ" panose="020B0604030504040204" pitchFamily="50" charset="-128"/>
              </a:rPr>
              <a:t>課題分析</a:t>
            </a:r>
          </a:p>
        </p:txBody>
      </p:sp>
      <p:sp>
        <p:nvSpPr>
          <p:cNvPr id="7" name="テキスト ボックス 6">
            <a:extLst>
              <a:ext uri="{FF2B5EF4-FFF2-40B4-BE49-F238E27FC236}">
                <a16:creationId xmlns:a16="http://schemas.microsoft.com/office/drawing/2014/main" id="{983156AD-4CF6-0EFB-74FC-902E6F459A7B}"/>
              </a:ext>
            </a:extLst>
          </p:cNvPr>
          <p:cNvSpPr txBox="1"/>
          <p:nvPr/>
        </p:nvSpPr>
        <p:spPr>
          <a:xfrm>
            <a:off x="954001" y="943391"/>
            <a:ext cx="2351907"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検索精度の分析②</a:t>
            </a:r>
            <a:endPar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grpSp>
        <p:nvGrpSpPr>
          <p:cNvPr id="35" name="グループ化 34"/>
          <p:cNvGrpSpPr>
            <a:grpSpLocks noChangeAspect="1"/>
          </p:cNvGrpSpPr>
          <p:nvPr/>
        </p:nvGrpSpPr>
        <p:grpSpPr>
          <a:xfrm>
            <a:off x="1050831" y="1668331"/>
            <a:ext cx="4421269" cy="3570272"/>
            <a:chOff x="0" y="0"/>
            <a:chExt cx="4441067" cy="3586207"/>
          </a:xfrm>
        </p:grpSpPr>
        <p:pic>
          <p:nvPicPr>
            <p:cNvPr id="36" name="図 35"/>
            <p:cNvPicPr/>
            <p:nvPr/>
          </p:nvPicPr>
          <p:blipFill rotWithShape="1">
            <a:blip r:embed="rId3"/>
            <a:srcRect l="1821" t="6386" r="7029" b="40871"/>
            <a:stretch/>
          </p:blipFill>
          <p:spPr>
            <a:xfrm>
              <a:off x="0" y="0"/>
              <a:ext cx="4440664" cy="3574546"/>
            </a:xfrm>
            <a:prstGeom prst="rect">
              <a:avLst/>
            </a:prstGeom>
            <a:ln w="38100">
              <a:noFill/>
            </a:ln>
          </p:spPr>
        </p:pic>
        <p:sp>
          <p:nvSpPr>
            <p:cNvPr id="37" name="正方形/長方形 36"/>
            <p:cNvSpPr/>
            <p:nvPr/>
          </p:nvSpPr>
          <p:spPr>
            <a:xfrm>
              <a:off x="0" y="0"/>
              <a:ext cx="288000" cy="286358"/>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latin typeface="メイリオ" panose="020B0604030504040204" pitchFamily="50" charset="-128"/>
                <a:ea typeface="メイリオ" panose="020B0604030504040204" pitchFamily="50" charset="-128"/>
              </a:endParaRPr>
            </a:p>
          </p:txBody>
        </p:sp>
        <p:sp>
          <p:nvSpPr>
            <p:cNvPr id="38" name="正方形/長方形 37"/>
            <p:cNvSpPr/>
            <p:nvPr/>
          </p:nvSpPr>
          <p:spPr>
            <a:xfrm>
              <a:off x="286616" y="0"/>
              <a:ext cx="1612263" cy="151534"/>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latin typeface="メイリオ" panose="020B0604030504040204" pitchFamily="50" charset="-128"/>
                <a:ea typeface="メイリオ" panose="020B0604030504040204" pitchFamily="50" charset="-128"/>
              </a:endParaRPr>
            </a:p>
          </p:txBody>
        </p:sp>
        <p:sp>
          <p:nvSpPr>
            <p:cNvPr id="39" name="正方形/長方形 38"/>
            <p:cNvSpPr/>
            <p:nvPr/>
          </p:nvSpPr>
          <p:spPr>
            <a:xfrm>
              <a:off x="307397" y="147205"/>
              <a:ext cx="1811391" cy="158551"/>
            </a:xfrm>
            <a:prstGeom prst="rect">
              <a:avLst/>
            </a:prstGeom>
            <a:noFill/>
            <a:ln w="28575">
              <a:solidFill>
                <a:srgbClr val="FF0000"/>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latin typeface="メイリオ" panose="020B0604030504040204" pitchFamily="50" charset="-128"/>
                <a:ea typeface="メイリオ" panose="020B0604030504040204" pitchFamily="50" charset="-128"/>
              </a:endParaRPr>
            </a:p>
          </p:txBody>
        </p:sp>
        <p:sp>
          <p:nvSpPr>
            <p:cNvPr id="40" name="正方形/長方形 39"/>
            <p:cNvSpPr/>
            <p:nvPr/>
          </p:nvSpPr>
          <p:spPr>
            <a:xfrm>
              <a:off x="285747" y="891293"/>
              <a:ext cx="4155320" cy="2694914"/>
            </a:xfrm>
            <a:prstGeom prst="rect">
              <a:avLst/>
            </a:prstGeom>
            <a:noFill/>
            <a:ln w="28575">
              <a:solidFill>
                <a:srgbClr val="FF0000"/>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latin typeface="メイリオ" panose="020B0604030504040204" pitchFamily="50" charset="-128"/>
                <a:ea typeface="メイリオ" panose="020B0604030504040204" pitchFamily="50" charset="-128"/>
              </a:endParaRPr>
            </a:p>
          </p:txBody>
        </p:sp>
      </p:grpSp>
      <p:sp>
        <p:nvSpPr>
          <p:cNvPr id="24" name="四角形吹き出し 23"/>
          <p:cNvSpPr/>
          <p:nvPr/>
        </p:nvSpPr>
        <p:spPr>
          <a:xfrm>
            <a:off x="5761812" y="1385107"/>
            <a:ext cx="3456000" cy="720000"/>
          </a:xfrm>
          <a:prstGeom prst="wedgeRectCallout">
            <a:avLst>
              <a:gd name="adj1" fmla="val -60796"/>
              <a:gd name="adj2" fmla="val 2149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ja-JP" altLang="en-US" sz="2400" b="1" dirty="0" smtClean="0">
                <a:latin typeface="メイリオ" panose="020B0604030504040204" pitchFamily="50" charset="-128"/>
                <a:ea typeface="メイリオ" panose="020B0604030504040204" pitchFamily="50" charset="-128"/>
              </a:rPr>
              <a:t>同一の検索ワード</a:t>
            </a:r>
            <a:endParaRPr kumimoji="1" lang="en-US" altLang="ja-JP" sz="2400" b="1" dirty="0" smtClean="0">
              <a:latin typeface="メイリオ" panose="020B0604030504040204" pitchFamily="50" charset="-128"/>
              <a:ea typeface="メイリオ" panose="020B0604030504040204" pitchFamily="50" charset="-128"/>
            </a:endParaRPr>
          </a:p>
          <a:p>
            <a:pPr algn="ctr"/>
            <a:r>
              <a:rPr kumimoji="1" lang="en-US" altLang="ja-JP" sz="1200" dirty="0" smtClean="0">
                <a:latin typeface="メイリオ" panose="020B0604030504040204" pitchFamily="50" charset="-128"/>
                <a:ea typeface="メイリオ" panose="020B0604030504040204" pitchFamily="50" charset="-128"/>
              </a:rPr>
              <a:t>(</a:t>
            </a:r>
            <a:r>
              <a:rPr kumimoji="1" lang="ja-JP" altLang="en-US" sz="1200" dirty="0" smtClean="0">
                <a:latin typeface="メイリオ" panose="020B0604030504040204" pitchFamily="50" charset="-128"/>
                <a:ea typeface="メイリオ" panose="020B0604030504040204" pitchFamily="50" charset="-128"/>
              </a:rPr>
              <a:t>勤怠の提出方法について教えてください。</a:t>
            </a:r>
            <a:r>
              <a:rPr kumimoji="1" lang="en-US" altLang="ja-JP" sz="1200" dirty="0" smtClean="0">
                <a:latin typeface="メイリオ" panose="020B0604030504040204" pitchFamily="50" charset="-128"/>
                <a:ea typeface="メイリオ" panose="020B0604030504040204" pitchFamily="50" charset="-128"/>
              </a:rPr>
              <a:t>)</a:t>
            </a:r>
            <a:endParaRPr kumimoji="1" lang="ja-JP" altLang="en-US" sz="1200" dirty="0">
              <a:latin typeface="メイリオ" panose="020B0604030504040204" pitchFamily="50" charset="-128"/>
              <a:ea typeface="メイリオ" panose="020B0604030504040204" pitchFamily="50" charset="-128"/>
            </a:endParaRPr>
          </a:p>
        </p:txBody>
      </p:sp>
      <p:sp>
        <p:nvSpPr>
          <p:cNvPr id="25" name="四角形吹き出し 24"/>
          <p:cNvSpPr/>
          <p:nvPr/>
        </p:nvSpPr>
        <p:spPr>
          <a:xfrm>
            <a:off x="5761812" y="3449008"/>
            <a:ext cx="3456000" cy="835200"/>
          </a:xfrm>
          <a:prstGeom prst="wedgeRectCallout">
            <a:avLst>
              <a:gd name="adj1" fmla="val -60796"/>
              <a:gd name="adj2" fmla="val 2149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ja-JP" altLang="en-US" sz="2400" dirty="0" smtClean="0">
                <a:latin typeface="メイリオ" panose="020B0604030504040204" pitchFamily="50" charset="-128"/>
                <a:ea typeface="メイリオ" panose="020B0604030504040204" pitchFamily="50" charset="-128"/>
              </a:rPr>
              <a:t>目的の情報が</a:t>
            </a:r>
            <a:endParaRPr kumimoji="1" lang="en-US" altLang="ja-JP" sz="2400" dirty="0" smtClean="0">
              <a:latin typeface="メイリオ" panose="020B0604030504040204" pitchFamily="50" charset="-128"/>
              <a:ea typeface="メイリオ" panose="020B0604030504040204" pitchFamily="50" charset="-128"/>
            </a:endParaRPr>
          </a:p>
          <a:p>
            <a:pPr algn="ctr"/>
            <a:r>
              <a:rPr kumimoji="1" lang="ja-JP" altLang="en-US" sz="2400" dirty="0" smtClean="0">
                <a:latin typeface="メイリオ" panose="020B0604030504040204" pitchFamily="50" charset="-128"/>
                <a:ea typeface="メイリオ" panose="020B0604030504040204" pitchFamily="50" charset="-128"/>
              </a:rPr>
              <a:t>表示</a:t>
            </a:r>
            <a:r>
              <a:rPr kumimoji="1" lang="ja-JP" altLang="en-US" sz="2400" dirty="0">
                <a:latin typeface="メイリオ" panose="020B0604030504040204" pitchFamily="50" charset="-128"/>
                <a:ea typeface="メイリオ" panose="020B0604030504040204" pitchFamily="50" charset="-128"/>
              </a:rPr>
              <a:t>される</a:t>
            </a:r>
          </a:p>
        </p:txBody>
      </p:sp>
    </p:spTree>
    <p:extLst>
      <p:ext uri="{BB962C8B-B14F-4D97-AF65-F5344CB8AC3E}">
        <p14:creationId xmlns:p14="http://schemas.microsoft.com/office/powerpoint/2010/main" val="15554046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37</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7. </a:t>
            </a:r>
            <a:r>
              <a:rPr kumimoji="1" lang="ja-JP" altLang="en-US" dirty="0">
                <a:latin typeface="メイリオ" panose="020B0604030504040204" pitchFamily="50" charset="-128"/>
                <a:ea typeface="メイリオ" panose="020B0604030504040204" pitchFamily="50" charset="-128"/>
              </a:rPr>
              <a:t>課題分析</a:t>
            </a:r>
          </a:p>
        </p:txBody>
      </p:sp>
      <p:sp>
        <p:nvSpPr>
          <p:cNvPr id="7" name="テキスト ボックス 6">
            <a:extLst>
              <a:ext uri="{FF2B5EF4-FFF2-40B4-BE49-F238E27FC236}">
                <a16:creationId xmlns:a16="http://schemas.microsoft.com/office/drawing/2014/main" id="{983156AD-4CF6-0EFB-74FC-902E6F459A7B}"/>
              </a:ext>
            </a:extLst>
          </p:cNvPr>
          <p:cNvSpPr txBox="1"/>
          <p:nvPr/>
        </p:nvSpPr>
        <p:spPr>
          <a:xfrm>
            <a:off x="954001" y="943391"/>
            <a:ext cx="2351907"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検索精度の分析②</a:t>
            </a:r>
            <a:endPar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4" name="四角形吹き出し 23"/>
          <p:cNvSpPr/>
          <p:nvPr/>
        </p:nvSpPr>
        <p:spPr>
          <a:xfrm>
            <a:off x="5761812" y="1385107"/>
            <a:ext cx="3456000" cy="720000"/>
          </a:xfrm>
          <a:prstGeom prst="wedgeRectCallout">
            <a:avLst>
              <a:gd name="adj1" fmla="val -60796"/>
              <a:gd name="adj2" fmla="val 2149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ja-JP" altLang="en-US" sz="2400" b="1" dirty="0" smtClean="0">
                <a:latin typeface="メイリオ" panose="020B0604030504040204" pitchFamily="50" charset="-128"/>
                <a:ea typeface="メイリオ" panose="020B0604030504040204" pitchFamily="50" charset="-128"/>
              </a:rPr>
              <a:t>同一の検索ワード</a:t>
            </a:r>
            <a:endParaRPr kumimoji="1" lang="en-US" altLang="ja-JP" sz="2400" b="1" dirty="0" smtClean="0">
              <a:latin typeface="メイリオ" panose="020B0604030504040204" pitchFamily="50" charset="-128"/>
              <a:ea typeface="メイリオ" panose="020B0604030504040204" pitchFamily="50" charset="-128"/>
            </a:endParaRPr>
          </a:p>
          <a:p>
            <a:pPr algn="ctr"/>
            <a:r>
              <a:rPr kumimoji="1" lang="en-US" altLang="ja-JP" sz="1200" dirty="0" smtClean="0">
                <a:latin typeface="メイリオ" panose="020B0604030504040204" pitchFamily="50" charset="-128"/>
                <a:ea typeface="メイリオ" panose="020B0604030504040204" pitchFamily="50" charset="-128"/>
              </a:rPr>
              <a:t>(</a:t>
            </a:r>
            <a:r>
              <a:rPr kumimoji="1" lang="ja-JP" altLang="en-US" sz="1200" dirty="0" smtClean="0">
                <a:latin typeface="メイリオ" panose="020B0604030504040204" pitchFamily="50" charset="-128"/>
                <a:ea typeface="メイリオ" panose="020B0604030504040204" pitchFamily="50" charset="-128"/>
              </a:rPr>
              <a:t>勤怠の提出方法について教えてください。</a:t>
            </a:r>
            <a:r>
              <a:rPr kumimoji="1" lang="en-US" altLang="ja-JP" sz="1200" dirty="0" smtClean="0">
                <a:latin typeface="メイリオ" panose="020B0604030504040204" pitchFamily="50" charset="-128"/>
                <a:ea typeface="メイリオ" panose="020B0604030504040204" pitchFamily="50" charset="-128"/>
              </a:rPr>
              <a:t>)</a:t>
            </a:r>
            <a:endParaRPr kumimoji="1" lang="ja-JP" altLang="en-US" sz="1200" dirty="0">
              <a:latin typeface="メイリオ" panose="020B0604030504040204" pitchFamily="50" charset="-128"/>
              <a:ea typeface="メイリオ" panose="020B0604030504040204" pitchFamily="50" charset="-128"/>
            </a:endParaRPr>
          </a:p>
        </p:txBody>
      </p:sp>
      <p:sp>
        <p:nvSpPr>
          <p:cNvPr id="21" name="テキスト ボックス 20">
            <a:extLst>
              <a:ext uri="{FF2B5EF4-FFF2-40B4-BE49-F238E27FC236}">
                <a16:creationId xmlns:a16="http://schemas.microsoft.com/office/drawing/2014/main" id="{983156AD-4CF6-0EFB-74FC-902E6F459A7B}"/>
              </a:ext>
            </a:extLst>
          </p:cNvPr>
          <p:cNvSpPr txBox="1">
            <a:spLocks noChangeAspect="1"/>
          </p:cNvSpPr>
          <p:nvPr/>
        </p:nvSpPr>
        <p:spPr>
          <a:xfrm>
            <a:off x="1055594" y="1296600"/>
            <a:ext cx="1404000" cy="370665"/>
          </a:xfrm>
          <a:prstGeom prst="rect">
            <a:avLst/>
          </a:prstGeom>
          <a:solidFill>
            <a:schemeClr val="bg2"/>
          </a:solidFill>
          <a:ln w="28575">
            <a:solidFill>
              <a:schemeClr val="bg2"/>
            </a:solidFill>
          </a:ln>
        </p:spPr>
        <p:txBody>
          <a:bodyPr wrap="square" tIns="108000" rtlCol="0">
            <a:spAutoFit/>
          </a:bodyPr>
          <a:lstStyle/>
          <a:p>
            <a:pPr algn="ctr">
              <a:buClr>
                <a:schemeClr val="bg2"/>
              </a:buClr>
            </a:pPr>
            <a:r>
              <a:rPr kumimoji="1" lang="ja-JP" altLang="en-US" b="1" dirty="0" smtClean="0">
                <a:solidFill>
                  <a:schemeClr val="bg1"/>
                </a:solidFill>
                <a:latin typeface="メイリオ" panose="020B0604030504040204" pitchFamily="50" charset="-128"/>
                <a:ea typeface="メイリオ" panose="020B0604030504040204" pitchFamily="50" charset="-128"/>
              </a:rPr>
              <a:t>アプリ使用②</a:t>
            </a:r>
            <a:endParaRPr kumimoji="1" lang="ja-JP" altLang="en-US" b="1" dirty="0">
              <a:solidFill>
                <a:schemeClr val="bg1"/>
              </a:solidFill>
              <a:latin typeface="メイリオ" panose="020B0604030504040204" pitchFamily="50" charset="-128"/>
              <a:ea typeface="メイリオ" panose="020B0604030504040204" pitchFamily="50" charset="-128"/>
            </a:endParaRPr>
          </a:p>
        </p:txBody>
      </p:sp>
      <p:grpSp>
        <p:nvGrpSpPr>
          <p:cNvPr id="15" name="グループ化 14"/>
          <p:cNvGrpSpPr>
            <a:grpSpLocks noChangeAspect="1"/>
          </p:cNvGrpSpPr>
          <p:nvPr/>
        </p:nvGrpSpPr>
        <p:grpSpPr>
          <a:xfrm>
            <a:off x="1050831" y="1665932"/>
            <a:ext cx="3794950" cy="4392477"/>
            <a:chOff x="0" y="0"/>
            <a:chExt cx="3710414" cy="4294790"/>
          </a:xfrm>
        </p:grpSpPr>
        <p:pic>
          <p:nvPicPr>
            <p:cNvPr id="16" name="図 15"/>
            <p:cNvPicPr/>
            <p:nvPr/>
          </p:nvPicPr>
          <p:blipFill rotWithShape="1">
            <a:blip r:embed="rId3">
              <a:extLst>
                <a:ext uri="{28A0092B-C50C-407E-A947-70E740481C1C}">
                  <a14:useLocalDpi xmlns:a14="http://schemas.microsoft.com/office/drawing/2010/main" val="0"/>
                </a:ext>
              </a:extLst>
            </a:blip>
            <a:srcRect l="1763" t="6463" r="4164" b="32839"/>
            <a:stretch/>
          </p:blipFill>
          <p:spPr bwMode="auto">
            <a:xfrm>
              <a:off x="0" y="0"/>
              <a:ext cx="3710414" cy="4247537"/>
            </a:xfrm>
            <a:prstGeom prst="rect">
              <a:avLst/>
            </a:prstGeom>
            <a:noFill/>
            <a:ln w="38100">
              <a:noFill/>
            </a:ln>
            <a:extLst/>
          </p:spPr>
        </p:pic>
        <p:sp>
          <p:nvSpPr>
            <p:cNvPr id="17" name="正方形/長方形 16"/>
            <p:cNvSpPr/>
            <p:nvPr/>
          </p:nvSpPr>
          <p:spPr>
            <a:xfrm>
              <a:off x="281760" y="878175"/>
              <a:ext cx="3404977" cy="3416615"/>
            </a:xfrm>
            <a:prstGeom prst="rect">
              <a:avLst/>
            </a:prstGeom>
            <a:noFill/>
            <a:ln w="28575">
              <a:solidFill>
                <a:srgbClr val="FF0000"/>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latin typeface="メイリオ" panose="020B0604030504040204" pitchFamily="50" charset="-128"/>
                <a:ea typeface="メイリオ" panose="020B0604030504040204" pitchFamily="50" charset="-128"/>
              </a:endParaRPr>
            </a:p>
          </p:txBody>
        </p:sp>
        <p:sp>
          <p:nvSpPr>
            <p:cNvPr id="18" name="正方形/長方形 17"/>
            <p:cNvSpPr/>
            <p:nvPr/>
          </p:nvSpPr>
          <p:spPr>
            <a:xfrm>
              <a:off x="1361" y="0"/>
              <a:ext cx="285372" cy="286358"/>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latin typeface="メイリオ" panose="020B0604030504040204" pitchFamily="50" charset="-128"/>
                <a:ea typeface="メイリオ" panose="020B0604030504040204" pitchFamily="50" charset="-128"/>
              </a:endParaRPr>
            </a:p>
          </p:txBody>
        </p:sp>
        <p:sp>
          <p:nvSpPr>
            <p:cNvPr id="19" name="正方形/長方形 18"/>
            <p:cNvSpPr/>
            <p:nvPr/>
          </p:nvSpPr>
          <p:spPr>
            <a:xfrm>
              <a:off x="285349" y="0"/>
              <a:ext cx="1614463" cy="122208"/>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latin typeface="メイリオ" panose="020B0604030504040204" pitchFamily="50" charset="-128"/>
                <a:ea typeface="メイリオ" panose="020B0604030504040204" pitchFamily="50" charset="-128"/>
              </a:endParaRPr>
            </a:p>
          </p:txBody>
        </p:sp>
        <p:sp>
          <p:nvSpPr>
            <p:cNvPr id="20" name="正方形/長方形 19"/>
            <p:cNvSpPr/>
            <p:nvPr/>
          </p:nvSpPr>
          <p:spPr>
            <a:xfrm>
              <a:off x="298089" y="136072"/>
              <a:ext cx="1956989" cy="158551"/>
            </a:xfrm>
            <a:prstGeom prst="rect">
              <a:avLst/>
            </a:prstGeom>
            <a:noFill/>
            <a:ln w="28575">
              <a:solidFill>
                <a:srgbClr val="FF0000"/>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latin typeface="メイリオ" panose="020B0604030504040204" pitchFamily="50" charset="-128"/>
                <a:ea typeface="メイリオ" panose="020B0604030504040204" pitchFamily="50" charset="-128"/>
              </a:endParaRPr>
            </a:p>
          </p:txBody>
        </p:sp>
      </p:grpSp>
      <p:sp>
        <p:nvSpPr>
          <p:cNvPr id="23" name="四角形吹き出し 22"/>
          <p:cNvSpPr/>
          <p:nvPr/>
        </p:nvSpPr>
        <p:spPr>
          <a:xfrm>
            <a:off x="5761812" y="3449008"/>
            <a:ext cx="3456000" cy="835200"/>
          </a:xfrm>
          <a:prstGeom prst="wedgeRectCallout">
            <a:avLst>
              <a:gd name="adj1" fmla="val -60796"/>
              <a:gd name="adj2" fmla="val 2149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ja-JP" altLang="en-US" sz="2400" dirty="0" smtClean="0">
                <a:latin typeface="メイリオ" panose="020B0604030504040204" pitchFamily="50" charset="-128"/>
                <a:ea typeface="メイリオ" panose="020B0604030504040204" pitchFamily="50" charset="-128"/>
              </a:rPr>
              <a:t>目的の情報が</a:t>
            </a:r>
            <a:endParaRPr kumimoji="1" lang="en-US" altLang="ja-JP" sz="2400" dirty="0" smtClean="0">
              <a:latin typeface="メイリオ" panose="020B0604030504040204" pitchFamily="50" charset="-128"/>
              <a:ea typeface="メイリオ" panose="020B0604030504040204" pitchFamily="50" charset="-128"/>
            </a:endParaRPr>
          </a:p>
          <a:p>
            <a:pPr algn="ctr"/>
            <a:r>
              <a:rPr kumimoji="1" lang="ja-JP" altLang="en-US" sz="2400" dirty="0" smtClean="0">
                <a:latin typeface="メイリオ" panose="020B0604030504040204" pitchFamily="50" charset="-128"/>
                <a:ea typeface="メイリオ" panose="020B0604030504040204" pitchFamily="50" charset="-128"/>
              </a:rPr>
              <a:t>表示されない</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353856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22" name="テキスト ボックス 21">
            <a:extLst>
              <a:ext uri="{FF2B5EF4-FFF2-40B4-BE49-F238E27FC236}">
                <a16:creationId xmlns:a16="http://schemas.microsoft.com/office/drawing/2014/main" id="{983156AD-4CF6-0EFB-74FC-902E6F459A7B}"/>
              </a:ext>
            </a:extLst>
          </p:cNvPr>
          <p:cNvSpPr txBox="1">
            <a:spLocks noChangeAspect="1"/>
          </p:cNvSpPr>
          <p:nvPr/>
        </p:nvSpPr>
        <p:spPr>
          <a:xfrm>
            <a:off x="1055594" y="1296600"/>
            <a:ext cx="1404000" cy="370665"/>
          </a:xfrm>
          <a:prstGeom prst="rect">
            <a:avLst/>
          </a:prstGeom>
          <a:solidFill>
            <a:schemeClr val="bg2"/>
          </a:solidFill>
          <a:ln w="28575">
            <a:solidFill>
              <a:schemeClr val="bg2"/>
            </a:solidFill>
          </a:ln>
        </p:spPr>
        <p:txBody>
          <a:bodyPr wrap="square" tIns="108000" rtlCol="0">
            <a:spAutoFit/>
          </a:bodyPr>
          <a:lstStyle/>
          <a:p>
            <a:pPr algn="ctr">
              <a:buClr>
                <a:schemeClr val="bg2"/>
              </a:buClr>
            </a:pPr>
            <a:r>
              <a:rPr kumimoji="1" lang="ja-JP" altLang="en-US" b="1" dirty="0" smtClean="0">
                <a:solidFill>
                  <a:schemeClr val="bg1"/>
                </a:solidFill>
                <a:latin typeface="メイリオ" panose="020B0604030504040204" pitchFamily="50" charset="-128"/>
                <a:ea typeface="メイリオ" panose="020B0604030504040204" pitchFamily="50" charset="-128"/>
              </a:rPr>
              <a:t>アプリ使用①</a:t>
            </a:r>
            <a:endParaRPr kumimoji="1" lang="ja-JP" altLang="en-US" b="1" dirty="0">
              <a:solidFill>
                <a:schemeClr val="bg1"/>
              </a:solidFill>
              <a:latin typeface="メイリオ" panose="020B0604030504040204" pitchFamily="50" charset="-128"/>
              <a:ea typeface="メイリオ" panose="020B0604030504040204" pitchFamily="50" charset="-128"/>
            </a:endParaRPr>
          </a:p>
        </p:txBody>
      </p:sp>
      <p:grpSp>
        <p:nvGrpSpPr>
          <p:cNvPr id="35" name="グループ化 34"/>
          <p:cNvGrpSpPr>
            <a:grpSpLocks noChangeAspect="1"/>
          </p:cNvGrpSpPr>
          <p:nvPr/>
        </p:nvGrpSpPr>
        <p:grpSpPr>
          <a:xfrm>
            <a:off x="1055606" y="1669677"/>
            <a:ext cx="4421269" cy="3570272"/>
            <a:chOff x="0" y="0"/>
            <a:chExt cx="4441067" cy="3586207"/>
          </a:xfrm>
        </p:grpSpPr>
        <p:pic>
          <p:nvPicPr>
            <p:cNvPr id="36" name="図 35"/>
            <p:cNvPicPr/>
            <p:nvPr/>
          </p:nvPicPr>
          <p:blipFill rotWithShape="1">
            <a:blip r:embed="rId3"/>
            <a:srcRect l="1821" t="6386" r="7029" b="40871"/>
            <a:stretch/>
          </p:blipFill>
          <p:spPr>
            <a:xfrm>
              <a:off x="0" y="0"/>
              <a:ext cx="4440664" cy="3574546"/>
            </a:xfrm>
            <a:prstGeom prst="rect">
              <a:avLst/>
            </a:prstGeom>
            <a:ln w="38100">
              <a:noFill/>
            </a:ln>
          </p:spPr>
        </p:pic>
        <p:sp>
          <p:nvSpPr>
            <p:cNvPr id="37" name="正方形/長方形 36"/>
            <p:cNvSpPr/>
            <p:nvPr/>
          </p:nvSpPr>
          <p:spPr>
            <a:xfrm>
              <a:off x="0" y="0"/>
              <a:ext cx="288000" cy="286358"/>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latin typeface="メイリオ" panose="020B0604030504040204" pitchFamily="50" charset="-128"/>
                <a:ea typeface="メイリオ" panose="020B0604030504040204" pitchFamily="50" charset="-128"/>
              </a:endParaRPr>
            </a:p>
          </p:txBody>
        </p:sp>
        <p:sp>
          <p:nvSpPr>
            <p:cNvPr id="38" name="正方形/長方形 37"/>
            <p:cNvSpPr/>
            <p:nvPr/>
          </p:nvSpPr>
          <p:spPr>
            <a:xfrm>
              <a:off x="286616" y="0"/>
              <a:ext cx="1612263" cy="151534"/>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latin typeface="メイリオ" panose="020B0604030504040204" pitchFamily="50" charset="-128"/>
                <a:ea typeface="メイリオ" panose="020B0604030504040204" pitchFamily="50" charset="-128"/>
              </a:endParaRPr>
            </a:p>
          </p:txBody>
        </p:sp>
        <p:sp>
          <p:nvSpPr>
            <p:cNvPr id="39" name="正方形/長方形 38"/>
            <p:cNvSpPr/>
            <p:nvPr/>
          </p:nvSpPr>
          <p:spPr>
            <a:xfrm>
              <a:off x="307397" y="147205"/>
              <a:ext cx="1811391" cy="158551"/>
            </a:xfrm>
            <a:prstGeom prst="rect">
              <a:avLst/>
            </a:prstGeom>
            <a:noFill/>
            <a:ln w="28575">
              <a:solidFill>
                <a:srgbClr val="FF0000"/>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latin typeface="メイリオ" panose="020B0604030504040204" pitchFamily="50" charset="-128"/>
                <a:ea typeface="メイリオ" panose="020B0604030504040204" pitchFamily="50" charset="-128"/>
              </a:endParaRPr>
            </a:p>
          </p:txBody>
        </p:sp>
        <p:sp>
          <p:nvSpPr>
            <p:cNvPr id="40" name="正方形/長方形 39"/>
            <p:cNvSpPr/>
            <p:nvPr/>
          </p:nvSpPr>
          <p:spPr>
            <a:xfrm>
              <a:off x="285747" y="891293"/>
              <a:ext cx="4155320" cy="2694914"/>
            </a:xfrm>
            <a:prstGeom prst="rect">
              <a:avLst/>
            </a:prstGeom>
            <a:noFill/>
            <a:ln w="28575">
              <a:solidFill>
                <a:srgbClr val="FF0000"/>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latin typeface="メイリオ" panose="020B0604030504040204" pitchFamily="50" charset="-128"/>
                <a:ea typeface="メイリオ" panose="020B0604030504040204" pitchFamily="50" charset="-128"/>
              </a:endParaRPr>
            </a:p>
          </p:txBody>
        </p:sp>
      </p:grpSp>
      <p:sp>
        <p:nvSpPr>
          <p:cNvPr id="23" name="テキスト ボックス 22">
            <a:extLst>
              <a:ext uri="{FF2B5EF4-FFF2-40B4-BE49-F238E27FC236}">
                <a16:creationId xmlns:a16="http://schemas.microsoft.com/office/drawing/2014/main" id="{983156AD-4CF6-0EFB-74FC-902E6F459A7B}"/>
              </a:ext>
            </a:extLst>
          </p:cNvPr>
          <p:cNvSpPr txBox="1"/>
          <p:nvPr/>
        </p:nvSpPr>
        <p:spPr>
          <a:xfrm>
            <a:off x="5448300" y="1302145"/>
            <a:ext cx="1404000" cy="370665"/>
          </a:xfrm>
          <a:prstGeom prst="rect">
            <a:avLst/>
          </a:prstGeom>
          <a:solidFill>
            <a:schemeClr val="bg2"/>
          </a:solidFill>
          <a:ln w="28575">
            <a:solidFill>
              <a:schemeClr val="bg2"/>
            </a:solidFill>
          </a:ln>
        </p:spPr>
        <p:txBody>
          <a:bodyPr wrap="square" tIns="108000" rtlCol="0">
            <a:spAutoFit/>
          </a:bodyPr>
          <a:lstStyle/>
          <a:p>
            <a:pPr algn="ctr">
              <a:buClr>
                <a:schemeClr val="bg2"/>
              </a:buClr>
            </a:pPr>
            <a:r>
              <a:rPr kumimoji="1" lang="ja-JP" altLang="en-US" b="1" dirty="0">
                <a:solidFill>
                  <a:schemeClr val="bg1"/>
                </a:solidFill>
                <a:latin typeface="メイリオ" panose="020B0604030504040204" pitchFamily="50" charset="-128"/>
                <a:ea typeface="メイリオ" panose="020B0604030504040204" pitchFamily="50" charset="-128"/>
              </a:rPr>
              <a:t>アプリ使用②</a:t>
            </a:r>
          </a:p>
        </p:txBody>
      </p:sp>
      <p:grpSp>
        <p:nvGrpSpPr>
          <p:cNvPr id="41" name="グループ化 40"/>
          <p:cNvGrpSpPr>
            <a:grpSpLocks noChangeAspect="1"/>
          </p:cNvGrpSpPr>
          <p:nvPr/>
        </p:nvGrpSpPr>
        <p:grpSpPr>
          <a:xfrm>
            <a:off x="5448300" y="1702240"/>
            <a:ext cx="3794950" cy="4392477"/>
            <a:chOff x="0" y="0"/>
            <a:chExt cx="3710414" cy="4294790"/>
          </a:xfrm>
        </p:grpSpPr>
        <p:pic>
          <p:nvPicPr>
            <p:cNvPr id="42" name="図 41"/>
            <p:cNvPicPr/>
            <p:nvPr/>
          </p:nvPicPr>
          <p:blipFill rotWithShape="1">
            <a:blip r:embed="rId4">
              <a:extLst>
                <a:ext uri="{28A0092B-C50C-407E-A947-70E740481C1C}">
                  <a14:useLocalDpi xmlns:a14="http://schemas.microsoft.com/office/drawing/2010/main" val="0"/>
                </a:ext>
              </a:extLst>
            </a:blip>
            <a:srcRect l="1763" t="6463" r="4164" b="32839"/>
            <a:stretch/>
          </p:blipFill>
          <p:spPr bwMode="auto">
            <a:xfrm>
              <a:off x="0" y="0"/>
              <a:ext cx="3710414" cy="4247537"/>
            </a:xfrm>
            <a:prstGeom prst="rect">
              <a:avLst/>
            </a:prstGeom>
            <a:noFill/>
            <a:ln w="38100">
              <a:noFill/>
            </a:ln>
            <a:extLst/>
          </p:spPr>
        </p:pic>
        <p:sp>
          <p:nvSpPr>
            <p:cNvPr id="43" name="正方形/長方形 42"/>
            <p:cNvSpPr/>
            <p:nvPr/>
          </p:nvSpPr>
          <p:spPr>
            <a:xfrm>
              <a:off x="281760" y="878175"/>
              <a:ext cx="3404977" cy="3416615"/>
            </a:xfrm>
            <a:prstGeom prst="rect">
              <a:avLst/>
            </a:prstGeom>
            <a:noFill/>
            <a:ln w="28575">
              <a:solidFill>
                <a:srgbClr val="FF0000"/>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latin typeface="メイリオ" panose="020B0604030504040204" pitchFamily="50" charset="-128"/>
                <a:ea typeface="メイリオ" panose="020B0604030504040204" pitchFamily="50" charset="-128"/>
              </a:endParaRPr>
            </a:p>
          </p:txBody>
        </p:sp>
        <p:sp>
          <p:nvSpPr>
            <p:cNvPr id="44" name="正方形/長方形 43"/>
            <p:cNvSpPr/>
            <p:nvPr/>
          </p:nvSpPr>
          <p:spPr>
            <a:xfrm>
              <a:off x="1361" y="0"/>
              <a:ext cx="285372" cy="286358"/>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latin typeface="メイリオ" panose="020B0604030504040204" pitchFamily="50" charset="-128"/>
                <a:ea typeface="メイリオ" panose="020B0604030504040204" pitchFamily="50" charset="-128"/>
              </a:endParaRPr>
            </a:p>
          </p:txBody>
        </p:sp>
        <p:sp>
          <p:nvSpPr>
            <p:cNvPr id="45" name="正方形/長方形 44"/>
            <p:cNvSpPr/>
            <p:nvPr/>
          </p:nvSpPr>
          <p:spPr>
            <a:xfrm>
              <a:off x="285349" y="0"/>
              <a:ext cx="1614463" cy="122208"/>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latin typeface="メイリオ" panose="020B0604030504040204" pitchFamily="50" charset="-128"/>
                <a:ea typeface="メイリオ" panose="020B0604030504040204" pitchFamily="50" charset="-128"/>
              </a:endParaRPr>
            </a:p>
          </p:txBody>
        </p:sp>
        <p:sp>
          <p:nvSpPr>
            <p:cNvPr id="46" name="正方形/長方形 45"/>
            <p:cNvSpPr/>
            <p:nvPr/>
          </p:nvSpPr>
          <p:spPr>
            <a:xfrm>
              <a:off x="298089" y="136072"/>
              <a:ext cx="1956989" cy="158551"/>
            </a:xfrm>
            <a:prstGeom prst="rect">
              <a:avLst/>
            </a:prstGeom>
            <a:noFill/>
            <a:ln w="28575">
              <a:solidFill>
                <a:srgbClr val="FF0000"/>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latin typeface="メイリオ" panose="020B0604030504040204" pitchFamily="50" charset="-128"/>
                <a:ea typeface="メイリオ" panose="020B0604030504040204" pitchFamily="50" charset="-128"/>
              </a:endParaRPr>
            </a:p>
          </p:txBody>
        </p:sp>
      </p:grpSp>
      <p:sp>
        <p:nvSpPr>
          <p:cNvPr id="31" name="正方形/長方形 30"/>
          <p:cNvSpPr/>
          <p:nvPr/>
        </p:nvSpPr>
        <p:spPr>
          <a:xfrm>
            <a:off x="809624" y="1209675"/>
            <a:ext cx="8835935" cy="527757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1133665" y="3181150"/>
            <a:ext cx="8187852" cy="1386327"/>
          </a:xfrm>
          <a:prstGeom prst="rect">
            <a:avLst/>
          </a:prstGeom>
          <a:solidFill>
            <a:srgbClr val="E7EFF9"/>
          </a:solidFill>
          <a:ln w="28575">
            <a:noFill/>
          </a:ln>
        </p:spPr>
        <p:txBody>
          <a:bodyPr wrap="square" lIns="180000" tIns="108000" rtlCol="0">
            <a:spAutoFit/>
          </a:bodyPr>
          <a:lstStyle/>
          <a:p>
            <a:r>
              <a:rPr kumimoji="1" lang="ja-JP" altLang="en-US" sz="1800" b="1" dirty="0" smtClean="0">
                <a:solidFill>
                  <a:schemeClr val="tx1">
                    <a:lumMod val="85000"/>
                    <a:lumOff val="15000"/>
                  </a:schemeClr>
                </a:solidFill>
                <a:latin typeface="メイリオ" panose="020B0604030504040204" pitchFamily="50" charset="-128"/>
                <a:ea typeface="メイリオ" panose="020B0604030504040204" pitchFamily="50" charset="-128"/>
              </a:rPr>
              <a:t>アプリ使用時</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a:t>
            </a:r>
            <a:r>
              <a:rPr kumimoji="1" lang="ja-JP" altLang="en-US" sz="4000" b="1" dirty="0" smtClean="0">
                <a:solidFill>
                  <a:srgbClr val="EA0000"/>
                </a:solidFill>
                <a:latin typeface="メイリオ" panose="020B0604030504040204" pitchFamily="50" charset="-128"/>
                <a:ea typeface="メイリオ" panose="020B0604030504040204" pitchFamily="50" charset="-128"/>
              </a:rPr>
              <a:t>同一</a:t>
            </a:r>
            <a:r>
              <a:rPr kumimoji="1" lang="ja-JP" altLang="en-US" sz="4000" b="1" dirty="0">
                <a:solidFill>
                  <a:srgbClr val="EA0000"/>
                </a:solidFill>
                <a:latin typeface="メイリオ" panose="020B0604030504040204" pitchFamily="50" charset="-128"/>
                <a:ea typeface="メイリオ" panose="020B0604030504040204" pitchFamily="50" charset="-128"/>
              </a:rPr>
              <a:t>の</a:t>
            </a:r>
            <a:r>
              <a:rPr kumimoji="1" lang="ja-JP" altLang="en-US" sz="4000" b="1" dirty="0" smtClean="0">
                <a:solidFill>
                  <a:srgbClr val="EA0000"/>
                </a:solidFill>
                <a:latin typeface="メイリオ" panose="020B0604030504040204" pitchFamily="50" charset="-128"/>
                <a:ea typeface="メイリオ" panose="020B0604030504040204" pitchFamily="50" charset="-128"/>
              </a:rPr>
              <a:t>ワード</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で検索</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した場合でも、</a:t>
            </a:r>
            <a:endParaRPr kumimoji="1" lang="ja-JP" altLang="en-US" sz="40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検索結果が</a:t>
            </a:r>
            <a:r>
              <a:rPr kumimoji="1" lang="ja-JP" altLang="en-US" sz="4000" b="1" dirty="0" smtClean="0">
                <a:solidFill>
                  <a:schemeClr val="tx1">
                    <a:lumMod val="85000"/>
                    <a:lumOff val="15000"/>
                  </a:schemeClr>
                </a:solidFill>
                <a:latin typeface="メイリオ" panose="020B0604030504040204" pitchFamily="50" charset="-128"/>
                <a:ea typeface="メイリオ" panose="020B0604030504040204" pitchFamily="50" charset="-128"/>
              </a:rPr>
              <a:t>異なる場合</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が</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あることを確認</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38</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7. </a:t>
            </a:r>
            <a:r>
              <a:rPr kumimoji="1" lang="ja-JP" altLang="en-US" dirty="0">
                <a:latin typeface="メイリオ" panose="020B0604030504040204" pitchFamily="50" charset="-128"/>
                <a:ea typeface="メイリオ" panose="020B0604030504040204" pitchFamily="50" charset="-128"/>
              </a:rPr>
              <a:t>課題分析</a:t>
            </a:r>
          </a:p>
        </p:txBody>
      </p:sp>
      <p:sp>
        <p:nvSpPr>
          <p:cNvPr id="7" name="テキスト ボックス 6">
            <a:extLst>
              <a:ext uri="{FF2B5EF4-FFF2-40B4-BE49-F238E27FC236}">
                <a16:creationId xmlns:a16="http://schemas.microsoft.com/office/drawing/2014/main" id="{983156AD-4CF6-0EFB-74FC-902E6F459A7B}"/>
              </a:ext>
            </a:extLst>
          </p:cNvPr>
          <p:cNvSpPr txBox="1"/>
          <p:nvPr/>
        </p:nvSpPr>
        <p:spPr>
          <a:xfrm>
            <a:off x="954001" y="943391"/>
            <a:ext cx="2351907"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検索精度の分析②</a:t>
            </a:r>
            <a:endPar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7640817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039726" y="2723157"/>
            <a:ext cx="8085224" cy="1607345"/>
          </a:xfrm>
          <a:prstGeom prst="rect">
            <a:avLst/>
          </a:prstGeom>
          <a:ln w="28575">
            <a:solidFill>
              <a:schemeClr val="bg2">
                <a:lumMod val="60000"/>
                <a:lumOff val="40000"/>
              </a:schemeClr>
            </a:solidFill>
          </a:ln>
        </p:spPr>
        <p:txBody>
          <a:bodyPr wrap="square" tIns="144000">
            <a:spAutoFit/>
          </a:bodyPr>
          <a:lstStyle/>
          <a:p>
            <a:r>
              <a:rPr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Confluence</a:t>
            </a:r>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内のデータに</a:t>
            </a:r>
            <a:r>
              <a:rPr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基づいて</a:t>
            </a:r>
            <a:endParaRPr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lang="ja-JP" altLang="en-US" sz="3200" b="1" dirty="0" smtClean="0">
                <a:solidFill>
                  <a:schemeClr val="tx1">
                    <a:lumMod val="85000"/>
                    <a:lumOff val="15000"/>
                  </a:schemeClr>
                </a:solidFill>
                <a:latin typeface="メイリオ" panose="020B0604030504040204" pitchFamily="50" charset="-128"/>
                <a:ea typeface="メイリオ" panose="020B0604030504040204" pitchFamily="50" charset="-128"/>
              </a:rPr>
              <a:t>自動的に回答を生成する</a:t>
            </a:r>
            <a:r>
              <a:rPr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ため、</a:t>
            </a:r>
            <a:endParaRPr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必ず</a:t>
            </a:r>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しも毎回同じものにはならず</a:t>
            </a:r>
            <a:r>
              <a:rPr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、全く</a:t>
            </a:r>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同じ質問をしたとしても</a:t>
            </a:r>
            <a:endParaRPr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異なる回答が生成</a:t>
            </a:r>
            <a:r>
              <a:rPr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される場合がある。</a:t>
            </a:r>
            <a:endPar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 name="スライド番号プレースホルダー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altLang="ja-JP" smtClean="0"/>
              <a:t>39</a:t>
            </a:fld>
            <a:endParaRPr lang="ja-JP" altLang="en-US" dirty="0"/>
          </a:p>
        </p:txBody>
      </p:sp>
      <p:sp>
        <p:nvSpPr>
          <p:cNvPr id="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7. </a:t>
            </a:r>
            <a:r>
              <a:rPr kumimoji="1" lang="ja-JP" altLang="en-US" dirty="0">
                <a:latin typeface="メイリオ" panose="020B0604030504040204" pitchFamily="50" charset="-128"/>
                <a:ea typeface="メイリオ" panose="020B0604030504040204" pitchFamily="50" charset="-128"/>
              </a:rPr>
              <a:t>課題分析</a:t>
            </a:r>
          </a:p>
        </p:txBody>
      </p:sp>
      <p:sp>
        <p:nvSpPr>
          <p:cNvPr id="6" name="正方形/長方形 5"/>
          <p:cNvSpPr/>
          <p:nvPr/>
        </p:nvSpPr>
        <p:spPr>
          <a:xfrm>
            <a:off x="954001" y="2169490"/>
            <a:ext cx="6896100" cy="369332"/>
          </a:xfrm>
          <a:prstGeom prst="rect">
            <a:avLst/>
          </a:prstGeom>
        </p:spPr>
        <p:txBody>
          <a:bodyPr wrap="square">
            <a:spAutoFit/>
          </a:bodyPr>
          <a:lstStyle/>
          <a:p>
            <a:r>
              <a:rPr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原因について、</a:t>
            </a:r>
            <a:r>
              <a:rPr lang="en-US" altLang="ja-JP" sz="1800" b="1" dirty="0" smtClean="0">
                <a:solidFill>
                  <a:schemeClr val="tx1">
                    <a:lumMod val="85000"/>
                    <a:lumOff val="15000"/>
                  </a:schemeClr>
                </a:solidFill>
                <a:latin typeface="メイリオ" panose="020B0604030504040204" pitchFamily="50" charset="-128"/>
                <a:ea typeface="メイリオ" panose="020B0604030504040204" pitchFamily="50" charset="-128"/>
              </a:rPr>
              <a:t>Atlassian</a:t>
            </a:r>
            <a:r>
              <a:rPr lang="ja-JP" altLang="en-US" sz="1800" b="1" dirty="0" smtClean="0">
                <a:solidFill>
                  <a:schemeClr val="tx1">
                    <a:lumMod val="85000"/>
                    <a:lumOff val="15000"/>
                  </a:schemeClr>
                </a:solidFill>
                <a:latin typeface="メイリオ" panose="020B0604030504040204" pitchFamily="50" charset="-128"/>
                <a:ea typeface="メイリオ" panose="020B0604030504040204" pitchFamily="50" charset="-128"/>
              </a:rPr>
              <a:t>社</a:t>
            </a:r>
            <a:r>
              <a:rPr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に問い合わせた結果</a:t>
            </a:r>
            <a:r>
              <a:rPr lang="en-US" altLang="ja-JP" sz="18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983156AD-4CF6-0EFB-74FC-902E6F459A7B}"/>
              </a:ext>
            </a:extLst>
          </p:cNvPr>
          <p:cNvSpPr txBox="1"/>
          <p:nvPr/>
        </p:nvSpPr>
        <p:spPr>
          <a:xfrm>
            <a:off x="954001" y="943391"/>
            <a:ext cx="2351907"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latin typeface="メイリオ" panose="020B0604030504040204" pitchFamily="50" charset="-128"/>
                <a:ea typeface="メイリオ" panose="020B0604030504040204" pitchFamily="50" charset="-128"/>
              </a:rPr>
              <a:t>検索精度の分析②</a:t>
            </a:r>
            <a:endParaRPr kumimoji="1" lang="ja-JP" altLang="en-US" sz="1800" dirty="0">
              <a:latin typeface="メイリオ" panose="020B0604030504040204" pitchFamily="50" charset="-128"/>
              <a:ea typeface="メイリオ" panose="020B0604030504040204" pitchFamily="50" charset="-128"/>
            </a:endParaRPr>
          </a:p>
        </p:txBody>
      </p:sp>
      <p:pic>
        <p:nvPicPr>
          <p:cNvPr id="11" name="図 10" descr="アイコン&#10;&#10;自動的に生成された説明">
            <a:extLst>
              <a:ext uri="{FF2B5EF4-FFF2-40B4-BE49-F238E27FC236}">
                <a16:creationId xmlns:a16="http://schemas.microsoft.com/office/drawing/2014/main" id="{274C3AE6-DDC8-CE90-AAB5-66F6A75190B5}"/>
              </a:ext>
            </a:extLst>
          </p:cNvPr>
          <p:cNvPicPr>
            <a:picLocks noChangeAspect="1"/>
          </p:cNvPicPr>
          <p:nvPr/>
        </p:nvPicPr>
        <p:blipFill>
          <a:blip r:embed="rId3"/>
          <a:stretch>
            <a:fillRect/>
          </a:stretch>
        </p:blipFill>
        <p:spPr>
          <a:xfrm>
            <a:off x="3408015" y="4624049"/>
            <a:ext cx="3177195" cy="1543605"/>
          </a:xfrm>
          <a:prstGeom prst="rect">
            <a:avLst/>
          </a:prstGeom>
        </p:spPr>
      </p:pic>
    </p:spTree>
    <p:extLst>
      <p:ext uri="{BB962C8B-B14F-4D97-AF65-F5344CB8AC3E}">
        <p14:creationId xmlns:p14="http://schemas.microsoft.com/office/powerpoint/2010/main" val="23186688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4</a:t>
            </a:fld>
            <a:endParaRPr dirty="0"/>
          </a:p>
        </p:txBody>
      </p:sp>
      <p:sp>
        <p:nvSpPr>
          <p:cNvPr id="13" name="タイトル 2"/>
          <p:cNvSpPr>
            <a:spLocks noGrp="1"/>
          </p:cNvSpPr>
          <p:nvPr>
            <p:ph type="title"/>
          </p:nvPr>
        </p:nvSpPr>
        <p:spPr/>
        <p:txBody>
          <a:bodyPr/>
          <a:lstStyle/>
          <a:p>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1. </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テーマ選定理由</a:t>
            </a:r>
          </a:p>
        </p:txBody>
      </p:sp>
      <p:sp>
        <p:nvSpPr>
          <p:cNvPr id="10" name="テキスト ボックス 9"/>
          <p:cNvSpPr txBox="1"/>
          <p:nvPr/>
        </p:nvSpPr>
        <p:spPr>
          <a:xfrm>
            <a:off x="1210426" y="2273468"/>
            <a:ext cx="7857374" cy="1692771"/>
          </a:xfrm>
          <a:prstGeom prst="rect">
            <a:avLst/>
          </a:prstGeom>
          <a:noFill/>
        </p:spPr>
        <p:txBody>
          <a:bodyPr wrap="square" rtlCol="0">
            <a:spAutoFit/>
          </a:bodyPr>
          <a:lstStyle/>
          <a:p>
            <a:r>
              <a:rPr kumimoji="1" lang="ja-JP" altLang="en-US" sz="4000" b="1" dirty="0">
                <a:solidFill>
                  <a:srgbClr val="EA0000"/>
                </a:solidFill>
                <a:latin typeface="メイリオ" panose="020B0604030504040204" pitchFamily="50" charset="-128"/>
                <a:ea typeface="メイリオ" panose="020B0604030504040204" pitchFamily="50" charset="-128"/>
              </a:rPr>
              <a:t>社内に蓄積された情報</a:t>
            </a:r>
            <a:r>
              <a:rPr kumimoji="1" lang="ja-JP" altLang="en-US" sz="2400" dirty="0" smtClean="0">
                <a:solidFill>
                  <a:schemeClr val="tx1">
                    <a:lumMod val="85000"/>
                    <a:lumOff val="15000"/>
                  </a:schemeClr>
                </a:solidFill>
                <a:latin typeface="メイリオ" panose="020B0604030504040204" pitchFamily="50" charset="-128"/>
                <a:ea typeface="メイリオ" panose="020B0604030504040204" pitchFamily="50" charset="-128"/>
              </a:rPr>
              <a:t>も</a:t>
            </a:r>
            <a:endParaRPr kumimoji="1" lang="en-US" altLang="ja-JP" sz="24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en-US" altLang="ja-JP" sz="2400" dirty="0" smtClean="0">
                <a:solidFill>
                  <a:schemeClr val="tx1">
                    <a:lumMod val="85000"/>
                    <a:lumOff val="15000"/>
                  </a:schemeClr>
                </a:solidFill>
                <a:latin typeface="メイリオ" panose="020B0604030504040204" pitchFamily="50" charset="-128"/>
                <a:ea typeface="メイリオ" panose="020B0604030504040204" pitchFamily="50" charset="-128"/>
              </a:rPr>
              <a:t>ChatGPT</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みたいに</a:t>
            </a:r>
            <a:endPar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en-US" altLang="ja-JP" sz="4000" b="1"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を用いて</a:t>
            </a:r>
            <a:r>
              <a:rPr kumimoji="1" lang="ja-JP" altLang="en-US" sz="4000" b="1" dirty="0">
                <a:solidFill>
                  <a:schemeClr val="tx1">
                    <a:lumMod val="85000"/>
                    <a:lumOff val="15000"/>
                  </a:schemeClr>
                </a:solidFill>
                <a:latin typeface="メイリオ" panose="020B0604030504040204" pitchFamily="50" charset="-128"/>
                <a:ea typeface="メイリオ" panose="020B0604030504040204" pitchFamily="50" charset="-128"/>
              </a:rPr>
              <a:t>対話式</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で検索できるようにしたい！</a:t>
            </a:r>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0371" y="4410260"/>
            <a:ext cx="3585258" cy="1741857"/>
          </a:xfrm>
          <a:prstGeom prst="rect">
            <a:avLst/>
          </a:prstGeom>
        </p:spPr>
      </p:pic>
      <p:sp>
        <p:nvSpPr>
          <p:cNvPr id="12" name="テキスト ボックス 11"/>
          <p:cNvSpPr txBox="1"/>
          <p:nvPr/>
        </p:nvSpPr>
        <p:spPr>
          <a:xfrm>
            <a:off x="1210426" y="1471128"/>
            <a:ext cx="1408199" cy="461665"/>
          </a:xfrm>
          <a:prstGeom prst="rect">
            <a:avLst/>
          </a:prstGeom>
          <a:noFill/>
        </p:spPr>
        <p:txBody>
          <a:bodyPr wrap="square" rtlCol="0">
            <a:spAutoFit/>
          </a:bodyPr>
          <a:lstStyle/>
          <a:p>
            <a:r>
              <a:rPr kumimoji="1" lang="ja-JP" altLang="en-US" sz="2400" dirty="0" smtClean="0">
                <a:solidFill>
                  <a:schemeClr val="tx1">
                    <a:lumMod val="85000"/>
                    <a:lumOff val="15000"/>
                  </a:schemeClr>
                </a:solidFill>
                <a:latin typeface="メイリオ" panose="020B0604030504040204" pitchFamily="50" charset="-128"/>
                <a:ea typeface="メイリオ" panose="020B0604030504040204" pitchFamily="50" charset="-128"/>
              </a:rPr>
              <a:t>そこで</a:t>
            </a:r>
            <a:r>
              <a:rPr kumimoji="1" lang="en-US" altLang="ja-JP" sz="24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942431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9" name="下矢印 8"/>
          <p:cNvSpPr/>
          <p:nvPr/>
        </p:nvSpPr>
        <p:spPr>
          <a:xfrm>
            <a:off x="4731819" y="3616014"/>
            <a:ext cx="958211" cy="812870"/>
          </a:xfrm>
          <a:prstGeom prst="downArrow">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40</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7. </a:t>
            </a:r>
            <a:r>
              <a:rPr kumimoji="1" lang="ja-JP" altLang="en-US" dirty="0">
                <a:latin typeface="メイリオ" panose="020B0604030504040204" pitchFamily="50" charset="-128"/>
                <a:ea typeface="メイリオ" panose="020B0604030504040204" pitchFamily="50" charset="-128"/>
              </a:rPr>
              <a:t>課題分析</a:t>
            </a:r>
          </a:p>
        </p:txBody>
      </p:sp>
      <p:sp>
        <p:nvSpPr>
          <p:cNvPr id="7" name="テキスト ボックス 6">
            <a:extLst>
              <a:ext uri="{FF2B5EF4-FFF2-40B4-BE49-F238E27FC236}">
                <a16:creationId xmlns:a16="http://schemas.microsoft.com/office/drawing/2014/main" id="{983156AD-4CF6-0EFB-74FC-902E6F459A7B}"/>
              </a:ext>
            </a:extLst>
          </p:cNvPr>
          <p:cNvSpPr txBox="1"/>
          <p:nvPr/>
        </p:nvSpPr>
        <p:spPr>
          <a:xfrm>
            <a:off x="954001" y="943391"/>
            <a:ext cx="2722649"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latin typeface="メイリオ" panose="020B0604030504040204" pitchFamily="50" charset="-128"/>
                <a:ea typeface="メイリオ" panose="020B0604030504040204" pitchFamily="50" charset="-128"/>
              </a:rPr>
              <a:t>検索精度の分析結果</a:t>
            </a:r>
            <a:endParaRPr kumimoji="1" lang="ja-JP" altLang="en-US" sz="1800" dirty="0">
              <a:latin typeface="メイリオ" panose="020B0604030504040204" pitchFamily="50" charset="-128"/>
              <a:ea typeface="メイリオ" panose="020B0604030504040204" pitchFamily="50" charset="-128"/>
            </a:endParaRPr>
          </a:p>
        </p:txBody>
      </p:sp>
      <p:sp>
        <p:nvSpPr>
          <p:cNvPr id="24" name="テキスト ボックス 23"/>
          <p:cNvSpPr txBox="1"/>
          <p:nvPr/>
        </p:nvSpPr>
        <p:spPr>
          <a:xfrm>
            <a:off x="954001" y="4912347"/>
            <a:ext cx="8513849" cy="1124475"/>
          </a:xfrm>
          <a:prstGeom prst="rect">
            <a:avLst/>
          </a:prstGeom>
          <a:solidFill>
            <a:srgbClr val="E7EFF9"/>
          </a:solidFill>
          <a:ln w="28575">
            <a:noFill/>
          </a:ln>
        </p:spPr>
        <p:txBody>
          <a:bodyPr wrap="square" lIns="216000" tIns="288000" rIns="144000" bIns="216000" rtlCol="0">
            <a:spAutoFit/>
          </a:bodyPr>
          <a:lstStyle/>
          <a:p>
            <a:r>
              <a:rPr kumimoji="1" lang="en-US" altLang="ja-JP" sz="2200" b="1" dirty="0" smtClean="0">
                <a:solidFill>
                  <a:schemeClr val="tx1">
                    <a:lumMod val="85000"/>
                    <a:lumOff val="15000"/>
                  </a:schemeClr>
                </a:solidFill>
                <a:latin typeface="メイリオ" panose="020B0604030504040204" pitchFamily="50" charset="-128"/>
                <a:ea typeface="メイリオ" panose="020B0604030504040204" pitchFamily="50" charset="-128"/>
              </a:rPr>
              <a:t>Atlassian </a:t>
            </a:r>
            <a:r>
              <a:rPr kumimoji="1" lang="en-US" altLang="ja-JP" sz="2200" b="1" dirty="0">
                <a:solidFill>
                  <a:schemeClr val="tx1">
                    <a:lumMod val="85000"/>
                    <a:lumOff val="15000"/>
                  </a:schemeClr>
                </a:solidFill>
                <a:latin typeface="メイリオ" panose="020B0604030504040204" pitchFamily="50" charset="-128"/>
                <a:ea typeface="メイリオ" panose="020B0604030504040204" pitchFamily="50" charset="-128"/>
              </a:rPr>
              <a:t>Intelligence</a:t>
            </a:r>
            <a:r>
              <a:rPr kumimoji="1" lang="ja-JP" altLang="en-US" sz="2200" dirty="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en-US" altLang="ja-JP" sz="2200" dirty="0" smtClean="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200" dirty="0" smtClean="0">
                <a:solidFill>
                  <a:schemeClr val="tx1">
                    <a:lumMod val="85000"/>
                    <a:lumOff val="15000"/>
                  </a:schemeClr>
                </a:solidFill>
                <a:latin typeface="メイリオ" panose="020B0604030504040204" pitchFamily="50" charset="-128"/>
                <a:ea typeface="メイリオ" panose="020B0604030504040204" pitchFamily="50" charset="-128"/>
              </a:rPr>
              <a:t>精度は</a:t>
            </a:r>
            <a:r>
              <a:rPr kumimoji="1" lang="ja-JP" altLang="en-US" sz="4000" b="1" dirty="0" smtClean="0">
                <a:solidFill>
                  <a:schemeClr val="tx1">
                    <a:lumMod val="85000"/>
                    <a:lumOff val="15000"/>
                  </a:schemeClr>
                </a:solidFill>
                <a:latin typeface="メイリオ" panose="020B0604030504040204" pitchFamily="50" charset="-128"/>
                <a:ea typeface="メイリオ" panose="020B0604030504040204" pitchFamily="50" charset="-128"/>
              </a:rPr>
              <a:t>不十分</a:t>
            </a:r>
            <a:r>
              <a:rPr kumimoji="1" lang="ja-JP" altLang="en-US" sz="2200" dirty="0" smtClean="0">
                <a:solidFill>
                  <a:schemeClr val="tx1">
                    <a:lumMod val="85000"/>
                    <a:lumOff val="15000"/>
                  </a:schemeClr>
                </a:solidFill>
                <a:latin typeface="メイリオ" panose="020B0604030504040204" pitchFamily="50" charset="-128"/>
                <a:ea typeface="メイリオ" panose="020B0604030504040204" pitchFamily="50" charset="-128"/>
              </a:rPr>
              <a:t>な部分がある。</a:t>
            </a:r>
            <a:endParaRPr kumimoji="1" lang="en-US" altLang="ja-JP" sz="22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2266752" y="1558098"/>
            <a:ext cx="5888346" cy="707886"/>
          </a:xfrm>
          <a:prstGeom prst="rect">
            <a:avLst/>
          </a:prstGeom>
          <a:noFill/>
          <a:ln w="28575">
            <a:solidFill>
              <a:schemeClr val="bg2">
                <a:lumMod val="60000"/>
                <a:lumOff val="40000"/>
              </a:schemeClr>
            </a:solidFill>
          </a:ln>
        </p:spPr>
        <p:txBody>
          <a:bodyPr wrap="square" rtlCol="0">
            <a:spAutoFit/>
          </a:bodyPr>
          <a:lstStyle/>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人が確認</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して目的の情報を選択するという作業を</a:t>
            </a:r>
            <a:endPar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b="1" dirty="0" smtClean="0">
                <a:solidFill>
                  <a:schemeClr val="tx1">
                    <a:lumMod val="85000"/>
                    <a:lumOff val="15000"/>
                  </a:schemeClr>
                </a:solidFill>
                <a:latin typeface="メイリオ" panose="020B0604030504040204" pitchFamily="50" charset="-128"/>
                <a:ea typeface="メイリオ" panose="020B0604030504040204" pitchFamily="50" charset="-128"/>
              </a:rPr>
              <a:t>代わりに</a:t>
            </a:r>
            <a:r>
              <a:rPr kumimoji="1" lang="en-US" altLang="ja-JP" sz="2000" b="1"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000" b="1" dirty="0">
                <a:solidFill>
                  <a:schemeClr val="tx1">
                    <a:lumMod val="85000"/>
                    <a:lumOff val="15000"/>
                  </a:schemeClr>
                </a:solidFill>
                <a:latin typeface="メイリオ" panose="020B0604030504040204" pitchFamily="50" charset="-128"/>
                <a:ea typeface="メイリオ" panose="020B0604030504040204" pitchFamily="50" charset="-128"/>
              </a:rPr>
              <a:t>が実施</a:t>
            </a:r>
            <a:endParaRPr kumimoji="1" lang="en-US" altLang="ja-JP" sz="11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2266752" y="2424665"/>
            <a:ext cx="5888346" cy="707886"/>
          </a:xfrm>
          <a:prstGeom prst="rect">
            <a:avLst/>
          </a:prstGeom>
          <a:noFill/>
          <a:ln w="28575">
            <a:solidFill>
              <a:schemeClr val="bg2">
                <a:lumMod val="60000"/>
                <a:lumOff val="40000"/>
              </a:schemeClr>
            </a:solidFill>
          </a:ln>
        </p:spPr>
        <p:txBody>
          <a:bodyPr wrap="square" rtlCol="0">
            <a:spAutoFit/>
          </a:bodyPr>
          <a:lstStyle/>
          <a:p>
            <a:r>
              <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が</a:t>
            </a:r>
            <a:r>
              <a:rPr kumimoji="1" lang="ja-JP" altLang="en-US" sz="2000" b="1" dirty="0" smtClean="0">
                <a:solidFill>
                  <a:schemeClr val="tx1">
                    <a:lumMod val="85000"/>
                    <a:lumOff val="15000"/>
                  </a:schemeClr>
                </a:solidFill>
                <a:latin typeface="メイリオ" panose="020B0604030504040204" pitchFamily="50" charset="-128"/>
                <a:ea typeface="メイリオ" panose="020B0604030504040204" pitchFamily="50" charset="-128"/>
              </a:rPr>
              <a:t>自動的</a:t>
            </a:r>
            <a:r>
              <a:rPr kumimoji="1" lang="ja-JP" altLang="en-US" sz="2000" b="1" dirty="0">
                <a:solidFill>
                  <a:schemeClr val="tx1">
                    <a:lumMod val="85000"/>
                    <a:lumOff val="15000"/>
                  </a:schemeClr>
                </a:solidFill>
                <a:latin typeface="メイリオ" panose="020B0604030504040204" pitchFamily="50" charset="-128"/>
                <a:ea typeface="メイリオ" panose="020B0604030504040204" pitchFamily="50" charset="-128"/>
              </a:rPr>
              <a:t>に回答を生成する</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ため、</a:t>
            </a:r>
          </a:p>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必ずしも毎回</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同じ回答になるわけではない。</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1" name="テキスト ボックス 10"/>
          <p:cNvSpPr txBox="1"/>
          <p:nvPr/>
        </p:nvSpPr>
        <p:spPr>
          <a:xfrm>
            <a:off x="1114227" y="1758152"/>
            <a:ext cx="1201098" cy="307777"/>
          </a:xfrm>
          <a:prstGeom prst="rect">
            <a:avLst/>
          </a:prstGeom>
          <a:noFill/>
          <a:ln w="28575">
            <a:noFill/>
          </a:ln>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分析①より</a:t>
            </a:r>
            <a:endParaRPr kumimoji="1" lang="en-US" altLang="ja-JP" dirty="0">
              <a:latin typeface="メイリオ" panose="020B0604030504040204" pitchFamily="50" charset="-128"/>
              <a:ea typeface="メイリオ" panose="020B0604030504040204" pitchFamily="50" charset="-128"/>
            </a:endParaRPr>
          </a:p>
        </p:txBody>
      </p:sp>
      <p:sp>
        <p:nvSpPr>
          <p:cNvPr id="14" name="テキスト ボックス 13"/>
          <p:cNvSpPr txBox="1"/>
          <p:nvPr/>
        </p:nvSpPr>
        <p:spPr>
          <a:xfrm>
            <a:off x="1114227" y="2624719"/>
            <a:ext cx="1201098" cy="307777"/>
          </a:xfrm>
          <a:prstGeom prst="rect">
            <a:avLst/>
          </a:prstGeom>
          <a:noFill/>
          <a:ln w="28575">
            <a:noFill/>
          </a:ln>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分析②より</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498991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41</a:t>
            </a:fld>
            <a:endParaRPr dirty="0"/>
          </a:p>
        </p:txBody>
      </p:sp>
      <p:sp>
        <p:nvSpPr>
          <p:cNvPr id="13" name="タイトル 2"/>
          <p:cNvSpPr>
            <a:spLocks noGrp="1"/>
          </p:cNvSpPr>
          <p:nvPr>
            <p:ph type="title"/>
          </p:nvPr>
        </p:nvSpPr>
        <p:spPr/>
        <p:txBody>
          <a:bodyPr/>
          <a:lstStyle/>
          <a:p>
            <a:r>
              <a:rPr kumimoji="1" lang="en-US" altLang="ja-JP" dirty="0" smtClean="0">
                <a:latin typeface="メイリオ" panose="020B0604030504040204" pitchFamily="50" charset="-128"/>
                <a:ea typeface="メイリオ" panose="020B0604030504040204" pitchFamily="50" charset="-128"/>
              </a:rPr>
              <a:t>8. </a:t>
            </a:r>
            <a:r>
              <a:rPr kumimoji="1" lang="ja-JP" altLang="en-US" dirty="0" smtClean="0">
                <a:latin typeface="メイリオ" panose="020B0604030504040204" pitchFamily="50" charset="-128"/>
                <a:ea typeface="メイリオ" panose="020B0604030504040204" pitchFamily="50" charset="-128"/>
              </a:rPr>
              <a:t>課題に対する対応策</a:t>
            </a:r>
            <a:endParaRPr kumimoji="1" lang="ja-JP" altLang="en-US"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983156AD-4CF6-0EFB-74FC-902E6F459A7B}"/>
              </a:ext>
            </a:extLst>
          </p:cNvPr>
          <p:cNvSpPr txBox="1"/>
          <p:nvPr/>
        </p:nvSpPr>
        <p:spPr>
          <a:xfrm>
            <a:off x="954001" y="943391"/>
            <a:ext cx="3257514"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en-US" altLang="ja-JP" sz="1800" dirty="0" smtClean="0">
                <a:latin typeface="メイリオ" panose="020B0604030504040204" pitchFamily="50" charset="-128"/>
                <a:ea typeface="メイリオ" panose="020B0604030504040204" pitchFamily="50" charset="-128"/>
              </a:rPr>
              <a:t>AI</a:t>
            </a:r>
            <a:r>
              <a:rPr kumimoji="1" lang="ja-JP" altLang="en-US" sz="1800" dirty="0" smtClean="0">
                <a:latin typeface="メイリオ" panose="020B0604030504040204" pitchFamily="50" charset="-128"/>
                <a:ea typeface="メイリオ" panose="020B0604030504040204" pitchFamily="50" charset="-128"/>
              </a:rPr>
              <a:t>精度向上への</a:t>
            </a:r>
            <a:r>
              <a:rPr kumimoji="1" lang="ja-JP" altLang="en-US" sz="1800" dirty="0">
                <a:latin typeface="メイリオ" panose="020B0604030504040204" pitchFamily="50" charset="-128"/>
                <a:ea typeface="メイリオ" panose="020B0604030504040204" pitchFamily="50" charset="-128"/>
              </a:rPr>
              <a:t>対応</a:t>
            </a:r>
            <a:r>
              <a:rPr kumimoji="1" lang="ja-JP" altLang="en-US" sz="1800" dirty="0" smtClean="0">
                <a:latin typeface="メイリオ" panose="020B0604030504040204" pitchFamily="50" charset="-128"/>
                <a:ea typeface="メイリオ" panose="020B0604030504040204" pitchFamily="50" charset="-128"/>
              </a:rPr>
              <a:t>策①</a:t>
            </a:r>
            <a:endParaRPr kumimoji="1" lang="ja-JP" altLang="en-US" sz="1800" dirty="0">
              <a:latin typeface="メイリオ" panose="020B0604030504040204" pitchFamily="50" charset="-128"/>
              <a:ea typeface="メイリオ" panose="020B0604030504040204" pitchFamily="50" charset="-128"/>
            </a:endParaRPr>
          </a:p>
        </p:txBody>
      </p:sp>
      <p:sp>
        <p:nvSpPr>
          <p:cNvPr id="4" name="正方形/長方形 3"/>
          <p:cNvSpPr/>
          <p:nvPr/>
        </p:nvSpPr>
        <p:spPr>
          <a:xfrm>
            <a:off x="1315199" y="1546863"/>
            <a:ext cx="2313825" cy="338554"/>
          </a:xfrm>
          <a:prstGeom prst="rect">
            <a:avLst/>
          </a:prstGeom>
          <a:ln w="28575">
            <a:solidFill>
              <a:schemeClr val="bg2">
                <a:lumMod val="60000"/>
                <a:lumOff val="40000"/>
              </a:schemeClr>
            </a:solidFill>
          </a:ln>
        </p:spPr>
        <p:txBody>
          <a:bodyPr wrap="square">
            <a:spAutoFit/>
          </a:bodyPr>
          <a:lstStyle/>
          <a:p>
            <a:r>
              <a:rPr kumimoji="1" lang="ja-JP" altLang="en-US" sz="1600" b="1" dirty="0">
                <a:latin typeface="メイリオ" panose="020B0604030504040204" pitchFamily="50" charset="-128"/>
                <a:ea typeface="メイリオ" panose="020B0604030504040204" pitchFamily="50" charset="-128"/>
              </a:rPr>
              <a:t>公式ドキュメントより</a:t>
            </a:r>
            <a:endParaRPr lang="ja-JP" altLang="en-US" sz="1600" b="1" dirty="0">
              <a:latin typeface="メイリオ" panose="020B0604030504040204" pitchFamily="50" charset="-128"/>
              <a:ea typeface="メイリオ" panose="020B0604030504040204" pitchFamily="50" charset="-128"/>
            </a:endParaRPr>
          </a:p>
        </p:txBody>
      </p:sp>
      <p:sp>
        <p:nvSpPr>
          <p:cNvPr id="5" name="正方形/長方形 4"/>
          <p:cNvSpPr/>
          <p:nvPr/>
        </p:nvSpPr>
        <p:spPr>
          <a:xfrm>
            <a:off x="1315199" y="1856639"/>
            <a:ext cx="7580400" cy="830997"/>
          </a:xfrm>
          <a:prstGeom prst="rect">
            <a:avLst/>
          </a:prstGeom>
          <a:solidFill>
            <a:schemeClr val="bg1"/>
          </a:solidFill>
          <a:ln w="28575">
            <a:solidFill>
              <a:schemeClr val="bg2">
                <a:lumMod val="60000"/>
                <a:lumOff val="40000"/>
              </a:schemeClr>
            </a:solidFill>
          </a:ln>
        </p:spPr>
        <p:txBody>
          <a:bodyPr wrap="square">
            <a:spAutoFit/>
          </a:bodyPr>
          <a:lstStyle/>
          <a:p>
            <a:r>
              <a:rPr lang="ja-JP" altLang="ja-JP" sz="1600" dirty="0" smtClean="0">
                <a:latin typeface="游明朝" panose="02020400000000000000" pitchFamily="18" charset="-128"/>
                <a:ea typeface="游明朝" panose="02020400000000000000" pitchFamily="18" charset="-128"/>
                <a:cs typeface="Times New Roman" panose="02020603050405020304" pitchFamily="18" charset="0"/>
              </a:rPr>
              <a:t>「</a:t>
            </a:r>
            <a:r>
              <a:rPr lang="en-US" altLang="ja-JP" sz="1600" dirty="0">
                <a:latin typeface="游明朝" panose="02020400000000000000" pitchFamily="18" charset="-128"/>
                <a:ea typeface="游明朝" panose="02020400000000000000" pitchFamily="18" charset="-128"/>
                <a:cs typeface="Times New Roman" panose="02020603050405020304" pitchFamily="18" charset="0"/>
              </a:rPr>
              <a:t>Atlassian Intelligence</a:t>
            </a:r>
            <a:r>
              <a:rPr lang="ja-JP" altLang="ja-JP" sz="1600" dirty="0">
                <a:latin typeface="游明朝" panose="02020400000000000000" pitchFamily="18" charset="-128"/>
                <a:ea typeface="游明朝" panose="02020400000000000000" pitchFamily="18" charset="-128"/>
                <a:cs typeface="Times New Roman" panose="02020603050405020304" pitchFamily="18" charset="0"/>
              </a:rPr>
              <a:t>」のトレーニングデータには、</a:t>
            </a:r>
            <a:r>
              <a:rPr lang="en-US" altLang="ja-JP" sz="1600" dirty="0">
                <a:latin typeface="游明朝" panose="02020400000000000000" pitchFamily="18" charset="-128"/>
                <a:ea typeface="游明朝" panose="02020400000000000000" pitchFamily="18" charset="-128"/>
                <a:cs typeface="Times New Roman" panose="02020603050405020304" pitchFamily="18" charset="0"/>
              </a:rPr>
              <a:t>Atlassian</a:t>
            </a:r>
            <a:r>
              <a:rPr lang="ja-JP" altLang="ja-JP" sz="1600" dirty="0">
                <a:latin typeface="游明朝" panose="02020400000000000000" pitchFamily="18" charset="-128"/>
                <a:ea typeface="游明朝" panose="02020400000000000000" pitchFamily="18" charset="-128"/>
                <a:cs typeface="Times New Roman" panose="02020603050405020304" pitchFamily="18" charset="0"/>
              </a:rPr>
              <a:t>社の機能</a:t>
            </a:r>
            <a:r>
              <a:rPr lang="ja-JP" altLang="ja-JP" sz="1600" dirty="0" smtClean="0">
                <a:latin typeface="游明朝" panose="02020400000000000000" pitchFamily="18" charset="-128"/>
                <a:ea typeface="游明朝" panose="02020400000000000000" pitchFamily="18" charset="-128"/>
                <a:cs typeface="Times New Roman" panose="02020603050405020304" pitchFamily="18" charset="0"/>
              </a:rPr>
              <a:t>を</a:t>
            </a:r>
            <a:endParaRPr lang="en-US" altLang="ja-JP" sz="1600" dirty="0" smtClean="0">
              <a:latin typeface="游明朝" panose="02020400000000000000" pitchFamily="18" charset="-128"/>
              <a:ea typeface="游明朝" panose="02020400000000000000" pitchFamily="18" charset="-128"/>
              <a:cs typeface="Times New Roman" panose="02020603050405020304" pitchFamily="18" charset="0"/>
            </a:endParaRPr>
          </a:p>
          <a:p>
            <a:r>
              <a:rPr lang="ja-JP" altLang="ja-JP" sz="1600" dirty="0" smtClean="0">
                <a:latin typeface="游明朝" panose="02020400000000000000" pitchFamily="18" charset="-128"/>
                <a:ea typeface="游明朝" panose="02020400000000000000" pitchFamily="18" charset="-128"/>
                <a:cs typeface="Times New Roman" panose="02020603050405020304" pitchFamily="18" charset="0"/>
              </a:rPr>
              <a:t>どの</a:t>
            </a:r>
            <a:r>
              <a:rPr lang="ja-JP" altLang="ja-JP" sz="1600" dirty="0">
                <a:latin typeface="游明朝" panose="02020400000000000000" pitchFamily="18" charset="-128"/>
                <a:ea typeface="游明朝" panose="02020400000000000000" pitchFamily="18" charset="-128"/>
                <a:cs typeface="Times New Roman" panose="02020603050405020304" pitchFamily="18" charset="0"/>
              </a:rPr>
              <a:t>ように利用したかに関するデータ（例：一緒に作業をしている人</a:t>
            </a:r>
            <a:r>
              <a:rPr lang="ja-JP" altLang="ja-JP" sz="1600" dirty="0" smtClean="0">
                <a:latin typeface="游明朝" panose="02020400000000000000" pitchFamily="18" charset="-128"/>
                <a:ea typeface="游明朝" panose="02020400000000000000" pitchFamily="18" charset="-128"/>
                <a:cs typeface="Times New Roman" panose="02020603050405020304" pitchFamily="18" charset="0"/>
              </a:rPr>
              <a:t>、</a:t>
            </a:r>
            <a:endParaRPr lang="en-US" altLang="ja-JP" sz="1600" dirty="0" smtClean="0">
              <a:latin typeface="游明朝" panose="02020400000000000000" pitchFamily="18" charset="-128"/>
              <a:ea typeface="游明朝" panose="02020400000000000000" pitchFamily="18" charset="-128"/>
              <a:cs typeface="Times New Roman" panose="02020603050405020304" pitchFamily="18" charset="0"/>
            </a:endParaRPr>
          </a:p>
          <a:p>
            <a:r>
              <a:rPr lang="ja-JP" altLang="ja-JP" sz="1600" dirty="0" smtClean="0">
                <a:latin typeface="游明朝" panose="02020400000000000000" pitchFamily="18" charset="-128"/>
                <a:ea typeface="游明朝" panose="02020400000000000000" pitchFamily="18" charset="-128"/>
                <a:cs typeface="Times New Roman" panose="02020603050405020304" pitchFamily="18" charset="0"/>
              </a:rPr>
              <a:t>添付</a:t>
            </a:r>
            <a:r>
              <a:rPr lang="ja-JP" altLang="ja-JP" sz="1600" dirty="0">
                <a:latin typeface="游明朝" panose="02020400000000000000" pitchFamily="18" charset="-128"/>
                <a:ea typeface="游明朝" panose="02020400000000000000" pitchFamily="18" charset="-128"/>
                <a:cs typeface="Times New Roman" panose="02020603050405020304" pitchFamily="18" charset="0"/>
              </a:rPr>
              <a:t>ファイルのサイズと種類、提供されたフィードバック等）が使用される</a:t>
            </a:r>
            <a:r>
              <a:rPr lang="ja-JP" altLang="ja-JP" sz="1600" dirty="0" smtClean="0">
                <a:latin typeface="游明朝" panose="02020400000000000000" pitchFamily="18" charset="-128"/>
                <a:ea typeface="游明朝" panose="02020400000000000000" pitchFamily="18" charset="-128"/>
                <a:cs typeface="Times New Roman" panose="02020603050405020304" pitchFamily="18" charset="0"/>
              </a:rPr>
              <a:t>。</a:t>
            </a:r>
            <a:endParaRPr lang="ja-JP" altLang="en-US" sz="1600" dirty="0">
              <a:latin typeface="游明朝" panose="02020400000000000000" pitchFamily="18" charset="-128"/>
              <a:ea typeface="游明朝" panose="02020400000000000000" pitchFamily="18" charset="-128"/>
            </a:endParaRPr>
          </a:p>
        </p:txBody>
      </p:sp>
      <p:sp>
        <p:nvSpPr>
          <p:cNvPr id="26" name="テキスト ボックス 25"/>
          <p:cNvSpPr txBox="1"/>
          <p:nvPr/>
        </p:nvSpPr>
        <p:spPr>
          <a:xfrm>
            <a:off x="954001" y="4401753"/>
            <a:ext cx="8380498" cy="1432252"/>
          </a:xfrm>
          <a:prstGeom prst="rect">
            <a:avLst/>
          </a:prstGeom>
          <a:solidFill>
            <a:srgbClr val="E7EFF9"/>
          </a:solidFill>
        </p:spPr>
        <p:txBody>
          <a:bodyPr wrap="square" lIns="144000" tIns="288000" rIns="144000" bIns="216000" rtlCol="0">
            <a:spAutoFit/>
          </a:bodyPr>
          <a:lstStyle/>
          <a:p>
            <a:r>
              <a:rPr kumimoji="1" lang="en-US" altLang="ja-JP" sz="4000" b="1" dirty="0" smtClean="0">
                <a:solidFill>
                  <a:schemeClr val="tx1">
                    <a:lumMod val="85000"/>
                    <a:lumOff val="15000"/>
                  </a:schemeClr>
                </a:solidFill>
                <a:latin typeface="メイリオ" panose="020B0604030504040204" pitchFamily="50" charset="-128"/>
                <a:ea typeface="メイリオ" panose="020B0604030504040204" pitchFamily="50" charset="-128"/>
              </a:rPr>
              <a:t>Confluence</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がより</a:t>
            </a:r>
            <a:r>
              <a:rPr kumimoji="1" lang="ja-JP" altLang="en-US" sz="4000" b="1" dirty="0" smtClean="0">
                <a:solidFill>
                  <a:srgbClr val="EA0000"/>
                </a:solidFill>
                <a:latin typeface="メイリオ" panose="020B0604030504040204" pitchFamily="50" charset="-128"/>
                <a:ea typeface="メイリオ" panose="020B0604030504040204" pitchFamily="50" charset="-128"/>
              </a:rPr>
              <a:t>活用</a:t>
            </a:r>
            <a:r>
              <a:rPr kumimoji="1" lang="ja-JP" altLang="en-US" sz="4000" b="1" dirty="0">
                <a:solidFill>
                  <a:srgbClr val="EA0000"/>
                </a:solidFill>
                <a:latin typeface="メイリオ" panose="020B0604030504040204" pitchFamily="50" charset="-128"/>
                <a:ea typeface="メイリオ" panose="020B0604030504040204" pitchFamily="50" charset="-128"/>
              </a:rPr>
              <a:t>されていく</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こと</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で</a:t>
            </a:r>
            <a:endPar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学習</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データが</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増え、今後、</a:t>
            </a:r>
            <a:r>
              <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の精度</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はさらに上がる！</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7" name="下矢印 26"/>
          <p:cNvSpPr/>
          <p:nvPr/>
        </p:nvSpPr>
        <p:spPr>
          <a:xfrm>
            <a:off x="4665144" y="3138259"/>
            <a:ext cx="958211" cy="812870"/>
          </a:xfrm>
          <a:prstGeom prst="downArrow">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01972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11" name="正方形/長方形 10"/>
          <p:cNvSpPr/>
          <p:nvPr/>
        </p:nvSpPr>
        <p:spPr>
          <a:xfrm>
            <a:off x="1315199" y="1546863"/>
            <a:ext cx="2313825" cy="338554"/>
          </a:xfrm>
          <a:prstGeom prst="rect">
            <a:avLst/>
          </a:prstGeom>
          <a:ln w="28575">
            <a:solidFill>
              <a:schemeClr val="bg2">
                <a:lumMod val="60000"/>
                <a:lumOff val="40000"/>
              </a:schemeClr>
            </a:solidFill>
          </a:ln>
        </p:spPr>
        <p:txBody>
          <a:bodyPr wrap="square">
            <a:spAutoFit/>
          </a:bodyPr>
          <a:lstStyle/>
          <a:p>
            <a:r>
              <a:rPr kumimoji="1" lang="ja-JP" altLang="en-US" sz="1600" b="1" dirty="0">
                <a:solidFill>
                  <a:schemeClr val="tx1">
                    <a:lumMod val="85000"/>
                    <a:lumOff val="15000"/>
                  </a:schemeClr>
                </a:solidFill>
                <a:latin typeface="メイリオ" panose="020B0604030504040204" pitchFamily="50" charset="-128"/>
                <a:ea typeface="メイリオ" panose="020B0604030504040204" pitchFamily="50" charset="-128"/>
              </a:rPr>
              <a:t>公式ドキュメントより</a:t>
            </a:r>
            <a:endParaRPr lang="ja-JP" altLang="en-US" sz="16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3" name="正方形/長方形 12"/>
          <p:cNvSpPr/>
          <p:nvPr/>
        </p:nvSpPr>
        <p:spPr>
          <a:xfrm>
            <a:off x="1315199" y="1856639"/>
            <a:ext cx="7580400" cy="584775"/>
          </a:xfrm>
          <a:prstGeom prst="rect">
            <a:avLst/>
          </a:prstGeom>
          <a:solidFill>
            <a:schemeClr val="bg1"/>
          </a:solidFill>
          <a:ln w="28575">
            <a:solidFill>
              <a:schemeClr val="bg2">
                <a:lumMod val="60000"/>
                <a:lumOff val="40000"/>
              </a:schemeClr>
            </a:solidFill>
          </a:ln>
        </p:spPr>
        <p:txBody>
          <a:bodyPr wrap="square">
            <a:spAutoFit/>
          </a:bodyPr>
          <a:lstStyle/>
          <a:p>
            <a:r>
              <a:rPr lang="en-US" altLang="ja-JP" sz="1600" dirty="0">
                <a:solidFill>
                  <a:schemeClr val="tx1">
                    <a:lumMod val="85000"/>
                    <a:lumOff val="15000"/>
                  </a:schemeClr>
                </a:solidFill>
                <a:latin typeface="游明朝" panose="02020400000000000000" pitchFamily="18" charset="-128"/>
                <a:ea typeface="游明朝" panose="02020400000000000000" pitchFamily="18" charset="-128"/>
                <a:cs typeface="Times New Roman" panose="02020603050405020304" pitchFamily="18" charset="0"/>
              </a:rPr>
              <a:t>Confluence</a:t>
            </a:r>
            <a:r>
              <a:rPr lang="ja-JP" altLang="en-US" sz="1600" dirty="0">
                <a:solidFill>
                  <a:schemeClr val="tx1">
                    <a:lumMod val="85000"/>
                    <a:lumOff val="15000"/>
                  </a:schemeClr>
                </a:solidFill>
                <a:latin typeface="游明朝" panose="02020400000000000000" pitchFamily="18" charset="-128"/>
                <a:ea typeface="游明朝" panose="02020400000000000000" pitchFamily="18" charset="-128"/>
                <a:cs typeface="Times New Roman" panose="02020603050405020304" pitchFamily="18" charset="0"/>
              </a:rPr>
              <a:t>に詳細かつ完全で最新のコンテンツが豊富に存在する場合に「</a:t>
            </a:r>
            <a:r>
              <a:rPr lang="en-US" altLang="ja-JP" sz="1600" dirty="0">
                <a:solidFill>
                  <a:schemeClr val="tx1">
                    <a:lumMod val="85000"/>
                    <a:lumOff val="15000"/>
                  </a:schemeClr>
                </a:solidFill>
                <a:latin typeface="游明朝" panose="02020400000000000000" pitchFamily="18" charset="-128"/>
                <a:ea typeface="游明朝" panose="02020400000000000000" pitchFamily="18" charset="-128"/>
                <a:cs typeface="Times New Roman" panose="02020603050405020304" pitchFamily="18" charset="0"/>
              </a:rPr>
              <a:t>Atlassian Intelligence</a:t>
            </a:r>
            <a:r>
              <a:rPr lang="ja-JP" altLang="en-US" sz="1600" dirty="0">
                <a:solidFill>
                  <a:schemeClr val="tx1">
                    <a:lumMod val="85000"/>
                    <a:lumOff val="15000"/>
                  </a:schemeClr>
                </a:solidFill>
                <a:latin typeface="游明朝" panose="02020400000000000000" pitchFamily="18" charset="-128"/>
                <a:ea typeface="游明朝" panose="02020400000000000000" pitchFamily="18" charset="-128"/>
                <a:cs typeface="Times New Roman" panose="02020603050405020304" pitchFamily="18" charset="0"/>
              </a:rPr>
              <a:t>」は最も効果的に機能する。</a:t>
            </a: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42</a:t>
            </a:fld>
            <a:endParaRPr dirty="0"/>
          </a:p>
        </p:txBody>
      </p:sp>
      <p:sp>
        <p:nvSpPr>
          <p:cNvPr id="7" name="テキスト ボックス 6">
            <a:extLst>
              <a:ext uri="{FF2B5EF4-FFF2-40B4-BE49-F238E27FC236}">
                <a16:creationId xmlns:a16="http://schemas.microsoft.com/office/drawing/2014/main" id="{983156AD-4CF6-0EFB-74FC-902E6F459A7B}"/>
              </a:ext>
            </a:extLst>
          </p:cNvPr>
          <p:cNvSpPr txBox="1"/>
          <p:nvPr/>
        </p:nvSpPr>
        <p:spPr>
          <a:xfrm>
            <a:off x="954001" y="943391"/>
            <a:ext cx="3459737"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en-US" altLang="ja-JP" sz="1800"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精度向上へ</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対応</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策②</a:t>
            </a:r>
            <a:endPar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2" name="タイトル 2"/>
          <p:cNvSpPr>
            <a:spLocks noGrp="1"/>
          </p:cNvSpPr>
          <p:nvPr>
            <p:ph type="title"/>
          </p:nvPr>
        </p:nvSpPr>
        <p:spPr/>
        <p:txBody>
          <a:bodyPr/>
          <a:lstStyle/>
          <a:p>
            <a:r>
              <a:rPr kumimoji="1" lang="en-US" altLang="ja-JP" dirty="0" smtClean="0">
                <a:latin typeface="メイリオ" panose="020B0604030504040204" pitchFamily="50" charset="-128"/>
                <a:ea typeface="メイリオ" panose="020B0604030504040204" pitchFamily="50" charset="-128"/>
              </a:rPr>
              <a:t>8.</a:t>
            </a:r>
            <a:r>
              <a:rPr kumimoji="1" lang="ja-JP" altLang="en-US" dirty="0">
                <a:latin typeface="メイリオ" panose="020B0604030504040204" pitchFamily="50" charset="-128"/>
                <a:ea typeface="メイリオ" panose="020B0604030504040204" pitchFamily="50" charset="-128"/>
              </a:rPr>
              <a:t> </a:t>
            </a:r>
            <a:r>
              <a:rPr kumimoji="1" lang="ja-JP" altLang="en-US" dirty="0" smtClean="0">
                <a:latin typeface="メイリオ" panose="020B0604030504040204" pitchFamily="50" charset="-128"/>
                <a:ea typeface="メイリオ" panose="020B0604030504040204" pitchFamily="50" charset="-128"/>
              </a:rPr>
              <a:t>課題</a:t>
            </a:r>
            <a:r>
              <a:rPr kumimoji="1" lang="ja-JP" altLang="en-US" dirty="0">
                <a:latin typeface="メイリオ" panose="020B0604030504040204" pitchFamily="50" charset="-128"/>
                <a:ea typeface="メイリオ" panose="020B0604030504040204" pitchFamily="50" charset="-128"/>
              </a:rPr>
              <a:t>に</a:t>
            </a:r>
            <a:r>
              <a:rPr kumimoji="1" lang="ja-JP" altLang="en-US" dirty="0" smtClean="0">
                <a:latin typeface="メイリオ" panose="020B0604030504040204" pitchFamily="50" charset="-128"/>
                <a:ea typeface="メイリオ" panose="020B0604030504040204" pitchFamily="50" charset="-128"/>
              </a:rPr>
              <a:t>対する</a:t>
            </a:r>
            <a:r>
              <a:rPr kumimoji="1" lang="ja-JP" altLang="en-US" dirty="0">
                <a:latin typeface="メイリオ" panose="020B0604030504040204" pitchFamily="50" charset="-128"/>
                <a:ea typeface="メイリオ" panose="020B0604030504040204" pitchFamily="50" charset="-128"/>
              </a:rPr>
              <a:t>対応</a:t>
            </a:r>
            <a:r>
              <a:rPr kumimoji="1" lang="ja-JP" altLang="en-US" dirty="0" smtClean="0">
                <a:latin typeface="メイリオ" panose="020B0604030504040204" pitchFamily="50" charset="-128"/>
                <a:ea typeface="メイリオ" panose="020B0604030504040204" pitchFamily="50" charset="-128"/>
              </a:rPr>
              <a:t>策</a:t>
            </a:r>
            <a:endParaRPr kumimoji="1" lang="ja-JP" altLang="en-US" dirty="0">
              <a:latin typeface="メイリオ" panose="020B0604030504040204" pitchFamily="50" charset="-128"/>
              <a:ea typeface="メイリオ" panose="020B0604030504040204" pitchFamily="50" charset="-128"/>
            </a:endParaRPr>
          </a:p>
        </p:txBody>
      </p:sp>
      <p:sp>
        <p:nvSpPr>
          <p:cNvPr id="15" name="下矢印 14"/>
          <p:cNvSpPr/>
          <p:nvPr/>
        </p:nvSpPr>
        <p:spPr>
          <a:xfrm>
            <a:off x="4665144" y="3138259"/>
            <a:ext cx="958211" cy="812870"/>
          </a:xfrm>
          <a:prstGeom prst="downArrow">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954001" y="4401753"/>
            <a:ext cx="8380498" cy="1740028"/>
          </a:xfrm>
          <a:prstGeom prst="rect">
            <a:avLst/>
          </a:prstGeom>
          <a:solidFill>
            <a:srgbClr val="E7EFF9"/>
          </a:solidFill>
        </p:spPr>
        <p:txBody>
          <a:bodyPr wrap="square" lIns="324000" tIns="288000" rIns="144000" bIns="216000" rtlCol="0">
            <a:spAutoFit/>
          </a:bodyPr>
          <a:lstStyle/>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今後も</a:t>
            </a:r>
            <a:r>
              <a:rPr kumimoji="1" lang="ja-JP" altLang="en-US" sz="4000" b="1" dirty="0">
                <a:solidFill>
                  <a:schemeClr val="tx1">
                    <a:lumMod val="85000"/>
                    <a:lumOff val="15000"/>
                  </a:schemeClr>
                </a:solidFill>
                <a:latin typeface="メイリオ" panose="020B0604030504040204" pitchFamily="50" charset="-128"/>
                <a:ea typeface="メイリオ" panose="020B0604030504040204" pitchFamily="50" charset="-128"/>
              </a:rPr>
              <a:t>正確なデータ</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を</a:t>
            </a:r>
            <a:r>
              <a:rPr kumimoji="1" lang="en-US" altLang="ja-JP" sz="4000" b="1" dirty="0" smtClean="0">
                <a:solidFill>
                  <a:schemeClr val="tx1">
                    <a:lumMod val="85000"/>
                    <a:lumOff val="15000"/>
                  </a:schemeClr>
                </a:solidFill>
                <a:latin typeface="メイリオ" panose="020B0604030504040204" pitchFamily="50" charset="-128"/>
                <a:ea typeface="メイリオ" panose="020B0604030504040204" pitchFamily="50" charset="-128"/>
              </a:rPr>
              <a:t>Confluence</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に</a:t>
            </a:r>
            <a:endPar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4000" b="1" dirty="0" smtClean="0">
                <a:solidFill>
                  <a:srgbClr val="EA0000"/>
                </a:solidFill>
                <a:latin typeface="メイリオ" panose="020B0604030504040204" pitchFamily="50" charset="-128"/>
                <a:ea typeface="メイリオ" panose="020B0604030504040204" pitchFamily="50" charset="-128"/>
              </a:rPr>
              <a:t>追加</a:t>
            </a:r>
            <a:r>
              <a:rPr kumimoji="1" lang="ja-JP" altLang="en-US" sz="4000" b="1" dirty="0" smtClean="0">
                <a:solidFill>
                  <a:schemeClr val="tx1">
                    <a:lumMod val="85000"/>
                    <a:lumOff val="15000"/>
                  </a:schemeClr>
                </a:solidFill>
                <a:latin typeface="メイリオ" panose="020B0604030504040204" pitchFamily="50" charset="-128"/>
                <a:ea typeface="メイリオ" panose="020B0604030504040204" pitchFamily="50" charset="-128"/>
              </a:rPr>
              <a:t>・</a:t>
            </a:r>
            <a:r>
              <a:rPr kumimoji="1" lang="ja-JP" altLang="en-US" sz="4000" b="1" dirty="0" smtClean="0">
                <a:solidFill>
                  <a:srgbClr val="EA0000"/>
                </a:solidFill>
                <a:latin typeface="メイリオ" panose="020B0604030504040204" pitchFamily="50" charset="-128"/>
                <a:ea typeface="メイリオ" panose="020B0604030504040204" pitchFamily="50" charset="-128"/>
              </a:rPr>
              <a:t>更新</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することにより、</a:t>
            </a:r>
            <a:r>
              <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の効果が発揮される</a:t>
            </a:r>
            <a:r>
              <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63657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43</a:t>
            </a:fld>
            <a:endParaRPr dirty="0"/>
          </a:p>
        </p:txBody>
      </p:sp>
      <p:sp>
        <p:nvSpPr>
          <p:cNvPr id="13" name="タイトル 2"/>
          <p:cNvSpPr>
            <a:spLocks noGrp="1"/>
          </p:cNvSpPr>
          <p:nvPr>
            <p:ph type="title"/>
          </p:nvPr>
        </p:nvSpPr>
        <p:spPr/>
        <p:txBody>
          <a:bodyPr/>
          <a:lstStyle/>
          <a:p>
            <a:r>
              <a:rPr kumimoji="1" lang="en-US" altLang="ja-JP" dirty="0" smtClean="0">
                <a:latin typeface="メイリオ" panose="020B0604030504040204" pitchFamily="50" charset="-128"/>
                <a:ea typeface="メイリオ" panose="020B0604030504040204" pitchFamily="50" charset="-128"/>
              </a:rPr>
              <a:t>9. </a:t>
            </a:r>
            <a:r>
              <a:rPr kumimoji="1" lang="ja-JP" altLang="en-US" dirty="0">
                <a:latin typeface="メイリオ" panose="020B0604030504040204" pitchFamily="50" charset="-128"/>
                <a:ea typeface="メイリオ" panose="020B0604030504040204" pitchFamily="50" charset="-128"/>
              </a:rPr>
              <a:t>今後の取り組み</a:t>
            </a:r>
          </a:p>
        </p:txBody>
      </p:sp>
      <p:sp>
        <p:nvSpPr>
          <p:cNvPr id="9" name="テキスト ボックス 8"/>
          <p:cNvSpPr txBox="1"/>
          <p:nvPr/>
        </p:nvSpPr>
        <p:spPr>
          <a:xfrm>
            <a:off x="2051537" y="1249776"/>
            <a:ext cx="6096175" cy="770774"/>
          </a:xfrm>
          <a:prstGeom prst="rect">
            <a:avLst/>
          </a:prstGeom>
          <a:noFill/>
          <a:ln w="28575">
            <a:solidFill>
              <a:schemeClr val="bg2">
                <a:lumMod val="60000"/>
                <a:lumOff val="40000"/>
              </a:schemeClr>
            </a:solidFill>
          </a:ln>
        </p:spPr>
        <p:txBody>
          <a:bodyPr wrap="square" lIns="180000" tIns="108000" rtlCol="0">
            <a:spAutoFit/>
          </a:bodyPr>
          <a:lstStyle/>
          <a:p>
            <a:r>
              <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rPr>
              <a:t>KCBS</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事業部では既に</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Confluence</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と</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Jira</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を導入し</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ナレッジの蓄積</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と活用は進んでいる。</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grpSp>
        <p:nvGrpSpPr>
          <p:cNvPr id="4" name="グループ化 3"/>
          <p:cNvGrpSpPr/>
          <p:nvPr/>
        </p:nvGrpSpPr>
        <p:grpSpPr>
          <a:xfrm>
            <a:off x="3986869" y="2205100"/>
            <a:ext cx="1932261" cy="1775544"/>
            <a:chOff x="3671305" y="2394145"/>
            <a:chExt cx="3001553" cy="2415979"/>
          </a:xfrm>
        </p:grpSpPr>
        <p:sp>
          <p:nvSpPr>
            <p:cNvPr id="2" name="下矢印 1"/>
            <p:cNvSpPr/>
            <p:nvPr/>
          </p:nvSpPr>
          <p:spPr>
            <a:xfrm>
              <a:off x="3671305" y="2925064"/>
              <a:ext cx="3001553" cy="1885060"/>
            </a:xfrm>
            <a:prstGeom prst="downArrow">
              <a:avLst>
                <a:gd name="adj1" fmla="val 50000"/>
                <a:gd name="adj2" fmla="val 54548"/>
              </a:avLst>
            </a:prstGeom>
            <a:solidFill>
              <a:srgbClr val="E7EFF9"/>
            </a:solidFill>
            <a:ln>
              <a:solidFill>
                <a:srgbClr val="E7E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3" name="正方形/長方形 2"/>
            <p:cNvSpPr/>
            <p:nvPr/>
          </p:nvSpPr>
          <p:spPr>
            <a:xfrm>
              <a:off x="4416425" y="2610673"/>
              <a:ext cx="1512000" cy="168842"/>
            </a:xfrm>
            <a:prstGeom prst="rect">
              <a:avLst/>
            </a:prstGeom>
            <a:solidFill>
              <a:srgbClr val="E7EFF9"/>
            </a:solidFill>
            <a:ln>
              <a:solidFill>
                <a:srgbClr val="E7E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11" name="正方形/長方形 10"/>
            <p:cNvSpPr/>
            <p:nvPr/>
          </p:nvSpPr>
          <p:spPr>
            <a:xfrm>
              <a:off x="4416425" y="2394145"/>
              <a:ext cx="1512000" cy="104603"/>
            </a:xfrm>
            <a:prstGeom prst="rect">
              <a:avLst/>
            </a:prstGeom>
            <a:solidFill>
              <a:srgbClr val="E7EFF9"/>
            </a:solidFill>
            <a:ln>
              <a:solidFill>
                <a:srgbClr val="E7E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grpSp>
      <p:sp>
        <p:nvSpPr>
          <p:cNvPr id="10" name="テキスト ボックス 9"/>
          <p:cNvSpPr txBox="1"/>
          <p:nvPr/>
        </p:nvSpPr>
        <p:spPr>
          <a:xfrm>
            <a:off x="2399856" y="2601566"/>
            <a:ext cx="5106285" cy="400110"/>
          </a:xfrm>
          <a:prstGeom prst="rect">
            <a:avLst/>
          </a:prstGeom>
          <a:noFill/>
        </p:spPr>
        <p:txBody>
          <a:bodyPr wrap="square" rtlCol="0">
            <a:spAutoFit/>
          </a:bodyPr>
          <a:lstStyle/>
          <a:p>
            <a:r>
              <a:rPr kumimoji="1" lang="ja-JP" altLang="en-US" sz="2000" dirty="0" smtClean="0">
                <a:solidFill>
                  <a:schemeClr val="bg2">
                    <a:lumMod val="60000"/>
                    <a:lumOff val="40000"/>
                  </a:schemeClr>
                </a:solidFill>
                <a:latin typeface="メイリオ" panose="020B0604030504040204" pitchFamily="50" charset="-128"/>
                <a:ea typeface="メイリオ" panose="020B0604030504040204" pitchFamily="50" charset="-128"/>
              </a:rPr>
              <a:t>しかし</a:t>
            </a:r>
            <a:r>
              <a:rPr kumimoji="1" lang="ja-JP" altLang="en-US" sz="2000" dirty="0">
                <a:solidFill>
                  <a:schemeClr val="bg2">
                    <a:lumMod val="60000"/>
                    <a:lumOff val="40000"/>
                  </a:schemeClr>
                </a:solidFill>
                <a:latin typeface="メイリオ" panose="020B0604030504040204" pitchFamily="50" charset="-128"/>
                <a:ea typeface="メイリオ" panose="020B0604030504040204" pitchFamily="50" charset="-128"/>
              </a:rPr>
              <a:t>、</a:t>
            </a:r>
            <a:r>
              <a:rPr kumimoji="1" lang="ja-JP" altLang="en-US" sz="2000" dirty="0" smtClean="0">
                <a:solidFill>
                  <a:schemeClr val="bg2">
                    <a:lumMod val="60000"/>
                    <a:lumOff val="40000"/>
                  </a:schemeClr>
                </a:solidFill>
                <a:latin typeface="メイリオ" panose="020B0604030504040204" pitchFamily="50" charset="-128"/>
                <a:ea typeface="メイリオ" panose="020B0604030504040204" pitchFamily="50" charset="-128"/>
              </a:rPr>
              <a:t>更に</a:t>
            </a:r>
            <a:r>
              <a:rPr kumimoji="1" lang="en-US" altLang="ja-JP" sz="2000" dirty="0">
                <a:solidFill>
                  <a:schemeClr val="bg2">
                    <a:lumMod val="60000"/>
                    <a:lumOff val="40000"/>
                  </a:schemeClr>
                </a:solidFill>
                <a:latin typeface="メイリオ" panose="020B0604030504040204" pitchFamily="50" charset="-128"/>
                <a:ea typeface="メイリオ" panose="020B0604030504040204" pitchFamily="50" charset="-128"/>
              </a:rPr>
              <a:t>AI</a:t>
            </a:r>
            <a:r>
              <a:rPr kumimoji="1" lang="ja-JP" altLang="en-US" sz="2000" dirty="0">
                <a:solidFill>
                  <a:schemeClr val="bg2">
                    <a:lumMod val="60000"/>
                    <a:lumOff val="40000"/>
                  </a:schemeClr>
                </a:solidFill>
                <a:latin typeface="メイリオ" panose="020B0604030504040204" pitchFamily="50" charset="-128"/>
                <a:ea typeface="メイリオ" panose="020B0604030504040204" pitchFamily="50" charset="-128"/>
              </a:rPr>
              <a:t>の精度を上げるために</a:t>
            </a:r>
            <a:r>
              <a:rPr kumimoji="1" lang="ja-JP" altLang="en-US" sz="2000" dirty="0" smtClean="0">
                <a:solidFill>
                  <a:schemeClr val="bg2">
                    <a:lumMod val="60000"/>
                    <a:lumOff val="40000"/>
                  </a:schemeClr>
                </a:solidFill>
                <a:latin typeface="メイリオ" panose="020B0604030504040204" pitchFamily="50" charset="-128"/>
                <a:ea typeface="メイリオ" panose="020B0604030504040204" pitchFamily="50" charset="-128"/>
              </a:rPr>
              <a:t>も</a:t>
            </a:r>
            <a:r>
              <a:rPr kumimoji="1" lang="en-US" altLang="ja-JP" sz="2000" dirty="0" smtClean="0">
                <a:solidFill>
                  <a:schemeClr val="bg2">
                    <a:lumMod val="60000"/>
                    <a:lumOff val="40000"/>
                  </a:schemeClr>
                </a:solidFill>
                <a:latin typeface="メイリオ" panose="020B0604030504040204" pitchFamily="50" charset="-128"/>
                <a:ea typeface="メイリオ" panose="020B0604030504040204" pitchFamily="50" charset="-128"/>
              </a:rPr>
              <a:t>…</a:t>
            </a:r>
            <a:endParaRPr kumimoji="1" lang="en-US" altLang="ja-JP" sz="2000" dirty="0">
              <a:solidFill>
                <a:schemeClr val="bg2">
                  <a:lumMod val="60000"/>
                  <a:lumOff val="40000"/>
                </a:schemeClr>
              </a:solidFill>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954001" y="4228082"/>
            <a:ext cx="8380498" cy="2120508"/>
          </a:xfrm>
          <a:prstGeom prst="rect">
            <a:avLst/>
          </a:prstGeom>
          <a:solidFill>
            <a:srgbClr val="E7EFF9"/>
          </a:solidFill>
        </p:spPr>
        <p:txBody>
          <a:bodyPr wrap="square" lIns="288000" tIns="288000" rIns="504000" bIns="288000" rtlCol="0">
            <a:spAutoFit/>
          </a:bodyPr>
          <a:lstStyle/>
          <a:p>
            <a:r>
              <a:rPr kumimoji="1" lang="ja-JP" altLang="en-US" sz="4000" b="1" dirty="0" smtClean="0">
                <a:solidFill>
                  <a:schemeClr val="tx1">
                    <a:lumMod val="85000"/>
                    <a:lumOff val="15000"/>
                  </a:schemeClr>
                </a:solidFill>
                <a:latin typeface="メイリオ" panose="020B0604030504040204" pitchFamily="50" charset="-128"/>
                <a:ea typeface="メイリオ" panose="020B0604030504040204" pitchFamily="50" charset="-128"/>
              </a:rPr>
              <a:t>簡便</a:t>
            </a:r>
            <a:r>
              <a:rPr kumimoji="1" lang="ja-JP" altLang="en-US" sz="4000" b="1" dirty="0" smtClean="0">
                <a:solidFill>
                  <a:schemeClr val="tx1">
                    <a:lumMod val="85000"/>
                    <a:lumOff val="15000"/>
                  </a:schemeClr>
                </a:solidFill>
                <a:latin typeface="メイリオ" panose="020B0604030504040204" pitchFamily="50" charset="-128"/>
                <a:ea typeface="メイリオ" panose="020B0604030504040204" pitchFamily="50" charset="-128"/>
              </a:rPr>
              <a:t>な</a:t>
            </a:r>
            <a:r>
              <a:rPr kumimoji="1" lang="ja-JP" altLang="en-US" sz="4000" b="1" dirty="0" smtClean="0">
                <a:solidFill>
                  <a:srgbClr val="EA0000"/>
                </a:solidFill>
                <a:latin typeface="メイリオ" panose="020B0604030504040204" pitchFamily="50" charset="-128"/>
                <a:ea typeface="メイリオ" panose="020B0604030504040204" pitchFamily="50" charset="-128"/>
              </a:rPr>
              <a:t>データ登録</a:t>
            </a:r>
            <a:r>
              <a:rPr kumimoji="1" lang="ja-JP" altLang="en-US" sz="4000" b="1" dirty="0" smtClean="0">
                <a:solidFill>
                  <a:srgbClr val="EA0000"/>
                </a:solidFill>
                <a:latin typeface="メイリオ" panose="020B0604030504040204" pitchFamily="50" charset="-128"/>
                <a:ea typeface="メイリオ" panose="020B0604030504040204" pitchFamily="50" charset="-128"/>
              </a:rPr>
              <a:t>方法</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を検討</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し</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情報の蓄積をより活発化させることや、</a:t>
            </a:r>
            <a:endPar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en-US" altLang="ja-JP" sz="3200" b="1" dirty="0" smtClean="0">
                <a:solidFill>
                  <a:schemeClr val="tx1">
                    <a:lumMod val="85000"/>
                    <a:lumOff val="15000"/>
                  </a:schemeClr>
                </a:solidFill>
                <a:latin typeface="メイリオ" panose="020B0604030504040204" pitchFamily="50" charset="-128"/>
                <a:ea typeface="メイリオ" panose="020B0604030504040204" pitchFamily="50" charset="-128"/>
              </a:rPr>
              <a:t>Confluence</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ja-JP" altLang="en-US" sz="4000" b="1" dirty="0">
                <a:solidFill>
                  <a:srgbClr val="EA0000"/>
                </a:solidFill>
                <a:latin typeface="メイリオ" panose="020B0604030504040204" pitchFamily="50" charset="-128"/>
                <a:ea typeface="メイリオ" panose="020B0604030504040204" pitchFamily="50" charset="-128"/>
              </a:rPr>
              <a:t>利用促進活動</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を実施して</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いく</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416276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25" name="正方形/長方形 24"/>
          <p:cNvSpPr/>
          <p:nvPr/>
        </p:nvSpPr>
        <p:spPr>
          <a:xfrm>
            <a:off x="954001" y="2400446"/>
            <a:ext cx="8418599" cy="4092346"/>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44</a:t>
            </a:fld>
            <a:endParaRPr dirty="0"/>
          </a:p>
        </p:txBody>
      </p:sp>
      <p:sp>
        <p:nvSpPr>
          <p:cNvPr id="13" name="タイトル 2"/>
          <p:cNvSpPr>
            <a:spLocks noGrp="1"/>
          </p:cNvSpPr>
          <p:nvPr>
            <p:ph type="title"/>
          </p:nvPr>
        </p:nvSpPr>
        <p:spPr/>
        <p:txBody>
          <a:bodyPr/>
          <a:lstStyle/>
          <a:p>
            <a:r>
              <a:rPr kumimoji="1" lang="en-US" altLang="ja-JP" dirty="0" smtClean="0">
                <a:latin typeface="メイリオ" panose="020B0604030504040204" pitchFamily="50" charset="-128"/>
                <a:ea typeface="メイリオ" panose="020B0604030504040204" pitchFamily="50" charset="-128"/>
              </a:rPr>
              <a:t>9. </a:t>
            </a:r>
            <a:r>
              <a:rPr kumimoji="1" lang="ja-JP" altLang="en-US" dirty="0">
                <a:latin typeface="メイリオ" panose="020B0604030504040204" pitchFamily="50" charset="-128"/>
                <a:ea typeface="メイリオ" panose="020B0604030504040204" pitchFamily="50" charset="-128"/>
              </a:rPr>
              <a:t>今後の取り組み</a:t>
            </a:r>
          </a:p>
        </p:txBody>
      </p:sp>
      <p:sp>
        <p:nvSpPr>
          <p:cNvPr id="7" name="テキスト ボックス 6"/>
          <p:cNvSpPr txBox="1"/>
          <p:nvPr/>
        </p:nvSpPr>
        <p:spPr>
          <a:xfrm>
            <a:off x="954001" y="838772"/>
            <a:ext cx="6796930" cy="716564"/>
          </a:xfrm>
          <a:prstGeom prst="roundRect">
            <a:avLst/>
          </a:prstGeom>
          <a:ln w="28575">
            <a:solidFill>
              <a:schemeClr val="bg2">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tIns="108000" rtlCol="0">
            <a:spAutoFit/>
          </a:bodyPr>
          <a:lstStyle/>
          <a:p>
            <a:r>
              <a:rPr kumimoji="1" lang="ja-JP" altLang="en-US" sz="1600" b="1" dirty="0">
                <a:solidFill>
                  <a:schemeClr val="tx1">
                    <a:lumMod val="85000"/>
                    <a:lumOff val="15000"/>
                  </a:schemeClr>
                </a:solidFill>
                <a:latin typeface="メイリオ" panose="020B0604030504040204" pitchFamily="50" charset="-128"/>
                <a:ea typeface="メイリオ" panose="020B0604030504040204" pitchFamily="50" charset="-128"/>
              </a:rPr>
              <a:t>簡便</a:t>
            </a:r>
            <a:r>
              <a:rPr kumimoji="1" lang="ja-JP" altLang="en-US" sz="1600" b="1" dirty="0" smtClean="0">
                <a:solidFill>
                  <a:schemeClr val="tx1">
                    <a:lumMod val="85000"/>
                    <a:lumOff val="15000"/>
                  </a:schemeClr>
                </a:solidFill>
                <a:latin typeface="メイリオ" panose="020B0604030504040204" pitchFamily="50" charset="-128"/>
                <a:ea typeface="メイリオ" panose="020B0604030504040204" pitchFamily="50" charset="-128"/>
              </a:rPr>
              <a:t>なデータ登録方法</a:t>
            </a:r>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を</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検討し情報の蓄積をより活発化させることや</a:t>
            </a:r>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16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en-US" altLang="ja-JP" sz="1600" b="1" dirty="0" smtClean="0">
                <a:solidFill>
                  <a:schemeClr val="tx1">
                    <a:lumMod val="85000"/>
                    <a:lumOff val="15000"/>
                  </a:schemeClr>
                </a:solidFill>
                <a:latin typeface="メイリオ" panose="020B0604030504040204" pitchFamily="50" charset="-128"/>
                <a:ea typeface="メイリオ" panose="020B0604030504040204" pitchFamily="50" charset="-128"/>
              </a:rPr>
              <a:t>Confluence</a:t>
            </a:r>
            <a:r>
              <a:rPr kumimoji="1" lang="ja-JP" altLang="en-US" sz="1600" b="1" dirty="0">
                <a:solidFill>
                  <a:schemeClr val="tx1">
                    <a:lumMod val="85000"/>
                    <a:lumOff val="15000"/>
                  </a:schemeClr>
                </a:solidFill>
                <a:latin typeface="メイリオ" panose="020B0604030504040204" pitchFamily="50" charset="-128"/>
                <a:ea typeface="メイリオ" panose="020B0604030504040204" pitchFamily="50" charset="-128"/>
              </a:rPr>
              <a:t>の利用促進活動</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を実施して</a:t>
            </a:r>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いくために</a:t>
            </a:r>
            <a:r>
              <a:rPr kumimoji="1" lang="en-US" altLang="ja-JP" sz="16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1055474" y="3915613"/>
            <a:ext cx="3960000" cy="1152000"/>
          </a:xfrm>
          <a:prstGeom prst="roundRect">
            <a:avLst/>
          </a:prstGeom>
          <a:solidFill>
            <a:schemeClr val="bg2">
              <a:lumMod val="60000"/>
              <a:lumOff val="40000"/>
            </a:schemeClr>
          </a:solidFill>
          <a:ln>
            <a:noFill/>
          </a:ln>
        </p:spPr>
        <p:txBody>
          <a:bodyPr wrap="square" tIns="144000" rtlCol="0" anchor="ctr" anchorCtr="0">
            <a:noAutofit/>
          </a:bodyPr>
          <a:lstStyle/>
          <a:p>
            <a:r>
              <a:rPr kumimoji="1" lang="en-US" altLang="ja-JP" sz="2000" dirty="0">
                <a:solidFill>
                  <a:schemeClr val="bg1"/>
                </a:solidFill>
                <a:latin typeface="メイリオ" panose="020B0604030504040204" pitchFamily="50" charset="-128"/>
                <a:ea typeface="メイリオ" panose="020B0604030504040204" pitchFamily="50" charset="-128"/>
              </a:rPr>
              <a:t>Atlassian</a:t>
            </a:r>
            <a:r>
              <a:rPr kumimoji="1" lang="ja-JP" altLang="en-US" sz="2000" dirty="0">
                <a:solidFill>
                  <a:schemeClr val="bg1"/>
                </a:solidFill>
                <a:latin typeface="メイリオ" panose="020B0604030504040204" pitchFamily="50" charset="-128"/>
                <a:ea typeface="メイリオ" panose="020B0604030504040204" pitchFamily="50" charset="-128"/>
              </a:rPr>
              <a:t> </a:t>
            </a:r>
            <a:r>
              <a:rPr kumimoji="1" lang="en-US" altLang="ja-JP" sz="2000" dirty="0">
                <a:solidFill>
                  <a:schemeClr val="bg1"/>
                </a:solidFill>
                <a:latin typeface="メイリオ" panose="020B0604030504040204" pitchFamily="50" charset="-128"/>
                <a:ea typeface="メイリオ" panose="020B0604030504040204" pitchFamily="50" charset="-128"/>
              </a:rPr>
              <a:t>Intelligence</a:t>
            </a:r>
            <a:r>
              <a:rPr kumimoji="1" lang="ja-JP" altLang="en-US" sz="2000" dirty="0">
                <a:solidFill>
                  <a:schemeClr val="bg1"/>
                </a:solidFill>
                <a:latin typeface="メイリオ" panose="020B0604030504040204" pitchFamily="50" charset="-128"/>
                <a:ea typeface="メイリオ" panose="020B0604030504040204" pitchFamily="50" charset="-128"/>
              </a:rPr>
              <a:t>を</a:t>
            </a:r>
            <a:r>
              <a:rPr kumimoji="1" lang="ja-JP" altLang="en-US" sz="2000" dirty="0" smtClean="0">
                <a:solidFill>
                  <a:schemeClr val="bg1"/>
                </a:solidFill>
                <a:latin typeface="メイリオ" panose="020B0604030504040204" pitchFamily="50" charset="-128"/>
                <a:ea typeface="メイリオ" panose="020B0604030504040204" pitchFamily="50" charset="-128"/>
              </a:rPr>
              <a:t>使った</a:t>
            </a:r>
            <a:endParaRPr kumimoji="1" lang="en-US" altLang="ja-JP" sz="2000" dirty="0" smtClean="0">
              <a:solidFill>
                <a:schemeClr val="bg1"/>
              </a:solidFill>
              <a:latin typeface="メイリオ" panose="020B0604030504040204" pitchFamily="50" charset="-128"/>
              <a:ea typeface="メイリオ" panose="020B0604030504040204" pitchFamily="50" charset="-128"/>
            </a:endParaRPr>
          </a:p>
          <a:p>
            <a:r>
              <a:rPr kumimoji="1" lang="ja-JP" altLang="en-US" sz="2000" dirty="0" smtClean="0">
                <a:solidFill>
                  <a:schemeClr val="bg1"/>
                </a:solidFill>
                <a:latin typeface="メイリオ" panose="020B0604030504040204" pitchFamily="50" charset="-128"/>
                <a:ea typeface="メイリオ" panose="020B0604030504040204" pitchFamily="50" charset="-128"/>
              </a:rPr>
              <a:t>自動</a:t>
            </a:r>
            <a:r>
              <a:rPr kumimoji="1" lang="ja-JP" altLang="en-US" sz="2000" dirty="0">
                <a:solidFill>
                  <a:schemeClr val="bg1"/>
                </a:solidFill>
                <a:latin typeface="メイリオ" panose="020B0604030504040204" pitchFamily="50" charset="-128"/>
                <a:ea typeface="メイリオ" panose="020B0604030504040204" pitchFamily="50" charset="-128"/>
              </a:rPr>
              <a:t>反映</a:t>
            </a:r>
            <a:r>
              <a:rPr kumimoji="1" lang="ja-JP" altLang="en-US" sz="2000" dirty="0" smtClean="0">
                <a:solidFill>
                  <a:schemeClr val="bg1"/>
                </a:solidFill>
                <a:latin typeface="メイリオ" panose="020B0604030504040204" pitchFamily="50" charset="-128"/>
                <a:ea typeface="メイリオ" panose="020B0604030504040204" pitchFamily="50" charset="-128"/>
              </a:rPr>
              <a:t>機能</a:t>
            </a:r>
            <a:endParaRPr kumimoji="1" lang="en-US" altLang="ja-JP" sz="2000" dirty="0">
              <a:solidFill>
                <a:schemeClr val="bg1"/>
              </a:solidFill>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5295899" y="3915613"/>
            <a:ext cx="3960000" cy="1152000"/>
          </a:xfrm>
          <a:prstGeom prst="roundRect">
            <a:avLst/>
          </a:prstGeom>
          <a:solidFill>
            <a:schemeClr val="bg2">
              <a:lumMod val="60000"/>
              <a:lumOff val="40000"/>
            </a:schemeClr>
          </a:solidFill>
          <a:ln>
            <a:noFill/>
          </a:ln>
        </p:spPr>
        <p:txBody>
          <a:bodyPr wrap="square" tIns="144000" rtlCol="0" anchor="ctr" anchorCtr="0">
            <a:noAutofit/>
          </a:bodyPr>
          <a:lstStyle/>
          <a:p>
            <a:r>
              <a:rPr kumimoji="1" lang="ja-JP" altLang="en-US" sz="2000" dirty="0" smtClean="0">
                <a:solidFill>
                  <a:schemeClr val="bg1"/>
                </a:solidFill>
                <a:latin typeface="メイリオ" panose="020B0604030504040204" pitchFamily="50" charset="-128"/>
                <a:ea typeface="メイリオ" panose="020B0604030504040204" pitchFamily="50" charset="-128"/>
              </a:rPr>
              <a:t>注目</a:t>
            </a:r>
            <a:r>
              <a:rPr kumimoji="1" lang="ja-JP" altLang="en-US" sz="2000" dirty="0">
                <a:solidFill>
                  <a:schemeClr val="bg1"/>
                </a:solidFill>
                <a:latin typeface="メイリオ" panose="020B0604030504040204" pitchFamily="50" charset="-128"/>
                <a:ea typeface="メイリオ" panose="020B0604030504040204" pitchFamily="50" charset="-128"/>
              </a:rPr>
              <a:t>しているページ</a:t>
            </a:r>
            <a:r>
              <a:rPr kumimoji="1" lang="ja-JP" altLang="en-US" sz="2000" dirty="0" smtClean="0">
                <a:solidFill>
                  <a:schemeClr val="bg1"/>
                </a:solidFill>
                <a:latin typeface="メイリオ" panose="020B0604030504040204" pitchFamily="50" charset="-128"/>
                <a:ea typeface="メイリオ" panose="020B0604030504040204" pitchFamily="50" charset="-128"/>
              </a:rPr>
              <a:t>を</a:t>
            </a:r>
            <a:endParaRPr kumimoji="1" lang="en-US" altLang="ja-JP" sz="2000" dirty="0" smtClean="0">
              <a:solidFill>
                <a:schemeClr val="bg1"/>
              </a:solidFill>
              <a:latin typeface="メイリオ" panose="020B0604030504040204" pitchFamily="50" charset="-128"/>
              <a:ea typeface="メイリオ" panose="020B0604030504040204" pitchFamily="50" charset="-128"/>
            </a:endParaRPr>
          </a:p>
          <a:p>
            <a:r>
              <a:rPr kumimoji="1" lang="ja-JP" altLang="en-US" sz="2000" dirty="0" smtClean="0">
                <a:solidFill>
                  <a:schemeClr val="bg1"/>
                </a:solidFill>
                <a:latin typeface="メイリオ" panose="020B0604030504040204" pitchFamily="50" charset="-128"/>
                <a:ea typeface="メイリオ" panose="020B0604030504040204" pitchFamily="50" charset="-128"/>
              </a:rPr>
              <a:t>ランキング</a:t>
            </a:r>
            <a:r>
              <a:rPr kumimoji="1" lang="ja-JP" altLang="en-US" sz="2000" dirty="0">
                <a:solidFill>
                  <a:schemeClr val="bg1"/>
                </a:solidFill>
                <a:latin typeface="メイリオ" panose="020B0604030504040204" pitchFamily="50" charset="-128"/>
                <a:ea typeface="メイリオ" panose="020B0604030504040204" pitchFamily="50" charset="-128"/>
              </a:rPr>
              <a:t>形式で</a:t>
            </a:r>
            <a:r>
              <a:rPr kumimoji="1" lang="ja-JP" altLang="en-US" sz="2000" dirty="0" smtClean="0">
                <a:solidFill>
                  <a:schemeClr val="bg1"/>
                </a:solidFill>
                <a:latin typeface="メイリオ" panose="020B0604030504040204" pitchFamily="50" charset="-128"/>
                <a:ea typeface="メイリオ" panose="020B0604030504040204" pitchFamily="50" charset="-128"/>
              </a:rPr>
              <a:t>通知する</a:t>
            </a:r>
            <a:endParaRPr kumimoji="1" lang="en-US" altLang="ja-JP" sz="2000" dirty="0">
              <a:solidFill>
                <a:schemeClr val="bg1"/>
              </a:solidFill>
              <a:latin typeface="メイリオ" panose="020B0604030504040204" pitchFamily="50" charset="-128"/>
              <a:ea typeface="メイリオ" panose="020B0604030504040204" pitchFamily="50" charset="-128"/>
            </a:endParaRPr>
          </a:p>
        </p:txBody>
      </p:sp>
      <p:sp>
        <p:nvSpPr>
          <p:cNvPr id="14" name="テキスト ボックス 13"/>
          <p:cNvSpPr txBox="1"/>
          <p:nvPr/>
        </p:nvSpPr>
        <p:spPr>
          <a:xfrm>
            <a:off x="1055474" y="5161031"/>
            <a:ext cx="3960000" cy="1152000"/>
          </a:xfrm>
          <a:prstGeom prst="roundRect">
            <a:avLst/>
          </a:prstGeom>
          <a:solidFill>
            <a:schemeClr val="bg2">
              <a:lumMod val="60000"/>
              <a:lumOff val="40000"/>
            </a:schemeClr>
          </a:solidFill>
          <a:ln>
            <a:noFill/>
          </a:ln>
        </p:spPr>
        <p:txBody>
          <a:bodyPr wrap="square" tIns="144000" rtlCol="0" anchor="ctr" anchorCtr="0">
            <a:noAutofit/>
          </a:bodyPr>
          <a:lstStyle/>
          <a:p>
            <a:r>
              <a:rPr kumimoji="1" lang="ja-JP" altLang="en-US" sz="2000" dirty="0">
                <a:solidFill>
                  <a:schemeClr val="bg1"/>
                </a:solidFill>
                <a:latin typeface="メイリオ" panose="020B0604030504040204" pitchFamily="50" charset="-128"/>
                <a:ea typeface="メイリオ" panose="020B0604030504040204" pitchFamily="50" charset="-128"/>
              </a:rPr>
              <a:t>リコメンド</a:t>
            </a:r>
            <a:r>
              <a:rPr kumimoji="1" lang="ja-JP" altLang="en-US" sz="2000" dirty="0" smtClean="0">
                <a:solidFill>
                  <a:schemeClr val="bg1"/>
                </a:solidFill>
                <a:latin typeface="メイリオ" panose="020B0604030504040204" pitchFamily="50" charset="-128"/>
                <a:ea typeface="メイリオ" panose="020B0604030504040204" pitchFamily="50" charset="-128"/>
              </a:rPr>
              <a:t>機能</a:t>
            </a:r>
            <a:r>
              <a:rPr kumimoji="1" lang="ja-JP" altLang="en-US" sz="2000" dirty="0">
                <a:solidFill>
                  <a:schemeClr val="bg1"/>
                </a:solidFill>
                <a:latin typeface="メイリオ" panose="020B0604030504040204" pitchFamily="50" charset="-128"/>
                <a:ea typeface="メイリオ" panose="020B0604030504040204" pitchFamily="50" charset="-128"/>
              </a:rPr>
              <a:t>で</a:t>
            </a:r>
            <a:endParaRPr kumimoji="1" lang="en-US" altLang="ja-JP" sz="2000" dirty="0" smtClean="0">
              <a:solidFill>
                <a:schemeClr val="bg1"/>
              </a:solidFill>
              <a:latin typeface="メイリオ" panose="020B0604030504040204" pitchFamily="50" charset="-128"/>
              <a:ea typeface="メイリオ" panose="020B0604030504040204" pitchFamily="50" charset="-128"/>
            </a:endParaRPr>
          </a:p>
          <a:p>
            <a:r>
              <a:rPr kumimoji="1" lang="ja-JP" altLang="en-US" sz="2000" dirty="0" smtClean="0">
                <a:solidFill>
                  <a:schemeClr val="bg1"/>
                </a:solidFill>
                <a:latin typeface="メイリオ" panose="020B0604030504040204" pitchFamily="50" charset="-128"/>
                <a:ea typeface="メイリオ" panose="020B0604030504040204" pitchFamily="50" charset="-128"/>
              </a:rPr>
              <a:t>関連情報</a:t>
            </a:r>
            <a:r>
              <a:rPr kumimoji="1" lang="ja-JP" altLang="en-US" sz="2000" dirty="0">
                <a:solidFill>
                  <a:schemeClr val="bg1"/>
                </a:solidFill>
                <a:latin typeface="メイリオ" panose="020B0604030504040204" pitchFamily="50" charset="-128"/>
                <a:ea typeface="メイリオ" panose="020B0604030504040204" pitchFamily="50" charset="-128"/>
              </a:rPr>
              <a:t>を</a:t>
            </a:r>
            <a:r>
              <a:rPr kumimoji="1" lang="ja-JP" altLang="en-US" sz="2000" dirty="0" smtClean="0">
                <a:solidFill>
                  <a:schemeClr val="bg1"/>
                </a:solidFill>
                <a:latin typeface="メイリオ" panose="020B0604030504040204" pitchFamily="50" charset="-128"/>
                <a:ea typeface="メイリオ" panose="020B0604030504040204" pitchFamily="50" charset="-128"/>
              </a:rPr>
              <a:t>通知する</a:t>
            </a:r>
            <a:endParaRPr kumimoji="1" lang="en-US" altLang="ja-JP" sz="2000" dirty="0">
              <a:solidFill>
                <a:schemeClr val="bg1"/>
              </a:solidFill>
              <a:latin typeface="メイリオ" panose="020B0604030504040204" pitchFamily="50" charset="-128"/>
              <a:ea typeface="メイリオ" panose="020B0604030504040204" pitchFamily="50" charset="-128"/>
            </a:endParaRPr>
          </a:p>
        </p:txBody>
      </p:sp>
      <p:sp>
        <p:nvSpPr>
          <p:cNvPr id="15" name="テキスト ボックス 14"/>
          <p:cNvSpPr txBox="1"/>
          <p:nvPr/>
        </p:nvSpPr>
        <p:spPr>
          <a:xfrm>
            <a:off x="5295899" y="5161031"/>
            <a:ext cx="3960000" cy="1152000"/>
          </a:xfrm>
          <a:prstGeom prst="roundRect">
            <a:avLst/>
          </a:prstGeom>
          <a:solidFill>
            <a:schemeClr val="bg2">
              <a:lumMod val="60000"/>
              <a:lumOff val="40000"/>
            </a:schemeClr>
          </a:solidFill>
          <a:ln>
            <a:noFill/>
          </a:ln>
        </p:spPr>
        <p:txBody>
          <a:bodyPr wrap="square" tIns="108000" rtlCol="0" anchor="ctr" anchorCtr="0">
            <a:noAutofit/>
          </a:bodyPr>
          <a:lstStyle/>
          <a:p>
            <a:r>
              <a:rPr kumimoji="1" lang="ja-JP" altLang="en-US" sz="2000" dirty="0" smtClean="0">
                <a:solidFill>
                  <a:schemeClr val="bg1"/>
                </a:solidFill>
                <a:latin typeface="メイリオ" panose="020B0604030504040204" pitchFamily="50" charset="-128"/>
                <a:ea typeface="メイリオ" panose="020B0604030504040204" pitchFamily="50" charset="-128"/>
              </a:rPr>
              <a:t>フィードバック</a:t>
            </a:r>
            <a:r>
              <a:rPr kumimoji="1" lang="ja-JP" altLang="en-US" sz="2000" dirty="0">
                <a:solidFill>
                  <a:schemeClr val="bg1"/>
                </a:solidFill>
                <a:latin typeface="メイリオ" panose="020B0604030504040204" pitchFamily="50" charset="-128"/>
                <a:ea typeface="メイリオ" panose="020B0604030504040204" pitchFamily="50" charset="-128"/>
              </a:rPr>
              <a:t>機能</a:t>
            </a:r>
            <a:r>
              <a:rPr kumimoji="1" lang="ja-JP" altLang="en-US" sz="2000" dirty="0" smtClean="0">
                <a:solidFill>
                  <a:schemeClr val="bg1"/>
                </a:solidFill>
                <a:latin typeface="メイリオ" panose="020B0604030504040204" pitchFamily="50" charset="-128"/>
                <a:ea typeface="メイリオ" panose="020B0604030504040204" pitchFamily="50" charset="-128"/>
              </a:rPr>
              <a:t>で</a:t>
            </a:r>
            <a:endParaRPr kumimoji="1" lang="en-US" altLang="ja-JP" sz="2000" dirty="0" smtClean="0">
              <a:solidFill>
                <a:schemeClr val="bg1"/>
              </a:solidFill>
              <a:latin typeface="メイリオ" panose="020B0604030504040204" pitchFamily="50" charset="-128"/>
              <a:ea typeface="メイリオ" panose="020B0604030504040204" pitchFamily="50" charset="-128"/>
            </a:endParaRPr>
          </a:p>
          <a:p>
            <a:r>
              <a:rPr kumimoji="1" lang="en-US" altLang="ja-JP" sz="2000" dirty="0" smtClean="0">
                <a:solidFill>
                  <a:schemeClr val="bg1"/>
                </a:solidFill>
                <a:latin typeface="メイリオ" panose="020B0604030504040204" pitchFamily="50" charset="-128"/>
                <a:ea typeface="メイリオ" panose="020B0604030504040204" pitchFamily="50" charset="-128"/>
              </a:rPr>
              <a:t>AI</a:t>
            </a:r>
            <a:r>
              <a:rPr kumimoji="1" lang="ja-JP" altLang="en-US" sz="2000" dirty="0">
                <a:solidFill>
                  <a:schemeClr val="bg1"/>
                </a:solidFill>
                <a:latin typeface="メイリオ" panose="020B0604030504040204" pitchFamily="50" charset="-128"/>
                <a:ea typeface="メイリオ" panose="020B0604030504040204" pitchFamily="50" charset="-128"/>
              </a:rPr>
              <a:t>の回答</a:t>
            </a:r>
            <a:r>
              <a:rPr kumimoji="1" lang="ja-JP" altLang="en-US" sz="2000" dirty="0" smtClean="0">
                <a:solidFill>
                  <a:schemeClr val="bg1"/>
                </a:solidFill>
                <a:latin typeface="メイリオ" panose="020B0604030504040204" pitchFamily="50" charset="-128"/>
                <a:ea typeface="メイリオ" panose="020B0604030504040204" pitchFamily="50" charset="-128"/>
              </a:rPr>
              <a:t>を組織のニーズに</a:t>
            </a:r>
            <a:endParaRPr kumimoji="1" lang="en-US" altLang="ja-JP" sz="2000" dirty="0" smtClean="0">
              <a:solidFill>
                <a:schemeClr val="bg1"/>
              </a:solidFill>
              <a:latin typeface="メイリオ" panose="020B0604030504040204" pitchFamily="50" charset="-128"/>
              <a:ea typeface="メイリオ" panose="020B0604030504040204" pitchFamily="50" charset="-128"/>
            </a:endParaRPr>
          </a:p>
          <a:p>
            <a:r>
              <a:rPr kumimoji="1" lang="ja-JP" altLang="en-US" sz="2000" dirty="0" smtClean="0">
                <a:solidFill>
                  <a:schemeClr val="bg1"/>
                </a:solidFill>
                <a:latin typeface="メイリオ" panose="020B0604030504040204" pitchFamily="50" charset="-128"/>
                <a:ea typeface="メイリオ" panose="020B0604030504040204" pitchFamily="50" charset="-128"/>
              </a:rPr>
              <a:t>合わせてカスタマイズ</a:t>
            </a:r>
            <a:endParaRPr kumimoji="1" lang="en-US" altLang="ja-JP" sz="2000" dirty="0">
              <a:solidFill>
                <a:schemeClr val="bg1"/>
              </a:solidFill>
              <a:latin typeface="メイリオ" panose="020B0604030504040204" pitchFamily="50" charset="-128"/>
              <a:ea typeface="メイリオ" panose="020B0604030504040204" pitchFamily="50" charset="-128"/>
            </a:endParaRPr>
          </a:p>
        </p:txBody>
      </p:sp>
      <p:grpSp>
        <p:nvGrpSpPr>
          <p:cNvPr id="19" name="グループ化 18"/>
          <p:cNvGrpSpPr>
            <a:grpSpLocks noChangeAspect="1"/>
          </p:cNvGrpSpPr>
          <p:nvPr/>
        </p:nvGrpSpPr>
        <p:grpSpPr>
          <a:xfrm>
            <a:off x="7911057" y="1330701"/>
            <a:ext cx="261155" cy="236776"/>
            <a:chOff x="5944514" y="2726219"/>
            <a:chExt cx="358754" cy="325264"/>
          </a:xfrm>
        </p:grpSpPr>
        <p:sp>
          <p:nvSpPr>
            <p:cNvPr id="20" name="楕円 19"/>
            <p:cNvSpPr/>
            <p:nvPr/>
          </p:nvSpPr>
          <p:spPr>
            <a:xfrm>
              <a:off x="5944514" y="2726219"/>
              <a:ext cx="180000" cy="180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21" name="楕円 20"/>
            <p:cNvSpPr/>
            <p:nvPr/>
          </p:nvSpPr>
          <p:spPr>
            <a:xfrm>
              <a:off x="6109934" y="2888827"/>
              <a:ext cx="108000" cy="108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22" name="楕円 21"/>
            <p:cNvSpPr/>
            <p:nvPr/>
          </p:nvSpPr>
          <p:spPr>
            <a:xfrm>
              <a:off x="6231268" y="2979483"/>
              <a:ext cx="72000" cy="72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grpSp>
      <p:sp>
        <p:nvSpPr>
          <p:cNvPr id="23" name="テキスト ボックス 22">
            <a:extLst>
              <a:ext uri="{FF2B5EF4-FFF2-40B4-BE49-F238E27FC236}">
                <a16:creationId xmlns:a16="http://schemas.microsoft.com/office/drawing/2014/main" id="{983156AD-4CF6-0EFB-74FC-902E6F459A7B}"/>
              </a:ext>
            </a:extLst>
          </p:cNvPr>
          <p:cNvSpPr txBox="1"/>
          <p:nvPr/>
        </p:nvSpPr>
        <p:spPr>
          <a:xfrm>
            <a:off x="1055475" y="1959754"/>
            <a:ext cx="2354475"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今後の活動内容</a:t>
            </a:r>
            <a:endPar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 name="テキスト ボックス 1"/>
          <p:cNvSpPr txBox="1"/>
          <p:nvPr/>
        </p:nvSpPr>
        <p:spPr>
          <a:xfrm>
            <a:off x="1055474" y="2532895"/>
            <a:ext cx="8107576" cy="1323439"/>
          </a:xfrm>
          <a:prstGeom prst="rect">
            <a:avLst/>
          </a:prstGeom>
          <a:noFill/>
        </p:spPr>
        <p:txBody>
          <a:bodyPr wrap="square" rtlCol="0">
            <a:spAutoFit/>
          </a:bodyPr>
          <a:lstStyle/>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新た</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な</a:t>
            </a:r>
            <a:r>
              <a:rPr kumimoji="1" lang="ja-JP" altLang="en-US" sz="4000" b="1" dirty="0" smtClean="0">
                <a:solidFill>
                  <a:srgbClr val="EA0000"/>
                </a:solidFill>
                <a:latin typeface="メイリオ" panose="020B0604030504040204" pitchFamily="50" charset="-128"/>
                <a:ea typeface="メイリオ" panose="020B0604030504040204" pitchFamily="50" charset="-128"/>
              </a:rPr>
              <a:t>データ登録機能</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の作成や、</a:t>
            </a:r>
            <a:endPar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en-US" altLang="ja-JP" sz="2000" dirty="0" err="1">
                <a:solidFill>
                  <a:schemeClr val="tx1">
                    <a:lumMod val="85000"/>
                    <a:lumOff val="15000"/>
                  </a:schemeClr>
                </a:solidFill>
                <a:latin typeface="メイリオ" panose="020B0604030504040204" pitchFamily="50" charset="-128"/>
                <a:ea typeface="メイリオ" panose="020B0604030504040204" pitchFamily="50" charset="-128"/>
              </a:rPr>
              <a:t>ConShach</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アプリの</a:t>
            </a:r>
            <a:r>
              <a:rPr kumimoji="1" lang="ja-JP" altLang="en-US" sz="4000" b="1" dirty="0" smtClean="0">
                <a:solidFill>
                  <a:srgbClr val="EA0000"/>
                </a:solidFill>
                <a:latin typeface="メイリオ" panose="020B0604030504040204" pitchFamily="50" charset="-128"/>
                <a:ea typeface="メイリオ" panose="020B0604030504040204" pitchFamily="50" charset="-128"/>
              </a:rPr>
              <a:t>機能拡張</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を視野に入れて活動を続ける。</a:t>
            </a:r>
            <a:endPar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17" name="図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9574" y="891724"/>
            <a:ext cx="1093026" cy="936582"/>
          </a:xfrm>
          <a:prstGeom prst="rect">
            <a:avLst/>
          </a:prstGeom>
        </p:spPr>
      </p:pic>
    </p:spTree>
    <p:extLst>
      <p:ext uri="{BB962C8B-B14F-4D97-AF65-F5344CB8AC3E}">
        <p14:creationId xmlns:p14="http://schemas.microsoft.com/office/powerpoint/2010/main" val="12685196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45</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9</a:t>
            </a:r>
            <a:r>
              <a:rPr kumimoji="1" lang="en-US" altLang="ja-JP" dirty="0" smtClean="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今後</a:t>
            </a:r>
            <a:r>
              <a:rPr kumimoji="1" lang="ja-JP" altLang="en-US" dirty="0" smtClean="0">
                <a:latin typeface="メイリオ" panose="020B0604030504040204" pitchFamily="50" charset="-128"/>
                <a:ea typeface="メイリオ" panose="020B0604030504040204" pitchFamily="50" charset="-128"/>
              </a:rPr>
              <a:t>の取り組み</a:t>
            </a:r>
            <a:endParaRPr kumimoji="1" lang="ja-JP" altLang="en-US" dirty="0">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1250385" y="3847755"/>
            <a:ext cx="3312000" cy="782925"/>
          </a:xfrm>
          <a:prstGeom prst="wedgeRoundRectCallout">
            <a:avLst>
              <a:gd name="adj1" fmla="val 30487"/>
              <a:gd name="adj2" fmla="val 72202"/>
              <a:gd name="adj3" fmla="val 16667"/>
            </a:avLst>
          </a:prstGeom>
          <a:noFill/>
          <a:ln w="28575">
            <a:solidFill>
              <a:schemeClr val="bg2">
                <a:lumMod val="60000"/>
                <a:lumOff val="40000"/>
              </a:schemeClr>
            </a:solidFill>
          </a:ln>
        </p:spPr>
        <p:txBody>
          <a:bodyPr wrap="square" lIns="288000" tIns="216000" bIns="180000" rtlCol="0">
            <a:spAutoFit/>
          </a:bodyPr>
          <a:lstStyle/>
          <a:p>
            <a:r>
              <a:rPr kumimoji="1" lang="ja-JP" altLang="en-US" sz="2000" b="1" dirty="0" smtClean="0">
                <a:solidFill>
                  <a:schemeClr val="tx1">
                    <a:lumMod val="85000"/>
                    <a:lumOff val="15000"/>
                  </a:schemeClr>
                </a:solidFill>
                <a:latin typeface="メイリオ" panose="020B0604030504040204" pitchFamily="50" charset="-128"/>
                <a:ea typeface="メイリオ" panose="020B0604030504040204" pitchFamily="50" charset="-128"/>
              </a:rPr>
              <a:t>業務</a:t>
            </a:r>
            <a:r>
              <a:rPr kumimoji="1" lang="ja-JP" altLang="en-US" sz="2000" b="1" dirty="0">
                <a:solidFill>
                  <a:schemeClr val="tx1">
                    <a:lumMod val="85000"/>
                    <a:lumOff val="15000"/>
                  </a:schemeClr>
                </a:solidFill>
                <a:latin typeface="メイリオ" panose="020B0604030504040204" pitchFamily="50" charset="-128"/>
                <a:ea typeface="メイリオ" panose="020B0604030504040204" pitchFamily="50" charset="-128"/>
              </a:rPr>
              <a:t>効率</a:t>
            </a:r>
            <a:r>
              <a:rPr kumimoji="1" lang="ja-JP" altLang="en-US" sz="2000" b="1" dirty="0" smtClean="0">
                <a:solidFill>
                  <a:schemeClr val="tx1">
                    <a:lumMod val="85000"/>
                    <a:lumOff val="15000"/>
                  </a:schemeClr>
                </a:solidFill>
                <a:latin typeface="メイリオ" panose="020B0604030504040204" pitchFamily="50" charset="-128"/>
                <a:ea typeface="メイリオ" panose="020B0604030504040204" pitchFamily="50" charset="-128"/>
              </a:rPr>
              <a:t>の更</a:t>
            </a:r>
            <a:r>
              <a:rPr kumimoji="1" lang="ja-JP" altLang="en-US" sz="2000" b="1" dirty="0">
                <a:solidFill>
                  <a:schemeClr val="tx1">
                    <a:lumMod val="85000"/>
                    <a:lumOff val="15000"/>
                  </a:schemeClr>
                </a:solidFill>
                <a:latin typeface="メイリオ" panose="020B0604030504040204" pitchFamily="50" charset="-128"/>
                <a:ea typeface="メイリオ" panose="020B0604030504040204" pitchFamily="50" charset="-128"/>
              </a:rPr>
              <a:t>なる</a:t>
            </a:r>
            <a:r>
              <a:rPr kumimoji="1" lang="ja-JP" altLang="en-US" sz="2000" b="1" dirty="0" smtClean="0">
                <a:solidFill>
                  <a:schemeClr val="tx1">
                    <a:lumMod val="85000"/>
                    <a:lumOff val="15000"/>
                  </a:schemeClr>
                </a:solidFill>
                <a:latin typeface="メイリオ" panose="020B0604030504040204" pitchFamily="50" charset="-128"/>
                <a:ea typeface="メイリオ" panose="020B0604030504040204" pitchFamily="50" charset="-128"/>
              </a:rPr>
              <a:t>向上</a:t>
            </a:r>
            <a:endParaRPr kumimoji="1" lang="en-US" altLang="ja-JP" sz="20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983156AD-4CF6-0EFB-74FC-902E6F459A7B}"/>
              </a:ext>
            </a:extLst>
          </p:cNvPr>
          <p:cNvSpPr txBox="1"/>
          <p:nvPr/>
        </p:nvSpPr>
        <p:spPr>
          <a:xfrm>
            <a:off x="954001" y="1562516"/>
            <a:ext cx="2722649"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今後の展望</a:t>
            </a:r>
            <a:endPar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1250387" y="2006980"/>
            <a:ext cx="8127342" cy="1504955"/>
          </a:xfrm>
          <a:prstGeom prst="rect">
            <a:avLst/>
          </a:prstGeom>
          <a:solidFill>
            <a:srgbClr val="E7EFF9"/>
          </a:solidFill>
        </p:spPr>
        <p:txBody>
          <a:bodyPr wrap="square" lIns="288000" tIns="288000" rIns="504000" bIns="288000" rtlCol="0">
            <a:spAutoFit/>
          </a:bodyPr>
          <a:lstStyle/>
          <a:p>
            <a:r>
              <a:rPr kumimoji="1" lang="en-US" altLang="ja-JP" sz="4000" b="1" dirty="0" smtClean="0">
                <a:solidFill>
                  <a:srgbClr val="EA0000"/>
                </a:solidFill>
                <a:latin typeface="メイリオ" panose="020B0604030504040204" pitchFamily="50" charset="-128"/>
                <a:ea typeface="メイリオ" panose="020B0604030504040204" pitchFamily="50" charset="-128"/>
              </a:rPr>
              <a:t>Confluence</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に全ての</a:t>
            </a:r>
            <a:r>
              <a:rPr kumimoji="1" lang="ja-JP" altLang="en-US" sz="4000" b="1" dirty="0" smtClean="0">
                <a:solidFill>
                  <a:srgbClr val="EA0000"/>
                </a:solidFill>
                <a:latin typeface="メイリオ" panose="020B0604030504040204" pitchFamily="50" charset="-128"/>
                <a:ea typeface="メイリオ" panose="020B0604030504040204" pitchFamily="50" charset="-128"/>
              </a:rPr>
              <a:t>社内</a:t>
            </a:r>
            <a:r>
              <a:rPr kumimoji="1" lang="ja-JP" altLang="en-US" sz="4000" b="1" dirty="0">
                <a:solidFill>
                  <a:srgbClr val="EA0000"/>
                </a:solidFill>
                <a:latin typeface="メイリオ" panose="020B0604030504040204" pitchFamily="50" charset="-128"/>
                <a:ea typeface="メイリオ" panose="020B0604030504040204" pitchFamily="50" charset="-128"/>
              </a:rPr>
              <a:t>情報</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が集まり</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、この</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情報を</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検索アプリ</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で容易に検索</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できるようになる！</a:t>
            </a:r>
          </a:p>
        </p:txBody>
      </p:sp>
      <p:sp>
        <p:nvSpPr>
          <p:cNvPr id="11" name="テキスト ボックス 10"/>
          <p:cNvSpPr txBox="1"/>
          <p:nvPr/>
        </p:nvSpPr>
        <p:spPr>
          <a:xfrm>
            <a:off x="5905499" y="3847755"/>
            <a:ext cx="3355889" cy="852772"/>
          </a:xfrm>
          <a:prstGeom prst="wedgeRoundRectCallout">
            <a:avLst>
              <a:gd name="adj1" fmla="val -30469"/>
              <a:gd name="adj2" fmla="val 70759"/>
              <a:gd name="adj3" fmla="val 16667"/>
            </a:avLst>
          </a:prstGeom>
          <a:noFill/>
          <a:ln w="28575">
            <a:solidFill>
              <a:schemeClr val="bg2">
                <a:lumMod val="60000"/>
                <a:lumOff val="40000"/>
              </a:schemeClr>
            </a:solidFill>
          </a:ln>
        </p:spPr>
        <p:txBody>
          <a:bodyPr wrap="square" tIns="108000" rtlCol="0">
            <a:spAutoFit/>
          </a:bodyPr>
          <a:lstStyle/>
          <a:p>
            <a:r>
              <a:rPr kumimoji="1" lang="ja-JP" altLang="en-US" sz="2000" b="1" dirty="0" smtClean="0">
                <a:solidFill>
                  <a:schemeClr val="tx1">
                    <a:lumMod val="85000"/>
                    <a:lumOff val="15000"/>
                  </a:schemeClr>
                </a:solidFill>
                <a:latin typeface="メイリオ" panose="020B0604030504040204" pitchFamily="50" charset="-128"/>
                <a:ea typeface="メイリオ" panose="020B0604030504040204" pitchFamily="50" charset="-128"/>
              </a:rPr>
              <a:t>情報</a:t>
            </a:r>
            <a:r>
              <a:rPr kumimoji="1" lang="ja-JP" altLang="en-US" sz="2000" b="1" dirty="0">
                <a:solidFill>
                  <a:schemeClr val="tx1">
                    <a:lumMod val="85000"/>
                    <a:lumOff val="15000"/>
                  </a:schemeClr>
                </a:solidFill>
                <a:latin typeface="メイリオ" panose="020B0604030504040204" pitchFamily="50" charset="-128"/>
                <a:ea typeface="メイリオ" panose="020B0604030504040204" pitchFamily="50" charset="-128"/>
              </a:rPr>
              <a:t>の一元管理に</a:t>
            </a:r>
            <a:r>
              <a:rPr kumimoji="1" lang="ja-JP" altLang="en-US" sz="2000" b="1" dirty="0" smtClean="0">
                <a:solidFill>
                  <a:schemeClr val="tx1">
                    <a:lumMod val="85000"/>
                    <a:lumOff val="15000"/>
                  </a:schemeClr>
                </a:solidFill>
                <a:latin typeface="メイリオ" panose="020B0604030504040204" pitchFamily="50" charset="-128"/>
                <a:ea typeface="メイリオ" panose="020B0604030504040204" pitchFamily="50" charset="-128"/>
              </a:rPr>
              <a:t>よる</a:t>
            </a:r>
            <a:endParaRPr kumimoji="1" lang="en-US" altLang="ja-JP" sz="2000" b="1"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b="1" dirty="0" smtClean="0">
                <a:solidFill>
                  <a:schemeClr val="tx1">
                    <a:lumMod val="85000"/>
                    <a:lumOff val="15000"/>
                  </a:schemeClr>
                </a:solidFill>
                <a:latin typeface="メイリオ" panose="020B0604030504040204" pitchFamily="50" charset="-128"/>
                <a:ea typeface="メイリオ" panose="020B0604030504040204" pitchFamily="50" charset="-128"/>
              </a:rPr>
              <a:t>組織</a:t>
            </a:r>
            <a:r>
              <a:rPr kumimoji="1" lang="ja-JP" altLang="en-US" sz="2000" b="1" dirty="0">
                <a:solidFill>
                  <a:schemeClr val="tx1">
                    <a:lumMod val="85000"/>
                    <a:lumOff val="15000"/>
                  </a:schemeClr>
                </a:solidFill>
                <a:latin typeface="メイリオ" panose="020B0604030504040204" pitchFamily="50" charset="-128"/>
                <a:ea typeface="メイリオ" panose="020B0604030504040204" pitchFamily="50" charset="-128"/>
              </a:rPr>
              <a:t>全体の知識共有</a:t>
            </a:r>
            <a:r>
              <a:rPr kumimoji="1" lang="ja-JP" altLang="en-US" sz="2000" b="1" dirty="0" smtClean="0">
                <a:solidFill>
                  <a:schemeClr val="tx1">
                    <a:lumMod val="85000"/>
                    <a:lumOff val="15000"/>
                  </a:schemeClr>
                </a:solidFill>
                <a:latin typeface="メイリオ" panose="020B0604030504040204" pitchFamily="50" charset="-128"/>
                <a:ea typeface="メイリオ" panose="020B0604030504040204" pitchFamily="50" charset="-128"/>
              </a:rPr>
              <a:t>の深化</a:t>
            </a:r>
            <a:endParaRPr kumimoji="1" lang="en-US" altLang="ja-JP" sz="20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22" name="図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7907" y="4878139"/>
            <a:ext cx="1934768" cy="1304269"/>
          </a:xfrm>
          <a:prstGeom prst="rect">
            <a:avLst/>
          </a:prstGeom>
        </p:spPr>
      </p:pic>
    </p:spTree>
    <p:extLst>
      <p:ext uri="{BB962C8B-B14F-4D97-AF65-F5344CB8AC3E}">
        <p14:creationId xmlns:p14="http://schemas.microsoft.com/office/powerpoint/2010/main" val="5562948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46</a:t>
            </a:fld>
            <a:endParaRPr dirty="0"/>
          </a:p>
        </p:txBody>
      </p:sp>
      <p:sp>
        <p:nvSpPr>
          <p:cNvPr id="8" name="テキスト ボックス 7"/>
          <p:cNvSpPr txBox="1"/>
          <p:nvPr/>
        </p:nvSpPr>
        <p:spPr>
          <a:xfrm>
            <a:off x="540126" y="2861189"/>
            <a:ext cx="9905624" cy="1135623"/>
          </a:xfrm>
          <a:prstGeom prst="rect">
            <a:avLst/>
          </a:prstGeom>
          <a:noFill/>
        </p:spPr>
        <p:txBody>
          <a:bodyPr wrap="square" lIns="288000" tIns="288000" rIns="504000" bIns="288000" rtlCol="0">
            <a:spAutoFit/>
          </a:bodyPr>
          <a:lstStyle/>
          <a:p>
            <a:pPr algn="ctr"/>
            <a:r>
              <a:rPr kumimoji="1" lang="ja-JP" altLang="en-US" sz="3600" dirty="0" smtClean="0">
                <a:solidFill>
                  <a:schemeClr val="tx1">
                    <a:lumMod val="85000"/>
                    <a:lumOff val="15000"/>
                  </a:schemeClr>
                </a:solidFill>
                <a:latin typeface="メイリオ" panose="020B0604030504040204" pitchFamily="50" charset="-128"/>
                <a:ea typeface="メイリオ" panose="020B0604030504040204" pitchFamily="50" charset="-128"/>
              </a:rPr>
              <a:t>ご清聴いただきありがとうございました。</a:t>
            </a:r>
            <a:endParaRPr kumimoji="1" lang="ja-JP" altLang="en-US" sz="36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868340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grpSp>
        <p:nvGrpSpPr>
          <p:cNvPr id="123" name="Google Shape;123;p7"/>
          <p:cNvGrpSpPr/>
          <p:nvPr/>
        </p:nvGrpSpPr>
        <p:grpSpPr>
          <a:xfrm>
            <a:off x="406400" y="5575634"/>
            <a:ext cx="7769542" cy="915950"/>
            <a:chOff x="406400" y="5575634"/>
            <a:chExt cx="7769542" cy="915950"/>
          </a:xfrm>
        </p:grpSpPr>
        <p:cxnSp>
          <p:nvCxnSpPr>
            <p:cNvPr id="124" name="Google Shape;124;p7"/>
            <p:cNvCxnSpPr/>
            <p:nvPr/>
          </p:nvCxnSpPr>
          <p:spPr>
            <a:xfrm>
              <a:off x="415925" y="6079015"/>
              <a:ext cx="7760017" cy="0"/>
            </a:xfrm>
            <a:prstGeom prst="straightConnector1">
              <a:avLst/>
            </a:prstGeom>
            <a:solidFill>
              <a:srgbClr val="FFFF99"/>
            </a:solidFill>
            <a:ln w="9525" cap="flat" cmpd="sng">
              <a:solidFill>
                <a:srgbClr val="FF2540"/>
              </a:solidFill>
              <a:prstDash val="solid"/>
              <a:round/>
              <a:headEnd type="none" w="sm" len="sm"/>
              <a:tailEnd type="none" w="sm" len="sm"/>
            </a:ln>
          </p:spPr>
        </p:cxnSp>
        <p:sp>
          <p:nvSpPr>
            <p:cNvPr id="125" name="Google Shape;125;p7"/>
            <p:cNvSpPr txBox="1"/>
            <p:nvPr/>
          </p:nvSpPr>
          <p:spPr>
            <a:xfrm>
              <a:off x="415925" y="6162882"/>
              <a:ext cx="7760017" cy="328702"/>
            </a:xfrm>
            <a:prstGeom prst="rect">
              <a:avLst/>
            </a:prstGeom>
            <a:noFill/>
            <a:ln>
              <a:noFill/>
            </a:ln>
          </p:spPr>
          <p:txBody>
            <a:bodyPr spcFirstLastPara="1" wrap="square" lIns="0" tIns="0" rIns="0" bIns="0" anchor="ctr" anchorCtr="0">
              <a:noAutofit/>
            </a:bodyPr>
            <a:lstStyle/>
            <a:p>
              <a:pPr marL="0" marR="0" lvl="0" indent="0" algn="just" rtl="0">
                <a:spcBef>
                  <a:spcPts val="0"/>
                </a:spcBef>
                <a:spcAft>
                  <a:spcPts val="0"/>
                </a:spcAft>
                <a:buClr>
                  <a:srgbClr val="B70031"/>
                </a:buClr>
                <a:buSzPts val="700"/>
                <a:buFont typeface="Noto Sans Symbols"/>
                <a:buNone/>
              </a:pPr>
              <a:r>
                <a:rPr lang="ja-JP" sz="700" b="0" i="0" u="none" strike="noStrike" cap="none" dirty="0">
                  <a:solidFill>
                    <a:srgbClr val="0C0C0C"/>
                  </a:solidFill>
                  <a:latin typeface="ＭＳ Ｐゴシック" panose="020B0600070205080204" pitchFamily="50" charset="-128"/>
                  <a:ea typeface="ＭＳ Ｐゴシック" panose="020B0600070205080204" pitchFamily="50" charset="-128"/>
                  <a:sym typeface="Arial"/>
                </a:rPr>
                <a:t>●記載の製品・サービス名および会社名などは、それぞれ各社の商標または登録商標です。　●</a:t>
              </a:r>
              <a:r>
                <a:rPr lang="ja-JP" sz="700" dirty="0">
                  <a:solidFill>
                    <a:srgbClr val="0C0C0C"/>
                  </a:solidFill>
                  <a:latin typeface="ＭＳ Ｐゴシック" panose="020B0600070205080204" pitchFamily="50" charset="-128"/>
                  <a:ea typeface="ＭＳ Ｐゴシック" panose="020B0600070205080204" pitchFamily="50" charset="-128"/>
                </a:rPr>
                <a:t>製品の仕様・サービスの内容は予告なく変更させていただく場合があります。</a:t>
              </a:r>
              <a:r>
                <a:rPr lang="ja-JP" sz="700" b="0" i="0" u="none" strike="noStrike" cap="none" dirty="0">
                  <a:solidFill>
                    <a:srgbClr val="0C0C0C"/>
                  </a:solidFill>
                  <a:latin typeface="ＭＳ Ｐゴシック" panose="020B0600070205080204" pitchFamily="50" charset="-128"/>
                  <a:ea typeface="ＭＳ Ｐゴシック" panose="020B0600070205080204" pitchFamily="50" charset="-128"/>
                  <a:sym typeface="Arial"/>
                </a:rPr>
                <a:t>　●KCCSは京セラコミュニケーションシステム株式会社の略称です。　●「アメーバ経営」に関する権利は京セラ株式会社が保有しています。●本資料の一部、あるいは全部について、京セラコミュニケーションシステムから文書による承諾を得ずに、いかなる方法においても無断で複写、複製することは禁じられています。</a:t>
              </a:r>
              <a:endParaRPr sz="700" b="0" i="0" u="none" strike="noStrike" cap="none" dirty="0">
                <a:solidFill>
                  <a:srgbClr val="0C0C0C"/>
                </a:solidFill>
                <a:latin typeface="ＭＳ Ｐゴシック" panose="020B0600070205080204" pitchFamily="50" charset="-128"/>
                <a:ea typeface="ＭＳ Ｐゴシック" panose="020B0600070205080204" pitchFamily="50" charset="-128"/>
                <a:sym typeface="Arial"/>
              </a:endParaRPr>
            </a:p>
          </p:txBody>
        </p:sp>
        <p:grpSp>
          <p:nvGrpSpPr>
            <p:cNvPr id="126" name="Google Shape;126;p7"/>
            <p:cNvGrpSpPr/>
            <p:nvPr/>
          </p:nvGrpSpPr>
          <p:grpSpPr>
            <a:xfrm>
              <a:off x="406400" y="5575634"/>
              <a:ext cx="4370365" cy="452438"/>
              <a:chOff x="406400" y="5575634"/>
              <a:chExt cx="4370365" cy="452438"/>
            </a:xfrm>
          </p:grpSpPr>
          <p:sp>
            <p:nvSpPr>
              <p:cNvPr id="127" name="Google Shape;127;p7"/>
              <p:cNvSpPr txBox="1"/>
              <p:nvPr/>
            </p:nvSpPr>
            <p:spPr>
              <a:xfrm>
                <a:off x="917528" y="5760112"/>
                <a:ext cx="3859237" cy="236414"/>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ja-JP" sz="1600" b="1" i="0" u="none" strike="noStrike" cap="none" dirty="0">
                    <a:solidFill>
                      <a:srgbClr val="0C0C0C"/>
                    </a:solidFill>
                    <a:latin typeface="ＭＳ Ｐゴシック" panose="020B0600070205080204" pitchFamily="50" charset="-128"/>
                    <a:ea typeface="ＭＳ Ｐゴシック" panose="020B0600070205080204" pitchFamily="50" charset="-128"/>
                    <a:sym typeface="Arial"/>
                  </a:rPr>
                  <a:t>https://www.kccs.co.jp/contact/</a:t>
                </a:r>
                <a:endParaRPr dirty="0">
                  <a:latin typeface="ＭＳ Ｐゴシック" panose="020B0600070205080204" pitchFamily="50" charset="-128"/>
                  <a:ea typeface="ＭＳ Ｐゴシック" panose="020B0600070205080204" pitchFamily="50" charset="-128"/>
                </a:endParaRPr>
              </a:p>
            </p:txBody>
          </p:sp>
          <p:pic>
            <p:nvPicPr>
              <p:cNvPr id="128" name="Google Shape;128;p7"/>
              <p:cNvPicPr preferRelativeResize="0"/>
              <p:nvPr/>
            </p:nvPicPr>
            <p:blipFill rotWithShape="1">
              <a:blip r:embed="rId3">
                <a:alphaModFix/>
              </a:blip>
              <a:srcRect/>
              <a:stretch/>
            </p:blipFill>
            <p:spPr>
              <a:xfrm>
                <a:off x="406400" y="5575634"/>
                <a:ext cx="452438" cy="452438"/>
              </a:xfrm>
              <a:prstGeom prst="rect">
                <a:avLst/>
              </a:prstGeom>
              <a:noFill/>
              <a:ln>
                <a:noFill/>
              </a:ln>
            </p:spPr>
          </p:pic>
          <p:sp>
            <p:nvSpPr>
              <p:cNvPr id="129" name="Google Shape;129;p7"/>
              <p:cNvSpPr txBox="1"/>
              <p:nvPr/>
            </p:nvSpPr>
            <p:spPr>
              <a:xfrm>
                <a:off x="917527" y="5586577"/>
                <a:ext cx="1223770" cy="133359"/>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B70031"/>
                  </a:buClr>
                  <a:buSzPts val="1050"/>
                  <a:buFont typeface="Noto Sans Symbols"/>
                  <a:buNone/>
                </a:pPr>
                <a:r>
                  <a:rPr lang="ja-JP" sz="1050" b="0" i="0" u="none" strike="noStrike" cap="none" dirty="0">
                    <a:solidFill>
                      <a:srgbClr val="0C0C0C"/>
                    </a:solidFill>
                    <a:latin typeface="ＭＳ Ｐゴシック" panose="020B0600070205080204" pitchFamily="50" charset="-128"/>
                    <a:ea typeface="ＭＳ Ｐゴシック" panose="020B0600070205080204" pitchFamily="50" charset="-128"/>
                    <a:sym typeface="Arial"/>
                  </a:rPr>
                  <a:t>お問い合わせ</a:t>
                </a:r>
                <a:endParaRPr sz="1050" b="0" i="0" u="none" strike="noStrike" cap="none" dirty="0">
                  <a:solidFill>
                    <a:srgbClr val="0C0C0C"/>
                  </a:solidFill>
                  <a:latin typeface="ＭＳ Ｐゴシック" panose="020B0600070205080204" pitchFamily="50" charset="-128"/>
                  <a:ea typeface="ＭＳ Ｐゴシック" panose="020B0600070205080204" pitchFamily="50" charset="-128"/>
                  <a:sym typeface="Arial"/>
                </a:endParaRPr>
              </a:p>
            </p:txBody>
          </p:sp>
        </p:gr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5</a:t>
            </a:fld>
            <a:endParaRPr dirty="0"/>
          </a:p>
        </p:txBody>
      </p:sp>
      <p:sp>
        <p:nvSpPr>
          <p:cNvPr id="13" name="タイトル 2"/>
          <p:cNvSpPr>
            <a:spLocks noGrp="1"/>
          </p:cNvSpPr>
          <p:nvPr>
            <p:ph type="title"/>
          </p:nvPr>
        </p:nvSpPr>
        <p:spPr/>
        <p:txBody>
          <a:bodyPr/>
          <a:lstStyle/>
          <a:p>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1. </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テーマ選定理由</a:t>
            </a:r>
          </a:p>
        </p:txBody>
      </p:sp>
      <p:grpSp>
        <p:nvGrpSpPr>
          <p:cNvPr id="11" name="グループ化 10"/>
          <p:cNvGrpSpPr/>
          <p:nvPr/>
        </p:nvGrpSpPr>
        <p:grpSpPr>
          <a:xfrm>
            <a:off x="1575309" y="1392117"/>
            <a:ext cx="4756534" cy="1667437"/>
            <a:chOff x="1230435" y="1110293"/>
            <a:chExt cx="4756534" cy="1667437"/>
          </a:xfrm>
        </p:grpSpPr>
        <p:sp>
          <p:nvSpPr>
            <p:cNvPr id="7" name="角丸四角形 6"/>
            <p:cNvSpPr/>
            <p:nvPr/>
          </p:nvSpPr>
          <p:spPr>
            <a:xfrm>
              <a:off x="1230435" y="1110293"/>
              <a:ext cx="4447916" cy="1322773"/>
            </a:xfrm>
            <a:prstGeom prst="roundRect">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800"/>
                </a:lnSpc>
              </a:pP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みんなはどう思っている？</a:t>
              </a:r>
              <a:endPar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endParaRPr>
            </a:p>
            <a:p>
              <a:pPr algn="ctr">
                <a:lnSpc>
                  <a:spcPts val="2800"/>
                </a:lnSpc>
              </a:pP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社内の現状は？</a:t>
              </a:r>
              <a:endPar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grpSp>
          <p:nvGrpSpPr>
            <p:cNvPr id="6" name="グループ化 5"/>
            <p:cNvGrpSpPr/>
            <p:nvPr/>
          </p:nvGrpSpPr>
          <p:grpSpPr>
            <a:xfrm>
              <a:off x="5628215" y="2452466"/>
              <a:ext cx="358754" cy="325264"/>
              <a:chOff x="5425440" y="2032306"/>
              <a:chExt cx="358754" cy="325264"/>
            </a:xfrm>
          </p:grpSpPr>
          <p:sp>
            <p:nvSpPr>
              <p:cNvPr id="3" name="楕円 2"/>
              <p:cNvSpPr/>
              <p:nvPr/>
            </p:nvSpPr>
            <p:spPr>
              <a:xfrm>
                <a:off x="5425440" y="2032306"/>
                <a:ext cx="180000" cy="180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9" name="楕円 8"/>
              <p:cNvSpPr/>
              <p:nvPr/>
            </p:nvSpPr>
            <p:spPr>
              <a:xfrm>
                <a:off x="5590860" y="2194914"/>
                <a:ext cx="108000" cy="108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10" name="楕円 9"/>
              <p:cNvSpPr/>
              <p:nvPr/>
            </p:nvSpPr>
            <p:spPr>
              <a:xfrm>
                <a:off x="5712194" y="2285570"/>
                <a:ext cx="72000" cy="72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grpSp>
      </p:grpSp>
      <p:grpSp>
        <p:nvGrpSpPr>
          <p:cNvPr id="4" name="グループ化 3"/>
          <p:cNvGrpSpPr/>
          <p:nvPr/>
        </p:nvGrpSpPr>
        <p:grpSpPr>
          <a:xfrm>
            <a:off x="954001" y="4379431"/>
            <a:ext cx="8328862" cy="1502047"/>
            <a:chOff x="954001" y="4618402"/>
            <a:chExt cx="8328862" cy="1502047"/>
          </a:xfrm>
        </p:grpSpPr>
        <p:sp>
          <p:nvSpPr>
            <p:cNvPr id="16" name="テキスト ボックス 15"/>
            <p:cNvSpPr txBox="1"/>
            <p:nvPr/>
          </p:nvSpPr>
          <p:spPr>
            <a:xfrm>
              <a:off x="954001" y="4618402"/>
              <a:ext cx="8328862" cy="1502047"/>
            </a:xfrm>
            <a:prstGeom prst="rect">
              <a:avLst/>
            </a:prstGeom>
            <a:noFill/>
            <a:ln w="38100">
              <a:solidFill>
                <a:srgbClr val="558ED5"/>
              </a:solidFill>
            </a:ln>
          </p:spPr>
          <p:txBody>
            <a:bodyPr wrap="square" lIns="144000" tIns="432000" rIns="936000" bIns="324000" rtlCol="0">
              <a:spAutoFit/>
            </a:bodyPr>
            <a:lstStyle/>
            <a:p>
              <a:pPr algn="ctr"/>
              <a:r>
                <a:rPr kumimoji="1" lang="ja-JP" altLang="en-US" sz="2800" dirty="0">
                  <a:solidFill>
                    <a:schemeClr val="tx1">
                      <a:lumMod val="85000"/>
                      <a:lumOff val="15000"/>
                    </a:schemeClr>
                  </a:solidFill>
                  <a:latin typeface="メイリオ" panose="020B0604030504040204" pitchFamily="50" charset="-128"/>
                  <a:ea typeface="メイリオ" panose="020B0604030504040204" pitchFamily="50" charset="-128"/>
                </a:rPr>
                <a:t>社内の</a:t>
              </a:r>
              <a:r>
                <a:rPr kumimoji="1" lang="ja-JP" altLang="en-US" sz="4800" b="1" dirty="0">
                  <a:solidFill>
                    <a:schemeClr val="tx1">
                      <a:lumMod val="85000"/>
                      <a:lumOff val="15000"/>
                    </a:schemeClr>
                  </a:solidFill>
                  <a:latin typeface="メイリオ" panose="020B0604030504040204" pitchFamily="50" charset="-128"/>
                  <a:ea typeface="メイリオ" panose="020B0604030504040204" pitchFamily="50" charset="-128"/>
                </a:rPr>
                <a:t>情報</a:t>
              </a:r>
              <a:r>
                <a:rPr kumimoji="1" lang="ja-JP" altLang="en-US" sz="4800" b="1" dirty="0" smtClean="0">
                  <a:solidFill>
                    <a:schemeClr val="tx1">
                      <a:lumMod val="85000"/>
                      <a:lumOff val="15000"/>
                    </a:schemeClr>
                  </a:solidFill>
                  <a:latin typeface="メイリオ" panose="020B0604030504040204" pitchFamily="50" charset="-128"/>
                  <a:ea typeface="メイリオ" panose="020B0604030504040204" pitchFamily="50" charset="-128"/>
                </a:rPr>
                <a:t>収集</a:t>
              </a:r>
              <a:r>
                <a:rPr kumimoji="1" lang="ja-JP" altLang="en-US" sz="2800" dirty="0" smtClean="0">
                  <a:solidFill>
                    <a:schemeClr val="tx1">
                      <a:lumMod val="85000"/>
                      <a:lumOff val="15000"/>
                    </a:schemeClr>
                  </a:solidFill>
                  <a:latin typeface="メイリオ" panose="020B0604030504040204" pitchFamily="50" charset="-128"/>
                  <a:ea typeface="メイリオ" panose="020B0604030504040204" pitchFamily="50" charset="-128"/>
                </a:rPr>
                <a:t>における</a:t>
              </a:r>
              <a:r>
                <a:rPr kumimoji="1" lang="ja-JP" altLang="en-US" sz="4800" b="1" dirty="0" smtClean="0">
                  <a:solidFill>
                    <a:schemeClr val="tx1">
                      <a:lumMod val="85000"/>
                      <a:lumOff val="15000"/>
                    </a:schemeClr>
                  </a:solidFill>
                  <a:latin typeface="メイリオ" panose="020B0604030504040204" pitchFamily="50" charset="-128"/>
                  <a:ea typeface="メイリオ" panose="020B0604030504040204" pitchFamily="50" charset="-128"/>
                </a:rPr>
                <a:t>現状</a:t>
              </a:r>
              <a:r>
                <a:rPr kumimoji="1" lang="ja-JP" altLang="en-US" sz="2800" dirty="0">
                  <a:solidFill>
                    <a:schemeClr val="tx1">
                      <a:lumMod val="85000"/>
                      <a:lumOff val="15000"/>
                    </a:schemeClr>
                  </a:solidFill>
                  <a:latin typeface="メイリオ" panose="020B0604030504040204" pitchFamily="50" charset="-128"/>
                  <a:ea typeface="メイリオ" panose="020B0604030504040204" pitchFamily="50" charset="-128"/>
                </a:rPr>
                <a:t>を調査</a:t>
              </a:r>
              <a:endParaRPr kumimoji="1" lang="en-US" altLang="ja-JP" sz="2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5" name="図 4"/>
            <p:cNvPicPr>
              <a:picLocks noChangeAspect="1"/>
            </p:cNvPicPr>
            <p:nvPr/>
          </p:nvPicPr>
          <p:blipFill rotWithShape="1">
            <a:blip r:embed="rId3"/>
            <a:srcRect l="57553" t="65329"/>
            <a:stretch/>
          </p:blipFill>
          <p:spPr>
            <a:xfrm>
              <a:off x="8459616" y="5236071"/>
              <a:ext cx="693909" cy="434498"/>
            </a:xfrm>
            <a:prstGeom prst="rect">
              <a:avLst/>
            </a:prstGeom>
          </p:spPr>
        </p:pic>
      </p:grpSp>
      <p:pic>
        <p:nvPicPr>
          <p:cNvPr id="2" name="図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2133" y="2328630"/>
            <a:ext cx="1706033" cy="1461849"/>
          </a:xfrm>
          <a:prstGeom prst="rect">
            <a:avLst/>
          </a:prstGeom>
        </p:spPr>
      </p:pic>
      <p:sp>
        <p:nvSpPr>
          <p:cNvPr id="8" name="テキスト ボックス 7"/>
          <p:cNvSpPr txBox="1"/>
          <p:nvPr/>
        </p:nvSpPr>
        <p:spPr>
          <a:xfrm>
            <a:off x="954001" y="6049267"/>
            <a:ext cx="8321504" cy="307777"/>
          </a:xfrm>
          <a:prstGeom prst="rect">
            <a:avLst/>
          </a:prstGeom>
          <a:noFill/>
        </p:spPr>
        <p:txBody>
          <a:bodyPr wrap="square" rtlCol="0">
            <a:spAutoFit/>
          </a:bodyPr>
          <a:lstStyle/>
          <a:p>
            <a:r>
              <a:rPr kumimoji="1" lang="en-US" altLang="ja-JP" dirty="0" smtClean="0">
                <a:solidFill>
                  <a:schemeClr val="tx1">
                    <a:lumMod val="85000"/>
                    <a:lumOff val="15000"/>
                  </a:schemeClr>
                </a:solidFill>
                <a:latin typeface="メイリオ" panose="020B0604030504040204" pitchFamily="50" charset="-128"/>
                <a:ea typeface="メイリオ" panose="020B0604030504040204" pitchFamily="50" charset="-128"/>
              </a:rPr>
              <a:t>※</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　</a:t>
            </a:r>
            <a:r>
              <a:rPr kumimoji="1" lang="ja-JP" altLang="en-US" dirty="0" smtClean="0">
                <a:solidFill>
                  <a:schemeClr val="tx1">
                    <a:lumMod val="85000"/>
                    <a:lumOff val="15000"/>
                  </a:schemeClr>
                </a:solidFill>
                <a:latin typeface="メイリオ" panose="020B0604030504040204" pitchFamily="50" charset="-128"/>
                <a:ea typeface="メイリオ" panose="020B0604030504040204" pitchFamily="50" charset="-128"/>
              </a:rPr>
              <a:t>注釈で調査対象とアンケートの回答数を記載する。</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03862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6</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1. </a:t>
            </a:r>
            <a:r>
              <a:rPr kumimoji="1" lang="ja-JP" altLang="en-US" dirty="0">
                <a:latin typeface="メイリオ" panose="020B0604030504040204" pitchFamily="50" charset="-128"/>
                <a:ea typeface="メイリオ" panose="020B0604030504040204" pitchFamily="50" charset="-128"/>
              </a:rPr>
              <a:t>テーマ選定理由</a:t>
            </a:r>
          </a:p>
        </p:txBody>
      </p:sp>
      <p:grpSp>
        <p:nvGrpSpPr>
          <p:cNvPr id="4" name="グループ化 3"/>
          <p:cNvGrpSpPr/>
          <p:nvPr/>
        </p:nvGrpSpPr>
        <p:grpSpPr>
          <a:xfrm>
            <a:off x="953999" y="927946"/>
            <a:ext cx="8334779" cy="5373792"/>
            <a:chOff x="954000" y="870901"/>
            <a:chExt cx="5646823" cy="3680404"/>
          </a:xfrm>
        </p:grpSpPr>
        <p:graphicFrame>
          <p:nvGraphicFramePr>
            <p:cNvPr id="6" name="グラフ 5">
              <a:extLst>
                <a:ext uri="{FF2B5EF4-FFF2-40B4-BE49-F238E27FC236}">
                  <a16:creationId xmlns:a16="http://schemas.microsoft.com/office/drawing/2014/main" id="{7B2B5581-E152-174C-8565-042386807F82}"/>
                </a:ext>
              </a:extLst>
            </p:cNvPr>
            <p:cNvGraphicFramePr/>
            <p:nvPr>
              <p:extLst>
                <p:ext uri="{D42A27DB-BD31-4B8C-83A1-F6EECF244321}">
                  <p14:modId xmlns:p14="http://schemas.microsoft.com/office/powerpoint/2010/main" val="1680050616"/>
                </p:ext>
              </p:extLst>
            </p:nvPr>
          </p:nvGraphicFramePr>
          <p:xfrm>
            <a:off x="954000" y="903516"/>
            <a:ext cx="5646823" cy="3647789"/>
          </p:xfrm>
          <a:graphic>
            <a:graphicData uri="http://schemas.openxmlformats.org/drawingml/2006/chart">
              <c:chart xmlns:c="http://schemas.openxmlformats.org/drawingml/2006/chart" xmlns:r="http://schemas.openxmlformats.org/officeDocument/2006/relationships" r:id="rId3"/>
            </a:graphicData>
          </a:graphic>
        </p:graphicFrame>
        <p:sp>
          <p:nvSpPr>
            <p:cNvPr id="8" name="テキスト ボックス 7"/>
            <p:cNvSpPr txBox="1"/>
            <p:nvPr/>
          </p:nvSpPr>
          <p:spPr>
            <a:xfrm>
              <a:off x="954000" y="870901"/>
              <a:ext cx="3716026" cy="252948"/>
            </a:xfrm>
            <a:prstGeom prst="rect">
              <a:avLst/>
            </a:prstGeom>
            <a:noFill/>
          </p:spPr>
          <p:txBody>
            <a:bodyPr wrap="square" rtlCol="0">
              <a:spAutoFit/>
            </a:bodyPr>
            <a:lstStyle/>
            <a:p>
              <a:pPr algn="ctr"/>
              <a:r>
                <a:rPr kumimoji="1" lang="en-US" altLang="ja-JP" sz="1800" u="sng"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1800" u="sng" dirty="0">
                  <a:solidFill>
                    <a:schemeClr val="tx1">
                      <a:lumMod val="85000"/>
                      <a:lumOff val="15000"/>
                    </a:schemeClr>
                  </a:solidFill>
                  <a:latin typeface="メイリオ" panose="020B0604030504040204" pitchFamily="50" charset="-128"/>
                  <a:ea typeface="メイリオ" panose="020B0604030504040204" pitchFamily="50" charset="-128"/>
                </a:rPr>
                <a:t>回の情報収集に費やす最大</a:t>
              </a:r>
              <a:r>
                <a:rPr kumimoji="1" lang="ja-JP" altLang="en-US" sz="1800" u="sng" dirty="0" smtClean="0">
                  <a:solidFill>
                    <a:schemeClr val="tx1">
                      <a:lumMod val="85000"/>
                      <a:lumOff val="15000"/>
                    </a:schemeClr>
                  </a:solidFill>
                  <a:latin typeface="メイリオ" panose="020B0604030504040204" pitchFamily="50" charset="-128"/>
                  <a:ea typeface="メイリオ" panose="020B0604030504040204" pitchFamily="50" charset="-128"/>
                </a:rPr>
                <a:t>時間の調査結果</a:t>
              </a:r>
              <a:endParaRPr kumimoji="1" lang="ja-JP" altLang="en-US" sz="3200" u="sng" dirty="0">
                <a:solidFill>
                  <a:schemeClr val="tx1">
                    <a:lumMod val="85000"/>
                    <a:lumOff val="15000"/>
                  </a:schemeClr>
                </a:solidFill>
                <a:latin typeface="メイリオ" panose="020B0604030504040204" pitchFamily="50" charset="-128"/>
                <a:ea typeface="メイリオ" panose="020B0604030504040204" pitchFamily="50" charset="-128"/>
              </a:endParaRPr>
            </a:p>
          </p:txBody>
        </p:sp>
      </p:grpSp>
      <p:sp>
        <p:nvSpPr>
          <p:cNvPr id="12" name="円 11"/>
          <p:cNvSpPr/>
          <p:nvPr/>
        </p:nvSpPr>
        <p:spPr>
          <a:xfrm>
            <a:off x="1497395" y="1604339"/>
            <a:ext cx="3992419" cy="3992419"/>
          </a:xfrm>
          <a:prstGeom prst="pie">
            <a:avLst>
              <a:gd name="adj1" fmla="val 3765386"/>
              <a:gd name="adj2" fmla="val 16200000"/>
            </a:avLst>
          </a:prstGeom>
          <a:noFill/>
          <a:ln w="5715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テキスト ボックス 17"/>
          <p:cNvSpPr txBox="1"/>
          <p:nvPr/>
        </p:nvSpPr>
        <p:spPr>
          <a:xfrm>
            <a:off x="3639979" y="2836688"/>
            <a:ext cx="4854892" cy="3570208"/>
          </a:xfrm>
          <a:prstGeom prst="rect">
            <a:avLst/>
          </a:prstGeom>
          <a:noFill/>
        </p:spPr>
        <p:txBody>
          <a:bodyPr wrap="square" rtlCol="0">
            <a:spAutoFit/>
          </a:bodyPr>
          <a:lstStyle/>
          <a:p>
            <a:pPr algn="ctr"/>
            <a:r>
              <a:rPr kumimoji="1" lang="en-US" altLang="ja-JP" sz="6000" b="1" dirty="0">
                <a:solidFill>
                  <a:schemeClr val="tx1">
                    <a:lumMod val="85000"/>
                    <a:lumOff val="15000"/>
                  </a:schemeClr>
                </a:solidFill>
                <a:latin typeface="メイリオ" panose="020B0604030504040204" pitchFamily="50" charset="-128"/>
                <a:ea typeface="メイリオ" panose="020B0604030504040204" pitchFamily="50" charset="-128"/>
              </a:rPr>
              <a:t>30</a:t>
            </a:r>
            <a:r>
              <a:rPr kumimoji="1" lang="ja-JP" altLang="en-US" sz="6000" b="1" dirty="0">
                <a:solidFill>
                  <a:schemeClr val="tx1">
                    <a:lumMod val="85000"/>
                    <a:lumOff val="15000"/>
                  </a:schemeClr>
                </a:solidFill>
                <a:latin typeface="メイリオ" panose="020B0604030504040204" pitchFamily="50" charset="-128"/>
                <a:ea typeface="メイリオ" panose="020B0604030504040204" pitchFamily="50" charset="-128"/>
              </a:rPr>
              <a:t>分以上</a:t>
            </a:r>
            <a:endParaRPr kumimoji="1" lang="en-US" altLang="ja-JP" sz="6000" b="1" dirty="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kumimoji="1" lang="ja-JP" altLang="en-US" sz="6000" b="1" dirty="0">
                <a:solidFill>
                  <a:schemeClr val="tx1">
                    <a:lumMod val="85000"/>
                    <a:lumOff val="15000"/>
                  </a:schemeClr>
                </a:solidFill>
                <a:latin typeface="メイリオ" panose="020B0604030504040204" pitchFamily="50" charset="-128"/>
                <a:ea typeface="メイリオ" panose="020B0604030504040204" pitchFamily="50" charset="-128"/>
              </a:rPr>
              <a:t>約</a:t>
            </a:r>
            <a:r>
              <a:rPr kumimoji="1" lang="en-US" altLang="ja-JP" sz="16600" b="1" dirty="0" smtClean="0">
                <a:solidFill>
                  <a:schemeClr val="tx1">
                    <a:lumMod val="85000"/>
                    <a:lumOff val="15000"/>
                  </a:schemeClr>
                </a:solidFill>
                <a:latin typeface="メイリオ" panose="020B0604030504040204" pitchFamily="50" charset="-128"/>
                <a:ea typeface="メイリオ" panose="020B0604030504040204" pitchFamily="50" charset="-128"/>
              </a:rPr>
              <a:t>58</a:t>
            </a:r>
            <a:r>
              <a:rPr kumimoji="1" lang="en-US" altLang="ja-JP" sz="6000" b="1"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138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grpSp>
        <p:nvGrpSpPr>
          <p:cNvPr id="15" name="グループ化 14"/>
          <p:cNvGrpSpPr/>
          <p:nvPr/>
        </p:nvGrpSpPr>
        <p:grpSpPr>
          <a:xfrm>
            <a:off x="3326523" y="1815028"/>
            <a:ext cx="5828904" cy="1254445"/>
            <a:chOff x="4642556" y="2005074"/>
            <a:chExt cx="4167020" cy="1282365"/>
          </a:xfrm>
        </p:grpSpPr>
        <p:sp>
          <p:nvSpPr>
            <p:cNvPr id="2" name="テキスト ボックス 1"/>
            <p:cNvSpPr txBox="1"/>
            <p:nvPr/>
          </p:nvSpPr>
          <p:spPr>
            <a:xfrm>
              <a:off x="6328704" y="2005074"/>
              <a:ext cx="2480872" cy="597790"/>
            </a:xfrm>
            <a:prstGeom prst="rect">
              <a:avLst/>
            </a:prstGeom>
            <a:noFill/>
            <a:ln w="28575">
              <a:solidFill>
                <a:schemeClr val="bg2">
                  <a:lumMod val="60000"/>
                  <a:lumOff val="40000"/>
                </a:schemeClr>
              </a:solidFill>
            </a:ln>
          </p:spPr>
          <p:txBody>
            <a:bodyPr wrap="square" rtlCol="0">
              <a:spAutoFit/>
            </a:bodyPr>
            <a:lstStyle/>
            <a:p>
              <a:r>
                <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回の情報収集</a:t>
              </a:r>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に</a:t>
              </a:r>
              <a:r>
                <a:rPr kumimoji="1" lang="en-US" altLang="ja-JP" sz="1600" dirty="0" smtClean="0">
                  <a:solidFill>
                    <a:srgbClr val="EA0000"/>
                  </a:solidFill>
                  <a:latin typeface="メイリオ" panose="020B0604030504040204" pitchFamily="50" charset="-128"/>
                  <a:ea typeface="メイリオ" panose="020B0604030504040204" pitchFamily="50" charset="-128"/>
                </a:rPr>
                <a:t>30</a:t>
              </a:r>
              <a:r>
                <a:rPr kumimoji="1" lang="ja-JP" altLang="en-US" sz="1600" dirty="0">
                  <a:solidFill>
                    <a:srgbClr val="EA0000"/>
                  </a:solidFill>
                  <a:latin typeface="メイリオ" panose="020B0604030504040204" pitchFamily="50" charset="-128"/>
                  <a:ea typeface="メイリオ" panose="020B0604030504040204" pitchFamily="50" charset="-128"/>
                </a:rPr>
                <a:t>分以上</a:t>
              </a:r>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の時間を</a:t>
              </a:r>
              <a:endParaRPr kumimoji="1" lang="en-US" altLang="ja-JP" sz="16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費やす</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ことがある人</a:t>
              </a:r>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は</a:t>
              </a:r>
              <a:r>
                <a:rPr kumimoji="1" lang="ja-JP" altLang="en-US" sz="1600" dirty="0" smtClean="0">
                  <a:solidFill>
                    <a:srgbClr val="EA0000"/>
                  </a:solidFill>
                  <a:latin typeface="メイリオ" panose="020B0604030504040204" pitchFamily="50" charset="-128"/>
                  <a:ea typeface="メイリオ" panose="020B0604030504040204" pitchFamily="50" charset="-128"/>
                </a:rPr>
                <a:t>半数</a:t>
              </a:r>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以上！</a:t>
              </a:r>
              <a:endPar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cxnSp>
          <p:nvCxnSpPr>
            <p:cNvPr id="17" name="直線コネクタ 16"/>
            <p:cNvCxnSpPr>
              <a:endCxn id="2" idx="1"/>
            </p:cNvCxnSpPr>
            <p:nvPr/>
          </p:nvCxnSpPr>
          <p:spPr>
            <a:xfrm flipV="1">
              <a:off x="4642556" y="2303970"/>
              <a:ext cx="1686148" cy="983469"/>
            </a:xfrm>
            <a:prstGeom prst="line">
              <a:avLst/>
            </a:prstGeom>
            <a:ln w="2857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04348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12" name="テキスト ボックス 11"/>
          <p:cNvSpPr txBox="1"/>
          <p:nvPr/>
        </p:nvSpPr>
        <p:spPr>
          <a:xfrm>
            <a:off x="1426162" y="2748820"/>
            <a:ext cx="1790700" cy="369332"/>
          </a:xfrm>
          <a:prstGeom prst="rect">
            <a:avLst/>
          </a:prstGeom>
          <a:noFill/>
        </p:spPr>
        <p:txBody>
          <a:bodyPr wrap="square" rtlCol="0">
            <a:spAutoFit/>
          </a:bodyPr>
          <a:lstStyle/>
          <a:p>
            <a:pPr algn="ct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調査</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結果より</a:t>
            </a:r>
            <a:r>
              <a:rPr kumimoji="1" lang="en-US" altLang="ja-JP" sz="18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32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7</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1. </a:t>
            </a:r>
            <a:r>
              <a:rPr kumimoji="1" lang="ja-JP" altLang="en-US" dirty="0">
                <a:latin typeface="メイリオ" panose="020B0604030504040204" pitchFamily="50" charset="-128"/>
                <a:ea typeface="メイリオ" panose="020B0604030504040204" pitchFamily="50" charset="-128"/>
              </a:rPr>
              <a:t>テーマ選定理由</a:t>
            </a:r>
          </a:p>
        </p:txBody>
      </p:sp>
      <p:sp>
        <p:nvSpPr>
          <p:cNvPr id="10" name="テキスト ボックス 9"/>
          <p:cNvSpPr txBox="1"/>
          <p:nvPr/>
        </p:nvSpPr>
        <p:spPr>
          <a:xfrm>
            <a:off x="1426162" y="3250885"/>
            <a:ext cx="7451138" cy="1520586"/>
          </a:xfrm>
          <a:prstGeom prst="rect">
            <a:avLst/>
          </a:prstGeom>
          <a:solidFill>
            <a:srgbClr val="E7EFF9"/>
          </a:solidFill>
        </p:spPr>
        <p:txBody>
          <a:bodyPr wrap="square" tIns="180000" rtlCol="0">
            <a:spAutoFit/>
          </a:bodyPr>
          <a:lstStyle/>
          <a:p>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社内でも情報収集に費やす時間</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削減</a:t>
            </a:r>
            <a:r>
              <a:rPr kumimoji="1" lang="ja-JP" altLang="en-US" sz="2400" dirty="0" smtClean="0">
                <a:solidFill>
                  <a:schemeClr val="tx1">
                    <a:lumMod val="85000"/>
                    <a:lumOff val="15000"/>
                  </a:schemeClr>
                </a:solidFill>
                <a:latin typeface="メイリオ" panose="020B0604030504040204" pitchFamily="50" charset="-128"/>
                <a:ea typeface="メイリオ" panose="020B0604030504040204" pitchFamily="50" charset="-128"/>
              </a:rPr>
              <a:t>は</a:t>
            </a:r>
            <a:endParaRPr kumimoji="1" lang="en-US" altLang="ja-JP" sz="24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6000" b="1" dirty="0" smtClean="0">
                <a:solidFill>
                  <a:srgbClr val="EA0000"/>
                </a:solidFill>
                <a:latin typeface="メイリオ" panose="020B0604030504040204" pitchFamily="50" charset="-128"/>
                <a:ea typeface="メイリオ" panose="020B0604030504040204" pitchFamily="50" charset="-128"/>
              </a:rPr>
              <a:t>業務</a:t>
            </a:r>
            <a:r>
              <a:rPr kumimoji="1" lang="ja-JP" altLang="en-US" sz="6000" b="1" dirty="0">
                <a:solidFill>
                  <a:srgbClr val="EA0000"/>
                </a:solidFill>
                <a:latin typeface="メイリオ" panose="020B0604030504040204" pitchFamily="50" charset="-128"/>
                <a:ea typeface="メイリオ" panose="020B0604030504040204" pitchFamily="50" charset="-128"/>
              </a:rPr>
              <a:t>全体</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ja-JP" altLang="en-US" sz="6000" b="1" dirty="0">
                <a:solidFill>
                  <a:srgbClr val="EA0000"/>
                </a:solidFill>
                <a:latin typeface="メイリオ" panose="020B0604030504040204" pitchFamily="50" charset="-128"/>
                <a:ea typeface="メイリオ" panose="020B0604030504040204" pitchFamily="50" charset="-128"/>
              </a:rPr>
              <a:t>改善</a:t>
            </a:r>
            <a:r>
              <a:rPr kumimoji="1" lang="ja-JP" altLang="en-US" sz="2400" dirty="0" smtClean="0">
                <a:solidFill>
                  <a:schemeClr val="tx1">
                    <a:lumMod val="85000"/>
                    <a:lumOff val="15000"/>
                  </a:schemeClr>
                </a:solidFill>
                <a:latin typeface="メイリオ" panose="020B0604030504040204" pitchFamily="50" charset="-128"/>
                <a:ea typeface="メイリオ" panose="020B0604030504040204" pitchFamily="50" charset="-128"/>
              </a:rPr>
              <a:t>に効果的</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7" name="図 6"/>
          <p:cNvPicPr>
            <a:picLocks noChangeAspect="1"/>
          </p:cNvPicPr>
          <p:nvPr/>
        </p:nvPicPr>
        <p:blipFill rotWithShape="1">
          <a:blip r:embed="rId3">
            <a:extLst>
              <a:ext uri="{28A0092B-C50C-407E-A947-70E740481C1C}">
                <a14:useLocalDpi xmlns:a14="http://schemas.microsoft.com/office/drawing/2010/main" val="0"/>
              </a:ext>
            </a:extLst>
          </a:blip>
          <a:srcRect l="-371" t="-1153" r="47688" b="50768"/>
          <a:stretch/>
        </p:blipFill>
        <p:spPr>
          <a:xfrm>
            <a:off x="7768596" y="4844699"/>
            <a:ext cx="1657343" cy="1530650"/>
          </a:xfrm>
          <a:prstGeom prst="rect">
            <a:avLst/>
          </a:prstGeom>
        </p:spPr>
      </p:pic>
      <p:pic>
        <p:nvPicPr>
          <p:cNvPr id="11" name="図 10"/>
          <p:cNvPicPr>
            <a:picLocks noChangeAspect="1"/>
          </p:cNvPicPr>
          <p:nvPr/>
        </p:nvPicPr>
        <p:blipFill rotWithShape="1">
          <a:blip r:embed="rId4"/>
          <a:srcRect r="21194" b="13787"/>
          <a:stretch/>
        </p:blipFill>
        <p:spPr>
          <a:xfrm>
            <a:off x="6285470" y="1084240"/>
            <a:ext cx="2591830" cy="2093417"/>
          </a:xfrm>
          <a:prstGeom prst="rect">
            <a:avLst/>
          </a:prstGeom>
        </p:spPr>
      </p:pic>
      <p:sp>
        <p:nvSpPr>
          <p:cNvPr id="9" name="テキスト ボックス 8"/>
          <p:cNvSpPr txBox="1"/>
          <p:nvPr/>
        </p:nvSpPr>
        <p:spPr>
          <a:xfrm>
            <a:off x="953999" y="927946"/>
            <a:ext cx="5484899" cy="369332"/>
          </a:xfrm>
          <a:prstGeom prst="rect">
            <a:avLst/>
          </a:prstGeom>
          <a:noFill/>
        </p:spPr>
        <p:txBody>
          <a:bodyPr wrap="square" rtlCol="0">
            <a:spAutoFit/>
          </a:bodyPr>
          <a:lstStyle/>
          <a:p>
            <a:pPr algn="ctr"/>
            <a:r>
              <a:rPr kumimoji="1" lang="en-US" altLang="ja-JP" sz="1800" u="sng"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1800" u="sng" dirty="0">
                <a:solidFill>
                  <a:schemeClr val="tx1">
                    <a:lumMod val="85000"/>
                    <a:lumOff val="15000"/>
                  </a:schemeClr>
                </a:solidFill>
                <a:latin typeface="メイリオ" panose="020B0604030504040204" pitchFamily="50" charset="-128"/>
                <a:ea typeface="メイリオ" panose="020B0604030504040204" pitchFamily="50" charset="-128"/>
              </a:rPr>
              <a:t>回の情報収集に費やす最大</a:t>
            </a:r>
            <a:r>
              <a:rPr kumimoji="1" lang="ja-JP" altLang="en-US" sz="1800" u="sng" dirty="0" smtClean="0">
                <a:solidFill>
                  <a:schemeClr val="tx1">
                    <a:lumMod val="85000"/>
                    <a:lumOff val="15000"/>
                  </a:schemeClr>
                </a:solidFill>
                <a:latin typeface="メイリオ" panose="020B0604030504040204" pitchFamily="50" charset="-128"/>
                <a:ea typeface="メイリオ" panose="020B0604030504040204" pitchFamily="50" charset="-128"/>
              </a:rPr>
              <a:t>時間の調査結果</a:t>
            </a:r>
            <a:endParaRPr kumimoji="1" lang="ja-JP" altLang="en-US" sz="3200" u="sng"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4" name="テキスト ボックス 13"/>
          <p:cNvSpPr txBox="1"/>
          <p:nvPr/>
        </p:nvSpPr>
        <p:spPr>
          <a:xfrm>
            <a:off x="1426162" y="3269935"/>
            <a:ext cx="7451138" cy="1520586"/>
          </a:xfrm>
          <a:prstGeom prst="rect">
            <a:avLst/>
          </a:prstGeom>
          <a:solidFill>
            <a:srgbClr val="E7EFF9"/>
          </a:solidFill>
        </p:spPr>
        <p:txBody>
          <a:bodyPr wrap="square" tIns="180000" rtlCol="0">
            <a:spAutoFit/>
          </a:bodyPr>
          <a:lstStyle/>
          <a:p>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社内でも情報収集に費やす時間</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削減</a:t>
            </a:r>
            <a:r>
              <a:rPr kumimoji="1" lang="ja-JP" altLang="en-US" sz="2400" dirty="0" smtClean="0">
                <a:solidFill>
                  <a:schemeClr val="tx1">
                    <a:lumMod val="85000"/>
                    <a:lumOff val="15000"/>
                  </a:schemeClr>
                </a:solidFill>
                <a:latin typeface="メイリオ" panose="020B0604030504040204" pitchFamily="50" charset="-128"/>
                <a:ea typeface="メイリオ" panose="020B0604030504040204" pitchFamily="50" charset="-128"/>
              </a:rPr>
              <a:t>は</a:t>
            </a:r>
            <a:endParaRPr kumimoji="1" lang="en-US" altLang="ja-JP" sz="24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6000" b="1" dirty="0" smtClean="0">
                <a:solidFill>
                  <a:srgbClr val="EA0000"/>
                </a:solidFill>
                <a:latin typeface="メイリオ" panose="020B0604030504040204" pitchFamily="50" charset="-128"/>
                <a:ea typeface="メイリオ" panose="020B0604030504040204" pitchFamily="50" charset="-128"/>
              </a:rPr>
              <a:t>業務</a:t>
            </a:r>
            <a:r>
              <a:rPr kumimoji="1" lang="ja-JP" altLang="en-US" sz="6000" b="1" dirty="0">
                <a:solidFill>
                  <a:srgbClr val="EA0000"/>
                </a:solidFill>
                <a:latin typeface="メイリオ" panose="020B0604030504040204" pitchFamily="50" charset="-128"/>
                <a:ea typeface="メイリオ" panose="020B0604030504040204" pitchFamily="50" charset="-128"/>
              </a:rPr>
              <a:t>全体</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ja-JP" altLang="en-US" sz="6000" b="1" dirty="0">
                <a:solidFill>
                  <a:srgbClr val="EA0000"/>
                </a:solidFill>
                <a:latin typeface="メイリオ" panose="020B0604030504040204" pitchFamily="50" charset="-128"/>
                <a:ea typeface="メイリオ" panose="020B0604030504040204" pitchFamily="50" charset="-128"/>
              </a:rPr>
              <a:t>改善</a:t>
            </a:r>
            <a:r>
              <a:rPr kumimoji="1" lang="ja-JP" altLang="en-US" sz="2400" dirty="0" smtClean="0">
                <a:solidFill>
                  <a:schemeClr val="tx1">
                    <a:lumMod val="85000"/>
                    <a:lumOff val="15000"/>
                  </a:schemeClr>
                </a:solidFill>
                <a:latin typeface="メイリオ" panose="020B0604030504040204" pitchFamily="50" charset="-128"/>
                <a:ea typeface="メイリオ" panose="020B0604030504040204" pitchFamily="50" charset="-128"/>
              </a:rPr>
              <a:t>に効果的</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859730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graphicFrame>
        <p:nvGraphicFramePr>
          <p:cNvPr id="16" name="グラフ 15"/>
          <p:cNvGraphicFramePr>
            <a:graphicFrameLocks/>
          </p:cNvGraphicFramePr>
          <p:nvPr>
            <p:extLst>
              <p:ext uri="{D42A27DB-BD31-4B8C-83A1-F6EECF244321}">
                <p14:modId xmlns:p14="http://schemas.microsoft.com/office/powerpoint/2010/main" val="3306789714"/>
              </p:ext>
            </p:extLst>
          </p:nvPr>
        </p:nvGraphicFramePr>
        <p:xfrm>
          <a:off x="720838" y="844781"/>
          <a:ext cx="8934450" cy="5733736"/>
        </p:xfrm>
        <a:graphic>
          <a:graphicData uri="http://schemas.openxmlformats.org/drawingml/2006/chart">
            <c:chart xmlns:c="http://schemas.openxmlformats.org/drawingml/2006/chart" xmlns:r="http://schemas.openxmlformats.org/officeDocument/2006/relationships" r:id="rId3"/>
          </a:graphicData>
        </a:graphic>
      </p:graphicFrame>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8</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1. </a:t>
            </a:r>
            <a:r>
              <a:rPr kumimoji="1" lang="ja-JP" altLang="en-US" dirty="0">
                <a:latin typeface="メイリオ" panose="020B0604030504040204" pitchFamily="50" charset="-128"/>
                <a:ea typeface="メイリオ" panose="020B0604030504040204" pitchFamily="50" charset="-128"/>
              </a:rPr>
              <a:t>テーマ選定理由</a:t>
            </a:r>
          </a:p>
        </p:txBody>
      </p:sp>
      <p:sp>
        <p:nvSpPr>
          <p:cNvPr id="6" name="円 5"/>
          <p:cNvSpPr/>
          <p:nvPr/>
        </p:nvSpPr>
        <p:spPr>
          <a:xfrm>
            <a:off x="954001" y="1916107"/>
            <a:ext cx="4094895" cy="4094895"/>
          </a:xfrm>
          <a:prstGeom prst="pie">
            <a:avLst>
              <a:gd name="adj1" fmla="val 16204942"/>
              <a:gd name="adj2" fmla="val 8567607"/>
            </a:avLst>
          </a:prstGeom>
          <a:noFill/>
          <a:ln w="5715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テキスト ボックス 2"/>
          <p:cNvSpPr txBox="1"/>
          <p:nvPr/>
        </p:nvSpPr>
        <p:spPr>
          <a:xfrm>
            <a:off x="3911600" y="1531334"/>
            <a:ext cx="6477030" cy="369332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4800" b="1" dirty="0" smtClean="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4800" b="1" dirty="0" smtClean="0">
                <a:solidFill>
                  <a:schemeClr val="tx1">
                    <a:lumMod val="85000"/>
                    <a:lumOff val="15000"/>
                  </a:schemeClr>
                </a:solidFill>
                <a:latin typeface="メイリオ" panose="020B0604030504040204" pitchFamily="50" charset="-128"/>
                <a:ea typeface="メイリオ" panose="020B0604030504040204" pitchFamily="50" charset="-128"/>
              </a:rPr>
              <a:t>検索ツール</a:t>
            </a:r>
            <a:r>
              <a:rPr kumimoji="1" lang="ja-JP" altLang="en-US" sz="4000" b="1" dirty="0" smtClean="0">
                <a:solidFill>
                  <a:schemeClr val="tx1">
                    <a:lumMod val="85000"/>
                    <a:lumOff val="15000"/>
                  </a:schemeClr>
                </a:solidFill>
                <a:latin typeface="メイリオ" panose="020B0604030504040204" pitchFamily="50" charset="-128"/>
                <a:ea typeface="メイリオ" panose="020B0604030504040204" pitchFamily="50" charset="-128"/>
              </a:rPr>
              <a:t>で</a:t>
            </a:r>
            <a:endParaRPr kumimoji="1" lang="en-US" altLang="ja-JP" sz="4800" b="1" dirty="0" smtClean="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kumimoji="1" lang="ja-JP" altLang="en-US" sz="4800" b="1" dirty="0" smtClean="0">
                <a:solidFill>
                  <a:schemeClr val="tx1">
                    <a:lumMod val="85000"/>
                    <a:lumOff val="15000"/>
                  </a:schemeClr>
                </a:solidFill>
                <a:latin typeface="メイリオ" panose="020B0604030504040204" pitchFamily="50" charset="-128"/>
                <a:ea typeface="メイリオ" panose="020B0604030504040204" pitchFamily="50" charset="-128"/>
              </a:rPr>
              <a:t>解決できる課題</a:t>
            </a:r>
            <a:r>
              <a:rPr kumimoji="1" lang="en-US" altLang="ja-JP" b="1" dirty="0" smtClean="0">
                <a:solidFill>
                  <a:schemeClr val="tx1">
                    <a:lumMod val="85000"/>
                    <a:lumOff val="15000"/>
                  </a:schemeClr>
                </a:solidFill>
                <a:latin typeface="メイリオ" panose="020B0604030504040204" pitchFamily="50" charset="-128"/>
                <a:ea typeface="メイリオ" panose="020B0604030504040204" pitchFamily="50" charset="-128"/>
              </a:rPr>
              <a:t>(※1)</a:t>
            </a:r>
            <a:endParaRPr kumimoji="1" lang="en-US" altLang="ja-JP" sz="4000" b="1" dirty="0" smtClean="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kumimoji="1" lang="ja-JP" altLang="en-US" sz="5400" b="1" dirty="0" smtClean="0">
                <a:solidFill>
                  <a:schemeClr val="tx1">
                    <a:lumMod val="85000"/>
                    <a:lumOff val="15000"/>
                  </a:schemeClr>
                </a:solidFill>
                <a:latin typeface="メイリオ" panose="020B0604030504040204" pitchFamily="50" charset="-128"/>
                <a:ea typeface="メイリオ" panose="020B0604030504040204" pitchFamily="50" charset="-128"/>
              </a:rPr>
              <a:t>約</a:t>
            </a:r>
            <a:r>
              <a:rPr kumimoji="1" lang="en-US" altLang="ja-JP" sz="13800" b="1" dirty="0" smtClean="0">
                <a:solidFill>
                  <a:schemeClr val="tx1">
                    <a:lumMod val="85000"/>
                    <a:lumOff val="15000"/>
                  </a:schemeClr>
                </a:solidFill>
                <a:latin typeface="メイリオ" panose="020B0604030504040204" pitchFamily="50" charset="-128"/>
                <a:ea typeface="メイリオ" panose="020B0604030504040204" pitchFamily="50" charset="-128"/>
              </a:rPr>
              <a:t>65</a:t>
            </a:r>
            <a:r>
              <a:rPr kumimoji="1" lang="en-US" altLang="ja-JP" sz="5400" b="1"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115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995364" y="928461"/>
            <a:ext cx="4343398" cy="369332"/>
          </a:xfrm>
          <a:prstGeom prst="rect">
            <a:avLst/>
          </a:prstGeom>
          <a:noFill/>
        </p:spPr>
        <p:txBody>
          <a:bodyPr wrap="square" rtlCol="0">
            <a:spAutoFit/>
          </a:bodyPr>
          <a:lstStyle/>
          <a:p>
            <a:pPr algn="ctr"/>
            <a:r>
              <a:rPr kumimoji="1" lang="ja-JP" altLang="en-US" sz="1800" u="sng" dirty="0">
                <a:solidFill>
                  <a:schemeClr val="tx1">
                    <a:lumMod val="85000"/>
                    <a:lumOff val="15000"/>
                  </a:schemeClr>
                </a:solidFill>
                <a:latin typeface="メイリオ" panose="020B0604030504040204" pitchFamily="50" charset="-128"/>
                <a:ea typeface="メイリオ" panose="020B0604030504040204" pitchFamily="50" charset="-128"/>
              </a:rPr>
              <a:t>情報収集における課題</a:t>
            </a:r>
            <a:r>
              <a:rPr kumimoji="1" lang="ja-JP" altLang="en-US" sz="1800" u="sng" dirty="0" smtClean="0">
                <a:solidFill>
                  <a:schemeClr val="tx1">
                    <a:lumMod val="85000"/>
                    <a:lumOff val="15000"/>
                  </a:schemeClr>
                </a:solidFill>
                <a:latin typeface="メイリオ" panose="020B0604030504040204" pitchFamily="50" charset="-128"/>
                <a:ea typeface="メイリオ" panose="020B0604030504040204" pitchFamily="50" charset="-128"/>
              </a:rPr>
              <a:t>の調査結果</a:t>
            </a:r>
            <a:endParaRPr kumimoji="1" lang="ja-JP" altLang="en-US" sz="1800" u="sng"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1" name="テキスト ボックス 10"/>
          <p:cNvSpPr txBox="1"/>
          <p:nvPr/>
        </p:nvSpPr>
        <p:spPr>
          <a:xfrm>
            <a:off x="1364457" y="1362129"/>
            <a:ext cx="4131468" cy="584775"/>
          </a:xfrm>
          <a:prstGeom prst="rect">
            <a:avLst/>
          </a:prstGeom>
          <a:noFill/>
        </p:spPr>
        <p:txBody>
          <a:bodyPr wrap="square" rtlCol="0">
            <a:spAutoFit/>
          </a:bodyPr>
          <a:lstStyle/>
          <a:p>
            <a:r>
              <a:rPr kumimoji="1" lang="en-US" altLang="ja-JP" sz="1600" dirty="0" smtClean="0">
                <a:solidFill>
                  <a:schemeClr val="tx1">
                    <a:lumMod val="85000"/>
                    <a:lumOff val="15000"/>
                  </a:schemeClr>
                </a:solidFill>
                <a:latin typeface="メイリオ" panose="020B0604030504040204" pitchFamily="50" charset="-128"/>
                <a:ea typeface="メイリオ" panose="020B0604030504040204" pitchFamily="50" charset="-128"/>
              </a:rPr>
              <a:t>Q</a:t>
            </a:r>
            <a:r>
              <a:rPr kumimoji="1" lang="en-US" altLang="ja-JP" sz="1600" dirty="0" smtClean="0">
                <a:solidFill>
                  <a:schemeClr val="tx1">
                    <a:lumMod val="85000"/>
                    <a:lumOff val="15000"/>
                  </a:schemeClr>
                </a:solidFill>
                <a:latin typeface="メイリオ" panose="020B0604030504040204" pitchFamily="50" charset="-128"/>
                <a:ea typeface="メイリオ" panose="020B0604030504040204" pitchFamily="50" charset="-128"/>
              </a:rPr>
              <a:t>.</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情報収集の際に困ったこと</a:t>
            </a:r>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や</a:t>
            </a:r>
            <a:endParaRPr kumimoji="1" lang="en-US" altLang="ja-JP" sz="16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　時間</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がかかる</a:t>
            </a:r>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理由を教えて</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下さい</a:t>
            </a:r>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96197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pic>
        <p:nvPicPr>
          <p:cNvPr id="16" name="図 15"/>
          <p:cNvPicPr>
            <a:picLocks noChangeAspect="1"/>
          </p:cNvPicPr>
          <p:nvPr/>
        </p:nvPicPr>
        <p:blipFill rotWithShape="1">
          <a:blip r:embed="rId3">
            <a:extLst>
              <a:ext uri="{28A0092B-C50C-407E-A947-70E740481C1C}">
                <a14:useLocalDpi xmlns:a14="http://schemas.microsoft.com/office/drawing/2010/main" val="0"/>
              </a:ext>
            </a:extLst>
          </a:blip>
          <a:srcRect l="-371" t="-1153" r="47688" b="50768"/>
          <a:stretch/>
        </p:blipFill>
        <p:spPr>
          <a:xfrm>
            <a:off x="7768596" y="4844699"/>
            <a:ext cx="1657343" cy="1530650"/>
          </a:xfrm>
          <a:prstGeom prst="rect">
            <a:avLst/>
          </a:prstGeom>
        </p:spPr>
      </p:pic>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9</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1. </a:t>
            </a:r>
            <a:r>
              <a:rPr kumimoji="1" lang="ja-JP" altLang="en-US" dirty="0">
                <a:latin typeface="メイリオ" panose="020B0604030504040204" pitchFamily="50" charset="-128"/>
                <a:ea typeface="メイリオ" panose="020B0604030504040204" pitchFamily="50" charset="-128"/>
              </a:rPr>
              <a:t>テーマ選定理由</a:t>
            </a:r>
          </a:p>
        </p:txBody>
      </p:sp>
      <p:sp>
        <p:nvSpPr>
          <p:cNvPr id="10" name="テキスト ボックス 9"/>
          <p:cNvSpPr txBox="1"/>
          <p:nvPr/>
        </p:nvSpPr>
        <p:spPr>
          <a:xfrm>
            <a:off x="1426162" y="3250885"/>
            <a:ext cx="7451138" cy="1520586"/>
          </a:xfrm>
          <a:prstGeom prst="rect">
            <a:avLst/>
          </a:prstGeom>
          <a:solidFill>
            <a:srgbClr val="E7EFF9"/>
          </a:solidFill>
        </p:spPr>
        <p:txBody>
          <a:bodyPr wrap="square" tIns="180000" rtlCol="0">
            <a:spAutoFit/>
          </a:bodyPr>
          <a:lstStyle/>
          <a:p>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情報収集における課題解決に</a:t>
            </a:r>
          </a:p>
          <a:p>
            <a:r>
              <a:rPr kumimoji="1" lang="en-US" altLang="ja-JP" sz="6000" b="1"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6000" b="1" dirty="0">
                <a:solidFill>
                  <a:schemeClr val="tx1">
                    <a:lumMod val="85000"/>
                    <a:lumOff val="15000"/>
                  </a:schemeClr>
                </a:solidFill>
                <a:latin typeface="メイリオ" panose="020B0604030504040204" pitchFamily="50" charset="-128"/>
                <a:ea typeface="メイリオ" panose="020B0604030504040204" pitchFamily="50" charset="-128"/>
              </a:rPr>
              <a:t>検索ツール</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は</a:t>
            </a:r>
            <a:r>
              <a:rPr kumimoji="1" lang="ja-JP" altLang="en-US" sz="6000" b="1" dirty="0" smtClean="0">
                <a:solidFill>
                  <a:srgbClr val="EA0000"/>
                </a:solidFill>
                <a:latin typeface="メイリオ" panose="020B0604030504040204" pitchFamily="50" charset="-128"/>
                <a:ea typeface="メイリオ" panose="020B0604030504040204" pitchFamily="50" charset="-128"/>
              </a:rPr>
              <a:t>有効</a:t>
            </a:r>
            <a:r>
              <a:rPr kumimoji="1" lang="en-US" altLang="ja-JP" sz="6000" b="1" dirty="0">
                <a:solidFill>
                  <a:srgbClr val="EA0000"/>
                </a:solidFill>
                <a:latin typeface="メイリオ" panose="020B0604030504040204" pitchFamily="50" charset="-128"/>
                <a:ea typeface="メイリオ" panose="020B0604030504040204" pitchFamily="50" charset="-128"/>
              </a:rPr>
              <a:t>!</a:t>
            </a:r>
            <a:endParaRPr kumimoji="1" lang="ja-JP" altLang="en-US" sz="2400" dirty="0">
              <a:solidFill>
                <a:srgbClr val="EA0000"/>
              </a:solidFill>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995364" y="928461"/>
            <a:ext cx="4343398" cy="369332"/>
          </a:xfrm>
          <a:prstGeom prst="rect">
            <a:avLst/>
          </a:prstGeom>
          <a:noFill/>
        </p:spPr>
        <p:txBody>
          <a:bodyPr wrap="square" rtlCol="0">
            <a:spAutoFit/>
          </a:bodyPr>
          <a:lstStyle/>
          <a:p>
            <a:pPr algn="ctr"/>
            <a:r>
              <a:rPr kumimoji="1" lang="ja-JP" altLang="en-US" sz="1800" u="sng" dirty="0">
                <a:solidFill>
                  <a:schemeClr val="tx1">
                    <a:lumMod val="85000"/>
                    <a:lumOff val="15000"/>
                  </a:schemeClr>
                </a:solidFill>
                <a:latin typeface="メイリオ" panose="020B0604030504040204" pitchFamily="50" charset="-128"/>
                <a:ea typeface="メイリオ" panose="020B0604030504040204" pitchFamily="50" charset="-128"/>
              </a:rPr>
              <a:t>情報収集における課題</a:t>
            </a:r>
            <a:r>
              <a:rPr kumimoji="1" lang="ja-JP" altLang="en-US" sz="1800" u="sng" dirty="0" smtClean="0">
                <a:solidFill>
                  <a:schemeClr val="tx1">
                    <a:lumMod val="85000"/>
                    <a:lumOff val="15000"/>
                  </a:schemeClr>
                </a:solidFill>
                <a:latin typeface="メイリオ" panose="020B0604030504040204" pitchFamily="50" charset="-128"/>
                <a:ea typeface="メイリオ" panose="020B0604030504040204" pitchFamily="50" charset="-128"/>
              </a:rPr>
              <a:t>の調査結果</a:t>
            </a:r>
            <a:endParaRPr kumimoji="1" lang="ja-JP" altLang="en-US" sz="1800" u="sng"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0" name="テキスト ボックス 19"/>
          <p:cNvSpPr txBox="1"/>
          <p:nvPr/>
        </p:nvSpPr>
        <p:spPr>
          <a:xfrm>
            <a:off x="1426162" y="2748820"/>
            <a:ext cx="1790700" cy="369332"/>
          </a:xfrm>
          <a:prstGeom prst="rect">
            <a:avLst/>
          </a:prstGeom>
          <a:noFill/>
        </p:spPr>
        <p:txBody>
          <a:bodyPr wrap="square" rtlCol="0">
            <a:spAutoFit/>
          </a:bodyPr>
          <a:lstStyle/>
          <a:p>
            <a:pPr algn="ct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調査</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結果より</a:t>
            </a:r>
            <a:r>
              <a:rPr kumimoji="1" lang="en-US" altLang="ja-JP" sz="18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32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2" name="図 1"/>
          <p:cNvPicPr>
            <a:picLocks noChangeAspect="1"/>
          </p:cNvPicPr>
          <p:nvPr/>
        </p:nvPicPr>
        <p:blipFill>
          <a:blip r:embed="rId4"/>
          <a:stretch>
            <a:fillRect/>
          </a:stretch>
        </p:blipFill>
        <p:spPr>
          <a:xfrm>
            <a:off x="5802638" y="1146677"/>
            <a:ext cx="3074662" cy="1971475"/>
          </a:xfrm>
          <a:prstGeom prst="rect">
            <a:avLst/>
          </a:prstGeom>
        </p:spPr>
      </p:pic>
    </p:spTree>
    <p:extLst>
      <p:ext uri="{BB962C8B-B14F-4D97-AF65-F5344CB8AC3E}">
        <p14:creationId xmlns:p14="http://schemas.microsoft.com/office/powerpoint/2010/main" val="38825259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5000</Words>
  <Application>Microsoft Office PowerPoint</Application>
  <PresentationFormat>A4 210 x 297 mm</PresentationFormat>
  <Paragraphs>557</Paragraphs>
  <Slides>47</Slides>
  <Notes>47</Notes>
  <HiddenSlides>1</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47</vt:i4>
      </vt:variant>
    </vt:vector>
  </HeadingPairs>
  <TitlesOfParts>
    <vt:vector size="58" baseType="lpstr">
      <vt:lpstr>HGP創英角ｺﾞｼｯｸUB</vt:lpstr>
      <vt:lpstr>ＭＳ Ｐゴシック</vt:lpstr>
      <vt:lpstr>Noto Sans Symbols</vt:lpstr>
      <vt:lpstr>メイリオ</vt:lpstr>
      <vt:lpstr>游明朝</vt:lpstr>
      <vt:lpstr>Arial</vt:lpstr>
      <vt:lpstr>Calibri</vt:lpstr>
      <vt:lpstr>Cambria Math</vt:lpstr>
      <vt:lpstr>Times New Roman</vt:lpstr>
      <vt:lpstr>Wingdings</vt:lpstr>
      <vt:lpstr>Office テーマ</vt:lpstr>
      <vt:lpstr>PowerPoint プレゼンテーション</vt:lpstr>
      <vt:lpstr>アジェンダ</vt:lpstr>
      <vt:lpstr>1. テーマ選定理由</vt:lpstr>
      <vt:lpstr>1. テーマ選定理由</vt:lpstr>
      <vt:lpstr>1. テーマ選定理由</vt:lpstr>
      <vt:lpstr>1. テーマ選定理由</vt:lpstr>
      <vt:lpstr>1. テーマ選定理由</vt:lpstr>
      <vt:lpstr>1. テーマ選定理由</vt:lpstr>
      <vt:lpstr>1. テーマ選定理由</vt:lpstr>
      <vt:lpstr>1. テーマ選定理由</vt:lpstr>
      <vt:lpstr>1. テーマ選定理由</vt:lpstr>
      <vt:lpstr>1. テーマ選定理由</vt:lpstr>
      <vt:lpstr>2. AI検索ツールの検討</vt:lpstr>
      <vt:lpstr>2. AI検索ツールの検討</vt:lpstr>
      <vt:lpstr>2. AI検索ツールの検討</vt:lpstr>
      <vt:lpstr>2. AI検索ツールの検討</vt:lpstr>
      <vt:lpstr>3. Atlassian Intelligenceの検索機能の活用</vt:lpstr>
      <vt:lpstr>3. Atlassian Intelligenceの検索機能の活用</vt:lpstr>
      <vt:lpstr>3. Atlassian Intelligenceの活用</vt:lpstr>
      <vt:lpstr>3. Atlassian Intelligenceの活用</vt:lpstr>
      <vt:lpstr>4. アプリ開発</vt:lpstr>
      <vt:lpstr>4. アプリ開発</vt:lpstr>
      <vt:lpstr>4. アプリ開発</vt:lpstr>
      <vt:lpstr>5. アプリ検証</vt:lpstr>
      <vt:lpstr>5. アプリ検証</vt:lpstr>
      <vt:lpstr>5. アプリ検証</vt:lpstr>
      <vt:lpstr>6. 改善効果</vt:lpstr>
      <vt:lpstr>6. 改善効果</vt:lpstr>
      <vt:lpstr>6. 改善効果</vt:lpstr>
      <vt:lpstr>7. 課題分析</vt:lpstr>
      <vt:lpstr>7. 課題分析</vt:lpstr>
      <vt:lpstr>7. 課題分析</vt:lpstr>
      <vt:lpstr>7. 課題分析</vt:lpstr>
      <vt:lpstr>7. 課題分析</vt:lpstr>
      <vt:lpstr>7. 課題分析</vt:lpstr>
      <vt:lpstr>7. 課題分析</vt:lpstr>
      <vt:lpstr>7. 課題分析</vt:lpstr>
      <vt:lpstr>7. 課題分析</vt:lpstr>
      <vt:lpstr>7. 課題分析</vt:lpstr>
      <vt:lpstr>7. 課題分析</vt:lpstr>
      <vt:lpstr>8. 課題に対する対応策</vt:lpstr>
      <vt:lpstr>8. 課題に対する対応策</vt:lpstr>
      <vt:lpstr>9. 今後の取り組み</vt:lpstr>
      <vt:lpstr>9. 今後の取り組み</vt:lpstr>
      <vt:lpstr>9. 今後の取り組み</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2023-11-09T08:30:16Z</dcterms:created>
  <dcterms:modified xsi:type="dcterms:W3CDTF">2024-09-24T08:35:10Z</dcterms:modified>
</cp:coreProperties>
</file>