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48" r:id="rId1"/>
  </p:sldMasterIdLst>
  <p:notesMasterIdLst>
    <p:notesMasterId r:id="rId47"/>
  </p:notesMasterIdLst>
  <p:sldIdLst>
    <p:sldId id="256" r:id="rId2"/>
    <p:sldId id="309" r:id="rId3"/>
    <p:sldId id="291" r:id="rId4"/>
    <p:sldId id="312" r:id="rId5"/>
    <p:sldId id="263" r:id="rId6"/>
    <p:sldId id="313" r:id="rId7"/>
    <p:sldId id="314" r:id="rId8"/>
    <p:sldId id="315" r:id="rId9"/>
    <p:sldId id="317" r:id="rId10"/>
    <p:sldId id="316" r:id="rId11"/>
    <p:sldId id="319" r:id="rId12"/>
    <p:sldId id="284" r:id="rId13"/>
    <p:sldId id="267" r:id="rId14"/>
    <p:sldId id="320" r:id="rId15"/>
    <p:sldId id="298" r:id="rId16"/>
    <p:sldId id="275" r:id="rId17"/>
    <p:sldId id="276" r:id="rId18"/>
    <p:sldId id="347" r:id="rId19"/>
    <p:sldId id="323" r:id="rId20"/>
    <p:sldId id="297" r:id="rId21"/>
    <p:sldId id="277" r:id="rId22"/>
    <p:sldId id="281" r:id="rId23"/>
    <p:sldId id="324" r:id="rId24"/>
    <p:sldId id="279" r:id="rId25"/>
    <p:sldId id="282" r:id="rId26"/>
    <p:sldId id="299" r:id="rId27"/>
    <p:sldId id="325" r:id="rId28"/>
    <p:sldId id="283" r:id="rId29"/>
    <p:sldId id="326" r:id="rId30"/>
    <p:sldId id="352" r:id="rId31"/>
    <p:sldId id="328" r:id="rId32"/>
    <p:sldId id="304" r:id="rId33"/>
    <p:sldId id="308" r:id="rId34"/>
    <p:sldId id="305" r:id="rId35"/>
    <p:sldId id="303" r:id="rId36"/>
    <p:sldId id="306" r:id="rId37"/>
    <p:sldId id="333" r:id="rId38"/>
    <p:sldId id="351" r:id="rId39"/>
    <p:sldId id="288" r:id="rId40"/>
    <p:sldId id="289" r:id="rId41"/>
    <p:sldId id="349" r:id="rId42"/>
    <p:sldId id="350" r:id="rId43"/>
    <p:sldId id="290" r:id="rId44"/>
    <p:sldId id="311" r:id="rId45"/>
    <p:sldId id="262" r:id="rId46"/>
  </p:sldIdLst>
  <p:sldSz cx="9906000" cy="6858000" type="A4"/>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62">
          <p15:clr>
            <a:srgbClr val="A4A3A4"/>
          </p15:clr>
        </p15:guide>
        <p15:guide id="2" orient="horz" pos="2160">
          <p15:clr>
            <a:srgbClr val="A4A3A4"/>
          </p15:clr>
        </p15:guide>
        <p15:guide id="3" pos="5978">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4" roundtripDataSignature="AMtx7mg70LHPA1c4v7tKHbVkNbqtqeCI5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FF9"/>
    <a:srgbClr val="EA0000"/>
    <a:srgbClr val="5A5A5A"/>
    <a:srgbClr val="757575"/>
    <a:srgbClr val="DDDDDD"/>
    <a:srgbClr val="C0C0C0"/>
    <a:srgbClr val="B2B2B2"/>
    <a:srgbClr val="808080"/>
    <a:srgbClr val="777777"/>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13" autoAdjust="0"/>
    <p:restoredTop sz="96555" autoAdjust="0"/>
  </p:normalViewPr>
  <p:slideViewPr>
    <p:cSldViewPr snapToGrid="0">
      <p:cViewPr varScale="1">
        <p:scale>
          <a:sx n="68" d="100"/>
          <a:sy n="68" d="100"/>
        </p:scale>
        <p:origin x="1296" y="68"/>
      </p:cViewPr>
      <p:guideLst>
        <p:guide pos="262"/>
        <p:guide orient="horz" pos="2160"/>
        <p:guide pos="5978"/>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56" Type="http://schemas.openxmlformats.org/officeDocument/2006/relationships/viewProps" Target="view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12487;&#12473;&#12463;&#12488;&#12483;&#12503;\&#30740;&#31350;&#12524;&#12509;&#12540;&#12488;\&#31038;&#20869;&#35519;&#26619;\&#12304;&#30740;&#31350;&#12524;&#12509;&#12540;&#12488;8_7(&#27700;)&#12294;&#12305;&#24773;&#22577;&#21454;&#38598;&#12395;&#38306;&#12377;&#12427;&#23455;&#24907;&#35519;&#26619;&#65288;&#22238;&#31572;&#65289;.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12487;&#12473;&#12463;&#12488;&#12483;&#12503;\&#30740;&#31350;&#12524;&#12509;&#12540;&#12488;\&#31038;&#20869;&#35519;&#26619;\&#12304;&#30740;&#31350;&#12524;&#12509;&#12540;&#12488;8_7(&#27700;)&#12294;&#12305;&#24773;&#22577;&#21454;&#38598;&#12395;&#38306;&#12377;&#12427;&#23455;&#24907;&#35519;&#26619;&#65288;&#22238;&#31572;&#65289;.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file:///C:\devSCSA\src\&#12304;&#30740;&#31350;&#12524;&#12509;&#12540;&#12488;8_7(&#27700;)&#12294;&#12305;&#24773;&#22577;&#21454;&#38598;&#12395;&#38306;&#12377;&#12427;&#23455;&#24907;&#35519;&#26619;&#65288;&#22238;&#31572;&#65289;.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pivotSource>
    <c:name>[【研究レポート8_7(水)〆】情報収集に関する実態調査（回答）.xlsx]Sheet9!ピボットテーブル6</c:name>
    <c:fmtId val="17"/>
  </c:pivotSource>
  <c:chart>
    <c:autoTitleDeleted val="1"/>
    <c:pivotFmts>
      <c:pivotFmt>
        <c:idx val="0"/>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s>
    <c:plotArea>
      <c:layout>
        <c:manualLayout>
          <c:layoutTarget val="inner"/>
          <c:xMode val="edge"/>
          <c:yMode val="edge"/>
          <c:x val="0.16178116121290279"/>
          <c:y val="1.0635015075343221E-2"/>
          <c:w val="0.43135230898879534"/>
          <c:h val="0.85908605025170237"/>
        </c:manualLayout>
      </c:layout>
      <c:pieChart>
        <c:varyColors val="1"/>
        <c:ser>
          <c:idx val="0"/>
          <c:order val="0"/>
          <c:tx>
            <c:strRef>
              <c:f>Sheet9!$B$3</c:f>
              <c:strCache>
                <c:ptCount val="1"/>
                <c:pt idx="0">
                  <c:v>集計</c:v>
                </c:pt>
              </c:strCache>
            </c:strRef>
          </c:tx>
          <c:spPr>
            <a:ln>
              <a:noFill/>
            </a:ln>
          </c:spPr>
          <c:dPt>
            <c:idx val="0"/>
            <c:bubble3D val="0"/>
            <c:spPr>
              <a:solidFill>
                <a:schemeClr val="bg2">
                  <a:lumMod val="60000"/>
                  <a:lumOff val="40000"/>
                </a:schemeClr>
              </a:solidFill>
              <a:ln w="19050">
                <a:noFill/>
              </a:ln>
              <a:effectLst/>
            </c:spPr>
            <c:extLst>
              <c:ext xmlns:c16="http://schemas.microsoft.com/office/drawing/2014/chart" uri="{C3380CC4-5D6E-409C-BE32-E72D297353CC}">
                <c16:uniqueId val="{00000001-9F77-49B2-B47D-DA2CFB94BDF2}"/>
              </c:ext>
            </c:extLst>
          </c:dPt>
          <c:dPt>
            <c:idx val="1"/>
            <c:bubble3D val="0"/>
            <c:spPr>
              <a:solidFill>
                <a:schemeClr val="bg2">
                  <a:lumMod val="40000"/>
                  <a:lumOff val="60000"/>
                </a:schemeClr>
              </a:solidFill>
              <a:ln w="19050">
                <a:noFill/>
              </a:ln>
              <a:effectLst/>
            </c:spPr>
            <c:extLst>
              <c:ext xmlns:c16="http://schemas.microsoft.com/office/drawing/2014/chart" uri="{C3380CC4-5D6E-409C-BE32-E72D297353CC}">
                <c16:uniqueId val="{00000003-9F77-49B2-B47D-DA2CFB94BDF2}"/>
              </c:ext>
            </c:extLst>
          </c:dPt>
          <c:dPt>
            <c:idx val="2"/>
            <c:bubble3D val="0"/>
            <c:spPr>
              <a:solidFill>
                <a:schemeClr val="bg2">
                  <a:lumMod val="20000"/>
                  <a:lumOff val="80000"/>
                </a:schemeClr>
              </a:solidFill>
              <a:ln w="19050">
                <a:noFill/>
              </a:ln>
              <a:effectLst/>
            </c:spPr>
            <c:extLst>
              <c:ext xmlns:c16="http://schemas.microsoft.com/office/drawing/2014/chart" uri="{C3380CC4-5D6E-409C-BE32-E72D297353CC}">
                <c16:uniqueId val="{00000005-9F77-49B2-B47D-DA2CFB94BDF2}"/>
              </c:ext>
            </c:extLst>
          </c:dPt>
          <c:dPt>
            <c:idx val="3"/>
            <c:bubble3D val="0"/>
            <c:spPr>
              <a:solidFill>
                <a:schemeClr val="bg1">
                  <a:lumMod val="75000"/>
                </a:schemeClr>
              </a:solidFill>
              <a:ln w="19050">
                <a:noFill/>
              </a:ln>
              <a:effectLst/>
            </c:spPr>
            <c:extLst>
              <c:ext xmlns:c16="http://schemas.microsoft.com/office/drawing/2014/chart" uri="{C3380CC4-5D6E-409C-BE32-E72D297353CC}">
                <c16:uniqueId val="{00000007-9F77-49B2-B47D-DA2CFB94BDF2}"/>
              </c:ext>
            </c:extLst>
          </c:dPt>
          <c:dPt>
            <c:idx val="4"/>
            <c:bubble3D val="0"/>
            <c:spPr>
              <a:solidFill>
                <a:schemeClr val="bg1">
                  <a:lumMod val="85000"/>
                </a:schemeClr>
              </a:solidFill>
              <a:ln w="19050">
                <a:noFill/>
              </a:ln>
              <a:effectLst/>
            </c:spPr>
            <c:extLst>
              <c:ext xmlns:c16="http://schemas.microsoft.com/office/drawing/2014/chart" uri="{C3380CC4-5D6E-409C-BE32-E72D297353CC}">
                <c16:uniqueId val="{00000009-9F77-49B2-B47D-DA2CFB94BDF2}"/>
              </c:ext>
            </c:extLst>
          </c:dPt>
          <c:cat>
            <c:strRef>
              <c:f>Sheet9!$A$4:$A$9</c:f>
              <c:strCache>
                <c:ptCount val="5"/>
                <c:pt idx="0">
                  <c:v>2時間以上</c:v>
                </c:pt>
                <c:pt idx="1">
                  <c:v>1時間～2時間</c:v>
                </c:pt>
                <c:pt idx="2">
                  <c:v>30分～1時間</c:v>
                </c:pt>
                <c:pt idx="3">
                  <c:v>10分～30分</c:v>
                </c:pt>
                <c:pt idx="4">
                  <c:v>10分以内</c:v>
                </c:pt>
              </c:strCache>
            </c:strRef>
          </c:cat>
          <c:val>
            <c:numRef>
              <c:f>Sheet9!$B$4:$B$9</c:f>
              <c:numCache>
                <c:formatCode>0.00%</c:formatCode>
                <c:ptCount val="5"/>
                <c:pt idx="0">
                  <c:v>0.125</c:v>
                </c:pt>
                <c:pt idx="1">
                  <c:v>0.18659420289855072</c:v>
                </c:pt>
                <c:pt idx="2">
                  <c:v>0.2608695652173913</c:v>
                </c:pt>
                <c:pt idx="3">
                  <c:v>0.31521739130434784</c:v>
                </c:pt>
                <c:pt idx="4">
                  <c:v>0.11231884057971014</c:v>
                </c:pt>
              </c:numCache>
            </c:numRef>
          </c:val>
          <c:extLst>
            <c:ext xmlns:c16="http://schemas.microsoft.com/office/drawing/2014/chart" uri="{C3380CC4-5D6E-409C-BE32-E72D297353CC}">
              <c16:uniqueId val="{0000000A-9F77-49B2-B47D-DA2CFB94BDF2}"/>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15111512047846395"/>
          <c:y val="0.9015706326201034"/>
          <c:w val="0.5584709664188271"/>
          <c:h val="5.7408983740569276E-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メイリオ" panose="020B0604030504040204" pitchFamily="50" charset="-128"/>
              <a:ea typeface="メイリオ" panose="020B0604030504040204" pitchFamily="50" charset="-128"/>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pivotSource>
    <c:name>[【研究レポート8_7(水)〆】情報収集に関する実態調査（回答）.xlsx]Sheet23 (2)!ピボットテーブル2</c:name>
    <c:fmtId val="21"/>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s>
    <c:plotArea>
      <c:layout>
        <c:manualLayout>
          <c:layoutTarget val="inner"/>
          <c:xMode val="edge"/>
          <c:yMode val="edge"/>
          <c:x val="2.5586353944562899E-2"/>
          <c:y val="0.18756984974543647"/>
          <c:w val="0.4604064044233277"/>
          <c:h val="0.71741670701267024"/>
        </c:manualLayout>
      </c:layout>
      <c:pieChart>
        <c:varyColors val="1"/>
        <c:ser>
          <c:idx val="0"/>
          <c:order val="0"/>
          <c:tx>
            <c:strRef>
              <c:f>'Sheet23 (2)'!$N$2</c:f>
              <c:strCache>
                <c:ptCount val="1"/>
                <c:pt idx="0">
                  <c:v>集計</c:v>
                </c:pt>
              </c:strCache>
            </c:strRef>
          </c:tx>
          <c:spPr>
            <a:ln>
              <a:noFill/>
            </a:ln>
          </c:spPr>
          <c:dPt>
            <c:idx val="0"/>
            <c:bubble3D val="0"/>
            <c:spPr>
              <a:solidFill>
                <a:srgbClr val="3379CD"/>
              </a:solidFill>
              <a:ln w="19050">
                <a:noFill/>
              </a:ln>
              <a:effectLst/>
            </c:spPr>
            <c:extLst>
              <c:ext xmlns:c16="http://schemas.microsoft.com/office/drawing/2014/chart" uri="{C3380CC4-5D6E-409C-BE32-E72D297353CC}">
                <c16:uniqueId val="{00000001-6431-4E3E-8BAB-BDBEF9DCFDDE}"/>
              </c:ext>
            </c:extLst>
          </c:dPt>
          <c:dPt>
            <c:idx val="1"/>
            <c:bubble3D val="0"/>
            <c:spPr>
              <a:solidFill>
                <a:schemeClr val="bg2">
                  <a:lumMod val="60000"/>
                  <a:lumOff val="40000"/>
                </a:schemeClr>
              </a:solidFill>
              <a:ln w="19050">
                <a:noFill/>
              </a:ln>
              <a:effectLst/>
            </c:spPr>
            <c:extLst>
              <c:ext xmlns:c16="http://schemas.microsoft.com/office/drawing/2014/chart" uri="{C3380CC4-5D6E-409C-BE32-E72D297353CC}">
                <c16:uniqueId val="{00000003-6431-4E3E-8BAB-BDBEF9DCFDDE}"/>
              </c:ext>
            </c:extLst>
          </c:dPt>
          <c:dPt>
            <c:idx val="2"/>
            <c:bubble3D val="0"/>
            <c:spPr>
              <a:solidFill>
                <a:schemeClr val="bg2">
                  <a:lumMod val="40000"/>
                  <a:lumOff val="60000"/>
                </a:schemeClr>
              </a:solidFill>
              <a:ln w="19050">
                <a:noFill/>
              </a:ln>
              <a:effectLst/>
            </c:spPr>
            <c:extLst>
              <c:ext xmlns:c16="http://schemas.microsoft.com/office/drawing/2014/chart" uri="{C3380CC4-5D6E-409C-BE32-E72D297353CC}">
                <c16:uniqueId val="{00000005-6431-4E3E-8BAB-BDBEF9DCFDDE}"/>
              </c:ext>
            </c:extLst>
          </c:dPt>
          <c:dPt>
            <c:idx val="3"/>
            <c:bubble3D val="0"/>
            <c:spPr>
              <a:solidFill>
                <a:schemeClr val="bg2">
                  <a:lumMod val="20000"/>
                  <a:lumOff val="80000"/>
                </a:schemeClr>
              </a:solidFill>
              <a:ln w="19050">
                <a:noFill/>
              </a:ln>
              <a:effectLst/>
            </c:spPr>
            <c:extLst>
              <c:ext xmlns:c16="http://schemas.microsoft.com/office/drawing/2014/chart" uri="{C3380CC4-5D6E-409C-BE32-E72D297353CC}">
                <c16:uniqueId val="{00000007-6431-4E3E-8BAB-BDBEF9DCFDDE}"/>
              </c:ext>
            </c:extLst>
          </c:dPt>
          <c:dPt>
            <c:idx val="4"/>
            <c:bubble3D val="0"/>
            <c:spPr>
              <a:solidFill>
                <a:srgbClr val="5A5A5A"/>
              </a:solidFill>
              <a:ln w="19050">
                <a:noFill/>
              </a:ln>
              <a:effectLst/>
            </c:spPr>
            <c:extLst>
              <c:ext xmlns:c16="http://schemas.microsoft.com/office/drawing/2014/chart" uri="{C3380CC4-5D6E-409C-BE32-E72D297353CC}">
                <c16:uniqueId val="{00000009-6431-4E3E-8BAB-BDBEF9DCFDDE}"/>
              </c:ext>
            </c:extLst>
          </c:dPt>
          <c:dPt>
            <c:idx val="5"/>
            <c:bubble3D val="0"/>
            <c:spPr>
              <a:solidFill>
                <a:schemeClr val="tx1">
                  <a:lumMod val="50000"/>
                  <a:lumOff val="50000"/>
                </a:schemeClr>
              </a:solidFill>
              <a:ln w="19050">
                <a:noFill/>
              </a:ln>
              <a:effectLst/>
            </c:spPr>
            <c:extLst>
              <c:ext xmlns:c16="http://schemas.microsoft.com/office/drawing/2014/chart" uri="{C3380CC4-5D6E-409C-BE32-E72D297353CC}">
                <c16:uniqueId val="{0000000B-6431-4E3E-8BAB-BDBEF9DCFDDE}"/>
              </c:ext>
            </c:extLst>
          </c:dPt>
          <c:dPt>
            <c:idx val="6"/>
            <c:bubble3D val="0"/>
            <c:spPr>
              <a:solidFill>
                <a:schemeClr val="bg1">
                  <a:lumMod val="65000"/>
                </a:schemeClr>
              </a:solidFill>
              <a:ln w="19050">
                <a:noFill/>
              </a:ln>
              <a:effectLst/>
            </c:spPr>
            <c:extLst>
              <c:ext xmlns:c16="http://schemas.microsoft.com/office/drawing/2014/chart" uri="{C3380CC4-5D6E-409C-BE32-E72D297353CC}">
                <c16:uniqueId val="{0000000D-6431-4E3E-8BAB-BDBEF9DCFDDE}"/>
              </c:ext>
            </c:extLst>
          </c:dPt>
          <c:dPt>
            <c:idx val="7"/>
            <c:bubble3D val="0"/>
            <c:spPr>
              <a:solidFill>
                <a:schemeClr val="bg1">
                  <a:lumMod val="85000"/>
                </a:schemeClr>
              </a:solidFill>
              <a:ln w="19050">
                <a:noFill/>
              </a:ln>
              <a:effectLst/>
            </c:spPr>
            <c:extLst>
              <c:ext xmlns:c16="http://schemas.microsoft.com/office/drawing/2014/chart" uri="{C3380CC4-5D6E-409C-BE32-E72D297353CC}">
                <c16:uniqueId val="{0000000F-6431-4E3E-8BAB-BDBEF9DCFDDE}"/>
              </c:ext>
            </c:extLst>
          </c:dPt>
          <c:dPt>
            <c:idx val="8"/>
            <c:bubble3D val="0"/>
            <c:spPr>
              <a:solidFill>
                <a:srgbClr val="B2B2B2"/>
              </a:solidFill>
              <a:ln w="19050">
                <a:noFill/>
              </a:ln>
              <a:effectLst/>
            </c:spPr>
            <c:extLst>
              <c:ext xmlns:c16="http://schemas.microsoft.com/office/drawing/2014/chart" uri="{C3380CC4-5D6E-409C-BE32-E72D297353CC}">
                <c16:uniqueId val="{00000011-6431-4E3E-8BAB-BDBEF9DCFDDE}"/>
              </c:ext>
            </c:extLst>
          </c:dPt>
          <c:dPt>
            <c:idx val="9"/>
            <c:bubble3D val="0"/>
            <c:spPr>
              <a:solidFill>
                <a:srgbClr val="B2B2B2"/>
              </a:solidFill>
              <a:ln w="19050">
                <a:noFill/>
              </a:ln>
              <a:effectLst/>
            </c:spPr>
            <c:extLst>
              <c:ext xmlns:c16="http://schemas.microsoft.com/office/drawing/2014/chart" uri="{C3380CC4-5D6E-409C-BE32-E72D297353CC}">
                <c16:uniqueId val="{00000013-6431-4E3E-8BAB-BDBEF9DCFDDE}"/>
              </c:ext>
            </c:extLst>
          </c:dPt>
          <c:dPt>
            <c:idx val="10"/>
            <c:bubble3D val="0"/>
            <c:spPr>
              <a:solidFill>
                <a:srgbClr val="C0C0C0"/>
              </a:solidFill>
              <a:ln w="19050">
                <a:noFill/>
              </a:ln>
              <a:effectLst/>
            </c:spPr>
            <c:extLst>
              <c:ext xmlns:c16="http://schemas.microsoft.com/office/drawing/2014/chart" uri="{C3380CC4-5D6E-409C-BE32-E72D297353CC}">
                <c16:uniqueId val="{00000015-6431-4E3E-8BAB-BDBEF9DCFDDE}"/>
              </c:ext>
            </c:extLst>
          </c:dPt>
          <c:dPt>
            <c:idx val="11"/>
            <c:bubble3D val="0"/>
            <c:spPr>
              <a:solidFill>
                <a:srgbClr val="DDDDDD"/>
              </a:solidFill>
              <a:ln w="19050">
                <a:noFill/>
              </a:ln>
              <a:effectLst/>
            </c:spPr>
            <c:extLst>
              <c:ext xmlns:c16="http://schemas.microsoft.com/office/drawing/2014/chart" uri="{C3380CC4-5D6E-409C-BE32-E72D297353CC}">
                <c16:uniqueId val="{00000017-6431-4E3E-8BAB-BDBEF9DCFDDE}"/>
              </c:ext>
            </c:extLst>
          </c:dPt>
          <c:cat>
            <c:strRef>
              <c:f>'Sheet23 (2)'!$M$3:$M$11</c:f>
              <c:strCache>
                <c:ptCount val="8"/>
                <c:pt idx="0">
                  <c:v>どこに情報が記載されているかわからない。又は、誰に聞いたらいいかわからない。</c:v>
                </c:pt>
                <c:pt idx="1">
                  <c:v>ヒットした情報が多く、確認するのに時間がかかる。</c:v>
                </c:pt>
                <c:pt idx="2">
                  <c:v>ヒットした情報の内容を理解するのに時間がかかる。</c:v>
                </c:pt>
                <c:pt idx="3">
                  <c:v>検索の仕方がわからない。（自分が欲しい情報にヒットするような検索キーワードがわからない）</c:v>
                </c:pt>
                <c:pt idx="4">
                  <c:v>そもそも情報がない。（過去の資料が残っていない、新しいサービスで情報が少ない等）</c:v>
                </c:pt>
                <c:pt idx="5">
                  <c:v>ヒットした情報の裏付けを確認するのに時間がかかる。</c:v>
                </c:pt>
                <c:pt idx="6">
                  <c:v>特になし</c:v>
                </c:pt>
                <c:pt idx="7">
                  <c:v>その他</c:v>
                </c:pt>
              </c:strCache>
            </c:strRef>
          </c:cat>
          <c:val>
            <c:numRef>
              <c:f>'Sheet23 (2)'!$N$3:$N$11</c:f>
              <c:numCache>
                <c:formatCode>0.00%</c:formatCode>
                <c:ptCount val="8"/>
                <c:pt idx="0">
                  <c:v>0.26234132581100139</c:v>
                </c:pt>
                <c:pt idx="1">
                  <c:v>0.14033850493653033</c:v>
                </c:pt>
                <c:pt idx="2">
                  <c:v>0.1382228490832158</c:v>
                </c:pt>
                <c:pt idx="3">
                  <c:v>0.10507757404795487</c:v>
                </c:pt>
                <c:pt idx="4">
                  <c:v>0.18758815232722145</c:v>
                </c:pt>
                <c:pt idx="5">
                  <c:v>0.15091678420310295</c:v>
                </c:pt>
                <c:pt idx="6">
                  <c:v>3.526093088857546E-3</c:v>
                </c:pt>
                <c:pt idx="7">
                  <c:v>1.1988716502115656E-2</c:v>
                </c:pt>
              </c:numCache>
            </c:numRef>
          </c:val>
          <c:extLst>
            <c:ext xmlns:c16="http://schemas.microsoft.com/office/drawing/2014/chart" uri="{C3380CC4-5D6E-409C-BE32-E72D297353CC}">
              <c16:uniqueId val="{00000018-6431-4E3E-8BAB-BDBEF9DCFDDE}"/>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46953668104919721"/>
          <c:y val="0.69773303130803377"/>
          <c:w val="0.5304633189508029"/>
          <c:h val="0.2927353125431655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メイリオ" panose="020B0604030504040204" pitchFamily="50" charset="-128"/>
              <a:ea typeface="メイリオ" panose="020B0604030504040204" pitchFamily="50" charset="-128"/>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userShapes r:id="rId4"/>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pivotSource>
    <c:name>[【研究レポート8_7(水)〆】情報収集に関する実態調査（回答）.xlsx]Sheet11!ピボットテーブル8</c:name>
    <c:fmtId val="-1"/>
  </c:pivotSource>
  <c:chart>
    <c:autoTitleDeleted val="1"/>
    <c:pivotFmts>
      <c:pivotFmt>
        <c:idx val="0"/>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s>
    <c:plotArea>
      <c:layout>
        <c:manualLayout>
          <c:layoutTarget val="inner"/>
          <c:xMode val="edge"/>
          <c:yMode val="edge"/>
          <c:x val="7.0955318017533839E-2"/>
          <c:y val="0.18243260862653876"/>
          <c:w val="0.45798278465462672"/>
          <c:h val="0.71914435469207849"/>
        </c:manualLayout>
      </c:layout>
      <c:pieChart>
        <c:varyColors val="1"/>
        <c:ser>
          <c:idx val="0"/>
          <c:order val="0"/>
          <c:tx>
            <c:strRef>
              <c:f>Sheet11!$B$3</c:f>
              <c:strCache>
                <c:ptCount val="1"/>
                <c:pt idx="0">
                  <c:v>集計</c:v>
                </c:pt>
              </c:strCache>
            </c:strRef>
          </c:tx>
          <c:spPr>
            <a:solidFill>
              <a:schemeClr val="bg2"/>
            </a:solidFill>
            <a:ln>
              <a:noFill/>
            </a:ln>
          </c:spPr>
          <c:dPt>
            <c:idx val="0"/>
            <c:bubble3D val="0"/>
            <c:spPr>
              <a:solidFill>
                <a:schemeClr val="bg2">
                  <a:lumMod val="60000"/>
                  <a:lumOff val="40000"/>
                </a:schemeClr>
              </a:solidFill>
              <a:ln w="19050">
                <a:noFill/>
              </a:ln>
              <a:effectLst/>
            </c:spPr>
            <c:extLst>
              <c:ext xmlns:c16="http://schemas.microsoft.com/office/drawing/2014/chart" uri="{C3380CC4-5D6E-409C-BE32-E72D297353CC}">
                <c16:uniqueId val="{00000001-58F7-4DB2-AA0A-DF93E05627A3}"/>
              </c:ext>
            </c:extLst>
          </c:dPt>
          <c:dPt>
            <c:idx val="1"/>
            <c:bubble3D val="0"/>
            <c:spPr>
              <a:solidFill>
                <a:schemeClr val="bg1">
                  <a:lumMod val="75000"/>
                </a:schemeClr>
              </a:solidFill>
              <a:ln w="19050">
                <a:noFill/>
              </a:ln>
              <a:effectLst/>
            </c:spPr>
            <c:extLst>
              <c:ext xmlns:c16="http://schemas.microsoft.com/office/drawing/2014/chart" uri="{C3380CC4-5D6E-409C-BE32-E72D297353CC}">
                <c16:uniqueId val="{00000003-58F7-4DB2-AA0A-DF93E05627A3}"/>
              </c:ext>
            </c:extLst>
          </c:dPt>
          <c:dPt>
            <c:idx val="2"/>
            <c:bubble3D val="0"/>
            <c:spPr>
              <a:solidFill>
                <a:schemeClr val="bg1">
                  <a:lumMod val="85000"/>
                </a:schemeClr>
              </a:solidFill>
              <a:ln w="19050">
                <a:noFill/>
              </a:ln>
              <a:effectLst/>
            </c:spPr>
            <c:extLst>
              <c:ext xmlns:c16="http://schemas.microsoft.com/office/drawing/2014/chart" uri="{C3380CC4-5D6E-409C-BE32-E72D297353CC}">
                <c16:uniqueId val="{00000005-58F7-4DB2-AA0A-DF93E05627A3}"/>
              </c:ext>
            </c:extLst>
          </c:dPt>
          <c:cat>
            <c:strRef>
              <c:f>Sheet11!$A$4:$A$7</c:f>
              <c:strCache>
                <c:ptCount val="3"/>
                <c:pt idx="0">
                  <c:v>思う</c:v>
                </c:pt>
                <c:pt idx="1">
                  <c:v>思わない</c:v>
                </c:pt>
                <c:pt idx="2">
                  <c:v>どちらでもない</c:v>
                </c:pt>
              </c:strCache>
            </c:strRef>
          </c:cat>
          <c:val>
            <c:numRef>
              <c:f>Sheet11!$B$4:$B$7</c:f>
              <c:numCache>
                <c:formatCode>0.00%</c:formatCode>
                <c:ptCount val="3"/>
                <c:pt idx="0">
                  <c:v>0.84239130434782605</c:v>
                </c:pt>
                <c:pt idx="1">
                  <c:v>3.8043478260869568E-2</c:v>
                </c:pt>
                <c:pt idx="2">
                  <c:v>0.11956521739130435</c:v>
                </c:pt>
              </c:numCache>
            </c:numRef>
          </c:val>
          <c:extLst>
            <c:ext xmlns:c16="http://schemas.microsoft.com/office/drawing/2014/chart" uri="{C3380CC4-5D6E-409C-BE32-E72D297353CC}">
              <c16:uniqueId val="{00000006-58F7-4DB2-AA0A-DF93E05627A3}"/>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9.6510465985901295E-2"/>
          <c:y val="0.91912231449891069"/>
          <c:w val="0.41871962646056027"/>
          <c:h val="7.3862114762483583E-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メイリオ" panose="020B0604030504040204" pitchFamily="50" charset="-128"/>
              <a:ea typeface="メイリオ" panose="020B0604030504040204" pitchFamily="50" charset="-128"/>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ja-JP"/>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0.46657</cdr:x>
      <cdr:y>0.66383</cdr:y>
    </cdr:from>
    <cdr:to>
      <cdr:x>0.57958</cdr:x>
      <cdr:y>0.70408</cdr:y>
    </cdr:to>
    <cdr:sp macro="" textlink="">
      <cdr:nvSpPr>
        <cdr:cNvPr id="3" name="テキスト ボックス 20"/>
        <cdr:cNvSpPr txBox="1"/>
      </cdr:nvSpPr>
      <cdr:spPr>
        <a:xfrm xmlns:a="http://schemas.openxmlformats.org/drawingml/2006/main">
          <a:off x="4168588" y="3806217"/>
          <a:ext cx="1009682" cy="230783"/>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xmlns:a="http://schemas.openxmlformats.org/drawingml/2006/main">
          <a:pPr algn="ctr"/>
          <a:r>
            <a:rPr kumimoji="1" lang="en-US" altLang="ja-JP" sz="900" dirty="0">
              <a:solidFill>
                <a:schemeClr val="tx1">
                  <a:lumMod val="75000"/>
                  <a:lumOff val="25000"/>
                </a:schemeClr>
              </a:solidFill>
              <a:latin typeface="メイリオ" panose="020B0604030504040204" pitchFamily="50" charset="-128"/>
              <a:ea typeface="メイリオ" panose="020B0604030504040204" pitchFamily="50" charset="-128"/>
            </a:rPr>
            <a:t>※1 </a:t>
          </a:r>
          <a:r>
            <a:rPr kumimoji="1" lang="ja-JP" altLang="en-US" sz="900" dirty="0">
              <a:solidFill>
                <a:schemeClr val="tx1">
                  <a:lumMod val="75000"/>
                  <a:lumOff val="25000"/>
                </a:schemeClr>
              </a:solidFill>
              <a:latin typeface="メイリオ" panose="020B0604030504040204" pitchFamily="50" charset="-128"/>
              <a:ea typeface="メイリオ" panose="020B0604030504040204" pitchFamily="50" charset="-128"/>
            </a:rPr>
            <a:t>課題の内容</a:t>
          </a:r>
          <a:endParaRPr kumimoji="1" lang="ja-JP" altLang="en-US" sz="900" u="none" dirty="0">
            <a:solidFill>
              <a:schemeClr val="tx1">
                <a:lumMod val="75000"/>
                <a:lumOff val="25000"/>
              </a:schemeClr>
            </a:solidFill>
            <a:latin typeface="メイリオ" panose="020B0604030504040204" pitchFamily="50" charset="-128"/>
            <a:ea typeface="メイリオ" panose="020B0604030504040204" pitchFamily="50" charset="-128"/>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6575" cy="5127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1138" y="0"/>
            <a:ext cx="3076575" cy="512763"/>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9613" y="4926013"/>
            <a:ext cx="5680075" cy="402907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850"/>
            <a:ext cx="3076575" cy="512763"/>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1138" y="9721850"/>
            <a:ext cx="3076575" cy="51276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ja-JP"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ja-JP" sz="1200" b="0" i="0" u="none" strike="noStrike" cap="none" dirty="0">
                <a:solidFill>
                  <a:schemeClr val="dk1"/>
                </a:solidFill>
                <a:effectLst/>
                <a:latin typeface="Calibri"/>
                <a:ea typeface="Calibri"/>
                <a:cs typeface="Calibri"/>
                <a:sym typeface="Calibri"/>
              </a:rPr>
              <a:t>ICT</a:t>
            </a:r>
            <a:r>
              <a:rPr lang="ja-JP" altLang="en-US" sz="1200" b="0" i="0" u="none" strike="noStrike" cap="none" dirty="0">
                <a:solidFill>
                  <a:schemeClr val="dk1"/>
                </a:solidFill>
                <a:effectLst/>
                <a:latin typeface="Calibri"/>
                <a:ea typeface="Calibri"/>
                <a:cs typeface="Calibri"/>
                <a:sym typeface="Calibri"/>
              </a:rPr>
              <a:t>事業本部　</a:t>
            </a:r>
            <a:r>
              <a:rPr lang="en-US" altLang="ja-JP" sz="1200" b="0" i="0" u="none" strike="noStrike" cap="none" dirty="0">
                <a:solidFill>
                  <a:schemeClr val="dk1"/>
                </a:solidFill>
                <a:effectLst/>
                <a:latin typeface="Calibri"/>
                <a:ea typeface="Calibri"/>
                <a:cs typeface="Calibri"/>
                <a:sym typeface="Calibri"/>
              </a:rPr>
              <a:t>KC</a:t>
            </a:r>
            <a:r>
              <a:rPr lang="ja-JP" altLang="en-US" sz="1200" b="0" i="0" u="none" strike="noStrike" cap="none" dirty="0">
                <a:solidFill>
                  <a:schemeClr val="dk1"/>
                </a:solidFill>
                <a:effectLst/>
                <a:latin typeface="Calibri"/>
                <a:ea typeface="Calibri"/>
                <a:cs typeface="Calibri"/>
                <a:sym typeface="Calibri"/>
              </a:rPr>
              <a:t>ビジネスソリューション事業部　システム開発技術部　鹿児島システム開発</a:t>
            </a:r>
            <a:r>
              <a:rPr lang="en-US" altLang="ja-JP" sz="1200" b="0" i="0" u="none" strike="noStrike" cap="none" dirty="0">
                <a:solidFill>
                  <a:schemeClr val="dk1"/>
                </a:solidFill>
                <a:effectLst/>
                <a:latin typeface="Calibri"/>
                <a:ea typeface="Calibri"/>
                <a:cs typeface="Calibri"/>
                <a:sym typeface="Calibri"/>
              </a:rPr>
              <a:t>2</a:t>
            </a:r>
            <a:r>
              <a:rPr lang="ja-JP" altLang="en-US" sz="1200" b="0" i="0" u="none" strike="noStrike" cap="none" dirty="0">
                <a:solidFill>
                  <a:schemeClr val="dk1"/>
                </a:solidFill>
                <a:effectLst/>
                <a:latin typeface="Calibri"/>
                <a:ea typeface="Calibri"/>
                <a:cs typeface="Calibri"/>
                <a:sym typeface="Calibri"/>
              </a:rPr>
              <a:t>課の大迫です</a:t>
            </a:r>
            <a:r>
              <a:rPr lang="ja-JP" altLang="ja-JP" sz="1200" b="0" i="0" u="none" strike="noStrike" cap="none" dirty="0">
                <a:solidFill>
                  <a:schemeClr val="dk1"/>
                </a:solidFill>
                <a:effectLst/>
                <a:latin typeface="Calibri"/>
                <a:ea typeface="Calibri"/>
                <a:cs typeface="Calibri"/>
                <a:sym typeface="Calibri"/>
              </a:rPr>
              <a:t>。私は今回「業務改善のための</a:t>
            </a:r>
            <a:r>
              <a:rPr lang="en-US" altLang="ja-JP" sz="1200" b="0" i="0" u="none" strike="noStrike" cap="none" dirty="0">
                <a:solidFill>
                  <a:schemeClr val="dk1"/>
                </a:solidFill>
                <a:effectLst/>
                <a:latin typeface="Calibri"/>
                <a:ea typeface="Calibri"/>
                <a:cs typeface="Calibri"/>
                <a:sym typeface="Calibri"/>
              </a:rPr>
              <a:t>AI</a:t>
            </a:r>
            <a:r>
              <a:rPr lang="ja-JP" altLang="ja-JP" sz="1200" b="0" i="0" u="none" strike="noStrike" cap="none" dirty="0">
                <a:solidFill>
                  <a:schemeClr val="dk1"/>
                </a:solidFill>
                <a:effectLst/>
                <a:latin typeface="Calibri"/>
                <a:ea typeface="Calibri"/>
                <a:cs typeface="Calibri"/>
                <a:sym typeface="Calibri"/>
              </a:rPr>
              <a:t>検索ツールの検討と活用」というテーマで研究を実施しました。その成果について発表させていただきます。よろしくお願いします。</a:t>
            </a:r>
          </a:p>
          <a:p>
            <a:pPr marL="0" lvl="0" indent="0" algn="l" rtl="0">
              <a:spcBef>
                <a:spcPts val="0"/>
              </a:spcBef>
              <a:spcAft>
                <a:spcPts val="0"/>
              </a:spcAft>
              <a:buNone/>
            </a:pPr>
            <a:endParaRPr dirty="0"/>
          </a:p>
        </p:txBody>
      </p:sp>
      <p:sp>
        <p:nvSpPr>
          <p:cNvPr id="49" name="Google Shape;49;p1: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a:solidFill>
                  <a:schemeClr val="dk1"/>
                </a:solidFill>
                <a:effectLst/>
                <a:latin typeface="Calibri"/>
                <a:ea typeface="Calibri"/>
                <a:cs typeface="Calibri"/>
                <a:sym typeface="Calibri"/>
              </a:rPr>
              <a:t>　最後に「社内の情報を検索できる</a:t>
            </a:r>
            <a:r>
              <a:rPr lang="en-US" altLang="ja-JP" sz="1200" b="0" i="0" u="none" strike="noStrike" cap="none" dirty="0">
                <a:solidFill>
                  <a:schemeClr val="dk1"/>
                </a:solidFill>
                <a:effectLst/>
                <a:latin typeface="Calibri"/>
                <a:ea typeface="Calibri"/>
                <a:cs typeface="Calibri"/>
                <a:sym typeface="Calibri"/>
              </a:rPr>
              <a:t>AI</a:t>
            </a:r>
            <a:r>
              <a:rPr lang="ja-JP" altLang="ja-JP" sz="1200" b="0" i="0" u="none" strike="noStrike" cap="none" dirty="0">
                <a:solidFill>
                  <a:schemeClr val="dk1"/>
                </a:solidFill>
                <a:effectLst/>
                <a:latin typeface="Calibri"/>
                <a:ea typeface="Calibri"/>
                <a:cs typeface="Calibri"/>
                <a:sym typeface="Calibri"/>
              </a:rPr>
              <a:t>検索ツールがあれば利用したいと思うか」　</a:t>
            </a:r>
            <a:r>
              <a:rPr lang="ja-JP" altLang="en-US" sz="1200" b="0" i="0" u="none" strike="noStrike" cap="none" dirty="0">
                <a:solidFill>
                  <a:schemeClr val="dk1"/>
                </a:solidFill>
                <a:effectLst/>
                <a:latin typeface="Calibri"/>
                <a:ea typeface="Calibri"/>
                <a:cs typeface="Calibri"/>
                <a:sym typeface="Calibri"/>
              </a:rPr>
              <a:t>調査を行いました。</a:t>
            </a:r>
            <a:r>
              <a:rPr lang="ja-JP" altLang="ja-JP" sz="1200" b="0" i="0" u="none" strike="noStrike" cap="none" dirty="0">
                <a:solidFill>
                  <a:schemeClr val="dk1"/>
                </a:solidFill>
                <a:effectLst/>
                <a:latin typeface="Calibri"/>
                <a:ea typeface="Calibri"/>
                <a:cs typeface="Calibri"/>
                <a:sym typeface="Calibri"/>
              </a:rPr>
              <a:t>というアンケートについては、</a:t>
            </a:r>
            <a:r>
              <a:rPr lang="en-US" altLang="ja-JP" sz="1200" b="0" i="0" u="none" strike="noStrike" cap="none" dirty="0">
                <a:solidFill>
                  <a:schemeClr val="dk1"/>
                </a:solidFill>
                <a:effectLst/>
                <a:latin typeface="Calibri"/>
                <a:ea typeface="Calibri"/>
                <a:cs typeface="Calibri"/>
                <a:sym typeface="Calibri"/>
              </a:rPr>
              <a:t>8</a:t>
            </a:r>
            <a:r>
              <a:rPr lang="ja-JP" altLang="ja-JP" sz="1200" b="0" i="0" u="none" strike="noStrike" cap="none" dirty="0">
                <a:solidFill>
                  <a:schemeClr val="dk1"/>
                </a:solidFill>
                <a:effectLst/>
                <a:latin typeface="Calibri"/>
                <a:ea typeface="Calibri"/>
                <a:cs typeface="Calibri"/>
                <a:sym typeface="Calibri"/>
              </a:rPr>
              <a:t>割以上の方が「思う」と回答されました。</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0322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a:solidFill>
                  <a:schemeClr val="dk1"/>
                </a:solidFill>
                <a:effectLst/>
                <a:latin typeface="Calibri"/>
                <a:ea typeface="Calibri"/>
                <a:cs typeface="Calibri"/>
                <a:sym typeface="Calibri"/>
              </a:rPr>
              <a:t>この結果より社内</a:t>
            </a:r>
            <a:r>
              <a:rPr lang="ja-JP" altLang="en-US" sz="1200" b="0" i="0" u="none" strike="noStrike" cap="none" dirty="0">
                <a:solidFill>
                  <a:schemeClr val="dk1"/>
                </a:solidFill>
                <a:effectLst/>
                <a:latin typeface="Calibri"/>
                <a:ea typeface="Calibri"/>
                <a:cs typeface="Calibri"/>
                <a:sym typeface="Calibri"/>
              </a:rPr>
              <a:t>の</a:t>
            </a:r>
            <a:r>
              <a:rPr lang="en-US" altLang="ja-JP" sz="1200" b="0" i="0" u="none" strike="noStrike" cap="none" dirty="0">
                <a:solidFill>
                  <a:schemeClr val="dk1"/>
                </a:solidFill>
                <a:effectLst/>
                <a:latin typeface="Calibri"/>
                <a:ea typeface="Calibri"/>
                <a:cs typeface="Calibri"/>
                <a:sym typeface="Calibri"/>
              </a:rPr>
              <a:t>AI</a:t>
            </a:r>
            <a:r>
              <a:rPr lang="ja-JP" altLang="ja-JP" sz="1200" b="0" i="0" u="none" strike="noStrike" cap="none" dirty="0">
                <a:solidFill>
                  <a:schemeClr val="dk1"/>
                </a:solidFill>
                <a:effectLst/>
                <a:latin typeface="Calibri"/>
                <a:ea typeface="Calibri"/>
                <a:cs typeface="Calibri"/>
                <a:sym typeface="Calibri"/>
              </a:rPr>
              <a:t>検索ツールへの需要は高いことがわかります。</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2567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r>
              <a:rPr lang="ja-JP" altLang="en-US" sz="1200" b="0" i="0" u="none" strike="noStrike" cap="none" dirty="0">
                <a:solidFill>
                  <a:schemeClr val="dk1"/>
                </a:solidFill>
                <a:effectLst/>
                <a:latin typeface="Calibri"/>
                <a:ea typeface="Calibri"/>
                <a:cs typeface="Calibri"/>
                <a:sym typeface="Calibri"/>
              </a:rPr>
              <a:t>上記の</a:t>
            </a:r>
            <a:r>
              <a:rPr lang="ja-JP" altLang="ja-JP" sz="1200" b="0" i="0" u="none" strike="noStrike" cap="none" dirty="0">
                <a:solidFill>
                  <a:schemeClr val="dk1"/>
                </a:solidFill>
                <a:effectLst/>
                <a:latin typeface="Calibri"/>
                <a:ea typeface="Calibri"/>
                <a:cs typeface="Calibri"/>
                <a:sym typeface="Calibri"/>
              </a:rPr>
              <a:t>結果より、社内でも情報収集における時間の削減は課題であり、</a:t>
            </a:r>
            <a:r>
              <a:rPr lang="en-US" altLang="ja-JP" sz="1200" b="0" i="0" u="none" strike="noStrike" cap="none" dirty="0">
                <a:solidFill>
                  <a:schemeClr val="dk1"/>
                </a:solidFill>
                <a:effectLst/>
                <a:latin typeface="Calibri"/>
                <a:ea typeface="Calibri"/>
                <a:cs typeface="Calibri"/>
                <a:sym typeface="Calibri"/>
              </a:rPr>
              <a:t>AI</a:t>
            </a:r>
            <a:r>
              <a:rPr lang="ja-JP" altLang="ja-JP" sz="1200" b="0" i="0" u="none" strike="noStrike" cap="none" dirty="0">
                <a:solidFill>
                  <a:schemeClr val="dk1"/>
                </a:solidFill>
                <a:effectLst/>
                <a:latin typeface="Calibri"/>
                <a:ea typeface="Calibri"/>
                <a:cs typeface="Calibri"/>
                <a:sym typeface="Calibri"/>
              </a:rPr>
              <a:t>検索ツールによってこの課題は解決できると考えられるため、</a:t>
            </a:r>
            <a:r>
              <a:rPr lang="en-US" altLang="ja-JP" sz="1200" b="0" i="0" u="none" strike="noStrike" cap="none" dirty="0">
                <a:solidFill>
                  <a:schemeClr val="dk1"/>
                </a:solidFill>
                <a:effectLst/>
                <a:latin typeface="Calibri"/>
                <a:ea typeface="Calibri"/>
                <a:cs typeface="Calibri"/>
                <a:sym typeface="Calibri"/>
              </a:rPr>
              <a:t>AI</a:t>
            </a:r>
            <a:r>
              <a:rPr lang="ja-JP" altLang="ja-JP" sz="1200" b="0" i="0" u="none" strike="noStrike" cap="none" dirty="0">
                <a:solidFill>
                  <a:schemeClr val="dk1"/>
                </a:solidFill>
                <a:effectLst/>
                <a:latin typeface="Calibri"/>
                <a:ea typeface="Calibri"/>
                <a:cs typeface="Calibri"/>
                <a:sym typeface="Calibri"/>
              </a:rPr>
              <a:t>検索ツールの検討と活用を実施し、情報収集に費やす時間の削減を目指して</a:t>
            </a:r>
            <a:r>
              <a:rPr lang="ja-JP" altLang="en-US" sz="1200" b="0" i="0" u="none" strike="noStrike" cap="none" dirty="0">
                <a:solidFill>
                  <a:schemeClr val="dk1"/>
                </a:solidFill>
                <a:effectLst/>
                <a:latin typeface="Calibri"/>
                <a:ea typeface="Calibri"/>
                <a:cs typeface="Calibri"/>
                <a:sym typeface="Calibri"/>
              </a:rPr>
              <a:t>、</a:t>
            </a:r>
            <a:r>
              <a:rPr lang="ja-JP" altLang="ja-JP" sz="1200" b="0" i="0" u="none" strike="noStrike" cap="none" dirty="0">
                <a:solidFill>
                  <a:schemeClr val="dk1"/>
                </a:solidFill>
                <a:effectLst/>
                <a:latin typeface="Calibri"/>
                <a:ea typeface="Calibri"/>
                <a:cs typeface="Calibri"/>
                <a:sym typeface="Calibri"/>
              </a:rPr>
              <a:t>研究を進めていきました。</a:t>
            </a:r>
          </a:p>
          <a:p>
            <a:r>
              <a:rPr lang="ja-JP" altLang="ja-JP" sz="1200" b="0" i="0" u="none" strike="noStrike" cap="none" dirty="0">
                <a:solidFill>
                  <a:schemeClr val="dk1"/>
                </a:solidFill>
                <a:effectLst/>
                <a:latin typeface="Calibri"/>
                <a:ea typeface="Calibri"/>
                <a:cs typeface="Calibri"/>
                <a:sym typeface="Calibri"/>
              </a:rPr>
              <a:t>　次のスライドからは、</a:t>
            </a:r>
            <a:r>
              <a:rPr lang="en-US" altLang="ja-JP" sz="1200" b="0" i="0" u="none" strike="noStrike" cap="none" dirty="0">
                <a:solidFill>
                  <a:schemeClr val="dk1"/>
                </a:solidFill>
                <a:effectLst/>
                <a:latin typeface="Calibri"/>
                <a:ea typeface="Calibri"/>
                <a:cs typeface="Calibri"/>
                <a:sym typeface="Calibri"/>
              </a:rPr>
              <a:t>AI</a:t>
            </a:r>
            <a:r>
              <a:rPr lang="ja-JP" altLang="ja-JP" sz="1200" b="0" i="0" u="none" strike="noStrike" cap="none" dirty="0">
                <a:solidFill>
                  <a:schemeClr val="dk1"/>
                </a:solidFill>
                <a:effectLst/>
                <a:latin typeface="Calibri"/>
                <a:ea typeface="Calibri"/>
                <a:cs typeface="Calibri"/>
                <a:sym typeface="Calibri"/>
              </a:rPr>
              <a:t>検索ツールの検討について説明させていただきます。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8599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r>
              <a:rPr lang="ja-JP" altLang="ja-JP" sz="1200" b="0" i="0" u="none" strike="noStrike" cap="none" dirty="0">
                <a:solidFill>
                  <a:schemeClr val="dk1"/>
                </a:solidFill>
                <a:effectLst/>
                <a:latin typeface="Calibri"/>
                <a:ea typeface="Calibri"/>
                <a:cs typeface="Calibri"/>
                <a:sym typeface="Calibri"/>
              </a:rPr>
              <a:t>今回</a:t>
            </a:r>
            <a:r>
              <a:rPr lang="ja-JP" altLang="en-US" sz="1200" b="0" i="0" u="none" strike="noStrike" cap="none" dirty="0">
                <a:solidFill>
                  <a:schemeClr val="dk1"/>
                </a:solidFill>
                <a:effectLst/>
                <a:latin typeface="Calibri"/>
                <a:ea typeface="Calibri"/>
                <a:cs typeface="Calibri"/>
                <a:sym typeface="Calibri"/>
              </a:rPr>
              <a:t>は対話式で検索できる以下の３つの</a:t>
            </a:r>
            <a:r>
              <a:rPr lang="en-US" altLang="ja-JP" sz="1200" b="0" i="0" u="none" strike="noStrike" cap="none" dirty="0">
                <a:solidFill>
                  <a:schemeClr val="dk1"/>
                </a:solidFill>
                <a:effectLst/>
                <a:latin typeface="Calibri"/>
                <a:ea typeface="Calibri"/>
                <a:cs typeface="Calibri"/>
                <a:sym typeface="Calibri"/>
              </a:rPr>
              <a:t>AI</a:t>
            </a:r>
            <a:r>
              <a:rPr lang="ja-JP" altLang="en-US" sz="1200" b="0" i="0" u="none" strike="noStrike" cap="none" dirty="0">
                <a:solidFill>
                  <a:schemeClr val="dk1"/>
                </a:solidFill>
                <a:effectLst/>
                <a:latin typeface="Calibri"/>
                <a:ea typeface="Calibri"/>
                <a:cs typeface="Calibri"/>
                <a:sym typeface="Calibri"/>
              </a:rPr>
              <a:t>サービスについて調査を実施し、比較をしました。</a:t>
            </a:r>
            <a:endParaRPr lang="en-US" altLang="ja-JP" sz="1200" b="0" i="0" u="none" strike="noStrike" cap="none" dirty="0">
              <a:solidFill>
                <a:schemeClr val="dk1"/>
              </a:solidFill>
              <a:effectLst/>
              <a:latin typeface="Calibri"/>
              <a:ea typeface="Calibri"/>
              <a:cs typeface="Calibri"/>
              <a:sym typeface="Calibri"/>
            </a:endParaRPr>
          </a:p>
          <a:p>
            <a:r>
              <a:rPr lang="ja-JP" altLang="ja-JP" sz="1200" b="0" i="0" u="none" strike="noStrike" cap="none" dirty="0">
                <a:solidFill>
                  <a:schemeClr val="dk1"/>
                </a:solidFill>
                <a:effectLst/>
                <a:latin typeface="Calibri"/>
                <a:ea typeface="Calibri"/>
                <a:cs typeface="Calibri"/>
                <a:sym typeface="Calibri"/>
              </a:rPr>
              <a:t>「</a:t>
            </a:r>
            <a:r>
              <a:rPr lang="en-US" altLang="ja-JP" sz="1200" b="0" i="0" u="none" strike="noStrike" cap="none" dirty="0">
                <a:solidFill>
                  <a:schemeClr val="dk1"/>
                </a:solidFill>
                <a:effectLst/>
                <a:latin typeface="Calibri"/>
                <a:ea typeface="Calibri"/>
                <a:cs typeface="Calibri"/>
                <a:sym typeface="Calibri"/>
              </a:rPr>
              <a:t>ChatGPT Enterprise</a:t>
            </a:r>
            <a:r>
              <a:rPr lang="ja-JP" altLang="ja-JP" sz="1200" b="0" i="0" u="none" strike="noStrike" cap="none" dirty="0">
                <a:solidFill>
                  <a:schemeClr val="dk1"/>
                </a:solidFill>
                <a:effectLst/>
                <a:latin typeface="Calibri"/>
                <a:ea typeface="Calibri"/>
                <a:cs typeface="Calibri"/>
                <a:sym typeface="Calibri"/>
              </a:rPr>
              <a:t>」は皆さんもよくご存じの通り、広く親しまれている</a:t>
            </a:r>
            <a:r>
              <a:rPr lang="en-US" altLang="ja-JP" sz="1200" b="0" i="0" u="none" strike="noStrike" cap="none" dirty="0">
                <a:solidFill>
                  <a:schemeClr val="dk1"/>
                </a:solidFill>
                <a:effectLst/>
                <a:latin typeface="Calibri"/>
                <a:ea typeface="Calibri"/>
                <a:cs typeface="Calibri"/>
                <a:sym typeface="Calibri"/>
              </a:rPr>
              <a:t>AI</a:t>
            </a:r>
            <a:r>
              <a:rPr lang="ja-JP" altLang="ja-JP" sz="1200" b="0" i="0" u="none" strike="noStrike" cap="none" dirty="0">
                <a:solidFill>
                  <a:schemeClr val="dk1"/>
                </a:solidFill>
                <a:effectLst/>
                <a:latin typeface="Calibri"/>
                <a:ea typeface="Calibri"/>
                <a:cs typeface="Calibri"/>
                <a:sym typeface="Calibri"/>
              </a:rPr>
              <a:t>チャットボットで、その大規模企業向けのプランになります。「</a:t>
            </a:r>
            <a:r>
              <a:rPr lang="en-US" altLang="ja-JP" sz="1200" b="0" i="0" u="none" strike="noStrike" cap="none" dirty="0">
                <a:solidFill>
                  <a:schemeClr val="dk1"/>
                </a:solidFill>
                <a:effectLst/>
                <a:latin typeface="Calibri"/>
                <a:ea typeface="Calibri"/>
                <a:cs typeface="Calibri"/>
                <a:sym typeface="Calibri"/>
              </a:rPr>
              <a:t>Perplexity Enterprise pro</a:t>
            </a:r>
            <a:r>
              <a:rPr lang="ja-JP" altLang="ja-JP" sz="1200" b="0" i="0" u="none" strike="noStrike" cap="none" dirty="0">
                <a:solidFill>
                  <a:schemeClr val="dk1"/>
                </a:solidFill>
                <a:effectLst/>
                <a:latin typeface="Calibri"/>
                <a:ea typeface="Calibri"/>
                <a:cs typeface="Calibri"/>
                <a:sym typeface="Calibri"/>
              </a:rPr>
              <a:t>」は自然言語処理（</a:t>
            </a:r>
            <a:r>
              <a:rPr lang="en-US" altLang="ja-JP" sz="1200" b="0" i="0" u="none" strike="noStrike" cap="none" dirty="0">
                <a:solidFill>
                  <a:schemeClr val="dk1"/>
                </a:solidFill>
                <a:effectLst/>
                <a:latin typeface="Calibri"/>
                <a:ea typeface="Calibri"/>
                <a:cs typeface="Calibri"/>
                <a:sym typeface="Calibri"/>
              </a:rPr>
              <a:t>NLP</a:t>
            </a:r>
            <a:r>
              <a:rPr lang="ja-JP" altLang="ja-JP" sz="1200" b="0" i="0" u="none" strike="noStrike" cap="none" dirty="0">
                <a:solidFill>
                  <a:schemeClr val="dk1"/>
                </a:solidFill>
                <a:effectLst/>
                <a:latin typeface="Calibri"/>
                <a:ea typeface="Calibri"/>
                <a:cs typeface="Calibri"/>
                <a:sym typeface="Calibri"/>
              </a:rPr>
              <a:t>）と機械学習技術を使用した</a:t>
            </a:r>
            <a:r>
              <a:rPr lang="en-US" altLang="ja-JP" sz="1200" b="0" i="0" u="none" strike="noStrike" cap="none" dirty="0">
                <a:solidFill>
                  <a:schemeClr val="dk1"/>
                </a:solidFill>
                <a:effectLst/>
                <a:latin typeface="Calibri"/>
                <a:ea typeface="Calibri"/>
                <a:cs typeface="Calibri"/>
                <a:sym typeface="Calibri"/>
              </a:rPr>
              <a:t>AI</a:t>
            </a:r>
            <a:r>
              <a:rPr lang="ja-JP" altLang="ja-JP" sz="1200" b="0" i="0" u="none" strike="noStrike" cap="none" dirty="0">
                <a:solidFill>
                  <a:schemeClr val="dk1"/>
                </a:solidFill>
                <a:effectLst/>
                <a:latin typeface="Calibri"/>
                <a:ea typeface="Calibri"/>
                <a:cs typeface="Calibri"/>
                <a:sym typeface="Calibri"/>
              </a:rPr>
              <a:t>検索エンジンで、こちらもその大規模企業向けのプランになります。</a:t>
            </a:r>
          </a:p>
          <a:p>
            <a:r>
              <a:rPr lang="ja-JP" altLang="ja-JP" sz="1200" b="0" i="0" u="none" strike="noStrike" cap="none" dirty="0">
                <a:solidFill>
                  <a:schemeClr val="dk1"/>
                </a:solidFill>
                <a:effectLst/>
                <a:latin typeface="Calibri"/>
                <a:ea typeface="Calibri"/>
                <a:cs typeface="Calibri"/>
                <a:sym typeface="Calibri"/>
              </a:rPr>
              <a:t>最後に「</a:t>
            </a:r>
            <a:r>
              <a:rPr lang="en-US" altLang="ja-JP" sz="1200" b="0" i="0" u="none" strike="noStrike" cap="none" dirty="0">
                <a:solidFill>
                  <a:schemeClr val="dk1"/>
                </a:solidFill>
                <a:effectLst/>
                <a:latin typeface="Calibri"/>
                <a:ea typeface="Calibri"/>
                <a:cs typeface="Calibri"/>
                <a:sym typeface="Calibri"/>
              </a:rPr>
              <a:t>Atlassian Intelligence</a:t>
            </a:r>
            <a:r>
              <a:rPr lang="ja-JP" altLang="ja-JP" sz="1200" b="0" i="0" u="none" strike="noStrike" cap="none" dirty="0">
                <a:solidFill>
                  <a:schemeClr val="dk1"/>
                </a:solidFill>
                <a:effectLst/>
                <a:latin typeface="Calibri"/>
                <a:ea typeface="Calibri"/>
                <a:cs typeface="Calibri"/>
                <a:sym typeface="Calibri"/>
              </a:rPr>
              <a:t>」についてですが、こちらは</a:t>
            </a:r>
            <a:r>
              <a:rPr lang="en-US" altLang="ja-JP" sz="1200" b="0" i="0" u="none" strike="noStrike" cap="none" dirty="0">
                <a:solidFill>
                  <a:schemeClr val="dk1"/>
                </a:solidFill>
                <a:effectLst/>
                <a:latin typeface="Calibri"/>
                <a:ea typeface="Calibri"/>
                <a:cs typeface="Calibri"/>
                <a:sym typeface="Calibri"/>
              </a:rPr>
              <a:t>Atlassian</a:t>
            </a:r>
            <a:r>
              <a:rPr lang="ja-JP" altLang="ja-JP" sz="1200" b="0" i="0" u="none" strike="noStrike" cap="none" dirty="0">
                <a:solidFill>
                  <a:schemeClr val="dk1"/>
                </a:solidFill>
                <a:effectLst/>
                <a:latin typeface="Calibri"/>
                <a:ea typeface="Calibri"/>
                <a:cs typeface="Calibri"/>
                <a:sym typeface="Calibri"/>
              </a:rPr>
              <a:t>社が提供する</a:t>
            </a:r>
            <a:r>
              <a:rPr lang="en-US" altLang="ja-JP" sz="1200" b="0" i="0" u="none" strike="noStrike" cap="none" dirty="0">
                <a:solidFill>
                  <a:schemeClr val="dk1"/>
                </a:solidFill>
                <a:effectLst/>
                <a:latin typeface="Calibri"/>
                <a:ea typeface="Calibri"/>
                <a:cs typeface="Calibri"/>
                <a:sym typeface="Calibri"/>
              </a:rPr>
              <a:t>AI</a:t>
            </a:r>
            <a:r>
              <a:rPr lang="ja-JP" altLang="ja-JP" sz="1200" b="0" i="0" u="none" strike="noStrike" cap="none" dirty="0">
                <a:solidFill>
                  <a:schemeClr val="dk1"/>
                </a:solidFill>
                <a:effectLst/>
                <a:latin typeface="Calibri"/>
                <a:ea typeface="Calibri"/>
                <a:cs typeface="Calibri"/>
                <a:sym typeface="Calibri"/>
              </a:rPr>
              <a:t>および機械学習を活用した機能群のことで、各</a:t>
            </a:r>
            <a:r>
              <a:rPr lang="en-US" altLang="ja-JP" sz="1200" b="0" i="0" u="none" strike="noStrike" cap="none" dirty="0">
                <a:solidFill>
                  <a:schemeClr val="dk1"/>
                </a:solidFill>
                <a:effectLst/>
                <a:latin typeface="Calibri"/>
                <a:ea typeface="Calibri"/>
                <a:cs typeface="Calibri"/>
                <a:sym typeface="Calibri"/>
              </a:rPr>
              <a:t>Atlassian</a:t>
            </a:r>
            <a:r>
              <a:rPr lang="ja-JP" altLang="ja-JP" sz="1200" b="0" i="0" u="none" strike="noStrike" cap="none" dirty="0">
                <a:solidFill>
                  <a:schemeClr val="dk1"/>
                </a:solidFill>
                <a:effectLst/>
                <a:latin typeface="Calibri"/>
                <a:ea typeface="Calibri"/>
                <a:cs typeface="Calibri"/>
                <a:sym typeface="Calibri"/>
              </a:rPr>
              <a:t>製品に組み込まれています。</a:t>
            </a:r>
          </a:p>
          <a:p>
            <a:r>
              <a:rPr lang="ja-JP" altLang="ja-JP" sz="1200" b="0" i="0" u="none" strike="noStrike" cap="none" dirty="0">
                <a:solidFill>
                  <a:schemeClr val="dk1"/>
                </a:solidFill>
                <a:effectLst/>
                <a:latin typeface="Calibri"/>
                <a:ea typeface="Calibri"/>
                <a:cs typeface="Calibri"/>
                <a:sym typeface="Calibri"/>
              </a:rPr>
              <a:t>　セキュリティや導入のしやすさなど、全</a:t>
            </a:r>
            <a:r>
              <a:rPr lang="en-US" altLang="ja-JP" sz="1200" b="0" i="0" u="none" strike="noStrike" cap="none" dirty="0">
                <a:solidFill>
                  <a:schemeClr val="dk1"/>
                </a:solidFill>
                <a:effectLst/>
                <a:latin typeface="Calibri"/>
                <a:ea typeface="Calibri"/>
                <a:cs typeface="Calibri"/>
                <a:sym typeface="Calibri"/>
              </a:rPr>
              <a:t>8</a:t>
            </a:r>
            <a:r>
              <a:rPr lang="ja-JP" altLang="ja-JP" sz="1200" b="0" i="0" u="none" strike="noStrike" cap="none" dirty="0">
                <a:solidFill>
                  <a:schemeClr val="dk1"/>
                </a:solidFill>
                <a:effectLst/>
                <a:latin typeface="Calibri"/>
                <a:ea typeface="Calibri"/>
                <a:cs typeface="Calibri"/>
                <a:sym typeface="Calibri"/>
              </a:rPr>
              <a:t>項目について検討を実施し、今回は採用の決め手となった「利用料金」や「社内情報の導入のしやすさ」について次のスライドから説明させていただきます。</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1853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a:solidFill>
                  <a:schemeClr val="dk1"/>
                </a:solidFill>
                <a:effectLst/>
                <a:latin typeface="Calibri"/>
                <a:ea typeface="Calibri"/>
                <a:cs typeface="Calibri"/>
                <a:sym typeface="Calibri"/>
              </a:rPr>
              <a:t>　まず、利用料金についてですが、それぞれの金額はこちらに記載の通りです。この中でも</a:t>
            </a:r>
            <a:r>
              <a:rPr lang="en-US" altLang="ja-JP" sz="1200" b="0" i="0" u="none" strike="noStrike" cap="none" dirty="0">
                <a:solidFill>
                  <a:schemeClr val="dk1"/>
                </a:solidFill>
                <a:effectLst/>
                <a:latin typeface="Calibri"/>
                <a:ea typeface="Calibri"/>
                <a:cs typeface="Calibri"/>
                <a:sym typeface="Calibri"/>
              </a:rPr>
              <a:t>Atlassian Intelligence</a:t>
            </a:r>
            <a:r>
              <a:rPr lang="ja-JP" altLang="ja-JP" sz="1200" b="0" i="0" u="none" strike="noStrike" cap="none" dirty="0">
                <a:solidFill>
                  <a:schemeClr val="dk1"/>
                </a:solidFill>
                <a:effectLst/>
                <a:latin typeface="Calibri"/>
                <a:ea typeface="Calibri"/>
                <a:cs typeface="Calibri"/>
                <a:sym typeface="Calibri"/>
              </a:rPr>
              <a:t>は</a:t>
            </a:r>
            <a:r>
              <a:rPr lang="en-US" altLang="ja-JP" sz="1200" b="0" i="0" u="none" strike="noStrike" cap="none" dirty="0">
                <a:solidFill>
                  <a:schemeClr val="dk1"/>
                </a:solidFill>
                <a:effectLst/>
                <a:latin typeface="Calibri"/>
                <a:ea typeface="Calibri"/>
                <a:cs typeface="Calibri"/>
                <a:sym typeface="Calibri"/>
              </a:rPr>
              <a:t>1</a:t>
            </a:r>
            <a:r>
              <a:rPr lang="ja-JP" altLang="ja-JP" sz="1200" b="0" i="0" u="none" strike="noStrike" cap="none" dirty="0">
                <a:solidFill>
                  <a:schemeClr val="dk1"/>
                </a:solidFill>
                <a:effectLst/>
                <a:latin typeface="Calibri"/>
                <a:ea typeface="Calibri"/>
                <a:cs typeface="Calibri"/>
                <a:sym typeface="Calibri"/>
              </a:rPr>
              <a:t>ユーザー当たり月額</a:t>
            </a:r>
            <a:r>
              <a:rPr lang="en-US" altLang="ja-JP" sz="1200" b="0" i="0" u="none" strike="noStrike" cap="none" dirty="0">
                <a:solidFill>
                  <a:schemeClr val="dk1"/>
                </a:solidFill>
                <a:effectLst/>
                <a:latin typeface="Calibri"/>
                <a:ea typeface="Calibri"/>
                <a:cs typeface="Calibri"/>
                <a:sym typeface="Calibri"/>
              </a:rPr>
              <a:t>7</a:t>
            </a:r>
            <a:r>
              <a:rPr lang="ja-JP" altLang="ja-JP" sz="1200" b="0" i="0" u="none" strike="noStrike" cap="none" dirty="0">
                <a:solidFill>
                  <a:schemeClr val="dk1"/>
                </a:solidFill>
                <a:effectLst/>
                <a:latin typeface="Calibri"/>
                <a:ea typeface="Calibri"/>
                <a:cs typeface="Calibri"/>
                <a:sym typeface="Calibri"/>
              </a:rPr>
              <a:t>ドルと、他の機能に比べ低コストということがわかります。</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7228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a:solidFill>
                  <a:schemeClr val="dk1"/>
                </a:solidFill>
                <a:effectLst/>
                <a:latin typeface="Calibri"/>
                <a:ea typeface="Calibri"/>
                <a:cs typeface="Calibri"/>
                <a:sym typeface="Calibri"/>
              </a:rPr>
              <a:t>　</a:t>
            </a:r>
            <a:r>
              <a:rPr lang="ja-JP" altLang="en-US" sz="1200" b="0" i="0" u="none" strike="noStrike" cap="none" dirty="0">
                <a:solidFill>
                  <a:schemeClr val="dk1"/>
                </a:solidFill>
                <a:effectLst/>
                <a:latin typeface="Calibri"/>
                <a:ea typeface="Calibri"/>
                <a:cs typeface="Calibri"/>
                <a:sym typeface="Calibri"/>
              </a:rPr>
              <a:t>次に</a:t>
            </a:r>
            <a:r>
              <a:rPr lang="ja-JP" altLang="ja-JP" sz="1200" b="0" i="0" u="none" strike="noStrike" cap="none" dirty="0">
                <a:solidFill>
                  <a:schemeClr val="dk1"/>
                </a:solidFill>
                <a:effectLst/>
                <a:latin typeface="Calibri"/>
                <a:ea typeface="Calibri"/>
                <a:cs typeface="Calibri"/>
                <a:sym typeface="Calibri"/>
              </a:rPr>
              <a:t>、社内情報の追加方法についてですが、「</a:t>
            </a:r>
            <a:r>
              <a:rPr lang="en-US" altLang="ja-JP" sz="1200" b="0" i="0" u="none" strike="noStrike" cap="none" dirty="0">
                <a:solidFill>
                  <a:schemeClr val="dk1"/>
                </a:solidFill>
                <a:effectLst/>
                <a:latin typeface="Calibri"/>
                <a:ea typeface="Calibri"/>
                <a:cs typeface="Calibri"/>
                <a:sym typeface="Calibri"/>
              </a:rPr>
              <a:t>ChatGPT</a:t>
            </a:r>
            <a:r>
              <a:rPr lang="ja-JP" altLang="ja-JP" sz="1200" b="0" i="0" u="none" strike="noStrike" cap="none" dirty="0">
                <a:solidFill>
                  <a:schemeClr val="dk1"/>
                </a:solidFill>
                <a:effectLst/>
                <a:latin typeface="Calibri"/>
                <a:ea typeface="Calibri"/>
                <a:cs typeface="Calibri"/>
                <a:sym typeface="Calibri"/>
              </a:rPr>
              <a:t>」や「</a:t>
            </a:r>
            <a:r>
              <a:rPr lang="en-US" altLang="ja-JP" sz="1200" b="0" i="0" u="none" strike="noStrike" cap="none" dirty="0">
                <a:solidFill>
                  <a:schemeClr val="dk1"/>
                </a:solidFill>
                <a:effectLst/>
                <a:latin typeface="Calibri"/>
                <a:ea typeface="Calibri"/>
                <a:cs typeface="Calibri"/>
                <a:sym typeface="Calibri"/>
              </a:rPr>
              <a:t>Perplexity</a:t>
            </a:r>
            <a:r>
              <a:rPr lang="ja-JP" altLang="ja-JP" sz="1200" b="0" i="0" u="none" strike="noStrike" cap="none" dirty="0">
                <a:solidFill>
                  <a:schemeClr val="dk1"/>
                </a:solidFill>
                <a:effectLst/>
                <a:latin typeface="Calibri"/>
                <a:ea typeface="Calibri"/>
                <a:cs typeface="Calibri"/>
                <a:sym typeface="Calibri"/>
              </a:rPr>
              <a:t>」は膨大なデータの登録や、専門的知識が必要です。一方「</a:t>
            </a:r>
            <a:r>
              <a:rPr lang="en-US" altLang="ja-JP" sz="1200" b="0" i="0" u="none" strike="noStrike" cap="none" dirty="0">
                <a:solidFill>
                  <a:schemeClr val="dk1"/>
                </a:solidFill>
                <a:effectLst/>
                <a:latin typeface="Calibri"/>
                <a:ea typeface="Calibri"/>
                <a:cs typeface="Calibri"/>
                <a:sym typeface="Calibri"/>
              </a:rPr>
              <a:t>Atlassian Intelligence</a:t>
            </a:r>
            <a:r>
              <a:rPr lang="ja-JP" altLang="ja-JP" sz="1200" b="0" i="0" u="none" strike="noStrike" cap="none" dirty="0">
                <a:solidFill>
                  <a:schemeClr val="dk1"/>
                </a:solidFill>
                <a:effectLst/>
                <a:latin typeface="Calibri"/>
                <a:ea typeface="Calibri"/>
                <a:cs typeface="Calibri"/>
                <a:sym typeface="Calibri"/>
              </a:rPr>
              <a:t>」もページ作成等のデータの登録は必要となりますが、</a:t>
            </a:r>
            <a:r>
              <a:rPr lang="en-US" altLang="ja-JP" sz="1200" b="0" i="0" u="none" strike="noStrike" cap="none" dirty="0">
                <a:solidFill>
                  <a:schemeClr val="dk1"/>
                </a:solidFill>
                <a:effectLst/>
                <a:latin typeface="Calibri"/>
                <a:ea typeface="Calibri"/>
                <a:cs typeface="Calibri"/>
                <a:sym typeface="Calibri"/>
              </a:rPr>
              <a:t>KCBS</a:t>
            </a:r>
            <a:r>
              <a:rPr lang="ja-JP" altLang="ja-JP" sz="1200" b="0" i="0" u="none" strike="noStrike" cap="none" dirty="0">
                <a:solidFill>
                  <a:schemeClr val="dk1"/>
                </a:solidFill>
                <a:effectLst/>
                <a:latin typeface="Calibri"/>
                <a:ea typeface="Calibri"/>
                <a:cs typeface="Calibri"/>
                <a:sym typeface="Calibri"/>
              </a:rPr>
              <a:t>事業部では既に</a:t>
            </a:r>
            <a:r>
              <a:rPr lang="en-US" altLang="ja-JP" sz="1200" b="0" i="0" u="none" strike="noStrike" cap="none" dirty="0">
                <a:solidFill>
                  <a:schemeClr val="dk1"/>
                </a:solidFill>
                <a:effectLst/>
                <a:latin typeface="Calibri"/>
                <a:ea typeface="Calibri"/>
                <a:cs typeface="Calibri"/>
                <a:sym typeface="Calibri"/>
              </a:rPr>
              <a:t>Confluence</a:t>
            </a:r>
            <a:r>
              <a:rPr lang="ja-JP" altLang="ja-JP" sz="1200" b="0" i="0" u="none" strike="noStrike" cap="none" dirty="0">
                <a:solidFill>
                  <a:schemeClr val="dk1"/>
                </a:solidFill>
                <a:effectLst/>
                <a:latin typeface="Calibri"/>
                <a:ea typeface="Calibri"/>
                <a:cs typeface="Calibri"/>
                <a:sym typeface="Calibri"/>
              </a:rPr>
              <a:t>に情報を蓄積中であり、案件や組織で運用されているという状況です。ノウハウを持っているメンバーも多いことから社内情報の登録等の導入コストも他機能に比べ低いと考えられます。</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8360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a:solidFill>
                  <a:schemeClr val="dk1"/>
                </a:solidFill>
                <a:effectLst/>
                <a:latin typeface="Calibri"/>
                <a:ea typeface="Calibri"/>
                <a:cs typeface="Calibri"/>
                <a:sym typeface="Calibri"/>
              </a:rPr>
              <a:t>　</a:t>
            </a:r>
            <a:r>
              <a:rPr lang="ja-JP" altLang="en-US" sz="1200" b="0" i="0" u="none" strike="noStrike" cap="none" dirty="0">
                <a:solidFill>
                  <a:schemeClr val="dk1"/>
                </a:solidFill>
                <a:effectLst/>
                <a:latin typeface="Calibri"/>
                <a:ea typeface="Calibri"/>
                <a:cs typeface="Calibri"/>
                <a:sym typeface="Calibri"/>
              </a:rPr>
              <a:t>前のスライドまでの</a:t>
            </a:r>
            <a:r>
              <a:rPr lang="ja-JP" altLang="ja-JP" sz="1200" b="0" i="0" u="none" strike="noStrike" cap="none" dirty="0">
                <a:solidFill>
                  <a:schemeClr val="dk1"/>
                </a:solidFill>
                <a:effectLst/>
                <a:latin typeface="Calibri"/>
                <a:ea typeface="Calibri"/>
                <a:cs typeface="Calibri"/>
                <a:sym typeface="Calibri"/>
              </a:rPr>
              <a:t>検討結果より、今回は「</a:t>
            </a:r>
            <a:r>
              <a:rPr lang="en-US" altLang="ja-JP" sz="1200" b="0" i="0" u="none" strike="noStrike" cap="none" dirty="0">
                <a:solidFill>
                  <a:schemeClr val="dk1"/>
                </a:solidFill>
                <a:effectLst/>
                <a:latin typeface="Calibri"/>
                <a:ea typeface="Calibri"/>
                <a:cs typeface="Calibri"/>
                <a:sym typeface="Calibri"/>
              </a:rPr>
              <a:t>Atlassian Intelligence</a:t>
            </a:r>
            <a:r>
              <a:rPr lang="ja-JP" altLang="ja-JP" sz="1200" b="0" i="0" u="none" strike="noStrike" cap="none" dirty="0">
                <a:solidFill>
                  <a:schemeClr val="dk1"/>
                </a:solidFill>
                <a:effectLst/>
                <a:latin typeface="Calibri"/>
                <a:ea typeface="Calibri"/>
                <a:cs typeface="Calibri"/>
                <a:sym typeface="Calibri"/>
              </a:rPr>
              <a:t>」のサービスを採用するに至りました。</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3149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a:solidFill>
                  <a:schemeClr val="dk1"/>
                </a:solidFill>
                <a:effectLst/>
                <a:latin typeface="Calibri"/>
                <a:ea typeface="Calibri"/>
                <a:cs typeface="Calibri"/>
                <a:sym typeface="Calibri"/>
              </a:rPr>
              <a:t>今回は</a:t>
            </a:r>
            <a:r>
              <a:rPr kumimoji="1" lang="en-US" altLang="ja-JP" dirty="0">
                <a:latin typeface="メイリオ" panose="020B0604030504040204" pitchFamily="50" charset="-128"/>
                <a:ea typeface="メイリオ" panose="020B0604030504040204" pitchFamily="50" charset="-128"/>
              </a:rPr>
              <a:t>Atlassian Intelligence</a:t>
            </a:r>
            <a:r>
              <a:rPr lang="ja-JP" altLang="ja-JP" sz="1200" b="0" i="0" u="none" strike="noStrike" cap="none" dirty="0">
                <a:solidFill>
                  <a:schemeClr val="dk1"/>
                </a:solidFill>
                <a:effectLst/>
                <a:latin typeface="Calibri"/>
                <a:ea typeface="Calibri"/>
                <a:cs typeface="Calibri"/>
                <a:sym typeface="Calibri"/>
              </a:rPr>
              <a:t>の検索機能</a:t>
            </a:r>
            <a:r>
              <a:rPr lang="ja-JP" altLang="en-US" sz="1200" b="0" i="0" u="none" strike="noStrike" cap="none" dirty="0">
                <a:solidFill>
                  <a:schemeClr val="dk1"/>
                </a:solidFill>
                <a:effectLst/>
                <a:latin typeface="Calibri"/>
                <a:ea typeface="Calibri"/>
                <a:cs typeface="Calibri"/>
                <a:sym typeface="Calibri"/>
              </a:rPr>
              <a:t>を活用します。</a:t>
            </a:r>
            <a:r>
              <a:rPr lang="ja-JP" altLang="ja-JP" sz="1200" b="0" i="0" u="none" strike="noStrike" cap="none" dirty="0">
                <a:solidFill>
                  <a:schemeClr val="dk1"/>
                </a:solidFill>
                <a:effectLst/>
                <a:latin typeface="Calibri"/>
                <a:ea typeface="Calibri"/>
                <a:cs typeface="Calibri"/>
                <a:sym typeface="Calibri"/>
              </a:rPr>
              <a:t>この機能の利用手順についてですが、まず、ブラウザ上で</a:t>
            </a:r>
            <a:r>
              <a:rPr lang="en-US" altLang="ja-JP" sz="1200" b="0" i="0" u="none" strike="noStrike" cap="none" dirty="0">
                <a:solidFill>
                  <a:schemeClr val="dk1"/>
                </a:solidFill>
                <a:effectLst/>
                <a:latin typeface="Calibri"/>
                <a:ea typeface="Calibri"/>
                <a:cs typeface="Calibri"/>
                <a:sym typeface="Calibri"/>
              </a:rPr>
              <a:t>Confluence</a:t>
            </a:r>
            <a:r>
              <a:rPr lang="ja-JP" altLang="ja-JP" sz="1200" b="0" i="0" u="none" strike="noStrike" cap="none" dirty="0">
                <a:solidFill>
                  <a:schemeClr val="dk1"/>
                </a:solidFill>
                <a:effectLst/>
                <a:latin typeface="Calibri"/>
                <a:ea typeface="Calibri"/>
                <a:cs typeface="Calibri"/>
                <a:sym typeface="Calibri"/>
              </a:rPr>
              <a:t>のページにログイン後、</a:t>
            </a:r>
            <a:r>
              <a:rPr lang="en-US" altLang="ja-JP" sz="1200" b="0" i="0" u="none" strike="noStrike" cap="none" dirty="0">
                <a:solidFill>
                  <a:schemeClr val="dk1"/>
                </a:solidFill>
                <a:effectLst/>
                <a:latin typeface="Calibri"/>
                <a:ea typeface="Calibri"/>
                <a:cs typeface="Calibri"/>
                <a:sym typeface="Calibri"/>
              </a:rPr>
              <a:t>②</a:t>
            </a:r>
            <a:r>
              <a:rPr lang="ja-JP" altLang="ja-JP" sz="1200" b="0" i="0" u="none" strike="noStrike" cap="none" dirty="0">
                <a:solidFill>
                  <a:schemeClr val="dk1"/>
                </a:solidFill>
                <a:effectLst/>
                <a:latin typeface="Calibri"/>
                <a:ea typeface="Calibri"/>
                <a:cs typeface="Calibri"/>
                <a:sym typeface="Calibri"/>
              </a:rPr>
              <a:t>検索ボックス上に検索内容を記述して、</a:t>
            </a:r>
            <a:r>
              <a:rPr lang="en-US" altLang="ja-JP" sz="1200" b="0" i="0" u="none" strike="noStrike" cap="none" dirty="0">
                <a:solidFill>
                  <a:schemeClr val="dk1"/>
                </a:solidFill>
                <a:effectLst/>
                <a:latin typeface="Calibri"/>
                <a:ea typeface="Calibri"/>
                <a:cs typeface="Calibri"/>
                <a:sym typeface="Calibri"/>
              </a:rPr>
              <a:t>③</a:t>
            </a:r>
            <a:r>
              <a:rPr lang="ja-JP" altLang="ja-JP" sz="1200" b="0" i="0" u="none" strike="noStrike" cap="none" dirty="0">
                <a:solidFill>
                  <a:schemeClr val="dk1"/>
                </a:solidFill>
                <a:effectLst/>
                <a:latin typeface="Calibri"/>
                <a:ea typeface="Calibri"/>
                <a:cs typeface="Calibri"/>
                <a:sym typeface="Calibri"/>
              </a:rPr>
              <a:t>「</a:t>
            </a:r>
            <a:r>
              <a:rPr lang="en-US" altLang="ja-JP" sz="1200" b="0" i="0" u="none" strike="noStrike" cap="none" dirty="0">
                <a:solidFill>
                  <a:schemeClr val="dk1"/>
                </a:solidFill>
                <a:effectLst/>
                <a:latin typeface="Calibri"/>
                <a:ea typeface="Calibri"/>
                <a:cs typeface="Calibri"/>
                <a:sym typeface="Calibri"/>
              </a:rPr>
              <a:t>AskAI</a:t>
            </a:r>
            <a:r>
              <a:rPr lang="ja-JP" altLang="ja-JP" sz="1200" b="0" i="0" u="none" strike="noStrike" cap="none" dirty="0">
                <a:solidFill>
                  <a:schemeClr val="dk1"/>
                </a:solidFill>
                <a:effectLst/>
                <a:latin typeface="Calibri"/>
                <a:ea typeface="Calibri"/>
                <a:cs typeface="Calibri"/>
                <a:sym typeface="Calibri"/>
              </a:rPr>
              <a:t>」ボタンを押下することによって、検索した結果が表示されるようになっています。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616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a:solidFill>
                  <a:schemeClr val="dk1"/>
                </a:solidFill>
                <a:effectLst/>
                <a:latin typeface="Calibri"/>
                <a:ea typeface="Calibri"/>
                <a:cs typeface="Calibri"/>
                <a:sym typeface="Calibri"/>
              </a:rPr>
              <a:t>今回は</a:t>
            </a:r>
            <a:r>
              <a:rPr kumimoji="1" lang="en-US" altLang="ja-JP" dirty="0">
                <a:latin typeface="メイリオ" panose="020B0604030504040204" pitchFamily="50" charset="-128"/>
                <a:ea typeface="メイリオ" panose="020B0604030504040204" pitchFamily="50" charset="-128"/>
              </a:rPr>
              <a:t>Atlassian Intelligence</a:t>
            </a:r>
            <a:r>
              <a:rPr lang="ja-JP" altLang="ja-JP" sz="1200" b="0" i="0" u="none" strike="noStrike" cap="none" dirty="0">
                <a:solidFill>
                  <a:schemeClr val="dk1"/>
                </a:solidFill>
                <a:effectLst/>
                <a:latin typeface="Calibri"/>
                <a:ea typeface="Calibri"/>
                <a:cs typeface="Calibri"/>
                <a:sym typeface="Calibri"/>
              </a:rPr>
              <a:t>の検索機能</a:t>
            </a:r>
            <a:r>
              <a:rPr lang="ja-JP" altLang="en-US" sz="1200" b="0" i="0" u="none" strike="noStrike" cap="none" dirty="0">
                <a:solidFill>
                  <a:schemeClr val="dk1"/>
                </a:solidFill>
                <a:effectLst/>
                <a:latin typeface="Calibri"/>
                <a:ea typeface="Calibri"/>
                <a:cs typeface="Calibri"/>
                <a:sym typeface="Calibri"/>
              </a:rPr>
              <a:t>を活用します。</a:t>
            </a:r>
            <a:r>
              <a:rPr lang="ja-JP" altLang="ja-JP" sz="1200" b="0" i="0" u="none" strike="noStrike" cap="none" dirty="0">
                <a:solidFill>
                  <a:schemeClr val="dk1"/>
                </a:solidFill>
                <a:effectLst/>
                <a:latin typeface="Calibri"/>
                <a:ea typeface="Calibri"/>
                <a:cs typeface="Calibri"/>
                <a:sym typeface="Calibri"/>
              </a:rPr>
              <a:t>この機能の利用手順についてですが、まず、ブラウザ上で</a:t>
            </a:r>
            <a:r>
              <a:rPr lang="en-US" altLang="ja-JP" sz="1200" b="0" i="0" u="none" strike="noStrike" cap="none" dirty="0">
                <a:solidFill>
                  <a:schemeClr val="dk1"/>
                </a:solidFill>
                <a:effectLst/>
                <a:latin typeface="Calibri"/>
                <a:ea typeface="Calibri"/>
                <a:cs typeface="Calibri"/>
                <a:sym typeface="Calibri"/>
              </a:rPr>
              <a:t>Confluence</a:t>
            </a:r>
            <a:r>
              <a:rPr lang="ja-JP" altLang="ja-JP" sz="1200" b="0" i="0" u="none" strike="noStrike" cap="none" dirty="0">
                <a:solidFill>
                  <a:schemeClr val="dk1"/>
                </a:solidFill>
                <a:effectLst/>
                <a:latin typeface="Calibri"/>
                <a:ea typeface="Calibri"/>
                <a:cs typeface="Calibri"/>
                <a:sym typeface="Calibri"/>
              </a:rPr>
              <a:t>のページにログイン後、</a:t>
            </a:r>
            <a:r>
              <a:rPr lang="en-US" altLang="ja-JP" sz="1200" b="0" i="0" u="none" strike="noStrike" cap="none" dirty="0">
                <a:solidFill>
                  <a:schemeClr val="dk1"/>
                </a:solidFill>
                <a:effectLst/>
                <a:latin typeface="Calibri"/>
                <a:ea typeface="Calibri"/>
                <a:cs typeface="Calibri"/>
                <a:sym typeface="Calibri"/>
              </a:rPr>
              <a:t>②</a:t>
            </a:r>
            <a:r>
              <a:rPr lang="ja-JP" altLang="ja-JP" sz="1200" b="0" i="0" u="none" strike="noStrike" cap="none" dirty="0">
                <a:solidFill>
                  <a:schemeClr val="dk1"/>
                </a:solidFill>
                <a:effectLst/>
                <a:latin typeface="Calibri"/>
                <a:ea typeface="Calibri"/>
                <a:cs typeface="Calibri"/>
                <a:sym typeface="Calibri"/>
              </a:rPr>
              <a:t>検索ボックス上に検索内容を記述して、</a:t>
            </a:r>
            <a:r>
              <a:rPr lang="en-US" altLang="ja-JP" sz="1200" b="0" i="0" u="none" strike="noStrike" cap="none" dirty="0">
                <a:solidFill>
                  <a:schemeClr val="dk1"/>
                </a:solidFill>
                <a:effectLst/>
                <a:latin typeface="Calibri"/>
                <a:ea typeface="Calibri"/>
                <a:cs typeface="Calibri"/>
                <a:sym typeface="Calibri"/>
              </a:rPr>
              <a:t>③</a:t>
            </a:r>
            <a:r>
              <a:rPr lang="ja-JP" altLang="ja-JP" sz="1200" b="0" i="0" u="none" strike="noStrike" cap="none" dirty="0">
                <a:solidFill>
                  <a:schemeClr val="dk1"/>
                </a:solidFill>
                <a:effectLst/>
                <a:latin typeface="Calibri"/>
                <a:ea typeface="Calibri"/>
                <a:cs typeface="Calibri"/>
                <a:sym typeface="Calibri"/>
              </a:rPr>
              <a:t>「</a:t>
            </a:r>
            <a:r>
              <a:rPr lang="en-US" altLang="ja-JP" sz="1200" b="0" i="0" u="none" strike="noStrike" cap="none" dirty="0">
                <a:solidFill>
                  <a:schemeClr val="dk1"/>
                </a:solidFill>
                <a:effectLst/>
                <a:latin typeface="Calibri"/>
                <a:ea typeface="Calibri"/>
                <a:cs typeface="Calibri"/>
                <a:sym typeface="Calibri"/>
              </a:rPr>
              <a:t>AskAI</a:t>
            </a:r>
            <a:r>
              <a:rPr lang="ja-JP" altLang="ja-JP" sz="1200" b="0" i="0" u="none" strike="noStrike" cap="none" dirty="0">
                <a:solidFill>
                  <a:schemeClr val="dk1"/>
                </a:solidFill>
                <a:effectLst/>
                <a:latin typeface="Calibri"/>
                <a:ea typeface="Calibri"/>
                <a:cs typeface="Calibri"/>
                <a:sym typeface="Calibri"/>
              </a:rPr>
              <a:t>」ボタンを押下することによって、検索した結果が表示されるようになっています。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835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ja-JP" sz="1200" b="0" i="0" u="none" strike="noStrike" cap="none" dirty="0">
                <a:solidFill>
                  <a:schemeClr val="dk1"/>
                </a:solidFill>
                <a:effectLst/>
                <a:latin typeface="Calibri"/>
                <a:ea typeface="Calibri"/>
                <a:cs typeface="Calibri"/>
                <a:sym typeface="Calibri"/>
              </a:rPr>
              <a:t>これでも十分検索は可能なのですが、さらに利便性を向上させ、みんなに使ってもらえるにはどうしたらいいか検討し、チームメンバーに相談したところ</a:t>
            </a:r>
            <a:r>
              <a:rPr lang="en-US" altLang="ja-JP" sz="1200" b="0" i="0" u="none" strike="noStrike" cap="none" dirty="0">
                <a:solidFill>
                  <a:schemeClr val="dk1"/>
                </a:solidFill>
                <a:effectLst/>
                <a:latin typeface="Calibri"/>
                <a:ea typeface="Calibri"/>
                <a:cs typeface="Calibri"/>
                <a:sym typeface="Calibri"/>
              </a:rPr>
              <a:t>Slack</a:t>
            </a:r>
            <a:r>
              <a:rPr lang="ja-JP" altLang="ja-JP" sz="1200" b="0" i="0" u="none" strike="noStrike" cap="none" dirty="0">
                <a:solidFill>
                  <a:schemeClr val="dk1"/>
                </a:solidFill>
                <a:effectLst/>
                <a:latin typeface="Calibri"/>
                <a:ea typeface="Calibri"/>
                <a:cs typeface="Calibri"/>
                <a:sym typeface="Calibri"/>
              </a:rPr>
              <a:t>の「</a:t>
            </a:r>
            <a:r>
              <a:rPr lang="en-US" altLang="ja-JP" sz="1200" b="0" i="0" u="none" strike="noStrike" cap="none" dirty="0">
                <a:solidFill>
                  <a:schemeClr val="dk1"/>
                </a:solidFill>
                <a:effectLst/>
                <a:latin typeface="Calibri"/>
                <a:ea typeface="Calibri"/>
                <a:cs typeface="Calibri"/>
                <a:sym typeface="Calibri"/>
              </a:rPr>
              <a:t>KaIND</a:t>
            </a:r>
            <a:r>
              <a:rPr lang="ja-JP" altLang="ja-JP" sz="1200" b="0" i="0" u="none" strike="noStrike" cap="none" dirty="0">
                <a:solidFill>
                  <a:schemeClr val="dk1"/>
                </a:solidFill>
                <a:effectLst/>
                <a:latin typeface="Calibri"/>
                <a:ea typeface="Calibri"/>
                <a:cs typeface="Calibri"/>
                <a:sym typeface="Calibri"/>
              </a:rPr>
              <a:t>」アプリが使いやすいという意見がありました。</a:t>
            </a: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875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b="0" i="0" u="none" strike="noStrike" cap="none" dirty="0">
                <a:solidFill>
                  <a:schemeClr val="dk1"/>
                </a:solidFill>
                <a:effectLst/>
                <a:latin typeface="Calibri"/>
                <a:ea typeface="Calibri"/>
                <a:cs typeface="Calibri"/>
                <a:sym typeface="Calibri"/>
              </a:rPr>
              <a:t>アジェンダになります。上から順を追って説明させていただきます。</a:t>
            </a:r>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altLang="ja-JP" sz="1200" b="0" i="0" u="none" strike="noStrike" cap="none" smtClean="0">
                <a:solidFill>
                  <a:schemeClr val="dk1"/>
                </a:solidFill>
                <a:latin typeface="Calibri"/>
                <a:ea typeface="Calibri"/>
                <a:cs typeface="Calibri"/>
                <a:sym typeface="Calibri"/>
              </a:rPr>
              <a:t>2</a:t>
            </a:fld>
            <a:endParaRPr lang="ja-JP" alt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104988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ja-JP" sz="1200" b="0" i="0" u="none" strike="noStrike" cap="none" dirty="0">
                <a:solidFill>
                  <a:schemeClr val="dk1"/>
                </a:solidFill>
                <a:effectLst/>
                <a:latin typeface="Calibri"/>
                <a:ea typeface="Calibri"/>
                <a:cs typeface="Calibri"/>
                <a:sym typeface="Calibri"/>
              </a:rPr>
              <a:t>Slack</a:t>
            </a:r>
            <a:r>
              <a:rPr lang="ja-JP" altLang="ja-JP" sz="1200" b="0" i="0" u="none" strike="noStrike" cap="none" dirty="0">
                <a:solidFill>
                  <a:schemeClr val="dk1"/>
                </a:solidFill>
                <a:effectLst/>
                <a:latin typeface="Calibri"/>
                <a:ea typeface="Calibri"/>
                <a:cs typeface="Calibri"/>
                <a:sym typeface="Calibri"/>
              </a:rPr>
              <a:t>の</a:t>
            </a:r>
            <a:r>
              <a:rPr lang="en-US" altLang="ja-JP" sz="1200" b="0" i="0" u="none" strike="noStrike" cap="none" dirty="0">
                <a:solidFill>
                  <a:schemeClr val="dk1"/>
                </a:solidFill>
                <a:effectLst/>
                <a:latin typeface="Calibri"/>
                <a:ea typeface="Calibri"/>
                <a:cs typeface="Calibri"/>
                <a:sym typeface="Calibri"/>
              </a:rPr>
              <a:t>KaIND</a:t>
            </a:r>
            <a:r>
              <a:rPr lang="ja-JP" altLang="ja-JP" sz="1200" b="0" i="0" u="none" strike="noStrike" cap="none" dirty="0">
                <a:solidFill>
                  <a:schemeClr val="dk1"/>
                </a:solidFill>
                <a:effectLst/>
                <a:latin typeface="Calibri"/>
                <a:ea typeface="Calibri"/>
                <a:cs typeface="Calibri"/>
                <a:sym typeface="Calibri"/>
              </a:rPr>
              <a:t>アプリですが、画像のように、</a:t>
            </a:r>
            <a:r>
              <a:rPr lang="en-US" altLang="ja-JP" sz="1200" b="0" i="0" u="none" strike="noStrike" cap="none" dirty="0">
                <a:solidFill>
                  <a:schemeClr val="dk1"/>
                </a:solidFill>
                <a:effectLst/>
                <a:latin typeface="Calibri"/>
                <a:ea typeface="Calibri"/>
                <a:cs typeface="Calibri"/>
                <a:sym typeface="Calibri"/>
              </a:rPr>
              <a:t>Slack</a:t>
            </a:r>
            <a:r>
              <a:rPr lang="ja-JP" altLang="ja-JP" sz="1200" b="0" i="0" u="none" strike="noStrike" cap="none" dirty="0">
                <a:solidFill>
                  <a:schemeClr val="dk1"/>
                </a:solidFill>
                <a:effectLst/>
                <a:latin typeface="Calibri"/>
                <a:ea typeface="Calibri"/>
                <a:cs typeface="Calibri"/>
                <a:sym typeface="Calibri"/>
              </a:rPr>
              <a:t>から直接</a:t>
            </a:r>
            <a:r>
              <a:rPr lang="en-US" altLang="ja-JP" sz="1200" b="0" i="0" u="none" strike="noStrike" cap="none" dirty="0">
                <a:solidFill>
                  <a:schemeClr val="dk1"/>
                </a:solidFill>
                <a:effectLst/>
                <a:latin typeface="Calibri"/>
                <a:ea typeface="Calibri"/>
                <a:cs typeface="Calibri"/>
                <a:sym typeface="Calibri"/>
              </a:rPr>
              <a:t>KaIND</a:t>
            </a:r>
            <a:r>
              <a:rPr lang="ja-JP" altLang="ja-JP" sz="1200" b="0" i="0" u="none" strike="noStrike" cap="none" dirty="0">
                <a:solidFill>
                  <a:schemeClr val="dk1"/>
                </a:solidFill>
                <a:effectLst/>
                <a:latin typeface="Calibri"/>
                <a:ea typeface="Calibri"/>
                <a:cs typeface="Calibri"/>
                <a:sym typeface="Calibri"/>
              </a:rPr>
              <a:t>に質問をすることができるアプリとなっています。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64416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r>
              <a:rPr lang="ja-JP" altLang="ja-JP" sz="1200" b="0" i="0" u="none" strike="noStrike" cap="none" dirty="0">
                <a:solidFill>
                  <a:schemeClr val="dk1"/>
                </a:solidFill>
                <a:effectLst/>
                <a:latin typeface="Calibri"/>
                <a:ea typeface="Calibri"/>
                <a:cs typeface="Calibri"/>
                <a:sym typeface="Calibri"/>
              </a:rPr>
              <a:t>「</a:t>
            </a:r>
            <a:r>
              <a:rPr lang="en-US" altLang="ja-JP" sz="1200" b="0" i="0" u="none" strike="noStrike" cap="none" dirty="0">
                <a:solidFill>
                  <a:schemeClr val="dk1"/>
                </a:solidFill>
                <a:effectLst/>
                <a:latin typeface="Calibri"/>
                <a:ea typeface="Calibri"/>
                <a:cs typeface="Calibri"/>
                <a:sym typeface="Calibri"/>
              </a:rPr>
              <a:t>Atlassian Intelligence</a:t>
            </a:r>
            <a:r>
              <a:rPr lang="ja-JP" altLang="ja-JP" sz="1200" b="0" i="0" u="none" strike="noStrike" cap="none" dirty="0">
                <a:solidFill>
                  <a:schemeClr val="dk1"/>
                </a:solidFill>
                <a:effectLst/>
                <a:latin typeface="Calibri"/>
                <a:ea typeface="Calibri"/>
                <a:cs typeface="Calibri"/>
                <a:sym typeface="Calibri"/>
              </a:rPr>
              <a:t>」も</a:t>
            </a:r>
            <a:r>
              <a:rPr lang="en-US" altLang="ja-JP" sz="1200" b="0" i="0" u="none" strike="noStrike" cap="none" dirty="0">
                <a:solidFill>
                  <a:schemeClr val="dk1"/>
                </a:solidFill>
                <a:effectLst/>
                <a:latin typeface="Calibri"/>
                <a:ea typeface="Calibri"/>
                <a:cs typeface="Calibri"/>
                <a:sym typeface="Calibri"/>
              </a:rPr>
              <a:t>KaIND</a:t>
            </a:r>
            <a:r>
              <a:rPr lang="ja-JP" altLang="ja-JP" sz="1200" b="0" i="0" u="none" strike="noStrike" cap="none" dirty="0">
                <a:solidFill>
                  <a:schemeClr val="dk1"/>
                </a:solidFill>
                <a:effectLst/>
                <a:latin typeface="Calibri"/>
                <a:ea typeface="Calibri"/>
                <a:cs typeface="Calibri"/>
                <a:sym typeface="Calibri"/>
              </a:rPr>
              <a:t>と同様に</a:t>
            </a:r>
            <a:r>
              <a:rPr lang="en-US" altLang="ja-JP" sz="1200" b="0" i="0" u="none" strike="noStrike" cap="none" dirty="0">
                <a:solidFill>
                  <a:schemeClr val="dk1"/>
                </a:solidFill>
                <a:effectLst/>
                <a:latin typeface="Calibri"/>
                <a:ea typeface="Calibri"/>
                <a:cs typeface="Calibri"/>
                <a:sym typeface="Calibri"/>
              </a:rPr>
              <a:t>Slack</a:t>
            </a:r>
            <a:r>
              <a:rPr lang="ja-JP" altLang="ja-JP" sz="1200" b="0" i="0" u="none" strike="noStrike" cap="none" dirty="0">
                <a:solidFill>
                  <a:schemeClr val="dk1"/>
                </a:solidFill>
                <a:effectLst/>
                <a:latin typeface="Calibri"/>
                <a:ea typeface="Calibri"/>
                <a:cs typeface="Calibri"/>
                <a:sym typeface="Calibri"/>
              </a:rPr>
              <a:t>から直接検索できればもっと気軽に使えるようになるのではないかと思いました。また、</a:t>
            </a:r>
            <a:r>
              <a:rPr lang="en-US" altLang="ja-JP" sz="1200" b="0" i="0" u="none" strike="noStrike" cap="none" dirty="0">
                <a:solidFill>
                  <a:schemeClr val="dk1"/>
                </a:solidFill>
                <a:effectLst/>
                <a:latin typeface="Calibri"/>
                <a:ea typeface="Calibri"/>
                <a:cs typeface="Calibri"/>
                <a:sym typeface="Calibri"/>
              </a:rPr>
              <a:t>Slack</a:t>
            </a:r>
            <a:r>
              <a:rPr lang="ja-JP" altLang="ja-JP" sz="1200" b="0" i="0" u="none" strike="noStrike" cap="none" dirty="0">
                <a:solidFill>
                  <a:schemeClr val="dk1"/>
                </a:solidFill>
                <a:effectLst/>
                <a:latin typeface="Calibri"/>
                <a:ea typeface="Calibri"/>
                <a:cs typeface="Calibri"/>
                <a:sym typeface="Calibri"/>
              </a:rPr>
              <a:t>は全社展開されたコミュニケーションツールのため、利用頻度も高くなるのではないかと考え、今回</a:t>
            </a:r>
            <a:r>
              <a:rPr lang="en-US" altLang="ja-JP" sz="1200" b="0" i="0" u="none" strike="noStrike" cap="none" dirty="0">
                <a:solidFill>
                  <a:schemeClr val="dk1"/>
                </a:solidFill>
                <a:effectLst/>
                <a:latin typeface="Calibri"/>
                <a:ea typeface="Calibri"/>
                <a:cs typeface="Calibri"/>
                <a:sym typeface="Calibri"/>
              </a:rPr>
              <a:t>Slack</a:t>
            </a:r>
            <a:r>
              <a:rPr lang="ja-JP" altLang="ja-JP" sz="1200" b="0" i="0" u="none" strike="noStrike" cap="none" dirty="0">
                <a:solidFill>
                  <a:schemeClr val="dk1"/>
                </a:solidFill>
                <a:effectLst/>
                <a:latin typeface="Calibri"/>
                <a:ea typeface="Calibri"/>
                <a:cs typeface="Calibri"/>
                <a:sym typeface="Calibri"/>
              </a:rPr>
              <a:t>から直接検索できるアプリを開発するに至りました。</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2642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a:solidFill>
                  <a:schemeClr val="dk1"/>
                </a:solidFill>
                <a:effectLst/>
                <a:latin typeface="Calibri"/>
                <a:ea typeface="Calibri"/>
                <a:cs typeface="Calibri"/>
                <a:sym typeface="Calibri"/>
              </a:rPr>
              <a:t>　開発したアプリはこちらになります。「コンシャチ」アプリといい、</a:t>
            </a:r>
            <a:r>
              <a:rPr lang="en-US" altLang="ja-JP" sz="1200" b="0" i="0" u="none" strike="noStrike" cap="none" dirty="0">
                <a:solidFill>
                  <a:schemeClr val="dk1"/>
                </a:solidFill>
                <a:effectLst/>
                <a:latin typeface="Calibri"/>
                <a:ea typeface="Calibri"/>
                <a:cs typeface="Calibri"/>
                <a:sym typeface="Calibri"/>
              </a:rPr>
              <a:t>Slack</a:t>
            </a:r>
            <a:r>
              <a:rPr lang="ja-JP" altLang="ja-JP" sz="1200" b="0" i="0" u="none" strike="noStrike" cap="none" dirty="0">
                <a:solidFill>
                  <a:schemeClr val="dk1"/>
                </a:solidFill>
                <a:effectLst/>
                <a:latin typeface="Calibri"/>
                <a:ea typeface="Calibri"/>
                <a:cs typeface="Calibri"/>
                <a:sym typeface="Calibri"/>
              </a:rPr>
              <a:t>から直接</a:t>
            </a:r>
            <a:r>
              <a:rPr lang="en-US" altLang="ja-JP" sz="1200" b="0" i="0" u="none" strike="noStrike" cap="none" dirty="0">
                <a:solidFill>
                  <a:schemeClr val="dk1"/>
                </a:solidFill>
                <a:effectLst/>
                <a:latin typeface="Calibri"/>
                <a:ea typeface="Calibri"/>
                <a:cs typeface="Calibri"/>
                <a:sym typeface="Calibri"/>
              </a:rPr>
              <a:t>Confluence</a:t>
            </a:r>
            <a:r>
              <a:rPr lang="ja-JP" altLang="en-US" sz="1200" b="0" i="0" u="none" strike="noStrike" cap="none" dirty="0">
                <a:solidFill>
                  <a:schemeClr val="dk1"/>
                </a:solidFill>
                <a:effectLst/>
                <a:latin typeface="Calibri"/>
                <a:ea typeface="Calibri"/>
                <a:cs typeface="Calibri"/>
                <a:sym typeface="Calibri"/>
              </a:rPr>
              <a:t>を</a:t>
            </a:r>
            <a:r>
              <a:rPr lang="en-US" altLang="ja-JP" sz="1200" b="0" i="0" u="none" strike="noStrike" cap="none" dirty="0">
                <a:solidFill>
                  <a:schemeClr val="dk1"/>
                </a:solidFill>
                <a:effectLst/>
                <a:latin typeface="Calibri"/>
                <a:ea typeface="Calibri"/>
                <a:cs typeface="Calibri"/>
                <a:sym typeface="Calibri"/>
              </a:rPr>
              <a:t>AI</a:t>
            </a:r>
            <a:r>
              <a:rPr lang="ja-JP" altLang="ja-JP" sz="1200" b="0" i="0" u="none" strike="noStrike" cap="none" dirty="0">
                <a:solidFill>
                  <a:schemeClr val="dk1"/>
                </a:solidFill>
                <a:effectLst/>
                <a:latin typeface="Calibri"/>
                <a:ea typeface="Calibri"/>
                <a:cs typeface="Calibri"/>
                <a:sym typeface="Calibri"/>
              </a:rPr>
              <a:t>検索できるアプリとなっています。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18351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a:solidFill>
                  <a:schemeClr val="dk1"/>
                </a:solidFill>
                <a:effectLst/>
                <a:latin typeface="Calibri"/>
                <a:ea typeface="Calibri"/>
                <a:cs typeface="Calibri"/>
                <a:sym typeface="Calibri"/>
              </a:rPr>
              <a:t>　アプリの大まかな流れとしてはこちらのフローの通りで、送信、検索、編集、返信、表示、となっており、今回</a:t>
            </a:r>
            <a:r>
              <a:rPr lang="ja-JP" altLang="en-US" sz="1200" b="0" i="0" u="none" strike="noStrike" cap="none" dirty="0">
                <a:solidFill>
                  <a:schemeClr val="dk1"/>
                </a:solidFill>
                <a:effectLst/>
                <a:latin typeface="Calibri"/>
                <a:ea typeface="Calibri"/>
                <a:cs typeface="Calibri"/>
                <a:sym typeface="Calibri"/>
              </a:rPr>
              <a:t>この（さす）</a:t>
            </a:r>
            <a:r>
              <a:rPr lang="ja-JP" altLang="ja-JP" sz="1200" b="0" i="0" u="none" strike="noStrike" cap="none" dirty="0">
                <a:solidFill>
                  <a:schemeClr val="dk1"/>
                </a:solidFill>
                <a:effectLst/>
                <a:latin typeface="Calibri"/>
                <a:ea typeface="Calibri"/>
                <a:cs typeface="Calibri"/>
                <a:sym typeface="Calibri"/>
              </a:rPr>
              <a:t>検索処理で「</a:t>
            </a:r>
            <a:r>
              <a:rPr lang="en-US" altLang="ja-JP" sz="1200" b="0" i="0" u="none" strike="noStrike" cap="none" dirty="0">
                <a:solidFill>
                  <a:schemeClr val="dk1"/>
                </a:solidFill>
                <a:effectLst/>
                <a:latin typeface="Calibri"/>
                <a:ea typeface="Calibri"/>
                <a:cs typeface="Calibri"/>
                <a:sym typeface="Calibri"/>
              </a:rPr>
              <a:t>Atlassian Intelligence</a:t>
            </a:r>
            <a:r>
              <a:rPr lang="ja-JP" altLang="ja-JP" sz="1200" b="0" i="0" u="none" strike="noStrike" cap="none" dirty="0">
                <a:solidFill>
                  <a:schemeClr val="dk1"/>
                </a:solidFill>
                <a:effectLst/>
                <a:latin typeface="Calibri"/>
                <a:ea typeface="Calibri"/>
                <a:cs typeface="Calibri"/>
                <a:sym typeface="Calibri"/>
              </a:rPr>
              <a:t>」を利用しています。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91256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a:solidFill>
                  <a:schemeClr val="dk1"/>
                </a:solidFill>
                <a:effectLst/>
                <a:latin typeface="Calibri"/>
                <a:ea typeface="Calibri"/>
                <a:cs typeface="Calibri"/>
                <a:sym typeface="Calibri"/>
              </a:rPr>
              <a:t>　使い方は単純で、コンシャチアプリのメッセージに検索したい内容を記述し、メッセージを送信すると、返信に検索結果が表示されます。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73916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a:solidFill>
                  <a:schemeClr val="dk1"/>
                </a:solidFill>
                <a:effectLst/>
                <a:latin typeface="Calibri"/>
                <a:ea typeface="Calibri"/>
                <a:cs typeface="Calibri"/>
                <a:sym typeface="Calibri"/>
              </a:rPr>
              <a:t>　次に作成したコンシャチアプリの検証を実施した結果について説明させていただきます。検証方法としてはコンシャチを使用した場合と未使用の場合に分かれて、あらかじめ用意した内容についての調査を実施していただきました。調査にかかった時間や検索精度についての結果を次のスライドから説明させていただき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65993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ja-JP" sz="1200" b="0" i="0" u="none" strike="noStrike" cap="none" dirty="0">
                <a:solidFill>
                  <a:schemeClr val="dk1"/>
                </a:solidFill>
                <a:effectLst/>
                <a:latin typeface="Calibri"/>
                <a:ea typeface="Calibri"/>
                <a:cs typeface="Calibri"/>
                <a:sym typeface="Calibri"/>
              </a:rPr>
              <a:t>　まず、一般的な内容の調査にかかった時間はこちらの表の通りです。全体で</a:t>
            </a:r>
            <a:r>
              <a:rPr lang="en-US" altLang="ja-JP" sz="1200" b="0" i="0" u="none" strike="noStrike" cap="none" dirty="0">
                <a:solidFill>
                  <a:schemeClr val="dk1"/>
                </a:solidFill>
                <a:effectLst/>
                <a:latin typeface="Calibri"/>
                <a:ea typeface="Calibri"/>
                <a:cs typeface="Calibri"/>
                <a:sym typeface="Calibri"/>
              </a:rPr>
              <a:t>1</a:t>
            </a:r>
            <a:r>
              <a:rPr lang="ja-JP" altLang="ja-JP" sz="1200" b="0" i="0" u="none" strike="noStrike" cap="none" dirty="0">
                <a:solidFill>
                  <a:schemeClr val="dk1"/>
                </a:solidFill>
                <a:effectLst/>
                <a:latin typeface="Calibri"/>
                <a:ea typeface="Calibri"/>
                <a:cs typeface="Calibri"/>
                <a:sym typeface="Calibri"/>
              </a:rPr>
              <a:t>件の検索当たり</a:t>
            </a:r>
            <a:r>
              <a:rPr lang="en-US" altLang="ja-JP" sz="1200" b="0" i="0" u="none" strike="noStrike" cap="none" dirty="0">
                <a:solidFill>
                  <a:schemeClr val="dk1"/>
                </a:solidFill>
                <a:effectLst/>
                <a:latin typeface="Calibri"/>
                <a:ea typeface="Calibri"/>
                <a:cs typeface="Calibri"/>
                <a:sym typeface="Calibri"/>
              </a:rPr>
              <a:t>22</a:t>
            </a:r>
            <a:r>
              <a:rPr lang="ja-JP" altLang="ja-JP" sz="1200" b="0" i="0" u="none" strike="noStrike" cap="none" dirty="0">
                <a:solidFill>
                  <a:schemeClr val="dk1"/>
                </a:solidFill>
                <a:effectLst/>
                <a:latin typeface="Calibri"/>
                <a:ea typeface="Calibri"/>
                <a:cs typeface="Calibri"/>
                <a:sym typeface="Calibri"/>
              </a:rPr>
              <a:t>秒の削減が可能となります</a:t>
            </a:r>
            <a:r>
              <a:rPr lang="ja-JP" altLang="en-US" sz="1200" b="0" i="0" u="none" strike="noStrike" cap="none" dirty="0">
                <a:solidFill>
                  <a:schemeClr val="dk1"/>
                </a:solidFill>
                <a:effectLst/>
                <a:latin typeface="Calibri"/>
                <a:ea typeface="Calibri"/>
                <a:cs typeface="Calibri"/>
                <a:sym typeface="Calibri"/>
              </a:rPr>
              <a:t>。</a:t>
            </a: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33157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r>
              <a:rPr lang="ja-JP" altLang="ja-JP" sz="1200" b="0" i="0" u="none" strike="noStrike" cap="none" dirty="0">
                <a:solidFill>
                  <a:schemeClr val="dk1"/>
                </a:solidFill>
                <a:effectLst/>
                <a:latin typeface="Calibri"/>
                <a:ea typeface="Calibri"/>
                <a:cs typeface="Calibri"/>
                <a:sym typeface="Calibri"/>
              </a:rPr>
              <a:t>　また、人が見つけづらい情報の検索についても追加で検証を行ったところ、この表の通りの結果となりました。</a:t>
            </a:r>
          </a:p>
          <a:p>
            <a:r>
              <a:rPr lang="ja-JP" altLang="ja-JP" sz="1200" b="0" i="0" u="none" strike="noStrike" cap="none" dirty="0">
                <a:solidFill>
                  <a:schemeClr val="dk1"/>
                </a:solidFill>
                <a:effectLst/>
                <a:latin typeface="Calibri"/>
                <a:ea typeface="Calibri"/>
                <a:cs typeface="Calibri"/>
                <a:sym typeface="Calibri"/>
              </a:rPr>
              <a:t>　コンシャチ使用時は、１件当たりの検索に費やした時間は</a:t>
            </a:r>
            <a:r>
              <a:rPr lang="en-US" altLang="ja-JP" sz="1200" b="0" i="0" u="none" strike="noStrike" cap="none" dirty="0">
                <a:solidFill>
                  <a:schemeClr val="dk1"/>
                </a:solidFill>
                <a:effectLst/>
                <a:latin typeface="Calibri"/>
                <a:ea typeface="Calibri"/>
                <a:cs typeface="Calibri"/>
                <a:sym typeface="Calibri"/>
              </a:rPr>
              <a:t>99.4</a:t>
            </a:r>
            <a:r>
              <a:rPr lang="ja-JP" altLang="ja-JP" sz="1200" b="0" i="0" u="none" strike="noStrike" cap="none" dirty="0">
                <a:solidFill>
                  <a:schemeClr val="dk1"/>
                </a:solidFill>
                <a:effectLst/>
                <a:latin typeface="Calibri"/>
                <a:ea typeface="Calibri"/>
                <a:cs typeface="Calibri"/>
                <a:sym typeface="Calibri"/>
              </a:rPr>
              <a:t>秒で、</a:t>
            </a:r>
          </a:p>
          <a:p>
            <a:r>
              <a:rPr lang="ja-JP" altLang="ja-JP" sz="1200" b="0" i="0" u="none" strike="noStrike" cap="none" dirty="0">
                <a:solidFill>
                  <a:schemeClr val="dk1"/>
                </a:solidFill>
                <a:effectLst/>
                <a:latin typeface="Calibri"/>
                <a:ea typeface="Calibri"/>
                <a:cs typeface="Calibri"/>
                <a:sym typeface="Calibri"/>
              </a:rPr>
              <a:t>　コンシャチ未使用時は、</a:t>
            </a:r>
            <a:r>
              <a:rPr lang="en-US" altLang="ja-JP" sz="1200" b="0" i="0" u="none" strike="noStrike" cap="none" dirty="0">
                <a:solidFill>
                  <a:schemeClr val="dk1"/>
                </a:solidFill>
                <a:effectLst/>
                <a:latin typeface="Calibri"/>
                <a:ea typeface="Calibri"/>
                <a:cs typeface="Calibri"/>
                <a:sym typeface="Calibri"/>
              </a:rPr>
              <a:t>311.6</a:t>
            </a:r>
            <a:r>
              <a:rPr lang="ja-JP" altLang="ja-JP" sz="1200" b="0" i="0" u="none" strike="noStrike" cap="none" dirty="0">
                <a:solidFill>
                  <a:schemeClr val="dk1"/>
                </a:solidFill>
                <a:effectLst/>
                <a:latin typeface="Calibri"/>
                <a:ea typeface="Calibri"/>
                <a:cs typeface="Calibri"/>
                <a:sym typeface="Calibri"/>
              </a:rPr>
              <a:t>秒でした。</a:t>
            </a:r>
          </a:p>
          <a:p>
            <a:r>
              <a:rPr lang="ja-JP" altLang="ja-JP" sz="1200" b="0" i="0" u="none" strike="noStrike" cap="none" dirty="0">
                <a:solidFill>
                  <a:schemeClr val="dk1"/>
                </a:solidFill>
                <a:effectLst/>
                <a:latin typeface="Calibri"/>
                <a:ea typeface="Calibri"/>
                <a:cs typeface="Calibri"/>
                <a:sym typeface="Calibri"/>
              </a:rPr>
              <a:t>　見つけづらい情報の場合では、</a:t>
            </a:r>
            <a:r>
              <a:rPr lang="en-US" altLang="ja-JP" sz="1200" b="0" i="0" u="none" strike="noStrike" cap="none" dirty="0">
                <a:solidFill>
                  <a:schemeClr val="dk1"/>
                </a:solidFill>
                <a:effectLst/>
                <a:latin typeface="Calibri"/>
                <a:ea typeface="Calibri"/>
                <a:cs typeface="Calibri"/>
                <a:sym typeface="Calibri"/>
              </a:rPr>
              <a:t>212</a:t>
            </a:r>
            <a:r>
              <a:rPr lang="ja-JP" altLang="ja-JP" sz="1200" b="0" i="0" u="none" strike="noStrike" cap="none" dirty="0">
                <a:solidFill>
                  <a:schemeClr val="dk1"/>
                </a:solidFill>
                <a:effectLst/>
                <a:latin typeface="Calibri"/>
                <a:ea typeface="Calibri"/>
                <a:cs typeface="Calibri"/>
                <a:sym typeface="Calibri"/>
              </a:rPr>
              <a:t>秒の削減が可能であることがわかります。</a:t>
            </a:r>
          </a:p>
          <a:p>
            <a:r>
              <a:rPr lang="ja-JP" altLang="ja-JP" sz="1200" b="0" i="0" u="none" strike="noStrike" cap="none" dirty="0">
                <a:solidFill>
                  <a:schemeClr val="dk1"/>
                </a:solidFill>
                <a:effectLst/>
                <a:latin typeface="Calibri"/>
                <a:ea typeface="Calibri"/>
                <a:cs typeface="Calibri"/>
                <a:sym typeface="Calibri"/>
              </a:rPr>
              <a:t>　次のスライドからは、コンシャチアプリを使用した場合の改善効果について、説明させていただきます。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33722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a:solidFill>
                  <a:schemeClr val="dk1"/>
                </a:solidFill>
                <a:effectLst/>
                <a:latin typeface="Calibri"/>
                <a:ea typeface="Calibri"/>
                <a:cs typeface="Calibri"/>
                <a:sym typeface="Calibri"/>
              </a:rPr>
              <a:t>　次に検索結果の精度についてですが、コンシャチ未使用時に対し使用時の方が検索の精度が低くなることがありました。</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97466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r>
              <a:rPr lang="ja-JP" altLang="ja-JP" sz="1200" b="0" i="0" u="none" strike="noStrike" cap="none" dirty="0">
                <a:solidFill>
                  <a:schemeClr val="dk1"/>
                </a:solidFill>
                <a:effectLst/>
                <a:latin typeface="Calibri"/>
                <a:ea typeface="Calibri"/>
                <a:cs typeface="Calibri"/>
                <a:sym typeface="Calibri"/>
              </a:rPr>
              <a:t>検索精度が低くなる要因について、分析を実施しましたので、結果について次のスライドから説明させていただきます。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6623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a:solidFill>
                  <a:schemeClr val="dk1"/>
                </a:solidFill>
                <a:effectLst/>
                <a:latin typeface="Calibri"/>
                <a:ea typeface="Calibri"/>
                <a:cs typeface="Calibri"/>
                <a:sym typeface="Calibri"/>
              </a:rPr>
              <a:t>初めにテーマ選定理由ですが、私自身、業務中に情報収集の作業で悩むことが多く</a:t>
            </a:r>
            <a:r>
              <a:rPr lang="ja-JP" altLang="en-US" sz="1200" b="0" i="0" u="none" strike="noStrike" cap="none" dirty="0">
                <a:solidFill>
                  <a:schemeClr val="dk1"/>
                </a:solidFill>
                <a:effectLst/>
                <a:latin typeface="Calibri"/>
                <a:ea typeface="Calibri"/>
                <a:cs typeface="Calibri"/>
                <a:sym typeface="Calibri"/>
              </a:rPr>
              <a:t>ありました。</a:t>
            </a:r>
            <a:r>
              <a:rPr lang="ja-JP" altLang="ja-JP" sz="1200" b="0" i="0" u="none" strike="noStrike" cap="none" dirty="0">
                <a:solidFill>
                  <a:schemeClr val="dk1"/>
                </a:solidFill>
                <a:effectLst/>
                <a:latin typeface="Calibri"/>
                <a:ea typeface="Calibri"/>
                <a:cs typeface="Calibri"/>
                <a:sym typeface="Calibri"/>
              </a:rPr>
              <a:t>具体的には検索結果が多い場合や複雑な場合に確認に時間がかかることや、情報の格納場所がわからず、なかなか目的の情報にたどりつけないことがありました。</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61415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a:extLst>
            <a:ext uri="{FF2B5EF4-FFF2-40B4-BE49-F238E27FC236}">
              <a16:creationId xmlns:a16="http://schemas.microsoft.com/office/drawing/2014/main" id="{301EDB79-587A-4807-0D14-89B6ABCE8233}"/>
            </a:ext>
          </a:extLst>
        </p:cNvPr>
        <p:cNvGrpSpPr/>
        <p:nvPr/>
      </p:nvGrpSpPr>
      <p:grpSpPr>
        <a:xfrm>
          <a:off x="0" y="0"/>
          <a:ext cx="0" cy="0"/>
          <a:chOff x="0" y="0"/>
          <a:chExt cx="0" cy="0"/>
        </a:xfrm>
      </p:grpSpPr>
      <p:sp>
        <p:nvSpPr>
          <p:cNvPr id="54" name="Google Shape;54;p2:notes">
            <a:extLst>
              <a:ext uri="{FF2B5EF4-FFF2-40B4-BE49-F238E27FC236}">
                <a16:creationId xmlns:a16="http://schemas.microsoft.com/office/drawing/2014/main" id="{C04D36EC-9064-E0B7-878B-A71734E71483}"/>
              </a:ext>
            </a:extLst>
          </p:cNvPr>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r>
              <a:rPr lang="ja-JP" altLang="ja-JP" sz="1200" b="0" i="0" u="none" strike="noStrike" cap="none" dirty="0">
                <a:solidFill>
                  <a:schemeClr val="dk1"/>
                </a:solidFill>
                <a:effectLst/>
                <a:latin typeface="Calibri"/>
                <a:ea typeface="Calibri"/>
                <a:cs typeface="Calibri"/>
                <a:sym typeface="Calibri"/>
              </a:rPr>
              <a:t>　まず、一つ目</a:t>
            </a:r>
            <a:r>
              <a:rPr lang="ja-JP" altLang="en-US" sz="1200" b="0" i="0" u="none" strike="noStrike" cap="none" dirty="0">
                <a:solidFill>
                  <a:schemeClr val="dk1"/>
                </a:solidFill>
                <a:effectLst/>
                <a:latin typeface="Calibri"/>
                <a:ea typeface="Calibri"/>
                <a:cs typeface="Calibri"/>
                <a:sym typeface="Calibri"/>
              </a:rPr>
              <a:t>の分析</a:t>
            </a:r>
            <a:r>
              <a:rPr lang="ja-JP" altLang="ja-JP" sz="1200" b="0" i="0" u="none" strike="noStrike" cap="none" dirty="0">
                <a:solidFill>
                  <a:schemeClr val="dk1"/>
                </a:solidFill>
                <a:effectLst/>
                <a:latin typeface="Calibri"/>
                <a:ea typeface="Calibri"/>
                <a:cs typeface="Calibri"/>
                <a:sym typeface="Calibri"/>
              </a:rPr>
              <a:t>として、コンシャチ未使用時、使用時ともに、同一ワードで検索を実施した場合について検証しました。</a:t>
            </a:r>
          </a:p>
          <a:p>
            <a:r>
              <a:rPr lang="ja-JP" altLang="ja-JP" sz="1200" b="0" i="0" u="none" strike="noStrike" cap="none" dirty="0">
                <a:solidFill>
                  <a:schemeClr val="dk1"/>
                </a:solidFill>
                <a:effectLst/>
                <a:latin typeface="Calibri"/>
                <a:ea typeface="Calibri"/>
                <a:cs typeface="Calibri"/>
                <a:sym typeface="Calibri"/>
              </a:rPr>
              <a:t>コンシャチ未使用時には目的の情報が上位</a:t>
            </a:r>
            <a:r>
              <a:rPr lang="en-US" altLang="ja-JP" sz="1200" b="0" i="0" u="none" strike="noStrike" cap="none" dirty="0">
                <a:solidFill>
                  <a:schemeClr val="dk1"/>
                </a:solidFill>
                <a:effectLst/>
                <a:latin typeface="Calibri"/>
                <a:ea typeface="Calibri"/>
                <a:cs typeface="Calibri"/>
                <a:sym typeface="Calibri"/>
              </a:rPr>
              <a:t>3</a:t>
            </a:r>
            <a:r>
              <a:rPr lang="ja-JP" altLang="ja-JP" sz="1200" b="0" i="0" u="none" strike="noStrike" cap="none" dirty="0">
                <a:solidFill>
                  <a:schemeClr val="dk1"/>
                </a:solidFill>
                <a:effectLst/>
                <a:latin typeface="Calibri"/>
                <a:ea typeface="Calibri"/>
                <a:cs typeface="Calibri"/>
                <a:sym typeface="Calibri"/>
              </a:rPr>
              <a:t>番目に表示されるのに対し、</a:t>
            </a:r>
          </a:p>
          <a:p>
            <a:pPr marL="0" lvl="0" indent="0" algn="l" rtl="0">
              <a:spcBef>
                <a:spcPts val="0"/>
              </a:spcBef>
              <a:spcAft>
                <a:spcPts val="0"/>
              </a:spcAft>
              <a:buNone/>
            </a:pPr>
            <a:endParaRPr dirty="0"/>
          </a:p>
        </p:txBody>
      </p:sp>
      <p:sp>
        <p:nvSpPr>
          <p:cNvPr id="55" name="Google Shape;55;p2:notes">
            <a:extLst>
              <a:ext uri="{FF2B5EF4-FFF2-40B4-BE49-F238E27FC236}">
                <a16:creationId xmlns:a16="http://schemas.microsoft.com/office/drawing/2014/main" id="{6981AFE3-4BD1-0728-9CC8-6FB5E6F5433A}"/>
              </a:ext>
            </a:extLst>
          </p:cNvPr>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5562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a:solidFill>
                  <a:schemeClr val="dk1"/>
                </a:solidFill>
                <a:effectLst/>
                <a:latin typeface="Calibri"/>
                <a:ea typeface="Calibri"/>
                <a:cs typeface="Calibri"/>
                <a:sym typeface="Calibri"/>
              </a:rPr>
              <a:t>　つまり、コンシャチ未使用時には人が情報の中身を確認して取捨選択することにより目的の情報を探すことが出来たのに対し、使用時は人が判断していた作業を</a:t>
            </a:r>
            <a:r>
              <a:rPr lang="en-US" altLang="ja-JP" sz="1200" b="0" i="0" u="none" strike="noStrike" cap="none" dirty="0">
                <a:solidFill>
                  <a:schemeClr val="dk1"/>
                </a:solidFill>
                <a:effectLst/>
                <a:latin typeface="Calibri"/>
                <a:ea typeface="Calibri"/>
                <a:cs typeface="Calibri"/>
                <a:sym typeface="Calibri"/>
              </a:rPr>
              <a:t>AI</a:t>
            </a:r>
            <a:r>
              <a:rPr lang="ja-JP" altLang="ja-JP" sz="1200" b="0" i="0" u="none" strike="noStrike" cap="none" dirty="0">
                <a:solidFill>
                  <a:schemeClr val="dk1"/>
                </a:solidFill>
                <a:effectLst/>
                <a:latin typeface="Calibri"/>
                <a:ea typeface="Calibri"/>
                <a:cs typeface="Calibri"/>
                <a:sym typeface="Calibri"/>
              </a:rPr>
              <a:t>が代わりに実施し、結果として</a:t>
            </a:r>
            <a:r>
              <a:rPr lang="en-US" altLang="ja-JP" sz="1200" b="0" i="0" u="none" strike="noStrike" cap="none" dirty="0">
                <a:solidFill>
                  <a:schemeClr val="dk1"/>
                </a:solidFill>
                <a:effectLst/>
                <a:latin typeface="Calibri"/>
                <a:ea typeface="Calibri"/>
                <a:cs typeface="Calibri"/>
                <a:sym typeface="Calibri"/>
              </a:rPr>
              <a:t>1</a:t>
            </a:r>
            <a:r>
              <a:rPr lang="ja-JP" altLang="ja-JP" sz="1200" b="0" i="0" u="none" strike="noStrike" cap="none" dirty="0">
                <a:solidFill>
                  <a:schemeClr val="dk1"/>
                </a:solidFill>
                <a:effectLst/>
                <a:latin typeface="Calibri"/>
                <a:ea typeface="Calibri"/>
                <a:cs typeface="Calibri"/>
                <a:sym typeface="Calibri"/>
              </a:rPr>
              <a:t>つ表示するため、目的ではない情報が表示されることがあ</a:t>
            </a:r>
            <a:r>
              <a:rPr lang="ja-JP" altLang="en-US" sz="1200" b="0" i="0" u="none" strike="noStrike" cap="none" dirty="0">
                <a:solidFill>
                  <a:schemeClr val="dk1"/>
                </a:solidFill>
                <a:effectLst/>
                <a:latin typeface="Calibri"/>
                <a:ea typeface="Calibri"/>
                <a:cs typeface="Calibri"/>
                <a:sym typeface="Calibri"/>
              </a:rPr>
              <a:t>ると考えられます。</a:t>
            </a:r>
            <a:endParaRPr lang="ja-JP" altLang="ja-JP" sz="1200" b="0" i="0" u="none" strike="noStrike" cap="none" dirty="0">
              <a:solidFill>
                <a:schemeClr val="dk1"/>
              </a:solidFill>
              <a:effectLst/>
              <a:latin typeface="Calibri"/>
              <a:ea typeface="Calibri"/>
              <a:cs typeface="Calibri"/>
              <a:sym typeface="Calibri"/>
            </a:endParaRPr>
          </a:p>
        </p:txBody>
      </p:sp>
      <p:sp>
        <p:nvSpPr>
          <p:cNvPr id="4" name="スライド番号プレースホルダー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altLang="ja-JP" sz="1200" b="0" i="0" u="none" strike="noStrike" cap="none" smtClean="0">
                <a:solidFill>
                  <a:schemeClr val="dk1"/>
                </a:solidFill>
                <a:latin typeface="Calibri"/>
                <a:ea typeface="Calibri"/>
                <a:cs typeface="Calibri"/>
                <a:sym typeface="Calibri"/>
              </a:rPr>
              <a:t>31</a:t>
            </a:fld>
            <a:endParaRPr lang="ja-JP" alt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351711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r>
              <a:rPr lang="ja-JP" altLang="ja-JP" sz="1200" b="0" i="0" u="none" strike="noStrike" cap="none" dirty="0">
                <a:solidFill>
                  <a:schemeClr val="dk1"/>
                </a:solidFill>
                <a:effectLst/>
                <a:latin typeface="Calibri"/>
                <a:ea typeface="Calibri"/>
                <a:cs typeface="Calibri"/>
                <a:sym typeface="Calibri"/>
              </a:rPr>
              <a:t>次に二つ目の分析として、</a:t>
            </a:r>
            <a:r>
              <a:rPr lang="en-US" altLang="ja-JP" sz="1200" b="0" i="0" u="none" strike="noStrike" cap="none" dirty="0">
                <a:solidFill>
                  <a:schemeClr val="dk1"/>
                </a:solidFill>
                <a:effectLst/>
                <a:latin typeface="Calibri"/>
                <a:ea typeface="Calibri"/>
                <a:cs typeface="Calibri"/>
                <a:sym typeface="Calibri"/>
              </a:rPr>
              <a:t>2</a:t>
            </a:r>
            <a:r>
              <a:rPr lang="ja-JP" altLang="ja-JP" sz="1200" b="0" i="0" u="none" strike="noStrike" cap="none" dirty="0">
                <a:solidFill>
                  <a:schemeClr val="dk1"/>
                </a:solidFill>
                <a:effectLst/>
                <a:latin typeface="Calibri"/>
                <a:ea typeface="Calibri"/>
                <a:cs typeface="Calibri"/>
                <a:sym typeface="Calibri"/>
              </a:rPr>
              <a:t>回ともコンシャチを用いて同一ワードでの検索を実施しました。こちらは一回目の検索結果であり、目的の情報が表示されているのに対し、</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7344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200" b="0" i="0" u="none" strike="noStrike" cap="none" dirty="0">
                <a:solidFill>
                  <a:schemeClr val="dk1"/>
                </a:solidFill>
                <a:effectLst/>
                <a:latin typeface="Calibri"/>
                <a:ea typeface="Calibri"/>
                <a:cs typeface="Calibri"/>
                <a:sym typeface="Calibri"/>
              </a:rPr>
              <a:t>　同一ワードで検索しても、結果が異なる原因について、アトラシアン社に問い合わせたところ、</a:t>
            </a:r>
          </a:p>
          <a:p>
            <a:r>
              <a:rPr lang="ja-JP" altLang="ja-JP" sz="1200" b="0" i="0" u="none" strike="noStrike" cap="none" dirty="0">
                <a:solidFill>
                  <a:schemeClr val="dk1"/>
                </a:solidFill>
                <a:effectLst/>
                <a:latin typeface="Calibri"/>
                <a:ea typeface="Calibri"/>
                <a:cs typeface="Calibri"/>
                <a:sym typeface="Calibri"/>
              </a:rPr>
              <a:t>　</a:t>
            </a:r>
            <a:r>
              <a:rPr lang="en-US" altLang="ja-JP" sz="1200" b="0" i="0" u="none" strike="noStrike" cap="none" dirty="0">
                <a:solidFill>
                  <a:schemeClr val="dk1"/>
                </a:solidFill>
                <a:effectLst/>
                <a:latin typeface="Calibri"/>
                <a:ea typeface="Calibri"/>
                <a:cs typeface="Calibri"/>
                <a:sym typeface="Calibri"/>
              </a:rPr>
              <a:t>Atlassian Intelligence</a:t>
            </a:r>
            <a:r>
              <a:rPr lang="ja-JP" altLang="ja-JP" sz="1200" b="0" i="0" u="none" strike="noStrike" cap="none" dirty="0">
                <a:solidFill>
                  <a:schemeClr val="dk1"/>
                </a:solidFill>
                <a:effectLst/>
                <a:latin typeface="Calibri"/>
                <a:ea typeface="Calibri"/>
                <a:cs typeface="Calibri"/>
                <a:sym typeface="Calibri"/>
              </a:rPr>
              <a:t>はコンフルエンス内のデータに基づいて、自動的に回答を生成する為、回答は必ずしも毎回同じものにはならず、まったく同じ質問をしても、異なる回答が生成される場合があるとのことでした。</a:t>
            </a:r>
          </a:p>
        </p:txBody>
      </p:sp>
      <p:sp>
        <p:nvSpPr>
          <p:cNvPr id="4" name="スライド番号プレースホルダー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altLang="ja-JP" sz="1200" b="0" i="0" u="none" strike="noStrike" cap="none" smtClean="0">
                <a:solidFill>
                  <a:schemeClr val="dk1"/>
                </a:solidFill>
                <a:latin typeface="Calibri"/>
                <a:ea typeface="Calibri"/>
                <a:cs typeface="Calibri"/>
                <a:sym typeface="Calibri"/>
              </a:rPr>
              <a:t>33</a:t>
            </a:fld>
            <a:endParaRPr lang="ja-JP" alt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967633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r>
              <a:rPr lang="ja-JP" altLang="ja-JP" sz="1200" b="0" i="0" u="none" strike="noStrike" cap="none" dirty="0">
                <a:solidFill>
                  <a:schemeClr val="dk1"/>
                </a:solidFill>
                <a:effectLst/>
                <a:latin typeface="Calibri"/>
                <a:ea typeface="Calibri"/>
                <a:cs typeface="Calibri"/>
                <a:sym typeface="Calibri"/>
              </a:rPr>
              <a:t>　</a:t>
            </a:r>
            <a:r>
              <a:rPr lang="ja-JP" altLang="en-US" sz="1200" b="0" i="0" u="none" strike="noStrike" cap="none" dirty="0">
                <a:solidFill>
                  <a:schemeClr val="dk1"/>
                </a:solidFill>
                <a:effectLst/>
                <a:latin typeface="Calibri"/>
                <a:ea typeface="Calibri"/>
                <a:cs typeface="Calibri"/>
                <a:sym typeface="Calibri"/>
              </a:rPr>
              <a:t>以上</a:t>
            </a:r>
            <a:r>
              <a:rPr lang="ja-JP" altLang="ja-JP" sz="1200" b="0" i="0" u="none" strike="noStrike" cap="none" dirty="0">
                <a:solidFill>
                  <a:schemeClr val="dk1"/>
                </a:solidFill>
                <a:effectLst/>
                <a:latin typeface="Calibri"/>
                <a:ea typeface="Calibri"/>
                <a:cs typeface="Calibri"/>
                <a:sym typeface="Calibri"/>
              </a:rPr>
              <a:t>の分析結果より、</a:t>
            </a:r>
            <a:r>
              <a:rPr lang="en-US" altLang="ja-JP" sz="1200" b="0" i="0" u="none" strike="noStrike" cap="none" dirty="0">
                <a:solidFill>
                  <a:schemeClr val="dk1"/>
                </a:solidFill>
                <a:effectLst/>
                <a:latin typeface="Calibri"/>
                <a:ea typeface="Calibri"/>
                <a:cs typeface="Calibri"/>
                <a:sym typeface="Calibri"/>
              </a:rPr>
              <a:t>Atlassian Intelligence</a:t>
            </a:r>
            <a:r>
              <a:rPr lang="ja-JP" altLang="ja-JP" sz="1200" b="0" i="0" u="none" strike="noStrike" cap="none" dirty="0">
                <a:solidFill>
                  <a:schemeClr val="dk1"/>
                </a:solidFill>
                <a:effectLst/>
                <a:latin typeface="Calibri"/>
                <a:ea typeface="Calibri"/>
                <a:cs typeface="Calibri"/>
                <a:sym typeface="Calibri"/>
              </a:rPr>
              <a:t>の</a:t>
            </a:r>
            <a:r>
              <a:rPr lang="en-US" altLang="ja-JP" sz="1200" b="0" i="0" u="none" strike="noStrike" cap="none" dirty="0">
                <a:solidFill>
                  <a:schemeClr val="dk1"/>
                </a:solidFill>
                <a:effectLst/>
                <a:latin typeface="Calibri"/>
                <a:ea typeface="Calibri"/>
                <a:cs typeface="Calibri"/>
                <a:sym typeface="Calibri"/>
              </a:rPr>
              <a:t>AI</a:t>
            </a:r>
            <a:r>
              <a:rPr lang="ja-JP" altLang="ja-JP" sz="1200" b="0" i="0" u="none" strike="noStrike" cap="none" dirty="0">
                <a:solidFill>
                  <a:schemeClr val="dk1"/>
                </a:solidFill>
                <a:effectLst/>
                <a:latin typeface="Calibri"/>
                <a:ea typeface="Calibri"/>
                <a:cs typeface="Calibri"/>
                <a:sym typeface="Calibri"/>
              </a:rPr>
              <a:t>精度はまだ不十分な箇所があるという結論が得られました。</a:t>
            </a:r>
          </a:p>
          <a:p>
            <a:r>
              <a:rPr lang="ja-JP" altLang="ja-JP" sz="1200" b="0" i="0" u="none" strike="noStrike" cap="none" dirty="0">
                <a:solidFill>
                  <a:schemeClr val="dk1"/>
                </a:solidFill>
                <a:effectLst/>
                <a:latin typeface="Calibri"/>
                <a:ea typeface="Calibri"/>
                <a:cs typeface="Calibri"/>
                <a:sym typeface="Calibri"/>
              </a:rPr>
              <a:t>　次のスライドからは</a:t>
            </a:r>
            <a:r>
              <a:rPr lang="en-US" altLang="ja-JP" sz="1200" b="0" i="0" u="none" strike="noStrike" cap="none" dirty="0">
                <a:solidFill>
                  <a:schemeClr val="dk1"/>
                </a:solidFill>
                <a:effectLst/>
                <a:latin typeface="Calibri"/>
                <a:ea typeface="Calibri"/>
                <a:cs typeface="Calibri"/>
                <a:sym typeface="Calibri"/>
              </a:rPr>
              <a:t>AI</a:t>
            </a:r>
            <a:r>
              <a:rPr lang="ja-JP" altLang="ja-JP" sz="1200" b="0" i="0" u="none" strike="noStrike" cap="none" dirty="0">
                <a:solidFill>
                  <a:schemeClr val="dk1"/>
                </a:solidFill>
                <a:effectLst/>
                <a:latin typeface="Calibri"/>
                <a:ea typeface="Calibri"/>
                <a:cs typeface="Calibri"/>
                <a:sym typeface="Calibri"/>
              </a:rPr>
              <a:t>の精度を向上させる対応策について説明させていただきます。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96619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a:solidFill>
                  <a:schemeClr val="dk1"/>
                </a:solidFill>
                <a:effectLst/>
                <a:latin typeface="Calibri"/>
                <a:ea typeface="Calibri"/>
                <a:cs typeface="Calibri"/>
                <a:sym typeface="Calibri"/>
              </a:rPr>
              <a:t>　</a:t>
            </a:r>
            <a:r>
              <a:rPr lang="en-US" altLang="ja-JP" sz="1200" b="0" i="0" u="none" strike="noStrike" cap="none" dirty="0">
                <a:solidFill>
                  <a:schemeClr val="dk1"/>
                </a:solidFill>
                <a:effectLst/>
                <a:latin typeface="Calibri"/>
                <a:ea typeface="Calibri"/>
                <a:cs typeface="Calibri"/>
                <a:sym typeface="Calibri"/>
              </a:rPr>
              <a:t>1</a:t>
            </a:r>
            <a:r>
              <a:rPr lang="ja-JP" altLang="ja-JP" sz="1200" b="0" i="0" u="none" strike="noStrike" cap="none" dirty="0">
                <a:solidFill>
                  <a:schemeClr val="dk1"/>
                </a:solidFill>
                <a:effectLst/>
                <a:latin typeface="Calibri"/>
                <a:ea typeface="Calibri"/>
                <a:cs typeface="Calibri"/>
                <a:sym typeface="Calibri"/>
              </a:rPr>
              <a:t>つ目の対応策として、公式ドキュメントより、「</a:t>
            </a:r>
            <a:r>
              <a:rPr lang="en-US" altLang="ja-JP" sz="1200" b="0" i="0" u="none" strike="noStrike" cap="none" dirty="0">
                <a:solidFill>
                  <a:schemeClr val="dk1"/>
                </a:solidFill>
                <a:effectLst/>
                <a:latin typeface="Calibri"/>
                <a:ea typeface="Calibri"/>
                <a:cs typeface="Calibri"/>
                <a:sym typeface="Calibri"/>
              </a:rPr>
              <a:t>Atlassian Intelligence</a:t>
            </a:r>
            <a:r>
              <a:rPr lang="ja-JP" altLang="ja-JP" sz="1200" b="0" i="0" u="none" strike="noStrike" cap="none" dirty="0">
                <a:solidFill>
                  <a:schemeClr val="dk1"/>
                </a:solidFill>
                <a:effectLst/>
                <a:latin typeface="Calibri"/>
                <a:ea typeface="Calibri"/>
                <a:cs typeface="Calibri"/>
                <a:sym typeface="Calibri"/>
              </a:rPr>
              <a:t>」のトレーニングデータには、「</a:t>
            </a:r>
            <a:r>
              <a:rPr lang="en-US" altLang="ja-JP" sz="1200" b="0" i="0" u="none" strike="noStrike" cap="none" dirty="0">
                <a:solidFill>
                  <a:schemeClr val="dk1"/>
                </a:solidFill>
                <a:effectLst/>
                <a:latin typeface="Calibri"/>
                <a:ea typeface="Calibri"/>
                <a:cs typeface="Calibri"/>
                <a:sym typeface="Calibri"/>
              </a:rPr>
              <a:t>Atlassian</a:t>
            </a:r>
            <a:r>
              <a:rPr lang="ja-JP" altLang="ja-JP" sz="1200" b="0" i="0" u="none" strike="noStrike" cap="none" dirty="0">
                <a:solidFill>
                  <a:schemeClr val="dk1"/>
                </a:solidFill>
                <a:effectLst/>
                <a:latin typeface="Calibri"/>
                <a:ea typeface="Calibri"/>
                <a:cs typeface="Calibri"/>
                <a:sym typeface="Calibri"/>
              </a:rPr>
              <a:t>社の機能をどのように利用したかに関するデータが使用される。」と記載がありました。このことより、</a:t>
            </a:r>
            <a:r>
              <a:rPr lang="en-US" altLang="ja-JP" sz="1200" b="0" i="0" u="none" strike="noStrike" cap="none" dirty="0">
                <a:solidFill>
                  <a:schemeClr val="dk1"/>
                </a:solidFill>
                <a:effectLst/>
                <a:latin typeface="Calibri"/>
                <a:ea typeface="Calibri"/>
                <a:cs typeface="Calibri"/>
                <a:sym typeface="Calibri"/>
              </a:rPr>
              <a:t>Confluence</a:t>
            </a:r>
            <a:r>
              <a:rPr lang="ja-JP" altLang="ja-JP" sz="1200" b="0" i="0" u="none" strike="noStrike" cap="none" dirty="0">
                <a:solidFill>
                  <a:schemeClr val="dk1"/>
                </a:solidFill>
                <a:effectLst/>
                <a:latin typeface="Calibri"/>
                <a:ea typeface="Calibri"/>
                <a:cs typeface="Calibri"/>
                <a:sym typeface="Calibri"/>
              </a:rPr>
              <a:t>がより活用されていくことで、学習データが増え、</a:t>
            </a:r>
            <a:r>
              <a:rPr lang="en-US" altLang="ja-JP" sz="1200" b="0" i="0" u="none" strike="noStrike" cap="none" dirty="0">
                <a:solidFill>
                  <a:schemeClr val="dk1"/>
                </a:solidFill>
                <a:effectLst/>
                <a:latin typeface="Calibri"/>
                <a:ea typeface="Calibri"/>
                <a:cs typeface="Calibri"/>
                <a:sym typeface="Calibri"/>
              </a:rPr>
              <a:t>AI</a:t>
            </a:r>
            <a:r>
              <a:rPr lang="ja-JP" altLang="ja-JP" sz="1200" b="0" i="0" u="none" strike="noStrike" cap="none" dirty="0">
                <a:solidFill>
                  <a:schemeClr val="dk1"/>
                </a:solidFill>
                <a:effectLst/>
                <a:latin typeface="Calibri"/>
                <a:ea typeface="Calibri"/>
                <a:cs typeface="Calibri"/>
                <a:sym typeface="Calibri"/>
              </a:rPr>
              <a:t>の精度はさらに上がると考えられます。</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10998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a:solidFill>
                  <a:schemeClr val="dk1"/>
                </a:solidFill>
                <a:effectLst/>
                <a:latin typeface="Calibri"/>
                <a:ea typeface="Calibri"/>
                <a:cs typeface="Calibri"/>
                <a:sym typeface="Calibri"/>
              </a:rPr>
              <a:t>　</a:t>
            </a:r>
            <a:r>
              <a:rPr lang="en-US" altLang="ja-JP" sz="1200" b="0" i="0" u="none" strike="noStrike" cap="none" dirty="0">
                <a:solidFill>
                  <a:schemeClr val="dk1"/>
                </a:solidFill>
                <a:effectLst/>
                <a:latin typeface="Calibri"/>
                <a:ea typeface="Calibri"/>
                <a:cs typeface="Calibri"/>
                <a:sym typeface="Calibri"/>
              </a:rPr>
              <a:t>2</a:t>
            </a:r>
            <a:r>
              <a:rPr lang="ja-JP" altLang="ja-JP" sz="1200" b="0" i="0" u="none" strike="noStrike" cap="none" dirty="0">
                <a:solidFill>
                  <a:schemeClr val="dk1"/>
                </a:solidFill>
                <a:effectLst/>
                <a:latin typeface="Calibri"/>
                <a:ea typeface="Calibri"/>
                <a:cs typeface="Calibri"/>
                <a:sym typeface="Calibri"/>
              </a:rPr>
              <a:t>つ目の対応策として、こちらも公式ドキュメントに「</a:t>
            </a:r>
            <a:r>
              <a:rPr lang="en-US" altLang="ja-JP" sz="1200" b="0" i="0" u="none" strike="noStrike" cap="none" dirty="0">
                <a:solidFill>
                  <a:schemeClr val="dk1"/>
                </a:solidFill>
                <a:effectLst/>
                <a:latin typeface="Calibri"/>
                <a:ea typeface="Calibri"/>
                <a:cs typeface="Calibri"/>
                <a:sym typeface="Calibri"/>
              </a:rPr>
              <a:t>Confluence</a:t>
            </a:r>
            <a:r>
              <a:rPr lang="ja-JP" altLang="ja-JP" sz="1200" b="0" i="0" u="none" strike="noStrike" cap="none" dirty="0">
                <a:solidFill>
                  <a:schemeClr val="dk1"/>
                </a:solidFill>
                <a:effectLst/>
                <a:latin typeface="Calibri"/>
                <a:ea typeface="Calibri"/>
                <a:cs typeface="Calibri"/>
                <a:sym typeface="Calibri"/>
              </a:rPr>
              <a:t>に詳細かつ完全で最新のコンテンツが豊富に存在する場合に「</a:t>
            </a:r>
            <a:r>
              <a:rPr lang="en-US" altLang="ja-JP" sz="1200" b="0" i="0" u="none" strike="noStrike" cap="none" dirty="0">
                <a:solidFill>
                  <a:schemeClr val="dk1"/>
                </a:solidFill>
                <a:effectLst/>
                <a:latin typeface="Calibri"/>
                <a:ea typeface="Calibri"/>
                <a:cs typeface="Calibri"/>
                <a:sym typeface="Calibri"/>
              </a:rPr>
              <a:t>Atlassian Intelligence</a:t>
            </a:r>
            <a:r>
              <a:rPr lang="ja-JP" altLang="ja-JP" sz="1200" b="0" i="0" u="none" strike="noStrike" cap="none" dirty="0">
                <a:solidFill>
                  <a:schemeClr val="dk1"/>
                </a:solidFill>
                <a:effectLst/>
                <a:latin typeface="Calibri"/>
                <a:ea typeface="Calibri"/>
                <a:cs typeface="Calibri"/>
                <a:sym typeface="Calibri"/>
              </a:rPr>
              <a:t>」は最も効果的に機能する。」という記載がありました。よって、今後も正確なデータをコンフルエンスに随時追加・更新することにより</a:t>
            </a:r>
            <a:r>
              <a:rPr lang="ja-JP" altLang="en-US" sz="1200" b="0" i="0" u="none" strike="noStrike" cap="none" dirty="0">
                <a:solidFill>
                  <a:schemeClr val="dk1"/>
                </a:solidFill>
                <a:effectLst/>
                <a:latin typeface="Calibri"/>
                <a:ea typeface="Calibri"/>
                <a:cs typeface="Calibri"/>
                <a:sym typeface="Calibri"/>
              </a:rPr>
              <a:t>、</a:t>
            </a:r>
            <a:r>
              <a:rPr lang="en-US" altLang="ja-JP" sz="1200" b="0" i="0" u="none" strike="noStrike" cap="none" dirty="0">
                <a:solidFill>
                  <a:schemeClr val="dk1"/>
                </a:solidFill>
                <a:effectLst/>
                <a:latin typeface="Calibri"/>
                <a:ea typeface="Calibri"/>
                <a:cs typeface="Calibri"/>
                <a:sym typeface="Calibri"/>
              </a:rPr>
              <a:t>AI</a:t>
            </a:r>
            <a:r>
              <a:rPr lang="ja-JP" altLang="ja-JP" sz="1200" b="0" i="0" u="none" strike="noStrike" cap="none" dirty="0">
                <a:solidFill>
                  <a:schemeClr val="dk1"/>
                </a:solidFill>
                <a:effectLst/>
                <a:latin typeface="Calibri"/>
                <a:ea typeface="Calibri"/>
                <a:cs typeface="Calibri"/>
                <a:sym typeface="Calibri"/>
              </a:rPr>
              <a:t>の効果は発揮され精度も向上すると考えられます。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12126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a:extLst>
            <a:ext uri="{FF2B5EF4-FFF2-40B4-BE49-F238E27FC236}">
              <a16:creationId xmlns:a16="http://schemas.microsoft.com/office/drawing/2014/main" id="{C159003F-D613-799A-9B55-D165F5B0A7C7}"/>
            </a:ext>
          </a:extLst>
        </p:cNvPr>
        <p:cNvGrpSpPr/>
        <p:nvPr/>
      </p:nvGrpSpPr>
      <p:grpSpPr>
        <a:xfrm>
          <a:off x="0" y="0"/>
          <a:ext cx="0" cy="0"/>
          <a:chOff x="0" y="0"/>
          <a:chExt cx="0" cy="0"/>
        </a:xfrm>
      </p:grpSpPr>
      <p:sp>
        <p:nvSpPr>
          <p:cNvPr id="54" name="Google Shape;54;p2:notes">
            <a:extLst>
              <a:ext uri="{FF2B5EF4-FFF2-40B4-BE49-F238E27FC236}">
                <a16:creationId xmlns:a16="http://schemas.microsoft.com/office/drawing/2014/main" id="{2D0F1F07-1BA5-EAF3-6E09-1098A65E4B6E}"/>
              </a:ext>
            </a:extLst>
          </p:cNvPr>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r>
              <a:rPr lang="ja-JP" altLang="ja-JP" sz="1200" b="0" i="0" u="none" strike="noStrike" cap="none" dirty="0">
                <a:solidFill>
                  <a:schemeClr val="dk1"/>
                </a:solidFill>
                <a:effectLst/>
                <a:latin typeface="Calibri"/>
                <a:ea typeface="Calibri"/>
                <a:cs typeface="Calibri"/>
                <a:sym typeface="Calibri"/>
              </a:rPr>
              <a:t>　常日頃人が見つけづらい情報について検索するわけではない為、</a:t>
            </a:r>
          </a:p>
          <a:p>
            <a:r>
              <a:rPr lang="ja-JP" altLang="ja-JP" sz="1200" b="0" i="0" u="none" strike="noStrike" cap="none" dirty="0">
                <a:solidFill>
                  <a:schemeClr val="dk1"/>
                </a:solidFill>
                <a:effectLst/>
                <a:latin typeface="Calibri"/>
                <a:ea typeface="Calibri"/>
                <a:cs typeface="Calibri"/>
                <a:sym typeface="Calibri"/>
              </a:rPr>
              <a:t>　改善効果は、一般的な内容を検索した</a:t>
            </a:r>
            <a:r>
              <a:rPr lang="en-US" altLang="ja-JP" sz="1200" b="0" i="0" u="none" strike="noStrike" cap="none" dirty="0">
                <a:solidFill>
                  <a:schemeClr val="dk1"/>
                </a:solidFill>
                <a:effectLst/>
                <a:latin typeface="Calibri"/>
                <a:ea typeface="Calibri"/>
                <a:cs typeface="Calibri"/>
                <a:sym typeface="Calibri"/>
              </a:rPr>
              <a:t>1</a:t>
            </a:r>
            <a:r>
              <a:rPr lang="ja-JP" altLang="ja-JP" sz="1200" b="0" i="0" u="none" strike="noStrike" cap="none" dirty="0">
                <a:solidFill>
                  <a:schemeClr val="dk1"/>
                </a:solidFill>
                <a:effectLst/>
                <a:latin typeface="Calibri"/>
                <a:ea typeface="Calibri"/>
                <a:cs typeface="Calibri"/>
                <a:sym typeface="Calibri"/>
              </a:rPr>
              <a:t>回目の検証結果を用いて算出しています。</a:t>
            </a:r>
          </a:p>
          <a:p>
            <a:r>
              <a:rPr lang="ja-JP" altLang="ja-JP" sz="1200" b="0" i="0" u="none" strike="noStrike" cap="none" dirty="0">
                <a:solidFill>
                  <a:schemeClr val="dk1"/>
                </a:solidFill>
                <a:effectLst/>
                <a:latin typeface="Calibri"/>
                <a:ea typeface="Calibri"/>
                <a:cs typeface="Calibri"/>
                <a:sym typeface="Calibri"/>
              </a:rPr>
              <a:t>　検証結果より削減率を算出したところ</a:t>
            </a:r>
            <a:r>
              <a:rPr lang="en-US" altLang="ja-JP" sz="1200" b="0" i="0" u="none" strike="noStrike" cap="none" dirty="0">
                <a:solidFill>
                  <a:schemeClr val="dk1"/>
                </a:solidFill>
                <a:effectLst/>
                <a:latin typeface="Calibri"/>
                <a:ea typeface="Calibri"/>
                <a:cs typeface="Calibri"/>
                <a:sym typeface="Calibri"/>
              </a:rPr>
              <a:t>24.05%</a:t>
            </a:r>
            <a:r>
              <a:rPr lang="ja-JP" altLang="ja-JP" sz="1200" b="0" i="0" u="none" strike="noStrike" cap="none" dirty="0">
                <a:solidFill>
                  <a:schemeClr val="dk1"/>
                </a:solidFill>
                <a:effectLst/>
                <a:latin typeface="Calibri"/>
                <a:ea typeface="Calibri"/>
                <a:cs typeface="Calibri"/>
                <a:sym typeface="Calibri"/>
              </a:rPr>
              <a:t>となりました。</a:t>
            </a:r>
          </a:p>
          <a:p>
            <a:r>
              <a:rPr lang="ja-JP" altLang="ja-JP" sz="1200" b="0" i="0" u="none" strike="noStrike" cap="none" dirty="0">
                <a:solidFill>
                  <a:schemeClr val="dk1"/>
                </a:solidFill>
                <a:effectLst/>
                <a:latin typeface="Calibri"/>
                <a:ea typeface="Calibri"/>
                <a:cs typeface="Calibri"/>
                <a:sym typeface="Calibri"/>
              </a:rPr>
              <a:t>　次に、</a:t>
            </a:r>
            <a:r>
              <a:rPr lang="en-US" altLang="ja-JP" sz="1200" b="0" i="0" u="none" strike="noStrike" cap="none" dirty="0">
                <a:solidFill>
                  <a:schemeClr val="dk1"/>
                </a:solidFill>
                <a:effectLst/>
                <a:latin typeface="Calibri"/>
                <a:ea typeface="Calibri"/>
                <a:cs typeface="Calibri"/>
                <a:sym typeface="Calibri"/>
              </a:rPr>
              <a:t>1</a:t>
            </a:r>
            <a:r>
              <a:rPr lang="ja-JP" altLang="ja-JP" sz="1200" b="0" i="0" u="none" strike="noStrike" cap="none" dirty="0">
                <a:solidFill>
                  <a:schemeClr val="dk1"/>
                </a:solidFill>
                <a:effectLst/>
                <a:latin typeface="Calibri"/>
                <a:ea typeface="Calibri"/>
                <a:cs typeface="Calibri"/>
                <a:sym typeface="Calibri"/>
              </a:rPr>
              <a:t>日当たりの情報収集に費やす平均時間を、社内アンケート結果より、</a:t>
            </a:r>
            <a:r>
              <a:rPr lang="en-US" altLang="ja-JP" sz="1200" b="0" i="0" u="none" strike="noStrike" cap="none" dirty="0">
                <a:solidFill>
                  <a:schemeClr val="dk1"/>
                </a:solidFill>
                <a:effectLst/>
                <a:latin typeface="Calibri"/>
                <a:ea typeface="Calibri"/>
                <a:cs typeface="Calibri"/>
                <a:sym typeface="Calibri"/>
              </a:rPr>
              <a:t>71</a:t>
            </a:r>
            <a:r>
              <a:rPr lang="ja-JP" altLang="ja-JP" sz="1200" b="0" i="0" u="none" strike="noStrike" cap="none" dirty="0">
                <a:solidFill>
                  <a:schemeClr val="dk1"/>
                </a:solidFill>
                <a:effectLst/>
                <a:latin typeface="Calibri"/>
                <a:ea typeface="Calibri"/>
                <a:cs typeface="Calibri"/>
                <a:sym typeface="Calibri"/>
              </a:rPr>
              <a:t>分と仮定した場合、</a:t>
            </a:r>
            <a:r>
              <a:rPr lang="en-US" altLang="ja-JP" sz="1200" b="0" i="0" u="none" strike="noStrike" cap="none" dirty="0">
                <a:solidFill>
                  <a:schemeClr val="dk1"/>
                </a:solidFill>
                <a:effectLst/>
                <a:latin typeface="Calibri"/>
                <a:ea typeface="Calibri"/>
                <a:cs typeface="Calibri"/>
                <a:sym typeface="Calibri"/>
              </a:rPr>
              <a:t>1</a:t>
            </a:r>
            <a:r>
              <a:rPr lang="ja-JP" altLang="ja-JP" sz="1200" b="0" i="0" u="none" strike="noStrike" cap="none" dirty="0">
                <a:solidFill>
                  <a:schemeClr val="dk1"/>
                </a:solidFill>
                <a:effectLst/>
                <a:latin typeface="Calibri"/>
                <a:ea typeface="Calibri"/>
                <a:cs typeface="Calibri"/>
                <a:sym typeface="Calibri"/>
              </a:rPr>
              <a:t>日の削減時間は</a:t>
            </a:r>
            <a:r>
              <a:rPr lang="en-US" altLang="ja-JP" sz="1200" b="0" i="0" u="none" strike="noStrike" cap="none" dirty="0">
                <a:solidFill>
                  <a:schemeClr val="dk1"/>
                </a:solidFill>
                <a:effectLst/>
                <a:latin typeface="Calibri"/>
                <a:ea typeface="Calibri"/>
                <a:cs typeface="Calibri"/>
                <a:sym typeface="Calibri"/>
              </a:rPr>
              <a:t>1</a:t>
            </a:r>
            <a:r>
              <a:rPr lang="ja-JP" altLang="ja-JP" sz="1200" b="0" i="0" u="none" strike="noStrike" cap="none" dirty="0">
                <a:solidFill>
                  <a:schemeClr val="dk1"/>
                </a:solidFill>
                <a:effectLst/>
                <a:latin typeface="Calibri"/>
                <a:ea typeface="Calibri"/>
                <a:cs typeface="Calibri"/>
                <a:sym typeface="Calibri"/>
              </a:rPr>
              <a:t>人当たり約</a:t>
            </a:r>
            <a:r>
              <a:rPr lang="en-US" altLang="ja-JP" sz="1200" b="0" i="0" u="none" strike="noStrike" cap="none" dirty="0">
                <a:solidFill>
                  <a:schemeClr val="dk1"/>
                </a:solidFill>
                <a:effectLst/>
                <a:latin typeface="Calibri"/>
                <a:ea typeface="Calibri"/>
                <a:cs typeface="Calibri"/>
                <a:sym typeface="Calibri"/>
              </a:rPr>
              <a:t>17</a:t>
            </a:r>
            <a:r>
              <a:rPr lang="ja-JP" altLang="ja-JP" sz="1200" b="0" i="0" u="none" strike="noStrike" cap="none" dirty="0">
                <a:solidFill>
                  <a:schemeClr val="dk1"/>
                </a:solidFill>
                <a:effectLst/>
                <a:latin typeface="Calibri"/>
                <a:ea typeface="Calibri"/>
                <a:cs typeface="Calibri"/>
                <a:sym typeface="Calibri"/>
              </a:rPr>
              <a:t>分となります。</a:t>
            </a:r>
          </a:p>
        </p:txBody>
      </p:sp>
      <p:sp>
        <p:nvSpPr>
          <p:cNvPr id="55" name="Google Shape;55;p2:notes">
            <a:extLst>
              <a:ext uri="{FF2B5EF4-FFF2-40B4-BE49-F238E27FC236}">
                <a16:creationId xmlns:a16="http://schemas.microsoft.com/office/drawing/2014/main" id="{ACB4072C-2F05-F1AE-4B57-30E9C4DCAAD3}"/>
              </a:ext>
            </a:extLst>
          </p:cNvPr>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50701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a:extLst>
            <a:ext uri="{FF2B5EF4-FFF2-40B4-BE49-F238E27FC236}">
              <a16:creationId xmlns:a16="http://schemas.microsoft.com/office/drawing/2014/main" id="{4AEDC3C2-F3E5-EC78-7BF0-A0D90901E883}"/>
            </a:ext>
          </a:extLst>
        </p:cNvPr>
        <p:cNvGrpSpPr/>
        <p:nvPr/>
      </p:nvGrpSpPr>
      <p:grpSpPr>
        <a:xfrm>
          <a:off x="0" y="0"/>
          <a:ext cx="0" cy="0"/>
          <a:chOff x="0" y="0"/>
          <a:chExt cx="0" cy="0"/>
        </a:xfrm>
      </p:grpSpPr>
      <p:sp>
        <p:nvSpPr>
          <p:cNvPr id="54" name="Google Shape;54;p2:notes">
            <a:extLst>
              <a:ext uri="{FF2B5EF4-FFF2-40B4-BE49-F238E27FC236}">
                <a16:creationId xmlns:a16="http://schemas.microsoft.com/office/drawing/2014/main" id="{A3EAF652-1E30-BCB3-2DBC-A8F9E77EB601}"/>
              </a:ext>
            </a:extLst>
          </p:cNvPr>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r>
              <a:rPr lang="ja-JP" altLang="ja-JP" sz="1200" b="0" i="0" u="none" strike="noStrike" cap="none" dirty="0">
                <a:solidFill>
                  <a:schemeClr val="dk1"/>
                </a:solidFill>
                <a:effectLst/>
                <a:latin typeface="Calibri"/>
                <a:ea typeface="Calibri"/>
                <a:cs typeface="Calibri"/>
                <a:sym typeface="Calibri"/>
              </a:rPr>
              <a:t>　前頁で求めた</a:t>
            </a:r>
            <a:r>
              <a:rPr lang="en-US" altLang="ja-JP" sz="1200" b="0" i="0" u="none" strike="noStrike" cap="none" dirty="0">
                <a:solidFill>
                  <a:schemeClr val="dk1"/>
                </a:solidFill>
                <a:effectLst/>
                <a:latin typeface="Calibri"/>
                <a:ea typeface="Calibri"/>
                <a:cs typeface="Calibri"/>
                <a:sym typeface="Calibri"/>
              </a:rPr>
              <a:t>1</a:t>
            </a:r>
            <a:r>
              <a:rPr lang="ja-JP" altLang="ja-JP" sz="1200" b="0" i="0" u="none" strike="noStrike" cap="none" dirty="0">
                <a:solidFill>
                  <a:schemeClr val="dk1"/>
                </a:solidFill>
                <a:effectLst/>
                <a:latin typeface="Calibri"/>
                <a:ea typeface="Calibri"/>
                <a:cs typeface="Calibri"/>
                <a:sym typeface="Calibri"/>
              </a:rPr>
              <a:t>日当たりの削減時間を用いて、</a:t>
            </a:r>
            <a:r>
              <a:rPr lang="en-US" altLang="ja-JP" sz="1200" b="0" i="0" u="none" strike="noStrike" cap="none" dirty="0">
                <a:solidFill>
                  <a:schemeClr val="dk1"/>
                </a:solidFill>
                <a:effectLst/>
                <a:latin typeface="Calibri"/>
                <a:ea typeface="Calibri"/>
                <a:cs typeface="Calibri"/>
                <a:sym typeface="Calibri"/>
              </a:rPr>
              <a:t>1</a:t>
            </a:r>
            <a:r>
              <a:rPr lang="ja-JP" altLang="ja-JP" sz="1200" b="0" i="0" u="none" strike="noStrike" cap="none" dirty="0">
                <a:solidFill>
                  <a:schemeClr val="dk1"/>
                </a:solidFill>
                <a:effectLst/>
                <a:latin typeface="Calibri"/>
                <a:ea typeface="Calibri"/>
                <a:cs typeface="Calibri"/>
                <a:sym typeface="Calibri"/>
              </a:rPr>
              <a:t>人当たりの年間削減時間を算出したところ、</a:t>
            </a:r>
          </a:p>
          <a:p>
            <a:r>
              <a:rPr lang="ja-JP" altLang="ja-JP" sz="1200" b="0" i="0" u="none" strike="noStrike" cap="none" dirty="0">
                <a:solidFill>
                  <a:schemeClr val="dk1"/>
                </a:solidFill>
                <a:effectLst/>
                <a:latin typeface="Calibri"/>
                <a:ea typeface="Calibri"/>
                <a:cs typeface="Calibri"/>
                <a:sym typeface="Calibri"/>
              </a:rPr>
              <a:t>　</a:t>
            </a:r>
            <a:r>
              <a:rPr lang="en-US" altLang="ja-JP" sz="1200" b="0" i="0" u="none" strike="noStrike" cap="none" dirty="0">
                <a:solidFill>
                  <a:schemeClr val="dk1"/>
                </a:solidFill>
                <a:effectLst/>
                <a:latin typeface="Calibri"/>
                <a:ea typeface="Calibri"/>
                <a:cs typeface="Calibri"/>
                <a:sym typeface="Calibri"/>
              </a:rPr>
              <a:t>1</a:t>
            </a:r>
            <a:r>
              <a:rPr lang="ja-JP" altLang="ja-JP" sz="1200" b="0" i="0" u="none" strike="noStrike" cap="none" dirty="0">
                <a:solidFill>
                  <a:schemeClr val="dk1"/>
                </a:solidFill>
                <a:effectLst/>
                <a:latin typeface="Calibri"/>
                <a:ea typeface="Calibri"/>
                <a:cs typeface="Calibri"/>
                <a:sym typeface="Calibri"/>
              </a:rPr>
              <a:t>人当たりの削減時間は、約</a:t>
            </a:r>
            <a:r>
              <a:rPr lang="en-US" altLang="ja-JP" sz="1200" b="0" i="0" u="none" strike="noStrike" cap="none" dirty="0">
                <a:solidFill>
                  <a:schemeClr val="dk1"/>
                </a:solidFill>
                <a:effectLst/>
                <a:latin typeface="Calibri"/>
                <a:ea typeface="Calibri"/>
                <a:cs typeface="Calibri"/>
                <a:sym typeface="Calibri"/>
              </a:rPr>
              <a:t>68</a:t>
            </a:r>
            <a:r>
              <a:rPr lang="ja-JP" altLang="ja-JP" sz="1200" b="0" i="0" u="none" strike="noStrike" cap="none" dirty="0">
                <a:solidFill>
                  <a:schemeClr val="dk1"/>
                </a:solidFill>
                <a:effectLst/>
                <a:latin typeface="Calibri"/>
                <a:ea typeface="Calibri"/>
                <a:cs typeface="Calibri"/>
                <a:sym typeface="Calibri"/>
              </a:rPr>
              <a:t>時間となり、　経費として算出すると、約</a:t>
            </a:r>
            <a:r>
              <a:rPr lang="en-US" altLang="ja-JP" sz="1200" b="0" i="0" u="none" strike="noStrike" cap="none" dirty="0">
                <a:solidFill>
                  <a:schemeClr val="dk1"/>
                </a:solidFill>
                <a:effectLst/>
                <a:latin typeface="Calibri"/>
                <a:ea typeface="Calibri"/>
                <a:cs typeface="Calibri"/>
                <a:sym typeface="Calibri"/>
              </a:rPr>
              <a:t>31</a:t>
            </a:r>
            <a:r>
              <a:rPr lang="ja-JP" altLang="ja-JP" sz="1200" b="0" i="0" u="none" strike="noStrike" cap="none" dirty="0">
                <a:solidFill>
                  <a:schemeClr val="dk1"/>
                </a:solidFill>
                <a:effectLst/>
                <a:latin typeface="Calibri"/>
                <a:ea typeface="Calibri"/>
                <a:cs typeface="Calibri"/>
                <a:sym typeface="Calibri"/>
              </a:rPr>
              <a:t>万円になりました。</a:t>
            </a:r>
          </a:p>
          <a:p>
            <a:r>
              <a:rPr lang="ja-JP" altLang="ja-JP" sz="1200" b="0" i="0" u="none" strike="noStrike" cap="none" dirty="0">
                <a:solidFill>
                  <a:schemeClr val="dk1"/>
                </a:solidFill>
                <a:effectLst/>
                <a:latin typeface="Calibri"/>
                <a:ea typeface="Calibri"/>
                <a:cs typeface="Calibri"/>
                <a:sym typeface="Calibri"/>
              </a:rPr>
              <a:t>　</a:t>
            </a:r>
            <a:r>
              <a:rPr lang="en-US" altLang="ja-JP" sz="1200" b="0" i="0" u="none" strike="noStrike" cap="none" dirty="0">
                <a:solidFill>
                  <a:schemeClr val="dk1"/>
                </a:solidFill>
                <a:effectLst/>
                <a:latin typeface="Calibri"/>
                <a:ea typeface="Calibri"/>
                <a:cs typeface="Calibri"/>
                <a:sym typeface="Calibri"/>
              </a:rPr>
              <a:t>KCBS</a:t>
            </a:r>
            <a:r>
              <a:rPr lang="ja-JP" altLang="ja-JP" sz="1200" b="0" i="0" u="none" strike="noStrike" cap="none" dirty="0">
                <a:solidFill>
                  <a:schemeClr val="dk1"/>
                </a:solidFill>
                <a:effectLst/>
                <a:latin typeface="Calibri"/>
                <a:ea typeface="Calibri"/>
                <a:cs typeface="Calibri"/>
                <a:sym typeface="Calibri"/>
              </a:rPr>
              <a:t>事業部全体の年間削減経費としては、約</a:t>
            </a:r>
            <a:r>
              <a:rPr lang="en-US" altLang="ja-JP" sz="1200" b="0" i="0" u="none" strike="noStrike" cap="none" dirty="0">
                <a:solidFill>
                  <a:schemeClr val="dk1"/>
                </a:solidFill>
                <a:effectLst/>
                <a:latin typeface="Calibri"/>
                <a:ea typeface="Calibri"/>
                <a:cs typeface="Calibri"/>
                <a:sym typeface="Calibri"/>
              </a:rPr>
              <a:t>1.8</a:t>
            </a:r>
            <a:r>
              <a:rPr lang="ja-JP" altLang="ja-JP" sz="1200" b="0" i="0" u="none" strike="noStrike" cap="none" dirty="0">
                <a:solidFill>
                  <a:schemeClr val="dk1"/>
                </a:solidFill>
                <a:effectLst/>
                <a:latin typeface="Calibri"/>
                <a:ea typeface="Calibri"/>
                <a:cs typeface="Calibri"/>
                <a:sym typeface="Calibri"/>
              </a:rPr>
              <a:t>億円の削減効果が見込めるという結果になりました。</a:t>
            </a:r>
          </a:p>
          <a:p>
            <a:pPr marL="0" lvl="0" indent="0" algn="l" rtl="0">
              <a:spcBef>
                <a:spcPts val="0"/>
              </a:spcBef>
              <a:spcAft>
                <a:spcPts val="0"/>
              </a:spcAft>
              <a:buNone/>
            </a:pPr>
            <a:endParaRPr dirty="0"/>
          </a:p>
        </p:txBody>
      </p:sp>
      <p:sp>
        <p:nvSpPr>
          <p:cNvPr id="55" name="Google Shape;55;p2:notes">
            <a:extLst>
              <a:ext uri="{FF2B5EF4-FFF2-40B4-BE49-F238E27FC236}">
                <a16:creationId xmlns:a16="http://schemas.microsoft.com/office/drawing/2014/main" id="{EC15C2A8-4E40-0EFC-2CEC-E0E0F282FD89}"/>
              </a:ext>
            </a:extLst>
          </p:cNvPr>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66801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a:solidFill>
                  <a:schemeClr val="dk1"/>
                </a:solidFill>
                <a:effectLst/>
                <a:latin typeface="Calibri"/>
                <a:ea typeface="Calibri"/>
                <a:cs typeface="Calibri"/>
                <a:sym typeface="Calibri"/>
              </a:rPr>
              <a:t>　現在、</a:t>
            </a:r>
            <a:r>
              <a:rPr lang="en-US" altLang="ja-JP" sz="1200" b="0" i="0" u="none" strike="noStrike" cap="none" dirty="0">
                <a:solidFill>
                  <a:schemeClr val="dk1"/>
                </a:solidFill>
                <a:effectLst/>
                <a:latin typeface="Calibri"/>
                <a:ea typeface="Calibri"/>
                <a:cs typeface="Calibri"/>
                <a:sym typeface="Calibri"/>
              </a:rPr>
              <a:t>KCBS</a:t>
            </a:r>
            <a:r>
              <a:rPr lang="ja-JP" altLang="ja-JP" sz="1200" b="0" i="0" u="none" strike="noStrike" cap="none" dirty="0">
                <a:solidFill>
                  <a:schemeClr val="dk1"/>
                </a:solidFill>
                <a:effectLst/>
                <a:latin typeface="Calibri"/>
                <a:ea typeface="Calibri"/>
                <a:cs typeface="Calibri"/>
                <a:sym typeface="Calibri"/>
              </a:rPr>
              <a:t>事業部では既に</a:t>
            </a:r>
            <a:r>
              <a:rPr lang="en-US" altLang="ja-JP" sz="1200" b="0" i="0" u="none" strike="noStrike" cap="none" dirty="0">
                <a:solidFill>
                  <a:schemeClr val="dk1"/>
                </a:solidFill>
                <a:effectLst/>
                <a:latin typeface="Calibri"/>
                <a:ea typeface="Calibri"/>
                <a:cs typeface="Calibri"/>
                <a:sym typeface="Calibri"/>
              </a:rPr>
              <a:t>Confluence</a:t>
            </a:r>
            <a:r>
              <a:rPr lang="ja-JP" altLang="ja-JP" sz="1200" b="0" i="0" u="none" strike="noStrike" cap="none" dirty="0">
                <a:solidFill>
                  <a:schemeClr val="dk1"/>
                </a:solidFill>
                <a:effectLst/>
                <a:latin typeface="Calibri"/>
                <a:ea typeface="Calibri"/>
                <a:cs typeface="Calibri"/>
                <a:sym typeface="Calibri"/>
              </a:rPr>
              <a:t>と</a:t>
            </a:r>
            <a:r>
              <a:rPr lang="en-US" altLang="ja-JP" sz="1200" b="0" i="0" u="none" strike="noStrike" cap="none" dirty="0">
                <a:solidFill>
                  <a:schemeClr val="dk1"/>
                </a:solidFill>
                <a:effectLst/>
                <a:latin typeface="Calibri"/>
                <a:ea typeface="Calibri"/>
                <a:cs typeface="Calibri"/>
                <a:sym typeface="Calibri"/>
              </a:rPr>
              <a:t>Jira</a:t>
            </a:r>
            <a:r>
              <a:rPr lang="ja-JP" altLang="ja-JP" sz="1200" b="0" i="0" u="none" strike="noStrike" cap="none" dirty="0">
                <a:solidFill>
                  <a:schemeClr val="dk1"/>
                </a:solidFill>
                <a:effectLst/>
                <a:latin typeface="Calibri"/>
                <a:ea typeface="Calibri"/>
                <a:cs typeface="Calibri"/>
                <a:sym typeface="Calibri"/>
              </a:rPr>
              <a:t>を導入し、ナレッジの蓄積と活用は進んでいます。しかし、更に</a:t>
            </a:r>
            <a:r>
              <a:rPr lang="en-US" altLang="ja-JP" sz="1200" b="0" i="0" u="none" strike="noStrike" cap="none" dirty="0">
                <a:solidFill>
                  <a:schemeClr val="dk1"/>
                </a:solidFill>
                <a:effectLst/>
                <a:latin typeface="Calibri"/>
                <a:ea typeface="Calibri"/>
                <a:cs typeface="Calibri"/>
                <a:sym typeface="Calibri"/>
              </a:rPr>
              <a:t>AI</a:t>
            </a:r>
            <a:r>
              <a:rPr lang="ja-JP" altLang="ja-JP" sz="1200" b="0" i="0" u="none" strike="noStrike" cap="none" dirty="0">
                <a:solidFill>
                  <a:schemeClr val="dk1"/>
                </a:solidFill>
                <a:effectLst/>
                <a:latin typeface="Calibri"/>
                <a:ea typeface="Calibri"/>
                <a:cs typeface="Calibri"/>
                <a:sym typeface="Calibri"/>
              </a:rPr>
              <a:t>の精度を向上させるためにも、</a:t>
            </a:r>
            <a:r>
              <a:rPr lang="en-US" altLang="ja-JP" sz="1200" b="0" i="0" u="none" strike="noStrike" cap="none" dirty="0">
                <a:solidFill>
                  <a:schemeClr val="dk1"/>
                </a:solidFill>
                <a:effectLst/>
                <a:latin typeface="Calibri"/>
                <a:ea typeface="Calibri"/>
                <a:cs typeface="Calibri"/>
                <a:sym typeface="Calibri"/>
              </a:rPr>
              <a:t>Confluence</a:t>
            </a:r>
            <a:r>
              <a:rPr lang="ja-JP" altLang="en-US" sz="1200" b="0" i="0" u="none" strike="noStrike" cap="none" dirty="0" err="1">
                <a:solidFill>
                  <a:schemeClr val="dk1"/>
                </a:solidFill>
                <a:effectLst/>
                <a:latin typeface="Calibri"/>
                <a:ea typeface="Calibri"/>
                <a:cs typeface="Calibri"/>
                <a:sym typeface="Calibri"/>
              </a:rPr>
              <a:t>への</a:t>
            </a:r>
            <a:r>
              <a:rPr lang="ja-JP" altLang="ja-JP" sz="1200" b="0" i="0" u="none" strike="noStrike" cap="none" dirty="0">
                <a:solidFill>
                  <a:schemeClr val="dk1"/>
                </a:solidFill>
                <a:effectLst/>
                <a:latin typeface="Calibri"/>
                <a:ea typeface="Calibri"/>
                <a:cs typeface="Calibri"/>
                <a:sym typeface="Calibri"/>
              </a:rPr>
              <a:t>簡便なデータ登録方法を検討し、情報の蓄積をより活発化させることや、</a:t>
            </a:r>
            <a:r>
              <a:rPr lang="en-US" altLang="ja-JP" sz="1200" b="0" i="0" u="none" strike="noStrike" cap="none" dirty="0">
                <a:solidFill>
                  <a:schemeClr val="dk1"/>
                </a:solidFill>
                <a:effectLst/>
                <a:latin typeface="Calibri"/>
                <a:ea typeface="Calibri"/>
                <a:cs typeface="Calibri"/>
                <a:sym typeface="Calibri"/>
              </a:rPr>
              <a:t>Confluence</a:t>
            </a:r>
            <a:r>
              <a:rPr lang="ja-JP" altLang="ja-JP" sz="1200" b="0" i="0" u="none" strike="noStrike" cap="none" dirty="0">
                <a:solidFill>
                  <a:schemeClr val="dk1"/>
                </a:solidFill>
                <a:effectLst/>
                <a:latin typeface="Calibri"/>
                <a:ea typeface="Calibri"/>
                <a:cs typeface="Calibri"/>
                <a:sym typeface="Calibri"/>
              </a:rPr>
              <a:t>の利用促進活動を実施していきたいと思います。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967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en-US" sz="1200" b="0" i="0" u="none" strike="noStrike" cap="none" dirty="0">
                <a:solidFill>
                  <a:schemeClr val="dk1"/>
                </a:solidFill>
                <a:effectLst/>
                <a:latin typeface="Calibri"/>
                <a:ea typeface="Calibri"/>
                <a:cs typeface="Calibri"/>
                <a:sym typeface="Calibri"/>
              </a:rPr>
              <a:t>そこで、前のスライドで挙げた</a:t>
            </a:r>
            <a:r>
              <a:rPr lang="ja-JP" altLang="ja-JP" sz="1200" b="0" i="0" u="none" strike="noStrike" cap="none" dirty="0">
                <a:solidFill>
                  <a:schemeClr val="dk1"/>
                </a:solidFill>
                <a:effectLst/>
                <a:latin typeface="Calibri"/>
                <a:ea typeface="Calibri"/>
                <a:cs typeface="Calibri"/>
                <a:sym typeface="Calibri"/>
              </a:rPr>
              <a:t>悩み</a:t>
            </a:r>
            <a:r>
              <a:rPr lang="ja-JP" altLang="en-US" sz="1200" b="0" i="0" u="none" strike="noStrike" cap="none" dirty="0">
                <a:solidFill>
                  <a:schemeClr val="dk1"/>
                </a:solidFill>
                <a:effectLst/>
                <a:latin typeface="Calibri"/>
                <a:ea typeface="Calibri"/>
                <a:cs typeface="Calibri"/>
                <a:sym typeface="Calibri"/>
              </a:rPr>
              <a:t>を</a:t>
            </a:r>
            <a:r>
              <a:rPr lang="ja-JP" altLang="ja-JP" sz="1200" b="0" i="0" u="none" strike="noStrike" cap="none" dirty="0">
                <a:solidFill>
                  <a:schemeClr val="dk1"/>
                </a:solidFill>
                <a:effectLst/>
                <a:latin typeface="Calibri"/>
                <a:ea typeface="Calibri"/>
                <a:cs typeface="Calibri"/>
                <a:sym typeface="Calibri"/>
              </a:rPr>
              <a:t>解決</a:t>
            </a:r>
            <a:r>
              <a:rPr lang="ja-JP" altLang="en-US" sz="1200" b="0" i="0" u="none" strike="noStrike" cap="none" dirty="0">
                <a:solidFill>
                  <a:schemeClr val="dk1"/>
                </a:solidFill>
                <a:effectLst/>
                <a:latin typeface="Calibri"/>
                <a:ea typeface="Calibri"/>
                <a:cs typeface="Calibri"/>
                <a:sym typeface="Calibri"/>
              </a:rPr>
              <a:t>するために、</a:t>
            </a:r>
            <a:r>
              <a:rPr lang="ja-JP" altLang="ja-JP" sz="1200" b="0" i="0" u="none" strike="noStrike" cap="none" dirty="0">
                <a:solidFill>
                  <a:schemeClr val="dk1"/>
                </a:solidFill>
                <a:effectLst/>
                <a:latin typeface="Calibri"/>
                <a:ea typeface="Calibri"/>
                <a:cs typeface="Calibri"/>
                <a:sym typeface="Calibri"/>
              </a:rPr>
              <a:t>社内に蓄積された情報も</a:t>
            </a:r>
            <a:r>
              <a:rPr lang="en-US" altLang="ja-JP" sz="1200" b="0" i="0" u="none" strike="noStrike" cap="none" dirty="0">
                <a:solidFill>
                  <a:schemeClr val="dk1"/>
                </a:solidFill>
                <a:effectLst/>
                <a:latin typeface="Calibri"/>
                <a:ea typeface="Calibri"/>
                <a:cs typeface="Calibri"/>
                <a:sym typeface="Calibri"/>
              </a:rPr>
              <a:t>ChatGPT</a:t>
            </a:r>
            <a:r>
              <a:rPr lang="ja-JP" altLang="ja-JP" sz="1200" b="0" i="0" u="none" strike="noStrike" cap="none" dirty="0">
                <a:solidFill>
                  <a:schemeClr val="dk1"/>
                </a:solidFill>
                <a:effectLst/>
                <a:latin typeface="Calibri"/>
                <a:ea typeface="Calibri"/>
                <a:cs typeface="Calibri"/>
                <a:sym typeface="Calibri"/>
              </a:rPr>
              <a:t>のように</a:t>
            </a:r>
            <a:r>
              <a:rPr lang="ja-JP" altLang="en-US" sz="1200" b="0" i="0" u="none" strike="noStrike" cap="none" dirty="0">
                <a:solidFill>
                  <a:schemeClr val="dk1"/>
                </a:solidFill>
                <a:effectLst/>
                <a:latin typeface="Calibri"/>
                <a:ea typeface="Calibri"/>
                <a:cs typeface="Calibri"/>
                <a:sym typeface="Calibri"/>
              </a:rPr>
              <a:t>、</a:t>
            </a:r>
            <a:r>
              <a:rPr lang="en-US" altLang="ja-JP" sz="1200" b="0" i="0" u="none" strike="noStrike" cap="none" dirty="0">
                <a:solidFill>
                  <a:schemeClr val="dk1"/>
                </a:solidFill>
                <a:effectLst/>
                <a:latin typeface="Calibri"/>
                <a:ea typeface="Calibri"/>
                <a:cs typeface="Calibri"/>
                <a:sym typeface="Calibri"/>
              </a:rPr>
              <a:t>AI</a:t>
            </a:r>
            <a:r>
              <a:rPr lang="ja-JP" altLang="ja-JP" sz="1200" b="0" i="0" u="none" strike="noStrike" cap="none" dirty="0">
                <a:solidFill>
                  <a:schemeClr val="dk1"/>
                </a:solidFill>
                <a:effectLst/>
                <a:latin typeface="Calibri"/>
                <a:ea typeface="Calibri"/>
                <a:cs typeface="Calibri"/>
                <a:sym typeface="Calibri"/>
              </a:rPr>
              <a:t>を用いて</a:t>
            </a:r>
            <a:r>
              <a:rPr lang="ja-JP" altLang="en-US" sz="1200" b="0" i="0" u="none" strike="noStrike" cap="none" dirty="0">
                <a:solidFill>
                  <a:schemeClr val="dk1"/>
                </a:solidFill>
                <a:effectLst/>
                <a:latin typeface="Calibri"/>
                <a:ea typeface="Calibri"/>
                <a:cs typeface="Calibri"/>
                <a:sym typeface="Calibri"/>
              </a:rPr>
              <a:t>対話式で</a:t>
            </a:r>
            <a:r>
              <a:rPr lang="ja-JP" altLang="ja-JP" sz="1200" b="0" i="0" u="none" strike="noStrike" cap="none" dirty="0">
                <a:solidFill>
                  <a:schemeClr val="dk1"/>
                </a:solidFill>
                <a:effectLst/>
                <a:latin typeface="Calibri"/>
                <a:ea typeface="Calibri"/>
                <a:cs typeface="Calibri"/>
                <a:sym typeface="Calibri"/>
              </a:rPr>
              <a:t>検索</a:t>
            </a:r>
            <a:r>
              <a:rPr lang="ja-JP" altLang="en-US" sz="1200" b="0" i="0" u="none" strike="noStrike" cap="none" dirty="0">
                <a:solidFill>
                  <a:schemeClr val="dk1"/>
                </a:solidFill>
                <a:effectLst/>
                <a:latin typeface="Calibri"/>
                <a:ea typeface="Calibri"/>
                <a:cs typeface="Calibri"/>
                <a:sym typeface="Calibri"/>
              </a:rPr>
              <a:t>できるようにしたいと考えました。</a:t>
            </a:r>
            <a:endParaRPr lang="ja-JP" altLang="ja-JP" sz="1200" b="0" i="0" u="none" strike="noStrike" cap="none" dirty="0">
              <a:solidFill>
                <a:schemeClr val="dk1"/>
              </a:solidFill>
              <a:effectLst/>
              <a:latin typeface="Calibri"/>
              <a:ea typeface="Calibri"/>
              <a:cs typeface="Calibri"/>
              <a:sym typeface="Calibri"/>
            </a:endParaRP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60682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r>
              <a:rPr lang="ja-JP" altLang="ja-JP" sz="1200" b="0" i="0" u="none" strike="noStrike" cap="none" dirty="0">
                <a:solidFill>
                  <a:schemeClr val="dk1"/>
                </a:solidFill>
                <a:effectLst/>
                <a:latin typeface="Calibri"/>
                <a:ea typeface="Calibri"/>
                <a:cs typeface="Calibri"/>
                <a:sym typeface="Calibri"/>
              </a:rPr>
              <a:t>　具体的な活動内容としては、新たな</a:t>
            </a:r>
            <a:r>
              <a:rPr lang="en-US" altLang="ja-JP" sz="1200" b="0" i="0" u="none" strike="noStrike" cap="none" dirty="0">
                <a:solidFill>
                  <a:schemeClr val="dk1"/>
                </a:solidFill>
                <a:effectLst/>
                <a:latin typeface="Calibri"/>
                <a:ea typeface="Calibri"/>
                <a:cs typeface="Calibri"/>
                <a:sym typeface="Calibri"/>
              </a:rPr>
              <a:t>Confluence</a:t>
            </a:r>
            <a:r>
              <a:rPr lang="ja-JP" altLang="ja-JP" sz="1200" b="0" i="0" u="none" strike="noStrike" cap="none" dirty="0" err="1">
                <a:solidFill>
                  <a:schemeClr val="dk1"/>
                </a:solidFill>
                <a:effectLst/>
                <a:latin typeface="Calibri"/>
                <a:ea typeface="Calibri"/>
                <a:cs typeface="Calibri"/>
                <a:sym typeface="Calibri"/>
              </a:rPr>
              <a:t>への</a:t>
            </a:r>
            <a:r>
              <a:rPr lang="ja-JP" altLang="ja-JP" sz="1200" b="0" i="0" u="none" strike="noStrike" cap="none" dirty="0">
                <a:solidFill>
                  <a:schemeClr val="dk1"/>
                </a:solidFill>
                <a:effectLst/>
                <a:latin typeface="Calibri"/>
                <a:ea typeface="Calibri"/>
                <a:cs typeface="Calibri"/>
                <a:sym typeface="Calibri"/>
              </a:rPr>
              <a:t>データ登録機能の作成や、</a:t>
            </a:r>
          </a:p>
          <a:p>
            <a:r>
              <a:rPr lang="ja-JP" altLang="ja-JP" sz="1200" b="0" i="0" u="none" strike="noStrike" cap="none" dirty="0">
                <a:solidFill>
                  <a:schemeClr val="dk1"/>
                </a:solidFill>
                <a:effectLst/>
                <a:latin typeface="Calibri"/>
                <a:ea typeface="Calibri"/>
                <a:cs typeface="Calibri"/>
                <a:sym typeface="Calibri"/>
              </a:rPr>
              <a:t>　コンシャチアプリの機能拡張などを視野に入れて、活動を続けていきます。</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45394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r>
              <a:rPr lang="ja-JP" altLang="ja-JP" sz="1200" b="0" i="0" u="none" strike="noStrike" cap="none" dirty="0">
                <a:solidFill>
                  <a:schemeClr val="dk1"/>
                </a:solidFill>
                <a:effectLst/>
                <a:latin typeface="Calibri"/>
                <a:ea typeface="Calibri"/>
                <a:cs typeface="Calibri"/>
                <a:sym typeface="Calibri"/>
              </a:rPr>
              <a:t>　　そして今後の展望ですが、</a:t>
            </a:r>
            <a:r>
              <a:rPr lang="en-US" altLang="ja-JP" sz="1200" b="0" i="0" u="none" strike="noStrike" cap="none" dirty="0">
                <a:solidFill>
                  <a:schemeClr val="dk1"/>
                </a:solidFill>
                <a:effectLst/>
                <a:latin typeface="Calibri"/>
                <a:ea typeface="Calibri"/>
                <a:cs typeface="Calibri"/>
                <a:sym typeface="Calibri"/>
              </a:rPr>
              <a:t>Confluence</a:t>
            </a:r>
            <a:r>
              <a:rPr lang="ja-JP" altLang="ja-JP" sz="1200" b="0" i="0" u="none" strike="noStrike" cap="none" dirty="0">
                <a:solidFill>
                  <a:schemeClr val="dk1"/>
                </a:solidFill>
                <a:effectLst/>
                <a:latin typeface="Calibri"/>
                <a:ea typeface="Calibri"/>
                <a:cs typeface="Calibri"/>
                <a:sym typeface="Calibri"/>
              </a:rPr>
              <a:t>内に業務関連のすべての社内情報が集まり、この情報を</a:t>
            </a:r>
            <a:r>
              <a:rPr lang="en-US" altLang="ja-JP" sz="1200" b="0" i="0" u="none" strike="noStrike" cap="none" dirty="0">
                <a:solidFill>
                  <a:schemeClr val="dk1"/>
                </a:solidFill>
                <a:effectLst/>
                <a:latin typeface="Calibri"/>
                <a:ea typeface="Calibri"/>
                <a:cs typeface="Calibri"/>
                <a:sym typeface="Calibri"/>
              </a:rPr>
              <a:t>AI</a:t>
            </a:r>
            <a:r>
              <a:rPr lang="ja-JP" altLang="ja-JP" sz="1200" b="0" i="0" u="none" strike="noStrike" cap="none" dirty="0">
                <a:solidFill>
                  <a:schemeClr val="dk1"/>
                </a:solidFill>
                <a:effectLst/>
                <a:latin typeface="Calibri"/>
                <a:ea typeface="Calibri"/>
                <a:cs typeface="Calibri"/>
                <a:sym typeface="Calibri"/>
              </a:rPr>
              <a:t>検索アプリで容易に検索できるようになることで、業務効率の更なる向上や、情報の一元管理による組織全体の知識共有の進化を目指して今後の活動を進めていきます。</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73337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a:solidFill>
                  <a:schemeClr val="dk1"/>
                </a:solidFill>
                <a:effectLst/>
                <a:latin typeface="Calibri"/>
                <a:ea typeface="Calibri"/>
                <a:cs typeface="Calibri"/>
                <a:sym typeface="Calibri"/>
              </a:rPr>
              <a:t>　研究成果の説明は以上となります。ご清聴いただきありがとうございました。</a:t>
            </a: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75196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7: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en-US" sz="1200" b="0" i="0" u="none" strike="noStrike" cap="none" dirty="0">
                <a:solidFill>
                  <a:schemeClr val="dk1"/>
                </a:solidFill>
                <a:effectLst/>
                <a:latin typeface="Calibri"/>
                <a:ea typeface="Calibri"/>
                <a:cs typeface="Calibri"/>
                <a:sym typeface="Calibri"/>
              </a:rPr>
              <a:t>ここまでは</a:t>
            </a:r>
            <a:r>
              <a:rPr lang="ja-JP" altLang="ja-JP" sz="1200" b="0" i="0" u="none" strike="noStrike" cap="none" dirty="0">
                <a:solidFill>
                  <a:schemeClr val="dk1"/>
                </a:solidFill>
                <a:effectLst/>
                <a:latin typeface="Calibri"/>
                <a:ea typeface="Calibri"/>
                <a:cs typeface="Calibri"/>
                <a:sym typeface="Calibri"/>
              </a:rPr>
              <a:t>私の主観だったの</a:t>
            </a:r>
            <a:r>
              <a:rPr lang="ja-JP" altLang="en-US" sz="1200" b="0" i="0" u="none" strike="noStrike" cap="none" dirty="0">
                <a:solidFill>
                  <a:schemeClr val="dk1"/>
                </a:solidFill>
                <a:effectLst/>
                <a:latin typeface="Calibri"/>
                <a:ea typeface="Calibri"/>
                <a:cs typeface="Calibri"/>
                <a:sym typeface="Calibri"/>
              </a:rPr>
              <a:t>で、</a:t>
            </a:r>
            <a:r>
              <a:rPr lang="ja-JP" altLang="ja-JP" sz="1200" b="0" i="0" u="none" strike="noStrike" cap="none" dirty="0">
                <a:solidFill>
                  <a:schemeClr val="dk1"/>
                </a:solidFill>
                <a:effectLst/>
                <a:latin typeface="Calibri"/>
                <a:ea typeface="Calibri"/>
                <a:cs typeface="Calibri"/>
                <a:sym typeface="Calibri"/>
              </a:rPr>
              <a:t>客観的な意見や、社内の現状を知る為に、社内調査を実施しました。今回、全部で</a:t>
            </a:r>
            <a:r>
              <a:rPr lang="en-US" altLang="ja-JP" sz="1200" b="0" i="0" u="none" strike="noStrike" cap="none" dirty="0">
                <a:solidFill>
                  <a:schemeClr val="dk1"/>
                </a:solidFill>
                <a:effectLst/>
                <a:latin typeface="Calibri"/>
                <a:ea typeface="Calibri"/>
                <a:cs typeface="Calibri"/>
                <a:sym typeface="Calibri"/>
              </a:rPr>
              <a:t>553</a:t>
            </a:r>
            <a:r>
              <a:rPr lang="ja-JP" altLang="ja-JP" sz="1200" b="0" i="0" u="none" strike="noStrike" cap="none" dirty="0">
                <a:solidFill>
                  <a:schemeClr val="dk1"/>
                </a:solidFill>
                <a:effectLst/>
                <a:latin typeface="Calibri"/>
                <a:ea typeface="Calibri"/>
                <a:cs typeface="Calibri"/>
                <a:sym typeface="Calibri"/>
              </a:rPr>
              <a:t>件の回答をいただきました。次のスライドから調査結果について説明させていただきます。</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3096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a:solidFill>
                  <a:schemeClr val="dk1"/>
                </a:solidFill>
                <a:effectLst/>
                <a:latin typeface="Calibri"/>
                <a:ea typeface="Calibri"/>
                <a:cs typeface="Calibri"/>
                <a:sym typeface="Calibri"/>
              </a:rPr>
              <a:t>　まず、</a:t>
            </a:r>
            <a:r>
              <a:rPr lang="ja-JP" altLang="en-US" sz="1200" b="0" i="0" u="none" strike="noStrike" cap="none" dirty="0">
                <a:solidFill>
                  <a:schemeClr val="dk1"/>
                </a:solidFill>
                <a:effectLst/>
                <a:latin typeface="Calibri"/>
                <a:ea typeface="Calibri"/>
                <a:cs typeface="Calibri"/>
                <a:sym typeface="Calibri"/>
              </a:rPr>
              <a:t>１回の</a:t>
            </a:r>
            <a:r>
              <a:rPr lang="ja-JP" altLang="ja-JP" sz="1200" b="0" i="0" u="none" strike="noStrike" cap="none" dirty="0">
                <a:solidFill>
                  <a:schemeClr val="dk1"/>
                </a:solidFill>
                <a:effectLst/>
                <a:latin typeface="Calibri"/>
                <a:ea typeface="Calibri"/>
                <a:cs typeface="Calibri"/>
                <a:sym typeface="Calibri"/>
              </a:rPr>
              <a:t>情報収集に費やす最大時間について</a:t>
            </a:r>
            <a:r>
              <a:rPr lang="ja-JP" altLang="en-US" sz="1200" b="0" i="0" u="none" strike="noStrike" cap="none" dirty="0">
                <a:solidFill>
                  <a:schemeClr val="dk1"/>
                </a:solidFill>
                <a:effectLst/>
                <a:latin typeface="Calibri"/>
                <a:ea typeface="Calibri"/>
                <a:cs typeface="Calibri"/>
                <a:sym typeface="Calibri"/>
              </a:rPr>
              <a:t>調査を行いました。１回の情報収集に</a:t>
            </a:r>
            <a:r>
              <a:rPr lang="en-US" altLang="ja-JP" sz="1200" b="0" i="0" u="none" strike="noStrike" cap="none" dirty="0">
                <a:solidFill>
                  <a:schemeClr val="dk1"/>
                </a:solidFill>
                <a:effectLst/>
                <a:latin typeface="Calibri"/>
                <a:ea typeface="Calibri"/>
                <a:cs typeface="Calibri"/>
                <a:sym typeface="Calibri"/>
              </a:rPr>
              <a:t>30</a:t>
            </a:r>
            <a:r>
              <a:rPr lang="ja-JP" altLang="ja-JP" sz="1200" b="0" i="0" u="none" strike="noStrike" cap="none" dirty="0">
                <a:solidFill>
                  <a:schemeClr val="dk1"/>
                </a:solidFill>
                <a:effectLst/>
                <a:latin typeface="Calibri"/>
                <a:ea typeface="Calibri"/>
                <a:cs typeface="Calibri"/>
                <a:sym typeface="Calibri"/>
              </a:rPr>
              <a:t>分以上</a:t>
            </a:r>
            <a:r>
              <a:rPr lang="ja-JP" altLang="en-US" sz="1200" b="0" i="0" u="none" strike="noStrike" cap="none" dirty="0">
                <a:solidFill>
                  <a:schemeClr val="dk1"/>
                </a:solidFill>
                <a:effectLst/>
                <a:latin typeface="Calibri"/>
                <a:ea typeface="Calibri"/>
                <a:cs typeface="Calibri"/>
                <a:sym typeface="Calibri"/>
              </a:rPr>
              <a:t>費やしている社員の割合は全体の</a:t>
            </a:r>
            <a:r>
              <a:rPr lang="en-US" altLang="ja-JP" sz="1200" b="0" i="0" u="none" strike="noStrike" cap="none" dirty="0">
                <a:solidFill>
                  <a:schemeClr val="dk1"/>
                </a:solidFill>
                <a:effectLst/>
                <a:latin typeface="Calibri"/>
                <a:ea typeface="Calibri"/>
                <a:cs typeface="Calibri"/>
                <a:sym typeface="Calibri"/>
              </a:rPr>
              <a:t>58</a:t>
            </a:r>
            <a:r>
              <a:rPr lang="ja-JP" altLang="ja-JP" sz="1200" b="0" i="0" u="none" strike="noStrike" cap="none" dirty="0">
                <a:solidFill>
                  <a:schemeClr val="dk1"/>
                </a:solidFill>
                <a:effectLst/>
                <a:latin typeface="Calibri"/>
                <a:ea typeface="Calibri"/>
                <a:cs typeface="Calibri"/>
                <a:sym typeface="Calibri"/>
              </a:rPr>
              <a:t>％とな</a:t>
            </a:r>
            <a:r>
              <a:rPr lang="ja-JP" altLang="en-US" sz="1200" b="0" i="0" u="none" strike="noStrike" cap="none" dirty="0">
                <a:solidFill>
                  <a:schemeClr val="dk1"/>
                </a:solidFill>
                <a:effectLst/>
                <a:latin typeface="Calibri"/>
                <a:ea typeface="Calibri"/>
                <a:cs typeface="Calibri"/>
                <a:sym typeface="Calibri"/>
              </a:rPr>
              <a:t>り、</a:t>
            </a:r>
            <a:r>
              <a:rPr lang="ja-JP" altLang="ja-JP" sz="1200" b="0" i="0" u="none" strike="noStrike" cap="none" dirty="0">
                <a:solidFill>
                  <a:schemeClr val="dk1"/>
                </a:solidFill>
                <a:effectLst/>
                <a:latin typeface="Calibri"/>
                <a:ea typeface="Calibri"/>
                <a:cs typeface="Calibri"/>
                <a:sym typeface="Calibri"/>
              </a:rPr>
              <a:t>半数以上の方が</a:t>
            </a:r>
            <a:r>
              <a:rPr lang="en-US" altLang="ja-JP" sz="1200" b="0" i="0" u="none" strike="noStrike" cap="none" dirty="0">
                <a:solidFill>
                  <a:schemeClr val="dk1"/>
                </a:solidFill>
                <a:effectLst/>
                <a:latin typeface="Calibri"/>
                <a:ea typeface="Calibri"/>
                <a:cs typeface="Calibri"/>
                <a:sym typeface="Calibri"/>
              </a:rPr>
              <a:t>30</a:t>
            </a:r>
            <a:r>
              <a:rPr lang="ja-JP" altLang="ja-JP" sz="1200" b="0" i="0" u="none" strike="noStrike" cap="none" dirty="0">
                <a:solidFill>
                  <a:schemeClr val="dk1"/>
                </a:solidFill>
                <a:effectLst/>
                <a:latin typeface="Calibri"/>
                <a:ea typeface="Calibri"/>
                <a:cs typeface="Calibri"/>
                <a:sym typeface="Calibri"/>
              </a:rPr>
              <a:t>分以上</a:t>
            </a:r>
            <a:r>
              <a:rPr lang="ja-JP" altLang="en-US" sz="1200" b="0" i="0" u="none" strike="noStrike" cap="none" dirty="0">
                <a:solidFill>
                  <a:schemeClr val="dk1"/>
                </a:solidFill>
                <a:effectLst/>
                <a:latin typeface="Calibri"/>
                <a:ea typeface="Calibri"/>
                <a:cs typeface="Calibri"/>
                <a:sym typeface="Calibri"/>
              </a:rPr>
              <a:t>の</a:t>
            </a:r>
            <a:r>
              <a:rPr lang="ja-JP" altLang="ja-JP" sz="1200" b="0" i="0" u="none" strike="noStrike" cap="none" dirty="0">
                <a:solidFill>
                  <a:schemeClr val="dk1"/>
                </a:solidFill>
                <a:effectLst/>
                <a:latin typeface="Calibri"/>
                <a:ea typeface="Calibri"/>
                <a:cs typeface="Calibri"/>
                <a:sym typeface="Calibri"/>
              </a:rPr>
              <a:t>時間</a:t>
            </a:r>
            <a:r>
              <a:rPr lang="ja-JP" altLang="en-US" sz="1200" b="0" i="0" u="none" strike="noStrike" cap="none" dirty="0">
                <a:solidFill>
                  <a:schemeClr val="dk1"/>
                </a:solidFill>
                <a:effectLst/>
                <a:latin typeface="Calibri"/>
                <a:ea typeface="Calibri"/>
                <a:cs typeface="Calibri"/>
                <a:sym typeface="Calibri"/>
              </a:rPr>
              <a:t>を費やしていることがわかりまし</a:t>
            </a:r>
            <a:r>
              <a:rPr lang="ja-JP" altLang="ja-JP" sz="1200" b="0" i="0" u="none" strike="noStrike" cap="none" dirty="0">
                <a:solidFill>
                  <a:schemeClr val="dk1"/>
                </a:solidFill>
                <a:effectLst/>
                <a:latin typeface="Calibri"/>
                <a:ea typeface="Calibri"/>
                <a:cs typeface="Calibri"/>
                <a:sym typeface="Calibri"/>
              </a:rPr>
              <a:t>た。</a:t>
            </a: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6103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a:solidFill>
                  <a:schemeClr val="dk1"/>
                </a:solidFill>
                <a:effectLst/>
                <a:latin typeface="Calibri"/>
                <a:ea typeface="Calibri"/>
                <a:cs typeface="Calibri"/>
                <a:sym typeface="Calibri"/>
              </a:rPr>
              <a:t>この調査結果より、社内でも情報収集に費やす時間の削減は</a:t>
            </a:r>
            <a:r>
              <a:rPr kumimoji="1" lang="ja-JP" altLang="en-US" sz="1200" b="0" dirty="0">
                <a:solidFill>
                  <a:srgbClr val="EA0000"/>
                </a:solidFill>
                <a:latin typeface="メイリオ" panose="020B0604030504040204" pitchFamily="50" charset="-128"/>
                <a:ea typeface="メイリオ" panose="020B0604030504040204" pitchFamily="50" charset="-128"/>
              </a:rPr>
              <a:t>業務全体</a:t>
            </a:r>
            <a:r>
              <a:rPr kumimoji="1" lang="ja-JP" altLang="en-US" sz="800" b="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1200" b="0" dirty="0">
                <a:solidFill>
                  <a:srgbClr val="EA0000"/>
                </a:solidFill>
                <a:latin typeface="メイリオ" panose="020B0604030504040204" pitchFamily="50" charset="-128"/>
                <a:ea typeface="メイリオ" panose="020B0604030504040204" pitchFamily="50" charset="-128"/>
              </a:rPr>
              <a:t>改善に効果的だと考えます。</a:t>
            </a:r>
            <a:endParaRPr lang="ja-JP" altLang="ja-JP" sz="1200" b="0" i="0" u="none" strike="noStrike" cap="none" dirty="0">
              <a:solidFill>
                <a:schemeClr val="dk1"/>
              </a:solidFill>
              <a:effectLst/>
              <a:latin typeface="Calibri"/>
              <a:ea typeface="Calibri"/>
              <a:cs typeface="Calibri"/>
              <a:sym typeface="Calibri"/>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9035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a:solidFill>
                  <a:schemeClr val="dk1"/>
                </a:solidFill>
                <a:effectLst/>
                <a:latin typeface="Calibri"/>
                <a:ea typeface="Calibri"/>
                <a:cs typeface="Calibri"/>
                <a:sym typeface="Calibri"/>
              </a:rPr>
              <a:t>　次に</a:t>
            </a:r>
            <a:r>
              <a:rPr lang="ja-JP" altLang="en-US" sz="1200" b="0" i="0" u="none" strike="noStrike" cap="none" dirty="0">
                <a:solidFill>
                  <a:schemeClr val="dk1"/>
                </a:solidFill>
                <a:effectLst/>
                <a:latin typeface="Calibri"/>
                <a:ea typeface="Calibri"/>
                <a:cs typeface="Calibri"/>
                <a:sym typeface="Calibri"/>
              </a:rPr>
              <a:t>、情報収集時に、困ったことや時間がかかる理由について調査を行いました。</a:t>
            </a:r>
            <a:r>
              <a:rPr lang="ja-JP" altLang="ja-JP" sz="1200" b="0" i="0" u="none" strike="noStrike" cap="none" dirty="0">
                <a:solidFill>
                  <a:schemeClr val="dk1"/>
                </a:solidFill>
                <a:effectLst/>
                <a:latin typeface="Calibri"/>
                <a:ea typeface="Calibri"/>
                <a:cs typeface="Calibri"/>
                <a:sym typeface="Calibri"/>
              </a:rPr>
              <a:t>「どこに情報が記載されているかわからない」「情報が多く確認するのに時間がかかる」「内容を理解するのに時間がかかる」「検索の仕方がわからない」「そもそも情報がない」「裏付けを確認するのに時間がかかる」等の課題がありました。これらの課題の内、全体の約</a:t>
            </a:r>
            <a:r>
              <a:rPr lang="en-US" altLang="ja-JP" sz="1200" b="0" i="0" u="none" strike="noStrike" cap="none" dirty="0">
                <a:solidFill>
                  <a:schemeClr val="dk1"/>
                </a:solidFill>
                <a:effectLst/>
                <a:latin typeface="Calibri"/>
                <a:ea typeface="Calibri"/>
                <a:cs typeface="Calibri"/>
                <a:sym typeface="Calibri"/>
              </a:rPr>
              <a:t>65%</a:t>
            </a:r>
            <a:r>
              <a:rPr lang="ja-JP" altLang="ja-JP" sz="1200" b="0" i="0" u="none" strike="noStrike" cap="none" dirty="0">
                <a:solidFill>
                  <a:schemeClr val="dk1"/>
                </a:solidFill>
                <a:effectLst/>
                <a:latin typeface="Calibri"/>
                <a:ea typeface="Calibri"/>
                <a:cs typeface="Calibri"/>
                <a:sym typeface="Calibri"/>
              </a:rPr>
              <a:t>の課題が</a:t>
            </a:r>
            <a:r>
              <a:rPr lang="en-US" altLang="ja-JP" sz="1200" b="0" i="0" u="none" strike="noStrike" cap="none" dirty="0">
                <a:solidFill>
                  <a:schemeClr val="dk1"/>
                </a:solidFill>
                <a:effectLst/>
                <a:latin typeface="Calibri"/>
                <a:ea typeface="Calibri"/>
                <a:cs typeface="Calibri"/>
                <a:sym typeface="Calibri"/>
              </a:rPr>
              <a:t>AI</a:t>
            </a:r>
            <a:r>
              <a:rPr lang="ja-JP" altLang="ja-JP" sz="1200" b="0" i="0" u="none" strike="noStrike" cap="none" dirty="0">
                <a:solidFill>
                  <a:schemeClr val="dk1"/>
                </a:solidFill>
                <a:effectLst/>
                <a:latin typeface="Calibri"/>
                <a:ea typeface="Calibri"/>
                <a:cs typeface="Calibri"/>
                <a:sym typeface="Calibri"/>
              </a:rPr>
              <a:t>検索ツールを使用することにより改善できる課題でした。</a:t>
            </a: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1110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ja-JP" altLang="ja-JP" sz="1200" b="0" i="0" u="none" strike="noStrike" cap="none" dirty="0">
                <a:solidFill>
                  <a:schemeClr val="dk1"/>
                </a:solidFill>
                <a:effectLst/>
                <a:latin typeface="Calibri"/>
                <a:ea typeface="Calibri"/>
                <a:cs typeface="Calibri"/>
                <a:sym typeface="Calibri"/>
              </a:rPr>
              <a:t>この結果より、情報収集における課題解決に</a:t>
            </a:r>
            <a:r>
              <a:rPr lang="en-US" altLang="ja-JP" sz="1200" b="0" i="0" u="none" strike="noStrike" cap="none" dirty="0">
                <a:solidFill>
                  <a:schemeClr val="dk1"/>
                </a:solidFill>
                <a:effectLst/>
                <a:latin typeface="Calibri"/>
                <a:ea typeface="Calibri"/>
                <a:cs typeface="Calibri"/>
                <a:sym typeface="Calibri"/>
              </a:rPr>
              <a:t>AI</a:t>
            </a:r>
            <a:r>
              <a:rPr lang="ja-JP" altLang="ja-JP" sz="1200" b="0" i="0" u="none" strike="noStrike" cap="none" dirty="0">
                <a:solidFill>
                  <a:schemeClr val="dk1"/>
                </a:solidFill>
                <a:effectLst/>
                <a:latin typeface="Calibri"/>
                <a:ea typeface="Calibri"/>
                <a:cs typeface="Calibri"/>
                <a:sym typeface="Calibri"/>
              </a:rPr>
              <a:t>検索ツールは有効的であると考えられます。</a:t>
            </a:r>
          </a:p>
          <a:p>
            <a:pPr marL="0" lvl="0" indent="0" algn="l" rtl="0">
              <a:spcBef>
                <a:spcPts val="0"/>
              </a:spcBef>
              <a:spcAft>
                <a:spcPts val="0"/>
              </a:spcAft>
              <a:buNone/>
            </a:pPr>
            <a:endParaRPr dirty="0"/>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2204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表紙" type="blank">
  <p:cSld name="BLANK">
    <p:spTree>
      <p:nvGrpSpPr>
        <p:cNvPr id="1" name="Shape 15"/>
        <p:cNvGrpSpPr/>
        <p:nvPr/>
      </p:nvGrpSpPr>
      <p:grpSpPr>
        <a:xfrm>
          <a:off x="0" y="0"/>
          <a:ext cx="0" cy="0"/>
          <a:chOff x="0" y="0"/>
          <a:chExt cx="0" cy="0"/>
        </a:xfrm>
      </p:grpSpPr>
      <p:pic>
        <p:nvPicPr>
          <p:cNvPr id="16" name="Google Shape;16;p9"/>
          <p:cNvPicPr preferRelativeResize="0"/>
          <p:nvPr/>
        </p:nvPicPr>
        <p:blipFill rotWithShape="1">
          <a:blip r:embed="rId2">
            <a:alphaModFix/>
          </a:blip>
          <a:srcRect r="79713"/>
          <a:stretch/>
        </p:blipFill>
        <p:spPr>
          <a:xfrm>
            <a:off x="184" y="0"/>
            <a:ext cx="2009592" cy="6858000"/>
          </a:xfrm>
          <a:prstGeom prst="rect">
            <a:avLst/>
          </a:prstGeom>
          <a:noFill/>
          <a:ln>
            <a:noFill/>
          </a:ln>
        </p:spPr>
      </p:pic>
      <p:pic>
        <p:nvPicPr>
          <p:cNvPr id="17" name="Google Shape;17;p9"/>
          <p:cNvPicPr preferRelativeResize="0"/>
          <p:nvPr/>
        </p:nvPicPr>
        <p:blipFill rotWithShape="1">
          <a:blip r:embed="rId3">
            <a:alphaModFix/>
          </a:blip>
          <a:srcRect/>
          <a:stretch/>
        </p:blipFill>
        <p:spPr>
          <a:xfrm>
            <a:off x="7514433" y="309793"/>
            <a:ext cx="2040955" cy="801003"/>
          </a:xfrm>
          <a:prstGeom prst="rect">
            <a:avLst/>
          </a:prstGeom>
          <a:noFill/>
          <a:ln>
            <a:noFill/>
          </a:ln>
        </p:spPr>
      </p:pic>
      <p:sp>
        <p:nvSpPr>
          <p:cNvPr id="18" name="Google Shape;18;p9"/>
          <p:cNvSpPr/>
          <p:nvPr/>
        </p:nvSpPr>
        <p:spPr>
          <a:xfrm>
            <a:off x="6837528" y="6625061"/>
            <a:ext cx="2652547" cy="135422"/>
          </a:xfrm>
          <a:prstGeom prst="rect">
            <a:avLst/>
          </a:prstGeom>
          <a:noFill/>
          <a:ln>
            <a:noFill/>
          </a:ln>
        </p:spPr>
        <p:txBody>
          <a:bodyPr spcFirstLastPara="1" wrap="square" lIns="0" tIns="0" rIns="0" bIns="0" anchor="b" anchorCtr="0">
            <a:spAutoFit/>
          </a:bodyPr>
          <a:lstStyle/>
          <a:p>
            <a:pPr marL="0" marR="0" lvl="0" indent="0" algn="r" rtl="0">
              <a:lnSpc>
                <a:spcPct val="110000"/>
              </a:lnSpc>
              <a:spcBef>
                <a:spcPts val="0"/>
              </a:spcBef>
              <a:spcAft>
                <a:spcPts val="0"/>
              </a:spcAft>
              <a:buClr>
                <a:srgbClr val="0C0C0C"/>
              </a:buClr>
              <a:buSzPts val="800"/>
              <a:buFont typeface="Arial"/>
              <a:buNone/>
            </a:pP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KYOCERA Communication Systems Co</a:t>
            </a:r>
            <a:r>
              <a:rPr lang="ja-JP" sz="800" b="0" i="0" u="none" strike="noStrike" cap="none" dirty="0" err="1">
                <a:solidFill>
                  <a:srgbClr val="0C0C0C"/>
                </a:solidFill>
                <a:latin typeface="ＭＳ Ｐゴシック" panose="020B0600070205080204" pitchFamily="50" charset="-128"/>
                <a:ea typeface="ＭＳ Ｐゴシック" panose="020B0600070205080204" pitchFamily="50" charset="-128"/>
                <a:cs typeface="Arial"/>
                <a:sym typeface="Arial"/>
              </a:rPr>
              <a:t>.,</a:t>
            </a: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Ltd.</a:t>
            </a:r>
            <a:endParaRPr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コンテンツ（装飾あり）">
  <p:cSld name="コンテンツ（装飾あり）">
    <p:spTree>
      <p:nvGrpSpPr>
        <p:cNvPr id="1" name="Shape 19"/>
        <p:cNvGrpSpPr/>
        <p:nvPr/>
      </p:nvGrpSpPr>
      <p:grpSpPr>
        <a:xfrm>
          <a:off x="0" y="0"/>
          <a:ext cx="0" cy="0"/>
          <a:chOff x="0" y="0"/>
          <a:chExt cx="0" cy="0"/>
        </a:xfrm>
      </p:grpSpPr>
      <p:pic>
        <p:nvPicPr>
          <p:cNvPr id="20" name="Google Shape;20;p10"/>
          <p:cNvPicPr preferRelativeResize="0"/>
          <p:nvPr/>
        </p:nvPicPr>
        <p:blipFill rotWithShape="1">
          <a:blip r:embed="rId2">
            <a:alphaModFix/>
          </a:blip>
          <a:srcRect l="4933" r="87504"/>
          <a:stretch/>
        </p:blipFill>
        <p:spPr>
          <a:xfrm>
            <a:off x="0" y="132"/>
            <a:ext cx="749300" cy="6857868"/>
          </a:xfrm>
          <a:prstGeom prst="rect">
            <a:avLst/>
          </a:prstGeom>
          <a:noFill/>
          <a:ln>
            <a:noFill/>
          </a:ln>
        </p:spPr>
      </p:pic>
      <p:grpSp>
        <p:nvGrpSpPr>
          <p:cNvPr id="21" name="Google Shape;21;p10"/>
          <p:cNvGrpSpPr/>
          <p:nvPr/>
        </p:nvGrpSpPr>
        <p:grpSpPr>
          <a:xfrm>
            <a:off x="944165" y="694895"/>
            <a:ext cx="8545909" cy="46800"/>
            <a:chOff x="944165" y="694895"/>
            <a:chExt cx="8545909" cy="71438"/>
          </a:xfrm>
        </p:grpSpPr>
        <p:sp>
          <p:nvSpPr>
            <p:cNvPr id="22" name="Google Shape;22;p10"/>
            <p:cNvSpPr/>
            <p:nvPr/>
          </p:nvSpPr>
          <p:spPr>
            <a:xfrm>
              <a:off x="944165" y="694895"/>
              <a:ext cx="8545909" cy="71438"/>
            </a:xfrm>
            <a:prstGeom prst="rect">
              <a:avLst/>
            </a:prstGeom>
            <a:solidFill>
              <a:srgbClr val="FF2540"/>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23" name="Google Shape;23;p10"/>
            <p:cNvSpPr/>
            <p:nvPr/>
          </p:nvSpPr>
          <p:spPr>
            <a:xfrm>
              <a:off x="9199969" y="694895"/>
              <a:ext cx="72157" cy="71438"/>
            </a:xfrm>
            <a:prstGeom prst="rect">
              <a:avLst/>
            </a:prstGeom>
            <a:solidFill>
              <a:srgbClr val="EBEEF1"/>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24" name="Google Shape;24;p10"/>
            <p:cNvSpPr/>
            <p:nvPr/>
          </p:nvSpPr>
          <p:spPr>
            <a:xfrm>
              <a:off x="9346489" y="694895"/>
              <a:ext cx="72157" cy="71438"/>
            </a:xfrm>
            <a:prstGeom prst="rect">
              <a:avLst/>
            </a:prstGeom>
            <a:solidFill>
              <a:srgbClr val="EBEEF1"/>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grpSp>
      <p:sp>
        <p:nvSpPr>
          <p:cNvPr id="25" name="Google Shape;25;p10"/>
          <p:cNvSpPr/>
          <p:nvPr/>
        </p:nvSpPr>
        <p:spPr>
          <a:xfrm>
            <a:off x="4728965" y="6625546"/>
            <a:ext cx="448071" cy="126914"/>
          </a:xfrm>
          <a:prstGeom prst="parallelogram">
            <a:avLst>
              <a:gd name="adj" fmla="val 64235"/>
            </a:avLst>
          </a:prstGeom>
          <a:solidFill>
            <a:srgbClr val="D8D8D8"/>
          </a:solidFill>
          <a:ln>
            <a:noFill/>
          </a:ln>
          <a:effectLst>
            <a:outerShdw blurRad="12700" dist="12700" dir="2400000" algn="ct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26" name="Google Shape;26;p10"/>
          <p:cNvSpPr/>
          <p:nvPr/>
        </p:nvSpPr>
        <p:spPr>
          <a:xfrm>
            <a:off x="944166" y="6554936"/>
            <a:ext cx="8546400" cy="18000"/>
          </a:xfrm>
          <a:prstGeom prst="rect">
            <a:avLst/>
          </a:prstGeom>
          <a:solidFill>
            <a:srgbClr val="FF2540"/>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0"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27" name="Google Shape;27;p10"/>
          <p:cNvSpPr txBox="1">
            <a:spLocks noGrp="1"/>
          </p:cNvSpPr>
          <p:nvPr>
            <p:ph type="sldNum" idx="12"/>
          </p:nvPr>
        </p:nvSpPr>
        <p:spPr>
          <a:xfrm>
            <a:off x="3838575" y="6492792"/>
            <a:ext cx="222885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000" b="0" i="0" u="none" strike="noStrike" cap="none">
                <a:solidFill>
                  <a:srgbClr val="888888"/>
                </a:solidFill>
                <a:latin typeface="ＭＳ Ｐゴシック" panose="020B0600070205080204" pitchFamily="50" charset="-128"/>
                <a:ea typeface="ＭＳ Ｐゴシック" panose="020B0600070205080204" pitchFamily="50" charset="-128"/>
                <a:cs typeface="Arial"/>
                <a:sym typeface="Arial"/>
              </a:defRPr>
            </a:lvl1pPr>
            <a:lvl2pPr marL="0" lvl="1" indent="0" algn="ctr">
              <a:spcBef>
                <a:spcPts val="0"/>
              </a:spcBef>
              <a:buNone/>
              <a:defRPr sz="1000" b="0" i="0" u="none" strike="noStrike" cap="none">
                <a:solidFill>
                  <a:srgbClr val="888888"/>
                </a:solidFill>
                <a:latin typeface="Arial"/>
                <a:ea typeface="Arial"/>
                <a:cs typeface="Arial"/>
                <a:sym typeface="Arial"/>
              </a:defRPr>
            </a:lvl2pPr>
            <a:lvl3pPr marL="0" lvl="2" indent="0" algn="ctr">
              <a:spcBef>
                <a:spcPts val="0"/>
              </a:spcBef>
              <a:buNone/>
              <a:defRPr sz="1000" b="0" i="0" u="none" strike="noStrike" cap="none">
                <a:solidFill>
                  <a:srgbClr val="888888"/>
                </a:solidFill>
                <a:latin typeface="Arial"/>
                <a:ea typeface="Arial"/>
                <a:cs typeface="Arial"/>
                <a:sym typeface="Arial"/>
              </a:defRPr>
            </a:lvl3pPr>
            <a:lvl4pPr marL="0" lvl="3" indent="0" algn="ctr">
              <a:spcBef>
                <a:spcPts val="0"/>
              </a:spcBef>
              <a:buNone/>
              <a:defRPr sz="1000" b="0" i="0" u="none" strike="noStrike" cap="none">
                <a:solidFill>
                  <a:srgbClr val="888888"/>
                </a:solidFill>
                <a:latin typeface="Arial"/>
                <a:ea typeface="Arial"/>
                <a:cs typeface="Arial"/>
                <a:sym typeface="Arial"/>
              </a:defRPr>
            </a:lvl4pPr>
            <a:lvl5pPr marL="0" lvl="4" indent="0" algn="ctr">
              <a:spcBef>
                <a:spcPts val="0"/>
              </a:spcBef>
              <a:buNone/>
              <a:defRPr sz="1000" b="0" i="0" u="none" strike="noStrike" cap="none">
                <a:solidFill>
                  <a:srgbClr val="888888"/>
                </a:solidFill>
                <a:latin typeface="Arial"/>
                <a:ea typeface="Arial"/>
                <a:cs typeface="Arial"/>
                <a:sym typeface="Arial"/>
              </a:defRPr>
            </a:lvl5pPr>
            <a:lvl6pPr marL="0" lvl="5" indent="0" algn="ctr">
              <a:spcBef>
                <a:spcPts val="0"/>
              </a:spcBef>
              <a:buNone/>
              <a:defRPr sz="1000" b="0" i="0" u="none" strike="noStrike" cap="none">
                <a:solidFill>
                  <a:srgbClr val="888888"/>
                </a:solidFill>
                <a:latin typeface="Arial"/>
                <a:ea typeface="Arial"/>
                <a:cs typeface="Arial"/>
                <a:sym typeface="Arial"/>
              </a:defRPr>
            </a:lvl6pPr>
            <a:lvl7pPr marL="0" lvl="6" indent="0" algn="ctr">
              <a:spcBef>
                <a:spcPts val="0"/>
              </a:spcBef>
              <a:buNone/>
              <a:defRPr sz="1000" b="0" i="0" u="none" strike="noStrike" cap="none">
                <a:solidFill>
                  <a:srgbClr val="888888"/>
                </a:solidFill>
                <a:latin typeface="Arial"/>
                <a:ea typeface="Arial"/>
                <a:cs typeface="Arial"/>
                <a:sym typeface="Arial"/>
              </a:defRPr>
            </a:lvl7pPr>
            <a:lvl8pPr marL="0" lvl="7" indent="0" algn="ctr">
              <a:spcBef>
                <a:spcPts val="0"/>
              </a:spcBef>
              <a:buNone/>
              <a:defRPr sz="1000" b="0" i="0" u="none" strike="noStrike" cap="none">
                <a:solidFill>
                  <a:srgbClr val="888888"/>
                </a:solidFill>
                <a:latin typeface="Arial"/>
                <a:ea typeface="Arial"/>
                <a:cs typeface="Arial"/>
                <a:sym typeface="Arial"/>
              </a:defRPr>
            </a:lvl8pPr>
            <a:lvl9pPr marL="0" lvl="8" indent="0" algn="ctr">
              <a:spcBef>
                <a:spcPts val="0"/>
              </a:spcBef>
              <a:buNone/>
              <a:defRPr sz="10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dirty="0"/>
          </a:p>
        </p:txBody>
      </p:sp>
      <p:sp>
        <p:nvSpPr>
          <p:cNvPr id="28" name="Google Shape;28;p10"/>
          <p:cNvSpPr txBox="1">
            <a:spLocks noGrp="1"/>
          </p:cNvSpPr>
          <p:nvPr>
            <p:ph type="title"/>
          </p:nvPr>
        </p:nvSpPr>
        <p:spPr>
          <a:xfrm>
            <a:off x="954001" y="127450"/>
            <a:ext cx="7193712" cy="63160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ＭＳ Ｐゴシック" panose="020B0600070205080204" pitchFamily="50" charset="-128"/>
                <a:ea typeface="ＭＳ Ｐゴシック" panose="020B0600070205080204" pitchFamily="50" charset="-128"/>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9" name="Google Shape;29;p10"/>
          <p:cNvSpPr/>
          <p:nvPr/>
        </p:nvSpPr>
        <p:spPr>
          <a:xfrm>
            <a:off x="8396485" y="166688"/>
            <a:ext cx="1142619" cy="27656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ＭＳ Ｐゴシック" panose="020B0600070205080204" pitchFamily="50" charset="-128"/>
              <a:ea typeface="ＭＳ Ｐゴシック" panose="020B0600070205080204" pitchFamily="50" charset="-128"/>
              <a:cs typeface="Arial"/>
              <a:sym typeface="Arial"/>
            </a:endParaRPr>
          </a:p>
        </p:txBody>
      </p:sp>
      <p:pic>
        <p:nvPicPr>
          <p:cNvPr id="30" name="Google Shape;30;p10"/>
          <p:cNvPicPr preferRelativeResize="0"/>
          <p:nvPr/>
        </p:nvPicPr>
        <p:blipFill rotWithShape="1">
          <a:blip r:embed="rId3">
            <a:alphaModFix/>
          </a:blip>
          <a:srcRect/>
          <a:stretch/>
        </p:blipFill>
        <p:spPr>
          <a:xfrm>
            <a:off x="8212435" y="148185"/>
            <a:ext cx="1326669" cy="509717"/>
          </a:xfrm>
          <a:prstGeom prst="rect">
            <a:avLst/>
          </a:prstGeom>
          <a:noFill/>
          <a:ln>
            <a:noFill/>
          </a:ln>
        </p:spPr>
      </p:pic>
      <p:sp>
        <p:nvSpPr>
          <p:cNvPr id="31" name="Google Shape;31;p10"/>
          <p:cNvSpPr/>
          <p:nvPr/>
        </p:nvSpPr>
        <p:spPr>
          <a:xfrm>
            <a:off x="6837528" y="6625061"/>
            <a:ext cx="2652547" cy="135422"/>
          </a:xfrm>
          <a:prstGeom prst="rect">
            <a:avLst/>
          </a:prstGeom>
          <a:noFill/>
          <a:ln>
            <a:noFill/>
          </a:ln>
        </p:spPr>
        <p:txBody>
          <a:bodyPr spcFirstLastPara="1" wrap="square" lIns="0" tIns="0" rIns="0" bIns="0" anchor="b" anchorCtr="0">
            <a:spAutoFit/>
          </a:bodyPr>
          <a:lstStyle/>
          <a:p>
            <a:pPr marL="0" marR="0" lvl="0" indent="0" algn="r" rtl="0">
              <a:lnSpc>
                <a:spcPct val="110000"/>
              </a:lnSpc>
              <a:spcBef>
                <a:spcPts val="0"/>
              </a:spcBef>
              <a:spcAft>
                <a:spcPts val="0"/>
              </a:spcAft>
              <a:buClr>
                <a:srgbClr val="0C0C0C"/>
              </a:buClr>
              <a:buSzPts val="800"/>
              <a:buFont typeface="Arial"/>
              <a:buNone/>
            </a:pP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KYOCERA Communication Systems Co</a:t>
            </a:r>
            <a:r>
              <a:rPr lang="ja-JP" sz="800" b="0" i="0" u="none" strike="noStrike" cap="none" dirty="0" err="1">
                <a:solidFill>
                  <a:srgbClr val="0C0C0C"/>
                </a:solidFill>
                <a:latin typeface="ＭＳ Ｐゴシック" panose="020B0600070205080204" pitchFamily="50" charset="-128"/>
                <a:ea typeface="ＭＳ Ｐゴシック" panose="020B0600070205080204" pitchFamily="50" charset="-128"/>
                <a:cs typeface="Arial"/>
                <a:sym typeface="Arial"/>
              </a:rPr>
              <a:t>.,</a:t>
            </a: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Ltd.</a:t>
            </a:r>
            <a:endParaRPr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締め">
  <p:cSld name="締め">
    <p:spTree>
      <p:nvGrpSpPr>
        <p:cNvPr id="1" name="Shape 32"/>
        <p:cNvGrpSpPr/>
        <p:nvPr/>
      </p:nvGrpSpPr>
      <p:grpSpPr>
        <a:xfrm>
          <a:off x="0" y="0"/>
          <a:ext cx="0" cy="0"/>
          <a:chOff x="0" y="0"/>
          <a:chExt cx="0" cy="0"/>
        </a:xfrm>
      </p:grpSpPr>
      <p:pic>
        <p:nvPicPr>
          <p:cNvPr id="33" name="Google Shape;33;p11"/>
          <p:cNvPicPr preferRelativeResize="0"/>
          <p:nvPr/>
        </p:nvPicPr>
        <p:blipFill rotWithShape="1">
          <a:blip r:embed="rId2">
            <a:alphaModFix/>
          </a:blip>
          <a:srcRect r="79713"/>
          <a:stretch/>
        </p:blipFill>
        <p:spPr>
          <a:xfrm rot="10800000">
            <a:off x="7896408" y="0"/>
            <a:ext cx="2009592" cy="6858000"/>
          </a:xfrm>
          <a:prstGeom prst="rect">
            <a:avLst/>
          </a:prstGeom>
          <a:noFill/>
          <a:ln>
            <a:noFill/>
          </a:ln>
        </p:spPr>
      </p:pic>
      <p:pic>
        <p:nvPicPr>
          <p:cNvPr id="34" name="Google Shape;34;p11"/>
          <p:cNvPicPr preferRelativeResize="0"/>
          <p:nvPr/>
        </p:nvPicPr>
        <p:blipFill rotWithShape="1">
          <a:blip r:embed="rId3">
            <a:alphaModFix/>
          </a:blip>
          <a:srcRect/>
          <a:stretch/>
        </p:blipFill>
        <p:spPr>
          <a:xfrm>
            <a:off x="2168098" y="2296622"/>
            <a:ext cx="4081046" cy="1601666"/>
          </a:xfrm>
          <a:prstGeom prst="rect">
            <a:avLst/>
          </a:prstGeom>
          <a:noFill/>
          <a:ln>
            <a:noFill/>
          </a:ln>
        </p:spPr>
      </p:pic>
      <p:sp>
        <p:nvSpPr>
          <p:cNvPr id="35" name="Google Shape;35;p11"/>
          <p:cNvSpPr/>
          <p:nvPr/>
        </p:nvSpPr>
        <p:spPr>
          <a:xfrm>
            <a:off x="5964067" y="6625061"/>
            <a:ext cx="2652547" cy="135422"/>
          </a:xfrm>
          <a:prstGeom prst="rect">
            <a:avLst/>
          </a:prstGeom>
          <a:noFill/>
          <a:ln>
            <a:noFill/>
          </a:ln>
        </p:spPr>
        <p:txBody>
          <a:bodyPr spcFirstLastPara="1" wrap="square" lIns="0" tIns="0" rIns="0" bIns="0" anchor="b" anchorCtr="0">
            <a:spAutoFit/>
          </a:bodyPr>
          <a:lstStyle/>
          <a:p>
            <a:pPr marL="0" marR="0" lvl="0" indent="0" algn="r" rtl="0">
              <a:lnSpc>
                <a:spcPct val="110000"/>
              </a:lnSpc>
              <a:spcBef>
                <a:spcPts val="0"/>
              </a:spcBef>
              <a:spcAft>
                <a:spcPts val="0"/>
              </a:spcAft>
              <a:buClr>
                <a:srgbClr val="0C0C0C"/>
              </a:buClr>
              <a:buSzPts val="800"/>
              <a:buFont typeface="Arial"/>
              <a:buNone/>
            </a:pP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KYOCERA Communication Systems Co</a:t>
            </a:r>
            <a:r>
              <a:rPr lang="ja-JP" sz="800" b="0" i="0" u="none" strike="noStrike" cap="none" dirty="0" err="1">
                <a:solidFill>
                  <a:srgbClr val="0C0C0C"/>
                </a:solidFill>
                <a:latin typeface="ＭＳ Ｐゴシック" panose="020B0600070205080204" pitchFamily="50" charset="-128"/>
                <a:ea typeface="ＭＳ Ｐゴシック" panose="020B0600070205080204" pitchFamily="50" charset="-128"/>
                <a:cs typeface="Arial"/>
                <a:sym typeface="Arial"/>
              </a:rPr>
              <a:t>.,</a:t>
            </a: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Ltd.</a:t>
            </a:r>
            <a:endParaRPr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コンテンツ（装飾なし）">
  <p:cSld name="コンテンツ（装飾なし）">
    <p:spTree>
      <p:nvGrpSpPr>
        <p:cNvPr id="1" name="Shape 36"/>
        <p:cNvGrpSpPr/>
        <p:nvPr/>
      </p:nvGrpSpPr>
      <p:grpSpPr>
        <a:xfrm>
          <a:off x="0" y="0"/>
          <a:ext cx="0" cy="0"/>
          <a:chOff x="0" y="0"/>
          <a:chExt cx="0" cy="0"/>
        </a:xfrm>
      </p:grpSpPr>
      <p:grpSp>
        <p:nvGrpSpPr>
          <p:cNvPr id="37" name="Google Shape;37;p12"/>
          <p:cNvGrpSpPr/>
          <p:nvPr/>
        </p:nvGrpSpPr>
        <p:grpSpPr>
          <a:xfrm>
            <a:off x="415924" y="694895"/>
            <a:ext cx="9072000" cy="46800"/>
            <a:chOff x="415924" y="694895"/>
            <a:chExt cx="9072000" cy="71438"/>
          </a:xfrm>
        </p:grpSpPr>
        <p:sp>
          <p:nvSpPr>
            <p:cNvPr id="38" name="Google Shape;38;p12"/>
            <p:cNvSpPr/>
            <p:nvPr/>
          </p:nvSpPr>
          <p:spPr>
            <a:xfrm>
              <a:off x="415924" y="694895"/>
              <a:ext cx="9072000" cy="71438"/>
            </a:xfrm>
            <a:prstGeom prst="rect">
              <a:avLst/>
            </a:prstGeom>
            <a:solidFill>
              <a:srgbClr val="FF2540"/>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39" name="Google Shape;39;p12"/>
            <p:cNvSpPr/>
            <p:nvPr/>
          </p:nvSpPr>
          <p:spPr>
            <a:xfrm>
              <a:off x="9199969" y="694895"/>
              <a:ext cx="72157" cy="71438"/>
            </a:xfrm>
            <a:prstGeom prst="rect">
              <a:avLst/>
            </a:prstGeom>
            <a:solidFill>
              <a:srgbClr val="EBEEF1"/>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40" name="Google Shape;40;p12"/>
            <p:cNvSpPr/>
            <p:nvPr/>
          </p:nvSpPr>
          <p:spPr>
            <a:xfrm>
              <a:off x="9346489" y="694895"/>
              <a:ext cx="72157" cy="71438"/>
            </a:xfrm>
            <a:prstGeom prst="rect">
              <a:avLst/>
            </a:prstGeom>
            <a:solidFill>
              <a:srgbClr val="EBEEF1"/>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grpSp>
      <p:sp>
        <p:nvSpPr>
          <p:cNvPr id="41" name="Google Shape;41;p12"/>
          <p:cNvSpPr/>
          <p:nvPr/>
        </p:nvSpPr>
        <p:spPr>
          <a:xfrm>
            <a:off x="4728965" y="6625546"/>
            <a:ext cx="448071" cy="126914"/>
          </a:xfrm>
          <a:prstGeom prst="parallelogram">
            <a:avLst>
              <a:gd name="adj" fmla="val 64235"/>
            </a:avLst>
          </a:prstGeom>
          <a:solidFill>
            <a:srgbClr val="D8D8D8"/>
          </a:solidFill>
          <a:ln>
            <a:noFill/>
          </a:ln>
          <a:effectLst>
            <a:outerShdw blurRad="12700" dist="12700" dir="2400000" algn="ct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42" name="Google Shape;42;p12"/>
          <p:cNvSpPr/>
          <p:nvPr/>
        </p:nvSpPr>
        <p:spPr>
          <a:xfrm>
            <a:off x="415924" y="6554936"/>
            <a:ext cx="9072000" cy="18000"/>
          </a:xfrm>
          <a:prstGeom prst="rect">
            <a:avLst/>
          </a:prstGeom>
          <a:solidFill>
            <a:srgbClr val="FF2540"/>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0"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43" name="Google Shape;43;p12"/>
          <p:cNvSpPr txBox="1">
            <a:spLocks noGrp="1"/>
          </p:cNvSpPr>
          <p:nvPr>
            <p:ph type="sldNum" idx="12"/>
          </p:nvPr>
        </p:nvSpPr>
        <p:spPr>
          <a:xfrm>
            <a:off x="3838575" y="6492792"/>
            <a:ext cx="222885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000" b="0" i="0" u="none" strike="noStrike" cap="none">
                <a:solidFill>
                  <a:srgbClr val="888888"/>
                </a:solidFill>
                <a:latin typeface="ＭＳ Ｐゴシック" panose="020B0600070205080204" pitchFamily="50" charset="-128"/>
                <a:ea typeface="ＭＳ Ｐゴシック" panose="020B0600070205080204" pitchFamily="50" charset="-128"/>
                <a:cs typeface="Arial"/>
                <a:sym typeface="Arial"/>
              </a:defRPr>
            </a:lvl1pPr>
            <a:lvl2pPr marL="0" lvl="1" indent="0" algn="ctr">
              <a:spcBef>
                <a:spcPts val="0"/>
              </a:spcBef>
              <a:buNone/>
              <a:defRPr sz="1000" b="0" i="0" u="none" strike="noStrike" cap="none">
                <a:solidFill>
                  <a:srgbClr val="888888"/>
                </a:solidFill>
                <a:latin typeface="Arial"/>
                <a:ea typeface="Arial"/>
                <a:cs typeface="Arial"/>
                <a:sym typeface="Arial"/>
              </a:defRPr>
            </a:lvl2pPr>
            <a:lvl3pPr marL="0" lvl="2" indent="0" algn="ctr">
              <a:spcBef>
                <a:spcPts val="0"/>
              </a:spcBef>
              <a:buNone/>
              <a:defRPr sz="1000" b="0" i="0" u="none" strike="noStrike" cap="none">
                <a:solidFill>
                  <a:srgbClr val="888888"/>
                </a:solidFill>
                <a:latin typeface="Arial"/>
                <a:ea typeface="Arial"/>
                <a:cs typeface="Arial"/>
                <a:sym typeface="Arial"/>
              </a:defRPr>
            </a:lvl3pPr>
            <a:lvl4pPr marL="0" lvl="3" indent="0" algn="ctr">
              <a:spcBef>
                <a:spcPts val="0"/>
              </a:spcBef>
              <a:buNone/>
              <a:defRPr sz="1000" b="0" i="0" u="none" strike="noStrike" cap="none">
                <a:solidFill>
                  <a:srgbClr val="888888"/>
                </a:solidFill>
                <a:latin typeface="Arial"/>
                <a:ea typeface="Arial"/>
                <a:cs typeface="Arial"/>
                <a:sym typeface="Arial"/>
              </a:defRPr>
            </a:lvl4pPr>
            <a:lvl5pPr marL="0" lvl="4" indent="0" algn="ctr">
              <a:spcBef>
                <a:spcPts val="0"/>
              </a:spcBef>
              <a:buNone/>
              <a:defRPr sz="1000" b="0" i="0" u="none" strike="noStrike" cap="none">
                <a:solidFill>
                  <a:srgbClr val="888888"/>
                </a:solidFill>
                <a:latin typeface="Arial"/>
                <a:ea typeface="Arial"/>
                <a:cs typeface="Arial"/>
                <a:sym typeface="Arial"/>
              </a:defRPr>
            </a:lvl5pPr>
            <a:lvl6pPr marL="0" lvl="5" indent="0" algn="ctr">
              <a:spcBef>
                <a:spcPts val="0"/>
              </a:spcBef>
              <a:buNone/>
              <a:defRPr sz="1000" b="0" i="0" u="none" strike="noStrike" cap="none">
                <a:solidFill>
                  <a:srgbClr val="888888"/>
                </a:solidFill>
                <a:latin typeface="Arial"/>
                <a:ea typeface="Arial"/>
                <a:cs typeface="Arial"/>
                <a:sym typeface="Arial"/>
              </a:defRPr>
            </a:lvl6pPr>
            <a:lvl7pPr marL="0" lvl="6" indent="0" algn="ctr">
              <a:spcBef>
                <a:spcPts val="0"/>
              </a:spcBef>
              <a:buNone/>
              <a:defRPr sz="1000" b="0" i="0" u="none" strike="noStrike" cap="none">
                <a:solidFill>
                  <a:srgbClr val="888888"/>
                </a:solidFill>
                <a:latin typeface="Arial"/>
                <a:ea typeface="Arial"/>
                <a:cs typeface="Arial"/>
                <a:sym typeface="Arial"/>
              </a:defRPr>
            </a:lvl7pPr>
            <a:lvl8pPr marL="0" lvl="7" indent="0" algn="ctr">
              <a:spcBef>
                <a:spcPts val="0"/>
              </a:spcBef>
              <a:buNone/>
              <a:defRPr sz="1000" b="0" i="0" u="none" strike="noStrike" cap="none">
                <a:solidFill>
                  <a:srgbClr val="888888"/>
                </a:solidFill>
                <a:latin typeface="Arial"/>
                <a:ea typeface="Arial"/>
                <a:cs typeface="Arial"/>
                <a:sym typeface="Arial"/>
              </a:defRPr>
            </a:lvl8pPr>
            <a:lvl9pPr marL="0" lvl="8" indent="0" algn="ctr">
              <a:spcBef>
                <a:spcPts val="0"/>
              </a:spcBef>
              <a:buNone/>
              <a:defRPr sz="10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dirty="0"/>
          </a:p>
        </p:txBody>
      </p:sp>
      <p:sp>
        <p:nvSpPr>
          <p:cNvPr id="44" name="Google Shape;44;p12"/>
          <p:cNvSpPr txBox="1">
            <a:spLocks noGrp="1"/>
          </p:cNvSpPr>
          <p:nvPr>
            <p:ph type="title"/>
          </p:nvPr>
        </p:nvSpPr>
        <p:spPr>
          <a:xfrm>
            <a:off x="435384" y="127450"/>
            <a:ext cx="7671385" cy="63160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ＭＳ Ｐゴシック" panose="020B0600070205080204" pitchFamily="50" charset="-128"/>
                <a:ea typeface="ＭＳ Ｐゴシック" panose="020B0600070205080204" pitchFamily="50" charset="-128"/>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pic>
        <p:nvPicPr>
          <p:cNvPr id="45" name="Google Shape;45;p12"/>
          <p:cNvPicPr preferRelativeResize="0"/>
          <p:nvPr/>
        </p:nvPicPr>
        <p:blipFill rotWithShape="1">
          <a:blip r:embed="rId2">
            <a:alphaModFix/>
          </a:blip>
          <a:srcRect/>
          <a:stretch/>
        </p:blipFill>
        <p:spPr>
          <a:xfrm>
            <a:off x="8212435" y="148185"/>
            <a:ext cx="1326669" cy="509717"/>
          </a:xfrm>
          <a:prstGeom prst="rect">
            <a:avLst/>
          </a:prstGeom>
          <a:noFill/>
          <a:ln>
            <a:noFill/>
          </a:ln>
        </p:spPr>
      </p:pic>
      <p:sp>
        <p:nvSpPr>
          <p:cNvPr id="46" name="Google Shape;46;p12"/>
          <p:cNvSpPr/>
          <p:nvPr/>
        </p:nvSpPr>
        <p:spPr>
          <a:xfrm>
            <a:off x="6837528" y="6625061"/>
            <a:ext cx="2652547" cy="135422"/>
          </a:xfrm>
          <a:prstGeom prst="rect">
            <a:avLst/>
          </a:prstGeom>
          <a:noFill/>
          <a:ln>
            <a:noFill/>
          </a:ln>
        </p:spPr>
        <p:txBody>
          <a:bodyPr spcFirstLastPara="1" wrap="square" lIns="0" tIns="0" rIns="0" bIns="0" anchor="b" anchorCtr="0">
            <a:spAutoFit/>
          </a:bodyPr>
          <a:lstStyle/>
          <a:p>
            <a:pPr marL="0" marR="0" lvl="0" indent="0" algn="r" rtl="0">
              <a:lnSpc>
                <a:spcPct val="110000"/>
              </a:lnSpc>
              <a:spcBef>
                <a:spcPts val="0"/>
              </a:spcBef>
              <a:spcAft>
                <a:spcPts val="0"/>
              </a:spcAft>
              <a:buClr>
                <a:srgbClr val="0C0C0C"/>
              </a:buClr>
              <a:buSzPts val="800"/>
              <a:buFont typeface="Arial"/>
              <a:buNone/>
            </a:pP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KYOCERA Communication Systems Co</a:t>
            </a:r>
            <a:r>
              <a:rPr lang="ja-JP" sz="800" b="0" i="0" u="none" strike="noStrike" cap="none" dirty="0" err="1">
                <a:solidFill>
                  <a:srgbClr val="0C0C0C"/>
                </a:solidFill>
                <a:latin typeface="ＭＳ Ｐゴシック" panose="020B0600070205080204" pitchFamily="50" charset="-128"/>
                <a:ea typeface="ＭＳ Ｐゴシック" panose="020B0600070205080204" pitchFamily="50" charset="-128"/>
                <a:cs typeface="Arial"/>
                <a:sym typeface="Arial"/>
              </a:rPr>
              <a:t>.,</a:t>
            </a: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Ltd.</a:t>
            </a:r>
            <a:endParaRPr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681038" y="365127"/>
            <a:ext cx="8543925"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8"/>
          <p:cNvSpPr txBox="1">
            <a:spLocks noGrp="1"/>
          </p:cNvSpPr>
          <p:nvPr>
            <p:ph type="body" idx="1"/>
          </p:nvPr>
        </p:nvSpPr>
        <p:spPr>
          <a:xfrm>
            <a:off x="681038" y="1825625"/>
            <a:ext cx="8543925"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12" name="Google Shape;12;p8"/>
          <p:cNvSpPr txBox="1">
            <a:spLocks noGrp="1"/>
          </p:cNvSpPr>
          <p:nvPr>
            <p:ph type="dt" idx="10"/>
          </p:nvPr>
        </p:nvSpPr>
        <p:spPr>
          <a:xfrm>
            <a:off x="681038" y="6356352"/>
            <a:ext cx="222885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ＭＳ Ｐゴシック" panose="020B0600070205080204" pitchFamily="50" charset="-128"/>
                <a:ea typeface="ＭＳ Ｐゴシック" panose="020B0600070205080204" pitchFamily="50" charset="-128"/>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lang="ja-JP" altLang="en-US" dirty="0"/>
          </a:p>
        </p:txBody>
      </p:sp>
      <p:sp>
        <p:nvSpPr>
          <p:cNvPr id="13" name="Google Shape;13;p8"/>
          <p:cNvSpPr txBox="1">
            <a:spLocks noGrp="1"/>
          </p:cNvSpPr>
          <p:nvPr>
            <p:ph type="ftr" idx="11"/>
          </p:nvPr>
        </p:nvSpPr>
        <p:spPr>
          <a:xfrm>
            <a:off x="3281363" y="6356352"/>
            <a:ext cx="3343275"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ＭＳ Ｐゴシック" panose="020B0600070205080204" pitchFamily="50" charset="-128"/>
                <a:ea typeface="ＭＳ Ｐゴシック" panose="020B0600070205080204" pitchFamily="50" charset="-128"/>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lang="ja-JP" altLang="en-US" dirty="0"/>
          </a:p>
        </p:txBody>
      </p:sp>
      <p:sp>
        <p:nvSpPr>
          <p:cNvPr id="14" name="Google Shape;14;p8"/>
          <p:cNvSpPr txBox="1">
            <a:spLocks noGrp="1"/>
          </p:cNvSpPr>
          <p:nvPr>
            <p:ph type="sldNum" idx="12"/>
          </p:nvPr>
        </p:nvSpPr>
        <p:spPr>
          <a:xfrm>
            <a:off x="6996113" y="6356352"/>
            <a:ext cx="222885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ＭＳ Ｐゴシック" panose="020B0600070205080204" pitchFamily="50" charset="-128"/>
                <a:ea typeface="ＭＳ Ｐゴシック" panose="020B0600070205080204" pitchFamily="50" charset="-128"/>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ＭＳ Ｐゴシック" panose="020B0600070205080204" pitchFamily="50" charset="-128"/>
          <a:ea typeface="ＭＳ Ｐゴシック" panose="020B0600070205080204" pitchFamily="50" charset="-128"/>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ＭＳ Ｐゴシック" panose="020B0600070205080204" pitchFamily="50" charset="-128"/>
          <a:ea typeface="ＭＳ Ｐゴシック" panose="020B0600070205080204" pitchFamily="50" charset="-128"/>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7.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
          <p:cNvSpPr/>
          <p:nvPr/>
        </p:nvSpPr>
        <p:spPr>
          <a:xfrm>
            <a:off x="4967654" y="4986427"/>
            <a:ext cx="4522421" cy="1391150"/>
          </a:xfrm>
          <a:prstGeom prst="rect">
            <a:avLst/>
          </a:prstGeom>
          <a:noFill/>
          <a:ln>
            <a:noFill/>
          </a:ln>
        </p:spPr>
        <p:txBody>
          <a:bodyPr spcFirstLastPara="1" wrap="square" lIns="0" tIns="0" rIns="0" bIns="0" anchor="t" anchorCtr="0">
            <a:spAutoFit/>
          </a:bodyPr>
          <a:lstStyle/>
          <a:p>
            <a:pPr marL="0" marR="0" lvl="0" indent="0" algn="r" rtl="0">
              <a:lnSpc>
                <a:spcPct val="110000"/>
              </a:lnSpc>
              <a:spcBef>
                <a:spcPts val="0"/>
              </a:spcBef>
              <a:spcAft>
                <a:spcPts val="0"/>
              </a:spcAft>
              <a:buClr>
                <a:srgbClr val="0C0C0C"/>
              </a:buClr>
              <a:buSzPts val="1600"/>
              <a:buFont typeface="Arial"/>
              <a:buNone/>
            </a:pPr>
            <a:r>
              <a:rPr lang="ja-JP" sz="1600" b="0" i="0" u="none" strike="noStrike" cap="none" dirty="0">
                <a:solidFill>
                  <a:schemeClr val="tx1">
                    <a:lumMod val="85000"/>
                    <a:lumOff val="15000"/>
                  </a:schemeClr>
                </a:solidFill>
                <a:latin typeface="メイリオ" panose="020B0604030504040204" pitchFamily="50" charset="-128"/>
                <a:ea typeface="メイリオ" panose="020B0604030504040204" pitchFamily="50" charset="-128"/>
                <a:sym typeface="Arial"/>
              </a:rPr>
              <a:t>202</a:t>
            </a:r>
            <a:r>
              <a:rPr lang="en-US" altLang="ja-JP" sz="1600" dirty="0">
                <a:solidFill>
                  <a:schemeClr val="tx1">
                    <a:lumMod val="85000"/>
                    <a:lumOff val="15000"/>
                  </a:schemeClr>
                </a:solidFill>
                <a:latin typeface="メイリオ" panose="020B0604030504040204" pitchFamily="50" charset="-128"/>
                <a:ea typeface="メイリオ" panose="020B0604030504040204" pitchFamily="50" charset="-128"/>
              </a:rPr>
              <a:t>4</a:t>
            </a:r>
            <a:r>
              <a:rPr lang="ja-JP" sz="1600" b="0" i="0" u="none" strike="noStrike" cap="none" dirty="0">
                <a:solidFill>
                  <a:schemeClr val="tx1">
                    <a:lumMod val="85000"/>
                    <a:lumOff val="15000"/>
                  </a:schemeClr>
                </a:solidFill>
                <a:latin typeface="メイリオ" panose="020B0604030504040204" pitchFamily="50" charset="-128"/>
                <a:ea typeface="メイリオ" panose="020B0604030504040204" pitchFamily="50" charset="-128"/>
                <a:sym typeface="Arial"/>
              </a:rPr>
              <a:t>年</a:t>
            </a:r>
            <a:r>
              <a:rPr lang="en-US" altLang="ja-JP" sz="1600" dirty="0">
                <a:solidFill>
                  <a:schemeClr val="tx1">
                    <a:lumMod val="85000"/>
                    <a:lumOff val="15000"/>
                  </a:schemeClr>
                </a:solidFill>
                <a:latin typeface="メイリオ" panose="020B0604030504040204" pitchFamily="50" charset="-128"/>
                <a:ea typeface="メイリオ" panose="020B0604030504040204" pitchFamily="50" charset="-128"/>
              </a:rPr>
              <a:t>10</a:t>
            </a:r>
            <a:r>
              <a:rPr lang="ja-JP" sz="1600" b="0" i="0" u="none" strike="noStrike" cap="none" dirty="0">
                <a:solidFill>
                  <a:schemeClr val="tx1">
                    <a:lumMod val="85000"/>
                    <a:lumOff val="15000"/>
                  </a:schemeClr>
                </a:solidFill>
                <a:latin typeface="メイリオ" panose="020B0604030504040204" pitchFamily="50" charset="-128"/>
                <a:ea typeface="メイリオ" panose="020B0604030504040204" pitchFamily="50" charset="-128"/>
                <a:sym typeface="Arial"/>
              </a:rPr>
              <a:t>月</a:t>
            </a:r>
            <a:r>
              <a:rPr lang="en-US" altLang="ja-JP" sz="1600" dirty="0">
                <a:solidFill>
                  <a:schemeClr val="tx1">
                    <a:lumMod val="85000"/>
                    <a:lumOff val="15000"/>
                  </a:schemeClr>
                </a:solidFill>
                <a:latin typeface="メイリオ" panose="020B0604030504040204" pitchFamily="50" charset="-128"/>
                <a:ea typeface="メイリオ" panose="020B0604030504040204" pitchFamily="50" charset="-128"/>
              </a:rPr>
              <a:t>15</a:t>
            </a:r>
            <a:r>
              <a:rPr lang="ja-JP" sz="1600" b="0" i="0" u="none" strike="noStrike" cap="none" dirty="0">
                <a:solidFill>
                  <a:schemeClr val="tx1">
                    <a:lumMod val="85000"/>
                    <a:lumOff val="15000"/>
                  </a:schemeClr>
                </a:solidFill>
                <a:latin typeface="メイリオ" panose="020B0604030504040204" pitchFamily="50" charset="-128"/>
                <a:ea typeface="メイリオ" panose="020B0604030504040204" pitchFamily="50" charset="-128"/>
                <a:sym typeface="Arial"/>
              </a:rPr>
              <a:t>日</a:t>
            </a:r>
            <a:endParaRPr dirty="0">
              <a:solidFill>
                <a:schemeClr val="tx1">
                  <a:lumMod val="85000"/>
                  <a:lumOff val="15000"/>
                </a:schemeClr>
              </a:solidFill>
              <a:latin typeface="メイリオ" panose="020B0604030504040204" pitchFamily="50" charset="-128"/>
              <a:ea typeface="メイリオ" panose="020B0604030504040204" pitchFamily="50" charset="-128"/>
            </a:endParaRPr>
          </a:p>
          <a:p>
            <a:pPr marL="0" marR="0" lvl="0" indent="0" algn="r" rtl="0">
              <a:lnSpc>
                <a:spcPct val="110000"/>
              </a:lnSpc>
              <a:spcBef>
                <a:spcPts val="760"/>
              </a:spcBef>
              <a:spcAft>
                <a:spcPts val="0"/>
              </a:spcAft>
              <a:buClr>
                <a:srgbClr val="0C0C0C"/>
              </a:buClr>
              <a:buSzPts val="1600"/>
              <a:buFont typeface="Arial"/>
              <a:buNone/>
            </a:pPr>
            <a:r>
              <a:rPr lang="en-US" altLang="ja-JP" sz="1600" b="0" i="0" u="none" strike="noStrike" cap="none" dirty="0">
                <a:solidFill>
                  <a:schemeClr val="tx1">
                    <a:lumMod val="85000"/>
                    <a:lumOff val="15000"/>
                  </a:schemeClr>
                </a:solidFill>
                <a:latin typeface="メイリオ" panose="020B0604030504040204" pitchFamily="50" charset="-128"/>
                <a:ea typeface="メイリオ" panose="020B0604030504040204" pitchFamily="50" charset="-128"/>
                <a:sym typeface="Arial"/>
              </a:rPr>
              <a:t>ICT</a:t>
            </a:r>
            <a:r>
              <a:rPr lang="ja-JP" altLang="en-US" sz="1600" b="0" i="0" u="none" strike="noStrike" cap="none" dirty="0">
                <a:solidFill>
                  <a:schemeClr val="tx1">
                    <a:lumMod val="85000"/>
                    <a:lumOff val="15000"/>
                  </a:schemeClr>
                </a:solidFill>
                <a:latin typeface="メイリオ" panose="020B0604030504040204" pitchFamily="50" charset="-128"/>
                <a:ea typeface="メイリオ" panose="020B0604030504040204" pitchFamily="50" charset="-128"/>
                <a:sym typeface="Arial"/>
              </a:rPr>
              <a:t>事業本部　</a:t>
            </a:r>
            <a:r>
              <a:rPr lang="en-US" altLang="ja-JP" sz="1600" b="0" i="0" u="none" strike="noStrike" cap="none" dirty="0">
                <a:solidFill>
                  <a:schemeClr val="tx1">
                    <a:lumMod val="85000"/>
                    <a:lumOff val="15000"/>
                  </a:schemeClr>
                </a:solidFill>
                <a:latin typeface="メイリオ" panose="020B0604030504040204" pitchFamily="50" charset="-128"/>
                <a:ea typeface="メイリオ" panose="020B0604030504040204" pitchFamily="50" charset="-128"/>
                <a:sym typeface="Arial"/>
              </a:rPr>
              <a:t>KC</a:t>
            </a:r>
            <a:r>
              <a:rPr lang="ja-JP" altLang="en-US" sz="1600" b="0" i="0" u="none" strike="noStrike" cap="none" dirty="0">
                <a:solidFill>
                  <a:schemeClr val="tx1">
                    <a:lumMod val="85000"/>
                    <a:lumOff val="15000"/>
                  </a:schemeClr>
                </a:solidFill>
                <a:latin typeface="メイリオ" panose="020B0604030504040204" pitchFamily="50" charset="-128"/>
                <a:ea typeface="メイリオ" panose="020B0604030504040204" pitchFamily="50" charset="-128"/>
                <a:sym typeface="Arial"/>
              </a:rPr>
              <a:t>ビジネスソリューション事業部</a:t>
            </a:r>
            <a:endParaRPr lang="en-US" altLang="ja-JP" sz="1600" b="0" i="0" u="none" strike="noStrike" cap="none" dirty="0">
              <a:solidFill>
                <a:schemeClr val="tx1">
                  <a:lumMod val="85000"/>
                  <a:lumOff val="15000"/>
                </a:schemeClr>
              </a:solidFill>
              <a:latin typeface="メイリオ" panose="020B0604030504040204" pitchFamily="50" charset="-128"/>
              <a:ea typeface="メイリオ" panose="020B0604030504040204" pitchFamily="50" charset="-128"/>
              <a:sym typeface="Arial"/>
            </a:endParaRPr>
          </a:p>
          <a:p>
            <a:pPr marL="0" marR="0" lvl="0" indent="0" algn="r" rtl="0">
              <a:lnSpc>
                <a:spcPct val="110000"/>
              </a:lnSpc>
              <a:spcBef>
                <a:spcPts val="760"/>
              </a:spcBef>
              <a:spcAft>
                <a:spcPts val="0"/>
              </a:spcAft>
              <a:buClr>
                <a:srgbClr val="0C0C0C"/>
              </a:buClr>
              <a:buSzPts val="1600"/>
              <a:buFont typeface="Arial"/>
              <a:buNone/>
            </a:pPr>
            <a:r>
              <a:rPr lang="ja-JP" altLang="en-US" sz="1600" b="0" i="0" u="none" strike="noStrike" cap="none" dirty="0">
                <a:solidFill>
                  <a:schemeClr val="tx1">
                    <a:lumMod val="85000"/>
                    <a:lumOff val="15000"/>
                  </a:schemeClr>
                </a:solidFill>
                <a:latin typeface="メイリオ" panose="020B0604030504040204" pitchFamily="50" charset="-128"/>
                <a:ea typeface="メイリオ" panose="020B0604030504040204" pitchFamily="50" charset="-128"/>
                <a:sym typeface="Arial"/>
              </a:rPr>
              <a:t>システム開発</a:t>
            </a:r>
            <a:r>
              <a:rPr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技術部　鹿児島システム開発</a:t>
            </a:r>
            <a:r>
              <a:rPr lang="en-US" altLang="ja-JP" sz="1600" dirty="0">
                <a:solidFill>
                  <a:schemeClr val="tx1">
                    <a:lumMod val="85000"/>
                    <a:lumOff val="15000"/>
                  </a:schemeClr>
                </a:solidFill>
                <a:latin typeface="メイリオ" panose="020B0604030504040204" pitchFamily="50" charset="-128"/>
                <a:ea typeface="メイリオ" panose="020B0604030504040204" pitchFamily="50" charset="-128"/>
              </a:rPr>
              <a:t>2</a:t>
            </a:r>
            <a:r>
              <a:rPr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課</a:t>
            </a:r>
            <a:endParaRPr lang="en-US" altLang="ja-JP" sz="1600" b="0" i="0" u="none" strike="noStrike" cap="none" dirty="0">
              <a:solidFill>
                <a:schemeClr val="tx1">
                  <a:lumMod val="85000"/>
                  <a:lumOff val="15000"/>
                </a:schemeClr>
              </a:solidFill>
              <a:latin typeface="メイリオ" panose="020B0604030504040204" pitchFamily="50" charset="-128"/>
              <a:ea typeface="メイリオ" panose="020B0604030504040204" pitchFamily="50" charset="-128"/>
              <a:sym typeface="Arial"/>
            </a:endParaRPr>
          </a:p>
          <a:p>
            <a:pPr marL="0" marR="0" lvl="0" indent="0" algn="r" rtl="0">
              <a:lnSpc>
                <a:spcPct val="110000"/>
              </a:lnSpc>
              <a:spcBef>
                <a:spcPts val="760"/>
              </a:spcBef>
              <a:spcAft>
                <a:spcPts val="0"/>
              </a:spcAft>
              <a:buClr>
                <a:srgbClr val="0C0C0C"/>
              </a:buClr>
              <a:buSzPts val="1600"/>
              <a:buFont typeface="Arial"/>
              <a:buNone/>
            </a:pPr>
            <a:r>
              <a:rPr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大迫　かなた</a:t>
            </a:r>
            <a:endParaRPr sz="1600" b="0" i="0" u="none" strike="noStrike" cap="none" dirty="0">
              <a:solidFill>
                <a:schemeClr val="tx1">
                  <a:lumMod val="85000"/>
                  <a:lumOff val="15000"/>
                </a:schemeClr>
              </a:solidFill>
              <a:latin typeface="メイリオ" panose="020B0604030504040204" pitchFamily="50" charset="-128"/>
              <a:ea typeface="メイリオ" panose="020B0604030504040204" pitchFamily="50" charset="-128"/>
              <a:sym typeface="Arial"/>
            </a:endParaRPr>
          </a:p>
        </p:txBody>
      </p:sp>
      <p:sp>
        <p:nvSpPr>
          <p:cNvPr id="52" name="Google Shape;52;p1"/>
          <p:cNvSpPr txBox="1"/>
          <p:nvPr/>
        </p:nvSpPr>
        <p:spPr>
          <a:xfrm>
            <a:off x="1513755" y="2980419"/>
            <a:ext cx="7894013" cy="381000"/>
          </a:xfrm>
          <a:prstGeom prst="rect">
            <a:avLst/>
          </a:prstGeom>
          <a:noFill/>
          <a:ln>
            <a:noFill/>
          </a:ln>
        </p:spPr>
        <p:txBody>
          <a:bodyPr spcFirstLastPara="1" wrap="square" lIns="0" tIns="0" rIns="0" bIns="0" anchor="ctr" anchorCtr="0">
            <a:noAutofit/>
          </a:bodyPr>
          <a:lstStyle/>
          <a:p>
            <a:pPr marL="342900" marR="0" lvl="0" indent="-342900" algn="ctr" rtl="0">
              <a:lnSpc>
                <a:spcPct val="80000"/>
              </a:lnSpc>
              <a:spcBef>
                <a:spcPts val="0"/>
              </a:spcBef>
              <a:spcAft>
                <a:spcPts val="0"/>
              </a:spcAft>
              <a:buClr>
                <a:srgbClr val="B70031"/>
              </a:buClr>
              <a:buSzPts val="3000"/>
              <a:buFont typeface="Noto Sans Symbols"/>
              <a:buNone/>
            </a:pPr>
            <a:r>
              <a:rPr lang="ja-JP" altLang="en-US" sz="3000" b="1" i="0" u="none" strike="noStrike" cap="none" dirty="0">
                <a:solidFill>
                  <a:schemeClr val="tx1">
                    <a:lumMod val="85000"/>
                    <a:lumOff val="15000"/>
                  </a:schemeClr>
                </a:solidFill>
                <a:latin typeface="メイリオ" panose="020B0604030504040204" pitchFamily="50" charset="-128"/>
                <a:ea typeface="メイリオ" panose="020B0604030504040204" pitchFamily="50" charset="-128"/>
                <a:sym typeface="Arial"/>
              </a:rPr>
              <a:t>業務改善のための</a:t>
            </a:r>
            <a:r>
              <a:rPr lang="en-US" altLang="ja-JP" sz="3000" b="1" i="0" u="none" strike="noStrike" cap="none" dirty="0">
                <a:solidFill>
                  <a:schemeClr val="tx1">
                    <a:lumMod val="85000"/>
                    <a:lumOff val="15000"/>
                  </a:schemeClr>
                </a:solidFill>
                <a:latin typeface="メイリオ" panose="020B0604030504040204" pitchFamily="50" charset="-128"/>
                <a:ea typeface="メイリオ" panose="020B0604030504040204" pitchFamily="50" charset="-128"/>
                <a:sym typeface="Arial"/>
              </a:rPr>
              <a:t>AI</a:t>
            </a:r>
            <a:r>
              <a:rPr lang="ja-JP" altLang="en-US" sz="3000" b="1" i="0" u="none" strike="noStrike" cap="none" dirty="0">
                <a:solidFill>
                  <a:schemeClr val="tx1">
                    <a:lumMod val="85000"/>
                    <a:lumOff val="15000"/>
                  </a:schemeClr>
                </a:solidFill>
                <a:latin typeface="メイリオ" panose="020B0604030504040204" pitchFamily="50" charset="-128"/>
                <a:ea typeface="メイリオ" panose="020B0604030504040204" pitchFamily="50" charset="-128"/>
                <a:sym typeface="Arial"/>
              </a:rPr>
              <a:t>検索ツールの検討と活用</a:t>
            </a:r>
            <a:endParaRPr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6" name="角丸四角形 5"/>
          <p:cNvSpPr/>
          <p:nvPr/>
        </p:nvSpPr>
        <p:spPr>
          <a:xfrm>
            <a:off x="499423" y="360219"/>
            <a:ext cx="2687782" cy="665018"/>
          </a:xfrm>
          <a:prstGeom prst="roundRect">
            <a:avLst>
              <a:gd name="adj" fmla="val 25261"/>
            </a:avLst>
          </a:prstGeom>
          <a:solidFill>
            <a:schemeClr val="bg1"/>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ts val="5000"/>
              </a:lnSpc>
            </a:pPr>
            <a:r>
              <a:rPr lang="ja-JP" altLang="en-US" sz="3000" b="1" dirty="0">
                <a:solidFill>
                  <a:schemeClr val="tx1">
                    <a:lumMod val="85000"/>
                    <a:lumOff val="15000"/>
                  </a:schemeClr>
                </a:solidFill>
                <a:latin typeface="メイリオ" panose="020B0604030504040204" pitchFamily="50" charset="-128"/>
                <a:ea typeface="メイリオ" panose="020B0604030504040204" pitchFamily="50" charset="-128"/>
                <a:cs typeface="HGP創英角ｺﾞｼｯｸUB" charset="0"/>
              </a:rPr>
              <a:t>業務改善</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aphicFrame>
        <p:nvGraphicFramePr>
          <p:cNvPr id="8" name="グラフ 7">
            <a:extLst>
              <a:ext uri="{FF2B5EF4-FFF2-40B4-BE49-F238E27FC236}">
                <a16:creationId xmlns:a16="http://schemas.microsoft.com/office/drawing/2014/main" id="{3F8A7224-0995-E1A0-BC0B-6626ADCAD8D2}"/>
              </a:ext>
            </a:extLst>
          </p:cNvPr>
          <p:cNvGraphicFramePr/>
          <p:nvPr>
            <p:extLst>
              <p:ext uri="{D42A27DB-BD31-4B8C-83A1-F6EECF244321}">
                <p14:modId xmlns:p14="http://schemas.microsoft.com/office/powerpoint/2010/main" val="3273985331"/>
              </p:ext>
            </p:extLst>
          </p:nvPr>
        </p:nvGraphicFramePr>
        <p:xfrm>
          <a:off x="714374" y="928461"/>
          <a:ext cx="8791575" cy="5598862"/>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p:cNvSpPr txBox="1"/>
          <p:nvPr/>
        </p:nvSpPr>
        <p:spPr>
          <a:xfrm>
            <a:off x="1195389" y="928461"/>
            <a:ext cx="4645818" cy="369332"/>
          </a:xfrm>
          <a:prstGeom prst="rect">
            <a:avLst/>
          </a:prstGeom>
          <a:noFill/>
        </p:spPr>
        <p:txBody>
          <a:bodyPr wrap="square" rtlCol="0">
            <a:spAutoFit/>
          </a:bodyPr>
          <a:lstStyle/>
          <a:p>
            <a:pPr algn="ctr"/>
            <a:r>
              <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rPr>
              <a:t>社内情報</a:t>
            </a:r>
            <a:r>
              <a:rPr kumimoji="1" lang="en-US" altLang="ja-JP" sz="1800" u="sng"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rPr>
              <a:t>検索ツール利用意向調査結果</a:t>
            </a:r>
            <a:endParaRPr kumimoji="1" lang="en-US" altLang="ja-JP" sz="1800" u="sng"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9" name="テキスト ボックス 2"/>
          <p:cNvSpPr txBox="1"/>
          <p:nvPr/>
        </p:nvSpPr>
        <p:spPr>
          <a:xfrm>
            <a:off x="5110161" y="3115210"/>
            <a:ext cx="4133850" cy="304698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ja-JP" altLang="en-US" sz="5400" b="1" dirty="0">
                <a:solidFill>
                  <a:schemeClr val="tx1">
                    <a:lumMod val="85000"/>
                    <a:lumOff val="15000"/>
                  </a:schemeClr>
                </a:solidFill>
                <a:latin typeface="メイリオ" panose="020B0604030504040204" pitchFamily="50" charset="-128"/>
                <a:ea typeface="メイリオ" panose="020B0604030504040204" pitchFamily="50" charset="-128"/>
              </a:rPr>
              <a:t>思う</a:t>
            </a:r>
            <a:endParaRPr kumimoji="1" lang="en-US" altLang="ja-JP" sz="5400" b="1"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5400" b="1" dirty="0">
                <a:solidFill>
                  <a:schemeClr val="tx1">
                    <a:lumMod val="85000"/>
                    <a:lumOff val="15000"/>
                  </a:schemeClr>
                </a:solidFill>
                <a:latin typeface="メイリオ" panose="020B0604030504040204" pitchFamily="50" charset="-128"/>
                <a:ea typeface="メイリオ" panose="020B0604030504040204" pitchFamily="50" charset="-128"/>
              </a:rPr>
              <a:t>約</a:t>
            </a:r>
            <a:r>
              <a:rPr kumimoji="1" lang="en-US" altLang="ja-JP" sz="13800" b="1" dirty="0">
                <a:solidFill>
                  <a:schemeClr val="tx1">
                    <a:lumMod val="85000"/>
                    <a:lumOff val="15000"/>
                  </a:schemeClr>
                </a:solidFill>
                <a:latin typeface="メイリオ" panose="020B0604030504040204" pitchFamily="50" charset="-128"/>
                <a:ea typeface="メイリオ" panose="020B0604030504040204" pitchFamily="50" charset="-128"/>
              </a:rPr>
              <a:t>84</a:t>
            </a:r>
            <a:r>
              <a:rPr kumimoji="1" lang="en-US" altLang="ja-JP" sz="5400" b="1"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115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10</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 </a:t>
            </a:r>
            <a:r>
              <a:rPr kumimoji="1" lang="ja-JP" altLang="en-US" dirty="0">
                <a:latin typeface="メイリオ" panose="020B0604030504040204" pitchFamily="50" charset="-128"/>
                <a:ea typeface="メイリオ" panose="020B0604030504040204" pitchFamily="50" charset="-128"/>
              </a:rPr>
              <a:t>テーマ選定理由</a:t>
            </a:r>
          </a:p>
        </p:txBody>
      </p:sp>
      <p:sp>
        <p:nvSpPr>
          <p:cNvPr id="6" name="テキスト ボックス 5"/>
          <p:cNvSpPr txBox="1"/>
          <p:nvPr/>
        </p:nvSpPr>
        <p:spPr>
          <a:xfrm>
            <a:off x="1364457" y="1393879"/>
            <a:ext cx="4131468" cy="584775"/>
          </a:xfrm>
          <a:prstGeom prst="rect">
            <a:avLst/>
          </a:prstGeom>
          <a:noFill/>
        </p:spPr>
        <p:txBody>
          <a:bodyPr wrap="square" rtlCol="0">
            <a:spAutoFit/>
          </a:bodyPr>
          <a:lstStyle/>
          <a:p>
            <a:r>
              <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rPr>
              <a:t>Q. </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社内情報を検索できる</a:t>
            </a:r>
            <a:r>
              <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検索ツールが</a:t>
            </a:r>
            <a:endPar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endParaRPr>
          </a:p>
          <a:p>
            <a:pPr lvl="2"/>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    あれば利用したいと思いますか？</a:t>
            </a:r>
            <a:endPar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grpSp>
        <p:nvGrpSpPr>
          <p:cNvPr id="11" name="グループ化 10"/>
          <p:cNvGrpSpPr/>
          <p:nvPr/>
        </p:nvGrpSpPr>
        <p:grpSpPr>
          <a:xfrm>
            <a:off x="4953000" y="2081065"/>
            <a:ext cx="4067175" cy="706568"/>
            <a:chOff x="5861387" y="2005074"/>
            <a:chExt cx="2948189" cy="722294"/>
          </a:xfrm>
        </p:grpSpPr>
        <p:sp>
          <p:nvSpPr>
            <p:cNvPr id="12" name="テキスト ボックス 11"/>
            <p:cNvSpPr txBox="1"/>
            <p:nvPr/>
          </p:nvSpPr>
          <p:spPr>
            <a:xfrm>
              <a:off x="6328704" y="2005074"/>
              <a:ext cx="2480872" cy="662079"/>
            </a:xfrm>
            <a:prstGeom prst="rect">
              <a:avLst/>
            </a:prstGeom>
            <a:noFill/>
            <a:ln w="28575">
              <a:solidFill>
                <a:schemeClr val="bg2">
                  <a:lumMod val="60000"/>
                  <a:lumOff val="40000"/>
                </a:schemeClr>
              </a:solidFill>
            </a:ln>
          </p:spPr>
          <p:txBody>
            <a:bodyPr wrap="square" lIns="288000" tIns="108000" rtlCol="0">
              <a:spAutoFit/>
            </a:bodyPr>
            <a:lstStyle/>
            <a:p>
              <a:r>
                <a:rPr kumimoji="1" lang="en-US" altLang="ja-JP" sz="1600" dirty="0">
                  <a:solidFill>
                    <a:srgbClr val="EA0000"/>
                  </a:solidFill>
                  <a:latin typeface="メイリオ" panose="020B0604030504040204" pitchFamily="50" charset="-128"/>
                  <a:ea typeface="メイリオ" panose="020B0604030504040204" pitchFamily="50" charset="-128"/>
                </a:rPr>
                <a:t>8</a:t>
              </a:r>
              <a:r>
                <a:rPr kumimoji="1" lang="ja-JP" altLang="en-US" sz="1600" dirty="0">
                  <a:solidFill>
                    <a:srgbClr val="EA0000"/>
                  </a:solidFill>
                  <a:latin typeface="メイリオ" panose="020B0604030504040204" pitchFamily="50" charset="-128"/>
                  <a:ea typeface="メイリオ" panose="020B0604030504040204" pitchFamily="50" charset="-128"/>
                </a:rPr>
                <a:t>割以上</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が</a:t>
              </a:r>
              <a:r>
                <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検索ツールを</a:t>
              </a:r>
              <a:endPar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使いたいと回答！</a:t>
              </a:r>
            </a:p>
          </p:txBody>
        </p:sp>
        <p:cxnSp>
          <p:nvCxnSpPr>
            <p:cNvPr id="14" name="直線コネクタ 13"/>
            <p:cNvCxnSpPr>
              <a:endCxn id="12" idx="1"/>
            </p:cNvCxnSpPr>
            <p:nvPr/>
          </p:nvCxnSpPr>
          <p:spPr>
            <a:xfrm flipV="1">
              <a:off x="5861387" y="2336114"/>
              <a:ext cx="467317" cy="391254"/>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5" name="円 14"/>
          <p:cNvSpPr/>
          <p:nvPr/>
        </p:nvSpPr>
        <p:spPr>
          <a:xfrm>
            <a:off x="1307714" y="1930599"/>
            <a:ext cx="4028035" cy="4057452"/>
          </a:xfrm>
          <a:prstGeom prst="pie">
            <a:avLst>
              <a:gd name="adj1" fmla="val 16204942"/>
              <a:gd name="adj2" fmla="val 12789578"/>
            </a:avLst>
          </a:prstGeom>
          <a:noFill/>
          <a:ln w="5715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Tree>
    <p:extLst>
      <p:ext uri="{BB962C8B-B14F-4D97-AF65-F5344CB8AC3E}">
        <p14:creationId xmlns:p14="http://schemas.microsoft.com/office/powerpoint/2010/main" val="2980277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10" name="テキスト ボックス 9"/>
          <p:cNvSpPr txBox="1"/>
          <p:nvPr/>
        </p:nvSpPr>
        <p:spPr>
          <a:xfrm>
            <a:off x="1426162" y="2748820"/>
            <a:ext cx="1790700" cy="369332"/>
          </a:xfrm>
          <a:prstGeom prst="rect">
            <a:avLst/>
          </a:prstGeom>
          <a:noFill/>
        </p:spPr>
        <p:txBody>
          <a:bodyPr wrap="square" rtlCol="0">
            <a:spAutoFit/>
          </a:bodyPr>
          <a:lstStyle/>
          <a:p>
            <a:pPr algn="ct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調査結果より</a:t>
            </a:r>
            <a:r>
              <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3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16" name="図 15"/>
          <p:cNvPicPr>
            <a:picLocks noChangeAspect="1"/>
          </p:cNvPicPr>
          <p:nvPr/>
        </p:nvPicPr>
        <p:blipFill rotWithShape="1">
          <a:blip r:embed="rId3">
            <a:extLst>
              <a:ext uri="{28A0092B-C50C-407E-A947-70E740481C1C}">
                <a14:useLocalDpi xmlns:a14="http://schemas.microsoft.com/office/drawing/2010/main" val="0"/>
              </a:ext>
            </a:extLst>
          </a:blip>
          <a:srcRect l="-371" t="-1153" r="47688" b="50768"/>
          <a:stretch/>
        </p:blipFill>
        <p:spPr>
          <a:xfrm>
            <a:off x="7768596" y="4844699"/>
            <a:ext cx="1657343" cy="1530650"/>
          </a:xfrm>
          <a:prstGeom prst="rect">
            <a:avLst/>
          </a:prstGeom>
        </p:spPr>
      </p:pic>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11</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 </a:t>
            </a:r>
            <a:r>
              <a:rPr kumimoji="1" lang="ja-JP" altLang="en-US" dirty="0">
                <a:latin typeface="メイリオ" panose="020B0604030504040204" pitchFamily="50" charset="-128"/>
                <a:ea typeface="メイリオ" panose="020B0604030504040204" pitchFamily="50" charset="-128"/>
              </a:rPr>
              <a:t>テーマ選定理由</a:t>
            </a:r>
          </a:p>
        </p:txBody>
      </p:sp>
      <p:sp>
        <p:nvSpPr>
          <p:cNvPr id="9" name="テキスト ボックス 8"/>
          <p:cNvSpPr txBox="1"/>
          <p:nvPr/>
        </p:nvSpPr>
        <p:spPr>
          <a:xfrm>
            <a:off x="1195389" y="928461"/>
            <a:ext cx="4645818" cy="369332"/>
          </a:xfrm>
          <a:prstGeom prst="rect">
            <a:avLst/>
          </a:prstGeom>
          <a:noFill/>
        </p:spPr>
        <p:txBody>
          <a:bodyPr wrap="square" rtlCol="0">
            <a:spAutoFit/>
          </a:bodyPr>
          <a:lstStyle/>
          <a:p>
            <a:pPr algn="ctr"/>
            <a:r>
              <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rPr>
              <a:t>社内情報</a:t>
            </a:r>
            <a:r>
              <a:rPr kumimoji="1" lang="en-US" altLang="ja-JP" sz="1800" u="sng"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rPr>
              <a:t>検索ツール利用意向調査結果</a:t>
            </a:r>
            <a:endParaRPr kumimoji="1" lang="en-US" altLang="ja-JP" sz="1800" u="sng"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5" name="テキスト ボックス 14"/>
          <p:cNvSpPr txBox="1"/>
          <p:nvPr/>
        </p:nvSpPr>
        <p:spPr>
          <a:xfrm>
            <a:off x="1426162" y="3250885"/>
            <a:ext cx="7451138" cy="1520586"/>
          </a:xfrm>
          <a:prstGeom prst="rect">
            <a:avLst/>
          </a:prstGeom>
          <a:solidFill>
            <a:srgbClr val="E7EFF9"/>
          </a:solidFill>
        </p:spPr>
        <p:txBody>
          <a:bodyPr wrap="square" tIns="180000" rtlCol="0">
            <a:spAutoFit/>
          </a:bodyPr>
          <a:lstStyle/>
          <a:p>
            <a:pPr algn="ct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社内の</a:t>
            </a:r>
            <a:r>
              <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検索ツールに対する</a:t>
            </a:r>
            <a:endPar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6000" b="1" dirty="0">
                <a:solidFill>
                  <a:srgbClr val="EA0000"/>
                </a:solidFill>
                <a:latin typeface="メイリオ" panose="020B0604030504040204" pitchFamily="50" charset="-128"/>
                <a:ea typeface="メイリオ" panose="020B0604030504040204" pitchFamily="50" charset="-128"/>
              </a:rPr>
              <a:t>需要</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は</a:t>
            </a:r>
            <a:r>
              <a:rPr kumimoji="1" lang="ja-JP" altLang="en-US" sz="6000" b="1" dirty="0">
                <a:solidFill>
                  <a:srgbClr val="EA0000"/>
                </a:solidFill>
                <a:latin typeface="メイリオ" panose="020B0604030504040204" pitchFamily="50" charset="-128"/>
                <a:ea typeface="メイリオ" panose="020B0604030504040204" pitchFamily="50" charset="-128"/>
              </a:rPr>
              <a:t>高い</a:t>
            </a:r>
            <a:r>
              <a:rPr kumimoji="1" lang="en-US" altLang="ja-JP" sz="6000" b="1" dirty="0">
                <a:solidFill>
                  <a:srgbClr val="EA0000"/>
                </a:solidFill>
                <a:latin typeface="メイリオ" panose="020B0604030504040204" pitchFamily="50" charset="-128"/>
                <a:ea typeface="メイリオ" panose="020B0604030504040204" pitchFamily="50" charset="-128"/>
              </a:rPr>
              <a:t>!</a:t>
            </a:r>
            <a:endParaRPr kumimoji="1" lang="ja-JP" altLang="en-US" sz="2400" b="1" dirty="0">
              <a:solidFill>
                <a:srgbClr val="EA0000"/>
              </a:solidFill>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1426162" y="3238185"/>
            <a:ext cx="7451138" cy="1520586"/>
          </a:xfrm>
          <a:prstGeom prst="rect">
            <a:avLst/>
          </a:prstGeom>
          <a:solidFill>
            <a:srgbClr val="E7EFF9"/>
          </a:solidFill>
        </p:spPr>
        <p:txBody>
          <a:bodyPr wrap="square" tIns="180000" rtlCol="0">
            <a:spAutoFit/>
          </a:bodyPr>
          <a:lstStyle/>
          <a:p>
            <a:pPr algn="ct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社内の</a:t>
            </a:r>
            <a:r>
              <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検索ツールに対する</a:t>
            </a:r>
            <a:endPar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6000" b="1" dirty="0">
                <a:solidFill>
                  <a:srgbClr val="EA0000"/>
                </a:solidFill>
                <a:latin typeface="メイリオ" panose="020B0604030504040204" pitchFamily="50" charset="-128"/>
                <a:ea typeface="メイリオ" panose="020B0604030504040204" pitchFamily="50" charset="-128"/>
              </a:rPr>
              <a:t>需要</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は</a:t>
            </a:r>
            <a:r>
              <a:rPr kumimoji="1" lang="ja-JP" altLang="en-US" sz="6000" b="1" dirty="0">
                <a:solidFill>
                  <a:srgbClr val="EA0000"/>
                </a:solidFill>
                <a:latin typeface="メイリオ" panose="020B0604030504040204" pitchFamily="50" charset="-128"/>
                <a:ea typeface="メイリオ" panose="020B0604030504040204" pitchFamily="50" charset="-128"/>
              </a:rPr>
              <a:t>高い</a:t>
            </a:r>
            <a:r>
              <a:rPr kumimoji="1" lang="en-US" altLang="ja-JP" sz="6000" b="1" dirty="0">
                <a:solidFill>
                  <a:srgbClr val="EA0000"/>
                </a:solidFill>
                <a:latin typeface="メイリオ" panose="020B0604030504040204" pitchFamily="50" charset="-128"/>
                <a:ea typeface="メイリオ" panose="020B0604030504040204" pitchFamily="50" charset="-128"/>
              </a:rPr>
              <a:t>!</a:t>
            </a:r>
            <a:endParaRPr kumimoji="1" lang="ja-JP" altLang="en-US" sz="2400" b="1" dirty="0">
              <a:solidFill>
                <a:srgbClr val="EA0000"/>
              </a:solidFill>
              <a:latin typeface="メイリオ" panose="020B0604030504040204" pitchFamily="50" charset="-128"/>
              <a:ea typeface="メイリオ" panose="020B0604030504040204" pitchFamily="50" charset="-128"/>
            </a:endParaRPr>
          </a:p>
        </p:txBody>
      </p:sp>
      <p:pic>
        <p:nvPicPr>
          <p:cNvPr id="2" name="図 1"/>
          <p:cNvPicPr>
            <a:picLocks noChangeAspect="1"/>
          </p:cNvPicPr>
          <p:nvPr/>
        </p:nvPicPr>
        <p:blipFill>
          <a:blip r:embed="rId4"/>
          <a:stretch>
            <a:fillRect/>
          </a:stretch>
        </p:blipFill>
        <p:spPr>
          <a:xfrm>
            <a:off x="5788607" y="1282054"/>
            <a:ext cx="3088693" cy="2190941"/>
          </a:xfrm>
          <a:prstGeom prst="rect">
            <a:avLst/>
          </a:prstGeom>
        </p:spPr>
      </p:pic>
    </p:spTree>
    <p:extLst>
      <p:ext uri="{BB962C8B-B14F-4D97-AF65-F5344CB8AC3E}">
        <p14:creationId xmlns:p14="http://schemas.microsoft.com/office/powerpoint/2010/main" val="1196611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12</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 </a:t>
            </a:r>
            <a:r>
              <a:rPr kumimoji="1" lang="ja-JP" altLang="en-US" dirty="0">
                <a:latin typeface="メイリオ" panose="020B0604030504040204" pitchFamily="50" charset="-128"/>
                <a:ea typeface="メイリオ" panose="020B0604030504040204" pitchFamily="50" charset="-128"/>
              </a:rPr>
              <a:t>テーマ選定理由</a:t>
            </a:r>
          </a:p>
        </p:txBody>
      </p:sp>
      <p:sp>
        <p:nvSpPr>
          <p:cNvPr id="6" name="テキスト ボックス 5"/>
          <p:cNvSpPr txBox="1"/>
          <p:nvPr/>
        </p:nvSpPr>
        <p:spPr>
          <a:xfrm>
            <a:off x="1072601" y="4167568"/>
            <a:ext cx="8124152" cy="1545790"/>
          </a:xfrm>
          <a:prstGeom prst="rect">
            <a:avLst/>
          </a:prstGeom>
          <a:noFill/>
          <a:ln w="28575">
            <a:solidFill>
              <a:schemeClr val="bg2">
                <a:lumMod val="60000"/>
                <a:lumOff val="40000"/>
              </a:schemeClr>
            </a:solidFill>
          </a:ln>
        </p:spPr>
        <p:txBody>
          <a:bodyPr wrap="square" tIns="144000" rtlCol="0">
            <a:spAutoFit/>
          </a:bodyPr>
          <a:lstStyle/>
          <a:p>
            <a:r>
              <a:rPr lang="en-US" altLang="ja-JP" sz="2800" dirty="0">
                <a:solidFill>
                  <a:schemeClr val="tx1">
                    <a:lumMod val="85000"/>
                    <a:lumOff val="15000"/>
                  </a:schemeClr>
                </a:solidFill>
                <a:latin typeface="メイリオ" panose="020B0604030504040204" pitchFamily="50" charset="-128"/>
                <a:ea typeface="メイリオ" panose="020B0604030504040204" pitchFamily="50" charset="-128"/>
              </a:rPr>
              <a:t>AI</a:t>
            </a:r>
            <a:r>
              <a:rPr lang="ja-JP" altLang="ja-JP" sz="2800" dirty="0">
                <a:solidFill>
                  <a:schemeClr val="tx1">
                    <a:lumMod val="85000"/>
                    <a:lumOff val="15000"/>
                  </a:schemeClr>
                </a:solidFill>
                <a:latin typeface="メイリオ" panose="020B0604030504040204" pitchFamily="50" charset="-128"/>
                <a:ea typeface="メイリオ" panose="020B0604030504040204" pitchFamily="50" charset="-128"/>
              </a:rPr>
              <a:t>検索ツールの</a:t>
            </a:r>
            <a:r>
              <a:rPr lang="ja-JP" altLang="ja-JP" sz="6000" b="1" dirty="0">
                <a:solidFill>
                  <a:srgbClr val="EA0000"/>
                </a:solidFill>
                <a:latin typeface="メイリオ" panose="020B0604030504040204" pitchFamily="50" charset="-128"/>
                <a:ea typeface="メイリオ" panose="020B0604030504040204" pitchFamily="50" charset="-128"/>
              </a:rPr>
              <a:t>検討</a:t>
            </a:r>
            <a:r>
              <a:rPr lang="ja-JP" altLang="ja-JP" sz="2800" dirty="0">
                <a:solidFill>
                  <a:schemeClr val="tx1">
                    <a:lumMod val="85000"/>
                    <a:lumOff val="15000"/>
                  </a:schemeClr>
                </a:solidFill>
                <a:latin typeface="メイリオ" panose="020B0604030504040204" pitchFamily="50" charset="-128"/>
                <a:ea typeface="メイリオ" panose="020B0604030504040204" pitchFamily="50" charset="-128"/>
              </a:rPr>
              <a:t>と</a:t>
            </a:r>
            <a:r>
              <a:rPr lang="ja-JP" altLang="ja-JP" sz="6000" b="1" dirty="0">
                <a:solidFill>
                  <a:srgbClr val="EA0000"/>
                </a:solidFill>
                <a:latin typeface="メイリオ" panose="020B0604030504040204" pitchFamily="50" charset="-128"/>
                <a:ea typeface="メイリオ" panose="020B0604030504040204" pitchFamily="50" charset="-128"/>
              </a:rPr>
              <a:t>活用</a:t>
            </a:r>
            <a:r>
              <a:rPr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を実施し、</a:t>
            </a:r>
            <a:r>
              <a:rPr lang="ja-JP" altLang="en-US" sz="2800" b="1" dirty="0">
                <a:solidFill>
                  <a:srgbClr val="EA0000"/>
                </a:solidFill>
                <a:latin typeface="メイリオ" panose="020B0604030504040204" pitchFamily="50" charset="-128"/>
                <a:ea typeface="メイリオ" panose="020B0604030504040204" pitchFamily="50" charset="-128"/>
              </a:rPr>
              <a:t>情報収集に費やす時間の削減</a:t>
            </a:r>
            <a:r>
              <a:rPr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を目指す。</a:t>
            </a:r>
            <a:endParaRPr kumimoji="1" lang="en-US" altLang="ja-JP" sz="4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4" name="下矢印 13"/>
          <p:cNvSpPr/>
          <p:nvPr/>
        </p:nvSpPr>
        <p:spPr>
          <a:xfrm>
            <a:off x="4664086" y="2944564"/>
            <a:ext cx="941181" cy="592277"/>
          </a:xfrm>
          <a:prstGeom prst="downArrow">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p:cNvSpPr txBox="1"/>
          <p:nvPr/>
        </p:nvSpPr>
        <p:spPr>
          <a:xfrm>
            <a:off x="1072601" y="3732187"/>
            <a:ext cx="2146849" cy="307777"/>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上記の結果より・・・</a:t>
            </a:r>
          </a:p>
        </p:txBody>
      </p:sp>
      <p:sp>
        <p:nvSpPr>
          <p:cNvPr id="15" name="テキスト ボックス 14"/>
          <p:cNvSpPr txBox="1"/>
          <p:nvPr/>
        </p:nvSpPr>
        <p:spPr>
          <a:xfrm>
            <a:off x="950857" y="936230"/>
            <a:ext cx="3600000" cy="820394"/>
          </a:xfrm>
          <a:prstGeom prst="rect">
            <a:avLst/>
          </a:prstGeom>
          <a:solidFill>
            <a:srgbClr val="E7EFF9"/>
          </a:solidFill>
        </p:spPr>
        <p:txBody>
          <a:bodyPr wrap="square" tIns="180000" rtlCol="0">
            <a:spAutoFit/>
          </a:bodyPr>
          <a:lstStyle/>
          <a:p>
            <a:pPr algn="ctr"/>
            <a:r>
              <a:rPr kumimoji="1" lang="ja-JP" altLang="en-US" sz="1050" dirty="0">
                <a:solidFill>
                  <a:schemeClr val="tx1">
                    <a:lumMod val="85000"/>
                    <a:lumOff val="15000"/>
                  </a:schemeClr>
                </a:solidFill>
                <a:latin typeface="メイリオ" panose="020B0604030504040204" pitchFamily="50" charset="-128"/>
                <a:ea typeface="メイリオ" panose="020B0604030504040204" pitchFamily="50" charset="-128"/>
              </a:rPr>
              <a:t>社内でも情報収集に費やす時間</a:t>
            </a:r>
            <a:r>
              <a:rPr kumimoji="1" lang="ja-JP" altLang="en-US" sz="100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1050" dirty="0">
                <a:solidFill>
                  <a:schemeClr val="tx1">
                    <a:lumMod val="85000"/>
                    <a:lumOff val="15000"/>
                  </a:schemeClr>
                </a:solidFill>
                <a:latin typeface="メイリオ" panose="020B0604030504040204" pitchFamily="50" charset="-128"/>
                <a:ea typeface="メイリオ" panose="020B0604030504040204" pitchFamily="50" charset="-128"/>
              </a:rPr>
              <a:t>削減は</a:t>
            </a:r>
            <a:endParaRPr kumimoji="1" lang="en-US" altLang="ja-JP" sz="1050"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2800" b="1" dirty="0">
                <a:solidFill>
                  <a:schemeClr val="tx1">
                    <a:lumMod val="85000"/>
                    <a:lumOff val="15000"/>
                  </a:schemeClr>
                </a:solidFill>
                <a:latin typeface="メイリオ" panose="020B0604030504040204" pitchFamily="50" charset="-128"/>
                <a:ea typeface="メイリオ" panose="020B0604030504040204" pitchFamily="50" charset="-128"/>
              </a:rPr>
              <a:t>業務全体</a:t>
            </a:r>
            <a:r>
              <a:rPr kumimoji="1" lang="ja-JP" altLang="en-US" sz="105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2800" b="1" dirty="0">
                <a:solidFill>
                  <a:schemeClr val="tx1">
                    <a:lumMod val="85000"/>
                    <a:lumOff val="15000"/>
                  </a:schemeClr>
                </a:solidFill>
                <a:latin typeface="メイリオ" panose="020B0604030504040204" pitchFamily="50" charset="-128"/>
                <a:ea typeface="メイリオ" panose="020B0604030504040204" pitchFamily="50" charset="-128"/>
              </a:rPr>
              <a:t>改善</a:t>
            </a:r>
            <a:r>
              <a:rPr kumimoji="1" lang="ja-JP" altLang="en-US" sz="1050" dirty="0">
                <a:solidFill>
                  <a:schemeClr val="tx1">
                    <a:lumMod val="85000"/>
                    <a:lumOff val="15000"/>
                  </a:schemeClr>
                </a:solidFill>
                <a:latin typeface="メイリオ" panose="020B0604030504040204" pitchFamily="50" charset="-128"/>
                <a:ea typeface="メイリオ" panose="020B0604030504040204" pitchFamily="50" charset="-128"/>
              </a:rPr>
              <a:t>に効果的！</a:t>
            </a:r>
            <a:endParaRPr kumimoji="1" lang="en-US" altLang="ja-JP" sz="105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5596753" y="936230"/>
            <a:ext cx="3600000" cy="820394"/>
          </a:xfrm>
          <a:prstGeom prst="rect">
            <a:avLst/>
          </a:prstGeom>
          <a:solidFill>
            <a:srgbClr val="E7EFF9"/>
          </a:solidFill>
        </p:spPr>
        <p:txBody>
          <a:bodyPr wrap="square" tIns="180000" rtlCol="0">
            <a:spAutoFit/>
          </a:bodyPr>
          <a:lstStyle/>
          <a:p>
            <a:pPr algn="ctr"/>
            <a:r>
              <a:rPr kumimoji="1" lang="ja-JP" altLang="en-US" sz="1050" dirty="0">
                <a:solidFill>
                  <a:schemeClr val="tx1">
                    <a:lumMod val="85000"/>
                    <a:lumOff val="15000"/>
                  </a:schemeClr>
                </a:solidFill>
                <a:latin typeface="メイリオ" panose="020B0604030504040204" pitchFamily="50" charset="-128"/>
                <a:ea typeface="メイリオ" panose="020B0604030504040204" pitchFamily="50" charset="-128"/>
              </a:rPr>
              <a:t>情報収集における課題解決に</a:t>
            </a:r>
          </a:p>
          <a:p>
            <a:pPr algn="ctr"/>
            <a:r>
              <a:rPr kumimoji="1" lang="en-US" altLang="ja-JP" sz="2800" b="1"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800" b="1" dirty="0">
                <a:solidFill>
                  <a:schemeClr val="tx1">
                    <a:lumMod val="85000"/>
                    <a:lumOff val="15000"/>
                  </a:schemeClr>
                </a:solidFill>
                <a:latin typeface="メイリオ" panose="020B0604030504040204" pitchFamily="50" charset="-128"/>
                <a:ea typeface="メイリオ" panose="020B0604030504040204" pitchFamily="50" charset="-128"/>
              </a:rPr>
              <a:t>検索ツール</a:t>
            </a:r>
            <a:r>
              <a:rPr kumimoji="1" lang="ja-JP" altLang="en-US" sz="1050" dirty="0">
                <a:solidFill>
                  <a:schemeClr val="tx1">
                    <a:lumMod val="85000"/>
                    <a:lumOff val="15000"/>
                  </a:schemeClr>
                </a:solidFill>
                <a:latin typeface="メイリオ" panose="020B0604030504040204" pitchFamily="50" charset="-128"/>
                <a:ea typeface="メイリオ" panose="020B0604030504040204" pitchFamily="50" charset="-128"/>
              </a:rPr>
              <a:t>は</a:t>
            </a:r>
            <a:r>
              <a:rPr kumimoji="1" lang="ja-JP" altLang="en-US" sz="2800" b="1" dirty="0">
                <a:solidFill>
                  <a:schemeClr val="tx1">
                    <a:lumMod val="85000"/>
                    <a:lumOff val="15000"/>
                  </a:schemeClr>
                </a:solidFill>
                <a:latin typeface="メイリオ" panose="020B0604030504040204" pitchFamily="50" charset="-128"/>
                <a:ea typeface="メイリオ" panose="020B0604030504040204" pitchFamily="50" charset="-128"/>
              </a:rPr>
              <a:t>有効</a:t>
            </a:r>
            <a:r>
              <a:rPr kumimoji="1" lang="en-US" altLang="ja-JP" sz="2800" b="1"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105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3334677" y="1862689"/>
            <a:ext cx="3600000" cy="820800"/>
          </a:xfrm>
          <a:prstGeom prst="rect">
            <a:avLst/>
          </a:prstGeom>
          <a:solidFill>
            <a:srgbClr val="E7EFF9"/>
          </a:solidFill>
        </p:spPr>
        <p:txBody>
          <a:bodyPr wrap="square" tIns="180000" rtlCol="0">
            <a:spAutoFit/>
          </a:bodyPr>
          <a:lstStyle/>
          <a:p>
            <a:pPr algn="ct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社内の</a:t>
            </a:r>
            <a:r>
              <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検索ツールに</a:t>
            </a:r>
            <a:r>
              <a:rPr kumimoji="1" lang="ja-JP" altLang="en-US" sz="1050" dirty="0">
                <a:solidFill>
                  <a:schemeClr val="tx1">
                    <a:lumMod val="85000"/>
                    <a:lumOff val="15000"/>
                  </a:schemeClr>
                </a:solidFill>
                <a:latin typeface="メイリオ" panose="020B0604030504040204" pitchFamily="50" charset="-128"/>
                <a:ea typeface="メイリオ" panose="020B0604030504040204" pitchFamily="50" charset="-128"/>
              </a:rPr>
              <a:t>対する</a:t>
            </a:r>
            <a:endPar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2800" b="1" dirty="0">
                <a:solidFill>
                  <a:schemeClr val="tx1">
                    <a:lumMod val="85000"/>
                    <a:lumOff val="15000"/>
                  </a:schemeClr>
                </a:solidFill>
                <a:latin typeface="メイリオ" panose="020B0604030504040204" pitchFamily="50" charset="-128"/>
                <a:ea typeface="メイリオ" panose="020B0604030504040204" pitchFamily="50" charset="-128"/>
              </a:rPr>
              <a:t>需要</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は</a:t>
            </a:r>
            <a:r>
              <a:rPr kumimoji="1" lang="ja-JP" altLang="en-US" sz="2800" b="1" dirty="0">
                <a:solidFill>
                  <a:schemeClr val="tx1">
                    <a:lumMod val="85000"/>
                    <a:lumOff val="15000"/>
                  </a:schemeClr>
                </a:solidFill>
                <a:latin typeface="メイリオ" panose="020B0604030504040204" pitchFamily="50" charset="-128"/>
                <a:ea typeface="メイリオ" panose="020B0604030504040204" pitchFamily="50" charset="-128"/>
              </a:rPr>
              <a:t>高い</a:t>
            </a:r>
            <a:r>
              <a:rPr kumimoji="1" lang="en-US" altLang="ja-JP" sz="2800" b="1"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105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5408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13</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2. AI</a:t>
            </a:r>
            <a:r>
              <a:rPr kumimoji="1" lang="ja-JP" altLang="en-US" dirty="0">
                <a:latin typeface="メイリオ" panose="020B0604030504040204" pitchFamily="50" charset="-128"/>
                <a:ea typeface="メイリオ" panose="020B0604030504040204" pitchFamily="50" charset="-128"/>
              </a:rPr>
              <a:t>検索ツールの検討</a:t>
            </a:r>
          </a:p>
        </p:txBody>
      </p:sp>
      <p:sp>
        <p:nvSpPr>
          <p:cNvPr id="8" name="テキスト ボックス 7"/>
          <p:cNvSpPr txBox="1"/>
          <p:nvPr/>
        </p:nvSpPr>
        <p:spPr>
          <a:xfrm>
            <a:off x="954001" y="2185688"/>
            <a:ext cx="2782729" cy="936000"/>
          </a:xfrm>
          <a:prstGeom prst="rect">
            <a:avLst/>
          </a:prstGeom>
          <a:solidFill>
            <a:schemeClr val="bg2"/>
          </a:solidFill>
        </p:spPr>
        <p:txBody>
          <a:bodyPr wrap="square" tIns="144000" rtlCol="0" anchor="ctr">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ChatGPT</a:t>
            </a:r>
            <a:r>
              <a:rPr kumimoji="1" lang="en-US" altLang="ja-JP" sz="1800" dirty="0">
                <a:solidFill>
                  <a:schemeClr val="bg1"/>
                </a:solidFill>
                <a:latin typeface="メイリオ" panose="020B0604030504040204" pitchFamily="50" charset="-128"/>
                <a:ea typeface="メイリオ" panose="020B0604030504040204" pitchFamily="50" charset="-128"/>
              </a:rPr>
              <a:t> </a:t>
            </a:r>
          </a:p>
          <a:p>
            <a:pPr algn="ctr"/>
            <a:r>
              <a:rPr kumimoji="1" lang="en-US" altLang="ja-JP" sz="1600" b="1" dirty="0">
                <a:solidFill>
                  <a:schemeClr val="bg1"/>
                </a:solidFill>
                <a:latin typeface="メイリオ" panose="020B0604030504040204" pitchFamily="50" charset="-128"/>
                <a:ea typeface="メイリオ" panose="020B0604030504040204" pitchFamily="50" charset="-128"/>
              </a:rPr>
              <a:t>Enterprise</a:t>
            </a:r>
            <a:r>
              <a:rPr kumimoji="1" lang="ja-JP" altLang="en-US" sz="1600" b="1" dirty="0">
                <a:solidFill>
                  <a:schemeClr val="bg1"/>
                </a:solidFill>
                <a:latin typeface="メイリオ" panose="020B0604030504040204" pitchFamily="50" charset="-128"/>
                <a:ea typeface="メイリオ" panose="020B0604030504040204" pitchFamily="50" charset="-128"/>
              </a:rPr>
              <a:t>版</a:t>
            </a:r>
            <a:endParaRPr kumimoji="1" lang="en-US" altLang="ja-JP" sz="1600" b="1" dirty="0">
              <a:solidFill>
                <a:schemeClr val="bg1"/>
              </a:solidFill>
              <a:latin typeface="メイリオ" panose="020B0604030504040204" pitchFamily="50" charset="-128"/>
              <a:ea typeface="メイリオ" panose="020B0604030504040204" pitchFamily="50" charset="-128"/>
            </a:endParaRPr>
          </a:p>
        </p:txBody>
      </p:sp>
      <p:sp>
        <p:nvSpPr>
          <p:cNvPr id="9" name="テキスト ボックス 8"/>
          <p:cNvSpPr txBox="1"/>
          <p:nvPr/>
        </p:nvSpPr>
        <p:spPr>
          <a:xfrm>
            <a:off x="3821247" y="2185788"/>
            <a:ext cx="2782799" cy="936000"/>
          </a:xfrm>
          <a:prstGeom prst="rect">
            <a:avLst/>
          </a:prstGeom>
          <a:solidFill>
            <a:schemeClr val="bg2"/>
          </a:solidFill>
        </p:spPr>
        <p:txBody>
          <a:bodyPr wrap="square" tIns="144000" rtlCol="0" anchor="ctr">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Perplexity</a:t>
            </a:r>
            <a:r>
              <a:rPr kumimoji="1" lang="ja-JP" altLang="en-US" sz="1800" dirty="0">
                <a:solidFill>
                  <a:schemeClr val="bg1"/>
                </a:solidFill>
                <a:latin typeface="メイリオ" panose="020B0604030504040204" pitchFamily="50" charset="-128"/>
                <a:ea typeface="メイリオ" panose="020B0604030504040204" pitchFamily="50" charset="-128"/>
              </a:rPr>
              <a:t> </a:t>
            </a:r>
            <a:endParaRPr kumimoji="1" lang="en-US" altLang="ja-JP" sz="1800" dirty="0">
              <a:solidFill>
                <a:schemeClr val="bg1"/>
              </a:solidFill>
              <a:latin typeface="メイリオ" panose="020B0604030504040204" pitchFamily="50" charset="-128"/>
              <a:ea typeface="メイリオ" panose="020B0604030504040204" pitchFamily="50" charset="-128"/>
            </a:endParaRPr>
          </a:p>
          <a:p>
            <a:pPr algn="ctr"/>
            <a:r>
              <a:rPr kumimoji="1" lang="en-US" altLang="ja-JP" sz="1600" b="1" dirty="0">
                <a:solidFill>
                  <a:schemeClr val="bg1"/>
                </a:solidFill>
                <a:latin typeface="メイリオ" panose="020B0604030504040204" pitchFamily="50" charset="-128"/>
                <a:ea typeface="メイリオ" panose="020B0604030504040204" pitchFamily="50" charset="-128"/>
              </a:rPr>
              <a:t>Enterprise pro</a:t>
            </a:r>
            <a:r>
              <a:rPr kumimoji="1" lang="ja-JP" altLang="en-US" sz="1600" b="1" dirty="0">
                <a:solidFill>
                  <a:schemeClr val="bg1"/>
                </a:solidFill>
                <a:latin typeface="メイリオ" panose="020B0604030504040204" pitchFamily="50" charset="-128"/>
                <a:ea typeface="メイリオ" panose="020B0604030504040204" pitchFamily="50" charset="-128"/>
              </a:rPr>
              <a:t>版</a:t>
            </a:r>
            <a:endParaRPr kumimoji="1" lang="en-US" altLang="ja-JP" sz="1600" b="1" dirty="0">
              <a:solidFill>
                <a:schemeClr val="bg1"/>
              </a:solidFill>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6688563" y="2185787"/>
            <a:ext cx="2782802" cy="936000"/>
          </a:xfrm>
          <a:prstGeom prst="rect">
            <a:avLst/>
          </a:prstGeom>
          <a:solidFill>
            <a:schemeClr val="bg2"/>
          </a:solidFill>
        </p:spPr>
        <p:txBody>
          <a:bodyPr wrap="square" lIns="72000" tIns="144000" rIns="72000" rtlCol="0" anchor="ctr">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Atlassian</a:t>
            </a:r>
          </a:p>
          <a:p>
            <a:pPr algn="ctr"/>
            <a:r>
              <a:rPr kumimoji="1" lang="en-US" altLang="ja-JP" sz="2400" b="1" dirty="0">
                <a:solidFill>
                  <a:schemeClr val="bg1"/>
                </a:solidFill>
                <a:latin typeface="メイリオ" panose="020B0604030504040204" pitchFamily="50" charset="-128"/>
                <a:ea typeface="メイリオ" panose="020B0604030504040204" pitchFamily="50" charset="-128"/>
              </a:rPr>
              <a:t>Intelligence</a:t>
            </a:r>
          </a:p>
        </p:txBody>
      </p:sp>
      <p:sp>
        <p:nvSpPr>
          <p:cNvPr id="11" name="正方形/長方形 10"/>
          <p:cNvSpPr/>
          <p:nvPr/>
        </p:nvSpPr>
        <p:spPr>
          <a:xfrm>
            <a:off x="3821282" y="3182680"/>
            <a:ext cx="2782800" cy="3085997"/>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a:t>
            </a:r>
            <a:r>
              <a:rPr kumimoji="1" lang="en-US" altLang="ja-JP" sz="2000" u="sng" dirty="0">
                <a:solidFill>
                  <a:srgbClr val="EA0000"/>
                </a:solidFill>
                <a:latin typeface="メイリオ" panose="020B0604030504040204" pitchFamily="50" charset="-128"/>
                <a:ea typeface="メイリオ" panose="020B0604030504040204" pitchFamily="50" charset="-128"/>
              </a:rPr>
              <a:t>AI</a:t>
            </a:r>
            <a:r>
              <a:rPr kumimoji="1" lang="ja-JP" altLang="en-US" sz="2000" u="sng" dirty="0">
                <a:solidFill>
                  <a:srgbClr val="EA0000"/>
                </a:solidFill>
                <a:latin typeface="メイリオ" panose="020B0604030504040204" pitchFamily="50" charset="-128"/>
                <a:ea typeface="メイリオ" panose="020B0604030504040204" pitchFamily="50" charset="-128"/>
              </a:rPr>
              <a:t>検索エンジン</a:t>
            </a:r>
            <a:endParaRPr kumimoji="1" lang="en-US" altLang="ja-JP" sz="2000" dirty="0">
              <a:solidFill>
                <a:srgbClr val="EA0000"/>
              </a:solidFill>
              <a:latin typeface="メイリオ" panose="020B0604030504040204" pitchFamily="50" charset="-128"/>
              <a:ea typeface="メイリオ" panose="020B0604030504040204" pitchFamily="50" charset="-128"/>
            </a:endParaRPr>
          </a:p>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・自然言語処理と</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　機械学習技術を使用</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・大規模企業向けの</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　プラン</a:t>
            </a:r>
          </a:p>
        </p:txBody>
      </p:sp>
      <p:sp>
        <p:nvSpPr>
          <p:cNvPr id="12" name="正方形/長方形 11"/>
          <p:cNvSpPr/>
          <p:nvPr/>
        </p:nvSpPr>
        <p:spPr>
          <a:xfrm>
            <a:off x="6688565" y="3182680"/>
            <a:ext cx="2782800" cy="3085997"/>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a:t>
            </a:r>
            <a:r>
              <a:rPr kumimoji="1" lang="ja-JP" altLang="en-US" sz="2000" u="sng" dirty="0">
                <a:solidFill>
                  <a:srgbClr val="EA0000"/>
                </a:solidFill>
                <a:latin typeface="メイリオ" panose="020B0604030504040204" pitchFamily="50" charset="-128"/>
                <a:ea typeface="メイリオ" panose="020B0604030504040204" pitchFamily="50" charset="-128"/>
              </a:rPr>
              <a:t>各</a:t>
            </a:r>
            <a:r>
              <a:rPr kumimoji="1" lang="en-US" altLang="ja-JP" sz="2000" u="sng" dirty="0">
                <a:solidFill>
                  <a:srgbClr val="EA0000"/>
                </a:solidFill>
                <a:latin typeface="メイリオ" panose="020B0604030504040204" pitchFamily="50" charset="-128"/>
                <a:ea typeface="メイリオ" panose="020B0604030504040204" pitchFamily="50" charset="-128"/>
              </a:rPr>
              <a:t>Atlassian</a:t>
            </a:r>
            <a:r>
              <a:rPr kumimoji="1" lang="ja-JP" altLang="en-US" sz="2000" u="sng" dirty="0">
                <a:solidFill>
                  <a:srgbClr val="EA0000"/>
                </a:solidFill>
                <a:latin typeface="メイリオ" panose="020B0604030504040204" pitchFamily="50" charset="-128"/>
                <a:ea typeface="メイリオ" panose="020B0604030504040204" pitchFamily="50" charset="-128"/>
              </a:rPr>
              <a:t>製品に</a:t>
            </a:r>
            <a:endParaRPr kumimoji="1" lang="en-US" altLang="ja-JP" sz="2000" u="sng" dirty="0">
              <a:solidFill>
                <a:srgbClr val="EA0000"/>
              </a:solidFill>
              <a:latin typeface="メイリオ" panose="020B0604030504040204" pitchFamily="50" charset="-128"/>
              <a:ea typeface="メイリオ" panose="020B0604030504040204" pitchFamily="50" charset="-128"/>
            </a:endParaRPr>
          </a:p>
          <a:p>
            <a:r>
              <a:rPr kumimoji="1" lang="ja-JP" altLang="en-US" sz="2000" dirty="0">
                <a:solidFill>
                  <a:srgbClr val="EA0000"/>
                </a:solidFill>
                <a:latin typeface="メイリオ" panose="020B0604030504040204" pitchFamily="50" charset="-128"/>
                <a:ea typeface="メイリオ" panose="020B0604030504040204" pitchFamily="50" charset="-128"/>
              </a:rPr>
              <a:t>　</a:t>
            </a:r>
            <a:r>
              <a:rPr kumimoji="1" lang="ja-JP" altLang="en-US" sz="2000" u="sng" dirty="0">
                <a:solidFill>
                  <a:srgbClr val="EA0000"/>
                </a:solidFill>
                <a:latin typeface="メイリオ" panose="020B0604030504040204" pitchFamily="50" charset="-128"/>
                <a:ea typeface="メイリオ" panose="020B0604030504040204" pitchFamily="50" charset="-128"/>
              </a:rPr>
              <a:t>組み込まれている</a:t>
            </a:r>
          </a:p>
          <a:p>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および機械学習を</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pPr lvl="2"/>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　活用した機能群</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Atlassian</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社が提供</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 name="正方形/長方形 1"/>
          <p:cNvSpPr/>
          <p:nvPr/>
        </p:nvSpPr>
        <p:spPr>
          <a:xfrm>
            <a:off x="954001" y="3182680"/>
            <a:ext cx="2782730" cy="3085997"/>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a:t>
            </a:r>
            <a:r>
              <a:rPr lang="en-US" altLang="ja-JP" sz="2000" u="sng" dirty="0">
                <a:solidFill>
                  <a:srgbClr val="EA0000"/>
                </a:solidFill>
                <a:latin typeface="メイリオ" panose="020B0604030504040204" pitchFamily="50" charset="-128"/>
                <a:ea typeface="メイリオ" panose="020B0604030504040204" pitchFamily="50" charset="-128"/>
              </a:rPr>
              <a:t>AI</a:t>
            </a:r>
            <a:r>
              <a:rPr lang="ja-JP" altLang="en-US" sz="2000" u="sng" dirty="0">
                <a:solidFill>
                  <a:srgbClr val="EA0000"/>
                </a:solidFill>
                <a:latin typeface="メイリオ" panose="020B0604030504040204" pitchFamily="50" charset="-128"/>
                <a:ea typeface="メイリオ" panose="020B0604030504040204" pitchFamily="50" charset="-128"/>
              </a:rPr>
              <a:t>チャットボット</a:t>
            </a:r>
            <a:endParaRPr lang="en-US" altLang="ja-JP" sz="2000" u="sng" dirty="0">
              <a:solidFill>
                <a:srgbClr val="EA0000"/>
              </a:solidFill>
              <a:latin typeface="メイリオ" panose="020B0604030504040204" pitchFamily="50" charset="-128"/>
              <a:ea typeface="メイリオ" panose="020B0604030504040204" pitchFamily="50" charset="-128"/>
            </a:endParaRPr>
          </a:p>
          <a:p>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・広く親しまれている</a:t>
            </a:r>
            <a:endParaRPr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・大規模企業向けの</a:t>
            </a:r>
            <a:endParaRPr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　プラン</a:t>
            </a:r>
          </a:p>
        </p:txBody>
      </p:sp>
      <p:sp>
        <p:nvSpPr>
          <p:cNvPr id="14" name="テキスト ボックス 13"/>
          <p:cNvSpPr txBox="1"/>
          <p:nvPr/>
        </p:nvSpPr>
        <p:spPr>
          <a:xfrm>
            <a:off x="954001" y="891134"/>
            <a:ext cx="4504967" cy="400110"/>
          </a:xfrm>
          <a:prstGeom prst="rect">
            <a:avLst/>
          </a:prstGeom>
          <a:noFill/>
          <a:ln w="19050">
            <a:noFill/>
          </a:ln>
        </p:spPr>
        <p:txBody>
          <a:bodyPr wrap="square" rtlCol="0">
            <a:spAutoFit/>
          </a:bodyPr>
          <a:lstStyle/>
          <a:p>
            <a:pPr marL="342900" indent="-342900">
              <a:buClr>
                <a:schemeClr val="bg2"/>
              </a:buClr>
              <a:buFont typeface="Wingdings" panose="05000000000000000000" pitchFamily="2" charset="2"/>
              <a:buChar char="n"/>
            </a:pP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概要</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5" name="テキスト ボックス 14"/>
          <p:cNvSpPr txBox="1"/>
          <p:nvPr/>
        </p:nvSpPr>
        <p:spPr>
          <a:xfrm>
            <a:off x="954001" y="1538411"/>
            <a:ext cx="8393199" cy="400110"/>
          </a:xfrm>
          <a:prstGeom prst="rect">
            <a:avLst/>
          </a:prstGeom>
          <a:noFill/>
        </p:spPr>
        <p:txBody>
          <a:bodyPr wrap="square" rtlCol="0">
            <a:spAutoFit/>
          </a:bodyPr>
          <a:lstStyle/>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今回は</a:t>
            </a:r>
            <a:r>
              <a:rPr kumimoji="1"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対話式</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で検索できる以下の</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サービスを比較。</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70226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11" name="正方形/長方形 10"/>
          <p:cNvSpPr/>
          <p:nvPr/>
        </p:nvSpPr>
        <p:spPr>
          <a:xfrm>
            <a:off x="3821282" y="3183235"/>
            <a:ext cx="2782800" cy="30859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ユーザー当たり</a:t>
            </a:r>
          </a:p>
          <a:p>
            <a:pPr algn="ct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月額</a:t>
            </a:r>
            <a:r>
              <a:rPr kumimoji="1" lang="en-US" altLang="ja-JP" sz="5400" dirty="0">
                <a:solidFill>
                  <a:schemeClr val="tx1">
                    <a:lumMod val="85000"/>
                    <a:lumOff val="15000"/>
                  </a:schemeClr>
                </a:solidFill>
                <a:latin typeface="メイリオ" panose="020B0604030504040204" pitchFamily="50" charset="-128"/>
                <a:ea typeface="メイリオ" panose="020B0604030504040204" pitchFamily="50" charset="-128"/>
              </a:rPr>
              <a:t>$40</a:t>
            </a:r>
          </a:p>
        </p:txBody>
      </p:sp>
      <p:sp>
        <p:nvSpPr>
          <p:cNvPr id="12" name="正方形/長方形 11"/>
          <p:cNvSpPr/>
          <p:nvPr/>
        </p:nvSpPr>
        <p:spPr>
          <a:xfrm>
            <a:off x="6688565" y="3183235"/>
            <a:ext cx="2782800" cy="3085997"/>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en-US" altLang="ja-JP" sz="1800" b="1"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1800" b="1" dirty="0">
                <a:solidFill>
                  <a:schemeClr val="tx1">
                    <a:lumMod val="85000"/>
                    <a:lumOff val="15000"/>
                  </a:schemeClr>
                </a:solidFill>
                <a:latin typeface="メイリオ" panose="020B0604030504040204" pitchFamily="50" charset="-128"/>
                <a:ea typeface="メイリオ" panose="020B0604030504040204" pitchFamily="50" charset="-128"/>
              </a:rPr>
              <a:t>ユーザー当たり</a:t>
            </a:r>
          </a:p>
          <a:p>
            <a:pPr algn="ctr"/>
            <a:r>
              <a:rPr kumimoji="1" lang="ja-JP" altLang="en-US" sz="2400" b="1" dirty="0">
                <a:solidFill>
                  <a:schemeClr val="tx1">
                    <a:lumMod val="85000"/>
                    <a:lumOff val="15000"/>
                  </a:schemeClr>
                </a:solidFill>
                <a:latin typeface="メイリオ" panose="020B0604030504040204" pitchFamily="50" charset="-128"/>
                <a:ea typeface="メイリオ" panose="020B0604030504040204" pitchFamily="50" charset="-128"/>
              </a:rPr>
              <a:t>月額</a:t>
            </a:r>
            <a:r>
              <a:rPr kumimoji="1" lang="en-US" altLang="ja-JP" sz="11500" b="1" dirty="0">
                <a:solidFill>
                  <a:srgbClr val="EA0000"/>
                </a:solidFill>
                <a:latin typeface="メイリオ" panose="020B0604030504040204" pitchFamily="50" charset="-128"/>
                <a:ea typeface="メイリオ" panose="020B0604030504040204" pitchFamily="50" charset="-128"/>
              </a:rPr>
              <a:t>$7</a:t>
            </a:r>
            <a:r>
              <a:rPr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a:t>
            </a:r>
            <a:r>
              <a:rPr lang="en-US" altLang="ja-JP" sz="1200" dirty="0">
                <a:solidFill>
                  <a:schemeClr val="tx1">
                    <a:lumMod val="85000"/>
                    <a:lumOff val="15000"/>
                  </a:schemeClr>
                </a:solidFill>
                <a:latin typeface="メイリオ" panose="020B0604030504040204" pitchFamily="50" charset="-128"/>
                <a:ea typeface="メイリオ" panose="020B0604030504040204" pitchFamily="50" charset="-128"/>
              </a:rPr>
              <a:t>※2</a:t>
            </a:r>
            <a:r>
              <a:rPr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1200" b="1" dirty="0">
              <a:solidFill>
                <a:srgbClr val="EA0000"/>
              </a:solidFill>
              <a:latin typeface="メイリオ" panose="020B0604030504040204" pitchFamily="50" charset="-128"/>
              <a:ea typeface="メイリオ" panose="020B0604030504040204" pitchFamily="50" charset="-128"/>
            </a:endParaRPr>
          </a:p>
        </p:txBody>
      </p:sp>
      <p:sp>
        <p:nvSpPr>
          <p:cNvPr id="2" name="正方形/長方形 1"/>
          <p:cNvSpPr/>
          <p:nvPr/>
        </p:nvSpPr>
        <p:spPr>
          <a:xfrm>
            <a:off x="954000" y="3183235"/>
            <a:ext cx="2782730" cy="30859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lang="en-US" altLang="ja-JP" sz="1800" dirty="0">
                <a:solidFill>
                  <a:schemeClr val="tx1">
                    <a:lumMod val="85000"/>
                    <a:lumOff val="15000"/>
                  </a:schemeClr>
                </a:solidFill>
                <a:latin typeface="メイリオ" panose="020B0604030504040204" pitchFamily="50" charset="-128"/>
                <a:ea typeface="メイリオ" panose="020B0604030504040204" pitchFamily="50" charset="-128"/>
              </a:rPr>
              <a:t>1</a:t>
            </a: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ユーザー当たり</a:t>
            </a:r>
          </a:p>
          <a:p>
            <a:pPr algn="ctr"/>
            <a:r>
              <a:rPr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月額</a:t>
            </a:r>
            <a:r>
              <a:rPr lang="en-US" altLang="ja-JP" sz="5400" dirty="0">
                <a:solidFill>
                  <a:schemeClr val="tx1">
                    <a:lumMod val="85000"/>
                    <a:lumOff val="15000"/>
                  </a:schemeClr>
                </a:solidFill>
                <a:latin typeface="メイリオ" panose="020B0604030504040204" pitchFamily="50" charset="-128"/>
                <a:ea typeface="メイリオ" panose="020B0604030504040204" pitchFamily="50" charset="-128"/>
              </a:rPr>
              <a:t>$30</a:t>
            </a:r>
            <a:r>
              <a:rPr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a:t>
            </a:r>
            <a:r>
              <a:rPr lang="en-US" altLang="ja-JP" sz="1200" dirty="0">
                <a:solidFill>
                  <a:schemeClr val="tx1">
                    <a:lumMod val="85000"/>
                    <a:lumOff val="15000"/>
                  </a:schemeClr>
                </a:solidFill>
                <a:latin typeface="メイリオ" panose="020B0604030504040204" pitchFamily="50" charset="-128"/>
                <a:ea typeface="メイリオ" panose="020B0604030504040204" pitchFamily="50" charset="-128"/>
              </a:rPr>
              <a:t>※1</a:t>
            </a:r>
            <a:r>
              <a:rPr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a:t>
            </a:r>
            <a:endParaRPr lang="ja-JP" altLang="en-US" sz="16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14</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2. AI</a:t>
            </a:r>
            <a:r>
              <a:rPr kumimoji="1" lang="ja-JP" altLang="en-US" dirty="0">
                <a:latin typeface="メイリオ" panose="020B0604030504040204" pitchFamily="50" charset="-128"/>
                <a:ea typeface="メイリオ" panose="020B0604030504040204" pitchFamily="50" charset="-128"/>
              </a:rPr>
              <a:t>検索ツールの検討</a:t>
            </a:r>
          </a:p>
        </p:txBody>
      </p:sp>
      <p:sp>
        <p:nvSpPr>
          <p:cNvPr id="14" name="テキスト ボックス 13"/>
          <p:cNvSpPr txBox="1"/>
          <p:nvPr/>
        </p:nvSpPr>
        <p:spPr>
          <a:xfrm>
            <a:off x="954001" y="891134"/>
            <a:ext cx="4504967" cy="400110"/>
          </a:xfrm>
          <a:prstGeom prst="rect">
            <a:avLst/>
          </a:prstGeom>
          <a:noFill/>
          <a:ln w="19050">
            <a:noFill/>
          </a:ln>
        </p:spPr>
        <p:txBody>
          <a:bodyPr wrap="square" rtlCol="0">
            <a:spAutoFit/>
          </a:bodyPr>
          <a:lstStyle/>
          <a:p>
            <a:pPr marL="342900" indent="-342900">
              <a:buClr>
                <a:schemeClr val="bg2"/>
              </a:buClr>
              <a:buFont typeface="Wingdings" panose="05000000000000000000" pitchFamily="2" charset="2"/>
              <a:buChar char="n"/>
            </a:pP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利用料金</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5" name="テキスト ボックス 14"/>
          <p:cNvSpPr txBox="1"/>
          <p:nvPr/>
        </p:nvSpPr>
        <p:spPr>
          <a:xfrm>
            <a:off x="953963" y="1238655"/>
            <a:ext cx="8517365" cy="830997"/>
          </a:xfrm>
          <a:prstGeom prst="rect">
            <a:avLst/>
          </a:prstGeom>
          <a:noFill/>
        </p:spPr>
        <p:txBody>
          <a:bodyPr wrap="square" rtlCol="0">
            <a:spAutoFit/>
          </a:bodyPr>
          <a:lstStyle/>
          <a:p>
            <a:r>
              <a:rPr kumimoji="1" lang="en-US" altLang="ja-JP" sz="2000" b="1" dirty="0">
                <a:solidFill>
                  <a:schemeClr val="tx1">
                    <a:lumMod val="85000"/>
                    <a:lumOff val="15000"/>
                  </a:schemeClr>
                </a:solidFill>
                <a:latin typeface="メイリオ" panose="020B0604030504040204" pitchFamily="50" charset="-128"/>
                <a:ea typeface="メイリオ" panose="020B0604030504040204" pitchFamily="50" charset="-128"/>
              </a:rPr>
              <a:t>Atlassian Intelligence</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は他の機能に比べ</a:t>
            </a:r>
            <a:r>
              <a:rPr kumimoji="1" lang="ja-JP" altLang="en-US" sz="4800" b="1" dirty="0">
                <a:solidFill>
                  <a:srgbClr val="EA0000"/>
                </a:solidFill>
                <a:latin typeface="メイリオ" panose="020B0604030504040204" pitchFamily="50" charset="-128"/>
                <a:ea typeface="メイリオ" panose="020B0604030504040204" pitchFamily="50" charset="-128"/>
              </a:rPr>
              <a:t>低コスト</a:t>
            </a:r>
            <a:r>
              <a:rPr kumimoji="1" lang="en-US" altLang="ja-JP" sz="4800" b="1" dirty="0">
                <a:solidFill>
                  <a:srgbClr val="EA0000"/>
                </a:solidFill>
                <a:latin typeface="メイリオ" panose="020B0604030504040204" pitchFamily="50" charset="-128"/>
                <a:ea typeface="メイリオ" panose="020B0604030504040204" pitchFamily="50" charset="-128"/>
              </a:rPr>
              <a:t>!</a:t>
            </a:r>
            <a:endParaRPr kumimoji="1" lang="ja-JP" altLang="en-US" sz="2400" dirty="0">
              <a:solidFill>
                <a:srgbClr val="EA0000"/>
              </a:solidFill>
              <a:latin typeface="メイリオ" panose="020B0604030504040204" pitchFamily="50" charset="-128"/>
              <a:ea typeface="メイリオ" panose="020B0604030504040204" pitchFamily="50" charset="-128"/>
            </a:endParaRPr>
          </a:p>
        </p:txBody>
      </p:sp>
      <p:sp>
        <p:nvSpPr>
          <p:cNvPr id="3" name="正方形/長方形 2"/>
          <p:cNvSpPr/>
          <p:nvPr/>
        </p:nvSpPr>
        <p:spPr>
          <a:xfrm>
            <a:off x="953961" y="6243772"/>
            <a:ext cx="6405201" cy="230832"/>
          </a:xfrm>
          <a:prstGeom prst="rect">
            <a:avLst/>
          </a:prstGeom>
        </p:spPr>
        <p:txBody>
          <a:bodyPr wrap="square">
            <a:spAutoFit/>
          </a:bodyPr>
          <a:lstStyle/>
          <a:p>
            <a:r>
              <a:rPr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t>※1 </a:t>
            </a:r>
            <a:r>
              <a:rPr lang="ja-JP" altLang="en-US" sz="900" dirty="0">
                <a:solidFill>
                  <a:schemeClr val="tx1">
                    <a:lumMod val="85000"/>
                    <a:lumOff val="15000"/>
                  </a:schemeClr>
                </a:solidFill>
                <a:latin typeface="メイリオ" panose="020B0604030504040204" pitchFamily="50" charset="-128"/>
                <a:ea typeface="メイリオ" panose="020B0604030504040204" pitchFamily="50" charset="-128"/>
              </a:rPr>
              <a:t>推定金額。</a:t>
            </a:r>
            <a:r>
              <a:rPr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t>Enterprise</a:t>
            </a:r>
            <a:r>
              <a:rPr lang="ja-JP" altLang="en-US" sz="900" dirty="0">
                <a:solidFill>
                  <a:schemeClr val="tx1">
                    <a:lumMod val="85000"/>
                    <a:lumOff val="15000"/>
                  </a:schemeClr>
                </a:solidFill>
                <a:latin typeface="メイリオ" panose="020B0604030504040204" pitchFamily="50" charset="-128"/>
                <a:ea typeface="メイリオ" panose="020B0604030504040204" pitchFamily="50" charset="-128"/>
              </a:rPr>
              <a:t>版は問い合わせとなっているおり、</a:t>
            </a:r>
            <a:r>
              <a:rPr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t>Team</a:t>
            </a:r>
            <a:r>
              <a:rPr lang="ja-JP" altLang="en-US" sz="900" dirty="0">
                <a:solidFill>
                  <a:schemeClr val="tx1">
                    <a:lumMod val="85000"/>
                    <a:lumOff val="15000"/>
                  </a:schemeClr>
                </a:solidFill>
                <a:latin typeface="メイリオ" panose="020B0604030504040204" pitchFamily="50" charset="-128"/>
                <a:ea typeface="メイリオ" panose="020B0604030504040204" pitchFamily="50" charset="-128"/>
              </a:rPr>
              <a:t>プランが月額</a:t>
            </a:r>
            <a:r>
              <a:rPr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t>30$</a:t>
            </a:r>
            <a:r>
              <a:rPr lang="ja-JP" altLang="en-US" sz="900" dirty="0">
                <a:solidFill>
                  <a:schemeClr val="tx1">
                    <a:lumMod val="85000"/>
                    <a:lumOff val="15000"/>
                  </a:schemeClr>
                </a:solidFill>
                <a:latin typeface="メイリオ" panose="020B0604030504040204" pitchFamily="50" charset="-128"/>
                <a:ea typeface="メイリオ" panose="020B0604030504040204" pitchFamily="50" charset="-128"/>
              </a:rPr>
              <a:t>の為、それ以上だと考えれられる。</a:t>
            </a:r>
            <a:endParaRPr lang="ja-JP" altLang="en-US" sz="900" dirty="0">
              <a:solidFill>
                <a:schemeClr val="tx1">
                  <a:lumMod val="85000"/>
                  <a:lumOff val="15000"/>
                </a:schemeClr>
              </a:solidFill>
            </a:endParaRPr>
          </a:p>
        </p:txBody>
      </p:sp>
      <p:sp>
        <p:nvSpPr>
          <p:cNvPr id="19" name="テキスト ボックス 18"/>
          <p:cNvSpPr txBox="1"/>
          <p:nvPr/>
        </p:nvSpPr>
        <p:spPr>
          <a:xfrm>
            <a:off x="954001" y="2185688"/>
            <a:ext cx="2782729" cy="936000"/>
          </a:xfrm>
          <a:prstGeom prst="rect">
            <a:avLst/>
          </a:prstGeom>
          <a:solidFill>
            <a:schemeClr val="bg2"/>
          </a:solidFill>
        </p:spPr>
        <p:txBody>
          <a:bodyPr wrap="square" tIns="144000" rtlCol="0" anchor="ctr">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ChatGPT</a:t>
            </a:r>
            <a:r>
              <a:rPr kumimoji="1" lang="en-US" altLang="ja-JP" sz="1800" dirty="0">
                <a:solidFill>
                  <a:schemeClr val="bg1"/>
                </a:solidFill>
                <a:latin typeface="メイリオ" panose="020B0604030504040204" pitchFamily="50" charset="-128"/>
                <a:ea typeface="メイリオ" panose="020B0604030504040204" pitchFamily="50" charset="-128"/>
              </a:rPr>
              <a:t> </a:t>
            </a:r>
          </a:p>
          <a:p>
            <a:pPr algn="ctr"/>
            <a:r>
              <a:rPr kumimoji="1" lang="en-US" altLang="ja-JP" sz="1600" b="1" dirty="0">
                <a:solidFill>
                  <a:schemeClr val="bg1"/>
                </a:solidFill>
                <a:latin typeface="メイリオ" panose="020B0604030504040204" pitchFamily="50" charset="-128"/>
                <a:ea typeface="メイリオ" panose="020B0604030504040204" pitchFamily="50" charset="-128"/>
              </a:rPr>
              <a:t>Enterprise</a:t>
            </a:r>
            <a:r>
              <a:rPr kumimoji="1" lang="ja-JP" altLang="en-US" sz="1600" b="1" dirty="0">
                <a:solidFill>
                  <a:schemeClr val="bg1"/>
                </a:solidFill>
                <a:latin typeface="メイリオ" panose="020B0604030504040204" pitchFamily="50" charset="-128"/>
                <a:ea typeface="メイリオ" panose="020B0604030504040204" pitchFamily="50" charset="-128"/>
              </a:rPr>
              <a:t>版</a:t>
            </a:r>
            <a:endParaRPr kumimoji="1" lang="en-US" altLang="ja-JP" sz="1600" b="1" dirty="0">
              <a:solidFill>
                <a:schemeClr val="bg1"/>
              </a:solidFill>
              <a:latin typeface="メイリオ" panose="020B0604030504040204" pitchFamily="50" charset="-128"/>
              <a:ea typeface="メイリオ" panose="020B0604030504040204" pitchFamily="50" charset="-128"/>
            </a:endParaRPr>
          </a:p>
        </p:txBody>
      </p:sp>
      <p:sp>
        <p:nvSpPr>
          <p:cNvPr id="20" name="テキスト ボックス 19"/>
          <p:cNvSpPr txBox="1"/>
          <p:nvPr/>
        </p:nvSpPr>
        <p:spPr>
          <a:xfrm>
            <a:off x="3821247" y="2185788"/>
            <a:ext cx="2782799" cy="936000"/>
          </a:xfrm>
          <a:prstGeom prst="rect">
            <a:avLst/>
          </a:prstGeom>
          <a:solidFill>
            <a:schemeClr val="bg2"/>
          </a:solidFill>
        </p:spPr>
        <p:txBody>
          <a:bodyPr wrap="square" tIns="144000" rtlCol="0" anchor="ctr">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Perplexity</a:t>
            </a:r>
            <a:r>
              <a:rPr kumimoji="1" lang="ja-JP" altLang="en-US" sz="1800" dirty="0">
                <a:solidFill>
                  <a:schemeClr val="bg1"/>
                </a:solidFill>
                <a:latin typeface="メイリオ" panose="020B0604030504040204" pitchFamily="50" charset="-128"/>
                <a:ea typeface="メイリオ" panose="020B0604030504040204" pitchFamily="50" charset="-128"/>
              </a:rPr>
              <a:t> </a:t>
            </a:r>
            <a:endParaRPr kumimoji="1" lang="en-US" altLang="ja-JP" sz="1800" dirty="0">
              <a:solidFill>
                <a:schemeClr val="bg1"/>
              </a:solidFill>
              <a:latin typeface="メイリオ" panose="020B0604030504040204" pitchFamily="50" charset="-128"/>
              <a:ea typeface="メイリオ" panose="020B0604030504040204" pitchFamily="50" charset="-128"/>
            </a:endParaRPr>
          </a:p>
          <a:p>
            <a:pPr algn="ctr"/>
            <a:r>
              <a:rPr kumimoji="1" lang="en-US" altLang="ja-JP" sz="1600" b="1" dirty="0">
                <a:solidFill>
                  <a:schemeClr val="bg1"/>
                </a:solidFill>
                <a:latin typeface="メイリオ" panose="020B0604030504040204" pitchFamily="50" charset="-128"/>
                <a:ea typeface="メイリオ" panose="020B0604030504040204" pitchFamily="50" charset="-128"/>
              </a:rPr>
              <a:t>Enterprise pro</a:t>
            </a:r>
            <a:r>
              <a:rPr kumimoji="1" lang="ja-JP" altLang="en-US" sz="1600" b="1" dirty="0">
                <a:solidFill>
                  <a:schemeClr val="bg1"/>
                </a:solidFill>
                <a:latin typeface="メイリオ" panose="020B0604030504040204" pitchFamily="50" charset="-128"/>
                <a:ea typeface="メイリオ" panose="020B0604030504040204" pitchFamily="50" charset="-128"/>
              </a:rPr>
              <a:t>版</a:t>
            </a:r>
            <a:endParaRPr kumimoji="1" lang="en-US" altLang="ja-JP" sz="1600" b="1" dirty="0">
              <a:solidFill>
                <a:schemeClr val="bg1"/>
              </a:solidFill>
              <a:latin typeface="メイリオ" panose="020B0604030504040204" pitchFamily="50" charset="-128"/>
              <a:ea typeface="メイリオ" panose="020B0604030504040204" pitchFamily="50" charset="-128"/>
            </a:endParaRPr>
          </a:p>
        </p:txBody>
      </p:sp>
      <p:sp>
        <p:nvSpPr>
          <p:cNvPr id="21" name="テキスト ボックス 20"/>
          <p:cNvSpPr txBox="1"/>
          <p:nvPr/>
        </p:nvSpPr>
        <p:spPr>
          <a:xfrm>
            <a:off x="6688563" y="2185787"/>
            <a:ext cx="2782802" cy="936000"/>
          </a:xfrm>
          <a:prstGeom prst="rect">
            <a:avLst/>
          </a:prstGeom>
          <a:solidFill>
            <a:schemeClr val="bg2"/>
          </a:solidFill>
        </p:spPr>
        <p:txBody>
          <a:bodyPr wrap="square" lIns="72000" tIns="144000" rIns="72000" rtlCol="0" anchor="ctr">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Atlassian</a:t>
            </a:r>
          </a:p>
          <a:p>
            <a:pPr algn="ctr"/>
            <a:r>
              <a:rPr kumimoji="1" lang="en-US" altLang="ja-JP" sz="2400" b="1" dirty="0">
                <a:solidFill>
                  <a:schemeClr val="bg1"/>
                </a:solidFill>
                <a:latin typeface="メイリオ" panose="020B0604030504040204" pitchFamily="50" charset="-128"/>
                <a:ea typeface="メイリオ" panose="020B0604030504040204" pitchFamily="50" charset="-128"/>
              </a:rPr>
              <a:t>Intelligence</a:t>
            </a:r>
          </a:p>
        </p:txBody>
      </p:sp>
      <p:sp>
        <p:nvSpPr>
          <p:cNvPr id="16" name="正方形/長方形 15"/>
          <p:cNvSpPr/>
          <p:nvPr/>
        </p:nvSpPr>
        <p:spPr>
          <a:xfrm>
            <a:off x="953960" y="6374428"/>
            <a:ext cx="6405201" cy="230832"/>
          </a:xfrm>
          <a:prstGeom prst="rect">
            <a:avLst/>
          </a:prstGeom>
        </p:spPr>
        <p:txBody>
          <a:bodyPr wrap="square">
            <a:spAutoFit/>
          </a:bodyPr>
          <a:lstStyle/>
          <a:p>
            <a:r>
              <a:rPr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t>※2 Confluence</a:t>
            </a:r>
            <a:r>
              <a:rPr lang="ja-JP" altLang="en-US" sz="900" dirty="0">
                <a:solidFill>
                  <a:schemeClr val="tx1">
                    <a:lumMod val="85000"/>
                    <a:lumOff val="15000"/>
                  </a:schemeClr>
                </a:solidFill>
                <a:latin typeface="メイリオ" panose="020B0604030504040204" pitchFamily="50" charset="-128"/>
                <a:ea typeface="メイリオ" panose="020B0604030504040204" pitchFamily="50" charset="-128"/>
              </a:rPr>
              <a:t>の</a:t>
            </a:r>
            <a:r>
              <a:rPr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t>Premium</a:t>
            </a:r>
            <a:r>
              <a:rPr lang="ja-JP" altLang="en-US" sz="900" dirty="0">
                <a:solidFill>
                  <a:schemeClr val="tx1">
                    <a:lumMod val="85000"/>
                    <a:lumOff val="15000"/>
                  </a:schemeClr>
                </a:solidFill>
                <a:latin typeface="メイリオ" panose="020B0604030504040204" pitchFamily="50" charset="-128"/>
                <a:ea typeface="メイリオ" panose="020B0604030504040204" pitchFamily="50" charset="-128"/>
              </a:rPr>
              <a:t>プランのみでチーム規模</a:t>
            </a:r>
            <a:r>
              <a:rPr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t>600</a:t>
            </a:r>
            <a:r>
              <a:rPr lang="ja-JP" altLang="en-US" sz="900" dirty="0">
                <a:solidFill>
                  <a:schemeClr val="tx1">
                    <a:lumMod val="85000"/>
                    <a:lumOff val="15000"/>
                  </a:schemeClr>
                </a:solidFill>
                <a:latin typeface="メイリオ" panose="020B0604030504040204" pitchFamily="50" charset="-128"/>
                <a:ea typeface="メイリオ" panose="020B0604030504040204" pitchFamily="50" charset="-128"/>
              </a:rPr>
              <a:t>ユーザーの場合。（</a:t>
            </a:r>
            <a:r>
              <a:rPr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t>Jira</a:t>
            </a:r>
            <a:r>
              <a:rPr lang="ja-JP" altLang="en-US" sz="900" dirty="0">
                <a:solidFill>
                  <a:schemeClr val="tx1">
                    <a:lumMod val="85000"/>
                    <a:lumOff val="15000"/>
                  </a:schemeClr>
                </a:solidFill>
                <a:latin typeface="メイリオ" panose="020B0604030504040204" pitchFamily="50" charset="-128"/>
                <a:ea typeface="メイリオ" panose="020B0604030504040204" pitchFamily="50" charset="-128"/>
              </a:rPr>
              <a:t>の費用は含まない。）</a:t>
            </a:r>
            <a:endParaRPr lang="ja-JP" altLang="en-US" sz="900" dirty="0">
              <a:solidFill>
                <a:schemeClr val="tx1">
                  <a:lumMod val="85000"/>
                  <a:lumOff val="15000"/>
                </a:schemeClr>
              </a:solidFill>
            </a:endParaRPr>
          </a:p>
        </p:txBody>
      </p:sp>
    </p:spTree>
    <p:extLst>
      <p:ext uri="{BB962C8B-B14F-4D97-AF65-F5344CB8AC3E}">
        <p14:creationId xmlns:p14="http://schemas.microsoft.com/office/powerpoint/2010/main" val="1188919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18" name="正方形/長方形 17"/>
          <p:cNvSpPr/>
          <p:nvPr/>
        </p:nvSpPr>
        <p:spPr>
          <a:xfrm>
            <a:off x="3821282" y="3183235"/>
            <a:ext cx="2782800" cy="30859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marL="285750" indent="-285750">
              <a:buFont typeface="Arial" panose="020B0604020202020204" pitchFamily="34" charset="0"/>
              <a:buChar char="•"/>
            </a:pP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社内のドキュメントの</a:t>
            </a:r>
          </a:p>
          <a:p>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　アップロードが必要</a:t>
            </a:r>
          </a:p>
        </p:txBody>
      </p:sp>
      <p:sp>
        <p:nvSpPr>
          <p:cNvPr id="19" name="正方形/長方形 18"/>
          <p:cNvSpPr/>
          <p:nvPr/>
        </p:nvSpPr>
        <p:spPr>
          <a:xfrm>
            <a:off x="6688565" y="3183235"/>
            <a:ext cx="2782800" cy="3085997"/>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Ins="72000" rtlCol="0" anchor="ctr"/>
          <a:lstStyle/>
          <a:p>
            <a:pPr marL="285750" indent="-285750">
              <a:buFont typeface="Arial" panose="020B0604020202020204" pitchFamily="34" charset="0"/>
              <a:buChar char="•"/>
            </a:pP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ページの作成等が必要</a:t>
            </a:r>
          </a:p>
          <a:p>
            <a:endParaRPr kumimoji="1" lang="ja-JP" altLang="en-US" sz="1600" b="1" dirty="0">
              <a:solidFill>
                <a:schemeClr val="tx1">
                  <a:lumMod val="85000"/>
                  <a:lumOff val="1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rPr>
              <a:t>KCBS</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事業部では既に</a:t>
            </a:r>
          </a:p>
          <a:p>
            <a:r>
              <a:rPr kumimoji="1" lang="en-US" altLang="ja-JP" sz="3200" b="1" dirty="0">
                <a:solidFill>
                  <a:srgbClr val="EA0000"/>
                </a:solidFill>
                <a:latin typeface="メイリオ" panose="020B0604030504040204" pitchFamily="50" charset="-128"/>
                <a:ea typeface="メイリオ" panose="020B0604030504040204" pitchFamily="50" charset="-128"/>
              </a:rPr>
              <a:t>Confluence</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に</a:t>
            </a:r>
            <a:endPar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3200" b="1" dirty="0">
                <a:solidFill>
                  <a:srgbClr val="EA0000"/>
                </a:solidFill>
                <a:latin typeface="メイリオ" panose="020B0604030504040204" pitchFamily="50" charset="-128"/>
                <a:ea typeface="メイリオ" panose="020B0604030504040204" pitchFamily="50" charset="-128"/>
              </a:rPr>
              <a:t>情報</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を</a:t>
            </a:r>
            <a:r>
              <a:rPr kumimoji="1" lang="ja-JP" altLang="en-US" sz="3200" b="1" dirty="0">
                <a:solidFill>
                  <a:srgbClr val="EA0000"/>
                </a:solidFill>
                <a:latin typeface="メイリオ" panose="020B0604030504040204" pitchFamily="50" charset="-128"/>
                <a:ea typeface="メイリオ" panose="020B0604030504040204" pitchFamily="50" charset="-128"/>
              </a:rPr>
              <a:t>蓄積中</a:t>
            </a:r>
          </a:p>
        </p:txBody>
      </p:sp>
      <p:sp>
        <p:nvSpPr>
          <p:cNvPr id="20" name="正方形/長方形 19"/>
          <p:cNvSpPr/>
          <p:nvPr/>
        </p:nvSpPr>
        <p:spPr>
          <a:xfrm>
            <a:off x="954000" y="3183235"/>
            <a:ext cx="2782730" cy="30859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marL="285750" indent="-285750">
              <a:buFont typeface="Arial" panose="020B0604020202020204" pitchFamily="34" charset="0"/>
              <a:buChar char="•"/>
            </a:pPr>
            <a:r>
              <a:rPr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膨大なデータが必要</a:t>
            </a:r>
          </a:p>
          <a:p>
            <a:pPr marL="285750" indent="-285750">
              <a:buFont typeface="Arial" panose="020B0604020202020204" pitchFamily="34" charset="0"/>
              <a:buChar char="•"/>
            </a:pPr>
            <a:endParaRPr lang="ja-JP" altLang="en-US" sz="1600" dirty="0">
              <a:solidFill>
                <a:schemeClr val="tx1">
                  <a:lumMod val="85000"/>
                  <a:lumOff val="1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ファインチューニングや</a:t>
            </a:r>
            <a:endParaRPr lang="en-US" altLang="ja-JP" sz="1600" dirty="0">
              <a:solidFill>
                <a:schemeClr val="tx1">
                  <a:lumMod val="85000"/>
                  <a:lumOff val="15000"/>
                </a:schemeClr>
              </a:solidFill>
              <a:latin typeface="メイリオ" panose="020B0604030504040204" pitchFamily="50" charset="-128"/>
              <a:ea typeface="メイリオ" panose="020B0604030504040204" pitchFamily="50" charset="-128"/>
            </a:endParaRPr>
          </a:p>
          <a:p>
            <a:r>
              <a:rPr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　プロンプト設計等の</a:t>
            </a:r>
          </a:p>
          <a:p>
            <a:r>
              <a:rPr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　専門知識が必要</a:t>
            </a: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15</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2. AI</a:t>
            </a:r>
            <a:r>
              <a:rPr kumimoji="1" lang="ja-JP" altLang="en-US" dirty="0">
                <a:latin typeface="メイリオ" panose="020B0604030504040204" pitchFamily="50" charset="-128"/>
                <a:ea typeface="メイリオ" panose="020B0604030504040204" pitchFamily="50" charset="-128"/>
              </a:rPr>
              <a:t>検索ツールの検討</a:t>
            </a:r>
          </a:p>
        </p:txBody>
      </p:sp>
      <p:sp>
        <p:nvSpPr>
          <p:cNvPr id="7" name="テキスト ボックス 6"/>
          <p:cNvSpPr txBox="1"/>
          <p:nvPr/>
        </p:nvSpPr>
        <p:spPr>
          <a:xfrm>
            <a:off x="954000" y="1291244"/>
            <a:ext cx="8517365" cy="677108"/>
          </a:xfrm>
          <a:prstGeom prst="rect">
            <a:avLst/>
          </a:prstGeom>
          <a:noFill/>
        </p:spPr>
        <p:txBody>
          <a:bodyPr wrap="square" rtlCol="0">
            <a:spAutoFit/>
          </a:bodyPr>
          <a:lstStyle/>
          <a:p>
            <a:r>
              <a:rPr lang="en-US" altLang="ja-JP" sz="1800" dirty="0">
                <a:solidFill>
                  <a:schemeClr val="tx1">
                    <a:lumMod val="85000"/>
                    <a:lumOff val="15000"/>
                  </a:schemeClr>
                </a:solidFill>
                <a:latin typeface="メイリオ" panose="020B0604030504040204" pitchFamily="50" charset="-128"/>
                <a:ea typeface="メイリオ" panose="020B0604030504040204" pitchFamily="50" charset="-128"/>
              </a:rPr>
              <a:t>KCBS</a:t>
            </a: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事業部では</a:t>
            </a:r>
            <a:r>
              <a:rPr lang="en-US" altLang="ja-JP" sz="2000" b="1" dirty="0">
                <a:solidFill>
                  <a:schemeClr val="tx1">
                    <a:lumMod val="85000"/>
                    <a:lumOff val="15000"/>
                  </a:schemeClr>
                </a:solidFill>
                <a:latin typeface="メイリオ" panose="020B0604030504040204" pitchFamily="50" charset="-128"/>
                <a:ea typeface="メイリオ" panose="020B0604030504040204" pitchFamily="50" charset="-128"/>
              </a:rPr>
              <a:t>Confluence</a:t>
            </a: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や</a:t>
            </a:r>
            <a:r>
              <a:rPr lang="en-US" altLang="ja-JP" sz="2000" b="1" dirty="0">
                <a:solidFill>
                  <a:schemeClr val="tx1">
                    <a:lumMod val="85000"/>
                    <a:lumOff val="15000"/>
                  </a:schemeClr>
                </a:solidFill>
                <a:latin typeface="メイリオ" panose="020B0604030504040204" pitchFamily="50" charset="-128"/>
                <a:ea typeface="メイリオ" panose="020B0604030504040204" pitchFamily="50" charset="-128"/>
              </a:rPr>
              <a:t>Jira</a:t>
            </a: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といった</a:t>
            </a:r>
            <a:r>
              <a:rPr lang="en-US" altLang="ja-JP" sz="1800" dirty="0">
                <a:solidFill>
                  <a:schemeClr val="tx1">
                    <a:lumMod val="85000"/>
                    <a:lumOff val="15000"/>
                  </a:schemeClr>
                </a:solidFill>
                <a:latin typeface="メイリオ" panose="020B0604030504040204" pitchFamily="50" charset="-128"/>
                <a:ea typeface="メイリオ" panose="020B0604030504040204" pitchFamily="50" charset="-128"/>
              </a:rPr>
              <a:t>Atlassian</a:t>
            </a: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製品が既に導入され、</a:t>
            </a:r>
            <a:endParaRPr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a:p>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案件や組織内で</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運用中。</a:t>
            </a:r>
            <a:r>
              <a:rPr kumimoji="1" lang="ja-JP" altLang="en-US" sz="1800" b="1" dirty="0">
                <a:solidFill>
                  <a:schemeClr val="tx1">
                    <a:lumMod val="85000"/>
                    <a:lumOff val="15000"/>
                  </a:schemeClr>
                </a:solidFill>
                <a:latin typeface="メイリオ" panose="020B0604030504040204" pitchFamily="50" charset="-128"/>
                <a:ea typeface="メイリオ" panose="020B0604030504040204" pitchFamily="50" charset="-128"/>
              </a:rPr>
              <a:t>ノウハウを持つメンバーも多い</a:t>
            </a:r>
            <a:r>
              <a:rPr kumimoji="1" lang="en-US" altLang="ja-JP" sz="1800" b="1"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954001" y="891134"/>
            <a:ext cx="4504967" cy="400110"/>
          </a:xfrm>
          <a:prstGeom prst="rect">
            <a:avLst/>
          </a:prstGeom>
          <a:noFill/>
          <a:ln w="19050">
            <a:noFill/>
          </a:ln>
        </p:spPr>
        <p:txBody>
          <a:bodyPr wrap="square" rtlCol="0">
            <a:spAutoFit/>
          </a:bodyPr>
          <a:lstStyle/>
          <a:p>
            <a:pPr marL="342900" indent="-342900">
              <a:buClr>
                <a:schemeClr val="bg2"/>
              </a:buClr>
              <a:buFont typeface="Wingdings" panose="05000000000000000000" pitchFamily="2" charset="2"/>
              <a:buChar char="n"/>
            </a:pP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社内情報の追加方法</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954001" y="2185688"/>
            <a:ext cx="2782729" cy="936000"/>
          </a:xfrm>
          <a:prstGeom prst="rect">
            <a:avLst/>
          </a:prstGeom>
          <a:solidFill>
            <a:schemeClr val="bg2"/>
          </a:solidFill>
        </p:spPr>
        <p:txBody>
          <a:bodyPr wrap="square" tIns="144000" rtlCol="0" anchor="ctr">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ChatGPT</a:t>
            </a:r>
            <a:r>
              <a:rPr kumimoji="1" lang="en-US" altLang="ja-JP" sz="1800" dirty="0">
                <a:solidFill>
                  <a:schemeClr val="bg1"/>
                </a:solidFill>
                <a:latin typeface="メイリオ" panose="020B0604030504040204" pitchFamily="50" charset="-128"/>
                <a:ea typeface="メイリオ" panose="020B0604030504040204" pitchFamily="50" charset="-128"/>
              </a:rPr>
              <a:t> </a:t>
            </a:r>
          </a:p>
          <a:p>
            <a:pPr algn="ctr"/>
            <a:r>
              <a:rPr kumimoji="1" lang="en-US" altLang="ja-JP" sz="1600" b="1" dirty="0">
                <a:solidFill>
                  <a:schemeClr val="bg1"/>
                </a:solidFill>
                <a:latin typeface="メイリオ" panose="020B0604030504040204" pitchFamily="50" charset="-128"/>
                <a:ea typeface="メイリオ" panose="020B0604030504040204" pitchFamily="50" charset="-128"/>
              </a:rPr>
              <a:t>Enterprise</a:t>
            </a:r>
            <a:r>
              <a:rPr kumimoji="1" lang="ja-JP" altLang="en-US" sz="1600" b="1" dirty="0">
                <a:solidFill>
                  <a:schemeClr val="bg1"/>
                </a:solidFill>
                <a:latin typeface="メイリオ" panose="020B0604030504040204" pitchFamily="50" charset="-128"/>
                <a:ea typeface="メイリオ" panose="020B0604030504040204" pitchFamily="50" charset="-128"/>
              </a:rPr>
              <a:t>版</a:t>
            </a:r>
            <a:endParaRPr kumimoji="1" lang="en-US" altLang="ja-JP" sz="1600" b="1" dirty="0">
              <a:solidFill>
                <a:schemeClr val="bg1"/>
              </a:solidFill>
              <a:latin typeface="メイリオ" panose="020B0604030504040204" pitchFamily="50" charset="-128"/>
              <a:ea typeface="メイリオ" panose="020B0604030504040204" pitchFamily="50" charset="-128"/>
            </a:endParaRPr>
          </a:p>
        </p:txBody>
      </p:sp>
      <p:sp>
        <p:nvSpPr>
          <p:cNvPr id="21" name="テキスト ボックス 20"/>
          <p:cNvSpPr txBox="1"/>
          <p:nvPr/>
        </p:nvSpPr>
        <p:spPr>
          <a:xfrm>
            <a:off x="3821247" y="2185788"/>
            <a:ext cx="2782799" cy="936000"/>
          </a:xfrm>
          <a:prstGeom prst="rect">
            <a:avLst/>
          </a:prstGeom>
          <a:solidFill>
            <a:schemeClr val="bg2"/>
          </a:solidFill>
        </p:spPr>
        <p:txBody>
          <a:bodyPr wrap="square" tIns="144000" rtlCol="0" anchor="ctr">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Perplexity</a:t>
            </a:r>
            <a:r>
              <a:rPr kumimoji="1" lang="ja-JP" altLang="en-US" sz="1800" dirty="0">
                <a:solidFill>
                  <a:schemeClr val="bg1"/>
                </a:solidFill>
                <a:latin typeface="メイリオ" panose="020B0604030504040204" pitchFamily="50" charset="-128"/>
                <a:ea typeface="メイリオ" panose="020B0604030504040204" pitchFamily="50" charset="-128"/>
              </a:rPr>
              <a:t> </a:t>
            </a:r>
            <a:endParaRPr kumimoji="1" lang="en-US" altLang="ja-JP" sz="1800" dirty="0">
              <a:solidFill>
                <a:schemeClr val="bg1"/>
              </a:solidFill>
              <a:latin typeface="メイリオ" panose="020B0604030504040204" pitchFamily="50" charset="-128"/>
              <a:ea typeface="メイリオ" panose="020B0604030504040204" pitchFamily="50" charset="-128"/>
            </a:endParaRPr>
          </a:p>
          <a:p>
            <a:pPr algn="ctr"/>
            <a:r>
              <a:rPr kumimoji="1" lang="en-US" altLang="ja-JP" sz="1600" b="1" dirty="0">
                <a:solidFill>
                  <a:schemeClr val="bg1"/>
                </a:solidFill>
                <a:latin typeface="メイリオ" panose="020B0604030504040204" pitchFamily="50" charset="-128"/>
                <a:ea typeface="メイリオ" panose="020B0604030504040204" pitchFamily="50" charset="-128"/>
              </a:rPr>
              <a:t>Enterprise pro</a:t>
            </a:r>
            <a:r>
              <a:rPr kumimoji="1" lang="ja-JP" altLang="en-US" sz="1600" b="1" dirty="0">
                <a:solidFill>
                  <a:schemeClr val="bg1"/>
                </a:solidFill>
                <a:latin typeface="メイリオ" panose="020B0604030504040204" pitchFamily="50" charset="-128"/>
                <a:ea typeface="メイリオ" panose="020B0604030504040204" pitchFamily="50" charset="-128"/>
              </a:rPr>
              <a:t>版</a:t>
            </a:r>
            <a:endParaRPr kumimoji="1" lang="en-US" altLang="ja-JP" sz="1600" b="1" dirty="0">
              <a:solidFill>
                <a:schemeClr val="bg1"/>
              </a:solidFill>
              <a:latin typeface="メイリオ" panose="020B0604030504040204" pitchFamily="50" charset="-128"/>
              <a:ea typeface="メイリオ" panose="020B0604030504040204" pitchFamily="50" charset="-128"/>
            </a:endParaRPr>
          </a:p>
        </p:txBody>
      </p:sp>
      <p:sp>
        <p:nvSpPr>
          <p:cNvPr id="22" name="テキスト ボックス 21"/>
          <p:cNvSpPr txBox="1"/>
          <p:nvPr/>
        </p:nvSpPr>
        <p:spPr>
          <a:xfrm>
            <a:off x="6688563" y="2185787"/>
            <a:ext cx="2782802" cy="936000"/>
          </a:xfrm>
          <a:prstGeom prst="rect">
            <a:avLst/>
          </a:prstGeom>
          <a:solidFill>
            <a:schemeClr val="bg2"/>
          </a:solidFill>
        </p:spPr>
        <p:txBody>
          <a:bodyPr wrap="square" lIns="72000" tIns="144000" rIns="72000" rtlCol="0" anchor="ctr">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Atlassian</a:t>
            </a:r>
          </a:p>
          <a:p>
            <a:pPr algn="ctr"/>
            <a:r>
              <a:rPr kumimoji="1" lang="en-US" altLang="ja-JP" sz="2400" b="1" dirty="0">
                <a:solidFill>
                  <a:schemeClr val="bg1"/>
                </a:solidFill>
                <a:latin typeface="メイリオ" panose="020B0604030504040204" pitchFamily="50" charset="-128"/>
                <a:ea typeface="メイリオ" panose="020B0604030504040204" pitchFamily="50" charset="-128"/>
              </a:rPr>
              <a:t>Intelligence</a:t>
            </a:r>
          </a:p>
        </p:txBody>
      </p:sp>
    </p:spTree>
    <p:extLst>
      <p:ext uri="{BB962C8B-B14F-4D97-AF65-F5344CB8AC3E}">
        <p14:creationId xmlns:p14="http://schemas.microsoft.com/office/powerpoint/2010/main" val="4157081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10" name="テキスト ボックス 9"/>
          <p:cNvSpPr txBox="1"/>
          <p:nvPr/>
        </p:nvSpPr>
        <p:spPr>
          <a:xfrm>
            <a:off x="1072601" y="2922805"/>
            <a:ext cx="8328573" cy="961014"/>
          </a:xfrm>
          <a:prstGeom prst="rect">
            <a:avLst/>
          </a:prstGeom>
          <a:noFill/>
          <a:ln w="28575">
            <a:solidFill>
              <a:schemeClr val="bg2">
                <a:lumMod val="60000"/>
                <a:lumOff val="40000"/>
              </a:schemeClr>
            </a:solidFill>
          </a:ln>
        </p:spPr>
        <p:txBody>
          <a:bodyPr wrap="square" tIns="144000" rtlCol="0">
            <a:spAutoFit/>
          </a:bodyPr>
          <a:lstStyle/>
          <a:p>
            <a:r>
              <a:rPr lang="en-US" altLang="ja-JP" sz="5000" b="1" dirty="0">
                <a:solidFill>
                  <a:srgbClr val="EA0000"/>
                </a:solidFill>
                <a:latin typeface="メイリオ" panose="020B0604030504040204" pitchFamily="50" charset="-128"/>
                <a:ea typeface="メイリオ" panose="020B0604030504040204" pitchFamily="50" charset="-128"/>
              </a:rPr>
              <a:t>Atlassian Intelligence</a:t>
            </a:r>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を採用</a:t>
            </a:r>
          </a:p>
        </p:txBody>
      </p:sp>
      <p:sp>
        <p:nvSpPr>
          <p:cNvPr id="12" name="テキスト ボックス 11"/>
          <p:cNvSpPr txBox="1"/>
          <p:nvPr/>
        </p:nvSpPr>
        <p:spPr>
          <a:xfrm>
            <a:off x="1072602" y="2298576"/>
            <a:ext cx="1575348" cy="499349"/>
          </a:xfrm>
          <a:prstGeom prst="rect">
            <a:avLst/>
          </a:prstGeom>
          <a:solidFill>
            <a:schemeClr val="bg2"/>
          </a:solidFill>
        </p:spPr>
        <p:txBody>
          <a:bodyPr wrap="square" tIns="144000" rtlCol="0" anchor="ctr">
            <a:spAutoFit/>
          </a:bodyPr>
          <a:lstStyle/>
          <a:p>
            <a:pPr algn="ctr"/>
            <a:r>
              <a:rPr kumimoji="1" lang="ja-JP" altLang="en-US" sz="2000" dirty="0">
                <a:solidFill>
                  <a:schemeClr val="bg1"/>
                </a:solidFill>
                <a:latin typeface="メイリオ" panose="020B0604030504040204" pitchFamily="50" charset="-128"/>
                <a:ea typeface="メイリオ" panose="020B0604030504040204" pitchFamily="50" charset="-128"/>
              </a:rPr>
              <a:t>検討結果</a:t>
            </a: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16</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2. AI</a:t>
            </a:r>
            <a:r>
              <a:rPr kumimoji="1" lang="ja-JP" altLang="en-US" dirty="0">
                <a:latin typeface="メイリオ" panose="020B0604030504040204" pitchFamily="50" charset="-128"/>
                <a:ea typeface="メイリオ" panose="020B0604030504040204" pitchFamily="50" charset="-128"/>
              </a:rPr>
              <a:t>検索ツールの検討</a:t>
            </a:r>
          </a:p>
        </p:txBody>
      </p:sp>
    </p:spTree>
    <p:extLst>
      <p:ext uri="{BB962C8B-B14F-4D97-AF65-F5344CB8AC3E}">
        <p14:creationId xmlns:p14="http://schemas.microsoft.com/office/powerpoint/2010/main" val="948368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22" name="正方形/長方形 21"/>
          <p:cNvSpPr/>
          <p:nvPr/>
        </p:nvSpPr>
        <p:spPr>
          <a:xfrm>
            <a:off x="954001" y="1235910"/>
            <a:ext cx="8523374" cy="5256881"/>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17</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3. Atlassian Intelligence</a:t>
            </a:r>
            <a:r>
              <a:rPr kumimoji="1" lang="ja-JP" altLang="en-US" dirty="0">
                <a:latin typeface="メイリオ" panose="020B0604030504040204" pitchFamily="50" charset="-128"/>
                <a:ea typeface="メイリオ" panose="020B0604030504040204" pitchFamily="50" charset="-128"/>
              </a:rPr>
              <a:t>の検索機能の活用</a:t>
            </a:r>
          </a:p>
        </p:txBody>
      </p:sp>
      <p:sp>
        <p:nvSpPr>
          <p:cNvPr id="5" name="テキスト ボックス 4"/>
          <p:cNvSpPr txBox="1"/>
          <p:nvPr/>
        </p:nvSpPr>
        <p:spPr>
          <a:xfrm>
            <a:off x="1050130" y="1295211"/>
            <a:ext cx="2534427" cy="1080000"/>
          </a:xfrm>
          <a:prstGeom prst="rect">
            <a:avLst/>
          </a:prstGeom>
          <a:solidFill>
            <a:schemeClr val="bg2"/>
          </a:solidFill>
        </p:spPr>
        <p:txBody>
          <a:bodyPr wrap="square" tIns="144000" rtlCol="0" anchor="ctr">
            <a:spAutoFit/>
          </a:bodyPr>
          <a:lstStyle/>
          <a:p>
            <a:r>
              <a:rPr kumimoji="1" lang="ja-JP" altLang="en-US" sz="2000" b="1" dirty="0">
                <a:solidFill>
                  <a:schemeClr val="bg1"/>
                </a:solidFill>
                <a:latin typeface="メイリオ" panose="020B0604030504040204" pitchFamily="50" charset="-128"/>
                <a:ea typeface="メイリオ" panose="020B0604030504040204" pitchFamily="50" charset="-128"/>
              </a:rPr>
              <a:t>①ブラウザ上で</a:t>
            </a:r>
            <a:endParaRPr kumimoji="1" lang="en-US" altLang="ja-JP" sz="2000" b="1" dirty="0">
              <a:solidFill>
                <a:schemeClr val="bg1"/>
              </a:solidFill>
              <a:latin typeface="メイリオ" panose="020B0604030504040204" pitchFamily="50" charset="-128"/>
              <a:ea typeface="メイリオ" panose="020B0604030504040204" pitchFamily="50" charset="-128"/>
            </a:endParaRPr>
          </a:p>
          <a:p>
            <a:r>
              <a:rPr kumimoji="1" lang="ja-JP" altLang="en-US" sz="2000" b="1" dirty="0">
                <a:solidFill>
                  <a:schemeClr val="bg1"/>
                </a:solidFill>
                <a:latin typeface="メイリオ" panose="020B0604030504040204" pitchFamily="50" charset="-128"/>
                <a:ea typeface="メイリオ" panose="020B0604030504040204" pitchFamily="50" charset="-128"/>
              </a:rPr>
              <a:t>　</a:t>
            </a:r>
            <a:r>
              <a:rPr kumimoji="1" lang="en-US" altLang="ja-JP" sz="2000" b="1" dirty="0">
                <a:solidFill>
                  <a:schemeClr val="bg1"/>
                </a:solidFill>
                <a:latin typeface="メイリオ" panose="020B0604030504040204" pitchFamily="50" charset="-128"/>
                <a:ea typeface="メイリオ" panose="020B0604030504040204" pitchFamily="50" charset="-128"/>
              </a:rPr>
              <a:t>Confluence</a:t>
            </a:r>
            <a:r>
              <a:rPr kumimoji="1" lang="ja-JP" altLang="en-US" sz="2000" b="1" dirty="0">
                <a:solidFill>
                  <a:schemeClr val="bg1"/>
                </a:solidFill>
                <a:latin typeface="メイリオ" panose="020B0604030504040204" pitchFamily="50" charset="-128"/>
                <a:ea typeface="メイリオ" panose="020B0604030504040204" pitchFamily="50" charset="-128"/>
              </a:rPr>
              <a:t>の</a:t>
            </a:r>
            <a:endParaRPr kumimoji="1" lang="en-US" altLang="ja-JP" sz="2000" b="1" dirty="0">
              <a:solidFill>
                <a:schemeClr val="bg1"/>
              </a:solidFill>
              <a:latin typeface="メイリオ" panose="020B0604030504040204" pitchFamily="50" charset="-128"/>
              <a:ea typeface="メイリオ" panose="020B0604030504040204" pitchFamily="50" charset="-128"/>
            </a:endParaRPr>
          </a:p>
          <a:p>
            <a:r>
              <a:rPr kumimoji="1" lang="ja-JP" altLang="en-US" sz="2000" b="1" dirty="0">
                <a:solidFill>
                  <a:schemeClr val="bg1"/>
                </a:solidFill>
                <a:latin typeface="メイリオ" panose="020B0604030504040204" pitchFamily="50" charset="-128"/>
                <a:ea typeface="メイリオ" panose="020B0604030504040204" pitchFamily="50" charset="-128"/>
              </a:rPr>
              <a:t>　ページにログイン</a:t>
            </a:r>
            <a:endParaRPr kumimoji="1" lang="en-US" altLang="ja-JP" sz="2000" b="1" dirty="0">
              <a:solidFill>
                <a:schemeClr val="bg1"/>
              </a:solidFill>
              <a:latin typeface="メイリオ" panose="020B0604030504040204" pitchFamily="50" charset="-128"/>
              <a:ea typeface="メイリオ" panose="020B0604030504040204" pitchFamily="50" charset="-128"/>
            </a:endParaRPr>
          </a:p>
        </p:txBody>
      </p:sp>
      <p:pic>
        <p:nvPicPr>
          <p:cNvPr id="2" name="図 1"/>
          <p:cNvPicPr>
            <a:picLocks noChangeAspect="1"/>
          </p:cNvPicPr>
          <p:nvPr/>
        </p:nvPicPr>
        <p:blipFill rotWithShape="1">
          <a:blip r:embed="rId3"/>
          <a:srcRect l="24080" t="13948" r="26324" b="9497"/>
          <a:stretch/>
        </p:blipFill>
        <p:spPr>
          <a:xfrm>
            <a:off x="1050133" y="2628899"/>
            <a:ext cx="2296344" cy="3721415"/>
          </a:xfrm>
          <a:prstGeom prst="rect">
            <a:avLst/>
          </a:prstGeom>
        </p:spPr>
      </p:pic>
      <p:sp>
        <p:nvSpPr>
          <p:cNvPr id="30" name="テキスト ボックス 29"/>
          <p:cNvSpPr txBox="1"/>
          <p:nvPr/>
        </p:nvSpPr>
        <p:spPr>
          <a:xfrm>
            <a:off x="954001" y="891134"/>
            <a:ext cx="4504967" cy="400110"/>
          </a:xfrm>
          <a:prstGeom prst="rect">
            <a:avLst/>
          </a:prstGeom>
          <a:noFill/>
          <a:ln w="19050">
            <a:noFill/>
          </a:ln>
        </p:spPr>
        <p:txBody>
          <a:bodyPr wrap="square" rtlCol="0">
            <a:spAutoFit/>
          </a:bodyPr>
          <a:lstStyle/>
          <a:p>
            <a:pPr marL="342900" indent="-342900">
              <a:buClr>
                <a:schemeClr val="bg2"/>
              </a:buClr>
              <a:buFont typeface="Wingdings" panose="05000000000000000000" pitchFamily="2" charset="2"/>
              <a:buChar char="n"/>
            </a:pP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Atlassian Intelligence</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の利用手順</a:t>
            </a:r>
          </a:p>
        </p:txBody>
      </p:sp>
      <p:sp>
        <p:nvSpPr>
          <p:cNvPr id="17" name="正方形/長方形 16"/>
          <p:cNvSpPr/>
          <p:nvPr/>
        </p:nvSpPr>
        <p:spPr>
          <a:xfrm>
            <a:off x="1050133" y="2628898"/>
            <a:ext cx="648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4000" dirty="0">
                <a:latin typeface="メイリオ" panose="020B0604030504040204" pitchFamily="50" charset="-128"/>
                <a:ea typeface="メイリオ" panose="020B0604030504040204" pitchFamily="50" charset="-128"/>
              </a:rPr>
              <a:t>①</a:t>
            </a:r>
          </a:p>
        </p:txBody>
      </p:sp>
      <p:sp>
        <p:nvSpPr>
          <p:cNvPr id="36" name="テキスト ボックス 35"/>
          <p:cNvSpPr txBox="1"/>
          <p:nvPr/>
        </p:nvSpPr>
        <p:spPr>
          <a:xfrm>
            <a:off x="3965314" y="1291244"/>
            <a:ext cx="2534427" cy="1080000"/>
          </a:xfrm>
          <a:prstGeom prst="rect">
            <a:avLst/>
          </a:prstGeom>
          <a:solidFill>
            <a:schemeClr val="bg2"/>
          </a:solidFill>
        </p:spPr>
        <p:txBody>
          <a:bodyPr wrap="square" tIns="144000" rtlCol="0" anchor="ctr">
            <a:spAutoFit/>
          </a:bodyPr>
          <a:lstStyle/>
          <a:p>
            <a:r>
              <a:rPr kumimoji="1" lang="ja-JP" altLang="en-US" sz="2000" b="1" dirty="0">
                <a:solidFill>
                  <a:schemeClr val="bg1"/>
                </a:solidFill>
                <a:latin typeface="メイリオ" panose="020B0604030504040204" pitchFamily="50" charset="-128"/>
                <a:ea typeface="メイリオ" panose="020B0604030504040204" pitchFamily="50" charset="-128"/>
              </a:rPr>
              <a:t>②検索ボックス上に</a:t>
            </a:r>
            <a:endParaRPr kumimoji="1" lang="en-US" altLang="ja-JP" sz="2000" b="1" dirty="0">
              <a:solidFill>
                <a:schemeClr val="bg1"/>
              </a:solidFill>
              <a:latin typeface="メイリオ" panose="020B0604030504040204" pitchFamily="50" charset="-128"/>
              <a:ea typeface="メイリオ" panose="020B0604030504040204" pitchFamily="50" charset="-128"/>
            </a:endParaRPr>
          </a:p>
          <a:p>
            <a:r>
              <a:rPr kumimoji="1" lang="ja-JP" altLang="en-US" sz="2000" b="1" dirty="0">
                <a:solidFill>
                  <a:schemeClr val="bg1"/>
                </a:solidFill>
                <a:latin typeface="メイリオ" panose="020B0604030504040204" pitchFamily="50" charset="-128"/>
                <a:ea typeface="メイリオ" panose="020B0604030504040204" pitchFamily="50" charset="-128"/>
              </a:rPr>
              <a:t>　検索内容を記述</a:t>
            </a:r>
            <a:endParaRPr kumimoji="1" lang="en-US" altLang="ja-JP" sz="2000" b="1" dirty="0">
              <a:solidFill>
                <a:schemeClr val="bg1"/>
              </a:solidFill>
              <a:latin typeface="メイリオ" panose="020B0604030504040204" pitchFamily="50" charset="-128"/>
              <a:ea typeface="メイリオ" panose="020B0604030504040204" pitchFamily="50" charset="-128"/>
            </a:endParaRPr>
          </a:p>
        </p:txBody>
      </p:sp>
      <p:sp>
        <p:nvSpPr>
          <p:cNvPr id="37" name="テキスト ボックス 36"/>
          <p:cNvSpPr txBox="1"/>
          <p:nvPr/>
        </p:nvSpPr>
        <p:spPr>
          <a:xfrm>
            <a:off x="6880499" y="1299178"/>
            <a:ext cx="2534427" cy="1080000"/>
          </a:xfrm>
          <a:prstGeom prst="rect">
            <a:avLst/>
          </a:prstGeom>
          <a:solidFill>
            <a:schemeClr val="bg2"/>
          </a:solidFill>
        </p:spPr>
        <p:txBody>
          <a:bodyPr wrap="square" tIns="144000" rtlCol="0" anchor="ctr">
            <a:spAutoFit/>
          </a:bodyPr>
          <a:lstStyle/>
          <a:p>
            <a:r>
              <a:rPr kumimoji="1" lang="ja-JP" altLang="en-US" sz="2000" b="1" dirty="0">
                <a:solidFill>
                  <a:schemeClr val="bg1"/>
                </a:solidFill>
                <a:latin typeface="メイリオ" panose="020B0604030504040204" pitchFamily="50" charset="-128"/>
                <a:ea typeface="メイリオ" panose="020B0604030504040204" pitchFamily="50" charset="-128"/>
              </a:rPr>
              <a:t>③「</a:t>
            </a:r>
            <a:r>
              <a:rPr kumimoji="1" lang="en-US" altLang="ja-JP" sz="2000" b="1" dirty="0">
                <a:solidFill>
                  <a:schemeClr val="bg1"/>
                </a:solidFill>
                <a:latin typeface="メイリオ" panose="020B0604030504040204" pitchFamily="50" charset="-128"/>
                <a:ea typeface="メイリオ" panose="020B0604030504040204" pitchFamily="50" charset="-128"/>
              </a:rPr>
              <a:t>AskAI</a:t>
            </a:r>
            <a:r>
              <a:rPr kumimoji="1" lang="ja-JP" altLang="en-US" sz="2000" b="1" dirty="0">
                <a:solidFill>
                  <a:schemeClr val="bg1"/>
                </a:solidFill>
                <a:latin typeface="メイリオ" panose="020B0604030504040204" pitchFamily="50" charset="-128"/>
                <a:ea typeface="メイリオ" panose="020B0604030504040204" pitchFamily="50" charset="-128"/>
              </a:rPr>
              <a:t>」ボタン　</a:t>
            </a:r>
            <a:endParaRPr kumimoji="1" lang="en-US" altLang="ja-JP" sz="2000" b="1" dirty="0">
              <a:solidFill>
                <a:schemeClr val="bg1"/>
              </a:solidFill>
              <a:latin typeface="メイリオ" panose="020B0604030504040204" pitchFamily="50" charset="-128"/>
              <a:ea typeface="メイリオ" panose="020B0604030504040204" pitchFamily="50" charset="-128"/>
            </a:endParaRPr>
          </a:p>
          <a:p>
            <a:r>
              <a:rPr kumimoji="1" lang="ja-JP" altLang="en-US" sz="2000" b="1" dirty="0">
                <a:solidFill>
                  <a:schemeClr val="bg1"/>
                </a:solidFill>
                <a:latin typeface="メイリオ" panose="020B0604030504040204" pitchFamily="50" charset="-128"/>
                <a:ea typeface="メイリオ" panose="020B0604030504040204" pitchFamily="50" charset="-128"/>
              </a:rPr>
              <a:t>　を押下</a:t>
            </a:r>
          </a:p>
        </p:txBody>
      </p:sp>
      <p:sp>
        <p:nvSpPr>
          <p:cNvPr id="38" name="二等辺三角形 37">
            <a:extLst>
              <a:ext uri="{FF2B5EF4-FFF2-40B4-BE49-F238E27FC236}">
                <a16:creationId xmlns:a16="http://schemas.microsoft.com/office/drawing/2014/main" id="{25A254FB-C161-0DA8-DB06-8198FD00F01A}"/>
              </a:ext>
            </a:extLst>
          </p:cNvPr>
          <p:cNvSpPr/>
          <p:nvPr/>
        </p:nvSpPr>
        <p:spPr>
          <a:xfrm rot="16200000" flipV="1">
            <a:off x="3601946" y="1718151"/>
            <a:ext cx="383665" cy="226185"/>
          </a:xfrm>
          <a:prstGeom prst="triangle">
            <a:avLst/>
          </a:prstGeom>
          <a:solidFill>
            <a:schemeClr val="bg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二等辺三角形 38">
            <a:extLst>
              <a:ext uri="{FF2B5EF4-FFF2-40B4-BE49-F238E27FC236}">
                <a16:creationId xmlns:a16="http://schemas.microsoft.com/office/drawing/2014/main" id="{25A254FB-C161-0DA8-DB06-8198FD00F01A}"/>
              </a:ext>
            </a:extLst>
          </p:cNvPr>
          <p:cNvSpPr/>
          <p:nvPr/>
        </p:nvSpPr>
        <p:spPr>
          <a:xfrm rot="16200000" flipV="1">
            <a:off x="6517130" y="1726384"/>
            <a:ext cx="383665" cy="226185"/>
          </a:xfrm>
          <a:prstGeom prst="triangle">
            <a:avLst/>
          </a:prstGeom>
          <a:solidFill>
            <a:schemeClr val="bg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0" name="グループ化 39"/>
          <p:cNvGrpSpPr/>
          <p:nvPr/>
        </p:nvGrpSpPr>
        <p:grpSpPr>
          <a:xfrm>
            <a:off x="4144253" y="2540079"/>
            <a:ext cx="5270673" cy="3860953"/>
            <a:chOff x="3965314" y="2524128"/>
            <a:chExt cx="5270673" cy="3860953"/>
          </a:xfrm>
        </p:grpSpPr>
        <p:pic>
          <p:nvPicPr>
            <p:cNvPr id="3" name="図 2"/>
            <p:cNvPicPr>
              <a:picLocks noChangeAspect="1"/>
            </p:cNvPicPr>
            <p:nvPr/>
          </p:nvPicPr>
          <p:blipFill rotWithShape="1">
            <a:blip r:embed="rId4"/>
            <a:srcRect r="73826" b="20302"/>
            <a:stretch/>
          </p:blipFill>
          <p:spPr>
            <a:xfrm>
              <a:off x="3965314" y="2635562"/>
              <a:ext cx="2808866" cy="3698556"/>
            </a:xfrm>
            <a:prstGeom prst="rect">
              <a:avLst/>
            </a:prstGeom>
            <a:ln>
              <a:solidFill>
                <a:schemeClr val="tx1">
                  <a:lumMod val="85000"/>
                  <a:lumOff val="15000"/>
                </a:schemeClr>
              </a:solidFill>
            </a:ln>
          </p:spPr>
        </p:pic>
        <p:pic>
          <p:nvPicPr>
            <p:cNvPr id="24" name="図 23"/>
            <p:cNvPicPr>
              <a:picLocks noChangeAspect="1"/>
            </p:cNvPicPr>
            <p:nvPr/>
          </p:nvPicPr>
          <p:blipFill rotWithShape="1">
            <a:blip r:embed="rId4"/>
            <a:srcRect l="75130" b="20940"/>
            <a:stretch/>
          </p:blipFill>
          <p:spPr>
            <a:xfrm>
              <a:off x="6545580" y="2635562"/>
              <a:ext cx="2690407" cy="3698556"/>
            </a:xfrm>
            <a:prstGeom prst="rect">
              <a:avLst/>
            </a:prstGeom>
            <a:ln>
              <a:solidFill>
                <a:schemeClr val="tx1">
                  <a:lumMod val="85000"/>
                  <a:lumOff val="15000"/>
                </a:schemeClr>
              </a:solidFill>
            </a:ln>
          </p:spPr>
        </p:pic>
        <p:sp>
          <p:nvSpPr>
            <p:cNvPr id="19" name="小波 18"/>
            <p:cNvSpPr/>
            <p:nvPr/>
          </p:nvSpPr>
          <p:spPr>
            <a:xfrm rot="16200000" flipH="1">
              <a:off x="4778568" y="3840976"/>
              <a:ext cx="3860953" cy="1227257"/>
            </a:xfrm>
            <a:prstGeom prst="doubleWav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3" name="正方形/長方形 42"/>
          <p:cNvSpPr/>
          <p:nvPr/>
        </p:nvSpPr>
        <p:spPr>
          <a:xfrm>
            <a:off x="3505194" y="2642245"/>
            <a:ext cx="648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4000" dirty="0">
                <a:latin typeface="メイリオ" panose="020B0604030504040204" pitchFamily="50" charset="-128"/>
                <a:ea typeface="メイリオ" panose="020B0604030504040204" pitchFamily="50" charset="-128"/>
              </a:rPr>
              <a:t>②</a:t>
            </a:r>
          </a:p>
        </p:txBody>
      </p:sp>
      <p:sp>
        <p:nvSpPr>
          <p:cNvPr id="44" name="正方形/長方形 43"/>
          <p:cNvSpPr/>
          <p:nvPr/>
        </p:nvSpPr>
        <p:spPr>
          <a:xfrm>
            <a:off x="7905154" y="2643270"/>
            <a:ext cx="648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4000" dirty="0">
                <a:latin typeface="メイリオ" panose="020B0604030504040204" pitchFamily="50" charset="-128"/>
                <a:ea typeface="メイリオ" panose="020B0604030504040204" pitchFamily="50" charset="-128"/>
              </a:rPr>
              <a:t>③</a:t>
            </a:r>
          </a:p>
        </p:txBody>
      </p:sp>
      <p:sp>
        <p:nvSpPr>
          <p:cNvPr id="42" name="正方形/長方形 41"/>
          <p:cNvSpPr/>
          <p:nvPr/>
        </p:nvSpPr>
        <p:spPr>
          <a:xfrm>
            <a:off x="4145311" y="3073703"/>
            <a:ext cx="2093169" cy="612000"/>
          </a:xfrm>
          <a:prstGeom prst="rect">
            <a:avLst/>
          </a:prstGeom>
          <a:noFill/>
          <a:ln w="5715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EA0000"/>
              </a:solidFill>
              <a:latin typeface="メイリオ" panose="020B0604030504040204" pitchFamily="50" charset="-128"/>
              <a:ea typeface="メイリオ" panose="020B0604030504040204" pitchFamily="50" charset="-128"/>
            </a:endParaRPr>
          </a:p>
        </p:txBody>
      </p:sp>
      <p:sp>
        <p:nvSpPr>
          <p:cNvPr id="15" name="正方形/長方形 14"/>
          <p:cNvSpPr/>
          <p:nvPr/>
        </p:nvSpPr>
        <p:spPr>
          <a:xfrm>
            <a:off x="8534711" y="3156506"/>
            <a:ext cx="864448" cy="479540"/>
          </a:xfrm>
          <a:prstGeom prst="rect">
            <a:avLst/>
          </a:prstGeom>
          <a:noFill/>
          <a:ln w="5715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09904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22" name="正方形/長方形 21"/>
          <p:cNvSpPr/>
          <p:nvPr/>
        </p:nvSpPr>
        <p:spPr>
          <a:xfrm>
            <a:off x="954001" y="1235910"/>
            <a:ext cx="8523374" cy="5256881"/>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18</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3. Atlassian Intelligence</a:t>
            </a:r>
            <a:r>
              <a:rPr kumimoji="1" lang="ja-JP" altLang="en-US" dirty="0">
                <a:latin typeface="メイリオ" panose="020B0604030504040204" pitchFamily="50" charset="-128"/>
                <a:ea typeface="メイリオ" panose="020B0604030504040204" pitchFamily="50" charset="-128"/>
              </a:rPr>
              <a:t>の検索機能の活用</a:t>
            </a:r>
          </a:p>
        </p:txBody>
      </p:sp>
      <p:sp>
        <p:nvSpPr>
          <p:cNvPr id="30" name="テキスト ボックス 29"/>
          <p:cNvSpPr txBox="1"/>
          <p:nvPr/>
        </p:nvSpPr>
        <p:spPr>
          <a:xfrm>
            <a:off x="954001" y="891134"/>
            <a:ext cx="4504967" cy="400110"/>
          </a:xfrm>
          <a:prstGeom prst="rect">
            <a:avLst/>
          </a:prstGeom>
          <a:noFill/>
          <a:ln w="19050">
            <a:noFill/>
          </a:ln>
        </p:spPr>
        <p:txBody>
          <a:bodyPr wrap="square" rtlCol="0">
            <a:spAutoFit/>
          </a:bodyPr>
          <a:lstStyle/>
          <a:p>
            <a:pPr marL="342900" indent="-342900">
              <a:buClr>
                <a:schemeClr val="bg2"/>
              </a:buClr>
              <a:buFont typeface="Wingdings" panose="05000000000000000000" pitchFamily="2" charset="2"/>
              <a:buChar char="n"/>
            </a:pP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Atlassian Intelligence</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の利用手順</a:t>
            </a:r>
          </a:p>
        </p:txBody>
      </p:sp>
      <p:pic>
        <p:nvPicPr>
          <p:cNvPr id="4" name="図 3"/>
          <p:cNvPicPr>
            <a:picLocks noChangeAspect="1"/>
          </p:cNvPicPr>
          <p:nvPr/>
        </p:nvPicPr>
        <p:blipFill>
          <a:blip r:embed="rId3"/>
          <a:stretch>
            <a:fillRect/>
          </a:stretch>
        </p:blipFill>
        <p:spPr>
          <a:xfrm>
            <a:off x="1014889" y="1983145"/>
            <a:ext cx="8351923" cy="4334830"/>
          </a:xfrm>
          <a:prstGeom prst="rect">
            <a:avLst/>
          </a:prstGeom>
        </p:spPr>
      </p:pic>
      <p:sp>
        <p:nvSpPr>
          <p:cNvPr id="42" name="正方形/長方形 41"/>
          <p:cNvSpPr/>
          <p:nvPr/>
        </p:nvSpPr>
        <p:spPr>
          <a:xfrm>
            <a:off x="1250726" y="4715636"/>
            <a:ext cx="7844829" cy="1061433"/>
          </a:xfrm>
          <a:prstGeom prst="rect">
            <a:avLst/>
          </a:prstGeom>
          <a:noFill/>
          <a:ln w="5715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EA0000"/>
              </a:solidFill>
              <a:latin typeface="メイリオ" panose="020B0604030504040204" pitchFamily="50" charset="-128"/>
              <a:ea typeface="メイリオ" panose="020B0604030504040204" pitchFamily="50" charset="-128"/>
            </a:endParaRPr>
          </a:p>
        </p:txBody>
      </p:sp>
      <p:sp>
        <p:nvSpPr>
          <p:cNvPr id="37" name="テキスト ボックス 36"/>
          <p:cNvSpPr txBox="1"/>
          <p:nvPr/>
        </p:nvSpPr>
        <p:spPr>
          <a:xfrm>
            <a:off x="1014889" y="1304794"/>
            <a:ext cx="1358918" cy="499349"/>
          </a:xfrm>
          <a:prstGeom prst="rect">
            <a:avLst/>
          </a:prstGeom>
          <a:solidFill>
            <a:schemeClr val="bg2"/>
          </a:solidFill>
        </p:spPr>
        <p:txBody>
          <a:bodyPr wrap="square" tIns="144000" rtlCol="0" anchor="ctr">
            <a:spAutoFit/>
          </a:bodyPr>
          <a:lstStyle/>
          <a:p>
            <a:pPr algn="ctr"/>
            <a:r>
              <a:rPr kumimoji="1" lang="ja-JP" altLang="en-US" sz="2000" b="1" dirty="0">
                <a:solidFill>
                  <a:schemeClr val="bg1"/>
                </a:solidFill>
                <a:latin typeface="メイリオ" panose="020B0604030504040204" pitchFamily="50" charset="-128"/>
                <a:ea typeface="メイリオ" panose="020B0604030504040204" pitchFamily="50" charset="-128"/>
              </a:rPr>
              <a:t>検索結果</a:t>
            </a:r>
          </a:p>
        </p:txBody>
      </p:sp>
    </p:spTree>
    <p:extLst>
      <p:ext uri="{BB962C8B-B14F-4D97-AF65-F5344CB8AC3E}">
        <p14:creationId xmlns:p14="http://schemas.microsoft.com/office/powerpoint/2010/main" val="1354349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19</a:t>
            </a:fld>
            <a:endParaRPr dirty="0"/>
          </a:p>
        </p:txBody>
      </p:sp>
      <p:sp>
        <p:nvSpPr>
          <p:cNvPr id="20" name="角丸四角形 19"/>
          <p:cNvSpPr/>
          <p:nvPr/>
        </p:nvSpPr>
        <p:spPr>
          <a:xfrm>
            <a:off x="954001" y="1053815"/>
            <a:ext cx="6206902" cy="1322773"/>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800"/>
              </a:lnSpc>
            </a:pP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これでも十分使えるけどもっと使いやすくしたい</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t>
            </a:r>
          </a:p>
          <a:p>
            <a:pPr algn="ctr">
              <a:lnSpc>
                <a:spcPts val="2800"/>
              </a:lnSpc>
            </a:pP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みんなに使ってもらうためには</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t>
            </a:r>
          </a:p>
        </p:txBody>
      </p:sp>
      <p:pic>
        <p:nvPicPr>
          <p:cNvPr id="23" name="図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5447" y="1822740"/>
            <a:ext cx="1208695" cy="1035695"/>
          </a:xfrm>
          <a:prstGeom prst="rect">
            <a:avLst/>
          </a:prstGeom>
        </p:spPr>
      </p:pic>
      <p:grpSp>
        <p:nvGrpSpPr>
          <p:cNvPr id="10" name="グループ化 9"/>
          <p:cNvGrpSpPr/>
          <p:nvPr/>
        </p:nvGrpSpPr>
        <p:grpSpPr>
          <a:xfrm>
            <a:off x="7243613" y="2051324"/>
            <a:ext cx="358754" cy="325264"/>
            <a:chOff x="5973089" y="2734290"/>
            <a:chExt cx="358754" cy="325264"/>
          </a:xfrm>
        </p:grpSpPr>
        <p:sp>
          <p:nvSpPr>
            <p:cNvPr id="21" name="楕円 20"/>
            <p:cNvSpPr/>
            <p:nvPr/>
          </p:nvSpPr>
          <p:spPr>
            <a:xfrm>
              <a:off x="5973089" y="2734290"/>
              <a:ext cx="180000" cy="180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4" name="楕円 23"/>
            <p:cNvSpPr/>
            <p:nvPr/>
          </p:nvSpPr>
          <p:spPr>
            <a:xfrm>
              <a:off x="6138509" y="2896898"/>
              <a:ext cx="108000" cy="108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6" name="楕円 25"/>
            <p:cNvSpPr/>
            <p:nvPr/>
          </p:nvSpPr>
          <p:spPr>
            <a:xfrm>
              <a:off x="6259843" y="2987554"/>
              <a:ext cx="72000" cy="72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grpSp>
      <p:sp>
        <p:nvSpPr>
          <p:cNvPr id="30" name="四角形吹き出し 29"/>
          <p:cNvSpPr/>
          <p:nvPr/>
        </p:nvSpPr>
        <p:spPr>
          <a:xfrm>
            <a:off x="954001" y="3164817"/>
            <a:ext cx="7973438" cy="1514603"/>
          </a:xfrm>
          <a:prstGeom prst="wedgeRectCallout">
            <a:avLst>
              <a:gd name="adj1" fmla="val 6165"/>
              <a:gd name="adj2" fmla="val 69418"/>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チームメンバーに相談</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t>
            </a:r>
          </a:p>
          <a:p>
            <a:r>
              <a:rPr kumimoji="1" lang="en-US" altLang="ja-JP" sz="4800" b="1" dirty="0">
                <a:solidFill>
                  <a:schemeClr val="tx1">
                    <a:lumMod val="85000"/>
                    <a:lumOff val="15000"/>
                  </a:schemeClr>
                </a:solidFill>
                <a:latin typeface="メイリオ" panose="020B0604030504040204" pitchFamily="50" charset="-128"/>
                <a:ea typeface="メイリオ" panose="020B0604030504040204" pitchFamily="50" charset="-128"/>
              </a:rPr>
              <a:t>Slack</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4400" dirty="0">
                <a:solidFill>
                  <a:schemeClr val="tx1">
                    <a:lumMod val="85000"/>
                    <a:lumOff val="15000"/>
                  </a:schemeClr>
                </a:solidFill>
                <a:latin typeface="メイリオ" panose="020B0604030504040204" pitchFamily="50" charset="-128"/>
                <a:ea typeface="メイリオ" panose="020B0604030504040204" pitchFamily="50" charset="-128"/>
              </a:rPr>
              <a:t>「</a:t>
            </a:r>
            <a:r>
              <a:rPr kumimoji="1" lang="en-US" altLang="ja-JP" sz="4800" b="1" dirty="0">
                <a:solidFill>
                  <a:schemeClr val="tx1">
                    <a:lumMod val="85000"/>
                    <a:lumOff val="15000"/>
                  </a:schemeClr>
                </a:solidFill>
                <a:latin typeface="メイリオ" panose="020B0604030504040204" pitchFamily="50" charset="-128"/>
                <a:ea typeface="メイリオ" panose="020B0604030504040204" pitchFamily="50" charset="-128"/>
              </a:rPr>
              <a:t>KaIND</a:t>
            </a:r>
            <a:r>
              <a:rPr kumimoji="1" lang="ja-JP" altLang="en-US" sz="4800" dirty="0">
                <a:solidFill>
                  <a:schemeClr val="tx1">
                    <a:lumMod val="85000"/>
                    <a:lumOff val="15000"/>
                  </a:schemeClr>
                </a:solidFill>
                <a:latin typeface="メイリオ" panose="020B0604030504040204" pitchFamily="50" charset="-128"/>
                <a:ea typeface="メイリオ" panose="020B0604030504040204" pitchFamily="50" charset="-128"/>
              </a:rPr>
              <a:t>」</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アプリが使いやすい</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31" name="図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5153" y="4876492"/>
            <a:ext cx="2190932" cy="1605049"/>
          </a:xfrm>
          <a:prstGeom prst="rect">
            <a:avLst/>
          </a:prstGeom>
        </p:spPr>
      </p:pic>
      <p:sp>
        <p:nvSpPr>
          <p:cNvPr id="17"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3. Atlassian Intelligence</a:t>
            </a:r>
            <a:r>
              <a:rPr kumimoji="1" lang="ja-JP" altLang="en-US" dirty="0">
                <a:latin typeface="メイリオ" panose="020B0604030504040204" pitchFamily="50" charset="-128"/>
                <a:ea typeface="メイリオ" panose="020B0604030504040204" pitchFamily="50" charset="-128"/>
              </a:rPr>
              <a:t>の検索機能の活用</a:t>
            </a:r>
          </a:p>
        </p:txBody>
      </p:sp>
    </p:spTree>
    <p:extLst>
      <p:ext uri="{BB962C8B-B14F-4D97-AF65-F5344CB8AC3E}">
        <p14:creationId xmlns:p14="http://schemas.microsoft.com/office/powerpoint/2010/main" val="1482556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fld id="{00000000-1234-1234-1234-123412341234}" type="slidenum">
              <a:rPr lang="en-US" altLang="ja-JP" smtClean="0"/>
              <a:pPr/>
              <a:t>2</a:t>
            </a:fld>
            <a:endParaRPr lang="ja-JP" altLang="en-US" dirty="0"/>
          </a:p>
        </p:txBody>
      </p:sp>
      <p:sp>
        <p:nvSpPr>
          <p:cNvPr id="3" name="タイトル 2"/>
          <p:cNvSpPr>
            <a:spLocks noGrp="1"/>
          </p:cNvSpPr>
          <p:nvPr>
            <p:ph type="title"/>
          </p:nvPr>
        </p:nvSpPr>
        <p:spPr/>
        <p:txBody>
          <a:bodyPr/>
          <a:lstStyle/>
          <a:p>
            <a:r>
              <a:rPr kumimoji="1" lang="ja-JP" altLang="en-US" dirty="0">
                <a:latin typeface="メイリオ" panose="020B0604030504040204" pitchFamily="50" charset="-128"/>
                <a:ea typeface="メイリオ" panose="020B0604030504040204" pitchFamily="50" charset="-128"/>
              </a:rPr>
              <a:t>アジェンダ</a:t>
            </a:r>
          </a:p>
        </p:txBody>
      </p:sp>
      <p:sp>
        <p:nvSpPr>
          <p:cNvPr id="4" name="テキスト ボックス 3"/>
          <p:cNvSpPr txBox="1"/>
          <p:nvPr/>
        </p:nvSpPr>
        <p:spPr>
          <a:xfrm>
            <a:off x="1066800" y="721271"/>
            <a:ext cx="7772400" cy="5863144"/>
          </a:xfrm>
          <a:prstGeom prst="rect">
            <a:avLst/>
          </a:prstGeom>
          <a:noFill/>
        </p:spPr>
        <p:txBody>
          <a:bodyPr wrap="square" rtlCol="0">
            <a:spAutoFit/>
          </a:bodyPr>
          <a:lstStyle/>
          <a:p>
            <a:pPr marL="514350" indent="-514350">
              <a:lnSpc>
                <a:spcPts val="4500"/>
              </a:lnSpc>
              <a:buAutoNum type="arabicPeriod"/>
            </a:pPr>
            <a:r>
              <a:rPr kumimoji="1"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テーマ選定理由</a:t>
            </a:r>
            <a:endParaRPr kumimoji="1" lang="en-US" altLang="ja-JP" sz="2800" dirty="0">
              <a:solidFill>
                <a:schemeClr val="tx1">
                  <a:lumMod val="85000"/>
                  <a:lumOff val="15000"/>
                </a:schemeClr>
              </a:solidFill>
              <a:latin typeface="メイリオ" panose="020B0604030504040204" pitchFamily="50" charset="-128"/>
              <a:ea typeface="メイリオ" panose="020B0604030504040204" pitchFamily="50" charset="-128"/>
            </a:endParaRPr>
          </a:p>
          <a:p>
            <a:pPr marL="514350" indent="-514350">
              <a:lnSpc>
                <a:spcPts val="4500"/>
              </a:lnSpc>
              <a:buAutoNum type="arabicPeriod"/>
            </a:pPr>
            <a:r>
              <a:rPr kumimoji="1" lang="en-US" altLang="ja-JP" sz="2800"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検索ツールの検討</a:t>
            </a:r>
            <a:endParaRPr kumimoji="1" lang="en-US" altLang="ja-JP" sz="2800" dirty="0">
              <a:solidFill>
                <a:schemeClr val="tx1">
                  <a:lumMod val="85000"/>
                  <a:lumOff val="15000"/>
                </a:schemeClr>
              </a:solidFill>
              <a:latin typeface="メイリオ" panose="020B0604030504040204" pitchFamily="50" charset="-128"/>
              <a:ea typeface="メイリオ" panose="020B0604030504040204" pitchFamily="50" charset="-128"/>
            </a:endParaRPr>
          </a:p>
          <a:p>
            <a:pPr marL="514350" indent="-514350">
              <a:lnSpc>
                <a:spcPts val="4500"/>
              </a:lnSpc>
              <a:buAutoNum type="arabicPeriod"/>
            </a:pPr>
            <a:r>
              <a:rPr kumimoji="1" lang="en-US" altLang="ja-JP" sz="2800" dirty="0">
                <a:latin typeface="メイリオ" panose="020B0604030504040204" pitchFamily="50" charset="-128"/>
                <a:ea typeface="メイリオ" panose="020B0604030504040204" pitchFamily="50" charset="-128"/>
              </a:rPr>
              <a:t>Atlassian Intelligence</a:t>
            </a:r>
            <a:r>
              <a:rPr kumimoji="1" lang="ja-JP" altLang="en-US" sz="2800" dirty="0">
                <a:latin typeface="メイリオ" panose="020B0604030504040204" pitchFamily="50" charset="-128"/>
                <a:ea typeface="メイリオ" panose="020B0604030504040204" pitchFamily="50" charset="-128"/>
              </a:rPr>
              <a:t>の検索機能の活用</a:t>
            </a:r>
            <a:endParaRPr kumimoji="1" lang="en-US" altLang="ja-JP" sz="2800" dirty="0">
              <a:latin typeface="メイリオ" panose="020B0604030504040204" pitchFamily="50" charset="-128"/>
              <a:ea typeface="メイリオ" panose="020B0604030504040204" pitchFamily="50" charset="-128"/>
            </a:endParaRPr>
          </a:p>
          <a:p>
            <a:pPr marL="514350" indent="-514350">
              <a:lnSpc>
                <a:spcPts val="4500"/>
              </a:lnSpc>
              <a:buAutoNum type="arabicPeriod"/>
            </a:pPr>
            <a:r>
              <a:rPr kumimoji="1"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アプリ開発</a:t>
            </a:r>
            <a:endParaRPr kumimoji="1" lang="en-US" altLang="ja-JP" sz="2800" dirty="0">
              <a:solidFill>
                <a:schemeClr val="tx1">
                  <a:lumMod val="85000"/>
                  <a:lumOff val="15000"/>
                </a:schemeClr>
              </a:solidFill>
              <a:latin typeface="メイリオ" panose="020B0604030504040204" pitchFamily="50" charset="-128"/>
              <a:ea typeface="メイリオ" panose="020B0604030504040204" pitchFamily="50" charset="-128"/>
            </a:endParaRPr>
          </a:p>
          <a:p>
            <a:pPr marL="514350" indent="-514350">
              <a:lnSpc>
                <a:spcPts val="4500"/>
              </a:lnSpc>
              <a:buAutoNum type="arabicPeriod"/>
            </a:pPr>
            <a:r>
              <a:rPr kumimoji="1"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アプリ検証</a:t>
            </a:r>
            <a:endParaRPr kumimoji="1" lang="en-US" altLang="ja-JP" sz="2800" dirty="0">
              <a:solidFill>
                <a:schemeClr val="tx1">
                  <a:lumMod val="85000"/>
                  <a:lumOff val="15000"/>
                </a:schemeClr>
              </a:solidFill>
              <a:latin typeface="メイリオ" panose="020B0604030504040204" pitchFamily="50" charset="-128"/>
              <a:ea typeface="メイリオ" panose="020B0604030504040204" pitchFamily="50" charset="-128"/>
            </a:endParaRPr>
          </a:p>
          <a:p>
            <a:pPr marL="514350" indent="-514350">
              <a:lnSpc>
                <a:spcPts val="4500"/>
              </a:lnSpc>
              <a:buAutoNum type="arabicPeriod"/>
            </a:pPr>
            <a:r>
              <a:rPr kumimoji="1"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改善効果</a:t>
            </a:r>
            <a:endParaRPr kumimoji="1" lang="en-US" altLang="ja-JP" sz="2800" dirty="0">
              <a:solidFill>
                <a:schemeClr val="tx1">
                  <a:lumMod val="85000"/>
                  <a:lumOff val="15000"/>
                </a:schemeClr>
              </a:solidFill>
              <a:latin typeface="メイリオ" panose="020B0604030504040204" pitchFamily="50" charset="-128"/>
              <a:ea typeface="メイリオ" panose="020B0604030504040204" pitchFamily="50" charset="-128"/>
            </a:endParaRPr>
          </a:p>
          <a:p>
            <a:pPr marL="514350" indent="-514350">
              <a:lnSpc>
                <a:spcPts val="4500"/>
              </a:lnSpc>
              <a:buAutoNum type="arabicPeriod"/>
            </a:pPr>
            <a:r>
              <a:rPr kumimoji="1"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検索精度の分析</a:t>
            </a:r>
            <a:endParaRPr kumimoji="1" lang="en-US" altLang="ja-JP" sz="2800" dirty="0">
              <a:solidFill>
                <a:schemeClr val="tx1">
                  <a:lumMod val="85000"/>
                  <a:lumOff val="15000"/>
                </a:schemeClr>
              </a:solidFill>
              <a:latin typeface="メイリオ" panose="020B0604030504040204" pitchFamily="50" charset="-128"/>
              <a:ea typeface="メイリオ" panose="020B0604030504040204" pitchFamily="50" charset="-128"/>
            </a:endParaRPr>
          </a:p>
          <a:p>
            <a:pPr marL="514350" indent="-514350">
              <a:lnSpc>
                <a:spcPts val="4500"/>
              </a:lnSpc>
              <a:buAutoNum type="arabicPeriod"/>
            </a:pPr>
            <a:r>
              <a:rPr kumimoji="1" lang="en-US" altLang="ja-JP" sz="2800"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精度向上への対応策</a:t>
            </a:r>
            <a:endParaRPr kumimoji="1" lang="en-US" altLang="ja-JP" sz="2800" dirty="0">
              <a:solidFill>
                <a:schemeClr val="tx1">
                  <a:lumMod val="85000"/>
                  <a:lumOff val="15000"/>
                </a:schemeClr>
              </a:solidFill>
              <a:latin typeface="メイリオ" panose="020B0604030504040204" pitchFamily="50" charset="-128"/>
              <a:ea typeface="メイリオ" panose="020B0604030504040204" pitchFamily="50" charset="-128"/>
            </a:endParaRPr>
          </a:p>
          <a:p>
            <a:pPr marL="514350" indent="-514350">
              <a:lnSpc>
                <a:spcPts val="4500"/>
              </a:lnSpc>
              <a:buAutoNum type="arabicPeriod"/>
            </a:pPr>
            <a:r>
              <a:rPr kumimoji="1"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今後の取り組み</a:t>
            </a:r>
            <a:endParaRPr kumimoji="1" lang="en-US" altLang="ja-JP" sz="2800" dirty="0">
              <a:solidFill>
                <a:schemeClr val="tx1">
                  <a:lumMod val="85000"/>
                  <a:lumOff val="15000"/>
                </a:schemeClr>
              </a:solidFill>
              <a:latin typeface="メイリオ" panose="020B0604030504040204" pitchFamily="50" charset="-128"/>
              <a:ea typeface="メイリオ" panose="020B0604030504040204" pitchFamily="50" charset="-128"/>
            </a:endParaRPr>
          </a:p>
          <a:p>
            <a:pPr marL="514350" indent="-514350">
              <a:lnSpc>
                <a:spcPts val="4500"/>
              </a:lnSpc>
              <a:buAutoNum type="arabicPeriod"/>
            </a:pPr>
            <a:r>
              <a:rPr kumimoji="1"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まとめと今後の展望</a:t>
            </a:r>
            <a:endParaRPr kumimoji="1" lang="en-US" altLang="ja-JP" sz="2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2818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20</a:t>
            </a:fld>
            <a:endParaRPr dirty="0"/>
          </a:p>
        </p:txBody>
      </p:sp>
      <p:sp>
        <p:nvSpPr>
          <p:cNvPr id="17" name="正方形/長方形 16"/>
          <p:cNvSpPr/>
          <p:nvPr/>
        </p:nvSpPr>
        <p:spPr>
          <a:xfrm>
            <a:off x="954001" y="926616"/>
            <a:ext cx="6663909" cy="707886"/>
          </a:xfrm>
          <a:prstGeom prst="rect">
            <a:avLst/>
          </a:prstGeom>
        </p:spPr>
        <p:txBody>
          <a:bodyPr wrap="square">
            <a:spAutoFit/>
          </a:bodyPr>
          <a:lstStyle/>
          <a:p>
            <a:r>
              <a:rPr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t>
            </a:r>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a:t>
            </a:r>
            <a:r>
              <a:rPr lang="en-US" altLang="ja-JP" sz="2000" b="1" dirty="0">
                <a:solidFill>
                  <a:schemeClr val="tx1">
                    <a:lumMod val="85000"/>
                    <a:lumOff val="15000"/>
                  </a:schemeClr>
                </a:solidFill>
                <a:latin typeface="メイリオ" panose="020B0604030504040204" pitchFamily="50" charset="-128"/>
                <a:ea typeface="メイリオ" panose="020B0604030504040204" pitchFamily="50" charset="-128"/>
              </a:rPr>
              <a:t>KaIND</a:t>
            </a:r>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」は、</a:t>
            </a:r>
            <a:r>
              <a:rPr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ChatGPT</a:t>
            </a:r>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をベースとして</a:t>
            </a:r>
            <a:endParaRPr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　社員の業務生産性向上のため開発されたツール</a:t>
            </a:r>
          </a:p>
        </p:txBody>
      </p:sp>
      <p:grpSp>
        <p:nvGrpSpPr>
          <p:cNvPr id="3" name="グループ化 2"/>
          <p:cNvGrpSpPr>
            <a:grpSpLocks noChangeAspect="1"/>
          </p:cNvGrpSpPr>
          <p:nvPr/>
        </p:nvGrpSpPr>
        <p:grpSpPr>
          <a:xfrm>
            <a:off x="999133" y="1634503"/>
            <a:ext cx="6173192" cy="4634420"/>
            <a:chOff x="4936267" y="2962004"/>
            <a:chExt cx="4430830" cy="3326371"/>
          </a:xfrm>
        </p:grpSpPr>
        <p:pic>
          <p:nvPicPr>
            <p:cNvPr id="4" name="図 3"/>
            <p:cNvPicPr>
              <a:picLocks noChangeAspect="1"/>
            </p:cNvPicPr>
            <p:nvPr/>
          </p:nvPicPr>
          <p:blipFill>
            <a:blip r:embed="rId3"/>
            <a:stretch>
              <a:fillRect/>
            </a:stretch>
          </p:blipFill>
          <p:spPr>
            <a:xfrm>
              <a:off x="4936267" y="2962004"/>
              <a:ext cx="4430830" cy="3326371"/>
            </a:xfrm>
            <a:prstGeom prst="rect">
              <a:avLst/>
            </a:prstGeom>
          </p:spPr>
        </p:pic>
        <p:sp>
          <p:nvSpPr>
            <p:cNvPr id="18" name="正方形/長方形 17"/>
            <p:cNvSpPr/>
            <p:nvPr/>
          </p:nvSpPr>
          <p:spPr>
            <a:xfrm>
              <a:off x="5233086" y="3320591"/>
              <a:ext cx="1656000" cy="991918"/>
            </a:xfrm>
            <a:prstGeom prst="rect">
              <a:avLst/>
            </a:prstGeom>
            <a:solidFill>
              <a:schemeClr val="tx1">
                <a:lumMod val="95000"/>
                <a:lumOff val="5000"/>
              </a:schemeClr>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5233086" y="5201201"/>
              <a:ext cx="1656000" cy="14686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6906670" y="3129564"/>
              <a:ext cx="2360422" cy="305142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22" name="テキスト ボックス 21"/>
          <p:cNvSpPr txBox="1"/>
          <p:nvPr/>
        </p:nvSpPr>
        <p:spPr>
          <a:xfrm>
            <a:off x="3719871" y="2267636"/>
            <a:ext cx="5901061" cy="1114902"/>
          </a:xfrm>
          <a:prstGeom prst="rect">
            <a:avLst/>
          </a:prstGeom>
          <a:solidFill>
            <a:schemeClr val="bg1"/>
          </a:solidFill>
          <a:ln w="28575">
            <a:solidFill>
              <a:schemeClr val="bg2">
                <a:lumMod val="60000"/>
                <a:lumOff val="40000"/>
              </a:schemeClr>
            </a:solidFill>
          </a:ln>
        </p:spPr>
        <p:txBody>
          <a:bodyPr wrap="square" tIns="144000" rtlCol="0">
            <a:spAutoFit/>
          </a:bodyPr>
          <a:lstStyle/>
          <a:p>
            <a:r>
              <a:rPr lang="en-US" altLang="ja-JP" sz="4000" b="1" dirty="0">
                <a:solidFill>
                  <a:schemeClr val="tx1">
                    <a:lumMod val="85000"/>
                    <a:lumOff val="15000"/>
                  </a:schemeClr>
                </a:solidFill>
                <a:latin typeface="メイリオ" panose="020B0604030504040204" pitchFamily="50" charset="-128"/>
                <a:ea typeface="メイリオ" panose="020B0604030504040204" pitchFamily="50" charset="-128"/>
              </a:rPr>
              <a:t>Slack</a:t>
            </a:r>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から</a:t>
            </a:r>
            <a:r>
              <a:rPr lang="ja-JP" altLang="en-US" sz="4000" b="1" dirty="0">
                <a:solidFill>
                  <a:srgbClr val="EA0000"/>
                </a:solidFill>
                <a:latin typeface="メイリオ" panose="020B0604030504040204" pitchFamily="50" charset="-128"/>
                <a:ea typeface="メイリオ" panose="020B0604030504040204" pitchFamily="50" charset="-128"/>
              </a:rPr>
              <a:t>直接</a:t>
            </a:r>
            <a:r>
              <a:rPr lang="en-US" altLang="ja-JP" sz="4000" b="1" dirty="0">
                <a:solidFill>
                  <a:schemeClr val="tx1">
                    <a:lumMod val="85000"/>
                    <a:lumOff val="15000"/>
                  </a:schemeClr>
                </a:solidFill>
                <a:latin typeface="メイリオ" panose="020B0604030504040204" pitchFamily="50" charset="-128"/>
                <a:ea typeface="メイリオ" panose="020B0604030504040204" pitchFamily="50" charset="-128"/>
              </a:rPr>
              <a:t>KaIND</a:t>
            </a:r>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に</a:t>
            </a:r>
            <a:endParaRPr lang="ja-JP" altLang="en-US" sz="3200" dirty="0">
              <a:solidFill>
                <a:schemeClr val="tx1">
                  <a:lumMod val="85000"/>
                  <a:lumOff val="15000"/>
                </a:schemeClr>
              </a:solidFill>
              <a:latin typeface="メイリオ" panose="020B0604030504040204" pitchFamily="50" charset="-128"/>
              <a:ea typeface="メイリオ" panose="020B0604030504040204" pitchFamily="50" charset="-128"/>
            </a:endParaRPr>
          </a:p>
          <a:p>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質問をすることができる！</a:t>
            </a:r>
          </a:p>
        </p:txBody>
      </p:sp>
      <p:pic>
        <p:nvPicPr>
          <p:cNvPr id="23" name="図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6176" y="2312219"/>
            <a:ext cx="360000" cy="360000"/>
          </a:xfrm>
          <a:prstGeom prst="rect">
            <a:avLst/>
          </a:prstGeom>
        </p:spPr>
      </p:pic>
      <p:pic>
        <p:nvPicPr>
          <p:cNvPr id="25" name="図 24"/>
          <p:cNvPicPr>
            <a:picLocks noChangeAspect="1"/>
          </p:cNvPicPr>
          <p:nvPr/>
        </p:nvPicPr>
        <p:blipFill>
          <a:blip r:embed="rId5"/>
          <a:stretch>
            <a:fillRect/>
          </a:stretch>
        </p:blipFill>
        <p:spPr>
          <a:xfrm>
            <a:off x="9124193" y="2955266"/>
            <a:ext cx="432000" cy="427272"/>
          </a:xfrm>
          <a:prstGeom prst="rect">
            <a:avLst/>
          </a:prstGeom>
        </p:spPr>
      </p:pic>
      <p:cxnSp>
        <p:nvCxnSpPr>
          <p:cNvPr id="26" name="直線コネクタ 25"/>
          <p:cNvCxnSpPr>
            <a:stCxn id="22" idx="2"/>
          </p:cNvCxnSpPr>
          <p:nvPr/>
        </p:nvCxnSpPr>
        <p:spPr>
          <a:xfrm flipH="1">
            <a:off x="6374423" y="3382538"/>
            <a:ext cx="295979" cy="399682"/>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タイトル 2"/>
          <p:cNvSpPr>
            <a:spLocks noGrp="1"/>
          </p:cNvSpPr>
          <p:nvPr>
            <p:ph type="title"/>
          </p:nvPr>
        </p:nvSpPr>
        <p:spPr>
          <a:xfrm>
            <a:off x="954088" y="127000"/>
            <a:ext cx="7192962" cy="631825"/>
          </a:xfrm>
        </p:spPr>
        <p:txBody>
          <a:bodyPr/>
          <a:lstStyle/>
          <a:p>
            <a:r>
              <a:rPr kumimoji="1" lang="en-US" altLang="ja-JP" dirty="0">
                <a:latin typeface="メイリオ" panose="020B0604030504040204" pitchFamily="50" charset="-128"/>
                <a:ea typeface="メイリオ" panose="020B0604030504040204" pitchFamily="50" charset="-128"/>
              </a:rPr>
              <a:t>3. Atlassian Intelligence</a:t>
            </a:r>
            <a:r>
              <a:rPr kumimoji="1" lang="ja-JP" altLang="en-US" dirty="0">
                <a:latin typeface="メイリオ" panose="020B0604030504040204" pitchFamily="50" charset="-128"/>
                <a:ea typeface="メイリオ" panose="020B0604030504040204" pitchFamily="50" charset="-128"/>
              </a:rPr>
              <a:t>の検索機能の活用</a:t>
            </a:r>
          </a:p>
        </p:txBody>
      </p:sp>
    </p:spTree>
    <p:extLst>
      <p:ext uri="{BB962C8B-B14F-4D97-AF65-F5344CB8AC3E}">
        <p14:creationId xmlns:p14="http://schemas.microsoft.com/office/powerpoint/2010/main" val="3625507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21</a:t>
            </a:fld>
            <a:endParaRPr dirty="0"/>
          </a:p>
        </p:txBody>
      </p:sp>
      <p:sp>
        <p:nvSpPr>
          <p:cNvPr id="5" name="角丸四角形 4"/>
          <p:cNvSpPr/>
          <p:nvPr/>
        </p:nvSpPr>
        <p:spPr>
          <a:xfrm>
            <a:off x="972013" y="1126626"/>
            <a:ext cx="3960000" cy="1404000"/>
          </a:xfrm>
          <a:prstGeom prst="round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同じように</a:t>
            </a:r>
            <a:r>
              <a:rPr kumimoji="1" lang="en-US" altLang="ja-JP" sz="3200" b="1" dirty="0">
                <a:solidFill>
                  <a:schemeClr val="tx1">
                    <a:lumMod val="85000"/>
                    <a:lumOff val="15000"/>
                  </a:schemeClr>
                </a:solidFill>
                <a:latin typeface="メイリオ" panose="020B0604030504040204" pitchFamily="50" charset="-128"/>
                <a:ea typeface="メイリオ" panose="020B0604030504040204" pitchFamily="50" charset="-128"/>
              </a:rPr>
              <a:t>Slack</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から</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3200" b="1" dirty="0">
                <a:solidFill>
                  <a:schemeClr val="tx1">
                    <a:lumMod val="85000"/>
                    <a:lumOff val="15000"/>
                  </a:schemeClr>
                </a:solidFill>
                <a:latin typeface="メイリオ" panose="020B0604030504040204" pitchFamily="50" charset="-128"/>
                <a:ea typeface="メイリオ" panose="020B0604030504040204" pitchFamily="50" charset="-128"/>
              </a:rPr>
              <a:t>直接検索</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できれば</a:t>
            </a:r>
          </a:p>
          <a:p>
            <a:pPr algn="ct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もっと気軽に使えるのでは？</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grpSp>
        <p:nvGrpSpPr>
          <p:cNvPr id="25" name="グループ化 24"/>
          <p:cNvGrpSpPr/>
          <p:nvPr/>
        </p:nvGrpSpPr>
        <p:grpSpPr>
          <a:xfrm>
            <a:off x="3920606" y="2581820"/>
            <a:ext cx="358754" cy="360000"/>
            <a:chOff x="5944514" y="2726219"/>
            <a:chExt cx="358754" cy="325264"/>
          </a:xfrm>
        </p:grpSpPr>
        <p:sp>
          <p:nvSpPr>
            <p:cNvPr id="26" name="楕円 25"/>
            <p:cNvSpPr/>
            <p:nvPr/>
          </p:nvSpPr>
          <p:spPr>
            <a:xfrm>
              <a:off x="5944514" y="2726219"/>
              <a:ext cx="180000" cy="180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楕円 26"/>
            <p:cNvSpPr/>
            <p:nvPr/>
          </p:nvSpPr>
          <p:spPr>
            <a:xfrm>
              <a:off x="6109934" y="2888827"/>
              <a:ext cx="108000" cy="108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楕円 27"/>
            <p:cNvSpPr/>
            <p:nvPr/>
          </p:nvSpPr>
          <p:spPr>
            <a:xfrm>
              <a:off x="6231268" y="2979483"/>
              <a:ext cx="72000" cy="72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48" name="グループ化 47"/>
          <p:cNvGrpSpPr/>
          <p:nvPr/>
        </p:nvGrpSpPr>
        <p:grpSpPr>
          <a:xfrm flipH="1">
            <a:off x="5879286" y="2585561"/>
            <a:ext cx="358754" cy="325264"/>
            <a:chOff x="5944514" y="2726219"/>
            <a:chExt cx="358754" cy="325264"/>
          </a:xfrm>
        </p:grpSpPr>
        <p:sp>
          <p:nvSpPr>
            <p:cNvPr id="49" name="楕円 48"/>
            <p:cNvSpPr/>
            <p:nvPr/>
          </p:nvSpPr>
          <p:spPr>
            <a:xfrm>
              <a:off x="5944514" y="2726219"/>
              <a:ext cx="180000" cy="180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楕円 49"/>
            <p:cNvSpPr/>
            <p:nvPr/>
          </p:nvSpPr>
          <p:spPr>
            <a:xfrm>
              <a:off x="6109934" y="2888827"/>
              <a:ext cx="108000" cy="108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楕円 50"/>
            <p:cNvSpPr/>
            <p:nvPr/>
          </p:nvSpPr>
          <p:spPr>
            <a:xfrm>
              <a:off x="6231268" y="2979483"/>
              <a:ext cx="72000" cy="72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pic>
        <p:nvPicPr>
          <p:cNvPr id="29" name="図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8996" y="2862131"/>
            <a:ext cx="1706033" cy="1461849"/>
          </a:xfrm>
          <a:prstGeom prst="rect">
            <a:avLst/>
          </a:prstGeom>
        </p:spPr>
      </p:pic>
      <p:sp>
        <p:nvSpPr>
          <p:cNvPr id="30" name="角丸四角形 29"/>
          <p:cNvSpPr/>
          <p:nvPr/>
        </p:nvSpPr>
        <p:spPr>
          <a:xfrm>
            <a:off x="5237712" y="1126626"/>
            <a:ext cx="3960000" cy="1404000"/>
          </a:xfrm>
          <a:prstGeom prst="round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r>
              <a:rPr kumimoji="1" lang="en-US" altLang="ja-JP" sz="3200" b="1" dirty="0">
                <a:solidFill>
                  <a:schemeClr val="tx1">
                    <a:lumMod val="85000"/>
                    <a:lumOff val="15000"/>
                  </a:schemeClr>
                </a:solidFill>
                <a:latin typeface="メイリオ" panose="020B0604030504040204" pitchFamily="50" charset="-128"/>
                <a:ea typeface="メイリオ" panose="020B0604030504040204" pitchFamily="50" charset="-128"/>
              </a:rPr>
              <a:t>Slack</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は</a:t>
            </a:r>
            <a:r>
              <a:rPr kumimoji="1" lang="ja-JP" altLang="en-US" sz="3200" b="1" dirty="0">
                <a:solidFill>
                  <a:schemeClr val="tx1">
                    <a:lumMod val="85000"/>
                    <a:lumOff val="15000"/>
                  </a:schemeClr>
                </a:solidFill>
                <a:latin typeface="メイリオ" panose="020B0604030504040204" pitchFamily="50" charset="-128"/>
                <a:ea typeface="メイリオ" panose="020B0604030504040204" pitchFamily="50" charset="-128"/>
              </a:rPr>
              <a:t>全社展開</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され</a:t>
            </a:r>
          </a:p>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利用頻度も高くなるのでは？</a:t>
            </a:r>
          </a:p>
        </p:txBody>
      </p:sp>
      <p:sp>
        <p:nvSpPr>
          <p:cNvPr id="31" name="テキスト ボックス 30"/>
          <p:cNvSpPr txBox="1"/>
          <p:nvPr/>
        </p:nvSpPr>
        <p:spPr>
          <a:xfrm>
            <a:off x="1098989" y="4949855"/>
            <a:ext cx="8277445" cy="1022569"/>
          </a:xfrm>
          <a:prstGeom prst="rect">
            <a:avLst/>
          </a:prstGeom>
          <a:noFill/>
          <a:ln w="28575">
            <a:solidFill>
              <a:schemeClr val="bg2">
                <a:lumMod val="60000"/>
                <a:lumOff val="40000"/>
              </a:schemeClr>
            </a:solidFill>
          </a:ln>
        </p:spPr>
        <p:txBody>
          <a:bodyPr wrap="square" tIns="144000" rtlCol="0">
            <a:spAutoFit/>
          </a:bodyPr>
          <a:lstStyle/>
          <a:p>
            <a:r>
              <a:rPr lang="en-US" altLang="ja-JP" sz="5400" b="1" dirty="0">
                <a:solidFill>
                  <a:schemeClr val="tx1">
                    <a:lumMod val="85000"/>
                    <a:lumOff val="15000"/>
                  </a:schemeClr>
                </a:solidFill>
                <a:latin typeface="メイリオ" panose="020B0604030504040204" pitchFamily="50" charset="-128"/>
                <a:ea typeface="メイリオ" panose="020B0604030504040204" pitchFamily="50" charset="-128"/>
              </a:rPr>
              <a:t>Slack</a:t>
            </a:r>
            <a:r>
              <a:rPr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から</a:t>
            </a:r>
            <a:r>
              <a:rPr lang="ja-JP" altLang="en-US" sz="5400" b="1" dirty="0">
                <a:solidFill>
                  <a:srgbClr val="EA0000"/>
                </a:solidFill>
                <a:latin typeface="メイリオ" panose="020B0604030504040204" pitchFamily="50" charset="-128"/>
                <a:ea typeface="メイリオ" panose="020B0604030504040204" pitchFamily="50" charset="-128"/>
              </a:rPr>
              <a:t>直接検索</a:t>
            </a:r>
            <a:r>
              <a:rPr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できるアプリを開発</a:t>
            </a:r>
          </a:p>
        </p:txBody>
      </p:sp>
      <p:sp>
        <p:nvSpPr>
          <p:cNvPr id="16" name="タイトル 2"/>
          <p:cNvSpPr>
            <a:spLocks noGrp="1"/>
          </p:cNvSpPr>
          <p:nvPr>
            <p:ph type="title"/>
          </p:nvPr>
        </p:nvSpPr>
        <p:spPr>
          <a:xfrm>
            <a:off x="954088" y="127000"/>
            <a:ext cx="7192962" cy="631825"/>
          </a:xfrm>
        </p:spPr>
        <p:txBody>
          <a:bodyPr/>
          <a:lstStyle/>
          <a:p>
            <a:r>
              <a:rPr kumimoji="1" lang="en-US" altLang="ja-JP" dirty="0">
                <a:latin typeface="メイリオ" panose="020B0604030504040204" pitchFamily="50" charset="-128"/>
                <a:ea typeface="メイリオ" panose="020B0604030504040204" pitchFamily="50" charset="-128"/>
              </a:rPr>
              <a:t>3. Atlassian Intelligence</a:t>
            </a:r>
            <a:r>
              <a:rPr kumimoji="1" lang="ja-JP" altLang="en-US" dirty="0">
                <a:latin typeface="メイリオ" panose="020B0604030504040204" pitchFamily="50" charset="-128"/>
                <a:ea typeface="メイリオ" panose="020B0604030504040204" pitchFamily="50" charset="-128"/>
              </a:rPr>
              <a:t>の検索機能の活用</a:t>
            </a:r>
          </a:p>
        </p:txBody>
      </p:sp>
    </p:spTree>
    <p:extLst>
      <p:ext uri="{BB962C8B-B14F-4D97-AF65-F5344CB8AC3E}">
        <p14:creationId xmlns:p14="http://schemas.microsoft.com/office/powerpoint/2010/main" val="293405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22</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4. </a:t>
            </a:r>
            <a:r>
              <a:rPr kumimoji="1" lang="ja-JP" altLang="en-US" dirty="0">
                <a:latin typeface="メイリオ" panose="020B0604030504040204" pitchFamily="50" charset="-128"/>
                <a:ea typeface="メイリオ" panose="020B0604030504040204" pitchFamily="50" charset="-128"/>
              </a:rPr>
              <a:t>アプリ開発</a:t>
            </a:r>
          </a:p>
        </p:txBody>
      </p:sp>
      <p:sp>
        <p:nvSpPr>
          <p:cNvPr id="9" name="テキスト ボックス 8"/>
          <p:cNvSpPr txBox="1"/>
          <p:nvPr/>
        </p:nvSpPr>
        <p:spPr>
          <a:xfrm>
            <a:off x="954001" y="1057790"/>
            <a:ext cx="8305800" cy="461665"/>
          </a:xfrm>
          <a:prstGeom prst="rect">
            <a:avLst/>
          </a:prstGeom>
          <a:noFill/>
        </p:spPr>
        <p:txBody>
          <a:bodyPr wrap="square" rtlCol="0">
            <a:spAutoFit/>
          </a:bodyPr>
          <a:lstStyle/>
          <a:p>
            <a:r>
              <a:rPr kumimoji="1" lang="en-US" altLang="ja-JP" sz="2400" b="1" dirty="0">
                <a:solidFill>
                  <a:schemeClr val="tx1">
                    <a:lumMod val="85000"/>
                    <a:lumOff val="15000"/>
                  </a:schemeClr>
                </a:solidFill>
                <a:latin typeface="メイリオ" panose="020B0604030504040204" pitchFamily="50" charset="-128"/>
                <a:ea typeface="メイリオ" panose="020B0604030504040204" pitchFamily="50" charset="-128"/>
              </a:rPr>
              <a:t>Slack</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から直接</a:t>
            </a:r>
            <a:r>
              <a:rPr kumimoji="1" lang="en-US" altLang="ja-JP" sz="2400" b="1" dirty="0">
                <a:solidFill>
                  <a:schemeClr val="tx1">
                    <a:lumMod val="85000"/>
                    <a:lumOff val="15000"/>
                  </a:schemeClr>
                </a:solidFill>
                <a:latin typeface="メイリオ" panose="020B0604030504040204" pitchFamily="50" charset="-128"/>
                <a:ea typeface="メイリオ" panose="020B0604030504040204" pitchFamily="50" charset="-128"/>
              </a:rPr>
              <a:t>Confluence</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を検索できるアプリを開発</a:t>
            </a: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433" y="1583625"/>
            <a:ext cx="4644942" cy="4644942"/>
          </a:xfrm>
          <a:prstGeom prst="rect">
            <a:avLst/>
          </a:prstGeom>
        </p:spPr>
      </p:pic>
      <p:sp>
        <p:nvSpPr>
          <p:cNvPr id="12" name="テキスト ボックス 11"/>
          <p:cNvSpPr txBox="1"/>
          <p:nvPr/>
        </p:nvSpPr>
        <p:spPr>
          <a:xfrm>
            <a:off x="954001" y="2905822"/>
            <a:ext cx="5552500" cy="2000548"/>
          </a:xfrm>
          <a:prstGeom prst="rect">
            <a:avLst/>
          </a:prstGeom>
          <a:noFill/>
        </p:spPr>
        <p:txBody>
          <a:bodyPr wrap="square" rtlCol="0">
            <a:spAutoFit/>
          </a:bodyPr>
          <a:lstStyle/>
          <a:p>
            <a:pPr algn="ctr"/>
            <a:r>
              <a:rPr kumimoji="1" lang="en-US" altLang="ja-JP" sz="8000" b="1" dirty="0" err="1">
                <a:solidFill>
                  <a:schemeClr val="bg2"/>
                </a:solidFill>
                <a:latin typeface="メイリオ" panose="020B0604030504040204" pitchFamily="50" charset="-128"/>
                <a:ea typeface="メイリオ" panose="020B0604030504040204" pitchFamily="50" charset="-128"/>
              </a:rPr>
              <a:t>ConShach</a:t>
            </a:r>
            <a:endParaRPr kumimoji="1" lang="en-US" altLang="ja-JP" sz="8000" b="1" dirty="0">
              <a:solidFill>
                <a:schemeClr val="bg2"/>
              </a:solidFill>
              <a:latin typeface="メイリオ" panose="020B0604030504040204" pitchFamily="50" charset="-128"/>
              <a:ea typeface="メイリオ" panose="020B0604030504040204" pitchFamily="50" charset="-128"/>
            </a:endParaRPr>
          </a:p>
          <a:p>
            <a:pPr algn="ctr"/>
            <a:r>
              <a:rPr kumimoji="1" lang="ja-JP" altLang="en-US" sz="4400" b="1" dirty="0">
                <a:solidFill>
                  <a:schemeClr val="bg2"/>
                </a:solidFill>
                <a:latin typeface="メイリオ" panose="020B0604030504040204" pitchFamily="50" charset="-128"/>
                <a:ea typeface="メイリオ" panose="020B0604030504040204" pitchFamily="50" charset="-128"/>
              </a:rPr>
              <a:t>（コンシャチ）</a:t>
            </a:r>
          </a:p>
        </p:txBody>
      </p:sp>
    </p:spTree>
    <p:extLst>
      <p:ext uri="{BB962C8B-B14F-4D97-AF65-F5344CB8AC3E}">
        <p14:creationId xmlns:p14="http://schemas.microsoft.com/office/powerpoint/2010/main" val="3227649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23</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4. </a:t>
            </a:r>
            <a:r>
              <a:rPr kumimoji="1" lang="ja-JP" altLang="en-US" dirty="0">
                <a:latin typeface="メイリオ" panose="020B0604030504040204" pitchFamily="50" charset="-128"/>
                <a:ea typeface="メイリオ" panose="020B0604030504040204" pitchFamily="50" charset="-128"/>
              </a:rPr>
              <a:t>アプリ開発</a:t>
            </a:r>
          </a:p>
        </p:txBody>
      </p:sp>
      <p:sp>
        <p:nvSpPr>
          <p:cNvPr id="4" name="正方形/長方形 3">
            <a:extLst>
              <a:ext uri="{FF2B5EF4-FFF2-40B4-BE49-F238E27FC236}">
                <a16:creationId xmlns:a16="http://schemas.microsoft.com/office/drawing/2014/main" id="{0BC4B6E7-C507-8645-8837-80BD1C1ADC1E}"/>
              </a:ext>
            </a:extLst>
          </p:cNvPr>
          <p:cNvSpPr/>
          <p:nvPr/>
        </p:nvSpPr>
        <p:spPr>
          <a:xfrm>
            <a:off x="954001" y="1381697"/>
            <a:ext cx="1384938" cy="539974"/>
          </a:xfrm>
          <a:prstGeom prst="rect">
            <a:avLst/>
          </a:prstGeom>
          <a:noFill/>
          <a:ln w="38100">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000" b="1" dirty="0">
                <a:solidFill>
                  <a:srgbClr val="0070C0"/>
                </a:solidFill>
                <a:latin typeface="メイリオ" panose="020B0604030504040204" pitchFamily="50" charset="-128"/>
                <a:ea typeface="メイリオ" panose="020B0604030504040204" pitchFamily="50" charset="-128"/>
              </a:rPr>
              <a:t>送信</a:t>
            </a:r>
          </a:p>
        </p:txBody>
      </p:sp>
      <p:sp>
        <p:nvSpPr>
          <p:cNvPr id="5" name="正方形/長方形 4">
            <a:extLst>
              <a:ext uri="{FF2B5EF4-FFF2-40B4-BE49-F238E27FC236}">
                <a16:creationId xmlns:a16="http://schemas.microsoft.com/office/drawing/2014/main" id="{2B5EF8CF-C921-9853-7CBE-533CB43DBBA2}"/>
              </a:ext>
            </a:extLst>
          </p:cNvPr>
          <p:cNvSpPr/>
          <p:nvPr/>
        </p:nvSpPr>
        <p:spPr>
          <a:xfrm>
            <a:off x="954001" y="3682191"/>
            <a:ext cx="1384938" cy="539974"/>
          </a:xfrm>
          <a:prstGeom prst="rect">
            <a:avLst/>
          </a:prstGeom>
          <a:noFill/>
          <a:ln w="38100">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000" b="1" dirty="0">
                <a:solidFill>
                  <a:srgbClr val="0070C0"/>
                </a:solidFill>
                <a:latin typeface="メイリオ" panose="020B0604030504040204" pitchFamily="50" charset="-128"/>
                <a:ea typeface="メイリオ" panose="020B0604030504040204" pitchFamily="50" charset="-128"/>
              </a:rPr>
              <a:t>編集</a:t>
            </a:r>
          </a:p>
        </p:txBody>
      </p:sp>
      <p:sp>
        <p:nvSpPr>
          <p:cNvPr id="7" name="正方形/長方形 6">
            <a:extLst>
              <a:ext uri="{FF2B5EF4-FFF2-40B4-BE49-F238E27FC236}">
                <a16:creationId xmlns:a16="http://schemas.microsoft.com/office/drawing/2014/main" id="{0B6AA450-6DF3-8870-07AB-78D7A062FD97}"/>
              </a:ext>
            </a:extLst>
          </p:cNvPr>
          <p:cNvSpPr/>
          <p:nvPr/>
        </p:nvSpPr>
        <p:spPr>
          <a:xfrm>
            <a:off x="954001" y="4832438"/>
            <a:ext cx="1384938" cy="539974"/>
          </a:xfrm>
          <a:prstGeom prst="rect">
            <a:avLst/>
          </a:prstGeom>
          <a:noFill/>
          <a:ln w="38100">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000" b="1" dirty="0">
                <a:solidFill>
                  <a:srgbClr val="0070C0"/>
                </a:solidFill>
                <a:latin typeface="メイリオ" panose="020B0604030504040204" pitchFamily="50" charset="-128"/>
                <a:ea typeface="メイリオ" panose="020B0604030504040204" pitchFamily="50" charset="-128"/>
              </a:rPr>
              <a:t>返信</a:t>
            </a:r>
          </a:p>
        </p:txBody>
      </p:sp>
      <p:sp>
        <p:nvSpPr>
          <p:cNvPr id="8" name="正方形/長方形 7">
            <a:extLst>
              <a:ext uri="{FF2B5EF4-FFF2-40B4-BE49-F238E27FC236}">
                <a16:creationId xmlns:a16="http://schemas.microsoft.com/office/drawing/2014/main" id="{7C814BC9-207A-D89B-A332-DF185988B450}"/>
              </a:ext>
            </a:extLst>
          </p:cNvPr>
          <p:cNvSpPr/>
          <p:nvPr/>
        </p:nvSpPr>
        <p:spPr>
          <a:xfrm>
            <a:off x="954001" y="5982683"/>
            <a:ext cx="1384938" cy="539974"/>
          </a:xfrm>
          <a:prstGeom prst="rect">
            <a:avLst/>
          </a:prstGeom>
          <a:noFill/>
          <a:ln w="38100">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000" b="1" dirty="0">
                <a:solidFill>
                  <a:srgbClr val="0070C0"/>
                </a:solidFill>
                <a:latin typeface="メイリオ" panose="020B0604030504040204" pitchFamily="50" charset="-128"/>
                <a:ea typeface="メイリオ" panose="020B0604030504040204" pitchFamily="50" charset="-128"/>
              </a:rPr>
              <a:t>表示</a:t>
            </a:r>
          </a:p>
        </p:txBody>
      </p:sp>
      <p:sp>
        <p:nvSpPr>
          <p:cNvPr id="9" name="正方形/長方形 8">
            <a:extLst>
              <a:ext uri="{FF2B5EF4-FFF2-40B4-BE49-F238E27FC236}">
                <a16:creationId xmlns:a16="http://schemas.microsoft.com/office/drawing/2014/main" id="{1FCB04C4-4822-AC38-0954-81A8765580A5}"/>
              </a:ext>
            </a:extLst>
          </p:cNvPr>
          <p:cNvSpPr/>
          <p:nvPr/>
        </p:nvSpPr>
        <p:spPr>
          <a:xfrm>
            <a:off x="954001" y="2531944"/>
            <a:ext cx="1384938" cy="539974"/>
          </a:xfrm>
          <a:prstGeom prst="rect">
            <a:avLst/>
          </a:prstGeom>
          <a:solidFill>
            <a:schemeClr val="bg2">
              <a:lumMod val="20000"/>
              <a:lumOff val="80000"/>
            </a:schemeClr>
          </a:solidFill>
          <a:ln w="38100">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800" b="1" dirty="0">
                <a:solidFill>
                  <a:srgbClr val="0070C0"/>
                </a:solidFill>
                <a:latin typeface="メイリオ" panose="020B0604030504040204" pitchFamily="50" charset="-128"/>
                <a:ea typeface="メイリオ" panose="020B0604030504040204" pitchFamily="50" charset="-128"/>
              </a:rPr>
              <a:t>検索</a:t>
            </a:r>
          </a:p>
        </p:txBody>
      </p:sp>
      <p:sp>
        <p:nvSpPr>
          <p:cNvPr id="22" name="二等辺三角形 21">
            <a:extLst>
              <a:ext uri="{FF2B5EF4-FFF2-40B4-BE49-F238E27FC236}">
                <a16:creationId xmlns:a16="http://schemas.microsoft.com/office/drawing/2014/main" id="{25A254FB-C161-0DA8-DB06-8198FD00F01A}"/>
              </a:ext>
            </a:extLst>
          </p:cNvPr>
          <p:cNvSpPr/>
          <p:nvPr/>
        </p:nvSpPr>
        <p:spPr>
          <a:xfrm flipV="1">
            <a:off x="1440544" y="2114700"/>
            <a:ext cx="383665" cy="226185"/>
          </a:xfrm>
          <a:prstGeom prst="triangle">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二等辺三角形 22">
            <a:extLst>
              <a:ext uri="{FF2B5EF4-FFF2-40B4-BE49-F238E27FC236}">
                <a16:creationId xmlns:a16="http://schemas.microsoft.com/office/drawing/2014/main" id="{B3C6DFFB-7F54-01AD-FB13-3F05556FEA6E}"/>
              </a:ext>
            </a:extLst>
          </p:cNvPr>
          <p:cNvSpPr/>
          <p:nvPr/>
        </p:nvSpPr>
        <p:spPr>
          <a:xfrm flipV="1">
            <a:off x="1440546" y="3264947"/>
            <a:ext cx="383665" cy="226185"/>
          </a:xfrm>
          <a:prstGeom prst="triangle">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a:extLst>
              <a:ext uri="{FF2B5EF4-FFF2-40B4-BE49-F238E27FC236}">
                <a16:creationId xmlns:a16="http://schemas.microsoft.com/office/drawing/2014/main" id="{0CE4ACC8-F492-3647-CC19-6B9C1A15C1CE}"/>
              </a:ext>
            </a:extLst>
          </p:cNvPr>
          <p:cNvSpPr/>
          <p:nvPr/>
        </p:nvSpPr>
        <p:spPr>
          <a:xfrm flipV="1">
            <a:off x="1440544" y="5565441"/>
            <a:ext cx="383665" cy="226185"/>
          </a:xfrm>
          <a:prstGeom prst="triangle">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24">
            <a:extLst>
              <a:ext uri="{FF2B5EF4-FFF2-40B4-BE49-F238E27FC236}">
                <a16:creationId xmlns:a16="http://schemas.microsoft.com/office/drawing/2014/main" id="{B971DAC9-AC88-7695-A8EA-73374BFC3CBD}"/>
              </a:ext>
            </a:extLst>
          </p:cNvPr>
          <p:cNvSpPr/>
          <p:nvPr/>
        </p:nvSpPr>
        <p:spPr>
          <a:xfrm flipV="1">
            <a:off x="1440544" y="4415194"/>
            <a:ext cx="383665" cy="226185"/>
          </a:xfrm>
          <a:prstGeom prst="triangle">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984C455B-38E1-1E20-E75A-35C8FE46AFA8}"/>
              </a:ext>
            </a:extLst>
          </p:cNvPr>
          <p:cNvSpPr txBox="1"/>
          <p:nvPr/>
        </p:nvSpPr>
        <p:spPr>
          <a:xfrm>
            <a:off x="2531442" y="1445798"/>
            <a:ext cx="6795438" cy="407016"/>
          </a:xfrm>
          <a:prstGeom prst="rect">
            <a:avLst/>
          </a:prstGeom>
          <a:noFill/>
        </p:spPr>
        <p:txBody>
          <a:bodyPr wrap="square" tIns="144000" rtlCol="0">
            <a:spAutoFit/>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Slack</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のメッセージから検索したい内容を送信する。</a:t>
            </a:r>
          </a:p>
        </p:txBody>
      </p:sp>
      <p:sp>
        <p:nvSpPr>
          <p:cNvPr id="20" name="テキスト ボックス 19">
            <a:extLst>
              <a:ext uri="{FF2B5EF4-FFF2-40B4-BE49-F238E27FC236}">
                <a16:creationId xmlns:a16="http://schemas.microsoft.com/office/drawing/2014/main" id="{984C455B-38E1-1E20-E75A-35C8FE46AFA8}"/>
              </a:ext>
            </a:extLst>
          </p:cNvPr>
          <p:cNvSpPr txBox="1"/>
          <p:nvPr/>
        </p:nvSpPr>
        <p:spPr>
          <a:xfrm>
            <a:off x="2531442" y="2244480"/>
            <a:ext cx="6795438" cy="1114902"/>
          </a:xfrm>
          <a:prstGeom prst="rect">
            <a:avLst/>
          </a:prstGeom>
          <a:noFill/>
        </p:spPr>
        <p:txBody>
          <a:bodyPr wrap="square" tIns="144000" rtlCol="0">
            <a:spAutoFit/>
          </a:bodyPr>
          <a:lstStyle/>
          <a:p>
            <a:r>
              <a:rPr kumimoji="1" lang="en-US" altLang="ja-JP" sz="4000" b="1" dirty="0">
                <a:solidFill>
                  <a:srgbClr val="EA0000"/>
                </a:solidFill>
                <a:latin typeface="メイリオ" panose="020B0604030504040204" pitchFamily="50" charset="-128"/>
                <a:ea typeface="メイリオ" panose="020B0604030504040204" pitchFamily="50" charset="-128"/>
              </a:rPr>
              <a:t>Atlassian Intelligence</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を</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使用して</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Confluence</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上の情報を検索する。</a:t>
            </a:r>
          </a:p>
        </p:txBody>
      </p:sp>
      <p:sp>
        <p:nvSpPr>
          <p:cNvPr id="21" name="テキスト ボックス 20">
            <a:extLst>
              <a:ext uri="{FF2B5EF4-FFF2-40B4-BE49-F238E27FC236}">
                <a16:creationId xmlns:a16="http://schemas.microsoft.com/office/drawing/2014/main" id="{984C455B-38E1-1E20-E75A-35C8FE46AFA8}"/>
              </a:ext>
            </a:extLst>
          </p:cNvPr>
          <p:cNvSpPr txBox="1"/>
          <p:nvPr/>
        </p:nvSpPr>
        <p:spPr>
          <a:xfrm>
            <a:off x="2531442" y="3751048"/>
            <a:ext cx="6795438" cy="407016"/>
          </a:xfrm>
          <a:prstGeom prst="rect">
            <a:avLst/>
          </a:prstGeom>
          <a:noFill/>
        </p:spPr>
        <p:txBody>
          <a:bodyPr wrap="square" tIns="144000" rtlCol="0">
            <a:spAutoFit/>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Slack</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上で違和感なく表示させるために、検索結果を編集する。</a:t>
            </a:r>
          </a:p>
        </p:txBody>
      </p:sp>
      <p:sp>
        <p:nvSpPr>
          <p:cNvPr id="26" name="テキスト ボックス 25">
            <a:extLst>
              <a:ext uri="{FF2B5EF4-FFF2-40B4-BE49-F238E27FC236}">
                <a16:creationId xmlns:a16="http://schemas.microsoft.com/office/drawing/2014/main" id="{984C455B-38E1-1E20-E75A-35C8FE46AFA8}"/>
              </a:ext>
            </a:extLst>
          </p:cNvPr>
          <p:cNvSpPr txBox="1"/>
          <p:nvPr/>
        </p:nvSpPr>
        <p:spPr>
          <a:xfrm>
            <a:off x="2531442" y="4895461"/>
            <a:ext cx="6795438" cy="407016"/>
          </a:xfrm>
          <a:prstGeom prst="rect">
            <a:avLst/>
          </a:prstGeom>
          <a:noFill/>
        </p:spPr>
        <p:txBody>
          <a:bodyPr wrap="square" tIns="144000" rtlCol="0">
            <a:spAutoFit/>
          </a:bodyPr>
          <a:lstStyle/>
          <a:p>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検索結果を</a:t>
            </a: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Slack</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のメッセージへ返信する。</a:t>
            </a:r>
          </a:p>
        </p:txBody>
      </p:sp>
      <p:sp>
        <p:nvSpPr>
          <p:cNvPr id="28" name="テキスト ボックス 27">
            <a:extLst>
              <a:ext uri="{FF2B5EF4-FFF2-40B4-BE49-F238E27FC236}">
                <a16:creationId xmlns:a16="http://schemas.microsoft.com/office/drawing/2014/main" id="{984C455B-38E1-1E20-E75A-35C8FE46AFA8}"/>
              </a:ext>
            </a:extLst>
          </p:cNvPr>
          <p:cNvSpPr txBox="1"/>
          <p:nvPr/>
        </p:nvSpPr>
        <p:spPr>
          <a:xfrm>
            <a:off x="2531442" y="6049162"/>
            <a:ext cx="6795438" cy="407016"/>
          </a:xfrm>
          <a:prstGeom prst="rect">
            <a:avLst/>
          </a:prstGeom>
          <a:noFill/>
        </p:spPr>
        <p:txBody>
          <a:bodyPr wrap="square" tIns="144000" rtlCol="0">
            <a:spAutoFit/>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Slack</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のメッセージのスレッドに検索結果が表示される。</a:t>
            </a:r>
          </a:p>
        </p:txBody>
      </p:sp>
      <p:sp>
        <p:nvSpPr>
          <p:cNvPr id="18" name="テキスト ボックス 17">
            <a:extLst>
              <a:ext uri="{FF2B5EF4-FFF2-40B4-BE49-F238E27FC236}">
                <a16:creationId xmlns:a16="http://schemas.microsoft.com/office/drawing/2014/main" id="{858A47A6-9E7E-1A46-CDBE-9D9FAA0BD697}"/>
              </a:ext>
            </a:extLst>
          </p:cNvPr>
          <p:cNvSpPr txBox="1"/>
          <p:nvPr/>
        </p:nvSpPr>
        <p:spPr>
          <a:xfrm>
            <a:off x="954001" y="943391"/>
            <a:ext cx="2800314"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処理概要</a:t>
            </a:r>
          </a:p>
        </p:txBody>
      </p:sp>
    </p:spTree>
    <p:extLst>
      <p:ext uri="{BB962C8B-B14F-4D97-AF65-F5344CB8AC3E}">
        <p14:creationId xmlns:p14="http://schemas.microsoft.com/office/powerpoint/2010/main" val="3204760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pic>
        <p:nvPicPr>
          <p:cNvPr id="10" name="図 9"/>
          <p:cNvPicPr>
            <a:picLocks noChangeAspect="1"/>
          </p:cNvPicPr>
          <p:nvPr/>
        </p:nvPicPr>
        <p:blipFill rotWithShape="1">
          <a:blip r:embed="rId3"/>
          <a:srcRect l="14845" r="17124"/>
          <a:stretch/>
        </p:blipFill>
        <p:spPr>
          <a:xfrm>
            <a:off x="936338" y="1341304"/>
            <a:ext cx="8577881" cy="5199441"/>
          </a:xfrm>
          <a:prstGeom prst="rect">
            <a:avLst/>
          </a:prstGeom>
        </p:spPr>
      </p:pic>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24</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4. </a:t>
            </a:r>
            <a:r>
              <a:rPr kumimoji="1" lang="ja-JP" altLang="en-US" dirty="0">
                <a:latin typeface="メイリオ" panose="020B0604030504040204" pitchFamily="50" charset="-128"/>
                <a:ea typeface="メイリオ" panose="020B0604030504040204" pitchFamily="50" charset="-128"/>
              </a:rPr>
              <a:t>アプリ開発</a:t>
            </a:r>
          </a:p>
        </p:txBody>
      </p:sp>
      <p:sp>
        <p:nvSpPr>
          <p:cNvPr id="9" name="正方形/長方形 8"/>
          <p:cNvSpPr/>
          <p:nvPr/>
        </p:nvSpPr>
        <p:spPr>
          <a:xfrm>
            <a:off x="954001" y="5831724"/>
            <a:ext cx="3828152" cy="549296"/>
          </a:xfrm>
          <a:prstGeom prst="rect">
            <a:avLst/>
          </a:prstGeom>
          <a:noFill/>
          <a:ln w="381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4981575" y="2507511"/>
            <a:ext cx="4532643" cy="3102997"/>
          </a:xfrm>
          <a:prstGeom prst="rect">
            <a:avLst/>
          </a:prstGeom>
          <a:noFill/>
          <a:ln w="3810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58A47A6-9E7E-1A46-CDBE-9D9FAA0BD697}"/>
              </a:ext>
            </a:extLst>
          </p:cNvPr>
          <p:cNvSpPr txBox="1"/>
          <p:nvPr/>
        </p:nvSpPr>
        <p:spPr>
          <a:xfrm>
            <a:off x="954001" y="943391"/>
            <a:ext cx="2800314"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操作方法</a:t>
            </a:r>
          </a:p>
        </p:txBody>
      </p:sp>
      <p:sp>
        <p:nvSpPr>
          <p:cNvPr id="14" name="正方形/長方形 13"/>
          <p:cNvSpPr/>
          <p:nvPr/>
        </p:nvSpPr>
        <p:spPr>
          <a:xfrm>
            <a:off x="919271" y="1308352"/>
            <a:ext cx="4033728" cy="449042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p:nvSpPr>
        <p:spPr>
          <a:xfrm>
            <a:off x="891908" y="4357015"/>
            <a:ext cx="3890245" cy="930236"/>
          </a:xfrm>
          <a:prstGeom prst="wedgeRectCallout">
            <a:avLst>
              <a:gd name="adj1" fmla="val -21078"/>
              <a:gd name="adj2" fmla="val 88098"/>
            </a:avLst>
          </a:prstGeom>
          <a:solidFill>
            <a:schemeClr val="bg2"/>
          </a:solidFill>
        </p:spPr>
        <p:txBody>
          <a:bodyPr wrap="square" tIns="144000" rtlCol="0">
            <a:spAutoFit/>
          </a:bodyPr>
          <a:lstStyle/>
          <a:p>
            <a:r>
              <a:rPr kumimoji="1" lang="ja-JP" altLang="en-US" sz="2400" b="1" dirty="0">
                <a:solidFill>
                  <a:schemeClr val="bg1"/>
                </a:solidFill>
                <a:latin typeface="メイリオ" panose="020B0604030504040204" pitchFamily="50" charset="-128"/>
                <a:ea typeface="メイリオ" panose="020B0604030504040204" pitchFamily="50" charset="-128"/>
              </a:rPr>
              <a:t>①メッセージで検索内容を</a:t>
            </a:r>
            <a:endParaRPr kumimoji="1" lang="en-US" altLang="ja-JP" sz="2400" b="1" dirty="0">
              <a:solidFill>
                <a:schemeClr val="bg1"/>
              </a:solidFill>
              <a:latin typeface="メイリオ" panose="020B0604030504040204" pitchFamily="50" charset="-128"/>
              <a:ea typeface="メイリオ" panose="020B0604030504040204" pitchFamily="50" charset="-128"/>
            </a:endParaRPr>
          </a:p>
          <a:p>
            <a:r>
              <a:rPr kumimoji="1" lang="ja-JP" altLang="en-US" sz="2400" b="1" dirty="0">
                <a:solidFill>
                  <a:schemeClr val="bg1"/>
                </a:solidFill>
                <a:latin typeface="メイリオ" panose="020B0604030504040204" pitchFamily="50" charset="-128"/>
                <a:ea typeface="メイリオ" panose="020B0604030504040204" pitchFamily="50" charset="-128"/>
              </a:rPr>
              <a:t>　記述して送信</a:t>
            </a:r>
            <a:endParaRPr kumimoji="1" lang="en-US" altLang="ja-JP" sz="2400" b="1" dirty="0">
              <a:solidFill>
                <a:schemeClr val="bg1"/>
              </a:solidFill>
              <a:latin typeface="メイリオ" panose="020B0604030504040204" pitchFamily="50" charset="-128"/>
              <a:ea typeface="メイリオ" panose="020B0604030504040204" pitchFamily="50" charset="-128"/>
            </a:endParaRPr>
          </a:p>
        </p:txBody>
      </p:sp>
      <p:sp>
        <p:nvSpPr>
          <p:cNvPr id="16" name="正方形/長方形 15"/>
          <p:cNvSpPr/>
          <p:nvPr/>
        </p:nvSpPr>
        <p:spPr>
          <a:xfrm>
            <a:off x="4952998" y="1341304"/>
            <a:ext cx="4561219" cy="107800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4953000" y="5654877"/>
            <a:ext cx="4578286" cy="88586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p:cNvSpPr txBox="1"/>
          <p:nvPr/>
        </p:nvSpPr>
        <p:spPr>
          <a:xfrm>
            <a:off x="5225278" y="5370417"/>
            <a:ext cx="3580925" cy="930236"/>
          </a:xfrm>
          <a:prstGeom prst="wedgeRectCallout">
            <a:avLst>
              <a:gd name="adj1" fmla="val -21868"/>
              <a:gd name="adj2" fmla="val -72660"/>
            </a:avLst>
          </a:prstGeom>
          <a:solidFill>
            <a:schemeClr val="bg2"/>
          </a:solidFill>
        </p:spPr>
        <p:txBody>
          <a:bodyPr wrap="square" tIns="144000" rtlCol="0">
            <a:spAutoFit/>
          </a:bodyPr>
          <a:lstStyle/>
          <a:p>
            <a:r>
              <a:rPr kumimoji="1" lang="ja-JP" altLang="en-US" sz="2400" b="1" dirty="0">
                <a:solidFill>
                  <a:schemeClr val="bg1"/>
                </a:solidFill>
                <a:latin typeface="メイリオ" panose="020B0604030504040204" pitchFamily="50" charset="-128"/>
                <a:ea typeface="メイリオ" panose="020B0604030504040204" pitchFamily="50" charset="-128"/>
              </a:rPr>
              <a:t>②スレッドの返信で</a:t>
            </a:r>
            <a:endParaRPr kumimoji="1" lang="en-US" altLang="ja-JP" sz="2400" b="1" dirty="0">
              <a:solidFill>
                <a:schemeClr val="bg1"/>
              </a:solidFill>
              <a:latin typeface="メイリオ" panose="020B0604030504040204" pitchFamily="50" charset="-128"/>
              <a:ea typeface="メイリオ" panose="020B0604030504040204" pitchFamily="50" charset="-128"/>
            </a:endParaRPr>
          </a:p>
          <a:p>
            <a:r>
              <a:rPr kumimoji="1" lang="ja-JP" altLang="en-US" sz="2400" b="1" dirty="0">
                <a:solidFill>
                  <a:schemeClr val="bg1"/>
                </a:solidFill>
                <a:latin typeface="メイリオ" panose="020B0604030504040204" pitchFamily="50" charset="-128"/>
                <a:ea typeface="メイリオ" panose="020B0604030504040204" pitchFamily="50" charset="-128"/>
              </a:rPr>
              <a:t>　検索結果が表示される</a:t>
            </a:r>
            <a:endParaRPr kumimoji="1" lang="en-US" altLang="ja-JP" sz="2400" b="1"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3861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25</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5. </a:t>
            </a:r>
            <a:r>
              <a:rPr kumimoji="1" lang="ja-JP" altLang="en-US" dirty="0">
                <a:latin typeface="メイリオ" panose="020B0604030504040204" pitchFamily="50" charset="-128"/>
                <a:ea typeface="メイリオ" panose="020B0604030504040204" pitchFamily="50" charset="-128"/>
              </a:rPr>
              <a:t>アプリ検証</a:t>
            </a:r>
          </a:p>
        </p:txBody>
      </p:sp>
      <p:sp>
        <p:nvSpPr>
          <p:cNvPr id="2" name="テキスト ボックス 1">
            <a:extLst>
              <a:ext uri="{FF2B5EF4-FFF2-40B4-BE49-F238E27FC236}">
                <a16:creationId xmlns:a16="http://schemas.microsoft.com/office/drawing/2014/main" id="{858A47A6-9E7E-1A46-CDBE-9D9FAA0BD697}"/>
              </a:ext>
            </a:extLst>
          </p:cNvPr>
          <p:cNvSpPr txBox="1"/>
          <p:nvPr/>
        </p:nvSpPr>
        <p:spPr>
          <a:xfrm>
            <a:off x="954001" y="943391"/>
            <a:ext cx="1944303"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検証方法</a:t>
            </a:r>
          </a:p>
        </p:txBody>
      </p:sp>
      <p:sp>
        <p:nvSpPr>
          <p:cNvPr id="3" name="テキスト ボックス 2">
            <a:extLst>
              <a:ext uri="{FF2B5EF4-FFF2-40B4-BE49-F238E27FC236}">
                <a16:creationId xmlns:a16="http://schemas.microsoft.com/office/drawing/2014/main" id="{68657FCD-D1E9-4214-2460-981BC75A1F7E}"/>
              </a:ext>
            </a:extLst>
          </p:cNvPr>
          <p:cNvSpPr txBox="1"/>
          <p:nvPr/>
        </p:nvSpPr>
        <p:spPr>
          <a:xfrm>
            <a:off x="1088755" y="1359506"/>
            <a:ext cx="8294775" cy="1046440"/>
          </a:xfrm>
          <a:prstGeom prst="rect">
            <a:avLst/>
          </a:prstGeom>
          <a:noFill/>
        </p:spPr>
        <p:txBody>
          <a:bodyPr wrap="square" rtlCol="0">
            <a:spAutoFit/>
          </a:bodyPr>
          <a:lstStyle/>
          <a:p>
            <a:pPr marR="0" algn="l" rtl="0">
              <a:spcBef>
                <a:spcPts val="0"/>
              </a:spcBef>
              <a:spcAft>
                <a:spcPts val="0"/>
              </a:spcAft>
            </a:pPr>
            <a:r>
              <a:rPr kumimoji="1" lang="ja-JP" altLang="ja-JP" sz="2400" i="0" dirty="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計</a:t>
            </a:r>
            <a:r>
              <a:rPr kumimoji="1" lang="en-US" altLang="ja-JP" sz="2400" i="0" dirty="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9</a:t>
            </a:r>
            <a:r>
              <a:rPr kumimoji="1" lang="ja-JP" altLang="ja-JP" sz="2400" i="0" dirty="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名（アプリ使用</a:t>
            </a:r>
            <a:r>
              <a:rPr kumimoji="1" lang="en-US" altLang="ja-JP" sz="2400" i="0" dirty="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5</a:t>
            </a:r>
            <a:r>
              <a:rPr kumimoji="1" lang="ja-JP" altLang="ja-JP" sz="2400" i="0" dirty="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名、アプリ未使用</a:t>
            </a:r>
            <a:r>
              <a:rPr kumimoji="1" lang="en-US" altLang="ja-JP" sz="2400" i="0" dirty="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4</a:t>
            </a:r>
            <a:r>
              <a:rPr kumimoji="1" lang="ja-JP" altLang="ja-JP" sz="2400" i="0" dirty="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名）の社員に</a:t>
            </a:r>
            <a:endParaRPr lang="ja-JP" altLang="ja-JP" sz="2400" dirty="0">
              <a:solidFill>
                <a:schemeClr val="tx1">
                  <a:lumMod val="85000"/>
                  <a:lumOff val="15000"/>
                </a:schemeClr>
              </a:solidFill>
              <a:effectLst/>
              <a:latin typeface="メイリオ" panose="020B0604030504040204" pitchFamily="50" charset="-128"/>
              <a:ea typeface="メイリオ" panose="020B0604030504040204" pitchFamily="50" charset="-128"/>
            </a:endParaRPr>
          </a:p>
          <a:p>
            <a:pPr marR="0" algn="l" rtl="0">
              <a:spcBef>
                <a:spcPts val="0"/>
              </a:spcBef>
              <a:spcAft>
                <a:spcPts val="0"/>
              </a:spcAft>
            </a:pPr>
            <a:r>
              <a:rPr kumimoji="1" lang="ja-JP" altLang="ja-JP" sz="2400" i="0" dirty="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あらかじめ指定した内容の調査を依頼。</a:t>
            </a:r>
            <a:endParaRPr kumimoji="1" lang="en-US" altLang="ja-JP" sz="2400" i="0" dirty="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endParaRPr>
          </a:p>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※2</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回目の検証については計</a:t>
            </a: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8</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名（</a:t>
            </a:r>
            <a:r>
              <a:rPr kumimoji="1" lang="ja-JP" altLang="ja-JP" dirty="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アプリ使用</a:t>
            </a: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4</a:t>
            </a:r>
            <a:r>
              <a:rPr kumimoji="1" lang="ja-JP" altLang="ja-JP" dirty="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名、アプリ未使用</a:t>
            </a: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4</a:t>
            </a:r>
            <a:r>
              <a:rPr kumimoji="1" lang="ja-JP" altLang="ja-JP" dirty="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名</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a:t>
            </a:r>
            <a:endParaRPr lang="ja-JP" altLang="ja-JP" dirty="0">
              <a:solidFill>
                <a:schemeClr val="tx1">
                  <a:lumMod val="85000"/>
                  <a:lumOff val="15000"/>
                </a:schemeClr>
              </a:solidFill>
              <a:effectLst/>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147ACA22-6EF2-E587-52CB-4B4160A62D14}"/>
              </a:ext>
            </a:extLst>
          </p:cNvPr>
          <p:cNvSpPr txBox="1"/>
          <p:nvPr/>
        </p:nvSpPr>
        <p:spPr>
          <a:xfrm>
            <a:off x="954000" y="2713671"/>
            <a:ext cx="1944303"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検証内容</a:t>
            </a:r>
          </a:p>
        </p:txBody>
      </p:sp>
      <p:sp>
        <p:nvSpPr>
          <p:cNvPr id="7" name="テキスト ボックス 6">
            <a:extLst>
              <a:ext uri="{FF2B5EF4-FFF2-40B4-BE49-F238E27FC236}">
                <a16:creationId xmlns:a16="http://schemas.microsoft.com/office/drawing/2014/main" id="{63AE99EA-CC26-9A84-2583-7861C4A7A2F8}"/>
              </a:ext>
            </a:extLst>
          </p:cNvPr>
          <p:cNvSpPr txBox="1"/>
          <p:nvPr/>
        </p:nvSpPr>
        <p:spPr>
          <a:xfrm>
            <a:off x="1088755" y="3061752"/>
            <a:ext cx="5648930" cy="830997"/>
          </a:xfrm>
          <a:prstGeom prst="rect">
            <a:avLst/>
          </a:prstGeom>
          <a:noFill/>
        </p:spPr>
        <p:txBody>
          <a:bodyPr wrap="square" rtlCol="0">
            <a:spAutoFit/>
          </a:bodyPr>
          <a:lstStyle/>
          <a:p>
            <a:pPr marR="0" algn="l" rtl="0">
              <a:spcBef>
                <a:spcPts val="0"/>
              </a:spcBef>
              <a:spcAft>
                <a:spcPts val="0"/>
              </a:spcAft>
            </a:pPr>
            <a:r>
              <a:rPr kumimoji="1" lang="ja-JP" altLang="en-US" sz="2400" i="0" dirty="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調査時間</a:t>
            </a:r>
            <a:endParaRPr kumimoji="1" lang="en-US" altLang="ja-JP" sz="2400" i="0" dirty="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endParaRPr>
          </a:p>
          <a:p>
            <a:pPr marR="0" algn="l" rtl="0">
              <a:spcBef>
                <a:spcPts val="0"/>
              </a:spcBef>
              <a:spcAft>
                <a:spcPts val="0"/>
              </a:spcAft>
            </a:pPr>
            <a:r>
              <a:rPr kumimoji="1" lang="ja-JP" altLang="en-US" sz="2400" i="0" dirty="0">
                <a:solidFill>
                  <a:schemeClr val="tx1">
                    <a:lumMod val="85000"/>
                    <a:lumOff val="15000"/>
                  </a:schemeClr>
                </a:solidFill>
                <a:effectLst/>
                <a:latin typeface="メイリオ" panose="020B0604030504040204" pitchFamily="50" charset="-128"/>
                <a:ea typeface="メイリオ" panose="020B0604030504040204" pitchFamily="50" charset="-128"/>
                <a:cs typeface="Arial" panose="020B0604020202020204" pitchFamily="34" charset="0"/>
              </a:rPr>
              <a:t>検索結果の精度</a:t>
            </a:r>
            <a:endParaRPr lang="ja-JP" altLang="ja-JP" sz="2400" dirty="0">
              <a:solidFill>
                <a:schemeClr val="tx1">
                  <a:lumMod val="85000"/>
                  <a:lumOff val="15000"/>
                </a:schemeClr>
              </a:solidFill>
              <a:effectLst/>
              <a:latin typeface="メイリオ" panose="020B0604030504040204" pitchFamily="50" charset="-128"/>
              <a:ea typeface="メイリオ" panose="020B0604030504040204" pitchFamily="50" charset="-128"/>
            </a:endParaRPr>
          </a:p>
        </p:txBody>
      </p:sp>
      <p:grpSp>
        <p:nvGrpSpPr>
          <p:cNvPr id="4" name="グループ化 3"/>
          <p:cNvGrpSpPr/>
          <p:nvPr/>
        </p:nvGrpSpPr>
        <p:grpSpPr>
          <a:xfrm>
            <a:off x="1204762" y="4035645"/>
            <a:ext cx="7496477" cy="2307423"/>
            <a:chOff x="1433161" y="4035645"/>
            <a:chExt cx="7496477" cy="2307423"/>
          </a:xfrm>
        </p:grpSpPr>
        <p:sp>
          <p:nvSpPr>
            <p:cNvPr id="11" name="楕円 10">
              <a:extLst>
                <a:ext uri="{FF2B5EF4-FFF2-40B4-BE49-F238E27FC236}">
                  <a16:creationId xmlns:a16="http://schemas.microsoft.com/office/drawing/2014/main" id="{82C402F4-FCBB-33FA-75C3-71136040FE83}"/>
                </a:ext>
              </a:extLst>
            </p:cNvPr>
            <p:cNvSpPr/>
            <p:nvPr/>
          </p:nvSpPr>
          <p:spPr>
            <a:xfrm>
              <a:off x="1433161" y="4035645"/>
              <a:ext cx="3465096" cy="2307423"/>
            </a:xfrm>
            <a:prstGeom prst="ellipse">
              <a:avLst/>
            </a:prstGeom>
            <a:solidFill>
              <a:schemeClr val="bg2">
                <a:lumMod val="20000"/>
                <a:lumOff val="80000"/>
              </a:schemeClr>
            </a:solidFill>
            <a:ln>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12" name="楕円 11">
              <a:extLst>
                <a:ext uri="{FF2B5EF4-FFF2-40B4-BE49-F238E27FC236}">
                  <a16:creationId xmlns:a16="http://schemas.microsoft.com/office/drawing/2014/main" id="{A50E4559-27E1-2BB2-FA4E-7AF4C5A6DCFE}"/>
                </a:ext>
              </a:extLst>
            </p:cNvPr>
            <p:cNvSpPr/>
            <p:nvPr/>
          </p:nvSpPr>
          <p:spPr>
            <a:xfrm>
              <a:off x="5464542" y="4035645"/>
              <a:ext cx="3465096" cy="2307423"/>
            </a:xfrm>
            <a:prstGeom prst="ellipse">
              <a:avLst/>
            </a:prstGeom>
            <a:noFill/>
            <a:ln>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pic>
          <p:nvPicPr>
            <p:cNvPr id="16" name="図 15" descr="アイコン&#10;&#10;自動的に生成された説明">
              <a:extLst>
                <a:ext uri="{FF2B5EF4-FFF2-40B4-BE49-F238E27FC236}">
                  <a16:creationId xmlns:a16="http://schemas.microsoft.com/office/drawing/2014/main" id="{274C3AE6-DDC8-CE90-AAB5-66F6A75190B5}"/>
                </a:ext>
              </a:extLst>
            </p:cNvPr>
            <p:cNvPicPr>
              <a:picLocks noChangeAspect="1"/>
            </p:cNvPicPr>
            <p:nvPr/>
          </p:nvPicPr>
          <p:blipFill>
            <a:blip r:embed="rId3"/>
            <a:stretch>
              <a:fillRect/>
            </a:stretch>
          </p:blipFill>
          <p:spPr>
            <a:xfrm>
              <a:off x="1996787" y="4687429"/>
              <a:ext cx="2337841" cy="1135814"/>
            </a:xfrm>
            <a:prstGeom prst="rect">
              <a:avLst/>
            </a:prstGeom>
          </p:spPr>
        </p:pic>
        <p:grpSp>
          <p:nvGrpSpPr>
            <p:cNvPr id="23" name="グループ化 22">
              <a:extLst>
                <a:ext uri="{FF2B5EF4-FFF2-40B4-BE49-F238E27FC236}">
                  <a16:creationId xmlns:a16="http://schemas.microsoft.com/office/drawing/2014/main" id="{EB2A3B67-04C2-601D-585B-C28535D529DB}"/>
                </a:ext>
              </a:extLst>
            </p:cNvPr>
            <p:cNvGrpSpPr>
              <a:grpSpLocks noChangeAspect="1"/>
            </p:cNvGrpSpPr>
            <p:nvPr/>
          </p:nvGrpSpPr>
          <p:grpSpPr>
            <a:xfrm>
              <a:off x="6088412" y="4562206"/>
              <a:ext cx="2356015" cy="1345589"/>
              <a:chOff x="5205106" y="5265570"/>
              <a:chExt cx="1761787" cy="1006208"/>
            </a:xfrm>
          </p:grpSpPr>
          <p:pic>
            <p:nvPicPr>
              <p:cNvPr id="18" name="図 17" descr="アイコン&#10;&#10;自動的に生成された説明">
                <a:extLst>
                  <a:ext uri="{FF2B5EF4-FFF2-40B4-BE49-F238E27FC236}">
                    <a16:creationId xmlns:a16="http://schemas.microsoft.com/office/drawing/2014/main" id="{6DE00738-713F-BC7F-4414-FEF0A9AEC5CE}"/>
                  </a:ext>
                </a:extLst>
              </p:cNvPr>
              <p:cNvPicPr>
                <a:picLocks noChangeAspect="1"/>
              </p:cNvPicPr>
              <p:nvPr/>
            </p:nvPicPr>
            <p:blipFill rotWithShape="1">
              <a:blip r:embed="rId4"/>
              <a:srcRect t="-1427" r="56136" b="58946"/>
              <a:stretch/>
            </p:blipFill>
            <p:spPr>
              <a:xfrm>
                <a:off x="5205106" y="5265570"/>
                <a:ext cx="694888" cy="624770"/>
              </a:xfrm>
              <a:prstGeom prst="rect">
                <a:avLst/>
              </a:prstGeom>
            </p:spPr>
          </p:pic>
          <p:pic>
            <p:nvPicPr>
              <p:cNvPr id="20" name="図 19" descr="アイコン&#10;&#10;中程度の精度で自動的に生成された説明">
                <a:extLst>
                  <a:ext uri="{FF2B5EF4-FFF2-40B4-BE49-F238E27FC236}">
                    <a16:creationId xmlns:a16="http://schemas.microsoft.com/office/drawing/2014/main" id="{990851CB-A424-F77D-BE0C-7889A1A441B3}"/>
                  </a:ext>
                </a:extLst>
              </p:cNvPr>
              <p:cNvPicPr>
                <a:picLocks noChangeAspect="1"/>
              </p:cNvPicPr>
              <p:nvPr/>
            </p:nvPicPr>
            <p:blipFill>
              <a:blip r:embed="rId5"/>
              <a:stretch>
                <a:fillRect/>
              </a:stretch>
            </p:blipFill>
            <p:spPr>
              <a:xfrm>
                <a:off x="5899994" y="5265570"/>
                <a:ext cx="1066899" cy="1006208"/>
              </a:xfrm>
              <a:prstGeom prst="roundRect">
                <a:avLst/>
              </a:prstGeom>
            </p:spPr>
          </p:pic>
        </p:grpSp>
        <p:sp>
          <p:nvSpPr>
            <p:cNvPr id="21" name="テキスト ボックス 20">
              <a:extLst>
                <a:ext uri="{FF2B5EF4-FFF2-40B4-BE49-F238E27FC236}">
                  <a16:creationId xmlns:a16="http://schemas.microsoft.com/office/drawing/2014/main" id="{74F57364-4168-4B63-F60E-A6E90A221AC9}"/>
                </a:ext>
              </a:extLst>
            </p:cNvPr>
            <p:cNvSpPr txBox="1"/>
            <p:nvPr/>
          </p:nvSpPr>
          <p:spPr>
            <a:xfrm>
              <a:off x="2432742" y="4171621"/>
              <a:ext cx="1465930" cy="400110"/>
            </a:xfrm>
            <a:prstGeom prst="rect">
              <a:avLst/>
            </a:prstGeom>
            <a:noFill/>
          </p:spPr>
          <p:txBody>
            <a:bodyPr wrap="square" rtlCol="0">
              <a:spAutoFit/>
            </a:bodyPr>
            <a:lstStyle/>
            <a:p>
              <a:pPr>
                <a:buClr>
                  <a:schemeClr val="bg2"/>
                </a:buClr>
              </a:pPr>
              <a:r>
                <a:rPr kumimoji="1" lang="ja-JP" altLang="en-US" sz="2000" b="1" dirty="0">
                  <a:solidFill>
                    <a:srgbClr val="0070C0"/>
                  </a:solidFill>
                  <a:latin typeface="メイリオ" panose="020B0604030504040204" pitchFamily="50" charset="-128"/>
                  <a:ea typeface="メイリオ" panose="020B0604030504040204" pitchFamily="50" charset="-128"/>
                </a:rPr>
                <a:t>アプリ使用</a:t>
              </a:r>
            </a:p>
          </p:txBody>
        </p:sp>
        <p:sp>
          <p:nvSpPr>
            <p:cNvPr id="22" name="テキスト ボックス 21">
              <a:extLst>
                <a:ext uri="{FF2B5EF4-FFF2-40B4-BE49-F238E27FC236}">
                  <a16:creationId xmlns:a16="http://schemas.microsoft.com/office/drawing/2014/main" id="{EA21034B-2818-3B39-C1C8-8CCF66789941}"/>
                </a:ext>
              </a:extLst>
            </p:cNvPr>
            <p:cNvSpPr txBox="1"/>
            <p:nvPr/>
          </p:nvSpPr>
          <p:spPr>
            <a:xfrm>
              <a:off x="6336139" y="4171621"/>
              <a:ext cx="1721902" cy="400110"/>
            </a:xfrm>
            <a:prstGeom prst="rect">
              <a:avLst/>
            </a:prstGeom>
            <a:noFill/>
          </p:spPr>
          <p:txBody>
            <a:bodyPr wrap="square" rtlCol="0">
              <a:spAutoFit/>
            </a:bodyPr>
            <a:lstStyle/>
            <a:p>
              <a:pPr>
                <a:buClr>
                  <a:schemeClr val="bg2"/>
                </a:buClr>
              </a:pPr>
              <a:r>
                <a:rPr kumimoji="1" lang="ja-JP" altLang="en-US" sz="2000" b="1" dirty="0">
                  <a:solidFill>
                    <a:srgbClr val="0070C0"/>
                  </a:solidFill>
                  <a:latin typeface="メイリオ" panose="020B0604030504040204" pitchFamily="50" charset="-128"/>
                  <a:ea typeface="メイリオ" panose="020B0604030504040204" pitchFamily="50" charset="-128"/>
                </a:rPr>
                <a:t>アプリ未使用</a:t>
              </a:r>
            </a:p>
          </p:txBody>
        </p:sp>
      </p:grpSp>
    </p:spTree>
    <p:extLst>
      <p:ext uri="{BB962C8B-B14F-4D97-AF65-F5344CB8AC3E}">
        <p14:creationId xmlns:p14="http://schemas.microsoft.com/office/powerpoint/2010/main" val="281166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26</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5. </a:t>
            </a:r>
            <a:r>
              <a:rPr kumimoji="1" lang="ja-JP" altLang="en-US" dirty="0">
                <a:latin typeface="メイリオ" panose="020B0604030504040204" pitchFamily="50" charset="-128"/>
                <a:ea typeface="メイリオ" panose="020B0604030504040204" pitchFamily="50" charset="-128"/>
              </a:rPr>
              <a:t>アプリ検証</a:t>
            </a:r>
          </a:p>
        </p:txBody>
      </p:sp>
      <p:sp>
        <p:nvSpPr>
          <p:cNvPr id="2" name="テキスト ボックス 1">
            <a:extLst>
              <a:ext uri="{FF2B5EF4-FFF2-40B4-BE49-F238E27FC236}">
                <a16:creationId xmlns:a16="http://schemas.microsoft.com/office/drawing/2014/main" id="{ED76D245-A5F5-F34A-5D40-88DF7A12CCE9}"/>
              </a:ext>
            </a:extLst>
          </p:cNvPr>
          <p:cNvSpPr txBox="1"/>
          <p:nvPr/>
        </p:nvSpPr>
        <p:spPr>
          <a:xfrm>
            <a:off x="3750496" y="1263052"/>
            <a:ext cx="2897533" cy="369332"/>
          </a:xfrm>
          <a:prstGeom prst="rect">
            <a:avLst/>
          </a:prstGeom>
          <a:noFill/>
        </p:spPr>
        <p:txBody>
          <a:bodyPr wrap="square" rtlCol="0">
            <a:spAutoFit/>
          </a:bodyPr>
          <a:lstStyle/>
          <a:p>
            <a:r>
              <a:rPr kumimoji="1" lang="en-US" altLang="ja-JP" sz="1800" b="1" dirty="0">
                <a:latin typeface="メイリオ" panose="020B0604030504040204" pitchFamily="50" charset="-128"/>
                <a:ea typeface="メイリオ" panose="020B0604030504040204" pitchFamily="50" charset="-128"/>
              </a:rPr>
              <a:t>1</a:t>
            </a:r>
            <a:r>
              <a:rPr kumimoji="1" lang="ja-JP" altLang="en-US" sz="1800" b="1" dirty="0">
                <a:latin typeface="メイリオ" panose="020B0604030504040204" pitchFamily="50" charset="-128"/>
                <a:ea typeface="メイリオ" panose="020B0604030504040204" pitchFamily="50" charset="-128"/>
              </a:rPr>
              <a:t>件当たりの平均調査時間</a:t>
            </a:r>
            <a:endParaRPr kumimoji="1" lang="en-US" altLang="ja-JP" sz="1800" b="1"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983156AD-4CF6-0EFB-74FC-902E6F459A7B}"/>
              </a:ext>
            </a:extLst>
          </p:cNvPr>
          <p:cNvSpPr txBox="1"/>
          <p:nvPr/>
        </p:nvSpPr>
        <p:spPr>
          <a:xfrm>
            <a:off x="954001" y="943391"/>
            <a:ext cx="4435684"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latin typeface="メイリオ" panose="020B0604030504040204" pitchFamily="50" charset="-128"/>
                <a:ea typeface="メイリオ" panose="020B0604030504040204" pitchFamily="50" charset="-128"/>
              </a:rPr>
              <a:t>検証結果（</a:t>
            </a:r>
            <a:r>
              <a:rPr kumimoji="1" lang="ja-JP" altLang="en-US" sz="1800" b="1" dirty="0">
                <a:latin typeface="メイリオ" panose="020B0604030504040204" pitchFamily="50" charset="-128"/>
                <a:ea typeface="メイリオ" panose="020B0604030504040204" pitchFamily="50" charset="-128"/>
              </a:rPr>
              <a:t>一般的な内容の調査時間</a:t>
            </a:r>
            <a:r>
              <a:rPr kumimoji="1" lang="ja-JP" altLang="en-US" sz="1800" dirty="0">
                <a:latin typeface="メイリオ" panose="020B0604030504040204" pitchFamily="50" charset="-128"/>
                <a:ea typeface="メイリオ" panose="020B0604030504040204" pitchFamily="50" charset="-128"/>
              </a:rPr>
              <a:t>）</a:t>
            </a:r>
          </a:p>
        </p:txBody>
      </p:sp>
      <p:graphicFrame>
        <p:nvGraphicFramePr>
          <p:cNvPr id="7" name="表 6">
            <a:extLst>
              <a:ext uri="{FF2B5EF4-FFF2-40B4-BE49-F238E27FC236}">
                <a16:creationId xmlns:a16="http://schemas.microsoft.com/office/drawing/2014/main" id="{AB0335AC-DAA2-FE6F-257C-F748D82ECE6A}"/>
              </a:ext>
            </a:extLst>
          </p:cNvPr>
          <p:cNvGraphicFramePr>
            <a:graphicFrameLocks noGrp="1"/>
          </p:cNvGraphicFramePr>
          <p:nvPr>
            <p:extLst>
              <p:ext uri="{D42A27DB-BD31-4B8C-83A1-F6EECF244321}">
                <p14:modId xmlns:p14="http://schemas.microsoft.com/office/powerpoint/2010/main" val="1675644389"/>
              </p:ext>
            </p:extLst>
          </p:nvPr>
        </p:nvGraphicFramePr>
        <p:xfrm>
          <a:off x="1245000" y="1620159"/>
          <a:ext cx="7908524" cy="3617760"/>
        </p:xfrm>
        <a:graphic>
          <a:graphicData uri="http://schemas.openxmlformats.org/drawingml/2006/table">
            <a:tbl>
              <a:tblPr firstRow="1" firstCol="1" bandRow="1">
                <a:tableStyleId>{2D5ABB26-0587-4C30-8999-92F81FD0307C}</a:tableStyleId>
              </a:tblPr>
              <a:tblGrid>
                <a:gridCol w="2785560">
                  <a:extLst>
                    <a:ext uri="{9D8B030D-6E8A-4147-A177-3AD203B41FA5}">
                      <a16:colId xmlns:a16="http://schemas.microsoft.com/office/drawing/2014/main" val="469212709"/>
                    </a:ext>
                  </a:extLst>
                </a:gridCol>
                <a:gridCol w="2561482">
                  <a:extLst>
                    <a:ext uri="{9D8B030D-6E8A-4147-A177-3AD203B41FA5}">
                      <a16:colId xmlns:a16="http://schemas.microsoft.com/office/drawing/2014/main" val="452922235"/>
                    </a:ext>
                  </a:extLst>
                </a:gridCol>
                <a:gridCol w="2561482">
                  <a:extLst>
                    <a:ext uri="{9D8B030D-6E8A-4147-A177-3AD203B41FA5}">
                      <a16:colId xmlns:a16="http://schemas.microsoft.com/office/drawing/2014/main" val="1037137930"/>
                    </a:ext>
                  </a:extLst>
                </a:gridCol>
              </a:tblGrid>
              <a:tr h="460096">
                <a:tc rowSpan="2">
                  <a:txBody>
                    <a:bodyPr/>
                    <a:lstStyle/>
                    <a:p>
                      <a:pPr algn="just"/>
                      <a:r>
                        <a:rPr lang="ja-JP" sz="1800" kern="100" dirty="0">
                          <a:solidFill>
                            <a:schemeClr val="bg1"/>
                          </a:solidFill>
                          <a:effectLst/>
                          <a:latin typeface="メイリオ" panose="020B0604030504040204" pitchFamily="50" charset="-128"/>
                          <a:ea typeface="メイリオ" panose="020B0604030504040204" pitchFamily="50" charset="-128"/>
                        </a:rPr>
                        <a:t>場面別検証内容</a:t>
                      </a:r>
                      <a:endParaRPr lang="ja-JP" sz="18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108000" marB="10800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2"/>
                    </a:solidFill>
                  </a:tcPr>
                </a:tc>
                <a:tc gridSpan="2">
                  <a:txBody>
                    <a:bodyPr/>
                    <a:lstStyle/>
                    <a:p>
                      <a:pPr algn="ctr"/>
                      <a:r>
                        <a:rPr lang="ja-JP" sz="1800" kern="100" dirty="0">
                          <a:solidFill>
                            <a:schemeClr val="bg1"/>
                          </a:solidFill>
                          <a:effectLst/>
                          <a:latin typeface="メイリオ" panose="020B0604030504040204" pitchFamily="50" charset="-128"/>
                          <a:ea typeface="メイリオ" panose="020B0604030504040204" pitchFamily="50" charset="-128"/>
                        </a:rPr>
                        <a:t>１件</a:t>
                      </a:r>
                      <a:r>
                        <a:rPr lang="ja-JP" altLang="en-US" sz="1800" kern="100" dirty="0">
                          <a:solidFill>
                            <a:schemeClr val="bg1"/>
                          </a:solidFill>
                          <a:effectLst/>
                          <a:latin typeface="メイリオ" panose="020B0604030504040204" pitchFamily="50" charset="-128"/>
                          <a:ea typeface="メイリオ" panose="020B0604030504040204" pitchFamily="50" charset="-128"/>
                        </a:rPr>
                        <a:t>あ</a:t>
                      </a:r>
                      <a:r>
                        <a:rPr lang="ja-JP" sz="1800" kern="100" dirty="0">
                          <a:solidFill>
                            <a:schemeClr val="bg1"/>
                          </a:solidFill>
                          <a:effectLst/>
                          <a:latin typeface="メイリオ" panose="020B0604030504040204" pitchFamily="50" charset="-128"/>
                          <a:ea typeface="メイリオ" panose="020B0604030504040204" pitchFamily="50" charset="-128"/>
                        </a:rPr>
                        <a:t>たりの検索に費やした時間（</a:t>
                      </a:r>
                      <a:r>
                        <a:rPr lang="ja-JP" altLang="en-US" sz="1800" kern="100" dirty="0">
                          <a:solidFill>
                            <a:schemeClr val="bg1"/>
                          </a:solidFill>
                          <a:effectLst/>
                          <a:latin typeface="メイリオ" panose="020B0604030504040204" pitchFamily="50" charset="-128"/>
                          <a:ea typeface="メイリオ" panose="020B0604030504040204" pitchFamily="50" charset="-128"/>
                        </a:rPr>
                        <a:t>秒</a:t>
                      </a:r>
                      <a:r>
                        <a:rPr lang="ja-JP" sz="1800" kern="100" dirty="0">
                          <a:solidFill>
                            <a:schemeClr val="bg1"/>
                          </a:solidFill>
                          <a:effectLst/>
                          <a:latin typeface="メイリオ" panose="020B0604030504040204" pitchFamily="50" charset="-128"/>
                          <a:ea typeface="メイリオ" panose="020B0604030504040204" pitchFamily="50" charset="-128"/>
                        </a:rPr>
                        <a:t>）</a:t>
                      </a:r>
                      <a:endParaRPr lang="ja-JP" sz="18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108000" marB="10800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bg2"/>
                    </a:solidFill>
                  </a:tcPr>
                </a:tc>
                <a:tc hMerge="1">
                  <a:txBody>
                    <a:bodyPr/>
                    <a:lstStyle/>
                    <a:p>
                      <a:endParaRPr kumimoji="1" lang="ja-JP" altLang="en-US"/>
                    </a:p>
                  </a:txBody>
                  <a:tcPr/>
                </a:tc>
                <a:extLst>
                  <a:ext uri="{0D108BD9-81ED-4DB2-BD59-A6C34878D82A}">
                    <a16:rowId xmlns:a16="http://schemas.microsoft.com/office/drawing/2014/main" val="1329351248"/>
                  </a:ext>
                </a:extLst>
              </a:tr>
              <a:tr h="460096">
                <a:tc vMerge="1">
                  <a:txBody>
                    <a:bodyPr/>
                    <a:lstStyle/>
                    <a:p>
                      <a:endParaRPr kumimoji="1" lang="ja-JP" altLang="en-US"/>
                    </a:p>
                  </a:txBody>
                  <a:tcPr/>
                </a:tc>
                <a:tc>
                  <a:txBody>
                    <a:bodyPr/>
                    <a:lstStyle/>
                    <a:p>
                      <a:pPr algn="ctr"/>
                      <a:r>
                        <a:rPr lang="ja-JP" sz="1800" kern="100" dirty="0">
                          <a:solidFill>
                            <a:schemeClr val="bg1"/>
                          </a:solidFill>
                          <a:effectLst/>
                          <a:latin typeface="メイリオ" panose="020B0604030504040204" pitchFamily="50" charset="-128"/>
                          <a:ea typeface="メイリオ" panose="020B0604030504040204" pitchFamily="50" charset="-128"/>
                        </a:rPr>
                        <a:t>アプリ使用</a:t>
                      </a:r>
                      <a:endParaRPr lang="ja-JP" sz="18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108000" marB="10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60000"/>
                        <a:lumOff val="40000"/>
                      </a:schemeClr>
                    </a:solidFill>
                  </a:tcPr>
                </a:tc>
                <a:tc>
                  <a:txBody>
                    <a:bodyPr/>
                    <a:lstStyle/>
                    <a:p>
                      <a:pPr algn="ctr"/>
                      <a:r>
                        <a:rPr lang="ja-JP" sz="1800" kern="100" dirty="0">
                          <a:solidFill>
                            <a:schemeClr val="bg1"/>
                          </a:solidFill>
                          <a:effectLst/>
                          <a:latin typeface="メイリオ" panose="020B0604030504040204" pitchFamily="50" charset="-128"/>
                          <a:ea typeface="メイリオ" panose="020B0604030504040204" pitchFamily="50" charset="-128"/>
                        </a:rPr>
                        <a:t>アプリ未使用</a:t>
                      </a:r>
                      <a:endParaRPr lang="ja-JP" sz="18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108000" marB="10800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2">
                        <a:lumMod val="60000"/>
                        <a:lumOff val="40000"/>
                      </a:schemeClr>
                    </a:solidFill>
                  </a:tcPr>
                </a:tc>
                <a:extLst>
                  <a:ext uri="{0D108BD9-81ED-4DB2-BD59-A6C34878D82A}">
                    <a16:rowId xmlns:a16="http://schemas.microsoft.com/office/drawing/2014/main" val="1697391905"/>
                  </a:ext>
                </a:extLst>
              </a:tr>
              <a:tr h="460096">
                <a:tc>
                  <a:txBody>
                    <a:bodyPr/>
                    <a:lstStyle/>
                    <a:p>
                      <a:pPr indent="133350" algn="just"/>
                      <a:r>
                        <a:rPr lang="ja-JP" sz="4000" b="0" kern="100" dirty="0">
                          <a:solidFill>
                            <a:schemeClr val="bg1"/>
                          </a:solidFill>
                          <a:effectLst/>
                          <a:latin typeface="メイリオ" panose="020B0604030504040204" pitchFamily="50" charset="-128"/>
                          <a:ea typeface="メイリオ" panose="020B0604030504040204" pitchFamily="50" charset="-128"/>
                        </a:rPr>
                        <a:t>全体</a:t>
                      </a:r>
                      <a:endParaRPr lang="ja-JP" sz="4000" b="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4000" b="1" kern="100" dirty="0">
                          <a:solidFill>
                            <a:srgbClr val="0070C0"/>
                          </a:solidFill>
                          <a:effectLst/>
                          <a:latin typeface="メイリオ" panose="020B0604030504040204" pitchFamily="50" charset="-128"/>
                          <a:ea typeface="メイリオ" panose="020B0604030504040204" pitchFamily="50" charset="-128"/>
                        </a:rPr>
                        <a:t>70.8</a:t>
                      </a:r>
                      <a:endParaRPr lang="ja-JP" sz="4000" b="1" kern="100" dirty="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noFill/>
                  </a:tcPr>
                </a:tc>
                <a:tc>
                  <a:txBody>
                    <a:bodyPr/>
                    <a:lstStyle/>
                    <a:p>
                      <a:pPr algn="ctr"/>
                      <a:r>
                        <a:rPr lang="en-US" altLang="ja-JP" sz="4000" b="1" kern="100" dirty="0">
                          <a:solidFill>
                            <a:srgbClr val="0070C0"/>
                          </a:solidFill>
                          <a:effectLst/>
                          <a:latin typeface="メイリオ" panose="020B0604030504040204" pitchFamily="50" charset="-128"/>
                          <a:ea typeface="メイリオ" panose="020B0604030504040204" pitchFamily="50" charset="-128"/>
                          <a:cs typeface="+mn-cs"/>
                        </a:rPr>
                        <a:t>93</a:t>
                      </a:r>
                      <a:endParaRPr lang="ja-JP" sz="4000" b="1" kern="100" dirty="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657182085"/>
                  </a:ext>
                </a:extLst>
              </a:tr>
              <a:tr h="460096">
                <a:tc>
                  <a:txBody>
                    <a:bodyPr/>
                    <a:lstStyle/>
                    <a:p>
                      <a:pPr indent="133350" algn="just"/>
                      <a:r>
                        <a:rPr lang="ja-JP" sz="1600" kern="100" dirty="0">
                          <a:solidFill>
                            <a:schemeClr val="bg1"/>
                          </a:solidFill>
                          <a:effectLst/>
                          <a:latin typeface="メイリオ" panose="020B0604030504040204" pitchFamily="50" charset="-128"/>
                          <a:ea typeface="メイリオ" panose="020B0604030504040204" pitchFamily="50" charset="-128"/>
                        </a:rPr>
                        <a:t>案件関連</a:t>
                      </a:r>
                      <a:endParaRPr lang="ja-JP" sz="16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1600" kern="100" dirty="0">
                          <a:solidFill>
                            <a:schemeClr val="tx1">
                              <a:lumMod val="65000"/>
                              <a:lumOff val="35000"/>
                            </a:schemeClr>
                          </a:solidFill>
                          <a:effectLst/>
                          <a:latin typeface="メイリオ" panose="020B0604030504040204" pitchFamily="50" charset="-128"/>
                          <a:ea typeface="メイリオ" panose="020B0604030504040204" pitchFamily="50" charset="-128"/>
                        </a:rPr>
                        <a:t>64.8</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sz="1600" kern="100" dirty="0">
                          <a:solidFill>
                            <a:schemeClr val="tx1">
                              <a:lumMod val="65000"/>
                              <a:lumOff val="35000"/>
                            </a:schemeClr>
                          </a:solidFill>
                          <a:effectLst/>
                          <a:latin typeface="メイリオ" panose="020B0604030504040204" pitchFamily="50" charset="-128"/>
                          <a:ea typeface="メイリオ" panose="020B0604030504040204" pitchFamily="50" charset="-128"/>
                        </a:rPr>
                        <a:t>103.2</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771383081"/>
                  </a:ext>
                </a:extLst>
              </a:tr>
              <a:tr h="460096">
                <a:tc>
                  <a:txBody>
                    <a:bodyPr/>
                    <a:lstStyle/>
                    <a:p>
                      <a:pPr indent="133350" algn="just"/>
                      <a:r>
                        <a:rPr lang="ja-JP" sz="1600" kern="100" dirty="0">
                          <a:solidFill>
                            <a:schemeClr val="bg1"/>
                          </a:solidFill>
                          <a:effectLst/>
                          <a:latin typeface="メイリオ" panose="020B0604030504040204" pitchFamily="50" charset="-128"/>
                          <a:ea typeface="メイリオ" panose="020B0604030504040204" pitchFamily="50" charset="-128"/>
                        </a:rPr>
                        <a:t>事務処理作業関連</a:t>
                      </a:r>
                      <a:endParaRPr lang="ja-JP" sz="16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1600" kern="100" dirty="0">
                          <a:solidFill>
                            <a:schemeClr val="tx1">
                              <a:lumMod val="65000"/>
                              <a:lumOff val="35000"/>
                            </a:schemeClr>
                          </a:solidFill>
                          <a:effectLst/>
                          <a:latin typeface="メイリオ" panose="020B0604030504040204" pitchFamily="50" charset="-128"/>
                          <a:ea typeface="メイリオ" panose="020B0604030504040204" pitchFamily="50" charset="-128"/>
                        </a:rPr>
                        <a:t>114.6</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sz="1600" kern="100" dirty="0">
                          <a:solidFill>
                            <a:schemeClr val="tx1">
                              <a:lumMod val="65000"/>
                              <a:lumOff val="35000"/>
                            </a:schemeClr>
                          </a:solidFill>
                          <a:effectLst/>
                          <a:latin typeface="メイリオ" panose="020B0604030504040204" pitchFamily="50" charset="-128"/>
                          <a:ea typeface="メイリオ" panose="020B0604030504040204" pitchFamily="50" charset="-128"/>
                        </a:rPr>
                        <a:t>64.8</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395649418"/>
                  </a:ext>
                </a:extLst>
              </a:tr>
              <a:tr h="460096">
                <a:tc>
                  <a:txBody>
                    <a:bodyPr/>
                    <a:lstStyle/>
                    <a:p>
                      <a:pPr indent="133350" algn="just"/>
                      <a:r>
                        <a:rPr lang="ja-JP" sz="1600" kern="100" dirty="0">
                          <a:solidFill>
                            <a:schemeClr val="bg1"/>
                          </a:solidFill>
                          <a:effectLst/>
                          <a:latin typeface="メイリオ" panose="020B0604030504040204" pitchFamily="50" charset="-128"/>
                          <a:ea typeface="メイリオ" panose="020B0604030504040204" pitchFamily="50" charset="-128"/>
                        </a:rPr>
                        <a:t>社内ナレッジ関連</a:t>
                      </a:r>
                      <a:endParaRPr lang="ja-JP" sz="16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60000"/>
                        <a:lumOff val="40000"/>
                      </a:schemeClr>
                    </a:solidFill>
                  </a:tcPr>
                </a:tc>
                <a:tc>
                  <a:txBody>
                    <a:bodyPr/>
                    <a:lstStyle/>
                    <a:p>
                      <a:pPr algn="ctr"/>
                      <a:r>
                        <a:rPr lang="en-US" sz="1600" kern="100" dirty="0">
                          <a:solidFill>
                            <a:schemeClr val="tx1">
                              <a:lumMod val="65000"/>
                              <a:lumOff val="35000"/>
                            </a:schemeClr>
                          </a:solidFill>
                          <a:effectLst/>
                          <a:latin typeface="メイリオ" panose="020B0604030504040204" pitchFamily="50" charset="-128"/>
                          <a:ea typeface="メイリオ" panose="020B0604030504040204" pitchFamily="50" charset="-128"/>
                        </a:rPr>
                        <a:t>51.6</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tcPr>
                </a:tc>
                <a:tc>
                  <a:txBody>
                    <a:bodyPr/>
                    <a:lstStyle/>
                    <a:p>
                      <a:pPr algn="ctr"/>
                      <a:r>
                        <a:rPr lang="en-US" sz="1600" kern="100" dirty="0">
                          <a:solidFill>
                            <a:schemeClr val="tx1">
                              <a:lumMod val="65000"/>
                              <a:lumOff val="35000"/>
                            </a:schemeClr>
                          </a:solidFill>
                          <a:effectLst/>
                          <a:latin typeface="メイリオ" panose="020B0604030504040204" pitchFamily="50" charset="-128"/>
                          <a:ea typeface="メイリオ" panose="020B0604030504040204" pitchFamily="50" charset="-128"/>
                        </a:rPr>
                        <a:t>102.6</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tcPr>
                </a:tc>
                <a:extLst>
                  <a:ext uri="{0D108BD9-81ED-4DB2-BD59-A6C34878D82A}">
                    <a16:rowId xmlns:a16="http://schemas.microsoft.com/office/drawing/2014/main" val="1734454251"/>
                  </a:ext>
                </a:extLst>
              </a:tr>
            </a:tbl>
          </a:graphicData>
        </a:graphic>
      </p:graphicFrame>
      <p:sp>
        <p:nvSpPr>
          <p:cNvPr id="11" name="テキスト ボックス 10">
            <a:extLst>
              <a:ext uri="{FF2B5EF4-FFF2-40B4-BE49-F238E27FC236}">
                <a16:creationId xmlns:a16="http://schemas.microsoft.com/office/drawing/2014/main" id="{A2ECB4E1-B89E-AD0A-8B80-C7C6D608645B}"/>
              </a:ext>
            </a:extLst>
          </p:cNvPr>
          <p:cNvSpPr txBox="1"/>
          <p:nvPr/>
        </p:nvSpPr>
        <p:spPr>
          <a:xfrm>
            <a:off x="954001" y="5340384"/>
            <a:ext cx="8504324" cy="1114902"/>
          </a:xfrm>
          <a:prstGeom prst="rect">
            <a:avLst/>
          </a:prstGeom>
          <a:solidFill>
            <a:srgbClr val="E7EFF9"/>
          </a:solidFill>
        </p:spPr>
        <p:txBody>
          <a:bodyPr wrap="square" tIns="144000" rtlCol="0">
            <a:spAutoFit/>
          </a:bodyPr>
          <a:lstStyle/>
          <a:p>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全体で</a:t>
            </a:r>
            <a:r>
              <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件の検索あたり</a:t>
            </a:r>
            <a:r>
              <a:rPr kumimoji="1" lang="en-US" altLang="ja-JP" sz="6000" b="1" dirty="0">
                <a:solidFill>
                  <a:srgbClr val="EA0000"/>
                </a:solidFill>
                <a:latin typeface="メイリオ" panose="020B0604030504040204" pitchFamily="50" charset="-128"/>
                <a:ea typeface="メイリオ" panose="020B0604030504040204" pitchFamily="50" charset="-128"/>
              </a:rPr>
              <a:t>22.2 </a:t>
            </a:r>
            <a:r>
              <a:rPr kumimoji="1" lang="en-US" altLang="ja-JP" sz="2800" b="1" dirty="0">
                <a:solidFill>
                  <a:srgbClr val="EA0000"/>
                </a:solidFill>
                <a:latin typeface="メイリオ" panose="020B0604030504040204" pitchFamily="50" charset="-128"/>
                <a:ea typeface="メイリオ" panose="020B0604030504040204" pitchFamily="50" charset="-128"/>
              </a:rPr>
              <a:t>(</a:t>
            </a:r>
            <a:r>
              <a:rPr kumimoji="1" lang="ja-JP" altLang="en-US" sz="2800" b="1" dirty="0">
                <a:solidFill>
                  <a:srgbClr val="EA0000"/>
                </a:solidFill>
                <a:latin typeface="メイリオ" panose="020B0604030504040204" pitchFamily="50" charset="-128"/>
                <a:ea typeface="メイリオ" panose="020B0604030504040204" pitchFamily="50" charset="-128"/>
              </a:rPr>
              <a:t>秒</a:t>
            </a:r>
            <a:r>
              <a:rPr kumimoji="1" lang="en-US" altLang="ja-JP" sz="2800" b="1" dirty="0">
                <a:solidFill>
                  <a:srgbClr val="EA0000"/>
                </a:solidFill>
                <a:latin typeface="メイリオ" panose="020B0604030504040204" pitchFamily="50" charset="-128"/>
                <a:ea typeface="メイリオ" panose="020B0604030504040204" pitchFamily="50" charset="-128"/>
              </a:rPr>
              <a:t>)</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の削減が可能</a:t>
            </a:r>
          </a:p>
        </p:txBody>
      </p:sp>
    </p:spTree>
    <p:extLst>
      <p:ext uri="{BB962C8B-B14F-4D97-AF65-F5344CB8AC3E}">
        <p14:creationId xmlns:p14="http://schemas.microsoft.com/office/powerpoint/2010/main" val="2282446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27</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5. </a:t>
            </a:r>
            <a:r>
              <a:rPr kumimoji="1" lang="ja-JP" altLang="en-US" dirty="0">
                <a:latin typeface="メイリオ" panose="020B0604030504040204" pitchFamily="50" charset="-128"/>
                <a:ea typeface="メイリオ" panose="020B0604030504040204" pitchFamily="50" charset="-128"/>
              </a:rPr>
              <a:t>アプリ検証</a:t>
            </a:r>
          </a:p>
        </p:txBody>
      </p:sp>
      <p:sp>
        <p:nvSpPr>
          <p:cNvPr id="2" name="テキスト ボックス 1">
            <a:extLst>
              <a:ext uri="{FF2B5EF4-FFF2-40B4-BE49-F238E27FC236}">
                <a16:creationId xmlns:a16="http://schemas.microsoft.com/office/drawing/2014/main" id="{ED76D245-A5F5-F34A-5D40-88DF7A12CCE9}"/>
              </a:ext>
            </a:extLst>
          </p:cNvPr>
          <p:cNvSpPr txBox="1"/>
          <p:nvPr/>
        </p:nvSpPr>
        <p:spPr>
          <a:xfrm>
            <a:off x="3750496" y="1263052"/>
            <a:ext cx="2897533" cy="369332"/>
          </a:xfrm>
          <a:prstGeom prst="rect">
            <a:avLst/>
          </a:prstGeom>
          <a:noFill/>
        </p:spPr>
        <p:txBody>
          <a:bodyPr wrap="square" rtlCol="0">
            <a:spAutoFit/>
          </a:bodyPr>
          <a:lstStyle/>
          <a:p>
            <a:r>
              <a:rPr kumimoji="1" lang="en-US" altLang="ja-JP" sz="1800" b="1"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1800" b="1" dirty="0">
                <a:solidFill>
                  <a:schemeClr val="tx1">
                    <a:lumMod val="85000"/>
                    <a:lumOff val="15000"/>
                  </a:schemeClr>
                </a:solidFill>
                <a:latin typeface="メイリオ" panose="020B0604030504040204" pitchFamily="50" charset="-128"/>
                <a:ea typeface="メイリオ" panose="020B0604030504040204" pitchFamily="50" charset="-128"/>
              </a:rPr>
              <a:t>件当たりの平均調査時間</a:t>
            </a:r>
            <a:endParaRPr kumimoji="1" lang="en-US" altLang="ja-JP" sz="18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983156AD-4CF6-0EFB-74FC-902E6F459A7B}"/>
              </a:ext>
            </a:extLst>
          </p:cNvPr>
          <p:cNvSpPr txBox="1"/>
          <p:nvPr/>
        </p:nvSpPr>
        <p:spPr>
          <a:xfrm>
            <a:off x="953999" y="943391"/>
            <a:ext cx="7258347"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検証結果（</a:t>
            </a:r>
            <a:r>
              <a:rPr kumimoji="1" lang="ja-JP" altLang="en-US" sz="1800" b="1" dirty="0">
                <a:solidFill>
                  <a:schemeClr val="tx1">
                    <a:lumMod val="85000"/>
                    <a:lumOff val="15000"/>
                  </a:schemeClr>
                </a:solidFill>
                <a:latin typeface="メイリオ" panose="020B0604030504040204" pitchFamily="50" charset="-128"/>
                <a:ea typeface="メイリオ" panose="020B0604030504040204" pitchFamily="50" charset="-128"/>
              </a:rPr>
              <a:t>検索で上位に表示されない情報の調査時間</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a:t>
            </a:r>
          </a:p>
        </p:txBody>
      </p:sp>
      <p:graphicFrame>
        <p:nvGraphicFramePr>
          <p:cNvPr id="7" name="表 6">
            <a:extLst>
              <a:ext uri="{FF2B5EF4-FFF2-40B4-BE49-F238E27FC236}">
                <a16:creationId xmlns:a16="http://schemas.microsoft.com/office/drawing/2014/main" id="{AB0335AC-DAA2-FE6F-257C-F748D82ECE6A}"/>
              </a:ext>
            </a:extLst>
          </p:cNvPr>
          <p:cNvGraphicFramePr>
            <a:graphicFrameLocks noGrp="1"/>
          </p:cNvGraphicFramePr>
          <p:nvPr>
            <p:extLst>
              <p:ext uri="{D42A27DB-BD31-4B8C-83A1-F6EECF244321}">
                <p14:modId xmlns:p14="http://schemas.microsoft.com/office/powerpoint/2010/main" val="89855128"/>
              </p:ext>
            </p:extLst>
          </p:nvPr>
        </p:nvGraphicFramePr>
        <p:xfrm>
          <a:off x="1245000" y="1620159"/>
          <a:ext cx="7908524" cy="3617760"/>
        </p:xfrm>
        <a:graphic>
          <a:graphicData uri="http://schemas.openxmlformats.org/drawingml/2006/table">
            <a:tbl>
              <a:tblPr firstRow="1" firstCol="1" bandRow="1">
                <a:tableStyleId>{2D5ABB26-0587-4C30-8999-92F81FD0307C}</a:tableStyleId>
              </a:tblPr>
              <a:tblGrid>
                <a:gridCol w="2785560">
                  <a:extLst>
                    <a:ext uri="{9D8B030D-6E8A-4147-A177-3AD203B41FA5}">
                      <a16:colId xmlns:a16="http://schemas.microsoft.com/office/drawing/2014/main" val="469212709"/>
                    </a:ext>
                  </a:extLst>
                </a:gridCol>
                <a:gridCol w="2561482">
                  <a:extLst>
                    <a:ext uri="{9D8B030D-6E8A-4147-A177-3AD203B41FA5}">
                      <a16:colId xmlns:a16="http://schemas.microsoft.com/office/drawing/2014/main" val="452922235"/>
                    </a:ext>
                  </a:extLst>
                </a:gridCol>
                <a:gridCol w="2561482">
                  <a:extLst>
                    <a:ext uri="{9D8B030D-6E8A-4147-A177-3AD203B41FA5}">
                      <a16:colId xmlns:a16="http://schemas.microsoft.com/office/drawing/2014/main" val="1037137930"/>
                    </a:ext>
                  </a:extLst>
                </a:gridCol>
              </a:tblGrid>
              <a:tr h="460096">
                <a:tc rowSpan="2">
                  <a:txBody>
                    <a:bodyPr/>
                    <a:lstStyle/>
                    <a:p>
                      <a:pPr algn="just"/>
                      <a:r>
                        <a:rPr lang="ja-JP" sz="1800" kern="100" dirty="0">
                          <a:solidFill>
                            <a:schemeClr val="bg1"/>
                          </a:solidFill>
                          <a:effectLst/>
                          <a:latin typeface="メイリオ" panose="020B0604030504040204" pitchFamily="50" charset="-128"/>
                          <a:ea typeface="メイリオ" panose="020B0604030504040204" pitchFamily="50" charset="-128"/>
                        </a:rPr>
                        <a:t>場面別検証内容</a:t>
                      </a:r>
                      <a:endParaRPr lang="ja-JP" sz="18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108000" marB="10800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2"/>
                    </a:solidFill>
                  </a:tcPr>
                </a:tc>
                <a:tc gridSpan="2">
                  <a:txBody>
                    <a:bodyPr/>
                    <a:lstStyle/>
                    <a:p>
                      <a:pPr algn="ctr"/>
                      <a:r>
                        <a:rPr lang="ja-JP" sz="1800" kern="100" dirty="0">
                          <a:solidFill>
                            <a:schemeClr val="bg1"/>
                          </a:solidFill>
                          <a:effectLst/>
                          <a:latin typeface="メイリオ" panose="020B0604030504040204" pitchFamily="50" charset="-128"/>
                          <a:ea typeface="メイリオ" panose="020B0604030504040204" pitchFamily="50" charset="-128"/>
                        </a:rPr>
                        <a:t>１件</a:t>
                      </a:r>
                      <a:r>
                        <a:rPr lang="ja-JP" altLang="en-US" sz="1800" kern="100" dirty="0">
                          <a:solidFill>
                            <a:schemeClr val="bg1"/>
                          </a:solidFill>
                          <a:effectLst/>
                          <a:latin typeface="メイリオ" panose="020B0604030504040204" pitchFamily="50" charset="-128"/>
                          <a:ea typeface="メイリオ" panose="020B0604030504040204" pitchFamily="50" charset="-128"/>
                        </a:rPr>
                        <a:t>あ</a:t>
                      </a:r>
                      <a:r>
                        <a:rPr lang="ja-JP" sz="1800" kern="100" dirty="0">
                          <a:solidFill>
                            <a:schemeClr val="bg1"/>
                          </a:solidFill>
                          <a:effectLst/>
                          <a:latin typeface="メイリオ" panose="020B0604030504040204" pitchFamily="50" charset="-128"/>
                          <a:ea typeface="メイリオ" panose="020B0604030504040204" pitchFamily="50" charset="-128"/>
                        </a:rPr>
                        <a:t>たりの検索に費やした時間（</a:t>
                      </a:r>
                      <a:r>
                        <a:rPr lang="ja-JP" altLang="en-US" sz="1800" kern="100" dirty="0">
                          <a:solidFill>
                            <a:schemeClr val="bg1"/>
                          </a:solidFill>
                          <a:effectLst/>
                          <a:latin typeface="メイリオ" panose="020B0604030504040204" pitchFamily="50" charset="-128"/>
                          <a:ea typeface="メイリオ" panose="020B0604030504040204" pitchFamily="50" charset="-128"/>
                        </a:rPr>
                        <a:t>秒</a:t>
                      </a:r>
                      <a:r>
                        <a:rPr lang="ja-JP" sz="1800" kern="100" dirty="0">
                          <a:solidFill>
                            <a:schemeClr val="bg1"/>
                          </a:solidFill>
                          <a:effectLst/>
                          <a:latin typeface="メイリオ" panose="020B0604030504040204" pitchFamily="50" charset="-128"/>
                          <a:ea typeface="メイリオ" panose="020B0604030504040204" pitchFamily="50" charset="-128"/>
                        </a:rPr>
                        <a:t>）</a:t>
                      </a:r>
                      <a:endParaRPr lang="ja-JP" sz="18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108000" marB="10800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bg2"/>
                    </a:solidFill>
                  </a:tcPr>
                </a:tc>
                <a:tc hMerge="1">
                  <a:txBody>
                    <a:bodyPr/>
                    <a:lstStyle/>
                    <a:p>
                      <a:endParaRPr kumimoji="1" lang="ja-JP" altLang="en-US"/>
                    </a:p>
                  </a:txBody>
                  <a:tcPr/>
                </a:tc>
                <a:extLst>
                  <a:ext uri="{0D108BD9-81ED-4DB2-BD59-A6C34878D82A}">
                    <a16:rowId xmlns:a16="http://schemas.microsoft.com/office/drawing/2014/main" val="1329351248"/>
                  </a:ext>
                </a:extLst>
              </a:tr>
              <a:tr h="460096">
                <a:tc vMerge="1">
                  <a:txBody>
                    <a:bodyPr/>
                    <a:lstStyle/>
                    <a:p>
                      <a:endParaRPr kumimoji="1" lang="ja-JP" altLang="en-US"/>
                    </a:p>
                  </a:txBody>
                  <a:tcPr/>
                </a:tc>
                <a:tc>
                  <a:txBody>
                    <a:bodyPr/>
                    <a:lstStyle/>
                    <a:p>
                      <a:pPr algn="ctr"/>
                      <a:r>
                        <a:rPr lang="ja-JP" sz="1800" kern="100" dirty="0">
                          <a:solidFill>
                            <a:schemeClr val="bg1"/>
                          </a:solidFill>
                          <a:effectLst/>
                          <a:latin typeface="メイリオ" panose="020B0604030504040204" pitchFamily="50" charset="-128"/>
                          <a:ea typeface="メイリオ" panose="020B0604030504040204" pitchFamily="50" charset="-128"/>
                        </a:rPr>
                        <a:t>アプリ使用</a:t>
                      </a:r>
                      <a:endParaRPr lang="ja-JP" sz="18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108000" marB="10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60000"/>
                        <a:lumOff val="40000"/>
                      </a:schemeClr>
                    </a:solidFill>
                  </a:tcPr>
                </a:tc>
                <a:tc>
                  <a:txBody>
                    <a:bodyPr/>
                    <a:lstStyle/>
                    <a:p>
                      <a:pPr algn="ctr"/>
                      <a:r>
                        <a:rPr lang="ja-JP" sz="1800" kern="100" dirty="0">
                          <a:solidFill>
                            <a:schemeClr val="bg1"/>
                          </a:solidFill>
                          <a:effectLst/>
                          <a:latin typeface="メイリオ" panose="020B0604030504040204" pitchFamily="50" charset="-128"/>
                          <a:ea typeface="メイリオ" panose="020B0604030504040204" pitchFamily="50" charset="-128"/>
                        </a:rPr>
                        <a:t>アプリ未使用</a:t>
                      </a:r>
                      <a:endParaRPr lang="ja-JP" sz="18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108000" marB="10800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2">
                        <a:lumMod val="60000"/>
                        <a:lumOff val="40000"/>
                      </a:schemeClr>
                    </a:solidFill>
                  </a:tcPr>
                </a:tc>
                <a:extLst>
                  <a:ext uri="{0D108BD9-81ED-4DB2-BD59-A6C34878D82A}">
                    <a16:rowId xmlns:a16="http://schemas.microsoft.com/office/drawing/2014/main" val="1697391905"/>
                  </a:ext>
                </a:extLst>
              </a:tr>
              <a:tr h="460096">
                <a:tc>
                  <a:txBody>
                    <a:bodyPr/>
                    <a:lstStyle/>
                    <a:p>
                      <a:pPr indent="133350" algn="just"/>
                      <a:r>
                        <a:rPr lang="ja-JP" sz="4000" kern="100" dirty="0">
                          <a:solidFill>
                            <a:schemeClr val="bg1"/>
                          </a:solidFill>
                          <a:effectLst/>
                          <a:latin typeface="メイリオ" panose="020B0604030504040204" pitchFamily="50" charset="-128"/>
                          <a:ea typeface="メイリオ" panose="020B0604030504040204" pitchFamily="50" charset="-128"/>
                        </a:rPr>
                        <a:t>全体</a:t>
                      </a:r>
                      <a:endParaRPr lang="ja-JP" sz="40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altLang="ja-JP" sz="4000" b="1" kern="100" dirty="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rPr>
                        <a:t>99.4</a:t>
                      </a:r>
                      <a:endParaRPr lang="ja-JP" sz="4000" b="1" kern="100" dirty="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noFill/>
                  </a:tcPr>
                </a:tc>
                <a:tc>
                  <a:txBody>
                    <a:bodyPr/>
                    <a:lstStyle/>
                    <a:p>
                      <a:pPr algn="ctr"/>
                      <a:r>
                        <a:rPr lang="en-US" altLang="ja-JP" sz="4000" b="1" kern="100" dirty="0">
                          <a:solidFill>
                            <a:srgbClr val="0070C0"/>
                          </a:solidFill>
                          <a:effectLst/>
                          <a:latin typeface="メイリオ" panose="020B0604030504040204" pitchFamily="50" charset="-128"/>
                          <a:ea typeface="メイリオ" panose="020B0604030504040204" pitchFamily="50" charset="-128"/>
                          <a:cs typeface="+mn-cs"/>
                        </a:rPr>
                        <a:t>311.6</a:t>
                      </a:r>
                      <a:endParaRPr lang="ja-JP" sz="4000" b="1" kern="100" dirty="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657182085"/>
                  </a:ext>
                </a:extLst>
              </a:tr>
              <a:tr h="460096">
                <a:tc>
                  <a:txBody>
                    <a:bodyPr/>
                    <a:lstStyle/>
                    <a:p>
                      <a:pPr indent="133350" algn="just"/>
                      <a:r>
                        <a:rPr lang="ja-JP" sz="1600" kern="100" dirty="0">
                          <a:solidFill>
                            <a:schemeClr val="bg1"/>
                          </a:solidFill>
                          <a:effectLst/>
                          <a:latin typeface="メイリオ" panose="020B0604030504040204" pitchFamily="50" charset="-128"/>
                          <a:ea typeface="メイリオ" panose="020B0604030504040204" pitchFamily="50" charset="-128"/>
                        </a:rPr>
                        <a:t>案件関連</a:t>
                      </a:r>
                      <a:endParaRPr lang="ja-JP" sz="16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1600" kern="100" dirty="0">
                          <a:solidFill>
                            <a:schemeClr val="tx1">
                              <a:lumMod val="65000"/>
                              <a:lumOff val="35000"/>
                            </a:schemeClr>
                          </a:solidFill>
                          <a:effectLst/>
                          <a:latin typeface="メイリオ" panose="020B0604030504040204" pitchFamily="50" charset="-128"/>
                          <a:ea typeface="メイリオ" panose="020B0604030504040204" pitchFamily="50" charset="-128"/>
                        </a:rPr>
                        <a:t>110</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alt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mn-cs"/>
                        </a:rPr>
                        <a:t>370.5</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771383081"/>
                  </a:ext>
                </a:extLst>
              </a:tr>
              <a:tr h="460096">
                <a:tc>
                  <a:txBody>
                    <a:bodyPr/>
                    <a:lstStyle/>
                    <a:p>
                      <a:pPr indent="133350" algn="just"/>
                      <a:r>
                        <a:rPr lang="ja-JP" sz="1600" kern="100" dirty="0">
                          <a:solidFill>
                            <a:schemeClr val="bg1"/>
                          </a:solidFill>
                          <a:effectLst/>
                          <a:latin typeface="メイリオ" panose="020B0604030504040204" pitchFamily="50" charset="-128"/>
                          <a:ea typeface="メイリオ" panose="020B0604030504040204" pitchFamily="50" charset="-128"/>
                        </a:rPr>
                        <a:t>事務処理作業関連</a:t>
                      </a:r>
                      <a:endParaRPr lang="ja-JP" sz="16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alt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mn-cs"/>
                        </a:rPr>
                        <a:t>112</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alt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mn-cs"/>
                        </a:rPr>
                        <a:t>334.5</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395649418"/>
                  </a:ext>
                </a:extLst>
              </a:tr>
              <a:tr h="460096">
                <a:tc>
                  <a:txBody>
                    <a:bodyPr/>
                    <a:lstStyle/>
                    <a:p>
                      <a:pPr indent="133350" algn="just"/>
                      <a:r>
                        <a:rPr lang="ja-JP" sz="1600" kern="100" dirty="0">
                          <a:solidFill>
                            <a:schemeClr val="bg1"/>
                          </a:solidFill>
                          <a:effectLst/>
                          <a:latin typeface="メイリオ" panose="020B0604030504040204" pitchFamily="50" charset="-128"/>
                          <a:ea typeface="メイリオ" panose="020B0604030504040204" pitchFamily="50" charset="-128"/>
                        </a:rPr>
                        <a:t>社内ナレッジ関連</a:t>
                      </a:r>
                      <a:endParaRPr lang="ja-JP" sz="16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60000"/>
                        <a:lumOff val="40000"/>
                      </a:schemeClr>
                    </a:solidFill>
                  </a:tcPr>
                </a:tc>
                <a:tc>
                  <a:txBody>
                    <a:bodyPr/>
                    <a:lstStyle/>
                    <a:p>
                      <a:pPr algn="ctr"/>
                      <a:r>
                        <a:rPr lang="en-US" alt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mn-cs"/>
                        </a:rPr>
                        <a:t>64</a:t>
                      </a:r>
                    </a:p>
                  </a:txBody>
                  <a:tcPr marL="108000" marR="108000" marT="216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tcPr>
                </a:tc>
                <a:tc>
                  <a:txBody>
                    <a:bodyPr/>
                    <a:lstStyle/>
                    <a:p>
                      <a:pPr algn="ctr"/>
                      <a:r>
                        <a:rPr lang="en-US" alt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mn-cs"/>
                        </a:rPr>
                        <a:t>171</a:t>
                      </a:r>
                      <a:endParaRPr lang="ja-JP" sz="16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108000" marR="108000" marT="216000" marB="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tcPr>
                </a:tc>
                <a:extLst>
                  <a:ext uri="{0D108BD9-81ED-4DB2-BD59-A6C34878D82A}">
                    <a16:rowId xmlns:a16="http://schemas.microsoft.com/office/drawing/2014/main" val="1734454251"/>
                  </a:ext>
                </a:extLst>
              </a:tr>
            </a:tbl>
          </a:graphicData>
        </a:graphic>
      </p:graphicFrame>
      <p:sp>
        <p:nvSpPr>
          <p:cNvPr id="11" name="テキスト ボックス 10">
            <a:extLst>
              <a:ext uri="{FF2B5EF4-FFF2-40B4-BE49-F238E27FC236}">
                <a16:creationId xmlns:a16="http://schemas.microsoft.com/office/drawing/2014/main" id="{A2ECB4E1-B89E-AD0A-8B80-C7C6D608645B}"/>
              </a:ext>
            </a:extLst>
          </p:cNvPr>
          <p:cNvSpPr txBox="1"/>
          <p:nvPr/>
        </p:nvSpPr>
        <p:spPr>
          <a:xfrm>
            <a:off x="954001" y="5340384"/>
            <a:ext cx="8504324" cy="1114902"/>
          </a:xfrm>
          <a:prstGeom prst="rect">
            <a:avLst/>
          </a:prstGeom>
          <a:solidFill>
            <a:srgbClr val="E7EFF9"/>
          </a:solidFill>
        </p:spPr>
        <p:txBody>
          <a:bodyPr wrap="square" tIns="144000" rtlCol="0">
            <a:spAutoFit/>
          </a:bodyPr>
          <a:lstStyle/>
          <a:p>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全体で</a:t>
            </a:r>
            <a:r>
              <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件の検索あたり</a:t>
            </a:r>
            <a:r>
              <a:rPr kumimoji="1" lang="en-US" altLang="ja-JP" sz="6000" b="1" dirty="0">
                <a:solidFill>
                  <a:srgbClr val="EA0000"/>
                </a:solidFill>
                <a:latin typeface="メイリオ" panose="020B0604030504040204" pitchFamily="50" charset="-128"/>
                <a:ea typeface="メイリオ" panose="020B0604030504040204" pitchFamily="50" charset="-128"/>
              </a:rPr>
              <a:t>212</a:t>
            </a:r>
            <a:r>
              <a:rPr kumimoji="1" lang="en-US" altLang="ja-JP" sz="2800" b="1" dirty="0">
                <a:solidFill>
                  <a:srgbClr val="EA0000"/>
                </a:solidFill>
                <a:latin typeface="メイリオ" panose="020B0604030504040204" pitchFamily="50" charset="-128"/>
                <a:ea typeface="メイリオ" panose="020B0604030504040204" pitchFamily="50" charset="-128"/>
              </a:rPr>
              <a:t>(</a:t>
            </a:r>
            <a:r>
              <a:rPr kumimoji="1" lang="ja-JP" altLang="en-US" sz="2800" b="1" dirty="0">
                <a:solidFill>
                  <a:srgbClr val="EA0000"/>
                </a:solidFill>
                <a:latin typeface="メイリオ" panose="020B0604030504040204" pitchFamily="50" charset="-128"/>
                <a:ea typeface="メイリオ" panose="020B0604030504040204" pitchFamily="50" charset="-128"/>
              </a:rPr>
              <a:t>秒</a:t>
            </a:r>
            <a:r>
              <a:rPr kumimoji="1" lang="en-US" altLang="ja-JP" sz="2800" b="1" dirty="0">
                <a:solidFill>
                  <a:srgbClr val="EA0000"/>
                </a:solidFill>
                <a:latin typeface="メイリオ" panose="020B0604030504040204" pitchFamily="50" charset="-128"/>
                <a:ea typeface="メイリオ" panose="020B0604030504040204" pitchFamily="50" charset="-128"/>
              </a:rPr>
              <a:t>)</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の削減が可能</a:t>
            </a:r>
          </a:p>
        </p:txBody>
      </p:sp>
    </p:spTree>
    <p:extLst>
      <p:ext uri="{BB962C8B-B14F-4D97-AF65-F5344CB8AC3E}">
        <p14:creationId xmlns:p14="http://schemas.microsoft.com/office/powerpoint/2010/main" val="282610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28</a:t>
            </a:fld>
            <a:endParaRPr dirty="0"/>
          </a:p>
        </p:txBody>
      </p:sp>
      <p:sp>
        <p:nvSpPr>
          <p:cNvPr id="13" name="タイトル 2"/>
          <p:cNvSpPr>
            <a:spLocks noGrp="1"/>
          </p:cNvSpPr>
          <p:nvPr>
            <p:ph type="title"/>
          </p:nvPr>
        </p:nvSpPr>
        <p:spPr/>
        <p:txBody>
          <a:bodyPr>
            <a:normAutofit/>
          </a:bodyPr>
          <a:lstStyle/>
          <a:p>
            <a:r>
              <a:rPr kumimoji="1" lang="en-US" altLang="ja-JP" dirty="0">
                <a:latin typeface="メイリオ" panose="020B0604030504040204" pitchFamily="50" charset="-128"/>
                <a:ea typeface="メイリオ" panose="020B0604030504040204" pitchFamily="50" charset="-128"/>
              </a:rPr>
              <a:t>5. </a:t>
            </a:r>
            <a:r>
              <a:rPr kumimoji="1" lang="ja-JP" altLang="en-US" dirty="0">
                <a:latin typeface="メイリオ" panose="020B0604030504040204" pitchFamily="50" charset="-128"/>
                <a:ea typeface="メイリオ" panose="020B0604030504040204" pitchFamily="50" charset="-128"/>
              </a:rPr>
              <a:t>アプリ検証</a:t>
            </a:r>
          </a:p>
        </p:txBody>
      </p:sp>
      <p:sp>
        <p:nvSpPr>
          <p:cNvPr id="10" name="テキスト ボックス 9">
            <a:extLst>
              <a:ext uri="{FF2B5EF4-FFF2-40B4-BE49-F238E27FC236}">
                <a16:creationId xmlns:a16="http://schemas.microsoft.com/office/drawing/2014/main" id="{983156AD-4CF6-0EFB-74FC-902E6F459A7B}"/>
              </a:ext>
            </a:extLst>
          </p:cNvPr>
          <p:cNvSpPr txBox="1"/>
          <p:nvPr/>
        </p:nvSpPr>
        <p:spPr>
          <a:xfrm>
            <a:off x="954000" y="943391"/>
            <a:ext cx="3846599"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検証結果（</a:t>
            </a:r>
            <a:r>
              <a:rPr kumimoji="1" lang="ja-JP" altLang="en-US" sz="1800" b="1" dirty="0">
                <a:solidFill>
                  <a:schemeClr val="tx1">
                    <a:lumMod val="85000"/>
                    <a:lumOff val="15000"/>
                  </a:schemeClr>
                </a:solidFill>
                <a:latin typeface="メイリオ" panose="020B0604030504040204" pitchFamily="50" charset="-128"/>
                <a:ea typeface="メイリオ" panose="020B0604030504040204" pitchFamily="50" charset="-128"/>
              </a:rPr>
              <a:t>検索結果の精度</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a:t>
            </a:r>
          </a:p>
        </p:txBody>
      </p:sp>
      <p:graphicFrame>
        <p:nvGraphicFramePr>
          <p:cNvPr id="14" name="表 13">
            <a:extLst>
              <a:ext uri="{FF2B5EF4-FFF2-40B4-BE49-F238E27FC236}">
                <a16:creationId xmlns:a16="http://schemas.microsoft.com/office/drawing/2014/main" id="{AB0335AC-DAA2-FE6F-257C-F748D82ECE6A}"/>
              </a:ext>
            </a:extLst>
          </p:cNvPr>
          <p:cNvGraphicFramePr>
            <a:graphicFrameLocks noGrp="1"/>
          </p:cNvGraphicFramePr>
          <p:nvPr>
            <p:extLst>
              <p:ext uri="{D42A27DB-BD31-4B8C-83A1-F6EECF244321}">
                <p14:modId xmlns:p14="http://schemas.microsoft.com/office/powerpoint/2010/main" val="2905186360"/>
              </p:ext>
            </p:extLst>
          </p:nvPr>
        </p:nvGraphicFramePr>
        <p:xfrm>
          <a:off x="954000" y="1680408"/>
          <a:ext cx="4176001" cy="2297286"/>
        </p:xfrm>
        <a:graphic>
          <a:graphicData uri="http://schemas.openxmlformats.org/drawingml/2006/table">
            <a:tbl>
              <a:tblPr firstRow="1" firstCol="1" bandRow="1">
                <a:tableStyleId>{2D5ABB26-0587-4C30-8999-92F81FD0307C}</a:tableStyleId>
              </a:tblPr>
              <a:tblGrid>
                <a:gridCol w="1170075">
                  <a:extLst>
                    <a:ext uri="{9D8B030D-6E8A-4147-A177-3AD203B41FA5}">
                      <a16:colId xmlns:a16="http://schemas.microsoft.com/office/drawing/2014/main" val="469212709"/>
                    </a:ext>
                  </a:extLst>
                </a:gridCol>
                <a:gridCol w="1502963">
                  <a:extLst>
                    <a:ext uri="{9D8B030D-6E8A-4147-A177-3AD203B41FA5}">
                      <a16:colId xmlns:a16="http://schemas.microsoft.com/office/drawing/2014/main" val="452922235"/>
                    </a:ext>
                  </a:extLst>
                </a:gridCol>
                <a:gridCol w="1502963">
                  <a:extLst>
                    <a:ext uri="{9D8B030D-6E8A-4147-A177-3AD203B41FA5}">
                      <a16:colId xmlns:a16="http://schemas.microsoft.com/office/drawing/2014/main" val="1037137930"/>
                    </a:ext>
                  </a:extLst>
                </a:gridCol>
              </a:tblGrid>
              <a:tr h="435766">
                <a:tc>
                  <a:txBody>
                    <a:bodyPr/>
                    <a:lstStyle/>
                    <a:p>
                      <a:pPr algn="l"/>
                      <a:endParaRPr lang="ja-JP" sz="13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pPr algn="ctr"/>
                      <a:r>
                        <a:rPr lang="ja-JP" sz="1300" kern="100" dirty="0">
                          <a:solidFill>
                            <a:srgbClr val="5A5A5A"/>
                          </a:solidFill>
                          <a:effectLst/>
                          <a:latin typeface="メイリオ" panose="020B0604030504040204" pitchFamily="50" charset="-128"/>
                          <a:ea typeface="メイリオ" panose="020B0604030504040204" pitchFamily="50" charset="-128"/>
                        </a:rPr>
                        <a:t>アプリ使用</a:t>
                      </a:r>
                      <a:endParaRPr lang="ja-JP" sz="13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40000"/>
                        <a:lumOff val="60000"/>
                      </a:schemeClr>
                    </a:solidFill>
                  </a:tcPr>
                </a:tc>
                <a:tc>
                  <a:txBody>
                    <a:bodyPr/>
                    <a:lstStyle/>
                    <a:p>
                      <a:pPr algn="ctr"/>
                      <a:r>
                        <a:rPr lang="ja-JP" sz="1300" kern="100" dirty="0">
                          <a:solidFill>
                            <a:srgbClr val="5A5A5A"/>
                          </a:solidFill>
                          <a:effectLst/>
                          <a:latin typeface="メイリオ" panose="020B0604030504040204" pitchFamily="50" charset="-128"/>
                          <a:ea typeface="メイリオ" panose="020B0604030504040204" pitchFamily="50" charset="-128"/>
                        </a:rPr>
                        <a:t>アプリ未使用</a:t>
                      </a:r>
                      <a:endParaRPr lang="ja-JP" sz="13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2">
                        <a:lumMod val="40000"/>
                        <a:lumOff val="60000"/>
                      </a:schemeClr>
                    </a:solidFill>
                  </a:tcPr>
                </a:tc>
                <a:extLst>
                  <a:ext uri="{0D108BD9-81ED-4DB2-BD59-A6C34878D82A}">
                    <a16:rowId xmlns:a16="http://schemas.microsoft.com/office/drawing/2014/main" val="1697391905"/>
                  </a:ext>
                </a:extLst>
              </a:tr>
              <a:tr h="435766">
                <a:tc>
                  <a:txBody>
                    <a:bodyPr/>
                    <a:lstStyle/>
                    <a:p>
                      <a:pPr indent="133350" algn="l"/>
                      <a:r>
                        <a:rPr lang="ja-JP" sz="1300" kern="100" dirty="0">
                          <a:solidFill>
                            <a:srgbClr val="5A5A5A"/>
                          </a:solidFill>
                          <a:effectLst/>
                          <a:latin typeface="メイリオ" panose="020B0604030504040204" pitchFamily="50" charset="-128"/>
                          <a:ea typeface="メイリオ" panose="020B0604030504040204" pitchFamily="50" charset="-128"/>
                        </a:rPr>
                        <a:t>案件関連</a:t>
                      </a:r>
                      <a:endParaRPr lang="ja-JP" sz="13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pPr algn="ctr"/>
                      <a:r>
                        <a:rPr lang="en-US" altLang="ja-JP" sz="13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mn-cs"/>
                        </a:rPr>
                        <a:t>64.8</a:t>
                      </a:r>
                      <a:endParaRPr lang="ja-JP" sz="13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tcPr>
                </a:tc>
                <a:tc>
                  <a:txBody>
                    <a:bodyPr/>
                    <a:lstStyle/>
                    <a:p>
                      <a:pPr algn="ctr"/>
                      <a:r>
                        <a:rPr lang="en-US" sz="1300" kern="100" dirty="0">
                          <a:solidFill>
                            <a:schemeClr val="tx1">
                              <a:lumMod val="65000"/>
                              <a:lumOff val="35000"/>
                            </a:schemeClr>
                          </a:solidFill>
                          <a:effectLst/>
                          <a:latin typeface="メイリオ" panose="020B0604030504040204" pitchFamily="50" charset="-128"/>
                          <a:ea typeface="メイリオ" panose="020B0604030504040204" pitchFamily="50" charset="-128"/>
                        </a:rPr>
                        <a:t>103.2</a:t>
                      </a:r>
                      <a:endParaRPr lang="ja-JP" sz="13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771383081"/>
                  </a:ext>
                </a:extLst>
              </a:tr>
              <a:tr h="989988">
                <a:tc>
                  <a:txBody>
                    <a:bodyPr/>
                    <a:lstStyle/>
                    <a:p>
                      <a:pPr indent="133350" algn="l"/>
                      <a:r>
                        <a:rPr lang="ja-JP" sz="1600" kern="100" dirty="0">
                          <a:solidFill>
                            <a:srgbClr val="5A5A5A"/>
                          </a:solidFill>
                          <a:effectLst/>
                          <a:latin typeface="メイリオ" panose="020B0604030504040204" pitchFamily="50" charset="-128"/>
                          <a:ea typeface="メイリオ" panose="020B0604030504040204" pitchFamily="50" charset="-128"/>
                        </a:rPr>
                        <a:t>事務処理</a:t>
                      </a:r>
                      <a:endParaRPr lang="en-US" altLang="ja-JP" sz="1600" kern="100" dirty="0">
                        <a:solidFill>
                          <a:srgbClr val="5A5A5A"/>
                        </a:solidFill>
                        <a:effectLst/>
                        <a:latin typeface="メイリオ" panose="020B0604030504040204" pitchFamily="50" charset="-128"/>
                        <a:ea typeface="メイリオ" panose="020B0604030504040204" pitchFamily="50" charset="-128"/>
                      </a:endParaRPr>
                    </a:p>
                    <a:p>
                      <a:pPr indent="133350" algn="l"/>
                      <a:r>
                        <a:rPr lang="ja-JP" sz="1600" kern="100" dirty="0">
                          <a:solidFill>
                            <a:srgbClr val="5A5A5A"/>
                          </a:solidFill>
                          <a:effectLst/>
                          <a:latin typeface="メイリオ" panose="020B0604030504040204" pitchFamily="50" charset="-128"/>
                          <a:ea typeface="メイリオ" panose="020B0604030504040204" pitchFamily="50" charset="-128"/>
                        </a:rPr>
                        <a:t>作業関連</a:t>
                      </a:r>
                      <a:endParaRPr lang="ja-JP" sz="16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pPr algn="ctr"/>
                      <a:r>
                        <a:rPr lang="en-US" sz="3600" b="1" kern="100" dirty="0">
                          <a:solidFill>
                            <a:srgbClr val="0070C0"/>
                          </a:solidFill>
                          <a:effectLst/>
                          <a:latin typeface="メイリオ" panose="020B0604030504040204" pitchFamily="50" charset="-128"/>
                          <a:ea typeface="メイリオ" panose="020B0604030504040204" pitchFamily="50" charset="-128"/>
                        </a:rPr>
                        <a:t>114.6</a:t>
                      </a:r>
                      <a:endParaRPr lang="ja-JP" sz="3600" b="1" kern="100" dirty="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44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3600" b="1" kern="100" dirty="0">
                          <a:solidFill>
                            <a:srgbClr val="0070C0"/>
                          </a:solidFill>
                          <a:effectLst/>
                          <a:latin typeface="メイリオ" panose="020B0604030504040204" pitchFamily="50" charset="-128"/>
                          <a:ea typeface="メイリオ" panose="020B0604030504040204" pitchFamily="50" charset="-128"/>
                        </a:rPr>
                        <a:t>64.8</a:t>
                      </a:r>
                      <a:endParaRPr lang="ja-JP" sz="3600" b="1" kern="100" dirty="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44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95649418"/>
                  </a:ext>
                </a:extLst>
              </a:tr>
              <a:tr h="435766">
                <a:tc>
                  <a:txBody>
                    <a:bodyPr/>
                    <a:lstStyle/>
                    <a:p>
                      <a:pPr indent="133350" algn="l"/>
                      <a:r>
                        <a:rPr lang="ja-JP" sz="1300" kern="100" dirty="0">
                          <a:solidFill>
                            <a:srgbClr val="5A5A5A"/>
                          </a:solidFill>
                          <a:effectLst/>
                          <a:latin typeface="メイリオ" panose="020B0604030504040204" pitchFamily="50" charset="-128"/>
                          <a:ea typeface="メイリオ" panose="020B0604030504040204" pitchFamily="50" charset="-128"/>
                        </a:rPr>
                        <a:t>社内ナレッジ</a:t>
                      </a:r>
                      <a:endParaRPr lang="en-US" altLang="ja-JP" sz="1300" kern="100" dirty="0">
                        <a:solidFill>
                          <a:srgbClr val="5A5A5A"/>
                        </a:solidFill>
                        <a:effectLst/>
                        <a:latin typeface="メイリオ" panose="020B0604030504040204" pitchFamily="50" charset="-128"/>
                        <a:ea typeface="メイリオ" panose="020B0604030504040204" pitchFamily="50" charset="-128"/>
                      </a:endParaRPr>
                    </a:p>
                    <a:p>
                      <a:pPr indent="133350" algn="l"/>
                      <a:r>
                        <a:rPr lang="ja-JP" sz="1300" kern="100" dirty="0">
                          <a:solidFill>
                            <a:srgbClr val="5A5A5A"/>
                          </a:solidFill>
                          <a:effectLst/>
                          <a:latin typeface="メイリオ" panose="020B0604030504040204" pitchFamily="50" charset="-128"/>
                          <a:ea typeface="メイリオ" panose="020B0604030504040204" pitchFamily="50" charset="-128"/>
                        </a:rPr>
                        <a:t>関連</a:t>
                      </a:r>
                      <a:endParaRPr lang="ja-JP" sz="13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20000"/>
                        <a:lumOff val="80000"/>
                      </a:schemeClr>
                    </a:solidFill>
                  </a:tcPr>
                </a:tc>
                <a:tc>
                  <a:txBody>
                    <a:bodyPr/>
                    <a:lstStyle/>
                    <a:p>
                      <a:pPr algn="ctr"/>
                      <a:r>
                        <a:rPr lang="en-US" sz="1300" kern="100" dirty="0">
                          <a:solidFill>
                            <a:schemeClr val="tx1">
                              <a:lumMod val="65000"/>
                              <a:lumOff val="35000"/>
                            </a:schemeClr>
                          </a:solidFill>
                          <a:effectLst/>
                          <a:latin typeface="メイリオ" panose="020B0604030504040204" pitchFamily="50" charset="-128"/>
                          <a:ea typeface="メイリオ" panose="020B0604030504040204" pitchFamily="50" charset="-128"/>
                        </a:rPr>
                        <a:t>51.6</a:t>
                      </a:r>
                      <a:endParaRPr lang="ja-JP" sz="13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tcPr>
                </a:tc>
                <a:tc>
                  <a:txBody>
                    <a:bodyPr/>
                    <a:lstStyle/>
                    <a:p>
                      <a:pPr algn="ctr"/>
                      <a:r>
                        <a:rPr lang="en-US" sz="1300" kern="100" dirty="0">
                          <a:solidFill>
                            <a:schemeClr val="tx1">
                              <a:lumMod val="65000"/>
                              <a:lumOff val="35000"/>
                            </a:schemeClr>
                          </a:solidFill>
                          <a:effectLst/>
                          <a:latin typeface="メイリオ" panose="020B0604030504040204" pitchFamily="50" charset="-128"/>
                          <a:ea typeface="メイリオ" panose="020B0604030504040204" pitchFamily="50" charset="-128"/>
                        </a:rPr>
                        <a:t>102.6</a:t>
                      </a:r>
                      <a:endParaRPr lang="ja-JP" sz="13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tcPr>
                </a:tc>
                <a:extLst>
                  <a:ext uri="{0D108BD9-81ED-4DB2-BD59-A6C34878D82A}">
                    <a16:rowId xmlns:a16="http://schemas.microsoft.com/office/drawing/2014/main" val="1734454251"/>
                  </a:ext>
                </a:extLst>
              </a:tr>
            </a:tbl>
          </a:graphicData>
        </a:graphic>
      </p:graphicFrame>
      <p:sp>
        <p:nvSpPr>
          <p:cNvPr id="15" name="テキスト ボックス 14">
            <a:extLst>
              <a:ext uri="{FF2B5EF4-FFF2-40B4-BE49-F238E27FC236}">
                <a16:creationId xmlns:a16="http://schemas.microsoft.com/office/drawing/2014/main" id="{ED76D245-A5F5-F34A-5D40-88DF7A12CCE9}"/>
              </a:ext>
            </a:extLst>
          </p:cNvPr>
          <p:cNvSpPr txBox="1"/>
          <p:nvPr/>
        </p:nvSpPr>
        <p:spPr>
          <a:xfrm>
            <a:off x="1909510" y="1372630"/>
            <a:ext cx="2264979" cy="307777"/>
          </a:xfrm>
          <a:prstGeom prst="rect">
            <a:avLst/>
          </a:prstGeom>
          <a:noFill/>
        </p:spPr>
        <p:txBody>
          <a:bodyPr wrap="square" rtlCol="0">
            <a:spAutoFit/>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件当たりの平均調査時間</a:t>
            </a:r>
            <a:endPar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ED76D245-A5F5-F34A-5D40-88DF7A12CCE9}"/>
              </a:ext>
            </a:extLst>
          </p:cNvPr>
          <p:cNvSpPr txBox="1"/>
          <p:nvPr/>
        </p:nvSpPr>
        <p:spPr>
          <a:xfrm>
            <a:off x="6358125" y="1372630"/>
            <a:ext cx="1967668" cy="307777"/>
          </a:xfrm>
          <a:prstGeom prst="rect">
            <a:avLst/>
          </a:prstGeom>
          <a:noFill/>
        </p:spPr>
        <p:txBody>
          <a:bodyPr wrap="square" rtlCol="0">
            <a:spAutoFit/>
          </a:bodyPr>
          <a:lstStyle/>
          <a:p>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ヒットしなかった件数</a:t>
            </a:r>
            <a:endPar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endParaRPr>
          </a:p>
        </p:txBody>
      </p:sp>
      <p:graphicFrame>
        <p:nvGraphicFramePr>
          <p:cNvPr id="18" name="表 17">
            <a:extLst>
              <a:ext uri="{FF2B5EF4-FFF2-40B4-BE49-F238E27FC236}">
                <a16:creationId xmlns:a16="http://schemas.microsoft.com/office/drawing/2014/main" id="{AB0335AC-DAA2-FE6F-257C-F748D82ECE6A}"/>
              </a:ext>
            </a:extLst>
          </p:cNvPr>
          <p:cNvGraphicFramePr>
            <a:graphicFrameLocks noGrp="1"/>
          </p:cNvGraphicFramePr>
          <p:nvPr>
            <p:extLst>
              <p:ext uri="{D42A27DB-BD31-4B8C-83A1-F6EECF244321}">
                <p14:modId xmlns:p14="http://schemas.microsoft.com/office/powerpoint/2010/main" val="1038053424"/>
              </p:ext>
            </p:extLst>
          </p:nvPr>
        </p:nvGraphicFramePr>
        <p:xfrm>
          <a:off x="5253959" y="1680407"/>
          <a:ext cx="4189634" cy="2301370"/>
        </p:xfrm>
        <a:graphic>
          <a:graphicData uri="http://schemas.openxmlformats.org/drawingml/2006/table">
            <a:tbl>
              <a:tblPr firstRow="1" firstCol="1" bandRow="1">
                <a:tableStyleId>{2D5ABB26-0587-4C30-8999-92F81FD0307C}</a:tableStyleId>
              </a:tblPr>
              <a:tblGrid>
                <a:gridCol w="1170000">
                  <a:extLst>
                    <a:ext uri="{9D8B030D-6E8A-4147-A177-3AD203B41FA5}">
                      <a16:colId xmlns:a16="http://schemas.microsoft.com/office/drawing/2014/main" val="469212709"/>
                    </a:ext>
                  </a:extLst>
                </a:gridCol>
                <a:gridCol w="1509817">
                  <a:extLst>
                    <a:ext uri="{9D8B030D-6E8A-4147-A177-3AD203B41FA5}">
                      <a16:colId xmlns:a16="http://schemas.microsoft.com/office/drawing/2014/main" val="452922235"/>
                    </a:ext>
                  </a:extLst>
                </a:gridCol>
                <a:gridCol w="1509817">
                  <a:extLst>
                    <a:ext uri="{9D8B030D-6E8A-4147-A177-3AD203B41FA5}">
                      <a16:colId xmlns:a16="http://schemas.microsoft.com/office/drawing/2014/main" val="1037137930"/>
                    </a:ext>
                  </a:extLst>
                </a:gridCol>
              </a:tblGrid>
              <a:tr h="436541">
                <a:tc>
                  <a:txBody>
                    <a:bodyPr/>
                    <a:lstStyle/>
                    <a:p>
                      <a:pPr algn="l"/>
                      <a:endParaRPr lang="ja-JP" sz="1300" kern="1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pPr algn="ctr"/>
                      <a:r>
                        <a:rPr lang="ja-JP" sz="1300" kern="100" dirty="0">
                          <a:solidFill>
                            <a:srgbClr val="5A5A5A"/>
                          </a:solidFill>
                          <a:effectLst/>
                          <a:latin typeface="メイリオ" panose="020B0604030504040204" pitchFamily="50" charset="-128"/>
                          <a:ea typeface="メイリオ" panose="020B0604030504040204" pitchFamily="50" charset="-128"/>
                        </a:rPr>
                        <a:t>アプリ使用</a:t>
                      </a:r>
                      <a:endParaRPr lang="ja-JP" sz="13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40000"/>
                        <a:lumOff val="60000"/>
                      </a:schemeClr>
                    </a:solidFill>
                  </a:tcPr>
                </a:tc>
                <a:tc>
                  <a:txBody>
                    <a:bodyPr/>
                    <a:lstStyle/>
                    <a:p>
                      <a:pPr algn="ctr"/>
                      <a:r>
                        <a:rPr lang="ja-JP" sz="1300" kern="100" dirty="0">
                          <a:solidFill>
                            <a:srgbClr val="5A5A5A"/>
                          </a:solidFill>
                          <a:effectLst/>
                          <a:latin typeface="メイリオ" panose="020B0604030504040204" pitchFamily="50" charset="-128"/>
                          <a:ea typeface="メイリオ" panose="020B0604030504040204" pitchFamily="50" charset="-128"/>
                        </a:rPr>
                        <a:t>アプリ未使用</a:t>
                      </a:r>
                      <a:endParaRPr lang="ja-JP" sz="13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2">
                        <a:lumMod val="40000"/>
                        <a:lumOff val="60000"/>
                      </a:schemeClr>
                    </a:solidFill>
                  </a:tcPr>
                </a:tc>
                <a:extLst>
                  <a:ext uri="{0D108BD9-81ED-4DB2-BD59-A6C34878D82A}">
                    <a16:rowId xmlns:a16="http://schemas.microsoft.com/office/drawing/2014/main" val="1697391905"/>
                  </a:ext>
                </a:extLst>
              </a:tr>
              <a:tr h="436541">
                <a:tc>
                  <a:txBody>
                    <a:bodyPr/>
                    <a:lstStyle/>
                    <a:p>
                      <a:pPr marL="0" marR="0" lvl="0" indent="13335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ja-JP" sz="1300" kern="100" dirty="0">
                          <a:solidFill>
                            <a:srgbClr val="5A5A5A"/>
                          </a:solidFill>
                          <a:effectLst/>
                          <a:latin typeface="メイリオ" panose="020B0604030504040204" pitchFamily="50" charset="-128"/>
                          <a:ea typeface="メイリオ" panose="020B0604030504040204" pitchFamily="50" charset="-128"/>
                        </a:rPr>
                        <a:t>案件関連</a:t>
                      </a:r>
                      <a:endParaRPr lang="ja-JP" altLang="ja-JP" sz="13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pPr algn="ctr"/>
                      <a:r>
                        <a:rPr lang="en-US" sz="1300" b="0" kern="100" dirty="0">
                          <a:solidFill>
                            <a:schemeClr val="tx1">
                              <a:lumMod val="65000"/>
                              <a:lumOff val="35000"/>
                            </a:schemeClr>
                          </a:solidFill>
                          <a:effectLst/>
                          <a:latin typeface="メイリオ" panose="020B0604030504040204" pitchFamily="50" charset="-128"/>
                          <a:ea typeface="メイリオ" panose="020B0604030504040204" pitchFamily="50" charset="-128"/>
                        </a:rPr>
                        <a:t>0</a:t>
                      </a:r>
                      <a:endParaRPr lang="ja-JP" sz="1300" b="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300" b="0" kern="100" dirty="0">
                          <a:solidFill>
                            <a:schemeClr val="tx1">
                              <a:lumMod val="65000"/>
                              <a:lumOff val="35000"/>
                            </a:schemeClr>
                          </a:solidFill>
                          <a:effectLst/>
                          <a:latin typeface="メイリオ" panose="020B0604030504040204" pitchFamily="50" charset="-128"/>
                          <a:ea typeface="メイリオ" panose="020B0604030504040204" pitchFamily="50" charset="-128"/>
                        </a:rPr>
                        <a:t>1</a:t>
                      </a:r>
                      <a:endParaRPr lang="ja-JP" sz="1300" b="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657182085"/>
                  </a:ext>
                </a:extLst>
              </a:tr>
              <a:tr h="991747">
                <a:tc>
                  <a:txBody>
                    <a:bodyPr/>
                    <a:lstStyle/>
                    <a:p>
                      <a:pPr indent="133350" algn="l"/>
                      <a:r>
                        <a:rPr lang="ja-JP" sz="1600" kern="100" dirty="0">
                          <a:solidFill>
                            <a:srgbClr val="5A5A5A"/>
                          </a:solidFill>
                          <a:effectLst/>
                          <a:latin typeface="メイリオ" panose="020B0604030504040204" pitchFamily="50" charset="-128"/>
                          <a:ea typeface="メイリオ" panose="020B0604030504040204" pitchFamily="50" charset="-128"/>
                        </a:rPr>
                        <a:t>事務処理</a:t>
                      </a:r>
                      <a:endParaRPr lang="en-US" altLang="ja-JP" sz="1600" kern="100" dirty="0">
                        <a:solidFill>
                          <a:srgbClr val="5A5A5A"/>
                        </a:solidFill>
                        <a:effectLst/>
                        <a:latin typeface="メイリオ" panose="020B0604030504040204" pitchFamily="50" charset="-128"/>
                        <a:ea typeface="メイリオ" panose="020B0604030504040204" pitchFamily="50" charset="-128"/>
                      </a:endParaRPr>
                    </a:p>
                    <a:p>
                      <a:pPr indent="133350" algn="l"/>
                      <a:r>
                        <a:rPr lang="ja-JP" sz="1600" kern="100" dirty="0">
                          <a:solidFill>
                            <a:srgbClr val="5A5A5A"/>
                          </a:solidFill>
                          <a:effectLst/>
                          <a:latin typeface="メイリオ" panose="020B0604030504040204" pitchFamily="50" charset="-128"/>
                          <a:ea typeface="メイリオ" panose="020B0604030504040204" pitchFamily="50" charset="-128"/>
                        </a:rPr>
                        <a:t>作業関連</a:t>
                      </a:r>
                      <a:endParaRPr lang="ja-JP" sz="16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20000"/>
                        <a:lumOff val="80000"/>
                      </a:schemeClr>
                    </a:solidFill>
                  </a:tcPr>
                </a:tc>
                <a:tc>
                  <a:txBody>
                    <a:bodyPr/>
                    <a:lstStyle/>
                    <a:p>
                      <a:pPr algn="ctr"/>
                      <a:r>
                        <a:rPr lang="en-US" sz="3600" b="1" kern="100" dirty="0">
                          <a:solidFill>
                            <a:srgbClr val="0070C0"/>
                          </a:solidFill>
                          <a:effectLst/>
                          <a:latin typeface="メイリオ" panose="020B0604030504040204" pitchFamily="50" charset="-128"/>
                          <a:ea typeface="メイリオ" panose="020B0604030504040204" pitchFamily="50" charset="-128"/>
                        </a:rPr>
                        <a:t>8</a:t>
                      </a:r>
                      <a:endParaRPr lang="ja-JP" sz="3600" b="1" kern="100" dirty="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44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3600" b="1" kern="100" dirty="0">
                          <a:solidFill>
                            <a:srgbClr val="0070C0"/>
                          </a:solidFill>
                          <a:effectLst/>
                          <a:latin typeface="メイリオ" panose="020B0604030504040204" pitchFamily="50" charset="-128"/>
                          <a:ea typeface="メイリオ" panose="020B0604030504040204" pitchFamily="50" charset="-128"/>
                        </a:rPr>
                        <a:t>0</a:t>
                      </a:r>
                      <a:endParaRPr lang="ja-JP" sz="3600" b="1" kern="100" dirty="0">
                        <a:solidFill>
                          <a:srgbClr val="0070C0"/>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44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95649418"/>
                  </a:ext>
                </a:extLst>
              </a:tr>
              <a:tr h="436541">
                <a:tc>
                  <a:txBody>
                    <a:bodyPr/>
                    <a:lstStyle/>
                    <a:p>
                      <a:pPr indent="133350" algn="l"/>
                      <a:r>
                        <a:rPr lang="ja-JP" sz="1300" kern="100">
                          <a:solidFill>
                            <a:srgbClr val="5A5A5A"/>
                          </a:solidFill>
                          <a:effectLst/>
                          <a:latin typeface="メイリオ" panose="020B0604030504040204" pitchFamily="50" charset="-128"/>
                          <a:ea typeface="メイリオ" panose="020B0604030504040204" pitchFamily="50" charset="-128"/>
                        </a:rPr>
                        <a:t>社内ナレッジ</a:t>
                      </a:r>
                      <a:endParaRPr lang="en-US" altLang="ja-JP" sz="1300" kern="100">
                        <a:solidFill>
                          <a:srgbClr val="5A5A5A"/>
                        </a:solidFill>
                        <a:effectLst/>
                        <a:latin typeface="メイリオ" panose="020B0604030504040204" pitchFamily="50" charset="-128"/>
                        <a:ea typeface="メイリオ" panose="020B0604030504040204" pitchFamily="50" charset="-128"/>
                      </a:endParaRPr>
                    </a:p>
                    <a:p>
                      <a:pPr indent="133350" algn="l"/>
                      <a:r>
                        <a:rPr lang="ja-JP" sz="1300" kern="100">
                          <a:solidFill>
                            <a:srgbClr val="5A5A5A"/>
                          </a:solidFill>
                          <a:effectLst/>
                          <a:latin typeface="メイリオ" panose="020B0604030504040204" pitchFamily="50" charset="-128"/>
                          <a:ea typeface="メイリオ" panose="020B0604030504040204" pitchFamily="50" charset="-128"/>
                        </a:rPr>
                        <a:t>関連</a:t>
                      </a:r>
                      <a:endParaRPr lang="ja-JP" sz="1300" kern="100" dirty="0">
                        <a:solidFill>
                          <a:srgbClr val="5A5A5A"/>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20000"/>
                        <a:lumOff val="80000"/>
                      </a:schemeClr>
                    </a:solidFill>
                  </a:tcPr>
                </a:tc>
                <a:tc>
                  <a:txBody>
                    <a:bodyPr/>
                    <a:lstStyle/>
                    <a:p>
                      <a:pPr algn="ctr"/>
                      <a:r>
                        <a:rPr lang="en-US" altLang="ja-JP" sz="1300" b="0" kern="100" dirty="0">
                          <a:solidFill>
                            <a:schemeClr val="tx1">
                              <a:lumMod val="65000"/>
                              <a:lumOff val="35000"/>
                            </a:schemeClr>
                          </a:solidFill>
                          <a:effectLst/>
                          <a:latin typeface="メイリオ" panose="020B0604030504040204" pitchFamily="50" charset="-128"/>
                          <a:ea typeface="メイリオ" panose="020B0604030504040204" pitchFamily="50" charset="-128"/>
                        </a:rPr>
                        <a:t>0</a:t>
                      </a:r>
                      <a:endParaRPr lang="ja-JP" altLang="ja-JP" sz="1300" b="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tcPr>
                </a:tc>
                <a:tc>
                  <a:txBody>
                    <a:bodyPr/>
                    <a:lstStyle/>
                    <a:p>
                      <a:pPr algn="ctr"/>
                      <a:r>
                        <a:rPr lang="en-US" altLang="ja-JP" sz="13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mn-cs"/>
                        </a:rPr>
                        <a:t>0</a:t>
                      </a:r>
                      <a:endParaRPr lang="ja-JP" sz="1300" kern="100" dirty="0">
                        <a:solidFill>
                          <a:schemeClr val="tx1">
                            <a:lumMod val="65000"/>
                            <a:lumOff val="35000"/>
                          </a:schemeClr>
                        </a:solidFill>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45720" marR="45720" marT="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tcPr>
                </a:tc>
                <a:extLst>
                  <a:ext uri="{0D108BD9-81ED-4DB2-BD59-A6C34878D82A}">
                    <a16:rowId xmlns:a16="http://schemas.microsoft.com/office/drawing/2014/main" val="1734454251"/>
                  </a:ext>
                </a:extLst>
              </a:tr>
            </a:tbl>
          </a:graphicData>
        </a:graphic>
      </p:graphicFrame>
      <p:sp>
        <p:nvSpPr>
          <p:cNvPr id="21" name="正方形/長方形 20"/>
          <p:cNvSpPr/>
          <p:nvPr/>
        </p:nvSpPr>
        <p:spPr>
          <a:xfrm>
            <a:off x="954000" y="4767109"/>
            <a:ext cx="8309816" cy="1710321"/>
          </a:xfrm>
          <a:prstGeom prst="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アプリ未使用時に対し、アプリ使用時の方が</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rPr>
              <a:t>検索時間</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が</a:t>
            </a:r>
            <a:r>
              <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rPr>
              <a:t>長くなる</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ことや</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rPr>
              <a:t>検索結果</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が</a:t>
            </a:r>
            <a:r>
              <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rPr>
              <a:t>誤っている</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ことがあった</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t>
            </a:r>
          </a:p>
        </p:txBody>
      </p:sp>
      <p:sp>
        <p:nvSpPr>
          <p:cNvPr id="2" name="テキスト ボックス 1"/>
          <p:cNvSpPr txBox="1"/>
          <p:nvPr/>
        </p:nvSpPr>
        <p:spPr>
          <a:xfrm>
            <a:off x="1632127" y="4257959"/>
            <a:ext cx="3497873" cy="334313"/>
          </a:xfrm>
          <a:prstGeom prst="wedgeRectCallout">
            <a:avLst>
              <a:gd name="adj1" fmla="val 20576"/>
              <a:gd name="adj2" fmla="val -118012"/>
            </a:avLst>
          </a:prstGeom>
          <a:solidFill>
            <a:schemeClr val="bg1"/>
          </a:solidFill>
          <a:ln w="28575">
            <a:solidFill>
              <a:schemeClr val="bg2">
                <a:lumMod val="60000"/>
                <a:lumOff val="40000"/>
              </a:schemeClr>
            </a:solidFill>
          </a:ln>
        </p:spPr>
        <p:txBody>
          <a:bodyPr wrap="square" tIns="72000" rtlCol="0">
            <a:spAutoFit/>
          </a:bodyPr>
          <a:lstStyle/>
          <a:p>
            <a:pPr algn="ctr"/>
            <a:r>
              <a:rPr lang="ja-JP" altLang="ja-JP" kern="100" dirty="0">
                <a:solidFill>
                  <a:schemeClr val="tx1">
                    <a:lumMod val="85000"/>
                    <a:lumOff val="15000"/>
                  </a:schemeClr>
                </a:solidFill>
                <a:latin typeface="メイリオ" panose="020B0604030504040204" pitchFamily="50" charset="-128"/>
                <a:ea typeface="メイリオ" panose="020B0604030504040204" pitchFamily="50" charset="-128"/>
              </a:rPr>
              <a:t>１件</a:t>
            </a:r>
            <a:r>
              <a:rPr lang="ja-JP" altLang="en-US" kern="100" dirty="0">
                <a:solidFill>
                  <a:schemeClr val="tx1">
                    <a:lumMod val="85000"/>
                    <a:lumOff val="15000"/>
                  </a:schemeClr>
                </a:solidFill>
                <a:latin typeface="メイリオ" panose="020B0604030504040204" pitchFamily="50" charset="-128"/>
                <a:ea typeface="メイリオ" panose="020B0604030504040204" pitchFamily="50" charset="-128"/>
              </a:rPr>
              <a:t>あたりの</a:t>
            </a:r>
            <a:r>
              <a:rPr lang="ja-JP" altLang="ja-JP" kern="100" dirty="0">
                <a:solidFill>
                  <a:schemeClr val="tx1">
                    <a:lumMod val="85000"/>
                    <a:lumOff val="15000"/>
                  </a:schemeClr>
                </a:solidFill>
                <a:latin typeface="メイリオ" panose="020B0604030504040204" pitchFamily="50" charset="-128"/>
                <a:ea typeface="メイリオ" panose="020B0604030504040204" pitchFamily="50" charset="-128"/>
              </a:rPr>
              <a:t>検索に費やした時間（</a:t>
            </a:r>
            <a:r>
              <a:rPr lang="ja-JP" altLang="en-US" kern="100" dirty="0">
                <a:solidFill>
                  <a:schemeClr val="tx1">
                    <a:lumMod val="85000"/>
                    <a:lumOff val="15000"/>
                  </a:schemeClr>
                </a:solidFill>
                <a:latin typeface="メイリオ" panose="020B0604030504040204" pitchFamily="50" charset="-128"/>
                <a:ea typeface="メイリオ" panose="020B0604030504040204" pitchFamily="50" charset="-128"/>
              </a:rPr>
              <a:t>秒</a:t>
            </a:r>
            <a:r>
              <a:rPr lang="ja-JP" altLang="ja-JP" kern="100" dirty="0">
                <a:solidFill>
                  <a:schemeClr val="tx1">
                    <a:lumMod val="85000"/>
                    <a:lumOff val="15000"/>
                  </a:schemeClr>
                </a:solidFill>
                <a:latin typeface="メイリオ" panose="020B0604030504040204" pitchFamily="50" charset="-128"/>
                <a:ea typeface="メイリオ" panose="020B0604030504040204" pitchFamily="50" charset="-128"/>
              </a:rPr>
              <a:t>）</a:t>
            </a:r>
            <a:endParaRPr lang="ja-JP" altLang="ja-JP" kern="100" dirty="0">
              <a:solidFill>
                <a:schemeClr val="tx1">
                  <a:lumMod val="85000"/>
                  <a:lumOff val="15000"/>
                </a:schemeClr>
              </a:solidFill>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16" name="テキスト ボックス 15"/>
          <p:cNvSpPr txBox="1"/>
          <p:nvPr/>
        </p:nvSpPr>
        <p:spPr>
          <a:xfrm>
            <a:off x="6328817" y="4257958"/>
            <a:ext cx="3101142" cy="334313"/>
          </a:xfrm>
          <a:prstGeom prst="wedgeRectCallout">
            <a:avLst>
              <a:gd name="adj1" fmla="val 20927"/>
              <a:gd name="adj2" fmla="val -119096"/>
            </a:avLst>
          </a:prstGeom>
          <a:solidFill>
            <a:schemeClr val="bg1"/>
          </a:solidFill>
          <a:ln w="28575">
            <a:solidFill>
              <a:schemeClr val="bg2">
                <a:lumMod val="60000"/>
                <a:lumOff val="40000"/>
              </a:schemeClr>
            </a:solidFill>
          </a:ln>
        </p:spPr>
        <p:txBody>
          <a:bodyPr wrap="square" tIns="72000" rtlCol="0">
            <a:spAutoFit/>
          </a:bodyPr>
          <a:lstStyle/>
          <a:p>
            <a:pPr algn="ctr"/>
            <a:r>
              <a:rPr lang="ja-JP" altLang="en-US" kern="100" dirty="0">
                <a:solidFill>
                  <a:schemeClr val="tx1">
                    <a:lumMod val="85000"/>
                    <a:lumOff val="15000"/>
                  </a:schemeClr>
                </a:solidFill>
                <a:latin typeface="メイリオ" panose="020B0604030504040204" pitchFamily="50" charset="-128"/>
                <a:ea typeface="メイリオ" panose="020B0604030504040204" pitchFamily="50" charset="-128"/>
              </a:rPr>
              <a:t>検索で探しきれなかった件数</a:t>
            </a:r>
            <a:r>
              <a:rPr lang="ja-JP" altLang="ja-JP" kern="100" dirty="0">
                <a:solidFill>
                  <a:schemeClr val="tx1">
                    <a:lumMod val="85000"/>
                    <a:lumOff val="15000"/>
                  </a:schemeClr>
                </a:solidFill>
                <a:latin typeface="メイリオ" panose="020B0604030504040204" pitchFamily="50" charset="-128"/>
                <a:ea typeface="メイリオ" panose="020B0604030504040204" pitchFamily="50" charset="-128"/>
              </a:rPr>
              <a:t>（</a:t>
            </a:r>
            <a:r>
              <a:rPr lang="ja-JP" altLang="en-US" kern="100" dirty="0">
                <a:solidFill>
                  <a:schemeClr val="tx1">
                    <a:lumMod val="85000"/>
                    <a:lumOff val="15000"/>
                  </a:schemeClr>
                </a:solidFill>
                <a:latin typeface="メイリオ" panose="020B0604030504040204" pitchFamily="50" charset="-128"/>
                <a:ea typeface="メイリオ" panose="020B0604030504040204" pitchFamily="50" charset="-128"/>
              </a:rPr>
              <a:t>件</a:t>
            </a:r>
            <a:r>
              <a:rPr lang="ja-JP" altLang="ja-JP" kern="100" dirty="0">
                <a:solidFill>
                  <a:schemeClr val="tx1">
                    <a:lumMod val="85000"/>
                    <a:lumOff val="15000"/>
                  </a:schemeClr>
                </a:solidFill>
                <a:latin typeface="メイリオ" panose="020B0604030504040204" pitchFamily="50" charset="-128"/>
                <a:ea typeface="メイリオ" panose="020B0604030504040204" pitchFamily="50" charset="-128"/>
              </a:rPr>
              <a:t>）</a:t>
            </a:r>
            <a:endParaRPr lang="ja-JP" altLang="ja-JP" kern="100" dirty="0">
              <a:solidFill>
                <a:schemeClr val="tx1">
                  <a:lumMod val="85000"/>
                  <a:lumOff val="15000"/>
                </a:schemeClr>
              </a:solidFill>
              <a:latin typeface="メイリオ" panose="020B0604030504040204" pitchFamily="50" charset="-128"/>
              <a:ea typeface="メイリオ" panose="020B0604030504040204" pitchFamily="50" charset="-128"/>
              <a:cs typeface="Times New Roman" panose="02020603050405020304" pitchFamily="18" charset="0"/>
            </a:endParaRPr>
          </a:p>
        </p:txBody>
      </p:sp>
    </p:spTree>
    <p:extLst>
      <p:ext uri="{BB962C8B-B14F-4D97-AF65-F5344CB8AC3E}">
        <p14:creationId xmlns:p14="http://schemas.microsoft.com/office/powerpoint/2010/main" val="2444592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29</a:t>
            </a:fld>
            <a:endParaRPr dirty="0"/>
          </a:p>
        </p:txBody>
      </p:sp>
      <p:pic>
        <p:nvPicPr>
          <p:cNvPr id="26" name="図 25"/>
          <p:cNvPicPr>
            <a:picLocks noChangeAspect="1"/>
          </p:cNvPicPr>
          <p:nvPr/>
        </p:nvPicPr>
        <p:blipFill rotWithShape="1">
          <a:blip r:embed="rId3"/>
          <a:srcRect l="57553" t="65329"/>
          <a:stretch/>
        </p:blipFill>
        <p:spPr>
          <a:xfrm>
            <a:off x="5592059" y="4400526"/>
            <a:ext cx="1876425" cy="1451283"/>
          </a:xfrm>
          <a:prstGeom prst="rect">
            <a:avLst/>
          </a:prstGeom>
        </p:spPr>
      </p:pic>
      <p:pic>
        <p:nvPicPr>
          <p:cNvPr id="16" name="図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5536" y="4044231"/>
            <a:ext cx="2525321" cy="2163873"/>
          </a:xfrm>
          <a:prstGeom prst="rect">
            <a:avLst/>
          </a:prstGeom>
        </p:spPr>
      </p:pic>
      <p:sp>
        <p:nvSpPr>
          <p:cNvPr id="2" name="テキスト ボックス 1"/>
          <p:cNvSpPr txBox="1"/>
          <p:nvPr/>
        </p:nvSpPr>
        <p:spPr>
          <a:xfrm>
            <a:off x="975835" y="2952417"/>
            <a:ext cx="7954329" cy="807126"/>
          </a:xfrm>
          <a:prstGeom prst="rect">
            <a:avLst/>
          </a:prstGeom>
          <a:noFill/>
          <a:ln w="28575">
            <a:solidFill>
              <a:schemeClr val="bg2">
                <a:lumMod val="60000"/>
                <a:lumOff val="40000"/>
              </a:schemeClr>
            </a:solidFill>
          </a:ln>
        </p:spPr>
        <p:txBody>
          <a:bodyPr wrap="square" tIns="144000" rtlCol="0">
            <a:spAutoFit/>
          </a:bodyPr>
          <a:lstStyle/>
          <a:p>
            <a:r>
              <a:rPr kumimoji="1" lang="en-US" altLang="ja-JP" sz="4000" b="1" dirty="0" err="1">
                <a:solidFill>
                  <a:schemeClr val="tx1">
                    <a:lumMod val="85000"/>
                    <a:lumOff val="15000"/>
                  </a:schemeClr>
                </a:solidFill>
                <a:latin typeface="メイリオ" panose="020B0604030504040204" pitchFamily="50" charset="-128"/>
                <a:ea typeface="メイリオ" panose="020B0604030504040204" pitchFamily="50" charset="-128"/>
              </a:rPr>
              <a:t>ConShach</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rPr>
              <a:t>検索精度</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について</a:t>
            </a:r>
            <a:r>
              <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rPr>
              <a:t>分析</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を実施</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9"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6. </a:t>
            </a:r>
            <a:r>
              <a:rPr kumimoji="1" lang="ja-JP" altLang="en-US" dirty="0">
                <a:latin typeface="メイリオ" panose="020B0604030504040204" pitchFamily="50" charset="-128"/>
                <a:ea typeface="メイリオ" panose="020B0604030504040204" pitchFamily="50" charset="-128"/>
              </a:rPr>
              <a:t>検索精度の分析</a:t>
            </a:r>
          </a:p>
        </p:txBody>
      </p:sp>
    </p:spTree>
    <p:extLst>
      <p:ext uri="{BB962C8B-B14F-4D97-AF65-F5344CB8AC3E}">
        <p14:creationId xmlns:p14="http://schemas.microsoft.com/office/powerpoint/2010/main" val="7389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a:t>
            </a:fld>
            <a:endParaRPr dirty="0"/>
          </a:p>
        </p:txBody>
      </p:sp>
      <p:sp>
        <p:nvSpPr>
          <p:cNvPr id="13" name="タイトル 2"/>
          <p:cNvSpPr>
            <a:spLocks noGrp="1"/>
          </p:cNvSpPr>
          <p:nvPr>
            <p:ph type="title"/>
          </p:nvPr>
        </p:nvSpPr>
        <p:spPr/>
        <p:txBody>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1. </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テーマ選定理由</a:t>
            </a:r>
          </a:p>
        </p:txBody>
      </p:sp>
      <p:sp>
        <p:nvSpPr>
          <p:cNvPr id="11" name="テキスト ボックス 10"/>
          <p:cNvSpPr txBox="1"/>
          <p:nvPr/>
        </p:nvSpPr>
        <p:spPr>
          <a:xfrm>
            <a:off x="954000" y="1226477"/>
            <a:ext cx="8513850" cy="1077218"/>
          </a:xfrm>
          <a:prstGeom prst="rect">
            <a:avLst/>
          </a:prstGeom>
          <a:noFill/>
        </p:spPr>
        <p:txBody>
          <a:bodyPr wrap="square" rtlCol="0">
            <a:spAutoFit/>
          </a:bodyPr>
          <a:lstStyle/>
          <a:p>
            <a:r>
              <a:rPr kumimoji="1"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業務中に</a:t>
            </a:r>
            <a:endParaRPr kumimoji="1" lang="en-US" altLang="ja-JP" sz="28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3600" dirty="0">
                <a:solidFill>
                  <a:schemeClr val="tx1">
                    <a:lumMod val="85000"/>
                    <a:lumOff val="15000"/>
                  </a:schemeClr>
                </a:solidFill>
                <a:latin typeface="メイリオ" panose="020B0604030504040204" pitchFamily="50" charset="-128"/>
                <a:ea typeface="メイリオ" panose="020B0604030504040204" pitchFamily="50" charset="-128"/>
              </a:rPr>
              <a:t>情報収集の作業で悩むことが多かった</a:t>
            </a:r>
            <a:r>
              <a:rPr kumimoji="1" lang="en-US" altLang="ja-JP" sz="3600" dirty="0">
                <a:solidFill>
                  <a:schemeClr val="tx1">
                    <a:lumMod val="85000"/>
                    <a:lumOff val="15000"/>
                  </a:schemeClr>
                </a:solidFill>
                <a:latin typeface="メイリオ" panose="020B0604030504040204" pitchFamily="50" charset="-128"/>
                <a:ea typeface="メイリオ" panose="020B0604030504040204" pitchFamily="50" charset="-128"/>
              </a:rPr>
              <a:t>…</a:t>
            </a:r>
          </a:p>
        </p:txBody>
      </p:sp>
      <p:sp>
        <p:nvSpPr>
          <p:cNvPr id="4" name="角丸四角形 3"/>
          <p:cNvSpPr/>
          <p:nvPr/>
        </p:nvSpPr>
        <p:spPr>
          <a:xfrm>
            <a:off x="954001" y="2771117"/>
            <a:ext cx="6143297" cy="574068"/>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検索結果が多すぎて確認に時間がかかる。</a:t>
            </a:r>
            <a:endPar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7297" y="4292086"/>
            <a:ext cx="2242128" cy="2119830"/>
          </a:xfrm>
          <a:prstGeom prst="rect">
            <a:avLst/>
          </a:prstGeom>
        </p:spPr>
      </p:pic>
      <p:sp>
        <p:nvSpPr>
          <p:cNvPr id="12" name="角丸四角形 11"/>
          <p:cNvSpPr/>
          <p:nvPr/>
        </p:nvSpPr>
        <p:spPr>
          <a:xfrm>
            <a:off x="954000" y="3580845"/>
            <a:ext cx="6143297" cy="574068"/>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情報がどこにあるかわからない。</a:t>
            </a:r>
          </a:p>
        </p:txBody>
      </p:sp>
      <p:sp>
        <p:nvSpPr>
          <p:cNvPr id="14" name="角丸四角形 13"/>
          <p:cNvSpPr/>
          <p:nvPr/>
        </p:nvSpPr>
        <p:spPr>
          <a:xfrm>
            <a:off x="954000" y="4390573"/>
            <a:ext cx="6143297" cy="574068"/>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tIns="144000" rtlCol="0" anchor="ctr"/>
          <a:lstStyle/>
          <a:p>
            <a:pPr algn="ct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なかなか目的の情報にたどり着けない。</a:t>
            </a:r>
          </a:p>
        </p:txBody>
      </p:sp>
    </p:spTree>
    <p:extLst>
      <p:ext uri="{BB962C8B-B14F-4D97-AF65-F5344CB8AC3E}">
        <p14:creationId xmlns:p14="http://schemas.microsoft.com/office/powerpoint/2010/main" val="2811876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
          <a:extLst>
            <a:ext uri="{FF2B5EF4-FFF2-40B4-BE49-F238E27FC236}">
              <a16:creationId xmlns:a16="http://schemas.microsoft.com/office/drawing/2014/main" id="{49D645B0-C183-2553-4471-BCCDC1A7AA89}"/>
            </a:ext>
          </a:extLst>
        </p:cNvPr>
        <p:cNvGrpSpPr/>
        <p:nvPr/>
      </p:nvGrpSpPr>
      <p:grpSpPr>
        <a:xfrm>
          <a:off x="0" y="0"/>
          <a:ext cx="0" cy="0"/>
          <a:chOff x="0" y="0"/>
          <a:chExt cx="0" cy="0"/>
        </a:xfrm>
      </p:grpSpPr>
      <p:sp>
        <p:nvSpPr>
          <p:cNvPr id="58" name="Google Shape;58;p2">
            <a:extLst>
              <a:ext uri="{FF2B5EF4-FFF2-40B4-BE49-F238E27FC236}">
                <a16:creationId xmlns:a16="http://schemas.microsoft.com/office/drawing/2014/main" id="{601D251E-4554-9CD2-BEE3-C0BCC64FDB2E}"/>
              </a:ext>
            </a:extLst>
          </p:cNvPr>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30</a:t>
            </a:fld>
            <a:endParaRPr dirty="0"/>
          </a:p>
        </p:txBody>
      </p:sp>
      <p:sp>
        <p:nvSpPr>
          <p:cNvPr id="7" name="テキスト ボックス 6">
            <a:extLst>
              <a:ext uri="{FF2B5EF4-FFF2-40B4-BE49-F238E27FC236}">
                <a16:creationId xmlns:a16="http://schemas.microsoft.com/office/drawing/2014/main" id="{C46590E1-4666-CC65-1C5D-864FEC26970C}"/>
              </a:ext>
            </a:extLst>
          </p:cNvPr>
          <p:cNvSpPr txBox="1"/>
          <p:nvPr/>
        </p:nvSpPr>
        <p:spPr>
          <a:xfrm>
            <a:off x="954001" y="943391"/>
            <a:ext cx="2395868"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分析①</a:t>
            </a:r>
          </a:p>
        </p:txBody>
      </p:sp>
      <p:grpSp>
        <p:nvGrpSpPr>
          <p:cNvPr id="4" name="グループ化 3">
            <a:extLst>
              <a:ext uri="{FF2B5EF4-FFF2-40B4-BE49-F238E27FC236}">
                <a16:creationId xmlns:a16="http://schemas.microsoft.com/office/drawing/2014/main" id="{7925A847-6525-5E4E-9022-6EB9D50E2D6D}"/>
              </a:ext>
            </a:extLst>
          </p:cNvPr>
          <p:cNvGrpSpPr>
            <a:grpSpLocks noChangeAspect="1"/>
          </p:cNvGrpSpPr>
          <p:nvPr/>
        </p:nvGrpSpPr>
        <p:grpSpPr>
          <a:xfrm>
            <a:off x="952022" y="1665932"/>
            <a:ext cx="4208817" cy="4780804"/>
            <a:chOff x="1172545" y="1655019"/>
            <a:chExt cx="3036239" cy="3448869"/>
          </a:xfrm>
        </p:grpSpPr>
        <p:pic>
          <p:nvPicPr>
            <p:cNvPr id="8" name="図 7">
              <a:extLst>
                <a:ext uri="{FF2B5EF4-FFF2-40B4-BE49-F238E27FC236}">
                  <a16:creationId xmlns:a16="http://schemas.microsoft.com/office/drawing/2014/main" id="{D7DCC378-2878-4759-4592-C91E1D19F4D8}"/>
                </a:ext>
              </a:extLst>
            </p:cNvPr>
            <p:cNvPicPr>
              <a:picLocks noChangeAspect="1"/>
            </p:cNvPicPr>
            <p:nvPr/>
          </p:nvPicPr>
          <p:blipFill rotWithShape="1">
            <a:blip r:embed="rId3"/>
            <a:srcRect l="1975" t="3483" r="62711" b="41173"/>
            <a:stretch/>
          </p:blipFill>
          <p:spPr>
            <a:xfrm>
              <a:off x="1172545" y="1655019"/>
              <a:ext cx="3036239" cy="3448869"/>
            </a:xfrm>
            <a:prstGeom prst="rect">
              <a:avLst/>
            </a:prstGeom>
          </p:spPr>
        </p:pic>
        <p:sp>
          <p:nvSpPr>
            <p:cNvPr id="2" name="正方形/長方形 1">
              <a:extLst>
                <a:ext uri="{FF2B5EF4-FFF2-40B4-BE49-F238E27FC236}">
                  <a16:creationId xmlns:a16="http://schemas.microsoft.com/office/drawing/2014/main" id="{B33DB307-965A-3AEF-86F6-008984885638}"/>
                </a:ext>
              </a:extLst>
            </p:cNvPr>
            <p:cNvSpPr/>
            <p:nvPr/>
          </p:nvSpPr>
          <p:spPr>
            <a:xfrm>
              <a:off x="1428749" y="2091923"/>
              <a:ext cx="1573089" cy="13581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7" name="正方形/長方形 26">
              <a:extLst>
                <a:ext uri="{FF2B5EF4-FFF2-40B4-BE49-F238E27FC236}">
                  <a16:creationId xmlns:a16="http://schemas.microsoft.com/office/drawing/2014/main" id="{0952A0B8-7E44-7363-531F-0B9C6883C17D}"/>
                </a:ext>
              </a:extLst>
            </p:cNvPr>
            <p:cNvSpPr/>
            <p:nvPr/>
          </p:nvSpPr>
          <p:spPr>
            <a:xfrm>
              <a:off x="1428748" y="4437461"/>
              <a:ext cx="2276477" cy="18746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grpSp>
      <p:sp>
        <p:nvSpPr>
          <p:cNvPr id="31" name="テキスト ボックス 30">
            <a:extLst>
              <a:ext uri="{FF2B5EF4-FFF2-40B4-BE49-F238E27FC236}">
                <a16:creationId xmlns:a16="http://schemas.microsoft.com/office/drawing/2014/main" id="{2625F177-A9BC-2493-951F-8515D47756F0}"/>
              </a:ext>
            </a:extLst>
          </p:cNvPr>
          <p:cNvSpPr txBox="1">
            <a:spLocks noChangeAspect="1"/>
          </p:cNvSpPr>
          <p:nvPr/>
        </p:nvSpPr>
        <p:spPr>
          <a:xfrm>
            <a:off x="1055594" y="1296600"/>
            <a:ext cx="1404000" cy="370665"/>
          </a:xfrm>
          <a:prstGeom prst="rect">
            <a:avLst/>
          </a:prstGeom>
          <a:solidFill>
            <a:schemeClr val="bg2"/>
          </a:solidFill>
          <a:ln w="28575">
            <a:solidFill>
              <a:schemeClr val="bg2"/>
            </a:solidFill>
          </a:ln>
        </p:spPr>
        <p:txBody>
          <a:bodyPr wrap="square" tIns="108000" rtlCol="0">
            <a:spAutoFit/>
          </a:bodyPr>
          <a:lstStyle/>
          <a:p>
            <a:pPr algn="ctr">
              <a:buClr>
                <a:schemeClr val="bg2"/>
              </a:buClr>
            </a:pPr>
            <a:r>
              <a:rPr kumimoji="1" lang="ja-JP" altLang="en-US" b="1" dirty="0">
                <a:solidFill>
                  <a:schemeClr val="bg1"/>
                </a:solidFill>
                <a:latin typeface="メイリオ" panose="020B0604030504040204" pitchFamily="50" charset="-128"/>
                <a:ea typeface="メイリオ" panose="020B0604030504040204" pitchFamily="50" charset="-128"/>
              </a:rPr>
              <a:t>アプリ未使用</a:t>
            </a:r>
          </a:p>
        </p:txBody>
      </p:sp>
      <p:sp>
        <p:nvSpPr>
          <p:cNvPr id="3" name="四角形吹き出し 2">
            <a:extLst>
              <a:ext uri="{FF2B5EF4-FFF2-40B4-BE49-F238E27FC236}">
                <a16:creationId xmlns:a16="http://schemas.microsoft.com/office/drawing/2014/main" id="{2BE46BED-993D-1561-97DA-08A4A508E1CF}"/>
              </a:ext>
            </a:extLst>
          </p:cNvPr>
          <p:cNvSpPr/>
          <p:nvPr/>
        </p:nvSpPr>
        <p:spPr>
          <a:xfrm>
            <a:off x="1049808" y="4530931"/>
            <a:ext cx="3456000" cy="720000"/>
          </a:xfrm>
          <a:prstGeom prst="wedgeRectCallout">
            <a:avLst>
              <a:gd name="adj1" fmla="val -21238"/>
              <a:gd name="adj2" fmla="val 72353"/>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ctr"/>
          <a:lstStyle/>
          <a:p>
            <a:pPr algn="ctr"/>
            <a:r>
              <a:rPr kumimoji="1" lang="ja-JP" altLang="en-US" sz="2400" b="1" dirty="0">
                <a:latin typeface="メイリオ" panose="020B0604030504040204" pitchFamily="50" charset="-128"/>
                <a:ea typeface="メイリオ" panose="020B0604030504040204" pitchFamily="50" charset="-128"/>
              </a:rPr>
              <a:t>上位（</a:t>
            </a:r>
            <a:r>
              <a:rPr kumimoji="1" lang="en-US" altLang="ja-JP" sz="2400" b="1" dirty="0">
                <a:latin typeface="メイリオ" panose="020B0604030504040204" pitchFamily="50" charset="-128"/>
                <a:ea typeface="メイリオ" panose="020B0604030504040204" pitchFamily="50" charset="-128"/>
              </a:rPr>
              <a:t>3</a:t>
            </a:r>
            <a:r>
              <a:rPr kumimoji="1" lang="ja-JP" altLang="en-US" sz="2400" b="1" dirty="0">
                <a:latin typeface="メイリオ" panose="020B0604030504040204" pitchFamily="50" charset="-128"/>
                <a:ea typeface="メイリオ" panose="020B0604030504040204" pitchFamily="50" charset="-128"/>
              </a:rPr>
              <a:t>番目）に表示</a:t>
            </a:r>
          </a:p>
        </p:txBody>
      </p:sp>
      <p:sp>
        <p:nvSpPr>
          <p:cNvPr id="15" name="タイトル 2">
            <a:extLst>
              <a:ext uri="{FF2B5EF4-FFF2-40B4-BE49-F238E27FC236}">
                <a16:creationId xmlns:a16="http://schemas.microsoft.com/office/drawing/2014/main" id="{3BDC8AF6-C2A5-B976-3FFA-612A7AF2A68C}"/>
              </a:ext>
            </a:extLst>
          </p:cNvPr>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6. </a:t>
            </a:r>
            <a:r>
              <a:rPr kumimoji="1" lang="ja-JP" altLang="en-US" dirty="0">
                <a:latin typeface="メイリオ" panose="020B0604030504040204" pitchFamily="50" charset="-128"/>
                <a:ea typeface="メイリオ" panose="020B0604030504040204" pitchFamily="50" charset="-128"/>
              </a:rPr>
              <a:t>検索精度の分析</a:t>
            </a:r>
          </a:p>
        </p:txBody>
      </p:sp>
      <p:sp>
        <p:nvSpPr>
          <p:cNvPr id="5" name="テキスト ボックス 4">
            <a:extLst>
              <a:ext uri="{FF2B5EF4-FFF2-40B4-BE49-F238E27FC236}">
                <a16:creationId xmlns:a16="http://schemas.microsoft.com/office/drawing/2014/main" id="{D54202C8-E88A-1D52-A5BD-73C653A3E182}"/>
              </a:ext>
            </a:extLst>
          </p:cNvPr>
          <p:cNvSpPr txBox="1">
            <a:spLocks noChangeAspect="1"/>
          </p:cNvSpPr>
          <p:nvPr/>
        </p:nvSpPr>
        <p:spPr>
          <a:xfrm>
            <a:off x="5221900" y="1302706"/>
            <a:ext cx="1404000" cy="370665"/>
          </a:xfrm>
          <a:prstGeom prst="rect">
            <a:avLst/>
          </a:prstGeom>
          <a:solidFill>
            <a:schemeClr val="bg2"/>
          </a:solidFill>
          <a:ln w="28575">
            <a:solidFill>
              <a:schemeClr val="bg2"/>
            </a:solidFill>
          </a:ln>
        </p:spPr>
        <p:txBody>
          <a:bodyPr wrap="square" tIns="108000" rtlCol="0">
            <a:spAutoFit/>
          </a:bodyPr>
          <a:lstStyle/>
          <a:p>
            <a:pPr algn="ctr">
              <a:buClr>
                <a:schemeClr val="bg2"/>
              </a:buClr>
            </a:pPr>
            <a:r>
              <a:rPr kumimoji="1" lang="ja-JP" altLang="en-US" b="1" dirty="0">
                <a:solidFill>
                  <a:schemeClr val="bg1"/>
                </a:solidFill>
                <a:latin typeface="メイリオ" panose="020B0604030504040204" pitchFamily="50" charset="-128"/>
                <a:ea typeface="メイリオ" panose="020B0604030504040204" pitchFamily="50" charset="-128"/>
              </a:rPr>
              <a:t>アプリ使用</a:t>
            </a:r>
          </a:p>
        </p:txBody>
      </p:sp>
      <p:grpSp>
        <p:nvGrpSpPr>
          <p:cNvPr id="10" name="グループ化 9">
            <a:extLst>
              <a:ext uri="{FF2B5EF4-FFF2-40B4-BE49-F238E27FC236}">
                <a16:creationId xmlns:a16="http://schemas.microsoft.com/office/drawing/2014/main" id="{AAC797A2-ECD1-0753-82B5-932FBD749B97}"/>
              </a:ext>
            </a:extLst>
          </p:cNvPr>
          <p:cNvGrpSpPr/>
          <p:nvPr/>
        </p:nvGrpSpPr>
        <p:grpSpPr>
          <a:xfrm>
            <a:off x="5173625" y="1673371"/>
            <a:ext cx="4222016" cy="4835337"/>
            <a:chOff x="1011144" y="1665932"/>
            <a:chExt cx="4222016" cy="4835337"/>
          </a:xfrm>
        </p:grpSpPr>
        <p:grpSp>
          <p:nvGrpSpPr>
            <p:cNvPr id="11" name="グループ化 10">
              <a:extLst>
                <a:ext uri="{FF2B5EF4-FFF2-40B4-BE49-F238E27FC236}">
                  <a16:creationId xmlns:a16="http://schemas.microsoft.com/office/drawing/2014/main" id="{B96095B8-999C-758A-0396-A3A6F62040FB}"/>
                </a:ext>
              </a:extLst>
            </p:cNvPr>
            <p:cNvGrpSpPr>
              <a:grpSpLocks noChangeAspect="1"/>
            </p:cNvGrpSpPr>
            <p:nvPr/>
          </p:nvGrpSpPr>
          <p:grpSpPr>
            <a:xfrm>
              <a:off x="1055594" y="1665932"/>
              <a:ext cx="4177566" cy="4835337"/>
              <a:chOff x="0" y="0"/>
              <a:chExt cx="3710414" cy="4294790"/>
            </a:xfrm>
          </p:grpSpPr>
          <p:pic>
            <p:nvPicPr>
              <p:cNvPr id="17" name="図 16">
                <a:extLst>
                  <a:ext uri="{FF2B5EF4-FFF2-40B4-BE49-F238E27FC236}">
                    <a16:creationId xmlns:a16="http://schemas.microsoft.com/office/drawing/2014/main" id="{5693918F-E38E-D4A2-24B5-BFA539C23938}"/>
                  </a:ext>
                </a:extLst>
              </p:cNvPr>
              <p:cNvPicPr/>
              <p:nvPr/>
            </p:nvPicPr>
            <p:blipFill rotWithShape="1">
              <a:blip r:embed="rId4">
                <a:extLst>
                  <a:ext uri="{28A0092B-C50C-407E-A947-70E740481C1C}">
                    <a14:useLocalDpi xmlns:a14="http://schemas.microsoft.com/office/drawing/2010/main" val="0"/>
                  </a:ext>
                </a:extLst>
              </a:blip>
              <a:srcRect l="1763" t="6463" r="4164" b="32839"/>
              <a:stretch/>
            </p:blipFill>
            <p:spPr bwMode="auto">
              <a:xfrm>
                <a:off x="0" y="0"/>
                <a:ext cx="3710414" cy="4247537"/>
              </a:xfrm>
              <a:prstGeom prst="rect">
                <a:avLst/>
              </a:prstGeom>
              <a:noFill/>
              <a:ln w="38100">
                <a:noFill/>
              </a:ln>
            </p:spPr>
          </p:pic>
          <p:sp>
            <p:nvSpPr>
              <p:cNvPr id="18" name="正方形/長方形 17">
                <a:extLst>
                  <a:ext uri="{FF2B5EF4-FFF2-40B4-BE49-F238E27FC236}">
                    <a16:creationId xmlns:a16="http://schemas.microsoft.com/office/drawing/2014/main" id="{6DBFCA59-1F36-5A14-5063-E82CF97B21AE}"/>
                  </a:ext>
                </a:extLst>
              </p:cNvPr>
              <p:cNvSpPr/>
              <p:nvPr/>
            </p:nvSpPr>
            <p:spPr>
              <a:xfrm>
                <a:off x="281760" y="878175"/>
                <a:ext cx="3404977" cy="3416615"/>
              </a:xfrm>
              <a:prstGeom prst="rect">
                <a:avLst/>
              </a:prstGeom>
              <a:noFill/>
              <a:ln w="28575">
                <a:solidFill>
                  <a:srgbClr val="FF0000"/>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sp>
            <p:nvSpPr>
              <p:cNvPr id="19" name="正方形/長方形 18">
                <a:extLst>
                  <a:ext uri="{FF2B5EF4-FFF2-40B4-BE49-F238E27FC236}">
                    <a16:creationId xmlns:a16="http://schemas.microsoft.com/office/drawing/2014/main" id="{422F980E-723B-6412-C175-95847D3BFD97}"/>
                  </a:ext>
                </a:extLst>
              </p:cNvPr>
              <p:cNvSpPr/>
              <p:nvPr/>
            </p:nvSpPr>
            <p:spPr>
              <a:xfrm>
                <a:off x="1361" y="0"/>
                <a:ext cx="285372" cy="286358"/>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sp>
            <p:nvSpPr>
              <p:cNvPr id="20" name="正方形/長方形 19">
                <a:extLst>
                  <a:ext uri="{FF2B5EF4-FFF2-40B4-BE49-F238E27FC236}">
                    <a16:creationId xmlns:a16="http://schemas.microsoft.com/office/drawing/2014/main" id="{FD3819A5-A963-A4E7-05AA-0459B16AEB0F}"/>
                  </a:ext>
                </a:extLst>
              </p:cNvPr>
              <p:cNvSpPr/>
              <p:nvPr/>
            </p:nvSpPr>
            <p:spPr>
              <a:xfrm>
                <a:off x="285349" y="0"/>
                <a:ext cx="1614463" cy="122208"/>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sp>
            <p:nvSpPr>
              <p:cNvPr id="21" name="正方形/長方形 20">
                <a:extLst>
                  <a:ext uri="{FF2B5EF4-FFF2-40B4-BE49-F238E27FC236}">
                    <a16:creationId xmlns:a16="http://schemas.microsoft.com/office/drawing/2014/main" id="{CC24AA3E-F38D-27FE-100C-D9ABF20EAF45}"/>
                  </a:ext>
                </a:extLst>
              </p:cNvPr>
              <p:cNvSpPr/>
              <p:nvPr/>
            </p:nvSpPr>
            <p:spPr>
              <a:xfrm>
                <a:off x="298089" y="136072"/>
                <a:ext cx="1956989" cy="158551"/>
              </a:xfrm>
              <a:prstGeom prst="rect">
                <a:avLst/>
              </a:prstGeom>
              <a:noFill/>
              <a:ln w="28575">
                <a:solidFill>
                  <a:srgbClr val="FF0000"/>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endParaRPr>
              </a:p>
            </p:txBody>
          </p:sp>
        </p:grpSp>
        <p:sp>
          <p:nvSpPr>
            <p:cNvPr id="12" name="正方形/長方形 11">
              <a:extLst>
                <a:ext uri="{FF2B5EF4-FFF2-40B4-BE49-F238E27FC236}">
                  <a16:creationId xmlns:a16="http://schemas.microsoft.com/office/drawing/2014/main" id="{11D92B73-CA4F-9935-08EE-6746807A2FFD}"/>
                </a:ext>
              </a:extLst>
            </p:cNvPr>
            <p:cNvSpPr/>
            <p:nvPr/>
          </p:nvSpPr>
          <p:spPr>
            <a:xfrm>
              <a:off x="1391213" y="2213831"/>
              <a:ext cx="1523437" cy="19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a:extLst>
                <a:ext uri="{FF2B5EF4-FFF2-40B4-BE49-F238E27FC236}">
                  <a16:creationId xmlns:a16="http://schemas.microsoft.com/office/drawing/2014/main" id="{036DC50F-3224-51E4-106C-0FBAA4C6D049}"/>
                </a:ext>
              </a:extLst>
            </p:cNvPr>
            <p:cNvPicPr>
              <a:picLocks noChangeAspect="1"/>
            </p:cNvPicPr>
            <p:nvPr/>
          </p:nvPicPr>
          <p:blipFill>
            <a:blip r:embed="rId5"/>
            <a:stretch>
              <a:fillRect/>
            </a:stretch>
          </p:blipFill>
          <p:spPr>
            <a:xfrm>
              <a:off x="1370023" y="2278880"/>
              <a:ext cx="1563824" cy="125995"/>
            </a:xfrm>
            <a:prstGeom prst="rect">
              <a:avLst/>
            </a:prstGeom>
          </p:spPr>
        </p:pic>
        <p:sp>
          <p:nvSpPr>
            <p:cNvPr id="14" name="正方形/長方形 13">
              <a:extLst>
                <a:ext uri="{FF2B5EF4-FFF2-40B4-BE49-F238E27FC236}">
                  <a16:creationId xmlns:a16="http://schemas.microsoft.com/office/drawing/2014/main" id="{B093A05F-ECBA-6B07-7571-92B71DA37778}"/>
                </a:ext>
              </a:extLst>
            </p:cNvPr>
            <p:cNvSpPr/>
            <p:nvPr/>
          </p:nvSpPr>
          <p:spPr>
            <a:xfrm>
              <a:off x="1011144" y="2248363"/>
              <a:ext cx="358879" cy="325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a:extLst>
                <a:ext uri="{FF2B5EF4-FFF2-40B4-BE49-F238E27FC236}">
                  <a16:creationId xmlns:a16="http://schemas.microsoft.com/office/drawing/2014/main" id="{16A59910-2178-4459-1445-0365F246A3A3}"/>
                </a:ext>
              </a:extLst>
            </p:cNvPr>
            <p:cNvPicPr>
              <a:picLocks noChangeAspect="1"/>
            </p:cNvPicPr>
            <p:nvPr/>
          </p:nvPicPr>
          <p:blipFill>
            <a:blip r:embed="rId6"/>
            <a:stretch>
              <a:fillRect/>
            </a:stretch>
          </p:blipFill>
          <p:spPr>
            <a:xfrm>
              <a:off x="1088246" y="2265979"/>
              <a:ext cx="291506" cy="307701"/>
            </a:xfrm>
            <a:prstGeom prst="rect">
              <a:avLst/>
            </a:prstGeom>
          </p:spPr>
        </p:pic>
      </p:grpSp>
      <p:sp>
        <p:nvSpPr>
          <p:cNvPr id="28" name="四角形吹き出し 27">
            <a:extLst>
              <a:ext uri="{FF2B5EF4-FFF2-40B4-BE49-F238E27FC236}">
                <a16:creationId xmlns:a16="http://schemas.microsoft.com/office/drawing/2014/main" id="{568AA0DE-135B-E49D-F6F6-B2A378A0FC5B}"/>
              </a:ext>
            </a:extLst>
          </p:cNvPr>
          <p:cNvSpPr/>
          <p:nvPr/>
        </p:nvSpPr>
        <p:spPr>
          <a:xfrm>
            <a:off x="2459594" y="2558057"/>
            <a:ext cx="3456000" cy="720000"/>
          </a:xfrm>
          <a:prstGeom prst="wedgeRectCallout">
            <a:avLst>
              <a:gd name="adj1" fmla="val -55340"/>
              <a:gd name="adj2" fmla="val -4266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ja-JP" altLang="en-US" sz="2400" b="1" dirty="0">
                <a:latin typeface="メイリオ" panose="020B0604030504040204" pitchFamily="50" charset="-128"/>
                <a:ea typeface="メイリオ" panose="020B0604030504040204" pitchFamily="50" charset="-128"/>
              </a:rPr>
              <a:t>同一の検索ワード</a:t>
            </a:r>
            <a:endParaRPr kumimoji="1" lang="en-US" altLang="ja-JP" sz="2400" b="1" dirty="0">
              <a:latin typeface="メイリオ" panose="020B0604030504040204" pitchFamily="50" charset="-128"/>
              <a:ea typeface="メイリオ" panose="020B0604030504040204" pitchFamily="50" charset="-128"/>
            </a:endParaRPr>
          </a:p>
          <a:p>
            <a:pPr algn="ctr"/>
            <a:r>
              <a:rPr kumimoji="1" lang="en-US" altLang="ja-JP" sz="1200" dirty="0">
                <a:latin typeface="メイリオ" panose="020B0604030504040204" pitchFamily="50" charset="-128"/>
                <a:ea typeface="メイリオ" panose="020B0604030504040204" pitchFamily="50" charset="-128"/>
              </a:rPr>
              <a:t>(</a:t>
            </a:r>
            <a:r>
              <a:rPr kumimoji="1" lang="ja-JP" altLang="en-US" sz="1200" dirty="0">
                <a:latin typeface="メイリオ" panose="020B0604030504040204" pitchFamily="50" charset="-128"/>
                <a:ea typeface="メイリオ" panose="020B0604030504040204" pitchFamily="50" charset="-128"/>
              </a:rPr>
              <a:t>勤怠の提出方法について教えてください。</a:t>
            </a:r>
            <a:r>
              <a:rPr kumimoji="1" lang="en-US" altLang="ja-JP" sz="1200" dirty="0">
                <a:latin typeface="メイリオ" panose="020B0604030504040204" pitchFamily="50" charset="-128"/>
                <a:ea typeface="メイリオ" panose="020B0604030504040204" pitchFamily="50" charset="-128"/>
              </a:rPr>
              <a:t>)</a:t>
            </a:r>
            <a:endParaRPr kumimoji="1" lang="ja-JP" altLang="en-US" sz="1200" dirty="0">
              <a:latin typeface="メイリオ" panose="020B0604030504040204" pitchFamily="50" charset="-128"/>
              <a:ea typeface="メイリオ" panose="020B0604030504040204" pitchFamily="50" charset="-128"/>
            </a:endParaRPr>
          </a:p>
        </p:txBody>
      </p:sp>
      <p:sp>
        <p:nvSpPr>
          <p:cNvPr id="9" name="四角形吹き出し 14">
            <a:extLst>
              <a:ext uri="{FF2B5EF4-FFF2-40B4-BE49-F238E27FC236}">
                <a16:creationId xmlns:a16="http://schemas.microsoft.com/office/drawing/2014/main" id="{AFE0BBA5-4C00-E5B4-71C4-9CB461AF50E8}"/>
              </a:ext>
            </a:extLst>
          </p:cNvPr>
          <p:cNvSpPr/>
          <p:nvPr/>
        </p:nvSpPr>
        <p:spPr>
          <a:xfrm>
            <a:off x="2459594" y="2559390"/>
            <a:ext cx="3456000" cy="720000"/>
          </a:xfrm>
          <a:prstGeom prst="wedgeRectCallout">
            <a:avLst>
              <a:gd name="adj1" fmla="val 44218"/>
              <a:gd name="adj2" fmla="val -11860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ja-JP" altLang="en-US" sz="2400" b="1" dirty="0">
                <a:latin typeface="メイリオ" panose="020B0604030504040204" pitchFamily="50" charset="-128"/>
                <a:ea typeface="メイリオ" panose="020B0604030504040204" pitchFamily="50" charset="-128"/>
              </a:rPr>
              <a:t>同一の検索ワード</a:t>
            </a:r>
            <a:endParaRPr kumimoji="1" lang="en-US" altLang="ja-JP" sz="2400" b="1" dirty="0">
              <a:latin typeface="メイリオ" panose="020B0604030504040204" pitchFamily="50" charset="-128"/>
              <a:ea typeface="メイリオ" panose="020B0604030504040204" pitchFamily="50" charset="-128"/>
            </a:endParaRPr>
          </a:p>
          <a:p>
            <a:pPr algn="ctr"/>
            <a:r>
              <a:rPr kumimoji="1" lang="en-US" altLang="ja-JP" sz="1200" dirty="0">
                <a:latin typeface="メイリオ" panose="020B0604030504040204" pitchFamily="50" charset="-128"/>
                <a:ea typeface="メイリオ" panose="020B0604030504040204" pitchFamily="50" charset="-128"/>
              </a:rPr>
              <a:t>(</a:t>
            </a:r>
            <a:r>
              <a:rPr kumimoji="1" lang="ja-JP" altLang="en-US" sz="1200" dirty="0">
                <a:latin typeface="メイリオ" panose="020B0604030504040204" pitchFamily="50" charset="-128"/>
                <a:ea typeface="メイリオ" panose="020B0604030504040204" pitchFamily="50" charset="-128"/>
              </a:rPr>
              <a:t>勤怠の提出方法について教えてください。</a:t>
            </a:r>
            <a:r>
              <a:rPr kumimoji="1" lang="en-US" altLang="ja-JP" sz="1200" dirty="0">
                <a:latin typeface="メイリオ" panose="020B0604030504040204" pitchFamily="50" charset="-128"/>
                <a:ea typeface="メイリオ" panose="020B0604030504040204" pitchFamily="50" charset="-128"/>
              </a:rPr>
              <a:t>)</a:t>
            </a:r>
            <a:endParaRPr kumimoji="1" lang="ja-JP" altLang="en-US" sz="1200" dirty="0">
              <a:latin typeface="メイリオ" panose="020B0604030504040204" pitchFamily="50" charset="-128"/>
              <a:ea typeface="メイリオ" panose="020B0604030504040204" pitchFamily="50" charset="-128"/>
            </a:endParaRPr>
          </a:p>
        </p:txBody>
      </p:sp>
      <p:sp>
        <p:nvSpPr>
          <p:cNvPr id="6" name="四角形吹き出し 23">
            <a:extLst>
              <a:ext uri="{FF2B5EF4-FFF2-40B4-BE49-F238E27FC236}">
                <a16:creationId xmlns:a16="http://schemas.microsoft.com/office/drawing/2014/main" id="{2AF73589-CCBF-BC13-6B95-9AA0751A8B73}"/>
              </a:ext>
            </a:extLst>
          </p:cNvPr>
          <p:cNvSpPr/>
          <p:nvPr/>
        </p:nvSpPr>
        <p:spPr>
          <a:xfrm>
            <a:off x="5724146" y="5467913"/>
            <a:ext cx="3456000" cy="720000"/>
          </a:xfrm>
          <a:prstGeom prst="wedgeRectCallout">
            <a:avLst>
              <a:gd name="adj1" fmla="val -20753"/>
              <a:gd name="adj2" fmla="val -79553"/>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ctr"/>
          <a:lstStyle/>
          <a:p>
            <a:pPr algn="ctr"/>
            <a:r>
              <a:rPr kumimoji="1" lang="ja-JP" altLang="en-US" sz="2400" b="1" dirty="0">
                <a:latin typeface="メイリオ" panose="020B0604030504040204" pitchFamily="50" charset="-128"/>
                <a:ea typeface="メイリオ" panose="020B0604030504040204" pitchFamily="50" charset="-128"/>
              </a:rPr>
              <a:t>表示されない</a:t>
            </a:r>
          </a:p>
        </p:txBody>
      </p:sp>
    </p:spTree>
    <p:extLst>
      <p:ext uri="{BB962C8B-B14F-4D97-AF65-F5344CB8AC3E}">
        <p14:creationId xmlns:p14="http://schemas.microsoft.com/office/powerpoint/2010/main" val="1899116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altLang="ja-JP" smtClean="0"/>
              <a:t>31</a:t>
            </a:fld>
            <a:endParaRPr lang="ja-JP" altLang="en-US" dirty="0"/>
          </a:p>
        </p:txBody>
      </p:sp>
      <p:sp>
        <p:nvSpPr>
          <p:cNvPr id="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6. </a:t>
            </a:r>
            <a:r>
              <a:rPr kumimoji="1" lang="ja-JP" altLang="en-US" dirty="0">
                <a:latin typeface="メイリオ" panose="020B0604030504040204" pitchFamily="50" charset="-128"/>
                <a:ea typeface="メイリオ" panose="020B0604030504040204" pitchFamily="50" charset="-128"/>
              </a:rPr>
              <a:t>検索精度の分析</a:t>
            </a:r>
          </a:p>
        </p:txBody>
      </p:sp>
      <p:sp>
        <p:nvSpPr>
          <p:cNvPr id="6" name="テキスト ボックス 5"/>
          <p:cNvSpPr txBox="1"/>
          <p:nvPr/>
        </p:nvSpPr>
        <p:spPr>
          <a:xfrm>
            <a:off x="985507" y="2126241"/>
            <a:ext cx="8491868" cy="1114902"/>
          </a:xfrm>
          <a:prstGeom prst="rect">
            <a:avLst/>
          </a:prstGeom>
          <a:noFill/>
          <a:ln w="28575">
            <a:solidFill>
              <a:schemeClr val="bg2">
                <a:lumMod val="60000"/>
                <a:lumOff val="40000"/>
              </a:schemeClr>
            </a:solidFill>
          </a:ln>
        </p:spPr>
        <p:txBody>
          <a:bodyPr wrap="square" tIns="144000" rtlCol="0">
            <a:spAutoFit/>
          </a:bodyPr>
          <a:lstStyle/>
          <a:p>
            <a:r>
              <a:rPr kumimoji="1"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アプリ未使用時</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は</a:t>
            </a:r>
            <a:r>
              <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rPr>
              <a:t>人が情報の中身を確認</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し、</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取捨選択することにより、目的の情報を探すことができた。</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983156AD-4CF6-0EFB-74FC-902E6F459A7B}"/>
              </a:ext>
            </a:extLst>
          </p:cNvPr>
          <p:cNvSpPr txBox="1"/>
          <p:nvPr/>
        </p:nvSpPr>
        <p:spPr>
          <a:xfrm>
            <a:off x="954001" y="943391"/>
            <a:ext cx="2334322"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分析①</a:t>
            </a:r>
          </a:p>
        </p:txBody>
      </p:sp>
      <p:sp>
        <p:nvSpPr>
          <p:cNvPr id="22" name="テキスト ボックス 21"/>
          <p:cNvSpPr txBox="1"/>
          <p:nvPr/>
        </p:nvSpPr>
        <p:spPr>
          <a:xfrm>
            <a:off x="985507" y="4389762"/>
            <a:ext cx="8523374" cy="1422679"/>
          </a:xfrm>
          <a:prstGeom prst="rect">
            <a:avLst/>
          </a:prstGeom>
          <a:noFill/>
          <a:ln w="28575">
            <a:solidFill>
              <a:schemeClr val="bg2">
                <a:lumMod val="60000"/>
                <a:lumOff val="40000"/>
              </a:schemeClr>
            </a:solidFill>
          </a:ln>
        </p:spPr>
        <p:txBody>
          <a:bodyPr wrap="square" tIns="144000" rtlCol="0">
            <a:spAutoFit/>
          </a:bodyPr>
          <a:lstStyle/>
          <a:p>
            <a:r>
              <a:rPr kumimoji="1"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アプリ使用時</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は人が確認していた作業を</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rPr>
              <a:t>代わりに</a:t>
            </a:r>
            <a:r>
              <a:rPr kumimoji="1" lang="en-US" altLang="ja-JP" sz="4000" b="1"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rPr>
              <a:t>が実施</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し、</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結果として表示するため、目的ではない情報が表示されることがあった。</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7" name="テキスト ボックス 26"/>
          <p:cNvSpPr txBox="1"/>
          <p:nvPr/>
        </p:nvSpPr>
        <p:spPr>
          <a:xfrm>
            <a:off x="954001" y="3896342"/>
            <a:ext cx="1665374" cy="400110"/>
          </a:xfrm>
          <a:prstGeom prst="rect">
            <a:avLst/>
          </a:prstGeom>
          <a:noFill/>
        </p:spPr>
        <p:txBody>
          <a:bodyPr wrap="square" rtlCol="0">
            <a:spAutoFit/>
          </a:bodyPr>
          <a:lstStyle/>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それに対し、</a:t>
            </a:r>
          </a:p>
        </p:txBody>
      </p:sp>
      <p:sp>
        <p:nvSpPr>
          <p:cNvPr id="28" name="テキスト ボックス 27"/>
          <p:cNvSpPr txBox="1"/>
          <p:nvPr/>
        </p:nvSpPr>
        <p:spPr>
          <a:xfrm>
            <a:off x="954001" y="1637762"/>
            <a:ext cx="4840130" cy="400110"/>
          </a:xfrm>
          <a:prstGeom prst="rect">
            <a:avLst/>
          </a:prstGeom>
          <a:noFill/>
        </p:spPr>
        <p:txBody>
          <a:bodyPr wrap="square" rtlCol="0">
            <a:spAutoFit/>
          </a:bodyPr>
          <a:lstStyle/>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つまり</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002085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32</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6. </a:t>
            </a:r>
            <a:r>
              <a:rPr kumimoji="1" lang="ja-JP" altLang="en-US" dirty="0">
                <a:latin typeface="メイリオ" panose="020B0604030504040204" pitchFamily="50" charset="-128"/>
                <a:ea typeface="メイリオ" panose="020B0604030504040204" pitchFamily="50" charset="-128"/>
              </a:rPr>
              <a:t>検索精度の分析</a:t>
            </a:r>
          </a:p>
        </p:txBody>
      </p:sp>
      <p:sp>
        <p:nvSpPr>
          <p:cNvPr id="7" name="テキスト ボックス 6">
            <a:extLst>
              <a:ext uri="{FF2B5EF4-FFF2-40B4-BE49-F238E27FC236}">
                <a16:creationId xmlns:a16="http://schemas.microsoft.com/office/drawing/2014/main" id="{983156AD-4CF6-0EFB-74FC-902E6F459A7B}"/>
              </a:ext>
            </a:extLst>
          </p:cNvPr>
          <p:cNvSpPr txBox="1"/>
          <p:nvPr/>
        </p:nvSpPr>
        <p:spPr>
          <a:xfrm>
            <a:off x="954001" y="943391"/>
            <a:ext cx="2351907"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分析②</a:t>
            </a:r>
          </a:p>
        </p:txBody>
      </p:sp>
      <p:grpSp>
        <p:nvGrpSpPr>
          <p:cNvPr id="4" name="グループ化 3"/>
          <p:cNvGrpSpPr/>
          <p:nvPr/>
        </p:nvGrpSpPr>
        <p:grpSpPr>
          <a:xfrm>
            <a:off x="1031081" y="1296600"/>
            <a:ext cx="4441019" cy="3942003"/>
            <a:chOff x="1031081" y="1296600"/>
            <a:chExt cx="4441019" cy="3942003"/>
          </a:xfrm>
        </p:grpSpPr>
        <p:sp>
          <p:nvSpPr>
            <p:cNvPr id="22" name="テキスト ボックス 21">
              <a:extLst>
                <a:ext uri="{FF2B5EF4-FFF2-40B4-BE49-F238E27FC236}">
                  <a16:creationId xmlns:a16="http://schemas.microsoft.com/office/drawing/2014/main" id="{983156AD-4CF6-0EFB-74FC-902E6F459A7B}"/>
                </a:ext>
              </a:extLst>
            </p:cNvPr>
            <p:cNvSpPr txBox="1">
              <a:spLocks noChangeAspect="1"/>
            </p:cNvSpPr>
            <p:nvPr/>
          </p:nvSpPr>
          <p:spPr>
            <a:xfrm>
              <a:off x="1047974" y="1296600"/>
              <a:ext cx="1404000" cy="370665"/>
            </a:xfrm>
            <a:prstGeom prst="rect">
              <a:avLst/>
            </a:prstGeom>
            <a:solidFill>
              <a:schemeClr val="bg2"/>
            </a:solidFill>
            <a:ln w="28575">
              <a:solidFill>
                <a:schemeClr val="bg2"/>
              </a:solidFill>
            </a:ln>
          </p:spPr>
          <p:txBody>
            <a:bodyPr wrap="square" tIns="108000" rtlCol="0">
              <a:spAutoFit/>
            </a:bodyPr>
            <a:lstStyle/>
            <a:p>
              <a:pPr algn="ctr">
                <a:buClr>
                  <a:schemeClr val="bg2"/>
                </a:buClr>
              </a:pPr>
              <a:r>
                <a:rPr kumimoji="1" lang="ja-JP" altLang="en-US" b="1" dirty="0">
                  <a:solidFill>
                    <a:schemeClr val="bg1"/>
                  </a:solidFill>
                  <a:latin typeface="メイリオ" panose="020B0604030504040204" pitchFamily="50" charset="-128"/>
                  <a:ea typeface="メイリオ" panose="020B0604030504040204" pitchFamily="50" charset="-128"/>
                </a:rPr>
                <a:t>アプリ使用①</a:t>
              </a:r>
            </a:p>
          </p:txBody>
        </p:sp>
        <p:grpSp>
          <p:nvGrpSpPr>
            <p:cNvPr id="3" name="グループ化 2"/>
            <p:cNvGrpSpPr/>
            <p:nvPr/>
          </p:nvGrpSpPr>
          <p:grpSpPr>
            <a:xfrm>
              <a:off x="1031081" y="1668331"/>
              <a:ext cx="4441019" cy="3570272"/>
              <a:chOff x="1031081" y="1668331"/>
              <a:chExt cx="4441019" cy="3570272"/>
            </a:xfrm>
          </p:grpSpPr>
          <p:grpSp>
            <p:nvGrpSpPr>
              <p:cNvPr id="35" name="グループ化 34"/>
              <p:cNvGrpSpPr>
                <a:grpSpLocks noChangeAspect="1"/>
              </p:cNvGrpSpPr>
              <p:nvPr/>
            </p:nvGrpSpPr>
            <p:grpSpPr>
              <a:xfrm>
                <a:off x="1050831" y="1668331"/>
                <a:ext cx="4421269" cy="3570272"/>
                <a:chOff x="0" y="0"/>
                <a:chExt cx="4441067" cy="3586207"/>
              </a:xfrm>
            </p:grpSpPr>
            <p:pic>
              <p:nvPicPr>
                <p:cNvPr id="36" name="図 35"/>
                <p:cNvPicPr/>
                <p:nvPr/>
              </p:nvPicPr>
              <p:blipFill rotWithShape="1">
                <a:blip r:embed="rId3"/>
                <a:srcRect l="1821" t="6386" r="7029" b="40871"/>
                <a:stretch/>
              </p:blipFill>
              <p:spPr>
                <a:xfrm>
                  <a:off x="0" y="0"/>
                  <a:ext cx="4440664" cy="3574546"/>
                </a:xfrm>
                <a:prstGeom prst="rect">
                  <a:avLst/>
                </a:prstGeom>
                <a:ln w="38100">
                  <a:noFill/>
                </a:ln>
              </p:spPr>
            </p:pic>
            <p:sp>
              <p:nvSpPr>
                <p:cNvPr id="37" name="正方形/長方形 36"/>
                <p:cNvSpPr/>
                <p:nvPr/>
              </p:nvSpPr>
              <p:spPr>
                <a:xfrm>
                  <a:off x="0" y="0"/>
                  <a:ext cx="288000" cy="286358"/>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dirty="0">
                    <a:latin typeface="メイリオ" panose="020B0604030504040204" pitchFamily="50" charset="-128"/>
                    <a:ea typeface="メイリオ" panose="020B0604030504040204" pitchFamily="50" charset="-128"/>
                  </a:endParaRPr>
                </a:p>
              </p:txBody>
            </p:sp>
            <p:sp>
              <p:nvSpPr>
                <p:cNvPr id="38" name="正方形/長方形 37"/>
                <p:cNvSpPr/>
                <p:nvPr/>
              </p:nvSpPr>
              <p:spPr>
                <a:xfrm>
                  <a:off x="286616" y="0"/>
                  <a:ext cx="1612263" cy="151534"/>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dirty="0">
                    <a:latin typeface="メイリオ" panose="020B0604030504040204" pitchFamily="50" charset="-128"/>
                    <a:ea typeface="メイリオ" panose="020B0604030504040204" pitchFamily="50" charset="-128"/>
                  </a:endParaRPr>
                </a:p>
              </p:txBody>
            </p:sp>
            <p:sp>
              <p:nvSpPr>
                <p:cNvPr id="39" name="正方形/長方形 38"/>
                <p:cNvSpPr/>
                <p:nvPr/>
              </p:nvSpPr>
              <p:spPr>
                <a:xfrm>
                  <a:off x="307397" y="147205"/>
                  <a:ext cx="1811391" cy="158551"/>
                </a:xfrm>
                <a:prstGeom prst="rect">
                  <a:avLst/>
                </a:prstGeom>
                <a:noFill/>
                <a:ln w="28575">
                  <a:solidFill>
                    <a:srgbClr val="FF0000"/>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dirty="0">
                    <a:latin typeface="メイリオ" panose="020B0604030504040204" pitchFamily="50" charset="-128"/>
                    <a:ea typeface="メイリオ" panose="020B0604030504040204" pitchFamily="50" charset="-128"/>
                  </a:endParaRPr>
                </a:p>
              </p:txBody>
            </p:sp>
            <p:sp>
              <p:nvSpPr>
                <p:cNvPr id="40" name="正方形/長方形 39"/>
                <p:cNvSpPr/>
                <p:nvPr/>
              </p:nvSpPr>
              <p:spPr>
                <a:xfrm>
                  <a:off x="285747" y="891293"/>
                  <a:ext cx="4155320" cy="2694914"/>
                </a:xfrm>
                <a:prstGeom prst="rect">
                  <a:avLst/>
                </a:prstGeom>
                <a:noFill/>
                <a:ln w="28575">
                  <a:solidFill>
                    <a:srgbClr val="FF0000"/>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dirty="0">
                    <a:latin typeface="メイリオ" panose="020B0604030504040204" pitchFamily="50" charset="-128"/>
                    <a:ea typeface="メイリオ" panose="020B0604030504040204" pitchFamily="50" charset="-128"/>
                  </a:endParaRPr>
                </a:p>
              </p:txBody>
            </p:sp>
          </p:grpSp>
          <p:sp>
            <p:nvSpPr>
              <p:cNvPr id="19" name="正方形/長方形 18"/>
              <p:cNvSpPr/>
              <p:nvPr/>
            </p:nvSpPr>
            <p:spPr>
              <a:xfrm>
                <a:off x="1031081" y="2221998"/>
                <a:ext cx="304223" cy="314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 name="グループ化 1"/>
              <p:cNvGrpSpPr/>
              <p:nvPr/>
            </p:nvGrpSpPr>
            <p:grpSpPr>
              <a:xfrm>
                <a:off x="1083169" y="2174296"/>
                <a:ext cx="1528652" cy="291903"/>
                <a:chOff x="1083169" y="2174296"/>
                <a:chExt cx="1528652" cy="291903"/>
              </a:xfrm>
            </p:grpSpPr>
            <p:pic>
              <p:nvPicPr>
                <p:cNvPr id="15" name="図 14"/>
                <p:cNvPicPr>
                  <a:picLocks noChangeAspect="1"/>
                </p:cNvPicPr>
                <p:nvPr/>
              </p:nvPicPr>
              <p:blipFill>
                <a:blip r:embed="rId4"/>
                <a:stretch>
                  <a:fillRect/>
                </a:stretch>
              </p:blipFill>
              <p:spPr>
                <a:xfrm>
                  <a:off x="1083169" y="2200056"/>
                  <a:ext cx="252135" cy="266143"/>
                </a:xfrm>
                <a:prstGeom prst="rect">
                  <a:avLst/>
                </a:prstGeom>
              </p:spPr>
            </p:pic>
            <p:sp>
              <p:nvSpPr>
                <p:cNvPr id="16" name="正方形/長方形 15"/>
                <p:cNvSpPr/>
                <p:nvPr/>
              </p:nvSpPr>
              <p:spPr>
                <a:xfrm>
                  <a:off x="1351165" y="2174296"/>
                  <a:ext cx="1258685" cy="188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7" name="図 16"/>
                <p:cNvPicPr>
                  <a:picLocks noChangeAspect="1"/>
                </p:cNvPicPr>
                <p:nvPr/>
              </p:nvPicPr>
              <p:blipFill rotWithShape="1">
                <a:blip r:embed="rId5"/>
                <a:srcRect r="2650" b="-6015"/>
                <a:stretch/>
              </p:blipFill>
              <p:spPr>
                <a:xfrm>
                  <a:off x="1339913" y="2222321"/>
                  <a:ext cx="1271908" cy="111600"/>
                </a:xfrm>
                <a:prstGeom prst="rect">
                  <a:avLst/>
                </a:prstGeom>
              </p:spPr>
            </p:pic>
          </p:grpSp>
        </p:grpSp>
      </p:grpSp>
      <p:grpSp>
        <p:nvGrpSpPr>
          <p:cNvPr id="8" name="グループ化 7">
            <a:extLst>
              <a:ext uri="{FF2B5EF4-FFF2-40B4-BE49-F238E27FC236}">
                <a16:creationId xmlns:a16="http://schemas.microsoft.com/office/drawing/2014/main" id="{201BDFA2-5BAB-C672-8A2B-D606907D024A}"/>
              </a:ext>
            </a:extLst>
          </p:cNvPr>
          <p:cNvGrpSpPr/>
          <p:nvPr/>
        </p:nvGrpSpPr>
        <p:grpSpPr>
          <a:xfrm>
            <a:off x="5491010" y="1296600"/>
            <a:ext cx="3833750" cy="4761809"/>
            <a:chOff x="1012031" y="1296600"/>
            <a:chExt cx="3833750" cy="4761809"/>
          </a:xfrm>
        </p:grpSpPr>
        <p:sp>
          <p:nvSpPr>
            <p:cNvPr id="9" name="テキスト ボックス 8">
              <a:extLst>
                <a:ext uri="{FF2B5EF4-FFF2-40B4-BE49-F238E27FC236}">
                  <a16:creationId xmlns:a16="http://schemas.microsoft.com/office/drawing/2014/main" id="{CBD5C08E-CF90-BA10-07D3-313A1612C169}"/>
                </a:ext>
              </a:extLst>
            </p:cNvPr>
            <p:cNvSpPr txBox="1">
              <a:spLocks noChangeAspect="1"/>
            </p:cNvSpPr>
            <p:nvPr/>
          </p:nvSpPr>
          <p:spPr>
            <a:xfrm>
              <a:off x="1047974" y="1296600"/>
              <a:ext cx="1404000" cy="370665"/>
            </a:xfrm>
            <a:prstGeom prst="rect">
              <a:avLst/>
            </a:prstGeom>
            <a:solidFill>
              <a:schemeClr val="bg2"/>
            </a:solidFill>
            <a:ln w="28575">
              <a:solidFill>
                <a:schemeClr val="bg2"/>
              </a:solidFill>
            </a:ln>
          </p:spPr>
          <p:txBody>
            <a:bodyPr wrap="square" tIns="108000" rtlCol="0">
              <a:spAutoFit/>
            </a:bodyPr>
            <a:lstStyle/>
            <a:p>
              <a:pPr algn="ctr">
                <a:buClr>
                  <a:schemeClr val="bg2"/>
                </a:buClr>
              </a:pPr>
              <a:r>
                <a:rPr kumimoji="1" lang="ja-JP" altLang="en-US" b="1" dirty="0">
                  <a:solidFill>
                    <a:schemeClr val="bg1"/>
                  </a:solidFill>
                  <a:latin typeface="メイリオ" panose="020B0604030504040204" pitchFamily="50" charset="-128"/>
                  <a:ea typeface="メイリオ" panose="020B0604030504040204" pitchFamily="50" charset="-128"/>
                </a:rPr>
                <a:t>アプリ使用②</a:t>
              </a:r>
            </a:p>
          </p:txBody>
        </p:sp>
        <p:grpSp>
          <p:nvGrpSpPr>
            <p:cNvPr id="10" name="グループ化 9">
              <a:extLst>
                <a:ext uri="{FF2B5EF4-FFF2-40B4-BE49-F238E27FC236}">
                  <a16:creationId xmlns:a16="http://schemas.microsoft.com/office/drawing/2014/main" id="{F16F0F8F-0F0E-7358-6DCB-16BB25E85C5C}"/>
                </a:ext>
              </a:extLst>
            </p:cNvPr>
            <p:cNvGrpSpPr/>
            <p:nvPr/>
          </p:nvGrpSpPr>
          <p:grpSpPr>
            <a:xfrm>
              <a:off x="1012031" y="1665932"/>
              <a:ext cx="3833750" cy="4392477"/>
              <a:chOff x="1012031" y="1665932"/>
              <a:chExt cx="3833750" cy="4392477"/>
            </a:xfrm>
          </p:grpSpPr>
          <p:grpSp>
            <p:nvGrpSpPr>
              <p:cNvPr id="11" name="グループ化 10">
                <a:extLst>
                  <a:ext uri="{FF2B5EF4-FFF2-40B4-BE49-F238E27FC236}">
                    <a16:creationId xmlns:a16="http://schemas.microsoft.com/office/drawing/2014/main" id="{30BC2FF7-03E4-3741-03BD-CB6E34E7FDF2}"/>
                  </a:ext>
                </a:extLst>
              </p:cNvPr>
              <p:cNvGrpSpPr>
                <a:grpSpLocks noChangeAspect="1"/>
              </p:cNvGrpSpPr>
              <p:nvPr/>
            </p:nvGrpSpPr>
            <p:grpSpPr>
              <a:xfrm>
                <a:off x="1044603" y="1665932"/>
                <a:ext cx="3801178" cy="4392477"/>
                <a:chOff x="-6089" y="0"/>
                <a:chExt cx="3716503" cy="4294790"/>
              </a:xfrm>
            </p:grpSpPr>
            <p:pic>
              <p:nvPicPr>
                <p:cNvPr id="21" name="図 20">
                  <a:extLst>
                    <a:ext uri="{FF2B5EF4-FFF2-40B4-BE49-F238E27FC236}">
                      <a16:creationId xmlns:a16="http://schemas.microsoft.com/office/drawing/2014/main" id="{1B6D4B35-EC43-A348-27A7-9F062507FF1A}"/>
                    </a:ext>
                  </a:extLst>
                </p:cNvPr>
                <p:cNvPicPr/>
                <p:nvPr/>
              </p:nvPicPr>
              <p:blipFill rotWithShape="1">
                <a:blip r:embed="rId6">
                  <a:extLst>
                    <a:ext uri="{28A0092B-C50C-407E-A947-70E740481C1C}">
                      <a14:useLocalDpi xmlns:a14="http://schemas.microsoft.com/office/drawing/2010/main" val="0"/>
                    </a:ext>
                  </a:extLst>
                </a:blip>
                <a:srcRect l="1763" t="6463" r="4164" b="32839"/>
                <a:stretch/>
              </p:blipFill>
              <p:spPr bwMode="auto">
                <a:xfrm>
                  <a:off x="0" y="0"/>
                  <a:ext cx="3710414" cy="4247537"/>
                </a:xfrm>
                <a:prstGeom prst="rect">
                  <a:avLst/>
                </a:prstGeom>
                <a:noFill/>
                <a:ln w="38100">
                  <a:noFill/>
                </a:ln>
              </p:spPr>
            </p:pic>
            <p:sp>
              <p:nvSpPr>
                <p:cNvPr id="23" name="正方形/長方形 22">
                  <a:extLst>
                    <a:ext uri="{FF2B5EF4-FFF2-40B4-BE49-F238E27FC236}">
                      <a16:creationId xmlns:a16="http://schemas.microsoft.com/office/drawing/2014/main" id="{4758B9B6-55EC-3109-00B8-039A7214E71A}"/>
                    </a:ext>
                  </a:extLst>
                </p:cNvPr>
                <p:cNvSpPr/>
                <p:nvPr/>
              </p:nvSpPr>
              <p:spPr>
                <a:xfrm>
                  <a:off x="281760" y="878175"/>
                  <a:ext cx="3404977" cy="3416615"/>
                </a:xfrm>
                <a:prstGeom prst="rect">
                  <a:avLst/>
                </a:prstGeom>
                <a:noFill/>
                <a:ln w="28575">
                  <a:solidFill>
                    <a:srgbClr val="FF0000"/>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dirty="0">
                    <a:latin typeface="メイリオ" panose="020B0604030504040204" pitchFamily="50" charset="-128"/>
                    <a:ea typeface="メイリオ" panose="020B0604030504040204" pitchFamily="50" charset="-128"/>
                  </a:endParaRPr>
                </a:p>
              </p:txBody>
            </p:sp>
            <p:sp>
              <p:nvSpPr>
                <p:cNvPr id="26" name="正方形/長方形 25">
                  <a:extLst>
                    <a:ext uri="{FF2B5EF4-FFF2-40B4-BE49-F238E27FC236}">
                      <a16:creationId xmlns:a16="http://schemas.microsoft.com/office/drawing/2014/main" id="{6A3DB9F3-728E-C74C-0FE2-8DCAF8881609}"/>
                    </a:ext>
                  </a:extLst>
                </p:cNvPr>
                <p:cNvSpPr/>
                <p:nvPr/>
              </p:nvSpPr>
              <p:spPr>
                <a:xfrm>
                  <a:off x="-6089" y="0"/>
                  <a:ext cx="285372" cy="286358"/>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dirty="0">
                    <a:latin typeface="メイリオ" panose="020B0604030504040204" pitchFamily="50" charset="-128"/>
                    <a:ea typeface="メイリオ" panose="020B0604030504040204" pitchFamily="50" charset="-128"/>
                  </a:endParaRPr>
                </a:p>
              </p:txBody>
            </p:sp>
            <p:sp>
              <p:nvSpPr>
                <p:cNvPr id="27" name="正方形/長方形 26">
                  <a:extLst>
                    <a:ext uri="{FF2B5EF4-FFF2-40B4-BE49-F238E27FC236}">
                      <a16:creationId xmlns:a16="http://schemas.microsoft.com/office/drawing/2014/main" id="{5CF78C18-B4BA-34DE-E560-7F7F04B8BD49}"/>
                    </a:ext>
                  </a:extLst>
                </p:cNvPr>
                <p:cNvSpPr/>
                <p:nvPr/>
              </p:nvSpPr>
              <p:spPr>
                <a:xfrm>
                  <a:off x="285349" y="0"/>
                  <a:ext cx="1614463" cy="122208"/>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dirty="0">
                    <a:latin typeface="メイリオ" panose="020B0604030504040204" pitchFamily="50" charset="-128"/>
                    <a:ea typeface="メイリオ" panose="020B0604030504040204" pitchFamily="50" charset="-128"/>
                  </a:endParaRPr>
                </a:p>
              </p:txBody>
            </p:sp>
            <p:sp>
              <p:nvSpPr>
                <p:cNvPr id="28" name="正方形/長方形 27">
                  <a:extLst>
                    <a:ext uri="{FF2B5EF4-FFF2-40B4-BE49-F238E27FC236}">
                      <a16:creationId xmlns:a16="http://schemas.microsoft.com/office/drawing/2014/main" id="{F5818C1E-9243-B97B-CDC8-46D647282A90}"/>
                    </a:ext>
                  </a:extLst>
                </p:cNvPr>
                <p:cNvSpPr/>
                <p:nvPr/>
              </p:nvSpPr>
              <p:spPr>
                <a:xfrm>
                  <a:off x="298089" y="136072"/>
                  <a:ext cx="1956989" cy="158551"/>
                </a:xfrm>
                <a:prstGeom prst="rect">
                  <a:avLst/>
                </a:prstGeom>
                <a:noFill/>
                <a:ln w="28575">
                  <a:solidFill>
                    <a:srgbClr val="FF0000"/>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dirty="0">
                    <a:latin typeface="メイリオ" panose="020B0604030504040204" pitchFamily="50" charset="-128"/>
                    <a:ea typeface="メイリオ" panose="020B0604030504040204" pitchFamily="50" charset="-128"/>
                  </a:endParaRPr>
                </a:p>
              </p:txBody>
            </p:sp>
          </p:grpSp>
          <p:sp>
            <p:nvSpPr>
              <p:cNvPr id="12" name="正方形/長方形 11">
                <a:extLst>
                  <a:ext uri="{FF2B5EF4-FFF2-40B4-BE49-F238E27FC236}">
                    <a16:creationId xmlns:a16="http://schemas.microsoft.com/office/drawing/2014/main" id="{42FFB128-1FB7-D068-B327-3BD90A42E304}"/>
                  </a:ext>
                </a:extLst>
              </p:cNvPr>
              <p:cNvSpPr/>
              <p:nvPr/>
            </p:nvSpPr>
            <p:spPr>
              <a:xfrm>
                <a:off x="1351165" y="2176147"/>
                <a:ext cx="1258685" cy="188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4" name="図 13">
                <a:extLst>
                  <a:ext uri="{FF2B5EF4-FFF2-40B4-BE49-F238E27FC236}">
                    <a16:creationId xmlns:a16="http://schemas.microsoft.com/office/drawing/2014/main" id="{E635B46A-906B-57E2-C17E-8F3822D2B3B6}"/>
                  </a:ext>
                </a:extLst>
              </p:cNvPr>
              <p:cNvPicPr>
                <a:picLocks noChangeAspect="1"/>
              </p:cNvPicPr>
              <p:nvPr/>
            </p:nvPicPr>
            <p:blipFill rotWithShape="1">
              <a:blip r:embed="rId5"/>
              <a:srcRect r="2650" b="-6015"/>
              <a:stretch/>
            </p:blipFill>
            <p:spPr>
              <a:xfrm>
                <a:off x="1338924" y="2216466"/>
                <a:ext cx="1394994" cy="122400"/>
              </a:xfrm>
              <a:prstGeom prst="rect">
                <a:avLst/>
              </a:prstGeom>
            </p:spPr>
          </p:pic>
          <p:sp>
            <p:nvSpPr>
              <p:cNvPr id="18" name="正方形/長方形 17">
                <a:extLst>
                  <a:ext uri="{FF2B5EF4-FFF2-40B4-BE49-F238E27FC236}">
                    <a16:creationId xmlns:a16="http://schemas.microsoft.com/office/drawing/2014/main" id="{C76191DB-A38F-5365-957C-143182046A0F}"/>
                  </a:ext>
                </a:extLst>
              </p:cNvPr>
              <p:cNvSpPr/>
              <p:nvPr/>
            </p:nvSpPr>
            <p:spPr>
              <a:xfrm>
                <a:off x="1012031" y="2169718"/>
                <a:ext cx="333013" cy="3615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0" name="図 19">
                <a:extLst>
                  <a:ext uri="{FF2B5EF4-FFF2-40B4-BE49-F238E27FC236}">
                    <a16:creationId xmlns:a16="http://schemas.microsoft.com/office/drawing/2014/main" id="{6913B0D1-E222-C4A2-BB26-D96505914BBF}"/>
                  </a:ext>
                </a:extLst>
              </p:cNvPr>
              <p:cNvPicPr>
                <a:picLocks noChangeAspect="1"/>
              </p:cNvPicPr>
              <p:nvPr/>
            </p:nvPicPr>
            <p:blipFill>
              <a:blip r:embed="rId4"/>
              <a:stretch>
                <a:fillRect/>
              </a:stretch>
            </p:blipFill>
            <p:spPr>
              <a:xfrm>
                <a:off x="1046822" y="2193328"/>
                <a:ext cx="279663" cy="295200"/>
              </a:xfrm>
              <a:prstGeom prst="rect">
                <a:avLst/>
              </a:prstGeom>
            </p:spPr>
          </p:pic>
        </p:grpSp>
      </p:grpSp>
      <p:sp>
        <p:nvSpPr>
          <p:cNvPr id="29" name="四角形吹き出し 27">
            <a:extLst>
              <a:ext uri="{FF2B5EF4-FFF2-40B4-BE49-F238E27FC236}">
                <a16:creationId xmlns:a16="http://schemas.microsoft.com/office/drawing/2014/main" id="{649A20B0-34A3-B75B-AC9D-0D0FDEC070C5}"/>
              </a:ext>
            </a:extLst>
          </p:cNvPr>
          <p:cNvSpPr/>
          <p:nvPr/>
        </p:nvSpPr>
        <p:spPr>
          <a:xfrm>
            <a:off x="2898029" y="2058197"/>
            <a:ext cx="3456000" cy="720000"/>
          </a:xfrm>
          <a:prstGeom prst="wedgeRectCallout">
            <a:avLst>
              <a:gd name="adj1" fmla="val -57249"/>
              <a:gd name="adj2" fmla="val -43973"/>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ja-JP" altLang="en-US" sz="2400" b="1" dirty="0">
                <a:latin typeface="メイリオ" panose="020B0604030504040204" pitchFamily="50" charset="-128"/>
                <a:ea typeface="メイリオ" panose="020B0604030504040204" pitchFamily="50" charset="-128"/>
              </a:rPr>
              <a:t>同一の検索ワード</a:t>
            </a:r>
            <a:endParaRPr kumimoji="1" lang="en-US" altLang="ja-JP" sz="2400" b="1" dirty="0">
              <a:latin typeface="メイリオ" panose="020B0604030504040204" pitchFamily="50" charset="-128"/>
              <a:ea typeface="メイリオ" panose="020B0604030504040204" pitchFamily="50" charset="-128"/>
            </a:endParaRPr>
          </a:p>
          <a:p>
            <a:pPr algn="ctr"/>
            <a:r>
              <a:rPr kumimoji="1" lang="en-US" altLang="ja-JP" sz="1200" dirty="0">
                <a:latin typeface="メイリオ" panose="020B0604030504040204" pitchFamily="50" charset="-128"/>
                <a:ea typeface="メイリオ" panose="020B0604030504040204" pitchFamily="50" charset="-128"/>
              </a:rPr>
              <a:t>(</a:t>
            </a:r>
            <a:r>
              <a:rPr kumimoji="1" lang="ja-JP" altLang="en-US" sz="1200" dirty="0">
                <a:latin typeface="メイリオ" panose="020B0604030504040204" pitchFamily="50" charset="-128"/>
                <a:ea typeface="メイリオ" panose="020B0604030504040204" pitchFamily="50" charset="-128"/>
              </a:rPr>
              <a:t>勤怠の提出方法について教えてください。</a:t>
            </a:r>
            <a:r>
              <a:rPr kumimoji="1" lang="en-US" altLang="ja-JP" sz="1200" dirty="0">
                <a:latin typeface="メイリオ" panose="020B0604030504040204" pitchFamily="50" charset="-128"/>
                <a:ea typeface="メイリオ" panose="020B0604030504040204" pitchFamily="50" charset="-128"/>
              </a:rPr>
              <a:t>)</a:t>
            </a:r>
            <a:endParaRPr kumimoji="1" lang="ja-JP" altLang="en-US" sz="1200" dirty="0">
              <a:latin typeface="メイリオ" panose="020B0604030504040204" pitchFamily="50" charset="-128"/>
              <a:ea typeface="メイリオ" panose="020B0604030504040204" pitchFamily="50" charset="-128"/>
            </a:endParaRPr>
          </a:p>
        </p:txBody>
      </p:sp>
      <p:sp>
        <p:nvSpPr>
          <p:cNvPr id="30" name="四角形吹き出し 14">
            <a:extLst>
              <a:ext uri="{FF2B5EF4-FFF2-40B4-BE49-F238E27FC236}">
                <a16:creationId xmlns:a16="http://schemas.microsoft.com/office/drawing/2014/main" id="{C2CEDB71-0B7B-AFAB-192F-D3229E789497}"/>
              </a:ext>
            </a:extLst>
          </p:cNvPr>
          <p:cNvSpPr/>
          <p:nvPr/>
        </p:nvSpPr>
        <p:spPr>
          <a:xfrm>
            <a:off x="2898029" y="2059530"/>
            <a:ext cx="3456000" cy="720000"/>
          </a:xfrm>
          <a:prstGeom prst="wedgeRectCallout">
            <a:avLst>
              <a:gd name="adj1" fmla="val 58129"/>
              <a:gd name="adj2" fmla="val -5444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ja-JP" altLang="en-US" sz="2400" b="1" dirty="0">
                <a:latin typeface="メイリオ" panose="020B0604030504040204" pitchFamily="50" charset="-128"/>
                <a:ea typeface="メイリオ" panose="020B0604030504040204" pitchFamily="50" charset="-128"/>
              </a:rPr>
              <a:t>同一の検索ワード</a:t>
            </a:r>
            <a:endParaRPr kumimoji="1" lang="en-US" altLang="ja-JP" sz="2400" b="1" dirty="0">
              <a:latin typeface="メイリオ" panose="020B0604030504040204" pitchFamily="50" charset="-128"/>
              <a:ea typeface="メイリオ" panose="020B0604030504040204" pitchFamily="50" charset="-128"/>
            </a:endParaRPr>
          </a:p>
          <a:p>
            <a:pPr algn="ctr"/>
            <a:r>
              <a:rPr kumimoji="1" lang="en-US" altLang="ja-JP" sz="1200" dirty="0">
                <a:latin typeface="メイリオ" panose="020B0604030504040204" pitchFamily="50" charset="-128"/>
                <a:ea typeface="メイリオ" panose="020B0604030504040204" pitchFamily="50" charset="-128"/>
              </a:rPr>
              <a:t>(</a:t>
            </a:r>
            <a:r>
              <a:rPr kumimoji="1" lang="ja-JP" altLang="en-US" sz="1200" dirty="0">
                <a:latin typeface="メイリオ" panose="020B0604030504040204" pitchFamily="50" charset="-128"/>
                <a:ea typeface="メイリオ" panose="020B0604030504040204" pitchFamily="50" charset="-128"/>
              </a:rPr>
              <a:t>勤怠の提出方法について教えてください。</a:t>
            </a:r>
            <a:r>
              <a:rPr kumimoji="1" lang="en-US" altLang="ja-JP" sz="1200" dirty="0">
                <a:latin typeface="メイリオ" panose="020B0604030504040204" pitchFamily="50" charset="-128"/>
                <a:ea typeface="メイリオ" panose="020B0604030504040204" pitchFamily="50" charset="-128"/>
              </a:rPr>
              <a:t>)</a:t>
            </a:r>
            <a:endParaRPr kumimoji="1" lang="ja-JP" altLang="en-US" sz="1200" dirty="0">
              <a:latin typeface="メイリオ" panose="020B0604030504040204" pitchFamily="50" charset="-128"/>
              <a:ea typeface="メイリオ" panose="020B0604030504040204" pitchFamily="50" charset="-128"/>
            </a:endParaRPr>
          </a:p>
        </p:txBody>
      </p:sp>
      <p:sp>
        <p:nvSpPr>
          <p:cNvPr id="6" name="四角形吹き出し 22">
            <a:extLst>
              <a:ext uri="{FF2B5EF4-FFF2-40B4-BE49-F238E27FC236}">
                <a16:creationId xmlns:a16="http://schemas.microsoft.com/office/drawing/2014/main" id="{AF745A1D-00F0-E367-9676-DE744F241529}"/>
              </a:ext>
            </a:extLst>
          </p:cNvPr>
          <p:cNvSpPr/>
          <p:nvPr/>
        </p:nvSpPr>
        <p:spPr>
          <a:xfrm>
            <a:off x="5831266" y="5086582"/>
            <a:ext cx="3456000" cy="835200"/>
          </a:xfrm>
          <a:prstGeom prst="wedgeRectCallout">
            <a:avLst>
              <a:gd name="adj1" fmla="val -20972"/>
              <a:gd name="adj2" fmla="val -8686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ja-JP" altLang="en-US" sz="2400" dirty="0">
                <a:latin typeface="メイリオ" panose="020B0604030504040204" pitchFamily="50" charset="-128"/>
                <a:ea typeface="メイリオ" panose="020B0604030504040204" pitchFamily="50" charset="-128"/>
              </a:rPr>
              <a:t>目的の情報が</a:t>
            </a:r>
            <a:endParaRPr kumimoji="1" lang="en-US" altLang="ja-JP" sz="2400" dirty="0">
              <a:latin typeface="メイリオ" panose="020B0604030504040204" pitchFamily="50" charset="-128"/>
              <a:ea typeface="メイリオ" panose="020B0604030504040204" pitchFamily="50" charset="-128"/>
            </a:endParaRPr>
          </a:p>
          <a:p>
            <a:pPr algn="ctr"/>
            <a:r>
              <a:rPr kumimoji="1" lang="ja-JP" altLang="en-US" sz="2400" dirty="0">
                <a:latin typeface="メイリオ" panose="020B0604030504040204" pitchFamily="50" charset="-128"/>
                <a:ea typeface="メイリオ" panose="020B0604030504040204" pitchFamily="50" charset="-128"/>
              </a:rPr>
              <a:t>表示されない</a:t>
            </a:r>
          </a:p>
        </p:txBody>
      </p:sp>
      <p:sp>
        <p:nvSpPr>
          <p:cNvPr id="25" name="四角形吹き出し 24"/>
          <p:cNvSpPr/>
          <p:nvPr/>
        </p:nvSpPr>
        <p:spPr>
          <a:xfrm>
            <a:off x="1335304" y="5363061"/>
            <a:ext cx="3456000" cy="835200"/>
          </a:xfrm>
          <a:prstGeom prst="wedgeRectCallout">
            <a:avLst>
              <a:gd name="adj1" fmla="val -20699"/>
              <a:gd name="adj2" fmla="val -8686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ja-JP" altLang="en-US" sz="2400" dirty="0">
                <a:latin typeface="メイリオ" panose="020B0604030504040204" pitchFamily="50" charset="-128"/>
                <a:ea typeface="メイリオ" panose="020B0604030504040204" pitchFamily="50" charset="-128"/>
              </a:rPr>
              <a:t>目的の情報が</a:t>
            </a:r>
            <a:endParaRPr kumimoji="1" lang="en-US" altLang="ja-JP" sz="2400" dirty="0">
              <a:latin typeface="メイリオ" panose="020B0604030504040204" pitchFamily="50" charset="-128"/>
              <a:ea typeface="メイリオ" panose="020B0604030504040204" pitchFamily="50" charset="-128"/>
            </a:endParaRPr>
          </a:p>
          <a:p>
            <a:pPr algn="ctr"/>
            <a:r>
              <a:rPr kumimoji="1" lang="ja-JP" altLang="en-US" sz="2400" dirty="0">
                <a:latin typeface="メイリオ" panose="020B0604030504040204" pitchFamily="50" charset="-128"/>
                <a:ea typeface="メイリオ" panose="020B0604030504040204" pitchFamily="50" charset="-128"/>
              </a:rPr>
              <a:t>表示される</a:t>
            </a:r>
          </a:p>
        </p:txBody>
      </p:sp>
    </p:spTree>
    <p:extLst>
      <p:ext uri="{BB962C8B-B14F-4D97-AF65-F5344CB8AC3E}">
        <p14:creationId xmlns:p14="http://schemas.microsoft.com/office/powerpoint/2010/main" val="15554046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039726" y="2723157"/>
            <a:ext cx="8085224" cy="1607345"/>
          </a:xfrm>
          <a:prstGeom prst="rect">
            <a:avLst/>
          </a:prstGeom>
          <a:ln w="28575">
            <a:solidFill>
              <a:schemeClr val="bg2">
                <a:lumMod val="60000"/>
                <a:lumOff val="40000"/>
              </a:schemeClr>
            </a:solidFill>
          </a:ln>
        </p:spPr>
        <p:txBody>
          <a:bodyPr wrap="square" tIns="144000">
            <a:spAutoFit/>
          </a:bodyPr>
          <a:lstStyle/>
          <a:p>
            <a:r>
              <a:rPr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Confluence</a:t>
            </a:r>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内のデータに基づいて</a:t>
            </a:r>
            <a:endParaRPr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lang="ja-JP" altLang="en-US" sz="3200" b="1" dirty="0">
                <a:solidFill>
                  <a:schemeClr val="tx1">
                    <a:lumMod val="85000"/>
                    <a:lumOff val="15000"/>
                  </a:schemeClr>
                </a:solidFill>
                <a:latin typeface="メイリオ" panose="020B0604030504040204" pitchFamily="50" charset="-128"/>
                <a:ea typeface="メイリオ" panose="020B0604030504040204" pitchFamily="50" charset="-128"/>
              </a:rPr>
              <a:t>自動的に回答を生成する</a:t>
            </a:r>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ため、</a:t>
            </a:r>
            <a:endParaRPr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必ずしも毎回同じものにはならず、全く同じ質問をしたとしても</a:t>
            </a:r>
            <a:endParaRPr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異なる回答が生成される場合がある。</a:t>
            </a:r>
          </a:p>
        </p:txBody>
      </p:sp>
      <p:sp>
        <p:nvSpPr>
          <p:cNvPr id="2" name="スライド番号プレースホルダー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altLang="ja-JP" smtClean="0"/>
              <a:t>33</a:t>
            </a:fld>
            <a:endParaRPr lang="ja-JP" altLang="en-US" dirty="0"/>
          </a:p>
        </p:txBody>
      </p:sp>
      <p:sp>
        <p:nvSpPr>
          <p:cNvPr id="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6. </a:t>
            </a:r>
            <a:r>
              <a:rPr kumimoji="1" lang="ja-JP" altLang="en-US" dirty="0">
                <a:latin typeface="メイリオ" panose="020B0604030504040204" pitchFamily="50" charset="-128"/>
                <a:ea typeface="メイリオ" panose="020B0604030504040204" pitchFamily="50" charset="-128"/>
              </a:rPr>
              <a:t>検索精度の分析</a:t>
            </a:r>
          </a:p>
        </p:txBody>
      </p:sp>
      <p:sp>
        <p:nvSpPr>
          <p:cNvPr id="6" name="正方形/長方形 5"/>
          <p:cNvSpPr/>
          <p:nvPr/>
        </p:nvSpPr>
        <p:spPr>
          <a:xfrm>
            <a:off x="954001" y="2169490"/>
            <a:ext cx="6896100" cy="369332"/>
          </a:xfrm>
          <a:prstGeom prst="rect">
            <a:avLst/>
          </a:prstGeom>
        </p:spPr>
        <p:txBody>
          <a:bodyPr wrap="square">
            <a:spAutoFit/>
          </a:bodyPr>
          <a:lstStyle/>
          <a:p>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原因について、</a:t>
            </a:r>
            <a:r>
              <a:rPr lang="en-US" altLang="ja-JP" sz="1800" b="1" dirty="0">
                <a:solidFill>
                  <a:schemeClr val="tx1">
                    <a:lumMod val="85000"/>
                    <a:lumOff val="15000"/>
                  </a:schemeClr>
                </a:solidFill>
                <a:latin typeface="メイリオ" panose="020B0604030504040204" pitchFamily="50" charset="-128"/>
                <a:ea typeface="メイリオ" panose="020B0604030504040204" pitchFamily="50" charset="-128"/>
              </a:rPr>
              <a:t>Atlassian</a:t>
            </a:r>
            <a:r>
              <a:rPr lang="ja-JP" altLang="en-US" sz="1800" b="1" dirty="0">
                <a:solidFill>
                  <a:schemeClr val="tx1">
                    <a:lumMod val="85000"/>
                    <a:lumOff val="15000"/>
                  </a:schemeClr>
                </a:solidFill>
                <a:latin typeface="メイリオ" panose="020B0604030504040204" pitchFamily="50" charset="-128"/>
                <a:ea typeface="メイリオ" panose="020B0604030504040204" pitchFamily="50" charset="-128"/>
              </a:rPr>
              <a:t>社</a:t>
            </a: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に問い合わせた結果</a:t>
            </a:r>
            <a:r>
              <a:rPr lang="en-US" altLang="ja-JP" sz="1800" dirty="0">
                <a:solidFill>
                  <a:schemeClr val="tx1">
                    <a:lumMod val="85000"/>
                    <a:lumOff val="15000"/>
                  </a:schemeClr>
                </a:solidFill>
                <a:latin typeface="メイリオ" panose="020B0604030504040204" pitchFamily="50" charset="-128"/>
                <a:ea typeface="メイリオ" panose="020B0604030504040204" pitchFamily="50" charset="-128"/>
              </a:rPr>
              <a:t>…</a:t>
            </a:r>
            <a:endPar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983156AD-4CF6-0EFB-74FC-902E6F459A7B}"/>
              </a:ext>
            </a:extLst>
          </p:cNvPr>
          <p:cNvSpPr txBox="1"/>
          <p:nvPr/>
        </p:nvSpPr>
        <p:spPr>
          <a:xfrm>
            <a:off x="954001" y="943391"/>
            <a:ext cx="2351907"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latin typeface="メイリオ" panose="020B0604030504040204" pitchFamily="50" charset="-128"/>
                <a:ea typeface="メイリオ" panose="020B0604030504040204" pitchFamily="50" charset="-128"/>
              </a:rPr>
              <a:t>分析②</a:t>
            </a:r>
          </a:p>
        </p:txBody>
      </p:sp>
      <p:pic>
        <p:nvPicPr>
          <p:cNvPr id="11" name="図 10" descr="アイコン&#10;&#10;自動的に生成された説明">
            <a:extLst>
              <a:ext uri="{FF2B5EF4-FFF2-40B4-BE49-F238E27FC236}">
                <a16:creationId xmlns:a16="http://schemas.microsoft.com/office/drawing/2014/main" id="{274C3AE6-DDC8-CE90-AAB5-66F6A75190B5}"/>
              </a:ext>
            </a:extLst>
          </p:cNvPr>
          <p:cNvPicPr>
            <a:picLocks noChangeAspect="1"/>
          </p:cNvPicPr>
          <p:nvPr/>
        </p:nvPicPr>
        <p:blipFill>
          <a:blip r:embed="rId3"/>
          <a:stretch>
            <a:fillRect/>
          </a:stretch>
        </p:blipFill>
        <p:spPr>
          <a:xfrm>
            <a:off x="3408015" y="4624049"/>
            <a:ext cx="3177195" cy="1543605"/>
          </a:xfrm>
          <a:prstGeom prst="rect">
            <a:avLst/>
          </a:prstGeom>
        </p:spPr>
      </p:pic>
    </p:spTree>
    <p:extLst>
      <p:ext uri="{BB962C8B-B14F-4D97-AF65-F5344CB8AC3E}">
        <p14:creationId xmlns:p14="http://schemas.microsoft.com/office/powerpoint/2010/main" val="23186688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9" name="下矢印 8"/>
          <p:cNvSpPr/>
          <p:nvPr/>
        </p:nvSpPr>
        <p:spPr>
          <a:xfrm>
            <a:off x="4731819" y="3616014"/>
            <a:ext cx="958211" cy="812870"/>
          </a:xfrm>
          <a:prstGeom prst="downArrow">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34</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6. </a:t>
            </a:r>
            <a:r>
              <a:rPr kumimoji="1" lang="ja-JP" altLang="en-US" dirty="0">
                <a:latin typeface="メイリオ" panose="020B0604030504040204" pitchFamily="50" charset="-128"/>
                <a:ea typeface="メイリオ" panose="020B0604030504040204" pitchFamily="50" charset="-128"/>
              </a:rPr>
              <a:t>検索精度の分析</a:t>
            </a:r>
          </a:p>
        </p:txBody>
      </p:sp>
      <p:sp>
        <p:nvSpPr>
          <p:cNvPr id="7" name="テキスト ボックス 6">
            <a:extLst>
              <a:ext uri="{FF2B5EF4-FFF2-40B4-BE49-F238E27FC236}">
                <a16:creationId xmlns:a16="http://schemas.microsoft.com/office/drawing/2014/main" id="{983156AD-4CF6-0EFB-74FC-902E6F459A7B}"/>
              </a:ext>
            </a:extLst>
          </p:cNvPr>
          <p:cNvSpPr txBox="1"/>
          <p:nvPr/>
        </p:nvSpPr>
        <p:spPr>
          <a:xfrm>
            <a:off x="954001" y="943391"/>
            <a:ext cx="2722649"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latin typeface="メイリオ" panose="020B0604030504040204" pitchFamily="50" charset="-128"/>
                <a:ea typeface="メイリオ" panose="020B0604030504040204" pitchFamily="50" charset="-128"/>
              </a:rPr>
              <a:t>分析結果</a:t>
            </a:r>
          </a:p>
        </p:txBody>
      </p:sp>
      <p:sp>
        <p:nvSpPr>
          <p:cNvPr id="24" name="テキスト ボックス 23"/>
          <p:cNvSpPr txBox="1"/>
          <p:nvPr/>
        </p:nvSpPr>
        <p:spPr>
          <a:xfrm>
            <a:off x="954001" y="4912347"/>
            <a:ext cx="8513849" cy="1062920"/>
          </a:xfrm>
          <a:prstGeom prst="rect">
            <a:avLst/>
          </a:prstGeom>
          <a:solidFill>
            <a:srgbClr val="E7EFF9"/>
          </a:solidFill>
          <a:ln w="28575">
            <a:noFill/>
          </a:ln>
        </p:spPr>
        <p:txBody>
          <a:bodyPr wrap="square" lIns="216000" tIns="288000" rIns="144000" bIns="216000" rtlCol="0">
            <a:spAutoFit/>
          </a:bodyPr>
          <a:lstStyle/>
          <a:p>
            <a:r>
              <a:rPr kumimoji="1" lang="en-US" altLang="ja-JP" sz="2000" b="1" dirty="0">
                <a:solidFill>
                  <a:schemeClr val="tx1">
                    <a:lumMod val="85000"/>
                    <a:lumOff val="15000"/>
                  </a:schemeClr>
                </a:solidFill>
                <a:latin typeface="メイリオ" panose="020B0604030504040204" pitchFamily="50" charset="-128"/>
                <a:ea typeface="メイリオ" panose="020B0604030504040204" pitchFamily="50" charset="-128"/>
              </a:rPr>
              <a:t>Atlassian Intelligence</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精度は</a:t>
            </a:r>
            <a:r>
              <a:rPr kumimoji="1" lang="ja-JP" altLang="en-US" sz="3600" b="1" dirty="0">
                <a:solidFill>
                  <a:schemeClr val="tx1">
                    <a:lumMod val="85000"/>
                    <a:lumOff val="15000"/>
                  </a:schemeClr>
                </a:solidFill>
                <a:latin typeface="メイリオ" panose="020B0604030504040204" pitchFamily="50" charset="-128"/>
                <a:ea typeface="メイリオ" panose="020B0604030504040204" pitchFamily="50" charset="-128"/>
              </a:rPr>
              <a:t>更なる向上</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の余地がある。</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2266752" y="1558098"/>
            <a:ext cx="5888346" cy="707886"/>
          </a:xfrm>
          <a:prstGeom prst="rect">
            <a:avLst/>
          </a:prstGeom>
          <a:noFill/>
          <a:ln w="28575">
            <a:solidFill>
              <a:schemeClr val="bg2">
                <a:lumMod val="60000"/>
                <a:lumOff val="40000"/>
              </a:schemeClr>
            </a:solidFill>
          </a:ln>
        </p:spPr>
        <p:txBody>
          <a:bodyPr wrap="square" rtlCol="0">
            <a:spAutoFit/>
          </a:bodyPr>
          <a:lstStyle/>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人が確認して目的の情報を選択するという作業を</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代わりに</a:t>
            </a:r>
            <a:r>
              <a:rPr kumimoji="1" lang="en-US" altLang="ja-JP" sz="2000" b="1"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が実施</a:t>
            </a:r>
            <a:endPar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2266752" y="2424665"/>
            <a:ext cx="5888346" cy="707886"/>
          </a:xfrm>
          <a:prstGeom prst="rect">
            <a:avLst/>
          </a:prstGeom>
          <a:noFill/>
          <a:ln w="28575">
            <a:solidFill>
              <a:schemeClr val="bg2">
                <a:lumMod val="60000"/>
                <a:lumOff val="40000"/>
              </a:schemeClr>
            </a:solidFill>
          </a:ln>
        </p:spPr>
        <p:txBody>
          <a:bodyPr wrap="square" rtlCol="0">
            <a:spAutoFit/>
          </a:bodyPr>
          <a:lstStyle/>
          <a:p>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が</a:t>
            </a:r>
            <a:r>
              <a:rPr kumimoji="1"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自動的に回答を生成する</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ため、</a:t>
            </a:r>
          </a:p>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必ずしも毎回同じ回答になるわけではない。</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1" name="テキスト ボックス 10"/>
          <p:cNvSpPr txBox="1"/>
          <p:nvPr/>
        </p:nvSpPr>
        <p:spPr>
          <a:xfrm>
            <a:off x="1114227" y="1758152"/>
            <a:ext cx="1201098" cy="307777"/>
          </a:xfrm>
          <a:prstGeom prst="rect">
            <a:avLst/>
          </a:prstGeom>
          <a:noFill/>
          <a:ln w="28575">
            <a:noFill/>
          </a:ln>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分析①より</a:t>
            </a:r>
            <a:endParaRPr kumimoji="1" lang="en-US" altLang="ja-JP" dirty="0">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1114227" y="2624719"/>
            <a:ext cx="1201098" cy="307777"/>
          </a:xfrm>
          <a:prstGeom prst="rect">
            <a:avLst/>
          </a:prstGeom>
          <a:noFill/>
          <a:ln w="28575">
            <a:noFill/>
          </a:ln>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分析②より</a:t>
            </a:r>
            <a:endParaRPr kumimoji="1"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498991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35</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7. AI</a:t>
            </a:r>
            <a:r>
              <a:rPr kumimoji="1" lang="ja-JP" altLang="en-US" dirty="0">
                <a:latin typeface="メイリオ" panose="020B0604030504040204" pitchFamily="50" charset="-128"/>
                <a:ea typeface="メイリオ" panose="020B0604030504040204" pitchFamily="50" charset="-128"/>
              </a:rPr>
              <a:t>精度向上への対応策</a:t>
            </a:r>
          </a:p>
        </p:txBody>
      </p:sp>
      <p:sp>
        <p:nvSpPr>
          <p:cNvPr id="7" name="テキスト ボックス 6">
            <a:extLst>
              <a:ext uri="{FF2B5EF4-FFF2-40B4-BE49-F238E27FC236}">
                <a16:creationId xmlns:a16="http://schemas.microsoft.com/office/drawing/2014/main" id="{983156AD-4CF6-0EFB-74FC-902E6F459A7B}"/>
              </a:ext>
            </a:extLst>
          </p:cNvPr>
          <p:cNvSpPr txBox="1"/>
          <p:nvPr/>
        </p:nvSpPr>
        <p:spPr>
          <a:xfrm>
            <a:off x="954001" y="943391"/>
            <a:ext cx="3257514"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latin typeface="メイリオ" panose="020B0604030504040204" pitchFamily="50" charset="-128"/>
                <a:ea typeface="メイリオ" panose="020B0604030504040204" pitchFamily="50" charset="-128"/>
              </a:rPr>
              <a:t>対応策①</a:t>
            </a:r>
          </a:p>
        </p:txBody>
      </p:sp>
      <p:sp>
        <p:nvSpPr>
          <p:cNvPr id="4" name="正方形/長方形 3"/>
          <p:cNvSpPr/>
          <p:nvPr/>
        </p:nvSpPr>
        <p:spPr>
          <a:xfrm>
            <a:off x="1315199" y="1546863"/>
            <a:ext cx="2313825" cy="338554"/>
          </a:xfrm>
          <a:prstGeom prst="rect">
            <a:avLst/>
          </a:prstGeom>
          <a:ln w="28575">
            <a:solidFill>
              <a:schemeClr val="bg2">
                <a:lumMod val="60000"/>
                <a:lumOff val="40000"/>
              </a:schemeClr>
            </a:solidFill>
          </a:ln>
        </p:spPr>
        <p:txBody>
          <a:bodyPr wrap="square">
            <a:spAutoFit/>
          </a:bodyPr>
          <a:lstStyle/>
          <a:p>
            <a:r>
              <a:rPr kumimoji="1" lang="ja-JP" altLang="en-US" sz="1600" b="1" dirty="0">
                <a:latin typeface="メイリオ" panose="020B0604030504040204" pitchFamily="50" charset="-128"/>
                <a:ea typeface="メイリオ" panose="020B0604030504040204" pitchFamily="50" charset="-128"/>
              </a:rPr>
              <a:t>公式ドキュメントより</a:t>
            </a:r>
            <a:endParaRPr lang="ja-JP" altLang="en-US" sz="1600" b="1" dirty="0">
              <a:latin typeface="メイリオ" panose="020B0604030504040204" pitchFamily="50" charset="-128"/>
              <a:ea typeface="メイリオ" panose="020B0604030504040204" pitchFamily="50" charset="-128"/>
            </a:endParaRPr>
          </a:p>
        </p:txBody>
      </p:sp>
      <p:sp>
        <p:nvSpPr>
          <p:cNvPr id="5" name="正方形/長方形 4"/>
          <p:cNvSpPr/>
          <p:nvPr/>
        </p:nvSpPr>
        <p:spPr>
          <a:xfrm>
            <a:off x="1315199" y="1856639"/>
            <a:ext cx="7580400" cy="830997"/>
          </a:xfrm>
          <a:prstGeom prst="rect">
            <a:avLst/>
          </a:prstGeom>
          <a:solidFill>
            <a:schemeClr val="bg1"/>
          </a:solidFill>
          <a:ln w="28575">
            <a:solidFill>
              <a:schemeClr val="bg2">
                <a:lumMod val="60000"/>
                <a:lumOff val="40000"/>
              </a:schemeClr>
            </a:solidFill>
          </a:ln>
        </p:spPr>
        <p:txBody>
          <a:bodyPr wrap="square">
            <a:spAutoFit/>
          </a:bodyPr>
          <a:lstStyle/>
          <a:p>
            <a:r>
              <a:rPr lang="ja-JP" altLang="ja-JP" sz="16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1600" dirty="0">
                <a:latin typeface="游明朝" panose="02020400000000000000" pitchFamily="18" charset="-128"/>
                <a:ea typeface="游明朝" panose="02020400000000000000" pitchFamily="18" charset="-128"/>
                <a:cs typeface="Times New Roman" panose="02020603050405020304" pitchFamily="18" charset="0"/>
              </a:rPr>
              <a:t>Atlassian Intelligence</a:t>
            </a:r>
            <a:r>
              <a:rPr lang="ja-JP" altLang="ja-JP" sz="1600" dirty="0">
                <a:latin typeface="游明朝" panose="02020400000000000000" pitchFamily="18" charset="-128"/>
                <a:ea typeface="游明朝" panose="02020400000000000000" pitchFamily="18" charset="-128"/>
                <a:cs typeface="Times New Roman" panose="02020603050405020304" pitchFamily="18" charset="0"/>
              </a:rPr>
              <a:t>」のトレーニングデータには、</a:t>
            </a:r>
            <a:r>
              <a:rPr lang="en-US" altLang="ja-JP" sz="1600" dirty="0">
                <a:latin typeface="游明朝" panose="02020400000000000000" pitchFamily="18" charset="-128"/>
                <a:ea typeface="游明朝" panose="02020400000000000000" pitchFamily="18" charset="-128"/>
                <a:cs typeface="Times New Roman" panose="02020603050405020304" pitchFamily="18" charset="0"/>
              </a:rPr>
              <a:t>Atlassian</a:t>
            </a:r>
            <a:r>
              <a:rPr lang="ja-JP" altLang="ja-JP" sz="1600" dirty="0">
                <a:latin typeface="游明朝" panose="02020400000000000000" pitchFamily="18" charset="-128"/>
                <a:ea typeface="游明朝" panose="02020400000000000000" pitchFamily="18" charset="-128"/>
                <a:cs typeface="Times New Roman" panose="02020603050405020304" pitchFamily="18" charset="0"/>
              </a:rPr>
              <a:t>社の機能を</a:t>
            </a:r>
            <a:endParaRPr lang="en-US" altLang="ja-JP" sz="1600" dirty="0">
              <a:latin typeface="游明朝" panose="02020400000000000000" pitchFamily="18" charset="-128"/>
              <a:ea typeface="游明朝" panose="02020400000000000000" pitchFamily="18" charset="-128"/>
              <a:cs typeface="Times New Roman" panose="02020603050405020304" pitchFamily="18" charset="0"/>
            </a:endParaRPr>
          </a:p>
          <a:p>
            <a:r>
              <a:rPr lang="ja-JP" altLang="ja-JP" sz="1600" dirty="0">
                <a:latin typeface="游明朝" panose="02020400000000000000" pitchFamily="18" charset="-128"/>
                <a:ea typeface="游明朝" panose="02020400000000000000" pitchFamily="18" charset="-128"/>
                <a:cs typeface="Times New Roman" panose="02020603050405020304" pitchFamily="18" charset="0"/>
              </a:rPr>
              <a:t>どのように利用したかに関するデータ（例：一緒に作業をしている人、</a:t>
            </a:r>
            <a:endParaRPr lang="en-US" altLang="ja-JP" sz="1600" dirty="0">
              <a:latin typeface="游明朝" panose="02020400000000000000" pitchFamily="18" charset="-128"/>
              <a:ea typeface="游明朝" panose="02020400000000000000" pitchFamily="18" charset="-128"/>
              <a:cs typeface="Times New Roman" panose="02020603050405020304" pitchFamily="18" charset="0"/>
            </a:endParaRPr>
          </a:p>
          <a:p>
            <a:r>
              <a:rPr lang="ja-JP" altLang="ja-JP" sz="1600" dirty="0">
                <a:latin typeface="游明朝" panose="02020400000000000000" pitchFamily="18" charset="-128"/>
                <a:ea typeface="游明朝" panose="02020400000000000000" pitchFamily="18" charset="-128"/>
                <a:cs typeface="Times New Roman" panose="02020603050405020304" pitchFamily="18" charset="0"/>
              </a:rPr>
              <a:t>添付ファイルのサイズと種類、提供されたフィードバック等）が使用される。</a:t>
            </a:r>
            <a:endParaRPr lang="ja-JP" altLang="en-US" sz="1600" dirty="0">
              <a:latin typeface="游明朝" panose="02020400000000000000" pitchFamily="18" charset="-128"/>
              <a:ea typeface="游明朝" panose="02020400000000000000" pitchFamily="18" charset="-128"/>
            </a:endParaRPr>
          </a:p>
        </p:txBody>
      </p:sp>
      <p:sp>
        <p:nvSpPr>
          <p:cNvPr id="26" name="テキスト ボックス 25"/>
          <p:cNvSpPr txBox="1"/>
          <p:nvPr/>
        </p:nvSpPr>
        <p:spPr>
          <a:xfrm>
            <a:off x="954001" y="4401753"/>
            <a:ext cx="8380498" cy="1432252"/>
          </a:xfrm>
          <a:prstGeom prst="rect">
            <a:avLst/>
          </a:prstGeom>
          <a:solidFill>
            <a:srgbClr val="E7EFF9"/>
          </a:solidFill>
        </p:spPr>
        <p:txBody>
          <a:bodyPr wrap="square" lIns="144000" tIns="288000" rIns="144000" bIns="216000" rtlCol="0">
            <a:spAutoFit/>
          </a:bodyPr>
          <a:lstStyle/>
          <a:p>
            <a:r>
              <a:rPr kumimoji="1" lang="en-US" altLang="ja-JP" sz="4000" b="1" dirty="0">
                <a:solidFill>
                  <a:schemeClr val="tx1">
                    <a:lumMod val="85000"/>
                    <a:lumOff val="15000"/>
                  </a:schemeClr>
                </a:solidFill>
                <a:latin typeface="メイリオ" panose="020B0604030504040204" pitchFamily="50" charset="-128"/>
                <a:ea typeface="メイリオ" panose="020B0604030504040204" pitchFamily="50" charset="-128"/>
              </a:rPr>
              <a:t>Confluence</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がより</a:t>
            </a:r>
            <a:r>
              <a:rPr kumimoji="1" lang="ja-JP" altLang="en-US" sz="4000" b="1" dirty="0">
                <a:solidFill>
                  <a:srgbClr val="EA0000"/>
                </a:solidFill>
                <a:latin typeface="メイリオ" panose="020B0604030504040204" pitchFamily="50" charset="-128"/>
                <a:ea typeface="メイリオ" panose="020B0604030504040204" pitchFamily="50" charset="-128"/>
              </a:rPr>
              <a:t>活用されていく</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ことで</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学習データが増え、今後、</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の精度はさらに上がる！</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7" name="下矢印 26"/>
          <p:cNvSpPr/>
          <p:nvPr/>
        </p:nvSpPr>
        <p:spPr>
          <a:xfrm>
            <a:off x="4665144" y="3138259"/>
            <a:ext cx="958211" cy="812870"/>
          </a:xfrm>
          <a:prstGeom prst="downArrow">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501972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11" name="正方形/長方形 10"/>
          <p:cNvSpPr/>
          <p:nvPr/>
        </p:nvSpPr>
        <p:spPr>
          <a:xfrm>
            <a:off x="1315199" y="1546863"/>
            <a:ext cx="2313825" cy="338554"/>
          </a:xfrm>
          <a:prstGeom prst="rect">
            <a:avLst/>
          </a:prstGeom>
          <a:ln w="28575">
            <a:solidFill>
              <a:schemeClr val="bg2">
                <a:lumMod val="60000"/>
                <a:lumOff val="40000"/>
              </a:schemeClr>
            </a:solidFill>
          </a:ln>
        </p:spPr>
        <p:txBody>
          <a:bodyPr wrap="square">
            <a:spAutoFit/>
          </a:bodyPr>
          <a:lstStyle/>
          <a:p>
            <a:r>
              <a:rPr kumimoji="1" lang="ja-JP" altLang="en-US" sz="1600" b="1" dirty="0">
                <a:solidFill>
                  <a:schemeClr val="tx1">
                    <a:lumMod val="85000"/>
                    <a:lumOff val="15000"/>
                  </a:schemeClr>
                </a:solidFill>
                <a:latin typeface="メイリオ" panose="020B0604030504040204" pitchFamily="50" charset="-128"/>
                <a:ea typeface="メイリオ" panose="020B0604030504040204" pitchFamily="50" charset="-128"/>
              </a:rPr>
              <a:t>公式ドキュメントより</a:t>
            </a:r>
            <a:endParaRPr lang="ja-JP" altLang="en-US" sz="16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3" name="正方形/長方形 12"/>
          <p:cNvSpPr/>
          <p:nvPr/>
        </p:nvSpPr>
        <p:spPr>
          <a:xfrm>
            <a:off x="1315199" y="1856639"/>
            <a:ext cx="7580400" cy="584775"/>
          </a:xfrm>
          <a:prstGeom prst="rect">
            <a:avLst/>
          </a:prstGeom>
          <a:solidFill>
            <a:schemeClr val="bg1"/>
          </a:solidFill>
          <a:ln w="28575">
            <a:solidFill>
              <a:schemeClr val="bg2">
                <a:lumMod val="60000"/>
                <a:lumOff val="40000"/>
              </a:schemeClr>
            </a:solidFill>
          </a:ln>
        </p:spPr>
        <p:txBody>
          <a:bodyPr wrap="square">
            <a:spAutoFit/>
          </a:bodyPr>
          <a:lstStyle/>
          <a:p>
            <a:r>
              <a:rPr lang="en-US" altLang="ja-JP" sz="1600" dirty="0">
                <a:solidFill>
                  <a:schemeClr val="tx1">
                    <a:lumMod val="85000"/>
                    <a:lumOff val="15000"/>
                  </a:schemeClr>
                </a:solidFill>
                <a:latin typeface="游明朝" panose="02020400000000000000" pitchFamily="18" charset="-128"/>
                <a:ea typeface="游明朝" panose="02020400000000000000" pitchFamily="18" charset="-128"/>
                <a:cs typeface="Times New Roman" panose="02020603050405020304" pitchFamily="18" charset="0"/>
              </a:rPr>
              <a:t>Confluence</a:t>
            </a:r>
            <a:r>
              <a:rPr lang="ja-JP" altLang="en-US" sz="1600" dirty="0">
                <a:solidFill>
                  <a:schemeClr val="tx1">
                    <a:lumMod val="85000"/>
                    <a:lumOff val="15000"/>
                  </a:schemeClr>
                </a:solidFill>
                <a:latin typeface="游明朝" panose="02020400000000000000" pitchFamily="18" charset="-128"/>
                <a:ea typeface="游明朝" panose="02020400000000000000" pitchFamily="18" charset="-128"/>
                <a:cs typeface="Times New Roman" panose="02020603050405020304" pitchFamily="18" charset="0"/>
              </a:rPr>
              <a:t>に詳細かつ完全で最新のコンテンツが豊富に存在する場合に「</a:t>
            </a:r>
            <a:r>
              <a:rPr lang="en-US" altLang="ja-JP" sz="1600" dirty="0">
                <a:solidFill>
                  <a:schemeClr val="tx1">
                    <a:lumMod val="85000"/>
                    <a:lumOff val="15000"/>
                  </a:schemeClr>
                </a:solidFill>
                <a:latin typeface="游明朝" panose="02020400000000000000" pitchFamily="18" charset="-128"/>
                <a:ea typeface="游明朝" panose="02020400000000000000" pitchFamily="18" charset="-128"/>
                <a:cs typeface="Times New Roman" panose="02020603050405020304" pitchFamily="18" charset="0"/>
              </a:rPr>
              <a:t>Atlassian Intelligence</a:t>
            </a:r>
            <a:r>
              <a:rPr lang="ja-JP" altLang="en-US" sz="1600" dirty="0">
                <a:solidFill>
                  <a:schemeClr val="tx1">
                    <a:lumMod val="85000"/>
                    <a:lumOff val="15000"/>
                  </a:schemeClr>
                </a:solidFill>
                <a:latin typeface="游明朝" panose="02020400000000000000" pitchFamily="18" charset="-128"/>
                <a:ea typeface="游明朝" panose="02020400000000000000" pitchFamily="18" charset="-128"/>
                <a:cs typeface="Times New Roman" panose="02020603050405020304" pitchFamily="18" charset="0"/>
              </a:rPr>
              <a:t>」は最も効果的に機能する。</a:t>
            </a: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36</a:t>
            </a:fld>
            <a:endParaRPr dirty="0"/>
          </a:p>
        </p:txBody>
      </p:sp>
      <p:sp>
        <p:nvSpPr>
          <p:cNvPr id="7" name="テキスト ボックス 6">
            <a:extLst>
              <a:ext uri="{FF2B5EF4-FFF2-40B4-BE49-F238E27FC236}">
                <a16:creationId xmlns:a16="http://schemas.microsoft.com/office/drawing/2014/main" id="{983156AD-4CF6-0EFB-74FC-902E6F459A7B}"/>
              </a:ext>
            </a:extLst>
          </p:cNvPr>
          <p:cNvSpPr txBox="1"/>
          <p:nvPr/>
        </p:nvSpPr>
        <p:spPr>
          <a:xfrm>
            <a:off x="954001" y="943391"/>
            <a:ext cx="3459737"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対応策②</a:t>
            </a:r>
          </a:p>
        </p:txBody>
      </p:sp>
      <p:sp>
        <p:nvSpPr>
          <p:cNvPr id="15" name="下矢印 14"/>
          <p:cNvSpPr/>
          <p:nvPr/>
        </p:nvSpPr>
        <p:spPr>
          <a:xfrm>
            <a:off x="4665144" y="3138259"/>
            <a:ext cx="958211" cy="812870"/>
          </a:xfrm>
          <a:prstGeom prst="downArrow">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テキスト ボックス 15"/>
          <p:cNvSpPr txBox="1"/>
          <p:nvPr/>
        </p:nvSpPr>
        <p:spPr>
          <a:xfrm>
            <a:off x="954001" y="4401753"/>
            <a:ext cx="8380498" cy="1740028"/>
          </a:xfrm>
          <a:prstGeom prst="rect">
            <a:avLst/>
          </a:prstGeom>
          <a:solidFill>
            <a:srgbClr val="E7EFF9"/>
          </a:solidFill>
        </p:spPr>
        <p:txBody>
          <a:bodyPr wrap="square" lIns="324000" tIns="288000" rIns="144000" bIns="216000" rtlCol="0">
            <a:spAutoFit/>
          </a:bodyPr>
          <a:lstStyle/>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今後も</a:t>
            </a:r>
            <a:r>
              <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rPr>
              <a:t>正確なデータ</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を</a:t>
            </a:r>
            <a:r>
              <a:rPr kumimoji="1" lang="en-US" altLang="ja-JP" sz="4000" b="1" dirty="0">
                <a:solidFill>
                  <a:schemeClr val="tx1">
                    <a:lumMod val="85000"/>
                    <a:lumOff val="15000"/>
                  </a:schemeClr>
                </a:solidFill>
                <a:latin typeface="メイリオ" panose="020B0604030504040204" pitchFamily="50" charset="-128"/>
                <a:ea typeface="メイリオ" panose="020B0604030504040204" pitchFamily="50" charset="-128"/>
              </a:rPr>
              <a:t>Confluence</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に</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4000" b="1" dirty="0">
                <a:solidFill>
                  <a:srgbClr val="EA0000"/>
                </a:solidFill>
                <a:latin typeface="メイリオ" panose="020B0604030504040204" pitchFamily="50" charset="-128"/>
                <a:ea typeface="メイリオ" panose="020B0604030504040204" pitchFamily="50" charset="-128"/>
              </a:rPr>
              <a:t>追加</a:t>
            </a:r>
            <a:r>
              <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rPr>
              <a:t>・</a:t>
            </a:r>
            <a:r>
              <a:rPr kumimoji="1" lang="ja-JP" altLang="en-US" sz="4000" b="1" dirty="0">
                <a:solidFill>
                  <a:srgbClr val="EA0000"/>
                </a:solidFill>
                <a:latin typeface="メイリオ" panose="020B0604030504040204" pitchFamily="50" charset="-128"/>
                <a:ea typeface="メイリオ" panose="020B0604030504040204" pitchFamily="50" charset="-128"/>
              </a:rPr>
              <a:t>更新</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することにより、</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の効果が発揮される</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4"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7. AI</a:t>
            </a:r>
            <a:r>
              <a:rPr kumimoji="1" lang="ja-JP" altLang="en-US" dirty="0">
                <a:latin typeface="メイリオ" panose="020B0604030504040204" pitchFamily="50" charset="-128"/>
                <a:ea typeface="メイリオ" panose="020B0604030504040204" pitchFamily="50" charset="-128"/>
              </a:rPr>
              <a:t>精度向上への対応策</a:t>
            </a:r>
          </a:p>
        </p:txBody>
      </p:sp>
    </p:spTree>
    <p:extLst>
      <p:ext uri="{BB962C8B-B14F-4D97-AF65-F5344CB8AC3E}">
        <p14:creationId xmlns:p14="http://schemas.microsoft.com/office/powerpoint/2010/main" val="1563657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
          <a:extLst>
            <a:ext uri="{FF2B5EF4-FFF2-40B4-BE49-F238E27FC236}">
              <a16:creationId xmlns:a16="http://schemas.microsoft.com/office/drawing/2014/main" id="{F2863766-E965-68E7-DA7B-4CA0649C4B8E}"/>
            </a:ext>
          </a:extLst>
        </p:cNvPr>
        <p:cNvGrpSpPr/>
        <p:nvPr/>
      </p:nvGrpSpPr>
      <p:grpSpPr>
        <a:xfrm>
          <a:off x="0" y="0"/>
          <a:ext cx="0" cy="0"/>
          <a:chOff x="0" y="0"/>
          <a:chExt cx="0" cy="0"/>
        </a:xfrm>
      </p:grpSpPr>
      <p:sp>
        <p:nvSpPr>
          <p:cNvPr id="11" name="テキスト ボックス 10">
            <a:extLst>
              <a:ext uri="{FF2B5EF4-FFF2-40B4-BE49-F238E27FC236}">
                <a16:creationId xmlns:a16="http://schemas.microsoft.com/office/drawing/2014/main" id="{DCF3B190-4634-FEB0-8076-825CFF414E3C}"/>
              </a:ext>
            </a:extLst>
          </p:cNvPr>
          <p:cNvSpPr txBox="1"/>
          <p:nvPr/>
        </p:nvSpPr>
        <p:spPr>
          <a:xfrm>
            <a:off x="1242756" y="1602343"/>
            <a:ext cx="4557969" cy="1200329"/>
          </a:xfrm>
          <a:prstGeom prst="rect">
            <a:avLst/>
          </a:prstGeom>
          <a:noFill/>
        </p:spPr>
        <p:txBody>
          <a:bodyPr wrap="square" rtlCol="0">
            <a:spAutoFit/>
          </a:bodyPr>
          <a:lstStyle/>
          <a:p>
            <a:r>
              <a:rPr kumimoji="1" lang="en-US" altLang="ja-JP" sz="7200" b="1" dirty="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24.05</a:t>
            </a:r>
            <a:r>
              <a:rPr kumimoji="1" lang="en-US" altLang="ja-JP" sz="4800" b="1" dirty="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 </a:t>
            </a:r>
            <a:r>
              <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(※1)</a:t>
            </a:r>
            <a:endParaRPr kumimoji="1" lang="ja-JP" altLang="en-US" sz="6600" dirty="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endParaRPr>
          </a:p>
        </p:txBody>
      </p:sp>
      <p:sp>
        <p:nvSpPr>
          <p:cNvPr id="58" name="Google Shape;58;p2">
            <a:extLst>
              <a:ext uri="{FF2B5EF4-FFF2-40B4-BE49-F238E27FC236}">
                <a16:creationId xmlns:a16="http://schemas.microsoft.com/office/drawing/2014/main" id="{80DDA664-6F30-F6B7-A9C4-3281B5F2CEB7}"/>
              </a:ext>
            </a:extLst>
          </p:cNvPr>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37</a:t>
            </a:fld>
            <a:endParaRPr dirty="0"/>
          </a:p>
        </p:txBody>
      </p:sp>
      <p:sp>
        <p:nvSpPr>
          <p:cNvPr id="13" name="タイトル 2">
            <a:extLst>
              <a:ext uri="{FF2B5EF4-FFF2-40B4-BE49-F238E27FC236}">
                <a16:creationId xmlns:a16="http://schemas.microsoft.com/office/drawing/2014/main" id="{95A2A327-0B49-E982-9A15-1766DC96A2B6}"/>
              </a:ext>
            </a:extLst>
          </p:cNvPr>
          <p:cNvSpPr>
            <a:spLocks noGrp="1"/>
          </p:cNvSpPr>
          <p:nvPr>
            <p:ph type="title"/>
          </p:nvPr>
        </p:nvSpPr>
        <p:spPr/>
        <p:txBody>
          <a:bodyPr>
            <a:normAutofit/>
          </a:bodyPr>
          <a:lstStyle/>
          <a:p>
            <a:r>
              <a:rPr kumimoji="1" lang="en-US" altLang="ja-JP" dirty="0">
                <a:latin typeface="メイリオ" panose="020B0604030504040204" pitchFamily="50" charset="-128"/>
                <a:ea typeface="メイリオ" panose="020B0604030504040204" pitchFamily="50" charset="-128"/>
              </a:rPr>
              <a:t>8. </a:t>
            </a:r>
            <a:r>
              <a:rPr kumimoji="1" lang="ja-JP" altLang="en-US" dirty="0">
                <a:latin typeface="メイリオ" panose="020B0604030504040204" pitchFamily="50" charset="-128"/>
                <a:ea typeface="メイリオ" panose="020B0604030504040204" pitchFamily="50" charset="-128"/>
              </a:rPr>
              <a:t>改善効果</a:t>
            </a:r>
          </a:p>
        </p:txBody>
      </p:sp>
      <p:sp>
        <p:nvSpPr>
          <p:cNvPr id="3" name="テキスト ボックス 2">
            <a:extLst>
              <a:ext uri="{FF2B5EF4-FFF2-40B4-BE49-F238E27FC236}">
                <a16:creationId xmlns:a16="http://schemas.microsoft.com/office/drawing/2014/main" id="{B70FDD6F-72AC-6F29-455F-F282E80A6384}"/>
              </a:ext>
            </a:extLst>
          </p:cNvPr>
          <p:cNvSpPr txBox="1"/>
          <p:nvPr/>
        </p:nvSpPr>
        <p:spPr>
          <a:xfrm>
            <a:off x="954000" y="943391"/>
            <a:ext cx="4475249"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アプリ使用時の削減率を計算</a:t>
            </a:r>
          </a:p>
        </p:txBody>
      </p:sp>
      <p:sp>
        <p:nvSpPr>
          <p:cNvPr id="24" name="テキスト ボックス 23">
            <a:extLst>
              <a:ext uri="{FF2B5EF4-FFF2-40B4-BE49-F238E27FC236}">
                <a16:creationId xmlns:a16="http://schemas.microsoft.com/office/drawing/2014/main" id="{12CB4B89-93CB-AE40-ED15-81E12E14E185}"/>
              </a:ext>
            </a:extLst>
          </p:cNvPr>
          <p:cNvSpPr txBox="1"/>
          <p:nvPr/>
        </p:nvSpPr>
        <p:spPr>
          <a:xfrm>
            <a:off x="1242757" y="3547187"/>
            <a:ext cx="4186492" cy="307777"/>
          </a:xfrm>
          <a:prstGeom prst="rect">
            <a:avLst/>
          </a:prstGeom>
          <a:noFill/>
        </p:spPr>
        <p:txBody>
          <a:bodyPr wrap="square" rtlCol="0">
            <a:spAutoFit/>
          </a:bodyPr>
          <a:lstStyle/>
          <a:p>
            <a:pPr>
              <a:buClr>
                <a:schemeClr val="bg2"/>
              </a:buClr>
            </a:pP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日の検索時間を</a:t>
            </a:r>
            <a:r>
              <a:rPr kumimoji="1" lang="en-US" altLang="ja-JP" b="1" dirty="0">
                <a:solidFill>
                  <a:schemeClr val="tx1">
                    <a:lumMod val="85000"/>
                    <a:lumOff val="15000"/>
                  </a:schemeClr>
                </a:solidFill>
                <a:latin typeface="メイリオ" panose="020B0604030504040204" pitchFamily="50" charset="-128"/>
                <a:ea typeface="メイリオ" panose="020B0604030504040204" pitchFamily="50" charset="-128"/>
              </a:rPr>
              <a:t>71</a:t>
            </a:r>
            <a:r>
              <a:rPr kumimoji="1" lang="ja-JP" altLang="en-US" b="1" dirty="0">
                <a:solidFill>
                  <a:schemeClr val="tx1">
                    <a:lumMod val="85000"/>
                    <a:lumOff val="15000"/>
                  </a:schemeClr>
                </a:solidFill>
                <a:latin typeface="メイリオ" panose="020B0604030504040204" pitchFamily="50" charset="-128"/>
                <a:ea typeface="メイリオ" panose="020B0604030504040204" pitchFamily="50" charset="-128"/>
              </a:rPr>
              <a:t>分</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と仮定する。</a:t>
            </a:r>
            <a:r>
              <a:rPr kumimoji="1" lang="en-US" altLang="ja-JP" sz="1000" dirty="0">
                <a:solidFill>
                  <a:schemeClr val="tx1">
                    <a:lumMod val="85000"/>
                    <a:lumOff val="15000"/>
                  </a:schemeClr>
                </a:solidFill>
                <a:latin typeface="メイリオ" panose="020B0604030504040204" pitchFamily="50" charset="-128"/>
                <a:ea typeface="メイリオ" panose="020B0604030504040204" pitchFamily="50" charset="-128"/>
              </a:rPr>
              <a:t>(※2)</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60A46905-587D-14EB-2880-DADD74A29717}"/>
              </a:ext>
            </a:extLst>
          </p:cNvPr>
          <p:cNvSpPr txBox="1"/>
          <p:nvPr/>
        </p:nvSpPr>
        <p:spPr>
          <a:xfrm>
            <a:off x="1242757" y="4420538"/>
            <a:ext cx="3948368" cy="1200329"/>
          </a:xfrm>
          <a:prstGeom prst="rect">
            <a:avLst/>
          </a:prstGeom>
          <a:noFill/>
        </p:spPr>
        <p:txBody>
          <a:bodyPr wrap="square" rtlCol="0">
            <a:spAutoFit/>
          </a:bodyPr>
          <a:lstStyle/>
          <a:p>
            <a:pPr>
              <a:buClr>
                <a:schemeClr val="bg2"/>
              </a:buClr>
            </a:pPr>
            <a:r>
              <a:rPr kumimoji="1" lang="en-US" altLang="ja-JP" sz="7200" b="1" dirty="0">
                <a:solidFill>
                  <a:schemeClr val="tx1">
                    <a:lumMod val="85000"/>
                    <a:lumOff val="15000"/>
                  </a:schemeClr>
                </a:solidFill>
                <a:latin typeface="メイリオ" panose="020B0604030504040204" pitchFamily="50" charset="-128"/>
                <a:ea typeface="メイリオ" panose="020B0604030504040204" pitchFamily="50" charset="-128"/>
              </a:rPr>
              <a:t>17.08</a:t>
            </a:r>
            <a:r>
              <a:rPr kumimoji="1" lang="ja-JP" altLang="en-US" sz="4800" b="1" dirty="0">
                <a:solidFill>
                  <a:schemeClr val="tx1">
                    <a:lumMod val="85000"/>
                    <a:lumOff val="15000"/>
                  </a:schemeClr>
                </a:solidFill>
                <a:latin typeface="メイリオ" panose="020B0604030504040204" pitchFamily="50" charset="-128"/>
                <a:ea typeface="メイリオ" panose="020B0604030504040204" pitchFamily="50" charset="-128"/>
              </a:rPr>
              <a:t>分</a:t>
            </a:r>
            <a:endParaRPr kumimoji="1" lang="ja-JP" altLang="en-US" sz="72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9472F130-F304-D2CD-6D1A-4149769598D4}"/>
              </a:ext>
            </a:extLst>
          </p:cNvPr>
          <p:cNvSpPr txBox="1"/>
          <p:nvPr/>
        </p:nvSpPr>
        <p:spPr>
          <a:xfrm>
            <a:off x="954000" y="3048777"/>
            <a:ext cx="4103775"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日あたりの削減時間を計算</a:t>
            </a:r>
          </a:p>
        </p:txBody>
      </p:sp>
      <p:sp>
        <p:nvSpPr>
          <p:cNvPr id="4" name="テキスト ボックス 3">
            <a:extLst>
              <a:ext uri="{FF2B5EF4-FFF2-40B4-BE49-F238E27FC236}">
                <a16:creationId xmlns:a16="http://schemas.microsoft.com/office/drawing/2014/main" id="{3CF0AE72-9281-77A6-59ED-7A0BBEA16A0F}"/>
              </a:ext>
            </a:extLst>
          </p:cNvPr>
          <p:cNvSpPr txBox="1"/>
          <p:nvPr/>
        </p:nvSpPr>
        <p:spPr>
          <a:xfrm>
            <a:off x="1242756" y="6322504"/>
            <a:ext cx="5243769" cy="230832"/>
          </a:xfrm>
          <a:prstGeom prst="rect">
            <a:avLst/>
          </a:prstGeom>
          <a:noFill/>
        </p:spPr>
        <p:txBody>
          <a:bodyPr wrap="square" rtlCol="0">
            <a:spAutoFit/>
          </a:bodyPr>
          <a:lstStyle/>
          <a:p>
            <a:pPr>
              <a:buClr>
                <a:schemeClr val="bg2"/>
              </a:buClr>
            </a:pPr>
            <a:r>
              <a:rPr kumimoji="1" lang="en-US" altLang="ja-JP" sz="900" b="1" dirty="0">
                <a:solidFill>
                  <a:schemeClr val="tx1">
                    <a:lumMod val="85000"/>
                    <a:lumOff val="15000"/>
                  </a:schemeClr>
                </a:solidFill>
                <a:latin typeface="メイリオ" panose="020B0604030504040204" pitchFamily="50" charset="-128"/>
                <a:ea typeface="メイリオ" panose="020B0604030504040204" pitchFamily="50" charset="-128"/>
              </a:rPr>
              <a:t>※2</a:t>
            </a:r>
            <a:r>
              <a:rPr kumimoji="1" lang="ja-JP" altLang="en-US" sz="900" b="1" dirty="0">
                <a:solidFill>
                  <a:schemeClr val="tx1">
                    <a:lumMod val="85000"/>
                    <a:lumOff val="15000"/>
                  </a:schemeClr>
                </a:solidFill>
                <a:latin typeface="メイリオ" panose="020B0604030504040204" pitchFamily="50" charset="-128"/>
                <a:ea typeface="メイリオ" panose="020B0604030504040204" pitchFamily="50" charset="-128"/>
              </a:rPr>
              <a:t> </a:t>
            </a:r>
            <a:r>
              <a:rPr kumimoji="1"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900" dirty="0">
                <a:solidFill>
                  <a:schemeClr val="tx1">
                    <a:lumMod val="85000"/>
                    <a:lumOff val="15000"/>
                  </a:schemeClr>
                </a:solidFill>
                <a:latin typeface="メイリオ" panose="020B0604030504040204" pitchFamily="50" charset="-128"/>
                <a:ea typeface="メイリオ" panose="020B0604030504040204" pitchFamily="50" charset="-128"/>
              </a:rPr>
              <a:t>週間の検索時間についてアンケートを実施した結果をもとに、</a:t>
            </a:r>
            <a:r>
              <a:rPr kumimoji="1"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900" dirty="0">
                <a:solidFill>
                  <a:schemeClr val="tx1">
                    <a:lumMod val="85000"/>
                    <a:lumOff val="15000"/>
                  </a:schemeClr>
                </a:solidFill>
                <a:latin typeface="メイリオ" panose="020B0604030504040204" pitchFamily="50" charset="-128"/>
                <a:ea typeface="メイリオ" panose="020B0604030504040204" pitchFamily="50" charset="-128"/>
              </a:rPr>
              <a:t>日の検索時間の平均を算出</a:t>
            </a:r>
          </a:p>
        </p:txBody>
      </p:sp>
      <p:sp>
        <p:nvSpPr>
          <p:cNvPr id="17" name="正方形/長方形 16">
            <a:extLst>
              <a:ext uri="{FF2B5EF4-FFF2-40B4-BE49-F238E27FC236}">
                <a16:creationId xmlns:a16="http://schemas.microsoft.com/office/drawing/2014/main" id="{20D9A015-40FF-668C-371E-90CD3A4B016E}"/>
              </a:ext>
            </a:extLst>
          </p:cNvPr>
          <p:cNvSpPr/>
          <p:nvPr/>
        </p:nvSpPr>
        <p:spPr>
          <a:xfrm>
            <a:off x="1242757" y="1328336"/>
            <a:ext cx="902811" cy="307777"/>
          </a:xfrm>
          <a:prstGeom prst="rect">
            <a:avLst/>
          </a:prstGeom>
        </p:spPr>
        <p:txBody>
          <a:bodyPr wrap="none">
            <a:spAutoFit/>
          </a:bodyPr>
          <a:lstStyle/>
          <a:p>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削減率は</a:t>
            </a:r>
            <a:endParaRPr lang="ja-JP" altLang="en-US" dirty="0"/>
          </a:p>
        </p:txBody>
      </p:sp>
      <p:sp>
        <p:nvSpPr>
          <p:cNvPr id="18" name="正方形/長方形 17">
            <a:extLst>
              <a:ext uri="{FF2B5EF4-FFF2-40B4-BE49-F238E27FC236}">
                <a16:creationId xmlns:a16="http://schemas.microsoft.com/office/drawing/2014/main" id="{0A4FE8A3-88BC-2BAD-9FC1-5BD06FA8ED47}"/>
              </a:ext>
            </a:extLst>
          </p:cNvPr>
          <p:cNvSpPr/>
          <p:nvPr/>
        </p:nvSpPr>
        <p:spPr>
          <a:xfrm>
            <a:off x="1242756" y="4044767"/>
            <a:ext cx="2101857" cy="307777"/>
          </a:xfrm>
          <a:prstGeom prst="rect">
            <a:avLst/>
          </a:prstGeom>
        </p:spPr>
        <p:txBody>
          <a:bodyPr wrap="none">
            <a:spAutoFit/>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日あたりの削減時間は</a:t>
            </a:r>
            <a:endParaRPr lang="ja-JP" altLang="en-US" dirty="0">
              <a:solidFill>
                <a:schemeClr val="tx1">
                  <a:lumMod val="85000"/>
                  <a:lumOff val="15000"/>
                </a:schemeClr>
              </a:solidFill>
            </a:endParaRP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EE969B87-3533-3D62-7F1B-B4011D2F65E5}"/>
                  </a:ext>
                </a:extLst>
              </p:cNvPr>
              <p:cNvSpPr txBox="1"/>
              <p:nvPr/>
            </p:nvSpPr>
            <p:spPr>
              <a:xfrm>
                <a:off x="1242757" y="5744692"/>
                <a:ext cx="5348543" cy="519309"/>
              </a:xfrm>
              <a:prstGeom prst="rect">
                <a:avLst/>
              </a:prstGeom>
              <a:noFill/>
            </p:spPr>
            <p:txBody>
              <a:bodyPr wrap="square" rtlCol="0">
                <a:spAutoFit/>
              </a:bodyPr>
              <a:lstStyle/>
              <a:p>
                <a:r>
                  <a:rPr kumimoji="1" lang="en-US" altLang="ja-JP" sz="900" b="1" dirty="0">
                    <a:latin typeface="メイリオ" panose="020B0604030504040204" pitchFamily="50" charset="-128"/>
                    <a:ea typeface="メイリオ" panose="020B0604030504040204" pitchFamily="50" charset="-128"/>
                  </a:rPr>
                  <a:t>※1</a:t>
                </a:r>
                <a:r>
                  <a:rPr kumimoji="1" lang="ja-JP" altLang="en-US" sz="900" dirty="0">
                    <a:latin typeface="メイリオ" panose="020B0604030504040204" pitchFamily="50" charset="-128"/>
                    <a:ea typeface="メイリオ" panose="020B0604030504040204" pitchFamily="50" charset="-128"/>
                  </a:rPr>
                  <a:t>　削減率の計算式</a:t>
                </a:r>
                <a:endParaRPr kumimoji="1" lang="en-US" altLang="ja-JP" sz="900" dirty="0">
                  <a:latin typeface="メイリオ" panose="020B0604030504040204" pitchFamily="50" charset="-128"/>
                  <a:ea typeface="メイリオ" panose="020B0604030504040204" pitchFamily="50" charset="-128"/>
                </a:endParaRPr>
              </a:p>
              <a:p>
                <a14:m>
                  <m:oMath xmlns:m="http://schemas.openxmlformats.org/officeDocument/2006/math">
                    <m:f>
                      <m:fPr>
                        <m:ctrlPr>
                          <a:rPr kumimoji="1" lang="en-US" altLang="ja-JP" sz="900" i="1" smtClean="0">
                            <a:latin typeface="Cambria Math" panose="02040503050406030204" pitchFamily="18" charset="0"/>
                            <a:ea typeface="+mn-ea"/>
                          </a:rPr>
                        </m:ctrlPr>
                      </m:fPr>
                      <m:num>
                        <m:r>
                          <m:rPr>
                            <m:nor/>
                          </m:rPr>
                          <a:rPr kumimoji="1" lang="ja-JP" altLang="en-US" sz="900" i="0">
                            <a:latin typeface="メイリオ" panose="020B0604030504040204" pitchFamily="50" charset="-128"/>
                            <a:ea typeface="メイリオ" panose="020B0604030504040204" pitchFamily="50" charset="-128"/>
                          </a:rPr>
                          <m:t>アプリ未使用</m:t>
                        </m:r>
                        <m:r>
                          <m:rPr>
                            <m:nor/>
                          </m:rPr>
                          <a:rPr kumimoji="1" lang="ja-JP" altLang="en-US" sz="900" i="0" smtClean="0">
                            <a:latin typeface="メイリオ" panose="020B0604030504040204" pitchFamily="50" charset="-128"/>
                            <a:ea typeface="メイリオ" panose="020B0604030504040204" pitchFamily="50" charset="-128"/>
                          </a:rPr>
                          <m:t>の</m:t>
                        </m:r>
                        <m:r>
                          <m:rPr>
                            <m:nor/>
                          </m:rPr>
                          <a:rPr kumimoji="1" lang="ja-JP" altLang="en-US" sz="900" i="0">
                            <a:latin typeface="メイリオ" panose="020B0604030504040204" pitchFamily="50" charset="-128"/>
                            <a:ea typeface="メイリオ" panose="020B0604030504040204" pitchFamily="50" charset="-128"/>
                          </a:rPr>
                          <m:t>調査時間</m:t>
                        </m:r>
                        <m:r>
                          <m:rPr>
                            <m:nor/>
                          </m:rPr>
                          <a:rPr kumimoji="1" lang="en-US" altLang="ja-JP" sz="900" b="0" i="0" smtClean="0">
                            <a:latin typeface="メイリオ" panose="020B0604030504040204" pitchFamily="50" charset="-128"/>
                            <a:ea typeface="メイリオ" panose="020B0604030504040204" pitchFamily="50" charset="-128"/>
                          </a:rPr>
                          <m:t>(</m:t>
                        </m:r>
                        <m:r>
                          <m:rPr>
                            <m:nor/>
                          </m:rPr>
                          <a:rPr kumimoji="1" lang="ja-JP" altLang="en-US" sz="900" i="0">
                            <a:latin typeface="メイリオ" panose="020B0604030504040204" pitchFamily="50" charset="-128"/>
                            <a:ea typeface="メイリオ" panose="020B0604030504040204" pitchFamily="50" charset="-128"/>
                          </a:rPr>
                          <m:t>分</m:t>
                        </m:r>
                        <m:r>
                          <m:rPr>
                            <m:nor/>
                          </m:rPr>
                          <a:rPr kumimoji="1" lang="en-US" altLang="ja-JP" sz="900" b="0" i="0" smtClean="0">
                            <a:latin typeface="メイリオ" panose="020B0604030504040204" pitchFamily="50" charset="-128"/>
                            <a:ea typeface="メイリオ" panose="020B0604030504040204" pitchFamily="50" charset="-128"/>
                          </a:rPr>
                          <m:t>)</m:t>
                        </m:r>
                        <m:r>
                          <m:rPr>
                            <m:nor/>
                          </m:rPr>
                          <a:rPr kumimoji="1" lang="ja-JP" altLang="en-US" sz="900" i="0" smtClean="0">
                            <a:latin typeface="メイリオ" panose="020B0604030504040204" pitchFamily="50" charset="-128"/>
                            <a:ea typeface="メイリオ" panose="020B0604030504040204" pitchFamily="50" charset="-128"/>
                          </a:rPr>
                          <m:t>−</m:t>
                        </m:r>
                        <m:r>
                          <m:rPr>
                            <m:nor/>
                          </m:rPr>
                          <a:rPr kumimoji="1" lang="ja-JP" altLang="en-US" sz="900" i="0">
                            <a:latin typeface="メイリオ" panose="020B0604030504040204" pitchFamily="50" charset="-128"/>
                            <a:ea typeface="メイリオ" panose="020B0604030504040204" pitchFamily="50" charset="-128"/>
                          </a:rPr>
                          <m:t>アプリ</m:t>
                        </m:r>
                        <m:r>
                          <m:rPr>
                            <m:nor/>
                          </m:rPr>
                          <a:rPr kumimoji="1" lang="ja-JP" altLang="en-US" sz="900" i="0" smtClean="0">
                            <a:latin typeface="メイリオ" panose="020B0604030504040204" pitchFamily="50" charset="-128"/>
                            <a:ea typeface="メイリオ" panose="020B0604030504040204" pitchFamily="50" charset="-128"/>
                          </a:rPr>
                          <m:t>使用</m:t>
                        </m:r>
                        <m:r>
                          <m:rPr>
                            <m:nor/>
                          </m:rPr>
                          <a:rPr kumimoji="1" lang="ja-JP" altLang="en-US" sz="900" i="0">
                            <a:latin typeface="メイリオ" panose="020B0604030504040204" pitchFamily="50" charset="-128"/>
                            <a:ea typeface="メイリオ" panose="020B0604030504040204" pitchFamily="50" charset="-128"/>
                          </a:rPr>
                          <m:t>の</m:t>
                        </m:r>
                        <m:r>
                          <m:rPr>
                            <m:nor/>
                          </m:rPr>
                          <a:rPr kumimoji="1" lang="ja-JP" altLang="en-US" sz="900" i="0" smtClean="0">
                            <a:latin typeface="メイリオ" panose="020B0604030504040204" pitchFamily="50" charset="-128"/>
                            <a:ea typeface="メイリオ" panose="020B0604030504040204" pitchFamily="50" charset="-128"/>
                          </a:rPr>
                          <m:t>調査</m:t>
                        </m:r>
                        <m:r>
                          <m:rPr>
                            <m:nor/>
                          </m:rPr>
                          <a:rPr kumimoji="1" lang="ja-JP" altLang="en-US" sz="900" i="0">
                            <a:latin typeface="メイリオ" panose="020B0604030504040204" pitchFamily="50" charset="-128"/>
                            <a:ea typeface="メイリオ" panose="020B0604030504040204" pitchFamily="50" charset="-128"/>
                          </a:rPr>
                          <m:t>時間</m:t>
                        </m:r>
                        <m:r>
                          <m:rPr>
                            <m:nor/>
                          </m:rPr>
                          <a:rPr kumimoji="1" lang="en-US" altLang="ja-JP" sz="900" b="0" i="0" smtClean="0">
                            <a:latin typeface="メイリオ" panose="020B0604030504040204" pitchFamily="50" charset="-128"/>
                            <a:ea typeface="メイリオ" panose="020B0604030504040204" pitchFamily="50" charset="-128"/>
                          </a:rPr>
                          <m:t>(</m:t>
                        </m:r>
                        <m:r>
                          <m:rPr>
                            <m:nor/>
                          </m:rPr>
                          <a:rPr kumimoji="1" lang="ja-JP" altLang="en-US" sz="900" i="0">
                            <a:latin typeface="メイリオ" panose="020B0604030504040204" pitchFamily="50" charset="-128"/>
                            <a:ea typeface="メイリオ" panose="020B0604030504040204" pitchFamily="50" charset="-128"/>
                          </a:rPr>
                          <m:t>分</m:t>
                        </m:r>
                        <m:r>
                          <m:rPr>
                            <m:nor/>
                          </m:rPr>
                          <a:rPr kumimoji="1" lang="en-US" altLang="ja-JP" sz="900" b="0" i="0" smtClean="0">
                            <a:latin typeface="メイリオ" panose="020B0604030504040204" pitchFamily="50" charset="-128"/>
                            <a:ea typeface="メイリオ" panose="020B0604030504040204" pitchFamily="50" charset="-128"/>
                          </a:rPr>
                          <m:t>)</m:t>
                        </m:r>
                      </m:num>
                      <m:den>
                        <m:r>
                          <m:rPr>
                            <m:nor/>
                          </m:rPr>
                          <a:rPr kumimoji="1" lang="ja-JP" altLang="en-US" sz="900" i="0">
                            <a:latin typeface="メイリオ" panose="020B0604030504040204" pitchFamily="50" charset="-128"/>
                            <a:ea typeface="メイリオ" panose="020B0604030504040204" pitchFamily="50" charset="-128"/>
                          </a:rPr>
                          <m:t>アプリ</m:t>
                        </m:r>
                        <m:r>
                          <m:rPr>
                            <m:nor/>
                          </m:rPr>
                          <a:rPr kumimoji="1" lang="ja-JP" altLang="en-US" sz="900" i="0" smtClean="0">
                            <a:latin typeface="メイリオ" panose="020B0604030504040204" pitchFamily="50" charset="-128"/>
                            <a:ea typeface="メイリオ" panose="020B0604030504040204" pitchFamily="50" charset="-128"/>
                          </a:rPr>
                          <m:t>未</m:t>
                        </m:r>
                        <m:r>
                          <m:rPr>
                            <m:nor/>
                          </m:rPr>
                          <a:rPr kumimoji="1" lang="ja-JP" altLang="en-US" sz="900" i="0">
                            <a:latin typeface="メイリオ" panose="020B0604030504040204" pitchFamily="50" charset="-128"/>
                            <a:ea typeface="メイリオ" panose="020B0604030504040204" pitchFamily="50" charset="-128"/>
                          </a:rPr>
                          <m:t>使用の調査時間</m:t>
                        </m:r>
                        <m:r>
                          <m:rPr>
                            <m:nor/>
                          </m:rPr>
                          <a:rPr kumimoji="1" lang="en-US" altLang="ja-JP" sz="900" b="0" i="0" smtClean="0">
                            <a:latin typeface="メイリオ" panose="020B0604030504040204" pitchFamily="50" charset="-128"/>
                            <a:ea typeface="メイリオ" panose="020B0604030504040204" pitchFamily="50" charset="-128"/>
                          </a:rPr>
                          <m:t>(</m:t>
                        </m:r>
                        <m:r>
                          <m:rPr>
                            <m:nor/>
                          </m:rPr>
                          <a:rPr kumimoji="1" lang="ja-JP" altLang="en-US" sz="900" i="0">
                            <a:latin typeface="メイリオ" panose="020B0604030504040204" pitchFamily="50" charset="-128"/>
                            <a:ea typeface="メイリオ" panose="020B0604030504040204" pitchFamily="50" charset="-128"/>
                          </a:rPr>
                          <m:t>分</m:t>
                        </m:r>
                        <m:r>
                          <m:rPr>
                            <m:nor/>
                          </m:rPr>
                          <a:rPr kumimoji="1" lang="en-US" altLang="ja-JP" sz="900" b="0" i="0" smtClean="0">
                            <a:latin typeface="メイリオ" panose="020B0604030504040204" pitchFamily="50" charset="-128"/>
                            <a:ea typeface="メイリオ" panose="020B0604030504040204" pitchFamily="50" charset="-128"/>
                          </a:rPr>
                          <m:t>)</m:t>
                        </m:r>
                      </m:den>
                    </m:f>
                  </m:oMath>
                </a14:m>
                <a:r>
                  <a:rPr kumimoji="1" lang="en-US" altLang="ja-JP" sz="900" dirty="0">
                    <a:latin typeface="メイリオ" panose="020B0604030504040204" pitchFamily="50" charset="-128"/>
                    <a:ea typeface="メイリオ" panose="020B0604030504040204" pitchFamily="50" charset="-128"/>
                  </a:rPr>
                  <a:t> ×100=</a:t>
                </a:r>
                <a:r>
                  <a:rPr kumimoji="1" lang="ja-JP" altLang="en-US" sz="900" dirty="0">
                    <a:latin typeface="メイリオ" panose="020B0604030504040204" pitchFamily="50" charset="-128"/>
                    <a:ea typeface="メイリオ" panose="020B0604030504040204" pitchFamily="50" charset="-128"/>
                  </a:rPr>
                  <a:t>削減率</a:t>
                </a:r>
                <a:r>
                  <a:rPr kumimoji="1" lang="en-US" altLang="ja-JP" sz="900" dirty="0">
                    <a:latin typeface="メイリオ" panose="020B0604030504040204" pitchFamily="50" charset="-128"/>
                    <a:ea typeface="メイリオ" panose="020B0604030504040204" pitchFamily="50" charset="-128"/>
                  </a:rPr>
                  <a:t>(%) = </a:t>
                </a:r>
                <a14:m>
                  <m:oMath xmlns:m="http://schemas.openxmlformats.org/officeDocument/2006/math">
                    <m:f>
                      <m:fPr>
                        <m:ctrlPr>
                          <a:rPr kumimoji="1" lang="en-US" altLang="ja-JP" sz="900" i="1">
                            <a:solidFill>
                              <a:schemeClr val="tx1">
                                <a:lumMod val="85000"/>
                                <a:lumOff val="15000"/>
                              </a:schemeClr>
                            </a:solidFill>
                            <a:latin typeface="Cambria Math" panose="02040503050406030204" pitchFamily="18" charset="0"/>
                          </a:rPr>
                        </m:ctrlPr>
                      </m:fPr>
                      <m:num>
                        <m:r>
                          <m:rPr>
                            <m:nor/>
                          </m:rPr>
                          <a:rPr kumimoji="1" lang="en-US" altLang="ja-JP" sz="900" b="0" i="0" smtClean="0">
                            <a:solidFill>
                              <a:schemeClr val="tx1">
                                <a:lumMod val="85000"/>
                                <a:lumOff val="15000"/>
                              </a:schemeClr>
                            </a:solidFill>
                            <a:latin typeface="メイリオ" panose="020B0604030504040204" pitchFamily="50" charset="-128"/>
                            <a:ea typeface="メイリオ" panose="020B0604030504040204" pitchFamily="50" charset="-128"/>
                          </a:rPr>
                          <m:t>93</m:t>
                        </m:r>
                        <m:r>
                          <m:rPr>
                            <m:nor/>
                          </m:rPr>
                          <a:rPr kumimoji="1" lang="ja-JP" altLang="en-US" sz="900">
                            <a:solidFill>
                              <a:schemeClr val="tx1">
                                <a:lumMod val="85000"/>
                                <a:lumOff val="15000"/>
                              </a:schemeClr>
                            </a:solidFill>
                            <a:latin typeface="メイリオ" panose="020B0604030504040204" pitchFamily="50" charset="-128"/>
                            <a:ea typeface="メイリオ" panose="020B0604030504040204" pitchFamily="50" charset="-128"/>
                          </a:rPr>
                          <m:t>−</m:t>
                        </m:r>
                        <m:r>
                          <m:rPr>
                            <m:nor/>
                          </m:rPr>
                          <a:rPr kumimoji="1" lang="en-US" altLang="ja-JP" sz="900" b="0" i="0" smtClean="0">
                            <a:solidFill>
                              <a:schemeClr val="tx1">
                                <a:lumMod val="85000"/>
                                <a:lumOff val="15000"/>
                              </a:schemeClr>
                            </a:solidFill>
                            <a:latin typeface="メイリオ" panose="020B0604030504040204" pitchFamily="50" charset="-128"/>
                            <a:ea typeface="メイリオ" panose="020B0604030504040204" pitchFamily="50" charset="-128"/>
                          </a:rPr>
                          <m:t>70.8</m:t>
                        </m:r>
                      </m:num>
                      <m:den>
                        <m:r>
                          <m:rPr>
                            <m:nor/>
                          </m:rPr>
                          <a:rPr kumimoji="1" lang="en-US" altLang="ja-JP" sz="900" b="0" i="0" smtClean="0">
                            <a:solidFill>
                              <a:schemeClr val="tx1">
                                <a:lumMod val="85000"/>
                                <a:lumOff val="15000"/>
                              </a:schemeClr>
                            </a:solidFill>
                            <a:latin typeface="メイリオ" panose="020B0604030504040204" pitchFamily="50" charset="-128"/>
                            <a:ea typeface="メイリオ" panose="020B0604030504040204" pitchFamily="50" charset="-128"/>
                          </a:rPr>
                          <m:t>93</m:t>
                        </m:r>
                      </m:den>
                    </m:f>
                  </m:oMath>
                </a14:m>
                <a:r>
                  <a:rPr kumimoji="1" lang="en-US" altLang="ja-JP" sz="900" dirty="0">
                    <a:solidFill>
                      <a:schemeClr val="tx1">
                        <a:lumMod val="85000"/>
                        <a:lumOff val="15000"/>
                      </a:schemeClr>
                    </a:solidFill>
                    <a:latin typeface="メイリオ" panose="020B0604030504040204" pitchFamily="50" charset="-128"/>
                    <a:ea typeface="メイリオ" panose="020B0604030504040204" pitchFamily="50" charset="-128"/>
                    <a:cs typeface="Arial" panose="020B0604020202020204" pitchFamily="34" charset="0"/>
                  </a:rPr>
                  <a:t>×100</a:t>
                </a:r>
                <a:endParaRPr kumimoji="1" lang="en-US" altLang="ja-JP" sz="900" dirty="0">
                  <a:latin typeface="メイリオ" panose="020B0604030504040204" pitchFamily="50" charset="-128"/>
                  <a:ea typeface="メイリオ"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DC5CCAC0-685C-C444-65C4-438C07A5526B}"/>
                  </a:ext>
                </a:extLst>
              </p:cNvPr>
              <p:cNvSpPr txBox="1">
                <a:spLocks noRot="1" noChangeAspect="1" noMove="1" noResize="1" noEditPoints="1" noAdjustHandles="1" noChangeArrowheads="1" noChangeShapeType="1" noTextEdit="1"/>
              </p:cNvSpPr>
              <p:nvPr/>
            </p:nvSpPr>
            <p:spPr>
              <a:xfrm>
                <a:off x="1242757" y="5744692"/>
                <a:ext cx="5348543" cy="519309"/>
              </a:xfrm>
              <a:prstGeom prst="rect">
                <a:avLst/>
              </a:prstGeom>
              <a:blipFill>
                <a:blip r:embed="rId3"/>
                <a:stretch>
                  <a:fillRect b="-1163"/>
                </a:stretch>
              </a:blipFill>
            </p:spPr>
            <p:txBody>
              <a:bodyPr/>
              <a:lstStyle/>
              <a:p>
                <a:r>
                  <a:rPr lang="ja-JP" altLang="en-US">
                    <a:noFill/>
                  </a:rPr>
                  <a:t> </a:t>
                </a:r>
              </a:p>
            </p:txBody>
          </p:sp>
        </mc:Fallback>
      </mc:AlternateContent>
      <p:sp>
        <p:nvSpPr>
          <p:cNvPr id="26" name="楕円 25">
            <a:extLst>
              <a:ext uri="{FF2B5EF4-FFF2-40B4-BE49-F238E27FC236}">
                <a16:creationId xmlns:a16="http://schemas.microsoft.com/office/drawing/2014/main" id="{A32ADD94-3637-4770-E92F-9306B60A968F}"/>
              </a:ext>
            </a:extLst>
          </p:cNvPr>
          <p:cNvSpPr/>
          <p:nvPr/>
        </p:nvSpPr>
        <p:spPr>
          <a:xfrm>
            <a:off x="6215183" y="4447425"/>
            <a:ext cx="1007107" cy="1007107"/>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50" dirty="0">
                <a:solidFill>
                  <a:srgbClr val="5A5A5A"/>
                </a:solidFill>
                <a:latin typeface="メイリオ" panose="020B0604030504040204" pitchFamily="50" charset="-128"/>
                <a:ea typeface="メイリオ" panose="020B0604030504040204" pitchFamily="50" charset="-128"/>
              </a:rPr>
              <a:t>71</a:t>
            </a:r>
            <a:endParaRPr kumimoji="1" lang="ja-JP" altLang="en-US" sz="1050" dirty="0">
              <a:solidFill>
                <a:srgbClr val="5A5A5A"/>
              </a:solidFill>
              <a:latin typeface="メイリオ" panose="020B0604030504040204" pitchFamily="50" charset="-128"/>
              <a:ea typeface="メイリオ" panose="020B0604030504040204" pitchFamily="50" charset="-128"/>
            </a:endParaRPr>
          </a:p>
        </p:txBody>
      </p:sp>
      <p:sp>
        <p:nvSpPr>
          <p:cNvPr id="27" name="乗算 26">
            <a:extLst>
              <a:ext uri="{FF2B5EF4-FFF2-40B4-BE49-F238E27FC236}">
                <a16:creationId xmlns:a16="http://schemas.microsoft.com/office/drawing/2014/main" id="{90366C2E-9FE7-89F7-7681-30F631B607A2}"/>
              </a:ext>
            </a:extLst>
          </p:cNvPr>
          <p:cNvSpPr/>
          <p:nvPr/>
        </p:nvSpPr>
        <p:spPr>
          <a:xfrm>
            <a:off x="7454401" y="4757548"/>
            <a:ext cx="386861" cy="386861"/>
          </a:xfrm>
          <a:prstGeom prst="mathMultiply">
            <a:avLst>
              <a:gd name="adj1" fmla="val 17649"/>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F42C536C-7607-4FF3-9B7A-CAEFC8B13926}"/>
              </a:ext>
            </a:extLst>
          </p:cNvPr>
          <p:cNvSpPr/>
          <p:nvPr/>
        </p:nvSpPr>
        <p:spPr>
          <a:xfrm>
            <a:off x="8073373" y="4447425"/>
            <a:ext cx="1007107" cy="1007107"/>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50" dirty="0">
                <a:solidFill>
                  <a:srgbClr val="5A5A5A"/>
                </a:solidFill>
                <a:latin typeface="メイリオ" panose="020B0604030504040204" pitchFamily="50" charset="-128"/>
                <a:ea typeface="メイリオ" panose="020B0604030504040204" pitchFamily="50" charset="-128"/>
              </a:rPr>
              <a:t>0.2405</a:t>
            </a:r>
            <a:endParaRPr kumimoji="1" lang="ja-JP" altLang="en-US" sz="1050" dirty="0">
              <a:solidFill>
                <a:srgbClr val="5A5A5A"/>
              </a:solidFill>
              <a:latin typeface="メイリオ" panose="020B0604030504040204" pitchFamily="50" charset="-128"/>
              <a:ea typeface="メイリオ" panose="020B0604030504040204" pitchFamily="50" charset="-128"/>
            </a:endParaRPr>
          </a:p>
        </p:txBody>
      </p:sp>
      <p:sp>
        <p:nvSpPr>
          <p:cNvPr id="29" name="テキスト ボックス 28">
            <a:extLst>
              <a:ext uri="{FF2B5EF4-FFF2-40B4-BE49-F238E27FC236}">
                <a16:creationId xmlns:a16="http://schemas.microsoft.com/office/drawing/2014/main" id="{7D43B2E3-71C1-D697-8189-C024125D1034}"/>
              </a:ext>
            </a:extLst>
          </p:cNvPr>
          <p:cNvSpPr txBox="1"/>
          <p:nvPr/>
        </p:nvSpPr>
        <p:spPr>
          <a:xfrm>
            <a:off x="6116466" y="4051395"/>
            <a:ext cx="1204542" cy="461665"/>
          </a:xfrm>
          <a:prstGeom prst="rect">
            <a:avLst/>
          </a:prstGeom>
          <a:noFill/>
        </p:spPr>
        <p:txBody>
          <a:bodyPr wrap="square" rtlCol="0">
            <a:spAutoFit/>
          </a:bodyPr>
          <a:lstStyle/>
          <a:p>
            <a:pPr algn="ctr">
              <a:buClr>
                <a:schemeClr val="bg2"/>
              </a:buClr>
            </a:pPr>
            <a:r>
              <a:rPr kumimoji="1" lang="en-US" altLang="ja-JP" sz="1200" dirty="0">
                <a:solidFill>
                  <a:srgbClr val="5A5A5A"/>
                </a:solidFill>
                <a:latin typeface="メイリオ" panose="020B0604030504040204" pitchFamily="50" charset="-128"/>
                <a:ea typeface="メイリオ" panose="020B0604030504040204" pitchFamily="50" charset="-128"/>
              </a:rPr>
              <a:t>1</a:t>
            </a:r>
            <a:r>
              <a:rPr kumimoji="1" lang="ja-JP" altLang="en-US" sz="1200" dirty="0">
                <a:solidFill>
                  <a:srgbClr val="5A5A5A"/>
                </a:solidFill>
                <a:latin typeface="メイリオ" panose="020B0604030504040204" pitchFamily="50" charset="-128"/>
                <a:ea typeface="メイリオ" panose="020B0604030504040204" pitchFamily="50" charset="-128"/>
              </a:rPr>
              <a:t>日の平均</a:t>
            </a:r>
            <a:endParaRPr kumimoji="1" lang="en-US" altLang="ja-JP" sz="1200" dirty="0">
              <a:solidFill>
                <a:srgbClr val="5A5A5A"/>
              </a:solidFill>
              <a:latin typeface="メイリオ" panose="020B0604030504040204" pitchFamily="50" charset="-128"/>
              <a:ea typeface="メイリオ" panose="020B0604030504040204" pitchFamily="50" charset="-128"/>
            </a:endParaRPr>
          </a:p>
          <a:p>
            <a:pPr algn="ctr">
              <a:buClr>
                <a:schemeClr val="bg2"/>
              </a:buClr>
            </a:pPr>
            <a:r>
              <a:rPr kumimoji="1" lang="ja-JP" altLang="en-US" sz="1200" dirty="0">
                <a:solidFill>
                  <a:srgbClr val="5A5A5A"/>
                </a:solidFill>
                <a:latin typeface="メイリオ" panose="020B0604030504040204" pitchFamily="50" charset="-128"/>
                <a:ea typeface="メイリオ" panose="020B0604030504040204" pitchFamily="50" charset="-128"/>
              </a:rPr>
              <a:t>検索時間</a:t>
            </a:r>
          </a:p>
        </p:txBody>
      </p:sp>
      <p:sp>
        <p:nvSpPr>
          <p:cNvPr id="30" name="テキスト ボックス 29">
            <a:extLst>
              <a:ext uri="{FF2B5EF4-FFF2-40B4-BE49-F238E27FC236}">
                <a16:creationId xmlns:a16="http://schemas.microsoft.com/office/drawing/2014/main" id="{1AB11D55-B9BA-AD7A-FB53-595B897B88C9}"/>
              </a:ext>
            </a:extLst>
          </p:cNvPr>
          <p:cNvSpPr txBox="1"/>
          <p:nvPr/>
        </p:nvSpPr>
        <p:spPr>
          <a:xfrm>
            <a:off x="8249425" y="4236061"/>
            <a:ext cx="654997" cy="276999"/>
          </a:xfrm>
          <a:prstGeom prst="rect">
            <a:avLst/>
          </a:prstGeom>
          <a:noFill/>
        </p:spPr>
        <p:txBody>
          <a:bodyPr wrap="square" rtlCol="0">
            <a:spAutoFit/>
          </a:bodyPr>
          <a:lstStyle/>
          <a:p>
            <a:pPr>
              <a:buClr>
                <a:schemeClr val="bg2"/>
              </a:buClr>
            </a:pPr>
            <a:r>
              <a:rPr kumimoji="1" lang="ja-JP" altLang="en-US" sz="1200" dirty="0">
                <a:solidFill>
                  <a:srgbClr val="5A5A5A"/>
                </a:solidFill>
                <a:latin typeface="メイリオ" panose="020B0604030504040204" pitchFamily="50" charset="-128"/>
                <a:ea typeface="メイリオ" panose="020B0604030504040204" pitchFamily="50" charset="-128"/>
              </a:rPr>
              <a:t>削減率</a:t>
            </a:r>
          </a:p>
        </p:txBody>
      </p:sp>
    </p:spTree>
    <p:extLst>
      <p:ext uri="{BB962C8B-B14F-4D97-AF65-F5344CB8AC3E}">
        <p14:creationId xmlns:p14="http://schemas.microsoft.com/office/powerpoint/2010/main" val="20903626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
          <a:extLst>
            <a:ext uri="{FF2B5EF4-FFF2-40B4-BE49-F238E27FC236}">
              <a16:creationId xmlns:a16="http://schemas.microsoft.com/office/drawing/2014/main" id="{B4E598DE-6DD6-E383-C1D7-D2474FE86783}"/>
            </a:ext>
          </a:extLst>
        </p:cNvPr>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F5942348-7232-1BE9-848F-44143B0F7E3B}"/>
              </a:ext>
            </a:extLst>
          </p:cNvPr>
          <p:cNvSpPr txBox="1"/>
          <p:nvPr/>
        </p:nvSpPr>
        <p:spPr>
          <a:xfrm>
            <a:off x="1269643" y="1830387"/>
            <a:ext cx="3366694" cy="923330"/>
          </a:xfrm>
          <a:prstGeom prst="rect">
            <a:avLst/>
          </a:prstGeom>
          <a:noFill/>
        </p:spPr>
        <p:txBody>
          <a:bodyPr wrap="square" rtlCol="0">
            <a:spAutoFit/>
          </a:bodyPr>
          <a:lstStyle/>
          <a:p>
            <a:r>
              <a:rPr kumimoji="1" lang="en-US" altLang="ja-JP" sz="5400" b="1" dirty="0">
                <a:solidFill>
                  <a:schemeClr val="tx1">
                    <a:lumMod val="85000"/>
                    <a:lumOff val="15000"/>
                  </a:schemeClr>
                </a:solidFill>
                <a:latin typeface="メイリオ" panose="020B0604030504040204" pitchFamily="50" charset="-128"/>
                <a:ea typeface="メイリオ" panose="020B0604030504040204" pitchFamily="50" charset="-128"/>
              </a:rPr>
              <a:t>68.30</a:t>
            </a:r>
            <a:r>
              <a:rPr kumimoji="1" lang="ja-JP" altLang="en-US" sz="3600" b="1" dirty="0">
                <a:solidFill>
                  <a:schemeClr val="tx1">
                    <a:lumMod val="85000"/>
                    <a:lumOff val="15000"/>
                  </a:schemeClr>
                </a:solidFill>
                <a:latin typeface="メイリオ" panose="020B0604030504040204" pitchFamily="50" charset="-128"/>
                <a:ea typeface="メイリオ" panose="020B0604030504040204" pitchFamily="50" charset="-128"/>
              </a:rPr>
              <a:t>時間</a:t>
            </a:r>
            <a:endPar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58" name="Google Shape;58;p2">
            <a:extLst>
              <a:ext uri="{FF2B5EF4-FFF2-40B4-BE49-F238E27FC236}">
                <a16:creationId xmlns:a16="http://schemas.microsoft.com/office/drawing/2014/main" id="{DA197DB9-0CFB-6E06-9F53-E12F6766A855}"/>
              </a:ext>
            </a:extLst>
          </p:cNvPr>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38</a:t>
            </a:fld>
            <a:endParaRPr dirty="0"/>
          </a:p>
        </p:txBody>
      </p:sp>
      <p:sp>
        <p:nvSpPr>
          <p:cNvPr id="13" name="タイトル 2">
            <a:extLst>
              <a:ext uri="{FF2B5EF4-FFF2-40B4-BE49-F238E27FC236}">
                <a16:creationId xmlns:a16="http://schemas.microsoft.com/office/drawing/2014/main" id="{82E59974-A086-0A2A-0925-FD4014E16932}"/>
              </a:ext>
            </a:extLst>
          </p:cNvPr>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8. </a:t>
            </a:r>
            <a:r>
              <a:rPr kumimoji="1" lang="ja-JP" altLang="en-US" dirty="0">
                <a:latin typeface="メイリオ" panose="020B0604030504040204" pitchFamily="50" charset="-128"/>
                <a:ea typeface="メイリオ" panose="020B0604030504040204" pitchFamily="50" charset="-128"/>
              </a:rPr>
              <a:t>改善効果</a:t>
            </a:r>
          </a:p>
        </p:txBody>
      </p:sp>
      <p:sp>
        <p:nvSpPr>
          <p:cNvPr id="3" name="テキスト ボックス 2">
            <a:extLst>
              <a:ext uri="{FF2B5EF4-FFF2-40B4-BE49-F238E27FC236}">
                <a16:creationId xmlns:a16="http://schemas.microsoft.com/office/drawing/2014/main" id="{5C0CEEE0-28D5-18E3-487A-4D3BD98FA534}"/>
              </a:ext>
            </a:extLst>
          </p:cNvPr>
          <p:cNvSpPr txBox="1"/>
          <p:nvPr/>
        </p:nvSpPr>
        <p:spPr>
          <a:xfrm>
            <a:off x="954001" y="943391"/>
            <a:ext cx="4501663"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rPr>
              <a:t>KCBS</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事業部の削減経費を計算（</a:t>
            </a:r>
            <a:r>
              <a:rPr kumimoji="1" lang="ja-JP" altLang="en-US" sz="1800" b="1" dirty="0">
                <a:solidFill>
                  <a:schemeClr val="tx1">
                    <a:lumMod val="85000"/>
                    <a:lumOff val="15000"/>
                  </a:schemeClr>
                </a:solidFill>
                <a:latin typeface="メイリオ" panose="020B0604030504040204" pitchFamily="50" charset="-128"/>
                <a:ea typeface="メイリオ" panose="020B0604030504040204" pitchFamily="50" charset="-128"/>
              </a:rPr>
              <a:t>年間</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239DEDBD-9341-1C75-73BE-143BE95330E6}"/>
              </a:ext>
            </a:extLst>
          </p:cNvPr>
          <p:cNvSpPr txBox="1"/>
          <p:nvPr/>
        </p:nvSpPr>
        <p:spPr>
          <a:xfrm>
            <a:off x="1269643" y="3021526"/>
            <a:ext cx="3792389" cy="923330"/>
          </a:xfrm>
          <a:prstGeom prst="rect">
            <a:avLst/>
          </a:prstGeom>
          <a:noFill/>
        </p:spPr>
        <p:txBody>
          <a:bodyPr wrap="square" rtlCol="0">
            <a:spAutoFit/>
          </a:bodyPr>
          <a:lstStyle/>
          <a:p>
            <a:r>
              <a:rPr kumimoji="1" lang="en-US" altLang="ja-JP" sz="5400" b="1" dirty="0">
                <a:solidFill>
                  <a:schemeClr val="tx1">
                    <a:lumMod val="85000"/>
                    <a:lumOff val="15000"/>
                  </a:schemeClr>
                </a:solidFill>
                <a:latin typeface="メイリオ" panose="020B0604030504040204" pitchFamily="50" charset="-128"/>
                <a:ea typeface="メイリオ" panose="020B0604030504040204" pitchFamily="50" charset="-128"/>
              </a:rPr>
              <a:t>305,103</a:t>
            </a:r>
            <a:r>
              <a:rPr kumimoji="1" lang="ja-JP" altLang="en-US" sz="3600" b="1" dirty="0">
                <a:solidFill>
                  <a:schemeClr val="tx1">
                    <a:lumMod val="85000"/>
                    <a:lumOff val="15000"/>
                  </a:schemeClr>
                </a:solidFill>
                <a:latin typeface="メイリオ" panose="020B0604030504040204" pitchFamily="50" charset="-128"/>
                <a:ea typeface="メイリオ" panose="020B0604030504040204" pitchFamily="50" charset="-128"/>
              </a:rPr>
              <a:t>円</a:t>
            </a:r>
            <a:endParaRPr kumimoji="1" lang="ja-JP" altLang="en-US" sz="16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8B4CE8A0-512E-6B05-2213-C6CA85AD066B}"/>
              </a:ext>
            </a:extLst>
          </p:cNvPr>
          <p:cNvSpPr txBox="1"/>
          <p:nvPr/>
        </p:nvSpPr>
        <p:spPr>
          <a:xfrm>
            <a:off x="1269643" y="4212667"/>
            <a:ext cx="5406441" cy="923330"/>
          </a:xfrm>
          <a:prstGeom prst="rect">
            <a:avLst/>
          </a:prstGeom>
          <a:noFill/>
        </p:spPr>
        <p:txBody>
          <a:bodyPr wrap="square" rtlCol="0">
            <a:spAutoFit/>
          </a:bodyPr>
          <a:lstStyle/>
          <a:p>
            <a:r>
              <a:rPr kumimoji="1" lang="en-US" altLang="ja-JP" sz="5400" b="1" dirty="0">
                <a:solidFill>
                  <a:schemeClr val="tx1">
                    <a:lumMod val="85000"/>
                    <a:lumOff val="15000"/>
                  </a:schemeClr>
                </a:solidFill>
                <a:latin typeface="メイリオ" panose="020B0604030504040204" pitchFamily="50" charset="-128"/>
                <a:ea typeface="メイリオ" panose="020B0604030504040204" pitchFamily="50" charset="-128"/>
              </a:rPr>
              <a:t>180,315,873</a:t>
            </a:r>
            <a:r>
              <a:rPr kumimoji="1" lang="ja-JP" altLang="en-US" sz="3600" b="1" dirty="0">
                <a:solidFill>
                  <a:schemeClr val="tx1">
                    <a:lumMod val="85000"/>
                    <a:lumOff val="15000"/>
                  </a:schemeClr>
                </a:solidFill>
                <a:latin typeface="メイリオ" panose="020B0604030504040204" pitchFamily="50" charset="-128"/>
                <a:ea typeface="メイリオ" panose="020B0604030504040204" pitchFamily="50" charset="-128"/>
              </a:rPr>
              <a:t>円</a:t>
            </a:r>
            <a:endParaRPr kumimoji="1" lang="ja-JP" altLang="en-US" sz="105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F6DA25EA-BFC1-8904-0C08-9E9F03B2CC0A}"/>
              </a:ext>
            </a:extLst>
          </p:cNvPr>
          <p:cNvSpPr txBox="1"/>
          <p:nvPr/>
        </p:nvSpPr>
        <p:spPr>
          <a:xfrm>
            <a:off x="954001" y="5202837"/>
            <a:ext cx="8523375" cy="1022569"/>
          </a:xfrm>
          <a:prstGeom prst="rect">
            <a:avLst/>
          </a:prstGeom>
          <a:solidFill>
            <a:srgbClr val="E7EFF9"/>
          </a:solidFill>
          <a:ln>
            <a:noFill/>
          </a:ln>
        </p:spPr>
        <p:txBody>
          <a:bodyPr wrap="square" tIns="144000" rtlCol="0">
            <a:spAutoFit/>
          </a:bodyPr>
          <a:lstStyle/>
          <a:p>
            <a:r>
              <a:rPr kumimoji="1" lang="en-US" altLang="ja-JP" sz="2400" b="1" dirty="0">
                <a:solidFill>
                  <a:schemeClr val="tx1">
                    <a:lumMod val="85000"/>
                    <a:lumOff val="15000"/>
                  </a:schemeClr>
                </a:solidFill>
                <a:latin typeface="メイリオ" panose="020B0604030504040204" pitchFamily="50" charset="-128"/>
                <a:ea typeface="メイリオ" panose="020B0604030504040204" pitchFamily="50" charset="-128"/>
              </a:rPr>
              <a:t>KCBS</a:t>
            </a:r>
            <a:r>
              <a:rPr kumimoji="1" lang="ja-JP" altLang="en-US" sz="2400" b="1" dirty="0">
                <a:solidFill>
                  <a:schemeClr val="tx1">
                    <a:lumMod val="85000"/>
                    <a:lumOff val="15000"/>
                  </a:schemeClr>
                </a:solidFill>
                <a:latin typeface="メイリオ" panose="020B0604030504040204" pitchFamily="50" charset="-128"/>
                <a:ea typeface="メイリオ" panose="020B0604030504040204" pitchFamily="50" charset="-128"/>
              </a:rPr>
              <a:t>事業部全体</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で</a:t>
            </a:r>
            <a:r>
              <a:rPr kumimoji="1" lang="ja-JP" altLang="en-US" sz="2400" b="1" dirty="0">
                <a:solidFill>
                  <a:schemeClr val="tx1">
                    <a:lumMod val="85000"/>
                    <a:lumOff val="15000"/>
                  </a:schemeClr>
                </a:solidFill>
                <a:latin typeface="メイリオ" panose="020B0604030504040204" pitchFamily="50" charset="-128"/>
                <a:ea typeface="メイリオ" panose="020B0604030504040204" pitchFamily="50" charset="-128"/>
              </a:rPr>
              <a:t>年間約</a:t>
            </a:r>
            <a:r>
              <a:rPr kumimoji="1" lang="en-US" altLang="ja-JP" sz="5400" b="1" dirty="0">
                <a:solidFill>
                  <a:srgbClr val="EA0000"/>
                </a:solidFill>
                <a:latin typeface="メイリオ" panose="020B0604030504040204" pitchFamily="50" charset="-128"/>
                <a:ea typeface="メイリオ" panose="020B0604030504040204" pitchFamily="50" charset="-128"/>
              </a:rPr>
              <a:t>1.8</a:t>
            </a:r>
            <a:r>
              <a:rPr kumimoji="1" lang="ja-JP" altLang="en-US" sz="5400" b="1" dirty="0">
                <a:solidFill>
                  <a:srgbClr val="EA0000"/>
                </a:solidFill>
                <a:latin typeface="メイリオ" panose="020B0604030504040204" pitchFamily="50" charset="-128"/>
                <a:ea typeface="メイリオ" panose="020B0604030504040204" pitchFamily="50" charset="-128"/>
              </a:rPr>
              <a:t>億円</a:t>
            </a: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の削減が見込める</a:t>
            </a:r>
          </a:p>
        </p:txBody>
      </p:sp>
      <p:sp>
        <p:nvSpPr>
          <p:cNvPr id="10" name="正方形/長方形 9">
            <a:extLst>
              <a:ext uri="{FF2B5EF4-FFF2-40B4-BE49-F238E27FC236}">
                <a16:creationId xmlns:a16="http://schemas.microsoft.com/office/drawing/2014/main" id="{A17336D9-B251-E8EE-9614-B756AC48FFBC}"/>
              </a:ext>
            </a:extLst>
          </p:cNvPr>
          <p:cNvSpPr/>
          <p:nvPr/>
        </p:nvSpPr>
        <p:spPr>
          <a:xfrm>
            <a:off x="1269643" y="1542594"/>
            <a:ext cx="2101857" cy="307777"/>
          </a:xfrm>
          <a:prstGeom prst="rect">
            <a:avLst/>
          </a:prstGeom>
        </p:spPr>
        <p:txBody>
          <a:bodyPr wrap="none">
            <a:spAutoFit/>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人あたりの削減時間は</a:t>
            </a:r>
            <a:endParaRPr lang="ja-JP" altLang="en-US" dirty="0"/>
          </a:p>
        </p:txBody>
      </p:sp>
      <p:sp>
        <p:nvSpPr>
          <p:cNvPr id="12" name="正方形/長方形 11">
            <a:extLst>
              <a:ext uri="{FF2B5EF4-FFF2-40B4-BE49-F238E27FC236}">
                <a16:creationId xmlns:a16="http://schemas.microsoft.com/office/drawing/2014/main" id="{4C551851-E0D7-4500-D7FC-97243CC2F69E}"/>
              </a:ext>
            </a:extLst>
          </p:cNvPr>
          <p:cNvSpPr/>
          <p:nvPr/>
        </p:nvSpPr>
        <p:spPr>
          <a:xfrm>
            <a:off x="1269643" y="2733733"/>
            <a:ext cx="2101857" cy="307777"/>
          </a:xfrm>
          <a:prstGeom prst="rect">
            <a:avLst/>
          </a:prstGeom>
        </p:spPr>
        <p:txBody>
          <a:bodyPr wrap="none">
            <a:spAutoFit/>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人あたりの削減経費は</a:t>
            </a:r>
            <a:endParaRPr lang="ja-JP" altLang="en-US" dirty="0"/>
          </a:p>
        </p:txBody>
      </p:sp>
      <p:sp>
        <p:nvSpPr>
          <p:cNvPr id="14" name="正方形/長方形 13">
            <a:extLst>
              <a:ext uri="{FF2B5EF4-FFF2-40B4-BE49-F238E27FC236}">
                <a16:creationId xmlns:a16="http://schemas.microsoft.com/office/drawing/2014/main" id="{579104F8-39D2-1FE5-65C7-5F9CC6C0E7B8}"/>
              </a:ext>
            </a:extLst>
          </p:cNvPr>
          <p:cNvSpPr/>
          <p:nvPr/>
        </p:nvSpPr>
        <p:spPr>
          <a:xfrm>
            <a:off x="1269643" y="3924872"/>
            <a:ext cx="1951175" cy="307777"/>
          </a:xfrm>
          <a:prstGeom prst="rect">
            <a:avLst/>
          </a:prstGeom>
        </p:spPr>
        <p:txBody>
          <a:bodyPr wrap="none">
            <a:spAutoFit/>
          </a:bodyPr>
          <a:lstStyle/>
          <a:p>
            <a:r>
              <a:rPr kumimoji="1" lang="en-US" altLang="ja-JP" dirty="0">
                <a:latin typeface="メイリオ" panose="020B0604030504040204" pitchFamily="50" charset="-128"/>
                <a:ea typeface="メイリオ" panose="020B0604030504040204" pitchFamily="50" charset="-128"/>
              </a:rPr>
              <a:t>KCBS</a:t>
            </a:r>
            <a:r>
              <a:rPr kumimoji="1" lang="ja-JP" altLang="ja-JP" dirty="0">
                <a:latin typeface="メイリオ" panose="020B0604030504040204" pitchFamily="50" charset="-128"/>
                <a:ea typeface="メイリオ" panose="020B0604030504040204" pitchFamily="50" charset="-128"/>
              </a:rPr>
              <a:t>事業部全体</a:t>
            </a:r>
            <a:r>
              <a:rPr kumimoji="1" lang="ja-JP" altLang="en-US" dirty="0">
                <a:latin typeface="メイリオ" panose="020B0604030504040204" pitchFamily="50" charset="-128"/>
                <a:ea typeface="メイリオ" panose="020B0604030504040204" pitchFamily="50" charset="-128"/>
              </a:rPr>
              <a:t>で</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は</a:t>
            </a:r>
            <a:endParaRPr lang="ja-JP" altLang="en-US"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6B82060B-85F8-EB20-5CD8-D5C406E371B1}"/>
              </a:ext>
            </a:extLst>
          </p:cNvPr>
          <p:cNvSpPr txBox="1"/>
          <p:nvPr/>
        </p:nvSpPr>
        <p:spPr>
          <a:xfrm>
            <a:off x="5816572" y="1542710"/>
            <a:ext cx="1072793" cy="253916"/>
          </a:xfrm>
          <a:prstGeom prst="rect">
            <a:avLst/>
          </a:prstGeom>
          <a:noFill/>
        </p:spPr>
        <p:txBody>
          <a:bodyPr wrap="square" rtlCol="0">
            <a:spAutoFit/>
          </a:bodyPr>
          <a:lstStyle/>
          <a:p>
            <a:pPr algn="ctr">
              <a:buClr>
                <a:schemeClr val="bg2"/>
              </a:buClr>
            </a:pPr>
            <a:r>
              <a:rPr kumimoji="1" lang="en-US" altLang="ja-JP" sz="1050" dirty="0">
                <a:solidFill>
                  <a:srgbClr val="5A5A5A"/>
                </a:solidFill>
                <a:latin typeface="メイリオ" panose="020B0604030504040204" pitchFamily="50" charset="-128"/>
                <a:ea typeface="メイリオ" panose="020B0604030504040204" pitchFamily="50" charset="-128"/>
              </a:rPr>
              <a:t>1</a:t>
            </a:r>
            <a:r>
              <a:rPr kumimoji="1" lang="ja-JP" altLang="en-US" sz="1050" dirty="0">
                <a:solidFill>
                  <a:srgbClr val="5A5A5A"/>
                </a:solidFill>
                <a:latin typeface="メイリオ" panose="020B0604030504040204" pitchFamily="50" charset="-128"/>
                <a:ea typeface="メイリオ" panose="020B0604030504040204" pitchFamily="50" charset="-128"/>
              </a:rPr>
              <a:t>日の削減時間</a:t>
            </a:r>
          </a:p>
        </p:txBody>
      </p:sp>
      <p:sp>
        <p:nvSpPr>
          <p:cNvPr id="17" name="楕円 16">
            <a:extLst>
              <a:ext uri="{FF2B5EF4-FFF2-40B4-BE49-F238E27FC236}">
                <a16:creationId xmlns:a16="http://schemas.microsoft.com/office/drawing/2014/main" id="{D77C8436-8A26-EE70-533D-2EC2A5435401}"/>
              </a:ext>
            </a:extLst>
          </p:cNvPr>
          <p:cNvSpPr/>
          <p:nvPr/>
        </p:nvSpPr>
        <p:spPr>
          <a:xfrm>
            <a:off x="5904492" y="1727950"/>
            <a:ext cx="896953" cy="896952"/>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00" dirty="0">
                <a:solidFill>
                  <a:srgbClr val="5A5A5A"/>
                </a:solidFill>
                <a:latin typeface="メイリオ" panose="020B0604030504040204" pitchFamily="50" charset="-128"/>
                <a:ea typeface="メイリオ" panose="020B0604030504040204" pitchFamily="50" charset="-128"/>
              </a:rPr>
              <a:t>17.08</a:t>
            </a:r>
          </a:p>
        </p:txBody>
      </p:sp>
      <p:sp>
        <p:nvSpPr>
          <p:cNvPr id="18" name="テキスト ボックス 17">
            <a:extLst>
              <a:ext uri="{FF2B5EF4-FFF2-40B4-BE49-F238E27FC236}">
                <a16:creationId xmlns:a16="http://schemas.microsoft.com/office/drawing/2014/main" id="{C95F4B15-17BB-01F3-495F-BE40378E11AA}"/>
              </a:ext>
            </a:extLst>
          </p:cNvPr>
          <p:cNvSpPr txBox="1"/>
          <p:nvPr/>
        </p:nvSpPr>
        <p:spPr>
          <a:xfrm>
            <a:off x="7119633" y="1542710"/>
            <a:ext cx="1072793" cy="253916"/>
          </a:xfrm>
          <a:prstGeom prst="rect">
            <a:avLst/>
          </a:prstGeom>
          <a:noFill/>
        </p:spPr>
        <p:txBody>
          <a:bodyPr wrap="square" rtlCol="0">
            <a:spAutoFit/>
          </a:bodyPr>
          <a:lstStyle/>
          <a:p>
            <a:pPr algn="ctr">
              <a:buClr>
                <a:schemeClr val="bg2"/>
              </a:buClr>
            </a:pPr>
            <a:r>
              <a:rPr kumimoji="1" lang="ja-JP" altLang="en-US" sz="1050" dirty="0">
                <a:solidFill>
                  <a:srgbClr val="5A5A5A"/>
                </a:solidFill>
                <a:latin typeface="メイリオ" panose="020B0604030504040204" pitchFamily="50" charset="-128"/>
                <a:ea typeface="メイリオ" panose="020B0604030504040204" pitchFamily="50" charset="-128"/>
              </a:rPr>
              <a:t>日数</a:t>
            </a:r>
            <a:r>
              <a:rPr kumimoji="1" lang="en-US" altLang="ja-JP" sz="1050" dirty="0">
                <a:solidFill>
                  <a:srgbClr val="5A5A5A"/>
                </a:solidFill>
                <a:latin typeface="メイリオ" panose="020B0604030504040204" pitchFamily="50" charset="-128"/>
                <a:ea typeface="メイリオ" panose="020B0604030504040204" pitchFamily="50" charset="-128"/>
              </a:rPr>
              <a:t>/</a:t>
            </a:r>
            <a:r>
              <a:rPr kumimoji="1" lang="ja-JP" altLang="en-US" sz="1050" dirty="0">
                <a:solidFill>
                  <a:srgbClr val="5A5A5A"/>
                </a:solidFill>
                <a:latin typeface="メイリオ" panose="020B0604030504040204" pitchFamily="50" charset="-128"/>
                <a:ea typeface="メイリオ" panose="020B0604030504040204" pitchFamily="50" charset="-128"/>
              </a:rPr>
              <a:t>月</a:t>
            </a:r>
          </a:p>
        </p:txBody>
      </p:sp>
      <p:sp>
        <p:nvSpPr>
          <p:cNvPr id="20" name="楕円 19">
            <a:extLst>
              <a:ext uri="{FF2B5EF4-FFF2-40B4-BE49-F238E27FC236}">
                <a16:creationId xmlns:a16="http://schemas.microsoft.com/office/drawing/2014/main" id="{54A5F2A7-59CD-510F-3020-6A3A5C82C440}"/>
              </a:ext>
            </a:extLst>
          </p:cNvPr>
          <p:cNvSpPr/>
          <p:nvPr/>
        </p:nvSpPr>
        <p:spPr>
          <a:xfrm>
            <a:off x="7207553" y="1727950"/>
            <a:ext cx="896953" cy="896952"/>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00" dirty="0">
                <a:solidFill>
                  <a:srgbClr val="5A5A5A"/>
                </a:solidFill>
                <a:latin typeface="メイリオ" panose="020B0604030504040204" pitchFamily="50" charset="-128"/>
                <a:ea typeface="メイリオ" panose="020B0604030504040204" pitchFamily="50" charset="-128"/>
              </a:rPr>
              <a:t>20</a:t>
            </a:r>
          </a:p>
        </p:txBody>
      </p:sp>
      <p:sp>
        <p:nvSpPr>
          <p:cNvPr id="21" name="乗算 20">
            <a:extLst>
              <a:ext uri="{FF2B5EF4-FFF2-40B4-BE49-F238E27FC236}">
                <a16:creationId xmlns:a16="http://schemas.microsoft.com/office/drawing/2014/main" id="{A0A35E74-267B-6694-948E-5753732C4E39}"/>
              </a:ext>
            </a:extLst>
          </p:cNvPr>
          <p:cNvSpPr/>
          <p:nvPr/>
        </p:nvSpPr>
        <p:spPr>
          <a:xfrm>
            <a:off x="6832226" y="2005324"/>
            <a:ext cx="344547" cy="344547"/>
          </a:xfrm>
          <a:prstGeom prst="mathMultiply">
            <a:avLst>
              <a:gd name="adj1" fmla="val 17649"/>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4" name="テキスト ボックス 23">
            <a:extLst>
              <a:ext uri="{FF2B5EF4-FFF2-40B4-BE49-F238E27FC236}">
                <a16:creationId xmlns:a16="http://schemas.microsoft.com/office/drawing/2014/main" id="{3CBFC770-435A-AC53-E058-70E47B4594F3}"/>
              </a:ext>
            </a:extLst>
          </p:cNvPr>
          <p:cNvSpPr txBox="1"/>
          <p:nvPr/>
        </p:nvSpPr>
        <p:spPr>
          <a:xfrm>
            <a:off x="8422695" y="1542710"/>
            <a:ext cx="1072793" cy="253916"/>
          </a:xfrm>
          <a:prstGeom prst="rect">
            <a:avLst/>
          </a:prstGeom>
          <a:noFill/>
        </p:spPr>
        <p:txBody>
          <a:bodyPr wrap="square" rtlCol="0">
            <a:spAutoFit/>
          </a:bodyPr>
          <a:lstStyle/>
          <a:p>
            <a:pPr algn="ctr">
              <a:buClr>
                <a:schemeClr val="bg2"/>
              </a:buClr>
            </a:pPr>
            <a:r>
              <a:rPr kumimoji="1" lang="ja-JP" altLang="en-US" sz="1050" dirty="0">
                <a:solidFill>
                  <a:srgbClr val="5A5A5A"/>
                </a:solidFill>
                <a:latin typeface="メイリオ" panose="020B0604030504040204" pitchFamily="50" charset="-128"/>
                <a:ea typeface="メイリオ" panose="020B0604030504040204" pitchFamily="50" charset="-128"/>
              </a:rPr>
              <a:t>月数</a:t>
            </a:r>
            <a:r>
              <a:rPr kumimoji="1" lang="en-US" altLang="ja-JP" sz="1050" dirty="0">
                <a:solidFill>
                  <a:srgbClr val="5A5A5A"/>
                </a:solidFill>
                <a:latin typeface="メイリオ" panose="020B0604030504040204" pitchFamily="50" charset="-128"/>
                <a:ea typeface="メイリオ" panose="020B0604030504040204" pitchFamily="50" charset="-128"/>
              </a:rPr>
              <a:t>/</a:t>
            </a:r>
            <a:r>
              <a:rPr kumimoji="1" lang="ja-JP" altLang="en-US" sz="1050" dirty="0">
                <a:solidFill>
                  <a:srgbClr val="5A5A5A"/>
                </a:solidFill>
                <a:latin typeface="メイリオ" panose="020B0604030504040204" pitchFamily="50" charset="-128"/>
                <a:ea typeface="メイリオ" panose="020B0604030504040204" pitchFamily="50" charset="-128"/>
              </a:rPr>
              <a:t>年</a:t>
            </a:r>
          </a:p>
        </p:txBody>
      </p:sp>
      <p:sp>
        <p:nvSpPr>
          <p:cNvPr id="25" name="楕円 24">
            <a:extLst>
              <a:ext uri="{FF2B5EF4-FFF2-40B4-BE49-F238E27FC236}">
                <a16:creationId xmlns:a16="http://schemas.microsoft.com/office/drawing/2014/main" id="{C27F6DEC-739F-0E82-6593-C97DE682C2FD}"/>
              </a:ext>
            </a:extLst>
          </p:cNvPr>
          <p:cNvSpPr/>
          <p:nvPr/>
        </p:nvSpPr>
        <p:spPr>
          <a:xfrm>
            <a:off x="8510615" y="1727950"/>
            <a:ext cx="896953" cy="896952"/>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00" dirty="0">
                <a:solidFill>
                  <a:srgbClr val="5A5A5A"/>
                </a:solidFill>
                <a:latin typeface="メイリオ" panose="020B0604030504040204" pitchFamily="50" charset="-128"/>
                <a:ea typeface="メイリオ" panose="020B0604030504040204" pitchFamily="50" charset="-128"/>
              </a:rPr>
              <a:t>12</a:t>
            </a:r>
          </a:p>
        </p:txBody>
      </p:sp>
      <p:sp>
        <p:nvSpPr>
          <p:cNvPr id="26" name="乗算 25">
            <a:extLst>
              <a:ext uri="{FF2B5EF4-FFF2-40B4-BE49-F238E27FC236}">
                <a16:creationId xmlns:a16="http://schemas.microsoft.com/office/drawing/2014/main" id="{4C07E6E3-D6FC-89B8-7981-BACDC1DE362B}"/>
              </a:ext>
            </a:extLst>
          </p:cNvPr>
          <p:cNvSpPr/>
          <p:nvPr/>
        </p:nvSpPr>
        <p:spPr>
          <a:xfrm>
            <a:off x="8132464" y="2005324"/>
            <a:ext cx="344547" cy="344547"/>
          </a:xfrm>
          <a:prstGeom prst="mathMultiply">
            <a:avLst>
              <a:gd name="adj1" fmla="val 17649"/>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7" name="テキスト ボックス 36">
            <a:extLst>
              <a:ext uri="{FF2B5EF4-FFF2-40B4-BE49-F238E27FC236}">
                <a16:creationId xmlns:a16="http://schemas.microsoft.com/office/drawing/2014/main" id="{901CE3A7-A437-CCF5-F1EA-4DE294DB9D4F}"/>
              </a:ext>
            </a:extLst>
          </p:cNvPr>
          <p:cNvSpPr txBox="1"/>
          <p:nvPr/>
        </p:nvSpPr>
        <p:spPr>
          <a:xfrm>
            <a:off x="5816572" y="2726416"/>
            <a:ext cx="1072793" cy="253916"/>
          </a:xfrm>
          <a:prstGeom prst="rect">
            <a:avLst/>
          </a:prstGeom>
          <a:noFill/>
        </p:spPr>
        <p:txBody>
          <a:bodyPr wrap="square" rtlCol="0">
            <a:spAutoFit/>
          </a:bodyPr>
          <a:lstStyle/>
          <a:p>
            <a:pPr algn="ctr">
              <a:buClr>
                <a:schemeClr val="bg2"/>
              </a:buClr>
            </a:pPr>
            <a:r>
              <a:rPr kumimoji="1" lang="ja-JP" altLang="en-US" sz="1050" dirty="0">
                <a:solidFill>
                  <a:srgbClr val="5A5A5A"/>
                </a:solidFill>
                <a:latin typeface="メイリオ" panose="020B0604030504040204" pitchFamily="50" charset="-128"/>
                <a:ea typeface="メイリオ" panose="020B0604030504040204" pitchFamily="50" charset="-128"/>
              </a:rPr>
              <a:t>年間削減時間</a:t>
            </a:r>
          </a:p>
        </p:txBody>
      </p:sp>
      <p:sp>
        <p:nvSpPr>
          <p:cNvPr id="38" name="楕円 37">
            <a:extLst>
              <a:ext uri="{FF2B5EF4-FFF2-40B4-BE49-F238E27FC236}">
                <a16:creationId xmlns:a16="http://schemas.microsoft.com/office/drawing/2014/main" id="{9D375FBB-5B02-A8DE-1734-70A0C0CBBEB3}"/>
              </a:ext>
            </a:extLst>
          </p:cNvPr>
          <p:cNvSpPr/>
          <p:nvPr/>
        </p:nvSpPr>
        <p:spPr>
          <a:xfrm>
            <a:off x="5904492" y="2912014"/>
            <a:ext cx="896953" cy="896952"/>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00" dirty="0">
                <a:solidFill>
                  <a:srgbClr val="5A5A5A"/>
                </a:solidFill>
                <a:latin typeface="メイリオ" panose="020B0604030504040204" pitchFamily="50" charset="-128"/>
                <a:ea typeface="メイリオ" panose="020B0604030504040204" pitchFamily="50" charset="-128"/>
              </a:rPr>
              <a:t>68.30</a:t>
            </a:r>
          </a:p>
        </p:txBody>
      </p:sp>
      <p:sp>
        <p:nvSpPr>
          <p:cNvPr id="36" name="楕円 35">
            <a:extLst>
              <a:ext uri="{FF2B5EF4-FFF2-40B4-BE49-F238E27FC236}">
                <a16:creationId xmlns:a16="http://schemas.microsoft.com/office/drawing/2014/main" id="{29D32742-766B-1AEC-7575-618D921FCB29}"/>
              </a:ext>
            </a:extLst>
          </p:cNvPr>
          <p:cNvSpPr/>
          <p:nvPr/>
        </p:nvSpPr>
        <p:spPr>
          <a:xfrm>
            <a:off x="7207553" y="2912014"/>
            <a:ext cx="896953" cy="896952"/>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00" dirty="0">
                <a:solidFill>
                  <a:srgbClr val="5A5A5A"/>
                </a:solidFill>
                <a:latin typeface="メイリオ" panose="020B0604030504040204" pitchFamily="50" charset="-128"/>
                <a:ea typeface="メイリオ" panose="020B0604030504040204" pitchFamily="50" charset="-128"/>
              </a:rPr>
              <a:t>4650</a:t>
            </a:r>
          </a:p>
        </p:txBody>
      </p:sp>
      <p:sp>
        <p:nvSpPr>
          <p:cNvPr id="35" name="テキスト ボックス 34">
            <a:extLst>
              <a:ext uri="{FF2B5EF4-FFF2-40B4-BE49-F238E27FC236}">
                <a16:creationId xmlns:a16="http://schemas.microsoft.com/office/drawing/2014/main" id="{FB0ABDD5-356A-0838-00C4-1991806D283F}"/>
              </a:ext>
            </a:extLst>
          </p:cNvPr>
          <p:cNvSpPr txBox="1"/>
          <p:nvPr/>
        </p:nvSpPr>
        <p:spPr>
          <a:xfrm>
            <a:off x="7004498" y="2726416"/>
            <a:ext cx="1303062" cy="253916"/>
          </a:xfrm>
          <a:prstGeom prst="rect">
            <a:avLst/>
          </a:prstGeom>
          <a:noFill/>
        </p:spPr>
        <p:txBody>
          <a:bodyPr wrap="square" rtlCol="0">
            <a:spAutoFit/>
          </a:bodyPr>
          <a:lstStyle/>
          <a:p>
            <a:pPr algn="ctr">
              <a:buClr>
                <a:schemeClr val="bg2"/>
              </a:buClr>
            </a:pPr>
            <a:r>
              <a:rPr kumimoji="1" lang="en-US" altLang="ja-JP" sz="1050" dirty="0">
                <a:solidFill>
                  <a:srgbClr val="5A5A5A"/>
                </a:solidFill>
                <a:latin typeface="メイリオ" panose="020B0604030504040204" pitchFamily="50" charset="-128"/>
                <a:ea typeface="メイリオ" panose="020B0604030504040204" pitchFamily="50" charset="-128"/>
              </a:rPr>
              <a:t>20</a:t>
            </a:r>
            <a:r>
              <a:rPr kumimoji="1" lang="ja-JP" altLang="en-US" sz="1050" dirty="0">
                <a:solidFill>
                  <a:srgbClr val="5A5A5A"/>
                </a:solidFill>
                <a:latin typeface="メイリオ" panose="020B0604030504040204" pitchFamily="50" charset="-128"/>
                <a:ea typeface="メイリオ" panose="020B0604030504040204" pitchFamily="50" charset="-128"/>
              </a:rPr>
              <a:t>日稼働時賃率</a:t>
            </a:r>
          </a:p>
        </p:txBody>
      </p:sp>
      <p:sp>
        <p:nvSpPr>
          <p:cNvPr id="30" name="乗算 29">
            <a:extLst>
              <a:ext uri="{FF2B5EF4-FFF2-40B4-BE49-F238E27FC236}">
                <a16:creationId xmlns:a16="http://schemas.microsoft.com/office/drawing/2014/main" id="{AC623705-703D-ECC5-AD1A-457895EF4E71}"/>
              </a:ext>
            </a:extLst>
          </p:cNvPr>
          <p:cNvSpPr/>
          <p:nvPr/>
        </p:nvSpPr>
        <p:spPr>
          <a:xfrm>
            <a:off x="6832226" y="3194763"/>
            <a:ext cx="344547" cy="344547"/>
          </a:xfrm>
          <a:prstGeom prst="mathMultiply">
            <a:avLst>
              <a:gd name="adj1" fmla="val 17649"/>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5" name="テキスト ボックス 44">
            <a:extLst>
              <a:ext uri="{FF2B5EF4-FFF2-40B4-BE49-F238E27FC236}">
                <a16:creationId xmlns:a16="http://schemas.microsoft.com/office/drawing/2014/main" id="{A7B0FB6E-3353-8260-F1BD-12A485AD67AB}"/>
              </a:ext>
            </a:extLst>
          </p:cNvPr>
          <p:cNvSpPr txBox="1"/>
          <p:nvPr/>
        </p:nvSpPr>
        <p:spPr>
          <a:xfrm>
            <a:off x="7119633" y="3921588"/>
            <a:ext cx="1072793" cy="253916"/>
          </a:xfrm>
          <a:prstGeom prst="rect">
            <a:avLst/>
          </a:prstGeom>
          <a:noFill/>
        </p:spPr>
        <p:txBody>
          <a:bodyPr wrap="square" rtlCol="0">
            <a:spAutoFit/>
          </a:bodyPr>
          <a:lstStyle/>
          <a:p>
            <a:pPr algn="ctr">
              <a:buClr>
                <a:schemeClr val="bg2"/>
              </a:buClr>
            </a:pPr>
            <a:r>
              <a:rPr kumimoji="1" lang="ja-JP" altLang="en-US" sz="1050" dirty="0">
                <a:solidFill>
                  <a:srgbClr val="5A5A5A"/>
                </a:solidFill>
                <a:latin typeface="メイリオ" panose="020B0604030504040204" pitchFamily="50" charset="-128"/>
                <a:ea typeface="メイリオ" panose="020B0604030504040204" pitchFamily="50" charset="-128"/>
              </a:rPr>
              <a:t>年間削減経費</a:t>
            </a:r>
          </a:p>
        </p:txBody>
      </p:sp>
      <p:sp>
        <p:nvSpPr>
          <p:cNvPr id="46" name="楕円 45">
            <a:extLst>
              <a:ext uri="{FF2B5EF4-FFF2-40B4-BE49-F238E27FC236}">
                <a16:creationId xmlns:a16="http://schemas.microsoft.com/office/drawing/2014/main" id="{E08FCBBD-14D0-0963-66F9-39C83290ABF8}"/>
              </a:ext>
            </a:extLst>
          </p:cNvPr>
          <p:cNvSpPr/>
          <p:nvPr/>
        </p:nvSpPr>
        <p:spPr>
          <a:xfrm>
            <a:off x="7207553" y="4106828"/>
            <a:ext cx="896953" cy="896952"/>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800" dirty="0">
                <a:solidFill>
                  <a:srgbClr val="5A5A5A"/>
                </a:solidFill>
                <a:latin typeface="メイリオ" panose="020B0604030504040204" pitchFamily="50" charset="-128"/>
                <a:ea typeface="メイリオ" panose="020B0604030504040204" pitchFamily="50" charset="-128"/>
              </a:rPr>
              <a:t>305,103</a:t>
            </a:r>
          </a:p>
        </p:txBody>
      </p:sp>
      <p:sp>
        <p:nvSpPr>
          <p:cNvPr id="43" name="楕円 42">
            <a:extLst>
              <a:ext uri="{FF2B5EF4-FFF2-40B4-BE49-F238E27FC236}">
                <a16:creationId xmlns:a16="http://schemas.microsoft.com/office/drawing/2014/main" id="{08E36F46-9930-F599-97F2-709723293902}"/>
              </a:ext>
            </a:extLst>
          </p:cNvPr>
          <p:cNvSpPr/>
          <p:nvPr/>
        </p:nvSpPr>
        <p:spPr>
          <a:xfrm>
            <a:off x="8510615" y="4106828"/>
            <a:ext cx="896953" cy="896952"/>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00" dirty="0">
                <a:solidFill>
                  <a:srgbClr val="5A5A5A"/>
                </a:solidFill>
                <a:latin typeface="メイリオ" panose="020B0604030504040204" pitchFamily="50" charset="-128"/>
                <a:ea typeface="メイリオ" panose="020B0604030504040204" pitchFamily="50" charset="-128"/>
              </a:rPr>
              <a:t>591</a:t>
            </a:r>
          </a:p>
        </p:txBody>
      </p:sp>
      <p:sp>
        <p:nvSpPr>
          <p:cNvPr id="44" name="テキスト ボックス 43">
            <a:extLst>
              <a:ext uri="{FF2B5EF4-FFF2-40B4-BE49-F238E27FC236}">
                <a16:creationId xmlns:a16="http://schemas.microsoft.com/office/drawing/2014/main" id="{3E619A39-79F8-4419-CB1F-E51F9D795EE5}"/>
              </a:ext>
            </a:extLst>
          </p:cNvPr>
          <p:cNvSpPr txBox="1"/>
          <p:nvPr/>
        </p:nvSpPr>
        <p:spPr>
          <a:xfrm>
            <a:off x="8307560" y="3921588"/>
            <a:ext cx="1303062" cy="253916"/>
          </a:xfrm>
          <a:prstGeom prst="rect">
            <a:avLst/>
          </a:prstGeom>
          <a:noFill/>
        </p:spPr>
        <p:txBody>
          <a:bodyPr wrap="square" rtlCol="0">
            <a:spAutoFit/>
          </a:bodyPr>
          <a:lstStyle/>
          <a:p>
            <a:pPr algn="ctr">
              <a:buClr>
                <a:schemeClr val="bg2"/>
              </a:buClr>
            </a:pPr>
            <a:r>
              <a:rPr kumimoji="1" lang="ja-JP" altLang="en-US" sz="1050" dirty="0">
                <a:solidFill>
                  <a:srgbClr val="5A5A5A"/>
                </a:solidFill>
                <a:latin typeface="メイリオ" panose="020B0604030504040204" pitchFamily="50" charset="-128"/>
                <a:ea typeface="メイリオ" panose="020B0604030504040204" pitchFamily="50" charset="-128"/>
              </a:rPr>
              <a:t>社員数</a:t>
            </a:r>
          </a:p>
        </p:txBody>
      </p:sp>
      <p:sp>
        <p:nvSpPr>
          <p:cNvPr id="42" name="乗算 41">
            <a:extLst>
              <a:ext uri="{FF2B5EF4-FFF2-40B4-BE49-F238E27FC236}">
                <a16:creationId xmlns:a16="http://schemas.microsoft.com/office/drawing/2014/main" id="{1006D308-9C6D-B332-9A11-71D19BAAB29C}"/>
              </a:ext>
            </a:extLst>
          </p:cNvPr>
          <p:cNvSpPr/>
          <p:nvPr/>
        </p:nvSpPr>
        <p:spPr>
          <a:xfrm>
            <a:off x="8132464" y="4384202"/>
            <a:ext cx="344547" cy="344547"/>
          </a:xfrm>
          <a:prstGeom prst="mathMultiply">
            <a:avLst>
              <a:gd name="adj1" fmla="val 17649"/>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テキスト ボックス 10">
            <a:extLst>
              <a:ext uri="{FF2B5EF4-FFF2-40B4-BE49-F238E27FC236}">
                <a16:creationId xmlns:a16="http://schemas.microsoft.com/office/drawing/2014/main" id="{AB49AAFB-376D-EFEA-AA1E-646A31C7CD1A}"/>
              </a:ext>
            </a:extLst>
          </p:cNvPr>
          <p:cNvSpPr txBox="1"/>
          <p:nvPr/>
        </p:nvSpPr>
        <p:spPr>
          <a:xfrm>
            <a:off x="8233991" y="2726416"/>
            <a:ext cx="1450199" cy="253916"/>
          </a:xfrm>
          <a:prstGeom prst="rect">
            <a:avLst/>
          </a:prstGeom>
          <a:noFill/>
        </p:spPr>
        <p:txBody>
          <a:bodyPr wrap="square" rtlCol="0">
            <a:spAutoFit/>
          </a:bodyPr>
          <a:lstStyle/>
          <a:p>
            <a:pPr algn="ctr">
              <a:buClr>
                <a:schemeClr val="bg2"/>
              </a:buClr>
            </a:pPr>
            <a:r>
              <a:rPr kumimoji="1" lang="ja-JP" altLang="en-US" sz="1050" dirty="0">
                <a:solidFill>
                  <a:srgbClr val="5A5A5A"/>
                </a:solidFill>
                <a:latin typeface="メイリオ" panose="020B0604030504040204" pitchFamily="50" charset="-128"/>
                <a:ea typeface="メイリオ" panose="020B0604030504040204" pitchFamily="50" charset="-128"/>
              </a:rPr>
              <a:t>ツール利用料金</a:t>
            </a:r>
            <a:r>
              <a:rPr kumimoji="1" lang="en-US" altLang="ja-JP" sz="800" dirty="0">
                <a:solidFill>
                  <a:srgbClr val="5A5A5A"/>
                </a:solidFill>
                <a:latin typeface="メイリオ" panose="020B0604030504040204" pitchFamily="50" charset="-128"/>
                <a:ea typeface="メイリオ" panose="020B0604030504040204" pitchFamily="50" charset="-128"/>
              </a:rPr>
              <a:t>(※1)</a:t>
            </a:r>
            <a:endParaRPr kumimoji="1" lang="ja-JP" altLang="en-US" sz="1050" dirty="0">
              <a:solidFill>
                <a:srgbClr val="5A5A5A"/>
              </a:solidFill>
              <a:latin typeface="メイリオ" panose="020B0604030504040204" pitchFamily="50" charset="-128"/>
              <a:ea typeface="メイリオ" panose="020B0604030504040204" pitchFamily="50" charset="-128"/>
            </a:endParaRPr>
          </a:p>
        </p:txBody>
      </p:sp>
      <p:sp>
        <p:nvSpPr>
          <p:cNvPr id="16" name="楕円 15">
            <a:extLst>
              <a:ext uri="{FF2B5EF4-FFF2-40B4-BE49-F238E27FC236}">
                <a16:creationId xmlns:a16="http://schemas.microsoft.com/office/drawing/2014/main" id="{72AF9275-CDF0-AE88-919B-EDA44BBC8C43}"/>
              </a:ext>
            </a:extLst>
          </p:cNvPr>
          <p:cNvSpPr/>
          <p:nvPr/>
        </p:nvSpPr>
        <p:spPr>
          <a:xfrm>
            <a:off x="8510615" y="2912014"/>
            <a:ext cx="896953" cy="896952"/>
          </a:xfrm>
          <a:prstGeom prst="ellipse">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kumimoji="1" lang="en-US" altLang="ja-JP" sz="1000" dirty="0">
                <a:solidFill>
                  <a:srgbClr val="5A5A5A"/>
                </a:solidFill>
                <a:latin typeface="メイリオ" panose="020B0604030504040204" pitchFamily="50" charset="-128"/>
                <a:ea typeface="メイリオ" panose="020B0604030504040204" pitchFamily="50" charset="-128"/>
              </a:rPr>
              <a:t>12,492</a:t>
            </a:r>
          </a:p>
        </p:txBody>
      </p:sp>
      <p:sp>
        <p:nvSpPr>
          <p:cNvPr id="31" name="乗算 25">
            <a:extLst>
              <a:ext uri="{FF2B5EF4-FFF2-40B4-BE49-F238E27FC236}">
                <a16:creationId xmlns:a16="http://schemas.microsoft.com/office/drawing/2014/main" id="{C369E01A-F52B-095D-734B-2E924AEC53B9}"/>
              </a:ext>
            </a:extLst>
          </p:cNvPr>
          <p:cNvSpPr/>
          <p:nvPr/>
        </p:nvSpPr>
        <p:spPr>
          <a:xfrm>
            <a:off x="8132464" y="3184013"/>
            <a:ext cx="344547" cy="344547"/>
          </a:xfrm>
          <a:prstGeom prst="mathMinus">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2" name="テキスト ボックス 31">
            <a:extLst>
              <a:ext uri="{FF2B5EF4-FFF2-40B4-BE49-F238E27FC236}">
                <a16:creationId xmlns:a16="http://schemas.microsoft.com/office/drawing/2014/main" id="{FEFFD389-A1EA-38F0-A7C9-8596543DE336}"/>
              </a:ext>
            </a:extLst>
          </p:cNvPr>
          <p:cNvSpPr txBox="1"/>
          <p:nvPr/>
        </p:nvSpPr>
        <p:spPr>
          <a:xfrm>
            <a:off x="954001" y="6309047"/>
            <a:ext cx="5243769" cy="230832"/>
          </a:xfrm>
          <a:prstGeom prst="rect">
            <a:avLst/>
          </a:prstGeom>
          <a:noFill/>
        </p:spPr>
        <p:txBody>
          <a:bodyPr wrap="square" rtlCol="0">
            <a:spAutoFit/>
          </a:bodyPr>
          <a:lstStyle/>
          <a:p>
            <a:pPr>
              <a:buClr>
                <a:schemeClr val="bg2"/>
              </a:buClr>
            </a:pPr>
            <a:r>
              <a:rPr kumimoji="1" lang="en-US" altLang="ja-JP" sz="900" b="1" dirty="0">
                <a:solidFill>
                  <a:schemeClr val="tx1">
                    <a:lumMod val="85000"/>
                    <a:lumOff val="15000"/>
                  </a:schemeClr>
                </a:solidFill>
                <a:latin typeface="メイリオ" panose="020B0604030504040204" pitchFamily="50" charset="-128"/>
                <a:ea typeface="メイリオ" panose="020B0604030504040204" pitchFamily="50" charset="-128"/>
              </a:rPr>
              <a:t>※1 </a:t>
            </a:r>
            <a:r>
              <a:rPr kumimoji="1" lang="en-US" altLang="ja-JP" sz="900" dirty="0" err="1">
                <a:solidFill>
                  <a:schemeClr val="tx1">
                    <a:lumMod val="85000"/>
                    <a:lumOff val="15000"/>
                  </a:schemeClr>
                </a:solidFill>
                <a:latin typeface="メイリオ" panose="020B0604030504040204" pitchFamily="50" charset="-128"/>
                <a:ea typeface="メイリオ" panose="020B0604030504040204" pitchFamily="50" charset="-128"/>
              </a:rPr>
              <a:t>Attlasian</a:t>
            </a:r>
            <a:r>
              <a:rPr kumimoji="1"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t> Intelligence</a:t>
            </a:r>
            <a:r>
              <a:rPr kumimoji="1" lang="ja-JP" altLang="en-US" sz="90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900" dirty="0">
                <a:solidFill>
                  <a:schemeClr val="tx1">
                    <a:lumMod val="85000"/>
                    <a:lumOff val="15000"/>
                  </a:schemeClr>
                </a:solidFill>
                <a:latin typeface="メイリオ" panose="020B0604030504040204" pitchFamily="50" charset="-128"/>
                <a:ea typeface="メイリオ" panose="020B0604030504040204" pitchFamily="50" charset="-128"/>
              </a:rPr>
              <a:t>ユーザー当たりの年間経費。</a:t>
            </a:r>
            <a:r>
              <a:rPr kumimoji="1"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t>7$</a:t>
            </a:r>
            <a:r>
              <a:rPr kumimoji="1" lang="ja-JP" altLang="en-US" sz="900" dirty="0">
                <a:solidFill>
                  <a:schemeClr val="tx1">
                    <a:lumMod val="85000"/>
                    <a:lumOff val="15000"/>
                  </a:schemeClr>
                </a:solidFill>
                <a:latin typeface="メイリオ" panose="020B0604030504040204" pitchFamily="50" charset="-128"/>
                <a:ea typeface="メイリオ" panose="020B0604030504040204" pitchFamily="50" charset="-128"/>
              </a:rPr>
              <a:t>≒</a:t>
            </a:r>
            <a:r>
              <a:rPr kumimoji="1"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t>\1,041×12</a:t>
            </a:r>
            <a:r>
              <a:rPr kumimoji="1" lang="ja-JP" altLang="en-US" sz="900" dirty="0">
                <a:solidFill>
                  <a:schemeClr val="tx1">
                    <a:lumMod val="85000"/>
                    <a:lumOff val="15000"/>
                  </a:schemeClr>
                </a:solidFill>
                <a:latin typeface="メイリオ" panose="020B0604030504040204" pitchFamily="50" charset="-128"/>
                <a:ea typeface="メイリオ" panose="020B0604030504040204" pitchFamily="50" charset="-128"/>
              </a:rPr>
              <a:t>か月</a:t>
            </a:r>
            <a:r>
              <a:rPr kumimoji="1" lang="en-US" altLang="ja-JP" sz="900" dirty="0">
                <a:solidFill>
                  <a:schemeClr val="tx1">
                    <a:lumMod val="85000"/>
                    <a:lumOff val="15000"/>
                  </a:schemeClr>
                </a:solidFill>
                <a:latin typeface="メイリオ" panose="020B0604030504040204" pitchFamily="50" charset="-128"/>
                <a:ea typeface="メイリオ" panose="020B0604030504040204" pitchFamily="50" charset="-128"/>
              </a:rPr>
              <a:t>=\12,492</a:t>
            </a:r>
            <a:r>
              <a:rPr kumimoji="1" lang="ja-JP" altLang="en-US" sz="900"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9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8927587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39</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9. </a:t>
            </a:r>
            <a:r>
              <a:rPr kumimoji="1" lang="ja-JP" altLang="en-US" dirty="0">
                <a:latin typeface="メイリオ" panose="020B0604030504040204" pitchFamily="50" charset="-128"/>
                <a:ea typeface="メイリオ" panose="020B0604030504040204" pitchFamily="50" charset="-128"/>
              </a:rPr>
              <a:t>今後の取り組み</a:t>
            </a:r>
          </a:p>
        </p:txBody>
      </p:sp>
      <p:sp>
        <p:nvSpPr>
          <p:cNvPr id="9" name="テキスト ボックス 8"/>
          <p:cNvSpPr txBox="1"/>
          <p:nvPr/>
        </p:nvSpPr>
        <p:spPr>
          <a:xfrm>
            <a:off x="1904913" y="1249776"/>
            <a:ext cx="6096175" cy="770774"/>
          </a:xfrm>
          <a:prstGeom prst="rect">
            <a:avLst/>
          </a:prstGeom>
          <a:noFill/>
          <a:ln w="28575">
            <a:solidFill>
              <a:schemeClr val="bg2">
                <a:lumMod val="60000"/>
                <a:lumOff val="40000"/>
              </a:schemeClr>
            </a:solidFill>
          </a:ln>
        </p:spPr>
        <p:txBody>
          <a:bodyPr wrap="square" lIns="180000" tIns="108000" rtlCol="0">
            <a:spAutoFit/>
          </a:bodyPr>
          <a:lstStyle/>
          <a:p>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KCBS</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事業部では既に</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Confluence</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と</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Jira</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を導入し、</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ナレッジの蓄積と活用は進んでいる。</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grpSp>
        <p:nvGrpSpPr>
          <p:cNvPr id="4" name="グループ化 3"/>
          <p:cNvGrpSpPr/>
          <p:nvPr/>
        </p:nvGrpSpPr>
        <p:grpSpPr>
          <a:xfrm>
            <a:off x="3986870" y="2252487"/>
            <a:ext cx="1932261" cy="1775544"/>
            <a:chOff x="3671305" y="2394145"/>
            <a:chExt cx="3001553" cy="2415979"/>
          </a:xfrm>
        </p:grpSpPr>
        <p:sp>
          <p:nvSpPr>
            <p:cNvPr id="2" name="下矢印 1"/>
            <p:cNvSpPr/>
            <p:nvPr/>
          </p:nvSpPr>
          <p:spPr>
            <a:xfrm>
              <a:off x="3671305" y="2925064"/>
              <a:ext cx="3001553" cy="1885060"/>
            </a:xfrm>
            <a:prstGeom prst="downArrow">
              <a:avLst>
                <a:gd name="adj1" fmla="val 50000"/>
                <a:gd name="adj2" fmla="val 54548"/>
              </a:avLst>
            </a:prstGeom>
            <a:solidFill>
              <a:srgbClr val="E7EFF9"/>
            </a:solidFill>
            <a:ln>
              <a:solidFill>
                <a:srgbClr val="E7E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3" name="正方形/長方形 2"/>
            <p:cNvSpPr/>
            <p:nvPr/>
          </p:nvSpPr>
          <p:spPr>
            <a:xfrm>
              <a:off x="4416425" y="2610673"/>
              <a:ext cx="1512000" cy="168842"/>
            </a:xfrm>
            <a:prstGeom prst="rect">
              <a:avLst/>
            </a:prstGeom>
            <a:solidFill>
              <a:srgbClr val="E7EFF9"/>
            </a:solidFill>
            <a:ln>
              <a:solidFill>
                <a:srgbClr val="E7E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1" name="正方形/長方形 10"/>
            <p:cNvSpPr/>
            <p:nvPr/>
          </p:nvSpPr>
          <p:spPr>
            <a:xfrm>
              <a:off x="4416425" y="2394145"/>
              <a:ext cx="1512000" cy="104603"/>
            </a:xfrm>
            <a:prstGeom prst="rect">
              <a:avLst/>
            </a:prstGeom>
            <a:solidFill>
              <a:srgbClr val="E7EFF9"/>
            </a:solidFill>
            <a:ln>
              <a:solidFill>
                <a:srgbClr val="E7E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grpSp>
      <p:sp>
        <p:nvSpPr>
          <p:cNvPr id="10" name="テキスト ボックス 9"/>
          <p:cNvSpPr txBox="1"/>
          <p:nvPr/>
        </p:nvSpPr>
        <p:spPr>
          <a:xfrm>
            <a:off x="3071103" y="2740149"/>
            <a:ext cx="3763795" cy="400110"/>
          </a:xfrm>
          <a:prstGeom prst="rect">
            <a:avLst/>
          </a:prstGeom>
          <a:noFill/>
        </p:spPr>
        <p:txBody>
          <a:bodyPr wrap="square" rtlCol="0">
            <a:spAutoFit/>
          </a:bodyPr>
          <a:lstStyle/>
          <a:p>
            <a:r>
              <a:rPr kumimoji="1" lang="ja-JP" altLang="en-US" sz="2000" dirty="0">
                <a:solidFill>
                  <a:schemeClr val="bg2">
                    <a:lumMod val="60000"/>
                    <a:lumOff val="40000"/>
                  </a:schemeClr>
                </a:solidFill>
                <a:latin typeface="メイリオ" panose="020B0604030504040204" pitchFamily="50" charset="-128"/>
                <a:ea typeface="メイリオ" panose="020B0604030504040204" pitchFamily="50" charset="-128"/>
              </a:rPr>
              <a:t>更に</a:t>
            </a:r>
            <a:r>
              <a:rPr kumimoji="1" lang="en-US" altLang="ja-JP" sz="2000" dirty="0">
                <a:solidFill>
                  <a:schemeClr val="bg2">
                    <a:lumMod val="60000"/>
                    <a:lumOff val="40000"/>
                  </a:schemeClr>
                </a:solidFill>
                <a:latin typeface="メイリオ" panose="020B0604030504040204" pitchFamily="50" charset="-128"/>
                <a:ea typeface="メイリオ" panose="020B0604030504040204" pitchFamily="50" charset="-128"/>
              </a:rPr>
              <a:t>AI</a:t>
            </a:r>
            <a:r>
              <a:rPr kumimoji="1" lang="ja-JP" altLang="en-US" sz="2000" dirty="0">
                <a:solidFill>
                  <a:schemeClr val="bg2">
                    <a:lumMod val="60000"/>
                    <a:lumOff val="40000"/>
                  </a:schemeClr>
                </a:solidFill>
                <a:latin typeface="メイリオ" panose="020B0604030504040204" pitchFamily="50" charset="-128"/>
                <a:ea typeface="メイリオ" panose="020B0604030504040204" pitchFamily="50" charset="-128"/>
              </a:rPr>
              <a:t>精度を上げるためにも</a:t>
            </a:r>
            <a:r>
              <a:rPr kumimoji="1" lang="en-US" altLang="ja-JP" sz="2000" dirty="0">
                <a:solidFill>
                  <a:schemeClr val="bg2">
                    <a:lumMod val="60000"/>
                    <a:lumOff val="40000"/>
                  </a:schemeClr>
                </a:solidFill>
                <a:latin typeface="メイリオ" panose="020B0604030504040204" pitchFamily="50" charset="-128"/>
                <a:ea typeface="メイリオ" panose="020B0604030504040204" pitchFamily="50" charset="-128"/>
              </a:rPr>
              <a:t>…</a:t>
            </a:r>
          </a:p>
        </p:txBody>
      </p:sp>
      <p:sp>
        <p:nvSpPr>
          <p:cNvPr id="12" name="テキスト ボックス 11"/>
          <p:cNvSpPr txBox="1"/>
          <p:nvPr/>
        </p:nvSpPr>
        <p:spPr>
          <a:xfrm>
            <a:off x="954001" y="4401753"/>
            <a:ext cx="8380498" cy="2011453"/>
          </a:xfrm>
          <a:prstGeom prst="rect">
            <a:avLst/>
          </a:prstGeom>
          <a:solidFill>
            <a:srgbClr val="E7EFF9"/>
          </a:solidFill>
        </p:spPr>
        <p:txBody>
          <a:bodyPr wrap="square" lIns="288000" tIns="288000" rIns="504000" bIns="180000" rtlCol="0">
            <a:spAutoFit/>
          </a:bodyPr>
          <a:lstStyle/>
          <a:p>
            <a:r>
              <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rPr>
              <a:t>簡便な</a:t>
            </a:r>
            <a:r>
              <a:rPr kumimoji="1" lang="ja-JP" altLang="en-US" sz="4000" b="1" dirty="0">
                <a:solidFill>
                  <a:srgbClr val="EA0000"/>
                </a:solidFill>
                <a:latin typeface="メイリオ" panose="020B0604030504040204" pitchFamily="50" charset="-128"/>
                <a:ea typeface="メイリオ" panose="020B0604030504040204" pitchFamily="50" charset="-128"/>
              </a:rPr>
              <a:t>データ登録方法</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を検討し、</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情報の蓄積をより活発化させることや、</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en-US" altLang="ja-JP" sz="3200" b="1" dirty="0">
                <a:solidFill>
                  <a:schemeClr val="tx1">
                    <a:lumMod val="85000"/>
                    <a:lumOff val="15000"/>
                  </a:schemeClr>
                </a:solidFill>
                <a:latin typeface="メイリオ" panose="020B0604030504040204" pitchFamily="50" charset="-128"/>
                <a:ea typeface="メイリオ" panose="020B0604030504040204" pitchFamily="50" charset="-128"/>
              </a:rPr>
              <a:t>Confluence</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4000" b="1" dirty="0">
                <a:solidFill>
                  <a:srgbClr val="EA0000"/>
                </a:solidFill>
                <a:latin typeface="メイリオ" panose="020B0604030504040204" pitchFamily="50" charset="-128"/>
                <a:ea typeface="メイリオ" panose="020B0604030504040204" pitchFamily="50" charset="-128"/>
              </a:rPr>
              <a:t>利用促進活動</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を実施していく。</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41627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4</a:t>
            </a:fld>
            <a:endParaRPr dirty="0"/>
          </a:p>
        </p:txBody>
      </p:sp>
      <p:sp>
        <p:nvSpPr>
          <p:cNvPr id="13" name="タイトル 2"/>
          <p:cNvSpPr>
            <a:spLocks noGrp="1"/>
          </p:cNvSpPr>
          <p:nvPr>
            <p:ph type="title"/>
          </p:nvPr>
        </p:nvSpPr>
        <p:spPr/>
        <p:txBody>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1. </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テーマ選定理由</a:t>
            </a:r>
          </a:p>
        </p:txBody>
      </p:sp>
      <p:sp>
        <p:nvSpPr>
          <p:cNvPr id="10" name="テキスト ボックス 9"/>
          <p:cNvSpPr txBox="1"/>
          <p:nvPr/>
        </p:nvSpPr>
        <p:spPr>
          <a:xfrm>
            <a:off x="1210426" y="2273468"/>
            <a:ext cx="7857374" cy="1692771"/>
          </a:xfrm>
          <a:prstGeom prst="rect">
            <a:avLst/>
          </a:prstGeom>
          <a:noFill/>
        </p:spPr>
        <p:txBody>
          <a:bodyPr wrap="square" rtlCol="0">
            <a:spAutoFit/>
          </a:bodyPr>
          <a:lstStyle/>
          <a:p>
            <a:r>
              <a:rPr kumimoji="1" lang="ja-JP" altLang="en-US" sz="4000" b="1" dirty="0">
                <a:solidFill>
                  <a:srgbClr val="EA0000"/>
                </a:solidFill>
                <a:latin typeface="メイリオ" panose="020B0604030504040204" pitchFamily="50" charset="-128"/>
                <a:ea typeface="メイリオ" panose="020B0604030504040204" pitchFamily="50" charset="-128"/>
              </a:rPr>
              <a:t>社内に蓄積された情報</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も</a:t>
            </a:r>
            <a:endPar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rPr>
              <a:t>ChatGPT</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みたいに</a:t>
            </a:r>
            <a:endPar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en-US" altLang="ja-JP" sz="4000" b="1"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を用いて</a:t>
            </a:r>
            <a:r>
              <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rPr>
              <a:t>対話式</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で検索できるようにしたい！</a:t>
            </a: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0371" y="4410260"/>
            <a:ext cx="3585258" cy="1741857"/>
          </a:xfrm>
          <a:prstGeom prst="rect">
            <a:avLst/>
          </a:prstGeom>
        </p:spPr>
      </p:pic>
      <p:sp>
        <p:nvSpPr>
          <p:cNvPr id="12" name="テキスト ボックス 11"/>
          <p:cNvSpPr txBox="1"/>
          <p:nvPr/>
        </p:nvSpPr>
        <p:spPr>
          <a:xfrm>
            <a:off x="1210426" y="1471128"/>
            <a:ext cx="1408199" cy="461665"/>
          </a:xfrm>
          <a:prstGeom prst="rect">
            <a:avLst/>
          </a:prstGeom>
          <a:noFill/>
        </p:spPr>
        <p:txBody>
          <a:bodyPr wrap="square" rtlCol="0">
            <a:spAutoFit/>
          </a:bodyPr>
          <a:lstStyle/>
          <a:p>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そこで</a:t>
            </a:r>
            <a:r>
              <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942431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25" name="正方形/長方形 24"/>
          <p:cNvSpPr/>
          <p:nvPr/>
        </p:nvSpPr>
        <p:spPr>
          <a:xfrm>
            <a:off x="954001" y="2400446"/>
            <a:ext cx="8418599" cy="4092346"/>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40</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9. </a:t>
            </a:r>
            <a:r>
              <a:rPr kumimoji="1" lang="ja-JP" altLang="en-US" dirty="0">
                <a:latin typeface="メイリオ" panose="020B0604030504040204" pitchFamily="50" charset="-128"/>
                <a:ea typeface="メイリオ" panose="020B0604030504040204" pitchFamily="50" charset="-128"/>
              </a:rPr>
              <a:t>今後の取り組み</a:t>
            </a:r>
          </a:p>
        </p:txBody>
      </p:sp>
      <p:sp>
        <p:nvSpPr>
          <p:cNvPr id="7" name="テキスト ボックス 6"/>
          <p:cNvSpPr txBox="1"/>
          <p:nvPr/>
        </p:nvSpPr>
        <p:spPr>
          <a:xfrm>
            <a:off x="954001" y="838772"/>
            <a:ext cx="6796930" cy="716564"/>
          </a:xfrm>
          <a:prstGeom prst="roundRect">
            <a:avLst/>
          </a:prstGeom>
          <a:ln w="28575">
            <a:solidFill>
              <a:schemeClr val="bg2">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tIns="108000" rtlCol="0">
            <a:spAutoFit/>
          </a:bodyPr>
          <a:lstStyle/>
          <a:p>
            <a:r>
              <a:rPr kumimoji="1" lang="ja-JP" altLang="en-US" sz="1600" b="1" dirty="0">
                <a:solidFill>
                  <a:schemeClr val="tx1">
                    <a:lumMod val="85000"/>
                    <a:lumOff val="15000"/>
                  </a:schemeClr>
                </a:solidFill>
                <a:latin typeface="メイリオ" panose="020B0604030504040204" pitchFamily="50" charset="-128"/>
                <a:ea typeface="メイリオ" panose="020B0604030504040204" pitchFamily="50" charset="-128"/>
              </a:rPr>
              <a:t>簡便なデータ登録方法</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を検討し情報の蓄積をより活発化させることや、</a:t>
            </a:r>
            <a:endPar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en-US" altLang="ja-JP" sz="1600" b="1" dirty="0">
                <a:solidFill>
                  <a:schemeClr val="tx1">
                    <a:lumMod val="85000"/>
                    <a:lumOff val="15000"/>
                  </a:schemeClr>
                </a:solidFill>
                <a:latin typeface="メイリオ" panose="020B0604030504040204" pitchFamily="50" charset="-128"/>
                <a:ea typeface="メイリオ" panose="020B0604030504040204" pitchFamily="50" charset="-128"/>
              </a:rPr>
              <a:t>Confluence</a:t>
            </a:r>
            <a:r>
              <a:rPr kumimoji="1" lang="ja-JP" altLang="en-US" sz="1600" b="1" dirty="0">
                <a:solidFill>
                  <a:schemeClr val="tx1">
                    <a:lumMod val="85000"/>
                    <a:lumOff val="15000"/>
                  </a:schemeClr>
                </a:solidFill>
                <a:latin typeface="メイリオ" panose="020B0604030504040204" pitchFamily="50" charset="-128"/>
                <a:ea typeface="メイリオ" panose="020B0604030504040204" pitchFamily="50" charset="-128"/>
              </a:rPr>
              <a:t>の利用促進活動</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を実施していくために</a:t>
            </a:r>
            <a:r>
              <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rPr>
              <a:t>…</a:t>
            </a:r>
          </a:p>
        </p:txBody>
      </p:sp>
      <p:sp>
        <p:nvSpPr>
          <p:cNvPr id="8" name="テキスト ボックス 7"/>
          <p:cNvSpPr txBox="1"/>
          <p:nvPr/>
        </p:nvSpPr>
        <p:spPr>
          <a:xfrm>
            <a:off x="1055474" y="3915613"/>
            <a:ext cx="3960000" cy="1152000"/>
          </a:xfrm>
          <a:prstGeom prst="roundRect">
            <a:avLst/>
          </a:prstGeom>
          <a:solidFill>
            <a:schemeClr val="bg2">
              <a:lumMod val="60000"/>
              <a:lumOff val="40000"/>
            </a:schemeClr>
          </a:solidFill>
          <a:ln>
            <a:noFill/>
          </a:ln>
        </p:spPr>
        <p:txBody>
          <a:bodyPr wrap="square" tIns="144000" rtlCol="0" anchor="ctr" anchorCtr="0">
            <a:noAutofit/>
          </a:bodyPr>
          <a:lstStyle/>
          <a:p>
            <a:r>
              <a:rPr kumimoji="1" lang="en-US" altLang="ja-JP" sz="2000" dirty="0">
                <a:solidFill>
                  <a:schemeClr val="bg1"/>
                </a:solidFill>
                <a:latin typeface="メイリオ" panose="020B0604030504040204" pitchFamily="50" charset="-128"/>
                <a:ea typeface="メイリオ" panose="020B0604030504040204" pitchFamily="50" charset="-128"/>
              </a:rPr>
              <a:t>Atlassian</a:t>
            </a:r>
            <a:r>
              <a:rPr kumimoji="1" lang="ja-JP" altLang="en-US" sz="2000" dirty="0">
                <a:solidFill>
                  <a:schemeClr val="bg1"/>
                </a:solidFill>
                <a:latin typeface="メイリオ" panose="020B0604030504040204" pitchFamily="50" charset="-128"/>
                <a:ea typeface="メイリオ" panose="020B0604030504040204" pitchFamily="50" charset="-128"/>
              </a:rPr>
              <a:t> </a:t>
            </a:r>
            <a:r>
              <a:rPr kumimoji="1" lang="en-US" altLang="ja-JP" sz="2000" dirty="0">
                <a:solidFill>
                  <a:schemeClr val="bg1"/>
                </a:solidFill>
                <a:latin typeface="メイリオ" panose="020B0604030504040204" pitchFamily="50" charset="-128"/>
                <a:ea typeface="メイリオ" panose="020B0604030504040204" pitchFamily="50" charset="-128"/>
              </a:rPr>
              <a:t>Intelligence</a:t>
            </a:r>
            <a:r>
              <a:rPr kumimoji="1" lang="ja-JP" altLang="en-US" sz="2000" dirty="0">
                <a:solidFill>
                  <a:schemeClr val="bg1"/>
                </a:solidFill>
                <a:latin typeface="メイリオ" panose="020B0604030504040204" pitchFamily="50" charset="-128"/>
                <a:ea typeface="メイリオ" panose="020B0604030504040204" pitchFamily="50" charset="-128"/>
              </a:rPr>
              <a:t>を使った</a:t>
            </a:r>
            <a:endParaRPr kumimoji="1" lang="en-US" altLang="ja-JP" sz="2000" dirty="0">
              <a:solidFill>
                <a:schemeClr val="bg1"/>
              </a:solidFill>
              <a:latin typeface="メイリオ" panose="020B0604030504040204" pitchFamily="50" charset="-128"/>
              <a:ea typeface="メイリオ" panose="020B0604030504040204" pitchFamily="50" charset="-128"/>
            </a:endParaRPr>
          </a:p>
          <a:p>
            <a:r>
              <a:rPr kumimoji="1" lang="ja-JP" altLang="en-US" sz="2000" dirty="0">
                <a:solidFill>
                  <a:schemeClr val="bg1"/>
                </a:solidFill>
                <a:latin typeface="メイリオ" panose="020B0604030504040204" pitchFamily="50" charset="-128"/>
                <a:ea typeface="メイリオ" panose="020B0604030504040204" pitchFamily="50" charset="-128"/>
              </a:rPr>
              <a:t>自動反映機能</a:t>
            </a:r>
            <a:endParaRPr kumimoji="1" lang="en-US" altLang="ja-JP" sz="2000" dirty="0">
              <a:solidFill>
                <a:schemeClr val="bg1"/>
              </a:solidFill>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5295899" y="3915613"/>
            <a:ext cx="3960000" cy="1152000"/>
          </a:xfrm>
          <a:prstGeom prst="roundRect">
            <a:avLst/>
          </a:prstGeom>
          <a:solidFill>
            <a:schemeClr val="bg2">
              <a:lumMod val="60000"/>
              <a:lumOff val="40000"/>
            </a:schemeClr>
          </a:solidFill>
          <a:ln>
            <a:noFill/>
          </a:ln>
        </p:spPr>
        <p:txBody>
          <a:bodyPr wrap="square" tIns="144000" rtlCol="0" anchor="ctr" anchorCtr="0">
            <a:noAutofit/>
          </a:bodyPr>
          <a:lstStyle/>
          <a:p>
            <a:r>
              <a:rPr kumimoji="1" lang="ja-JP" altLang="en-US" sz="2000" dirty="0">
                <a:solidFill>
                  <a:schemeClr val="bg1"/>
                </a:solidFill>
                <a:latin typeface="メイリオ" panose="020B0604030504040204" pitchFamily="50" charset="-128"/>
                <a:ea typeface="メイリオ" panose="020B0604030504040204" pitchFamily="50" charset="-128"/>
              </a:rPr>
              <a:t>注目しているページを</a:t>
            </a:r>
            <a:endParaRPr kumimoji="1" lang="en-US" altLang="ja-JP" sz="2000" dirty="0">
              <a:solidFill>
                <a:schemeClr val="bg1"/>
              </a:solidFill>
              <a:latin typeface="メイリオ" panose="020B0604030504040204" pitchFamily="50" charset="-128"/>
              <a:ea typeface="メイリオ" panose="020B0604030504040204" pitchFamily="50" charset="-128"/>
            </a:endParaRPr>
          </a:p>
          <a:p>
            <a:r>
              <a:rPr kumimoji="1" lang="ja-JP" altLang="en-US" sz="2000" dirty="0">
                <a:solidFill>
                  <a:schemeClr val="bg1"/>
                </a:solidFill>
                <a:latin typeface="メイリオ" panose="020B0604030504040204" pitchFamily="50" charset="-128"/>
                <a:ea typeface="メイリオ" panose="020B0604030504040204" pitchFamily="50" charset="-128"/>
              </a:rPr>
              <a:t>ランキング形式で通知する</a:t>
            </a:r>
            <a:endParaRPr kumimoji="1" lang="en-US" altLang="ja-JP" sz="2000" dirty="0">
              <a:solidFill>
                <a:schemeClr val="bg1"/>
              </a:solidFill>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1055474" y="5161031"/>
            <a:ext cx="3960000" cy="1152000"/>
          </a:xfrm>
          <a:prstGeom prst="roundRect">
            <a:avLst/>
          </a:prstGeom>
          <a:solidFill>
            <a:schemeClr val="bg2">
              <a:lumMod val="60000"/>
              <a:lumOff val="40000"/>
            </a:schemeClr>
          </a:solidFill>
          <a:ln>
            <a:noFill/>
          </a:ln>
        </p:spPr>
        <p:txBody>
          <a:bodyPr wrap="square" tIns="144000" rtlCol="0" anchor="ctr" anchorCtr="0">
            <a:noAutofit/>
          </a:bodyPr>
          <a:lstStyle/>
          <a:p>
            <a:r>
              <a:rPr kumimoji="1" lang="ja-JP" altLang="en-US" sz="2000" dirty="0">
                <a:solidFill>
                  <a:schemeClr val="bg1"/>
                </a:solidFill>
                <a:latin typeface="メイリオ" panose="020B0604030504040204" pitchFamily="50" charset="-128"/>
                <a:ea typeface="メイリオ" panose="020B0604030504040204" pitchFamily="50" charset="-128"/>
              </a:rPr>
              <a:t>リコメンド機能で</a:t>
            </a:r>
            <a:endParaRPr kumimoji="1" lang="en-US" altLang="ja-JP" sz="2000" dirty="0">
              <a:solidFill>
                <a:schemeClr val="bg1"/>
              </a:solidFill>
              <a:latin typeface="メイリオ" panose="020B0604030504040204" pitchFamily="50" charset="-128"/>
              <a:ea typeface="メイリオ" panose="020B0604030504040204" pitchFamily="50" charset="-128"/>
            </a:endParaRPr>
          </a:p>
          <a:p>
            <a:r>
              <a:rPr kumimoji="1" lang="ja-JP" altLang="en-US" sz="2000" dirty="0">
                <a:solidFill>
                  <a:schemeClr val="bg1"/>
                </a:solidFill>
                <a:latin typeface="メイリオ" panose="020B0604030504040204" pitchFamily="50" charset="-128"/>
                <a:ea typeface="メイリオ" panose="020B0604030504040204" pitchFamily="50" charset="-128"/>
              </a:rPr>
              <a:t>関連情報を通知する</a:t>
            </a:r>
            <a:endParaRPr kumimoji="1" lang="en-US" altLang="ja-JP" sz="2000" dirty="0">
              <a:solidFill>
                <a:schemeClr val="bg1"/>
              </a:solidFill>
              <a:latin typeface="メイリオ" panose="020B0604030504040204" pitchFamily="50" charset="-128"/>
              <a:ea typeface="メイリオ" panose="020B0604030504040204" pitchFamily="50" charset="-128"/>
            </a:endParaRPr>
          </a:p>
        </p:txBody>
      </p:sp>
      <p:sp>
        <p:nvSpPr>
          <p:cNvPr id="15" name="テキスト ボックス 14"/>
          <p:cNvSpPr txBox="1"/>
          <p:nvPr/>
        </p:nvSpPr>
        <p:spPr>
          <a:xfrm>
            <a:off x="5295899" y="5161031"/>
            <a:ext cx="3960000" cy="1152000"/>
          </a:xfrm>
          <a:prstGeom prst="roundRect">
            <a:avLst/>
          </a:prstGeom>
          <a:solidFill>
            <a:schemeClr val="bg2">
              <a:lumMod val="60000"/>
              <a:lumOff val="40000"/>
            </a:schemeClr>
          </a:solidFill>
          <a:ln>
            <a:noFill/>
          </a:ln>
        </p:spPr>
        <p:txBody>
          <a:bodyPr wrap="square" tIns="108000" rtlCol="0" anchor="ctr" anchorCtr="0">
            <a:noAutofit/>
          </a:bodyPr>
          <a:lstStyle/>
          <a:p>
            <a:r>
              <a:rPr kumimoji="1" lang="ja-JP" altLang="en-US" sz="2000" dirty="0">
                <a:solidFill>
                  <a:schemeClr val="bg1"/>
                </a:solidFill>
                <a:latin typeface="メイリオ" panose="020B0604030504040204" pitchFamily="50" charset="-128"/>
                <a:ea typeface="メイリオ" panose="020B0604030504040204" pitchFamily="50" charset="-128"/>
              </a:rPr>
              <a:t>フィードバック機能で</a:t>
            </a:r>
            <a:endParaRPr kumimoji="1" lang="en-US" altLang="ja-JP" sz="2000" dirty="0">
              <a:solidFill>
                <a:schemeClr val="bg1"/>
              </a:solidFill>
              <a:latin typeface="メイリオ" panose="020B0604030504040204" pitchFamily="50" charset="-128"/>
              <a:ea typeface="メイリオ" panose="020B0604030504040204" pitchFamily="50" charset="-128"/>
            </a:endParaRPr>
          </a:p>
          <a:p>
            <a:r>
              <a:rPr kumimoji="1" lang="en-US" altLang="ja-JP" sz="2000" dirty="0">
                <a:solidFill>
                  <a:schemeClr val="bg1"/>
                </a:solidFill>
                <a:latin typeface="メイリオ" panose="020B0604030504040204" pitchFamily="50" charset="-128"/>
                <a:ea typeface="メイリオ" panose="020B0604030504040204" pitchFamily="50" charset="-128"/>
              </a:rPr>
              <a:t>AI</a:t>
            </a:r>
            <a:r>
              <a:rPr kumimoji="1" lang="ja-JP" altLang="en-US" sz="2000" dirty="0">
                <a:solidFill>
                  <a:schemeClr val="bg1"/>
                </a:solidFill>
                <a:latin typeface="メイリオ" panose="020B0604030504040204" pitchFamily="50" charset="-128"/>
                <a:ea typeface="メイリオ" panose="020B0604030504040204" pitchFamily="50" charset="-128"/>
              </a:rPr>
              <a:t>の回答を組織のニーズに</a:t>
            </a:r>
            <a:endParaRPr kumimoji="1" lang="en-US" altLang="ja-JP" sz="2000" dirty="0">
              <a:solidFill>
                <a:schemeClr val="bg1"/>
              </a:solidFill>
              <a:latin typeface="メイリオ" panose="020B0604030504040204" pitchFamily="50" charset="-128"/>
              <a:ea typeface="メイリオ" panose="020B0604030504040204" pitchFamily="50" charset="-128"/>
            </a:endParaRPr>
          </a:p>
          <a:p>
            <a:r>
              <a:rPr kumimoji="1" lang="ja-JP" altLang="en-US" sz="2000" dirty="0">
                <a:solidFill>
                  <a:schemeClr val="bg1"/>
                </a:solidFill>
                <a:latin typeface="メイリオ" panose="020B0604030504040204" pitchFamily="50" charset="-128"/>
                <a:ea typeface="メイリオ" panose="020B0604030504040204" pitchFamily="50" charset="-128"/>
              </a:rPr>
              <a:t>合わせてカスタマイズ</a:t>
            </a:r>
            <a:endParaRPr kumimoji="1" lang="en-US" altLang="ja-JP" sz="2000" dirty="0">
              <a:solidFill>
                <a:schemeClr val="bg1"/>
              </a:solidFill>
              <a:latin typeface="メイリオ" panose="020B0604030504040204" pitchFamily="50" charset="-128"/>
              <a:ea typeface="メイリオ" panose="020B0604030504040204" pitchFamily="50" charset="-128"/>
            </a:endParaRPr>
          </a:p>
        </p:txBody>
      </p:sp>
      <p:grpSp>
        <p:nvGrpSpPr>
          <p:cNvPr id="19" name="グループ化 18"/>
          <p:cNvGrpSpPr>
            <a:grpSpLocks noChangeAspect="1"/>
          </p:cNvGrpSpPr>
          <p:nvPr/>
        </p:nvGrpSpPr>
        <p:grpSpPr>
          <a:xfrm>
            <a:off x="7911057" y="1330701"/>
            <a:ext cx="261155" cy="236776"/>
            <a:chOff x="5944514" y="2726219"/>
            <a:chExt cx="358754" cy="325264"/>
          </a:xfrm>
        </p:grpSpPr>
        <p:sp>
          <p:nvSpPr>
            <p:cNvPr id="20" name="楕円 19"/>
            <p:cNvSpPr/>
            <p:nvPr/>
          </p:nvSpPr>
          <p:spPr>
            <a:xfrm>
              <a:off x="5944514" y="2726219"/>
              <a:ext cx="180000" cy="180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1" name="楕円 20"/>
            <p:cNvSpPr/>
            <p:nvPr/>
          </p:nvSpPr>
          <p:spPr>
            <a:xfrm>
              <a:off x="6109934" y="2888827"/>
              <a:ext cx="108000" cy="108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sp>
          <p:nvSpPr>
            <p:cNvPr id="22" name="楕円 21"/>
            <p:cNvSpPr/>
            <p:nvPr/>
          </p:nvSpPr>
          <p:spPr>
            <a:xfrm>
              <a:off x="6231268" y="2979483"/>
              <a:ext cx="72000" cy="72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endParaRPr>
            </a:p>
          </p:txBody>
        </p:sp>
      </p:grpSp>
      <p:sp>
        <p:nvSpPr>
          <p:cNvPr id="23" name="テキスト ボックス 22">
            <a:extLst>
              <a:ext uri="{FF2B5EF4-FFF2-40B4-BE49-F238E27FC236}">
                <a16:creationId xmlns:a16="http://schemas.microsoft.com/office/drawing/2014/main" id="{983156AD-4CF6-0EFB-74FC-902E6F459A7B}"/>
              </a:ext>
            </a:extLst>
          </p:cNvPr>
          <p:cNvSpPr txBox="1"/>
          <p:nvPr/>
        </p:nvSpPr>
        <p:spPr>
          <a:xfrm>
            <a:off x="1055475" y="1959754"/>
            <a:ext cx="2354475"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今後の活動内容</a:t>
            </a:r>
          </a:p>
        </p:txBody>
      </p:sp>
      <p:sp>
        <p:nvSpPr>
          <p:cNvPr id="2" name="テキスト ボックス 1"/>
          <p:cNvSpPr txBox="1"/>
          <p:nvPr/>
        </p:nvSpPr>
        <p:spPr>
          <a:xfrm>
            <a:off x="1055474" y="2532895"/>
            <a:ext cx="8107576" cy="1323439"/>
          </a:xfrm>
          <a:prstGeom prst="rect">
            <a:avLst/>
          </a:prstGeom>
          <a:noFill/>
        </p:spPr>
        <p:txBody>
          <a:bodyPr wrap="square" rtlCol="0">
            <a:spAutoFit/>
          </a:bodyPr>
          <a:lstStyle/>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新たな</a:t>
            </a:r>
            <a:r>
              <a:rPr kumimoji="1" lang="ja-JP" altLang="en-US" sz="4000" b="1" dirty="0">
                <a:solidFill>
                  <a:srgbClr val="EA0000"/>
                </a:solidFill>
                <a:latin typeface="メイリオ" panose="020B0604030504040204" pitchFamily="50" charset="-128"/>
                <a:ea typeface="メイリオ" panose="020B0604030504040204" pitchFamily="50" charset="-128"/>
              </a:rPr>
              <a:t>データ登録機能</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の作成や、</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en-US" altLang="ja-JP" sz="2000" dirty="0" err="1">
                <a:solidFill>
                  <a:schemeClr val="tx1">
                    <a:lumMod val="85000"/>
                    <a:lumOff val="15000"/>
                  </a:schemeClr>
                </a:solidFill>
                <a:latin typeface="メイリオ" panose="020B0604030504040204" pitchFamily="50" charset="-128"/>
                <a:ea typeface="メイリオ" panose="020B0604030504040204" pitchFamily="50" charset="-128"/>
              </a:rPr>
              <a:t>ConShach</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アプリの</a:t>
            </a:r>
            <a:r>
              <a:rPr kumimoji="1" lang="ja-JP" altLang="en-US" sz="4000" b="1" dirty="0">
                <a:solidFill>
                  <a:srgbClr val="EA0000"/>
                </a:solidFill>
                <a:latin typeface="メイリオ" panose="020B0604030504040204" pitchFamily="50" charset="-128"/>
                <a:ea typeface="メイリオ" panose="020B0604030504040204" pitchFamily="50" charset="-128"/>
              </a:rPr>
              <a:t>機能拡張</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を視野に入れて活動を続ける。</a:t>
            </a:r>
          </a:p>
        </p:txBody>
      </p:sp>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9574" y="891724"/>
            <a:ext cx="1093026" cy="936582"/>
          </a:xfrm>
          <a:prstGeom prst="rect">
            <a:avLst/>
          </a:prstGeom>
        </p:spPr>
      </p:pic>
    </p:spTree>
    <p:extLst>
      <p:ext uri="{BB962C8B-B14F-4D97-AF65-F5344CB8AC3E}">
        <p14:creationId xmlns:p14="http://schemas.microsoft.com/office/powerpoint/2010/main" val="12685196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fld id="{00000000-1234-1234-1234-123412341234}" type="slidenum">
              <a:rPr lang="en-US" altLang="ja-JP" smtClean="0"/>
              <a:pPr/>
              <a:t>41</a:t>
            </a:fld>
            <a:endParaRPr lang="ja-JP" altLang="en-US" dirty="0"/>
          </a:p>
        </p:txBody>
      </p:sp>
      <p:sp>
        <p:nvSpPr>
          <p:cNvPr id="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10. </a:t>
            </a:r>
            <a:r>
              <a:rPr kumimoji="1" lang="ja-JP" altLang="en-US" dirty="0">
                <a:latin typeface="メイリオ" panose="020B0604030504040204" pitchFamily="50" charset="-128"/>
                <a:ea typeface="メイリオ" panose="020B0604030504040204" pitchFamily="50" charset="-128"/>
              </a:rPr>
              <a:t>まとめと今後の展望</a:t>
            </a:r>
          </a:p>
        </p:txBody>
      </p:sp>
      <p:sp>
        <p:nvSpPr>
          <p:cNvPr id="4" name="テキスト ボックス 3">
            <a:extLst>
              <a:ext uri="{FF2B5EF4-FFF2-40B4-BE49-F238E27FC236}">
                <a16:creationId xmlns:a16="http://schemas.microsoft.com/office/drawing/2014/main" id="{539971FB-C93A-FA48-7F4D-A1901E45B534}"/>
              </a:ext>
            </a:extLst>
          </p:cNvPr>
          <p:cNvSpPr txBox="1"/>
          <p:nvPr/>
        </p:nvSpPr>
        <p:spPr>
          <a:xfrm>
            <a:off x="954001" y="4367143"/>
            <a:ext cx="8474672" cy="1822789"/>
          </a:xfrm>
          <a:prstGeom prst="rect">
            <a:avLst/>
          </a:prstGeom>
          <a:solidFill>
            <a:srgbClr val="E7EFF9"/>
          </a:solidFill>
          <a:ln>
            <a:noFill/>
          </a:ln>
        </p:spPr>
        <p:txBody>
          <a:bodyPr wrap="square" tIns="144000" rtlCol="0">
            <a:spAutoFit/>
          </a:bodyPr>
          <a:lstStyle/>
          <a:p>
            <a:r>
              <a:rPr kumimoji="1" lang="en-US" altLang="ja-JP" sz="2000" dirty="0" err="1">
                <a:solidFill>
                  <a:schemeClr val="tx1">
                    <a:lumMod val="85000"/>
                    <a:lumOff val="15000"/>
                  </a:schemeClr>
                </a:solidFill>
                <a:latin typeface="メイリオ" panose="020B0604030504040204" pitchFamily="50" charset="-128"/>
                <a:ea typeface="メイリオ" panose="020B0604030504040204" pitchFamily="50" charset="-128"/>
              </a:rPr>
              <a:t>ConShach</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アプリによって、</a:t>
            </a:r>
          </a:p>
          <a:p>
            <a:r>
              <a:rPr kumimoji="1" lang="en-US" altLang="ja-JP" sz="2800" b="1" dirty="0">
                <a:solidFill>
                  <a:schemeClr val="tx1">
                    <a:lumMod val="85000"/>
                    <a:lumOff val="15000"/>
                  </a:schemeClr>
                </a:solidFill>
                <a:latin typeface="メイリオ" panose="020B0604030504040204" pitchFamily="50" charset="-128"/>
                <a:ea typeface="メイリオ" panose="020B0604030504040204" pitchFamily="50" charset="-128"/>
              </a:rPr>
              <a:t>KCBS</a:t>
            </a:r>
            <a:r>
              <a:rPr kumimoji="1" lang="ja-JP" altLang="en-US" sz="2800" b="1" dirty="0">
                <a:solidFill>
                  <a:schemeClr val="tx1">
                    <a:lumMod val="85000"/>
                    <a:lumOff val="15000"/>
                  </a:schemeClr>
                </a:solidFill>
                <a:latin typeface="メイリオ" panose="020B0604030504040204" pitchFamily="50" charset="-128"/>
                <a:ea typeface="メイリオ" panose="020B0604030504040204" pitchFamily="50" charset="-128"/>
              </a:rPr>
              <a:t>事業部全体</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で</a:t>
            </a:r>
            <a:r>
              <a:rPr kumimoji="1" lang="ja-JP" altLang="en-US" sz="3600" b="1" dirty="0">
                <a:solidFill>
                  <a:schemeClr val="tx1">
                    <a:lumMod val="85000"/>
                    <a:lumOff val="15000"/>
                  </a:schemeClr>
                </a:solidFill>
                <a:latin typeface="メイリオ" panose="020B0604030504040204" pitchFamily="50" charset="-128"/>
                <a:ea typeface="メイリオ" panose="020B0604030504040204" pitchFamily="50" charset="-128"/>
              </a:rPr>
              <a:t>年間約</a:t>
            </a:r>
            <a:r>
              <a:rPr kumimoji="1" lang="en-US" altLang="ja-JP" sz="6600" b="1" dirty="0">
                <a:solidFill>
                  <a:srgbClr val="EA0000"/>
                </a:solidFill>
                <a:latin typeface="メイリオ" panose="020B0604030504040204" pitchFamily="50" charset="-128"/>
                <a:ea typeface="メイリオ" panose="020B0604030504040204" pitchFamily="50" charset="-128"/>
              </a:rPr>
              <a:t>1.8</a:t>
            </a:r>
            <a:r>
              <a:rPr kumimoji="1" lang="ja-JP" altLang="en-US" sz="6600" b="1" dirty="0">
                <a:solidFill>
                  <a:srgbClr val="EA0000"/>
                </a:solidFill>
                <a:latin typeface="メイリオ" panose="020B0604030504040204" pitchFamily="50" charset="-128"/>
                <a:ea typeface="メイリオ" panose="020B0604030504040204" pitchFamily="50" charset="-128"/>
              </a:rPr>
              <a:t>億円</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改善効果が見込める結果となった。</a:t>
            </a:r>
          </a:p>
        </p:txBody>
      </p:sp>
      <p:grpSp>
        <p:nvGrpSpPr>
          <p:cNvPr id="7" name="グループ化 6"/>
          <p:cNvGrpSpPr/>
          <p:nvPr/>
        </p:nvGrpSpPr>
        <p:grpSpPr>
          <a:xfrm>
            <a:off x="1528704" y="1478048"/>
            <a:ext cx="6848592" cy="2752651"/>
            <a:chOff x="-451751" y="1103505"/>
            <a:chExt cx="10922886" cy="4390229"/>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0905" y="1103505"/>
              <a:ext cx="4390230" cy="4390229"/>
            </a:xfrm>
            <a:prstGeom prst="rect">
              <a:avLst/>
            </a:prstGeom>
          </p:spPr>
        </p:pic>
        <p:sp>
          <p:nvSpPr>
            <p:cNvPr id="6" name="テキスト ボックス 5"/>
            <p:cNvSpPr txBox="1"/>
            <p:nvPr/>
          </p:nvSpPr>
          <p:spPr>
            <a:xfrm>
              <a:off x="-451751" y="2331368"/>
              <a:ext cx="7788577" cy="1718065"/>
            </a:xfrm>
            <a:prstGeom prst="rect">
              <a:avLst/>
            </a:prstGeom>
            <a:noFill/>
          </p:spPr>
          <p:txBody>
            <a:bodyPr wrap="square" rtlCol="0">
              <a:spAutoFit/>
            </a:bodyPr>
            <a:lstStyle/>
            <a:p>
              <a:pPr algn="ctr"/>
              <a:r>
                <a:rPr kumimoji="1" lang="en-US" altLang="ja-JP" sz="4400" b="1" dirty="0" err="1">
                  <a:solidFill>
                    <a:schemeClr val="bg2"/>
                  </a:solidFill>
                  <a:latin typeface="メイリオ" panose="020B0604030504040204" pitchFamily="50" charset="-128"/>
                  <a:ea typeface="メイリオ" panose="020B0604030504040204" pitchFamily="50" charset="-128"/>
                </a:rPr>
                <a:t>ConShach</a:t>
              </a:r>
              <a:endParaRPr kumimoji="1" lang="en-US" altLang="ja-JP" sz="4400" b="1" dirty="0">
                <a:solidFill>
                  <a:schemeClr val="bg2"/>
                </a:solidFill>
                <a:latin typeface="メイリオ" panose="020B0604030504040204" pitchFamily="50" charset="-128"/>
                <a:ea typeface="メイリオ" panose="020B0604030504040204" pitchFamily="50" charset="-128"/>
              </a:endParaRPr>
            </a:p>
            <a:p>
              <a:pPr algn="ctr"/>
              <a:r>
                <a:rPr kumimoji="1" lang="ja-JP" altLang="en-US" sz="2000" b="1" dirty="0">
                  <a:solidFill>
                    <a:schemeClr val="bg2"/>
                  </a:solidFill>
                  <a:latin typeface="メイリオ" panose="020B0604030504040204" pitchFamily="50" charset="-128"/>
                  <a:ea typeface="メイリオ" panose="020B0604030504040204" pitchFamily="50" charset="-128"/>
                </a:rPr>
                <a:t>（コンシャチ）</a:t>
              </a:r>
            </a:p>
          </p:txBody>
        </p:sp>
      </p:grpSp>
      <p:sp>
        <p:nvSpPr>
          <p:cNvPr id="8" name="テキスト ボックス 7">
            <a:extLst>
              <a:ext uri="{FF2B5EF4-FFF2-40B4-BE49-F238E27FC236}">
                <a16:creationId xmlns:a16="http://schemas.microsoft.com/office/drawing/2014/main" id="{983156AD-4CF6-0EFB-74FC-902E6F459A7B}"/>
              </a:ext>
            </a:extLst>
          </p:cNvPr>
          <p:cNvSpPr txBox="1"/>
          <p:nvPr/>
        </p:nvSpPr>
        <p:spPr>
          <a:xfrm>
            <a:off x="954002" y="943391"/>
            <a:ext cx="4851576"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en-US" altLang="ja-JP" sz="1800" dirty="0">
                <a:latin typeface="メイリオ" panose="020B0604030504040204" pitchFamily="50" charset="-128"/>
                <a:ea typeface="メイリオ" panose="020B0604030504040204" pitchFamily="50" charset="-128"/>
              </a:rPr>
              <a:t>AI</a:t>
            </a:r>
            <a:r>
              <a:rPr kumimoji="1" lang="ja-JP" altLang="en-US" sz="1800" dirty="0">
                <a:latin typeface="メイリオ" panose="020B0604030504040204" pitchFamily="50" charset="-128"/>
                <a:ea typeface="メイリオ" panose="020B0604030504040204" pitchFamily="50" charset="-128"/>
              </a:rPr>
              <a:t>検索ツールの検討と活用</a:t>
            </a:r>
          </a:p>
        </p:txBody>
      </p:sp>
      <p:sp>
        <p:nvSpPr>
          <p:cNvPr id="9" name="正方形/長方形 8"/>
          <p:cNvSpPr/>
          <p:nvPr/>
        </p:nvSpPr>
        <p:spPr>
          <a:xfrm>
            <a:off x="1251468" y="1291789"/>
            <a:ext cx="7220246" cy="400110"/>
          </a:xfrm>
          <a:prstGeom prst="rect">
            <a:avLst/>
          </a:prstGeom>
        </p:spPr>
        <p:txBody>
          <a:bodyPr wrap="none">
            <a:spAutoFit/>
          </a:bodyPr>
          <a:lstStyle/>
          <a:p>
            <a:r>
              <a:rPr kumimoji="1" lang="en-US" altLang="ja-JP" sz="2000" b="1" dirty="0">
                <a:latin typeface="メイリオ" panose="020B0604030504040204" pitchFamily="50" charset="-128"/>
                <a:ea typeface="メイリオ" panose="020B0604030504040204" pitchFamily="50" charset="-128"/>
              </a:rPr>
              <a:t>Atlassian Intelligence</a:t>
            </a:r>
            <a:r>
              <a:rPr kumimoji="1" lang="ja-JP" altLang="en-US" sz="2000" dirty="0">
                <a:latin typeface="メイリオ" panose="020B0604030504040204" pitchFamily="50" charset="-128"/>
                <a:ea typeface="メイリオ" panose="020B0604030504040204" pitchFamily="50" charset="-128"/>
              </a:rPr>
              <a:t>を採用し、</a:t>
            </a:r>
            <a:r>
              <a:rPr kumimoji="1"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新規検索アプリ</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を</a:t>
            </a:r>
            <a:r>
              <a:rPr kumimoji="1"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開発</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10027332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fld id="{00000000-1234-1234-1234-123412341234}" type="slidenum">
              <a:rPr lang="en-US" altLang="ja-JP" smtClean="0"/>
              <a:pPr/>
              <a:t>42</a:t>
            </a:fld>
            <a:endParaRPr lang="ja-JP" altLang="en-US" dirty="0"/>
          </a:p>
        </p:txBody>
      </p:sp>
      <p:sp>
        <p:nvSpPr>
          <p:cNvPr id="14" name="テキスト ボックス 13">
            <a:extLst>
              <a:ext uri="{FF2B5EF4-FFF2-40B4-BE49-F238E27FC236}">
                <a16:creationId xmlns:a16="http://schemas.microsoft.com/office/drawing/2014/main" id="{983156AD-4CF6-0EFB-74FC-902E6F459A7B}"/>
              </a:ext>
            </a:extLst>
          </p:cNvPr>
          <p:cNvSpPr txBox="1"/>
          <p:nvPr/>
        </p:nvSpPr>
        <p:spPr>
          <a:xfrm>
            <a:off x="954001" y="943391"/>
            <a:ext cx="2117003"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latin typeface="メイリオ" panose="020B0604030504040204" pitchFamily="50" charset="-128"/>
                <a:ea typeface="メイリオ" panose="020B0604030504040204" pitchFamily="50" charset="-128"/>
              </a:rPr>
              <a:t>今後の活動内容</a:t>
            </a:r>
          </a:p>
        </p:txBody>
      </p:sp>
      <p:sp>
        <p:nvSpPr>
          <p:cNvPr id="20" name="テキスト ボックス 19"/>
          <p:cNvSpPr txBox="1"/>
          <p:nvPr/>
        </p:nvSpPr>
        <p:spPr>
          <a:xfrm>
            <a:off x="1195776" y="4443708"/>
            <a:ext cx="8107576" cy="1422679"/>
          </a:xfrm>
          <a:prstGeom prst="rect">
            <a:avLst/>
          </a:prstGeom>
          <a:solidFill>
            <a:srgbClr val="E7EFF9"/>
          </a:solidFill>
        </p:spPr>
        <p:txBody>
          <a:bodyPr wrap="square" tIns="144000" rtlCol="0">
            <a:spAutoFit/>
          </a:bodyPr>
          <a:lstStyle/>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新たな</a:t>
            </a:r>
            <a:r>
              <a:rPr kumimoji="1" lang="ja-JP" altLang="en-US" sz="4000" b="1" dirty="0">
                <a:solidFill>
                  <a:srgbClr val="EA0000"/>
                </a:solidFill>
                <a:latin typeface="メイリオ" panose="020B0604030504040204" pitchFamily="50" charset="-128"/>
                <a:ea typeface="メイリオ" panose="020B0604030504040204" pitchFamily="50" charset="-128"/>
              </a:rPr>
              <a:t>データ登録機能</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の作成や、</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en-US" altLang="ja-JP" sz="2000" dirty="0" err="1">
                <a:solidFill>
                  <a:schemeClr val="tx1">
                    <a:lumMod val="85000"/>
                    <a:lumOff val="15000"/>
                  </a:schemeClr>
                </a:solidFill>
                <a:latin typeface="メイリオ" panose="020B0604030504040204" pitchFamily="50" charset="-128"/>
                <a:ea typeface="メイリオ" panose="020B0604030504040204" pitchFamily="50" charset="-128"/>
              </a:rPr>
              <a:t>ConShach</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アプリの</a:t>
            </a:r>
            <a:r>
              <a:rPr kumimoji="1" lang="ja-JP" altLang="en-US" sz="4000" b="1" dirty="0">
                <a:solidFill>
                  <a:srgbClr val="EA0000"/>
                </a:solidFill>
                <a:latin typeface="メイリオ" panose="020B0604030504040204" pitchFamily="50" charset="-128"/>
                <a:ea typeface="メイリオ" panose="020B0604030504040204" pitchFamily="50" charset="-128"/>
              </a:rPr>
              <a:t>機能拡張</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を視野に入れて活動を続ける。</a:t>
            </a:r>
          </a:p>
        </p:txBody>
      </p:sp>
      <p:sp>
        <p:nvSpPr>
          <p:cNvPr id="21"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10. </a:t>
            </a:r>
            <a:r>
              <a:rPr kumimoji="1" lang="ja-JP" altLang="en-US" dirty="0">
                <a:latin typeface="メイリオ" panose="020B0604030504040204" pitchFamily="50" charset="-128"/>
                <a:ea typeface="メイリオ" panose="020B0604030504040204" pitchFamily="50" charset="-128"/>
              </a:rPr>
              <a:t>まとめと今後の展望</a:t>
            </a:r>
          </a:p>
        </p:txBody>
      </p:sp>
      <p:grpSp>
        <p:nvGrpSpPr>
          <p:cNvPr id="6" name="グループ化 5"/>
          <p:cNvGrpSpPr/>
          <p:nvPr/>
        </p:nvGrpSpPr>
        <p:grpSpPr>
          <a:xfrm>
            <a:off x="2783209" y="1492859"/>
            <a:ext cx="4339581" cy="2500222"/>
            <a:chOff x="2770134" y="1359010"/>
            <a:chExt cx="4339581" cy="2500222"/>
          </a:xfrm>
        </p:grpSpPr>
        <p:sp>
          <p:nvSpPr>
            <p:cNvPr id="26" name="テキスト ボックス 25"/>
            <p:cNvSpPr txBox="1"/>
            <p:nvPr/>
          </p:nvSpPr>
          <p:spPr>
            <a:xfrm>
              <a:off x="2770134" y="1359010"/>
              <a:ext cx="4339581" cy="586108"/>
            </a:xfrm>
            <a:prstGeom prst="rect">
              <a:avLst/>
            </a:prstGeom>
            <a:noFill/>
            <a:ln w="28575">
              <a:solidFill>
                <a:schemeClr val="bg2">
                  <a:lumMod val="60000"/>
                  <a:lumOff val="40000"/>
                </a:schemeClr>
              </a:solidFill>
            </a:ln>
          </p:spPr>
          <p:txBody>
            <a:bodyPr wrap="square" lIns="180000" tIns="108000" rtlCol="0">
              <a:spAutoFit/>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KCBS</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事業部では既に</a:t>
              </a: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Confluence</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と</a:t>
              </a: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Jira</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を導入し、</a:t>
              </a:r>
              <a:endPar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ナレッジの蓄積と活用は進んでいる。</a:t>
              </a:r>
              <a:endPar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endParaRPr>
            </a:p>
          </p:txBody>
        </p:sp>
        <p:grpSp>
          <p:nvGrpSpPr>
            <p:cNvPr id="27" name="グループ化 26"/>
            <p:cNvGrpSpPr/>
            <p:nvPr/>
          </p:nvGrpSpPr>
          <p:grpSpPr>
            <a:xfrm>
              <a:off x="4549620" y="2036366"/>
              <a:ext cx="780609" cy="717298"/>
              <a:chOff x="3671305" y="2394145"/>
              <a:chExt cx="3001553" cy="2415979"/>
            </a:xfrm>
          </p:grpSpPr>
          <p:sp>
            <p:nvSpPr>
              <p:cNvPr id="28" name="下矢印 27"/>
              <p:cNvSpPr/>
              <p:nvPr/>
            </p:nvSpPr>
            <p:spPr>
              <a:xfrm>
                <a:off x="3671305" y="2925064"/>
                <a:ext cx="3001553" cy="1885060"/>
              </a:xfrm>
              <a:prstGeom prst="downArrow">
                <a:avLst>
                  <a:gd name="adj1" fmla="val 50000"/>
                  <a:gd name="adj2" fmla="val 54548"/>
                </a:avLst>
              </a:prstGeom>
              <a:solidFill>
                <a:srgbClr val="E7EFF9"/>
              </a:solidFill>
              <a:ln>
                <a:solidFill>
                  <a:srgbClr val="E7E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latin typeface="メイリオ" panose="020B0604030504040204" pitchFamily="50" charset="-128"/>
                  <a:ea typeface="メイリオ" panose="020B0604030504040204" pitchFamily="50" charset="-128"/>
                </a:endParaRPr>
              </a:p>
            </p:txBody>
          </p:sp>
          <p:sp>
            <p:nvSpPr>
              <p:cNvPr id="29" name="正方形/長方形 28"/>
              <p:cNvSpPr/>
              <p:nvPr/>
            </p:nvSpPr>
            <p:spPr>
              <a:xfrm>
                <a:off x="4416424" y="2610674"/>
                <a:ext cx="1511999" cy="121254"/>
              </a:xfrm>
              <a:prstGeom prst="rect">
                <a:avLst/>
              </a:prstGeom>
              <a:solidFill>
                <a:srgbClr val="E7EFF9"/>
              </a:solidFill>
              <a:ln>
                <a:solidFill>
                  <a:srgbClr val="E7E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latin typeface="メイリオ" panose="020B0604030504040204" pitchFamily="50" charset="-128"/>
                  <a:ea typeface="メイリオ" panose="020B0604030504040204" pitchFamily="50" charset="-128"/>
                </a:endParaRPr>
              </a:p>
            </p:txBody>
          </p:sp>
          <p:sp>
            <p:nvSpPr>
              <p:cNvPr id="30" name="正方形/長方形 29"/>
              <p:cNvSpPr/>
              <p:nvPr/>
            </p:nvSpPr>
            <p:spPr>
              <a:xfrm>
                <a:off x="4416424" y="2394145"/>
                <a:ext cx="1511999" cy="60627"/>
              </a:xfrm>
              <a:prstGeom prst="rect">
                <a:avLst/>
              </a:prstGeom>
              <a:solidFill>
                <a:srgbClr val="E7EFF9"/>
              </a:solidFill>
              <a:ln>
                <a:solidFill>
                  <a:srgbClr val="E7E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latin typeface="メイリオ" panose="020B0604030504040204" pitchFamily="50" charset="-128"/>
                  <a:ea typeface="メイリオ" panose="020B0604030504040204" pitchFamily="50" charset="-128"/>
                </a:endParaRPr>
              </a:p>
            </p:txBody>
          </p:sp>
        </p:grpSp>
        <p:sp>
          <p:nvSpPr>
            <p:cNvPr id="31" name="テキスト ボックス 30"/>
            <p:cNvSpPr txBox="1"/>
            <p:nvPr/>
          </p:nvSpPr>
          <p:spPr>
            <a:xfrm>
              <a:off x="3569816" y="2184067"/>
              <a:ext cx="2740218" cy="311222"/>
            </a:xfrm>
            <a:prstGeom prst="rect">
              <a:avLst/>
            </a:prstGeom>
            <a:noFill/>
          </p:spPr>
          <p:txBody>
            <a:bodyPr wrap="square" rtlCol="0">
              <a:spAutoFit/>
            </a:bodyPr>
            <a:lstStyle/>
            <a:p>
              <a:r>
                <a:rPr kumimoji="1" lang="ja-JP" altLang="en-US" dirty="0">
                  <a:solidFill>
                    <a:schemeClr val="bg2">
                      <a:lumMod val="60000"/>
                      <a:lumOff val="40000"/>
                    </a:schemeClr>
                  </a:solidFill>
                  <a:latin typeface="メイリオ" panose="020B0604030504040204" pitchFamily="50" charset="-128"/>
                  <a:ea typeface="メイリオ" panose="020B0604030504040204" pitchFamily="50" charset="-128"/>
                </a:rPr>
                <a:t>更に</a:t>
              </a:r>
              <a:r>
                <a:rPr kumimoji="1" lang="en-US" altLang="ja-JP" dirty="0">
                  <a:solidFill>
                    <a:schemeClr val="bg2">
                      <a:lumMod val="60000"/>
                      <a:lumOff val="40000"/>
                    </a:schemeClr>
                  </a:solidFill>
                  <a:latin typeface="メイリオ" panose="020B0604030504040204" pitchFamily="50" charset="-128"/>
                  <a:ea typeface="メイリオ" panose="020B0604030504040204" pitchFamily="50" charset="-128"/>
                </a:rPr>
                <a:t>AI</a:t>
              </a:r>
              <a:r>
                <a:rPr kumimoji="1" lang="ja-JP" altLang="en-US" dirty="0">
                  <a:solidFill>
                    <a:schemeClr val="bg2">
                      <a:lumMod val="60000"/>
                      <a:lumOff val="40000"/>
                    </a:schemeClr>
                  </a:solidFill>
                  <a:latin typeface="メイリオ" panose="020B0604030504040204" pitchFamily="50" charset="-128"/>
                  <a:ea typeface="メイリオ" panose="020B0604030504040204" pitchFamily="50" charset="-128"/>
                </a:rPr>
                <a:t>精度を上げるためにも</a:t>
              </a:r>
              <a:r>
                <a:rPr kumimoji="1" lang="en-US" altLang="ja-JP" dirty="0">
                  <a:solidFill>
                    <a:schemeClr val="bg2">
                      <a:lumMod val="60000"/>
                      <a:lumOff val="40000"/>
                    </a:schemeClr>
                  </a:solidFill>
                  <a:latin typeface="メイリオ" panose="020B0604030504040204" pitchFamily="50" charset="-128"/>
                  <a:ea typeface="メイリオ" panose="020B0604030504040204" pitchFamily="50" charset="-128"/>
                </a:rPr>
                <a:t>…</a:t>
              </a:r>
            </a:p>
          </p:txBody>
        </p:sp>
        <p:sp>
          <p:nvSpPr>
            <p:cNvPr id="32" name="テキスト ボックス 31"/>
            <p:cNvSpPr txBox="1"/>
            <p:nvPr/>
          </p:nvSpPr>
          <p:spPr>
            <a:xfrm>
              <a:off x="2780493" y="2601831"/>
              <a:ext cx="4318863" cy="1257401"/>
            </a:xfrm>
            <a:prstGeom prst="rect">
              <a:avLst/>
            </a:prstGeom>
            <a:noFill/>
          </p:spPr>
          <p:txBody>
            <a:bodyPr wrap="square" lIns="288000" tIns="288000" rIns="288000" bIns="180000" rtlCol="0">
              <a:spAutoFit/>
            </a:bodyPr>
            <a:lstStyle/>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簡便なデータ登録方法</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を検討し、</a:t>
              </a:r>
              <a:endPar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情報の蓄積をより活発化させることや、</a:t>
              </a:r>
              <a:endPar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rPr>
                <a:t>Confluence</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利用促進活動</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を実施していく</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10716131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43</a:t>
            </a:fld>
            <a:endParaRPr dirty="0"/>
          </a:p>
        </p:txBody>
      </p:sp>
      <p:sp>
        <p:nvSpPr>
          <p:cNvPr id="16" name="テキスト ボックス 15"/>
          <p:cNvSpPr txBox="1"/>
          <p:nvPr/>
        </p:nvSpPr>
        <p:spPr>
          <a:xfrm>
            <a:off x="1250385" y="3847755"/>
            <a:ext cx="3312000" cy="782925"/>
          </a:xfrm>
          <a:prstGeom prst="wedgeRoundRectCallout">
            <a:avLst>
              <a:gd name="adj1" fmla="val 30487"/>
              <a:gd name="adj2" fmla="val 72202"/>
              <a:gd name="adj3" fmla="val 16667"/>
            </a:avLst>
          </a:prstGeom>
          <a:noFill/>
          <a:ln w="28575">
            <a:solidFill>
              <a:schemeClr val="bg2">
                <a:lumMod val="60000"/>
                <a:lumOff val="40000"/>
              </a:schemeClr>
            </a:solidFill>
          </a:ln>
        </p:spPr>
        <p:txBody>
          <a:bodyPr wrap="square" lIns="288000" tIns="216000" bIns="180000" rtlCol="0">
            <a:spAutoFit/>
          </a:bodyPr>
          <a:lstStyle/>
          <a:p>
            <a:r>
              <a:rPr kumimoji="1"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業務効率の更なる向上</a:t>
            </a:r>
            <a:endParaRPr kumimoji="1" lang="en-US" altLang="ja-JP" sz="20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983156AD-4CF6-0EFB-74FC-902E6F459A7B}"/>
              </a:ext>
            </a:extLst>
          </p:cNvPr>
          <p:cNvSpPr txBox="1"/>
          <p:nvPr/>
        </p:nvSpPr>
        <p:spPr>
          <a:xfrm>
            <a:off x="954001" y="1562516"/>
            <a:ext cx="2722649"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今後の展望</a:t>
            </a:r>
          </a:p>
        </p:txBody>
      </p:sp>
      <p:sp>
        <p:nvSpPr>
          <p:cNvPr id="8" name="テキスト ボックス 7"/>
          <p:cNvSpPr txBox="1"/>
          <p:nvPr/>
        </p:nvSpPr>
        <p:spPr>
          <a:xfrm>
            <a:off x="1250387" y="2006980"/>
            <a:ext cx="8127342" cy="1504955"/>
          </a:xfrm>
          <a:prstGeom prst="rect">
            <a:avLst/>
          </a:prstGeom>
          <a:solidFill>
            <a:srgbClr val="E7EFF9"/>
          </a:solidFill>
        </p:spPr>
        <p:txBody>
          <a:bodyPr wrap="square" lIns="288000" tIns="288000" rIns="504000" bIns="288000" rtlCol="0">
            <a:spAutoFit/>
          </a:bodyPr>
          <a:lstStyle/>
          <a:p>
            <a:r>
              <a:rPr kumimoji="1" lang="en-US" altLang="ja-JP" sz="4000" b="1" dirty="0">
                <a:solidFill>
                  <a:srgbClr val="EA0000"/>
                </a:solidFill>
                <a:latin typeface="メイリオ" panose="020B0604030504040204" pitchFamily="50" charset="-128"/>
                <a:ea typeface="メイリオ" panose="020B0604030504040204" pitchFamily="50" charset="-128"/>
              </a:rPr>
              <a:t>Confluence</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に全ての</a:t>
            </a:r>
            <a:r>
              <a:rPr kumimoji="1" lang="ja-JP" altLang="en-US" sz="4000" b="1" dirty="0">
                <a:solidFill>
                  <a:srgbClr val="EA0000"/>
                </a:solidFill>
                <a:latin typeface="メイリオ" panose="020B0604030504040204" pitchFamily="50" charset="-128"/>
                <a:ea typeface="メイリオ" panose="020B0604030504040204" pitchFamily="50" charset="-128"/>
              </a:rPr>
              <a:t>社内情報</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が集まり、この情報を</a:t>
            </a:r>
            <a:r>
              <a:rPr kumimoji="1" lang="en-US" altLang="ja-JP" sz="2000" dirty="0" err="1">
                <a:solidFill>
                  <a:schemeClr val="tx1">
                    <a:lumMod val="85000"/>
                    <a:lumOff val="15000"/>
                  </a:schemeClr>
                </a:solidFill>
                <a:latin typeface="メイリオ" panose="020B0604030504040204" pitchFamily="50" charset="-128"/>
                <a:ea typeface="メイリオ" panose="020B0604030504040204" pitchFamily="50" charset="-128"/>
              </a:rPr>
              <a:t>ConShach</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アプリで容易に検索できるようになる！</a:t>
            </a:r>
          </a:p>
        </p:txBody>
      </p:sp>
      <p:sp>
        <p:nvSpPr>
          <p:cNvPr id="11" name="テキスト ボックス 10"/>
          <p:cNvSpPr txBox="1"/>
          <p:nvPr/>
        </p:nvSpPr>
        <p:spPr>
          <a:xfrm>
            <a:off x="5905499" y="3847755"/>
            <a:ext cx="3355889" cy="852772"/>
          </a:xfrm>
          <a:prstGeom prst="wedgeRoundRectCallout">
            <a:avLst>
              <a:gd name="adj1" fmla="val -30469"/>
              <a:gd name="adj2" fmla="val 70759"/>
              <a:gd name="adj3" fmla="val 16667"/>
            </a:avLst>
          </a:prstGeom>
          <a:noFill/>
          <a:ln w="28575">
            <a:solidFill>
              <a:schemeClr val="bg2">
                <a:lumMod val="60000"/>
                <a:lumOff val="40000"/>
              </a:schemeClr>
            </a:solidFill>
          </a:ln>
        </p:spPr>
        <p:txBody>
          <a:bodyPr wrap="square" tIns="108000" rtlCol="0">
            <a:spAutoFit/>
          </a:bodyPr>
          <a:lstStyle/>
          <a:p>
            <a:r>
              <a:rPr kumimoji="1"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情報の一元管理による</a:t>
            </a:r>
            <a:endParaRPr kumimoji="1" lang="en-US" altLang="ja-JP" sz="2000" b="1"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組織全体の知識共有の深化</a:t>
            </a:r>
            <a:endParaRPr kumimoji="1" lang="en-US" altLang="ja-JP" sz="20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22" name="図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7907" y="4878139"/>
            <a:ext cx="1934768" cy="1304269"/>
          </a:xfrm>
          <a:prstGeom prst="rect">
            <a:avLst/>
          </a:prstGeom>
        </p:spPr>
      </p:pic>
      <p:sp>
        <p:nvSpPr>
          <p:cNvPr id="15"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10. </a:t>
            </a:r>
            <a:r>
              <a:rPr kumimoji="1" lang="ja-JP" altLang="en-US" dirty="0">
                <a:latin typeface="メイリオ" panose="020B0604030504040204" pitchFamily="50" charset="-128"/>
                <a:ea typeface="メイリオ" panose="020B0604030504040204" pitchFamily="50" charset="-128"/>
              </a:rPr>
              <a:t>まとめと今後の展望</a:t>
            </a:r>
          </a:p>
        </p:txBody>
      </p:sp>
    </p:spTree>
    <p:extLst>
      <p:ext uri="{BB962C8B-B14F-4D97-AF65-F5344CB8AC3E}">
        <p14:creationId xmlns:p14="http://schemas.microsoft.com/office/powerpoint/2010/main" val="5562948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44</a:t>
            </a:fld>
            <a:endParaRPr dirty="0"/>
          </a:p>
        </p:txBody>
      </p:sp>
      <p:sp>
        <p:nvSpPr>
          <p:cNvPr id="8" name="テキスト ボックス 7"/>
          <p:cNvSpPr txBox="1"/>
          <p:nvPr/>
        </p:nvSpPr>
        <p:spPr>
          <a:xfrm>
            <a:off x="540126" y="2861189"/>
            <a:ext cx="9905624" cy="1135623"/>
          </a:xfrm>
          <a:prstGeom prst="rect">
            <a:avLst/>
          </a:prstGeom>
          <a:noFill/>
        </p:spPr>
        <p:txBody>
          <a:bodyPr wrap="square" lIns="288000" tIns="288000" rIns="504000" bIns="288000" rtlCol="0">
            <a:spAutoFit/>
          </a:bodyPr>
          <a:lstStyle/>
          <a:p>
            <a:pPr algn="ctr"/>
            <a:r>
              <a:rPr kumimoji="1" lang="ja-JP" altLang="en-US" sz="3600" dirty="0">
                <a:solidFill>
                  <a:schemeClr val="tx1">
                    <a:lumMod val="85000"/>
                    <a:lumOff val="15000"/>
                  </a:schemeClr>
                </a:solidFill>
                <a:latin typeface="メイリオ" panose="020B0604030504040204" pitchFamily="50" charset="-128"/>
                <a:ea typeface="メイリオ" panose="020B0604030504040204" pitchFamily="50" charset="-128"/>
              </a:rPr>
              <a:t>ご清聴いただきありがとうございました。</a:t>
            </a:r>
          </a:p>
        </p:txBody>
      </p:sp>
    </p:spTree>
    <p:extLst>
      <p:ext uri="{BB962C8B-B14F-4D97-AF65-F5344CB8AC3E}">
        <p14:creationId xmlns:p14="http://schemas.microsoft.com/office/powerpoint/2010/main" val="36868340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grpSp>
        <p:nvGrpSpPr>
          <p:cNvPr id="123" name="Google Shape;123;p7"/>
          <p:cNvGrpSpPr/>
          <p:nvPr/>
        </p:nvGrpSpPr>
        <p:grpSpPr>
          <a:xfrm>
            <a:off x="406400" y="5575634"/>
            <a:ext cx="7769542" cy="915950"/>
            <a:chOff x="406400" y="5575634"/>
            <a:chExt cx="7769542" cy="915950"/>
          </a:xfrm>
        </p:grpSpPr>
        <p:cxnSp>
          <p:nvCxnSpPr>
            <p:cNvPr id="124" name="Google Shape;124;p7"/>
            <p:cNvCxnSpPr/>
            <p:nvPr/>
          </p:nvCxnSpPr>
          <p:spPr>
            <a:xfrm>
              <a:off x="415925" y="6079015"/>
              <a:ext cx="7760017" cy="0"/>
            </a:xfrm>
            <a:prstGeom prst="straightConnector1">
              <a:avLst/>
            </a:prstGeom>
            <a:solidFill>
              <a:srgbClr val="FFFF99"/>
            </a:solidFill>
            <a:ln w="9525" cap="flat" cmpd="sng">
              <a:solidFill>
                <a:srgbClr val="FF2540"/>
              </a:solidFill>
              <a:prstDash val="solid"/>
              <a:round/>
              <a:headEnd type="none" w="sm" len="sm"/>
              <a:tailEnd type="none" w="sm" len="sm"/>
            </a:ln>
          </p:spPr>
        </p:cxnSp>
        <p:sp>
          <p:nvSpPr>
            <p:cNvPr id="125" name="Google Shape;125;p7"/>
            <p:cNvSpPr txBox="1"/>
            <p:nvPr/>
          </p:nvSpPr>
          <p:spPr>
            <a:xfrm>
              <a:off x="415925" y="6162882"/>
              <a:ext cx="7760017" cy="328702"/>
            </a:xfrm>
            <a:prstGeom prst="rect">
              <a:avLst/>
            </a:prstGeom>
            <a:noFill/>
            <a:ln>
              <a:noFill/>
            </a:ln>
          </p:spPr>
          <p:txBody>
            <a:bodyPr spcFirstLastPara="1" wrap="square" lIns="0" tIns="0" rIns="0" bIns="0" anchor="ctr" anchorCtr="0">
              <a:noAutofit/>
            </a:bodyPr>
            <a:lstStyle/>
            <a:p>
              <a:pPr marL="0" marR="0" lvl="0" indent="0" algn="just" rtl="0">
                <a:spcBef>
                  <a:spcPts val="0"/>
                </a:spcBef>
                <a:spcAft>
                  <a:spcPts val="0"/>
                </a:spcAft>
                <a:buClr>
                  <a:srgbClr val="B70031"/>
                </a:buClr>
                <a:buSzPts val="700"/>
                <a:buFont typeface="Noto Sans Symbols"/>
                <a:buNone/>
              </a:pPr>
              <a:r>
                <a:rPr lang="ja-JP" sz="700" b="0" i="0" u="none" strike="noStrike" cap="none" dirty="0">
                  <a:solidFill>
                    <a:srgbClr val="0C0C0C"/>
                  </a:solidFill>
                  <a:latin typeface="ＭＳ Ｐゴシック" panose="020B0600070205080204" pitchFamily="50" charset="-128"/>
                  <a:ea typeface="ＭＳ Ｐゴシック" panose="020B0600070205080204" pitchFamily="50" charset="-128"/>
                  <a:sym typeface="Arial"/>
                </a:rPr>
                <a:t>●記載の製品・サービス名および会社名などは、それぞれ各社の商標または登録商標です。　●</a:t>
              </a:r>
              <a:r>
                <a:rPr lang="ja-JP" sz="700" dirty="0">
                  <a:solidFill>
                    <a:srgbClr val="0C0C0C"/>
                  </a:solidFill>
                  <a:latin typeface="ＭＳ Ｐゴシック" panose="020B0600070205080204" pitchFamily="50" charset="-128"/>
                  <a:ea typeface="ＭＳ Ｐゴシック" panose="020B0600070205080204" pitchFamily="50" charset="-128"/>
                </a:rPr>
                <a:t>製品の仕様・サービスの内容は予告なく変更させていただく場合があります。</a:t>
              </a:r>
              <a:r>
                <a:rPr lang="ja-JP" sz="700" b="0" i="0" u="none" strike="noStrike" cap="none" dirty="0">
                  <a:solidFill>
                    <a:srgbClr val="0C0C0C"/>
                  </a:solidFill>
                  <a:latin typeface="ＭＳ Ｐゴシック" panose="020B0600070205080204" pitchFamily="50" charset="-128"/>
                  <a:ea typeface="ＭＳ Ｐゴシック" panose="020B0600070205080204" pitchFamily="50" charset="-128"/>
                  <a:sym typeface="Arial"/>
                </a:rPr>
                <a:t>　●KCCSは京セラコミュニケーションシステム株式会社の略称です。　●「アメーバ経営」に関する権利は京セラ株式会社が保有しています。●本資料の一部、あるいは全部について、京セラコミュニケーションシステムから文書による承諾を得ずに、いかなる方法においても無断で複写、複製することは禁じられています。</a:t>
              </a:r>
              <a:endParaRPr sz="700" b="0" i="0" u="none" strike="noStrike" cap="none" dirty="0">
                <a:solidFill>
                  <a:srgbClr val="0C0C0C"/>
                </a:solidFill>
                <a:latin typeface="ＭＳ Ｐゴシック" panose="020B0600070205080204" pitchFamily="50" charset="-128"/>
                <a:ea typeface="ＭＳ Ｐゴシック" panose="020B0600070205080204" pitchFamily="50" charset="-128"/>
                <a:sym typeface="Arial"/>
              </a:endParaRPr>
            </a:p>
          </p:txBody>
        </p:sp>
        <p:grpSp>
          <p:nvGrpSpPr>
            <p:cNvPr id="126" name="Google Shape;126;p7"/>
            <p:cNvGrpSpPr/>
            <p:nvPr/>
          </p:nvGrpSpPr>
          <p:grpSpPr>
            <a:xfrm>
              <a:off x="406400" y="5575634"/>
              <a:ext cx="4370365" cy="452438"/>
              <a:chOff x="406400" y="5575634"/>
              <a:chExt cx="4370365" cy="452438"/>
            </a:xfrm>
          </p:grpSpPr>
          <p:sp>
            <p:nvSpPr>
              <p:cNvPr id="127" name="Google Shape;127;p7"/>
              <p:cNvSpPr txBox="1"/>
              <p:nvPr/>
            </p:nvSpPr>
            <p:spPr>
              <a:xfrm>
                <a:off x="917528" y="5760112"/>
                <a:ext cx="3859237" cy="236414"/>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ja-JP" sz="1600" b="1" i="0" u="none" strike="noStrike" cap="none" dirty="0">
                    <a:solidFill>
                      <a:srgbClr val="0C0C0C"/>
                    </a:solidFill>
                    <a:latin typeface="ＭＳ Ｐゴシック" panose="020B0600070205080204" pitchFamily="50" charset="-128"/>
                    <a:ea typeface="ＭＳ Ｐゴシック" panose="020B0600070205080204" pitchFamily="50" charset="-128"/>
                    <a:sym typeface="Arial"/>
                  </a:rPr>
                  <a:t>https://www.kccs.co.jp/contact/</a:t>
                </a:r>
                <a:endParaRPr dirty="0">
                  <a:latin typeface="ＭＳ Ｐゴシック" panose="020B0600070205080204" pitchFamily="50" charset="-128"/>
                  <a:ea typeface="ＭＳ Ｐゴシック" panose="020B0600070205080204" pitchFamily="50" charset="-128"/>
                </a:endParaRPr>
              </a:p>
            </p:txBody>
          </p:sp>
          <p:pic>
            <p:nvPicPr>
              <p:cNvPr id="128" name="Google Shape;128;p7"/>
              <p:cNvPicPr preferRelativeResize="0"/>
              <p:nvPr/>
            </p:nvPicPr>
            <p:blipFill rotWithShape="1">
              <a:blip r:embed="rId3">
                <a:alphaModFix/>
              </a:blip>
              <a:srcRect/>
              <a:stretch/>
            </p:blipFill>
            <p:spPr>
              <a:xfrm>
                <a:off x="406400" y="5575634"/>
                <a:ext cx="452438" cy="452438"/>
              </a:xfrm>
              <a:prstGeom prst="rect">
                <a:avLst/>
              </a:prstGeom>
              <a:noFill/>
              <a:ln>
                <a:noFill/>
              </a:ln>
            </p:spPr>
          </p:pic>
          <p:sp>
            <p:nvSpPr>
              <p:cNvPr id="129" name="Google Shape;129;p7"/>
              <p:cNvSpPr txBox="1"/>
              <p:nvPr/>
            </p:nvSpPr>
            <p:spPr>
              <a:xfrm>
                <a:off x="917527" y="5586577"/>
                <a:ext cx="1223770" cy="133359"/>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B70031"/>
                  </a:buClr>
                  <a:buSzPts val="1050"/>
                  <a:buFont typeface="Noto Sans Symbols"/>
                  <a:buNone/>
                </a:pPr>
                <a:r>
                  <a:rPr lang="ja-JP" sz="1050" b="0" i="0" u="none" strike="noStrike" cap="none" dirty="0">
                    <a:solidFill>
                      <a:srgbClr val="0C0C0C"/>
                    </a:solidFill>
                    <a:latin typeface="ＭＳ Ｐゴシック" panose="020B0600070205080204" pitchFamily="50" charset="-128"/>
                    <a:ea typeface="ＭＳ Ｐゴシック" panose="020B0600070205080204" pitchFamily="50" charset="-128"/>
                    <a:sym typeface="Arial"/>
                  </a:rPr>
                  <a:t>お問い合わせ</a:t>
                </a:r>
                <a:endParaRPr sz="1050" b="0" i="0" u="none" strike="noStrike" cap="none" dirty="0">
                  <a:solidFill>
                    <a:srgbClr val="0C0C0C"/>
                  </a:solidFill>
                  <a:latin typeface="ＭＳ Ｐゴシック" panose="020B0600070205080204" pitchFamily="50" charset="-128"/>
                  <a:ea typeface="ＭＳ Ｐゴシック" panose="020B0600070205080204" pitchFamily="50" charset="-128"/>
                  <a:sym typeface="Aria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5</a:t>
            </a:fld>
            <a:endParaRPr dirty="0"/>
          </a:p>
        </p:txBody>
      </p:sp>
      <p:sp>
        <p:nvSpPr>
          <p:cNvPr id="13" name="タイトル 2"/>
          <p:cNvSpPr>
            <a:spLocks noGrp="1"/>
          </p:cNvSpPr>
          <p:nvPr>
            <p:ph type="title"/>
          </p:nvPr>
        </p:nvSpPr>
        <p:spPr/>
        <p:txBody>
          <a:bodyPr/>
          <a:lstStyle/>
          <a:p>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1. </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テーマ選定理由</a:t>
            </a:r>
          </a:p>
        </p:txBody>
      </p:sp>
      <p:grpSp>
        <p:nvGrpSpPr>
          <p:cNvPr id="11" name="グループ化 10"/>
          <p:cNvGrpSpPr/>
          <p:nvPr/>
        </p:nvGrpSpPr>
        <p:grpSpPr>
          <a:xfrm>
            <a:off x="1575309" y="1392117"/>
            <a:ext cx="4756534" cy="1667437"/>
            <a:chOff x="1230435" y="1110293"/>
            <a:chExt cx="4756534" cy="1667437"/>
          </a:xfrm>
        </p:grpSpPr>
        <p:sp>
          <p:nvSpPr>
            <p:cNvPr id="7" name="角丸四角形 6"/>
            <p:cNvSpPr/>
            <p:nvPr/>
          </p:nvSpPr>
          <p:spPr>
            <a:xfrm>
              <a:off x="1230435" y="1110293"/>
              <a:ext cx="4447916" cy="1322773"/>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800"/>
                </a:lnSpc>
              </a:pP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みんなはどう思っている？</a:t>
              </a:r>
              <a:endPar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lnSpc>
                  <a:spcPts val="2800"/>
                </a:lnSpc>
              </a:pP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社内の現状は？</a:t>
              </a:r>
              <a:endPar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grpSp>
          <p:nvGrpSpPr>
            <p:cNvPr id="6" name="グループ化 5"/>
            <p:cNvGrpSpPr/>
            <p:nvPr/>
          </p:nvGrpSpPr>
          <p:grpSpPr>
            <a:xfrm>
              <a:off x="5628215" y="2452466"/>
              <a:ext cx="358754" cy="325264"/>
              <a:chOff x="5425440" y="2032306"/>
              <a:chExt cx="358754" cy="325264"/>
            </a:xfrm>
          </p:grpSpPr>
          <p:sp>
            <p:nvSpPr>
              <p:cNvPr id="3" name="楕円 2"/>
              <p:cNvSpPr/>
              <p:nvPr/>
            </p:nvSpPr>
            <p:spPr>
              <a:xfrm>
                <a:off x="5425440" y="2032306"/>
                <a:ext cx="180000" cy="180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9" name="楕円 8"/>
              <p:cNvSpPr/>
              <p:nvPr/>
            </p:nvSpPr>
            <p:spPr>
              <a:xfrm>
                <a:off x="5590860" y="2194914"/>
                <a:ext cx="108000" cy="108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0" name="楕円 9"/>
              <p:cNvSpPr/>
              <p:nvPr/>
            </p:nvSpPr>
            <p:spPr>
              <a:xfrm>
                <a:off x="5712194" y="2285570"/>
                <a:ext cx="72000" cy="72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grpSp>
      </p:grpSp>
      <p:grpSp>
        <p:nvGrpSpPr>
          <p:cNvPr id="4" name="グループ化 3"/>
          <p:cNvGrpSpPr/>
          <p:nvPr/>
        </p:nvGrpSpPr>
        <p:grpSpPr>
          <a:xfrm>
            <a:off x="954001" y="4221771"/>
            <a:ext cx="8328862" cy="1502047"/>
            <a:chOff x="954001" y="4618402"/>
            <a:chExt cx="8328862" cy="1502047"/>
          </a:xfrm>
        </p:grpSpPr>
        <p:sp>
          <p:nvSpPr>
            <p:cNvPr id="16" name="テキスト ボックス 15"/>
            <p:cNvSpPr txBox="1"/>
            <p:nvPr/>
          </p:nvSpPr>
          <p:spPr>
            <a:xfrm>
              <a:off x="954001" y="4618402"/>
              <a:ext cx="8328862" cy="1502047"/>
            </a:xfrm>
            <a:prstGeom prst="rect">
              <a:avLst/>
            </a:prstGeom>
            <a:noFill/>
            <a:ln w="38100">
              <a:solidFill>
                <a:srgbClr val="558ED5"/>
              </a:solidFill>
            </a:ln>
          </p:spPr>
          <p:txBody>
            <a:bodyPr wrap="square" lIns="144000" tIns="432000" rIns="936000" bIns="324000" rtlCol="0">
              <a:spAutoFit/>
            </a:bodyPr>
            <a:lstStyle/>
            <a:p>
              <a:pPr algn="ctr"/>
              <a:r>
                <a:rPr kumimoji="1"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社内の</a:t>
              </a:r>
              <a:r>
                <a:rPr kumimoji="1" lang="ja-JP" altLang="en-US" sz="4800" b="1" dirty="0">
                  <a:solidFill>
                    <a:schemeClr val="tx1">
                      <a:lumMod val="85000"/>
                      <a:lumOff val="15000"/>
                    </a:schemeClr>
                  </a:solidFill>
                  <a:latin typeface="メイリオ" panose="020B0604030504040204" pitchFamily="50" charset="-128"/>
                  <a:ea typeface="メイリオ" panose="020B0604030504040204" pitchFamily="50" charset="-128"/>
                </a:rPr>
                <a:t>情報収集</a:t>
              </a:r>
              <a:r>
                <a:rPr kumimoji="1"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における</a:t>
              </a:r>
              <a:r>
                <a:rPr kumimoji="1" lang="ja-JP" altLang="en-US" sz="4800" b="1" dirty="0">
                  <a:solidFill>
                    <a:schemeClr val="tx1">
                      <a:lumMod val="85000"/>
                      <a:lumOff val="15000"/>
                    </a:schemeClr>
                  </a:solidFill>
                  <a:latin typeface="メイリオ" panose="020B0604030504040204" pitchFamily="50" charset="-128"/>
                  <a:ea typeface="メイリオ" panose="020B0604030504040204" pitchFamily="50" charset="-128"/>
                </a:rPr>
                <a:t>現状</a:t>
              </a:r>
              <a:r>
                <a:rPr kumimoji="1" lang="ja-JP" altLang="en-US" sz="2800" dirty="0">
                  <a:solidFill>
                    <a:schemeClr val="tx1">
                      <a:lumMod val="85000"/>
                      <a:lumOff val="15000"/>
                    </a:schemeClr>
                  </a:solidFill>
                  <a:latin typeface="メイリオ" panose="020B0604030504040204" pitchFamily="50" charset="-128"/>
                  <a:ea typeface="メイリオ" panose="020B0604030504040204" pitchFamily="50" charset="-128"/>
                </a:rPr>
                <a:t>を調査</a:t>
              </a:r>
              <a:endParaRPr kumimoji="1" lang="en-US" altLang="ja-JP" sz="2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5" name="図 4"/>
            <p:cNvPicPr>
              <a:picLocks noChangeAspect="1"/>
            </p:cNvPicPr>
            <p:nvPr/>
          </p:nvPicPr>
          <p:blipFill rotWithShape="1">
            <a:blip r:embed="rId3"/>
            <a:srcRect l="57553" t="65329"/>
            <a:stretch/>
          </p:blipFill>
          <p:spPr>
            <a:xfrm>
              <a:off x="8459616" y="5236071"/>
              <a:ext cx="693909" cy="434498"/>
            </a:xfrm>
            <a:prstGeom prst="rect">
              <a:avLst/>
            </a:prstGeom>
          </p:spPr>
        </p:pic>
      </p:grpSp>
      <p:pic>
        <p:nvPicPr>
          <p:cNvPr id="2" name="図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2133" y="2328630"/>
            <a:ext cx="1706033" cy="1461849"/>
          </a:xfrm>
          <a:prstGeom prst="rect">
            <a:avLst/>
          </a:prstGeom>
        </p:spPr>
      </p:pic>
      <p:sp>
        <p:nvSpPr>
          <p:cNvPr id="8" name="テキスト ボックス 7"/>
          <p:cNvSpPr txBox="1"/>
          <p:nvPr/>
        </p:nvSpPr>
        <p:spPr>
          <a:xfrm>
            <a:off x="954001" y="5928321"/>
            <a:ext cx="8321504" cy="600164"/>
          </a:xfrm>
          <a:prstGeom prst="rect">
            <a:avLst/>
          </a:prstGeom>
          <a:noFill/>
        </p:spPr>
        <p:txBody>
          <a:bodyPr wrap="square" rtlCol="0">
            <a:spAutoFit/>
          </a:bodyPr>
          <a:lstStyle/>
          <a:p>
            <a:r>
              <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rPr>
              <a:t>※</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　調査対象：全事業本部の正社員</a:t>
            </a:r>
            <a:endPar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　　調査方法：</a:t>
            </a:r>
            <a:r>
              <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rPr>
              <a:t>Google</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フォームを用いたアンケート形式。</a:t>
            </a:r>
            <a:r>
              <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rPr>
              <a:t>2024</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年</a:t>
            </a:r>
            <a:r>
              <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rPr>
              <a:t>7</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月</a:t>
            </a:r>
            <a:r>
              <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rPr>
              <a:t>24</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日</a:t>
            </a:r>
            <a:r>
              <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rPr>
              <a:t>(</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水</a:t>
            </a:r>
            <a:r>
              <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rPr>
              <a:t>) </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 </a:t>
            </a:r>
            <a:r>
              <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rPr>
              <a:t>2024</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年</a:t>
            </a:r>
            <a:r>
              <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rPr>
              <a:t>8</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月</a:t>
            </a:r>
            <a:r>
              <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rPr>
              <a:t>7</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日</a:t>
            </a:r>
            <a:r>
              <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rPr>
              <a:t>(</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水</a:t>
            </a:r>
            <a:r>
              <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rPr>
              <a:t>)</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rPr>
              <a:t>2</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週間を対象。</a:t>
            </a:r>
            <a:endPar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　　回答数　：</a:t>
            </a:r>
            <a:r>
              <a:rPr kumimoji="1" lang="en-US" altLang="ja-JP" sz="1100" dirty="0">
                <a:solidFill>
                  <a:schemeClr val="tx1">
                    <a:lumMod val="85000"/>
                    <a:lumOff val="15000"/>
                  </a:schemeClr>
                </a:solidFill>
                <a:latin typeface="メイリオ" panose="020B0604030504040204" pitchFamily="50" charset="-128"/>
                <a:ea typeface="メイリオ" panose="020B0604030504040204" pitchFamily="50" charset="-128"/>
              </a:rPr>
              <a:t>553</a:t>
            </a:r>
            <a:r>
              <a:rPr kumimoji="1" lang="ja-JP" altLang="en-US" sz="1100" dirty="0">
                <a:solidFill>
                  <a:schemeClr val="tx1">
                    <a:lumMod val="85000"/>
                    <a:lumOff val="15000"/>
                  </a:schemeClr>
                </a:solidFill>
                <a:latin typeface="メイリオ" panose="020B0604030504040204" pitchFamily="50" charset="-128"/>
                <a:ea typeface="メイリオ" panose="020B0604030504040204" pitchFamily="50" charset="-128"/>
              </a:rPr>
              <a:t>件</a:t>
            </a:r>
          </a:p>
        </p:txBody>
      </p:sp>
    </p:spTree>
    <p:extLst>
      <p:ext uri="{BB962C8B-B14F-4D97-AF65-F5344CB8AC3E}">
        <p14:creationId xmlns:p14="http://schemas.microsoft.com/office/powerpoint/2010/main" val="2103862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6</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 </a:t>
            </a:r>
            <a:r>
              <a:rPr kumimoji="1" lang="ja-JP" altLang="en-US" dirty="0">
                <a:latin typeface="メイリオ" panose="020B0604030504040204" pitchFamily="50" charset="-128"/>
                <a:ea typeface="メイリオ" panose="020B0604030504040204" pitchFamily="50" charset="-128"/>
              </a:rPr>
              <a:t>テーマ選定理由</a:t>
            </a:r>
          </a:p>
        </p:txBody>
      </p:sp>
      <p:grpSp>
        <p:nvGrpSpPr>
          <p:cNvPr id="15" name="グループ化 14"/>
          <p:cNvGrpSpPr/>
          <p:nvPr/>
        </p:nvGrpSpPr>
        <p:grpSpPr>
          <a:xfrm>
            <a:off x="5117122" y="1997645"/>
            <a:ext cx="4171655" cy="831160"/>
            <a:chOff x="5827305" y="2005074"/>
            <a:chExt cx="2982271" cy="849659"/>
          </a:xfrm>
        </p:grpSpPr>
        <p:sp>
          <p:nvSpPr>
            <p:cNvPr id="2" name="テキスト ボックス 1"/>
            <p:cNvSpPr txBox="1"/>
            <p:nvPr/>
          </p:nvSpPr>
          <p:spPr>
            <a:xfrm>
              <a:off x="6328704" y="2005074"/>
              <a:ext cx="2480872" cy="597790"/>
            </a:xfrm>
            <a:prstGeom prst="rect">
              <a:avLst/>
            </a:prstGeom>
            <a:noFill/>
            <a:ln w="28575">
              <a:solidFill>
                <a:schemeClr val="bg2">
                  <a:lumMod val="60000"/>
                  <a:lumOff val="40000"/>
                </a:schemeClr>
              </a:solidFill>
            </a:ln>
          </p:spPr>
          <p:txBody>
            <a:bodyPr wrap="square" rtlCol="0">
              <a:spAutoFit/>
            </a:bodyPr>
            <a:lstStyle/>
            <a:p>
              <a:r>
                <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回の情報収集に</a:t>
              </a:r>
              <a:r>
                <a:rPr kumimoji="1" lang="en-US" altLang="ja-JP" sz="1600" dirty="0">
                  <a:solidFill>
                    <a:srgbClr val="EA0000"/>
                  </a:solidFill>
                  <a:latin typeface="メイリオ" panose="020B0604030504040204" pitchFamily="50" charset="-128"/>
                  <a:ea typeface="メイリオ" panose="020B0604030504040204" pitchFamily="50" charset="-128"/>
                </a:rPr>
                <a:t>30</a:t>
              </a:r>
              <a:r>
                <a:rPr kumimoji="1" lang="ja-JP" altLang="en-US" sz="1600" dirty="0">
                  <a:solidFill>
                    <a:srgbClr val="EA0000"/>
                  </a:solidFill>
                  <a:latin typeface="メイリオ" panose="020B0604030504040204" pitchFamily="50" charset="-128"/>
                  <a:ea typeface="メイリオ" panose="020B0604030504040204" pitchFamily="50" charset="-128"/>
                </a:rPr>
                <a:t>分以上</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の時間を</a:t>
              </a:r>
              <a:endPar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費やすことがある人は</a:t>
              </a:r>
              <a:r>
                <a:rPr kumimoji="1" lang="ja-JP" altLang="en-US" sz="1600" dirty="0">
                  <a:solidFill>
                    <a:srgbClr val="EA0000"/>
                  </a:solidFill>
                  <a:latin typeface="メイリオ" panose="020B0604030504040204" pitchFamily="50" charset="-128"/>
                  <a:ea typeface="メイリオ" panose="020B0604030504040204" pitchFamily="50" charset="-128"/>
                </a:rPr>
                <a:t>半数</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以上！</a:t>
              </a:r>
              <a:endPar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cxnSp>
          <p:nvCxnSpPr>
            <p:cNvPr id="17" name="直線コネクタ 16"/>
            <p:cNvCxnSpPr>
              <a:endCxn id="2" idx="1"/>
            </p:cNvCxnSpPr>
            <p:nvPr/>
          </p:nvCxnSpPr>
          <p:spPr>
            <a:xfrm flipV="1">
              <a:off x="5827305" y="2303970"/>
              <a:ext cx="501399" cy="550763"/>
            </a:xfrm>
            <a:prstGeom prst="line">
              <a:avLst/>
            </a:prstGeom>
            <a:ln w="2857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5" name="グループ化 4"/>
          <p:cNvGrpSpPr/>
          <p:nvPr/>
        </p:nvGrpSpPr>
        <p:grpSpPr>
          <a:xfrm>
            <a:off x="-69606" y="927946"/>
            <a:ext cx="9513277" cy="5747408"/>
            <a:chOff x="-69606" y="927946"/>
            <a:chExt cx="9513277" cy="5747408"/>
          </a:xfrm>
        </p:grpSpPr>
        <p:graphicFrame>
          <p:nvGraphicFramePr>
            <p:cNvPr id="16" name="グラフ 15">
              <a:extLst>
                <a:ext uri="{FF2B5EF4-FFF2-40B4-BE49-F238E27FC236}">
                  <a16:creationId xmlns:a16="http://schemas.microsoft.com/office/drawing/2014/main" id="{7B2B5581-E152-174C-8565-042386807F82}"/>
                </a:ext>
              </a:extLst>
            </p:cNvPr>
            <p:cNvGraphicFramePr>
              <a:graphicFrameLocks/>
            </p:cNvGraphicFramePr>
            <p:nvPr>
              <p:extLst>
                <p:ext uri="{D42A27DB-BD31-4B8C-83A1-F6EECF244321}">
                  <p14:modId xmlns:p14="http://schemas.microsoft.com/office/powerpoint/2010/main" val="2491476104"/>
                </p:ext>
              </p:extLst>
            </p:nvPr>
          </p:nvGraphicFramePr>
          <p:xfrm>
            <a:off x="-69606" y="1898680"/>
            <a:ext cx="9513277" cy="4776674"/>
          </p:xfrm>
          <a:graphic>
            <a:graphicData uri="http://schemas.openxmlformats.org/drawingml/2006/chart">
              <c:chart xmlns:c="http://schemas.openxmlformats.org/drawingml/2006/chart" xmlns:r="http://schemas.openxmlformats.org/officeDocument/2006/relationships" r:id="rId3"/>
            </a:graphicData>
          </a:graphic>
        </p:graphicFrame>
        <p:sp>
          <p:nvSpPr>
            <p:cNvPr id="8" name="テキスト ボックス 7"/>
            <p:cNvSpPr txBox="1"/>
            <p:nvPr/>
          </p:nvSpPr>
          <p:spPr>
            <a:xfrm>
              <a:off x="953999" y="927946"/>
              <a:ext cx="5484899" cy="369332"/>
            </a:xfrm>
            <a:prstGeom prst="rect">
              <a:avLst/>
            </a:prstGeom>
            <a:noFill/>
          </p:spPr>
          <p:txBody>
            <a:bodyPr wrap="square" rtlCol="0">
              <a:spAutoFit/>
            </a:bodyPr>
            <a:lstStyle/>
            <a:p>
              <a:pPr algn="ctr"/>
              <a:r>
                <a:rPr kumimoji="1" lang="en-US" altLang="ja-JP" sz="1800" u="sng"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rPr>
                <a:t>回の情報収集に費やす最大時間の調査結果</a:t>
              </a:r>
              <a:endParaRPr kumimoji="1" lang="ja-JP" altLang="en-US" sz="3200" u="sng"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2" name="円 11"/>
            <p:cNvSpPr/>
            <p:nvPr/>
          </p:nvSpPr>
          <p:spPr>
            <a:xfrm>
              <a:off x="1445068" y="1954787"/>
              <a:ext cx="4104228" cy="4104228"/>
            </a:xfrm>
            <a:prstGeom prst="pie">
              <a:avLst>
                <a:gd name="adj1" fmla="val 16203995"/>
                <a:gd name="adj2" fmla="val 6920398"/>
              </a:avLst>
            </a:prstGeom>
            <a:noFill/>
            <a:ln w="5715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8" name="テキスト ボックス 17"/>
            <p:cNvSpPr txBox="1"/>
            <p:nvPr/>
          </p:nvSpPr>
          <p:spPr>
            <a:xfrm>
              <a:off x="3639979" y="2836688"/>
              <a:ext cx="4854892" cy="3570208"/>
            </a:xfrm>
            <a:prstGeom prst="rect">
              <a:avLst/>
            </a:prstGeom>
            <a:noFill/>
          </p:spPr>
          <p:txBody>
            <a:bodyPr wrap="square" rtlCol="0">
              <a:spAutoFit/>
            </a:bodyPr>
            <a:lstStyle/>
            <a:p>
              <a:pPr algn="ctr"/>
              <a:r>
                <a:rPr kumimoji="1" lang="en-US" altLang="ja-JP" sz="6000" b="1" dirty="0">
                  <a:solidFill>
                    <a:schemeClr val="tx1">
                      <a:lumMod val="85000"/>
                      <a:lumOff val="15000"/>
                    </a:schemeClr>
                  </a:solidFill>
                  <a:latin typeface="メイリオ" panose="020B0604030504040204" pitchFamily="50" charset="-128"/>
                  <a:ea typeface="メイリオ" panose="020B0604030504040204" pitchFamily="50" charset="-128"/>
                </a:rPr>
                <a:t>30</a:t>
              </a:r>
              <a:r>
                <a:rPr kumimoji="1" lang="ja-JP" altLang="en-US" sz="6000" b="1" dirty="0">
                  <a:solidFill>
                    <a:schemeClr val="tx1">
                      <a:lumMod val="85000"/>
                      <a:lumOff val="15000"/>
                    </a:schemeClr>
                  </a:solidFill>
                  <a:latin typeface="メイリオ" panose="020B0604030504040204" pitchFamily="50" charset="-128"/>
                  <a:ea typeface="メイリオ" panose="020B0604030504040204" pitchFamily="50" charset="-128"/>
                </a:rPr>
                <a:t>分以上</a:t>
              </a:r>
              <a:endParaRPr kumimoji="1" lang="en-US" altLang="ja-JP" sz="6000" b="1"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6000" b="1" dirty="0">
                  <a:solidFill>
                    <a:schemeClr val="tx1">
                      <a:lumMod val="85000"/>
                      <a:lumOff val="15000"/>
                    </a:schemeClr>
                  </a:solidFill>
                  <a:latin typeface="メイリオ" panose="020B0604030504040204" pitchFamily="50" charset="-128"/>
                  <a:ea typeface="メイリオ" panose="020B0604030504040204" pitchFamily="50" charset="-128"/>
                </a:rPr>
                <a:t>約</a:t>
              </a:r>
              <a:r>
                <a:rPr kumimoji="1" lang="en-US" altLang="ja-JP" sz="16600" b="1" dirty="0">
                  <a:solidFill>
                    <a:schemeClr val="tx1">
                      <a:lumMod val="85000"/>
                      <a:lumOff val="15000"/>
                    </a:schemeClr>
                  </a:solidFill>
                  <a:latin typeface="メイリオ" panose="020B0604030504040204" pitchFamily="50" charset="-128"/>
                  <a:ea typeface="メイリオ" panose="020B0604030504040204" pitchFamily="50" charset="-128"/>
                </a:rPr>
                <a:t>58</a:t>
              </a:r>
              <a:r>
                <a:rPr kumimoji="1" lang="en-US" altLang="ja-JP" sz="6000" b="1"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138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1364457" y="1362129"/>
              <a:ext cx="4523964" cy="584775"/>
            </a:xfrm>
            <a:prstGeom prst="rect">
              <a:avLst/>
            </a:prstGeom>
            <a:noFill/>
          </p:spPr>
          <p:txBody>
            <a:bodyPr wrap="square" rtlCol="0">
              <a:spAutoFit/>
            </a:bodyPr>
            <a:lstStyle/>
            <a:p>
              <a:r>
                <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rPr>
                <a:t>Q.</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 </a:t>
              </a:r>
              <a:r>
                <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回の情報収集に費やす時間について、</a:t>
              </a:r>
              <a:endPar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　多いときはどのくらい時間がかかりますか？</a:t>
              </a:r>
              <a:endPar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3030434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12" name="テキスト ボックス 11"/>
          <p:cNvSpPr txBox="1"/>
          <p:nvPr/>
        </p:nvSpPr>
        <p:spPr>
          <a:xfrm>
            <a:off x="1426162" y="2748820"/>
            <a:ext cx="1790700" cy="369332"/>
          </a:xfrm>
          <a:prstGeom prst="rect">
            <a:avLst/>
          </a:prstGeom>
          <a:noFill/>
        </p:spPr>
        <p:txBody>
          <a:bodyPr wrap="square" rtlCol="0">
            <a:spAutoFit/>
          </a:bodyPr>
          <a:lstStyle/>
          <a:p>
            <a:pPr algn="ct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調査結果より</a:t>
            </a:r>
            <a:r>
              <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3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7</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 </a:t>
            </a:r>
            <a:r>
              <a:rPr kumimoji="1" lang="ja-JP" altLang="en-US" dirty="0">
                <a:latin typeface="メイリオ" panose="020B0604030504040204" pitchFamily="50" charset="-128"/>
                <a:ea typeface="メイリオ" panose="020B0604030504040204" pitchFamily="50" charset="-128"/>
              </a:rPr>
              <a:t>テーマ選定理由</a:t>
            </a:r>
          </a:p>
        </p:txBody>
      </p:sp>
      <p:sp>
        <p:nvSpPr>
          <p:cNvPr id="10" name="テキスト ボックス 9"/>
          <p:cNvSpPr txBox="1"/>
          <p:nvPr/>
        </p:nvSpPr>
        <p:spPr>
          <a:xfrm>
            <a:off x="1426162" y="3250885"/>
            <a:ext cx="7451138" cy="1520586"/>
          </a:xfrm>
          <a:prstGeom prst="rect">
            <a:avLst/>
          </a:prstGeom>
          <a:solidFill>
            <a:srgbClr val="E7EFF9"/>
          </a:solidFill>
        </p:spPr>
        <p:txBody>
          <a:bodyPr wrap="square" tIns="180000" rtlCol="0">
            <a:spAutoFit/>
          </a:bodyPr>
          <a:lstStyle/>
          <a:p>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社内でも情報収集に費やす時間</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削減は</a:t>
            </a:r>
            <a:endPar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6000" b="1" dirty="0">
                <a:solidFill>
                  <a:srgbClr val="EA0000"/>
                </a:solidFill>
                <a:latin typeface="メイリオ" panose="020B0604030504040204" pitchFamily="50" charset="-128"/>
                <a:ea typeface="メイリオ" panose="020B0604030504040204" pitchFamily="50" charset="-128"/>
              </a:rPr>
              <a:t>業務全体</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6000" b="1" dirty="0">
                <a:solidFill>
                  <a:srgbClr val="EA0000"/>
                </a:solidFill>
                <a:latin typeface="メイリオ" panose="020B0604030504040204" pitchFamily="50" charset="-128"/>
                <a:ea typeface="メイリオ" panose="020B0604030504040204" pitchFamily="50" charset="-128"/>
              </a:rPr>
              <a:t>改善</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に効果的！</a:t>
            </a:r>
            <a:endPar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7" name="図 6"/>
          <p:cNvPicPr>
            <a:picLocks noChangeAspect="1"/>
          </p:cNvPicPr>
          <p:nvPr/>
        </p:nvPicPr>
        <p:blipFill rotWithShape="1">
          <a:blip r:embed="rId3">
            <a:extLst>
              <a:ext uri="{28A0092B-C50C-407E-A947-70E740481C1C}">
                <a14:useLocalDpi xmlns:a14="http://schemas.microsoft.com/office/drawing/2010/main" val="0"/>
              </a:ext>
            </a:extLst>
          </a:blip>
          <a:srcRect l="-371" t="-1153" r="47688" b="50768"/>
          <a:stretch/>
        </p:blipFill>
        <p:spPr>
          <a:xfrm>
            <a:off x="7768596" y="4844699"/>
            <a:ext cx="1657343" cy="1530650"/>
          </a:xfrm>
          <a:prstGeom prst="rect">
            <a:avLst/>
          </a:prstGeom>
        </p:spPr>
      </p:pic>
      <p:sp>
        <p:nvSpPr>
          <p:cNvPr id="9" name="テキスト ボックス 8"/>
          <p:cNvSpPr txBox="1"/>
          <p:nvPr/>
        </p:nvSpPr>
        <p:spPr>
          <a:xfrm>
            <a:off x="953999" y="927946"/>
            <a:ext cx="5484899" cy="369332"/>
          </a:xfrm>
          <a:prstGeom prst="rect">
            <a:avLst/>
          </a:prstGeom>
          <a:noFill/>
        </p:spPr>
        <p:txBody>
          <a:bodyPr wrap="square" rtlCol="0">
            <a:spAutoFit/>
          </a:bodyPr>
          <a:lstStyle/>
          <a:p>
            <a:pPr algn="ctr"/>
            <a:r>
              <a:rPr kumimoji="1" lang="en-US" altLang="ja-JP" sz="1800" u="sng"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rPr>
              <a:t>回の情報収集に費やす最大時間の調査結果</a:t>
            </a:r>
            <a:endParaRPr kumimoji="1" lang="ja-JP" altLang="en-US" sz="3200" u="sng"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1426162" y="3269935"/>
            <a:ext cx="7451138" cy="1520586"/>
          </a:xfrm>
          <a:prstGeom prst="rect">
            <a:avLst/>
          </a:prstGeom>
          <a:solidFill>
            <a:srgbClr val="E7EFF9"/>
          </a:solidFill>
        </p:spPr>
        <p:txBody>
          <a:bodyPr wrap="square" tIns="180000" rtlCol="0">
            <a:spAutoFit/>
          </a:bodyPr>
          <a:lstStyle/>
          <a:p>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社内でも情報収集に費やす時間</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削減は</a:t>
            </a:r>
            <a:endPar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6000" b="1" dirty="0">
                <a:solidFill>
                  <a:srgbClr val="EA0000"/>
                </a:solidFill>
                <a:latin typeface="メイリオ" panose="020B0604030504040204" pitchFamily="50" charset="-128"/>
                <a:ea typeface="メイリオ" panose="020B0604030504040204" pitchFamily="50" charset="-128"/>
              </a:rPr>
              <a:t>業務全体</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の</a:t>
            </a:r>
            <a:r>
              <a:rPr kumimoji="1" lang="ja-JP" altLang="en-US" sz="6000" b="1" dirty="0">
                <a:solidFill>
                  <a:srgbClr val="EA0000"/>
                </a:solidFill>
                <a:latin typeface="メイリオ" panose="020B0604030504040204" pitchFamily="50" charset="-128"/>
                <a:ea typeface="メイリオ" panose="020B0604030504040204" pitchFamily="50" charset="-128"/>
              </a:rPr>
              <a:t>改善</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に効果的！</a:t>
            </a:r>
            <a:endParaRPr kumimoji="1" lang="en-US" altLang="ja-JP" sz="24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4"/>
          <a:stretch>
            <a:fillRect/>
          </a:stretch>
        </p:blipFill>
        <p:spPr>
          <a:xfrm>
            <a:off x="6067425" y="1297278"/>
            <a:ext cx="3064238" cy="2156752"/>
          </a:xfrm>
          <a:prstGeom prst="rect">
            <a:avLst/>
          </a:prstGeom>
        </p:spPr>
      </p:pic>
    </p:spTree>
    <p:extLst>
      <p:ext uri="{BB962C8B-B14F-4D97-AF65-F5344CB8AC3E}">
        <p14:creationId xmlns:p14="http://schemas.microsoft.com/office/powerpoint/2010/main" val="2085973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aphicFrame>
        <p:nvGraphicFramePr>
          <p:cNvPr id="16" name="グラフ 15"/>
          <p:cNvGraphicFramePr>
            <a:graphicFrameLocks/>
          </p:cNvGraphicFramePr>
          <p:nvPr>
            <p:extLst>
              <p:ext uri="{D42A27DB-BD31-4B8C-83A1-F6EECF244321}">
                <p14:modId xmlns:p14="http://schemas.microsoft.com/office/powerpoint/2010/main" val="2598851218"/>
              </p:ext>
            </p:extLst>
          </p:nvPr>
        </p:nvGraphicFramePr>
        <p:xfrm>
          <a:off x="720838" y="844781"/>
          <a:ext cx="8934450" cy="5733736"/>
        </p:xfrm>
        <a:graphic>
          <a:graphicData uri="http://schemas.openxmlformats.org/drawingml/2006/chart">
            <c:chart xmlns:c="http://schemas.openxmlformats.org/drawingml/2006/chart" xmlns:r="http://schemas.openxmlformats.org/officeDocument/2006/relationships" r:id="rId3"/>
          </a:graphicData>
        </a:graphic>
      </p:graphicFrame>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8</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 </a:t>
            </a:r>
            <a:r>
              <a:rPr kumimoji="1" lang="ja-JP" altLang="en-US" dirty="0">
                <a:latin typeface="メイリオ" panose="020B0604030504040204" pitchFamily="50" charset="-128"/>
                <a:ea typeface="メイリオ" panose="020B0604030504040204" pitchFamily="50" charset="-128"/>
              </a:rPr>
              <a:t>テーマ選定理由</a:t>
            </a:r>
          </a:p>
        </p:txBody>
      </p:sp>
      <p:sp>
        <p:nvSpPr>
          <p:cNvPr id="6" name="円 5"/>
          <p:cNvSpPr/>
          <p:nvPr/>
        </p:nvSpPr>
        <p:spPr>
          <a:xfrm>
            <a:off x="954001" y="1916107"/>
            <a:ext cx="4094895" cy="4094895"/>
          </a:xfrm>
          <a:prstGeom prst="pie">
            <a:avLst>
              <a:gd name="adj1" fmla="val 16204942"/>
              <a:gd name="adj2" fmla="val 8567607"/>
            </a:avLst>
          </a:prstGeom>
          <a:noFill/>
          <a:ln w="57150">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9" name="テキスト ボックス 2"/>
          <p:cNvSpPr txBox="1"/>
          <p:nvPr/>
        </p:nvSpPr>
        <p:spPr>
          <a:xfrm>
            <a:off x="3911600" y="1468270"/>
            <a:ext cx="6477030" cy="369332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kumimoji="1" lang="en-US" altLang="ja-JP" sz="4800" b="1"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4800" b="1" dirty="0">
                <a:solidFill>
                  <a:schemeClr val="tx1">
                    <a:lumMod val="85000"/>
                    <a:lumOff val="15000"/>
                  </a:schemeClr>
                </a:solidFill>
                <a:latin typeface="メイリオ" panose="020B0604030504040204" pitchFamily="50" charset="-128"/>
                <a:ea typeface="メイリオ" panose="020B0604030504040204" pitchFamily="50" charset="-128"/>
              </a:rPr>
              <a:t>検索ツール</a:t>
            </a:r>
            <a:r>
              <a:rPr kumimoji="1" lang="ja-JP" altLang="en-US" sz="4000" b="1" dirty="0">
                <a:solidFill>
                  <a:schemeClr val="tx1">
                    <a:lumMod val="85000"/>
                    <a:lumOff val="15000"/>
                  </a:schemeClr>
                </a:solidFill>
                <a:latin typeface="メイリオ" panose="020B0604030504040204" pitchFamily="50" charset="-128"/>
                <a:ea typeface="メイリオ" panose="020B0604030504040204" pitchFamily="50" charset="-128"/>
              </a:rPr>
              <a:t>で</a:t>
            </a:r>
            <a:endParaRPr kumimoji="1" lang="en-US" altLang="ja-JP" sz="4800" b="1"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4800" b="1" dirty="0">
                <a:solidFill>
                  <a:schemeClr val="tx1">
                    <a:lumMod val="85000"/>
                    <a:lumOff val="15000"/>
                  </a:schemeClr>
                </a:solidFill>
                <a:latin typeface="メイリオ" panose="020B0604030504040204" pitchFamily="50" charset="-128"/>
                <a:ea typeface="メイリオ" panose="020B0604030504040204" pitchFamily="50" charset="-128"/>
              </a:rPr>
              <a:t>解決できる課題</a:t>
            </a:r>
            <a:r>
              <a:rPr kumimoji="1" lang="en-US" altLang="ja-JP" b="1" dirty="0">
                <a:solidFill>
                  <a:schemeClr val="tx1">
                    <a:lumMod val="85000"/>
                    <a:lumOff val="15000"/>
                  </a:schemeClr>
                </a:solidFill>
                <a:latin typeface="メイリオ" panose="020B0604030504040204" pitchFamily="50" charset="-128"/>
                <a:ea typeface="メイリオ" panose="020B0604030504040204" pitchFamily="50" charset="-128"/>
              </a:rPr>
              <a:t>(※1)</a:t>
            </a:r>
            <a:endParaRPr kumimoji="1" lang="en-US" altLang="ja-JP" sz="4000" b="1"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5400" b="1" dirty="0">
                <a:solidFill>
                  <a:schemeClr val="tx1">
                    <a:lumMod val="85000"/>
                    <a:lumOff val="15000"/>
                  </a:schemeClr>
                </a:solidFill>
                <a:latin typeface="メイリオ" panose="020B0604030504040204" pitchFamily="50" charset="-128"/>
                <a:ea typeface="メイリオ" panose="020B0604030504040204" pitchFamily="50" charset="-128"/>
              </a:rPr>
              <a:t>約</a:t>
            </a:r>
            <a:r>
              <a:rPr kumimoji="1" lang="en-US" altLang="ja-JP" sz="13800" b="1" dirty="0">
                <a:solidFill>
                  <a:schemeClr val="tx1">
                    <a:lumMod val="85000"/>
                    <a:lumOff val="15000"/>
                  </a:schemeClr>
                </a:solidFill>
                <a:latin typeface="メイリオ" panose="020B0604030504040204" pitchFamily="50" charset="-128"/>
                <a:ea typeface="メイリオ" panose="020B0604030504040204" pitchFamily="50" charset="-128"/>
              </a:rPr>
              <a:t>65</a:t>
            </a:r>
            <a:r>
              <a:rPr kumimoji="1" lang="en-US" altLang="ja-JP" sz="5400" b="1"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115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995364" y="928461"/>
            <a:ext cx="4343398" cy="369332"/>
          </a:xfrm>
          <a:prstGeom prst="rect">
            <a:avLst/>
          </a:prstGeom>
          <a:noFill/>
        </p:spPr>
        <p:txBody>
          <a:bodyPr wrap="square" rtlCol="0">
            <a:spAutoFit/>
          </a:bodyPr>
          <a:lstStyle/>
          <a:p>
            <a:pPr algn="ctr"/>
            <a:r>
              <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rPr>
              <a:t>情報収集における課題の調査結果</a:t>
            </a:r>
          </a:p>
        </p:txBody>
      </p:sp>
      <p:sp>
        <p:nvSpPr>
          <p:cNvPr id="11" name="テキスト ボックス 10"/>
          <p:cNvSpPr txBox="1"/>
          <p:nvPr/>
        </p:nvSpPr>
        <p:spPr>
          <a:xfrm>
            <a:off x="1364457" y="1362129"/>
            <a:ext cx="3684439" cy="584775"/>
          </a:xfrm>
          <a:prstGeom prst="rect">
            <a:avLst/>
          </a:prstGeom>
          <a:noFill/>
        </p:spPr>
        <p:txBody>
          <a:bodyPr wrap="square" rtlCol="0">
            <a:spAutoFit/>
          </a:bodyPr>
          <a:lstStyle/>
          <a:p>
            <a:r>
              <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rPr>
              <a:t>Q.</a:t>
            </a:r>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情報収集の際に困ったことや</a:t>
            </a:r>
            <a:endParaRPr kumimoji="1" lang="en-US" altLang="ja-JP" sz="16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　時間がかかる理由を教えて下さい。</a:t>
            </a:r>
            <a:endPar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96197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pic>
        <p:nvPicPr>
          <p:cNvPr id="16" name="図 15"/>
          <p:cNvPicPr>
            <a:picLocks noChangeAspect="1"/>
          </p:cNvPicPr>
          <p:nvPr/>
        </p:nvPicPr>
        <p:blipFill rotWithShape="1">
          <a:blip r:embed="rId3">
            <a:extLst>
              <a:ext uri="{28A0092B-C50C-407E-A947-70E740481C1C}">
                <a14:useLocalDpi xmlns:a14="http://schemas.microsoft.com/office/drawing/2010/main" val="0"/>
              </a:ext>
            </a:extLst>
          </a:blip>
          <a:srcRect l="-371" t="-1153" r="47688" b="50768"/>
          <a:stretch/>
        </p:blipFill>
        <p:spPr>
          <a:xfrm>
            <a:off x="7768596" y="4844699"/>
            <a:ext cx="1657343" cy="1530650"/>
          </a:xfrm>
          <a:prstGeom prst="rect">
            <a:avLst/>
          </a:prstGeom>
        </p:spPr>
      </p:pic>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9</a:t>
            </a:fld>
            <a:endParaRPr dirty="0"/>
          </a:p>
        </p:txBody>
      </p:sp>
      <p:sp>
        <p:nvSpPr>
          <p:cNvPr id="13" name="タイトル 2"/>
          <p:cNvSpPr>
            <a:spLocks noGrp="1"/>
          </p:cNvSpPr>
          <p:nvPr>
            <p:ph type="title"/>
          </p:nvPr>
        </p:nvSpPr>
        <p:spPr/>
        <p:txBody>
          <a:bodyPr/>
          <a:lstStyle/>
          <a:p>
            <a:r>
              <a:rPr kumimoji="1" lang="en-US" altLang="ja-JP" dirty="0">
                <a:latin typeface="メイリオ" panose="020B0604030504040204" pitchFamily="50" charset="-128"/>
                <a:ea typeface="メイリオ" panose="020B0604030504040204" pitchFamily="50" charset="-128"/>
              </a:rPr>
              <a:t>1. </a:t>
            </a:r>
            <a:r>
              <a:rPr kumimoji="1" lang="ja-JP" altLang="en-US" dirty="0">
                <a:latin typeface="メイリオ" panose="020B0604030504040204" pitchFamily="50" charset="-128"/>
                <a:ea typeface="メイリオ" panose="020B0604030504040204" pitchFamily="50" charset="-128"/>
              </a:rPr>
              <a:t>テーマ選定理由</a:t>
            </a:r>
          </a:p>
        </p:txBody>
      </p:sp>
      <p:sp>
        <p:nvSpPr>
          <p:cNvPr id="10" name="テキスト ボックス 9"/>
          <p:cNvSpPr txBox="1"/>
          <p:nvPr/>
        </p:nvSpPr>
        <p:spPr>
          <a:xfrm>
            <a:off x="1426162" y="3250885"/>
            <a:ext cx="7451138" cy="1520586"/>
          </a:xfrm>
          <a:prstGeom prst="rect">
            <a:avLst/>
          </a:prstGeom>
          <a:solidFill>
            <a:srgbClr val="E7EFF9"/>
          </a:solidFill>
        </p:spPr>
        <p:txBody>
          <a:bodyPr wrap="square" tIns="180000" rtlCol="0">
            <a:spAutoFit/>
          </a:bodyPr>
          <a:lstStyle/>
          <a:p>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情報収集における課題解決に</a:t>
            </a:r>
          </a:p>
          <a:p>
            <a:r>
              <a:rPr kumimoji="1" lang="en-US" altLang="ja-JP" sz="6000" b="1" dirty="0">
                <a:solidFill>
                  <a:schemeClr val="tx1">
                    <a:lumMod val="85000"/>
                    <a:lumOff val="15000"/>
                  </a:schemeClr>
                </a:solidFill>
                <a:latin typeface="メイリオ" panose="020B0604030504040204" pitchFamily="50" charset="-128"/>
                <a:ea typeface="メイリオ" panose="020B0604030504040204" pitchFamily="50" charset="-128"/>
              </a:rPr>
              <a:t>AI</a:t>
            </a:r>
            <a:r>
              <a:rPr kumimoji="1" lang="ja-JP" altLang="en-US" sz="6000" b="1" dirty="0">
                <a:solidFill>
                  <a:schemeClr val="tx1">
                    <a:lumMod val="85000"/>
                    <a:lumOff val="15000"/>
                  </a:schemeClr>
                </a:solidFill>
                <a:latin typeface="メイリオ" panose="020B0604030504040204" pitchFamily="50" charset="-128"/>
                <a:ea typeface="メイリオ" panose="020B0604030504040204" pitchFamily="50" charset="-128"/>
              </a:rPr>
              <a:t>検索ツール</a:t>
            </a:r>
            <a:r>
              <a:rPr kumimoji="1" lang="ja-JP" altLang="en-US" sz="2400" dirty="0">
                <a:solidFill>
                  <a:schemeClr val="tx1">
                    <a:lumMod val="85000"/>
                    <a:lumOff val="15000"/>
                  </a:schemeClr>
                </a:solidFill>
                <a:latin typeface="メイリオ" panose="020B0604030504040204" pitchFamily="50" charset="-128"/>
                <a:ea typeface="メイリオ" panose="020B0604030504040204" pitchFamily="50" charset="-128"/>
              </a:rPr>
              <a:t>は</a:t>
            </a:r>
            <a:r>
              <a:rPr kumimoji="1" lang="ja-JP" altLang="en-US" sz="6000" b="1" dirty="0">
                <a:solidFill>
                  <a:srgbClr val="EA0000"/>
                </a:solidFill>
                <a:latin typeface="メイリオ" panose="020B0604030504040204" pitchFamily="50" charset="-128"/>
                <a:ea typeface="メイリオ" panose="020B0604030504040204" pitchFamily="50" charset="-128"/>
              </a:rPr>
              <a:t>有効</a:t>
            </a:r>
            <a:r>
              <a:rPr kumimoji="1" lang="en-US" altLang="ja-JP" sz="6000" b="1" dirty="0">
                <a:solidFill>
                  <a:srgbClr val="EA0000"/>
                </a:solidFill>
                <a:latin typeface="メイリオ" panose="020B0604030504040204" pitchFamily="50" charset="-128"/>
                <a:ea typeface="メイリオ" panose="020B0604030504040204" pitchFamily="50" charset="-128"/>
              </a:rPr>
              <a:t>!</a:t>
            </a:r>
            <a:endParaRPr kumimoji="1" lang="ja-JP" altLang="en-US" sz="2400" dirty="0">
              <a:solidFill>
                <a:srgbClr val="EA0000"/>
              </a:solidFill>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995364" y="928461"/>
            <a:ext cx="4343398" cy="369332"/>
          </a:xfrm>
          <a:prstGeom prst="rect">
            <a:avLst/>
          </a:prstGeom>
          <a:noFill/>
        </p:spPr>
        <p:txBody>
          <a:bodyPr wrap="square" rtlCol="0">
            <a:spAutoFit/>
          </a:bodyPr>
          <a:lstStyle/>
          <a:p>
            <a:pPr algn="ctr"/>
            <a:r>
              <a:rPr kumimoji="1" lang="ja-JP" altLang="en-US" sz="1800" u="sng" dirty="0">
                <a:solidFill>
                  <a:schemeClr val="tx1">
                    <a:lumMod val="85000"/>
                    <a:lumOff val="15000"/>
                  </a:schemeClr>
                </a:solidFill>
                <a:latin typeface="メイリオ" panose="020B0604030504040204" pitchFamily="50" charset="-128"/>
                <a:ea typeface="メイリオ" panose="020B0604030504040204" pitchFamily="50" charset="-128"/>
              </a:rPr>
              <a:t>情報収集における課題の調査結果</a:t>
            </a:r>
          </a:p>
        </p:txBody>
      </p:sp>
      <p:sp>
        <p:nvSpPr>
          <p:cNvPr id="20" name="テキスト ボックス 19"/>
          <p:cNvSpPr txBox="1"/>
          <p:nvPr/>
        </p:nvSpPr>
        <p:spPr>
          <a:xfrm>
            <a:off x="1426162" y="2748820"/>
            <a:ext cx="1790700" cy="369332"/>
          </a:xfrm>
          <a:prstGeom prst="rect">
            <a:avLst/>
          </a:prstGeom>
          <a:noFill/>
        </p:spPr>
        <p:txBody>
          <a:bodyPr wrap="square" rtlCol="0">
            <a:spAutoFit/>
          </a:bodyPr>
          <a:lstStyle/>
          <a:p>
            <a:pPr algn="ct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調査結果より</a:t>
            </a:r>
            <a:r>
              <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3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a:blip r:embed="rId4"/>
          <a:stretch>
            <a:fillRect/>
          </a:stretch>
        </p:blipFill>
        <p:spPr>
          <a:xfrm>
            <a:off x="5467105" y="1229710"/>
            <a:ext cx="3410195" cy="2021175"/>
          </a:xfrm>
          <a:prstGeom prst="rect">
            <a:avLst/>
          </a:prstGeom>
        </p:spPr>
      </p:pic>
    </p:spTree>
    <p:extLst>
      <p:ext uri="{BB962C8B-B14F-4D97-AF65-F5344CB8AC3E}">
        <p14:creationId xmlns:p14="http://schemas.microsoft.com/office/powerpoint/2010/main" val="3882525940"/>
      </p:ext>
    </p:extLst>
  </p:cSld>
  <p:clrMapOvr>
    <a:masterClrMapping/>
  </p:clrMapOvr>
</p:sld>
</file>

<file path=ppt/theme/theme1.xml><?xml version="1.0" encoding="utf-8"?>
<a:theme xmlns:a="http://schemas.openxmlformats.org/drawingml/2006/main" name="Office テーマ">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5078</Words>
  <Application>Microsoft Office PowerPoint</Application>
  <PresentationFormat>A4 210 x 297 mm</PresentationFormat>
  <Paragraphs>553</Paragraphs>
  <Slides>45</Slides>
  <Notes>43</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45</vt:i4>
      </vt:variant>
    </vt:vector>
  </HeadingPairs>
  <TitlesOfParts>
    <vt:vector size="54" baseType="lpstr">
      <vt:lpstr>ＭＳ Ｐゴシック</vt:lpstr>
      <vt:lpstr>Noto Sans Symbols</vt:lpstr>
      <vt:lpstr>メイリオ</vt:lpstr>
      <vt:lpstr>游明朝</vt:lpstr>
      <vt:lpstr>Arial</vt:lpstr>
      <vt:lpstr>Calibri</vt:lpstr>
      <vt:lpstr>Cambria Math</vt:lpstr>
      <vt:lpstr>Wingdings</vt:lpstr>
      <vt:lpstr>Office テーマ</vt:lpstr>
      <vt:lpstr>PowerPoint プレゼンテーション</vt:lpstr>
      <vt:lpstr>アジェンダ</vt:lpstr>
      <vt:lpstr>1. テーマ選定理由</vt:lpstr>
      <vt:lpstr>1. テーマ選定理由</vt:lpstr>
      <vt:lpstr>1. テーマ選定理由</vt:lpstr>
      <vt:lpstr>1. テーマ選定理由</vt:lpstr>
      <vt:lpstr>1. テーマ選定理由</vt:lpstr>
      <vt:lpstr>1. テーマ選定理由</vt:lpstr>
      <vt:lpstr>1. テーマ選定理由</vt:lpstr>
      <vt:lpstr>1. テーマ選定理由</vt:lpstr>
      <vt:lpstr>1. テーマ選定理由</vt:lpstr>
      <vt:lpstr>1. テーマ選定理由</vt:lpstr>
      <vt:lpstr>2. AI検索ツールの検討</vt:lpstr>
      <vt:lpstr>2. AI検索ツールの検討</vt:lpstr>
      <vt:lpstr>2. AI検索ツールの検討</vt:lpstr>
      <vt:lpstr>2. AI検索ツールの検討</vt:lpstr>
      <vt:lpstr>3. Atlassian Intelligenceの検索機能の活用</vt:lpstr>
      <vt:lpstr>3. Atlassian Intelligenceの検索機能の活用</vt:lpstr>
      <vt:lpstr>3. Atlassian Intelligenceの検索機能の活用</vt:lpstr>
      <vt:lpstr>3. Atlassian Intelligenceの検索機能の活用</vt:lpstr>
      <vt:lpstr>3. Atlassian Intelligenceの検索機能の活用</vt:lpstr>
      <vt:lpstr>4. アプリ開発</vt:lpstr>
      <vt:lpstr>4. アプリ開発</vt:lpstr>
      <vt:lpstr>4. アプリ開発</vt:lpstr>
      <vt:lpstr>5. アプリ検証</vt:lpstr>
      <vt:lpstr>5. アプリ検証</vt:lpstr>
      <vt:lpstr>5. アプリ検証</vt:lpstr>
      <vt:lpstr>5. アプリ検証</vt:lpstr>
      <vt:lpstr>6. 検索精度の分析</vt:lpstr>
      <vt:lpstr>6. 検索精度の分析</vt:lpstr>
      <vt:lpstr>6. 検索精度の分析</vt:lpstr>
      <vt:lpstr>6. 検索精度の分析</vt:lpstr>
      <vt:lpstr>6. 検索精度の分析</vt:lpstr>
      <vt:lpstr>6. 検索精度の分析</vt:lpstr>
      <vt:lpstr>7. AI精度向上への対応策</vt:lpstr>
      <vt:lpstr>7. AI精度向上への対応策</vt:lpstr>
      <vt:lpstr>8. 改善効果</vt:lpstr>
      <vt:lpstr>8. 改善効果</vt:lpstr>
      <vt:lpstr>9. 今後の取り組み</vt:lpstr>
      <vt:lpstr>9. 今後の取り組み</vt:lpstr>
      <vt:lpstr>10. まとめと今後の展望</vt:lpstr>
      <vt:lpstr>10. まとめと今後の展望</vt:lpstr>
      <vt:lpstr>10. まとめと今後の展望</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2023-11-09T08:30:16Z</dcterms:created>
  <dcterms:modified xsi:type="dcterms:W3CDTF">2024-10-06T22:06:28Z</dcterms:modified>
</cp:coreProperties>
</file>