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36"/>
  </p:notesMasterIdLst>
  <p:sldIdLst>
    <p:sldId id="256" r:id="rId2"/>
    <p:sldId id="309" r:id="rId3"/>
    <p:sldId id="291" r:id="rId4"/>
    <p:sldId id="263" r:id="rId5"/>
    <p:sldId id="264" r:id="rId6"/>
    <p:sldId id="293" r:id="rId7"/>
    <p:sldId id="294" r:id="rId8"/>
    <p:sldId id="284" r:id="rId9"/>
    <p:sldId id="267" r:id="rId10"/>
    <p:sldId id="295" r:id="rId11"/>
    <p:sldId id="298" r:id="rId12"/>
    <p:sldId id="275" r:id="rId13"/>
    <p:sldId id="276" r:id="rId14"/>
    <p:sldId id="297" r:id="rId15"/>
    <p:sldId id="277" r:id="rId16"/>
    <p:sldId id="281" r:id="rId17"/>
    <p:sldId id="279" r:id="rId18"/>
    <p:sldId id="278" r:id="rId19"/>
    <p:sldId id="282" r:id="rId20"/>
    <p:sldId id="299" r:id="rId21"/>
    <p:sldId id="280" r:id="rId22"/>
    <p:sldId id="300" r:id="rId23"/>
    <p:sldId id="283" r:id="rId24"/>
    <p:sldId id="285" r:id="rId25"/>
    <p:sldId id="307" r:id="rId26"/>
    <p:sldId id="304" r:id="rId27"/>
    <p:sldId id="308" r:id="rId28"/>
    <p:sldId id="305" r:id="rId29"/>
    <p:sldId id="303" r:id="rId30"/>
    <p:sldId id="306" r:id="rId31"/>
    <p:sldId id="288" r:id="rId32"/>
    <p:sldId id="289" r:id="rId33"/>
    <p:sldId id="290" r:id="rId34"/>
    <p:sldId id="262" r:id="rId35"/>
  </p:sldIdLst>
  <p:sldSz cx="9906000" cy="6858000" type="A4"/>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62">
          <p15:clr>
            <a:srgbClr val="A4A3A4"/>
          </p15:clr>
        </p15:guide>
        <p15:guide id="2" orient="horz" pos="2160">
          <p15:clr>
            <a:srgbClr val="A4A3A4"/>
          </p15:clr>
        </p15:guide>
        <p15:guide id="3" pos="5978">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70LHPA1c4v7tKHbVkNbqtqeC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00"/>
    <a:srgbClr val="DE0000"/>
    <a:srgbClr val="CC0000"/>
    <a:srgbClr val="E7EFF9"/>
    <a:srgbClr val="CADCF2"/>
    <a:srgbClr val="3276C8"/>
    <a:srgbClr val="4172AD"/>
    <a:srgbClr val="558ED5"/>
    <a:srgbClr val="B0C97C"/>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32" autoAdjust="0"/>
    <p:restoredTop sz="94660"/>
  </p:normalViewPr>
  <p:slideViewPr>
    <p:cSldViewPr snapToGrid="0">
      <p:cViewPr varScale="1">
        <p:scale>
          <a:sx n="109" d="100"/>
          <a:sy n="109" d="100"/>
        </p:scale>
        <p:origin x="942" y="102"/>
      </p:cViewPr>
      <p:guideLst>
        <p:guide pos="262"/>
        <p:guide orient="horz" pos="2160"/>
        <p:guide pos="5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charts/_rels/chart1.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evSCSA\src\&#12304;&#30740;&#31350;&#12524;&#12509;&#12540;&#12488;8_7(&#27700;)&#12294;&#12305;&#24773;&#22577;&#21454;&#38598;&#12395;&#38306;&#12377;&#12427;&#23455;&#24907;&#35519;&#26619;&#65288;&#22238;&#31572;&#65289;.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20750058\Downloads\&#12304;&#30740;&#31350;&#12524;&#12509;&#12540;&#12488;8_7(&#27700;)&#12294;&#12305;&#24773;&#22577;&#21454;&#38598;&#12395;&#38306;&#12377;&#12427;&#23455;&#24907;&#35519;&#26619;&#65288;&#22238;&#31572;&#65289;.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[【研究レポート8_7(水)〆】情報収集に関する実態調査（回答）.xlsx]Sheet9!ピボットテーブル6</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108327638390649"/>
          <c:y val="0.13904093685243307"/>
          <c:w val="0.49112915767453863"/>
          <c:h val="0.75085679261083615"/>
        </c:manualLayout>
      </c:layout>
      <c:pieChart>
        <c:varyColors val="1"/>
        <c:ser>
          <c:idx val="0"/>
          <c:order val="0"/>
          <c:tx>
            <c:strRef>
              <c:f>Sheet9!$B$3</c:f>
              <c:strCache>
                <c:ptCount val="1"/>
                <c:pt idx="0">
                  <c:v>集計</c:v>
                </c:pt>
              </c:strCache>
            </c:strRef>
          </c:tx>
          <c:spPr>
            <a:ln>
              <a:noFill/>
            </a:ln>
          </c:spPr>
          <c:dPt>
            <c:idx val="0"/>
            <c:bubble3D val="0"/>
            <c:spPr>
              <a:solidFill>
                <a:schemeClr val="bg1">
                  <a:lumMod val="95000"/>
                </a:schemeClr>
              </a:solidFill>
              <a:ln w="19050">
                <a:noFill/>
              </a:ln>
              <a:effectLst/>
            </c:spPr>
            <c:extLst>
              <c:ext xmlns:c16="http://schemas.microsoft.com/office/drawing/2014/chart" uri="{C3380CC4-5D6E-409C-BE32-E72D297353CC}">
                <c16:uniqueId val="{00000001-AECE-4935-96DC-EE9F900BACE9}"/>
              </c:ext>
            </c:extLst>
          </c:dPt>
          <c:dPt>
            <c:idx val="1"/>
            <c:bubble3D val="0"/>
            <c:spPr>
              <a:solidFill>
                <a:schemeClr val="bg2"/>
              </a:solidFill>
              <a:ln w="19050">
                <a:noFill/>
              </a:ln>
              <a:effectLst/>
            </c:spPr>
            <c:extLst>
              <c:ext xmlns:c16="http://schemas.microsoft.com/office/drawing/2014/chart" uri="{C3380CC4-5D6E-409C-BE32-E72D297353CC}">
                <c16:uniqueId val="{00000003-AECE-4935-96DC-EE9F900BACE9}"/>
              </c:ext>
            </c:extLst>
          </c:dPt>
          <c:dPt>
            <c:idx val="2"/>
            <c:bubble3D val="0"/>
            <c:spPr>
              <a:solidFill>
                <a:srgbClr val="3276C8"/>
              </a:solidFill>
              <a:ln w="19050">
                <a:noFill/>
              </a:ln>
              <a:effectLst/>
            </c:spPr>
            <c:extLst>
              <c:ext xmlns:c16="http://schemas.microsoft.com/office/drawing/2014/chart" uri="{C3380CC4-5D6E-409C-BE32-E72D297353CC}">
                <c16:uniqueId val="{00000005-AECE-4935-96DC-EE9F900BACE9}"/>
              </c:ext>
            </c:extLst>
          </c:dPt>
          <c:dPt>
            <c:idx val="3"/>
            <c:bubble3D val="0"/>
            <c:spPr>
              <a:solidFill>
                <a:schemeClr val="bg1">
                  <a:lumMod val="75000"/>
                </a:schemeClr>
              </a:solidFill>
              <a:ln w="19050">
                <a:noFill/>
              </a:ln>
              <a:effectLst/>
            </c:spPr>
            <c:extLst>
              <c:ext xmlns:c16="http://schemas.microsoft.com/office/drawing/2014/chart" uri="{C3380CC4-5D6E-409C-BE32-E72D297353CC}">
                <c16:uniqueId val="{00000007-AECE-4935-96DC-EE9F900BACE9}"/>
              </c:ext>
            </c:extLst>
          </c:dPt>
          <c:dPt>
            <c:idx val="4"/>
            <c:bubble3D val="0"/>
            <c:spPr>
              <a:solidFill>
                <a:schemeClr val="bg1">
                  <a:lumMod val="85000"/>
                </a:schemeClr>
              </a:solidFill>
              <a:ln w="19050">
                <a:noFill/>
              </a:ln>
              <a:effectLst/>
            </c:spPr>
            <c:extLst>
              <c:ext xmlns:c16="http://schemas.microsoft.com/office/drawing/2014/chart" uri="{C3380CC4-5D6E-409C-BE32-E72D297353CC}">
                <c16:uniqueId val="{00000009-AECE-4935-96DC-EE9F900BACE9}"/>
              </c:ext>
            </c:extLst>
          </c:dPt>
          <c:cat>
            <c:strRef>
              <c:f>Sheet9!$A$4:$A$9</c:f>
              <c:strCache>
                <c:ptCount val="5"/>
                <c:pt idx="0">
                  <c:v>10分以内</c:v>
                </c:pt>
                <c:pt idx="1">
                  <c:v>10分～30分</c:v>
                </c:pt>
                <c:pt idx="2">
                  <c:v>30分～1時間</c:v>
                </c:pt>
                <c:pt idx="3">
                  <c:v>1時間～2時間</c:v>
                </c:pt>
                <c:pt idx="4">
                  <c:v>2時間以上</c:v>
                </c:pt>
              </c:strCache>
            </c:strRef>
          </c:cat>
          <c:val>
            <c:numRef>
              <c:f>Sheet9!$B$4:$B$9</c:f>
              <c:numCache>
                <c:formatCode>0.00%</c:formatCode>
                <c:ptCount val="5"/>
                <c:pt idx="0">
                  <c:v>0.11231884057971014</c:v>
                </c:pt>
                <c:pt idx="1">
                  <c:v>0.31521739130434784</c:v>
                </c:pt>
                <c:pt idx="2">
                  <c:v>0.2608695652173913</c:v>
                </c:pt>
                <c:pt idx="3">
                  <c:v>0.18659420289855072</c:v>
                </c:pt>
                <c:pt idx="4">
                  <c:v>0.125</c:v>
                </c:pt>
              </c:numCache>
            </c:numRef>
          </c:val>
          <c:extLst>
            <c:ext xmlns:c16="http://schemas.microsoft.com/office/drawing/2014/chart" uri="{C3380CC4-5D6E-409C-BE32-E72D297353CC}">
              <c16:uniqueId val="{0000000A-AECE-4935-96DC-EE9F900BACE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4.0325329835909501E-2"/>
          <c:y val="0.9239975228830396"/>
          <c:w val="0.7474510888689091"/>
          <c:h val="5.5529253473816605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[【研究レポート8_7(水)〆】情報収集に関する実態調査（回答）.xlsx]Sheet11!ピボットテーブル8</c:name>
    <c:fmtId val="-1"/>
  </c:pivotSource>
  <c:chart>
    <c:autoTitleDeleted val="1"/>
    <c:pivotFmts>
      <c:pivotFmt>
        <c:idx val="0"/>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manualLayout>
          <c:layoutTarget val="inner"/>
          <c:xMode val="edge"/>
          <c:yMode val="edge"/>
          <c:x val="0.14063356897926557"/>
          <c:y val="6.2125359926574676E-2"/>
          <c:w val="0.57278688503657904"/>
          <c:h val="0.82289350086798174"/>
        </c:manualLayout>
      </c:layout>
      <c:pieChart>
        <c:varyColors val="1"/>
        <c:ser>
          <c:idx val="0"/>
          <c:order val="0"/>
          <c:tx>
            <c:strRef>
              <c:f>Sheet11!$B$3</c:f>
              <c:strCache>
                <c:ptCount val="1"/>
                <c:pt idx="0">
                  <c:v>集計</c:v>
                </c:pt>
              </c:strCache>
            </c:strRef>
          </c:tx>
          <c:spPr>
            <a:solidFill>
              <a:schemeClr val="bg2"/>
            </a:solidFill>
            <a:ln>
              <a:noFill/>
            </a:ln>
          </c:spPr>
          <c:dPt>
            <c:idx val="0"/>
            <c:bubble3D val="0"/>
            <c:spPr>
              <a:solidFill>
                <a:schemeClr val="bg2"/>
              </a:solidFill>
              <a:ln w="19050">
                <a:noFill/>
              </a:ln>
              <a:effectLst/>
            </c:spPr>
            <c:extLst>
              <c:ext xmlns:c16="http://schemas.microsoft.com/office/drawing/2014/chart" uri="{C3380CC4-5D6E-409C-BE32-E72D297353CC}">
                <c16:uniqueId val="{00000001-F8F6-4CCD-A954-A6BB669AC2C3}"/>
              </c:ext>
            </c:extLst>
          </c:dPt>
          <c:dPt>
            <c:idx val="1"/>
            <c:bubble3D val="0"/>
            <c:spPr>
              <a:solidFill>
                <a:schemeClr val="bg1">
                  <a:lumMod val="75000"/>
                </a:schemeClr>
              </a:solidFill>
              <a:ln w="19050">
                <a:noFill/>
              </a:ln>
              <a:effectLst/>
            </c:spPr>
            <c:extLst>
              <c:ext xmlns:c16="http://schemas.microsoft.com/office/drawing/2014/chart" uri="{C3380CC4-5D6E-409C-BE32-E72D297353CC}">
                <c16:uniqueId val="{00000003-F8F6-4CCD-A954-A6BB669AC2C3}"/>
              </c:ext>
            </c:extLst>
          </c:dPt>
          <c:dPt>
            <c:idx val="2"/>
            <c:bubble3D val="0"/>
            <c:spPr>
              <a:solidFill>
                <a:schemeClr val="bg1">
                  <a:lumMod val="85000"/>
                </a:schemeClr>
              </a:solidFill>
              <a:ln w="19050">
                <a:noFill/>
              </a:ln>
              <a:effectLst/>
            </c:spPr>
            <c:extLst>
              <c:ext xmlns:c16="http://schemas.microsoft.com/office/drawing/2014/chart" uri="{C3380CC4-5D6E-409C-BE32-E72D297353CC}">
                <c16:uniqueId val="{00000005-F8F6-4CCD-A954-A6BB669AC2C3}"/>
              </c:ext>
            </c:extLst>
          </c:dPt>
          <c:cat>
            <c:strRef>
              <c:f>Sheet11!$A$4:$A$7</c:f>
              <c:strCache>
                <c:ptCount val="3"/>
                <c:pt idx="0">
                  <c:v>思う</c:v>
                </c:pt>
                <c:pt idx="1">
                  <c:v>思わない</c:v>
                </c:pt>
                <c:pt idx="2">
                  <c:v>どちらでもない</c:v>
                </c:pt>
              </c:strCache>
            </c:strRef>
          </c:cat>
          <c:val>
            <c:numRef>
              <c:f>Sheet11!$B$4:$B$7</c:f>
              <c:numCache>
                <c:formatCode>0.00%</c:formatCode>
                <c:ptCount val="3"/>
                <c:pt idx="0">
                  <c:v>0.84239130434782605</c:v>
                </c:pt>
                <c:pt idx="1">
                  <c:v>3.8043478260869568E-2</c:v>
                </c:pt>
                <c:pt idx="2">
                  <c:v>0.11956521739130435</c:v>
                </c:pt>
              </c:numCache>
            </c:numRef>
          </c:val>
          <c:extLst>
            <c:ext xmlns:c16="http://schemas.microsoft.com/office/drawing/2014/chart" uri="{C3380CC4-5D6E-409C-BE32-E72D297353CC}">
              <c16:uniqueId val="{00000006-F8F6-4CCD-A954-A6BB669AC2C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369583301822582"/>
          <c:y val="0.90097574296838656"/>
          <c:w val="0.59206738083220045"/>
          <c:h val="7.3862114762483583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ja-JP"/>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880C-4946-B274-00475A38DD9E}"/>
                </c:ext>
              </c:extLst>
            </c:dLbl>
            <c:dLbl>
              <c:idx val="1"/>
              <c:delete val="1"/>
              <c:extLst>
                <c:ext xmlns:c15="http://schemas.microsoft.com/office/drawing/2012/chart" uri="{CE6537A1-D6FC-4f65-9D91-7224C49458BB}"/>
                <c:ext xmlns:c16="http://schemas.microsoft.com/office/drawing/2014/chart" uri="{C3380CC4-5D6E-409C-BE32-E72D297353CC}">
                  <c16:uniqueId val="{00000001-880C-4946-B274-00475A38DD9E}"/>
                </c:ext>
              </c:extLst>
            </c:dLbl>
            <c:dLbl>
              <c:idx val="2"/>
              <c:delete val="1"/>
              <c:extLst>
                <c:ext xmlns:c15="http://schemas.microsoft.com/office/drawing/2012/chart" uri="{CE6537A1-D6FC-4f65-9D91-7224C49458BB}"/>
                <c:ext xmlns:c16="http://schemas.microsoft.com/office/drawing/2014/chart" uri="{C3380CC4-5D6E-409C-BE32-E72D297353CC}">
                  <c16:uniqueId val="{00000002-880C-4946-B274-00475A38DD9E}"/>
                </c:ext>
              </c:extLst>
            </c:dLbl>
            <c:dLbl>
              <c:idx val="3"/>
              <c:layout>
                <c:manualLayout>
                  <c:x val="3.3333333333333333E-2"/>
                  <c:y val="-9.2592592592592587E-3"/>
                </c:manualLayout>
              </c:layout>
              <c:showLegendKey val="0"/>
              <c:showVal val="1"/>
              <c:showCatName val="1"/>
              <c:showSerName val="0"/>
              <c:showPercent val="0"/>
              <c:showBubbleSize val="0"/>
              <c:extLst>
                <c:ext xmlns:c15="http://schemas.microsoft.com/office/drawing/2012/chart" uri="{CE6537A1-D6FC-4f65-9D91-7224C49458BB}">
                  <c15:layout>
                    <c:manualLayout>
                      <c:w val="0.30857720909886266"/>
                      <c:h val="0.20763342082239719"/>
                    </c:manualLayout>
                  </c15:layout>
                </c:ext>
                <c:ext xmlns:c16="http://schemas.microsoft.com/office/drawing/2014/chart" uri="{C3380CC4-5D6E-409C-BE32-E72D297353CC}">
                  <c16:uniqueId val="{00000012-880C-4946-B274-00475A38DD9E}"/>
                </c:ext>
              </c:extLst>
            </c:dLbl>
            <c:dLbl>
              <c:idx val="4"/>
              <c:delete val="1"/>
              <c:extLst>
                <c:ext xmlns:c15="http://schemas.microsoft.com/office/drawing/2012/chart" uri="{CE6537A1-D6FC-4f65-9D91-7224C49458BB}"/>
                <c:ext xmlns:c16="http://schemas.microsoft.com/office/drawing/2014/chart" uri="{C3380CC4-5D6E-409C-BE32-E72D297353CC}">
                  <c16:uniqueId val="{00000003-880C-4946-B274-00475A38DD9E}"/>
                </c:ext>
              </c:extLst>
            </c:dLbl>
            <c:dLbl>
              <c:idx val="5"/>
              <c:delete val="1"/>
              <c:extLst>
                <c:ext xmlns:c15="http://schemas.microsoft.com/office/drawing/2012/chart" uri="{CE6537A1-D6FC-4f65-9D91-7224C49458BB}"/>
                <c:ext xmlns:c16="http://schemas.microsoft.com/office/drawing/2014/chart" uri="{C3380CC4-5D6E-409C-BE32-E72D297353CC}">
                  <c16:uniqueId val="{00000004-880C-4946-B274-00475A38DD9E}"/>
                </c:ext>
              </c:extLst>
            </c:dLbl>
            <c:dLbl>
              <c:idx val="6"/>
              <c:delete val="1"/>
              <c:extLst>
                <c:ext xmlns:c15="http://schemas.microsoft.com/office/drawing/2012/chart" uri="{CE6537A1-D6FC-4f65-9D91-7224C49458BB}"/>
                <c:ext xmlns:c16="http://schemas.microsoft.com/office/drawing/2014/chart" uri="{C3380CC4-5D6E-409C-BE32-E72D297353CC}">
                  <c16:uniqueId val="{00000005-880C-4946-B274-00475A38DD9E}"/>
                </c:ext>
              </c:extLst>
            </c:dLbl>
            <c:dLbl>
              <c:idx val="7"/>
              <c:delete val="1"/>
              <c:extLst>
                <c:ext xmlns:c15="http://schemas.microsoft.com/office/drawing/2012/chart" uri="{CE6537A1-D6FC-4f65-9D91-7224C49458BB}"/>
                <c:ext xmlns:c16="http://schemas.microsoft.com/office/drawing/2014/chart" uri="{C3380CC4-5D6E-409C-BE32-E72D297353CC}">
                  <c16:uniqueId val="{00000006-880C-4946-B274-00475A38DD9E}"/>
                </c:ext>
              </c:extLst>
            </c:dLbl>
            <c:dLbl>
              <c:idx val="8"/>
              <c:delete val="1"/>
              <c:extLst>
                <c:ext xmlns:c15="http://schemas.microsoft.com/office/drawing/2012/chart" uri="{CE6537A1-D6FC-4f65-9D91-7224C49458BB}"/>
                <c:ext xmlns:c16="http://schemas.microsoft.com/office/drawing/2014/chart" uri="{C3380CC4-5D6E-409C-BE32-E72D297353CC}">
                  <c16:uniqueId val="{00000007-880C-4946-B274-00475A38DD9E}"/>
                </c:ext>
              </c:extLst>
            </c:dLbl>
            <c:dLbl>
              <c:idx val="9"/>
              <c:delete val="1"/>
              <c:extLst>
                <c:ext xmlns:c15="http://schemas.microsoft.com/office/drawing/2012/chart" uri="{CE6537A1-D6FC-4f65-9D91-7224C49458BB}"/>
                <c:ext xmlns:c16="http://schemas.microsoft.com/office/drawing/2014/chart" uri="{C3380CC4-5D6E-409C-BE32-E72D297353CC}">
                  <c16:uniqueId val="{00000008-880C-4946-B274-00475A38DD9E}"/>
                </c:ext>
              </c:extLst>
            </c:dLbl>
            <c:dLbl>
              <c:idx val="10"/>
              <c:delete val="1"/>
              <c:extLst>
                <c:ext xmlns:c15="http://schemas.microsoft.com/office/drawing/2012/chart" uri="{CE6537A1-D6FC-4f65-9D91-7224C49458BB}"/>
                <c:ext xmlns:c16="http://schemas.microsoft.com/office/drawing/2014/chart" uri="{C3380CC4-5D6E-409C-BE32-E72D297353CC}">
                  <c16:uniqueId val="{00000009-880C-4946-B274-00475A38DD9E}"/>
                </c:ext>
              </c:extLst>
            </c:dLbl>
            <c:dLbl>
              <c:idx val="11"/>
              <c:delete val="1"/>
              <c:extLst>
                <c:ext xmlns:c15="http://schemas.microsoft.com/office/drawing/2012/chart" uri="{CE6537A1-D6FC-4f65-9D91-7224C49458BB}"/>
                <c:ext xmlns:c16="http://schemas.microsoft.com/office/drawing/2014/chart" uri="{C3380CC4-5D6E-409C-BE32-E72D297353CC}">
                  <c16:uniqueId val="{0000000A-880C-4946-B274-00475A38DD9E}"/>
                </c:ext>
              </c:extLst>
            </c:dLbl>
            <c:dLbl>
              <c:idx val="12"/>
              <c:delete val="1"/>
              <c:extLst>
                <c:ext xmlns:c15="http://schemas.microsoft.com/office/drawing/2012/chart" uri="{CE6537A1-D6FC-4f65-9D91-7224C49458BB}"/>
                <c:ext xmlns:c16="http://schemas.microsoft.com/office/drawing/2014/chart" uri="{C3380CC4-5D6E-409C-BE32-E72D297353CC}">
                  <c16:uniqueId val="{0000000B-880C-4946-B274-00475A38DD9E}"/>
                </c:ext>
              </c:extLst>
            </c:dLbl>
            <c:dLbl>
              <c:idx val="13"/>
              <c:delete val="1"/>
              <c:extLst>
                <c:ext xmlns:c15="http://schemas.microsoft.com/office/drawing/2012/chart" uri="{CE6537A1-D6FC-4f65-9D91-7224C49458BB}"/>
                <c:ext xmlns:c16="http://schemas.microsoft.com/office/drawing/2014/chart" uri="{C3380CC4-5D6E-409C-BE32-E72D297353CC}">
                  <c16:uniqueId val="{0000000C-880C-4946-B274-00475A38DD9E}"/>
                </c:ext>
              </c:extLst>
            </c:dLbl>
            <c:dLbl>
              <c:idx val="14"/>
              <c:delete val="1"/>
              <c:extLst>
                <c:ext xmlns:c15="http://schemas.microsoft.com/office/drawing/2012/chart" uri="{CE6537A1-D6FC-4f65-9D91-7224C49458BB}"/>
                <c:ext xmlns:c16="http://schemas.microsoft.com/office/drawing/2014/chart" uri="{C3380CC4-5D6E-409C-BE32-E72D297353CC}">
                  <c16:uniqueId val="{0000000D-880C-4946-B274-00475A38DD9E}"/>
                </c:ext>
              </c:extLst>
            </c:dLbl>
            <c:dLbl>
              <c:idx val="15"/>
              <c:delete val="1"/>
              <c:extLst>
                <c:ext xmlns:c15="http://schemas.microsoft.com/office/drawing/2012/chart" uri="{CE6537A1-D6FC-4f65-9D91-7224C49458BB}"/>
                <c:ext xmlns:c16="http://schemas.microsoft.com/office/drawing/2014/chart" uri="{C3380CC4-5D6E-409C-BE32-E72D297353CC}">
                  <c16:uniqueId val="{0000000E-880C-4946-B274-00475A38DD9E}"/>
                </c:ext>
              </c:extLst>
            </c:dLbl>
            <c:dLbl>
              <c:idx val="16"/>
              <c:delete val="1"/>
              <c:extLst>
                <c:ext xmlns:c15="http://schemas.microsoft.com/office/drawing/2012/chart" uri="{CE6537A1-D6FC-4f65-9D91-7224C49458BB}"/>
                <c:ext xmlns:c16="http://schemas.microsoft.com/office/drawing/2014/chart" uri="{C3380CC4-5D6E-409C-BE32-E72D297353CC}">
                  <c16:uniqueId val="{0000000F-880C-4946-B274-00475A38DD9E}"/>
                </c:ext>
              </c:extLst>
            </c:dLbl>
            <c:dLbl>
              <c:idx val="17"/>
              <c:delete val="1"/>
              <c:extLst>
                <c:ext xmlns:c15="http://schemas.microsoft.com/office/drawing/2012/chart" uri="{CE6537A1-D6FC-4f65-9D91-7224C49458BB}"/>
                <c:ext xmlns:c16="http://schemas.microsoft.com/office/drawing/2014/chart" uri="{C3380CC4-5D6E-409C-BE32-E72D297353CC}">
                  <c16:uniqueId val="{00000010-880C-4946-B274-00475A38DD9E}"/>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200" b="0" i="0" u="none" strike="noStrike" kern="1200" baseline="0">
                    <a:solidFill>
                      <a:schemeClr val="dk1">
                        <a:lumMod val="65000"/>
                        <a:lumOff val="35000"/>
                      </a:schemeClr>
                    </a:solidFill>
                    <a:latin typeface="+mn-lt"/>
                    <a:ea typeface="+mn-ea"/>
                    <a:cs typeface="+mn-cs"/>
                  </a:defRPr>
                </a:pPr>
                <a:endParaRPr lang="ja-JP"/>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xVal>
            <c:numRef>
              <c:f>'[【研究レポート8_7(水)〆】情報収集に関する実態調査（回答）.xlsx]Sheet23'!$K$3:$K$20</c:f>
              <c:numCache>
                <c:formatCode>General</c:formatCode>
                <c:ptCount val="18"/>
                <c:pt idx="0">
                  <c:v>10</c:v>
                </c:pt>
                <c:pt idx="1">
                  <c:v>30</c:v>
                </c:pt>
                <c:pt idx="2">
                  <c:v>50</c:v>
                </c:pt>
                <c:pt idx="3">
                  <c:v>70</c:v>
                </c:pt>
                <c:pt idx="4">
                  <c:v>90</c:v>
                </c:pt>
                <c:pt idx="5">
                  <c:v>110</c:v>
                </c:pt>
                <c:pt idx="6">
                  <c:v>130</c:v>
                </c:pt>
                <c:pt idx="7">
                  <c:v>150</c:v>
                </c:pt>
                <c:pt idx="8">
                  <c:v>170</c:v>
                </c:pt>
                <c:pt idx="9">
                  <c:v>190</c:v>
                </c:pt>
                <c:pt idx="10">
                  <c:v>210</c:v>
                </c:pt>
                <c:pt idx="11">
                  <c:v>230</c:v>
                </c:pt>
                <c:pt idx="12">
                  <c:v>250</c:v>
                </c:pt>
                <c:pt idx="13">
                  <c:v>270</c:v>
                </c:pt>
                <c:pt idx="14">
                  <c:v>290</c:v>
                </c:pt>
                <c:pt idx="15">
                  <c:v>310</c:v>
                </c:pt>
                <c:pt idx="16">
                  <c:v>330</c:v>
                </c:pt>
                <c:pt idx="17">
                  <c:v>350</c:v>
                </c:pt>
              </c:numCache>
            </c:numRef>
          </c:xVal>
          <c:yVal>
            <c:numRef>
              <c:f>'[【研究レポート8_7(水)〆】情報収集に関する実態調査（回答）.xlsx]Sheet23'!$M$3:$M$20</c:f>
              <c:numCache>
                <c:formatCode>General</c:formatCode>
                <c:ptCount val="18"/>
                <c:pt idx="0">
                  <c:v>44.237971079096937</c:v>
                </c:pt>
                <c:pt idx="1">
                  <c:v>60.521521478941537</c:v>
                </c:pt>
                <c:pt idx="2">
                  <c:v>73.089149133335468</c:v>
                </c:pt>
                <c:pt idx="3">
                  <c:v>77.915597662651166</c:v>
                </c:pt>
                <c:pt idx="4">
                  <c:v>73.32031771336483</c:v>
                </c:pt>
                <c:pt idx="5">
                  <c:v>60.904965517138919</c:v>
                </c:pt>
                <c:pt idx="6">
                  <c:v>44.659051676123923</c:v>
                </c:pt>
                <c:pt idx="7">
                  <c:v>28.906447610094759</c:v>
                </c:pt>
                <c:pt idx="8">
                  <c:v>16.516133385201154</c:v>
                </c:pt>
                <c:pt idx="9">
                  <c:v>8.3301049190923955</c:v>
                </c:pt>
                <c:pt idx="10">
                  <c:v>3.7086939250852917</c:v>
                </c:pt>
                <c:pt idx="11">
                  <c:v>1.4575382004523132</c:v>
                </c:pt>
                <c:pt idx="12">
                  <c:v>0.50564687854709267</c:v>
                </c:pt>
                <c:pt idx="13">
                  <c:v>0.15484712517803778</c:v>
                </c:pt>
                <c:pt idx="14">
                  <c:v>4.1858859833796336E-2</c:v>
                </c:pt>
                <c:pt idx="15">
                  <c:v>9.9884954046770454E-3</c:v>
                </c:pt>
                <c:pt idx="16">
                  <c:v>2.1039779556040793E-3</c:v>
                </c:pt>
                <c:pt idx="17">
                  <c:v>3.9121070285995369E-4</c:v>
                </c:pt>
              </c:numCache>
            </c:numRef>
          </c:yVal>
          <c:smooth val="1"/>
          <c:extLst>
            <c:ext xmlns:c16="http://schemas.microsoft.com/office/drawing/2014/chart" uri="{C3380CC4-5D6E-409C-BE32-E72D297353CC}">
              <c16:uniqueId val="{00000011-880C-4946-B274-00475A38DD9E}"/>
            </c:ext>
          </c:extLst>
        </c:ser>
        <c:dLbls>
          <c:showLegendKey val="0"/>
          <c:showVal val="0"/>
          <c:showCatName val="0"/>
          <c:showSerName val="0"/>
          <c:showPercent val="0"/>
          <c:showBubbleSize val="0"/>
        </c:dLbls>
        <c:axId val="533354080"/>
        <c:axId val="533361984"/>
      </c:scatterChart>
      <c:valAx>
        <c:axId val="533354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1" i="0" u="none" strike="noStrike" kern="1200" baseline="0">
                    <a:solidFill>
                      <a:sysClr val="windowText" lastClr="000000">
                        <a:lumMod val="65000"/>
                        <a:lumOff val="35000"/>
                      </a:sysClr>
                    </a:solidFill>
                    <a:latin typeface="+mn-lt"/>
                    <a:ea typeface="+mn-ea"/>
                    <a:cs typeface="+mn-cs"/>
                  </a:defRPr>
                </a:pPr>
                <a:r>
                  <a:rPr lang="ja-JP" altLang="ja-JP" sz="1050" b="1" i="0" baseline="0">
                    <a:effectLst/>
                  </a:rPr>
                  <a:t>回答件数（件）</a:t>
                </a:r>
                <a:endParaRPr lang="ja-JP" altLang="ja-JP" sz="1050">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50" b="1"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3361984"/>
        <c:crosses val="autoZero"/>
        <c:crossBetween val="midCat"/>
      </c:valAx>
      <c:valAx>
        <c:axId val="533361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ja-JP" altLang="ja-JP" sz="1050" b="1" i="0" u="none" strike="noStrike" baseline="0">
                    <a:effectLst/>
                  </a:rPr>
                  <a:t>時間（分）</a:t>
                </a:r>
                <a:endParaRPr lang="ja-JP" altLang="en-US" sz="1050" b="1"/>
              </a:p>
            </c:rich>
          </c:tx>
          <c:layout/>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3335408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0.33249</cdr:x>
      <cdr:y>0.37066</cdr:y>
    </cdr:from>
    <cdr:to>
      <cdr:x>0.72676</cdr:x>
      <cdr:y>0.66539</cdr:y>
    </cdr:to>
    <cdr:sp macro="" textlink="">
      <cdr:nvSpPr>
        <cdr:cNvPr id="2" name="テキスト ボックス 2"/>
        <cdr:cNvSpPr txBox="1"/>
      </cdr:nvSpPr>
      <cdr:spPr>
        <a:xfrm xmlns:a="http://schemas.openxmlformats.org/drawingml/2006/main">
          <a:off x="1323346" y="1122494"/>
          <a:ext cx="1569241" cy="89255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gn="ctr"/>
          <a:r>
            <a:rPr kumimoji="1" lang="ja-JP" altLang="en-US" sz="1600" b="1" dirty="0">
              <a:solidFill>
                <a:schemeClr val="bg1"/>
              </a:solidFill>
              <a:latin typeface="ＭＳ Ｐゴシック" panose="020B0600070205080204" pitchFamily="50" charset="-128"/>
              <a:ea typeface="ＭＳ Ｐゴシック" panose="020B0600070205080204" pitchFamily="50" charset="-128"/>
            </a:rPr>
            <a:t>思う</a:t>
          </a:r>
          <a:endParaRPr kumimoji="1" lang="en-US" altLang="ja-JP" sz="1600" b="1" dirty="0">
            <a:solidFill>
              <a:schemeClr val="bg1"/>
            </a:solidFill>
            <a:latin typeface="ＭＳ Ｐゴシック" panose="020B0600070205080204" pitchFamily="50" charset="-128"/>
            <a:ea typeface="ＭＳ Ｐゴシック" panose="020B0600070205080204" pitchFamily="50" charset="-128"/>
          </a:endParaRPr>
        </a:p>
        <a:p xmlns:a="http://schemas.openxmlformats.org/drawingml/2006/main">
          <a:pPr algn="ctr"/>
          <a:r>
            <a:rPr kumimoji="1" lang="ja-JP" altLang="en-US" sz="2400" b="1" dirty="0">
              <a:solidFill>
                <a:schemeClr val="bg1"/>
              </a:solidFill>
              <a:latin typeface="ＭＳ Ｐゴシック" panose="020B0600070205080204" pitchFamily="50" charset="-128"/>
              <a:ea typeface="ＭＳ Ｐゴシック" panose="020B0600070205080204" pitchFamily="50" charset="-128"/>
            </a:rPr>
            <a:t>約</a:t>
          </a:r>
          <a:r>
            <a:rPr kumimoji="1" lang="en-US" altLang="ja-JP" sz="3600" b="1" dirty="0">
              <a:solidFill>
                <a:schemeClr val="bg1"/>
              </a:solidFill>
              <a:latin typeface="ＭＳ Ｐゴシック" panose="020B0600070205080204" pitchFamily="50" charset="-128"/>
              <a:ea typeface="ＭＳ Ｐゴシック" panose="020B0600070205080204" pitchFamily="50" charset="-128"/>
            </a:rPr>
            <a:t>84</a:t>
          </a:r>
          <a:r>
            <a:rPr kumimoji="1" lang="en-US" altLang="ja-JP" sz="2400" b="1" dirty="0">
              <a:solidFill>
                <a:schemeClr val="bg1"/>
              </a:solidFill>
              <a:latin typeface="ＭＳ Ｐゴシック" panose="020B0600070205080204" pitchFamily="50" charset="-128"/>
              <a:ea typeface="ＭＳ Ｐゴシック" panose="020B0600070205080204" pitchFamily="50" charset="-128"/>
            </a:rPr>
            <a:t>%</a:t>
          </a:r>
          <a:endParaRPr kumimoji="1" lang="ja-JP" altLang="en-US" sz="4000" b="1" dirty="0">
            <a:solidFill>
              <a:schemeClr val="bg1"/>
            </a:solidFill>
            <a:latin typeface="ＭＳ Ｐゴシック" panose="020B0600070205080204" pitchFamily="50" charset="-128"/>
            <a:ea typeface="ＭＳ Ｐゴシック" panose="020B0600070205080204" pitchFamily="50" charset="-128"/>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8" y="0"/>
            <a:ext cx="3076575"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926013"/>
            <a:ext cx="5680075"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8" y="9721850"/>
            <a:ext cx="3076575"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8360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14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16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44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64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83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39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60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59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315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141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83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320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46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75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7344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661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099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212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67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53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096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333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22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16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3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85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85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709613" y="4926013"/>
            <a:ext cx="5680075"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054100" y="1279525"/>
            <a:ext cx="49911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5371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 type="blank">
  <p:cSld name="BLANK">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alphaModFix/>
          </a:blip>
          <a:srcRect r="79713"/>
          <a:stretch/>
        </p:blipFill>
        <p:spPr>
          <a:xfrm>
            <a:off x="184" y="0"/>
            <a:ext cx="2009592" cy="6858000"/>
          </a:xfrm>
          <a:prstGeom prst="rect">
            <a:avLst/>
          </a:prstGeom>
          <a:noFill/>
          <a:ln>
            <a:noFill/>
          </a:ln>
        </p:spPr>
      </p:pic>
      <p:pic>
        <p:nvPicPr>
          <p:cNvPr id="17" name="Google Shape;17;p9"/>
          <p:cNvPicPr preferRelativeResize="0"/>
          <p:nvPr/>
        </p:nvPicPr>
        <p:blipFill rotWithShape="1">
          <a:blip r:embed="rId3">
            <a:alphaModFix/>
          </a:blip>
          <a:srcRect/>
          <a:stretch/>
        </p:blipFill>
        <p:spPr>
          <a:xfrm>
            <a:off x="7514433" y="309793"/>
            <a:ext cx="2040955" cy="801003"/>
          </a:xfrm>
          <a:prstGeom prst="rect">
            <a:avLst/>
          </a:prstGeom>
          <a:noFill/>
          <a:ln>
            <a:noFill/>
          </a:ln>
        </p:spPr>
      </p:pic>
      <p:sp>
        <p:nvSpPr>
          <p:cNvPr id="18" name="Google Shape;18;p9"/>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コンテンツ（装飾あり）">
  <p:cSld name="コンテンツ（装飾あり）">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l="4933" r="87504"/>
          <a:stretch/>
        </p:blipFill>
        <p:spPr>
          <a:xfrm>
            <a:off x="0" y="132"/>
            <a:ext cx="749300" cy="6857868"/>
          </a:xfrm>
          <a:prstGeom prst="rect">
            <a:avLst/>
          </a:prstGeom>
          <a:noFill/>
          <a:ln>
            <a:noFill/>
          </a:ln>
        </p:spPr>
      </p:pic>
      <p:grpSp>
        <p:nvGrpSpPr>
          <p:cNvPr id="21" name="Google Shape;21;p10"/>
          <p:cNvGrpSpPr/>
          <p:nvPr/>
        </p:nvGrpSpPr>
        <p:grpSpPr>
          <a:xfrm>
            <a:off x="944165" y="694895"/>
            <a:ext cx="8545909" cy="46800"/>
            <a:chOff x="944165" y="694895"/>
            <a:chExt cx="8545909" cy="71438"/>
          </a:xfrm>
        </p:grpSpPr>
        <p:sp>
          <p:nvSpPr>
            <p:cNvPr id="22" name="Google Shape;22;p10"/>
            <p:cNvSpPr/>
            <p:nvPr/>
          </p:nvSpPr>
          <p:spPr>
            <a:xfrm>
              <a:off x="944165" y="694895"/>
              <a:ext cx="8545909"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3" name="Google Shape;23;p10"/>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4" name="Google Shape;24;p10"/>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25" name="Google Shape;25;p10"/>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6" name="Google Shape;26;p10"/>
          <p:cNvSpPr/>
          <p:nvPr/>
        </p:nvSpPr>
        <p:spPr>
          <a:xfrm>
            <a:off x="944166" y="6554936"/>
            <a:ext cx="85464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27" name="Google Shape;27;p10"/>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28" name="Google Shape;28;p10"/>
          <p:cNvSpPr txBox="1">
            <a:spLocks noGrp="1"/>
          </p:cNvSpPr>
          <p:nvPr>
            <p:ph type="title"/>
          </p:nvPr>
        </p:nvSpPr>
        <p:spPr>
          <a:xfrm>
            <a:off x="954001" y="127450"/>
            <a:ext cx="7193712"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0"/>
          <p:cNvSpPr/>
          <p:nvPr/>
        </p:nvSpPr>
        <p:spPr>
          <a:xfrm>
            <a:off x="8396485" y="166688"/>
            <a:ext cx="1142619" cy="2765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ＭＳ Ｐゴシック" panose="020B0600070205080204" pitchFamily="50" charset="-128"/>
              <a:ea typeface="ＭＳ Ｐゴシック" panose="020B0600070205080204" pitchFamily="50" charset="-128"/>
              <a:cs typeface="Arial"/>
              <a:sym typeface="Arial"/>
            </a:endParaRPr>
          </a:p>
        </p:txBody>
      </p:sp>
      <p:pic>
        <p:nvPicPr>
          <p:cNvPr id="30" name="Google Shape;30;p10"/>
          <p:cNvPicPr preferRelativeResize="0"/>
          <p:nvPr/>
        </p:nvPicPr>
        <p:blipFill rotWithShape="1">
          <a:blip r:embed="rId3">
            <a:alphaModFix/>
          </a:blip>
          <a:srcRect/>
          <a:stretch/>
        </p:blipFill>
        <p:spPr>
          <a:xfrm>
            <a:off x="8212435" y="148185"/>
            <a:ext cx="1326669" cy="509717"/>
          </a:xfrm>
          <a:prstGeom prst="rect">
            <a:avLst/>
          </a:prstGeom>
          <a:noFill/>
          <a:ln>
            <a:noFill/>
          </a:ln>
        </p:spPr>
      </p:pic>
      <p:sp>
        <p:nvSpPr>
          <p:cNvPr id="31" name="Google Shape;31;p10"/>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締め">
  <p:cSld name="締め">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r="79713"/>
          <a:stretch/>
        </p:blipFill>
        <p:spPr>
          <a:xfrm rot="10800000">
            <a:off x="7896408" y="0"/>
            <a:ext cx="2009592" cy="6858000"/>
          </a:xfrm>
          <a:prstGeom prst="rect">
            <a:avLst/>
          </a:prstGeom>
          <a:noFill/>
          <a:ln>
            <a:noFill/>
          </a:ln>
        </p:spPr>
      </p:pic>
      <p:pic>
        <p:nvPicPr>
          <p:cNvPr id="34" name="Google Shape;34;p11"/>
          <p:cNvPicPr preferRelativeResize="0"/>
          <p:nvPr/>
        </p:nvPicPr>
        <p:blipFill rotWithShape="1">
          <a:blip r:embed="rId3">
            <a:alphaModFix/>
          </a:blip>
          <a:srcRect/>
          <a:stretch/>
        </p:blipFill>
        <p:spPr>
          <a:xfrm>
            <a:off x="2168098" y="2296622"/>
            <a:ext cx="4081046" cy="1601666"/>
          </a:xfrm>
          <a:prstGeom prst="rect">
            <a:avLst/>
          </a:prstGeom>
          <a:noFill/>
          <a:ln>
            <a:noFill/>
          </a:ln>
        </p:spPr>
      </p:pic>
      <p:sp>
        <p:nvSpPr>
          <p:cNvPr id="35" name="Google Shape;35;p11"/>
          <p:cNvSpPr/>
          <p:nvPr/>
        </p:nvSpPr>
        <p:spPr>
          <a:xfrm>
            <a:off x="5964067"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コンテンツ（装飾なし）">
  <p:cSld name="コンテンツ（装飾なし）">
    <p:spTree>
      <p:nvGrpSpPr>
        <p:cNvPr id="1" name="Shape 36"/>
        <p:cNvGrpSpPr/>
        <p:nvPr/>
      </p:nvGrpSpPr>
      <p:grpSpPr>
        <a:xfrm>
          <a:off x="0" y="0"/>
          <a:ext cx="0" cy="0"/>
          <a:chOff x="0" y="0"/>
          <a:chExt cx="0" cy="0"/>
        </a:xfrm>
      </p:grpSpPr>
      <p:grpSp>
        <p:nvGrpSpPr>
          <p:cNvPr id="37" name="Google Shape;37;p12"/>
          <p:cNvGrpSpPr/>
          <p:nvPr/>
        </p:nvGrpSpPr>
        <p:grpSpPr>
          <a:xfrm>
            <a:off x="415924" y="694895"/>
            <a:ext cx="9072000" cy="46800"/>
            <a:chOff x="415924" y="694895"/>
            <a:chExt cx="9072000" cy="71438"/>
          </a:xfrm>
        </p:grpSpPr>
        <p:sp>
          <p:nvSpPr>
            <p:cNvPr id="38" name="Google Shape;38;p12"/>
            <p:cNvSpPr/>
            <p:nvPr/>
          </p:nvSpPr>
          <p:spPr>
            <a:xfrm>
              <a:off x="415924" y="694895"/>
              <a:ext cx="9072000" cy="71438"/>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39" name="Google Shape;39;p12"/>
            <p:cNvSpPr/>
            <p:nvPr/>
          </p:nvSpPr>
          <p:spPr>
            <a:xfrm>
              <a:off x="919996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0" name="Google Shape;40;p12"/>
            <p:cNvSpPr/>
            <p:nvPr/>
          </p:nvSpPr>
          <p:spPr>
            <a:xfrm>
              <a:off x="9346489" y="694895"/>
              <a:ext cx="72157" cy="71438"/>
            </a:xfrm>
            <a:prstGeom prst="rect">
              <a:avLst/>
            </a:prstGeom>
            <a:solidFill>
              <a:srgbClr val="EBEEF1"/>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1"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grpSp>
      <p:sp>
        <p:nvSpPr>
          <p:cNvPr id="41" name="Google Shape;41;p12"/>
          <p:cNvSpPr/>
          <p:nvPr/>
        </p:nvSpPr>
        <p:spPr>
          <a:xfrm>
            <a:off x="4728965" y="6625546"/>
            <a:ext cx="448071" cy="126914"/>
          </a:xfrm>
          <a:prstGeom prst="parallelogram">
            <a:avLst>
              <a:gd name="adj" fmla="val 64235"/>
            </a:avLst>
          </a:prstGeom>
          <a:solidFill>
            <a:srgbClr val="D8D8D8"/>
          </a:solidFill>
          <a:ln>
            <a:noFill/>
          </a:ln>
          <a:effectLst>
            <a:outerShdw blurRad="12700" dist="12700" dir="2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2" name="Google Shape;42;p12"/>
          <p:cNvSpPr/>
          <p:nvPr/>
        </p:nvSpPr>
        <p:spPr>
          <a:xfrm>
            <a:off x="415924" y="6554936"/>
            <a:ext cx="9072000" cy="18000"/>
          </a:xfrm>
          <a:prstGeom prst="rect">
            <a:avLst/>
          </a:prstGeom>
          <a:solidFill>
            <a:srgbClr val="FF2540"/>
          </a:solidFill>
          <a:ln>
            <a:noFill/>
          </a:ln>
        </p:spPr>
        <p:txBody>
          <a:bodyPr spcFirstLastPara="1" wrap="square" lIns="25200" tIns="25200" rIns="25200" bIns="25200" anchor="ctr" anchorCtr="0">
            <a:noAutofit/>
          </a:bodyPr>
          <a:lstStyle/>
          <a:p>
            <a:pPr marL="284163" marR="0" lvl="0" indent="-284163" algn="ctr" rtl="0">
              <a:lnSpc>
                <a:spcPct val="90000"/>
              </a:lnSpc>
              <a:spcBef>
                <a:spcPts val="0"/>
              </a:spcBef>
              <a:spcAft>
                <a:spcPts val="0"/>
              </a:spcAft>
              <a:buClr>
                <a:srgbClr val="C09B00"/>
              </a:buClr>
              <a:buSzPts val="900"/>
              <a:buFont typeface="Arial"/>
              <a:buNone/>
            </a:pPr>
            <a:endParaRPr sz="900" b="0" i="0" u="none" strike="noStrike" cap="none" dirty="0">
              <a:solidFill>
                <a:schemeClr val="dk1"/>
              </a:solidFill>
              <a:latin typeface="ＭＳ Ｐゴシック" panose="020B0600070205080204" pitchFamily="50" charset="-128"/>
              <a:ea typeface="ＭＳ Ｐゴシック" panose="020B0600070205080204" pitchFamily="50" charset="-128"/>
              <a:cs typeface="Arial"/>
              <a:sym typeface="Arial"/>
            </a:endParaRPr>
          </a:p>
        </p:txBody>
      </p:sp>
      <p:sp>
        <p:nvSpPr>
          <p:cNvPr id="43" name="Google Shape;43;p12"/>
          <p:cNvSpPr txBox="1">
            <a:spLocks noGrp="1"/>
          </p:cNvSpPr>
          <p:nvPr>
            <p:ph type="sldNum" idx="12"/>
          </p:nvPr>
        </p:nvSpPr>
        <p:spPr>
          <a:xfrm>
            <a:off x="3838575" y="6492792"/>
            <a:ext cx="222885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lvl="1" indent="0" algn="ctr">
              <a:spcBef>
                <a:spcPts val="0"/>
              </a:spcBef>
              <a:buNone/>
              <a:defRPr sz="1000" b="0" i="0" u="none" strike="noStrike" cap="none">
                <a:solidFill>
                  <a:srgbClr val="888888"/>
                </a:solidFill>
                <a:latin typeface="Arial"/>
                <a:ea typeface="Arial"/>
                <a:cs typeface="Arial"/>
                <a:sym typeface="Arial"/>
              </a:defRPr>
            </a:lvl2pPr>
            <a:lvl3pPr marL="0" lvl="2" indent="0" algn="ctr">
              <a:spcBef>
                <a:spcPts val="0"/>
              </a:spcBef>
              <a:buNone/>
              <a:defRPr sz="1000" b="0" i="0" u="none" strike="noStrike" cap="none">
                <a:solidFill>
                  <a:srgbClr val="888888"/>
                </a:solidFill>
                <a:latin typeface="Arial"/>
                <a:ea typeface="Arial"/>
                <a:cs typeface="Arial"/>
                <a:sym typeface="Arial"/>
              </a:defRPr>
            </a:lvl3pPr>
            <a:lvl4pPr marL="0" lvl="3" indent="0" algn="ctr">
              <a:spcBef>
                <a:spcPts val="0"/>
              </a:spcBef>
              <a:buNone/>
              <a:defRPr sz="1000" b="0" i="0" u="none" strike="noStrike" cap="none">
                <a:solidFill>
                  <a:srgbClr val="888888"/>
                </a:solidFill>
                <a:latin typeface="Arial"/>
                <a:ea typeface="Arial"/>
                <a:cs typeface="Arial"/>
                <a:sym typeface="Arial"/>
              </a:defRPr>
            </a:lvl4pPr>
            <a:lvl5pPr marL="0" lvl="4" indent="0" algn="ctr">
              <a:spcBef>
                <a:spcPts val="0"/>
              </a:spcBef>
              <a:buNone/>
              <a:defRPr sz="1000" b="0" i="0" u="none" strike="noStrike" cap="none">
                <a:solidFill>
                  <a:srgbClr val="888888"/>
                </a:solidFill>
                <a:latin typeface="Arial"/>
                <a:ea typeface="Arial"/>
                <a:cs typeface="Arial"/>
                <a:sym typeface="Arial"/>
              </a:defRPr>
            </a:lvl5pPr>
            <a:lvl6pPr marL="0" lvl="5" indent="0" algn="ctr">
              <a:spcBef>
                <a:spcPts val="0"/>
              </a:spcBef>
              <a:buNone/>
              <a:defRPr sz="1000" b="0" i="0" u="none" strike="noStrike" cap="none">
                <a:solidFill>
                  <a:srgbClr val="888888"/>
                </a:solidFill>
                <a:latin typeface="Arial"/>
                <a:ea typeface="Arial"/>
                <a:cs typeface="Arial"/>
                <a:sym typeface="Arial"/>
              </a:defRPr>
            </a:lvl6pPr>
            <a:lvl7pPr marL="0" lvl="6" indent="0" algn="ctr">
              <a:spcBef>
                <a:spcPts val="0"/>
              </a:spcBef>
              <a:buNone/>
              <a:defRPr sz="1000" b="0" i="0" u="none" strike="noStrike" cap="none">
                <a:solidFill>
                  <a:srgbClr val="888888"/>
                </a:solidFill>
                <a:latin typeface="Arial"/>
                <a:ea typeface="Arial"/>
                <a:cs typeface="Arial"/>
                <a:sym typeface="Arial"/>
              </a:defRPr>
            </a:lvl7pPr>
            <a:lvl8pPr marL="0" lvl="7" indent="0" algn="ctr">
              <a:spcBef>
                <a:spcPts val="0"/>
              </a:spcBef>
              <a:buNone/>
              <a:defRPr sz="1000" b="0" i="0" u="none" strike="noStrike" cap="none">
                <a:solidFill>
                  <a:srgbClr val="888888"/>
                </a:solidFill>
                <a:latin typeface="Arial"/>
                <a:ea typeface="Arial"/>
                <a:cs typeface="Arial"/>
                <a:sym typeface="Arial"/>
              </a:defRPr>
            </a:lvl8pPr>
            <a:lvl9pPr marL="0" lvl="8" indent="0" algn="ctr">
              <a:spcBef>
                <a:spcPts val="0"/>
              </a:spcBef>
              <a:buNone/>
              <a:defRPr sz="10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
        <p:nvSpPr>
          <p:cNvPr id="44" name="Google Shape;44;p12"/>
          <p:cNvSpPr txBox="1">
            <a:spLocks noGrp="1"/>
          </p:cNvSpPr>
          <p:nvPr>
            <p:ph type="title"/>
          </p:nvPr>
        </p:nvSpPr>
        <p:spPr>
          <a:xfrm>
            <a:off x="435384" y="127450"/>
            <a:ext cx="7671385" cy="63160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ＭＳ Ｐゴシック" panose="020B0600070205080204" pitchFamily="50" charset="-128"/>
                <a:ea typeface="ＭＳ Ｐゴシック" panose="020B0600070205080204" pitchFamily="50"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5" name="Google Shape;45;p12"/>
          <p:cNvPicPr preferRelativeResize="0"/>
          <p:nvPr/>
        </p:nvPicPr>
        <p:blipFill rotWithShape="1">
          <a:blip r:embed="rId2">
            <a:alphaModFix/>
          </a:blip>
          <a:srcRect/>
          <a:stretch/>
        </p:blipFill>
        <p:spPr>
          <a:xfrm>
            <a:off x="8212435" y="148185"/>
            <a:ext cx="1326669" cy="509717"/>
          </a:xfrm>
          <a:prstGeom prst="rect">
            <a:avLst/>
          </a:prstGeom>
          <a:noFill/>
          <a:ln>
            <a:noFill/>
          </a:ln>
        </p:spPr>
      </p:pic>
      <p:sp>
        <p:nvSpPr>
          <p:cNvPr id="46" name="Google Shape;46;p12"/>
          <p:cNvSpPr/>
          <p:nvPr/>
        </p:nvSpPr>
        <p:spPr>
          <a:xfrm>
            <a:off x="6837528" y="6625061"/>
            <a:ext cx="2652547" cy="135422"/>
          </a:xfrm>
          <a:prstGeom prst="rect">
            <a:avLst/>
          </a:prstGeom>
          <a:noFill/>
          <a:ln>
            <a:noFill/>
          </a:ln>
        </p:spPr>
        <p:txBody>
          <a:bodyPr spcFirstLastPara="1" wrap="square" lIns="0" tIns="0" rIns="0" bIns="0" anchor="b" anchorCtr="0">
            <a:spAutoFit/>
          </a:bodyPr>
          <a:lstStyle/>
          <a:p>
            <a:pPr marL="0" marR="0" lvl="0" indent="0" algn="r" rtl="0">
              <a:lnSpc>
                <a:spcPct val="110000"/>
              </a:lnSpc>
              <a:spcBef>
                <a:spcPts val="0"/>
              </a:spcBef>
              <a:spcAft>
                <a:spcPts val="0"/>
              </a:spcAft>
              <a:buClr>
                <a:srgbClr val="0C0C0C"/>
              </a:buClr>
              <a:buSzPts val="800"/>
              <a:buFont typeface="Arial"/>
              <a:buNone/>
            </a:pP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KYOCERA Communication Systems Co</a:t>
            </a:r>
            <a:r>
              <a:rPr lang="ja-JP" sz="800" b="0" i="0" u="none" strike="noStrike" cap="none" dirty="0" err="1">
                <a:solidFill>
                  <a:srgbClr val="0C0C0C"/>
                </a:solidFill>
                <a:latin typeface="ＭＳ Ｐゴシック" panose="020B0600070205080204" pitchFamily="50" charset="-128"/>
                <a:ea typeface="ＭＳ Ｐゴシック" panose="020B0600070205080204" pitchFamily="50" charset="-128"/>
                <a:cs typeface="Arial"/>
                <a:sym typeface="Arial"/>
              </a:rPr>
              <a:t>.,</a:t>
            </a:r>
            <a:r>
              <a:rPr lang="ja-JP"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rPr>
              <a:t> Ltd.</a:t>
            </a:r>
            <a:endParaRPr sz="800" b="0" i="0" u="none" strike="noStrike" cap="none" dirty="0">
              <a:solidFill>
                <a:srgbClr val="0C0C0C"/>
              </a:solidFill>
              <a:latin typeface="ＭＳ Ｐゴシック" panose="020B0600070205080204" pitchFamily="50" charset="-128"/>
              <a:ea typeface="ＭＳ Ｐゴシック" panose="020B0600070205080204" pitchFamily="50" charset="-128"/>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81038" y="365127"/>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8"/>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8"/>
          <p:cNvSpPr txBox="1">
            <a:spLocks noGrp="1"/>
          </p:cNvSpPr>
          <p:nvPr>
            <p:ph type="dt" idx="10"/>
          </p:nvPr>
        </p:nvSpPr>
        <p:spPr>
          <a:xfrm>
            <a:off x="681038" y="6356352"/>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3" name="Google Shape;13;p8"/>
          <p:cNvSpPr txBox="1">
            <a:spLocks noGrp="1"/>
          </p:cNvSpPr>
          <p:nvPr>
            <p:ph type="ftr" idx="11"/>
          </p:nvPr>
        </p:nvSpPr>
        <p:spPr>
          <a:xfrm>
            <a:off x="3281363" y="6356352"/>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ja-JP" altLang="en-US" dirty="0"/>
          </a:p>
        </p:txBody>
      </p:sp>
      <p:sp>
        <p:nvSpPr>
          <p:cNvPr id="14" name="Google Shape;14;p8"/>
          <p:cNvSpPr txBox="1">
            <a:spLocks noGrp="1"/>
          </p:cNvSpPr>
          <p:nvPr>
            <p:ph type="sldNum" idx="12"/>
          </p:nvPr>
        </p:nvSpPr>
        <p:spPr>
          <a:xfrm>
            <a:off x="6996113" y="6356352"/>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ＭＳ Ｐゴシック" panose="020B0600070205080204" pitchFamily="50" charset="-128"/>
                <a:ea typeface="ＭＳ Ｐゴシック" panose="020B0600070205080204" pitchFamily="50" charset="-128"/>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altLang="ja-JP" smtClean="0"/>
              <a:pPr/>
              <a:t>‹#›</a:t>
            </a:fld>
            <a:endParaRPr lang="ja-JP" alt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ＭＳ Ｐゴシック" panose="020B0600070205080204" pitchFamily="50" charset="-128"/>
          <a:ea typeface="ＭＳ Ｐゴシック" panose="020B0600070205080204"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p:nvPr/>
        </p:nvSpPr>
        <p:spPr>
          <a:xfrm>
            <a:off x="4967654" y="4986427"/>
            <a:ext cx="4522421" cy="139115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C0C0C"/>
              </a:buClr>
              <a:buSzPts val="1600"/>
              <a:buFont typeface="Arial"/>
              <a:buNone/>
            </a:pPr>
            <a:r>
              <a:rPr lang="ja-JP" sz="1600" b="0" i="0" u="none" strike="noStrike" cap="none" dirty="0" smtClean="0">
                <a:solidFill>
                  <a:srgbClr val="0C0C0C"/>
                </a:solidFill>
                <a:latin typeface="+mn-ea"/>
                <a:ea typeface="+mn-ea"/>
                <a:sym typeface="Arial"/>
              </a:rPr>
              <a:t>202</a:t>
            </a:r>
            <a:r>
              <a:rPr lang="en-US" altLang="ja-JP" sz="1600" dirty="0">
                <a:solidFill>
                  <a:srgbClr val="0C0C0C"/>
                </a:solidFill>
                <a:latin typeface="+mn-ea"/>
                <a:ea typeface="+mn-ea"/>
              </a:rPr>
              <a:t>4</a:t>
            </a:r>
            <a:r>
              <a:rPr lang="ja-JP" sz="1600" b="0" i="0" u="none" strike="noStrike" cap="none" dirty="0" smtClean="0">
                <a:solidFill>
                  <a:srgbClr val="0C0C0C"/>
                </a:solidFill>
                <a:latin typeface="+mn-ea"/>
                <a:ea typeface="+mn-ea"/>
                <a:sym typeface="Arial"/>
              </a:rPr>
              <a:t>年</a:t>
            </a:r>
            <a:r>
              <a:rPr lang="en-US" altLang="ja-JP" sz="1600" dirty="0" smtClean="0">
                <a:solidFill>
                  <a:srgbClr val="0C0C0C"/>
                </a:solidFill>
                <a:latin typeface="+mn-ea"/>
                <a:ea typeface="+mn-ea"/>
              </a:rPr>
              <a:t>10</a:t>
            </a:r>
            <a:r>
              <a:rPr lang="ja-JP" sz="1600" b="0" i="0" u="none" strike="noStrike" cap="none" dirty="0" smtClean="0">
                <a:solidFill>
                  <a:srgbClr val="0C0C0C"/>
                </a:solidFill>
                <a:latin typeface="+mn-ea"/>
                <a:ea typeface="+mn-ea"/>
                <a:sym typeface="Arial"/>
              </a:rPr>
              <a:t>月</a:t>
            </a:r>
            <a:r>
              <a:rPr lang="en-US" altLang="ja-JP" sz="1600" b="0" i="0" u="none" strike="noStrike" cap="none" dirty="0" smtClean="0">
                <a:solidFill>
                  <a:srgbClr val="0C0C0C"/>
                </a:solidFill>
                <a:latin typeface="+mn-ea"/>
                <a:ea typeface="+mn-ea"/>
                <a:sym typeface="Arial"/>
              </a:rPr>
              <a:t>xx</a:t>
            </a:r>
            <a:r>
              <a:rPr lang="ja-JP" sz="1600" b="0" i="0" u="none" strike="noStrike" cap="none" dirty="0" smtClean="0">
                <a:solidFill>
                  <a:srgbClr val="0C0C0C"/>
                </a:solidFill>
                <a:latin typeface="+mn-ea"/>
                <a:ea typeface="+mn-ea"/>
                <a:sym typeface="Arial"/>
              </a:rPr>
              <a:t>日</a:t>
            </a:r>
            <a:endParaRPr dirty="0">
              <a:latin typeface="ＭＳ Ｐゴシック" panose="020B0600070205080204" pitchFamily="50" charset="-128"/>
              <a:ea typeface="ＭＳ Ｐゴシック" panose="020B0600070205080204" pitchFamily="50" charset="-128"/>
            </a:endParaRPr>
          </a:p>
          <a:p>
            <a:pPr marL="0" marR="0" lvl="0" indent="0" algn="r" rtl="0">
              <a:lnSpc>
                <a:spcPct val="110000"/>
              </a:lnSpc>
              <a:spcBef>
                <a:spcPts val="760"/>
              </a:spcBef>
              <a:spcAft>
                <a:spcPts val="0"/>
              </a:spcAft>
              <a:buClr>
                <a:srgbClr val="0C0C0C"/>
              </a:buClr>
              <a:buSzPts val="1600"/>
              <a:buFont typeface="Arial"/>
              <a:buNone/>
            </a:pPr>
            <a:r>
              <a:rPr lang="en-US" altLang="ja-JP" sz="1600" b="0" i="0" u="none" strike="noStrike" cap="none" dirty="0" smtClean="0">
                <a:solidFill>
                  <a:srgbClr val="0C0C0C"/>
                </a:solidFill>
                <a:latin typeface="+mn-ea"/>
                <a:ea typeface="+mn-ea"/>
                <a:sym typeface="Arial"/>
              </a:rPr>
              <a:t>ICT</a:t>
            </a:r>
            <a:r>
              <a:rPr lang="ja-JP" altLang="en-US" sz="1600" b="0" i="0" u="none" strike="noStrike" cap="none" dirty="0" smtClean="0">
                <a:solidFill>
                  <a:srgbClr val="0C0C0C"/>
                </a:solidFill>
                <a:latin typeface="+mn-ea"/>
                <a:ea typeface="+mn-ea"/>
                <a:sym typeface="Arial"/>
              </a:rPr>
              <a:t>事業本部　</a:t>
            </a:r>
            <a:r>
              <a:rPr lang="en-US" altLang="ja-JP" sz="1600" b="0" i="0" u="none" strike="noStrike" cap="none" dirty="0" smtClean="0">
                <a:solidFill>
                  <a:srgbClr val="0C0C0C"/>
                </a:solidFill>
                <a:latin typeface="+mn-ea"/>
                <a:ea typeface="+mn-ea"/>
                <a:sym typeface="Arial"/>
              </a:rPr>
              <a:t>KC</a:t>
            </a:r>
            <a:r>
              <a:rPr lang="ja-JP" altLang="en-US" sz="1600" b="0" i="0" u="none" strike="noStrike" cap="none" dirty="0" smtClean="0">
                <a:solidFill>
                  <a:srgbClr val="0C0C0C"/>
                </a:solidFill>
                <a:latin typeface="+mn-ea"/>
                <a:ea typeface="+mn-ea"/>
                <a:sym typeface="Arial"/>
              </a:rPr>
              <a:t>ビジネスソリューション事業部</a:t>
            </a:r>
            <a:endParaRPr lang="en-US" altLang="ja-JP" sz="1600" b="0" i="0" u="none" strike="noStrike" cap="none" dirty="0" smtClean="0">
              <a:solidFill>
                <a:srgbClr val="0C0C0C"/>
              </a:solidFill>
              <a:latin typeface="+mn-ea"/>
              <a:ea typeface="+mn-ea"/>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b="0" i="0" u="none" strike="noStrike" cap="none" dirty="0" smtClean="0">
                <a:solidFill>
                  <a:srgbClr val="0C0C0C"/>
                </a:solidFill>
                <a:latin typeface="+mn-ea"/>
                <a:ea typeface="+mn-ea"/>
                <a:sym typeface="Arial"/>
              </a:rPr>
              <a:t>システム開発</a:t>
            </a:r>
            <a:r>
              <a:rPr lang="ja-JP" altLang="en-US" sz="1600" dirty="0" smtClean="0">
                <a:solidFill>
                  <a:srgbClr val="0C0C0C"/>
                </a:solidFill>
                <a:latin typeface="+mn-ea"/>
                <a:ea typeface="+mn-ea"/>
              </a:rPr>
              <a:t>技術部　鹿児島システム開発</a:t>
            </a:r>
            <a:r>
              <a:rPr lang="en-US" altLang="ja-JP" sz="1600" dirty="0" smtClean="0">
                <a:solidFill>
                  <a:srgbClr val="0C0C0C"/>
                </a:solidFill>
                <a:latin typeface="+mn-ea"/>
                <a:ea typeface="+mn-ea"/>
              </a:rPr>
              <a:t>2</a:t>
            </a:r>
            <a:r>
              <a:rPr lang="ja-JP" altLang="en-US" sz="1600" dirty="0" smtClean="0">
                <a:solidFill>
                  <a:srgbClr val="0C0C0C"/>
                </a:solidFill>
                <a:latin typeface="+mn-ea"/>
                <a:ea typeface="+mn-ea"/>
              </a:rPr>
              <a:t>課</a:t>
            </a:r>
            <a:endParaRPr lang="en-US" altLang="ja-JP" sz="1600" b="0" i="0" u="none" strike="noStrike" cap="none" dirty="0" smtClean="0">
              <a:solidFill>
                <a:srgbClr val="0C0C0C"/>
              </a:solidFill>
              <a:latin typeface="+mn-ea"/>
              <a:ea typeface="+mn-ea"/>
              <a:sym typeface="Arial"/>
            </a:endParaRPr>
          </a:p>
          <a:p>
            <a:pPr marL="0" marR="0" lvl="0" indent="0" algn="r" rtl="0">
              <a:lnSpc>
                <a:spcPct val="110000"/>
              </a:lnSpc>
              <a:spcBef>
                <a:spcPts val="760"/>
              </a:spcBef>
              <a:spcAft>
                <a:spcPts val="0"/>
              </a:spcAft>
              <a:buClr>
                <a:srgbClr val="0C0C0C"/>
              </a:buClr>
              <a:buSzPts val="1600"/>
              <a:buFont typeface="Arial"/>
              <a:buNone/>
            </a:pPr>
            <a:r>
              <a:rPr lang="ja-JP" altLang="en-US" sz="1600" dirty="0" smtClean="0">
                <a:solidFill>
                  <a:srgbClr val="0C0C0C"/>
                </a:solidFill>
                <a:latin typeface="+mn-ea"/>
                <a:ea typeface="+mn-ea"/>
              </a:rPr>
              <a:t>大迫　かなた</a:t>
            </a:r>
            <a:endParaRPr sz="16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sp>
        <p:nvSpPr>
          <p:cNvPr id="52" name="Google Shape;52;p1"/>
          <p:cNvSpPr txBox="1"/>
          <p:nvPr/>
        </p:nvSpPr>
        <p:spPr>
          <a:xfrm>
            <a:off x="1718053" y="2980419"/>
            <a:ext cx="7689715" cy="381000"/>
          </a:xfrm>
          <a:prstGeom prst="rect">
            <a:avLst/>
          </a:prstGeom>
          <a:noFill/>
          <a:ln>
            <a:noFill/>
          </a:ln>
        </p:spPr>
        <p:txBody>
          <a:bodyPr spcFirstLastPara="1" wrap="square" lIns="0" tIns="0" rIns="0" bIns="0" anchor="ctr" anchorCtr="0">
            <a:noAutofit/>
          </a:bodyPr>
          <a:lstStyle/>
          <a:p>
            <a:pPr marL="342900" marR="0" lvl="0" indent="-342900" algn="ctr" rtl="0">
              <a:lnSpc>
                <a:spcPct val="80000"/>
              </a:lnSpc>
              <a:spcBef>
                <a:spcPts val="0"/>
              </a:spcBef>
              <a:spcAft>
                <a:spcPts val="0"/>
              </a:spcAft>
              <a:buClr>
                <a:srgbClr val="B70031"/>
              </a:buClr>
              <a:buSzPts val="3000"/>
              <a:buFont typeface="Noto Sans Symbols"/>
              <a:buNone/>
            </a:pPr>
            <a:r>
              <a:rPr lang="ja-JP" altLang="en-US" sz="3000" b="1" i="0" u="none" strike="noStrike" cap="none" dirty="0" smtClean="0">
                <a:solidFill>
                  <a:srgbClr val="0C0C0C"/>
                </a:solidFill>
                <a:latin typeface="+mn-ea"/>
                <a:ea typeface="+mn-ea"/>
                <a:sym typeface="Arial"/>
              </a:rPr>
              <a:t>業務改善のための</a:t>
            </a:r>
            <a:r>
              <a:rPr lang="en-US" altLang="ja-JP" sz="3000" b="1" i="0" u="none" strike="noStrike" cap="none" dirty="0" smtClean="0">
                <a:solidFill>
                  <a:srgbClr val="0C0C0C"/>
                </a:solidFill>
                <a:latin typeface="+mn-ea"/>
                <a:ea typeface="+mn-ea"/>
                <a:sym typeface="Arial"/>
              </a:rPr>
              <a:t>AI</a:t>
            </a:r>
            <a:r>
              <a:rPr lang="ja-JP" altLang="en-US" sz="3000" b="1" i="0" u="none" strike="noStrike" cap="none" dirty="0" smtClean="0">
                <a:solidFill>
                  <a:srgbClr val="0C0C0C"/>
                </a:solidFill>
                <a:latin typeface="+mn-ea"/>
                <a:ea typeface="+mn-ea"/>
                <a:sym typeface="Arial"/>
              </a:rPr>
              <a:t>検索ツールの検討と活用</a:t>
            </a:r>
            <a:endParaRPr dirty="0">
              <a:latin typeface="ＭＳ Ｐゴシック" panose="020B0600070205080204" pitchFamily="50" charset="-128"/>
              <a:ea typeface="ＭＳ Ｐゴシック" panose="020B0600070205080204" pitchFamily="50" charset="-128"/>
            </a:endParaRPr>
          </a:p>
        </p:txBody>
      </p:sp>
      <p:sp>
        <p:nvSpPr>
          <p:cNvPr id="5" name="角丸四角形 4"/>
          <p:cNvSpPr/>
          <p:nvPr/>
        </p:nvSpPr>
        <p:spPr>
          <a:xfrm>
            <a:off x="499423" y="360219"/>
            <a:ext cx="2687782" cy="665018"/>
          </a:xfrm>
          <a:prstGeom prst="roundRect">
            <a:avLst/>
          </a:prstGeom>
          <a:solidFill>
            <a:schemeClr val="bg1"/>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000" b="1" dirty="0">
                <a:solidFill>
                  <a:schemeClr val="tx1"/>
                </a:solidFill>
                <a:latin typeface="+mn-ea"/>
                <a:cs typeface="HGP創英角ｺﾞｼｯｸUB" charset="0"/>
              </a:rPr>
              <a:t>業務改善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10</a:t>
            </a:fld>
            <a:endParaRPr dirty="0"/>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ChatGPT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Perplexity</a:t>
            </a:r>
            <a:r>
              <a:rPr kumimoji="1" lang="ja-JP" altLang="en-US" sz="1800" dirty="0">
                <a:solidFill>
                  <a:schemeClr val="bg1"/>
                </a:solidFill>
                <a:latin typeface="ＭＳ Ｐゴシック" panose="020B0600070205080204" pitchFamily="50" charset="-128"/>
                <a:ea typeface="ＭＳ Ｐゴシック" panose="020B0600070205080204" pitchFamily="50" charset="-128"/>
              </a:rPr>
              <a: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Atlassian Intelligence</a:t>
            </a: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50000"/>
                    <a:lumOff val="50000"/>
                  </a:schemeClr>
                </a:solidFill>
                <a:latin typeface="+mn-ea"/>
              </a:rPr>
              <a:t>1</a:t>
            </a:r>
            <a:r>
              <a:rPr lang="ja-JP" altLang="en-US" sz="1800" dirty="0">
                <a:solidFill>
                  <a:schemeClr val="tx1">
                    <a:lumMod val="50000"/>
                    <a:lumOff val="50000"/>
                  </a:schemeClr>
                </a:solidFill>
                <a:latin typeface="+mn-ea"/>
              </a:rPr>
              <a:t>ユーザー当たり</a:t>
            </a:r>
            <a:endParaRPr lang="en-US" altLang="ja-JP" sz="1800" dirty="0">
              <a:solidFill>
                <a:schemeClr val="tx1">
                  <a:lumMod val="50000"/>
                  <a:lumOff val="50000"/>
                </a:schemeClr>
              </a:solidFill>
              <a:latin typeface="+mn-ea"/>
            </a:endParaRPr>
          </a:p>
          <a:p>
            <a:pPr algn="ctr"/>
            <a:r>
              <a:rPr lang="ja-JP" altLang="en-US" sz="2400" dirty="0">
                <a:solidFill>
                  <a:schemeClr val="tx1">
                    <a:lumMod val="50000"/>
                    <a:lumOff val="50000"/>
                  </a:schemeClr>
                </a:solidFill>
                <a:latin typeface="+mn-ea"/>
              </a:rPr>
              <a:t>月額</a:t>
            </a:r>
            <a:r>
              <a:rPr lang="en-US" altLang="ja-JP" sz="3600" b="1" dirty="0">
                <a:solidFill>
                  <a:schemeClr val="tx1">
                    <a:lumMod val="65000"/>
                    <a:lumOff val="35000"/>
                  </a:schemeClr>
                </a:solidFill>
                <a:latin typeface="+mn-ea"/>
              </a:rPr>
              <a:t>$</a:t>
            </a:r>
            <a:r>
              <a:rPr lang="en-US" altLang="ja-JP" sz="4000" b="1" dirty="0">
                <a:solidFill>
                  <a:schemeClr val="tx1">
                    <a:lumMod val="65000"/>
                    <a:lumOff val="35000"/>
                  </a:schemeClr>
                </a:solidFill>
                <a:latin typeface="+mn-ea"/>
              </a:rPr>
              <a:t>40</a:t>
            </a:r>
            <a:endParaRPr lang="ja-JP" altLang="en-US" sz="2400" dirty="0">
              <a:solidFill>
                <a:schemeClr val="tx1">
                  <a:lumMod val="65000"/>
                  <a:lumOff val="35000"/>
                </a:schemeClr>
              </a:solidFill>
              <a:latin typeface="+mn-ea"/>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85000"/>
                    <a:lumOff val="15000"/>
                  </a:schemeClr>
                </a:solidFill>
                <a:latin typeface="+mn-ea"/>
              </a:rPr>
              <a:t>1</a:t>
            </a:r>
            <a:r>
              <a:rPr lang="ja-JP" altLang="en-US" sz="1800" dirty="0">
                <a:solidFill>
                  <a:schemeClr val="tx1">
                    <a:lumMod val="85000"/>
                    <a:lumOff val="15000"/>
                  </a:schemeClr>
                </a:solidFill>
                <a:latin typeface="+mn-ea"/>
              </a:rPr>
              <a:t>ユーザー当たり</a:t>
            </a:r>
            <a:endParaRPr lang="en-US" altLang="ja-JP" sz="1800" dirty="0">
              <a:solidFill>
                <a:schemeClr val="tx1">
                  <a:lumMod val="85000"/>
                  <a:lumOff val="15000"/>
                </a:schemeClr>
              </a:solidFill>
              <a:latin typeface="+mn-ea"/>
            </a:endParaRPr>
          </a:p>
          <a:p>
            <a:pPr algn="ctr"/>
            <a:r>
              <a:rPr lang="ja-JP" altLang="en-US" sz="2400" dirty="0">
                <a:solidFill>
                  <a:schemeClr val="tx1">
                    <a:lumMod val="85000"/>
                    <a:lumOff val="15000"/>
                  </a:schemeClr>
                </a:solidFill>
                <a:latin typeface="+mn-ea"/>
              </a:rPr>
              <a:t>月額</a:t>
            </a:r>
            <a:r>
              <a:rPr lang="en-US" altLang="ja-JP" sz="3600" b="1" dirty="0">
                <a:solidFill>
                  <a:schemeClr val="bg2">
                    <a:lumMod val="60000"/>
                    <a:lumOff val="40000"/>
                  </a:schemeClr>
                </a:solidFill>
                <a:latin typeface="+mn-ea"/>
              </a:rPr>
              <a:t>$</a:t>
            </a:r>
            <a:r>
              <a:rPr lang="en-US" altLang="ja-JP" sz="4000" b="1" dirty="0">
                <a:solidFill>
                  <a:schemeClr val="bg2">
                    <a:lumMod val="60000"/>
                    <a:lumOff val="40000"/>
                  </a:schemeClr>
                </a:solidFill>
                <a:latin typeface="+mn-ea"/>
              </a:rPr>
              <a:t>7</a:t>
            </a:r>
            <a:endParaRPr lang="ja-JP" altLang="en-US" sz="2400" dirty="0">
              <a:solidFill>
                <a:schemeClr val="bg2">
                  <a:lumMod val="60000"/>
                  <a:lumOff val="40000"/>
                </a:schemeClr>
              </a:solidFill>
              <a:latin typeface="+mn-ea"/>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lumMod val="50000"/>
                    <a:lumOff val="50000"/>
                  </a:schemeClr>
                </a:solidFill>
                <a:latin typeface="+mn-ea"/>
              </a:rPr>
              <a:t>1</a:t>
            </a:r>
            <a:r>
              <a:rPr lang="ja-JP" altLang="en-US" sz="1800" dirty="0">
                <a:solidFill>
                  <a:schemeClr val="tx1">
                    <a:lumMod val="50000"/>
                    <a:lumOff val="50000"/>
                  </a:schemeClr>
                </a:solidFill>
                <a:latin typeface="+mn-ea"/>
              </a:rPr>
              <a:t>ユーザー当たり</a:t>
            </a:r>
            <a:endParaRPr lang="en-US" altLang="ja-JP" sz="1800" dirty="0">
              <a:solidFill>
                <a:schemeClr val="tx1">
                  <a:lumMod val="50000"/>
                  <a:lumOff val="50000"/>
                </a:schemeClr>
              </a:solidFill>
              <a:latin typeface="+mn-ea"/>
            </a:endParaRPr>
          </a:p>
          <a:p>
            <a:pPr algn="ctr"/>
            <a:r>
              <a:rPr lang="ja-JP" altLang="en-US" sz="2400" dirty="0">
                <a:solidFill>
                  <a:schemeClr val="tx1">
                    <a:lumMod val="50000"/>
                    <a:lumOff val="50000"/>
                  </a:schemeClr>
                </a:solidFill>
                <a:latin typeface="+mn-ea"/>
              </a:rPr>
              <a:t>月額</a:t>
            </a:r>
            <a:r>
              <a:rPr lang="en-US" altLang="ja-JP" sz="3600" b="1" dirty="0">
                <a:solidFill>
                  <a:schemeClr val="tx1">
                    <a:lumMod val="65000"/>
                    <a:lumOff val="35000"/>
                  </a:schemeClr>
                </a:solidFill>
                <a:latin typeface="+mn-ea"/>
              </a:rPr>
              <a:t>$</a:t>
            </a:r>
            <a:r>
              <a:rPr lang="en-US" altLang="ja-JP" sz="4000" b="1" dirty="0">
                <a:solidFill>
                  <a:schemeClr val="tx1">
                    <a:lumMod val="65000"/>
                    <a:lumOff val="35000"/>
                  </a:schemeClr>
                </a:solidFill>
                <a:latin typeface="+mn-ea"/>
              </a:rPr>
              <a:t>30</a:t>
            </a:r>
            <a:r>
              <a:rPr lang="ja-JP" altLang="en-US" sz="1600" dirty="0">
                <a:solidFill>
                  <a:schemeClr val="tx1">
                    <a:lumMod val="50000"/>
                    <a:lumOff val="50000"/>
                  </a:schemeClr>
                </a:solidFill>
                <a:latin typeface="+mn-ea"/>
              </a:rPr>
              <a:t>（</a:t>
            </a:r>
            <a:r>
              <a:rPr lang="en-US" altLang="ja-JP" sz="1600" dirty="0">
                <a:solidFill>
                  <a:schemeClr val="tx1">
                    <a:lumMod val="50000"/>
                    <a:lumOff val="50000"/>
                  </a:schemeClr>
                </a:solidFill>
                <a:latin typeface="+mn-ea"/>
              </a:rPr>
              <a:t>※</a:t>
            </a:r>
            <a:r>
              <a:rPr lang="ja-JP" altLang="en-US" sz="1600" dirty="0">
                <a:solidFill>
                  <a:schemeClr val="tx1">
                    <a:lumMod val="50000"/>
                    <a:lumOff val="50000"/>
                  </a:schemeClr>
                </a:solidFill>
                <a:latin typeface="+mn-ea"/>
              </a:rPr>
              <a:t>推定）</a:t>
            </a:r>
            <a:endParaRPr lang="ja-JP" altLang="en-US" sz="4000" dirty="0">
              <a:solidFill>
                <a:schemeClr val="tx1">
                  <a:lumMod val="50000"/>
                  <a:lumOff val="50000"/>
                </a:schemeClr>
              </a:solidFill>
              <a:latin typeface="+mn-ea"/>
            </a:endParaRP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ＭＳ Ｐゴシック" panose="020B0600070205080204" pitchFamily="50" charset="-128"/>
                <a:ea typeface="ＭＳ Ｐゴシック" panose="020B0600070205080204" pitchFamily="50" charset="-128"/>
              </a:rPr>
              <a:t>利用料金</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17" name="テキスト ボックス 16"/>
          <p:cNvSpPr txBox="1"/>
          <p:nvPr/>
        </p:nvSpPr>
        <p:spPr>
          <a:xfrm>
            <a:off x="954001" y="1489533"/>
            <a:ext cx="6282068" cy="400110"/>
          </a:xfrm>
          <a:prstGeom prst="rect">
            <a:avLst/>
          </a:prstGeom>
          <a:noFill/>
        </p:spPr>
        <p:txBody>
          <a:bodyPr wrap="square" rtlCol="0">
            <a:spAutoFit/>
          </a:bodyPr>
          <a:lstStyle/>
          <a:p>
            <a:r>
              <a:rPr kumimoji="1" lang="en-US" altLang="ja-JP" sz="20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Atlassian Intelligence</a:t>
            </a:r>
            <a:r>
              <a:rPr kumimoji="1" lang="ja-JP" altLang="en-US" sz="2000" dirty="0" smtClean="0">
                <a:latin typeface="ＭＳ Ｐゴシック" panose="020B0600070205080204" pitchFamily="50" charset="-128"/>
                <a:ea typeface="ＭＳ Ｐゴシック" panose="020B0600070205080204" pitchFamily="50" charset="-128"/>
              </a:rPr>
              <a:t>は他の機能に比べ</a:t>
            </a:r>
            <a:r>
              <a:rPr kumimoji="1" lang="ja-JP" altLang="en-US" sz="2000" b="1" dirty="0" smtClean="0">
                <a:solidFill>
                  <a:srgbClr val="EA0000"/>
                </a:solidFill>
                <a:latin typeface="ＭＳ Ｐゴシック" panose="020B0600070205080204" pitchFamily="50" charset="-128"/>
                <a:ea typeface="ＭＳ Ｐゴシック" panose="020B0600070205080204" pitchFamily="50" charset="-128"/>
              </a:rPr>
              <a:t>低コスト</a:t>
            </a:r>
            <a:r>
              <a:rPr kumimoji="1" lang="ja-JP" altLang="en-US" sz="2000" dirty="0" smtClean="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64752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11</a:t>
            </a:fld>
            <a:endParaRPr dirty="0"/>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ChatGPT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Perplexity</a:t>
            </a:r>
            <a:r>
              <a:rPr kumimoji="1" lang="ja-JP" altLang="en-US" sz="1800" dirty="0">
                <a:solidFill>
                  <a:schemeClr val="bg1"/>
                </a:solidFill>
                <a:latin typeface="ＭＳ Ｐゴシック" panose="020B0600070205080204" pitchFamily="50" charset="-128"/>
                <a:ea typeface="ＭＳ Ｐゴシック" panose="020B0600070205080204" pitchFamily="50" charset="-128"/>
              </a:rPr>
              <a: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Atlassian Intelligence</a:t>
            </a:r>
          </a:p>
        </p:txBody>
      </p:sp>
      <p:sp>
        <p:nvSpPr>
          <p:cNvPr id="11" name="角丸四角形 10"/>
          <p:cNvSpPr/>
          <p:nvPr/>
        </p:nvSpPr>
        <p:spPr>
          <a:xfrm>
            <a:off x="3821283"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lumMod val="50000"/>
                    <a:lumOff val="50000"/>
                  </a:schemeClr>
                </a:solidFill>
                <a:latin typeface="+mn-ea"/>
              </a:rPr>
              <a:t>社内のドキュメントの</a:t>
            </a:r>
            <a:endParaRPr lang="en-US" altLang="ja-JP" sz="1800" dirty="0">
              <a:solidFill>
                <a:schemeClr val="tx1">
                  <a:lumMod val="50000"/>
                  <a:lumOff val="50000"/>
                </a:schemeClr>
              </a:solidFill>
              <a:latin typeface="+mn-ea"/>
            </a:endParaRPr>
          </a:p>
          <a:p>
            <a:r>
              <a:rPr lang="ja-JP" altLang="en-US" sz="1800" dirty="0">
                <a:solidFill>
                  <a:schemeClr val="tx1">
                    <a:lumMod val="50000"/>
                    <a:lumOff val="50000"/>
                  </a:schemeClr>
                </a:solidFill>
                <a:latin typeface="+mn-ea"/>
              </a:rPr>
              <a:t>アップロードが</a:t>
            </a:r>
            <a:r>
              <a:rPr lang="ja-JP" altLang="en-US" sz="1800" dirty="0" smtClean="0">
                <a:solidFill>
                  <a:schemeClr val="tx1">
                    <a:lumMod val="50000"/>
                    <a:lumOff val="50000"/>
                  </a:schemeClr>
                </a:solidFill>
                <a:latin typeface="+mn-ea"/>
              </a:rPr>
              <a:t>必要</a:t>
            </a:r>
            <a:endParaRPr kumimoji="1" lang="en-US" altLang="ja-JP" sz="2800" dirty="0">
              <a:solidFill>
                <a:schemeClr val="tx1">
                  <a:lumMod val="50000"/>
                  <a:lumOff val="50000"/>
                </a:schemeClr>
              </a:solidFill>
              <a:latin typeface="+mn-ea"/>
            </a:endParaRPr>
          </a:p>
        </p:txBody>
      </p:sp>
      <p:sp>
        <p:nvSpPr>
          <p:cNvPr id="12" name="角丸四角形 11"/>
          <p:cNvSpPr/>
          <p:nvPr/>
        </p:nvSpPr>
        <p:spPr>
          <a:xfrm>
            <a:off x="6688565" y="2795818"/>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lumMod val="85000"/>
                    <a:lumOff val="15000"/>
                  </a:schemeClr>
                </a:solidFill>
                <a:latin typeface="+mn-ea"/>
              </a:rPr>
              <a:t>ページの</a:t>
            </a:r>
            <a:r>
              <a:rPr lang="ja-JP" altLang="en-US" sz="1800" dirty="0" smtClean="0">
                <a:solidFill>
                  <a:schemeClr val="tx1">
                    <a:lumMod val="85000"/>
                    <a:lumOff val="15000"/>
                  </a:schemeClr>
                </a:solidFill>
                <a:latin typeface="+mn-ea"/>
              </a:rPr>
              <a:t>作成等が必要</a:t>
            </a:r>
            <a:endParaRPr lang="en-US" altLang="ja-JP" sz="1800" dirty="0">
              <a:solidFill>
                <a:schemeClr val="tx1">
                  <a:lumMod val="85000"/>
                  <a:lumOff val="15000"/>
                </a:schemeClr>
              </a:solidFill>
              <a:latin typeface="+mn-ea"/>
            </a:endParaRPr>
          </a:p>
          <a:p>
            <a:endParaRPr lang="en-US" altLang="ja-JP" sz="1800" dirty="0">
              <a:solidFill>
                <a:schemeClr val="tx1">
                  <a:lumMod val="85000"/>
                  <a:lumOff val="15000"/>
                </a:schemeClr>
              </a:solidFill>
              <a:latin typeface="+mn-ea"/>
            </a:endParaRPr>
          </a:p>
          <a:p>
            <a:r>
              <a:rPr lang="en-US" altLang="ja-JP" sz="1800" b="1" dirty="0">
                <a:solidFill>
                  <a:schemeClr val="tx1">
                    <a:lumMod val="85000"/>
                    <a:lumOff val="15000"/>
                  </a:schemeClr>
                </a:solidFill>
                <a:highlight>
                  <a:srgbClr val="CADCF2"/>
                </a:highlight>
                <a:latin typeface="+mn-ea"/>
              </a:rPr>
              <a:t>KCBS</a:t>
            </a:r>
            <a:r>
              <a:rPr lang="ja-JP" altLang="en-US" sz="1800" b="1" dirty="0">
                <a:solidFill>
                  <a:schemeClr val="tx1">
                    <a:lumMod val="85000"/>
                    <a:lumOff val="15000"/>
                  </a:schemeClr>
                </a:solidFill>
                <a:highlight>
                  <a:srgbClr val="CADCF2"/>
                </a:highlight>
                <a:latin typeface="+mn-ea"/>
              </a:rPr>
              <a:t>事業部では既に</a:t>
            </a:r>
          </a:p>
          <a:p>
            <a:r>
              <a:rPr lang="en-US" altLang="ja-JP" sz="1800" b="1" dirty="0">
                <a:solidFill>
                  <a:schemeClr val="bg2">
                    <a:lumMod val="60000"/>
                    <a:lumOff val="40000"/>
                  </a:schemeClr>
                </a:solidFill>
                <a:highlight>
                  <a:srgbClr val="CADCF2"/>
                </a:highlight>
                <a:latin typeface="+mn-ea"/>
              </a:rPr>
              <a:t>Confluence</a:t>
            </a:r>
            <a:r>
              <a:rPr lang="ja-JP" altLang="en-US" sz="1800" b="1" dirty="0">
                <a:solidFill>
                  <a:schemeClr val="tx1">
                    <a:lumMod val="85000"/>
                    <a:lumOff val="15000"/>
                  </a:schemeClr>
                </a:solidFill>
                <a:highlight>
                  <a:srgbClr val="CADCF2"/>
                </a:highlight>
                <a:latin typeface="+mn-ea"/>
              </a:rPr>
              <a:t>に情報を</a:t>
            </a:r>
            <a:endParaRPr lang="en-US" altLang="ja-JP" sz="1800" b="1" dirty="0">
              <a:solidFill>
                <a:schemeClr val="tx1">
                  <a:lumMod val="85000"/>
                  <a:lumOff val="15000"/>
                </a:schemeClr>
              </a:solidFill>
              <a:highlight>
                <a:srgbClr val="CADCF2"/>
              </a:highlight>
              <a:latin typeface="+mn-ea"/>
            </a:endParaRPr>
          </a:p>
          <a:p>
            <a:r>
              <a:rPr lang="ja-JP" altLang="en-US" sz="1800" b="1" dirty="0" smtClean="0">
                <a:solidFill>
                  <a:schemeClr val="bg2">
                    <a:lumMod val="60000"/>
                    <a:lumOff val="40000"/>
                  </a:schemeClr>
                </a:solidFill>
                <a:highlight>
                  <a:srgbClr val="CADCF2"/>
                </a:highlight>
                <a:latin typeface="+mn-ea"/>
              </a:rPr>
              <a:t>蓄積中</a:t>
            </a:r>
            <a:endParaRPr lang="ja-JP" altLang="en-US" sz="1800" b="1" dirty="0">
              <a:solidFill>
                <a:schemeClr val="tx1">
                  <a:lumMod val="85000"/>
                  <a:lumOff val="15000"/>
                </a:schemeClr>
              </a:solidFill>
              <a:highlight>
                <a:srgbClr val="CADCF2"/>
              </a:highlight>
              <a:latin typeface="+mn-ea"/>
            </a:endParaRPr>
          </a:p>
        </p:txBody>
      </p:sp>
      <p:sp>
        <p:nvSpPr>
          <p:cNvPr id="2" name="角丸四角形 1"/>
          <p:cNvSpPr/>
          <p:nvPr/>
        </p:nvSpPr>
        <p:spPr>
          <a:xfrm>
            <a:off x="954001" y="2795819"/>
            <a:ext cx="2699438" cy="30859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ja-JP" sz="1800" dirty="0">
                <a:solidFill>
                  <a:schemeClr val="tx1">
                    <a:lumMod val="50000"/>
                    <a:lumOff val="50000"/>
                  </a:schemeClr>
                </a:solidFill>
                <a:latin typeface="+mn-ea"/>
              </a:rPr>
              <a:t>膨大なデータが</a:t>
            </a:r>
            <a:r>
              <a:rPr kumimoji="1" lang="ja-JP" altLang="ja-JP" sz="1800" dirty="0" smtClean="0">
                <a:solidFill>
                  <a:schemeClr val="tx1">
                    <a:lumMod val="50000"/>
                    <a:lumOff val="50000"/>
                  </a:schemeClr>
                </a:solidFill>
                <a:latin typeface="+mn-ea"/>
              </a:rPr>
              <a:t>必要</a:t>
            </a:r>
            <a:endParaRPr kumimoji="1" lang="en-US" altLang="ja-JP" sz="1800" dirty="0">
              <a:solidFill>
                <a:schemeClr val="tx1">
                  <a:lumMod val="50000"/>
                  <a:lumOff val="50000"/>
                </a:schemeClr>
              </a:solidFill>
              <a:latin typeface="+mn-ea"/>
            </a:endParaRPr>
          </a:p>
          <a:p>
            <a:endParaRPr kumimoji="1" lang="en-US" altLang="ja-JP" sz="1800" dirty="0">
              <a:solidFill>
                <a:schemeClr val="tx1">
                  <a:lumMod val="50000"/>
                  <a:lumOff val="50000"/>
                </a:schemeClr>
              </a:solidFill>
              <a:latin typeface="+mn-ea"/>
            </a:endParaRPr>
          </a:p>
          <a:p>
            <a:r>
              <a:rPr kumimoji="1" lang="ja-JP" altLang="ja-JP" sz="1800" dirty="0">
                <a:solidFill>
                  <a:schemeClr val="tx1">
                    <a:lumMod val="50000"/>
                    <a:lumOff val="50000"/>
                  </a:schemeClr>
                </a:solidFill>
                <a:latin typeface="+mn-ea"/>
              </a:rPr>
              <a:t>ファインチューニングや</a:t>
            </a:r>
            <a:endParaRPr kumimoji="1" lang="en-US" altLang="ja-JP" sz="1800" dirty="0">
              <a:solidFill>
                <a:schemeClr val="tx1">
                  <a:lumMod val="50000"/>
                  <a:lumOff val="50000"/>
                </a:schemeClr>
              </a:solidFill>
              <a:latin typeface="+mn-ea"/>
            </a:endParaRPr>
          </a:p>
          <a:p>
            <a:r>
              <a:rPr kumimoji="1" lang="ja-JP" altLang="ja-JP" sz="1800" dirty="0">
                <a:solidFill>
                  <a:schemeClr val="tx1">
                    <a:lumMod val="50000"/>
                    <a:lumOff val="50000"/>
                  </a:schemeClr>
                </a:solidFill>
                <a:latin typeface="+mn-ea"/>
              </a:rPr>
              <a:t>プロンプト設計等の</a:t>
            </a:r>
            <a:endParaRPr kumimoji="1" lang="en-US" altLang="ja-JP" sz="1800" dirty="0">
              <a:solidFill>
                <a:schemeClr val="tx1">
                  <a:lumMod val="50000"/>
                  <a:lumOff val="50000"/>
                </a:schemeClr>
              </a:solidFill>
              <a:latin typeface="+mn-ea"/>
            </a:endParaRPr>
          </a:p>
          <a:p>
            <a:r>
              <a:rPr kumimoji="1" lang="ja-JP" altLang="ja-JP" sz="1800" dirty="0">
                <a:solidFill>
                  <a:schemeClr val="tx1">
                    <a:lumMod val="50000"/>
                    <a:lumOff val="50000"/>
                  </a:schemeClr>
                </a:solidFill>
                <a:latin typeface="+mn-ea"/>
              </a:rPr>
              <a:t>専門知識が</a:t>
            </a:r>
            <a:r>
              <a:rPr kumimoji="1" lang="ja-JP" altLang="ja-JP" sz="1800" dirty="0" smtClean="0">
                <a:solidFill>
                  <a:schemeClr val="tx1">
                    <a:lumMod val="50000"/>
                    <a:lumOff val="50000"/>
                  </a:schemeClr>
                </a:solidFill>
                <a:latin typeface="+mn-ea"/>
              </a:rPr>
              <a:t>必要</a:t>
            </a:r>
            <a:endParaRPr lang="ja-JP" altLang="ja-JP" sz="1800" dirty="0">
              <a:solidFill>
                <a:schemeClr val="tx1">
                  <a:lumMod val="50000"/>
                  <a:lumOff val="50000"/>
                </a:schemeClr>
              </a:solidFill>
              <a:effectLst/>
              <a:latin typeface="+mn-ea"/>
            </a:endParaRPr>
          </a:p>
        </p:txBody>
      </p:sp>
      <p:sp>
        <p:nvSpPr>
          <p:cNvPr id="7" name="テキスト ボックス 6"/>
          <p:cNvSpPr txBox="1"/>
          <p:nvPr/>
        </p:nvSpPr>
        <p:spPr>
          <a:xfrm>
            <a:off x="954002" y="1335645"/>
            <a:ext cx="8434002" cy="707886"/>
          </a:xfrm>
          <a:prstGeom prst="rect">
            <a:avLst/>
          </a:prstGeom>
          <a:noFill/>
        </p:spPr>
        <p:txBody>
          <a:bodyPr wrap="square" rtlCol="0">
            <a:spAutoFit/>
          </a:bodyPr>
          <a:lstStyle/>
          <a:p>
            <a:r>
              <a:rPr lang="en-US" altLang="ja-JP"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KCBS</a:t>
            </a:r>
            <a:r>
              <a:rPr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事業部で</a:t>
            </a:r>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は</a:t>
            </a:r>
            <a:r>
              <a:rPr lang="en-US" altLang="ja-JP" sz="2000" b="1"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Confluence</a:t>
            </a:r>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や</a:t>
            </a:r>
            <a:r>
              <a:rPr lang="en-US" altLang="ja-JP" sz="2000" b="1"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Jira</a:t>
            </a:r>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といった</a:t>
            </a:r>
            <a:r>
              <a:rPr lang="en-US" altLang="ja-JP"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Atlassian</a:t>
            </a:r>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製品が既</a:t>
            </a:r>
            <a:r>
              <a:rPr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に導入され</a:t>
            </a:r>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a:t>
            </a:r>
            <a:endParaRPr lang="en-US" altLang="ja-JP"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案件</a:t>
            </a:r>
            <a:r>
              <a:rPr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や組織内で</a:t>
            </a:r>
            <a:r>
              <a:rPr kumimoji="1" lang="ja-JP" altLang="en-US" sz="2000" dirty="0">
                <a:latin typeface="ＭＳ Ｐゴシック" panose="020B0600070205080204" pitchFamily="50" charset="-128"/>
                <a:ea typeface="ＭＳ Ｐゴシック" panose="020B0600070205080204" pitchFamily="50" charset="-128"/>
              </a:rPr>
              <a:t>運用中</a:t>
            </a:r>
            <a:r>
              <a:rPr kumimoji="1" lang="ja-JP" altLang="en-US" sz="2000" dirty="0" smtClean="0">
                <a:latin typeface="ＭＳ Ｐゴシック" panose="020B0600070205080204" pitchFamily="50" charset="-128"/>
                <a:ea typeface="ＭＳ Ｐゴシック" panose="020B0600070205080204" pitchFamily="50" charset="-128"/>
              </a:rPr>
              <a:t>。</a:t>
            </a:r>
            <a:r>
              <a:rPr kumimoji="1" lang="ja-JP" altLang="en-US" sz="2000" b="1" dirty="0" smtClean="0">
                <a:solidFill>
                  <a:srgbClr val="EA0000"/>
                </a:solidFill>
                <a:latin typeface="ＭＳ Ｐゴシック" panose="020B0600070205080204" pitchFamily="50" charset="-128"/>
                <a:ea typeface="ＭＳ Ｐゴシック" panose="020B0600070205080204" pitchFamily="50" charset="-128"/>
              </a:rPr>
              <a:t>ノウハウ</a:t>
            </a:r>
            <a:r>
              <a:rPr kumimoji="1" lang="ja-JP" altLang="en-US" sz="2000" b="1" dirty="0">
                <a:solidFill>
                  <a:srgbClr val="EA0000"/>
                </a:solidFill>
                <a:latin typeface="ＭＳ Ｐゴシック" panose="020B0600070205080204" pitchFamily="50" charset="-128"/>
                <a:ea typeface="ＭＳ Ｐゴシック" panose="020B0600070205080204" pitchFamily="50" charset="-128"/>
              </a:rPr>
              <a:t>を持っているメンバーも多い</a:t>
            </a:r>
            <a:r>
              <a:rPr kumimoji="1"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ＭＳ Ｐゴシック" panose="020B0600070205080204" pitchFamily="50" charset="-128"/>
                <a:ea typeface="ＭＳ Ｐゴシック" panose="020B0600070205080204" pitchFamily="50" charset="-128"/>
              </a:rPr>
              <a:t>社内情報の追加方法</a:t>
            </a:r>
            <a:endParaRPr kumimoji="1"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157081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4" name="正方形/長方形 13"/>
          <p:cNvSpPr/>
          <p:nvPr/>
        </p:nvSpPr>
        <p:spPr>
          <a:xfrm>
            <a:off x="1828799" y="3378131"/>
            <a:ext cx="4088424" cy="539899"/>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800" dirty="0">
              <a:solidFill>
                <a:schemeClr val="bg2"/>
              </a:solidFill>
            </a:endParaRPr>
          </a:p>
        </p:txBody>
      </p:sp>
      <p:sp>
        <p:nvSpPr>
          <p:cNvPr id="7" name="テキスト ボックス 6"/>
          <p:cNvSpPr txBox="1"/>
          <p:nvPr/>
        </p:nvSpPr>
        <p:spPr>
          <a:xfrm>
            <a:off x="1757480" y="3298889"/>
            <a:ext cx="5584043" cy="646331"/>
          </a:xfrm>
          <a:prstGeom prst="rect">
            <a:avLst/>
          </a:prstGeom>
          <a:noFill/>
        </p:spPr>
        <p:txBody>
          <a:bodyPr wrap="square" rtlCol="0">
            <a:spAutoFit/>
          </a:bodyPr>
          <a:lstStyle/>
          <a:p>
            <a:r>
              <a:rPr kumimoji="1" lang="en-US" altLang="ja-JP" sz="36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Atlassian Intelligence</a:t>
            </a:r>
            <a:r>
              <a:rPr kumimoji="1" lang="ja-JP" altLang="en-US" sz="2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を採用</a:t>
            </a:r>
            <a:endParaRPr kumimoji="1" lang="en-US" altLang="ja-JP" sz="28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1378807" y="2932719"/>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378807" y="2520383"/>
            <a:ext cx="1469426" cy="338554"/>
          </a:xfrm>
          <a:prstGeom prst="rect">
            <a:avLst/>
          </a:prstGeom>
          <a:solidFill>
            <a:schemeClr val="bg2"/>
          </a:solidFill>
        </p:spPr>
        <p:txBody>
          <a:bodyPr wrap="square" rtlCol="0">
            <a:spAutoFit/>
          </a:bodyPr>
          <a:lstStyle/>
          <a:p>
            <a:pPr algn="ctr"/>
            <a:r>
              <a:rPr kumimoji="1" lang="ja-JP" altLang="en-US" sz="1600" dirty="0">
                <a:solidFill>
                  <a:schemeClr val="bg1"/>
                </a:solidFill>
                <a:latin typeface="ＭＳ Ｐゴシック" panose="020B0600070205080204" pitchFamily="50" charset="-128"/>
                <a:ea typeface="ＭＳ Ｐゴシック" panose="020B0600070205080204" pitchFamily="50" charset="-128"/>
              </a:rPr>
              <a:t>検討結果</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12</a:t>
            </a:fld>
            <a:endParaRPr dirty="0"/>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292" y="3197340"/>
            <a:ext cx="821421" cy="821421"/>
          </a:xfrm>
          <a:prstGeom prst="rect">
            <a:avLst/>
          </a:prstGeom>
        </p:spPr>
      </p:pic>
    </p:spTree>
    <p:extLst>
      <p:ext uri="{BB962C8B-B14F-4D97-AF65-F5344CB8AC3E}">
        <p14:creationId xmlns:p14="http://schemas.microsoft.com/office/powerpoint/2010/main" val="948368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2" name="正方形/長方形 21"/>
          <p:cNvSpPr/>
          <p:nvPr/>
        </p:nvSpPr>
        <p:spPr>
          <a:xfrm>
            <a:off x="1059515" y="1338409"/>
            <a:ext cx="8361810" cy="358387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13</a:t>
            </a:fld>
            <a:endParaRPr dirty="0"/>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の活用</a:t>
            </a:r>
          </a:p>
        </p:txBody>
      </p:sp>
      <p:sp>
        <p:nvSpPr>
          <p:cNvPr id="9" name="テキスト ボックス 8"/>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en-US" altLang="ja-JP" sz="2000" dirty="0">
                <a:latin typeface="ＭＳ Ｐゴシック" panose="020B0600070205080204" pitchFamily="50" charset="-128"/>
                <a:ea typeface="ＭＳ Ｐゴシック" panose="020B0600070205080204" pitchFamily="50" charset="-128"/>
              </a:rPr>
              <a:t>Atlassian Intelligence</a:t>
            </a:r>
            <a:r>
              <a:rPr kumimoji="1" lang="ja-JP" altLang="en-US" sz="2000" dirty="0">
                <a:latin typeface="ＭＳ Ｐゴシック" panose="020B0600070205080204" pitchFamily="50" charset="-128"/>
                <a:ea typeface="ＭＳ Ｐゴシック" panose="020B0600070205080204" pitchFamily="50" charset="-128"/>
              </a:rPr>
              <a:t>の利用手順</a:t>
            </a:r>
            <a:endParaRPr kumimoji="1" lang="en-US" altLang="ja-JP" sz="2000" dirty="0">
              <a:latin typeface="ＭＳ Ｐゴシック" panose="020B0600070205080204" pitchFamily="50" charset="-128"/>
              <a:ea typeface="ＭＳ Ｐゴシック" panose="020B0600070205080204" pitchFamily="50" charset="-128"/>
            </a:endParaRPr>
          </a:p>
        </p:txBody>
      </p:sp>
      <p:pic>
        <p:nvPicPr>
          <p:cNvPr id="2" name="図 1"/>
          <p:cNvPicPr>
            <a:picLocks noChangeAspect="1"/>
          </p:cNvPicPr>
          <p:nvPr/>
        </p:nvPicPr>
        <p:blipFill rotWithShape="1">
          <a:blip r:embed="rId3"/>
          <a:srcRect l="24080" t="13948" r="26324" b="9497"/>
          <a:stretch/>
        </p:blipFill>
        <p:spPr>
          <a:xfrm>
            <a:off x="1565916" y="2111692"/>
            <a:ext cx="1643160" cy="2662876"/>
          </a:xfrm>
          <a:prstGeom prst="rect">
            <a:avLst/>
          </a:prstGeom>
        </p:spPr>
      </p:pic>
      <p:pic>
        <p:nvPicPr>
          <p:cNvPr id="3" name="図 2"/>
          <p:cNvPicPr>
            <a:picLocks noChangeAspect="1"/>
          </p:cNvPicPr>
          <p:nvPr/>
        </p:nvPicPr>
        <p:blipFill>
          <a:blip r:embed="rId4"/>
          <a:stretch>
            <a:fillRect/>
          </a:stretch>
        </p:blipFill>
        <p:spPr>
          <a:xfrm>
            <a:off x="3549034" y="2056090"/>
            <a:ext cx="5823620" cy="2518452"/>
          </a:xfrm>
          <a:prstGeom prst="rect">
            <a:avLst/>
          </a:prstGeom>
        </p:spPr>
      </p:pic>
      <p:sp>
        <p:nvSpPr>
          <p:cNvPr id="4" name="正方形/長方形 3"/>
          <p:cNvSpPr/>
          <p:nvPr/>
        </p:nvSpPr>
        <p:spPr>
          <a:xfrm>
            <a:off x="3628619" y="2371068"/>
            <a:ext cx="1073970"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340619" y="2166462"/>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②</a:t>
            </a:r>
          </a:p>
        </p:txBody>
      </p:sp>
      <p:sp>
        <p:nvSpPr>
          <p:cNvPr id="15" name="正方形/長方形 14"/>
          <p:cNvSpPr/>
          <p:nvPr/>
        </p:nvSpPr>
        <p:spPr>
          <a:xfrm>
            <a:off x="8867722" y="2369002"/>
            <a:ext cx="459836" cy="1606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579722" y="21613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a:t>
            </a:r>
          </a:p>
        </p:txBody>
      </p:sp>
      <p:sp>
        <p:nvSpPr>
          <p:cNvPr id="17" name="正方形/長方形 16"/>
          <p:cNvSpPr/>
          <p:nvPr/>
        </p:nvSpPr>
        <p:spPr>
          <a:xfrm>
            <a:off x="1451388" y="2161320"/>
            <a:ext cx="288000" cy="28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①</a:t>
            </a:r>
          </a:p>
        </p:txBody>
      </p:sp>
      <p:sp>
        <p:nvSpPr>
          <p:cNvPr id="7" name="右矢印 6"/>
          <p:cNvSpPr/>
          <p:nvPr/>
        </p:nvSpPr>
        <p:spPr>
          <a:xfrm>
            <a:off x="3823044" y="1591669"/>
            <a:ext cx="312792" cy="297630"/>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右矢印 17"/>
          <p:cNvSpPr/>
          <p:nvPr/>
        </p:nvSpPr>
        <p:spPr>
          <a:xfrm>
            <a:off x="6415539" y="1584110"/>
            <a:ext cx="312792" cy="297630"/>
          </a:xfrm>
          <a:prstGeom prst="rightArrow">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1193933" y="5065399"/>
            <a:ext cx="6003440"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000" dirty="0">
                <a:solidFill>
                  <a:schemeClr val="tx1">
                    <a:lumMod val="85000"/>
                    <a:lumOff val="15000"/>
                  </a:schemeClr>
                </a:solidFill>
                <a:latin typeface="+mn-ea"/>
              </a:rPr>
              <a:t>これでも十分使えるけどもっと使いやすくしたい</a:t>
            </a:r>
            <a:r>
              <a:rPr kumimoji="1" lang="en-US" altLang="ja-JP" sz="2000" dirty="0">
                <a:solidFill>
                  <a:schemeClr val="tx1">
                    <a:lumMod val="85000"/>
                    <a:lumOff val="15000"/>
                  </a:schemeClr>
                </a:solidFill>
                <a:latin typeface="+mn-ea"/>
              </a:rPr>
              <a:t>…</a:t>
            </a:r>
          </a:p>
          <a:p>
            <a:pPr algn="ctr">
              <a:lnSpc>
                <a:spcPts val="2800"/>
              </a:lnSpc>
            </a:pPr>
            <a:r>
              <a:rPr kumimoji="1" lang="ja-JP" altLang="en-US" sz="2000" dirty="0">
                <a:solidFill>
                  <a:schemeClr val="tx1">
                    <a:lumMod val="85000"/>
                    <a:lumOff val="15000"/>
                  </a:schemeClr>
                </a:solidFill>
                <a:latin typeface="+mn-ea"/>
              </a:rPr>
              <a:t>みんなに使ってもらうためには</a:t>
            </a:r>
            <a:r>
              <a:rPr kumimoji="1" lang="en-US" altLang="ja-JP" sz="2000" dirty="0">
                <a:solidFill>
                  <a:schemeClr val="tx1">
                    <a:lumMod val="85000"/>
                    <a:lumOff val="15000"/>
                  </a:schemeClr>
                </a:solidFill>
                <a:latin typeface="+mn-ea"/>
              </a:rPr>
              <a:t>…</a:t>
            </a:r>
          </a:p>
        </p:txBody>
      </p:sp>
      <p:sp>
        <p:nvSpPr>
          <p:cNvPr id="5" name="テキスト ボックス 4"/>
          <p:cNvSpPr txBox="1"/>
          <p:nvPr/>
        </p:nvSpPr>
        <p:spPr>
          <a:xfrm>
            <a:off x="1262008" y="1471315"/>
            <a:ext cx="2365369" cy="523220"/>
          </a:xfrm>
          <a:prstGeom prst="rect">
            <a:avLst/>
          </a:prstGeom>
          <a:solidFill>
            <a:schemeClr val="bg2"/>
          </a:solidFill>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①ブラウザ上で</a:t>
            </a:r>
            <a:r>
              <a:rPr kumimoji="1" lang="en-US" altLang="ja-JP" dirty="0">
                <a:solidFill>
                  <a:schemeClr val="bg1"/>
                </a:solidFill>
                <a:latin typeface="ＭＳ Ｐゴシック" panose="020B0600070205080204" pitchFamily="50" charset="-128"/>
                <a:ea typeface="ＭＳ Ｐゴシック" panose="020B0600070205080204" pitchFamily="50" charset="-128"/>
              </a:rPr>
              <a:t>Confluence</a:t>
            </a:r>
          </a:p>
          <a:p>
            <a:r>
              <a:rPr kumimoji="1" lang="ja-JP" altLang="en-US" dirty="0">
                <a:solidFill>
                  <a:schemeClr val="bg1"/>
                </a:solidFill>
                <a:latin typeface="ＭＳ Ｐゴシック" panose="020B0600070205080204" pitchFamily="50" charset="-128"/>
                <a:ea typeface="ＭＳ Ｐゴシック" panose="020B0600070205080204" pitchFamily="50" charset="-128"/>
              </a:rPr>
              <a:t>　のページにログイン</a:t>
            </a:r>
            <a:endParaRPr kumimoji="1" lang="en-US" altLang="ja-JP" dirty="0">
              <a:solidFill>
                <a:schemeClr val="bg1"/>
              </a:solidFill>
              <a:latin typeface="ＭＳ Ｐゴシック" panose="020B0600070205080204" pitchFamily="50" charset="-128"/>
              <a:ea typeface="ＭＳ Ｐゴシック" panose="020B0600070205080204" pitchFamily="50" charset="-128"/>
            </a:endParaRPr>
          </a:p>
        </p:txBody>
      </p:sp>
      <p:sp>
        <p:nvSpPr>
          <p:cNvPr id="25" name="正方形/長方形 24"/>
          <p:cNvSpPr/>
          <p:nvPr/>
        </p:nvSpPr>
        <p:spPr>
          <a:xfrm>
            <a:off x="6981696" y="1463700"/>
            <a:ext cx="2232000" cy="5232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6" name="テキスト ボックス 5"/>
          <p:cNvSpPr txBox="1"/>
          <p:nvPr/>
        </p:nvSpPr>
        <p:spPr>
          <a:xfrm>
            <a:off x="4331503" y="1471315"/>
            <a:ext cx="1833603" cy="523220"/>
          </a:xfrm>
          <a:prstGeom prst="rect">
            <a:avLst/>
          </a:prstGeom>
          <a:solidFill>
            <a:schemeClr val="bg2"/>
          </a:solidFill>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②検索ボックス上に</a:t>
            </a:r>
            <a:endParaRPr kumimoji="1" lang="en-US" altLang="ja-JP" dirty="0">
              <a:solidFill>
                <a:schemeClr val="bg1"/>
              </a:solidFill>
              <a:latin typeface="ＭＳ Ｐゴシック" panose="020B0600070205080204" pitchFamily="50" charset="-128"/>
              <a:ea typeface="ＭＳ Ｐゴシック" panose="020B0600070205080204" pitchFamily="50" charset="-128"/>
            </a:endParaRPr>
          </a:p>
          <a:p>
            <a:r>
              <a:rPr kumimoji="1" lang="ja-JP" altLang="en-US" dirty="0">
                <a:solidFill>
                  <a:schemeClr val="bg1"/>
                </a:solidFill>
                <a:latin typeface="ＭＳ Ｐゴシック" panose="020B0600070205080204" pitchFamily="50" charset="-128"/>
                <a:ea typeface="ＭＳ Ｐゴシック" panose="020B0600070205080204" pitchFamily="50" charset="-128"/>
              </a:rPr>
              <a:t>　検索内容を記述</a:t>
            </a:r>
            <a:endParaRPr kumimoji="1" lang="en-US" altLang="ja-JP" dirty="0">
              <a:solidFill>
                <a:schemeClr val="bg1"/>
              </a:solidFill>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930699" y="1563341"/>
            <a:ext cx="2280351" cy="307777"/>
          </a:xfrm>
          <a:prstGeom prst="rect">
            <a:avLst/>
          </a:prstGeom>
          <a:noFill/>
        </p:spPr>
        <p:txBody>
          <a:bodyPr wrap="square" rtlCol="0">
            <a:spAutoFit/>
          </a:bodyPr>
          <a:lstStyle/>
          <a:p>
            <a:r>
              <a:rPr kumimoji="1" lang="ja-JP" altLang="en-US" dirty="0">
                <a:solidFill>
                  <a:schemeClr val="bg1"/>
                </a:solidFill>
                <a:latin typeface="ＭＳ Ｐゴシック" panose="020B0600070205080204" pitchFamily="50" charset="-128"/>
                <a:ea typeface="ＭＳ Ｐゴシック" panose="020B0600070205080204" pitchFamily="50" charset="-128"/>
              </a:rPr>
              <a:t>③「</a:t>
            </a:r>
            <a:r>
              <a:rPr kumimoji="1" lang="en-US" altLang="ja-JP" dirty="0">
                <a:solidFill>
                  <a:schemeClr val="bg1"/>
                </a:solidFill>
                <a:latin typeface="ＭＳ Ｐゴシック" panose="020B0600070205080204" pitchFamily="50" charset="-128"/>
                <a:ea typeface="ＭＳ Ｐゴシック" panose="020B0600070205080204" pitchFamily="50" charset="-128"/>
              </a:rPr>
              <a:t>AskAI</a:t>
            </a:r>
            <a:r>
              <a:rPr kumimoji="1" lang="ja-JP" altLang="en-US" dirty="0">
                <a:solidFill>
                  <a:schemeClr val="bg1"/>
                </a:solidFill>
                <a:latin typeface="ＭＳ Ｐゴシック" panose="020B0600070205080204" pitchFamily="50" charset="-128"/>
                <a:ea typeface="ＭＳ Ｐゴシック" panose="020B0600070205080204" pitchFamily="50" charset="-128"/>
              </a:rPr>
              <a:t>」ボタンを押下</a:t>
            </a:r>
            <a:endParaRPr kumimoji="1" lang="en-US" altLang="ja-JP" dirty="0">
              <a:solidFill>
                <a:schemeClr val="bg1"/>
              </a:solidFill>
              <a:latin typeface="ＭＳ Ｐゴシック" panose="020B0600070205080204" pitchFamily="50" charset="-128"/>
              <a:ea typeface="ＭＳ Ｐゴシック" panose="020B0600070205080204" pitchFamily="50" charset="-128"/>
            </a:endParaRPr>
          </a:p>
        </p:txBody>
      </p:sp>
      <p:pic>
        <p:nvPicPr>
          <p:cNvPr id="23" name="図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3348" y="5208937"/>
            <a:ext cx="1208695" cy="1035695"/>
          </a:xfrm>
          <a:prstGeom prst="rect">
            <a:avLst/>
          </a:prstGeom>
        </p:spPr>
      </p:pic>
    </p:spTree>
    <p:extLst>
      <p:ext uri="{BB962C8B-B14F-4D97-AF65-F5344CB8AC3E}">
        <p14:creationId xmlns:p14="http://schemas.microsoft.com/office/powerpoint/2010/main" val="2909904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552AE2D-500D-6461-72AB-F42A1D0F1310}"/>
              </a:ext>
            </a:extLst>
          </p:cNvPr>
          <p:cNvGrpSpPr/>
          <p:nvPr/>
        </p:nvGrpSpPr>
        <p:grpSpPr>
          <a:xfrm>
            <a:off x="1054273" y="1058417"/>
            <a:ext cx="5179711" cy="959327"/>
            <a:chOff x="881375" y="990375"/>
            <a:chExt cx="5179711" cy="959327"/>
          </a:xfrm>
        </p:grpSpPr>
        <p:sp>
          <p:nvSpPr>
            <p:cNvPr id="11" name="正方形/長方形 10"/>
            <p:cNvSpPr/>
            <p:nvPr/>
          </p:nvSpPr>
          <p:spPr>
            <a:xfrm>
              <a:off x="1093196" y="1464630"/>
              <a:ext cx="2440800" cy="386429"/>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000"/>
                </a:lnSpc>
              </a:pPr>
              <a:endParaRPr kumimoji="1" lang="ja-JP" altLang="en-US">
                <a:latin typeface="+mn-ea"/>
              </a:endParaRPr>
            </a:p>
          </p:txBody>
        </p:sp>
        <p:sp>
          <p:nvSpPr>
            <p:cNvPr id="9" name="テキスト ボックス 8"/>
            <p:cNvSpPr txBox="1"/>
            <p:nvPr/>
          </p:nvSpPr>
          <p:spPr>
            <a:xfrm>
              <a:off x="1054273" y="1027501"/>
              <a:ext cx="4771518" cy="808876"/>
            </a:xfrm>
            <a:prstGeom prst="rect">
              <a:avLst/>
            </a:prstGeom>
            <a:noFill/>
          </p:spPr>
          <p:txBody>
            <a:bodyPr wrap="square" rtlCol="0">
              <a:spAutoFit/>
            </a:bodyPr>
            <a:lstStyle/>
            <a:p>
              <a:pPr>
                <a:lnSpc>
                  <a:spcPts val="3000"/>
                </a:lnSpc>
              </a:pPr>
              <a:r>
                <a:rPr kumimoji="1" lang="ja-JP" altLang="en-US" sz="1800" dirty="0">
                  <a:latin typeface="+mn-ea"/>
                  <a:ea typeface="+mn-ea"/>
                </a:rPr>
                <a:t>チームメンバーに相談</a:t>
              </a:r>
              <a:r>
                <a:rPr kumimoji="1" lang="en-US" altLang="ja-JP" sz="1800" dirty="0">
                  <a:latin typeface="+mn-ea"/>
                  <a:ea typeface="+mn-ea"/>
                </a:rPr>
                <a:t>…</a:t>
              </a:r>
            </a:p>
            <a:p>
              <a:pPr>
                <a:lnSpc>
                  <a:spcPts val="3000"/>
                </a:lnSpc>
              </a:pPr>
              <a:r>
                <a:rPr kumimoji="1" lang="en-US" altLang="ja-JP" sz="2000" b="1" dirty="0">
                  <a:solidFill>
                    <a:schemeClr val="bg2">
                      <a:lumMod val="60000"/>
                      <a:lumOff val="40000"/>
                    </a:schemeClr>
                  </a:solidFill>
                  <a:latin typeface="+mn-ea"/>
                  <a:ea typeface="+mn-ea"/>
                </a:rPr>
                <a:t>Slack</a:t>
              </a:r>
              <a:r>
                <a:rPr kumimoji="1" lang="ja-JP" altLang="en-US" sz="2000" dirty="0">
                  <a:solidFill>
                    <a:schemeClr val="tx1">
                      <a:lumMod val="85000"/>
                      <a:lumOff val="15000"/>
                    </a:schemeClr>
                  </a:solidFill>
                  <a:latin typeface="+mn-ea"/>
                  <a:ea typeface="+mn-ea"/>
                </a:rPr>
                <a:t>の「</a:t>
              </a:r>
              <a:r>
                <a:rPr kumimoji="1" lang="en-US" altLang="ja-JP" sz="2000" b="1" dirty="0">
                  <a:solidFill>
                    <a:schemeClr val="bg2">
                      <a:lumMod val="60000"/>
                      <a:lumOff val="40000"/>
                    </a:schemeClr>
                  </a:solidFill>
                  <a:latin typeface="+mn-ea"/>
                  <a:ea typeface="+mn-ea"/>
                </a:rPr>
                <a:t>KaIND</a:t>
              </a:r>
              <a:r>
                <a:rPr kumimoji="1" lang="ja-JP" altLang="en-US" sz="2000" dirty="0">
                  <a:solidFill>
                    <a:schemeClr val="bg2">
                      <a:lumMod val="75000"/>
                    </a:schemeClr>
                  </a:solidFill>
                  <a:latin typeface="+mn-ea"/>
                  <a:ea typeface="+mn-ea"/>
                </a:rPr>
                <a:t>」</a:t>
              </a:r>
              <a:r>
                <a:rPr kumimoji="1" lang="ja-JP" altLang="en-US" sz="2000" dirty="0">
                  <a:solidFill>
                    <a:schemeClr val="tx1">
                      <a:lumMod val="85000"/>
                      <a:lumOff val="15000"/>
                    </a:schemeClr>
                  </a:solidFill>
                  <a:latin typeface="+mn-ea"/>
                  <a:ea typeface="+mn-ea"/>
                </a:rPr>
                <a:t>アプリ</a:t>
              </a:r>
              <a:r>
                <a:rPr kumimoji="1" lang="ja-JP" altLang="en-US" sz="1800" dirty="0">
                  <a:solidFill>
                    <a:schemeClr val="tx1">
                      <a:lumMod val="85000"/>
                      <a:lumOff val="15000"/>
                    </a:schemeClr>
                  </a:solidFill>
                  <a:latin typeface="+mn-ea"/>
                  <a:ea typeface="+mn-ea"/>
                </a:rPr>
                <a:t>が</a:t>
              </a:r>
              <a:r>
                <a:rPr kumimoji="1" lang="ja-JP" altLang="en-US" sz="1800" dirty="0">
                  <a:latin typeface="+mn-ea"/>
                  <a:ea typeface="+mn-ea"/>
                </a:rPr>
                <a:t>使いやすい！</a:t>
              </a:r>
              <a:endParaRPr kumimoji="1" lang="en-US" altLang="ja-JP" sz="2400" dirty="0">
                <a:latin typeface="+mn-ea"/>
                <a:ea typeface="+mn-ea"/>
              </a:endParaRPr>
            </a:p>
          </p:txBody>
        </p:sp>
        <p:sp>
          <p:nvSpPr>
            <p:cNvPr id="16" name="角丸四角形吹き出し 15"/>
            <p:cNvSpPr/>
            <p:nvPr/>
          </p:nvSpPr>
          <p:spPr>
            <a:xfrm>
              <a:off x="881375" y="990375"/>
              <a:ext cx="5179711" cy="959327"/>
            </a:xfrm>
            <a:prstGeom prst="wedgeRoundRectCallout">
              <a:avLst>
                <a:gd name="adj1" fmla="val 55350"/>
                <a:gd name="adj2" fmla="val 34807"/>
                <a:gd name="adj3" fmla="val 16667"/>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n-ea"/>
              </a:endParaRPr>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14</a:t>
            </a:fld>
            <a:endParaRPr dirty="0"/>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a:t>
            </a:r>
            <a:r>
              <a:rPr kumimoji="1" lang="ja-JP" altLang="en-US" dirty="0" smtClean="0"/>
              <a:t>活用</a:t>
            </a:r>
            <a:endParaRPr kumimoji="1" lang="ja-JP" altLang="en-US" dirty="0"/>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1012" y="1391766"/>
            <a:ext cx="1708953" cy="1251957"/>
          </a:xfrm>
          <a:prstGeom prst="rect">
            <a:avLst/>
          </a:prstGeom>
        </p:spPr>
      </p:pic>
      <p:pic>
        <p:nvPicPr>
          <p:cNvPr id="4" name="図 3"/>
          <p:cNvPicPr>
            <a:picLocks noChangeAspect="1"/>
          </p:cNvPicPr>
          <p:nvPr/>
        </p:nvPicPr>
        <p:blipFill>
          <a:blip r:embed="rId4"/>
          <a:stretch>
            <a:fillRect/>
          </a:stretch>
        </p:blipFill>
        <p:spPr>
          <a:xfrm>
            <a:off x="4936267" y="2962004"/>
            <a:ext cx="4430830" cy="3326371"/>
          </a:xfrm>
          <a:prstGeom prst="rect">
            <a:avLst/>
          </a:prstGeom>
        </p:spPr>
      </p:pic>
      <p:sp>
        <p:nvSpPr>
          <p:cNvPr id="17" name="正方形/長方形 16"/>
          <p:cNvSpPr/>
          <p:nvPr/>
        </p:nvSpPr>
        <p:spPr>
          <a:xfrm>
            <a:off x="831142" y="2957448"/>
            <a:ext cx="4075199" cy="830997"/>
          </a:xfrm>
          <a:prstGeom prst="rect">
            <a:avLst/>
          </a:prstGeom>
        </p:spPr>
        <p:txBody>
          <a:bodyPr wrap="square">
            <a:spAutoFit/>
          </a:bodyPr>
          <a:lstStyle/>
          <a:p>
            <a:r>
              <a:rPr lang="en-US" altLang="ja-JP" sz="1600" dirty="0">
                <a:solidFill>
                  <a:srgbClr val="1D1C1D"/>
                </a:solidFill>
                <a:latin typeface="ＭＳ Ｐゴシック" panose="020B0600070205080204" pitchFamily="50" charset="-128"/>
                <a:ea typeface="ＭＳ Ｐゴシック" panose="020B0600070205080204" pitchFamily="50" charset="-128"/>
              </a:rPr>
              <a:t>※</a:t>
            </a:r>
            <a:r>
              <a:rPr lang="ja-JP" altLang="en-US" sz="1600" dirty="0">
                <a:solidFill>
                  <a:srgbClr val="1D1C1D"/>
                </a:solidFill>
                <a:latin typeface="ＭＳ Ｐゴシック" panose="020B0600070205080204" pitchFamily="50" charset="-128"/>
                <a:ea typeface="ＭＳ Ｐゴシック" panose="020B0600070205080204" pitchFamily="50" charset="-128"/>
              </a:rPr>
              <a:t>「</a:t>
            </a:r>
            <a:r>
              <a:rPr lang="en-US" altLang="ja-JP" sz="16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KaIND</a:t>
            </a:r>
            <a:r>
              <a:rPr lang="ja-JP" altLang="en-US" sz="1600" dirty="0">
                <a:solidFill>
                  <a:srgbClr val="1D1C1D"/>
                </a:solidFill>
                <a:latin typeface="ＭＳ Ｐゴシック" panose="020B0600070205080204" pitchFamily="50" charset="-128"/>
                <a:ea typeface="ＭＳ Ｐゴシック" panose="020B0600070205080204" pitchFamily="50" charset="-128"/>
              </a:rPr>
              <a:t>」は、</a:t>
            </a:r>
            <a:r>
              <a:rPr lang="en-US" altLang="ja-JP" sz="1600" dirty="0">
                <a:solidFill>
                  <a:srgbClr val="1D1C1D"/>
                </a:solidFill>
                <a:latin typeface="ＭＳ Ｐゴシック" panose="020B0600070205080204" pitchFamily="50" charset="-128"/>
                <a:ea typeface="ＭＳ Ｐゴシック" panose="020B0600070205080204" pitchFamily="50" charset="-128"/>
              </a:rPr>
              <a:t>ChatGPT</a:t>
            </a:r>
            <a:r>
              <a:rPr lang="ja-JP" altLang="en-US" sz="1600" dirty="0">
                <a:solidFill>
                  <a:srgbClr val="1D1C1D"/>
                </a:solidFill>
                <a:latin typeface="ＭＳ Ｐゴシック" panose="020B0600070205080204" pitchFamily="50" charset="-128"/>
                <a:ea typeface="ＭＳ Ｐゴシック" panose="020B0600070205080204" pitchFamily="50" charset="-128"/>
              </a:rPr>
              <a:t>をベースとして</a:t>
            </a:r>
            <a:endParaRPr lang="en-US" altLang="ja-JP" sz="1600" dirty="0">
              <a:solidFill>
                <a:srgbClr val="1D1C1D"/>
              </a:solidFill>
              <a:latin typeface="ＭＳ Ｐゴシック" panose="020B0600070205080204" pitchFamily="50" charset="-128"/>
              <a:ea typeface="ＭＳ Ｐゴシック" panose="020B0600070205080204" pitchFamily="50" charset="-128"/>
            </a:endParaRPr>
          </a:p>
          <a:p>
            <a:r>
              <a:rPr lang="ja-JP" altLang="en-US" sz="1600" dirty="0" smtClean="0">
                <a:solidFill>
                  <a:srgbClr val="1D1C1D"/>
                </a:solidFill>
                <a:latin typeface="ＭＳ Ｐゴシック" panose="020B0600070205080204" pitchFamily="50" charset="-128"/>
                <a:ea typeface="ＭＳ Ｐゴシック" panose="020B0600070205080204" pitchFamily="50" charset="-128"/>
              </a:rPr>
              <a:t>　社員</a:t>
            </a:r>
            <a:r>
              <a:rPr lang="ja-JP" altLang="en-US" sz="1600" dirty="0">
                <a:solidFill>
                  <a:srgbClr val="1D1C1D"/>
                </a:solidFill>
                <a:latin typeface="ＭＳ Ｐゴシック" panose="020B0600070205080204" pitchFamily="50" charset="-128"/>
                <a:ea typeface="ＭＳ Ｐゴシック" panose="020B0600070205080204" pitchFamily="50" charset="-128"/>
              </a:rPr>
              <a:t>の業務生産性向上のため開発</a:t>
            </a:r>
            <a:r>
              <a:rPr lang="ja-JP" altLang="en-US" sz="1600" dirty="0" smtClean="0">
                <a:solidFill>
                  <a:srgbClr val="1D1C1D"/>
                </a:solidFill>
                <a:latin typeface="ＭＳ Ｐゴシック" panose="020B0600070205080204" pitchFamily="50" charset="-128"/>
                <a:ea typeface="ＭＳ Ｐゴシック" panose="020B0600070205080204" pitchFamily="50" charset="-128"/>
              </a:rPr>
              <a:t>された</a:t>
            </a:r>
            <a:endParaRPr lang="en-US" altLang="ja-JP" sz="1600" dirty="0" smtClean="0">
              <a:solidFill>
                <a:srgbClr val="1D1C1D"/>
              </a:solidFill>
              <a:latin typeface="ＭＳ Ｐゴシック" panose="020B0600070205080204" pitchFamily="50" charset="-128"/>
              <a:ea typeface="ＭＳ Ｐゴシック" panose="020B0600070205080204" pitchFamily="50" charset="-128"/>
            </a:endParaRPr>
          </a:p>
          <a:p>
            <a:r>
              <a:rPr lang="ja-JP" altLang="en-US" sz="1600" dirty="0" smtClean="0">
                <a:solidFill>
                  <a:srgbClr val="1D1C1D"/>
                </a:solidFill>
                <a:latin typeface="ＭＳ Ｐゴシック" panose="020B0600070205080204" pitchFamily="50" charset="-128"/>
                <a:ea typeface="ＭＳ Ｐゴシック" panose="020B0600070205080204" pitchFamily="50" charset="-128"/>
              </a:rPr>
              <a:t>　ツール</a:t>
            </a:r>
            <a:endParaRPr lang="ja-JP" altLang="en-US" sz="1600" dirty="0">
              <a:latin typeface="ＭＳ Ｐゴシック" panose="020B0600070205080204" pitchFamily="50" charset="-128"/>
              <a:ea typeface="ＭＳ Ｐゴシック" panose="020B0600070205080204" pitchFamily="50" charset="-128"/>
            </a:endParaRPr>
          </a:p>
        </p:txBody>
      </p:sp>
      <p:sp>
        <p:nvSpPr>
          <p:cNvPr id="18" name="正方形/長方形 17"/>
          <p:cNvSpPr/>
          <p:nvPr/>
        </p:nvSpPr>
        <p:spPr>
          <a:xfrm>
            <a:off x="5233086" y="3320591"/>
            <a:ext cx="1656000" cy="991918"/>
          </a:xfrm>
          <a:prstGeom prst="rect">
            <a:avLst/>
          </a:prstGeom>
          <a:solidFill>
            <a:schemeClr val="tx1">
              <a:lumMod val="95000"/>
              <a:lumOff val="5000"/>
            </a:schemeClr>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角丸四角形 23"/>
          <p:cNvSpPr/>
          <p:nvPr/>
        </p:nvSpPr>
        <p:spPr>
          <a:xfrm>
            <a:off x="1054273" y="4216136"/>
            <a:ext cx="3628938" cy="1365688"/>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396389" y="4575814"/>
            <a:ext cx="3054872" cy="646331"/>
          </a:xfrm>
          <a:prstGeom prst="rect">
            <a:avLst/>
          </a:prstGeom>
        </p:spPr>
        <p:txBody>
          <a:bodyPr wrap="square">
            <a:spAutoFit/>
          </a:bodyPr>
          <a:lstStyle/>
          <a:p>
            <a:r>
              <a:rPr lang="en-US" altLang="ja-JP" sz="18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Slack</a:t>
            </a:r>
            <a:r>
              <a:rPr lang="ja-JP" altLang="en-US" sz="1800" dirty="0">
                <a:solidFill>
                  <a:srgbClr val="1D1C1D"/>
                </a:solidFill>
                <a:latin typeface="ＭＳ Ｐゴシック" panose="020B0600070205080204" pitchFamily="50" charset="-128"/>
                <a:ea typeface="ＭＳ Ｐゴシック" panose="020B0600070205080204" pitchFamily="50" charset="-128"/>
              </a:rPr>
              <a:t>から直接</a:t>
            </a:r>
            <a:r>
              <a:rPr lang="en-US" altLang="ja-JP" sz="18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ChatGPT</a:t>
            </a:r>
            <a:r>
              <a:rPr lang="ja-JP" altLang="en-US" sz="1800" dirty="0">
                <a:solidFill>
                  <a:srgbClr val="1D1C1D"/>
                </a:solidFill>
                <a:latin typeface="ＭＳ Ｐゴシック" panose="020B0600070205080204" pitchFamily="50" charset="-128"/>
                <a:ea typeface="ＭＳ Ｐゴシック" panose="020B0600070205080204" pitchFamily="50" charset="-128"/>
              </a:rPr>
              <a:t>に</a:t>
            </a:r>
            <a:endParaRPr lang="en-US" altLang="ja-JP" sz="1800" dirty="0">
              <a:solidFill>
                <a:srgbClr val="1D1C1D"/>
              </a:solidFill>
              <a:latin typeface="ＭＳ Ｐゴシック" panose="020B0600070205080204" pitchFamily="50" charset="-128"/>
              <a:ea typeface="ＭＳ Ｐゴシック" panose="020B0600070205080204" pitchFamily="50" charset="-128"/>
            </a:endParaRPr>
          </a:p>
          <a:p>
            <a:r>
              <a:rPr lang="ja-JP" altLang="en-US" sz="1800" dirty="0">
                <a:solidFill>
                  <a:srgbClr val="1D1C1D"/>
                </a:solidFill>
                <a:latin typeface="ＭＳ Ｐゴシック" panose="020B0600070205080204" pitchFamily="50" charset="-128"/>
                <a:ea typeface="ＭＳ Ｐゴシック" panose="020B0600070205080204" pitchFamily="50" charset="-128"/>
              </a:rPr>
              <a:t>質問をすることができる！</a:t>
            </a:r>
            <a:endParaRPr lang="ja-JP" altLang="en-US" sz="1800" dirty="0">
              <a:latin typeface="ＭＳ Ｐゴシック" panose="020B0600070205080204" pitchFamily="50" charset="-128"/>
              <a:ea typeface="ＭＳ Ｐゴシック" panose="020B0600070205080204" pitchFamily="50" charset="-128"/>
            </a:endParaRPr>
          </a:p>
        </p:txBody>
      </p:sp>
      <p:pic>
        <p:nvPicPr>
          <p:cNvPr id="29" name="図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9186" y="5137629"/>
            <a:ext cx="360000" cy="360000"/>
          </a:xfrm>
          <a:prstGeom prst="rect">
            <a:avLst/>
          </a:prstGeom>
        </p:spPr>
      </p:pic>
      <p:pic>
        <p:nvPicPr>
          <p:cNvPr id="30" name="図 29"/>
          <p:cNvPicPr>
            <a:picLocks noChangeAspect="1"/>
          </p:cNvPicPr>
          <p:nvPr/>
        </p:nvPicPr>
        <p:blipFill>
          <a:blip r:embed="rId6"/>
          <a:stretch>
            <a:fillRect/>
          </a:stretch>
        </p:blipFill>
        <p:spPr>
          <a:xfrm>
            <a:off x="1089441" y="4242511"/>
            <a:ext cx="432000" cy="427272"/>
          </a:xfrm>
          <a:prstGeom prst="rect">
            <a:avLst/>
          </a:prstGeom>
        </p:spPr>
      </p:pic>
      <p:sp>
        <p:nvSpPr>
          <p:cNvPr id="20" name="正方形/長方形 19"/>
          <p:cNvSpPr/>
          <p:nvPr/>
        </p:nvSpPr>
        <p:spPr>
          <a:xfrm>
            <a:off x="5233086" y="5201201"/>
            <a:ext cx="1656000" cy="14686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906670" y="3129564"/>
            <a:ext cx="2360422" cy="30514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5507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15</a:t>
            </a:fld>
            <a:endParaRPr dirty="0"/>
          </a:p>
        </p:txBody>
      </p:sp>
      <p:sp>
        <p:nvSpPr>
          <p:cNvPr id="13" name="タイトル 2"/>
          <p:cNvSpPr>
            <a:spLocks noGrp="1"/>
          </p:cNvSpPr>
          <p:nvPr>
            <p:ph type="title"/>
          </p:nvPr>
        </p:nvSpPr>
        <p:spPr/>
        <p:txBody>
          <a:bodyPr/>
          <a:lstStyle/>
          <a:p>
            <a:r>
              <a:rPr kumimoji="1" lang="en-US" altLang="ja-JP" dirty="0"/>
              <a:t>3. Atlassian Intelligence</a:t>
            </a:r>
            <a:r>
              <a:rPr kumimoji="1" lang="ja-JP" altLang="en-US" dirty="0"/>
              <a:t>の活用</a:t>
            </a:r>
          </a:p>
        </p:txBody>
      </p:sp>
      <p:grpSp>
        <p:nvGrpSpPr>
          <p:cNvPr id="12" name="グループ化 11"/>
          <p:cNvGrpSpPr/>
          <p:nvPr/>
        </p:nvGrpSpPr>
        <p:grpSpPr>
          <a:xfrm>
            <a:off x="999476" y="1356155"/>
            <a:ext cx="3669958" cy="809254"/>
            <a:chOff x="1386129" y="2552089"/>
            <a:chExt cx="4060815" cy="809254"/>
          </a:xfrm>
        </p:grpSpPr>
        <p:sp>
          <p:nvSpPr>
            <p:cNvPr id="6" name="テキスト ボックス 5"/>
            <p:cNvSpPr txBox="1"/>
            <p:nvPr/>
          </p:nvSpPr>
          <p:spPr>
            <a:xfrm>
              <a:off x="1458375" y="2656680"/>
              <a:ext cx="3916324" cy="584775"/>
            </a:xfrm>
            <a:prstGeom prst="rect">
              <a:avLst/>
            </a:prstGeom>
            <a:noFill/>
          </p:spPr>
          <p:txBody>
            <a:bodyPr wrap="square" rtlCol="0">
              <a:spAutoFit/>
            </a:bodyPr>
            <a:lstStyle/>
            <a:p>
              <a:r>
                <a:rPr kumimoji="1" lang="ja-JP" altLang="en-US" sz="1600" dirty="0">
                  <a:latin typeface="+mn-ea"/>
                  <a:ea typeface="+mn-ea"/>
                </a:rPr>
                <a:t>同じように</a:t>
              </a:r>
              <a:r>
                <a:rPr kumimoji="1" lang="en-US" altLang="ja-JP" sz="1600" dirty="0">
                  <a:latin typeface="+mn-ea"/>
                  <a:ea typeface="+mn-ea"/>
                </a:rPr>
                <a:t>Slack</a:t>
              </a:r>
              <a:r>
                <a:rPr kumimoji="1" lang="ja-JP" altLang="en-US" sz="1600" dirty="0" smtClean="0">
                  <a:latin typeface="+mn-ea"/>
                  <a:ea typeface="+mn-ea"/>
                </a:rPr>
                <a:t>から直接検索</a:t>
              </a:r>
              <a:r>
                <a:rPr kumimoji="1" lang="ja-JP" altLang="en-US" sz="1600" dirty="0">
                  <a:latin typeface="+mn-ea"/>
                  <a:ea typeface="+mn-ea"/>
                </a:rPr>
                <a:t>できれば</a:t>
              </a:r>
              <a:endParaRPr kumimoji="1" lang="en-US" altLang="ja-JP" sz="1600" dirty="0">
                <a:latin typeface="+mn-ea"/>
                <a:ea typeface="+mn-ea"/>
              </a:endParaRPr>
            </a:p>
            <a:p>
              <a:r>
                <a:rPr kumimoji="1" lang="ja-JP" altLang="en-US" sz="1600" dirty="0">
                  <a:latin typeface="+mn-ea"/>
                  <a:ea typeface="+mn-ea"/>
                </a:rPr>
                <a:t>もっと気軽に使えるのでは？</a:t>
              </a:r>
              <a:endParaRPr kumimoji="1" lang="en-US" altLang="ja-JP" sz="1600" dirty="0">
                <a:latin typeface="+mn-ea"/>
                <a:ea typeface="+mn-ea"/>
              </a:endParaRPr>
            </a:p>
          </p:txBody>
        </p:sp>
        <p:sp>
          <p:nvSpPr>
            <p:cNvPr id="5" name="角丸四角形 4"/>
            <p:cNvSpPr/>
            <p:nvPr/>
          </p:nvSpPr>
          <p:spPr>
            <a:xfrm>
              <a:off x="1386129" y="2552089"/>
              <a:ext cx="4060815"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n-ea"/>
              </a:endParaRPr>
            </a:p>
          </p:txBody>
        </p:sp>
      </p:grpSp>
      <p:grpSp>
        <p:nvGrpSpPr>
          <p:cNvPr id="7" name="グループ化 6"/>
          <p:cNvGrpSpPr/>
          <p:nvPr/>
        </p:nvGrpSpPr>
        <p:grpSpPr>
          <a:xfrm>
            <a:off x="5512891" y="1356155"/>
            <a:ext cx="3669958" cy="809254"/>
            <a:chOff x="4446853" y="3490808"/>
            <a:chExt cx="4060814" cy="809254"/>
          </a:xfrm>
        </p:grpSpPr>
        <p:sp>
          <p:nvSpPr>
            <p:cNvPr id="8" name="テキスト ボックス 7"/>
            <p:cNvSpPr txBox="1"/>
            <p:nvPr/>
          </p:nvSpPr>
          <p:spPr>
            <a:xfrm>
              <a:off x="4949916" y="3595399"/>
              <a:ext cx="3054687" cy="584775"/>
            </a:xfrm>
            <a:prstGeom prst="rect">
              <a:avLst/>
            </a:prstGeom>
            <a:noFill/>
          </p:spPr>
          <p:txBody>
            <a:bodyPr wrap="square" rtlCol="0">
              <a:spAutoFit/>
            </a:bodyPr>
            <a:lstStyle/>
            <a:p>
              <a:r>
                <a:rPr kumimoji="1" lang="en-US" altLang="ja-JP" sz="1600" dirty="0">
                  <a:latin typeface="+mn-ea"/>
                  <a:ea typeface="+mn-ea"/>
                </a:rPr>
                <a:t>Slack</a:t>
              </a:r>
              <a:r>
                <a:rPr kumimoji="1" lang="ja-JP" altLang="en-US" sz="1600" dirty="0">
                  <a:latin typeface="+mn-ea"/>
                  <a:ea typeface="+mn-ea"/>
                </a:rPr>
                <a:t>は全社展開されていて</a:t>
              </a:r>
              <a:endParaRPr kumimoji="1" lang="en-US" altLang="ja-JP" sz="1600" dirty="0">
                <a:latin typeface="+mn-ea"/>
                <a:ea typeface="+mn-ea"/>
              </a:endParaRPr>
            </a:p>
            <a:p>
              <a:r>
                <a:rPr kumimoji="1" lang="ja-JP" altLang="en-US" sz="1600" dirty="0">
                  <a:latin typeface="+mn-ea"/>
                  <a:ea typeface="+mn-ea"/>
                </a:rPr>
                <a:t>利用頻度も高くなるのでは？</a:t>
              </a:r>
              <a:endParaRPr kumimoji="1" lang="en-US" altLang="ja-JP" sz="1600" dirty="0">
                <a:latin typeface="+mn-ea"/>
                <a:ea typeface="+mn-ea"/>
              </a:endParaRPr>
            </a:p>
          </p:txBody>
        </p:sp>
        <p:sp>
          <p:nvSpPr>
            <p:cNvPr id="14" name="角丸四角形 13"/>
            <p:cNvSpPr/>
            <p:nvPr/>
          </p:nvSpPr>
          <p:spPr>
            <a:xfrm>
              <a:off x="4446853" y="3490808"/>
              <a:ext cx="4060814" cy="809254"/>
            </a:xfrm>
            <a:prstGeom prst="round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n-ea"/>
              </a:endParaRPr>
            </a:p>
          </p:txBody>
        </p:sp>
      </p:grpSp>
      <p:grpSp>
        <p:nvGrpSpPr>
          <p:cNvPr id="25" name="グループ化 24"/>
          <p:cNvGrpSpPr/>
          <p:nvPr/>
        </p:nvGrpSpPr>
        <p:grpSpPr>
          <a:xfrm>
            <a:off x="3615265" y="2262956"/>
            <a:ext cx="358754" cy="325264"/>
            <a:chOff x="5944514" y="2726219"/>
            <a:chExt cx="358754" cy="325264"/>
          </a:xfrm>
        </p:grpSpPr>
        <p:sp>
          <p:nvSpPr>
            <p:cNvPr id="26" name="楕円 25"/>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p:nvGrpSpPr>
        <p:grpSpPr>
          <a:xfrm flipH="1">
            <a:off x="6136215" y="2262956"/>
            <a:ext cx="358754" cy="325264"/>
            <a:chOff x="5944514" y="2726219"/>
            <a:chExt cx="358754" cy="325264"/>
          </a:xfrm>
        </p:grpSpPr>
        <p:sp>
          <p:nvSpPr>
            <p:cNvPr id="49" name="楕円 48"/>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130059" y="4535640"/>
            <a:ext cx="7645882" cy="1317116"/>
            <a:chOff x="1475059" y="4633482"/>
            <a:chExt cx="7645882" cy="1317116"/>
          </a:xfrm>
        </p:grpSpPr>
        <p:sp>
          <p:nvSpPr>
            <p:cNvPr id="57" name="正方形/長方形 56"/>
            <p:cNvSpPr/>
            <p:nvPr/>
          </p:nvSpPr>
          <p:spPr>
            <a:xfrm>
              <a:off x="1551174" y="5076649"/>
              <a:ext cx="4730262" cy="566520"/>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a:t>
              </a:r>
              <a:endParaRPr kumimoji="1" lang="ja-JP" altLang="en-US"/>
            </a:p>
          </p:txBody>
        </p:sp>
        <p:grpSp>
          <p:nvGrpSpPr>
            <p:cNvPr id="53" name="グループ化 52"/>
            <p:cNvGrpSpPr/>
            <p:nvPr/>
          </p:nvGrpSpPr>
          <p:grpSpPr>
            <a:xfrm>
              <a:off x="1475059" y="4633482"/>
              <a:ext cx="7645882" cy="1317116"/>
              <a:chOff x="1475058" y="2802009"/>
              <a:chExt cx="7645882" cy="1317116"/>
            </a:xfrm>
          </p:grpSpPr>
          <p:sp>
            <p:nvSpPr>
              <p:cNvPr id="54" name="テキスト ボックス 53"/>
              <p:cNvSpPr txBox="1"/>
              <p:nvPr/>
            </p:nvSpPr>
            <p:spPr>
              <a:xfrm>
                <a:off x="1475058" y="3236877"/>
                <a:ext cx="7645882" cy="523220"/>
              </a:xfrm>
              <a:prstGeom prst="rect">
                <a:avLst/>
              </a:prstGeom>
              <a:noFill/>
            </p:spPr>
            <p:txBody>
              <a:bodyPr wrap="square" rtlCol="0">
                <a:spAutoFit/>
              </a:bodyPr>
              <a:lstStyle/>
              <a:p>
                <a:r>
                  <a:rPr kumimoji="1" lang="en-US" altLang="ja-JP" sz="28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Slack</a:t>
                </a:r>
                <a:r>
                  <a:rPr kumimoji="1" lang="ja-JP" altLang="en-US" sz="2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から</a:t>
                </a:r>
                <a:r>
                  <a:rPr kumimoji="1" lang="ja-JP" altLang="en-US" sz="2800" dirty="0">
                    <a:solidFill>
                      <a:srgbClr val="EA0000"/>
                    </a:solidFill>
                    <a:latin typeface="ＭＳ Ｐゴシック" panose="020B0600070205080204" pitchFamily="50" charset="-128"/>
                    <a:ea typeface="ＭＳ Ｐゴシック" panose="020B0600070205080204" pitchFamily="50" charset="-128"/>
                  </a:rPr>
                  <a:t>直接検索できるアプリ</a:t>
                </a:r>
                <a:r>
                  <a:rPr kumimoji="1" lang="ja-JP" altLang="en-US" sz="2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を開発しよう！</a:t>
                </a:r>
              </a:p>
            </p:txBody>
          </p:sp>
          <p:sp>
            <p:nvSpPr>
              <p:cNvPr id="55" name="正方形/長方形 54"/>
              <p:cNvSpPr/>
              <p:nvPr/>
            </p:nvSpPr>
            <p:spPr>
              <a:xfrm>
                <a:off x="1475058" y="2802009"/>
                <a:ext cx="7645882"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9" name="図 8" descr="アプリケーション, アイコン&#10;&#10;自動的に生成された説明">
            <a:extLst>
              <a:ext uri="{FF2B5EF4-FFF2-40B4-BE49-F238E27FC236}">
                <a16:creationId xmlns:a16="http://schemas.microsoft.com/office/drawing/2014/main" id="{CEA07F93-68EA-4628-6CD9-6D765094A77C}"/>
              </a:ext>
            </a:extLst>
          </p:cNvPr>
          <p:cNvPicPr>
            <a:picLocks noChangeAspect="1"/>
          </p:cNvPicPr>
          <p:nvPr/>
        </p:nvPicPr>
        <p:blipFill rotWithShape="1">
          <a:blip r:embed="rId3"/>
          <a:srcRect l="-4519" t="52913" r="60833" b="-1053"/>
          <a:stretch/>
        </p:blipFill>
        <p:spPr>
          <a:xfrm>
            <a:off x="8147713" y="4788851"/>
            <a:ext cx="572331" cy="775525"/>
          </a:xfrm>
          <a:prstGeom prst="rect">
            <a:avLst/>
          </a:prstGeom>
        </p:spPr>
      </p:pic>
      <p:pic>
        <p:nvPicPr>
          <p:cNvPr id="29" name="図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983" y="2530516"/>
            <a:ext cx="1706033" cy="1461849"/>
          </a:xfrm>
          <a:prstGeom prst="rect">
            <a:avLst/>
          </a:prstGeom>
        </p:spPr>
      </p:pic>
    </p:spTree>
    <p:extLst>
      <p:ext uri="{BB962C8B-B14F-4D97-AF65-F5344CB8AC3E}">
        <p14:creationId xmlns:p14="http://schemas.microsoft.com/office/powerpoint/2010/main" val="293405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16</a:t>
            </a:fld>
            <a:endParaRPr dirty="0"/>
          </a:p>
        </p:txBody>
      </p:sp>
      <p:sp>
        <p:nvSpPr>
          <p:cNvPr id="13" name="タイトル 2"/>
          <p:cNvSpPr>
            <a:spLocks noGrp="1"/>
          </p:cNvSpPr>
          <p:nvPr>
            <p:ph type="title"/>
          </p:nvPr>
        </p:nvSpPr>
        <p:spPr/>
        <p:txBody>
          <a:bodyPr/>
          <a:lstStyle/>
          <a:p>
            <a:r>
              <a:rPr kumimoji="1" lang="en-US" altLang="ja-JP" dirty="0"/>
              <a:t>4</a:t>
            </a:r>
            <a:r>
              <a:rPr kumimoji="1" lang="en-US" altLang="ja-JP" dirty="0" smtClean="0"/>
              <a:t>. </a:t>
            </a:r>
            <a:r>
              <a:rPr kumimoji="1" lang="ja-JP" altLang="en-US" dirty="0" smtClean="0"/>
              <a:t>アプリ開発</a:t>
            </a:r>
            <a:endParaRPr kumimoji="1" lang="ja-JP" altLang="en-US" dirty="0"/>
          </a:p>
        </p:txBody>
      </p:sp>
      <p:sp>
        <p:nvSpPr>
          <p:cNvPr id="3" name="正方形/長方形 2"/>
          <p:cNvSpPr/>
          <p:nvPr/>
        </p:nvSpPr>
        <p:spPr>
          <a:xfrm>
            <a:off x="1929948" y="3091566"/>
            <a:ext cx="7080739" cy="707886"/>
          </a:xfrm>
          <a:prstGeom prst="rect">
            <a:avLst/>
          </a:prstGeom>
          <a:solidFill>
            <a:srgbClr val="FFFF00"/>
          </a:solidFill>
        </p:spPr>
        <p:txBody>
          <a:bodyPr wrap="square">
            <a:spAutoFit/>
          </a:bodyPr>
          <a:lstStyle/>
          <a:p>
            <a:pPr lvl="1"/>
            <a:r>
              <a:rPr lang="ja-JP" altLang="en-US" sz="2000" dirty="0">
                <a:solidFill>
                  <a:srgbClr val="FF0000"/>
                </a:solidFill>
                <a:latin typeface="ＭＳ Ｐゴシック" panose="020B0600070205080204" pitchFamily="50" charset="-128"/>
                <a:ea typeface="ＭＳ Ｐゴシック" panose="020B0600070205080204" pitchFamily="50" charset="-128"/>
              </a:rPr>
              <a:t>開発したアプリはこちら！！！</a:t>
            </a: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a:p>
            <a:pPr lvl="1"/>
            <a:r>
              <a:rPr lang="ja-JP" altLang="en-US" sz="2000" dirty="0">
                <a:solidFill>
                  <a:srgbClr val="FF0000"/>
                </a:solidFill>
                <a:latin typeface="ＭＳ Ｐゴシック" panose="020B0600070205080204" pitchFamily="50" charset="-128"/>
                <a:ea typeface="ＭＳ Ｐゴシック" panose="020B0600070205080204" pitchFamily="50" charset="-128"/>
              </a:rPr>
              <a:t>という感じで</a:t>
            </a:r>
            <a:r>
              <a:rPr lang="ja-JP" altLang="en-US" sz="2000" dirty="0" err="1">
                <a:solidFill>
                  <a:srgbClr val="FF0000"/>
                </a:solidFill>
                <a:latin typeface="ＭＳ Ｐゴシック" panose="020B0600070205080204" pitchFamily="50" charset="-128"/>
                <a:ea typeface="ＭＳ Ｐゴシック" panose="020B0600070205080204" pitchFamily="50" charset="-128"/>
              </a:rPr>
              <a:t>ど</a:t>
            </a:r>
            <a:r>
              <a:rPr lang="ja-JP" altLang="en-US" sz="2000" dirty="0">
                <a:solidFill>
                  <a:srgbClr val="FF0000"/>
                </a:solidFill>
                <a:latin typeface="ＭＳ Ｐゴシック" panose="020B0600070205080204" pitchFamily="50" charset="-128"/>
                <a:ea typeface="ＭＳ Ｐゴシック" panose="020B0600070205080204" pitchFamily="50" charset="-128"/>
              </a:rPr>
              <a:t>どん！！と乗せる</a:t>
            </a: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227649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17</a:t>
            </a:fld>
            <a:endParaRPr dirty="0"/>
          </a:p>
        </p:txBody>
      </p:sp>
      <p:sp>
        <p:nvSpPr>
          <p:cNvPr id="13" name="タイトル 2"/>
          <p:cNvSpPr>
            <a:spLocks noGrp="1"/>
          </p:cNvSpPr>
          <p:nvPr>
            <p:ph type="title"/>
          </p:nvPr>
        </p:nvSpPr>
        <p:spPr/>
        <p:txBody>
          <a:bodyPr/>
          <a:lstStyle/>
          <a:p>
            <a:r>
              <a:rPr kumimoji="1" lang="en-US" altLang="ja-JP" dirty="0"/>
              <a:t>4</a:t>
            </a:r>
            <a:r>
              <a:rPr kumimoji="1" lang="en-US" altLang="ja-JP" dirty="0" smtClean="0"/>
              <a:t>. </a:t>
            </a:r>
            <a:r>
              <a:rPr kumimoji="1" lang="ja-JP" altLang="en-US" dirty="0" smtClean="0"/>
              <a:t>アプリ開発</a:t>
            </a:r>
            <a:endParaRPr kumimoji="1" lang="ja-JP" altLang="en-US" dirty="0"/>
          </a:p>
        </p:txBody>
      </p:sp>
      <p:sp>
        <p:nvSpPr>
          <p:cNvPr id="3" name="正方形/長方形 2"/>
          <p:cNvSpPr/>
          <p:nvPr/>
        </p:nvSpPr>
        <p:spPr>
          <a:xfrm>
            <a:off x="1606059" y="2318901"/>
            <a:ext cx="7420883" cy="2246769"/>
          </a:xfrm>
          <a:prstGeom prst="rect">
            <a:avLst/>
          </a:prstGeom>
          <a:solidFill>
            <a:srgbClr val="FFFF00"/>
          </a:solidFill>
        </p:spPr>
        <p:txBody>
          <a:bodyPr wrap="square">
            <a:spAutoFit/>
          </a:bodyPr>
          <a:lstStyle/>
          <a:p>
            <a:pPr lvl="1"/>
            <a:r>
              <a:rPr lang="ja-JP" altLang="en-US" sz="2800" dirty="0">
                <a:solidFill>
                  <a:srgbClr val="FF0000"/>
                </a:solidFill>
                <a:latin typeface="ＭＳ Ｐゴシック" panose="020B0600070205080204" pitchFamily="50" charset="-128"/>
                <a:ea typeface="ＭＳ Ｐゴシック" panose="020B0600070205080204" pitchFamily="50" charset="-128"/>
              </a:rPr>
              <a:t>実際に動かしたときの流れがわかるようにイメージしやすいようにする！</a:t>
            </a:r>
            <a:endParaRPr lang="en-US" altLang="ja-JP" sz="2800" dirty="0">
              <a:solidFill>
                <a:srgbClr val="FF0000"/>
              </a:solidFill>
              <a:latin typeface="ＭＳ Ｐゴシック" panose="020B0600070205080204" pitchFamily="50" charset="-128"/>
              <a:ea typeface="ＭＳ Ｐゴシック" panose="020B0600070205080204" pitchFamily="50" charset="-128"/>
            </a:endParaRPr>
          </a:p>
          <a:p>
            <a:pPr lvl="2"/>
            <a:r>
              <a:rPr lang="ja-JP" altLang="en-US" sz="2800" dirty="0">
                <a:solidFill>
                  <a:srgbClr val="FF0000"/>
                </a:solidFill>
                <a:latin typeface="ＭＳ Ｐゴシック" panose="020B0600070205080204" pitchFamily="50" charset="-128"/>
                <a:ea typeface="ＭＳ Ｐゴシック" panose="020B0600070205080204" pitchFamily="50" charset="-128"/>
              </a:rPr>
              <a:t>実際に動かしてみる？</a:t>
            </a:r>
            <a:endParaRPr lang="en-US" altLang="ja-JP" sz="2800" dirty="0">
              <a:solidFill>
                <a:srgbClr val="FF0000"/>
              </a:solidFill>
              <a:latin typeface="ＭＳ Ｐゴシック" panose="020B0600070205080204" pitchFamily="50" charset="-128"/>
              <a:ea typeface="ＭＳ Ｐゴシック" panose="020B0600070205080204" pitchFamily="50" charset="-128"/>
            </a:endParaRPr>
          </a:p>
          <a:p>
            <a:pPr lvl="2"/>
            <a:r>
              <a:rPr lang="ja-JP" altLang="en-US" sz="2800" dirty="0">
                <a:solidFill>
                  <a:srgbClr val="FF0000"/>
                </a:solidFill>
                <a:latin typeface="ＭＳ Ｐゴシック" panose="020B0600070205080204" pitchFamily="50" charset="-128"/>
                <a:ea typeface="ＭＳ Ｐゴシック" panose="020B0600070205080204" pitchFamily="50" charset="-128"/>
              </a:rPr>
              <a:t>普通に検索する場合と比較してみるのもいいかも？</a:t>
            </a:r>
            <a:endParaRPr lang="en-US" altLang="ja-JP" sz="28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3861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2667422A-9A59-DCF5-44E9-D195FE3EE71F}"/>
              </a:ext>
            </a:extLst>
          </p:cNvPr>
          <p:cNvSpPr/>
          <p:nvPr/>
        </p:nvSpPr>
        <p:spPr>
          <a:xfrm>
            <a:off x="2607942" y="2198747"/>
            <a:ext cx="6593810" cy="576000"/>
          </a:xfrm>
          <a:prstGeom prst="rect">
            <a:avLst/>
          </a:prstGeom>
          <a:solidFill>
            <a:srgbClr val="E7EFF9"/>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800" b="1" dirty="0">
              <a:solidFill>
                <a:schemeClr val="bg1"/>
              </a:solidFill>
            </a:endParaRPr>
          </a:p>
        </p:txBody>
      </p:sp>
      <p:sp>
        <p:nvSpPr>
          <p:cNvPr id="30" name="テキスト ボックス 29">
            <a:extLst>
              <a:ext uri="{FF2B5EF4-FFF2-40B4-BE49-F238E27FC236}">
                <a16:creationId xmlns:a16="http://schemas.microsoft.com/office/drawing/2014/main" id="{9725153A-7335-7E2D-8AD8-2B2F6DB80C5E}"/>
              </a:ext>
            </a:extLst>
          </p:cNvPr>
          <p:cNvSpPr txBox="1"/>
          <p:nvPr/>
        </p:nvSpPr>
        <p:spPr>
          <a:xfrm>
            <a:off x="2531442" y="2146858"/>
            <a:ext cx="7295950" cy="677108"/>
          </a:xfrm>
          <a:prstGeom prst="rect">
            <a:avLst/>
          </a:prstGeom>
          <a:noFill/>
        </p:spPr>
        <p:txBody>
          <a:bodyPr wrap="square" rtlCol="0">
            <a:spAutoFit/>
          </a:bodyPr>
          <a:lstStyle/>
          <a:p>
            <a:r>
              <a:rPr kumimoji="1" lang="en-US" altLang="ja-JP" sz="20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Atlassian Intelligence</a:t>
            </a:r>
            <a:r>
              <a:rPr kumimoji="1" lang="ja-JP" altLang="en-US" sz="1800" dirty="0">
                <a:latin typeface="ＭＳ Ｐゴシック" panose="020B0600070205080204" pitchFamily="50" charset="-128"/>
                <a:ea typeface="ＭＳ Ｐゴシック" panose="020B0600070205080204" pitchFamily="50" charset="-128"/>
              </a:rPr>
              <a:t>を使用して</a:t>
            </a:r>
            <a:r>
              <a:rPr kumimoji="1" lang="en-US" altLang="ja-JP" sz="1800" dirty="0">
                <a:latin typeface="ＭＳ Ｐゴシック" panose="020B0600070205080204" pitchFamily="50" charset="-128"/>
                <a:ea typeface="ＭＳ Ｐゴシック" panose="020B0600070205080204" pitchFamily="50" charset="-128"/>
              </a:rPr>
              <a:t>Confluence</a:t>
            </a:r>
            <a:r>
              <a:rPr kumimoji="1" lang="ja-JP" altLang="en-US" sz="1800" dirty="0">
                <a:latin typeface="ＭＳ Ｐゴシック" panose="020B0600070205080204" pitchFamily="50" charset="-128"/>
                <a:ea typeface="ＭＳ Ｐゴシック" panose="020B0600070205080204" pitchFamily="50" charset="-128"/>
              </a:rPr>
              <a:t>上の情報を検索</a:t>
            </a:r>
            <a:endParaRPr kumimoji="1" lang="en-US" altLang="ja-JP" sz="1800" dirty="0">
              <a:latin typeface="ＭＳ Ｐゴシック" panose="020B0600070205080204" pitchFamily="50" charset="-128"/>
              <a:ea typeface="ＭＳ Ｐゴシック" panose="020B0600070205080204" pitchFamily="50" charset="-128"/>
            </a:endParaRPr>
          </a:p>
          <a:p>
            <a:r>
              <a:rPr kumimoji="1" lang="ja-JP" altLang="en-US" sz="1800" dirty="0">
                <a:latin typeface="ＭＳ Ｐゴシック" panose="020B0600070205080204" pitchFamily="50" charset="-128"/>
                <a:ea typeface="ＭＳ Ｐゴシック" panose="020B0600070205080204" pitchFamily="50" charset="-128"/>
              </a:rPr>
              <a:t>する。</a:t>
            </a:r>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18</a:t>
            </a:fld>
            <a:endParaRPr dirty="0"/>
          </a:p>
        </p:txBody>
      </p:sp>
      <p:sp>
        <p:nvSpPr>
          <p:cNvPr id="13" name="タイトル 2"/>
          <p:cNvSpPr>
            <a:spLocks noGrp="1"/>
          </p:cNvSpPr>
          <p:nvPr>
            <p:ph type="title"/>
          </p:nvPr>
        </p:nvSpPr>
        <p:spPr/>
        <p:txBody>
          <a:bodyPr/>
          <a:lstStyle/>
          <a:p>
            <a:r>
              <a:rPr kumimoji="1" lang="en-US" altLang="ja-JP" dirty="0"/>
              <a:t>4</a:t>
            </a:r>
            <a:r>
              <a:rPr kumimoji="1" lang="en-US" altLang="ja-JP" dirty="0" smtClean="0"/>
              <a:t>. </a:t>
            </a:r>
            <a:r>
              <a:rPr kumimoji="1" lang="ja-JP" altLang="en-US" dirty="0" smtClean="0"/>
              <a:t>アプリ開発</a:t>
            </a:r>
            <a:endParaRPr kumimoji="1" lang="ja-JP" altLang="en-US" dirty="0"/>
          </a:p>
        </p:txBody>
      </p:sp>
      <p:sp>
        <p:nvSpPr>
          <p:cNvPr id="4" name="正方形/長方形 3">
            <a:extLst>
              <a:ext uri="{FF2B5EF4-FFF2-40B4-BE49-F238E27FC236}">
                <a16:creationId xmlns:a16="http://schemas.microsoft.com/office/drawing/2014/main" id="{0BC4B6E7-C507-8645-8837-80BD1C1ADC1E}"/>
              </a:ext>
            </a:extLst>
          </p:cNvPr>
          <p:cNvSpPr/>
          <p:nvPr/>
        </p:nvSpPr>
        <p:spPr>
          <a:xfrm>
            <a:off x="954001" y="1065178"/>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送信</a:t>
            </a:r>
          </a:p>
        </p:txBody>
      </p:sp>
      <p:sp>
        <p:nvSpPr>
          <p:cNvPr id="5" name="正方形/長方形 4">
            <a:extLst>
              <a:ext uri="{FF2B5EF4-FFF2-40B4-BE49-F238E27FC236}">
                <a16:creationId xmlns:a16="http://schemas.microsoft.com/office/drawing/2014/main" id="{2B5EF8CF-C921-9853-7CBE-533CB43DBBA2}"/>
              </a:ext>
            </a:extLst>
          </p:cNvPr>
          <p:cNvSpPr/>
          <p:nvPr/>
        </p:nvSpPr>
        <p:spPr>
          <a:xfrm>
            <a:off x="954001" y="3365672"/>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編集</a:t>
            </a:r>
          </a:p>
        </p:txBody>
      </p:sp>
      <p:sp>
        <p:nvSpPr>
          <p:cNvPr id="7" name="正方形/長方形 6">
            <a:extLst>
              <a:ext uri="{FF2B5EF4-FFF2-40B4-BE49-F238E27FC236}">
                <a16:creationId xmlns:a16="http://schemas.microsoft.com/office/drawing/2014/main" id="{0B6AA450-6DF3-8870-07AB-78D7A062FD97}"/>
              </a:ext>
            </a:extLst>
          </p:cNvPr>
          <p:cNvSpPr/>
          <p:nvPr/>
        </p:nvSpPr>
        <p:spPr>
          <a:xfrm>
            <a:off x="954001" y="4515919"/>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返信</a:t>
            </a:r>
          </a:p>
        </p:txBody>
      </p:sp>
      <p:sp>
        <p:nvSpPr>
          <p:cNvPr id="8" name="正方形/長方形 7">
            <a:extLst>
              <a:ext uri="{FF2B5EF4-FFF2-40B4-BE49-F238E27FC236}">
                <a16:creationId xmlns:a16="http://schemas.microsoft.com/office/drawing/2014/main" id="{7C814BC9-207A-D89B-A332-DF185988B450}"/>
              </a:ext>
            </a:extLst>
          </p:cNvPr>
          <p:cNvSpPr/>
          <p:nvPr/>
        </p:nvSpPr>
        <p:spPr>
          <a:xfrm>
            <a:off x="954001" y="5666164"/>
            <a:ext cx="1384938" cy="539974"/>
          </a:xfrm>
          <a:prstGeom prst="rect">
            <a:avLst/>
          </a:prstGeom>
          <a:noFill/>
          <a:ln w="38100">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rPr>
              <a:t>表示</a:t>
            </a:r>
          </a:p>
        </p:txBody>
      </p:sp>
      <p:sp>
        <p:nvSpPr>
          <p:cNvPr id="9" name="正方形/長方形 8">
            <a:extLst>
              <a:ext uri="{FF2B5EF4-FFF2-40B4-BE49-F238E27FC236}">
                <a16:creationId xmlns:a16="http://schemas.microsoft.com/office/drawing/2014/main" id="{1FCB04C4-4822-AC38-0954-81A8765580A5}"/>
              </a:ext>
            </a:extLst>
          </p:cNvPr>
          <p:cNvSpPr/>
          <p:nvPr/>
        </p:nvSpPr>
        <p:spPr>
          <a:xfrm>
            <a:off x="954001" y="2215425"/>
            <a:ext cx="1384938" cy="539974"/>
          </a:xfrm>
          <a:prstGeom prst="rect">
            <a:avLst/>
          </a:prstGeom>
          <a:solidFill>
            <a:schemeClr val="bg2">
              <a:lumMod val="40000"/>
              <a:lumOff val="60000"/>
            </a:schemeClr>
          </a:solidFill>
          <a:ln w="38100">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rPr>
              <a:t>検索</a:t>
            </a:r>
          </a:p>
        </p:txBody>
      </p:sp>
      <p:sp>
        <p:nvSpPr>
          <p:cNvPr id="22" name="二等辺三角形 21">
            <a:extLst>
              <a:ext uri="{FF2B5EF4-FFF2-40B4-BE49-F238E27FC236}">
                <a16:creationId xmlns:a16="http://schemas.microsoft.com/office/drawing/2014/main" id="{25A254FB-C161-0DA8-DB06-8198FD00F01A}"/>
              </a:ext>
            </a:extLst>
          </p:cNvPr>
          <p:cNvSpPr/>
          <p:nvPr/>
        </p:nvSpPr>
        <p:spPr>
          <a:xfrm flipV="1">
            <a:off x="1440544" y="1798181"/>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二等辺三角形 22">
            <a:extLst>
              <a:ext uri="{FF2B5EF4-FFF2-40B4-BE49-F238E27FC236}">
                <a16:creationId xmlns:a16="http://schemas.microsoft.com/office/drawing/2014/main" id="{B3C6DFFB-7F54-01AD-FB13-3F05556FEA6E}"/>
              </a:ext>
            </a:extLst>
          </p:cNvPr>
          <p:cNvSpPr/>
          <p:nvPr/>
        </p:nvSpPr>
        <p:spPr>
          <a:xfrm flipV="1">
            <a:off x="1440546" y="2948428"/>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a:extLst>
              <a:ext uri="{FF2B5EF4-FFF2-40B4-BE49-F238E27FC236}">
                <a16:creationId xmlns:a16="http://schemas.microsoft.com/office/drawing/2014/main" id="{0CE4ACC8-F492-3647-CC19-6B9C1A15C1CE}"/>
              </a:ext>
            </a:extLst>
          </p:cNvPr>
          <p:cNvSpPr/>
          <p:nvPr/>
        </p:nvSpPr>
        <p:spPr>
          <a:xfrm flipV="1">
            <a:off x="1440544" y="5248922"/>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B971DAC9-AC88-7695-A8EA-73374BFC3CBD}"/>
              </a:ext>
            </a:extLst>
          </p:cNvPr>
          <p:cNvSpPr/>
          <p:nvPr/>
        </p:nvSpPr>
        <p:spPr>
          <a:xfrm flipV="1">
            <a:off x="1440544" y="4098675"/>
            <a:ext cx="383665" cy="226185"/>
          </a:xfrm>
          <a:prstGeom prst="triangle">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84C455B-38E1-1E20-E75A-35C8FE46AFA8}"/>
              </a:ext>
            </a:extLst>
          </p:cNvPr>
          <p:cNvSpPr txBox="1"/>
          <p:nvPr/>
        </p:nvSpPr>
        <p:spPr>
          <a:xfrm>
            <a:off x="2531445" y="1150499"/>
            <a:ext cx="6288433" cy="369332"/>
          </a:xfrm>
          <a:prstGeom prst="rect">
            <a:avLst/>
          </a:prstGeom>
          <a:noFill/>
        </p:spPr>
        <p:txBody>
          <a:bodyPr wrap="square" rtlCol="0">
            <a:spAutoFit/>
          </a:bodyPr>
          <a:lstStyle/>
          <a:p>
            <a:r>
              <a:rPr kumimoji="1" lang="en-US" altLang="ja-JP" sz="1800" dirty="0">
                <a:latin typeface="ＭＳ Ｐゴシック" panose="020B0600070205080204" pitchFamily="50" charset="-128"/>
                <a:ea typeface="ＭＳ Ｐゴシック" panose="020B0600070205080204" pitchFamily="50" charset="-128"/>
              </a:rPr>
              <a:t>Slack</a:t>
            </a:r>
            <a:r>
              <a:rPr kumimoji="1" lang="ja-JP" altLang="en-US" sz="1800" dirty="0">
                <a:latin typeface="ＭＳ Ｐゴシック" panose="020B0600070205080204" pitchFamily="50" charset="-128"/>
                <a:ea typeface="ＭＳ Ｐゴシック" panose="020B0600070205080204" pitchFamily="50" charset="-128"/>
              </a:rPr>
              <a:t>のメッセージから検索したい内容を送信する。</a:t>
            </a:r>
          </a:p>
        </p:txBody>
      </p:sp>
      <p:sp>
        <p:nvSpPr>
          <p:cNvPr id="31" name="テキスト ボックス 30">
            <a:extLst>
              <a:ext uri="{FF2B5EF4-FFF2-40B4-BE49-F238E27FC236}">
                <a16:creationId xmlns:a16="http://schemas.microsoft.com/office/drawing/2014/main" id="{B34D1899-89F5-57C7-00A3-6021CC79CD80}"/>
              </a:ext>
            </a:extLst>
          </p:cNvPr>
          <p:cNvSpPr txBox="1"/>
          <p:nvPr/>
        </p:nvSpPr>
        <p:spPr>
          <a:xfrm>
            <a:off x="2531444" y="3450993"/>
            <a:ext cx="6795436" cy="369332"/>
          </a:xfrm>
          <a:prstGeom prst="rect">
            <a:avLst/>
          </a:prstGeom>
          <a:noFill/>
        </p:spPr>
        <p:txBody>
          <a:bodyPr wrap="square" rtlCol="0">
            <a:spAutoFit/>
          </a:bodyPr>
          <a:lstStyle/>
          <a:p>
            <a:r>
              <a:rPr kumimoji="1" lang="en-US" altLang="ja-JP" sz="1800" dirty="0">
                <a:latin typeface="ＭＳ Ｐゴシック" panose="020B0600070205080204" pitchFamily="50" charset="-128"/>
                <a:ea typeface="ＭＳ Ｐゴシック" panose="020B0600070205080204" pitchFamily="50" charset="-128"/>
              </a:rPr>
              <a:t>Slack</a:t>
            </a:r>
            <a:r>
              <a:rPr kumimoji="1" lang="ja-JP" altLang="en-US" sz="1800" dirty="0">
                <a:latin typeface="ＭＳ Ｐゴシック" panose="020B0600070205080204" pitchFamily="50" charset="-128"/>
                <a:ea typeface="ＭＳ Ｐゴシック" panose="020B0600070205080204" pitchFamily="50" charset="-128"/>
              </a:rPr>
              <a:t>上で違和感なく表示させるために、検索結果を編集する。</a:t>
            </a:r>
          </a:p>
        </p:txBody>
      </p:sp>
      <p:sp>
        <p:nvSpPr>
          <p:cNvPr id="32" name="テキスト ボックス 31">
            <a:extLst>
              <a:ext uri="{FF2B5EF4-FFF2-40B4-BE49-F238E27FC236}">
                <a16:creationId xmlns:a16="http://schemas.microsoft.com/office/drawing/2014/main" id="{DE98DB5F-D72C-CE90-6A00-7838B2CC7D70}"/>
              </a:ext>
            </a:extLst>
          </p:cNvPr>
          <p:cNvSpPr txBox="1"/>
          <p:nvPr/>
        </p:nvSpPr>
        <p:spPr>
          <a:xfrm>
            <a:off x="2531443" y="4602560"/>
            <a:ext cx="6288433" cy="369332"/>
          </a:xfrm>
          <a:prstGeom prst="rect">
            <a:avLst/>
          </a:prstGeom>
          <a:noFill/>
        </p:spPr>
        <p:txBody>
          <a:bodyPr wrap="square" rtlCol="0">
            <a:spAutoFit/>
          </a:bodyPr>
          <a:lstStyle/>
          <a:p>
            <a:r>
              <a:rPr kumimoji="1" lang="ja-JP" altLang="en-US" sz="1800" dirty="0">
                <a:latin typeface="ＭＳ Ｐゴシック" panose="020B0600070205080204" pitchFamily="50" charset="-128"/>
                <a:ea typeface="ＭＳ Ｐゴシック" panose="020B0600070205080204" pitchFamily="50" charset="-128"/>
              </a:rPr>
              <a:t>検索結果を</a:t>
            </a:r>
            <a:r>
              <a:rPr kumimoji="1" lang="en-US" altLang="ja-JP" sz="1800" dirty="0">
                <a:latin typeface="ＭＳ Ｐゴシック" panose="020B0600070205080204" pitchFamily="50" charset="-128"/>
                <a:ea typeface="ＭＳ Ｐゴシック" panose="020B0600070205080204" pitchFamily="50" charset="-128"/>
              </a:rPr>
              <a:t>Slack</a:t>
            </a:r>
            <a:r>
              <a:rPr kumimoji="1" lang="ja-JP" altLang="en-US" sz="1800" dirty="0">
                <a:latin typeface="ＭＳ Ｐゴシック" panose="020B0600070205080204" pitchFamily="50" charset="-128"/>
                <a:ea typeface="ＭＳ Ｐゴシック" panose="020B0600070205080204" pitchFamily="50" charset="-128"/>
              </a:rPr>
              <a:t>のメッセージへ返信する。</a:t>
            </a:r>
          </a:p>
        </p:txBody>
      </p:sp>
      <p:sp>
        <p:nvSpPr>
          <p:cNvPr id="33" name="テキスト ボックス 32">
            <a:extLst>
              <a:ext uri="{FF2B5EF4-FFF2-40B4-BE49-F238E27FC236}">
                <a16:creationId xmlns:a16="http://schemas.microsoft.com/office/drawing/2014/main" id="{77AD809A-2A2D-7EAD-EF59-009E446D55DF}"/>
              </a:ext>
            </a:extLst>
          </p:cNvPr>
          <p:cNvSpPr txBox="1"/>
          <p:nvPr/>
        </p:nvSpPr>
        <p:spPr>
          <a:xfrm>
            <a:off x="2531442" y="5751485"/>
            <a:ext cx="6288433" cy="369332"/>
          </a:xfrm>
          <a:prstGeom prst="rect">
            <a:avLst/>
          </a:prstGeom>
          <a:noFill/>
        </p:spPr>
        <p:txBody>
          <a:bodyPr wrap="square" rtlCol="0">
            <a:spAutoFit/>
          </a:bodyPr>
          <a:lstStyle/>
          <a:p>
            <a:r>
              <a:rPr kumimoji="1" lang="en-US" altLang="ja-JP" sz="1800" dirty="0">
                <a:latin typeface="ＭＳ Ｐゴシック" panose="020B0600070205080204" pitchFamily="50" charset="-128"/>
                <a:ea typeface="ＭＳ Ｐゴシック" panose="020B0600070205080204" pitchFamily="50" charset="-128"/>
              </a:rPr>
              <a:t>Slack</a:t>
            </a:r>
            <a:r>
              <a:rPr kumimoji="1" lang="ja-JP" altLang="en-US" sz="1800" dirty="0">
                <a:latin typeface="ＭＳ Ｐゴシック" panose="020B0600070205080204" pitchFamily="50" charset="-128"/>
                <a:ea typeface="ＭＳ Ｐゴシック" panose="020B0600070205080204" pitchFamily="50" charset="-128"/>
              </a:rPr>
              <a:t>のメッセージのスレッドに検索結果が表示される。</a:t>
            </a:r>
          </a:p>
        </p:txBody>
      </p:sp>
    </p:spTree>
    <p:extLst>
      <p:ext uri="{BB962C8B-B14F-4D97-AF65-F5344CB8AC3E}">
        <p14:creationId xmlns:p14="http://schemas.microsoft.com/office/powerpoint/2010/main" val="1669110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19</a:t>
            </a:fld>
            <a:endParaRPr dirty="0"/>
          </a:p>
        </p:txBody>
      </p:sp>
      <p:sp>
        <p:nvSpPr>
          <p:cNvPr id="13" name="タイトル 2"/>
          <p:cNvSpPr>
            <a:spLocks noGrp="1"/>
          </p:cNvSpPr>
          <p:nvPr>
            <p:ph type="title"/>
          </p:nvPr>
        </p:nvSpPr>
        <p:spPr/>
        <p:txBody>
          <a:bodyPr/>
          <a:lstStyle/>
          <a:p>
            <a:r>
              <a:rPr kumimoji="1" lang="en-US" altLang="ja-JP" dirty="0"/>
              <a:t>5</a:t>
            </a:r>
            <a:r>
              <a:rPr kumimoji="1" lang="en-US" altLang="ja-JP" dirty="0" smtClean="0"/>
              <a:t>. </a:t>
            </a:r>
            <a:r>
              <a:rPr kumimoji="1" lang="ja-JP" altLang="en-US" dirty="0" smtClean="0"/>
              <a:t>アプリ検証</a:t>
            </a:r>
            <a:endParaRPr kumimoji="1" lang="ja-JP" altLang="en-US" dirty="0"/>
          </a:p>
        </p:txBody>
      </p:sp>
      <p:sp>
        <p:nvSpPr>
          <p:cNvPr id="2" name="テキスト ボックス 1">
            <a:extLst>
              <a:ext uri="{FF2B5EF4-FFF2-40B4-BE49-F238E27FC236}">
                <a16:creationId xmlns:a16="http://schemas.microsoft.com/office/drawing/2014/main" id="{858A47A6-9E7E-1A46-CDBE-9D9FAA0BD697}"/>
              </a:ext>
            </a:extLst>
          </p:cNvPr>
          <p:cNvSpPr txBox="1"/>
          <p:nvPr/>
        </p:nvSpPr>
        <p:spPr>
          <a:xfrm>
            <a:off x="954001" y="943391"/>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ＭＳ Ｐゴシック" panose="020B0600070205080204" pitchFamily="50" charset="-128"/>
                <a:ea typeface="ＭＳ Ｐゴシック" panose="020B0600070205080204" pitchFamily="50" charset="-128"/>
              </a:rPr>
              <a:t>検証方法</a:t>
            </a:r>
          </a:p>
        </p:txBody>
      </p:sp>
      <p:sp>
        <p:nvSpPr>
          <p:cNvPr id="3" name="テキスト ボックス 2">
            <a:extLst>
              <a:ext uri="{FF2B5EF4-FFF2-40B4-BE49-F238E27FC236}">
                <a16:creationId xmlns:a16="http://schemas.microsoft.com/office/drawing/2014/main" id="{68657FCD-D1E9-4214-2460-981BC75A1F7E}"/>
              </a:ext>
            </a:extLst>
          </p:cNvPr>
          <p:cNvSpPr txBox="1"/>
          <p:nvPr/>
        </p:nvSpPr>
        <p:spPr>
          <a:xfrm>
            <a:off x="954001" y="1379090"/>
            <a:ext cx="5648930" cy="646331"/>
          </a:xfrm>
          <a:prstGeom prst="rect">
            <a:avLst/>
          </a:prstGeom>
          <a:noFill/>
        </p:spPr>
        <p:txBody>
          <a:bodyPr wrap="square" rtlCol="0">
            <a:spAutoFit/>
          </a:bodyPr>
          <a:lstStyle/>
          <a:p>
            <a:pPr marR="0" algn="l" rtl="0">
              <a:spcBef>
                <a:spcPts val="0"/>
              </a:spcBef>
              <a:spcAft>
                <a:spcPts val="0"/>
              </a:spcAft>
            </a:pPr>
            <a:r>
              <a:rPr kumimoji="1" lang="ja-JP"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計</a:t>
            </a:r>
            <a:r>
              <a:rPr kumimoji="1" lang="en-US"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9</a:t>
            </a:r>
            <a:r>
              <a:rPr kumimoji="1" lang="ja-JP"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名（アプリ使用</a:t>
            </a:r>
            <a:r>
              <a:rPr kumimoji="1" lang="en-US"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5</a:t>
            </a:r>
            <a:r>
              <a:rPr kumimoji="1" lang="ja-JP"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名、アプリ未使用</a:t>
            </a:r>
            <a:r>
              <a:rPr kumimoji="1" lang="en-US"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4</a:t>
            </a:r>
            <a:r>
              <a:rPr kumimoji="1" lang="ja-JP"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名）の社員に</a:t>
            </a:r>
            <a:endParaRPr lang="ja-JP" altLang="ja-JP" sz="1800" dirty="0">
              <a:effectLst/>
              <a:latin typeface="ＭＳ Ｐゴシック" panose="020B0600070205080204" pitchFamily="50" charset="-128"/>
              <a:ea typeface="ＭＳ Ｐゴシック" panose="020B0600070205080204" pitchFamily="50" charset="-128"/>
            </a:endParaRPr>
          </a:p>
          <a:p>
            <a:pPr marR="0" algn="l" rtl="0">
              <a:spcBef>
                <a:spcPts val="0"/>
              </a:spcBef>
              <a:spcAft>
                <a:spcPts val="0"/>
              </a:spcAft>
            </a:pPr>
            <a:r>
              <a:rPr kumimoji="1" lang="ja-JP" altLang="ja-JP"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あらかじめ指定した内容の調査を依頼。</a:t>
            </a:r>
            <a:endParaRPr lang="ja-JP" altLang="ja-JP" sz="1800" dirty="0">
              <a:effectLst/>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147ACA22-6EF2-E587-52CB-4B4160A62D14}"/>
              </a:ext>
            </a:extLst>
          </p:cNvPr>
          <p:cNvSpPr txBox="1"/>
          <p:nvPr/>
        </p:nvSpPr>
        <p:spPr>
          <a:xfrm>
            <a:off x="954000" y="2185498"/>
            <a:ext cx="1944303"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ＭＳ Ｐゴシック" panose="020B0600070205080204" pitchFamily="50" charset="-128"/>
                <a:ea typeface="ＭＳ Ｐゴシック" panose="020B0600070205080204" pitchFamily="50" charset="-128"/>
              </a:rPr>
              <a:t>検証内容</a:t>
            </a:r>
          </a:p>
        </p:txBody>
      </p:sp>
      <p:sp>
        <p:nvSpPr>
          <p:cNvPr id="7" name="テキスト ボックス 6">
            <a:extLst>
              <a:ext uri="{FF2B5EF4-FFF2-40B4-BE49-F238E27FC236}">
                <a16:creationId xmlns:a16="http://schemas.microsoft.com/office/drawing/2014/main" id="{63AE99EA-CC26-9A84-2583-7861C4A7A2F8}"/>
              </a:ext>
            </a:extLst>
          </p:cNvPr>
          <p:cNvSpPr txBox="1"/>
          <p:nvPr/>
        </p:nvSpPr>
        <p:spPr>
          <a:xfrm>
            <a:off x="954001" y="2638462"/>
            <a:ext cx="5648930" cy="646331"/>
          </a:xfrm>
          <a:prstGeom prst="rect">
            <a:avLst/>
          </a:prstGeom>
          <a:noFill/>
        </p:spPr>
        <p:txBody>
          <a:bodyPr wrap="square" rtlCol="0">
            <a:spAutoFit/>
          </a:bodyPr>
          <a:lstStyle/>
          <a:p>
            <a:pPr marR="0" algn="l" rtl="0">
              <a:spcBef>
                <a:spcPts val="0"/>
              </a:spcBef>
              <a:spcAft>
                <a:spcPts val="0"/>
              </a:spcAft>
            </a:pPr>
            <a:r>
              <a:rPr kumimoji="1" lang="ja-JP" altLang="en-US" sz="1800" b="0" i="0" dirty="0" smtClean="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・調査時間</a:t>
            </a:r>
            <a:endParaRPr kumimoji="1" lang="en-US" altLang="ja-JP" sz="1800" b="0" i="0" dirty="0" smtClean="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endParaRPr>
          </a:p>
          <a:p>
            <a:pPr marR="0" algn="l" rtl="0">
              <a:spcBef>
                <a:spcPts val="0"/>
              </a:spcBef>
              <a:spcAft>
                <a:spcPts val="0"/>
              </a:spcAft>
            </a:pPr>
            <a:r>
              <a:rPr kumimoji="1" lang="ja-JP" altLang="en-US" sz="1800" b="0" i="0" dirty="0" smtClean="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・検索</a:t>
            </a:r>
            <a:r>
              <a:rPr kumimoji="1" lang="ja-JP" altLang="en-US" sz="1800" b="0" i="0" dirty="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結果の</a:t>
            </a:r>
            <a:r>
              <a:rPr kumimoji="1" lang="ja-JP" altLang="en-US" sz="1800" b="0" i="0" dirty="0" smtClean="0">
                <a:solidFill>
                  <a:srgbClr val="000000"/>
                </a:solidFill>
                <a:effectLst/>
                <a:latin typeface="ＭＳ Ｐゴシック" panose="020B0600070205080204" pitchFamily="50" charset="-128"/>
                <a:ea typeface="ＭＳ Ｐゴシック" panose="020B0600070205080204" pitchFamily="50" charset="-128"/>
                <a:cs typeface="Arial" panose="020B0604020202020204" pitchFamily="34" charset="0"/>
              </a:rPr>
              <a:t>精度</a:t>
            </a:r>
            <a:endParaRPr lang="ja-JP" altLang="ja-JP" sz="1800" dirty="0">
              <a:effectLst/>
              <a:latin typeface="ＭＳ Ｐゴシック" panose="020B0600070205080204" pitchFamily="50" charset="-128"/>
              <a:ea typeface="ＭＳ Ｐゴシック" panose="020B0600070205080204" pitchFamily="50" charset="-128"/>
            </a:endParaRPr>
          </a:p>
        </p:txBody>
      </p:sp>
      <p:sp>
        <p:nvSpPr>
          <p:cNvPr id="11" name="楕円 10">
            <a:extLst>
              <a:ext uri="{FF2B5EF4-FFF2-40B4-BE49-F238E27FC236}">
                <a16:creationId xmlns:a16="http://schemas.microsoft.com/office/drawing/2014/main" id="{82C402F4-FCBB-33FA-75C3-71136040FE83}"/>
              </a:ext>
            </a:extLst>
          </p:cNvPr>
          <p:cNvSpPr/>
          <p:nvPr/>
        </p:nvSpPr>
        <p:spPr>
          <a:xfrm>
            <a:off x="1337911" y="3804618"/>
            <a:ext cx="3465096" cy="2307423"/>
          </a:xfrm>
          <a:prstGeom prst="ellipse">
            <a:avLst/>
          </a:prstGeom>
          <a:solidFill>
            <a:schemeClr val="bg2">
              <a:lumMod val="20000"/>
              <a:lumOff val="80000"/>
            </a:schemeClr>
          </a:solid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50E4559-27E1-2BB2-FA4E-7AF4C5A6DCFE}"/>
              </a:ext>
            </a:extLst>
          </p:cNvPr>
          <p:cNvSpPr/>
          <p:nvPr/>
        </p:nvSpPr>
        <p:spPr>
          <a:xfrm>
            <a:off x="5369292" y="3804618"/>
            <a:ext cx="3465096" cy="2307423"/>
          </a:xfrm>
          <a:prstGeom prst="ellipse">
            <a:avLst/>
          </a:prstGeom>
          <a:noFill/>
          <a:ln>
            <a:solidFill>
              <a:schemeClr val="bg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アイコン&#10;&#10;自動的に生成された説明">
            <a:extLst>
              <a:ext uri="{FF2B5EF4-FFF2-40B4-BE49-F238E27FC236}">
                <a16:creationId xmlns:a16="http://schemas.microsoft.com/office/drawing/2014/main" id="{274C3AE6-DDC8-CE90-AAB5-66F6A75190B5}"/>
              </a:ext>
            </a:extLst>
          </p:cNvPr>
          <p:cNvPicPr>
            <a:picLocks noChangeAspect="1"/>
          </p:cNvPicPr>
          <p:nvPr/>
        </p:nvPicPr>
        <p:blipFill>
          <a:blip r:embed="rId3"/>
          <a:stretch>
            <a:fillRect/>
          </a:stretch>
        </p:blipFill>
        <p:spPr>
          <a:xfrm>
            <a:off x="1901537" y="4456402"/>
            <a:ext cx="2337841" cy="1135814"/>
          </a:xfrm>
          <a:prstGeom prst="rect">
            <a:avLst/>
          </a:prstGeom>
        </p:spPr>
      </p:pic>
      <p:grpSp>
        <p:nvGrpSpPr>
          <p:cNvPr id="23" name="グループ化 22">
            <a:extLst>
              <a:ext uri="{FF2B5EF4-FFF2-40B4-BE49-F238E27FC236}">
                <a16:creationId xmlns:a16="http://schemas.microsoft.com/office/drawing/2014/main" id="{EB2A3B67-04C2-601D-585B-C28535D529DB}"/>
              </a:ext>
            </a:extLst>
          </p:cNvPr>
          <p:cNvGrpSpPr>
            <a:grpSpLocks noChangeAspect="1"/>
          </p:cNvGrpSpPr>
          <p:nvPr/>
        </p:nvGrpSpPr>
        <p:grpSpPr>
          <a:xfrm>
            <a:off x="5993162" y="4331179"/>
            <a:ext cx="2356015" cy="1345589"/>
            <a:chOff x="5205106" y="5265570"/>
            <a:chExt cx="1761787" cy="1006208"/>
          </a:xfrm>
        </p:grpSpPr>
        <p:pic>
          <p:nvPicPr>
            <p:cNvPr id="18" name="図 17" descr="アイコン&#10;&#10;自動的に生成された説明">
              <a:extLst>
                <a:ext uri="{FF2B5EF4-FFF2-40B4-BE49-F238E27FC236}">
                  <a16:creationId xmlns:a16="http://schemas.microsoft.com/office/drawing/2014/main" id="{6DE00738-713F-BC7F-4414-FEF0A9AEC5CE}"/>
                </a:ext>
              </a:extLst>
            </p:cNvPr>
            <p:cNvPicPr>
              <a:picLocks noChangeAspect="1"/>
            </p:cNvPicPr>
            <p:nvPr/>
          </p:nvPicPr>
          <p:blipFill rotWithShape="1">
            <a:blip r:embed="rId4"/>
            <a:srcRect t="-1427" r="56136" b="58946"/>
            <a:stretch/>
          </p:blipFill>
          <p:spPr>
            <a:xfrm>
              <a:off x="5205106" y="5265570"/>
              <a:ext cx="694888" cy="624770"/>
            </a:xfrm>
            <a:prstGeom prst="rect">
              <a:avLst/>
            </a:prstGeom>
          </p:spPr>
        </p:pic>
        <p:pic>
          <p:nvPicPr>
            <p:cNvPr id="20" name="図 19" descr="アイコン&#10;&#10;中程度の精度で自動的に生成された説明">
              <a:extLst>
                <a:ext uri="{FF2B5EF4-FFF2-40B4-BE49-F238E27FC236}">
                  <a16:creationId xmlns:a16="http://schemas.microsoft.com/office/drawing/2014/main" id="{990851CB-A424-F77D-BE0C-7889A1A441B3}"/>
                </a:ext>
              </a:extLst>
            </p:cNvPr>
            <p:cNvPicPr>
              <a:picLocks noChangeAspect="1"/>
            </p:cNvPicPr>
            <p:nvPr/>
          </p:nvPicPr>
          <p:blipFill>
            <a:blip r:embed="rId5"/>
            <a:stretch>
              <a:fillRect/>
            </a:stretch>
          </p:blipFill>
          <p:spPr>
            <a:xfrm>
              <a:off x="5899994" y="5265570"/>
              <a:ext cx="1066899" cy="1006208"/>
            </a:xfrm>
            <a:prstGeom prst="roundRect">
              <a:avLst/>
            </a:prstGeom>
          </p:spPr>
        </p:pic>
      </p:grpSp>
      <p:sp>
        <p:nvSpPr>
          <p:cNvPr id="21" name="テキスト ボックス 20">
            <a:extLst>
              <a:ext uri="{FF2B5EF4-FFF2-40B4-BE49-F238E27FC236}">
                <a16:creationId xmlns:a16="http://schemas.microsoft.com/office/drawing/2014/main" id="{74F57364-4168-4B63-F60E-A6E90A221AC9}"/>
              </a:ext>
            </a:extLst>
          </p:cNvPr>
          <p:cNvSpPr txBox="1"/>
          <p:nvPr/>
        </p:nvSpPr>
        <p:spPr>
          <a:xfrm>
            <a:off x="2372444" y="3946254"/>
            <a:ext cx="1396029" cy="369332"/>
          </a:xfrm>
          <a:prstGeom prst="rect">
            <a:avLst/>
          </a:prstGeom>
          <a:noFill/>
        </p:spPr>
        <p:txBody>
          <a:bodyPr wrap="square" rtlCol="0">
            <a:spAutoFit/>
          </a:bodyPr>
          <a:lstStyle/>
          <a:p>
            <a:pPr>
              <a:buClr>
                <a:schemeClr val="bg2"/>
              </a:buClr>
            </a:pPr>
            <a:r>
              <a:rPr kumimoji="1" lang="ja-JP" altLang="en-US" sz="1800" b="1" dirty="0">
                <a:solidFill>
                  <a:schemeClr val="bg2"/>
                </a:solidFill>
                <a:latin typeface="ＭＳ Ｐゴシック" panose="020B0600070205080204" pitchFamily="50" charset="-128"/>
                <a:ea typeface="ＭＳ Ｐゴシック" panose="020B0600070205080204" pitchFamily="50" charset="-128"/>
              </a:rPr>
              <a:t>アプリ使用</a:t>
            </a:r>
          </a:p>
        </p:txBody>
      </p:sp>
      <p:sp>
        <p:nvSpPr>
          <p:cNvPr id="22" name="テキスト ボックス 21">
            <a:extLst>
              <a:ext uri="{FF2B5EF4-FFF2-40B4-BE49-F238E27FC236}">
                <a16:creationId xmlns:a16="http://schemas.microsoft.com/office/drawing/2014/main" id="{EA21034B-2818-3B39-C1C8-8CCF66789941}"/>
              </a:ext>
            </a:extLst>
          </p:cNvPr>
          <p:cNvSpPr txBox="1"/>
          <p:nvPr/>
        </p:nvSpPr>
        <p:spPr>
          <a:xfrm>
            <a:off x="6297947" y="3936544"/>
            <a:ext cx="1614019" cy="379042"/>
          </a:xfrm>
          <a:prstGeom prst="rect">
            <a:avLst/>
          </a:prstGeom>
          <a:noFill/>
        </p:spPr>
        <p:txBody>
          <a:bodyPr wrap="square" rtlCol="0">
            <a:spAutoFit/>
          </a:bodyPr>
          <a:lstStyle/>
          <a:p>
            <a:pPr>
              <a:buClr>
                <a:schemeClr val="bg2"/>
              </a:buClr>
            </a:pPr>
            <a:r>
              <a:rPr kumimoji="1" lang="ja-JP" altLang="en-US" sz="1800" b="1" dirty="0">
                <a:solidFill>
                  <a:schemeClr val="bg2"/>
                </a:solidFill>
                <a:latin typeface="ＭＳ Ｐゴシック" panose="020B0600070205080204" pitchFamily="50" charset="-128"/>
                <a:ea typeface="ＭＳ Ｐゴシック" panose="020B0600070205080204" pitchFamily="50" charset="-128"/>
              </a:rPr>
              <a:t>アプリ未使用</a:t>
            </a:r>
          </a:p>
        </p:txBody>
      </p:sp>
    </p:spTree>
    <p:extLst>
      <p:ext uri="{BB962C8B-B14F-4D97-AF65-F5344CB8AC3E}">
        <p14:creationId xmlns:p14="http://schemas.microsoft.com/office/powerpoint/2010/main" val="281166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fld id="{00000000-1234-1234-1234-123412341234}" type="slidenum">
              <a:rPr lang="en-US" altLang="ja-JP" smtClean="0"/>
              <a:pPr/>
              <a:t>2</a:t>
            </a:fld>
            <a:endParaRPr lang="ja-JP" altLang="en-US" dirty="0"/>
          </a:p>
        </p:txBody>
      </p:sp>
      <p:sp>
        <p:nvSpPr>
          <p:cNvPr id="3" name="タイトル 2"/>
          <p:cNvSpPr>
            <a:spLocks noGrp="1"/>
          </p:cNvSpPr>
          <p:nvPr>
            <p:ph type="title"/>
          </p:nvPr>
        </p:nvSpPr>
        <p:spPr/>
        <p:txBody>
          <a:bodyPr/>
          <a:lstStyle/>
          <a:p>
            <a:r>
              <a:rPr kumimoji="1" lang="ja-JP" altLang="en-US" dirty="0" smtClean="0"/>
              <a:t>アジェンダ</a:t>
            </a:r>
            <a:endParaRPr kumimoji="1" lang="ja-JP" altLang="en-US" dirty="0"/>
          </a:p>
        </p:txBody>
      </p:sp>
      <p:sp>
        <p:nvSpPr>
          <p:cNvPr id="4" name="テキスト ボックス 3"/>
          <p:cNvSpPr txBox="1"/>
          <p:nvPr/>
        </p:nvSpPr>
        <p:spPr>
          <a:xfrm>
            <a:off x="1066800" y="1459523"/>
            <a:ext cx="7772400" cy="3970318"/>
          </a:xfrm>
          <a:prstGeom prst="rect">
            <a:avLst/>
          </a:prstGeom>
          <a:noFill/>
        </p:spPr>
        <p:txBody>
          <a:bodyPr wrap="square" rtlCol="0">
            <a:spAutoFit/>
          </a:bodyPr>
          <a:lstStyle/>
          <a:p>
            <a:r>
              <a:rPr kumimoji="1" lang="en-US" altLang="ja-JP" sz="2800" dirty="0" smtClean="0">
                <a:latin typeface="+mn-ea"/>
                <a:ea typeface="+mn-ea"/>
              </a:rPr>
              <a:t>1</a:t>
            </a:r>
          </a:p>
          <a:p>
            <a:r>
              <a:rPr kumimoji="1" lang="en-US" altLang="ja-JP" sz="2800" dirty="0" smtClean="0">
                <a:latin typeface="+mn-ea"/>
                <a:ea typeface="+mn-ea"/>
              </a:rPr>
              <a:t>2</a:t>
            </a:r>
          </a:p>
          <a:p>
            <a:r>
              <a:rPr kumimoji="1" lang="en-US" altLang="ja-JP" sz="2800" dirty="0" smtClean="0">
                <a:latin typeface="+mn-ea"/>
                <a:ea typeface="+mn-ea"/>
              </a:rPr>
              <a:t>3</a:t>
            </a:r>
          </a:p>
          <a:p>
            <a:r>
              <a:rPr kumimoji="1" lang="en-US" altLang="ja-JP" sz="2800" dirty="0" smtClean="0">
                <a:latin typeface="+mn-ea"/>
                <a:ea typeface="+mn-ea"/>
              </a:rPr>
              <a:t>4</a:t>
            </a:r>
          </a:p>
          <a:p>
            <a:r>
              <a:rPr kumimoji="1" lang="en-US" altLang="ja-JP" sz="2800" dirty="0" smtClean="0">
                <a:latin typeface="+mn-ea"/>
                <a:ea typeface="+mn-ea"/>
              </a:rPr>
              <a:t>5</a:t>
            </a:r>
          </a:p>
          <a:p>
            <a:r>
              <a:rPr kumimoji="1" lang="en-US" altLang="ja-JP" sz="2800" dirty="0" smtClean="0">
                <a:latin typeface="+mn-ea"/>
                <a:ea typeface="+mn-ea"/>
              </a:rPr>
              <a:t>6</a:t>
            </a:r>
          </a:p>
          <a:p>
            <a:r>
              <a:rPr kumimoji="1" lang="en-US" altLang="ja-JP" sz="2800" dirty="0" smtClean="0">
                <a:latin typeface="+mn-ea"/>
                <a:ea typeface="+mn-ea"/>
              </a:rPr>
              <a:t>7</a:t>
            </a:r>
          </a:p>
          <a:p>
            <a:r>
              <a:rPr kumimoji="1" lang="en-US" altLang="ja-JP" sz="2800" dirty="0" smtClean="0">
                <a:latin typeface="+mn-ea"/>
                <a:ea typeface="+mn-ea"/>
              </a:rPr>
              <a:t>8</a:t>
            </a:r>
          </a:p>
          <a:p>
            <a:r>
              <a:rPr kumimoji="1" lang="en-US" altLang="ja-JP" sz="2800" dirty="0" smtClean="0">
                <a:latin typeface="+mn-ea"/>
                <a:ea typeface="+mn-ea"/>
              </a:rPr>
              <a:t>9</a:t>
            </a:r>
          </a:p>
        </p:txBody>
      </p:sp>
    </p:spTree>
    <p:extLst>
      <p:ext uri="{BB962C8B-B14F-4D97-AF65-F5344CB8AC3E}">
        <p14:creationId xmlns:p14="http://schemas.microsoft.com/office/powerpoint/2010/main" val="42281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20</a:t>
            </a:fld>
            <a:endParaRPr dirty="0"/>
          </a:p>
        </p:txBody>
      </p:sp>
      <p:sp>
        <p:nvSpPr>
          <p:cNvPr id="13" name="タイトル 2"/>
          <p:cNvSpPr>
            <a:spLocks noGrp="1"/>
          </p:cNvSpPr>
          <p:nvPr>
            <p:ph type="title"/>
          </p:nvPr>
        </p:nvSpPr>
        <p:spPr/>
        <p:txBody>
          <a:bodyPr/>
          <a:lstStyle/>
          <a:p>
            <a:r>
              <a:rPr kumimoji="1" lang="en-US" altLang="ja-JP" dirty="0"/>
              <a:t>5</a:t>
            </a:r>
            <a:r>
              <a:rPr kumimoji="1" lang="en-US" altLang="ja-JP" dirty="0" smtClean="0"/>
              <a:t>. </a:t>
            </a:r>
            <a:r>
              <a:rPr kumimoji="1" lang="ja-JP" altLang="en-US" dirty="0" smtClean="0"/>
              <a:t>アプリ検証</a:t>
            </a:r>
            <a:endParaRPr kumimoji="1" lang="ja-JP" altLang="en-US" dirty="0"/>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2960342" y="1416421"/>
            <a:ext cx="2843544" cy="369332"/>
          </a:xfrm>
          <a:prstGeom prst="rect">
            <a:avLst/>
          </a:prstGeom>
          <a:noFill/>
        </p:spPr>
        <p:txBody>
          <a:bodyPr wrap="square" rtlCol="0">
            <a:spAutoFit/>
          </a:bodyPr>
          <a:lstStyle/>
          <a:p>
            <a:r>
              <a:rPr kumimoji="1" lang="en-US" altLang="ja-JP" sz="1800" b="1" dirty="0">
                <a:latin typeface="ＭＳ Ｐゴシック" panose="020B0600070205080204" pitchFamily="50" charset="-128"/>
                <a:ea typeface="ＭＳ Ｐゴシック" panose="020B0600070205080204" pitchFamily="50" charset="-128"/>
              </a:rPr>
              <a:t>1</a:t>
            </a:r>
            <a:r>
              <a:rPr kumimoji="1" lang="ja-JP" altLang="en-US" sz="1800" b="1" dirty="0">
                <a:latin typeface="ＭＳ Ｐゴシック" panose="020B0600070205080204" pitchFamily="50" charset="-128"/>
                <a:ea typeface="ＭＳ Ｐゴシック" panose="020B0600070205080204" pitchFamily="50" charset="-128"/>
              </a:rPr>
              <a:t>件当たりの平均調査時間</a:t>
            </a:r>
            <a:endParaRPr kumimoji="1" lang="en-US" altLang="ja-JP" sz="1800" b="1" dirty="0">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288457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検証</a:t>
            </a:r>
            <a:r>
              <a:rPr kumimoji="1" lang="ja-JP" altLang="en-US" sz="1800" dirty="0">
                <a:latin typeface="ＭＳ Ｐゴシック" panose="020B0600070205080204" pitchFamily="50" charset="-128"/>
                <a:ea typeface="ＭＳ Ｐゴシック" panose="020B0600070205080204" pitchFamily="50" charset="-128"/>
              </a:rPr>
              <a:t>結果（調査時間）</a:t>
            </a:r>
          </a:p>
        </p:txBody>
      </p:sp>
      <p:graphicFrame>
        <p:nvGraphicFramePr>
          <p:cNvPr id="7" name="表 6">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1901015836"/>
              </p:ext>
            </p:extLst>
          </p:nvPr>
        </p:nvGraphicFramePr>
        <p:xfrm>
          <a:off x="1245000" y="1840302"/>
          <a:ext cx="6274228" cy="2941920"/>
        </p:xfrm>
        <a:graphic>
          <a:graphicData uri="http://schemas.openxmlformats.org/drawingml/2006/table">
            <a:tbl>
              <a:tblPr firstRow="1" firstCol="1" bandRow="1">
                <a:tableStyleId>{2D5ABB26-0587-4C30-8999-92F81FD0307C}</a:tableStyleId>
              </a:tblPr>
              <a:tblGrid>
                <a:gridCol w="2209924">
                  <a:extLst>
                    <a:ext uri="{9D8B030D-6E8A-4147-A177-3AD203B41FA5}">
                      <a16:colId xmlns:a16="http://schemas.microsoft.com/office/drawing/2014/main" val="469212709"/>
                    </a:ext>
                  </a:extLst>
                </a:gridCol>
                <a:gridCol w="2032152">
                  <a:extLst>
                    <a:ext uri="{9D8B030D-6E8A-4147-A177-3AD203B41FA5}">
                      <a16:colId xmlns:a16="http://schemas.microsoft.com/office/drawing/2014/main" val="452922235"/>
                    </a:ext>
                  </a:extLst>
                </a:gridCol>
                <a:gridCol w="2032152">
                  <a:extLst>
                    <a:ext uri="{9D8B030D-6E8A-4147-A177-3AD203B41FA5}">
                      <a16:colId xmlns:a16="http://schemas.microsoft.com/office/drawing/2014/main" val="1037137930"/>
                    </a:ext>
                  </a:extLst>
                </a:gridCol>
              </a:tblGrid>
              <a:tr h="460096">
                <a:tc rowSpan="2">
                  <a:txBody>
                    <a:bodyPr/>
                    <a:lstStyle/>
                    <a:p>
                      <a:pPr algn="just"/>
                      <a:r>
                        <a:rPr lang="ja-JP" sz="1800" kern="100" dirty="0">
                          <a:solidFill>
                            <a:schemeClr val="bg1"/>
                          </a:solidFill>
                          <a:effectLst/>
                        </a:rPr>
                        <a:t>場面別検証内容</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800" kern="100" dirty="0">
                          <a:solidFill>
                            <a:schemeClr val="bg1"/>
                          </a:solidFill>
                          <a:effectLst/>
                        </a:rPr>
                        <a:t>１件当たりの検索に費やした時間（分）</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460096">
                <a:tc vMerge="1">
                  <a:txBody>
                    <a:bodyPr/>
                    <a:lstStyle/>
                    <a:p>
                      <a:endParaRPr kumimoji="1" lang="ja-JP" altLang="en-US"/>
                    </a:p>
                  </a:txBody>
                  <a:tcPr/>
                </a:tc>
                <a:tc>
                  <a:txBody>
                    <a:bodyPr/>
                    <a:lstStyle/>
                    <a:p>
                      <a:pPr algn="ctr"/>
                      <a:r>
                        <a:rPr lang="ja-JP" sz="1800" kern="100" dirty="0">
                          <a:solidFill>
                            <a:schemeClr val="bg1"/>
                          </a:solidFill>
                          <a:effectLst/>
                        </a:rPr>
                        <a:t>アプリ使用</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800" kern="100" dirty="0">
                          <a:solidFill>
                            <a:schemeClr val="bg1"/>
                          </a:solidFill>
                          <a:effectLst/>
                        </a:rPr>
                        <a:t>アプリ未使用</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460096">
                <a:tc>
                  <a:txBody>
                    <a:bodyPr/>
                    <a:lstStyle/>
                    <a:p>
                      <a:pPr indent="133350" algn="just"/>
                      <a:r>
                        <a:rPr lang="ja-JP" sz="1800" kern="100" dirty="0">
                          <a:solidFill>
                            <a:schemeClr val="bg1"/>
                          </a:solidFill>
                          <a:effectLst/>
                        </a:rPr>
                        <a:t>全体</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b="1" kern="100" dirty="0">
                          <a:solidFill>
                            <a:schemeClr val="bg2"/>
                          </a:solidFill>
                          <a:effectLst/>
                          <a:latin typeface="+mn-ea"/>
                          <a:ea typeface="+mn-ea"/>
                        </a:rPr>
                        <a:t>1.18</a:t>
                      </a:r>
                      <a:endParaRPr lang="ja-JP" sz="1800" b="1" kern="100" dirty="0">
                        <a:solidFill>
                          <a:schemeClr val="bg2"/>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sz="1800" b="1" kern="100" dirty="0">
                          <a:solidFill>
                            <a:schemeClr val="bg2"/>
                          </a:solidFill>
                          <a:effectLst/>
                          <a:latin typeface="+mn-ea"/>
                          <a:ea typeface="+mn-ea"/>
                        </a:rPr>
                        <a:t>1.55</a:t>
                      </a:r>
                      <a:endParaRPr lang="ja-JP" sz="1800" b="1" kern="100" dirty="0">
                        <a:solidFill>
                          <a:schemeClr val="bg2"/>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1657182085"/>
                  </a:ext>
                </a:extLst>
              </a:tr>
              <a:tr h="460096">
                <a:tc>
                  <a:txBody>
                    <a:bodyPr/>
                    <a:lstStyle/>
                    <a:p>
                      <a:pPr indent="133350" algn="just"/>
                      <a:r>
                        <a:rPr lang="ja-JP" sz="1800" kern="100" dirty="0">
                          <a:solidFill>
                            <a:schemeClr val="bg1"/>
                          </a:solidFill>
                          <a:effectLst/>
                        </a:rPr>
                        <a:t>案件関連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kern="100" dirty="0">
                          <a:solidFill>
                            <a:schemeClr val="tx1">
                              <a:lumMod val="65000"/>
                              <a:lumOff val="35000"/>
                            </a:schemeClr>
                          </a:solidFill>
                          <a:effectLst/>
                          <a:latin typeface="+mn-ea"/>
                          <a:ea typeface="+mn-ea"/>
                        </a:rPr>
                        <a:t>1.08</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800" kern="100" dirty="0">
                          <a:solidFill>
                            <a:schemeClr val="tx1">
                              <a:lumMod val="65000"/>
                              <a:lumOff val="35000"/>
                            </a:schemeClr>
                          </a:solidFill>
                          <a:effectLst/>
                          <a:latin typeface="+mn-ea"/>
                          <a:ea typeface="+mn-ea"/>
                        </a:rPr>
                        <a:t>1.72</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460096">
                <a:tc>
                  <a:txBody>
                    <a:bodyPr/>
                    <a:lstStyle/>
                    <a:p>
                      <a:pPr indent="133350" algn="just"/>
                      <a:r>
                        <a:rPr lang="ja-JP" sz="1800" kern="100" dirty="0">
                          <a:solidFill>
                            <a:schemeClr val="bg1"/>
                          </a:solidFill>
                          <a:effectLst/>
                        </a:rPr>
                        <a:t>事務処理作業関連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800" kern="100" dirty="0">
                          <a:solidFill>
                            <a:schemeClr val="tx1">
                              <a:lumMod val="65000"/>
                              <a:lumOff val="35000"/>
                            </a:schemeClr>
                          </a:solidFill>
                          <a:effectLst/>
                          <a:latin typeface="+mn-ea"/>
                          <a:ea typeface="+mn-ea"/>
                        </a:rPr>
                        <a:t>1.91</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800" kern="100" dirty="0">
                          <a:solidFill>
                            <a:schemeClr val="tx1">
                              <a:lumMod val="65000"/>
                              <a:lumOff val="35000"/>
                            </a:schemeClr>
                          </a:solidFill>
                          <a:effectLst/>
                          <a:latin typeface="+mn-ea"/>
                          <a:ea typeface="+mn-ea"/>
                        </a:rPr>
                        <a:t>1.08</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95649418"/>
                  </a:ext>
                </a:extLst>
              </a:tr>
              <a:tr h="460096">
                <a:tc>
                  <a:txBody>
                    <a:bodyPr/>
                    <a:lstStyle/>
                    <a:p>
                      <a:pPr indent="133350" algn="just"/>
                      <a:r>
                        <a:rPr lang="ja-JP" sz="1800" kern="100" dirty="0">
                          <a:solidFill>
                            <a:schemeClr val="bg1"/>
                          </a:solidFill>
                          <a:effectLst/>
                        </a:rPr>
                        <a:t>社内ナレッジ関連</a:t>
                      </a:r>
                      <a:endParaRPr lang="ja-JP" sz="1800" kern="100" dirty="0">
                        <a:solidFill>
                          <a:schemeClr val="bg1"/>
                        </a:solidFill>
                        <a:effectLst/>
                        <a:latin typeface="游明朝" panose="02020400000000000000" pitchFamily="18" charset="-128"/>
                        <a:ea typeface="游明朝" panose="02020400000000000000" pitchFamily="18" charset="-128"/>
                        <a:cs typeface="Times New Roman" panose="02020603050405020304" pitchFamily="18" charset="0"/>
                      </a:endParaRPr>
                    </a:p>
                  </a:txBody>
                  <a:tcPr marL="108000" marR="108000" marT="108000" marB="10800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800" kern="100" dirty="0">
                          <a:solidFill>
                            <a:schemeClr val="tx1">
                              <a:lumMod val="65000"/>
                              <a:lumOff val="35000"/>
                            </a:schemeClr>
                          </a:solidFill>
                          <a:effectLst/>
                          <a:latin typeface="+mn-ea"/>
                          <a:ea typeface="+mn-ea"/>
                        </a:rPr>
                        <a:t>0.86</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800" kern="100" dirty="0">
                          <a:solidFill>
                            <a:schemeClr val="tx1">
                              <a:lumMod val="65000"/>
                              <a:lumOff val="35000"/>
                            </a:schemeClr>
                          </a:solidFill>
                          <a:effectLst/>
                          <a:latin typeface="+mn-ea"/>
                          <a:ea typeface="+mn-ea"/>
                        </a:rPr>
                        <a:t>1.71</a:t>
                      </a:r>
                      <a:endParaRPr lang="ja-JP" sz="1800" kern="100" dirty="0">
                        <a:solidFill>
                          <a:schemeClr val="tx1">
                            <a:lumMod val="65000"/>
                            <a:lumOff val="35000"/>
                          </a:schemeClr>
                        </a:solidFill>
                        <a:effectLst/>
                        <a:latin typeface="+mn-ea"/>
                        <a:ea typeface="+mn-ea"/>
                        <a:cs typeface="Times New Roman" panose="02020603050405020304" pitchFamily="18" charset="0"/>
                      </a:endParaRPr>
                    </a:p>
                  </a:txBody>
                  <a:tcPr marL="108000" marR="108000" marT="108000" marB="108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grpSp>
        <p:nvGrpSpPr>
          <p:cNvPr id="5" name="グループ化 4">
            <a:extLst>
              <a:ext uri="{FF2B5EF4-FFF2-40B4-BE49-F238E27FC236}">
                <a16:creationId xmlns:a16="http://schemas.microsoft.com/office/drawing/2014/main" id="{2466532E-2231-23BF-0C4D-AFD0520FF306}"/>
              </a:ext>
            </a:extLst>
          </p:cNvPr>
          <p:cNvGrpSpPr/>
          <p:nvPr/>
        </p:nvGrpSpPr>
        <p:grpSpPr>
          <a:xfrm>
            <a:off x="1245000" y="4954663"/>
            <a:ext cx="7976002" cy="1365688"/>
            <a:chOff x="1865583" y="4811736"/>
            <a:chExt cx="7416000" cy="1365688"/>
          </a:xfrm>
        </p:grpSpPr>
        <p:sp>
          <p:nvSpPr>
            <p:cNvPr id="6" name="正方形/長方形 5">
              <a:extLst>
                <a:ext uri="{FF2B5EF4-FFF2-40B4-BE49-F238E27FC236}">
                  <a16:creationId xmlns:a16="http://schemas.microsoft.com/office/drawing/2014/main" id="{A9A1E29E-B5B2-E462-36AE-E5C7EC2765B8}"/>
                </a:ext>
              </a:extLst>
            </p:cNvPr>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ECB4E1-B89E-AD0A-8B80-C7C6D608645B}"/>
                </a:ext>
              </a:extLst>
            </p:cNvPr>
            <p:cNvSpPr txBox="1"/>
            <p:nvPr/>
          </p:nvSpPr>
          <p:spPr>
            <a:xfrm>
              <a:off x="2200209" y="5256486"/>
              <a:ext cx="7081374" cy="461665"/>
            </a:xfrm>
            <a:prstGeom prst="rect">
              <a:avLst/>
            </a:prstGeom>
            <a:noFill/>
          </p:spPr>
          <p:txBody>
            <a:bodyPr wrap="square" rtlCol="0">
              <a:spAutoFit/>
            </a:bodyPr>
            <a:lstStyle/>
            <a:p>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全体で</a:t>
              </a:r>
              <a:r>
                <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1</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件の検索当たり</a:t>
              </a:r>
              <a:r>
                <a:rPr kumimoji="1" lang="en-US" altLang="ja-JP" sz="2400" b="1" dirty="0">
                  <a:solidFill>
                    <a:srgbClr val="EA0000"/>
                  </a:solidFill>
                  <a:latin typeface="ＭＳ Ｐゴシック" panose="020B0600070205080204" pitchFamily="50" charset="-128"/>
                  <a:ea typeface="ＭＳ Ｐゴシック" panose="020B0600070205080204" pitchFamily="50" charset="-128"/>
                </a:rPr>
                <a:t>0.37(</a:t>
              </a:r>
              <a:r>
                <a:rPr kumimoji="1" lang="ja-JP" altLang="en-US" sz="2400" b="1" dirty="0">
                  <a:solidFill>
                    <a:srgbClr val="EA0000"/>
                  </a:solidFill>
                  <a:latin typeface="ＭＳ Ｐゴシック" panose="020B0600070205080204" pitchFamily="50" charset="-128"/>
                  <a:ea typeface="ＭＳ Ｐゴシック" panose="020B0600070205080204" pitchFamily="50" charset="-128"/>
                </a:rPr>
                <a:t>分</a:t>
              </a:r>
              <a:r>
                <a:rPr kumimoji="1" lang="en-US" altLang="ja-JP" sz="2400" b="1" dirty="0">
                  <a:solidFill>
                    <a:srgbClr val="EA0000"/>
                  </a:solidFill>
                  <a:latin typeface="ＭＳ Ｐゴシック" panose="020B0600070205080204" pitchFamily="50" charset="-128"/>
                  <a:ea typeface="ＭＳ Ｐゴシック" panose="020B0600070205080204" pitchFamily="50" charset="-128"/>
                </a:rPr>
                <a:t>)</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の削減が可能</a:t>
              </a:r>
            </a:p>
          </p:txBody>
        </p:sp>
      </p:grpSp>
      <p:pic>
        <p:nvPicPr>
          <p:cNvPr id="12" name="図 11" descr="アプリケーション, アイコン&#10;&#10;自動的に生成された説明">
            <a:extLst>
              <a:ext uri="{FF2B5EF4-FFF2-40B4-BE49-F238E27FC236}">
                <a16:creationId xmlns:a16="http://schemas.microsoft.com/office/drawing/2014/main" id="{CEA07F93-68EA-4628-6CD9-6D765094A77C}"/>
              </a:ext>
            </a:extLst>
          </p:cNvPr>
          <p:cNvPicPr>
            <a:picLocks noChangeAspect="1"/>
          </p:cNvPicPr>
          <p:nvPr/>
        </p:nvPicPr>
        <p:blipFill rotWithShape="1">
          <a:blip r:embed="rId3"/>
          <a:srcRect l="-4519" t="52913" r="60833" b="-1053"/>
          <a:stretch/>
        </p:blipFill>
        <p:spPr>
          <a:xfrm>
            <a:off x="8147713" y="5162885"/>
            <a:ext cx="517026" cy="700585"/>
          </a:xfrm>
          <a:prstGeom prst="rect">
            <a:avLst/>
          </a:prstGeom>
        </p:spPr>
      </p:pic>
    </p:spTree>
    <p:extLst>
      <p:ext uri="{BB962C8B-B14F-4D97-AF65-F5344CB8AC3E}">
        <p14:creationId xmlns:p14="http://schemas.microsoft.com/office/powerpoint/2010/main" val="2282446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529F38F3-4360-368F-AA81-B7E5714BC02C}"/>
              </a:ext>
            </a:extLst>
          </p:cNvPr>
          <p:cNvSpPr/>
          <p:nvPr/>
        </p:nvSpPr>
        <p:spPr>
          <a:xfrm>
            <a:off x="3064018" y="5346974"/>
            <a:ext cx="828000"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28" name="テキスト ボックス 27">
            <a:extLst>
              <a:ext uri="{FF2B5EF4-FFF2-40B4-BE49-F238E27FC236}">
                <a16:creationId xmlns:a16="http://schemas.microsoft.com/office/drawing/2014/main" id="{F9ED8125-343F-DCD7-21D8-E3434D65AFD6}"/>
              </a:ext>
            </a:extLst>
          </p:cNvPr>
          <p:cNvSpPr txBox="1"/>
          <p:nvPr/>
        </p:nvSpPr>
        <p:spPr>
          <a:xfrm>
            <a:off x="1242757" y="5297267"/>
            <a:ext cx="3997395" cy="400110"/>
          </a:xfrm>
          <a:prstGeom prst="rect">
            <a:avLst/>
          </a:prstGeom>
          <a:noFill/>
        </p:spPr>
        <p:txBody>
          <a:bodyPr wrap="square" rtlCol="0">
            <a:spAutoFit/>
          </a:bodyPr>
          <a:lstStyle/>
          <a:p>
            <a:r>
              <a:rPr kumimoji="1" lang="en-US" altLang="ja-JP" sz="2000" dirty="0">
                <a:latin typeface="+mn-ea"/>
                <a:ea typeface="+mn-ea"/>
              </a:rPr>
              <a:t>78</a:t>
            </a:r>
            <a:r>
              <a:rPr kumimoji="1" lang="ja-JP" altLang="en-US" sz="2000" dirty="0">
                <a:latin typeface="+mn-ea"/>
                <a:ea typeface="+mn-ea"/>
              </a:rPr>
              <a:t>分</a:t>
            </a:r>
            <a:r>
              <a:rPr kumimoji="1" lang="en-US" altLang="ja-JP" sz="2000" dirty="0">
                <a:latin typeface="+mn-ea"/>
                <a:ea typeface="+mn-ea"/>
              </a:rPr>
              <a:t>×24.05% = 18.76</a:t>
            </a:r>
            <a:r>
              <a:rPr kumimoji="1" lang="ja-JP" altLang="en-US" sz="2000" dirty="0">
                <a:latin typeface="+mn-ea"/>
                <a:ea typeface="+mn-ea"/>
              </a:rPr>
              <a:t>分</a:t>
            </a:r>
          </a:p>
        </p:txBody>
      </p:sp>
      <p:sp>
        <p:nvSpPr>
          <p:cNvPr id="12" name="正方形/長方形 11">
            <a:extLst>
              <a:ext uri="{FF2B5EF4-FFF2-40B4-BE49-F238E27FC236}">
                <a16:creationId xmlns:a16="http://schemas.microsoft.com/office/drawing/2014/main" id="{314A150D-88E2-19EA-DFC8-A82BCF5ED3EF}"/>
              </a:ext>
            </a:extLst>
          </p:cNvPr>
          <p:cNvSpPr/>
          <p:nvPr/>
        </p:nvSpPr>
        <p:spPr>
          <a:xfrm>
            <a:off x="3217984" y="2584876"/>
            <a:ext cx="745532" cy="34991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latin typeface="+mn-ea"/>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1C6C81A-7133-A029-733D-737AF5BC85C3}"/>
                  </a:ext>
                </a:extLst>
              </p:cNvPr>
              <p:cNvSpPr txBox="1"/>
              <p:nvPr/>
            </p:nvSpPr>
            <p:spPr>
              <a:xfrm>
                <a:off x="1242758" y="2462832"/>
                <a:ext cx="3300365" cy="586635"/>
              </a:xfrm>
              <a:prstGeom prst="rect">
                <a:avLst/>
              </a:prstGeom>
              <a:noFill/>
            </p:spPr>
            <p:txBody>
              <a:bodyPr wrap="square" rtlCol="0">
                <a:spAutoFit/>
              </a:bodyPr>
              <a:lstStyle/>
              <a:p>
                <a14:m>
                  <m:oMath xmlns:m="http://schemas.openxmlformats.org/officeDocument/2006/math">
                    <m:f>
                      <m:fPr>
                        <m:ctrlPr>
                          <a:rPr kumimoji="1" lang="en-US" altLang="ja-JP" sz="2000" i="1" smtClean="0">
                            <a:latin typeface="Cambria Math" panose="02040503050406030204" pitchFamily="18" charset="0"/>
                            <a:ea typeface="+mn-ea"/>
                          </a:rPr>
                        </m:ctrlPr>
                      </m:fPr>
                      <m:num>
                        <m:r>
                          <m:rPr>
                            <m:nor/>
                          </m:rPr>
                          <a:rPr kumimoji="1" lang="en-US" altLang="ja-JP" sz="2000" b="0" i="0" smtClean="0">
                            <a:latin typeface="+mn-ea"/>
                            <a:ea typeface="+mn-ea"/>
                          </a:rPr>
                          <m:t>1.55</m:t>
                        </m:r>
                        <m:r>
                          <m:rPr>
                            <m:nor/>
                          </m:rPr>
                          <a:rPr kumimoji="1" lang="ja-JP" altLang="en-US" sz="2000" i="0" smtClean="0">
                            <a:latin typeface="+mn-ea"/>
                            <a:ea typeface="+mn-ea"/>
                          </a:rPr>
                          <m:t>−</m:t>
                        </m:r>
                        <m:r>
                          <m:rPr>
                            <m:nor/>
                          </m:rPr>
                          <a:rPr kumimoji="1" lang="en-US" altLang="ja-JP" sz="2000" b="0" i="0" smtClean="0">
                            <a:latin typeface="+mn-ea"/>
                            <a:ea typeface="+mn-ea"/>
                          </a:rPr>
                          <m:t>1.18</m:t>
                        </m:r>
                      </m:num>
                      <m:den>
                        <m:r>
                          <m:rPr>
                            <m:nor/>
                          </m:rPr>
                          <a:rPr kumimoji="1" lang="en-US" altLang="ja-JP" sz="2000" b="0" i="0" smtClean="0">
                            <a:latin typeface="+mn-ea"/>
                            <a:ea typeface="+mn-ea"/>
                          </a:rPr>
                          <m:t>1.55</m:t>
                        </m:r>
                      </m:den>
                    </m:f>
                  </m:oMath>
                </a14:m>
                <a:r>
                  <a:rPr kumimoji="1" lang="en-US" altLang="ja-JP" sz="2000" dirty="0">
                    <a:latin typeface="+mn-ea"/>
                    <a:ea typeface="+mn-ea"/>
                    <a:cs typeface="Arial" panose="020B0604020202020204" pitchFamily="34" charset="0"/>
                  </a:rPr>
                  <a:t>×100 = 24.05%</a:t>
                </a:r>
                <a:endParaRPr kumimoji="1" lang="ja-JP" altLang="en-US" sz="2000" dirty="0">
                  <a:latin typeface="+mn-ea"/>
                  <a:ea typeface="+mn-ea"/>
                  <a:cs typeface="Arial" panose="020B0604020202020204" pitchFamily="34" charset="0"/>
                </a:endParaRPr>
              </a:p>
            </p:txBody>
          </p:sp>
        </mc:Choice>
        <mc:Fallback xmlns="">
          <p:sp>
            <p:nvSpPr>
              <p:cNvPr id="11" name="テキスト ボックス 10">
                <a:extLst>
                  <a:ext uri="{FF2B5EF4-FFF2-40B4-BE49-F238E27FC236}">
                    <a16:creationId xmlns:a16="http://schemas.microsoft.com/office/drawing/2014/main" id="{11C6C81A-7133-A029-733D-737AF5BC85C3}"/>
                  </a:ext>
                </a:extLst>
              </p:cNvPr>
              <p:cNvSpPr txBox="1">
                <a:spLocks noRot="1" noChangeAspect="1" noMove="1" noResize="1" noEditPoints="1" noAdjustHandles="1" noChangeArrowheads="1" noChangeShapeType="1" noTextEdit="1"/>
              </p:cNvSpPr>
              <p:nvPr/>
            </p:nvSpPr>
            <p:spPr>
              <a:xfrm>
                <a:off x="1242758" y="2462832"/>
                <a:ext cx="3300365" cy="586635"/>
              </a:xfrm>
              <a:prstGeom prst="rect">
                <a:avLst/>
              </a:prstGeom>
              <a:blipFill>
                <a:blip r:embed="rId3"/>
                <a:stretch>
                  <a:fillRect b="-3125"/>
                </a:stretch>
              </a:blipFill>
            </p:spPr>
            <p:txBody>
              <a:bodyPr/>
              <a:lstStyle/>
              <a:p>
                <a:r>
                  <a:rPr lang="ja-JP" altLang="en-US">
                    <a:noFill/>
                  </a:rPr>
                  <a:t> </a:t>
                </a:r>
              </a:p>
            </p:txBody>
          </p:sp>
        </mc:Fallback>
      </mc:AlternateContent>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21</a:t>
            </a:fld>
            <a:endParaRPr dirty="0"/>
          </a:p>
        </p:txBody>
      </p:sp>
      <p:sp>
        <p:nvSpPr>
          <p:cNvPr id="13" name="タイトル 2"/>
          <p:cNvSpPr>
            <a:spLocks noGrp="1"/>
          </p:cNvSpPr>
          <p:nvPr>
            <p:ph type="title"/>
          </p:nvPr>
        </p:nvSpPr>
        <p:spPr/>
        <p:txBody>
          <a:bodyPr>
            <a:normAutofit/>
          </a:bodyPr>
          <a:lstStyle/>
          <a:p>
            <a:r>
              <a:rPr kumimoji="1" lang="en-US" altLang="ja-JP" dirty="0"/>
              <a:t>6</a:t>
            </a:r>
            <a:r>
              <a:rPr kumimoji="1" lang="en-US" altLang="ja-JP" dirty="0" smtClean="0"/>
              <a:t>. </a:t>
            </a:r>
            <a:r>
              <a:rPr kumimoji="1" lang="ja-JP" altLang="en-US" dirty="0" smtClean="0"/>
              <a:t>改善効果</a:t>
            </a:r>
            <a:endParaRPr kumimoji="1" lang="ja-JP" altLang="en-US" dirty="0"/>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954000" y="1312392"/>
            <a:ext cx="3730583"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ja-JP" altLang="en-US" sz="1800" dirty="0">
                <a:latin typeface="ＭＳ Ｐゴシック" panose="020B0600070205080204" pitchFamily="50" charset="-128"/>
                <a:ea typeface="ＭＳ Ｐゴシック" panose="020B0600070205080204" pitchFamily="50" charset="-128"/>
              </a:rPr>
              <a:t>アプリ使用時の削減率を計算</a:t>
            </a:r>
            <a:endParaRPr kumimoji="1" lang="en-US" altLang="ja-JP" sz="1800" dirty="0">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271322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ＭＳ Ｐゴシック" panose="020B0600070205080204" pitchFamily="50" charset="-128"/>
                <a:ea typeface="ＭＳ Ｐゴシック" panose="020B0600070205080204" pitchFamily="50" charset="-128"/>
              </a:rPr>
              <a:t>改善効果を算出</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5CCAC0-685C-C444-65C4-438C07A5526B}"/>
                  </a:ext>
                </a:extLst>
              </p:cNvPr>
              <p:cNvSpPr txBox="1"/>
              <p:nvPr/>
            </p:nvSpPr>
            <p:spPr>
              <a:xfrm>
                <a:off x="1242759" y="1726950"/>
                <a:ext cx="8353628" cy="648319"/>
              </a:xfrm>
              <a:prstGeom prst="rect">
                <a:avLst/>
              </a:prstGeom>
              <a:noFill/>
            </p:spPr>
            <p:txBody>
              <a:bodyPr wrap="square" rtlCol="0">
                <a:spAutoFit/>
              </a:bodyPr>
              <a:lstStyle/>
              <a:p>
                <a14:m>
                  <m:oMath xmlns:m="http://schemas.openxmlformats.org/officeDocument/2006/math">
                    <m:f>
                      <m:fPr>
                        <m:ctrlPr>
                          <a:rPr kumimoji="1" lang="en-US" altLang="ja-JP" sz="1800" i="1" smtClean="0">
                            <a:latin typeface="Cambria Math" panose="02040503050406030204" pitchFamily="18" charset="0"/>
                            <a:ea typeface="+mn-ea"/>
                          </a:rPr>
                        </m:ctrlPr>
                      </m:fPr>
                      <m:num>
                        <m:r>
                          <m:rPr>
                            <m:nor/>
                          </m:rPr>
                          <a:rPr kumimoji="1" lang="ja-JP" altLang="en-US" sz="1800" i="0">
                            <a:latin typeface="+mn-ea"/>
                            <a:ea typeface="+mn-ea"/>
                          </a:rPr>
                          <m:t>アプリ未使用</m:t>
                        </m:r>
                        <m:r>
                          <m:rPr>
                            <m:nor/>
                          </m:rPr>
                          <a:rPr kumimoji="1" lang="ja-JP" altLang="en-US" sz="1800" i="0" smtClean="0">
                            <a:latin typeface="+mn-ea"/>
                            <a:ea typeface="+mn-ea"/>
                          </a:rPr>
                          <m:t>の</m:t>
                        </m:r>
                        <m:r>
                          <m:rPr>
                            <m:nor/>
                          </m:rPr>
                          <a:rPr kumimoji="1" lang="ja-JP" altLang="en-US" sz="1800" i="0">
                            <a:latin typeface="+mn-ea"/>
                            <a:ea typeface="+mn-ea"/>
                          </a:rPr>
                          <m:t>調査時間</m:t>
                        </m:r>
                        <m:r>
                          <m:rPr>
                            <m:nor/>
                          </m:rPr>
                          <a:rPr kumimoji="1" lang="en-US" altLang="ja-JP" sz="1800" b="0" i="0" smtClean="0">
                            <a:latin typeface="+mn-ea"/>
                            <a:ea typeface="+mn-ea"/>
                          </a:rPr>
                          <m:t>(</m:t>
                        </m:r>
                        <m:r>
                          <m:rPr>
                            <m:nor/>
                          </m:rPr>
                          <a:rPr kumimoji="1" lang="ja-JP" altLang="en-US" sz="1800" i="0">
                            <a:latin typeface="+mn-ea"/>
                            <a:ea typeface="+mn-ea"/>
                          </a:rPr>
                          <m:t>分</m:t>
                        </m:r>
                        <m:r>
                          <m:rPr>
                            <m:nor/>
                          </m:rPr>
                          <a:rPr kumimoji="1" lang="en-US" altLang="ja-JP" sz="1800" b="0" i="0" smtClean="0">
                            <a:latin typeface="+mn-ea"/>
                            <a:ea typeface="+mn-ea"/>
                          </a:rPr>
                          <m:t>)</m:t>
                        </m:r>
                        <m:r>
                          <m:rPr>
                            <m:nor/>
                          </m:rPr>
                          <a:rPr kumimoji="1" lang="ja-JP" altLang="en-US" sz="1800" i="0" smtClean="0">
                            <a:latin typeface="+mn-ea"/>
                            <a:ea typeface="+mn-ea"/>
                          </a:rPr>
                          <m:t>−</m:t>
                        </m:r>
                        <m:r>
                          <m:rPr>
                            <m:nor/>
                          </m:rPr>
                          <a:rPr kumimoji="1" lang="ja-JP" altLang="en-US" sz="1800" i="0">
                            <a:latin typeface="+mn-ea"/>
                            <a:ea typeface="+mn-ea"/>
                          </a:rPr>
                          <m:t>アプリ</m:t>
                        </m:r>
                        <m:r>
                          <m:rPr>
                            <m:nor/>
                          </m:rPr>
                          <a:rPr kumimoji="1" lang="ja-JP" altLang="en-US" sz="1800" i="0" smtClean="0">
                            <a:latin typeface="+mn-ea"/>
                            <a:ea typeface="+mn-ea"/>
                          </a:rPr>
                          <m:t>使用</m:t>
                        </m:r>
                        <m:r>
                          <m:rPr>
                            <m:nor/>
                          </m:rPr>
                          <a:rPr kumimoji="1" lang="ja-JP" altLang="en-US" sz="1800" i="0">
                            <a:latin typeface="+mn-ea"/>
                            <a:ea typeface="+mn-ea"/>
                          </a:rPr>
                          <m:t>の</m:t>
                        </m:r>
                        <m:r>
                          <m:rPr>
                            <m:nor/>
                          </m:rPr>
                          <a:rPr kumimoji="1" lang="ja-JP" altLang="en-US" sz="1800" i="0" smtClean="0">
                            <a:latin typeface="+mn-ea"/>
                            <a:ea typeface="+mn-ea"/>
                          </a:rPr>
                          <m:t>調査</m:t>
                        </m:r>
                        <m:r>
                          <m:rPr>
                            <m:nor/>
                          </m:rPr>
                          <a:rPr kumimoji="1" lang="ja-JP" altLang="en-US" sz="1800" i="0">
                            <a:latin typeface="+mn-ea"/>
                            <a:ea typeface="+mn-ea"/>
                          </a:rPr>
                          <m:t>時間</m:t>
                        </m:r>
                        <m:r>
                          <m:rPr>
                            <m:nor/>
                          </m:rPr>
                          <a:rPr kumimoji="1" lang="en-US" altLang="ja-JP" sz="1800" b="0" i="0" smtClean="0">
                            <a:latin typeface="+mn-ea"/>
                            <a:ea typeface="+mn-ea"/>
                          </a:rPr>
                          <m:t>(</m:t>
                        </m:r>
                        <m:r>
                          <m:rPr>
                            <m:nor/>
                          </m:rPr>
                          <a:rPr kumimoji="1" lang="ja-JP" altLang="en-US" sz="1800" i="0">
                            <a:latin typeface="+mn-ea"/>
                            <a:ea typeface="+mn-ea"/>
                          </a:rPr>
                          <m:t>分</m:t>
                        </m:r>
                        <m:r>
                          <m:rPr>
                            <m:nor/>
                          </m:rPr>
                          <a:rPr kumimoji="1" lang="en-US" altLang="ja-JP" sz="1800" b="0" i="0" smtClean="0">
                            <a:latin typeface="+mn-ea"/>
                            <a:ea typeface="+mn-ea"/>
                          </a:rPr>
                          <m:t>)</m:t>
                        </m:r>
                      </m:num>
                      <m:den>
                        <m:r>
                          <m:rPr>
                            <m:nor/>
                          </m:rPr>
                          <a:rPr kumimoji="1" lang="ja-JP" altLang="en-US" sz="1800" i="0">
                            <a:latin typeface="+mn-ea"/>
                            <a:ea typeface="+mn-ea"/>
                          </a:rPr>
                          <m:t>アプリ</m:t>
                        </m:r>
                        <m:r>
                          <m:rPr>
                            <m:nor/>
                          </m:rPr>
                          <a:rPr kumimoji="1" lang="ja-JP" altLang="en-US" sz="1800" i="0" smtClean="0">
                            <a:latin typeface="+mn-ea"/>
                            <a:ea typeface="+mn-ea"/>
                          </a:rPr>
                          <m:t>未</m:t>
                        </m:r>
                        <m:r>
                          <m:rPr>
                            <m:nor/>
                          </m:rPr>
                          <a:rPr kumimoji="1" lang="ja-JP" altLang="en-US" sz="1800" i="0">
                            <a:latin typeface="+mn-ea"/>
                            <a:ea typeface="+mn-ea"/>
                          </a:rPr>
                          <m:t>使用の調査時間</m:t>
                        </m:r>
                        <m:r>
                          <m:rPr>
                            <m:nor/>
                          </m:rPr>
                          <a:rPr kumimoji="1" lang="en-US" altLang="ja-JP" sz="1800" b="0" i="0" smtClean="0">
                            <a:latin typeface="+mn-ea"/>
                            <a:ea typeface="+mn-ea"/>
                          </a:rPr>
                          <m:t>(</m:t>
                        </m:r>
                        <m:r>
                          <m:rPr>
                            <m:nor/>
                          </m:rPr>
                          <a:rPr kumimoji="1" lang="ja-JP" altLang="en-US" sz="1800" i="0">
                            <a:latin typeface="+mn-ea"/>
                            <a:ea typeface="+mn-ea"/>
                          </a:rPr>
                          <m:t>分</m:t>
                        </m:r>
                        <m:r>
                          <m:rPr>
                            <m:nor/>
                          </m:rPr>
                          <a:rPr kumimoji="1" lang="en-US" altLang="ja-JP" sz="1800" b="0" i="0" smtClean="0">
                            <a:latin typeface="+mn-ea"/>
                            <a:ea typeface="+mn-ea"/>
                          </a:rPr>
                          <m:t>)</m:t>
                        </m:r>
                      </m:den>
                    </m:f>
                  </m:oMath>
                </a14:m>
                <a:r>
                  <a:rPr kumimoji="1" lang="en-US" altLang="ja-JP" sz="1800" dirty="0">
                    <a:latin typeface="+mn-ea"/>
                    <a:ea typeface="+mn-ea"/>
                  </a:rPr>
                  <a:t> ×100=</a:t>
                </a:r>
                <a:r>
                  <a:rPr kumimoji="1" lang="ja-JP" altLang="en-US" sz="1800" dirty="0">
                    <a:latin typeface="+mn-ea"/>
                    <a:ea typeface="+mn-ea"/>
                  </a:rPr>
                  <a:t>削減率</a:t>
                </a:r>
                <a:r>
                  <a:rPr kumimoji="1" lang="en-US" altLang="ja-JP" sz="1800" dirty="0">
                    <a:latin typeface="+mn-ea"/>
                    <a:ea typeface="+mn-ea"/>
                  </a:rPr>
                  <a:t>(%)</a:t>
                </a:r>
                <a:endParaRPr kumimoji="1" lang="en-US" altLang="ja-JP" sz="1800" dirty="0" smtClean="0">
                  <a:latin typeface="+mn-ea"/>
                  <a:ea typeface="+mn-ea"/>
                </a:endParaRPr>
              </a:p>
            </p:txBody>
          </p:sp>
        </mc:Choice>
        <mc:Fallback xmlns="">
          <p:sp>
            <p:nvSpPr>
              <p:cNvPr id="10" name="テキスト ボックス 9">
                <a:extLst>
                  <a:ext uri="{FF2B5EF4-FFF2-40B4-BE49-F238E27FC236}">
                    <a16:creationId xmlns:a16="http://schemas.microsoft.com/office/drawing/2014/main" id="{DC5CCAC0-685C-C444-65C4-438C07A5526B}"/>
                  </a:ext>
                </a:extLst>
              </p:cNvPr>
              <p:cNvSpPr txBox="1">
                <a:spLocks noRot="1" noChangeAspect="1" noMove="1" noResize="1" noEditPoints="1" noAdjustHandles="1" noChangeArrowheads="1" noChangeShapeType="1" noTextEdit="1"/>
              </p:cNvSpPr>
              <p:nvPr/>
            </p:nvSpPr>
            <p:spPr>
              <a:xfrm>
                <a:off x="1242759" y="1726950"/>
                <a:ext cx="8353628" cy="648319"/>
              </a:xfrm>
              <a:prstGeom prst="rect">
                <a:avLst/>
              </a:prstGeom>
              <a:blipFill>
                <a:blip r:embed="rId4"/>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1F69CA7-5A37-F6FF-D8DA-CC4A49BF3C53}"/>
              </a:ext>
            </a:extLst>
          </p:cNvPr>
          <p:cNvSpPr txBox="1"/>
          <p:nvPr/>
        </p:nvSpPr>
        <p:spPr>
          <a:xfrm>
            <a:off x="954001" y="3424945"/>
            <a:ext cx="3589122"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日あたりの削減時間を計算</a:t>
            </a:r>
            <a:endParaRPr kumimoji="1" lang="en-US" altLang="ja-JP" sz="1800" dirty="0">
              <a:latin typeface="ＭＳ Ｐゴシック" panose="020B0600070205080204" pitchFamily="50" charset="-128"/>
              <a:ea typeface="ＭＳ Ｐゴシック" panose="020B0600070205080204" pitchFamily="50" charset="-128"/>
            </a:endParaRPr>
          </a:p>
        </p:txBody>
      </p:sp>
      <p:graphicFrame>
        <p:nvGraphicFramePr>
          <p:cNvPr id="15" name="グラフ 14">
            <a:extLst>
              <a:ext uri="{FF2B5EF4-FFF2-40B4-BE49-F238E27FC236}">
                <a16:creationId xmlns:a16="http://schemas.microsoft.com/office/drawing/2014/main" id="{6AF0C2E6-05E6-FBFC-83B0-FAE3785973DB}"/>
              </a:ext>
            </a:extLst>
          </p:cNvPr>
          <p:cNvGraphicFramePr/>
          <p:nvPr>
            <p:extLst>
              <p:ext uri="{D42A27DB-BD31-4B8C-83A1-F6EECF244321}">
                <p14:modId xmlns:p14="http://schemas.microsoft.com/office/powerpoint/2010/main" val="854145623"/>
              </p:ext>
            </p:extLst>
          </p:nvPr>
        </p:nvGraphicFramePr>
        <p:xfrm>
          <a:off x="5362878" y="4090794"/>
          <a:ext cx="4099555" cy="2437685"/>
        </p:xfrm>
        <a:graphic>
          <a:graphicData uri="http://schemas.openxmlformats.org/drawingml/2006/chart">
            <c:chart xmlns:c="http://schemas.openxmlformats.org/drawingml/2006/chart" xmlns:r="http://schemas.openxmlformats.org/officeDocument/2006/relationships" r:id="rId5"/>
          </a:graphicData>
        </a:graphic>
      </p:graphicFrame>
      <p:grpSp>
        <p:nvGrpSpPr>
          <p:cNvPr id="4" name="グループ化 3"/>
          <p:cNvGrpSpPr/>
          <p:nvPr/>
        </p:nvGrpSpPr>
        <p:grpSpPr>
          <a:xfrm>
            <a:off x="4684581" y="3406426"/>
            <a:ext cx="4777850" cy="605968"/>
            <a:chOff x="4684581" y="3406426"/>
            <a:chExt cx="4777850" cy="605968"/>
          </a:xfrm>
        </p:grpSpPr>
        <p:sp>
          <p:nvSpPr>
            <p:cNvPr id="20" name="テキスト ボックス 19">
              <a:extLst>
                <a:ext uri="{FF2B5EF4-FFF2-40B4-BE49-F238E27FC236}">
                  <a16:creationId xmlns:a16="http://schemas.microsoft.com/office/drawing/2014/main" id="{4B9A8B67-B1EA-AEE7-6BCB-894B72FF187A}"/>
                </a:ext>
              </a:extLst>
            </p:cNvPr>
            <p:cNvSpPr txBox="1"/>
            <p:nvPr/>
          </p:nvSpPr>
          <p:spPr>
            <a:xfrm>
              <a:off x="4684581" y="3418827"/>
              <a:ext cx="4777849" cy="584775"/>
            </a:xfrm>
            <a:prstGeom prst="rect">
              <a:avLst/>
            </a:prstGeom>
            <a:noFill/>
            <a:ln>
              <a:noFill/>
            </a:ln>
          </p:spPr>
          <p:txBody>
            <a:bodyPr wrap="square" rtlCol="0">
              <a:spAutoFit/>
            </a:bodyPr>
            <a:lstStyle/>
            <a:p>
              <a:pPr>
                <a:buClr>
                  <a:schemeClr val="bg2"/>
                </a:buClr>
              </a:pPr>
              <a:r>
                <a:rPr kumimoji="1" lang="ja-JP" altLang="en-US" sz="1600" dirty="0">
                  <a:latin typeface="ＭＳ Ｐゴシック" panose="020B0600070205080204" pitchFamily="50" charset="-128"/>
                  <a:ea typeface="ＭＳ Ｐゴシック" panose="020B0600070205080204" pitchFamily="50" charset="-128"/>
                </a:rPr>
                <a:t>１週間の検索時間についてアンケートを実施した結果をもとに、１日の検索時間を正規分布で</a:t>
              </a:r>
              <a:r>
                <a:rPr kumimoji="1" lang="ja-JP" altLang="en-US" sz="1600" dirty="0" smtClean="0">
                  <a:latin typeface="ＭＳ Ｐゴシック" panose="020B0600070205080204" pitchFamily="50" charset="-128"/>
                  <a:ea typeface="ＭＳ Ｐゴシック" panose="020B0600070205080204" pitchFamily="50" charset="-128"/>
                </a:rPr>
                <a:t>表した</a:t>
              </a:r>
              <a:r>
                <a:rPr kumimoji="1" lang="ja-JP" altLang="en-US" sz="1600" dirty="0">
                  <a:latin typeface="ＭＳ Ｐゴシック" panose="020B0600070205080204" pitchFamily="50" charset="-128"/>
                  <a:ea typeface="ＭＳ Ｐゴシック" panose="020B0600070205080204" pitchFamily="50" charset="-128"/>
                </a:rPr>
                <a:t>グラフ。</a:t>
              </a:r>
            </a:p>
          </p:txBody>
        </p:sp>
        <p:sp>
          <p:nvSpPr>
            <p:cNvPr id="23" name="吹き出し: 四角形 22">
              <a:extLst>
                <a:ext uri="{FF2B5EF4-FFF2-40B4-BE49-F238E27FC236}">
                  <a16:creationId xmlns:a16="http://schemas.microsoft.com/office/drawing/2014/main" id="{C2F50A28-97F0-AC38-9617-BC09E22C57A2}"/>
                </a:ext>
              </a:extLst>
            </p:cNvPr>
            <p:cNvSpPr/>
            <p:nvPr/>
          </p:nvSpPr>
          <p:spPr>
            <a:xfrm flipH="1">
              <a:off x="4684582" y="3406426"/>
              <a:ext cx="4777849" cy="605968"/>
            </a:xfrm>
            <a:prstGeom prst="wedgeRectCallout">
              <a:avLst>
                <a:gd name="adj1" fmla="val -14140"/>
                <a:gd name="adj2" fmla="val 75730"/>
              </a:avLst>
            </a:prstGeom>
            <a:noFill/>
            <a:ln w="1905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テキスト ボックス 23">
            <a:extLst>
              <a:ext uri="{FF2B5EF4-FFF2-40B4-BE49-F238E27FC236}">
                <a16:creationId xmlns:a16="http://schemas.microsoft.com/office/drawing/2014/main" id="{037A63DB-88A2-8CF0-83EC-004FE6F6B632}"/>
              </a:ext>
            </a:extLst>
          </p:cNvPr>
          <p:cNvSpPr txBox="1"/>
          <p:nvPr/>
        </p:nvSpPr>
        <p:spPr>
          <a:xfrm>
            <a:off x="1242758" y="4164303"/>
            <a:ext cx="3997395" cy="646331"/>
          </a:xfrm>
          <a:prstGeom prst="rect">
            <a:avLst/>
          </a:prstGeom>
          <a:noFill/>
        </p:spPr>
        <p:txBody>
          <a:bodyPr wrap="square" rtlCol="0">
            <a:spAutoFit/>
          </a:bodyPr>
          <a:lstStyle/>
          <a:p>
            <a:pPr>
              <a:buClr>
                <a:schemeClr val="bg2"/>
              </a:buClr>
            </a:pPr>
            <a:r>
              <a:rPr kumimoji="1" lang="ja-JP" altLang="en-US" sz="1800" dirty="0">
                <a:latin typeface="ＭＳ Ｐゴシック" panose="020B0600070205080204" pitchFamily="50" charset="-128"/>
                <a:ea typeface="ＭＳ Ｐゴシック" panose="020B0600070205080204" pitchFamily="50" charset="-128"/>
              </a:rPr>
              <a:t>右図より、</a:t>
            </a: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日あたりの情報収集</a:t>
            </a:r>
            <a:r>
              <a:rPr kumimoji="1" lang="ja-JP" altLang="en-US" sz="1800" dirty="0" smtClean="0">
                <a:latin typeface="ＭＳ Ｐゴシック" panose="020B0600070205080204" pitchFamily="50" charset="-128"/>
                <a:ea typeface="ＭＳ Ｐゴシック" panose="020B0600070205080204" pitchFamily="50" charset="-128"/>
              </a:rPr>
              <a:t>に</a:t>
            </a:r>
            <a:endParaRPr kumimoji="1" lang="en-US" altLang="ja-JP" sz="1800" dirty="0" smtClean="0">
              <a:latin typeface="ＭＳ Ｐゴシック" panose="020B0600070205080204" pitchFamily="50" charset="-128"/>
              <a:ea typeface="ＭＳ Ｐゴシック" panose="020B0600070205080204" pitchFamily="50" charset="-128"/>
            </a:endParaRPr>
          </a:p>
          <a:p>
            <a:pPr>
              <a:buClr>
                <a:schemeClr val="bg2"/>
              </a:buClr>
            </a:pPr>
            <a:r>
              <a:rPr kumimoji="1" lang="ja-JP" altLang="en-US" sz="1800" dirty="0" smtClean="0">
                <a:latin typeface="ＭＳ Ｐゴシック" panose="020B0600070205080204" pitchFamily="50" charset="-128"/>
                <a:ea typeface="ＭＳ Ｐゴシック" panose="020B0600070205080204" pitchFamily="50" charset="-128"/>
              </a:rPr>
              <a:t>費やす</a:t>
            </a:r>
            <a:r>
              <a:rPr kumimoji="1" lang="ja-JP" altLang="en-US" sz="1800" dirty="0">
                <a:latin typeface="ＭＳ Ｐゴシック" panose="020B0600070205080204" pitchFamily="50" charset="-128"/>
                <a:ea typeface="ＭＳ Ｐゴシック" panose="020B0600070205080204" pitchFamily="50" charset="-128"/>
              </a:rPr>
              <a:t>時間を</a:t>
            </a:r>
            <a:r>
              <a:rPr kumimoji="1" lang="en-US" altLang="ja-JP" sz="18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78</a:t>
            </a:r>
            <a:r>
              <a:rPr kumimoji="1" lang="ja-JP" altLang="en-US" sz="18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分</a:t>
            </a:r>
            <a:r>
              <a:rPr kumimoji="1" lang="ja-JP" altLang="en-US" sz="1800" dirty="0">
                <a:latin typeface="ＭＳ Ｐゴシック" panose="020B0600070205080204" pitchFamily="50" charset="-128"/>
                <a:ea typeface="ＭＳ Ｐゴシック" panose="020B0600070205080204" pitchFamily="50" charset="-128"/>
              </a:rPr>
              <a:t>と仮定する。</a:t>
            </a:r>
          </a:p>
        </p:txBody>
      </p:sp>
      <p:sp>
        <p:nvSpPr>
          <p:cNvPr id="25" name="テキスト ボックス 24">
            <a:extLst>
              <a:ext uri="{FF2B5EF4-FFF2-40B4-BE49-F238E27FC236}">
                <a16:creationId xmlns:a16="http://schemas.microsoft.com/office/drawing/2014/main" id="{7B596324-D63C-0AE7-0510-3549C452854A}"/>
              </a:ext>
            </a:extLst>
          </p:cNvPr>
          <p:cNvSpPr txBox="1"/>
          <p:nvPr/>
        </p:nvSpPr>
        <p:spPr>
          <a:xfrm>
            <a:off x="1242757" y="4852834"/>
            <a:ext cx="3997395" cy="369332"/>
          </a:xfrm>
          <a:prstGeom prst="rect">
            <a:avLst/>
          </a:prstGeom>
          <a:noFill/>
        </p:spPr>
        <p:txBody>
          <a:bodyPr wrap="square" rtlCol="0">
            <a:spAutoFit/>
          </a:bodyPr>
          <a:lstStyle/>
          <a:p>
            <a:pPr>
              <a:buClr>
                <a:schemeClr val="bg2"/>
              </a:buClr>
            </a:pPr>
            <a:r>
              <a:rPr kumimoji="1" lang="en-US" altLang="ja-JP" sz="1800" dirty="0">
                <a:latin typeface="ＭＳ Ｐゴシック" panose="020B0600070205080204" pitchFamily="50" charset="-128"/>
                <a:ea typeface="ＭＳ Ｐゴシック" panose="020B0600070205080204" pitchFamily="50" charset="-128"/>
              </a:rPr>
              <a:t>1</a:t>
            </a:r>
            <a:r>
              <a:rPr kumimoji="1" lang="ja-JP" altLang="en-US" sz="1800" dirty="0">
                <a:latin typeface="ＭＳ Ｐゴシック" panose="020B0600070205080204" pitchFamily="50" charset="-128"/>
                <a:ea typeface="ＭＳ Ｐゴシック" panose="020B0600070205080204" pitchFamily="50" charset="-128"/>
              </a:rPr>
              <a:t>日あたりの削減時間は、</a:t>
            </a:r>
          </a:p>
        </p:txBody>
      </p:sp>
    </p:spTree>
    <p:extLst>
      <p:ext uri="{BB962C8B-B14F-4D97-AF65-F5344CB8AC3E}">
        <p14:creationId xmlns:p14="http://schemas.microsoft.com/office/powerpoint/2010/main" val="821375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340AC843-A171-411D-7A54-D67A915E1FB1}"/>
              </a:ext>
            </a:extLst>
          </p:cNvPr>
          <p:cNvGrpSpPr/>
          <p:nvPr/>
        </p:nvGrpSpPr>
        <p:grpSpPr>
          <a:xfrm>
            <a:off x="1242757" y="1729481"/>
            <a:ext cx="5639307" cy="729737"/>
            <a:chOff x="1242757" y="1729481"/>
            <a:chExt cx="5639307" cy="729737"/>
          </a:xfrm>
        </p:grpSpPr>
        <p:sp>
          <p:nvSpPr>
            <p:cNvPr id="5" name="正方形/長方形 4">
              <a:extLst>
                <a:ext uri="{FF2B5EF4-FFF2-40B4-BE49-F238E27FC236}">
                  <a16:creationId xmlns:a16="http://schemas.microsoft.com/office/drawing/2014/main" id="{3B982C32-EC47-1D42-ABC6-5D93C4BBC523}"/>
                </a:ext>
              </a:extLst>
            </p:cNvPr>
            <p:cNvSpPr/>
            <p:nvPr/>
          </p:nvSpPr>
          <p:spPr>
            <a:xfrm>
              <a:off x="4062407" y="2093440"/>
              <a:ext cx="1096333"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n-ea"/>
              </a:endParaRPr>
            </a:p>
          </p:txBody>
        </p:sp>
        <p:sp>
          <p:nvSpPr>
            <p:cNvPr id="6" name="テキスト ボックス 5">
              <a:extLst>
                <a:ext uri="{FF2B5EF4-FFF2-40B4-BE49-F238E27FC236}">
                  <a16:creationId xmlns:a16="http://schemas.microsoft.com/office/drawing/2014/main" id="{539971FB-C93A-FA48-7F4D-A1901E45B534}"/>
                </a:ext>
              </a:extLst>
            </p:cNvPr>
            <p:cNvSpPr txBox="1"/>
            <p:nvPr/>
          </p:nvSpPr>
          <p:spPr>
            <a:xfrm>
              <a:off x="1242757" y="2059108"/>
              <a:ext cx="5639307" cy="400110"/>
            </a:xfrm>
            <a:prstGeom prst="rect">
              <a:avLst/>
            </a:prstGeom>
            <a:noFill/>
          </p:spPr>
          <p:txBody>
            <a:bodyPr wrap="square" rtlCol="0">
              <a:spAutoFit/>
            </a:bodyPr>
            <a:lstStyle/>
            <a:p>
              <a:r>
                <a:rPr kumimoji="1" lang="en-US" altLang="ja-JP" sz="2000" dirty="0">
                  <a:latin typeface="+mn-ea"/>
                  <a:ea typeface="+mn-ea"/>
                </a:rPr>
                <a:t>18.76</a:t>
              </a:r>
              <a:r>
                <a:rPr kumimoji="1" lang="ja-JP" altLang="en-US" sz="2000" dirty="0">
                  <a:latin typeface="+mn-ea"/>
                  <a:ea typeface="+mn-ea"/>
                </a:rPr>
                <a:t>分</a:t>
              </a:r>
              <a:r>
                <a:rPr kumimoji="1" lang="en-US" altLang="ja-JP" sz="2000" dirty="0">
                  <a:latin typeface="+mn-ea"/>
                  <a:ea typeface="+mn-ea"/>
                </a:rPr>
                <a:t>×20</a:t>
              </a:r>
              <a:r>
                <a:rPr kumimoji="1" lang="ja-JP" altLang="en-US" sz="2000" dirty="0">
                  <a:latin typeface="+mn-ea"/>
                  <a:ea typeface="+mn-ea"/>
                </a:rPr>
                <a:t>日</a:t>
              </a:r>
              <a:r>
                <a:rPr kumimoji="1" lang="en-US" altLang="ja-JP" sz="2000" dirty="0">
                  <a:latin typeface="+mn-ea"/>
                  <a:ea typeface="+mn-ea"/>
                </a:rPr>
                <a:t>×12</a:t>
              </a:r>
              <a:r>
                <a:rPr kumimoji="1" lang="ja-JP" altLang="en-US" sz="2000" dirty="0">
                  <a:latin typeface="+mn-ea"/>
                  <a:ea typeface="+mn-ea"/>
                </a:rPr>
                <a:t>ヶ月</a:t>
              </a:r>
              <a:r>
                <a:rPr kumimoji="1" lang="en-US" altLang="ja-JP" sz="2000" dirty="0">
                  <a:latin typeface="+mn-ea"/>
                  <a:ea typeface="+mn-ea"/>
                </a:rPr>
                <a:t>= 75.04</a:t>
              </a:r>
              <a:r>
                <a:rPr kumimoji="1" lang="ja-JP" altLang="en-US" sz="2000" dirty="0">
                  <a:latin typeface="+mn-ea"/>
                  <a:ea typeface="+mn-ea"/>
                </a:rPr>
                <a:t>時間</a:t>
              </a:r>
            </a:p>
          </p:txBody>
        </p:sp>
        <p:sp>
          <p:nvSpPr>
            <p:cNvPr id="7" name="テキスト ボックス 6">
              <a:extLst>
                <a:ext uri="{FF2B5EF4-FFF2-40B4-BE49-F238E27FC236}">
                  <a16:creationId xmlns:a16="http://schemas.microsoft.com/office/drawing/2014/main" id="{B8038D76-C7FD-81F7-FC9D-84FBD84D2D0E}"/>
                </a:ext>
              </a:extLst>
            </p:cNvPr>
            <p:cNvSpPr txBox="1"/>
            <p:nvPr/>
          </p:nvSpPr>
          <p:spPr>
            <a:xfrm>
              <a:off x="1242757" y="1729481"/>
              <a:ext cx="5639307" cy="369332"/>
            </a:xfrm>
            <a:prstGeom prst="rect">
              <a:avLst/>
            </a:prstGeom>
            <a:noFill/>
          </p:spPr>
          <p:txBody>
            <a:bodyPr wrap="square" rtlCol="0">
              <a:spAutoFit/>
            </a:bodyPr>
            <a:lstStyle/>
            <a:p>
              <a:r>
                <a:rPr kumimoji="1" lang="en-US" altLang="ja-JP" sz="1800" dirty="0" smtClean="0">
                  <a:latin typeface="+mn-ea"/>
                  <a:ea typeface="+mn-ea"/>
                </a:rPr>
                <a:t>1</a:t>
              </a:r>
              <a:r>
                <a:rPr kumimoji="1" lang="ja-JP" altLang="en-US" sz="1800" dirty="0" smtClean="0">
                  <a:latin typeface="+mn-ea"/>
                  <a:ea typeface="+mn-ea"/>
                </a:rPr>
                <a:t>人あたり</a:t>
              </a:r>
              <a:r>
                <a:rPr kumimoji="1" lang="ja-JP" altLang="en-US" sz="1800" dirty="0">
                  <a:latin typeface="+mn-ea"/>
                  <a:ea typeface="+mn-ea"/>
                </a:rPr>
                <a:t>の削減時間は、</a:t>
              </a:r>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22</a:t>
            </a:fld>
            <a:endParaRPr dirty="0"/>
          </a:p>
        </p:txBody>
      </p:sp>
      <p:sp>
        <p:nvSpPr>
          <p:cNvPr id="13" name="タイトル 2"/>
          <p:cNvSpPr>
            <a:spLocks noGrp="1"/>
          </p:cNvSpPr>
          <p:nvPr>
            <p:ph type="title"/>
          </p:nvPr>
        </p:nvSpPr>
        <p:spPr/>
        <p:txBody>
          <a:bodyPr/>
          <a:lstStyle/>
          <a:p>
            <a:r>
              <a:rPr kumimoji="1" lang="en-US" altLang="ja-JP" dirty="0"/>
              <a:t>6</a:t>
            </a:r>
            <a:r>
              <a:rPr kumimoji="1" lang="en-US" altLang="ja-JP" dirty="0" smtClean="0"/>
              <a:t>. </a:t>
            </a:r>
            <a:r>
              <a:rPr kumimoji="1" lang="ja-JP" altLang="en-US" dirty="0" smtClean="0"/>
              <a:t>改善効果</a:t>
            </a:r>
            <a:endParaRPr kumimoji="1" lang="ja-JP" altLang="en-US" dirty="0"/>
          </a:p>
        </p:txBody>
      </p:sp>
      <p:sp>
        <p:nvSpPr>
          <p:cNvPr id="2" name="テキスト ボックス 1">
            <a:extLst>
              <a:ext uri="{FF2B5EF4-FFF2-40B4-BE49-F238E27FC236}">
                <a16:creationId xmlns:a16="http://schemas.microsoft.com/office/drawing/2014/main" id="{ED76D245-A5F5-F34A-5D40-88DF7A12CCE9}"/>
              </a:ext>
            </a:extLst>
          </p:cNvPr>
          <p:cNvSpPr txBox="1"/>
          <p:nvPr/>
        </p:nvSpPr>
        <p:spPr>
          <a:xfrm>
            <a:off x="954000" y="1312392"/>
            <a:ext cx="4609402" cy="369332"/>
          </a:xfrm>
          <a:prstGeom prst="rect">
            <a:avLst/>
          </a:prstGeom>
          <a:noFill/>
        </p:spPr>
        <p:txBody>
          <a:bodyPr wrap="square" rtlCol="0">
            <a:spAutoFit/>
          </a:bodyPr>
          <a:lstStyle/>
          <a:p>
            <a:pPr marL="285750" indent="-285750">
              <a:buClr>
                <a:schemeClr val="bg2"/>
              </a:buClr>
              <a:buFont typeface="Arial" panose="020B0604020202020204" pitchFamily="34" charset="0"/>
              <a:buChar char="•"/>
            </a:pPr>
            <a:r>
              <a:rPr kumimoji="1" lang="en-US" altLang="ja-JP" sz="1800" dirty="0">
                <a:latin typeface="ＭＳ Ｐゴシック" panose="020B0600070205080204" pitchFamily="50" charset="-128"/>
                <a:ea typeface="ＭＳ Ｐゴシック" panose="020B0600070205080204" pitchFamily="50" charset="-128"/>
              </a:rPr>
              <a:t>KCBS</a:t>
            </a:r>
            <a:r>
              <a:rPr kumimoji="1" lang="ja-JP" altLang="en-US" sz="1800" dirty="0">
                <a:latin typeface="ＭＳ Ｐゴシック" panose="020B0600070205080204" pitchFamily="50" charset="-128"/>
                <a:ea typeface="ＭＳ Ｐゴシック" panose="020B0600070205080204" pitchFamily="50" charset="-128"/>
              </a:rPr>
              <a:t>事業部の年間削減経費を計算</a:t>
            </a:r>
            <a:endParaRPr kumimoji="1" lang="en-US" altLang="ja-JP" sz="1800" dirty="0">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983156AD-4CF6-0EFB-74FC-902E6F459A7B}"/>
              </a:ext>
            </a:extLst>
          </p:cNvPr>
          <p:cNvSpPr txBox="1"/>
          <p:nvPr/>
        </p:nvSpPr>
        <p:spPr>
          <a:xfrm>
            <a:off x="954001" y="943391"/>
            <a:ext cx="271322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ＭＳ Ｐゴシック" panose="020B0600070205080204" pitchFamily="50" charset="-128"/>
                <a:ea typeface="ＭＳ Ｐゴシック" panose="020B0600070205080204" pitchFamily="50" charset="-128"/>
              </a:rPr>
              <a:t>改善効果を算出</a:t>
            </a:r>
          </a:p>
        </p:txBody>
      </p:sp>
      <p:grpSp>
        <p:nvGrpSpPr>
          <p:cNvPr id="39" name="グループ化 38">
            <a:extLst>
              <a:ext uri="{FF2B5EF4-FFF2-40B4-BE49-F238E27FC236}">
                <a16:creationId xmlns:a16="http://schemas.microsoft.com/office/drawing/2014/main" id="{EEB38B80-6CA2-EF9A-8968-21626D502FC5}"/>
              </a:ext>
            </a:extLst>
          </p:cNvPr>
          <p:cNvGrpSpPr/>
          <p:nvPr/>
        </p:nvGrpSpPr>
        <p:grpSpPr>
          <a:xfrm>
            <a:off x="1242754" y="2776144"/>
            <a:ext cx="6630711" cy="734766"/>
            <a:chOff x="1242754" y="2629831"/>
            <a:chExt cx="6630711" cy="734766"/>
          </a:xfrm>
        </p:grpSpPr>
        <p:sp>
          <p:nvSpPr>
            <p:cNvPr id="16" name="正方形/長方形 15">
              <a:extLst>
                <a:ext uri="{FF2B5EF4-FFF2-40B4-BE49-F238E27FC236}">
                  <a16:creationId xmlns:a16="http://schemas.microsoft.com/office/drawing/2014/main" id="{0F8EB600-81F7-8CFB-0783-59AF3E738F6C}"/>
                </a:ext>
              </a:extLst>
            </p:cNvPr>
            <p:cNvSpPr/>
            <p:nvPr/>
          </p:nvSpPr>
          <p:spPr>
            <a:xfrm>
              <a:off x="6173464" y="3002656"/>
              <a:ext cx="1091326"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n-ea"/>
              </a:endParaRPr>
            </a:p>
          </p:txBody>
        </p:sp>
        <p:sp>
          <p:nvSpPr>
            <p:cNvPr id="9" name="テキスト ボックス 8">
              <a:extLst>
                <a:ext uri="{FF2B5EF4-FFF2-40B4-BE49-F238E27FC236}">
                  <a16:creationId xmlns:a16="http://schemas.microsoft.com/office/drawing/2014/main" id="{8788DA3B-D8F1-5395-1CC9-E7708F0AEDB0}"/>
                </a:ext>
              </a:extLst>
            </p:cNvPr>
            <p:cNvSpPr txBox="1"/>
            <p:nvPr/>
          </p:nvSpPr>
          <p:spPr>
            <a:xfrm>
              <a:off x="1242754" y="2964487"/>
              <a:ext cx="6630711" cy="400110"/>
            </a:xfrm>
            <a:prstGeom prst="rect">
              <a:avLst/>
            </a:prstGeom>
            <a:noFill/>
          </p:spPr>
          <p:txBody>
            <a:bodyPr wrap="square" rtlCol="0">
              <a:spAutoFit/>
            </a:bodyPr>
            <a:lstStyle/>
            <a:p>
              <a:r>
                <a:rPr kumimoji="1" lang="en-US" altLang="ja-JP" sz="2000" dirty="0">
                  <a:latin typeface="+mn-ea"/>
                  <a:ea typeface="+mn-ea"/>
                </a:rPr>
                <a:t>75.04</a:t>
              </a:r>
              <a:r>
                <a:rPr kumimoji="1" lang="ja-JP" altLang="en-US" sz="2000" dirty="0">
                  <a:latin typeface="+mn-ea"/>
                  <a:ea typeface="+mn-ea"/>
                </a:rPr>
                <a:t>時間</a:t>
              </a:r>
              <a:r>
                <a:rPr kumimoji="1" lang="en-US" altLang="ja-JP" sz="2000" dirty="0" smtClean="0">
                  <a:latin typeface="+mn-ea"/>
                  <a:ea typeface="+mn-ea"/>
                </a:rPr>
                <a:t>×4650</a:t>
              </a:r>
              <a:r>
                <a:rPr kumimoji="1" lang="ja-JP" altLang="en-US" sz="2000" dirty="0">
                  <a:latin typeface="+mn-ea"/>
                  <a:ea typeface="+mn-ea"/>
                </a:rPr>
                <a:t>円</a:t>
              </a:r>
              <a:r>
                <a:rPr kumimoji="1" lang="en-US" altLang="ja-JP" sz="2000" dirty="0">
                  <a:latin typeface="+mn-ea"/>
                  <a:ea typeface="+mn-ea"/>
                </a:rPr>
                <a:t>/</a:t>
              </a:r>
              <a:r>
                <a:rPr kumimoji="1" lang="ja-JP" altLang="en-US" sz="2000" dirty="0">
                  <a:latin typeface="+mn-ea"/>
                  <a:ea typeface="+mn-ea"/>
                </a:rPr>
                <a:t>時間</a:t>
              </a:r>
              <a:r>
                <a:rPr kumimoji="1" lang="en-US" altLang="ja-JP" sz="2000" dirty="0">
                  <a:latin typeface="+mn-ea"/>
                  <a:ea typeface="+mn-ea"/>
                </a:rPr>
                <a:t>(20</a:t>
              </a:r>
              <a:r>
                <a:rPr kumimoji="1" lang="ja-JP" altLang="en-US" sz="2000" dirty="0">
                  <a:latin typeface="+mn-ea"/>
                  <a:ea typeface="+mn-ea"/>
                </a:rPr>
                <a:t>日稼働の賃率</a:t>
              </a:r>
              <a:r>
                <a:rPr kumimoji="1" lang="en-US" altLang="ja-JP" sz="2000" dirty="0">
                  <a:latin typeface="+mn-ea"/>
                  <a:ea typeface="+mn-ea"/>
                </a:rPr>
                <a:t>)= </a:t>
              </a:r>
              <a:r>
                <a:rPr kumimoji="1" lang="en-US" altLang="ja-JP" sz="2000" dirty="0" smtClean="0">
                  <a:latin typeface="+mn-ea"/>
                  <a:ea typeface="+mn-ea"/>
                </a:rPr>
                <a:t>348,936</a:t>
              </a:r>
              <a:r>
                <a:rPr kumimoji="1" lang="ja-JP" altLang="en-US" sz="2000" dirty="0" smtClean="0">
                  <a:latin typeface="+mn-ea"/>
                  <a:ea typeface="+mn-ea"/>
                </a:rPr>
                <a:t>円</a:t>
              </a:r>
              <a:endParaRPr kumimoji="1" lang="ja-JP" altLang="en-US" sz="2000" dirty="0">
                <a:latin typeface="+mn-ea"/>
                <a:ea typeface="+mn-ea"/>
              </a:endParaRPr>
            </a:p>
          </p:txBody>
        </p:sp>
        <p:sp>
          <p:nvSpPr>
            <p:cNvPr id="8" name="テキスト ボックス 7">
              <a:extLst>
                <a:ext uri="{FF2B5EF4-FFF2-40B4-BE49-F238E27FC236}">
                  <a16:creationId xmlns:a16="http://schemas.microsoft.com/office/drawing/2014/main" id="{A1C5B0CF-191E-3F12-52EF-4496F82920AE}"/>
                </a:ext>
              </a:extLst>
            </p:cNvPr>
            <p:cNvSpPr txBox="1"/>
            <p:nvPr/>
          </p:nvSpPr>
          <p:spPr>
            <a:xfrm>
              <a:off x="1242755" y="2629831"/>
              <a:ext cx="5639307" cy="369332"/>
            </a:xfrm>
            <a:prstGeom prst="rect">
              <a:avLst/>
            </a:prstGeom>
            <a:noFill/>
          </p:spPr>
          <p:txBody>
            <a:bodyPr wrap="square" rtlCol="0">
              <a:spAutoFit/>
            </a:bodyPr>
            <a:lstStyle/>
            <a:p>
              <a:r>
                <a:rPr kumimoji="1" lang="ja-JP" altLang="en-US" sz="1800" dirty="0" smtClean="0">
                  <a:latin typeface="+mn-ea"/>
                  <a:ea typeface="+mn-ea"/>
                </a:rPr>
                <a:t>削減</a:t>
              </a:r>
              <a:r>
                <a:rPr kumimoji="1" lang="ja-JP" altLang="en-US" sz="1800" dirty="0">
                  <a:latin typeface="+mn-ea"/>
                  <a:ea typeface="+mn-ea"/>
                </a:rPr>
                <a:t>時間を金額として算出すると、</a:t>
              </a:r>
            </a:p>
          </p:txBody>
        </p:sp>
      </p:grpSp>
      <p:grpSp>
        <p:nvGrpSpPr>
          <p:cNvPr id="40" name="グループ化 39">
            <a:extLst>
              <a:ext uri="{FF2B5EF4-FFF2-40B4-BE49-F238E27FC236}">
                <a16:creationId xmlns:a16="http://schemas.microsoft.com/office/drawing/2014/main" id="{DA8116E5-5696-ED7D-F602-CDBB8203B5C4}"/>
              </a:ext>
            </a:extLst>
          </p:cNvPr>
          <p:cNvGrpSpPr/>
          <p:nvPr/>
        </p:nvGrpSpPr>
        <p:grpSpPr>
          <a:xfrm>
            <a:off x="1242754" y="3827835"/>
            <a:ext cx="6633082" cy="743006"/>
            <a:chOff x="1242755" y="3531566"/>
            <a:chExt cx="6633082" cy="743006"/>
          </a:xfrm>
        </p:grpSpPr>
        <p:sp>
          <p:nvSpPr>
            <p:cNvPr id="27" name="正方形/長方形 26">
              <a:extLst>
                <a:ext uri="{FF2B5EF4-FFF2-40B4-BE49-F238E27FC236}">
                  <a16:creationId xmlns:a16="http://schemas.microsoft.com/office/drawing/2014/main" id="{529F38F3-4360-368F-AA81-B7E5714BC02C}"/>
                </a:ext>
              </a:extLst>
            </p:cNvPr>
            <p:cNvSpPr/>
            <p:nvPr/>
          </p:nvSpPr>
          <p:spPr>
            <a:xfrm>
              <a:off x="3492926" y="3922153"/>
              <a:ext cx="1512463" cy="33116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n-ea"/>
              </a:endParaRPr>
            </a:p>
          </p:txBody>
        </p:sp>
        <p:sp>
          <p:nvSpPr>
            <p:cNvPr id="19" name="テキスト ボックス 18">
              <a:extLst>
                <a:ext uri="{FF2B5EF4-FFF2-40B4-BE49-F238E27FC236}">
                  <a16:creationId xmlns:a16="http://schemas.microsoft.com/office/drawing/2014/main" id="{F82236C3-E03F-53CD-B0BA-CC9742039D83}"/>
                </a:ext>
              </a:extLst>
            </p:cNvPr>
            <p:cNvSpPr txBox="1"/>
            <p:nvPr/>
          </p:nvSpPr>
          <p:spPr>
            <a:xfrm>
              <a:off x="1245126" y="3874462"/>
              <a:ext cx="6630711" cy="400110"/>
            </a:xfrm>
            <a:prstGeom prst="rect">
              <a:avLst/>
            </a:prstGeom>
            <a:noFill/>
          </p:spPr>
          <p:txBody>
            <a:bodyPr wrap="square" rtlCol="0">
              <a:spAutoFit/>
            </a:bodyPr>
            <a:lstStyle/>
            <a:p>
              <a:r>
                <a:rPr kumimoji="1" lang="en-US" altLang="ja-JP" sz="2000" dirty="0">
                  <a:latin typeface="+mn-ea"/>
                  <a:ea typeface="+mn-ea"/>
                </a:rPr>
                <a:t>348,936</a:t>
              </a:r>
              <a:r>
                <a:rPr kumimoji="1" lang="ja-JP" altLang="en-US" sz="2000" dirty="0">
                  <a:latin typeface="+mn-ea"/>
                  <a:ea typeface="+mn-ea"/>
                </a:rPr>
                <a:t>円</a:t>
              </a:r>
              <a:r>
                <a:rPr kumimoji="1" lang="en-US" altLang="ja-JP" sz="2000" dirty="0">
                  <a:latin typeface="+mn-ea"/>
                  <a:ea typeface="+mn-ea"/>
                </a:rPr>
                <a:t>×591</a:t>
              </a:r>
              <a:r>
                <a:rPr kumimoji="1" lang="ja-JP" altLang="en-US" sz="2000" dirty="0">
                  <a:latin typeface="+mn-ea"/>
                  <a:ea typeface="+mn-ea"/>
                </a:rPr>
                <a:t>人</a:t>
              </a:r>
              <a:r>
                <a:rPr kumimoji="1" lang="en-US" altLang="ja-JP" sz="2000" dirty="0">
                  <a:latin typeface="+mn-ea"/>
                  <a:ea typeface="+mn-ea"/>
                </a:rPr>
                <a:t>=</a:t>
              </a:r>
              <a:r>
                <a:rPr kumimoji="1" lang="ja-JP" altLang="en-US" sz="2000" dirty="0">
                  <a:latin typeface="+mn-ea"/>
                  <a:ea typeface="+mn-ea"/>
                </a:rPr>
                <a:t> </a:t>
              </a:r>
              <a:r>
                <a:rPr kumimoji="1" lang="en-US" altLang="ja-JP" sz="2000" dirty="0">
                  <a:latin typeface="+mn-ea"/>
                  <a:ea typeface="+mn-ea"/>
                </a:rPr>
                <a:t>206,221,176</a:t>
              </a:r>
              <a:r>
                <a:rPr kumimoji="1" lang="ja-JP" altLang="en-US" sz="2000" dirty="0">
                  <a:latin typeface="+mn-ea"/>
                  <a:ea typeface="+mn-ea"/>
                </a:rPr>
                <a:t>円</a:t>
              </a:r>
            </a:p>
          </p:txBody>
        </p:sp>
        <p:sp>
          <p:nvSpPr>
            <p:cNvPr id="17" name="テキスト ボックス 16">
              <a:extLst>
                <a:ext uri="{FF2B5EF4-FFF2-40B4-BE49-F238E27FC236}">
                  <a16:creationId xmlns:a16="http://schemas.microsoft.com/office/drawing/2014/main" id="{5D109EF0-28AB-DCBB-1281-2D1A9935CC52}"/>
                </a:ext>
              </a:extLst>
            </p:cNvPr>
            <p:cNvSpPr txBox="1"/>
            <p:nvPr/>
          </p:nvSpPr>
          <p:spPr>
            <a:xfrm>
              <a:off x="1242755" y="3531566"/>
              <a:ext cx="5639307" cy="369332"/>
            </a:xfrm>
            <a:prstGeom prst="rect">
              <a:avLst/>
            </a:prstGeom>
            <a:noFill/>
          </p:spPr>
          <p:txBody>
            <a:bodyPr wrap="square" rtlCol="0">
              <a:spAutoFit/>
            </a:bodyPr>
            <a:lstStyle/>
            <a:p>
              <a:r>
                <a:rPr kumimoji="1" lang="en-US" altLang="ja-JP" sz="1800" dirty="0">
                  <a:latin typeface="+mn-ea"/>
                  <a:ea typeface="+mn-ea"/>
                </a:rPr>
                <a:t>KCBS</a:t>
              </a:r>
              <a:r>
                <a:rPr kumimoji="1" lang="ja-JP" altLang="en-US" sz="1800" dirty="0">
                  <a:latin typeface="+mn-ea"/>
                  <a:ea typeface="+mn-ea"/>
                </a:rPr>
                <a:t>事業部全体の金額を算出すると、</a:t>
              </a:r>
            </a:p>
          </p:txBody>
        </p:sp>
      </p:grpSp>
      <p:grpSp>
        <p:nvGrpSpPr>
          <p:cNvPr id="21" name="グループ化 20">
            <a:extLst>
              <a:ext uri="{FF2B5EF4-FFF2-40B4-BE49-F238E27FC236}">
                <a16:creationId xmlns:a16="http://schemas.microsoft.com/office/drawing/2014/main" id="{E33DBD6D-71D7-015B-DD8B-6B114E0381CF}"/>
              </a:ext>
            </a:extLst>
          </p:cNvPr>
          <p:cNvGrpSpPr/>
          <p:nvPr/>
        </p:nvGrpSpPr>
        <p:grpSpPr>
          <a:xfrm>
            <a:off x="1247834" y="4950984"/>
            <a:ext cx="7976002" cy="1365688"/>
            <a:chOff x="1865583" y="4811736"/>
            <a:chExt cx="7416000" cy="1365688"/>
          </a:xfrm>
        </p:grpSpPr>
        <p:sp>
          <p:nvSpPr>
            <p:cNvPr id="22" name="正方形/長方形 21">
              <a:extLst>
                <a:ext uri="{FF2B5EF4-FFF2-40B4-BE49-F238E27FC236}">
                  <a16:creationId xmlns:a16="http://schemas.microsoft.com/office/drawing/2014/main" id="{E734E4AE-BC2C-9F4F-913D-B614683D008D}"/>
                </a:ext>
              </a:extLst>
            </p:cNvPr>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9" name="テキスト ボックス 28">
              <a:extLst>
                <a:ext uri="{FF2B5EF4-FFF2-40B4-BE49-F238E27FC236}">
                  <a16:creationId xmlns:a16="http://schemas.microsoft.com/office/drawing/2014/main" id="{A9EB972D-37F7-18A5-D1D2-02A5F2522DBA}"/>
                </a:ext>
              </a:extLst>
            </p:cNvPr>
            <p:cNvSpPr txBox="1"/>
            <p:nvPr/>
          </p:nvSpPr>
          <p:spPr>
            <a:xfrm>
              <a:off x="1899616" y="5258878"/>
              <a:ext cx="7381967" cy="461665"/>
            </a:xfrm>
            <a:prstGeom prst="rect">
              <a:avLst/>
            </a:prstGeom>
            <a:noFill/>
          </p:spPr>
          <p:txBody>
            <a:bodyPr wrap="square" rtlCol="0">
              <a:spAutoFit/>
            </a:bodyPr>
            <a:lstStyle/>
            <a:p>
              <a:r>
                <a:rPr kumimoji="1" lang="en-US" altLang="ja-JP" sz="2400" dirty="0">
                  <a:solidFill>
                    <a:schemeClr val="tx1">
                      <a:lumMod val="85000"/>
                      <a:lumOff val="15000"/>
                    </a:schemeClr>
                  </a:solidFill>
                  <a:latin typeface="+mn-ea"/>
                  <a:ea typeface="+mn-ea"/>
                </a:rPr>
                <a:t>KCBS</a:t>
              </a:r>
              <a:r>
                <a:rPr kumimoji="1" lang="ja-JP" altLang="en-US" sz="2400" dirty="0">
                  <a:solidFill>
                    <a:schemeClr val="tx1">
                      <a:lumMod val="85000"/>
                      <a:lumOff val="15000"/>
                    </a:schemeClr>
                  </a:solidFill>
                  <a:latin typeface="+mn-ea"/>
                  <a:ea typeface="+mn-ea"/>
                </a:rPr>
                <a:t>事業部全体で</a:t>
              </a:r>
              <a:r>
                <a:rPr kumimoji="1" lang="ja-JP" altLang="en-US" sz="2400" dirty="0">
                  <a:solidFill>
                    <a:srgbClr val="FF0000"/>
                  </a:solidFill>
                  <a:highlight>
                    <a:srgbClr val="CADCF2"/>
                  </a:highlight>
                  <a:latin typeface="+mn-ea"/>
                  <a:ea typeface="+mn-ea"/>
                </a:rPr>
                <a:t>年間約</a:t>
              </a:r>
              <a:r>
                <a:rPr kumimoji="1" lang="en-US" altLang="ja-JP" sz="2400" dirty="0">
                  <a:solidFill>
                    <a:srgbClr val="FF0000"/>
                  </a:solidFill>
                  <a:highlight>
                    <a:srgbClr val="CADCF2"/>
                  </a:highlight>
                  <a:latin typeface="+mn-ea"/>
                  <a:ea typeface="+mn-ea"/>
                </a:rPr>
                <a:t>2</a:t>
              </a:r>
              <a:r>
                <a:rPr kumimoji="1" lang="ja-JP" altLang="en-US" sz="2400" dirty="0">
                  <a:solidFill>
                    <a:srgbClr val="FF0000"/>
                  </a:solidFill>
                  <a:highlight>
                    <a:srgbClr val="CADCF2"/>
                  </a:highlight>
                  <a:latin typeface="+mn-ea"/>
                  <a:ea typeface="+mn-ea"/>
                </a:rPr>
                <a:t>億円</a:t>
              </a:r>
              <a:r>
                <a:rPr kumimoji="1" lang="ja-JP" altLang="en-US" sz="2400" dirty="0">
                  <a:solidFill>
                    <a:schemeClr val="tx1">
                      <a:lumMod val="85000"/>
                      <a:lumOff val="15000"/>
                    </a:schemeClr>
                  </a:solidFill>
                  <a:latin typeface="+mn-ea"/>
                  <a:ea typeface="+mn-ea"/>
                </a:rPr>
                <a:t>の削減効果が見込める</a:t>
              </a:r>
            </a:p>
          </p:txBody>
        </p:sp>
      </p:grpSp>
    </p:spTree>
    <p:extLst>
      <p:ext uri="{BB962C8B-B14F-4D97-AF65-F5344CB8AC3E}">
        <p14:creationId xmlns:p14="http://schemas.microsoft.com/office/powerpoint/2010/main" val="3187252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23</a:t>
            </a:fld>
            <a:endParaRPr dirty="0"/>
          </a:p>
        </p:txBody>
      </p:sp>
      <p:sp>
        <p:nvSpPr>
          <p:cNvPr id="13" name="タイトル 2"/>
          <p:cNvSpPr>
            <a:spLocks noGrp="1"/>
          </p:cNvSpPr>
          <p:nvPr>
            <p:ph type="title"/>
          </p:nvPr>
        </p:nvSpPr>
        <p:spPr/>
        <p:txBody>
          <a:bodyPr/>
          <a:lstStyle/>
          <a:p>
            <a:r>
              <a:rPr kumimoji="1" lang="en-US" altLang="ja-JP" dirty="0" smtClean="0"/>
              <a:t>7. </a:t>
            </a:r>
            <a:r>
              <a:rPr kumimoji="1" lang="ja-JP" altLang="en-US" dirty="0" smtClean="0"/>
              <a:t>課題分析</a:t>
            </a:r>
            <a:endParaRPr kumimoji="1" lang="ja-JP" altLang="en-US" dirty="0"/>
          </a:p>
        </p:txBody>
      </p:sp>
      <p:sp>
        <p:nvSpPr>
          <p:cNvPr id="5" name="テキスト ボックス 4"/>
          <p:cNvSpPr txBox="1"/>
          <p:nvPr/>
        </p:nvSpPr>
        <p:spPr>
          <a:xfrm>
            <a:off x="954001" y="4105204"/>
            <a:ext cx="7750385" cy="646331"/>
          </a:xfrm>
          <a:prstGeom prst="rect">
            <a:avLst/>
          </a:prstGeom>
          <a:noFill/>
        </p:spPr>
        <p:txBody>
          <a:bodyPr wrap="square" rtlCol="0">
            <a:spAutoFit/>
          </a:bodyPr>
          <a:lstStyle/>
          <a:p>
            <a:r>
              <a:rPr kumimoji="1" lang="ja-JP" altLang="en-US" sz="1800" dirty="0" smtClean="0">
                <a:solidFill>
                  <a:schemeClr val="tx1"/>
                </a:solidFill>
                <a:latin typeface="ＭＳ Ｐゴシック" panose="020B0600070205080204" pitchFamily="50" charset="-128"/>
                <a:ea typeface="ＭＳ Ｐゴシック" panose="020B0600070205080204" pitchFamily="50" charset="-128"/>
              </a:rPr>
              <a:t>アプリ未使用時に対し、アプリ</a:t>
            </a:r>
            <a:r>
              <a:rPr kumimoji="1" lang="ja-JP" altLang="en-US" sz="1800" dirty="0">
                <a:solidFill>
                  <a:schemeClr val="tx1"/>
                </a:solidFill>
                <a:latin typeface="ＭＳ Ｐゴシック" panose="020B0600070205080204" pitchFamily="50" charset="-128"/>
                <a:ea typeface="ＭＳ Ｐゴシック" panose="020B0600070205080204" pitchFamily="50" charset="-128"/>
              </a:rPr>
              <a:t>使用</a:t>
            </a:r>
            <a:r>
              <a:rPr kumimoji="1" lang="ja-JP" altLang="en-US" sz="1800" dirty="0" smtClean="0">
                <a:solidFill>
                  <a:schemeClr val="tx1"/>
                </a:solidFill>
                <a:latin typeface="ＭＳ Ｐゴシック" panose="020B0600070205080204" pitchFamily="50" charset="-128"/>
                <a:ea typeface="ＭＳ Ｐゴシック" panose="020B0600070205080204" pitchFamily="50" charset="-128"/>
              </a:rPr>
              <a:t>時の方が、検索時間が長くなることや</a:t>
            </a:r>
            <a:endParaRPr kumimoji="1" lang="en-US" altLang="ja-JP" sz="18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1800" dirty="0" smtClean="0">
                <a:solidFill>
                  <a:schemeClr val="tx1"/>
                </a:solidFill>
                <a:latin typeface="ＭＳ Ｐゴシック" panose="020B0600070205080204" pitchFamily="50" charset="-128"/>
                <a:ea typeface="ＭＳ Ｐゴシック" panose="020B0600070205080204" pitchFamily="50" charset="-128"/>
              </a:rPr>
              <a:t>検索結果が誤っていることがあった</a:t>
            </a:r>
            <a:r>
              <a:rPr kumimoji="1" lang="en-US" altLang="ja-JP" sz="1800" dirty="0">
                <a:solidFill>
                  <a:schemeClr val="tx1"/>
                </a:solidFill>
                <a:latin typeface="ＭＳ Ｐゴシック" panose="020B0600070205080204" pitchFamily="50" charset="-128"/>
                <a:ea typeface="ＭＳ Ｐゴシック" panose="020B0600070205080204" pitchFamily="50" charset="-128"/>
              </a:rPr>
              <a:t>…</a:t>
            </a:r>
          </a:p>
        </p:txBody>
      </p:sp>
      <p:sp>
        <p:nvSpPr>
          <p:cNvPr id="10" name="テキスト ボックス 9">
            <a:extLst>
              <a:ext uri="{FF2B5EF4-FFF2-40B4-BE49-F238E27FC236}">
                <a16:creationId xmlns:a16="http://schemas.microsoft.com/office/drawing/2014/main" id="{983156AD-4CF6-0EFB-74FC-902E6F459A7B}"/>
              </a:ext>
            </a:extLst>
          </p:cNvPr>
          <p:cNvSpPr txBox="1"/>
          <p:nvPr/>
        </p:nvSpPr>
        <p:spPr>
          <a:xfrm>
            <a:off x="954000" y="943391"/>
            <a:ext cx="384659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a:latin typeface="ＭＳ Ｐゴシック" panose="020B0600070205080204" pitchFamily="50" charset="-128"/>
                <a:ea typeface="ＭＳ Ｐゴシック" panose="020B0600070205080204" pitchFamily="50" charset="-128"/>
              </a:rPr>
              <a:t>検証結果（検索結果</a:t>
            </a:r>
            <a:r>
              <a:rPr kumimoji="1" lang="ja-JP" altLang="en-US" sz="1800" dirty="0" smtClean="0">
                <a:latin typeface="ＭＳ Ｐゴシック" panose="020B0600070205080204" pitchFamily="50" charset="-128"/>
                <a:ea typeface="ＭＳ Ｐゴシック" panose="020B0600070205080204" pitchFamily="50" charset="-128"/>
              </a:rPr>
              <a:t>の精度）</a:t>
            </a:r>
            <a:endParaRPr kumimoji="1" lang="ja-JP" altLang="en-US" sz="1800" dirty="0">
              <a:latin typeface="ＭＳ Ｐゴシック" panose="020B0600070205080204" pitchFamily="50" charset="-128"/>
              <a:ea typeface="ＭＳ Ｐゴシック" panose="020B0600070205080204" pitchFamily="50" charset="-128"/>
            </a:endParaRPr>
          </a:p>
        </p:txBody>
      </p:sp>
      <p:graphicFrame>
        <p:nvGraphicFramePr>
          <p:cNvPr id="14" name="表 13">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247112511"/>
              </p:ext>
            </p:extLst>
          </p:nvPr>
        </p:nvGraphicFramePr>
        <p:xfrm>
          <a:off x="954001" y="2003928"/>
          <a:ext cx="4391721" cy="1737360"/>
        </p:xfrm>
        <a:graphic>
          <a:graphicData uri="http://schemas.openxmlformats.org/drawingml/2006/table">
            <a:tbl>
              <a:tblPr firstRow="1" firstCol="1" bandRow="1">
                <a:tableStyleId>{2D5ABB26-0587-4C30-8999-92F81FD0307C}</a:tableStyleId>
              </a:tblPr>
              <a:tblGrid>
                <a:gridCol w="1640811">
                  <a:extLst>
                    <a:ext uri="{9D8B030D-6E8A-4147-A177-3AD203B41FA5}">
                      <a16:colId xmlns:a16="http://schemas.microsoft.com/office/drawing/2014/main" val="469212709"/>
                    </a:ext>
                  </a:extLst>
                </a:gridCol>
                <a:gridCol w="1375455">
                  <a:extLst>
                    <a:ext uri="{9D8B030D-6E8A-4147-A177-3AD203B41FA5}">
                      <a16:colId xmlns:a16="http://schemas.microsoft.com/office/drawing/2014/main" val="452922235"/>
                    </a:ext>
                  </a:extLst>
                </a:gridCol>
                <a:gridCol w="1375455">
                  <a:extLst>
                    <a:ext uri="{9D8B030D-6E8A-4147-A177-3AD203B41FA5}">
                      <a16:colId xmlns:a16="http://schemas.microsoft.com/office/drawing/2014/main" val="1037137930"/>
                    </a:ext>
                  </a:extLst>
                </a:gridCol>
              </a:tblGrid>
              <a:tr h="215549">
                <a:tc rowSpan="2">
                  <a:txBody>
                    <a:bodyPr/>
                    <a:lstStyle/>
                    <a:p>
                      <a:pPr algn="l"/>
                      <a:r>
                        <a:rPr lang="ja-JP" sz="1300" kern="100" dirty="0">
                          <a:solidFill>
                            <a:schemeClr val="bg1"/>
                          </a:solidFill>
                          <a:effectLst/>
                          <a:latin typeface="+mn-ea"/>
                          <a:ea typeface="+mn-ea"/>
                        </a:rPr>
                        <a:t>場面別検証内容</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sz="1300" kern="100" dirty="0">
                          <a:solidFill>
                            <a:schemeClr val="bg1"/>
                          </a:solidFill>
                          <a:effectLst/>
                          <a:latin typeface="+mn-ea"/>
                          <a:ea typeface="+mn-ea"/>
                        </a:rPr>
                        <a:t>１件当たりの検索に費やした時間（分）</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215549">
                <a:tc vMerge="1">
                  <a:txBody>
                    <a:bodyPr/>
                    <a:lstStyle/>
                    <a:p>
                      <a:endParaRPr kumimoji="1" lang="ja-JP" altLang="en-US"/>
                    </a:p>
                  </a:txBody>
                  <a:tcPr/>
                </a:tc>
                <a:tc>
                  <a:txBody>
                    <a:bodyPr/>
                    <a:lstStyle/>
                    <a:p>
                      <a:pPr algn="ctr"/>
                      <a:r>
                        <a:rPr lang="ja-JP" sz="1300" kern="100" dirty="0">
                          <a:solidFill>
                            <a:schemeClr val="bg1"/>
                          </a:solidFill>
                          <a:effectLst/>
                          <a:latin typeface="+mn-ea"/>
                          <a:ea typeface="+mn-ea"/>
                        </a:rPr>
                        <a:t>アプリ使用</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300" kern="100" dirty="0">
                          <a:solidFill>
                            <a:schemeClr val="bg1"/>
                          </a:solidFill>
                          <a:effectLst/>
                          <a:latin typeface="+mn-ea"/>
                          <a:ea typeface="+mn-ea"/>
                        </a:rPr>
                        <a:t>アプリ未使用</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215549">
                <a:tc>
                  <a:txBody>
                    <a:bodyPr/>
                    <a:lstStyle/>
                    <a:p>
                      <a:pPr indent="133350" algn="l"/>
                      <a:r>
                        <a:rPr lang="ja-JP" sz="1300" kern="100" dirty="0">
                          <a:solidFill>
                            <a:schemeClr val="bg1"/>
                          </a:solidFill>
                          <a:effectLst/>
                          <a:latin typeface="+mn-ea"/>
                          <a:ea typeface="+mn-ea"/>
                        </a:rPr>
                        <a:t>全体</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300" b="0" kern="100" dirty="0">
                          <a:solidFill>
                            <a:schemeClr val="tx1">
                              <a:lumMod val="65000"/>
                              <a:lumOff val="35000"/>
                            </a:schemeClr>
                          </a:solidFill>
                          <a:effectLst/>
                          <a:latin typeface="+mn-ea"/>
                          <a:ea typeface="+mn-ea"/>
                        </a:rPr>
                        <a:t>1.18</a:t>
                      </a:r>
                      <a:endParaRPr lang="ja-JP" sz="1300" b="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a:solidFill>
                            <a:schemeClr val="tx1">
                              <a:lumMod val="65000"/>
                              <a:lumOff val="35000"/>
                            </a:schemeClr>
                          </a:solidFill>
                          <a:effectLst/>
                          <a:latin typeface="+mn-ea"/>
                          <a:ea typeface="+mn-ea"/>
                        </a:rPr>
                        <a:t>1.55</a:t>
                      </a:r>
                      <a:endParaRPr lang="ja-JP" sz="1300" b="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215549">
                <a:tc>
                  <a:txBody>
                    <a:bodyPr/>
                    <a:lstStyle/>
                    <a:p>
                      <a:pPr indent="133350" algn="l"/>
                      <a:r>
                        <a:rPr lang="ja-JP" sz="1300" kern="100" dirty="0">
                          <a:solidFill>
                            <a:schemeClr val="bg1"/>
                          </a:solidFill>
                          <a:effectLst/>
                          <a:latin typeface="+mn-ea"/>
                          <a:ea typeface="+mn-ea"/>
                        </a:rPr>
                        <a:t>案件関連</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300" kern="100" dirty="0">
                          <a:solidFill>
                            <a:schemeClr val="tx1">
                              <a:lumMod val="65000"/>
                              <a:lumOff val="35000"/>
                            </a:schemeClr>
                          </a:solidFill>
                          <a:effectLst/>
                          <a:latin typeface="+mn-ea"/>
                          <a:ea typeface="+mn-ea"/>
                        </a:rPr>
                        <a:t>1.08</a:t>
                      </a:r>
                      <a:endParaRPr lang="ja-JP" sz="130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300" kern="100" dirty="0">
                          <a:solidFill>
                            <a:schemeClr val="tx1">
                              <a:lumMod val="65000"/>
                              <a:lumOff val="35000"/>
                            </a:schemeClr>
                          </a:solidFill>
                          <a:effectLst/>
                          <a:latin typeface="+mn-ea"/>
                          <a:ea typeface="+mn-ea"/>
                        </a:rPr>
                        <a:t>1.72</a:t>
                      </a:r>
                      <a:endParaRPr lang="ja-JP" sz="130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71383081"/>
                  </a:ext>
                </a:extLst>
              </a:tr>
              <a:tr h="215549">
                <a:tc>
                  <a:txBody>
                    <a:bodyPr/>
                    <a:lstStyle/>
                    <a:p>
                      <a:pPr indent="133350" algn="l"/>
                      <a:r>
                        <a:rPr lang="ja-JP" sz="1300" kern="100" dirty="0">
                          <a:solidFill>
                            <a:schemeClr val="bg1"/>
                          </a:solidFill>
                          <a:effectLst/>
                          <a:latin typeface="+mn-ea"/>
                          <a:ea typeface="+mn-ea"/>
                        </a:rPr>
                        <a:t>事務処理作業関連</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300" b="1" kern="100" dirty="0">
                          <a:solidFill>
                            <a:schemeClr val="bg2"/>
                          </a:solidFill>
                          <a:effectLst/>
                          <a:latin typeface="+mn-ea"/>
                          <a:ea typeface="+mn-ea"/>
                        </a:rPr>
                        <a:t>1.91</a:t>
                      </a:r>
                      <a:endParaRPr lang="ja-JP" sz="1300" b="1" kern="100" dirty="0">
                        <a:solidFill>
                          <a:schemeClr val="bg2"/>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sz="1300" b="1" kern="100" dirty="0">
                          <a:solidFill>
                            <a:schemeClr val="bg2"/>
                          </a:solidFill>
                          <a:effectLst/>
                          <a:latin typeface="+mn-ea"/>
                          <a:ea typeface="+mn-ea"/>
                        </a:rPr>
                        <a:t>1.08</a:t>
                      </a:r>
                      <a:endParaRPr lang="ja-JP" sz="1300" b="1" kern="100" dirty="0">
                        <a:solidFill>
                          <a:schemeClr val="bg2"/>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2395649418"/>
                  </a:ext>
                </a:extLst>
              </a:tr>
              <a:tr h="215549">
                <a:tc>
                  <a:txBody>
                    <a:bodyPr/>
                    <a:lstStyle/>
                    <a:p>
                      <a:pPr indent="133350" algn="l"/>
                      <a:r>
                        <a:rPr lang="ja-JP" sz="1300" kern="100" dirty="0">
                          <a:solidFill>
                            <a:schemeClr val="bg1"/>
                          </a:solidFill>
                          <a:effectLst/>
                          <a:latin typeface="+mn-ea"/>
                          <a:ea typeface="+mn-ea"/>
                        </a:rPr>
                        <a:t>社内ナレッジ関連</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sz="1300" kern="100" dirty="0">
                          <a:solidFill>
                            <a:schemeClr val="tx1">
                              <a:lumMod val="65000"/>
                              <a:lumOff val="35000"/>
                            </a:schemeClr>
                          </a:solidFill>
                          <a:effectLst/>
                          <a:latin typeface="+mn-ea"/>
                          <a:ea typeface="+mn-ea"/>
                        </a:rPr>
                        <a:t>0.86</a:t>
                      </a:r>
                      <a:endParaRPr lang="ja-JP" sz="130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sz="1300" kern="100" dirty="0">
                          <a:solidFill>
                            <a:schemeClr val="tx1">
                              <a:lumMod val="65000"/>
                              <a:lumOff val="35000"/>
                            </a:schemeClr>
                          </a:solidFill>
                          <a:effectLst/>
                          <a:latin typeface="+mn-ea"/>
                          <a:ea typeface="+mn-ea"/>
                        </a:rPr>
                        <a:t>1.71</a:t>
                      </a:r>
                      <a:endParaRPr lang="ja-JP" sz="130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15" name="テキスト ボックス 14">
            <a:extLst>
              <a:ext uri="{FF2B5EF4-FFF2-40B4-BE49-F238E27FC236}">
                <a16:creationId xmlns:a16="http://schemas.microsoft.com/office/drawing/2014/main" id="{ED76D245-A5F5-F34A-5D40-88DF7A12CCE9}"/>
              </a:ext>
            </a:extLst>
          </p:cNvPr>
          <p:cNvSpPr txBox="1"/>
          <p:nvPr/>
        </p:nvSpPr>
        <p:spPr>
          <a:xfrm>
            <a:off x="2002221" y="1706006"/>
            <a:ext cx="2005737" cy="276999"/>
          </a:xfrm>
          <a:prstGeom prst="rect">
            <a:avLst/>
          </a:prstGeom>
          <a:noFill/>
        </p:spPr>
        <p:txBody>
          <a:bodyPr wrap="square" rtlCol="0">
            <a:spAutoFit/>
          </a:bodyPr>
          <a:lstStyle/>
          <a:p>
            <a:r>
              <a:rPr kumimoji="1" lang="en-US" altLang="ja-JP" sz="1200" b="1" dirty="0">
                <a:latin typeface="ＭＳ Ｐゴシック" panose="020B0600070205080204" pitchFamily="50" charset="-128"/>
                <a:ea typeface="ＭＳ Ｐゴシック" panose="020B0600070205080204" pitchFamily="50" charset="-128"/>
              </a:rPr>
              <a:t>1</a:t>
            </a:r>
            <a:r>
              <a:rPr kumimoji="1" lang="ja-JP" altLang="en-US" sz="1200" b="1" dirty="0">
                <a:latin typeface="ＭＳ Ｐゴシック" panose="020B0600070205080204" pitchFamily="50" charset="-128"/>
                <a:ea typeface="ＭＳ Ｐゴシック" panose="020B0600070205080204" pitchFamily="50" charset="-128"/>
              </a:rPr>
              <a:t>件当たりの平均調査時間</a:t>
            </a:r>
            <a:endParaRPr kumimoji="1" lang="en-US" altLang="ja-JP" sz="1200" b="1"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ED76D245-A5F5-F34A-5D40-88DF7A12CCE9}"/>
              </a:ext>
            </a:extLst>
          </p:cNvPr>
          <p:cNvSpPr txBox="1"/>
          <p:nvPr/>
        </p:nvSpPr>
        <p:spPr>
          <a:xfrm>
            <a:off x="6633407" y="1706005"/>
            <a:ext cx="1708162" cy="276999"/>
          </a:xfrm>
          <a:prstGeom prst="rect">
            <a:avLst/>
          </a:prstGeom>
          <a:noFill/>
        </p:spPr>
        <p:txBody>
          <a:bodyPr wrap="square" rtlCol="0">
            <a:spAutoFit/>
          </a:bodyPr>
          <a:lstStyle/>
          <a:p>
            <a:r>
              <a:rPr kumimoji="1" lang="ja-JP" altLang="en-US" sz="1200" b="1" dirty="0" smtClean="0">
                <a:latin typeface="ＭＳ Ｐゴシック" panose="020B0600070205080204" pitchFamily="50" charset="-128"/>
                <a:ea typeface="ＭＳ Ｐゴシック" panose="020B0600070205080204" pitchFamily="50" charset="-128"/>
              </a:rPr>
              <a:t>ヒットしなかった件数</a:t>
            </a:r>
            <a:endParaRPr kumimoji="1" lang="en-US" altLang="ja-JP" sz="1200" b="1" dirty="0">
              <a:latin typeface="ＭＳ Ｐゴシック" panose="020B0600070205080204" pitchFamily="50" charset="-128"/>
              <a:ea typeface="ＭＳ Ｐゴシック" panose="020B0600070205080204" pitchFamily="50" charset="-128"/>
            </a:endParaRPr>
          </a:p>
        </p:txBody>
      </p:sp>
      <p:graphicFrame>
        <p:nvGraphicFramePr>
          <p:cNvPr id="18" name="表 17">
            <a:extLst>
              <a:ext uri="{FF2B5EF4-FFF2-40B4-BE49-F238E27FC236}">
                <a16:creationId xmlns:a16="http://schemas.microsoft.com/office/drawing/2014/main" id="{AB0335AC-DAA2-FE6F-257C-F748D82ECE6A}"/>
              </a:ext>
            </a:extLst>
          </p:cNvPr>
          <p:cNvGraphicFramePr>
            <a:graphicFrameLocks noGrp="1"/>
          </p:cNvGraphicFramePr>
          <p:nvPr>
            <p:extLst>
              <p:ext uri="{D42A27DB-BD31-4B8C-83A1-F6EECF244321}">
                <p14:modId xmlns:p14="http://schemas.microsoft.com/office/powerpoint/2010/main" val="4031195500"/>
              </p:ext>
            </p:extLst>
          </p:nvPr>
        </p:nvGraphicFramePr>
        <p:xfrm>
          <a:off x="5453984" y="2003928"/>
          <a:ext cx="4067008" cy="1447800"/>
        </p:xfrm>
        <a:graphic>
          <a:graphicData uri="http://schemas.openxmlformats.org/drawingml/2006/table">
            <a:tbl>
              <a:tblPr firstRow="1" firstCol="1" bandRow="1">
                <a:tableStyleId>{2D5ABB26-0587-4C30-8999-92F81FD0307C}</a:tableStyleId>
              </a:tblPr>
              <a:tblGrid>
                <a:gridCol w="1553485">
                  <a:extLst>
                    <a:ext uri="{9D8B030D-6E8A-4147-A177-3AD203B41FA5}">
                      <a16:colId xmlns:a16="http://schemas.microsoft.com/office/drawing/2014/main" val="469212709"/>
                    </a:ext>
                  </a:extLst>
                </a:gridCol>
                <a:gridCol w="1239766">
                  <a:extLst>
                    <a:ext uri="{9D8B030D-6E8A-4147-A177-3AD203B41FA5}">
                      <a16:colId xmlns:a16="http://schemas.microsoft.com/office/drawing/2014/main" val="452922235"/>
                    </a:ext>
                  </a:extLst>
                </a:gridCol>
                <a:gridCol w="1273757">
                  <a:extLst>
                    <a:ext uri="{9D8B030D-6E8A-4147-A177-3AD203B41FA5}">
                      <a16:colId xmlns:a16="http://schemas.microsoft.com/office/drawing/2014/main" val="1037137930"/>
                    </a:ext>
                  </a:extLst>
                </a:gridCol>
              </a:tblGrid>
              <a:tr h="215549">
                <a:tc rowSpan="2">
                  <a:txBody>
                    <a:bodyPr/>
                    <a:lstStyle/>
                    <a:p>
                      <a:pPr algn="l"/>
                      <a:r>
                        <a:rPr lang="ja-JP" sz="1300" kern="100" dirty="0">
                          <a:solidFill>
                            <a:schemeClr val="bg1"/>
                          </a:solidFill>
                          <a:effectLst/>
                          <a:latin typeface="+mn-ea"/>
                          <a:ea typeface="+mn-ea"/>
                        </a:rPr>
                        <a:t>場面別検証内容</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2"/>
                    </a:solidFill>
                  </a:tcPr>
                </a:tc>
                <a:tc gridSpan="2">
                  <a:txBody>
                    <a:bodyPr/>
                    <a:lstStyle/>
                    <a:p>
                      <a:pPr algn="ctr"/>
                      <a:r>
                        <a:rPr lang="ja-JP" altLang="en-US" sz="1300" kern="100" dirty="0" smtClean="0">
                          <a:solidFill>
                            <a:schemeClr val="bg1"/>
                          </a:solidFill>
                          <a:effectLst/>
                          <a:latin typeface="+mn-ea"/>
                          <a:ea typeface="+mn-ea"/>
                        </a:rPr>
                        <a:t>検索でヒットしなかった件数</a:t>
                      </a:r>
                      <a:r>
                        <a:rPr lang="en-US" altLang="ja-JP" sz="1300" kern="100" dirty="0" smtClean="0">
                          <a:solidFill>
                            <a:schemeClr val="bg1"/>
                          </a:solidFill>
                          <a:effectLst/>
                          <a:latin typeface="+mn-ea"/>
                          <a:ea typeface="+mn-ea"/>
                        </a:rPr>
                        <a:t>(</a:t>
                      </a:r>
                      <a:r>
                        <a:rPr lang="ja-JP" altLang="en-US" sz="1300" kern="100" dirty="0" smtClean="0">
                          <a:solidFill>
                            <a:schemeClr val="bg1"/>
                          </a:solidFill>
                          <a:effectLst/>
                          <a:latin typeface="+mn-ea"/>
                          <a:ea typeface="+mn-ea"/>
                        </a:rPr>
                        <a:t>件</a:t>
                      </a:r>
                      <a:r>
                        <a:rPr lang="en-US" altLang="ja-JP" sz="1300" kern="100" dirty="0" smtClean="0">
                          <a:solidFill>
                            <a:schemeClr val="bg1"/>
                          </a:solidFill>
                          <a:effectLst/>
                          <a:latin typeface="+mn-ea"/>
                          <a:ea typeface="+mn-ea"/>
                        </a:rPr>
                        <a:t>)</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solidFill>
                  </a:tcPr>
                </a:tc>
                <a:tc hMerge="1">
                  <a:txBody>
                    <a:bodyPr/>
                    <a:lstStyle/>
                    <a:p>
                      <a:endParaRPr kumimoji="1" lang="ja-JP" altLang="en-US"/>
                    </a:p>
                  </a:txBody>
                  <a:tcPr/>
                </a:tc>
                <a:extLst>
                  <a:ext uri="{0D108BD9-81ED-4DB2-BD59-A6C34878D82A}">
                    <a16:rowId xmlns:a16="http://schemas.microsoft.com/office/drawing/2014/main" val="1329351248"/>
                  </a:ext>
                </a:extLst>
              </a:tr>
              <a:tr h="215549">
                <a:tc vMerge="1">
                  <a:txBody>
                    <a:bodyPr/>
                    <a:lstStyle/>
                    <a:p>
                      <a:endParaRPr kumimoji="1" lang="ja-JP" altLang="en-US"/>
                    </a:p>
                  </a:txBody>
                  <a:tcPr/>
                </a:tc>
                <a:tc>
                  <a:txBody>
                    <a:bodyPr/>
                    <a:lstStyle/>
                    <a:p>
                      <a:pPr algn="ctr"/>
                      <a:r>
                        <a:rPr lang="ja-JP" sz="1300" kern="100" dirty="0">
                          <a:solidFill>
                            <a:schemeClr val="bg1"/>
                          </a:solidFill>
                          <a:effectLst/>
                          <a:latin typeface="+mn-ea"/>
                          <a:ea typeface="+mn-ea"/>
                        </a:rPr>
                        <a:t>アプリ使用</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ja-JP" sz="1300" kern="100" dirty="0">
                          <a:solidFill>
                            <a:schemeClr val="bg1"/>
                          </a:solidFill>
                          <a:effectLst/>
                          <a:latin typeface="+mn-ea"/>
                          <a:ea typeface="+mn-ea"/>
                        </a:rPr>
                        <a:t>アプリ未使用</a:t>
                      </a:r>
                      <a:endParaRPr lang="ja-JP" sz="1300" kern="100" dirty="0">
                        <a:solidFill>
                          <a:schemeClr val="bg1"/>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2">
                        <a:lumMod val="60000"/>
                        <a:lumOff val="40000"/>
                      </a:schemeClr>
                    </a:solidFill>
                  </a:tcPr>
                </a:tc>
                <a:extLst>
                  <a:ext uri="{0D108BD9-81ED-4DB2-BD59-A6C34878D82A}">
                    <a16:rowId xmlns:a16="http://schemas.microsoft.com/office/drawing/2014/main" val="1697391905"/>
                  </a:ext>
                </a:extLst>
              </a:tr>
              <a:tr h="215549">
                <a:tc>
                  <a:txBody>
                    <a:bodyPr/>
                    <a:lstStyle/>
                    <a:p>
                      <a:pPr marL="0" marR="0" lvl="0" indent="13335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ja-JP" sz="1300" kern="100" dirty="0" smtClean="0">
                          <a:solidFill>
                            <a:schemeClr val="bg1"/>
                          </a:solidFill>
                          <a:effectLst/>
                          <a:latin typeface="+mn-ea"/>
                          <a:ea typeface="+mn-ea"/>
                        </a:rPr>
                        <a:t>案件関連</a:t>
                      </a:r>
                      <a:endParaRPr lang="ja-JP" altLang="ja-JP" sz="1300" kern="100" dirty="0" smtClean="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300" b="0" kern="100" dirty="0" smtClean="0">
                          <a:solidFill>
                            <a:schemeClr val="tx1">
                              <a:lumMod val="65000"/>
                              <a:lumOff val="35000"/>
                            </a:schemeClr>
                          </a:solidFill>
                          <a:effectLst/>
                          <a:latin typeface="+mn-ea"/>
                          <a:ea typeface="+mn-ea"/>
                        </a:rPr>
                        <a:t>0</a:t>
                      </a:r>
                      <a:endParaRPr lang="ja-JP" sz="1300" b="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300" b="0" kern="100" dirty="0" smtClean="0">
                          <a:solidFill>
                            <a:schemeClr val="tx1">
                              <a:lumMod val="65000"/>
                              <a:lumOff val="35000"/>
                            </a:schemeClr>
                          </a:solidFill>
                          <a:effectLst/>
                          <a:latin typeface="+mn-ea"/>
                          <a:ea typeface="+mn-ea"/>
                        </a:rPr>
                        <a:t>1</a:t>
                      </a:r>
                      <a:endParaRPr lang="ja-JP" sz="1300" b="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7182085"/>
                  </a:ext>
                </a:extLst>
              </a:tr>
              <a:tr h="215549">
                <a:tc>
                  <a:txBody>
                    <a:bodyPr/>
                    <a:lstStyle/>
                    <a:p>
                      <a:pPr indent="133350" algn="l"/>
                      <a:r>
                        <a:rPr lang="ja-JP" sz="1300" kern="100" dirty="0">
                          <a:solidFill>
                            <a:schemeClr val="bg1"/>
                          </a:solidFill>
                          <a:effectLst/>
                          <a:latin typeface="+mn-ea"/>
                          <a:ea typeface="+mn-ea"/>
                        </a:rPr>
                        <a:t>事務処理作業関連</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1300" b="1" kern="100" dirty="0" smtClean="0">
                          <a:solidFill>
                            <a:schemeClr val="bg2"/>
                          </a:solidFill>
                          <a:effectLst/>
                          <a:latin typeface="+mn-ea"/>
                          <a:ea typeface="+mn-ea"/>
                        </a:rPr>
                        <a:t>8</a:t>
                      </a:r>
                      <a:endParaRPr lang="ja-JP" sz="1300" b="1" kern="100" dirty="0">
                        <a:solidFill>
                          <a:schemeClr val="bg2"/>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CADCF2"/>
                    </a:solidFill>
                  </a:tcPr>
                </a:tc>
                <a:tc>
                  <a:txBody>
                    <a:bodyPr/>
                    <a:lstStyle/>
                    <a:p>
                      <a:pPr algn="ctr"/>
                      <a:r>
                        <a:rPr lang="en-US" sz="1300" b="1" kern="100" dirty="0" smtClean="0">
                          <a:solidFill>
                            <a:schemeClr val="bg2"/>
                          </a:solidFill>
                          <a:effectLst/>
                          <a:latin typeface="+mn-ea"/>
                          <a:ea typeface="+mn-ea"/>
                        </a:rPr>
                        <a:t>0</a:t>
                      </a:r>
                      <a:endParaRPr lang="ja-JP" sz="1300" b="1" kern="100" dirty="0">
                        <a:solidFill>
                          <a:schemeClr val="bg2"/>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CADCF2"/>
                    </a:solidFill>
                  </a:tcPr>
                </a:tc>
                <a:extLst>
                  <a:ext uri="{0D108BD9-81ED-4DB2-BD59-A6C34878D82A}">
                    <a16:rowId xmlns:a16="http://schemas.microsoft.com/office/drawing/2014/main" val="2395649418"/>
                  </a:ext>
                </a:extLst>
              </a:tr>
              <a:tr h="215549">
                <a:tc>
                  <a:txBody>
                    <a:bodyPr/>
                    <a:lstStyle/>
                    <a:p>
                      <a:pPr indent="133350" algn="l"/>
                      <a:r>
                        <a:rPr lang="ja-JP" sz="1300" kern="100" dirty="0">
                          <a:solidFill>
                            <a:schemeClr val="bg1"/>
                          </a:solidFill>
                          <a:effectLst/>
                          <a:latin typeface="+mn-ea"/>
                          <a:ea typeface="+mn-ea"/>
                        </a:rPr>
                        <a:t>社内ナレッジ関連</a:t>
                      </a:r>
                      <a:endParaRPr lang="ja-JP" sz="1300" kern="100" dirty="0">
                        <a:solidFill>
                          <a:schemeClr val="bg1"/>
                        </a:solidFill>
                        <a:effectLst/>
                        <a:latin typeface="+mn-ea"/>
                        <a:ea typeface="+mn-ea"/>
                        <a:cs typeface="Times New Roman" panose="02020603050405020304" pitchFamily="18" charset="0"/>
                      </a:endParaRPr>
                    </a:p>
                  </a:txBody>
                  <a:tcPr marL="45720" marR="4572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2">
                        <a:lumMod val="60000"/>
                        <a:lumOff val="40000"/>
                      </a:schemeClr>
                    </a:solidFill>
                  </a:tcPr>
                </a:tc>
                <a:tc>
                  <a:txBody>
                    <a:bodyPr/>
                    <a:lstStyle/>
                    <a:p>
                      <a:pPr algn="ctr"/>
                      <a:r>
                        <a:rPr lang="en-US" altLang="ja-JP" sz="1300" b="0" kern="100" dirty="0" smtClean="0">
                          <a:solidFill>
                            <a:schemeClr val="tx1">
                              <a:lumMod val="65000"/>
                              <a:lumOff val="35000"/>
                            </a:schemeClr>
                          </a:solidFill>
                          <a:effectLst/>
                          <a:latin typeface="+mn-ea"/>
                          <a:ea typeface="+mn-ea"/>
                        </a:rPr>
                        <a:t>0</a:t>
                      </a:r>
                      <a:endParaRPr lang="ja-JP" altLang="ja-JP" sz="1300" b="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r>
                        <a:rPr lang="en-US" altLang="ja-JP" sz="1300" kern="100" dirty="0" smtClean="0">
                          <a:solidFill>
                            <a:schemeClr val="tx1">
                              <a:lumMod val="65000"/>
                              <a:lumOff val="35000"/>
                            </a:schemeClr>
                          </a:solidFill>
                          <a:effectLst/>
                          <a:latin typeface="+mn-ea"/>
                          <a:ea typeface="+mn-ea"/>
                          <a:cs typeface="+mn-cs"/>
                        </a:rPr>
                        <a:t>0</a:t>
                      </a:r>
                      <a:endParaRPr lang="ja-JP" sz="1300" kern="100" dirty="0">
                        <a:solidFill>
                          <a:schemeClr val="tx1">
                            <a:lumMod val="65000"/>
                            <a:lumOff val="35000"/>
                          </a:schemeClr>
                        </a:solidFill>
                        <a:effectLst/>
                        <a:latin typeface="+mn-ea"/>
                        <a:ea typeface="+mn-ea"/>
                        <a:cs typeface="Times New Roman" panose="02020603050405020304" pitchFamily="18" charset="0"/>
                      </a:endParaRPr>
                    </a:p>
                  </a:txBody>
                  <a:tcPr marL="45720" marR="4572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734454251"/>
                  </a:ext>
                </a:extLst>
              </a:tr>
            </a:tbl>
          </a:graphicData>
        </a:graphic>
      </p:graphicFrame>
      <p:sp>
        <p:nvSpPr>
          <p:cNvPr id="20" name="右矢印 19"/>
          <p:cNvSpPr/>
          <p:nvPr/>
        </p:nvSpPr>
        <p:spPr>
          <a:xfrm rot="19075958">
            <a:off x="2719926" y="3349692"/>
            <a:ext cx="246185" cy="21101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rot="19075958">
            <a:off x="7036778" y="3081200"/>
            <a:ext cx="246185" cy="21101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954001" y="4986160"/>
            <a:ext cx="6003440"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kumimoji="1" lang="ja-JP" altLang="en-US" sz="2000" dirty="0" smtClean="0">
                <a:solidFill>
                  <a:schemeClr val="tx1">
                    <a:lumMod val="85000"/>
                    <a:lumOff val="15000"/>
                  </a:schemeClr>
                </a:solidFill>
              </a:rPr>
              <a:t>検索精度が低くなる要因について分析を実施</a:t>
            </a:r>
            <a:endParaRPr kumimoji="1" lang="en-US" altLang="ja-JP" sz="2000" dirty="0">
              <a:solidFill>
                <a:schemeClr val="tx1">
                  <a:lumMod val="85000"/>
                  <a:lumOff val="15000"/>
                </a:schemeClr>
              </a:solidFill>
            </a:endParaRPr>
          </a:p>
        </p:txBody>
      </p:sp>
      <p:sp>
        <p:nvSpPr>
          <p:cNvPr id="21" name="四角形吹き出し 20"/>
          <p:cNvSpPr/>
          <p:nvPr/>
        </p:nvSpPr>
        <p:spPr>
          <a:xfrm>
            <a:off x="954001" y="3882021"/>
            <a:ext cx="7750385" cy="859989"/>
          </a:xfrm>
          <a:custGeom>
            <a:avLst/>
            <a:gdLst>
              <a:gd name="connsiteX0" fmla="*/ 0 w 7750385"/>
              <a:gd name="connsiteY0" fmla="*/ 0 h 646331"/>
              <a:gd name="connsiteX1" fmla="*/ 1291731 w 7750385"/>
              <a:gd name="connsiteY1" fmla="*/ 0 h 646331"/>
              <a:gd name="connsiteX2" fmla="*/ 3403582 w 7750385"/>
              <a:gd name="connsiteY2" fmla="*/ -213658 h 646331"/>
              <a:gd name="connsiteX3" fmla="*/ 3229327 w 7750385"/>
              <a:gd name="connsiteY3" fmla="*/ 0 h 646331"/>
              <a:gd name="connsiteX4" fmla="*/ 7750385 w 7750385"/>
              <a:gd name="connsiteY4" fmla="*/ 0 h 646331"/>
              <a:gd name="connsiteX5" fmla="*/ 7750385 w 7750385"/>
              <a:gd name="connsiteY5" fmla="*/ 107722 h 646331"/>
              <a:gd name="connsiteX6" fmla="*/ 7750385 w 7750385"/>
              <a:gd name="connsiteY6" fmla="*/ 107722 h 646331"/>
              <a:gd name="connsiteX7" fmla="*/ 7750385 w 7750385"/>
              <a:gd name="connsiteY7" fmla="*/ 269305 h 646331"/>
              <a:gd name="connsiteX8" fmla="*/ 7750385 w 7750385"/>
              <a:gd name="connsiteY8" fmla="*/ 646331 h 646331"/>
              <a:gd name="connsiteX9" fmla="*/ 3229327 w 7750385"/>
              <a:gd name="connsiteY9" fmla="*/ 646331 h 646331"/>
              <a:gd name="connsiteX10" fmla="*/ 1291731 w 7750385"/>
              <a:gd name="connsiteY10" fmla="*/ 646331 h 646331"/>
              <a:gd name="connsiteX11" fmla="*/ 1291731 w 7750385"/>
              <a:gd name="connsiteY11" fmla="*/ 646331 h 646331"/>
              <a:gd name="connsiteX12" fmla="*/ 0 w 7750385"/>
              <a:gd name="connsiteY12" fmla="*/ 646331 h 646331"/>
              <a:gd name="connsiteX13" fmla="*/ 0 w 7750385"/>
              <a:gd name="connsiteY13" fmla="*/ 269305 h 646331"/>
              <a:gd name="connsiteX14" fmla="*/ 0 w 7750385"/>
              <a:gd name="connsiteY14" fmla="*/ 107722 h 646331"/>
              <a:gd name="connsiteX15" fmla="*/ 0 w 7750385"/>
              <a:gd name="connsiteY15" fmla="*/ 107722 h 646331"/>
              <a:gd name="connsiteX16" fmla="*/ 0 w 7750385"/>
              <a:gd name="connsiteY16" fmla="*/ 0 h 646331"/>
              <a:gd name="connsiteX0" fmla="*/ 0 w 7750385"/>
              <a:gd name="connsiteY0" fmla="*/ 213658 h 859989"/>
              <a:gd name="connsiteX1" fmla="*/ 3015023 w 7750385"/>
              <a:gd name="connsiteY1" fmla="*/ 196073 h 859989"/>
              <a:gd name="connsiteX2" fmla="*/ 3403582 w 7750385"/>
              <a:gd name="connsiteY2" fmla="*/ 0 h 859989"/>
              <a:gd name="connsiteX3" fmla="*/ 3229327 w 7750385"/>
              <a:gd name="connsiteY3" fmla="*/ 213658 h 859989"/>
              <a:gd name="connsiteX4" fmla="*/ 7750385 w 7750385"/>
              <a:gd name="connsiteY4" fmla="*/ 213658 h 859989"/>
              <a:gd name="connsiteX5" fmla="*/ 7750385 w 7750385"/>
              <a:gd name="connsiteY5" fmla="*/ 321380 h 859989"/>
              <a:gd name="connsiteX6" fmla="*/ 7750385 w 7750385"/>
              <a:gd name="connsiteY6" fmla="*/ 321380 h 859989"/>
              <a:gd name="connsiteX7" fmla="*/ 7750385 w 7750385"/>
              <a:gd name="connsiteY7" fmla="*/ 482963 h 859989"/>
              <a:gd name="connsiteX8" fmla="*/ 7750385 w 7750385"/>
              <a:gd name="connsiteY8" fmla="*/ 859989 h 859989"/>
              <a:gd name="connsiteX9" fmla="*/ 3229327 w 7750385"/>
              <a:gd name="connsiteY9" fmla="*/ 859989 h 859989"/>
              <a:gd name="connsiteX10" fmla="*/ 1291731 w 7750385"/>
              <a:gd name="connsiteY10" fmla="*/ 859989 h 859989"/>
              <a:gd name="connsiteX11" fmla="*/ 1291731 w 7750385"/>
              <a:gd name="connsiteY11" fmla="*/ 859989 h 859989"/>
              <a:gd name="connsiteX12" fmla="*/ 0 w 7750385"/>
              <a:gd name="connsiteY12" fmla="*/ 859989 h 859989"/>
              <a:gd name="connsiteX13" fmla="*/ 0 w 7750385"/>
              <a:gd name="connsiteY13" fmla="*/ 482963 h 859989"/>
              <a:gd name="connsiteX14" fmla="*/ 0 w 7750385"/>
              <a:gd name="connsiteY14" fmla="*/ 321380 h 859989"/>
              <a:gd name="connsiteX15" fmla="*/ 0 w 7750385"/>
              <a:gd name="connsiteY15" fmla="*/ 321380 h 859989"/>
              <a:gd name="connsiteX16" fmla="*/ 0 w 7750385"/>
              <a:gd name="connsiteY16" fmla="*/ 213658 h 85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50385" h="859989">
                <a:moveTo>
                  <a:pt x="0" y="213658"/>
                </a:moveTo>
                <a:lnTo>
                  <a:pt x="3015023" y="196073"/>
                </a:lnTo>
                <a:lnTo>
                  <a:pt x="3403582" y="0"/>
                </a:lnTo>
                <a:lnTo>
                  <a:pt x="3229327" y="213658"/>
                </a:lnTo>
                <a:lnTo>
                  <a:pt x="7750385" y="213658"/>
                </a:lnTo>
                <a:lnTo>
                  <a:pt x="7750385" y="321380"/>
                </a:lnTo>
                <a:lnTo>
                  <a:pt x="7750385" y="321380"/>
                </a:lnTo>
                <a:lnTo>
                  <a:pt x="7750385" y="482963"/>
                </a:lnTo>
                <a:lnTo>
                  <a:pt x="7750385" y="859989"/>
                </a:lnTo>
                <a:lnTo>
                  <a:pt x="3229327" y="859989"/>
                </a:lnTo>
                <a:lnTo>
                  <a:pt x="1291731" y="859989"/>
                </a:lnTo>
                <a:lnTo>
                  <a:pt x="1291731" y="859989"/>
                </a:lnTo>
                <a:lnTo>
                  <a:pt x="0" y="859989"/>
                </a:lnTo>
                <a:lnTo>
                  <a:pt x="0" y="482963"/>
                </a:lnTo>
                <a:lnTo>
                  <a:pt x="0" y="321380"/>
                </a:lnTo>
                <a:lnTo>
                  <a:pt x="0" y="321380"/>
                </a:lnTo>
                <a:lnTo>
                  <a:pt x="0" y="213658"/>
                </a:lnTo>
                <a:close/>
              </a:path>
            </a:pathLst>
          </a:cu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p:cNvPicPr>
            <a:picLocks noChangeAspect="1"/>
          </p:cNvPicPr>
          <p:nvPr/>
        </p:nvPicPr>
        <p:blipFill rotWithShape="1">
          <a:blip r:embed="rId3"/>
          <a:srcRect l="57553" t="65329"/>
          <a:stretch/>
        </p:blipFill>
        <p:spPr>
          <a:xfrm>
            <a:off x="6166231" y="5408858"/>
            <a:ext cx="617220" cy="477376"/>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402" y="4986160"/>
            <a:ext cx="1344027" cy="1151657"/>
          </a:xfrm>
          <a:prstGeom prst="rect">
            <a:avLst/>
          </a:prstGeom>
        </p:spPr>
      </p:pic>
    </p:spTree>
    <p:extLst>
      <p:ext uri="{BB962C8B-B14F-4D97-AF65-F5344CB8AC3E}">
        <p14:creationId xmlns:p14="http://schemas.microsoft.com/office/powerpoint/2010/main" val="2444592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 name="グループ化 4"/>
          <p:cNvGrpSpPr/>
          <p:nvPr/>
        </p:nvGrpSpPr>
        <p:grpSpPr>
          <a:xfrm>
            <a:off x="954001" y="5505815"/>
            <a:ext cx="8523374" cy="790210"/>
            <a:chOff x="954001" y="5505815"/>
            <a:chExt cx="8590049" cy="790210"/>
          </a:xfrm>
        </p:grpSpPr>
        <p:sp>
          <p:nvSpPr>
            <p:cNvPr id="26" name="テキスト ボックス 25"/>
            <p:cNvSpPr txBox="1"/>
            <p:nvPr/>
          </p:nvSpPr>
          <p:spPr>
            <a:xfrm>
              <a:off x="954001" y="5546210"/>
              <a:ext cx="8590049" cy="707886"/>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同一のワード</a:t>
              </a:r>
              <a:r>
                <a:rPr kumimoji="1" lang="ja-JP" altLang="en-US" sz="2000" dirty="0">
                  <a:latin typeface="ＭＳ Ｐゴシック" panose="020B0600070205080204" pitchFamily="50" charset="-128"/>
                  <a:ea typeface="ＭＳ Ｐゴシック" panose="020B0600070205080204" pitchFamily="50" charset="-128"/>
                </a:rPr>
                <a:t>で検索した際に、アプリ未使用時には上位に表示される目的</a:t>
              </a:r>
              <a:r>
                <a:rPr kumimoji="1" lang="ja-JP" altLang="en-US" sz="2000" dirty="0" smtClean="0">
                  <a:latin typeface="ＭＳ Ｐゴシック" panose="020B0600070205080204" pitchFamily="50" charset="-128"/>
                  <a:ea typeface="ＭＳ Ｐゴシック" panose="020B0600070205080204" pitchFamily="50" charset="-128"/>
                </a:rPr>
                <a:t>の</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情報</a:t>
              </a:r>
              <a:r>
                <a:rPr kumimoji="1" lang="ja-JP" altLang="en-US" sz="2000" dirty="0">
                  <a:latin typeface="ＭＳ Ｐゴシック" panose="020B0600070205080204" pitchFamily="50" charset="-128"/>
                  <a:ea typeface="ＭＳ Ｐゴシック" panose="020B0600070205080204" pitchFamily="50" charset="-128"/>
                </a:rPr>
                <a:t>でも、アプリ使用時には表示されない場合があることを</a:t>
              </a:r>
              <a:r>
                <a:rPr kumimoji="1" lang="ja-JP" altLang="en-US" sz="2000" dirty="0" smtClean="0">
                  <a:latin typeface="ＭＳ Ｐゴシック" panose="020B0600070205080204" pitchFamily="50" charset="-128"/>
                  <a:ea typeface="ＭＳ Ｐゴシック" panose="020B0600070205080204" pitchFamily="50" charset="-128"/>
                </a:rPr>
                <a:t>確認</a:t>
              </a:r>
              <a:r>
                <a:rPr kumimoji="1" lang="ja-JP" altLang="en-US" sz="2000" dirty="0">
                  <a:latin typeface="ＭＳ Ｐゴシック" panose="020B0600070205080204" pitchFamily="50" charset="-128"/>
                  <a:ea typeface="ＭＳ Ｐゴシック" panose="020B0600070205080204" pitchFamily="50" charset="-128"/>
                </a:rPr>
                <a:t>。</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9" name="四角形吹き出し 20"/>
            <p:cNvSpPr/>
            <p:nvPr/>
          </p:nvSpPr>
          <p:spPr>
            <a:xfrm>
              <a:off x="954001" y="5505815"/>
              <a:ext cx="8590049" cy="790210"/>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24</a:t>
            </a:fld>
            <a:endParaRPr dirty="0"/>
          </a:p>
        </p:txBody>
      </p:sp>
      <p:sp>
        <p:nvSpPr>
          <p:cNvPr id="13" name="タイトル 2"/>
          <p:cNvSpPr>
            <a:spLocks noGrp="1"/>
          </p:cNvSpPr>
          <p:nvPr>
            <p:ph type="title"/>
          </p:nvPr>
        </p:nvSpPr>
        <p:spPr/>
        <p:txBody>
          <a:bodyPr/>
          <a:lstStyle/>
          <a:p>
            <a:r>
              <a:rPr kumimoji="1" lang="en-US" altLang="ja-JP" dirty="0"/>
              <a:t>7. </a:t>
            </a:r>
            <a:r>
              <a:rPr kumimoji="1" lang="ja-JP" altLang="en-US" dirty="0"/>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95868"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検索精度の分析①</a:t>
            </a:r>
            <a:endParaRPr kumimoji="1" lang="ja-JP" altLang="en-US" sz="1800" dirty="0">
              <a:latin typeface="ＭＳ Ｐゴシック" panose="020B0600070205080204" pitchFamily="50" charset="-128"/>
              <a:ea typeface="ＭＳ Ｐゴシック" panose="020B0600070205080204" pitchFamily="50" charset="-128"/>
            </a:endParaRPr>
          </a:p>
        </p:txBody>
      </p:sp>
      <p:grpSp>
        <p:nvGrpSpPr>
          <p:cNvPr id="18" name="グループ化 17"/>
          <p:cNvGrpSpPr>
            <a:grpSpLocks noChangeAspect="1"/>
          </p:cNvGrpSpPr>
          <p:nvPr/>
        </p:nvGrpSpPr>
        <p:grpSpPr>
          <a:xfrm>
            <a:off x="5810250" y="1665423"/>
            <a:ext cx="3209925" cy="3715338"/>
            <a:chOff x="0" y="0"/>
            <a:chExt cx="3710414" cy="4294790"/>
          </a:xfrm>
        </p:grpSpPr>
        <p:pic>
          <p:nvPicPr>
            <p:cNvPr id="19" name="図 18"/>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20" name="正方形/長方形 19"/>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21" name="正方形/長方形 20"/>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22" name="正方形/長方形 21"/>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23" name="正方形/長方形 22"/>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grpSp>
      <p:grpSp>
        <p:nvGrpSpPr>
          <p:cNvPr id="4" name="グループ化 3"/>
          <p:cNvGrpSpPr>
            <a:grpSpLocks noChangeAspect="1"/>
          </p:cNvGrpSpPr>
          <p:nvPr/>
        </p:nvGrpSpPr>
        <p:grpSpPr>
          <a:xfrm>
            <a:off x="1036557" y="1665423"/>
            <a:ext cx="3662456" cy="3651569"/>
            <a:chOff x="1172544" y="1655019"/>
            <a:chExt cx="3459152" cy="3448869"/>
          </a:xfrm>
        </p:grpSpPr>
        <p:pic>
          <p:nvPicPr>
            <p:cNvPr id="8" name="図 7"/>
            <p:cNvPicPr>
              <a:picLocks noChangeAspect="1"/>
            </p:cNvPicPr>
            <p:nvPr/>
          </p:nvPicPr>
          <p:blipFill rotWithShape="1">
            <a:blip r:embed="rId4"/>
            <a:srcRect l="1976" t="3483" r="57792" b="41173"/>
            <a:stretch/>
          </p:blipFill>
          <p:spPr>
            <a:xfrm>
              <a:off x="1172544" y="1655019"/>
              <a:ext cx="3459152" cy="3448869"/>
            </a:xfrm>
            <a:prstGeom prst="rect">
              <a:avLst/>
            </a:prstGeom>
          </p:spPr>
        </p:pic>
        <p:sp>
          <p:nvSpPr>
            <p:cNvPr id="2" name="正方形/長方形 1"/>
            <p:cNvSpPr/>
            <p:nvPr/>
          </p:nvSpPr>
          <p:spPr>
            <a:xfrm>
              <a:off x="1428749" y="2091923"/>
              <a:ext cx="1573089" cy="1358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28748" y="4437461"/>
              <a:ext cx="2276477" cy="1874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983156AD-4CF6-0EFB-74FC-902E6F459A7B}"/>
              </a:ext>
            </a:extLst>
          </p:cNvPr>
          <p:cNvSpPr txBox="1">
            <a:spLocks noChangeAspect="1"/>
          </p:cNvSpPr>
          <p:nvPr/>
        </p:nvSpPr>
        <p:spPr>
          <a:xfrm>
            <a:off x="1036557" y="1326404"/>
            <a:ext cx="1298009" cy="307777"/>
          </a:xfrm>
          <a:prstGeom prst="rect">
            <a:avLst/>
          </a:prstGeom>
          <a:solidFill>
            <a:schemeClr val="bg2"/>
          </a:solidFill>
          <a:ln w="28575">
            <a:solidFill>
              <a:schemeClr val="bg2"/>
            </a:solidFill>
          </a:ln>
        </p:spPr>
        <p:txBody>
          <a:bodyPr wrap="square" rtlCol="0">
            <a:spAutoFit/>
          </a:bodyPr>
          <a:lstStyle/>
          <a:p>
            <a:pPr algn="ctr">
              <a:buClr>
                <a:schemeClr val="bg2"/>
              </a:buClr>
            </a:pPr>
            <a:r>
              <a:rPr kumimoji="1" lang="ja-JP" altLang="en-US" dirty="0" smtClean="0">
                <a:solidFill>
                  <a:schemeClr val="bg1"/>
                </a:solidFill>
                <a:latin typeface="ＭＳ Ｐゴシック" panose="020B0600070205080204" pitchFamily="50" charset="-128"/>
                <a:ea typeface="ＭＳ Ｐゴシック" panose="020B0600070205080204" pitchFamily="50" charset="-128"/>
              </a:rPr>
              <a:t>アプリ未使用</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2" name="テキスト ボックス 31">
            <a:extLst>
              <a:ext uri="{FF2B5EF4-FFF2-40B4-BE49-F238E27FC236}">
                <a16:creationId xmlns:a16="http://schemas.microsoft.com/office/drawing/2014/main" id="{983156AD-4CF6-0EFB-74FC-902E6F459A7B}"/>
              </a:ext>
            </a:extLst>
          </p:cNvPr>
          <p:cNvSpPr txBox="1"/>
          <p:nvPr/>
        </p:nvSpPr>
        <p:spPr>
          <a:xfrm>
            <a:off x="5813198" y="1330035"/>
            <a:ext cx="1374062" cy="307777"/>
          </a:xfrm>
          <a:prstGeom prst="rect">
            <a:avLst/>
          </a:prstGeom>
          <a:solidFill>
            <a:schemeClr val="bg2"/>
          </a:solidFill>
          <a:ln w="28575">
            <a:solidFill>
              <a:schemeClr val="bg2"/>
            </a:solidFill>
          </a:ln>
        </p:spPr>
        <p:txBody>
          <a:bodyPr wrap="square" rtlCol="0">
            <a:spAutoFit/>
          </a:bodyPr>
          <a:lstStyle/>
          <a:p>
            <a:pPr algn="ctr">
              <a:buClr>
                <a:schemeClr val="bg2"/>
              </a:buClr>
            </a:pPr>
            <a:r>
              <a:rPr kumimoji="1" lang="ja-JP" altLang="en-US" dirty="0" smtClean="0">
                <a:solidFill>
                  <a:schemeClr val="bg1"/>
                </a:solidFill>
                <a:latin typeface="ＭＳ Ｐゴシック" panose="020B0600070205080204" pitchFamily="50" charset="-128"/>
                <a:ea typeface="ＭＳ Ｐゴシック" panose="020B0600070205080204" pitchFamily="50" charset="-128"/>
              </a:rPr>
              <a:t>アプリ使用</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四角形吹き出し 2"/>
          <p:cNvSpPr/>
          <p:nvPr/>
        </p:nvSpPr>
        <p:spPr>
          <a:xfrm>
            <a:off x="1903198" y="3040414"/>
            <a:ext cx="3468901" cy="1063869"/>
          </a:xfrm>
          <a:prstGeom prst="wedgeRectCallou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mn-ea"/>
              </a:rPr>
              <a:t>②目的の情報は上位（</a:t>
            </a:r>
            <a:r>
              <a:rPr kumimoji="1" lang="en-US" altLang="ja-JP" sz="1600" dirty="0" smtClean="0">
                <a:latin typeface="+mn-ea"/>
              </a:rPr>
              <a:t>3</a:t>
            </a:r>
            <a:r>
              <a:rPr kumimoji="1" lang="ja-JP" altLang="en-US" sz="1600" dirty="0" smtClean="0">
                <a:latin typeface="+mn-ea"/>
              </a:rPr>
              <a:t>番目）に表示</a:t>
            </a:r>
            <a:endParaRPr kumimoji="1" lang="ja-JP" altLang="en-US" sz="1600" dirty="0">
              <a:latin typeface="+mn-ea"/>
            </a:endParaRPr>
          </a:p>
        </p:txBody>
      </p:sp>
      <p:sp>
        <p:nvSpPr>
          <p:cNvPr id="24" name="四角形吹き出し 23"/>
          <p:cNvSpPr/>
          <p:nvPr/>
        </p:nvSpPr>
        <p:spPr>
          <a:xfrm>
            <a:off x="7453801" y="2454051"/>
            <a:ext cx="2023575" cy="745222"/>
          </a:xfrm>
          <a:prstGeom prst="wedgeRectCallout">
            <a:avLst>
              <a:gd name="adj1" fmla="val -33949"/>
              <a:gd name="adj2" fmla="val 71939"/>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③目的の情報が表示されない</a:t>
            </a:r>
            <a:endParaRPr kumimoji="1" lang="ja-JP" altLang="en-US" sz="1600" dirty="0"/>
          </a:p>
        </p:txBody>
      </p:sp>
      <p:grpSp>
        <p:nvGrpSpPr>
          <p:cNvPr id="6" name="グループ化 5"/>
          <p:cNvGrpSpPr/>
          <p:nvPr/>
        </p:nvGrpSpPr>
        <p:grpSpPr>
          <a:xfrm>
            <a:off x="3264552" y="1718283"/>
            <a:ext cx="2327668" cy="644838"/>
            <a:chOff x="3215267" y="1638695"/>
            <a:chExt cx="2327668" cy="644838"/>
          </a:xfrm>
        </p:grpSpPr>
        <p:sp>
          <p:nvSpPr>
            <p:cNvPr id="25" name="四角形吹き出し 24"/>
            <p:cNvSpPr/>
            <p:nvPr/>
          </p:nvSpPr>
          <p:spPr>
            <a:xfrm>
              <a:off x="3215267" y="1638695"/>
              <a:ext cx="2327668" cy="644838"/>
            </a:xfrm>
            <a:prstGeom prst="wedgeRectCallout">
              <a:avLst>
                <a:gd name="adj1" fmla="val -56026"/>
                <a:gd name="adj2" fmla="val 31588"/>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同一の検索ワード</a:t>
              </a:r>
              <a:endParaRPr kumimoji="1" lang="ja-JP" altLang="en-US" sz="1600" dirty="0"/>
            </a:p>
          </p:txBody>
        </p:sp>
        <p:sp>
          <p:nvSpPr>
            <p:cNvPr id="28" name="四角形吹き出し 27"/>
            <p:cNvSpPr/>
            <p:nvPr/>
          </p:nvSpPr>
          <p:spPr>
            <a:xfrm>
              <a:off x="3215267" y="1638695"/>
              <a:ext cx="2327668" cy="644838"/>
            </a:xfrm>
            <a:prstGeom prst="wedgeRectCallout">
              <a:avLst>
                <a:gd name="adj1" fmla="val 57293"/>
                <a:gd name="adj2" fmla="val -32497"/>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t>①同一の検索ワード</a:t>
              </a:r>
              <a:endParaRPr kumimoji="1" lang="ja-JP" altLang="en-US" sz="1600" dirty="0"/>
            </a:p>
          </p:txBody>
        </p:sp>
      </p:grpSp>
    </p:spTree>
    <p:extLst>
      <p:ext uri="{BB962C8B-B14F-4D97-AF65-F5344CB8AC3E}">
        <p14:creationId xmlns:p14="http://schemas.microsoft.com/office/powerpoint/2010/main" val="4033127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25</a:t>
            </a:fld>
            <a:endParaRPr lang="ja-JP" altLang="en-US" dirty="0"/>
          </a:p>
        </p:txBody>
      </p:sp>
      <p:sp>
        <p:nvSpPr>
          <p:cNvPr id="3" name="タイトル 2"/>
          <p:cNvSpPr>
            <a:spLocks noGrp="1"/>
          </p:cNvSpPr>
          <p:nvPr>
            <p:ph type="title"/>
          </p:nvPr>
        </p:nvSpPr>
        <p:spPr/>
        <p:txBody>
          <a:bodyPr/>
          <a:lstStyle/>
          <a:p>
            <a:r>
              <a:rPr kumimoji="1" lang="en-US" altLang="ja-JP" dirty="0"/>
              <a:t>7. </a:t>
            </a:r>
            <a:r>
              <a:rPr kumimoji="1" lang="ja-JP" altLang="en-US" dirty="0"/>
              <a:t>課題分析</a:t>
            </a:r>
          </a:p>
        </p:txBody>
      </p:sp>
      <p:grpSp>
        <p:nvGrpSpPr>
          <p:cNvPr id="5" name="グループ化 4"/>
          <p:cNvGrpSpPr/>
          <p:nvPr/>
        </p:nvGrpSpPr>
        <p:grpSpPr>
          <a:xfrm>
            <a:off x="954001" y="2495435"/>
            <a:ext cx="8523374" cy="790210"/>
            <a:chOff x="954001" y="5505815"/>
            <a:chExt cx="8590049" cy="790210"/>
          </a:xfrm>
        </p:grpSpPr>
        <p:sp>
          <p:nvSpPr>
            <p:cNvPr id="6" name="テキスト ボックス 5"/>
            <p:cNvSpPr txBox="1"/>
            <p:nvPr/>
          </p:nvSpPr>
          <p:spPr>
            <a:xfrm>
              <a:off x="954001" y="5546210"/>
              <a:ext cx="8590049" cy="707886"/>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アプリ未使用時</a:t>
              </a:r>
              <a:r>
                <a:rPr kumimoji="1" lang="ja-JP" altLang="en-US" sz="2000" dirty="0" smtClean="0">
                  <a:latin typeface="ＭＳ Ｐゴシック" panose="020B0600070205080204" pitchFamily="50" charset="-128"/>
                  <a:ea typeface="ＭＳ Ｐゴシック" panose="020B0600070205080204" pitchFamily="50" charset="-128"/>
                </a:rPr>
                <a:t>は人が情報の中身を確認し、取捨選択することにより、</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目的の情報を探すことができた。</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7" name="四角形吹き出し 20"/>
            <p:cNvSpPr/>
            <p:nvPr/>
          </p:nvSpPr>
          <p:spPr>
            <a:xfrm>
              <a:off x="954001" y="5505815"/>
              <a:ext cx="8590049" cy="790210"/>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983156AD-4CF6-0EFB-74FC-902E6F459A7B}"/>
              </a:ext>
            </a:extLst>
          </p:cNvPr>
          <p:cNvSpPr txBox="1"/>
          <p:nvPr/>
        </p:nvSpPr>
        <p:spPr>
          <a:xfrm>
            <a:off x="954001" y="943391"/>
            <a:ext cx="2334322"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検索精度の分析①</a:t>
            </a:r>
            <a:endParaRPr kumimoji="1" lang="ja-JP" altLang="en-US" sz="1800" dirty="0">
              <a:latin typeface="ＭＳ Ｐゴシック" panose="020B0600070205080204" pitchFamily="50" charset="-128"/>
              <a:ea typeface="ＭＳ Ｐゴシック" panose="020B0600070205080204" pitchFamily="50" charset="-128"/>
            </a:endParaRPr>
          </a:p>
        </p:txBody>
      </p:sp>
      <p:grpSp>
        <p:nvGrpSpPr>
          <p:cNvPr id="21" name="グループ化 20"/>
          <p:cNvGrpSpPr/>
          <p:nvPr/>
        </p:nvGrpSpPr>
        <p:grpSpPr>
          <a:xfrm>
            <a:off x="954001" y="4602349"/>
            <a:ext cx="8523374" cy="790210"/>
            <a:chOff x="954001" y="5505815"/>
            <a:chExt cx="8590049" cy="790210"/>
          </a:xfrm>
        </p:grpSpPr>
        <p:sp>
          <p:nvSpPr>
            <p:cNvPr id="22" name="テキスト ボックス 21"/>
            <p:cNvSpPr txBox="1"/>
            <p:nvPr/>
          </p:nvSpPr>
          <p:spPr>
            <a:xfrm>
              <a:off x="954001" y="5546210"/>
              <a:ext cx="8590049" cy="707886"/>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アプリ使用時</a:t>
              </a:r>
              <a:r>
                <a:rPr kumimoji="1" lang="ja-JP" altLang="en-US" sz="2000" dirty="0" smtClean="0">
                  <a:latin typeface="ＭＳ Ｐゴシック" panose="020B0600070205080204" pitchFamily="50" charset="-128"/>
                  <a:ea typeface="ＭＳ Ｐゴシック" panose="020B0600070205080204" pitchFamily="50" charset="-128"/>
                </a:rPr>
                <a:t>は人が取捨選択していた作業を代わりに</a:t>
              </a:r>
              <a:r>
                <a:rPr kumimoji="1" lang="en-US" altLang="ja-JP" sz="2000" dirty="0" smtClean="0">
                  <a:latin typeface="ＭＳ Ｐゴシック" panose="020B0600070205080204" pitchFamily="50" charset="-128"/>
                  <a:ea typeface="ＭＳ Ｐゴシック" panose="020B0600070205080204" pitchFamily="50" charset="-128"/>
                </a:rPr>
                <a:t>AI</a:t>
              </a:r>
              <a:r>
                <a:rPr kumimoji="1" lang="ja-JP" altLang="en-US" sz="2000" dirty="0" smtClean="0">
                  <a:latin typeface="ＭＳ Ｐゴシック" panose="020B0600070205080204" pitchFamily="50" charset="-128"/>
                  <a:ea typeface="ＭＳ Ｐゴシック" panose="020B0600070205080204" pitchFamily="50" charset="-128"/>
                </a:rPr>
                <a:t>が実施し、</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結果として表示するため、目的ではない情報が表示されることがあった。</a:t>
              </a:r>
              <a:endParaRPr kumimoji="1" lang="en-US" altLang="ja-JP" sz="2000" dirty="0" smtClean="0">
                <a:latin typeface="ＭＳ Ｐゴシック" panose="020B0600070205080204" pitchFamily="50" charset="-128"/>
                <a:ea typeface="ＭＳ Ｐゴシック" panose="020B0600070205080204" pitchFamily="50" charset="-128"/>
              </a:endParaRPr>
            </a:p>
          </p:txBody>
        </p:sp>
        <p:sp>
          <p:nvSpPr>
            <p:cNvPr id="23" name="四角形吹き出し 20"/>
            <p:cNvSpPr/>
            <p:nvPr/>
          </p:nvSpPr>
          <p:spPr>
            <a:xfrm>
              <a:off x="954001" y="5505815"/>
              <a:ext cx="8590049" cy="790210"/>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p:cNvSpPr txBox="1"/>
          <p:nvPr/>
        </p:nvSpPr>
        <p:spPr>
          <a:xfrm>
            <a:off x="954001" y="3743942"/>
            <a:ext cx="4840130" cy="400110"/>
          </a:xfrm>
          <a:prstGeom prst="rect">
            <a:avLst/>
          </a:prstGeom>
          <a:noFill/>
        </p:spPr>
        <p:txBody>
          <a:bodyPr wrap="square" rtlCol="0">
            <a:spAutoFit/>
          </a:bodyPr>
          <a:lstStyle/>
          <a:p>
            <a:r>
              <a:rPr kumimoji="1" lang="ja-JP" altLang="en-US" sz="2000" dirty="0" smtClean="0">
                <a:latin typeface="+mn-ea"/>
                <a:ea typeface="+mn-ea"/>
              </a:rPr>
              <a:t>それに対し、</a:t>
            </a:r>
            <a:endParaRPr kumimoji="1" lang="ja-JP" altLang="en-US" sz="2000" dirty="0">
              <a:latin typeface="+mn-ea"/>
              <a:ea typeface="+mn-ea"/>
            </a:endParaRPr>
          </a:p>
        </p:txBody>
      </p:sp>
      <p:sp>
        <p:nvSpPr>
          <p:cNvPr id="28" name="テキスト ボックス 27"/>
          <p:cNvSpPr txBox="1"/>
          <p:nvPr/>
        </p:nvSpPr>
        <p:spPr>
          <a:xfrm>
            <a:off x="954001" y="1637762"/>
            <a:ext cx="4840130" cy="400110"/>
          </a:xfrm>
          <a:prstGeom prst="rect">
            <a:avLst/>
          </a:prstGeom>
          <a:noFill/>
        </p:spPr>
        <p:txBody>
          <a:bodyPr wrap="square" rtlCol="0">
            <a:spAutoFit/>
          </a:bodyPr>
          <a:lstStyle/>
          <a:p>
            <a:r>
              <a:rPr kumimoji="1" lang="ja-JP" altLang="en-US" sz="2000" dirty="0" smtClean="0">
                <a:latin typeface="+mn-ea"/>
                <a:ea typeface="+mn-ea"/>
              </a:rPr>
              <a:t>つまり</a:t>
            </a:r>
            <a:r>
              <a:rPr kumimoji="1" lang="en-US" altLang="ja-JP" sz="2000" dirty="0" smtClean="0">
                <a:latin typeface="+mn-ea"/>
                <a:ea typeface="+mn-ea"/>
              </a:rPr>
              <a:t>…</a:t>
            </a:r>
            <a:endParaRPr kumimoji="1" lang="ja-JP" altLang="en-US" sz="2000" dirty="0">
              <a:latin typeface="+mn-ea"/>
              <a:ea typeface="+mn-ea"/>
            </a:endParaRPr>
          </a:p>
        </p:txBody>
      </p:sp>
    </p:spTree>
    <p:extLst>
      <p:ext uri="{BB962C8B-B14F-4D97-AF65-F5344CB8AC3E}">
        <p14:creationId xmlns:p14="http://schemas.microsoft.com/office/powerpoint/2010/main" val="2304252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41" name="グループ化 40"/>
          <p:cNvGrpSpPr>
            <a:grpSpLocks noChangeAspect="1"/>
          </p:cNvGrpSpPr>
          <p:nvPr/>
        </p:nvGrpSpPr>
        <p:grpSpPr>
          <a:xfrm>
            <a:off x="5810250" y="1665423"/>
            <a:ext cx="3209925" cy="3715338"/>
            <a:chOff x="0" y="0"/>
            <a:chExt cx="3710414" cy="4294790"/>
          </a:xfrm>
        </p:grpSpPr>
        <p:pic>
          <p:nvPicPr>
            <p:cNvPr id="42" name="図 41"/>
            <p:cNvPicPr/>
            <p:nvPr/>
          </p:nvPicPr>
          <p:blipFill rotWithShape="1">
            <a:blip r:embed="rId3">
              <a:extLst>
                <a:ext uri="{28A0092B-C50C-407E-A947-70E740481C1C}">
                  <a14:useLocalDpi xmlns:a14="http://schemas.microsoft.com/office/drawing/2010/main" val="0"/>
                </a:ext>
              </a:extLst>
            </a:blip>
            <a:srcRect l="1763" t="6463" r="4164" b="32839"/>
            <a:stretch/>
          </p:blipFill>
          <p:spPr bwMode="auto">
            <a:xfrm>
              <a:off x="0" y="0"/>
              <a:ext cx="3710414" cy="4247537"/>
            </a:xfrm>
            <a:prstGeom prst="rect">
              <a:avLst/>
            </a:prstGeom>
            <a:noFill/>
            <a:ln w="38100">
              <a:noFill/>
            </a:ln>
            <a:extLst/>
          </p:spPr>
        </p:pic>
        <p:sp>
          <p:nvSpPr>
            <p:cNvPr id="43" name="正方形/長方形 42"/>
            <p:cNvSpPr/>
            <p:nvPr/>
          </p:nvSpPr>
          <p:spPr>
            <a:xfrm>
              <a:off x="281760" y="878175"/>
              <a:ext cx="3404977" cy="3416615"/>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44" name="正方形/長方形 43"/>
            <p:cNvSpPr/>
            <p:nvPr/>
          </p:nvSpPr>
          <p:spPr>
            <a:xfrm>
              <a:off x="1361" y="0"/>
              <a:ext cx="285372"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45" name="正方形/長方形 44"/>
            <p:cNvSpPr/>
            <p:nvPr/>
          </p:nvSpPr>
          <p:spPr>
            <a:xfrm>
              <a:off x="285349" y="0"/>
              <a:ext cx="1614463" cy="12220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46" name="正方形/長方形 45"/>
            <p:cNvSpPr/>
            <p:nvPr/>
          </p:nvSpPr>
          <p:spPr>
            <a:xfrm>
              <a:off x="298089" y="136072"/>
              <a:ext cx="1956989"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26</a:t>
            </a:fld>
            <a:endParaRPr dirty="0"/>
          </a:p>
        </p:txBody>
      </p:sp>
      <p:sp>
        <p:nvSpPr>
          <p:cNvPr id="13" name="タイトル 2"/>
          <p:cNvSpPr>
            <a:spLocks noGrp="1"/>
          </p:cNvSpPr>
          <p:nvPr>
            <p:ph type="title"/>
          </p:nvPr>
        </p:nvSpPr>
        <p:spPr/>
        <p:txBody>
          <a:bodyPr/>
          <a:lstStyle/>
          <a:p>
            <a:r>
              <a:rPr kumimoji="1" lang="en-US" altLang="ja-JP" dirty="0"/>
              <a:t>7. </a:t>
            </a:r>
            <a:r>
              <a:rPr kumimoji="1" lang="ja-JP" altLang="en-US" dirty="0"/>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35190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検索精度の分析②</a:t>
            </a:r>
            <a:endParaRPr kumimoji="1" lang="ja-JP" altLang="en-US" sz="1800" dirty="0">
              <a:latin typeface="ＭＳ Ｐゴシック" panose="020B0600070205080204" pitchFamily="50" charset="-128"/>
              <a:ea typeface="ＭＳ Ｐゴシック" panose="020B0600070205080204" pitchFamily="50" charset="-128"/>
            </a:endParaRPr>
          </a:p>
        </p:txBody>
      </p:sp>
      <p:grpSp>
        <p:nvGrpSpPr>
          <p:cNvPr id="2" name="グループ化 1"/>
          <p:cNvGrpSpPr/>
          <p:nvPr/>
        </p:nvGrpSpPr>
        <p:grpSpPr>
          <a:xfrm>
            <a:off x="1703100" y="5505815"/>
            <a:ext cx="6499800" cy="790210"/>
            <a:chOff x="954002" y="5505815"/>
            <a:chExt cx="6499800" cy="790210"/>
          </a:xfrm>
        </p:grpSpPr>
        <p:sp>
          <p:nvSpPr>
            <p:cNvPr id="26" name="テキスト ボックス 25"/>
            <p:cNvSpPr txBox="1"/>
            <p:nvPr/>
          </p:nvSpPr>
          <p:spPr>
            <a:xfrm>
              <a:off x="954002" y="5546210"/>
              <a:ext cx="6499800" cy="707886"/>
            </a:xfrm>
            <a:prstGeom prst="rect">
              <a:avLst/>
            </a:prstGeom>
            <a:noFill/>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アプリ使用時に</a:t>
              </a:r>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同一のワード</a:t>
              </a:r>
              <a:r>
                <a:rPr kumimoji="1" lang="ja-JP" altLang="en-US"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で検索</a:t>
              </a:r>
              <a:r>
                <a:rPr kumimoji="1" lang="ja-JP" altLang="en-US" sz="2000" dirty="0">
                  <a:latin typeface="ＭＳ Ｐゴシック" panose="020B0600070205080204" pitchFamily="50" charset="-128"/>
                  <a:ea typeface="ＭＳ Ｐゴシック" panose="020B0600070205080204" pitchFamily="50" charset="-128"/>
                </a:rPr>
                <a:t>した場合でも</a:t>
              </a:r>
              <a:r>
                <a:rPr kumimoji="1" lang="ja-JP" altLang="en-US" sz="2000" dirty="0" smtClean="0">
                  <a:latin typeface="ＭＳ Ｐゴシック" panose="020B0600070205080204" pitchFamily="50" charset="-128"/>
                  <a:ea typeface="ＭＳ Ｐゴシック" panose="020B0600070205080204" pitchFamily="50" charset="-128"/>
                </a:rPr>
                <a:t>、</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検索</a:t>
              </a:r>
              <a:r>
                <a:rPr kumimoji="1" lang="ja-JP" altLang="en-US" sz="2000" dirty="0">
                  <a:latin typeface="ＭＳ Ｐゴシック" panose="020B0600070205080204" pitchFamily="50" charset="-128"/>
                  <a:ea typeface="ＭＳ Ｐゴシック" panose="020B0600070205080204" pitchFamily="50" charset="-128"/>
                </a:rPr>
                <a:t>結果が</a:t>
              </a:r>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異なる</a:t>
              </a:r>
              <a:r>
                <a:rPr kumimoji="1" lang="ja-JP" altLang="en-US" sz="2000" dirty="0" smtClean="0">
                  <a:latin typeface="ＭＳ Ｐゴシック" panose="020B0600070205080204" pitchFamily="50" charset="-128"/>
                  <a:ea typeface="ＭＳ Ｐゴシック" panose="020B0600070205080204" pitchFamily="50" charset="-128"/>
                </a:rPr>
                <a:t>可能性</a:t>
              </a:r>
              <a:r>
                <a:rPr kumimoji="1" lang="ja-JP" altLang="en-US" sz="2000" dirty="0">
                  <a:latin typeface="ＭＳ Ｐゴシック" panose="020B0600070205080204" pitchFamily="50" charset="-128"/>
                  <a:ea typeface="ＭＳ Ｐゴシック" panose="020B0600070205080204" pitchFamily="50" charset="-128"/>
                </a:rPr>
                <a:t>がある</a:t>
              </a:r>
              <a:r>
                <a:rPr kumimoji="1" lang="ja-JP" altLang="en-US" sz="2000" dirty="0" smtClean="0">
                  <a:latin typeface="ＭＳ Ｐゴシック" panose="020B0600070205080204" pitchFamily="50" charset="-128"/>
                  <a:ea typeface="ＭＳ Ｐゴシック" panose="020B0600070205080204" pitchFamily="50" charset="-128"/>
                </a:rPr>
                <a:t>ことを確認。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29" name="四角形吹き出し 20"/>
            <p:cNvSpPr/>
            <p:nvPr/>
          </p:nvSpPr>
          <p:spPr>
            <a:xfrm>
              <a:off x="954002" y="5505815"/>
              <a:ext cx="6499800" cy="790210"/>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83156AD-4CF6-0EFB-74FC-902E6F459A7B}"/>
              </a:ext>
            </a:extLst>
          </p:cNvPr>
          <p:cNvSpPr txBox="1"/>
          <p:nvPr/>
        </p:nvSpPr>
        <p:spPr>
          <a:xfrm>
            <a:off x="5813198" y="1330035"/>
            <a:ext cx="1374062" cy="307777"/>
          </a:xfrm>
          <a:prstGeom prst="rect">
            <a:avLst/>
          </a:prstGeom>
          <a:solidFill>
            <a:schemeClr val="bg2"/>
          </a:solidFill>
          <a:ln w="28575">
            <a:solidFill>
              <a:schemeClr val="bg2"/>
            </a:solidFill>
          </a:ln>
        </p:spPr>
        <p:txBody>
          <a:bodyPr wrap="square" rtlCol="0">
            <a:spAutoFit/>
          </a:bodyPr>
          <a:lstStyle/>
          <a:p>
            <a:pPr algn="ctr">
              <a:buClr>
                <a:schemeClr val="bg2"/>
              </a:buClr>
            </a:pPr>
            <a:r>
              <a:rPr kumimoji="1" lang="ja-JP" altLang="en-US" dirty="0" smtClean="0">
                <a:solidFill>
                  <a:schemeClr val="bg1"/>
                </a:solidFill>
                <a:latin typeface="ＭＳ Ｐゴシック" panose="020B0600070205080204" pitchFamily="50" charset="-128"/>
                <a:ea typeface="ＭＳ Ｐゴシック" panose="020B0600070205080204" pitchFamily="50" charset="-128"/>
              </a:rPr>
              <a:t>アプリ使用②</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nvGrpSpPr>
          <p:cNvPr id="35" name="グループ化 34"/>
          <p:cNvGrpSpPr>
            <a:grpSpLocks noChangeAspect="1"/>
          </p:cNvGrpSpPr>
          <p:nvPr/>
        </p:nvGrpSpPr>
        <p:grpSpPr>
          <a:xfrm>
            <a:off x="1036556" y="1669677"/>
            <a:ext cx="4064869" cy="3282471"/>
            <a:chOff x="0" y="0"/>
            <a:chExt cx="4441067" cy="3586207"/>
          </a:xfrm>
        </p:grpSpPr>
        <p:pic>
          <p:nvPicPr>
            <p:cNvPr id="36" name="図 35"/>
            <p:cNvPicPr/>
            <p:nvPr/>
          </p:nvPicPr>
          <p:blipFill rotWithShape="1">
            <a:blip r:embed="rId4"/>
            <a:srcRect l="1821" t="6386" r="7029" b="40871"/>
            <a:stretch/>
          </p:blipFill>
          <p:spPr>
            <a:xfrm>
              <a:off x="0" y="0"/>
              <a:ext cx="4440664" cy="3574546"/>
            </a:xfrm>
            <a:prstGeom prst="rect">
              <a:avLst/>
            </a:prstGeom>
            <a:ln w="38100">
              <a:noFill/>
            </a:ln>
          </p:spPr>
        </p:pic>
        <p:sp>
          <p:nvSpPr>
            <p:cNvPr id="37" name="正方形/長方形 36"/>
            <p:cNvSpPr/>
            <p:nvPr/>
          </p:nvSpPr>
          <p:spPr>
            <a:xfrm>
              <a:off x="0" y="0"/>
              <a:ext cx="288000" cy="28635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38" name="正方形/長方形 37"/>
            <p:cNvSpPr/>
            <p:nvPr/>
          </p:nvSpPr>
          <p:spPr>
            <a:xfrm>
              <a:off x="286616" y="0"/>
              <a:ext cx="1612263" cy="151534"/>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39" name="正方形/長方形 38"/>
            <p:cNvSpPr/>
            <p:nvPr/>
          </p:nvSpPr>
          <p:spPr>
            <a:xfrm>
              <a:off x="307397" y="147205"/>
              <a:ext cx="1811391" cy="158551"/>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sp>
          <p:nvSpPr>
            <p:cNvPr id="40" name="正方形/長方形 39"/>
            <p:cNvSpPr/>
            <p:nvPr/>
          </p:nvSpPr>
          <p:spPr>
            <a:xfrm>
              <a:off x="285747" y="891293"/>
              <a:ext cx="4155320" cy="2694914"/>
            </a:xfrm>
            <a:prstGeom prst="rect">
              <a:avLst/>
            </a:prstGeom>
            <a:noFill/>
            <a:ln w="28575">
              <a:solidFill>
                <a:srgbClr val="FF0000"/>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ja-JP" altLang="en-US"/>
            </a:p>
          </p:txBody>
        </p:sp>
      </p:grpSp>
      <p:sp>
        <p:nvSpPr>
          <p:cNvPr id="24" name="テキスト ボックス 23">
            <a:extLst>
              <a:ext uri="{FF2B5EF4-FFF2-40B4-BE49-F238E27FC236}">
                <a16:creationId xmlns:a16="http://schemas.microsoft.com/office/drawing/2014/main" id="{983156AD-4CF6-0EFB-74FC-902E6F459A7B}"/>
              </a:ext>
            </a:extLst>
          </p:cNvPr>
          <p:cNvSpPr txBox="1">
            <a:spLocks noChangeAspect="1"/>
          </p:cNvSpPr>
          <p:nvPr/>
        </p:nvSpPr>
        <p:spPr>
          <a:xfrm>
            <a:off x="1036557" y="1326404"/>
            <a:ext cx="1298009" cy="307777"/>
          </a:xfrm>
          <a:prstGeom prst="rect">
            <a:avLst/>
          </a:prstGeom>
          <a:solidFill>
            <a:schemeClr val="bg2"/>
          </a:solidFill>
          <a:ln w="28575">
            <a:solidFill>
              <a:schemeClr val="bg2"/>
            </a:solidFill>
          </a:ln>
        </p:spPr>
        <p:txBody>
          <a:bodyPr wrap="square" rtlCol="0">
            <a:spAutoFit/>
          </a:bodyPr>
          <a:lstStyle/>
          <a:p>
            <a:pPr algn="ctr">
              <a:buClr>
                <a:schemeClr val="bg2"/>
              </a:buClr>
            </a:pPr>
            <a:r>
              <a:rPr kumimoji="1" lang="ja-JP" altLang="en-US" dirty="0" smtClean="0">
                <a:solidFill>
                  <a:schemeClr val="bg1"/>
                </a:solidFill>
                <a:latin typeface="ＭＳ Ｐゴシック" panose="020B0600070205080204" pitchFamily="50" charset="-128"/>
                <a:ea typeface="ＭＳ Ｐゴシック" panose="020B0600070205080204" pitchFamily="50" charset="-128"/>
              </a:rPr>
              <a:t>アプリ使用①</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55404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altLang="ja-JP" smtClean="0"/>
              <a:t>27</a:t>
            </a:fld>
            <a:endParaRPr lang="ja-JP" altLang="en-US" dirty="0"/>
          </a:p>
        </p:txBody>
      </p:sp>
      <p:sp>
        <p:nvSpPr>
          <p:cNvPr id="3" name="タイトル 2"/>
          <p:cNvSpPr>
            <a:spLocks noGrp="1"/>
          </p:cNvSpPr>
          <p:nvPr>
            <p:ph type="title"/>
          </p:nvPr>
        </p:nvSpPr>
        <p:spPr/>
        <p:txBody>
          <a:bodyPr/>
          <a:lstStyle/>
          <a:p>
            <a:r>
              <a:rPr kumimoji="1" lang="en-US" altLang="ja-JP" dirty="0"/>
              <a:t>7. </a:t>
            </a:r>
            <a:r>
              <a:rPr kumimoji="1" lang="ja-JP" altLang="en-US" dirty="0"/>
              <a:t>課題分析</a:t>
            </a:r>
          </a:p>
        </p:txBody>
      </p:sp>
      <p:sp>
        <p:nvSpPr>
          <p:cNvPr id="4" name="正方形/長方形 3"/>
          <p:cNvSpPr/>
          <p:nvPr/>
        </p:nvSpPr>
        <p:spPr>
          <a:xfrm>
            <a:off x="1729152" y="3102704"/>
            <a:ext cx="7420883" cy="523220"/>
          </a:xfrm>
          <a:prstGeom prst="rect">
            <a:avLst/>
          </a:prstGeom>
          <a:solidFill>
            <a:srgbClr val="FFFF00"/>
          </a:solidFill>
        </p:spPr>
        <p:txBody>
          <a:bodyPr wrap="square">
            <a:spAutoFit/>
          </a:bodyPr>
          <a:lstStyle/>
          <a:p>
            <a:pPr lvl="1"/>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前頁の</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深堀</a:t>
            </a:r>
            <a:r>
              <a:rPr lang="en-US" altLang="ja-JP" sz="2800" dirty="0" smtClean="0">
                <a:solidFill>
                  <a:srgbClr val="FF0000"/>
                </a:solidFill>
                <a:latin typeface="ＭＳ Ｐゴシック" panose="020B0600070205080204" pitchFamily="50" charset="-128"/>
                <a:ea typeface="ＭＳ Ｐゴシック" panose="020B0600070205080204" pitchFamily="50" charset="-128"/>
              </a:rPr>
              <a:t>(</a:t>
            </a:r>
            <a:r>
              <a:rPr lang="ja-JP" altLang="en-US" sz="2800" dirty="0" smtClean="0">
                <a:solidFill>
                  <a:srgbClr val="FF0000"/>
                </a:solidFill>
                <a:latin typeface="ＭＳ Ｐゴシック" panose="020B0600070205080204" pitchFamily="50" charset="-128"/>
                <a:ea typeface="ＭＳ Ｐゴシック" panose="020B0600070205080204" pitchFamily="50" charset="-128"/>
              </a:rPr>
              <a:t>問い合わせの結果を表示</a:t>
            </a:r>
            <a:r>
              <a:rPr lang="en-US" altLang="ja-JP" sz="2800" dirty="0" smtClean="0">
                <a:solidFill>
                  <a:srgbClr val="FF0000"/>
                </a:solidFill>
                <a:latin typeface="ＭＳ Ｐゴシック" panose="020B0600070205080204" pitchFamily="50" charset="-128"/>
                <a:ea typeface="ＭＳ Ｐゴシック" panose="020B0600070205080204" pitchFamily="50" charset="-128"/>
              </a:rPr>
              <a:t>)</a:t>
            </a:r>
          </a:p>
        </p:txBody>
      </p:sp>
    </p:spTree>
    <p:extLst>
      <p:ext uri="{BB962C8B-B14F-4D97-AF65-F5344CB8AC3E}">
        <p14:creationId xmlns:p14="http://schemas.microsoft.com/office/powerpoint/2010/main" val="2318668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下矢印 8"/>
          <p:cNvSpPr/>
          <p:nvPr/>
        </p:nvSpPr>
        <p:spPr>
          <a:xfrm>
            <a:off x="4626294" y="3821601"/>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28</a:t>
            </a:fld>
            <a:endParaRPr dirty="0"/>
          </a:p>
        </p:txBody>
      </p:sp>
      <p:sp>
        <p:nvSpPr>
          <p:cNvPr id="13" name="タイトル 2"/>
          <p:cNvSpPr>
            <a:spLocks noGrp="1"/>
          </p:cNvSpPr>
          <p:nvPr>
            <p:ph type="title"/>
          </p:nvPr>
        </p:nvSpPr>
        <p:spPr/>
        <p:txBody>
          <a:bodyPr/>
          <a:lstStyle/>
          <a:p>
            <a:r>
              <a:rPr kumimoji="1" lang="en-US" altLang="ja-JP" dirty="0"/>
              <a:t>7. </a:t>
            </a:r>
            <a:r>
              <a:rPr kumimoji="1" lang="ja-JP" altLang="en-US" dirty="0"/>
              <a:t>課題分析</a:t>
            </a: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検索精度の分析結果</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798329" y="5045954"/>
            <a:ext cx="7011802" cy="920179"/>
          </a:xfrm>
          <a:prstGeom prst="rect">
            <a:avLst/>
          </a:prstGeom>
          <a:solidFill>
            <a:srgbClr val="E7EFF9"/>
          </a:solidFill>
          <a:ln w="28575">
            <a:noFill/>
          </a:ln>
        </p:spPr>
        <p:txBody>
          <a:bodyPr wrap="square" lIns="288000" tIns="288000" rIns="288000" bIns="288000" rtlCol="0">
            <a:spAutoFit/>
          </a:bodyPr>
          <a:lstStyle/>
          <a:p>
            <a:r>
              <a:rPr kumimoji="1" lang="en-US" altLang="ja-JP" sz="2200" dirty="0" smtClean="0">
                <a:latin typeface="ＭＳ Ｐゴシック" panose="020B0600070205080204" pitchFamily="50" charset="-128"/>
                <a:ea typeface="ＭＳ Ｐゴシック" panose="020B0600070205080204" pitchFamily="50" charset="-128"/>
              </a:rPr>
              <a:t>Atlassian </a:t>
            </a:r>
            <a:r>
              <a:rPr kumimoji="1" lang="en-US" altLang="ja-JP" sz="2200" dirty="0">
                <a:latin typeface="ＭＳ Ｐゴシック" panose="020B0600070205080204" pitchFamily="50" charset="-128"/>
                <a:ea typeface="ＭＳ Ｐゴシック" panose="020B0600070205080204" pitchFamily="50" charset="-128"/>
              </a:rPr>
              <a:t>Intelligence</a:t>
            </a:r>
            <a:r>
              <a:rPr kumimoji="1" lang="ja-JP" altLang="en-US" sz="2200" dirty="0">
                <a:latin typeface="ＭＳ Ｐゴシック" panose="020B0600070205080204" pitchFamily="50" charset="-128"/>
                <a:ea typeface="ＭＳ Ｐゴシック" panose="020B0600070205080204" pitchFamily="50" charset="-128"/>
              </a:rPr>
              <a:t>の</a:t>
            </a:r>
            <a:r>
              <a:rPr kumimoji="1" lang="en-US" altLang="ja-JP" sz="2200" dirty="0" smtClean="0">
                <a:latin typeface="ＭＳ Ｐゴシック" panose="020B0600070205080204" pitchFamily="50" charset="-128"/>
                <a:ea typeface="ＭＳ Ｐゴシック" panose="020B0600070205080204" pitchFamily="50" charset="-128"/>
              </a:rPr>
              <a:t>AI</a:t>
            </a:r>
            <a:r>
              <a:rPr kumimoji="1" lang="ja-JP" altLang="en-US" sz="2200" dirty="0" smtClean="0">
                <a:latin typeface="ＭＳ Ｐゴシック" panose="020B0600070205080204" pitchFamily="50" charset="-128"/>
                <a:ea typeface="ＭＳ Ｐゴシック" panose="020B0600070205080204" pitchFamily="50" charset="-128"/>
              </a:rPr>
              <a:t>精度</a:t>
            </a:r>
            <a:r>
              <a:rPr kumimoji="1" lang="ja-JP" altLang="en-US" sz="2200" dirty="0">
                <a:latin typeface="ＭＳ Ｐゴシック" panose="020B0600070205080204" pitchFamily="50" charset="-128"/>
                <a:ea typeface="ＭＳ Ｐゴシック" panose="020B0600070205080204" pitchFamily="50" charset="-128"/>
              </a:rPr>
              <a:t>は不十分な箇所が</a:t>
            </a:r>
            <a:r>
              <a:rPr kumimoji="1" lang="ja-JP" altLang="en-US" sz="2200" dirty="0" smtClean="0">
                <a:latin typeface="ＭＳ Ｐゴシック" panose="020B0600070205080204" pitchFamily="50" charset="-128"/>
                <a:ea typeface="ＭＳ Ｐゴシック" panose="020B0600070205080204" pitchFamily="50" charset="-128"/>
              </a:rPr>
              <a:t>ある。</a:t>
            </a:r>
            <a:endParaRPr kumimoji="1" lang="en-US" altLang="ja-JP" sz="2200" dirty="0">
              <a:latin typeface="ＭＳ Ｐゴシック" panose="020B0600070205080204" pitchFamily="50" charset="-128"/>
              <a:ea typeface="ＭＳ Ｐゴシック" panose="020B0600070205080204" pitchFamily="50" charset="-128"/>
            </a:endParaRPr>
          </a:p>
        </p:txBody>
      </p:sp>
      <p:sp>
        <p:nvSpPr>
          <p:cNvPr id="12" name="テキスト ボックス 11"/>
          <p:cNvSpPr txBox="1"/>
          <p:nvPr/>
        </p:nvSpPr>
        <p:spPr>
          <a:xfrm>
            <a:off x="1798329" y="1406088"/>
            <a:ext cx="6602722" cy="1015663"/>
          </a:xfrm>
          <a:prstGeom prst="rect">
            <a:avLst/>
          </a:prstGeom>
          <a:noFill/>
          <a:ln w="28575">
            <a:solidFill>
              <a:schemeClr val="bg2">
                <a:lumMod val="60000"/>
                <a:lumOff val="40000"/>
              </a:schemeClr>
            </a:solidFill>
          </a:ln>
        </p:spPr>
        <p:txBody>
          <a:bodyPr wrap="square" rtlCol="0">
            <a:spAutoFit/>
          </a:bodyPr>
          <a:lstStyle/>
          <a:p>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同一</a:t>
            </a:r>
            <a:r>
              <a:rPr kumimoji="1" lang="ja-JP" altLang="en-US"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の検索ワード</a:t>
            </a:r>
            <a:r>
              <a:rPr kumimoji="1" lang="ja-JP" altLang="en-US" sz="2000" dirty="0">
                <a:latin typeface="ＭＳ Ｐゴシック" panose="020B0600070205080204" pitchFamily="50" charset="-128"/>
                <a:ea typeface="ＭＳ Ｐゴシック" panose="020B0600070205080204" pitchFamily="50" charset="-128"/>
              </a:rPr>
              <a:t>で検索した際に、アプリ未使用時には上位に表示される目的の情報でも、アプリ使用時に</a:t>
            </a:r>
            <a:r>
              <a:rPr kumimoji="1" lang="ja-JP" altLang="en-US" sz="2000" dirty="0" smtClean="0">
                <a:latin typeface="ＭＳ Ｐゴシック" panose="020B0600070205080204" pitchFamily="50" charset="-128"/>
                <a:ea typeface="ＭＳ Ｐゴシック" panose="020B0600070205080204" pitchFamily="50" charset="-128"/>
              </a:rPr>
              <a:t>は</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表示</a:t>
            </a:r>
            <a:r>
              <a:rPr kumimoji="1" lang="ja-JP" altLang="en-US" sz="2000" dirty="0">
                <a:latin typeface="ＭＳ Ｐゴシック" panose="020B0600070205080204" pitchFamily="50" charset="-128"/>
                <a:ea typeface="ＭＳ Ｐゴシック" panose="020B0600070205080204" pitchFamily="50" charset="-128"/>
              </a:rPr>
              <a:t>されない場合があることを</a:t>
            </a:r>
            <a:r>
              <a:rPr kumimoji="1" lang="ja-JP" altLang="en-US" sz="2000" dirty="0" smtClean="0">
                <a:latin typeface="ＭＳ Ｐゴシック" panose="020B0600070205080204" pitchFamily="50" charset="-128"/>
                <a:ea typeface="ＭＳ Ｐゴシック" panose="020B0600070205080204" pitchFamily="50" charset="-128"/>
              </a:rPr>
              <a:t>確認</a:t>
            </a:r>
            <a:r>
              <a:rPr kumimoji="1" lang="ja-JP" altLang="en-US" sz="2000" dirty="0">
                <a:latin typeface="ＭＳ Ｐゴシック" panose="020B0600070205080204" pitchFamily="50" charset="-128"/>
                <a:ea typeface="ＭＳ Ｐゴシック" panose="020B0600070205080204" pitchFamily="50" charset="-128"/>
              </a:rPr>
              <a:t>。</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1798329" y="2625244"/>
            <a:ext cx="6602722" cy="707886"/>
          </a:xfrm>
          <a:prstGeom prst="rect">
            <a:avLst/>
          </a:prstGeom>
          <a:noFill/>
          <a:ln w="28575">
            <a:solidFill>
              <a:schemeClr val="bg2">
                <a:lumMod val="60000"/>
                <a:lumOff val="40000"/>
              </a:schemeClr>
            </a:solidFill>
          </a:ln>
        </p:spPr>
        <p:txBody>
          <a:bodyPr wrap="square" rtlCol="0">
            <a:spAutoFit/>
          </a:bodyPr>
          <a:lstStyle/>
          <a:p>
            <a:r>
              <a:rPr kumimoji="1" lang="ja-JP" altLang="en-US" sz="2000" dirty="0">
                <a:latin typeface="ＭＳ Ｐゴシック" panose="020B0600070205080204" pitchFamily="50" charset="-128"/>
                <a:ea typeface="ＭＳ Ｐゴシック" panose="020B0600070205080204" pitchFamily="50" charset="-128"/>
              </a:rPr>
              <a:t>アプリ使用時に</a:t>
            </a:r>
            <a:r>
              <a:rPr kumimoji="1" lang="ja-JP" altLang="en-US"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同一の検索ワードで検索</a:t>
            </a:r>
            <a:r>
              <a:rPr kumimoji="1" lang="ja-JP" altLang="en-US" sz="2000" dirty="0">
                <a:latin typeface="ＭＳ Ｐゴシック" panose="020B0600070205080204" pitchFamily="50" charset="-128"/>
                <a:ea typeface="ＭＳ Ｐゴシック" panose="020B0600070205080204" pitchFamily="50" charset="-128"/>
              </a:rPr>
              <a:t>した場合でも、異なる検索結果が表示される可能性がある</a:t>
            </a:r>
            <a:r>
              <a:rPr kumimoji="1" lang="ja-JP" altLang="en-US" sz="2000" dirty="0" smtClean="0">
                <a:latin typeface="ＭＳ Ｐゴシック" panose="020B0600070205080204" pitchFamily="50" charset="-128"/>
                <a:ea typeface="ＭＳ Ｐゴシック" panose="020B0600070205080204" pitchFamily="50" charset="-128"/>
              </a:rPr>
              <a:t>ことを確認。</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1389248" y="2310014"/>
            <a:ext cx="7420883" cy="523220"/>
          </a:xfrm>
          <a:prstGeom prst="rect">
            <a:avLst/>
          </a:prstGeom>
          <a:solidFill>
            <a:srgbClr val="FFFF00"/>
          </a:solidFill>
        </p:spPr>
        <p:txBody>
          <a:bodyPr wrap="square">
            <a:spAutoFit/>
          </a:bodyPr>
          <a:lstStyle/>
          <a:p>
            <a:pPr lvl="1"/>
            <a:r>
              <a:rPr lang="ja-JP" altLang="en-US" sz="2800" dirty="0" smtClean="0">
                <a:solidFill>
                  <a:srgbClr val="FF0000"/>
                </a:solidFill>
                <a:latin typeface="ＭＳ Ｐゴシック" panose="020B0600070205080204" pitchFamily="50" charset="-128"/>
                <a:ea typeface="ＭＳ Ｐゴシック" panose="020B0600070205080204" pitchFamily="50" charset="-128"/>
              </a:rPr>
              <a:t>深堀の結果を書く</a:t>
            </a:r>
            <a:endParaRPr lang="en-US" altLang="ja-JP" sz="28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949899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29</a:t>
            </a:fld>
            <a:endParaRPr dirty="0"/>
          </a:p>
        </p:txBody>
      </p:sp>
      <p:sp>
        <p:nvSpPr>
          <p:cNvPr id="13" name="タイトル 2"/>
          <p:cNvSpPr>
            <a:spLocks noGrp="1"/>
          </p:cNvSpPr>
          <p:nvPr>
            <p:ph type="title"/>
          </p:nvPr>
        </p:nvSpPr>
        <p:spPr/>
        <p:txBody>
          <a:bodyPr/>
          <a:lstStyle/>
          <a:p>
            <a:r>
              <a:rPr kumimoji="1" lang="en-US" altLang="ja-JP" dirty="0" smtClean="0"/>
              <a:t>8. </a:t>
            </a:r>
            <a:r>
              <a:rPr kumimoji="1" lang="ja-JP" altLang="en-US" dirty="0" smtClean="0"/>
              <a:t>課題に対する対応策</a:t>
            </a:r>
            <a:endParaRPr kumimoji="1" lang="ja-JP" altLang="en-US"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257514"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smtClean="0">
                <a:latin typeface="ＭＳ Ｐゴシック" panose="020B0600070205080204" pitchFamily="50" charset="-128"/>
                <a:ea typeface="ＭＳ Ｐゴシック" panose="020B0600070205080204" pitchFamily="50" charset="-128"/>
              </a:rPr>
              <a:t>AI</a:t>
            </a:r>
            <a:r>
              <a:rPr kumimoji="1" lang="ja-JP" altLang="en-US" sz="1800" dirty="0" smtClean="0">
                <a:latin typeface="ＭＳ Ｐゴシック" panose="020B0600070205080204" pitchFamily="50" charset="-128"/>
                <a:ea typeface="ＭＳ Ｐゴシック" panose="020B0600070205080204" pitchFamily="50" charset="-128"/>
              </a:rPr>
              <a:t>精度向上への</a:t>
            </a:r>
            <a:r>
              <a:rPr kumimoji="1" lang="ja-JP" altLang="en-US" sz="1800" dirty="0">
                <a:latin typeface="ＭＳ Ｐゴシック" panose="020B0600070205080204" pitchFamily="50" charset="-128"/>
                <a:ea typeface="ＭＳ Ｐゴシック" panose="020B0600070205080204" pitchFamily="50" charset="-128"/>
              </a:rPr>
              <a:t>対応</a:t>
            </a:r>
            <a:r>
              <a:rPr kumimoji="1" lang="ja-JP" altLang="en-US" sz="1800" dirty="0" smtClean="0">
                <a:latin typeface="ＭＳ Ｐゴシック" panose="020B0600070205080204" pitchFamily="50" charset="-128"/>
                <a:ea typeface="ＭＳ Ｐゴシック" panose="020B0600070205080204" pitchFamily="50" charset="-128"/>
              </a:rPr>
              <a:t>策①</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1315199" y="1537482"/>
            <a:ext cx="7580400"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a:latin typeface="ＭＳ Ｐゴシック" panose="020B0600070205080204" pitchFamily="50" charset="-128"/>
                <a:ea typeface="ＭＳ Ｐゴシック" panose="020B0600070205080204" pitchFamily="50" charset="-128"/>
              </a:rPr>
              <a:t>Atlassian </a:t>
            </a:r>
            <a:r>
              <a:rPr kumimoji="1" lang="en-US" altLang="ja-JP" sz="2000" dirty="0" smtClean="0">
                <a:latin typeface="ＭＳ Ｐゴシック" panose="020B0600070205080204" pitchFamily="50" charset="-128"/>
                <a:ea typeface="ＭＳ Ｐゴシック" panose="020B0600070205080204" pitchFamily="50" charset="-128"/>
              </a:rPr>
              <a:t>Intelligence</a:t>
            </a:r>
            <a:r>
              <a:rPr kumimoji="1" lang="ja-JP" altLang="en-US" sz="2000" dirty="0" smtClean="0">
                <a:latin typeface="ＭＳ Ｐゴシック" panose="020B0600070205080204" pitchFamily="50" charset="-128"/>
                <a:ea typeface="ＭＳ Ｐゴシック" panose="020B0600070205080204" pitchFamily="50" charset="-128"/>
              </a:rPr>
              <a:t>は</a:t>
            </a:r>
            <a:r>
              <a:rPr kumimoji="1" lang="en-US" altLang="ja-JP" sz="2000" dirty="0" smtClean="0">
                <a:latin typeface="ＭＳ Ｐゴシック" panose="020B0600070205080204" pitchFamily="50" charset="-128"/>
                <a:ea typeface="ＭＳ Ｐゴシック" panose="020B0600070205080204" pitchFamily="50" charset="-128"/>
              </a:rPr>
              <a:t>7</a:t>
            </a:r>
            <a:r>
              <a:rPr kumimoji="1" lang="ja-JP" altLang="en-US" sz="2000" dirty="0" smtClean="0">
                <a:latin typeface="ＭＳ Ｐゴシック" panose="020B0600070205080204" pitchFamily="50" charset="-128"/>
                <a:ea typeface="ＭＳ Ｐゴシック" panose="020B0600070205080204" pitchFamily="50" charset="-128"/>
              </a:rPr>
              <a:t>月</a:t>
            </a:r>
            <a:r>
              <a:rPr kumimoji="1" lang="ja-JP" altLang="en-US" sz="2000" dirty="0">
                <a:latin typeface="ＭＳ Ｐゴシック" panose="020B0600070205080204" pitchFamily="50" charset="-128"/>
                <a:ea typeface="ＭＳ Ｐゴシック" panose="020B0600070205080204" pitchFamily="50" charset="-128"/>
              </a:rPr>
              <a:t>から学習が</a:t>
            </a:r>
            <a:r>
              <a:rPr kumimoji="1" lang="ja-JP" altLang="en-US" sz="2000" dirty="0" smtClean="0">
                <a:latin typeface="ＭＳ Ｐゴシック" panose="020B0600070205080204" pitchFamily="50" charset="-128"/>
                <a:ea typeface="ＭＳ Ｐゴシック" panose="020B0600070205080204" pitchFamily="50" charset="-128"/>
              </a:rPr>
              <a:t>始まり、</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まだ学習</a:t>
            </a:r>
            <a:r>
              <a:rPr kumimoji="1" lang="ja-JP" altLang="en-US" sz="2000" dirty="0">
                <a:latin typeface="ＭＳ Ｐゴシック" panose="020B0600070205080204" pitchFamily="50" charset="-128"/>
                <a:ea typeface="ＭＳ Ｐゴシック" panose="020B0600070205080204" pitchFamily="50" charset="-128"/>
              </a:rPr>
              <a:t>段階で</a:t>
            </a:r>
            <a:r>
              <a:rPr kumimoji="1" lang="ja-JP" altLang="en-US" sz="2000" dirty="0" smtClean="0">
                <a:latin typeface="ＭＳ Ｐゴシック" panose="020B0600070205080204" pitchFamily="50" charset="-128"/>
                <a:ea typeface="ＭＳ Ｐゴシック" panose="020B0600070205080204" pitchFamily="50" charset="-128"/>
              </a:rPr>
              <a:t>ある可能性</a:t>
            </a:r>
            <a:r>
              <a:rPr kumimoji="1" lang="ja-JP" altLang="en-US" sz="2000" dirty="0">
                <a:latin typeface="ＭＳ Ｐゴシック" panose="020B0600070205080204" pitchFamily="50" charset="-128"/>
                <a:ea typeface="ＭＳ Ｐゴシック" panose="020B0600070205080204" pitchFamily="50" charset="-128"/>
              </a:rPr>
              <a:t>が高い！</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4" name="正方形/長方形 3"/>
          <p:cNvSpPr/>
          <p:nvPr/>
        </p:nvSpPr>
        <p:spPr>
          <a:xfrm>
            <a:off x="1315199" y="2501203"/>
            <a:ext cx="2313825" cy="338554"/>
          </a:xfrm>
          <a:prstGeom prst="rect">
            <a:avLst/>
          </a:prstGeom>
          <a:ln>
            <a:solidFill>
              <a:schemeClr val="bg2">
                <a:lumMod val="60000"/>
                <a:lumOff val="40000"/>
              </a:schemeClr>
            </a:solidFill>
          </a:ln>
        </p:spPr>
        <p:txBody>
          <a:bodyPr wrap="square">
            <a:spAutoFit/>
          </a:bodyPr>
          <a:lstStyle/>
          <a:p>
            <a:r>
              <a:rPr kumimoji="1" lang="ja-JP" altLang="en-US" sz="1600" b="1" dirty="0">
                <a:latin typeface="ＭＳ Ｐゴシック" panose="020B0600070205080204" pitchFamily="50" charset="-128"/>
                <a:ea typeface="ＭＳ Ｐゴシック" panose="020B0600070205080204" pitchFamily="50" charset="-128"/>
              </a:rPr>
              <a:t>公式ドキュメントより</a:t>
            </a:r>
            <a:endParaRPr lang="ja-JP" altLang="en-US" sz="1600" b="1" dirty="0">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1315199" y="2810979"/>
            <a:ext cx="7580400" cy="830997"/>
          </a:xfrm>
          <a:prstGeom prst="rect">
            <a:avLst/>
          </a:prstGeom>
          <a:solidFill>
            <a:schemeClr val="bg1"/>
          </a:solidFill>
          <a:ln>
            <a:solidFill>
              <a:schemeClr val="bg2">
                <a:lumMod val="60000"/>
                <a:lumOff val="40000"/>
              </a:schemeClr>
            </a:solidFill>
          </a:ln>
        </p:spPr>
        <p:txBody>
          <a:bodyPr wrap="square">
            <a:spAutoFit/>
          </a:bodyPr>
          <a:lstStyle/>
          <a:p>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 Intelligence</a:t>
            </a:r>
            <a:r>
              <a:rPr lang="ja-JP" altLang="ja-JP" sz="1600" dirty="0">
                <a:latin typeface="ＭＳ Ｐゴシック" panose="020B0600070205080204" pitchFamily="50" charset="-128"/>
                <a:ea typeface="游明朝" panose="02020400000000000000" pitchFamily="18" charset="-128"/>
                <a:cs typeface="Times New Roman" panose="02020603050405020304" pitchFamily="18" charset="0"/>
              </a:rPr>
              <a:t>」のトレーニングデータには、</a:t>
            </a:r>
            <a:r>
              <a:rPr lang="en-US" altLang="ja-JP" sz="1600" dirty="0">
                <a:latin typeface="游明朝" panose="02020400000000000000" pitchFamily="18" charset="-128"/>
                <a:ea typeface="游明朝" panose="02020400000000000000" pitchFamily="18" charset="-128"/>
                <a:cs typeface="Times New Roman" panose="02020603050405020304" pitchFamily="18" charset="0"/>
              </a:rPr>
              <a:t>Atlassian</a:t>
            </a:r>
            <a:r>
              <a:rPr lang="ja-JP" altLang="ja-JP" sz="1600" dirty="0">
                <a:latin typeface="ＭＳ Ｐゴシック" panose="020B0600070205080204" pitchFamily="50" charset="-128"/>
                <a:ea typeface="游明朝" panose="02020400000000000000" pitchFamily="18" charset="-128"/>
                <a:cs typeface="Times New Roman" panose="02020603050405020304" pitchFamily="18" charset="0"/>
              </a:rPr>
              <a:t>社の機能</a:t>
            </a:r>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を</a:t>
            </a:r>
            <a:endParaRPr lang="en-US"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endParaRPr>
          </a:p>
          <a:p>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どの</a:t>
            </a:r>
            <a:r>
              <a:rPr lang="ja-JP" altLang="ja-JP" sz="1600" dirty="0">
                <a:latin typeface="ＭＳ Ｐゴシック" panose="020B0600070205080204" pitchFamily="50" charset="-128"/>
                <a:ea typeface="游明朝" panose="02020400000000000000" pitchFamily="18" charset="-128"/>
                <a:cs typeface="Times New Roman" panose="02020603050405020304" pitchFamily="18" charset="0"/>
              </a:rPr>
              <a:t>ように利用したかに関するデータ（例：一緒に作業をしている人</a:t>
            </a:r>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a:t>
            </a:r>
            <a:endParaRPr lang="en-US"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endParaRPr>
          </a:p>
          <a:p>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添付</a:t>
            </a:r>
            <a:r>
              <a:rPr lang="ja-JP" altLang="ja-JP" sz="1600" dirty="0">
                <a:latin typeface="ＭＳ Ｐゴシック" panose="020B0600070205080204" pitchFamily="50" charset="-128"/>
                <a:ea typeface="游明朝" panose="02020400000000000000" pitchFamily="18" charset="-128"/>
                <a:cs typeface="Times New Roman" panose="02020603050405020304" pitchFamily="18" charset="0"/>
              </a:rPr>
              <a:t>ファイルのサイズと種類、提供されたフィードバック等）が使用される</a:t>
            </a:r>
            <a:r>
              <a:rPr lang="ja-JP" altLang="ja-JP" sz="1600" dirty="0" smtClean="0">
                <a:latin typeface="ＭＳ Ｐゴシック" panose="020B0600070205080204" pitchFamily="50" charset="-128"/>
                <a:ea typeface="游明朝" panose="02020400000000000000" pitchFamily="18" charset="-128"/>
                <a:cs typeface="Times New Roman" panose="02020603050405020304" pitchFamily="18" charset="0"/>
              </a:rPr>
              <a:t>。</a:t>
            </a:r>
            <a:endParaRPr lang="ja-JP" altLang="en-US" sz="1600" dirty="0">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1315199" y="4868611"/>
            <a:ext cx="7580400" cy="1258733"/>
          </a:xfrm>
          <a:prstGeom prst="rect">
            <a:avLst/>
          </a:prstGeom>
          <a:solidFill>
            <a:srgbClr val="E7EFF9"/>
          </a:solidFill>
        </p:spPr>
        <p:txBody>
          <a:bodyPr wrap="square" lIns="288000" tIns="288000" rIns="288000" bIns="288000" rtlCol="0">
            <a:spAutoFit/>
          </a:bodyPr>
          <a:lstStyle/>
          <a:p>
            <a:r>
              <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Confluence</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がより活用</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されていくこと</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で学習</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データが</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増え、</a:t>
            </a:r>
            <a:endPar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今後、</a:t>
            </a:r>
            <a:r>
              <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の精度</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はさらに上がる！</a:t>
            </a:r>
            <a:endParaRPr kumimoji="1" lang="en-US" altLang="ja-JP" sz="22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27" name="下矢印 26"/>
          <p:cNvSpPr/>
          <p:nvPr/>
        </p:nvSpPr>
        <p:spPr>
          <a:xfrm>
            <a:off x="4626294" y="3821601"/>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197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rPr>
              <a:t>1. </a:t>
            </a:r>
            <a:r>
              <a:rPr kumimoji="1" lang="ja-JP" altLang="en-US" dirty="0">
                <a:solidFill>
                  <a:schemeClr val="tx1">
                    <a:lumMod val="85000"/>
                    <a:lumOff val="15000"/>
                  </a:schemeClr>
                </a:solidFill>
              </a:rPr>
              <a:t>テーマ選定理由</a:t>
            </a:r>
          </a:p>
        </p:txBody>
      </p:sp>
      <p:sp>
        <p:nvSpPr>
          <p:cNvPr id="11" name="テキスト ボックス 10"/>
          <p:cNvSpPr txBox="1"/>
          <p:nvPr/>
        </p:nvSpPr>
        <p:spPr>
          <a:xfrm>
            <a:off x="954001" y="912809"/>
            <a:ext cx="7215307" cy="461665"/>
          </a:xfrm>
          <a:prstGeom prst="rect">
            <a:avLst/>
          </a:prstGeom>
          <a:noFill/>
        </p:spPr>
        <p:txBody>
          <a:bodyPr wrap="square" rtlCol="0">
            <a:spAutoFit/>
          </a:bodyPr>
          <a:lstStyle/>
          <a:p>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業務中、情報収集の作業で悩むことが多かった</a:t>
            </a:r>
            <a:r>
              <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a:t>
            </a:r>
          </a:p>
        </p:txBody>
      </p:sp>
      <p:sp>
        <p:nvSpPr>
          <p:cNvPr id="4" name="角丸四角形 3"/>
          <p:cNvSpPr/>
          <p:nvPr/>
        </p:nvSpPr>
        <p:spPr>
          <a:xfrm>
            <a:off x="954001" y="2135484"/>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85000"/>
                    <a:lumOff val="15000"/>
                  </a:schemeClr>
                </a:solidFill>
              </a:rPr>
              <a:t>検索結果が多すぎて確認に時間がかかる。</a:t>
            </a:r>
            <a:endParaRPr kumimoji="1" lang="en-US" altLang="ja-JP" sz="2000" dirty="0">
              <a:solidFill>
                <a:schemeClr val="tx1">
                  <a:lumMod val="85000"/>
                  <a:lumOff val="15000"/>
                </a:schemeClr>
              </a:solidFill>
            </a:endParaRPr>
          </a:p>
        </p:txBody>
      </p:sp>
      <p:sp>
        <p:nvSpPr>
          <p:cNvPr id="16" name="角丸四角形 15"/>
          <p:cNvSpPr/>
          <p:nvPr/>
        </p:nvSpPr>
        <p:spPr>
          <a:xfrm>
            <a:off x="954001" y="2839887"/>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85000"/>
                    <a:lumOff val="15000"/>
                  </a:schemeClr>
                </a:solidFill>
              </a:rPr>
              <a:t>情報がどこにあるかわからない。</a:t>
            </a:r>
          </a:p>
        </p:txBody>
      </p:sp>
      <p:sp>
        <p:nvSpPr>
          <p:cNvPr id="17" name="角丸四角形 16"/>
          <p:cNvSpPr/>
          <p:nvPr/>
        </p:nvSpPr>
        <p:spPr>
          <a:xfrm>
            <a:off x="954001" y="3544289"/>
            <a:ext cx="5218199" cy="460610"/>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lumMod val="85000"/>
                    <a:lumOff val="15000"/>
                  </a:schemeClr>
                </a:solidFill>
              </a:rPr>
              <a:t>なかなか目的の情報にたどり着けない。</a:t>
            </a:r>
          </a:p>
        </p:txBody>
      </p:sp>
      <p:sp>
        <p:nvSpPr>
          <p:cNvPr id="10" name="テキスト ボックス 9"/>
          <p:cNvSpPr txBox="1"/>
          <p:nvPr/>
        </p:nvSpPr>
        <p:spPr>
          <a:xfrm>
            <a:off x="954001" y="5083987"/>
            <a:ext cx="6795539" cy="830997"/>
          </a:xfrm>
          <a:prstGeom prst="rect">
            <a:avLst/>
          </a:prstGeom>
          <a:noFill/>
        </p:spPr>
        <p:txBody>
          <a:bodyPr wrap="square" rtlCol="0">
            <a:spAutoFit/>
          </a:bodyPr>
          <a:lstStyle/>
          <a:p>
            <a:r>
              <a:rPr kumimoji="1" lang="ja-JP" altLang="en-US" sz="2400" dirty="0">
                <a:solidFill>
                  <a:schemeClr val="bg2">
                    <a:lumMod val="60000"/>
                    <a:lumOff val="40000"/>
                  </a:schemeClr>
                </a:solidFill>
                <a:latin typeface="ＭＳ Ｐゴシック" panose="020B0600070205080204" pitchFamily="50" charset="-128"/>
                <a:ea typeface="ＭＳ Ｐゴシック" panose="020B0600070205080204" pitchFamily="50" charset="-128"/>
              </a:rPr>
              <a:t>社内に蓄積された情報</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も</a:t>
            </a:r>
            <a:r>
              <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ChatGPT</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みたいに</a:t>
            </a:r>
            <a:endPar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en-US" altLang="ja-JP" sz="2400" dirty="0">
                <a:solidFill>
                  <a:schemeClr val="bg2">
                    <a:lumMod val="60000"/>
                    <a:lumOff val="40000"/>
                  </a:schemeClr>
                </a:solidFill>
                <a:latin typeface="ＭＳ Ｐゴシック" panose="020B0600070205080204" pitchFamily="50" charset="-128"/>
                <a:ea typeface="ＭＳ Ｐゴシック" panose="020B0600070205080204" pitchFamily="50" charset="-128"/>
              </a:rPr>
              <a:t>AI</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を用いて</a:t>
            </a:r>
            <a:r>
              <a:rPr kumimoji="1" lang="ja-JP" altLang="en-US" sz="2400" dirty="0">
                <a:solidFill>
                  <a:schemeClr val="bg2">
                    <a:lumMod val="60000"/>
                    <a:lumOff val="40000"/>
                  </a:schemeClr>
                </a:solidFill>
                <a:latin typeface="ＭＳ Ｐゴシック" panose="020B0600070205080204" pitchFamily="50" charset="-128"/>
                <a:ea typeface="ＭＳ Ｐゴシック" panose="020B0600070205080204" pitchFamily="50" charset="-128"/>
              </a:rPr>
              <a:t>対話式</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で検索できるようにしたい！</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023" y="2229000"/>
            <a:ext cx="1898000" cy="1794473"/>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4158" y="5083986"/>
            <a:ext cx="1710438" cy="830997"/>
          </a:xfrm>
          <a:prstGeom prst="rect">
            <a:avLst/>
          </a:prstGeom>
        </p:spPr>
      </p:pic>
    </p:spTree>
    <p:extLst>
      <p:ext uri="{BB962C8B-B14F-4D97-AF65-F5344CB8AC3E}">
        <p14:creationId xmlns:p14="http://schemas.microsoft.com/office/powerpoint/2010/main" val="2811876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30</a:t>
            </a:fld>
            <a:endParaRPr dirty="0"/>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943391"/>
            <a:ext cx="3459737"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en-US" altLang="ja-JP" sz="1800" dirty="0">
                <a:latin typeface="ＭＳ Ｐゴシック" panose="020B0600070205080204" pitchFamily="50" charset="-128"/>
                <a:ea typeface="ＭＳ Ｐゴシック" panose="020B0600070205080204" pitchFamily="50" charset="-128"/>
              </a:rPr>
              <a:t>AI</a:t>
            </a:r>
            <a:r>
              <a:rPr kumimoji="1" lang="ja-JP" altLang="en-US" sz="1800" dirty="0">
                <a:latin typeface="ＭＳ Ｐゴシック" panose="020B0600070205080204" pitchFamily="50" charset="-128"/>
                <a:ea typeface="ＭＳ Ｐゴシック" panose="020B0600070205080204" pitchFamily="50" charset="-128"/>
              </a:rPr>
              <a:t>精度向上へ</a:t>
            </a:r>
            <a:r>
              <a:rPr kumimoji="1" lang="ja-JP" altLang="en-US" sz="1800" dirty="0" smtClean="0">
                <a:latin typeface="ＭＳ Ｐゴシック" panose="020B0600070205080204" pitchFamily="50" charset="-128"/>
                <a:ea typeface="ＭＳ Ｐゴシック" panose="020B0600070205080204" pitchFamily="50" charset="-128"/>
              </a:rPr>
              <a:t>の</a:t>
            </a:r>
            <a:r>
              <a:rPr kumimoji="1" lang="ja-JP" altLang="en-US" sz="1800" dirty="0">
                <a:latin typeface="ＭＳ Ｐゴシック" panose="020B0600070205080204" pitchFamily="50" charset="-128"/>
                <a:ea typeface="ＭＳ Ｐゴシック" panose="020B0600070205080204" pitchFamily="50" charset="-128"/>
              </a:rPr>
              <a:t>対応</a:t>
            </a:r>
            <a:r>
              <a:rPr kumimoji="1" lang="ja-JP" altLang="en-US" sz="1800" dirty="0" smtClean="0">
                <a:latin typeface="ＭＳ Ｐゴシック" panose="020B0600070205080204" pitchFamily="50" charset="-128"/>
                <a:ea typeface="ＭＳ Ｐゴシック" panose="020B0600070205080204" pitchFamily="50" charset="-128"/>
              </a:rPr>
              <a:t>策②</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25" name="テキスト ボックス 24"/>
          <p:cNvSpPr txBox="1"/>
          <p:nvPr/>
        </p:nvSpPr>
        <p:spPr>
          <a:xfrm>
            <a:off x="1315199" y="1537482"/>
            <a:ext cx="7580400" cy="707886"/>
          </a:xfrm>
          <a:prstGeom prst="rect">
            <a:avLst/>
          </a:prstGeom>
          <a:noFill/>
          <a:ln w="28575">
            <a:solidFill>
              <a:schemeClr val="bg2">
                <a:lumMod val="60000"/>
                <a:lumOff val="40000"/>
              </a:schemeClr>
            </a:solidFill>
          </a:ln>
        </p:spPr>
        <p:txBody>
          <a:bodyPr wrap="square" rtlCol="0">
            <a:spAutoFit/>
          </a:bodyPr>
          <a:lstStyle/>
          <a:p>
            <a:r>
              <a:rPr kumimoji="1" lang="en-US" altLang="ja-JP" sz="2000" dirty="0" smtClean="0">
                <a:latin typeface="ＭＳ Ｐゴシック" panose="020B0600070205080204" pitchFamily="50" charset="-128"/>
                <a:ea typeface="ＭＳ Ｐゴシック" panose="020B0600070205080204" pitchFamily="50" charset="-128"/>
              </a:rPr>
              <a:t>Confluence</a:t>
            </a:r>
            <a:r>
              <a:rPr kumimoji="1" lang="ja-JP" altLang="en-US" sz="2000" dirty="0" smtClean="0">
                <a:latin typeface="ＭＳ Ｐゴシック" panose="020B0600070205080204" pitchFamily="50" charset="-128"/>
                <a:ea typeface="ＭＳ Ｐゴシック" panose="020B0600070205080204" pitchFamily="50" charset="-128"/>
              </a:rPr>
              <a:t>に蓄積されているデータが正確ではない、</a:t>
            </a:r>
            <a:endParaRPr kumimoji="1" lang="en-US" altLang="ja-JP" sz="2000" dirty="0" smtClean="0">
              <a:latin typeface="ＭＳ Ｐゴシック" panose="020B0600070205080204" pitchFamily="50" charset="-128"/>
              <a:ea typeface="ＭＳ Ｐゴシック" panose="020B0600070205080204" pitchFamily="50" charset="-128"/>
            </a:endParaRPr>
          </a:p>
          <a:p>
            <a:r>
              <a:rPr kumimoji="1" lang="ja-JP" altLang="en-US" sz="2000" dirty="0" smtClean="0">
                <a:latin typeface="ＭＳ Ｐゴシック" panose="020B0600070205080204" pitchFamily="50" charset="-128"/>
                <a:ea typeface="ＭＳ Ｐゴシック" panose="020B0600070205080204" pitchFamily="50" charset="-128"/>
              </a:rPr>
              <a:t>又は</a:t>
            </a:r>
            <a:r>
              <a:rPr kumimoji="1" lang="ja-JP" altLang="en-US" sz="2000" dirty="0">
                <a:latin typeface="ＭＳ Ｐゴシック" panose="020B0600070205080204" pitchFamily="50" charset="-128"/>
                <a:ea typeface="ＭＳ Ｐゴシック" panose="020B0600070205080204" pitchFamily="50" charset="-128"/>
              </a:rPr>
              <a:t>、</a:t>
            </a:r>
            <a:r>
              <a:rPr kumimoji="1" lang="ja-JP" altLang="en-US" sz="2000" dirty="0" smtClean="0">
                <a:latin typeface="ＭＳ Ｐゴシック" panose="020B0600070205080204" pitchFamily="50" charset="-128"/>
                <a:ea typeface="ＭＳ Ｐゴシック" panose="020B0600070205080204" pitchFamily="50" charset="-128"/>
              </a:rPr>
              <a:t>不十分である。</a:t>
            </a:r>
            <a:endParaRPr kumimoji="1" lang="en-US" altLang="ja-JP" sz="2000" dirty="0" smtClean="0">
              <a:latin typeface="ＭＳ Ｐゴシック" panose="020B0600070205080204" pitchFamily="50" charset="-128"/>
              <a:ea typeface="ＭＳ Ｐゴシック" panose="020B0600070205080204" pitchFamily="50" charset="-128"/>
            </a:endParaRPr>
          </a:p>
        </p:txBody>
      </p:sp>
      <p:sp>
        <p:nvSpPr>
          <p:cNvPr id="4" name="正方形/長方形 3"/>
          <p:cNvSpPr/>
          <p:nvPr/>
        </p:nvSpPr>
        <p:spPr>
          <a:xfrm>
            <a:off x="1315200" y="2501203"/>
            <a:ext cx="2380500" cy="338554"/>
          </a:xfrm>
          <a:prstGeom prst="rect">
            <a:avLst/>
          </a:prstGeom>
          <a:ln>
            <a:solidFill>
              <a:schemeClr val="bg2">
                <a:lumMod val="60000"/>
                <a:lumOff val="40000"/>
              </a:schemeClr>
            </a:solidFill>
          </a:ln>
        </p:spPr>
        <p:txBody>
          <a:bodyPr wrap="square">
            <a:spAutoFit/>
          </a:bodyPr>
          <a:lstStyle/>
          <a:p>
            <a:r>
              <a:rPr kumimoji="1" lang="ja-JP" altLang="en-US" sz="1600" b="1" dirty="0">
                <a:latin typeface="ＭＳ Ｐゴシック" panose="020B0600070205080204" pitchFamily="50" charset="-128"/>
                <a:ea typeface="ＭＳ Ｐゴシック" panose="020B0600070205080204" pitchFamily="50" charset="-128"/>
              </a:rPr>
              <a:t>公式ドキュメントより</a:t>
            </a:r>
            <a:endParaRPr lang="ja-JP" altLang="en-US" sz="1600" b="1" dirty="0">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1315199" y="2810979"/>
            <a:ext cx="7580400" cy="584775"/>
          </a:xfrm>
          <a:prstGeom prst="rect">
            <a:avLst/>
          </a:prstGeom>
          <a:solidFill>
            <a:schemeClr val="bg1"/>
          </a:solidFill>
          <a:ln>
            <a:solidFill>
              <a:schemeClr val="bg2">
                <a:lumMod val="60000"/>
                <a:lumOff val="40000"/>
              </a:schemeClr>
            </a:solidFill>
          </a:ln>
        </p:spPr>
        <p:txBody>
          <a:bodyPr wrap="square">
            <a:spAutoFit/>
          </a:bodyPr>
          <a:lstStyle/>
          <a:p>
            <a:r>
              <a:rPr lang="en-US" altLang="ja-JP" sz="1600" dirty="0">
                <a:latin typeface="游明朝" panose="02020400000000000000" pitchFamily="18" charset="-128"/>
                <a:ea typeface="游明朝" panose="02020400000000000000" pitchFamily="18" charset="-128"/>
              </a:rPr>
              <a:t>Confluence</a:t>
            </a:r>
            <a:r>
              <a:rPr lang="ja-JP" altLang="ja-JP" sz="1600" dirty="0">
                <a:latin typeface="游明朝" panose="02020400000000000000" pitchFamily="18" charset="-128"/>
                <a:ea typeface="游明朝" panose="02020400000000000000" pitchFamily="18" charset="-128"/>
              </a:rPr>
              <a:t>に詳細かつ完全で最新のコンテンツが豊富に存在する場合に「</a:t>
            </a:r>
            <a:r>
              <a:rPr lang="en-US" altLang="ja-JP" sz="1600" dirty="0">
                <a:latin typeface="游明朝" panose="02020400000000000000" pitchFamily="18" charset="-128"/>
                <a:ea typeface="游明朝" panose="02020400000000000000" pitchFamily="18" charset="-128"/>
              </a:rPr>
              <a:t>Atlassian Intelligence</a:t>
            </a:r>
            <a:r>
              <a:rPr lang="ja-JP" altLang="ja-JP" sz="1600" dirty="0">
                <a:latin typeface="游明朝" panose="02020400000000000000" pitchFamily="18" charset="-128"/>
                <a:ea typeface="游明朝" panose="02020400000000000000" pitchFamily="18" charset="-128"/>
              </a:rPr>
              <a:t>」は最も効果的に機能</a:t>
            </a:r>
            <a:r>
              <a:rPr lang="ja-JP" altLang="ja-JP" sz="1600" dirty="0" smtClean="0">
                <a:latin typeface="游明朝" panose="02020400000000000000" pitchFamily="18" charset="-128"/>
                <a:ea typeface="游明朝" panose="02020400000000000000" pitchFamily="18" charset="-128"/>
              </a:rPr>
              <a:t>する</a:t>
            </a:r>
            <a:r>
              <a:rPr lang="ja-JP" altLang="en-US" sz="1600" dirty="0" smtClean="0">
                <a:latin typeface="游明朝" panose="02020400000000000000" pitchFamily="18" charset="-128"/>
                <a:ea typeface="游明朝" panose="02020400000000000000" pitchFamily="18" charset="-128"/>
              </a:rPr>
              <a:t>。</a:t>
            </a:r>
            <a:endParaRPr lang="ja-JP" altLang="en-US" sz="1600" dirty="0">
              <a:latin typeface="游明朝" panose="02020400000000000000" pitchFamily="18" charset="-128"/>
              <a:ea typeface="游明朝" panose="02020400000000000000" pitchFamily="18" charset="-128"/>
            </a:endParaRPr>
          </a:p>
        </p:txBody>
      </p:sp>
      <p:sp>
        <p:nvSpPr>
          <p:cNvPr id="26" name="テキスト ボックス 25"/>
          <p:cNvSpPr txBox="1"/>
          <p:nvPr/>
        </p:nvSpPr>
        <p:spPr>
          <a:xfrm>
            <a:off x="1315199" y="4868611"/>
            <a:ext cx="7580400" cy="1258733"/>
          </a:xfrm>
          <a:prstGeom prst="rect">
            <a:avLst/>
          </a:prstGeom>
          <a:solidFill>
            <a:srgbClr val="E7EFF9"/>
          </a:solidFill>
        </p:spPr>
        <p:txBody>
          <a:bodyPr wrap="square" lIns="288000" tIns="288000" rIns="288000" bIns="288000" rtlCol="0">
            <a:spAutoFit/>
          </a:bodyPr>
          <a:lstStyle/>
          <a:p>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今後も正確なデータを随時追加し、そのデータを整理</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する</a:t>
            </a:r>
            <a:endPar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ことにより、</a:t>
            </a:r>
            <a:r>
              <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の効果が発揮される！</a:t>
            </a:r>
            <a:endPar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27" name="下矢印 26"/>
          <p:cNvSpPr/>
          <p:nvPr/>
        </p:nvSpPr>
        <p:spPr>
          <a:xfrm>
            <a:off x="4626294" y="3821601"/>
            <a:ext cx="958211" cy="812870"/>
          </a:xfrm>
          <a:prstGeom prst="downArrow">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2"/>
          <p:cNvSpPr>
            <a:spLocks noGrp="1"/>
          </p:cNvSpPr>
          <p:nvPr>
            <p:ph type="title"/>
          </p:nvPr>
        </p:nvSpPr>
        <p:spPr/>
        <p:txBody>
          <a:bodyPr/>
          <a:lstStyle/>
          <a:p>
            <a:r>
              <a:rPr kumimoji="1" lang="en-US" altLang="ja-JP" dirty="0" smtClean="0"/>
              <a:t>8.</a:t>
            </a:r>
            <a:r>
              <a:rPr kumimoji="1" lang="ja-JP" altLang="en-US" dirty="0"/>
              <a:t> </a:t>
            </a:r>
            <a:r>
              <a:rPr kumimoji="1" lang="ja-JP" altLang="en-US" dirty="0" smtClean="0"/>
              <a:t>課題</a:t>
            </a:r>
            <a:r>
              <a:rPr kumimoji="1" lang="ja-JP" altLang="en-US" dirty="0"/>
              <a:t>に</a:t>
            </a:r>
            <a:r>
              <a:rPr kumimoji="1" lang="ja-JP" altLang="en-US" dirty="0" smtClean="0"/>
              <a:t>対する</a:t>
            </a:r>
            <a:r>
              <a:rPr kumimoji="1" lang="ja-JP" altLang="en-US" dirty="0"/>
              <a:t>対応</a:t>
            </a:r>
            <a:r>
              <a:rPr kumimoji="1" lang="ja-JP" altLang="en-US" dirty="0" smtClean="0"/>
              <a:t>策</a:t>
            </a:r>
            <a:endParaRPr kumimoji="1" lang="ja-JP" altLang="en-US" dirty="0"/>
          </a:p>
        </p:txBody>
      </p:sp>
    </p:spTree>
    <p:extLst>
      <p:ext uri="{BB962C8B-B14F-4D97-AF65-F5344CB8AC3E}">
        <p14:creationId xmlns:p14="http://schemas.microsoft.com/office/powerpoint/2010/main" val="1563657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31</a:t>
            </a:fld>
            <a:endParaRPr dirty="0"/>
          </a:p>
        </p:txBody>
      </p:sp>
      <p:sp>
        <p:nvSpPr>
          <p:cNvPr id="13" name="タイトル 2"/>
          <p:cNvSpPr>
            <a:spLocks noGrp="1"/>
          </p:cNvSpPr>
          <p:nvPr>
            <p:ph type="title"/>
          </p:nvPr>
        </p:nvSpPr>
        <p:spPr/>
        <p:txBody>
          <a:bodyPr/>
          <a:lstStyle/>
          <a:p>
            <a:r>
              <a:rPr kumimoji="1" lang="en-US" altLang="ja-JP" dirty="0" smtClean="0"/>
              <a:t>9. </a:t>
            </a:r>
            <a:r>
              <a:rPr kumimoji="1" lang="ja-JP" altLang="en-US" dirty="0"/>
              <a:t>今後の取り組み</a:t>
            </a:r>
          </a:p>
        </p:txBody>
      </p:sp>
      <p:sp>
        <p:nvSpPr>
          <p:cNvPr id="9" name="テキスト ボックス 8"/>
          <p:cNvSpPr txBox="1"/>
          <p:nvPr/>
        </p:nvSpPr>
        <p:spPr>
          <a:xfrm>
            <a:off x="2051538" y="1249776"/>
            <a:ext cx="5802924" cy="707886"/>
          </a:xfrm>
          <a:prstGeom prst="rect">
            <a:avLst/>
          </a:prstGeom>
          <a:noFill/>
          <a:ln w="28575">
            <a:solidFill>
              <a:schemeClr val="bg2">
                <a:lumMod val="60000"/>
                <a:lumOff val="40000"/>
              </a:schemeClr>
            </a:solidFill>
          </a:ln>
        </p:spPr>
        <p:txBody>
          <a:bodyPr wrap="square" lIns="324000" rtlCol="0">
            <a:spAutoFit/>
          </a:bodyPr>
          <a:lstStyle/>
          <a:p>
            <a:r>
              <a:rPr kumimoji="1" lang="en-US" altLang="ja-JP" sz="2000" dirty="0" smtClean="0">
                <a:solidFill>
                  <a:schemeClr val="tx1"/>
                </a:solidFill>
                <a:latin typeface="ＭＳ Ｐゴシック" panose="020B0600070205080204" pitchFamily="50" charset="-128"/>
                <a:ea typeface="ＭＳ Ｐゴシック" panose="020B0600070205080204" pitchFamily="50" charset="-128"/>
              </a:rPr>
              <a:t>KCBS</a:t>
            </a:r>
            <a:r>
              <a:rPr kumimoji="1" lang="ja-JP" altLang="en-US" sz="2000" dirty="0">
                <a:solidFill>
                  <a:schemeClr val="tx1"/>
                </a:solidFill>
                <a:latin typeface="ＭＳ Ｐゴシック" panose="020B0600070205080204" pitchFamily="50" charset="-128"/>
                <a:ea typeface="ＭＳ Ｐゴシック" panose="020B0600070205080204" pitchFamily="50" charset="-128"/>
              </a:rPr>
              <a:t>事業部では既に</a:t>
            </a:r>
            <a:r>
              <a:rPr kumimoji="1" lang="en-US" altLang="ja-JP" sz="2000" dirty="0">
                <a:solidFill>
                  <a:schemeClr val="tx1"/>
                </a:solidFill>
                <a:latin typeface="ＭＳ Ｐゴシック" panose="020B0600070205080204" pitchFamily="50" charset="-128"/>
                <a:ea typeface="ＭＳ Ｐゴシック" panose="020B0600070205080204" pitchFamily="50" charset="-128"/>
              </a:rPr>
              <a:t>Confluence</a:t>
            </a:r>
            <a:r>
              <a:rPr kumimoji="1" lang="ja-JP" altLang="en-US" sz="2000" dirty="0">
                <a:solidFill>
                  <a:schemeClr val="tx1"/>
                </a:solidFill>
                <a:latin typeface="ＭＳ Ｐゴシック" panose="020B0600070205080204" pitchFamily="50" charset="-128"/>
                <a:ea typeface="ＭＳ Ｐゴシック" panose="020B0600070205080204" pitchFamily="50" charset="-128"/>
              </a:rPr>
              <a:t>と</a:t>
            </a:r>
            <a:r>
              <a:rPr kumimoji="1" lang="en-US" altLang="ja-JP" sz="2000" dirty="0">
                <a:solidFill>
                  <a:schemeClr val="tx1"/>
                </a:solidFill>
                <a:latin typeface="ＭＳ Ｐゴシック" panose="020B0600070205080204" pitchFamily="50" charset="-128"/>
                <a:ea typeface="ＭＳ Ｐゴシック" panose="020B0600070205080204" pitchFamily="50" charset="-128"/>
              </a:rPr>
              <a:t>Jira</a:t>
            </a:r>
            <a:r>
              <a:rPr kumimoji="1" lang="ja-JP" altLang="en-US" sz="2000" dirty="0">
                <a:solidFill>
                  <a:schemeClr val="tx1"/>
                </a:solidFill>
                <a:latin typeface="ＭＳ Ｐゴシック" panose="020B0600070205080204" pitchFamily="50" charset="-128"/>
                <a:ea typeface="ＭＳ Ｐゴシック" panose="020B0600070205080204" pitchFamily="50" charset="-128"/>
              </a:rPr>
              <a:t>を導入し</a:t>
            </a:r>
            <a:r>
              <a:rPr kumimoji="1" lang="ja-JP" altLang="en-US" sz="2000" dirty="0" smtClean="0">
                <a:solidFill>
                  <a:schemeClr val="tx1"/>
                </a:solidFill>
                <a:latin typeface="ＭＳ Ｐゴシック" panose="020B0600070205080204" pitchFamily="50" charset="-128"/>
                <a:ea typeface="ＭＳ Ｐゴシック" panose="020B0600070205080204" pitchFamily="50" charset="-128"/>
              </a:rPr>
              <a:t>、</a:t>
            </a:r>
            <a:endParaRPr kumimoji="1" lang="en-US" altLang="ja-JP" sz="2000" dirty="0" smtClean="0">
              <a:solidFill>
                <a:schemeClr val="tx1"/>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tx1"/>
                </a:solidFill>
                <a:latin typeface="ＭＳ Ｐゴシック" panose="020B0600070205080204" pitchFamily="50" charset="-128"/>
                <a:ea typeface="ＭＳ Ｐゴシック" panose="020B0600070205080204" pitchFamily="50" charset="-128"/>
              </a:rPr>
              <a:t>ナレッジの蓄積</a:t>
            </a:r>
            <a:r>
              <a:rPr kumimoji="1" lang="ja-JP" altLang="en-US" sz="2000" dirty="0">
                <a:solidFill>
                  <a:schemeClr val="tx1"/>
                </a:solidFill>
                <a:latin typeface="ＭＳ Ｐゴシック" panose="020B0600070205080204" pitchFamily="50" charset="-128"/>
                <a:ea typeface="ＭＳ Ｐゴシック" panose="020B0600070205080204" pitchFamily="50" charset="-128"/>
              </a:rPr>
              <a:t>と活用は進んでいる。</a:t>
            </a:r>
            <a:endParaRPr kumimoji="1" lang="en-US" altLang="ja-JP" sz="2000" dirty="0">
              <a:solidFill>
                <a:schemeClr val="tx1"/>
              </a:solidFill>
              <a:latin typeface="ＭＳ Ｐゴシック" panose="020B0600070205080204" pitchFamily="50" charset="-128"/>
              <a:ea typeface="ＭＳ Ｐゴシック" panose="020B0600070205080204" pitchFamily="50" charset="-128"/>
            </a:endParaRPr>
          </a:p>
        </p:txBody>
      </p:sp>
      <p:grpSp>
        <p:nvGrpSpPr>
          <p:cNvPr id="4" name="グループ化 3"/>
          <p:cNvGrpSpPr/>
          <p:nvPr/>
        </p:nvGrpSpPr>
        <p:grpSpPr>
          <a:xfrm>
            <a:off x="3525564" y="2244006"/>
            <a:ext cx="3001553" cy="2415979"/>
            <a:chOff x="3671305" y="2394145"/>
            <a:chExt cx="3001553" cy="2415979"/>
          </a:xfrm>
        </p:grpSpPr>
        <p:sp>
          <p:nvSpPr>
            <p:cNvPr id="2" name="下矢印 1"/>
            <p:cNvSpPr/>
            <p:nvPr/>
          </p:nvSpPr>
          <p:spPr>
            <a:xfrm>
              <a:off x="3671305" y="2925064"/>
              <a:ext cx="3001553" cy="1885060"/>
            </a:xfrm>
            <a:prstGeom prst="downArrow">
              <a:avLst>
                <a:gd name="adj1" fmla="val 50000"/>
                <a:gd name="adj2" fmla="val 54548"/>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416425" y="2610673"/>
              <a:ext cx="1512000" cy="168842"/>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416425" y="2394145"/>
              <a:ext cx="1512000" cy="104603"/>
            </a:xfrm>
            <a:prstGeom prst="rect">
              <a:avLst/>
            </a:prstGeom>
            <a:solidFill>
              <a:srgbClr val="E7EFF9"/>
            </a:solidFill>
            <a:ln>
              <a:solidFill>
                <a:srgbClr val="E7E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p:cNvSpPr txBox="1"/>
          <p:nvPr/>
        </p:nvSpPr>
        <p:spPr>
          <a:xfrm>
            <a:off x="2709999" y="2956051"/>
            <a:ext cx="4632682" cy="400110"/>
          </a:xfrm>
          <a:prstGeom prst="rect">
            <a:avLst/>
          </a:prstGeom>
          <a:noFill/>
        </p:spPr>
        <p:txBody>
          <a:bodyPr wrap="square" rtlCol="0">
            <a:spAutoFit/>
          </a:bodyPr>
          <a:lstStyle/>
          <a:p>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しかし</a:t>
            </a:r>
            <a:r>
              <a:rPr kumimoji="1" lang="ja-JP" altLang="en-US"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a:t>
            </a:r>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更に</a:t>
            </a:r>
            <a:r>
              <a:rPr kumimoji="1" lang="en-US" altLang="ja-JP"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bg2">
                    <a:lumMod val="60000"/>
                    <a:lumOff val="40000"/>
                  </a:schemeClr>
                </a:solidFill>
                <a:latin typeface="ＭＳ Ｐゴシック" panose="020B0600070205080204" pitchFamily="50" charset="-128"/>
                <a:ea typeface="ＭＳ Ｐゴシック" panose="020B0600070205080204" pitchFamily="50" charset="-128"/>
              </a:rPr>
              <a:t>の精度を上げるために</a:t>
            </a:r>
            <a:r>
              <a:rPr kumimoji="1" lang="ja-JP" altLang="en-US"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も</a:t>
            </a:r>
            <a:r>
              <a:rPr kumimoji="1" lang="en-US" altLang="ja-JP" sz="2000" dirty="0" smtClean="0">
                <a:solidFill>
                  <a:schemeClr val="bg2">
                    <a:lumMod val="60000"/>
                    <a:lumOff val="40000"/>
                  </a:schemeClr>
                </a:solidFill>
                <a:latin typeface="ＭＳ Ｐゴシック" panose="020B0600070205080204" pitchFamily="50" charset="-128"/>
                <a:ea typeface="ＭＳ Ｐゴシック" panose="020B0600070205080204" pitchFamily="50" charset="-128"/>
              </a:rPr>
              <a:t>…</a:t>
            </a:r>
            <a:endParaRPr kumimoji="1" lang="en-US" altLang="ja-JP" sz="2000" dirty="0">
              <a:solidFill>
                <a:schemeClr val="bg2">
                  <a:lumMod val="60000"/>
                  <a:lumOff val="40000"/>
                </a:schemeClr>
              </a:solidFill>
              <a:latin typeface="ＭＳ Ｐゴシック" panose="020B0600070205080204" pitchFamily="50" charset="-128"/>
              <a:ea typeface="ＭＳ Ｐゴシック" panose="020B0600070205080204" pitchFamily="50" charset="-128"/>
            </a:endParaRPr>
          </a:p>
        </p:txBody>
      </p:sp>
      <p:sp>
        <p:nvSpPr>
          <p:cNvPr id="12" name="テキスト ボックス 11"/>
          <p:cNvSpPr txBox="1"/>
          <p:nvPr/>
        </p:nvSpPr>
        <p:spPr>
          <a:xfrm>
            <a:off x="954001" y="4832741"/>
            <a:ext cx="8144678" cy="1258733"/>
          </a:xfrm>
          <a:prstGeom prst="rect">
            <a:avLst/>
          </a:prstGeom>
          <a:solidFill>
            <a:srgbClr val="E7EFF9"/>
          </a:solidFill>
        </p:spPr>
        <p:txBody>
          <a:bodyPr wrap="square" lIns="288000" tIns="288000" rIns="504000" bIns="288000" rtlCol="0">
            <a:spAutoFit/>
          </a:bodyPr>
          <a:lstStyle/>
          <a:p>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簡便な情報反映手法を検討</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し、情報</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の蓄積をより</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活発化</a:t>
            </a:r>
            <a:endPar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させる</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ことや、</a:t>
            </a:r>
            <a:r>
              <a:rPr kumimoji="1" lang="en-US" altLang="ja-JP"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Confluence</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の利用促進活動を実施して</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いく！</a:t>
            </a:r>
            <a:endPar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pic>
        <p:nvPicPr>
          <p:cNvPr id="14" name="図 13" descr="アプリケーション, アイコン&#10;&#10;自動的に生成された説明">
            <a:extLst>
              <a:ext uri="{FF2B5EF4-FFF2-40B4-BE49-F238E27FC236}">
                <a16:creationId xmlns:a16="http://schemas.microsoft.com/office/drawing/2014/main" id="{CEA07F93-68EA-4628-6CD9-6D765094A77C}"/>
              </a:ext>
            </a:extLst>
          </p:cNvPr>
          <p:cNvPicPr>
            <a:picLocks noChangeAspect="1"/>
          </p:cNvPicPr>
          <p:nvPr/>
        </p:nvPicPr>
        <p:blipFill rotWithShape="1">
          <a:blip r:embed="rId3"/>
          <a:srcRect l="-4519" t="52913" r="60833" b="-1053"/>
          <a:stretch/>
        </p:blipFill>
        <p:spPr>
          <a:xfrm>
            <a:off x="8277229" y="4992531"/>
            <a:ext cx="567241" cy="768628"/>
          </a:xfrm>
          <a:prstGeom prst="rect">
            <a:avLst/>
          </a:prstGeom>
        </p:spPr>
      </p:pic>
    </p:spTree>
    <p:extLst>
      <p:ext uri="{BB962C8B-B14F-4D97-AF65-F5344CB8AC3E}">
        <p14:creationId xmlns:p14="http://schemas.microsoft.com/office/powerpoint/2010/main" val="364162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5" name="正方形/長方形 24"/>
          <p:cNvSpPr/>
          <p:nvPr/>
        </p:nvSpPr>
        <p:spPr>
          <a:xfrm>
            <a:off x="954001" y="3095771"/>
            <a:ext cx="8418599" cy="3329773"/>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32</a:t>
            </a:fld>
            <a:endParaRPr dirty="0"/>
          </a:p>
        </p:txBody>
      </p:sp>
      <p:sp>
        <p:nvSpPr>
          <p:cNvPr id="13" name="タイトル 2"/>
          <p:cNvSpPr>
            <a:spLocks noGrp="1"/>
          </p:cNvSpPr>
          <p:nvPr>
            <p:ph type="title"/>
          </p:nvPr>
        </p:nvSpPr>
        <p:spPr/>
        <p:txBody>
          <a:bodyPr/>
          <a:lstStyle/>
          <a:p>
            <a:r>
              <a:rPr kumimoji="1" lang="en-US" altLang="ja-JP" dirty="0"/>
              <a:t>6</a:t>
            </a:r>
            <a:r>
              <a:rPr kumimoji="1" lang="en-US" altLang="ja-JP" dirty="0" smtClean="0"/>
              <a:t>. </a:t>
            </a:r>
            <a:r>
              <a:rPr kumimoji="1" lang="ja-JP" altLang="en-US" dirty="0"/>
              <a:t>今後の取り組み</a:t>
            </a:r>
          </a:p>
        </p:txBody>
      </p:sp>
      <p:sp>
        <p:nvSpPr>
          <p:cNvPr id="7" name="テキスト ボックス 6"/>
          <p:cNvSpPr txBox="1"/>
          <p:nvPr/>
        </p:nvSpPr>
        <p:spPr>
          <a:xfrm>
            <a:off x="954001" y="1085461"/>
            <a:ext cx="7686465" cy="783193"/>
          </a:xfrm>
          <a:prstGeom prst="roundRect">
            <a:avLst/>
          </a:prstGeom>
          <a:ln w="28575">
            <a:solidFill>
              <a:schemeClr val="bg2">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2000" dirty="0">
                <a:solidFill>
                  <a:schemeClr val="tx1"/>
                </a:solidFill>
              </a:rPr>
              <a:t>簡便な情報反映手法を検討し情報の蓄積をより活発化させることや、</a:t>
            </a:r>
            <a:r>
              <a:rPr kumimoji="1" lang="en-US" altLang="ja-JP" sz="2000" dirty="0">
                <a:solidFill>
                  <a:schemeClr val="tx1"/>
                </a:solidFill>
              </a:rPr>
              <a:t>Confluence</a:t>
            </a:r>
            <a:r>
              <a:rPr kumimoji="1" lang="ja-JP" altLang="en-US" sz="2000" dirty="0">
                <a:solidFill>
                  <a:schemeClr val="tx1"/>
                </a:solidFill>
              </a:rPr>
              <a:t>の利用促進活動を実施して</a:t>
            </a:r>
            <a:r>
              <a:rPr kumimoji="1" lang="ja-JP" altLang="en-US" sz="2000" dirty="0" smtClean="0">
                <a:solidFill>
                  <a:schemeClr val="tx1"/>
                </a:solidFill>
              </a:rPr>
              <a:t>いくために</a:t>
            </a:r>
            <a:r>
              <a:rPr kumimoji="1" lang="en-US" altLang="ja-JP" sz="2000" dirty="0" smtClean="0">
                <a:solidFill>
                  <a:schemeClr val="tx1"/>
                </a:solidFill>
              </a:rPr>
              <a:t>…</a:t>
            </a:r>
            <a:endParaRPr kumimoji="1" lang="en-US" altLang="ja-JP" sz="2000" dirty="0">
              <a:solidFill>
                <a:schemeClr val="tx1"/>
              </a:solidFill>
            </a:endParaRPr>
          </a:p>
        </p:txBody>
      </p:sp>
      <p:sp>
        <p:nvSpPr>
          <p:cNvPr id="8" name="テキスト ボックス 7"/>
          <p:cNvSpPr txBox="1"/>
          <p:nvPr/>
        </p:nvSpPr>
        <p:spPr>
          <a:xfrm>
            <a:off x="1055474" y="3810838"/>
            <a:ext cx="3960000" cy="1152000"/>
          </a:xfrm>
          <a:prstGeom prst="roundRect">
            <a:avLst/>
          </a:prstGeom>
          <a:solidFill>
            <a:schemeClr val="bg2">
              <a:lumMod val="60000"/>
              <a:lumOff val="40000"/>
            </a:schemeClr>
          </a:solidFill>
          <a:ln>
            <a:noFill/>
          </a:ln>
        </p:spPr>
        <p:txBody>
          <a:bodyPr wrap="square" rtlCol="0" anchor="ctr" anchorCtr="0">
            <a:noAutofit/>
          </a:bodyPr>
          <a:lstStyle/>
          <a:p>
            <a:r>
              <a:rPr kumimoji="1" lang="en-US" altLang="ja-JP" sz="2000" dirty="0">
                <a:solidFill>
                  <a:schemeClr val="bg1"/>
                </a:solidFill>
                <a:latin typeface="ＭＳ Ｐゴシック" panose="020B0600070205080204" pitchFamily="50" charset="-128"/>
                <a:ea typeface="ＭＳ Ｐゴシック" panose="020B0600070205080204" pitchFamily="50" charset="-128"/>
              </a:rPr>
              <a:t>Atlassian</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 </a:t>
            </a:r>
            <a:r>
              <a:rPr kumimoji="1" lang="en-US" altLang="ja-JP" sz="2000" dirty="0">
                <a:solidFill>
                  <a:schemeClr val="bg1"/>
                </a:solidFill>
                <a:latin typeface="ＭＳ Ｐゴシック" panose="020B0600070205080204" pitchFamily="50" charset="-128"/>
                <a:ea typeface="ＭＳ Ｐゴシック" panose="020B0600070205080204" pitchFamily="50" charset="-128"/>
              </a:rPr>
              <a:t>Intelligence</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使った</a:t>
            </a:r>
            <a:endParaRPr kumimoji="1" lang="en-US" altLang="ja-JP" sz="2000" dirty="0" smtClean="0">
              <a:solidFill>
                <a:schemeClr val="bg1"/>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自動</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反映</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機能</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12" name="テキスト ボックス 11"/>
          <p:cNvSpPr txBox="1"/>
          <p:nvPr/>
        </p:nvSpPr>
        <p:spPr>
          <a:xfrm>
            <a:off x="5295899" y="3810838"/>
            <a:ext cx="3960000" cy="1152000"/>
          </a:xfrm>
          <a:prstGeom prst="roundRect">
            <a:avLst/>
          </a:prstGeom>
          <a:solidFill>
            <a:schemeClr val="bg2">
              <a:lumMod val="60000"/>
              <a:lumOff val="40000"/>
            </a:schemeClr>
          </a:solidFill>
          <a:ln>
            <a:noFill/>
          </a:ln>
        </p:spPr>
        <p:txBody>
          <a:bodyPr wrap="square" rtlCol="0" anchor="ctr" anchorCtr="0">
            <a:noAutofit/>
          </a:bodyPr>
          <a:lstStyle/>
          <a:p>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注目</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しているページ</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を</a:t>
            </a:r>
            <a:endParaRPr kumimoji="1" lang="en-US" altLang="ja-JP" sz="2000" dirty="0" smtClean="0">
              <a:solidFill>
                <a:schemeClr val="bg1"/>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ランキング</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形式で</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通知する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14" name="テキスト ボックス 13"/>
          <p:cNvSpPr txBox="1"/>
          <p:nvPr/>
        </p:nvSpPr>
        <p:spPr>
          <a:xfrm>
            <a:off x="1055474" y="5056256"/>
            <a:ext cx="3960000" cy="1152000"/>
          </a:xfrm>
          <a:prstGeom prst="roundRect">
            <a:avLst/>
          </a:prstGeom>
          <a:solidFill>
            <a:schemeClr val="bg2">
              <a:lumMod val="60000"/>
              <a:lumOff val="40000"/>
            </a:schemeClr>
          </a:solidFill>
          <a:ln>
            <a:noFill/>
          </a:ln>
        </p:spPr>
        <p:txBody>
          <a:bodyPr wrap="square" rtlCol="0" anchor="ctr" anchorCtr="0">
            <a:noAutofit/>
          </a:bodyPr>
          <a:lstStyle/>
          <a:p>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リコメンド</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機能</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で</a:t>
            </a:r>
            <a:endParaRPr kumimoji="1" lang="en-US" altLang="ja-JP" sz="2000" dirty="0" smtClean="0">
              <a:solidFill>
                <a:schemeClr val="bg1"/>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関連情報</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を</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通知する</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5295899" y="5056256"/>
            <a:ext cx="3960000" cy="1152000"/>
          </a:xfrm>
          <a:prstGeom prst="roundRect">
            <a:avLst/>
          </a:prstGeom>
          <a:solidFill>
            <a:schemeClr val="bg2">
              <a:lumMod val="60000"/>
              <a:lumOff val="40000"/>
            </a:schemeClr>
          </a:solidFill>
          <a:ln>
            <a:noFill/>
          </a:ln>
        </p:spPr>
        <p:txBody>
          <a:bodyPr wrap="square" rtlCol="0" anchor="ctr" anchorCtr="0">
            <a:noAutofit/>
          </a:bodyPr>
          <a:lstStyle/>
          <a:p>
            <a:r>
              <a:rPr kumimoji="1" lang="ja-JP" altLang="en-US" sz="2000" dirty="0">
                <a:solidFill>
                  <a:schemeClr val="bg1"/>
                </a:solidFill>
                <a:latin typeface="ＭＳ Ｐゴシック" panose="020B0600070205080204" pitchFamily="50" charset="-128"/>
                <a:ea typeface="ＭＳ Ｐゴシック" panose="020B0600070205080204" pitchFamily="50" charset="-128"/>
              </a:rPr>
              <a:t>フィードバック機能</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で</a:t>
            </a:r>
            <a:endParaRPr kumimoji="1" lang="en-US" altLang="ja-JP" sz="2000" dirty="0" smtClean="0">
              <a:solidFill>
                <a:schemeClr val="bg1"/>
              </a:solidFill>
              <a:latin typeface="ＭＳ Ｐゴシック" panose="020B0600070205080204" pitchFamily="50" charset="-128"/>
              <a:ea typeface="ＭＳ Ｐゴシック" panose="020B0600070205080204" pitchFamily="50" charset="-128"/>
            </a:endParaRPr>
          </a:p>
          <a:p>
            <a:r>
              <a:rPr kumimoji="1" lang="en-US" altLang="ja-JP" sz="2000" dirty="0" smtClean="0">
                <a:solidFill>
                  <a:schemeClr val="bg1"/>
                </a:solidFill>
                <a:latin typeface="ＭＳ Ｐゴシック" panose="020B0600070205080204" pitchFamily="50" charset="-128"/>
                <a:ea typeface="ＭＳ Ｐゴシック" panose="020B0600070205080204" pitchFamily="50" charset="-128"/>
              </a:rPr>
              <a:t>AI</a:t>
            </a:r>
            <a:r>
              <a:rPr kumimoji="1" lang="ja-JP" altLang="en-US" sz="2000" dirty="0">
                <a:solidFill>
                  <a:schemeClr val="bg1"/>
                </a:solidFill>
                <a:latin typeface="ＭＳ Ｐゴシック" panose="020B0600070205080204" pitchFamily="50" charset="-128"/>
                <a:ea typeface="ＭＳ Ｐゴシック" panose="020B0600070205080204" pitchFamily="50" charset="-128"/>
              </a:rPr>
              <a:t>の回答</a:t>
            </a:r>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を組織のニーズに</a:t>
            </a:r>
            <a:endParaRPr kumimoji="1" lang="en-US" altLang="ja-JP" sz="2000" dirty="0" smtClean="0">
              <a:solidFill>
                <a:schemeClr val="bg1"/>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bg1"/>
                </a:solidFill>
                <a:latin typeface="ＭＳ Ｐゴシック" panose="020B0600070205080204" pitchFamily="50" charset="-128"/>
                <a:ea typeface="ＭＳ Ｐゴシック" panose="020B0600070205080204" pitchFamily="50" charset="-128"/>
              </a:rPr>
              <a:t>合わせてカスタマイズ</a:t>
            </a:r>
            <a:endParaRPr kumimoji="1" lang="en-US" altLang="ja-JP" sz="2000" dirty="0">
              <a:solidFill>
                <a:schemeClr val="bg1"/>
              </a:solidFill>
              <a:latin typeface="ＭＳ Ｐゴシック" panose="020B0600070205080204" pitchFamily="50" charset="-128"/>
              <a:ea typeface="ＭＳ Ｐゴシック" panose="020B0600070205080204" pitchFamily="50" charset="-128"/>
            </a:endParaRPr>
          </a:p>
        </p:txBody>
      </p:sp>
      <p:grpSp>
        <p:nvGrpSpPr>
          <p:cNvPr id="19" name="グループ化 18"/>
          <p:cNvGrpSpPr/>
          <p:nvPr/>
        </p:nvGrpSpPr>
        <p:grpSpPr>
          <a:xfrm>
            <a:off x="7606240" y="1962072"/>
            <a:ext cx="358754" cy="325264"/>
            <a:chOff x="5944514" y="2726219"/>
            <a:chExt cx="358754" cy="325264"/>
          </a:xfrm>
        </p:grpSpPr>
        <p:sp>
          <p:nvSpPr>
            <p:cNvPr id="20" name="楕円 19"/>
            <p:cNvSpPr/>
            <p:nvPr/>
          </p:nvSpPr>
          <p:spPr>
            <a:xfrm>
              <a:off x="5944514" y="2726219"/>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09934" y="2888827"/>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6231268" y="2979483"/>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983156AD-4CF6-0EFB-74FC-902E6F459A7B}"/>
              </a:ext>
            </a:extLst>
          </p:cNvPr>
          <p:cNvSpPr txBox="1"/>
          <p:nvPr/>
        </p:nvSpPr>
        <p:spPr>
          <a:xfrm>
            <a:off x="1055475" y="2655079"/>
            <a:ext cx="2354475"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今後の活動内容</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2" name="テキスト ボックス 1"/>
          <p:cNvSpPr txBox="1"/>
          <p:nvPr/>
        </p:nvSpPr>
        <p:spPr>
          <a:xfrm>
            <a:off x="1055474" y="3268639"/>
            <a:ext cx="7269376" cy="369332"/>
          </a:xfrm>
          <a:prstGeom prst="rect">
            <a:avLst/>
          </a:prstGeom>
          <a:noFill/>
        </p:spPr>
        <p:txBody>
          <a:bodyPr wrap="square" rtlCol="0">
            <a:spAutoFit/>
          </a:bodyPr>
          <a:lstStyle/>
          <a:p>
            <a:r>
              <a:rPr kumimoji="1" lang="ja-JP" altLang="en-US" sz="1800" dirty="0" smtClean="0">
                <a:latin typeface="ＭＳ Ｐゴシック" panose="020B0600070205080204" pitchFamily="50" charset="-128"/>
                <a:ea typeface="ＭＳ Ｐゴシック" panose="020B0600070205080204" pitchFamily="50" charset="-128"/>
              </a:rPr>
              <a:t>情報反映機能や検索アプリの機能拡張を視野に入れて活動を続ける。</a:t>
            </a:r>
            <a:endParaRPr kumimoji="1" lang="ja-JP" altLang="en-US" sz="1800" dirty="0">
              <a:latin typeface="ＭＳ Ｐゴシック" panose="020B0600070205080204" pitchFamily="50" charset="-128"/>
              <a:ea typeface="ＭＳ Ｐゴシック" panose="020B0600070205080204" pitchFamily="50" charset="-128"/>
            </a:endParaRPr>
          </a:p>
        </p:txBody>
      </p:sp>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7713" y="2013921"/>
            <a:ext cx="1093026" cy="936582"/>
          </a:xfrm>
          <a:prstGeom prst="rect">
            <a:avLst/>
          </a:prstGeom>
        </p:spPr>
      </p:pic>
    </p:spTree>
    <p:extLst>
      <p:ext uri="{BB962C8B-B14F-4D97-AF65-F5344CB8AC3E}">
        <p14:creationId xmlns:p14="http://schemas.microsoft.com/office/powerpoint/2010/main" val="1268519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33</a:t>
            </a:fld>
            <a:endParaRPr dirty="0"/>
          </a:p>
        </p:txBody>
      </p:sp>
      <p:sp>
        <p:nvSpPr>
          <p:cNvPr id="13" name="タイトル 2"/>
          <p:cNvSpPr>
            <a:spLocks noGrp="1"/>
          </p:cNvSpPr>
          <p:nvPr>
            <p:ph type="title"/>
          </p:nvPr>
        </p:nvSpPr>
        <p:spPr/>
        <p:txBody>
          <a:bodyPr/>
          <a:lstStyle/>
          <a:p>
            <a:r>
              <a:rPr kumimoji="1" lang="en-US" altLang="ja-JP" dirty="0"/>
              <a:t>5. </a:t>
            </a:r>
            <a:r>
              <a:rPr kumimoji="1" lang="ja-JP" altLang="en-US" dirty="0"/>
              <a:t>今後</a:t>
            </a:r>
            <a:r>
              <a:rPr kumimoji="1" lang="ja-JP" altLang="en-US" dirty="0" smtClean="0"/>
              <a:t>の取り組み</a:t>
            </a:r>
            <a:endParaRPr kumimoji="1" lang="ja-JP" altLang="en-US" dirty="0"/>
          </a:p>
        </p:txBody>
      </p:sp>
      <p:sp>
        <p:nvSpPr>
          <p:cNvPr id="16" name="テキスト ボックス 15"/>
          <p:cNvSpPr txBox="1"/>
          <p:nvPr/>
        </p:nvSpPr>
        <p:spPr>
          <a:xfrm>
            <a:off x="1250387" y="3957592"/>
            <a:ext cx="2767970" cy="442674"/>
          </a:xfrm>
          <a:prstGeom prst="wedgeRoundRectCallout">
            <a:avLst>
              <a:gd name="adj1" fmla="val 35951"/>
              <a:gd name="adj2" fmla="val 78817"/>
              <a:gd name="adj3" fmla="val 16667"/>
            </a:avLst>
          </a:prstGeom>
          <a:noFill/>
          <a:ln w="28575">
            <a:solidFill>
              <a:schemeClr val="bg2">
                <a:lumMod val="60000"/>
                <a:lumOff val="40000"/>
              </a:schemeClr>
            </a:solidFill>
          </a:ln>
        </p:spPr>
        <p:txBody>
          <a:bodyPr wrap="square" rtlCol="0">
            <a:spAutoFit/>
          </a:bodyPr>
          <a:lstStyle/>
          <a:p>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業務</a:t>
            </a:r>
            <a:r>
              <a:rPr kumimoji="1"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効率</a:t>
            </a:r>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の更</a:t>
            </a:r>
            <a:r>
              <a:rPr kumimoji="1"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なる</a:t>
            </a:r>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向上</a:t>
            </a:r>
            <a:endParaRPr kumimoji="1" lang="en-US" altLang="ja-JP" sz="20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983156AD-4CF6-0EFB-74FC-902E6F459A7B}"/>
              </a:ext>
            </a:extLst>
          </p:cNvPr>
          <p:cNvSpPr txBox="1"/>
          <p:nvPr/>
        </p:nvSpPr>
        <p:spPr>
          <a:xfrm>
            <a:off x="954001" y="1562516"/>
            <a:ext cx="2722649" cy="369332"/>
          </a:xfrm>
          <a:prstGeom prst="rect">
            <a:avLst/>
          </a:prstGeom>
          <a:noFill/>
        </p:spPr>
        <p:txBody>
          <a:bodyPr wrap="square" rtlCol="0">
            <a:spAutoFit/>
          </a:bodyPr>
          <a:lstStyle/>
          <a:p>
            <a:pPr marL="285750" indent="-285750">
              <a:buClr>
                <a:schemeClr val="bg2"/>
              </a:buClr>
              <a:buFont typeface="Wingdings" panose="05000000000000000000" pitchFamily="2" charset="2"/>
              <a:buChar char="n"/>
            </a:pPr>
            <a:r>
              <a:rPr kumimoji="1" lang="ja-JP" altLang="en-US" sz="1800" dirty="0" smtClean="0">
                <a:latin typeface="ＭＳ Ｐゴシック" panose="020B0600070205080204" pitchFamily="50" charset="-128"/>
                <a:ea typeface="ＭＳ Ｐゴシック" panose="020B0600070205080204" pitchFamily="50" charset="-128"/>
              </a:rPr>
              <a:t>今後の展望</a:t>
            </a:r>
            <a:endParaRPr kumimoji="1" lang="ja-JP" altLang="en-US" sz="18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1250387" y="2091512"/>
            <a:ext cx="7906553" cy="1258733"/>
          </a:xfrm>
          <a:prstGeom prst="rect">
            <a:avLst/>
          </a:prstGeom>
          <a:solidFill>
            <a:srgbClr val="E7EFF9"/>
          </a:solidFill>
        </p:spPr>
        <p:txBody>
          <a:bodyPr wrap="square" lIns="288000" tIns="288000" rIns="504000" bIns="288000" rtlCol="0">
            <a:spAutoFit/>
          </a:bodyPr>
          <a:lstStyle/>
          <a:p>
            <a:r>
              <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Confluence</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に業務関連の全ての社内情報が集まり</a:t>
            </a:r>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a:t>
            </a:r>
            <a:endParaRPr kumimoji="1" lang="en-US" altLang="ja-JP"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22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この</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情報を</a:t>
            </a:r>
            <a:r>
              <a:rPr kumimoji="1" lang="en-US" altLang="ja-JP"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22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検索アプリで容易に検索できるようになる！</a:t>
            </a:r>
          </a:p>
        </p:txBody>
      </p:sp>
      <p:pic>
        <p:nvPicPr>
          <p:cNvPr id="9" name="図 8" descr="アプリケーション, アイコン&#10;&#10;自動的に生成された説明">
            <a:extLst>
              <a:ext uri="{FF2B5EF4-FFF2-40B4-BE49-F238E27FC236}">
                <a16:creationId xmlns:a16="http://schemas.microsoft.com/office/drawing/2014/main" id="{CEA07F93-68EA-4628-6CD9-6D765094A77C}"/>
              </a:ext>
            </a:extLst>
          </p:cNvPr>
          <p:cNvPicPr>
            <a:picLocks noChangeAspect="1"/>
          </p:cNvPicPr>
          <p:nvPr/>
        </p:nvPicPr>
        <p:blipFill rotWithShape="1">
          <a:blip r:embed="rId3"/>
          <a:srcRect l="-4519" t="52913" r="60833" b="-1053"/>
          <a:stretch/>
        </p:blipFill>
        <p:spPr>
          <a:xfrm>
            <a:off x="8268280" y="2242988"/>
            <a:ext cx="567241" cy="768628"/>
          </a:xfrm>
          <a:prstGeom prst="rect">
            <a:avLst/>
          </a:prstGeom>
        </p:spPr>
      </p:pic>
      <p:sp>
        <p:nvSpPr>
          <p:cNvPr id="11" name="テキスト ボックス 10"/>
          <p:cNvSpPr txBox="1"/>
          <p:nvPr/>
        </p:nvSpPr>
        <p:spPr>
          <a:xfrm>
            <a:off x="5684711" y="3787332"/>
            <a:ext cx="3472229" cy="783193"/>
          </a:xfrm>
          <a:prstGeom prst="wedgeRoundRectCallout">
            <a:avLst>
              <a:gd name="adj1" fmla="val -30469"/>
              <a:gd name="adj2" fmla="val 70759"/>
              <a:gd name="adj3" fmla="val 16667"/>
            </a:avLst>
          </a:prstGeom>
          <a:noFill/>
          <a:ln w="28575">
            <a:solidFill>
              <a:schemeClr val="bg2">
                <a:lumMod val="60000"/>
                <a:lumOff val="40000"/>
              </a:schemeClr>
            </a:solidFill>
          </a:ln>
        </p:spPr>
        <p:txBody>
          <a:bodyPr wrap="square" rtlCol="0">
            <a:spAutoFit/>
          </a:bodyPr>
          <a:lstStyle/>
          <a:p>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情報</a:t>
            </a:r>
            <a:r>
              <a:rPr kumimoji="1"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の一元管理に</a:t>
            </a:r>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よる</a:t>
            </a:r>
            <a:endParaRPr kumimoji="1" lang="en-US" altLang="ja-JP"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組織</a:t>
            </a:r>
            <a:r>
              <a:rPr kumimoji="1" lang="ja-JP" altLang="en-US" sz="2000" dirty="0">
                <a:solidFill>
                  <a:schemeClr val="tx1">
                    <a:lumMod val="85000"/>
                    <a:lumOff val="15000"/>
                  </a:schemeClr>
                </a:solidFill>
                <a:latin typeface="ＭＳ Ｐゴシック" panose="020B0600070205080204" pitchFamily="50" charset="-128"/>
                <a:ea typeface="ＭＳ Ｐゴシック" panose="020B0600070205080204" pitchFamily="50" charset="-128"/>
              </a:rPr>
              <a:t>全体の知識共有</a:t>
            </a:r>
            <a:r>
              <a:rPr kumimoji="1" lang="ja-JP" altLang="en-US" sz="2000" dirty="0" smtClean="0">
                <a:solidFill>
                  <a:schemeClr val="tx1">
                    <a:lumMod val="85000"/>
                    <a:lumOff val="15000"/>
                  </a:schemeClr>
                </a:solidFill>
                <a:latin typeface="ＭＳ Ｐゴシック" panose="020B0600070205080204" pitchFamily="50" charset="-128"/>
                <a:ea typeface="ＭＳ Ｐゴシック" panose="020B0600070205080204" pitchFamily="50" charset="-128"/>
              </a:rPr>
              <a:t>の深化</a:t>
            </a:r>
            <a:endParaRPr kumimoji="1" lang="en-US" altLang="ja-JP" sz="20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pic>
        <p:nvPicPr>
          <p:cNvPr id="22" name="図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357" y="4694904"/>
            <a:ext cx="2229939" cy="1503250"/>
          </a:xfrm>
          <a:prstGeom prst="rect">
            <a:avLst/>
          </a:prstGeom>
        </p:spPr>
      </p:pic>
    </p:spTree>
    <p:extLst>
      <p:ext uri="{BB962C8B-B14F-4D97-AF65-F5344CB8AC3E}">
        <p14:creationId xmlns:p14="http://schemas.microsoft.com/office/powerpoint/2010/main" val="556294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7"/>
          <p:cNvGrpSpPr/>
          <p:nvPr/>
        </p:nvGrpSpPr>
        <p:grpSpPr>
          <a:xfrm>
            <a:off x="406400" y="5575634"/>
            <a:ext cx="7769542" cy="915950"/>
            <a:chOff x="406400" y="5575634"/>
            <a:chExt cx="7769542" cy="915950"/>
          </a:xfrm>
        </p:grpSpPr>
        <p:cxnSp>
          <p:nvCxnSpPr>
            <p:cNvPr id="124" name="Google Shape;124;p7"/>
            <p:cNvCxnSpPr/>
            <p:nvPr/>
          </p:nvCxnSpPr>
          <p:spPr>
            <a:xfrm>
              <a:off x="415925" y="6079015"/>
              <a:ext cx="7760017" cy="0"/>
            </a:xfrm>
            <a:prstGeom prst="straightConnector1">
              <a:avLst/>
            </a:prstGeom>
            <a:solidFill>
              <a:srgbClr val="FFFF99"/>
            </a:solidFill>
            <a:ln w="9525" cap="flat" cmpd="sng">
              <a:solidFill>
                <a:srgbClr val="FF2540"/>
              </a:solidFill>
              <a:prstDash val="solid"/>
              <a:round/>
              <a:headEnd type="none" w="sm" len="sm"/>
              <a:tailEnd type="none" w="sm" len="sm"/>
            </a:ln>
          </p:spPr>
        </p:cxnSp>
        <p:sp>
          <p:nvSpPr>
            <p:cNvPr id="125" name="Google Shape;125;p7"/>
            <p:cNvSpPr txBox="1"/>
            <p:nvPr/>
          </p:nvSpPr>
          <p:spPr>
            <a:xfrm>
              <a:off x="415925" y="6162882"/>
              <a:ext cx="7760017" cy="328702"/>
            </a:xfrm>
            <a:prstGeom prst="rect">
              <a:avLst/>
            </a:prstGeom>
            <a:noFill/>
            <a:ln>
              <a:noFill/>
            </a:ln>
          </p:spPr>
          <p:txBody>
            <a:bodyPr spcFirstLastPara="1" wrap="square" lIns="0" tIns="0" rIns="0" bIns="0" anchor="ctr" anchorCtr="0">
              <a:noAutofit/>
            </a:bodyPr>
            <a:lstStyle/>
            <a:p>
              <a:pPr marL="0" marR="0" lvl="0" indent="0" algn="just" rtl="0">
                <a:spcBef>
                  <a:spcPts val="0"/>
                </a:spcBef>
                <a:spcAft>
                  <a:spcPts val="0"/>
                </a:spcAft>
                <a:buClr>
                  <a:srgbClr val="B70031"/>
                </a:buClr>
                <a:buSzPts val="700"/>
                <a:buFont typeface="Noto Sans Symbols"/>
                <a:buNone/>
              </a:pP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●記載の製品・サービス名および会社名などは、それぞれ各社の商標または登録商標です。　●</a:t>
              </a:r>
              <a:r>
                <a:rPr lang="ja-JP" sz="700" dirty="0">
                  <a:solidFill>
                    <a:srgbClr val="0C0C0C"/>
                  </a:solidFill>
                  <a:latin typeface="ＭＳ Ｐゴシック" panose="020B0600070205080204" pitchFamily="50" charset="-128"/>
                  <a:ea typeface="ＭＳ Ｐゴシック" panose="020B0600070205080204" pitchFamily="50" charset="-128"/>
                </a:rPr>
                <a:t>製品の仕様・サービスの内容は予告なく変更させていただく場合があります。</a:t>
              </a:r>
              <a:r>
                <a:rPr lang="ja-JP"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　●KCCSは京セラコミュニケーションシステム株式会社の略称です。　●「アメーバ経営」に関する権利は京セラ株式会社が保有しています。●本資料の一部、あるいは全部について、京セラコミュニケーションシステムから文書による承諾を得ずに、いかなる方法においても無断で複写、複製することは禁じられています。</a:t>
              </a:r>
              <a:endParaRPr sz="70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nvGrpSpPr>
            <p:cNvPr id="126" name="Google Shape;126;p7"/>
            <p:cNvGrpSpPr/>
            <p:nvPr/>
          </p:nvGrpSpPr>
          <p:grpSpPr>
            <a:xfrm>
              <a:off x="406400" y="5575634"/>
              <a:ext cx="4370365" cy="452438"/>
              <a:chOff x="406400" y="5575634"/>
              <a:chExt cx="4370365" cy="452438"/>
            </a:xfrm>
          </p:grpSpPr>
          <p:sp>
            <p:nvSpPr>
              <p:cNvPr id="127" name="Google Shape;127;p7"/>
              <p:cNvSpPr txBox="1"/>
              <p:nvPr/>
            </p:nvSpPr>
            <p:spPr>
              <a:xfrm>
                <a:off x="917528" y="5760112"/>
                <a:ext cx="3859237" cy="23641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ja-JP" sz="1600" b="1"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https://www.kccs.co.jp/contact/</a:t>
                </a:r>
                <a:endParaRPr dirty="0">
                  <a:latin typeface="ＭＳ Ｐゴシック" panose="020B0600070205080204" pitchFamily="50" charset="-128"/>
                  <a:ea typeface="ＭＳ Ｐゴシック" panose="020B0600070205080204" pitchFamily="50" charset="-128"/>
                </a:endParaRPr>
              </a:p>
            </p:txBody>
          </p:sp>
          <p:pic>
            <p:nvPicPr>
              <p:cNvPr id="128" name="Google Shape;128;p7"/>
              <p:cNvPicPr preferRelativeResize="0"/>
              <p:nvPr/>
            </p:nvPicPr>
            <p:blipFill rotWithShape="1">
              <a:blip r:embed="rId3">
                <a:alphaModFix/>
              </a:blip>
              <a:srcRect/>
              <a:stretch/>
            </p:blipFill>
            <p:spPr>
              <a:xfrm>
                <a:off x="406400" y="5575634"/>
                <a:ext cx="452438" cy="452438"/>
              </a:xfrm>
              <a:prstGeom prst="rect">
                <a:avLst/>
              </a:prstGeom>
              <a:noFill/>
              <a:ln>
                <a:noFill/>
              </a:ln>
            </p:spPr>
          </p:pic>
          <p:sp>
            <p:nvSpPr>
              <p:cNvPr id="129" name="Google Shape;129;p7"/>
              <p:cNvSpPr txBox="1"/>
              <p:nvPr/>
            </p:nvSpPr>
            <p:spPr>
              <a:xfrm>
                <a:off x="917527" y="5586577"/>
                <a:ext cx="1223770" cy="13335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B70031"/>
                  </a:buClr>
                  <a:buSzPts val="1050"/>
                  <a:buFont typeface="Noto Sans Symbols"/>
                  <a:buNone/>
                </a:pPr>
                <a:r>
                  <a:rPr lang="ja-JP"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rPr>
                  <a:t>お問い合わせ</a:t>
                </a:r>
                <a:endParaRPr sz="1050" b="0" i="0" u="none" strike="noStrike" cap="none" dirty="0">
                  <a:solidFill>
                    <a:srgbClr val="0C0C0C"/>
                  </a:solidFill>
                  <a:latin typeface="ＭＳ Ｐゴシック" panose="020B0600070205080204" pitchFamily="50" charset="-128"/>
                  <a:ea typeface="ＭＳ Ｐゴシック" panose="020B0600070205080204" pitchFamily="50" charset="-128"/>
                  <a:sym typeface="Arial"/>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4</a:t>
            </a:fld>
            <a:endParaRPr dirty="0"/>
          </a:p>
        </p:txBody>
      </p:sp>
      <p:sp>
        <p:nvSpPr>
          <p:cNvPr id="13" name="タイトル 2"/>
          <p:cNvSpPr>
            <a:spLocks noGrp="1"/>
          </p:cNvSpPr>
          <p:nvPr>
            <p:ph type="title"/>
          </p:nvPr>
        </p:nvSpPr>
        <p:spPr/>
        <p:txBody>
          <a:bodyPr/>
          <a:lstStyle/>
          <a:p>
            <a:r>
              <a:rPr kumimoji="1" lang="en-US" altLang="ja-JP" dirty="0">
                <a:solidFill>
                  <a:schemeClr val="tx1">
                    <a:lumMod val="85000"/>
                    <a:lumOff val="15000"/>
                  </a:schemeClr>
                </a:solidFill>
              </a:rPr>
              <a:t>1. </a:t>
            </a:r>
            <a:r>
              <a:rPr kumimoji="1" lang="ja-JP" altLang="en-US" dirty="0">
                <a:solidFill>
                  <a:schemeClr val="tx1">
                    <a:lumMod val="85000"/>
                    <a:lumOff val="15000"/>
                  </a:schemeClr>
                </a:solidFill>
              </a:rPr>
              <a:t>テーマ選定理由</a:t>
            </a:r>
          </a:p>
        </p:txBody>
      </p:sp>
      <p:grpSp>
        <p:nvGrpSpPr>
          <p:cNvPr id="11" name="グループ化 10"/>
          <p:cNvGrpSpPr/>
          <p:nvPr/>
        </p:nvGrpSpPr>
        <p:grpSpPr>
          <a:xfrm>
            <a:off x="1546734" y="1345274"/>
            <a:ext cx="4756534" cy="1667437"/>
            <a:chOff x="1230435" y="1110293"/>
            <a:chExt cx="4756534" cy="1667437"/>
          </a:xfrm>
        </p:grpSpPr>
        <p:sp>
          <p:nvSpPr>
            <p:cNvPr id="7" name="角丸四角形 6"/>
            <p:cNvSpPr/>
            <p:nvPr/>
          </p:nvSpPr>
          <p:spPr>
            <a:xfrm>
              <a:off x="1230435" y="1110293"/>
              <a:ext cx="4447916" cy="1322773"/>
            </a:xfrm>
            <a:prstGeom prst="roundRect">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800"/>
                </a:lnSpc>
              </a:pPr>
              <a:r>
                <a:rPr kumimoji="1" lang="ja-JP" altLang="en-US" sz="2400" dirty="0">
                  <a:solidFill>
                    <a:schemeClr val="tx1">
                      <a:lumMod val="85000"/>
                      <a:lumOff val="15000"/>
                    </a:schemeClr>
                  </a:solidFill>
                </a:rPr>
                <a:t>みんなはどう思っている？</a:t>
              </a:r>
              <a:endParaRPr kumimoji="1" lang="en-US" altLang="ja-JP" sz="2400" dirty="0">
                <a:solidFill>
                  <a:schemeClr val="tx1">
                    <a:lumMod val="85000"/>
                    <a:lumOff val="15000"/>
                  </a:schemeClr>
                </a:solidFill>
              </a:endParaRPr>
            </a:p>
            <a:p>
              <a:pPr algn="ctr">
                <a:lnSpc>
                  <a:spcPts val="2800"/>
                </a:lnSpc>
              </a:pPr>
              <a:r>
                <a:rPr kumimoji="1" lang="ja-JP" altLang="en-US" sz="2400" dirty="0">
                  <a:solidFill>
                    <a:schemeClr val="tx1">
                      <a:lumMod val="85000"/>
                      <a:lumOff val="15000"/>
                    </a:schemeClr>
                  </a:solidFill>
                </a:rPr>
                <a:t>社内の現状は？</a:t>
              </a:r>
              <a:endParaRPr kumimoji="1" lang="en-US" altLang="ja-JP" sz="2400" dirty="0">
                <a:solidFill>
                  <a:schemeClr val="tx1">
                    <a:lumMod val="85000"/>
                    <a:lumOff val="15000"/>
                  </a:schemeClr>
                </a:solidFill>
              </a:endParaRPr>
            </a:p>
          </p:txBody>
        </p:sp>
        <p:grpSp>
          <p:nvGrpSpPr>
            <p:cNvPr id="6" name="グループ化 5"/>
            <p:cNvGrpSpPr/>
            <p:nvPr/>
          </p:nvGrpSpPr>
          <p:grpSpPr>
            <a:xfrm>
              <a:off x="5628215" y="2452466"/>
              <a:ext cx="358754" cy="325264"/>
              <a:chOff x="5425440" y="2032306"/>
              <a:chExt cx="358754" cy="325264"/>
            </a:xfrm>
          </p:grpSpPr>
          <p:sp>
            <p:nvSpPr>
              <p:cNvPr id="3" name="楕円 2"/>
              <p:cNvSpPr/>
              <p:nvPr/>
            </p:nvSpPr>
            <p:spPr>
              <a:xfrm>
                <a:off x="5425440" y="2032306"/>
                <a:ext cx="180000" cy="180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5590860" y="2194914"/>
                <a:ext cx="108000" cy="108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5712194" y="2285570"/>
                <a:ext cx="72000" cy="72000"/>
              </a:xfrm>
              <a:prstGeom prst="ellipse">
                <a:avLst/>
              </a:prstGeom>
              <a:noFill/>
              <a:ln>
                <a:solidFill>
                  <a:srgbClr val="558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8" name="グループ化 7"/>
          <p:cNvGrpSpPr/>
          <p:nvPr/>
        </p:nvGrpSpPr>
        <p:grpSpPr>
          <a:xfrm>
            <a:off x="1441987" y="4424148"/>
            <a:ext cx="7022025" cy="1096363"/>
            <a:chOff x="1230435" y="4796404"/>
            <a:chExt cx="7022025" cy="1096363"/>
          </a:xfrm>
        </p:grpSpPr>
        <p:sp>
          <p:nvSpPr>
            <p:cNvPr id="16" name="テキスト ボックス 15"/>
            <p:cNvSpPr txBox="1"/>
            <p:nvPr/>
          </p:nvSpPr>
          <p:spPr>
            <a:xfrm>
              <a:off x="1230435" y="4796404"/>
              <a:ext cx="7022025" cy="1096363"/>
            </a:xfrm>
            <a:prstGeom prst="rect">
              <a:avLst/>
            </a:prstGeom>
            <a:noFill/>
            <a:ln w="38100">
              <a:solidFill>
                <a:srgbClr val="558ED5"/>
              </a:solidFill>
            </a:ln>
          </p:spPr>
          <p:txBody>
            <a:bodyPr wrap="square" lIns="360000" tIns="360000" rIns="1440000" bIns="360000" rtlCol="0">
              <a:spAutoFit/>
            </a:bodyPr>
            <a:lstStyle/>
            <a:p>
              <a:pPr algn="ct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社内の情報収集における現状を調査</a:t>
              </a:r>
              <a:endPar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pic>
          <p:nvPicPr>
            <p:cNvPr id="5" name="図 4"/>
            <p:cNvPicPr>
              <a:picLocks noChangeAspect="1"/>
            </p:cNvPicPr>
            <p:nvPr/>
          </p:nvPicPr>
          <p:blipFill rotWithShape="1">
            <a:blip r:embed="rId3"/>
            <a:srcRect l="57553" t="65329"/>
            <a:stretch/>
          </p:blipFill>
          <p:spPr>
            <a:xfrm>
              <a:off x="6913040" y="5160635"/>
              <a:ext cx="617220" cy="477376"/>
            </a:xfrm>
            <a:prstGeom prst="rect">
              <a:avLst/>
            </a:prstGeom>
          </p:spPr>
        </p:pic>
      </p:gr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133" y="2328630"/>
            <a:ext cx="1706033" cy="1461849"/>
          </a:xfrm>
          <a:prstGeom prst="rect">
            <a:avLst/>
          </a:prstGeom>
        </p:spPr>
      </p:pic>
    </p:spTree>
    <p:extLst>
      <p:ext uri="{BB962C8B-B14F-4D97-AF65-F5344CB8AC3E}">
        <p14:creationId xmlns:p14="http://schemas.microsoft.com/office/powerpoint/2010/main" val="2103862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51333" y="5079082"/>
              <a:ext cx="5774782" cy="830997"/>
            </a:xfrm>
            <a:prstGeom prst="rect">
              <a:avLst/>
            </a:prstGeom>
            <a:noFill/>
          </p:spPr>
          <p:txBody>
            <a:bodyPr wrap="square" rtlCol="0">
              <a:spAutoFit/>
            </a:bodyPr>
            <a:lstStyle/>
            <a:p>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社内でも情報収集に費やす時間の削減は業務全体の改善にも効果的！</a:t>
              </a:r>
              <a:endPar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grpSp>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5</a:t>
            </a:fld>
            <a:endParaRPr dirty="0"/>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grpSp>
        <p:nvGrpSpPr>
          <p:cNvPr id="4" name="グループ化 3"/>
          <p:cNvGrpSpPr/>
          <p:nvPr/>
        </p:nvGrpSpPr>
        <p:grpSpPr>
          <a:xfrm>
            <a:off x="954001" y="975566"/>
            <a:ext cx="5646823" cy="3647789"/>
            <a:chOff x="954001" y="903516"/>
            <a:chExt cx="5646823" cy="3647789"/>
          </a:xfrm>
        </p:grpSpPr>
        <p:graphicFrame>
          <p:nvGraphicFramePr>
            <p:cNvPr id="6" name="グラフ 5">
              <a:extLst>
                <a:ext uri="{FF2B5EF4-FFF2-40B4-BE49-F238E27FC236}">
                  <a16:creationId xmlns:a16="http://schemas.microsoft.com/office/drawing/2014/main" id="{7B2B5581-E152-174C-8565-042386807F82}"/>
                </a:ext>
              </a:extLst>
            </p:cNvPr>
            <p:cNvGraphicFramePr/>
            <p:nvPr>
              <p:extLst>
                <p:ext uri="{D42A27DB-BD31-4B8C-83A1-F6EECF244321}">
                  <p14:modId xmlns:p14="http://schemas.microsoft.com/office/powerpoint/2010/main" val="3503191931"/>
                </p:ext>
              </p:extLst>
            </p:nvPr>
          </p:nvGraphicFramePr>
          <p:xfrm>
            <a:off x="954001" y="903516"/>
            <a:ext cx="5646823" cy="3647789"/>
          </p:xfrm>
          <a:graphic>
            <a:graphicData uri="http://schemas.openxmlformats.org/drawingml/2006/chart">
              <c:chart xmlns:c="http://schemas.openxmlformats.org/drawingml/2006/chart" xmlns:r="http://schemas.openxmlformats.org/officeDocument/2006/relationships" r:id="rId3"/>
            </a:graphicData>
          </a:graphic>
        </p:graphicFrame>
        <p:sp>
          <p:nvSpPr>
            <p:cNvPr id="3" name="テキスト ボックス 2"/>
            <p:cNvSpPr txBox="1"/>
            <p:nvPr/>
          </p:nvSpPr>
          <p:spPr>
            <a:xfrm>
              <a:off x="2566798" y="2727410"/>
              <a:ext cx="1805177" cy="1015663"/>
            </a:xfrm>
            <a:prstGeom prst="rect">
              <a:avLst/>
            </a:prstGeom>
            <a:noFill/>
          </p:spPr>
          <p:txBody>
            <a:bodyPr wrap="square" rtlCol="0">
              <a:spAutoFit/>
            </a:bodyPr>
            <a:lstStyle/>
            <a:p>
              <a:pPr algn="ctr"/>
              <a:r>
                <a:rPr kumimoji="1" lang="en-US" altLang="ja-JP" sz="1800" b="1" dirty="0">
                  <a:solidFill>
                    <a:schemeClr val="bg1"/>
                  </a:solidFill>
                  <a:latin typeface="ＭＳ Ｐゴシック" panose="020B0600070205080204" pitchFamily="50" charset="-128"/>
                  <a:ea typeface="ＭＳ Ｐゴシック" panose="020B0600070205080204" pitchFamily="50" charset="-128"/>
                </a:rPr>
                <a:t>30</a:t>
              </a:r>
              <a:r>
                <a:rPr kumimoji="1" lang="ja-JP" altLang="en-US" sz="1800" b="1" dirty="0">
                  <a:solidFill>
                    <a:schemeClr val="bg1"/>
                  </a:solidFill>
                  <a:latin typeface="ＭＳ Ｐゴシック" panose="020B0600070205080204" pitchFamily="50" charset="-128"/>
                  <a:ea typeface="ＭＳ Ｐゴシック" panose="020B0600070205080204" pitchFamily="50" charset="-128"/>
                </a:rPr>
                <a:t>分以上</a:t>
              </a:r>
              <a:endParaRPr kumimoji="1" lang="en-US" altLang="ja-JP" sz="1800" b="1" dirty="0">
                <a:solidFill>
                  <a:schemeClr val="bg1"/>
                </a:solidFill>
                <a:latin typeface="ＭＳ Ｐゴシック" panose="020B0600070205080204" pitchFamily="50" charset="-128"/>
                <a:ea typeface="ＭＳ Ｐゴシック" panose="020B0600070205080204" pitchFamily="50" charset="-128"/>
              </a:endParaRPr>
            </a:p>
            <a:p>
              <a:pPr algn="ctr"/>
              <a:r>
                <a:rPr kumimoji="1" lang="ja-JP" altLang="en-US" sz="2800" b="1" dirty="0">
                  <a:solidFill>
                    <a:schemeClr val="bg1"/>
                  </a:solidFill>
                  <a:latin typeface="ＭＳ Ｐゴシック" panose="020B0600070205080204" pitchFamily="50" charset="-128"/>
                  <a:ea typeface="ＭＳ Ｐゴシック" panose="020B0600070205080204" pitchFamily="50" charset="-128"/>
                </a:rPr>
                <a:t>約</a:t>
              </a:r>
              <a:r>
                <a:rPr kumimoji="1" lang="en-US" altLang="ja-JP" sz="4000" b="1" dirty="0">
                  <a:solidFill>
                    <a:schemeClr val="bg1"/>
                  </a:solidFill>
                  <a:latin typeface="ＭＳ Ｐゴシック" panose="020B0600070205080204" pitchFamily="50" charset="-128"/>
                  <a:ea typeface="ＭＳ Ｐゴシック" panose="020B0600070205080204" pitchFamily="50" charset="-128"/>
                </a:rPr>
                <a:t>58</a:t>
              </a:r>
              <a:r>
                <a:rPr kumimoji="1" lang="en-US" altLang="ja-JP" sz="2800" b="1" dirty="0">
                  <a:solidFill>
                    <a:schemeClr val="bg1"/>
                  </a:solidFill>
                  <a:latin typeface="ＭＳ Ｐゴシック" panose="020B0600070205080204" pitchFamily="50" charset="-128"/>
                  <a:ea typeface="ＭＳ Ｐゴシック" panose="020B0600070205080204" pitchFamily="50" charset="-128"/>
                </a:rPr>
                <a:t>%</a:t>
              </a:r>
              <a:endParaRPr kumimoji="1" lang="ja-JP" altLang="en-US" sz="4400" b="1" dirty="0">
                <a:solidFill>
                  <a:schemeClr val="bg1"/>
                </a:solidFill>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1188147" y="966688"/>
              <a:ext cx="3850577" cy="369332"/>
            </a:xfrm>
            <a:prstGeom prst="rect">
              <a:avLst/>
            </a:prstGeom>
            <a:noFill/>
          </p:spPr>
          <p:txBody>
            <a:bodyPr wrap="square" rtlCol="0">
              <a:spAutoFit/>
            </a:bodyPr>
            <a:lstStyle/>
            <a:p>
              <a:pPr algn="ctr"/>
              <a:r>
                <a:rPr kumimoji="1" lang="en-US" altLang="ja-JP"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1</a:t>
              </a:r>
              <a:r>
                <a:rPr kumimoji="1" lang="ja-JP" altLang="en-US"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回の情報収集に費やす最大時間</a:t>
              </a:r>
              <a:endParaRPr kumimoji="1" lang="ja-JP" altLang="en-US" sz="3200" u="sng"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grpSp>
      <p:grpSp>
        <p:nvGrpSpPr>
          <p:cNvPr id="20" name="グループ化 19"/>
          <p:cNvGrpSpPr/>
          <p:nvPr/>
        </p:nvGrpSpPr>
        <p:grpSpPr>
          <a:xfrm>
            <a:off x="4083050" y="2343824"/>
            <a:ext cx="5469441" cy="819637"/>
            <a:chOff x="4356100" y="2331682"/>
            <a:chExt cx="5469441" cy="819637"/>
          </a:xfrm>
        </p:grpSpPr>
        <p:sp>
          <p:nvSpPr>
            <p:cNvPr id="2" name="テキスト ボックス 1"/>
            <p:cNvSpPr txBox="1"/>
            <p:nvPr/>
          </p:nvSpPr>
          <p:spPr>
            <a:xfrm>
              <a:off x="4936383" y="2416674"/>
              <a:ext cx="4889158" cy="646331"/>
            </a:xfrm>
            <a:prstGeom prst="rect">
              <a:avLst/>
            </a:prstGeom>
            <a:noFill/>
          </p:spPr>
          <p:txBody>
            <a:bodyPr wrap="square" rtlCol="0">
              <a:spAutoFit/>
            </a:bodyPr>
            <a:lstStyle/>
            <a:p>
              <a:r>
                <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1</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回の情報収集に</a:t>
              </a:r>
              <a:r>
                <a:rPr kumimoji="1" lang="en-US" altLang="ja-JP"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30</a:t>
              </a:r>
              <a:r>
                <a:rPr kumimoji="1" lang="ja-JP" altLang="en-US"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分以上</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a:t>
              </a:r>
              <a:endPar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時間を費やすことがある人は</a:t>
              </a:r>
              <a:r>
                <a:rPr kumimoji="1" lang="ja-JP" altLang="en-US"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半数</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以上！</a:t>
              </a:r>
              <a:endPar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4936383" y="2331682"/>
              <a:ext cx="4172807"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flipV="1">
              <a:off x="4711033" y="2768225"/>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V="1">
              <a:off x="4356100" y="2765477"/>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371" t="-1153" r="47688" b="50768"/>
          <a:stretch/>
        </p:blipFill>
        <p:spPr>
          <a:xfrm>
            <a:off x="7564335" y="5097665"/>
            <a:ext cx="990452" cy="914738"/>
          </a:xfrm>
          <a:prstGeom prst="rect">
            <a:avLst/>
          </a:prstGeom>
        </p:spPr>
      </p:pic>
    </p:spTree>
    <p:extLst>
      <p:ext uri="{BB962C8B-B14F-4D97-AF65-F5344CB8AC3E}">
        <p14:creationId xmlns:p14="http://schemas.microsoft.com/office/powerpoint/2010/main" val="147988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25" name="グループ化 24"/>
          <p:cNvGrpSpPr/>
          <p:nvPr/>
        </p:nvGrpSpPr>
        <p:grpSpPr>
          <a:xfrm>
            <a:off x="1420140" y="4830319"/>
            <a:ext cx="7654010" cy="1365688"/>
            <a:chOff x="1865583" y="4811736"/>
            <a:chExt cx="765401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760932" y="5079082"/>
              <a:ext cx="6758661" cy="830997"/>
            </a:xfrm>
            <a:prstGeom prst="rect">
              <a:avLst/>
            </a:prstGeom>
            <a:noFill/>
          </p:spPr>
          <p:txBody>
            <a:bodyPr wrap="square" rtlCol="0">
              <a:spAutoFit/>
            </a:bodyPr>
            <a:lstStyle/>
            <a:p>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情報収集における課題解決に</a:t>
              </a:r>
              <a:endPar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検索ツールは有効！</a:t>
              </a:r>
            </a:p>
          </p:txBody>
        </p:sp>
      </p:grpSp>
      <p:pic>
        <p:nvPicPr>
          <p:cNvPr id="27" name="図 26"/>
          <p:cNvPicPr>
            <a:picLocks noChangeAspect="1"/>
          </p:cNvPicPr>
          <p:nvPr/>
        </p:nvPicPr>
        <p:blipFill rotWithShape="1">
          <a:blip r:embed="rId3">
            <a:extLst>
              <a:ext uri="{28A0092B-C50C-407E-A947-70E740481C1C}">
                <a14:useLocalDpi xmlns:a14="http://schemas.microsoft.com/office/drawing/2010/main" val="0"/>
              </a:ext>
            </a:extLst>
          </a:blip>
          <a:srcRect l="-371" t="-1153" r="47688" b="50768"/>
          <a:stretch/>
        </p:blipFill>
        <p:spPr>
          <a:xfrm>
            <a:off x="7564335" y="5097665"/>
            <a:ext cx="990452" cy="914738"/>
          </a:xfrm>
          <a:prstGeom prst="rect">
            <a:avLst/>
          </a:prstGeom>
        </p:spPr>
      </p:pic>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6</a:t>
            </a:fld>
            <a:endParaRPr dirty="0"/>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sp>
        <p:nvSpPr>
          <p:cNvPr id="3" name="テキスト ボックス 2"/>
          <p:cNvSpPr txBox="1"/>
          <p:nvPr/>
        </p:nvSpPr>
        <p:spPr>
          <a:xfrm>
            <a:off x="2566798" y="2799460"/>
            <a:ext cx="1805177" cy="1015663"/>
          </a:xfrm>
          <a:prstGeom prst="rect">
            <a:avLst/>
          </a:prstGeom>
          <a:noFill/>
        </p:spPr>
        <p:txBody>
          <a:bodyPr wrap="square" rtlCol="0">
            <a:spAutoFit/>
          </a:bodyPr>
          <a:lstStyle/>
          <a:p>
            <a:pPr algn="ctr"/>
            <a:r>
              <a:rPr kumimoji="1" lang="en-US" altLang="ja-JP" sz="1800" b="1" dirty="0">
                <a:solidFill>
                  <a:schemeClr val="bg1"/>
                </a:solidFill>
                <a:latin typeface="ＭＳ Ｐゴシック" panose="020B0600070205080204" pitchFamily="50" charset="-128"/>
                <a:ea typeface="ＭＳ Ｐゴシック" panose="020B0600070205080204" pitchFamily="50" charset="-128"/>
              </a:rPr>
              <a:t>30</a:t>
            </a:r>
            <a:r>
              <a:rPr kumimoji="1" lang="ja-JP" altLang="en-US" sz="1800" b="1" dirty="0">
                <a:solidFill>
                  <a:schemeClr val="bg1"/>
                </a:solidFill>
                <a:latin typeface="ＭＳ Ｐゴシック" panose="020B0600070205080204" pitchFamily="50" charset="-128"/>
                <a:ea typeface="ＭＳ Ｐゴシック" panose="020B0600070205080204" pitchFamily="50" charset="-128"/>
              </a:rPr>
              <a:t>分以上</a:t>
            </a:r>
            <a:endParaRPr kumimoji="1" lang="en-US" altLang="ja-JP" sz="1800" b="1" dirty="0">
              <a:solidFill>
                <a:schemeClr val="bg1"/>
              </a:solidFill>
              <a:latin typeface="ＭＳ Ｐゴシック" panose="020B0600070205080204" pitchFamily="50" charset="-128"/>
              <a:ea typeface="ＭＳ Ｐゴシック" panose="020B0600070205080204" pitchFamily="50" charset="-128"/>
            </a:endParaRPr>
          </a:p>
          <a:p>
            <a:pPr algn="ctr"/>
            <a:r>
              <a:rPr kumimoji="1" lang="ja-JP" altLang="en-US" sz="2800" b="1" dirty="0">
                <a:solidFill>
                  <a:schemeClr val="bg1"/>
                </a:solidFill>
                <a:latin typeface="ＭＳ Ｐゴシック" panose="020B0600070205080204" pitchFamily="50" charset="-128"/>
                <a:ea typeface="ＭＳ Ｐゴシック" panose="020B0600070205080204" pitchFamily="50" charset="-128"/>
              </a:rPr>
              <a:t>約</a:t>
            </a:r>
            <a:r>
              <a:rPr kumimoji="1" lang="en-US" altLang="ja-JP" sz="4000" b="1" dirty="0">
                <a:solidFill>
                  <a:schemeClr val="bg1"/>
                </a:solidFill>
                <a:latin typeface="ＭＳ Ｐゴシック" panose="020B0600070205080204" pitchFamily="50" charset="-128"/>
                <a:ea typeface="ＭＳ Ｐゴシック" panose="020B0600070205080204" pitchFamily="50" charset="-128"/>
              </a:rPr>
              <a:t>58</a:t>
            </a:r>
            <a:r>
              <a:rPr kumimoji="1" lang="en-US" altLang="ja-JP" sz="2800" b="1" dirty="0">
                <a:solidFill>
                  <a:schemeClr val="bg1"/>
                </a:solidFill>
                <a:latin typeface="ＭＳ Ｐゴシック" panose="020B0600070205080204" pitchFamily="50" charset="-128"/>
                <a:ea typeface="ＭＳ Ｐゴシック" panose="020B0600070205080204" pitchFamily="50" charset="-128"/>
              </a:rPr>
              <a:t>%</a:t>
            </a:r>
            <a:endParaRPr kumimoji="1" lang="ja-JP" altLang="en-US" sz="4400" b="1" dirty="0">
              <a:solidFill>
                <a:schemeClr val="bg1"/>
              </a:solidFill>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1234178" y="1041482"/>
            <a:ext cx="2720974"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情報収集における課題</a:t>
            </a:r>
            <a:endParaRPr kumimoji="1" lang="ja-JP" altLang="en-US" sz="3200" u="sng"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441439083"/>
              </p:ext>
            </p:extLst>
          </p:nvPr>
        </p:nvGraphicFramePr>
        <p:xfrm>
          <a:off x="1420140" y="1811238"/>
          <a:ext cx="4555210" cy="2484120"/>
        </p:xfrm>
        <a:graphic>
          <a:graphicData uri="http://schemas.openxmlformats.org/drawingml/2006/table">
            <a:tbl>
              <a:tblPr firstRow="1" bandRow="1">
                <a:tableStyleId>{69CF1AB2-1976-4502-BF36-3FF5EA218861}</a:tableStyleId>
              </a:tblPr>
              <a:tblGrid>
                <a:gridCol w="4555210">
                  <a:extLst>
                    <a:ext uri="{9D8B030D-6E8A-4147-A177-3AD203B41FA5}">
                      <a16:colId xmlns:a16="http://schemas.microsoft.com/office/drawing/2014/main" val="2242432482"/>
                    </a:ext>
                  </a:extLst>
                </a:gridCol>
              </a:tblGrid>
              <a:tr h="370840">
                <a:tc>
                  <a:txBody>
                    <a:bodyPr/>
                    <a:lstStyle/>
                    <a:p>
                      <a:r>
                        <a:rPr kumimoji="1" lang="ja-JP" altLang="en-US" sz="1200" b="0" dirty="0">
                          <a:solidFill>
                            <a:schemeClr val="tx1">
                              <a:lumMod val="85000"/>
                              <a:lumOff val="15000"/>
                            </a:schemeClr>
                          </a:solidFill>
                        </a:rPr>
                        <a:t>どこに情報が記載されているかわからない。</a:t>
                      </a:r>
                      <a:endParaRPr kumimoji="1" lang="en-US" altLang="ja-JP" sz="1200" b="0" dirty="0">
                        <a:solidFill>
                          <a:schemeClr val="tx1">
                            <a:lumMod val="85000"/>
                            <a:lumOff val="15000"/>
                          </a:schemeClr>
                        </a:solidFill>
                      </a:endParaRPr>
                    </a:p>
                    <a:p>
                      <a:r>
                        <a:rPr kumimoji="1" lang="ja-JP" altLang="en-US" sz="1200" b="0" dirty="0">
                          <a:solidFill>
                            <a:schemeClr val="tx1">
                              <a:lumMod val="85000"/>
                              <a:lumOff val="15000"/>
                            </a:schemeClr>
                          </a:solidFill>
                        </a:rPr>
                        <a:t>又は、誰に聞いたらいいかわからない。</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600181797"/>
                  </a:ext>
                </a:extLst>
              </a:tr>
              <a:tr h="370840">
                <a:tc>
                  <a:txBody>
                    <a:bodyPr/>
                    <a:lstStyle/>
                    <a:p>
                      <a:r>
                        <a:rPr kumimoji="1" lang="ja-JP" altLang="en-US" sz="1200" b="0" dirty="0">
                          <a:solidFill>
                            <a:schemeClr val="tx1">
                              <a:lumMod val="50000"/>
                              <a:lumOff val="50000"/>
                            </a:schemeClr>
                          </a:solidFill>
                        </a:rPr>
                        <a:t>そもそも情報がない。</a:t>
                      </a:r>
                      <a:endParaRPr kumimoji="1" lang="en-US" altLang="ja-JP" sz="1200" b="0" dirty="0">
                        <a:solidFill>
                          <a:schemeClr val="tx1">
                            <a:lumMod val="50000"/>
                            <a:lumOff val="50000"/>
                          </a:schemeClr>
                        </a:solidFill>
                      </a:endParaRPr>
                    </a:p>
                    <a:p>
                      <a:r>
                        <a:rPr kumimoji="1" lang="ja-JP" altLang="en-US" sz="1200" b="0" dirty="0">
                          <a:solidFill>
                            <a:schemeClr val="tx1">
                              <a:lumMod val="50000"/>
                              <a:lumOff val="50000"/>
                            </a:schemeClr>
                          </a:solidFill>
                        </a:rPr>
                        <a:t>（過去の資料が残っていない、新しいサービスで情報が少ない等）</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02866009"/>
                  </a:ext>
                </a:extLst>
              </a:tr>
              <a:tr h="370840">
                <a:tc>
                  <a:txBody>
                    <a:bodyPr/>
                    <a:lstStyle/>
                    <a:p>
                      <a:r>
                        <a:rPr kumimoji="1" lang="ja-JP" altLang="en-US" sz="1200" b="0" dirty="0">
                          <a:solidFill>
                            <a:schemeClr val="bg1">
                              <a:lumMod val="50000"/>
                            </a:schemeClr>
                          </a:solidFill>
                        </a:rPr>
                        <a:t>ヒットした情報の裏付けを確認するのに時間がかかる。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05847320"/>
                  </a:ext>
                </a:extLst>
              </a:tr>
              <a:tr h="370840">
                <a:tc>
                  <a:txBody>
                    <a:bodyPr/>
                    <a:lstStyle/>
                    <a:p>
                      <a:r>
                        <a:rPr kumimoji="1" lang="ja-JP" altLang="en-US" sz="1200" b="0" dirty="0"/>
                        <a:t>ヒットした情報が多く、確認するのに時間がかかる。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680862826"/>
                  </a:ext>
                </a:extLst>
              </a:tr>
              <a:tr h="370840">
                <a:tc>
                  <a:txBody>
                    <a:bodyPr/>
                    <a:lstStyle/>
                    <a:p>
                      <a:r>
                        <a:rPr kumimoji="1" lang="ja-JP" altLang="en-US" sz="1200" b="0" dirty="0"/>
                        <a:t>ヒットした情報の内容を理解するのに時間がかかる。</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473325033"/>
                  </a:ext>
                </a:extLst>
              </a:tr>
              <a:tr h="370840">
                <a:tc>
                  <a:txBody>
                    <a:bodyPr/>
                    <a:lstStyle/>
                    <a:p>
                      <a:r>
                        <a:rPr kumimoji="1" lang="ja-JP" altLang="en-US" sz="1200" b="0" dirty="0"/>
                        <a:t>検索の仕方がわからない。</a:t>
                      </a:r>
                      <a:endParaRPr kumimoji="1" lang="en-US" altLang="ja-JP" sz="1200" b="0" dirty="0"/>
                    </a:p>
                    <a:p>
                      <a:r>
                        <a:rPr kumimoji="1" lang="ja-JP" altLang="en-US" sz="1200" b="0" dirty="0"/>
                        <a:t>（自分が欲しい情報にヒットするような検索キーワードがわからない）</a:t>
                      </a:r>
                    </a:p>
                  </a:txBody>
                  <a:tcPr anchor="ctr">
                    <a:lnL w="12700" cap="flat" cmpd="sng" algn="ctr">
                      <a:solidFill>
                        <a:schemeClr val="tx1">
                          <a:lumMod val="85000"/>
                          <a:lumOff val="1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070499528"/>
                  </a:ext>
                </a:extLst>
              </a:tr>
            </a:tbl>
          </a:graphicData>
        </a:graphic>
      </p:graphicFrame>
      <p:grpSp>
        <p:nvGrpSpPr>
          <p:cNvPr id="11" name="グループ化 10"/>
          <p:cNvGrpSpPr/>
          <p:nvPr/>
        </p:nvGrpSpPr>
        <p:grpSpPr>
          <a:xfrm>
            <a:off x="5136334" y="1862038"/>
            <a:ext cx="570933" cy="255023"/>
            <a:chOff x="8063967" y="4265186"/>
            <a:chExt cx="570933" cy="255023"/>
          </a:xfrm>
        </p:grpSpPr>
        <p:cxnSp>
          <p:nvCxnSpPr>
            <p:cNvPr id="36" name="直線コネクタ 35"/>
            <p:cNvCxnSpPr/>
            <p:nvPr/>
          </p:nvCxnSpPr>
          <p:spPr>
            <a:xfrm flipV="1">
              <a:off x="8418900" y="4267934"/>
              <a:ext cx="216000"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8063967" y="4265186"/>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p:cNvGrpSpPr/>
          <p:nvPr/>
        </p:nvGrpSpPr>
        <p:grpSpPr>
          <a:xfrm>
            <a:off x="5686154" y="1500661"/>
            <a:ext cx="3149986" cy="656985"/>
            <a:chOff x="7553607" y="1932609"/>
            <a:chExt cx="3139790" cy="656985"/>
          </a:xfrm>
        </p:grpSpPr>
        <p:sp>
          <p:nvSpPr>
            <p:cNvPr id="35" name="正方形/長方形 34"/>
            <p:cNvSpPr/>
            <p:nvPr/>
          </p:nvSpPr>
          <p:spPr>
            <a:xfrm>
              <a:off x="7570629" y="1932609"/>
              <a:ext cx="3122767" cy="656985"/>
            </a:xfrm>
            <a:prstGeom prst="rect">
              <a:avLst/>
            </a:prstGeom>
            <a:solidFill>
              <a:schemeClr val="bg1"/>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7553607" y="1932721"/>
              <a:ext cx="3139790" cy="646331"/>
            </a:xfrm>
            <a:prstGeom prst="rect">
              <a:avLst/>
            </a:prstGeom>
            <a:noFill/>
          </p:spPr>
          <p:txBody>
            <a:bodyPr wrap="square" rtlCol="0">
              <a:spAutoFit/>
            </a:bodyPr>
            <a:lstStyle/>
            <a:p>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上位</a:t>
              </a:r>
              <a:r>
                <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6</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件のうち</a:t>
              </a:r>
              <a:r>
                <a:rPr kumimoji="1" lang="en-US" altLang="ja-JP"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4</a:t>
              </a:r>
              <a:r>
                <a:rPr kumimoji="1" lang="ja-JP" altLang="en-US"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件</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の課題は</a:t>
              </a:r>
              <a:endPar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a:p>
              <a:r>
                <a:rPr kumimoji="1" lang="en-US" altLang="ja-JP"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AI</a:t>
              </a:r>
              <a:r>
                <a:rPr kumimoji="1" lang="ja-JP" altLang="en-US"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検索ツール</a:t>
              </a:r>
              <a:r>
                <a:rPr kumimoji="1" lang="ja-JP" altLang="en-US" sz="1800" dirty="0">
                  <a:solidFill>
                    <a:schemeClr val="tx1">
                      <a:lumMod val="85000"/>
                      <a:lumOff val="15000"/>
                    </a:schemeClr>
                  </a:solidFill>
                  <a:latin typeface="ＭＳ Ｐゴシック" panose="020B0600070205080204" pitchFamily="50" charset="-128"/>
                  <a:ea typeface="ＭＳ Ｐゴシック" panose="020B0600070205080204" pitchFamily="50" charset="-128"/>
                </a:rPr>
                <a:t>で解決できる！</a:t>
              </a:r>
            </a:p>
          </p:txBody>
        </p:sp>
      </p:grpSp>
    </p:spTree>
    <p:extLst>
      <p:ext uri="{BB962C8B-B14F-4D97-AF65-F5344CB8AC3E}">
        <p14:creationId xmlns:p14="http://schemas.microsoft.com/office/powerpoint/2010/main" val="302891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25" name="グループ化 24"/>
          <p:cNvGrpSpPr/>
          <p:nvPr/>
        </p:nvGrpSpPr>
        <p:grpSpPr>
          <a:xfrm>
            <a:off x="1420140" y="4830319"/>
            <a:ext cx="7416000" cy="1365688"/>
            <a:chOff x="1865583" y="4811736"/>
            <a:chExt cx="7416000" cy="1365688"/>
          </a:xfrm>
        </p:grpSpPr>
        <p:sp>
          <p:nvSpPr>
            <p:cNvPr id="22" name="正方形/長方形 21"/>
            <p:cNvSpPr/>
            <p:nvPr/>
          </p:nvSpPr>
          <p:spPr>
            <a:xfrm>
              <a:off x="1865583" y="4811736"/>
              <a:ext cx="7416000" cy="1365688"/>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00209" y="5263747"/>
              <a:ext cx="6187508" cy="461665"/>
            </a:xfrm>
            <a:prstGeom prst="rect">
              <a:avLst/>
            </a:prstGeom>
            <a:noFill/>
          </p:spPr>
          <p:txBody>
            <a:bodyPr wrap="square" rtlCol="0">
              <a:spAutoFit/>
            </a:bodyPr>
            <a:lstStyle/>
            <a:p>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社内の</a:t>
              </a:r>
              <a:r>
                <a:rPr kumimoji="1" lang="en-US" altLang="ja-JP"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2400" dirty="0">
                  <a:solidFill>
                    <a:schemeClr val="tx1">
                      <a:lumMod val="85000"/>
                      <a:lumOff val="15000"/>
                    </a:schemeClr>
                  </a:solidFill>
                  <a:latin typeface="ＭＳ Ｐゴシック" panose="020B0600070205080204" pitchFamily="50" charset="-128"/>
                  <a:ea typeface="ＭＳ Ｐゴシック" panose="020B0600070205080204" pitchFamily="50" charset="-128"/>
                </a:rPr>
                <a:t>検索ツールに対する需要は高い！</a:t>
              </a:r>
            </a:p>
          </p:txBody>
        </p:sp>
      </p:grpSp>
      <p:sp>
        <p:nvSpPr>
          <p:cNvPr id="8" name="テキスト ボックス 7"/>
          <p:cNvSpPr txBox="1"/>
          <p:nvPr/>
        </p:nvSpPr>
        <p:spPr>
          <a:xfrm>
            <a:off x="1119885" y="1043500"/>
            <a:ext cx="3850577" cy="369332"/>
          </a:xfrm>
          <a:prstGeom prst="rect">
            <a:avLst/>
          </a:prstGeom>
          <a:noFill/>
        </p:spPr>
        <p:txBody>
          <a:bodyPr wrap="square" rtlCol="0">
            <a:spAutoFit/>
          </a:bodyPr>
          <a:lstStyle/>
          <a:p>
            <a:pPr algn="ctr"/>
            <a:r>
              <a:rPr kumimoji="1" lang="ja-JP" altLang="en-US"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社内情報</a:t>
            </a:r>
            <a:r>
              <a:rPr kumimoji="1" lang="en-US" altLang="ja-JP"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AI</a:t>
            </a:r>
            <a:r>
              <a:rPr kumimoji="1" lang="ja-JP" altLang="en-US" sz="1800" u="sng" dirty="0">
                <a:solidFill>
                  <a:schemeClr val="tx1">
                    <a:lumMod val="85000"/>
                    <a:lumOff val="15000"/>
                  </a:schemeClr>
                </a:solidFill>
                <a:latin typeface="ＭＳ Ｐゴシック" panose="020B0600070205080204" pitchFamily="50" charset="-128"/>
                <a:ea typeface="ＭＳ Ｐゴシック" panose="020B0600070205080204" pitchFamily="50" charset="-128"/>
              </a:rPr>
              <a:t>検索ツール利用意向</a:t>
            </a:r>
            <a:endParaRPr kumimoji="1" lang="ja-JP" altLang="en-US" sz="3200" u="sng"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graphicFrame>
        <p:nvGraphicFramePr>
          <p:cNvPr id="28" name="グラフ 27">
            <a:extLst>
              <a:ext uri="{FF2B5EF4-FFF2-40B4-BE49-F238E27FC236}">
                <a16:creationId xmlns:a16="http://schemas.microsoft.com/office/drawing/2014/main" id="{3F8A7224-0995-E1A0-BC0B-6626ADCAD8D2}"/>
              </a:ext>
            </a:extLst>
          </p:cNvPr>
          <p:cNvGraphicFramePr/>
          <p:nvPr>
            <p:extLst>
              <p:ext uri="{D42A27DB-BD31-4B8C-83A1-F6EECF244321}">
                <p14:modId xmlns:p14="http://schemas.microsoft.com/office/powerpoint/2010/main" val="4090735537"/>
              </p:ext>
            </p:extLst>
          </p:nvPr>
        </p:nvGraphicFramePr>
        <p:xfrm>
          <a:off x="1356087" y="1587442"/>
          <a:ext cx="3980123" cy="3028359"/>
        </p:xfrm>
        <a:graphic>
          <a:graphicData uri="http://schemas.openxmlformats.org/drawingml/2006/chart">
            <c:chart xmlns:c="http://schemas.openxmlformats.org/drawingml/2006/chart" xmlns:r="http://schemas.openxmlformats.org/officeDocument/2006/relationships" r:id="rId3"/>
          </a:graphicData>
        </a:graphic>
      </p:graphicFrame>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7</a:t>
            </a:fld>
            <a:endParaRPr dirty="0"/>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sp>
        <p:nvSpPr>
          <p:cNvPr id="41" name="テキスト ボックス 40"/>
          <p:cNvSpPr txBox="1"/>
          <p:nvPr/>
        </p:nvSpPr>
        <p:spPr>
          <a:xfrm>
            <a:off x="1356087" y="1377228"/>
            <a:ext cx="3623725" cy="523220"/>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Q.</a:t>
            </a:r>
            <a:r>
              <a:rPr kumimoji="1" lang="ja-JP" altLang="en-US" dirty="0">
                <a:latin typeface="ＭＳ Ｐゴシック" panose="020B0600070205080204" pitchFamily="50" charset="-128"/>
                <a:ea typeface="ＭＳ Ｐゴシック" panose="020B0600070205080204" pitchFamily="50" charset="-128"/>
              </a:rPr>
              <a:t>社内情報を検索できる</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検索ツールが</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あれば利用したいと思いますか？</a:t>
            </a:r>
            <a:endParaRPr kumimoji="1" lang="en-US" altLang="ja-JP" sz="1600" dirty="0">
              <a:latin typeface="ＭＳ Ｐゴシック" panose="020B0600070205080204" pitchFamily="50" charset="-128"/>
              <a:ea typeface="ＭＳ Ｐゴシック" panose="020B0600070205080204" pitchFamily="50" charset="-128"/>
            </a:endParaRPr>
          </a:p>
        </p:txBody>
      </p:sp>
      <p:grpSp>
        <p:nvGrpSpPr>
          <p:cNvPr id="42" name="グループ化 41"/>
          <p:cNvGrpSpPr/>
          <p:nvPr/>
        </p:nvGrpSpPr>
        <p:grpSpPr>
          <a:xfrm>
            <a:off x="4089228" y="2328139"/>
            <a:ext cx="5464507" cy="819637"/>
            <a:chOff x="4362278" y="2315997"/>
            <a:chExt cx="5464507" cy="819637"/>
          </a:xfrm>
        </p:grpSpPr>
        <p:sp>
          <p:nvSpPr>
            <p:cNvPr id="43" name="テキスト ボックス 42"/>
            <p:cNvSpPr txBox="1"/>
            <p:nvPr/>
          </p:nvSpPr>
          <p:spPr>
            <a:xfrm>
              <a:off x="6068988" y="2542002"/>
              <a:ext cx="3757797" cy="369332"/>
            </a:xfrm>
            <a:prstGeom prst="rect">
              <a:avLst/>
            </a:prstGeom>
            <a:noFill/>
          </p:spPr>
          <p:txBody>
            <a:bodyPr wrap="square" rtlCol="0">
              <a:spAutoFit/>
            </a:bodyPr>
            <a:lstStyle/>
            <a:p>
              <a:r>
                <a:rPr kumimoji="1" lang="en-US" altLang="ja-JP"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8</a:t>
              </a:r>
              <a:r>
                <a:rPr kumimoji="1" lang="ja-JP" altLang="en-US" sz="1800" dirty="0">
                  <a:solidFill>
                    <a:schemeClr val="bg2">
                      <a:lumMod val="60000"/>
                      <a:lumOff val="40000"/>
                    </a:schemeClr>
                  </a:solidFill>
                  <a:latin typeface="ＭＳ Ｐゴシック" panose="020B0600070205080204" pitchFamily="50" charset="-128"/>
                  <a:ea typeface="ＭＳ Ｐゴシック" panose="020B0600070205080204" pitchFamily="50" charset="-128"/>
                </a:rPr>
                <a:t>割以上</a:t>
              </a:r>
              <a:r>
                <a:rPr kumimoji="1" lang="ja-JP" altLang="en-US" sz="1800" dirty="0">
                  <a:latin typeface="ＭＳ Ｐゴシック" panose="020B0600070205080204" pitchFamily="50" charset="-128"/>
                  <a:ea typeface="ＭＳ Ｐゴシック" panose="020B0600070205080204" pitchFamily="50" charset="-128"/>
                </a:rPr>
                <a:t>が使いたいと回答！</a:t>
              </a:r>
              <a:endParaRPr kumimoji="1" lang="en-US" altLang="ja-JP" sz="1800" dirty="0">
                <a:solidFill>
                  <a:schemeClr val="tx1">
                    <a:lumMod val="85000"/>
                    <a:lumOff val="15000"/>
                  </a:schemeClr>
                </a:solidFill>
                <a:latin typeface="ＭＳ Ｐゴシック" panose="020B0600070205080204" pitchFamily="50" charset="-128"/>
                <a:ea typeface="ＭＳ Ｐゴシック" panose="020B0600070205080204" pitchFamily="50" charset="-128"/>
              </a:endParaRPr>
            </a:p>
          </p:txBody>
        </p:sp>
        <p:sp>
          <p:nvSpPr>
            <p:cNvPr id="44" name="正方形/長方形 43"/>
            <p:cNvSpPr/>
            <p:nvPr/>
          </p:nvSpPr>
          <p:spPr>
            <a:xfrm>
              <a:off x="6034759" y="2315997"/>
              <a:ext cx="3068253" cy="819637"/>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p:cNvCxnSpPr>
              <a:endCxn id="44" idx="1"/>
            </p:cNvCxnSpPr>
            <p:nvPr/>
          </p:nvCxnSpPr>
          <p:spPr>
            <a:xfrm>
              <a:off x="4718653" y="2708373"/>
              <a:ext cx="1316106" cy="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4362278" y="2708373"/>
              <a:ext cx="362553" cy="255023"/>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pic>
        <p:nvPicPr>
          <p:cNvPr id="26" name="図 25"/>
          <p:cNvPicPr>
            <a:picLocks noChangeAspect="1"/>
          </p:cNvPicPr>
          <p:nvPr/>
        </p:nvPicPr>
        <p:blipFill rotWithShape="1">
          <a:blip r:embed="rId4">
            <a:extLst>
              <a:ext uri="{28A0092B-C50C-407E-A947-70E740481C1C}">
                <a14:useLocalDpi xmlns:a14="http://schemas.microsoft.com/office/drawing/2010/main" val="0"/>
              </a:ext>
            </a:extLst>
          </a:blip>
          <a:srcRect l="-371" t="-1153" r="47688" b="50768"/>
          <a:stretch/>
        </p:blipFill>
        <p:spPr>
          <a:xfrm>
            <a:off x="7564335" y="5097665"/>
            <a:ext cx="990452" cy="914738"/>
          </a:xfrm>
          <a:prstGeom prst="rect">
            <a:avLst/>
          </a:prstGeom>
        </p:spPr>
      </p:pic>
    </p:spTree>
    <p:extLst>
      <p:ext uri="{BB962C8B-B14F-4D97-AF65-F5344CB8AC3E}">
        <p14:creationId xmlns:p14="http://schemas.microsoft.com/office/powerpoint/2010/main" val="94661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8</a:t>
            </a:fld>
            <a:endParaRPr dirty="0"/>
          </a:p>
        </p:txBody>
      </p:sp>
      <p:sp>
        <p:nvSpPr>
          <p:cNvPr id="13" name="タイトル 2"/>
          <p:cNvSpPr>
            <a:spLocks noGrp="1"/>
          </p:cNvSpPr>
          <p:nvPr>
            <p:ph type="title"/>
          </p:nvPr>
        </p:nvSpPr>
        <p:spPr/>
        <p:txBody>
          <a:bodyPr/>
          <a:lstStyle/>
          <a:p>
            <a:r>
              <a:rPr kumimoji="1" lang="en-US" altLang="ja-JP" dirty="0"/>
              <a:t>1. </a:t>
            </a:r>
            <a:r>
              <a:rPr kumimoji="1" lang="ja-JP" altLang="en-US" dirty="0"/>
              <a:t>テーマ選定理由</a:t>
            </a:r>
          </a:p>
        </p:txBody>
      </p:sp>
      <p:grpSp>
        <p:nvGrpSpPr>
          <p:cNvPr id="4" name="グループ化 3"/>
          <p:cNvGrpSpPr/>
          <p:nvPr/>
        </p:nvGrpSpPr>
        <p:grpSpPr>
          <a:xfrm>
            <a:off x="1378807" y="2520383"/>
            <a:ext cx="7148385" cy="1729452"/>
            <a:chOff x="1378807" y="2520383"/>
            <a:chExt cx="7148385" cy="1729452"/>
          </a:xfrm>
        </p:grpSpPr>
        <p:sp>
          <p:nvSpPr>
            <p:cNvPr id="9" name="正方形/長方形 8"/>
            <p:cNvSpPr/>
            <p:nvPr/>
          </p:nvSpPr>
          <p:spPr>
            <a:xfrm>
              <a:off x="1670537" y="3191580"/>
              <a:ext cx="3543301" cy="453246"/>
            </a:xfrm>
            <a:prstGeom prst="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98442" y="3175778"/>
              <a:ext cx="6709113" cy="830997"/>
            </a:xfrm>
            <a:prstGeom prst="rect">
              <a:avLst/>
            </a:prstGeom>
            <a:noFill/>
          </p:spPr>
          <p:txBody>
            <a:bodyPr wrap="square" rtlCol="0">
              <a:spAutoFit/>
            </a:bodyPr>
            <a:lstStyle/>
            <a:p>
              <a:r>
                <a:rPr lang="en-US" altLang="ja-JP" sz="2400" dirty="0">
                  <a:latin typeface="ＭＳ Ｐゴシック" panose="020B0600070205080204" pitchFamily="50" charset="-128"/>
                  <a:ea typeface="ＭＳ Ｐゴシック" panose="020B0600070205080204" pitchFamily="50" charset="-128"/>
                </a:rPr>
                <a:t>AI</a:t>
              </a:r>
              <a:r>
                <a:rPr lang="ja-JP" altLang="ja-JP" sz="2400" dirty="0">
                  <a:latin typeface="ＭＳ Ｐゴシック" panose="020B0600070205080204" pitchFamily="50" charset="-128"/>
                  <a:ea typeface="ＭＳ Ｐゴシック" panose="020B0600070205080204" pitchFamily="50" charset="-128"/>
                </a:rPr>
                <a:t>検索ツールの</a:t>
              </a:r>
              <a:r>
                <a:rPr lang="ja-JP" altLang="ja-JP" sz="24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検討</a:t>
              </a:r>
              <a:r>
                <a:rPr lang="ja-JP" altLang="ja-JP" sz="2400" dirty="0">
                  <a:latin typeface="ＭＳ Ｐゴシック" panose="020B0600070205080204" pitchFamily="50" charset="-128"/>
                  <a:ea typeface="ＭＳ Ｐゴシック" panose="020B0600070205080204" pitchFamily="50" charset="-128"/>
                </a:rPr>
                <a:t>と</a:t>
              </a:r>
              <a:r>
                <a:rPr lang="ja-JP" altLang="ja-JP" sz="2400" b="1" dirty="0">
                  <a:solidFill>
                    <a:schemeClr val="bg2">
                      <a:lumMod val="60000"/>
                      <a:lumOff val="40000"/>
                    </a:schemeClr>
                  </a:solidFill>
                  <a:latin typeface="ＭＳ Ｐゴシック" panose="020B0600070205080204" pitchFamily="50" charset="-128"/>
                  <a:ea typeface="ＭＳ Ｐゴシック" panose="020B0600070205080204" pitchFamily="50" charset="-128"/>
                </a:rPr>
                <a:t>活用</a:t>
              </a:r>
              <a:r>
                <a:rPr lang="ja-JP" altLang="en-US" sz="2400" dirty="0">
                  <a:latin typeface="ＭＳ Ｐゴシック" panose="020B0600070205080204" pitchFamily="50" charset="-128"/>
                  <a:ea typeface="ＭＳ Ｐゴシック" panose="020B0600070205080204" pitchFamily="50" charset="-128"/>
                </a:rPr>
                <a:t>を実施し、情報収集に費やす時間の削減を目指す。</a:t>
              </a:r>
              <a:endParaRPr kumimoji="1" lang="en-US" altLang="ja-JP" sz="3600" dirty="0">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1378807" y="2932719"/>
              <a:ext cx="7148385" cy="1317116"/>
            </a:xfrm>
            <a:prstGeom prst="rect">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1378807" y="2520383"/>
              <a:ext cx="1469426" cy="338554"/>
            </a:xfrm>
            <a:prstGeom prst="rect">
              <a:avLst/>
            </a:prstGeom>
            <a:solidFill>
              <a:schemeClr val="bg2"/>
            </a:solidFill>
          </p:spPr>
          <p:txBody>
            <a:bodyPr wrap="square" rtlCol="0" anchor="ctr">
              <a:spAutoFit/>
            </a:bodyPr>
            <a:lstStyle/>
            <a:p>
              <a:pPr algn="ctr"/>
              <a:r>
                <a:rPr kumimoji="1" lang="ja-JP" altLang="en-US" sz="1600" dirty="0">
                  <a:solidFill>
                    <a:schemeClr val="bg1"/>
                  </a:solidFill>
                  <a:latin typeface="ＭＳ Ｐゴシック" panose="020B0600070205080204" pitchFamily="50" charset="-128"/>
                  <a:ea typeface="ＭＳ Ｐゴシック" panose="020B0600070205080204" pitchFamily="50" charset="-128"/>
                </a:rPr>
                <a:t>研究テーマ</a:t>
              </a:r>
            </a:p>
          </p:txBody>
        </p:sp>
      </p:grpSp>
    </p:spTree>
    <p:extLst>
      <p:ext uri="{BB962C8B-B14F-4D97-AF65-F5344CB8AC3E}">
        <p14:creationId xmlns:p14="http://schemas.microsoft.com/office/powerpoint/2010/main" val="225408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tLang="ja-JP"/>
              <a:t>9</a:t>
            </a:fld>
            <a:endParaRPr dirty="0"/>
          </a:p>
        </p:txBody>
      </p:sp>
      <p:sp>
        <p:nvSpPr>
          <p:cNvPr id="13" name="タイトル 2"/>
          <p:cNvSpPr>
            <a:spLocks noGrp="1"/>
          </p:cNvSpPr>
          <p:nvPr>
            <p:ph type="title"/>
          </p:nvPr>
        </p:nvSpPr>
        <p:spPr/>
        <p:txBody>
          <a:bodyPr/>
          <a:lstStyle/>
          <a:p>
            <a:r>
              <a:rPr kumimoji="1" lang="en-US" altLang="ja-JP" dirty="0"/>
              <a:t>2. AI</a:t>
            </a:r>
            <a:r>
              <a:rPr kumimoji="1" lang="ja-JP" altLang="en-US" dirty="0"/>
              <a:t>検索ツールの検討</a:t>
            </a:r>
          </a:p>
        </p:txBody>
      </p:sp>
      <p:sp>
        <p:nvSpPr>
          <p:cNvPr id="8" name="テキスト ボックス 7"/>
          <p:cNvSpPr txBox="1"/>
          <p:nvPr/>
        </p:nvSpPr>
        <p:spPr>
          <a:xfrm>
            <a:off x="1236602" y="2255795"/>
            <a:ext cx="213423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ChatGPT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a:t>
            </a:r>
          </a:p>
        </p:txBody>
      </p:sp>
      <p:sp>
        <p:nvSpPr>
          <p:cNvPr id="9" name="テキスト ボックス 8"/>
          <p:cNvSpPr txBox="1"/>
          <p:nvPr/>
        </p:nvSpPr>
        <p:spPr>
          <a:xfrm>
            <a:off x="3902224" y="2255795"/>
            <a:ext cx="2537555"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Perplexity</a:t>
            </a:r>
            <a:r>
              <a:rPr kumimoji="1" lang="ja-JP" altLang="en-US" sz="1800" dirty="0">
                <a:solidFill>
                  <a:schemeClr val="bg1"/>
                </a:solidFill>
                <a:latin typeface="ＭＳ Ｐゴシック" panose="020B0600070205080204" pitchFamily="50" charset="-128"/>
                <a:ea typeface="ＭＳ Ｐゴシック" panose="020B0600070205080204" pitchFamily="50" charset="-128"/>
              </a:rPr>
              <a:t> </a:t>
            </a:r>
            <a:r>
              <a:rPr kumimoji="1" lang="en-US" altLang="ja-JP" sz="1600" dirty="0">
                <a:solidFill>
                  <a:schemeClr val="bg1"/>
                </a:solidFill>
                <a:latin typeface="ＭＳ Ｐゴシック" panose="020B0600070205080204" pitchFamily="50" charset="-128"/>
                <a:ea typeface="ＭＳ Ｐゴシック" panose="020B0600070205080204" pitchFamily="50" charset="-128"/>
              </a:rPr>
              <a:t>Enterprise pro</a:t>
            </a:r>
          </a:p>
        </p:txBody>
      </p:sp>
      <p:sp>
        <p:nvSpPr>
          <p:cNvPr id="10" name="テキスト ボックス 9"/>
          <p:cNvSpPr txBox="1"/>
          <p:nvPr/>
        </p:nvSpPr>
        <p:spPr>
          <a:xfrm>
            <a:off x="6870912" y="2255795"/>
            <a:ext cx="2334744" cy="369332"/>
          </a:xfrm>
          <a:prstGeom prst="rect">
            <a:avLst/>
          </a:prstGeom>
          <a:solidFill>
            <a:schemeClr val="bg2"/>
          </a:solidFill>
        </p:spPr>
        <p:txBody>
          <a:bodyPr wrap="square" rtlCol="0" anchor="ctr">
            <a:spAutoFit/>
          </a:bodyPr>
          <a:lstStyle/>
          <a:p>
            <a:pPr algn="ctr"/>
            <a:r>
              <a:rPr kumimoji="1" lang="en-US" altLang="ja-JP" sz="1800" dirty="0">
                <a:solidFill>
                  <a:schemeClr val="bg1"/>
                </a:solidFill>
                <a:latin typeface="ＭＳ Ｐゴシック" panose="020B0600070205080204" pitchFamily="50" charset="-128"/>
                <a:ea typeface="ＭＳ Ｐゴシック" panose="020B0600070205080204" pitchFamily="50" charset="-128"/>
              </a:rPr>
              <a:t>Atlassian Intelligence</a:t>
            </a:r>
          </a:p>
        </p:txBody>
      </p:sp>
      <p:sp>
        <p:nvSpPr>
          <p:cNvPr id="11" name="角丸四角形 10"/>
          <p:cNvSpPr/>
          <p:nvPr/>
        </p:nvSpPr>
        <p:spPr>
          <a:xfrm>
            <a:off x="3821283"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lumMod val="85000"/>
                    <a:lumOff val="15000"/>
                  </a:schemeClr>
                </a:solidFill>
                <a:latin typeface="+mn-ea"/>
              </a:rPr>
              <a:t>自然言語処理（</a:t>
            </a:r>
            <a:r>
              <a:rPr kumimoji="1" lang="en-US" altLang="ja-JP" sz="1600" dirty="0">
                <a:solidFill>
                  <a:schemeClr val="tx1">
                    <a:lumMod val="85000"/>
                    <a:lumOff val="15000"/>
                  </a:schemeClr>
                </a:solidFill>
                <a:latin typeface="+mn-ea"/>
              </a:rPr>
              <a:t>NLP</a:t>
            </a:r>
            <a:r>
              <a:rPr kumimoji="1" lang="ja-JP" altLang="en-US" sz="1600" dirty="0">
                <a:solidFill>
                  <a:schemeClr val="tx1">
                    <a:lumMod val="85000"/>
                    <a:lumOff val="15000"/>
                  </a:schemeClr>
                </a:solidFill>
                <a:latin typeface="+mn-ea"/>
              </a:rPr>
              <a:t>）と</a:t>
            </a:r>
            <a:endParaRPr kumimoji="1" lang="en-US" altLang="ja-JP" sz="1600" dirty="0">
              <a:solidFill>
                <a:schemeClr val="tx1">
                  <a:lumMod val="85000"/>
                  <a:lumOff val="15000"/>
                </a:schemeClr>
              </a:solidFill>
              <a:latin typeface="+mn-ea"/>
            </a:endParaRPr>
          </a:p>
          <a:p>
            <a:r>
              <a:rPr kumimoji="1" lang="ja-JP" altLang="en-US" sz="1600" dirty="0">
                <a:solidFill>
                  <a:schemeClr val="tx1">
                    <a:lumMod val="85000"/>
                    <a:lumOff val="15000"/>
                  </a:schemeClr>
                </a:solidFill>
                <a:latin typeface="+mn-ea"/>
              </a:rPr>
              <a:t>機械学習技術を使用した</a:t>
            </a:r>
            <a:r>
              <a:rPr kumimoji="1" lang="en-US" altLang="ja-JP" sz="1600" dirty="0">
                <a:solidFill>
                  <a:schemeClr val="tx1">
                    <a:lumMod val="85000"/>
                    <a:lumOff val="15000"/>
                  </a:schemeClr>
                </a:solidFill>
                <a:latin typeface="+mn-ea"/>
              </a:rPr>
              <a:t>AI</a:t>
            </a:r>
            <a:r>
              <a:rPr kumimoji="1" lang="ja-JP" altLang="en-US" sz="1600" dirty="0">
                <a:solidFill>
                  <a:schemeClr val="tx1">
                    <a:lumMod val="85000"/>
                    <a:lumOff val="15000"/>
                  </a:schemeClr>
                </a:solidFill>
                <a:latin typeface="+mn-ea"/>
              </a:rPr>
              <a:t>検索</a:t>
            </a:r>
            <a:r>
              <a:rPr kumimoji="1" lang="ja-JP" altLang="en-US" sz="1600" dirty="0" smtClean="0">
                <a:solidFill>
                  <a:schemeClr val="tx1">
                    <a:lumMod val="85000"/>
                    <a:lumOff val="15000"/>
                  </a:schemeClr>
                </a:solidFill>
                <a:latin typeface="+mn-ea"/>
              </a:rPr>
              <a:t>エンジン</a:t>
            </a:r>
            <a:endParaRPr kumimoji="1" lang="en-US" altLang="ja-JP" sz="1600" dirty="0">
              <a:solidFill>
                <a:schemeClr val="tx1">
                  <a:lumMod val="85000"/>
                  <a:lumOff val="15000"/>
                </a:schemeClr>
              </a:solidFill>
              <a:latin typeface="+mn-ea"/>
            </a:endParaRPr>
          </a:p>
          <a:p>
            <a:endParaRPr kumimoji="1" lang="en-US" altLang="ja-JP" sz="1600" dirty="0">
              <a:solidFill>
                <a:schemeClr val="tx1">
                  <a:lumMod val="85000"/>
                  <a:lumOff val="15000"/>
                </a:schemeClr>
              </a:solidFill>
              <a:latin typeface="+mn-ea"/>
            </a:endParaRPr>
          </a:p>
          <a:p>
            <a:r>
              <a:rPr kumimoji="1" lang="ja-JP" altLang="en-US" sz="1600" dirty="0">
                <a:solidFill>
                  <a:schemeClr val="tx1">
                    <a:lumMod val="85000"/>
                    <a:lumOff val="15000"/>
                  </a:schemeClr>
                </a:solidFill>
                <a:latin typeface="+mn-ea"/>
              </a:rPr>
              <a:t>大規模企業向けの</a:t>
            </a:r>
            <a:r>
              <a:rPr kumimoji="1" lang="ja-JP" altLang="en-US" sz="1600" dirty="0" smtClean="0">
                <a:solidFill>
                  <a:schemeClr val="tx1">
                    <a:lumMod val="85000"/>
                    <a:lumOff val="15000"/>
                  </a:schemeClr>
                </a:solidFill>
                <a:latin typeface="+mn-ea"/>
              </a:rPr>
              <a:t>プラン</a:t>
            </a:r>
            <a:endParaRPr kumimoji="1" lang="ja-JP" altLang="en-US" sz="1600" dirty="0">
              <a:solidFill>
                <a:schemeClr val="tx1">
                  <a:lumMod val="85000"/>
                  <a:lumOff val="15000"/>
                </a:schemeClr>
              </a:solidFill>
              <a:latin typeface="+mn-ea"/>
            </a:endParaRPr>
          </a:p>
        </p:txBody>
      </p:sp>
      <p:sp>
        <p:nvSpPr>
          <p:cNvPr id="12" name="角丸四角形 11"/>
          <p:cNvSpPr/>
          <p:nvPr/>
        </p:nvSpPr>
        <p:spPr>
          <a:xfrm>
            <a:off x="6688565"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tx1">
                    <a:lumMod val="85000"/>
                    <a:lumOff val="15000"/>
                  </a:schemeClr>
                </a:solidFill>
                <a:latin typeface="+mn-ea"/>
              </a:rPr>
              <a:t>Atlassian</a:t>
            </a:r>
            <a:r>
              <a:rPr kumimoji="1" lang="ja-JP" altLang="en-US" sz="1600" dirty="0">
                <a:solidFill>
                  <a:schemeClr val="tx1">
                    <a:lumMod val="85000"/>
                    <a:lumOff val="15000"/>
                  </a:schemeClr>
                </a:solidFill>
                <a:latin typeface="+mn-ea"/>
              </a:rPr>
              <a:t>社が提供する</a:t>
            </a:r>
            <a:endParaRPr kumimoji="1" lang="en-US" altLang="ja-JP" sz="1600" dirty="0">
              <a:solidFill>
                <a:schemeClr val="tx1">
                  <a:lumMod val="85000"/>
                  <a:lumOff val="15000"/>
                </a:schemeClr>
              </a:solidFill>
              <a:latin typeface="+mn-ea"/>
            </a:endParaRPr>
          </a:p>
          <a:p>
            <a:r>
              <a:rPr kumimoji="1" lang="en-US" altLang="ja-JP" sz="1600" dirty="0">
                <a:solidFill>
                  <a:schemeClr val="tx1">
                    <a:lumMod val="85000"/>
                    <a:lumOff val="15000"/>
                  </a:schemeClr>
                </a:solidFill>
                <a:latin typeface="+mn-ea"/>
              </a:rPr>
              <a:t>AI</a:t>
            </a:r>
            <a:r>
              <a:rPr kumimoji="1" lang="ja-JP" altLang="en-US" sz="1600" dirty="0">
                <a:solidFill>
                  <a:schemeClr val="tx1">
                    <a:lumMod val="85000"/>
                    <a:lumOff val="15000"/>
                  </a:schemeClr>
                </a:solidFill>
                <a:latin typeface="+mn-ea"/>
              </a:rPr>
              <a:t>および機械学習を</a:t>
            </a:r>
            <a:endParaRPr kumimoji="1" lang="en-US" altLang="ja-JP" sz="1600" dirty="0">
              <a:solidFill>
                <a:schemeClr val="tx1">
                  <a:lumMod val="85000"/>
                  <a:lumOff val="15000"/>
                </a:schemeClr>
              </a:solidFill>
              <a:latin typeface="+mn-ea"/>
            </a:endParaRPr>
          </a:p>
          <a:p>
            <a:r>
              <a:rPr kumimoji="1" lang="ja-JP" altLang="en-US" sz="1600" dirty="0">
                <a:solidFill>
                  <a:schemeClr val="tx1">
                    <a:lumMod val="85000"/>
                    <a:lumOff val="15000"/>
                  </a:schemeClr>
                </a:solidFill>
                <a:latin typeface="+mn-ea"/>
              </a:rPr>
              <a:t>活用した</a:t>
            </a:r>
            <a:r>
              <a:rPr kumimoji="1" lang="ja-JP" altLang="en-US" sz="1600" dirty="0" smtClean="0">
                <a:solidFill>
                  <a:schemeClr val="tx1">
                    <a:lumMod val="85000"/>
                    <a:lumOff val="15000"/>
                  </a:schemeClr>
                </a:solidFill>
                <a:latin typeface="+mn-ea"/>
              </a:rPr>
              <a:t>機能群</a:t>
            </a:r>
            <a:endParaRPr kumimoji="1" lang="en-US" altLang="ja-JP" sz="1600" dirty="0">
              <a:solidFill>
                <a:schemeClr val="tx1">
                  <a:lumMod val="85000"/>
                  <a:lumOff val="15000"/>
                </a:schemeClr>
              </a:solidFill>
              <a:latin typeface="+mn-ea"/>
            </a:endParaRPr>
          </a:p>
          <a:p>
            <a:endParaRPr kumimoji="1" lang="en-US" altLang="ja-JP" sz="1600" dirty="0">
              <a:solidFill>
                <a:schemeClr val="tx1">
                  <a:lumMod val="85000"/>
                  <a:lumOff val="15000"/>
                </a:schemeClr>
              </a:solidFill>
              <a:latin typeface="+mn-ea"/>
            </a:endParaRPr>
          </a:p>
          <a:p>
            <a:r>
              <a:rPr kumimoji="1" lang="ja-JP" altLang="en-US" sz="1600" dirty="0">
                <a:solidFill>
                  <a:schemeClr val="tx1">
                    <a:lumMod val="85000"/>
                    <a:lumOff val="15000"/>
                  </a:schemeClr>
                </a:solidFill>
                <a:latin typeface="+mn-ea"/>
              </a:rPr>
              <a:t>各</a:t>
            </a:r>
            <a:r>
              <a:rPr kumimoji="1" lang="en-US" altLang="ja-JP" sz="1600" dirty="0">
                <a:solidFill>
                  <a:schemeClr val="tx1">
                    <a:lumMod val="85000"/>
                    <a:lumOff val="15000"/>
                  </a:schemeClr>
                </a:solidFill>
                <a:latin typeface="+mn-ea"/>
              </a:rPr>
              <a:t>Atlassian</a:t>
            </a:r>
            <a:r>
              <a:rPr kumimoji="1" lang="ja-JP" altLang="en-US" sz="1600" dirty="0">
                <a:solidFill>
                  <a:schemeClr val="tx1">
                    <a:lumMod val="85000"/>
                    <a:lumOff val="15000"/>
                  </a:schemeClr>
                </a:solidFill>
                <a:latin typeface="+mn-ea"/>
              </a:rPr>
              <a:t>製品に</a:t>
            </a:r>
            <a:endParaRPr kumimoji="1" lang="en-US" altLang="ja-JP" sz="1600" dirty="0">
              <a:solidFill>
                <a:schemeClr val="tx1">
                  <a:lumMod val="85000"/>
                  <a:lumOff val="15000"/>
                </a:schemeClr>
              </a:solidFill>
              <a:latin typeface="+mn-ea"/>
            </a:endParaRPr>
          </a:p>
          <a:p>
            <a:r>
              <a:rPr kumimoji="1" lang="ja-JP" altLang="en-US" sz="1600" dirty="0">
                <a:solidFill>
                  <a:schemeClr val="tx1">
                    <a:lumMod val="85000"/>
                    <a:lumOff val="15000"/>
                  </a:schemeClr>
                </a:solidFill>
                <a:latin typeface="+mn-ea"/>
              </a:rPr>
              <a:t>組み込まれて</a:t>
            </a:r>
            <a:r>
              <a:rPr kumimoji="1" lang="ja-JP" altLang="en-US" sz="1600" dirty="0" smtClean="0">
                <a:solidFill>
                  <a:schemeClr val="tx1">
                    <a:lumMod val="85000"/>
                    <a:lumOff val="15000"/>
                  </a:schemeClr>
                </a:solidFill>
                <a:latin typeface="+mn-ea"/>
              </a:rPr>
              <a:t>いる</a:t>
            </a:r>
            <a:endParaRPr kumimoji="1" lang="ja-JP" altLang="en-US" sz="1600" dirty="0">
              <a:solidFill>
                <a:schemeClr val="tx1">
                  <a:lumMod val="85000"/>
                  <a:lumOff val="15000"/>
                </a:schemeClr>
              </a:solidFill>
              <a:latin typeface="+mn-ea"/>
            </a:endParaRPr>
          </a:p>
        </p:txBody>
      </p:sp>
      <p:sp>
        <p:nvSpPr>
          <p:cNvPr id="2" name="角丸四角形 1"/>
          <p:cNvSpPr/>
          <p:nvPr/>
        </p:nvSpPr>
        <p:spPr>
          <a:xfrm>
            <a:off x="954001" y="2795819"/>
            <a:ext cx="2699438" cy="3085997"/>
          </a:xfrm>
          <a:prstGeom prst="roundRect">
            <a:avLst/>
          </a:prstGeom>
          <a:solidFill>
            <a:srgbClr val="E7E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lumMod val="85000"/>
                    <a:lumOff val="15000"/>
                  </a:schemeClr>
                </a:solidFill>
                <a:latin typeface="+mn-ea"/>
              </a:rPr>
              <a:t>広く親しまれている</a:t>
            </a:r>
            <a:endParaRPr lang="en-US" altLang="ja-JP" sz="1600" dirty="0">
              <a:solidFill>
                <a:schemeClr val="tx1">
                  <a:lumMod val="85000"/>
                  <a:lumOff val="15000"/>
                </a:schemeClr>
              </a:solidFill>
              <a:latin typeface="+mn-ea"/>
            </a:endParaRPr>
          </a:p>
          <a:p>
            <a:r>
              <a:rPr lang="en-US" altLang="ja-JP" sz="1600" dirty="0">
                <a:solidFill>
                  <a:schemeClr val="tx1">
                    <a:lumMod val="85000"/>
                    <a:lumOff val="15000"/>
                  </a:schemeClr>
                </a:solidFill>
                <a:latin typeface="+mn-ea"/>
              </a:rPr>
              <a:t>AI</a:t>
            </a:r>
            <a:r>
              <a:rPr lang="ja-JP" altLang="en-US" sz="1600" dirty="0">
                <a:solidFill>
                  <a:schemeClr val="tx1">
                    <a:lumMod val="85000"/>
                    <a:lumOff val="15000"/>
                  </a:schemeClr>
                </a:solidFill>
                <a:latin typeface="+mn-ea"/>
              </a:rPr>
              <a:t>チャットボット</a:t>
            </a:r>
            <a:endParaRPr lang="en-US" altLang="ja-JP" sz="1600" dirty="0">
              <a:solidFill>
                <a:schemeClr val="tx1">
                  <a:lumMod val="85000"/>
                  <a:lumOff val="15000"/>
                </a:schemeClr>
              </a:solidFill>
              <a:latin typeface="+mn-ea"/>
            </a:endParaRPr>
          </a:p>
          <a:p>
            <a:r>
              <a:rPr lang="ja-JP" altLang="en-US" sz="1600" dirty="0" smtClean="0">
                <a:solidFill>
                  <a:schemeClr val="tx1">
                    <a:lumMod val="85000"/>
                    <a:lumOff val="15000"/>
                  </a:schemeClr>
                </a:solidFill>
                <a:latin typeface="+mn-ea"/>
              </a:rPr>
              <a:t>ソリューション</a:t>
            </a:r>
            <a:endParaRPr lang="ja-JP" altLang="en-US" sz="1600" dirty="0">
              <a:solidFill>
                <a:schemeClr val="tx1">
                  <a:lumMod val="85000"/>
                  <a:lumOff val="15000"/>
                </a:schemeClr>
              </a:solidFill>
              <a:latin typeface="+mn-ea"/>
            </a:endParaRPr>
          </a:p>
          <a:p>
            <a:endParaRPr lang="en-US" altLang="ja-JP" sz="1600" dirty="0">
              <a:solidFill>
                <a:schemeClr val="tx1">
                  <a:lumMod val="85000"/>
                  <a:lumOff val="15000"/>
                </a:schemeClr>
              </a:solidFill>
              <a:latin typeface="+mn-ea"/>
            </a:endParaRPr>
          </a:p>
          <a:p>
            <a:r>
              <a:rPr lang="ja-JP" altLang="en-US" sz="1600" dirty="0">
                <a:solidFill>
                  <a:schemeClr val="tx1">
                    <a:lumMod val="85000"/>
                    <a:lumOff val="15000"/>
                  </a:schemeClr>
                </a:solidFill>
                <a:latin typeface="+mn-ea"/>
              </a:rPr>
              <a:t>大規模企業向けの</a:t>
            </a:r>
            <a:r>
              <a:rPr lang="ja-JP" altLang="en-US" sz="1600" dirty="0" smtClean="0">
                <a:solidFill>
                  <a:schemeClr val="tx1">
                    <a:lumMod val="85000"/>
                    <a:lumOff val="15000"/>
                  </a:schemeClr>
                </a:solidFill>
                <a:latin typeface="+mn-ea"/>
              </a:rPr>
              <a:t>プラン</a:t>
            </a:r>
            <a:endParaRPr lang="ja-JP" altLang="en-US" sz="1600" dirty="0">
              <a:solidFill>
                <a:schemeClr val="tx1">
                  <a:lumMod val="85000"/>
                  <a:lumOff val="15000"/>
                </a:schemeClr>
              </a:solidFill>
              <a:latin typeface="+mn-ea"/>
            </a:endParaRPr>
          </a:p>
        </p:txBody>
      </p:sp>
      <p:sp>
        <p:nvSpPr>
          <p:cNvPr id="14" name="テキスト ボックス 13"/>
          <p:cNvSpPr txBox="1"/>
          <p:nvPr/>
        </p:nvSpPr>
        <p:spPr>
          <a:xfrm>
            <a:off x="954001" y="891134"/>
            <a:ext cx="4504967" cy="400110"/>
          </a:xfrm>
          <a:prstGeom prst="rect">
            <a:avLst/>
          </a:prstGeom>
          <a:noFill/>
          <a:ln w="19050">
            <a:noFill/>
          </a:ln>
        </p:spPr>
        <p:txBody>
          <a:bodyPr wrap="square" rtlCol="0">
            <a:spAutoFit/>
          </a:bodyPr>
          <a:lstStyle/>
          <a:p>
            <a:pPr marL="342900" indent="-342900">
              <a:buClr>
                <a:schemeClr val="bg2"/>
              </a:buClr>
              <a:buFont typeface="Wingdings" panose="05000000000000000000" pitchFamily="2" charset="2"/>
              <a:buChar char="n"/>
            </a:pPr>
            <a:r>
              <a:rPr kumimoji="1" lang="ja-JP" altLang="en-US" sz="2000" dirty="0" smtClean="0">
                <a:latin typeface="ＭＳ Ｐゴシック" panose="020B0600070205080204" pitchFamily="50" charset="-128"/>
                <a:ea typeface="ＭＳ Ｐゴシック" panose="020B0600070205080204" pitchFamily="50" charset="-128"/>
              </a:rPr>
              <a:t>概要</a:t>
            </a:r>
            <a:endParaRPr kumimoji="1" lang="en-US" altLang="ja-JP" sz="2000" dirty="0">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954001" y="1489533"/>
            <a:ext cx="7215307" cy="400110"/>
          </a:xfrm>
          <a:prstGeom prst="rect">
            <a:avLst/>
          </a:prstGeom>
          <a:noFill/>
        </p:spPr>
        <p:txBody>
          <a:bodyPr wrap="square" rtlCol="0">
            <a:spAutoFit/>
          </a:bodyPr>
          <a:lstStyle/>
          <a:p>
            <a:r>
              <a:rPr kumimoji="1" lang="ja-JP" altLang="en-US" sz="2000" dirty="0" smtClean="0">
                <a:latin typeface="ＭＳ Ｐゴシック" panose="020B0600070205080204" pitchFamily="50" charset="-128"/>
                <a:ea typeface="ＭＳ Ｐゴシック" panose="020B0600070205080204" pitchFamily="50" charset="-128"/>
              </a:rPr>
              <a:t>今回は以下の</a:t>
            </a:r>
            <a:r>
              <a:rPr kumimoji="1" lang="en-US" altLang="ja-JP" sz="2000" dirty="0" smtClean="0">
                <a:latin typeface="ＭＳ Ｐゴシック" panose="020B0600070205080204" pitchFamily="50" charset="-128"/>
                <a:ea typeface="ＭＳ Ｐゴシック" panose="020B0600070205080204" pitchFamily="50" charset="-128"/>
              </a:rPr>
              <a:t>AI</a:t>
            </a:r>
            <a:r>
              <a:rPr kumimoji="1" lang="ja-JP" altLang="en-US" sz="2000" dirty="0" smtClean="0">
                <a:latin typeface="ＭＳ Ｐゴシック" panose="020B0600070205080204" pitchFamily="50" charset="-128"/>
                <a:ea typeface="ＭＳ Ｐゴシック" panose="020B0600070205080204" pitchFamily="50" charset="-128"/>
              </a:rPr>
              <a:t>サービスを比較。</a:t>
            </a:r>
            <a:endParaRPr kumimoji="1" lang="en-US" altLang="ja-JP" sz="20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70226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2285</Words>
  <Application>Microsoft Office PowerPoint</Application>
  <PresentationFormat>A4 210 x 297 mm</PresentationFormat>
  <Paragraphs>364</Paragraphs>
  <Slides>34</Slides>
  <Notes>31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34</vt:i4>
      </vt:variant>
    </vt:vector>
  </HeadingPairs>
  <TitlesOfParts>
    <vt:vector size="44" baseType="lpstr">
      <vt:lpstr>HGP創英角ｺﾞｼｯｸUB</vt:lpstr>
      <vt:lpstr>ＭＳ Ｐゴシック</vt:lpstr>
      <vt:lpstr>Noto Sans Symbols</vt:lpstr>
      <vt:lpstr>游明朝</vt:lpstr>
      <vt:lpstr>Arial</vt:lpstr>
      <vt:lpstr>Calibri</vt:lpstr>
      <vt:lpstr>Cambria Math</vt:lpstr>
      <vt:lpstr>Times New Roman</vt:lpstr>
      <vt:lpstr>Wingdings</vt:lpstr>
      <vt:lpstr>Office テーマ</vt:lpstr>
      <vt:lpstr>PowerPoint プレゼンテーション</vt:lpstr>
      <vt:lpstr>アジェンダ</vt:lpstr>
      <vt:lpstr>1. テーマ選定理由</vt:lpstr>
      <vt:lpstr>1. テーマ選定理由</vt:lpstr>
      <vt:lpstr>1. テーマ選定理由</vt:lpstr>
      <vt:lpstr>1. テーマ選定理由</vt:lpstr>
      <vt:lpstr>1. テーマ選定理由</vt:lpstr>
      <vt:lpstr>1. テーマ選定理由</vt:lpstr>
      <vt:lpstr>2. AI検索ツールの検討</vt:lpstr>
      <vt:lpstr>2. AI検索ツールの検討</vt:lpstr>
      <vt:lpstr>2. AI検索ツールの検討</vt:lpstr>
      <vt:lpstr>2. AI検索ツールの検討</vt:lpstr>
      <vt:lpstr>3. Atlassian Intelligenceの活用</vt:lpstr>
      <vt:lpstr>3. Atlassian Intelligenceの活用</vt:lpstr>
      <vt:lpstr>3. Atlassian Intelligenceの活用</vt:lpstr>
      <vt:lpstr>4. アプリ開発</vt:lpstr>
      <vt:lpstr>4. アプリ開発</vt:lpstr>
      <vt:lpstr>4. アプリ開発</vt:lpstr>
      <vt:lpstr>5. アプリ検証</vt:lpstr>
      <vt:lpstr>5. アプリ検証</vt:lpstr>
      <vt:lpstr>6. 改善効果</vt:lpstr>
      <vt:lpstr>6. 改善効果</vt:lpstr>
      <vt:lpstr>7. 課題分析</vt:lpstr>
      <vt:lpstr>7. 課題分析</vt:lpstr>
      <vt:lpstr>7. 課題分析</vt:lpstr>
      <vt:lpstr>7. 課題分析</vt:lpstr>
      <vt:lpstr>7. 課題分析</vt:lpstr>
      <vt:lpstr>7. 課題分析</vt:lpstr>
      <vt:lpstr>8. 課題に対する対応策</vt:lpstr>
      <vt:lpstr>8. 課題に対する対応策</vt:lpstr>
      <vt:lpstr>9. 今後の取り組み</vt:lpstr>
      <vt:lpstr>6. 今後の取り組み</vt:lpstr>
      <vt:lpstr>5. 今後の取り組み</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2023-11-09T08:30:16Z</dcterms:created>
  <dcterms:modified xsi:type="dcterms:W3CDTF">2024-09-06T06:50:54Z</dcterms:modified>
</cp:coreProperties>
</file>