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07B668-DCF2-46C7-A351-1E7890D6312D}">
  <a:tblStyle styleId="{D607B668-DCF2-46C7-A351-1E7890D63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bc75ce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bc75ce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df9046c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df9046c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df9046c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df9046c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df9046c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df9046c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df9046ca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df9046c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df9046c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df9046c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df9046c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df9046c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bc75ce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bc75ce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bc75ce6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bc75ce6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eeda74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eeda74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eeda74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eeda74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eeda74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eeda74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eeda74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eeda74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eeda74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eeda74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eeda74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eeda74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eeda74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eeda74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bc75ce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bc75ce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bc75ce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bc75ce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bc75ce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bc75ce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bc75ce6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bc75ce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bc75ce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bc75ce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bc75ce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bc75ce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bc75ce6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bc75ce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bc75ce6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bc75ce6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16107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>
                <a:solidFill>
                  <a:schemeClr val="lt2"/>
                </a:solidFill>
              </a:rPr>
              <a:t>Relative Attributes</a:t>
            </a:r>
            <a:endParaRPr sz="8200">
              <a:solidFill>
                <a:schemeClr val="lt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35400" y="3378525"/>
            <a:ext cx="2521500" cy="25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Team mob-psycho</a:t>
            </a:r>
            <a:endParaRPr b="1"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Kanav Gupta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Anurag Mehta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Parth Partani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Zero Shot Learning: </a:t>
            </a:r>
            <a:r>
              <a:rPr lang="en-GB"/>
              <a:t>Train a generative model (like GMM) to predict values for new class based on its relationship with current classes and no training images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Describing Images: </a:t>
            </a:r>
            <a:r>
              <a:rPr lang="en-GB"/>
              <a:t>Automatically generating relative description of the images (like a particular image is more smiling and young than other image)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Zero Shot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Divide Classes into 2 Categories: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Seen (S):</a:t>
            </a:r>
            <a:endParaRPr b="1"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Image set is available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Relative description of attributes is present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Unseen (U):</a:t>
            </a:r>
            <a:endParaRPr b="1"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No images available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Some attributes described wrt seen categories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Zero Shot Learning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51939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Training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 a set of relative attributes using S categories.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all M relative attribute am.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Represent each image as m-vector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GMM for each S category using the responses of the relative attributes.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Infer the parameters of the generative models of U  categories by using their relative descriptions.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00" y="1304825"/>
            <a:ext cx="307342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Zero Shot Learning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est (classify new images)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Compute xi indicating its relative attribute ranking-scores for the image.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Assign it to the seen or unseen category that assigns it the highest likelihood: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25" y="3115100"/>
            <a:ext cx="4758425" cy="9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Describing images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1475" y="1303975"/>
            <a:ext cx="87840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an image I to be described: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We evaluate all learnt ranking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on 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Identify 2 reference images from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image I will be described.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Can also describe an image relative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other categories.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200" y="1764938"/>
            <a:ext cx="4508275" cy="21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ctrTitle"/>
          </p:nvPr>
        </p:nvSpPr>
        <p:spPr>
          <a:xfrm>
            <a:off x="3044700" y="18981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Results Obtained </a:t>
            </a:r>
            <a:endParaRPr sz="5200"/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Smiling Attribute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1220325"/>
            <a:ext cx="7160399" cy="33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Big Lips Attribute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13" y="1328950"/>
            <a:ext cx="7234775" cy="34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Chubby Attribute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50" y="1389325"/>
            <a:ext cx="7309299" cy="3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/>
              <a:t>Introduction</a:t>
            </a:r>
            <a:endParaRPr sz="5900"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Zero Shot Learning</a:t>
            </a:r>
            <a:endParaRPr/>
          </a:p>
        </p:txBody>
      </p:sp>
      <p:graphicFrame>
        <p:nvGraphicFramePr>
          <p:cNvPr id="191" name="Google Shape;191;p32"/>
          <p:cNvGraphicFramePr/>
          <p:nvPr/>
        </p:nvGraphicFramePr>
        <p:xfrm>
          <a:off x="414500" y="16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{D607B668-DCF2-46C7-A351-1E7890D6312D}</a:tableStyleId>
              </a:tblPr>
              <a:tblGrid>
                <a:gridCol w="2186300"/>
                <a:gridCol w="2186300"/>
              </a:tblGrid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Number of Unseen Classes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Accuracy</a:t>
                      </a:r>
                      <a:endParaRPr b="1" sz="1300"/>
                    </a:p>
                  </a:txBody>
                  <a:tcPr marT="63500" marB="63500" marR="63500" marL="63500"/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79.583 %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66.204 %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56.592 %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49.481 %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661613"/>
            <a:ext cx="37909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Describing Images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75" y="1730450"/>
            <a:ext cx="5714425" cy="29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495025" y="1195325"/>
            <a:ext cx="4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Analysis conducted by Authors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Describing Images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374300" y="1231575"/>
            <a:ext cx="2644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Attribute = Smiling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14" y="2048150"/>
            <a:ext cx="7146975" cy="2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Describing Images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374300" y="1231575"/>
            <a:ext cx="2644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Attribute = Big Lips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00" y="2144200"/>
            <a:ext cx="7846800" cy="266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Obtained - Describing Images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374300" y="1231575"/>
            <a:ext cx="2644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Attribute = Male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5" y="1926600"/>
            <a:ext cx="8008849" cy="28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/>
              <a:t>Thank</a:t>
            </a:r>
            <a:endParaRPr sz="5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/>
              <a:t>You</a:t>
            </a:r>
            <a:endParaRPr sz="5700"/>
          </a:p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When dealing with recognition tasks, human-nameable visual "attributes" can be beneficial, but: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-</a:t>
            </a:r>
            <a:r>
              <a:rPr lang="en-GB" sz="1900"/>
              <a:t> </a:t>
            </a:r>
            <a:r>
              <a:rPr lang="en-GB" sz="1900"/>
              <a:t>Sometimes it is hard to make a binary decision on whether an image satisfies an attribute.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900"/>
              <a:t>- Comparisons are easier.</a:t>
            </a:r>
            <a:endParaRPr b="1" sz="19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525" y="2464950"/>
            <a:ext cx="3907650" cy="24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Relative Attributes</a:t>
            </a:r>
            <a:endParaRPr b="1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Great</a:t>
            </a:r>
            <a:r>
              <a:rPr lang="en-GB" sz="1700"/>
              <a:t> to describe and compare objects in the world.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Indicate the strength of an attribute in an image with respect to other images.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Allow relating images and categories to each other.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25" y="3044188"/>
            <a:ext cx="32099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45075" y="4137375"/>
            <a:ext cx="3602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 is more natural than B 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C is less natural than B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044700" y="1444247"/>
            <a:ext cx="3054600" cy="23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Learning Relative Attributes</a:t>
            </a:r>
            <a:endParaRPr sz="4900"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Relative Attributes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Model Relative Attributes:</a:t>
            </a:r>
            <a:r>
              <a:rPr lang="en-GB"/>
              <a:t> Learn ranking function for each attribute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938" y="1959838"/>
            <a:ext cx="31908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53625" y="2989200"/>
            <a:ext cx="4191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Set of ordered pair of images →</a:t>
            </a:r>
            <a:endParaRPr b="1" sz="2000"/>
          </a:p>
        </p:txBody>
      </p:sp>
      <p:sp>
        <p:nvSpPr>
          <p:cNvPr id="103" name="Google Shape;103;p18"/>
          <p:cNvSpPr txBox="1"/>
          <p:nvPr/>
        </p:nvSpPr>
        <p:spPr>
          <a:xfrm>
            <a:off x="253625" y="4018525"/>
            <a:ext cx="4397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Set of unordered pair of images →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60175"/>
            <a:ext cx="85206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Learning Relative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52" y="1312950"/>
            <a:ext cx="6881701" cy="3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Relative Attributes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246225"/>
            <a:ext cx="69627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Relative Attributes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1628575"/>
            <a:ext cx="8329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Wide-margin</a:t>
            </a:r>
            <a:r>
              <a:rPr b="1" lang="en-GB" sz="2100"/>
              <a:t> </a:t>
            </a:r>
            <a:r>
              <a:rPr b="1" lang="en-GB" sz="2100"/>
              <a:t>binary classiﬁer </a:t>
            </a:r>
            <a:r>
              <a:rPr lang="en-GB" sz="2100"/>
              <a:t>VS Wide-margin </a:t>
            </a:r>
            <a:r>
              <a:rPr b="1" lang="en-GB" sz="2100"/>
              <a:t>ranking function</a:t>
            </a:r>
            <a:endParaRPr b="1" sz="21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625" y="2309275"/>
            <a:ext cx="5164750" cy="2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