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9" r:id="rId9"/>
    <p:sldId id="268" r:id="rId10"/>
  </p:sldIdLst>
  <p:sldSz cx="9753600" cy="7315200"/>
  <p:notesSz cx="6858000" cy="9144000"/>
  <p:embeddedFontLst>
    <p:embeddedFont>
      <p:font typeface="Times New Roman Bold" panose="02020803070505020304" pitchFamily="18" charset="0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howGuides="1">
      <p:cViewPr varScale="1">
        <p:scale>
          <a:sx n="73" d="100"/>
          <a:sy n="73" d="100"/>
        </p:scale>
        <p:origin x="1598" y="67"/>
      </p:cViewPr>
      <p:guideLst>
        <p:guide orient="horz" pos="21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Presentation slide for courses, classes, lectures et al.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60675" y="512763"/>
            <a:ext cx="3422650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60675" y="512763"/>
            <a:ext cx="3422650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1317413"/>
            <a:ext cx="9753600" cy="340361"/>
            <a:chOff x="0" y="0"/>
            <a:chExt cx="13004800" cy="453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04800" cy="453771"/>
            </a:xfrm>
            <a:custGeom>
              <a:avLst/>
              <a:gdLst/>
              <a:ahLst/>
              <a:cxnLst/>
              <a:rect l="l" t="t" r="r" b="b"/>
              <a:pathLst>
                <a:path w="13004800" h="453771">
                  <a:moveTo>
                    <a:pt x="0" y="0"/>
                  </a:moveTo>
                  <a:lnTo>
                    <a:pt x="13004800" y="0"/>
                  </a:lnTo>
                  <a:lnTo>
                    <a:pt x="13004800" y="453771"/>
                  </a:lnTo>
                  <a:lnTo>
                    <a:pt x="0" y="45377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0" y="1364827"/>
            <a:ext cx="568960" cy="243840"/>
            <a:chOff x="0" y="0"/>
            <a:chExt cx="758613" cy="32512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58571" cy="325120"/>
            </a:xfrm>
            <a:custGeom>
              <a:avLst/>
              <a:gdLst/>
              <a:ahLst/>
              <a:cxnLst/>
              <a:rect l="l" t="t" r="r" b="b"/>
              <a:pathLst>
                <a:path w="758571" h="325120">
                  <a:moveTo>
                    <a:pt x="0" y="0"/>
                  </a:moveTo>
                  <a:lnTo>
                    <a:pt x="758571" y="0"/>
                  </a:lnTo>
                  <a:lnTo>
                    <a:pt x="758571" y="325120"/>
                  </a:lnTo>
                  <a:lnTo>
                    <a:pt x="0" y="325120"/>
                  </a:lnTo>
                  <a:close/>
                </a:path>
              </a:pathLst>
            </a:custGeom>
            <a:solidFill>
              <a:srgbClr val="438086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29920" y="1364827"/>
            <a:ext cx="9123680" cy="243840"/>
            <a:chOff x="0" y="0"/>
            <a:chExt cx="12164907" cy="32512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164949" cy="325120"/>
            </a:xfrm>
            <a:custGeom>
              <a:avLst/>
              <a:gdLst/>
              <a:ahLst/>
              <a:cxnLst/>
              <a:rect l="l" t="t" r="r" b="b"/>
              <a:pathLst>
                <a:path w="12164949" h="325120">
                  <a:moveTo>
                    <a:pt x="0" y="0"/>
                  </a:moveTo>
                  <a:lnTo>
                    <a:pt x="12164949" y="0"/>
                  </a:lnTo>
                  <a:lnTo>
                    <a:pt x="12164949" y="325120"/>
                  </a:lnTo>
                  <a:lnTo>
                    <a:pt x="0" y="325120"/>
                  </a:lnTo>
                  <a:close/>
                </a:path>
              </a:pathLst>
            </a:custGeom>
            <a:solidFill>
              <a:srgbClr val="53548A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0" y="6368627"/>
            <a:ext cx="9753600" cy="946573"/>
            <a:chOff x="0" y="0"/>
            <a:chExt cx="13004800" cy="12620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004800" cy="1262126"/>
            </a:xfrm>
            <a:custGeom>
              <a:avLst/>
              <a:gdLst/>
              <a:ahLst/>
              <a:cxnLst/>
              <a:rect l="l" t="t" r="r" b="b"/>
              <a:pathLst>
                <a:path w="13004800" h="1262126">
                  <a:moveTo>
                    <a:pt x="0" y="0"/>
                  </a:moveTo>
                  <a:lnTo>
                    <a:pt x="13004800" y="0"/>
                  </a:lnTo>
                  <a:lnTo>
                    <a:pt x="13004800" y="1262126"/>
                  </a:lnTo>
                  <a:lnTo>
                    <a:pt x="0" y="126212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10160" y="6456682"/>
            <a:ext cx="2399030" cy="760306"/>
            <a:chOff x="0" y="0"/>
            <a:chExt cx="3198707" cy="101374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198749" cy="1013714"/>
            </a:xfrm>
            <a:custGeom>
              <a:avLst/>
              <a:gdLst/>
              <a:ahLst/>
              <a:cxnLst/>
              <a:rect l="l" t="t" r="r" b="b"/>
              <a:pathLst>
                <a:path w="3198749" h="1013714">
                  <a:moveTo>
                    <a:pt x="0" y="0"/>
                  </a:moveTo>
                  <a:lnTo>
                    <a:pt x="3198749" y="0"/>
                  </a:lnTo>
                  <a:lnTo>
                    <a:pt x="3198749" y="1013714"/>
                  </a:lnTo>
                  <a:lnTo>
                    <a:pt x="0" y="1013714"/>
                  </a:lnTo>
                  <a:close/>
                </a:path>
              </a:pathLst>
            </a:custGeom>
            <a:solidFill>
              <a:srgbClr val="438086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2515870" y="6446522"/>
            <a:ext cx="7237730" cy="762000"/>
            <a:chOff x="0" y="0"/>
            <a:chExt cx="9650307" cy="1016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650349" cy="1016000"/>
            </a:xfrm>
            <a:custGeom>
              <a:avLst/>
              <a:gdLst/>
              <a:ahLst/>
              <a:cxnLst/>
              <a:rect l="l" t="t" r="r" b="b"/>
              <a:pathLst>
                <a:path w="9650349" h="1016000">
                  <a:moveTo>
                    <a:pt x="0" y="0"/>
                  </a:moveTo>
                  <a:lnTo>
                    <a:pt x="9650349" y="0"/>
                  </a:lnTo>
                  <a:lnTo>
                    <a:pt x="9650349" y="1016000"/>
                  </a:lnTo>
                  <a:lnTo>
                    <a:pt x="0" y="1016000"/>
                  </a:lnTo>
                  <a:close/>
                </a:path>
              </a:pathLst>
            </a:custGeom>
            <a:solidFill>
              <a:srgbClr val="53548A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3211474" y="6550138"/>
            <a:ext cx="6344528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5"/>
              </a:lnSpc>
            </a:pPr>
            <a:r>
              <a:rPr lang="en-US" sz="2080" b="1">
                <a:solidFill>
                  <a:srgbClr val="FFFFFF"/>
                </a:solidFill>
                <a:latin typeface="Times New Roman Bold" panose="02020803070505020304"/>
                <a:ea typeface="Times New Roman Bold" panose="02020803070505020304"/>
                <a:cs typeface="Times New Roman Bold" panose="02020803070505020304"/>
                <a:sym typeface="Times New Roman Bold" panose="02020803070505020304"/>
              </a:rPr>
              <a:t>Model Institute of Engineering &amp; Technology</a:t>
            </a:r>
          </a:p>
        </p:txBody>
      </p:sp>
      <p:sp>
        <p:nvSpPr>
          <p:cNvPr id="16" name="Freeform 16" descr="MIET_icon.png"/>
          <p:cNvSpPr/>
          <p:nvPr/>
        </p:nvSpPr>
        <p:spPr>
          <a:xfrm>
            <a:off x="169582" y="170977"/>
            <a:ext cx="879990" cy="1356265"/>
          </a:xfrm>
          <a:custGeom>
            <a:avLst/>
            <a:gdLst/>
            <a:ahLst/>
            <a:cxnLst/>
            <a:rect l="l" t="t" r="r" b="b"/>
            <a:pathLst>
              <a:path w="879990" h="1356265">
                <a:moveTo>
                  <a:pt x="0" y="0"/>
                </a:moveTo>
                <a:lnTo>
                  <a:pt x="879990" y="0"/>
                </a:lnTo>
                <a:lnTo>
                  <a:pt x="879990" y="1356265"/>
                </a:lnTo>
                <a:lnTo>
                  <a:pt x="0" y="13562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230"/>
            </a:stretch>
          </a:blipFill>
        </p:spPr>
      </p:sp>
      <p:sp>
        <p:nvSpPr>
          <p:cNvPr id="17" name="Freeform 17" descr="shrast.png"/>
          <p:cNvSpPr/>
          <p:nvPr/>
        </p:nvSpPr>
        <p:spPr>
          <a:xfrm>
            <a:off x="708080" y="6479104"/>
            <a:ext cx="1134793" cy="694517"/>
          </a:xfrm>
          <a:custGeom>
            <a:avLst/>
            <a:gdLst/>
            <a:ahLst/>
            <a:cxnLst/>
            <a:rect l="l" t="t" r="r" b="b"/>
            <a:pathLst>
              <a:path w="1134793" h="694517">
                <a:moveTo>
                  <a:pt x="0" y="0"/>
                </a:moveTo>
                <a:lnTo>
                  <a:pt x="1134793" y="0"/>
                </a:lnTo>
                <a:lnTo>
                  <a:pt x="1134793" y="694517"/>
                </a:lnTo>
                <a:lnTo>
                  <a:pt x="0" y="6945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91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381000" y="2438368"/>
            <a:ext cx="9175001" cy="34290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60"/>
              </a:lnSpc>
            </a:pPr>
            <a:r>
              <a:rPr lang="en-US" altLang="en-US" sz="2135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Course Name</a:t>
            </a:r>
            <a:r>
              <a:rPr lang="en-IN" altLang="en-US" sz="2135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135" b="1" dirty="0">
                <a:solidFill>
                  <a:srgbClr val="000000"/>
                </a:solidFill>
                <a:latin typeface="Times New Roman Bold" panose="02020803070505020304"/>
                <a:ea typeface="Times New Roman Bold" panose="02020803070505020304"/>
                <a:cs typeface="Times New Roman Bold" panose="02020803070505020304"/>
                <a:sym typeface="Times New Roman Bold" panose="02020803070505020304"/>
              </a:rPr>
              <a:t>–</a:t>
            </a:r>
            <a:r>
              <a:rPr lang="en-IN" altLang="en-US" sz="2135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1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Mini Project Lab</a:t>
            </a:r>
            <a:endParaRPr lang="en-US" altLang="en-US" sz="2135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560"/>
              </a:lnSpc>
            </a:pPr>
            <a:r>
              <a:rPr lang="en-US" altLang="en-US" sz="2135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Course Code</a:t>
            </a:r>
            <a:r>
              <a:rPr lang="en-IN" altLang="en-US" sz="2135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135" b="1" dirty="0">
                <a:solidFill>
                  <a:srgbClr val="000000"/>
                </a:solidFill>
                <a:latin typeface="Times New Roman Bold" panose="02020803070505020304"/>
                <a:ea typeface="Times New Roman Bold" panose="02020803070505020304"/>
                <a:cs typeface="Times New Roman Bold" panose="02020803070505020304"/>
                <a:sym typeface="Times New Roman Bold" panose="02020803070505020304"/>
              </a:rPr>
              <a:t>–</a:t>
            </a:r>
            <a:r>
              <a:rPr lang="en-US" altLang="en-US" sz="2135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1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COM-</a:t>
            </a:r>
            <a:r>
              <a:rPr lang="en-IN" altLang="en-US" sz="21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612</a:t>
            </a:r>
            <a:endParaRPr lang="en-US" altLang="en-US" sz="2135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560"/>
              </a:lnSpc>
            </a:pPr>
            <a:r>
              <a:rPr lang="en-US" sz="2135" b="1" dirty="0">
                <a:solidFill>
                  <a:srgbClr val="000000"/>
                </a:solidFill>
                <a:latin typeface="Times New Roman Bold" panose="02020803070505020304"/>
                <a:ea typeface="Times New Roman Bold" panose="02020803070505020304"/>
                <a:cs typeface="Times New Roman Bold" panose="02020803070505020304"/>
                <a:sym typeface="Times New Roman Bold" panose="02020803070505020304"/>
              </a:rPr>
              <a:t>Department – </a:t>
            </a:r>
            <a:r>
              <a:rPr lang="en-US" sz="213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CSE</a:t>
            </a:r>
          </a:p>
          <a:p>
            <a:pPr algn="just">
              <a:lnSpc>
                <a:spcPts val="2560"/>
              </a:lnSpc>
            </a:pPr>
            <a:r>
              <a:rPr lang="en-US" sz="2135" b="1" dirty="0">
                <a:solidFill>
                  <a:srgbClr val="000000"/>
                </a:solidFill>
                <a:latin typeface="Times New Roman Bold" panose="02020803070505020304"/>
                <a:ea typeface="Times New Roman Bold" panose="02020803070505020304"/>
                <a:cs typeface="Times New Roman Bold" panose="02020803070505020304"/>
                <a:sym typeface="Times New Roman Bold" panose="02020803070505020304"/>
              </a:rPr>
              <a:t>Topic – “</a:t>
            </a:r>
            <a:r>
              <a:rPr lang="en-US" sz="21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Credit Card, visa Leak Risk Prediction Using Location-Aware </a:t>
            </a:r>
            <a:r>
              <a:rPr lang="en-US" sz="213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LightGBM</a:t>
            </a:r>
            <a:r>
              <a:rPr lang="en-US" sz="21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 Modeling </a:t>
            </a:r>
            <a:r>
              <a:rPr lang="en-US" sz="213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”</a:t>
            </a:r>
          </a:p>
          <a:p>
            <a:pPr algn="just">
              <a:lnSpc>
                <a:spcPts val="2560"/>
              </a:lnSpc>
            </a:pPr>
            <a:r>
              <a:rPr lang="en-IN" altLang="en-US" sz="2135" b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SDG’s </a:t>
            </a:r>
            <a:r>
              <a:rPr lang="en-US" sz="2135" b="1" dirty="0">
                <a:solidFill>
                  <a:srgbClr val="000000"/>
                </a:solidFill>
                <a:latin typeface="Times New Roman Bold" panose="02020803070505020304"/>
                <a:ea typeface="Times New Roman Bold" panose="02020803070505020304"/>
                <a:cs typeface="Times New Roman Bold" panose="02020803070505020304"/>
                <a:sym typeface="Times New Roman Bold" panose="02020803070505020304"/>
              </a:rPr>
              <a:t>–</a:t>
            </a:r>
            <a:r>
              <a:rPr lang="en-IN" altLang="en-US" sz="2135" b="1" dirty="0">
                <a:solidFill>
                  <a:srgbClr val="000000"/>
                </a:solidFill>
                <a:latin typeface="Times New Roman Bold" panose="02020803070505020304"/>
                <a:ea typeface="Times New Roman Bold" panose="02020803070505020304"/>
                <a:cs typeface="Times New Roman Bold" panose="02020803070505020304"/>
                <a:sym typeface="Times New Roman Bold" panose="02020803070505020304"/>
              </a:rPr>
              <a:t> </a:t>
            </a:r>
            <a:r>
              <a:rPr lang="en-IN" altLang="en-US" sz="21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SDG 8, SDG 9, SDG 16</a:t>
            </a:r>
            <a:endParaRPr lang="en-US" sz="2135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just">
              <a:lnSpc>
                <a:spcPts val="2560"/>
              </a:lnSpc>
            </a:pPr>
            <a:r>
              <a:rPr lang="en-IN" altLang="en-US" sz="2135" b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Team Members </a:t>
            </a:r>
            <a:r>
              <a:rPr lang="en-US" sz="2135" b="1" dirty="0">
                <a:solidFill>
                  <a:srgbClr val="000000"/>
                </a:solidFill>
                <a:latin typeface="Times New Roman Bold" panose="02020803070505020304"/>
                <a:ea typeface="Times New Roman Bold" panose="02020803070505020304"/>
                <a:cs typeface="Times New Roman Bold" panose="02020803070505020304"/>
                <a:sym typeface="Times New Roman Bold" panose="02020803070505020304"/>
              </a:rPr>
              <a:t>–</a:t>
            </a:r>
            <a:r>
              <a:rPr lang="en-IN" altLang="en-US" sz="2135" b="1" dirty="0">
                <a:solidFill>
                  <a:srgbClr val="000000"/>
                </a:solidFill>
                <a:latin typeface="Times New Roman Bold" panose="02020803070505020304"/>
                <a:ea typeface="Times New Roman Bold" panose="02020803070505020304"/>
                <a:cs typeface="Times New Roman Bold" panose="02020803070505020304"/>
                <a:sym typeface="Times New Roman Bold" panose="02020803070505020304"/>
              </a:rPr>
              <a:t> </a:t>
            </a:r>
            <a:r>
              <a:rPr lang="en-IN" altLang="en-US" sz="21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Bhargvesh </a:t>
            </a:r>
            <a:r>
              <a:rPr lang="en-IN" altLang="en-US" sz="213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Bansotra</a:t>
            </a:r>
            <a:r>
              <a:rPr lang="en-IN" altLang="en-US" sz="2135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(</a:t>
            </a:r>
            <a:r>
              <a:rPr lang="en-IN" altLang="en-US" sz="21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2022a1r065</a:t>
            </a:r>
            <a:r>
              <a:rPr lang="en-IN" altLang="en-US" sz="2135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)</a:t>
            </a:r>
            <a:endParaRPr lang="en-IN" altLang="en-US" sz="2135" dirty="0">
              <a:solidFill>
                <a:srgbClr val="000000"/>
              </a:solidFill>
              <a:latin typeface="Times New Roman" panose="02020603050405020304" pitchFamily="18" charset="0"/>
              <a:ea typeface="Times New Roman Bold" panose="02020803070505020304"/>
              <a:cs typeface="Times New Roman" panose="02020603050405020304" pitchFamily="18" charset="0"/>
              <a:sym typeface="Times New Roman Bold" panose="02020803070505020304"/>
            </a:endParaRPr>
          </a:p>
          <a:p>
            <a:pPr algn="just">
              <a:lnSpc>
                <a:spcPts val="2560"/>
              </a:lnSpc>
            </a:pPr>
            <a:r>
              <a:rPr lang="en-IN" altLang="en-US" sz="21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                               Saksham Mahajan</a:t>
            </a:r>
            <a:r>
              <a:rPr lang="en-IN" altLang="en-US" sz="2135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(</a:t>
            </a:r>
            <a:r>
              <a:rPr lang="en-IN" altLang="en-US" sz="21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2022a1r064</a:t>
            </a:r>
            <a:r>
              <a:rPr lang="en-IN" altLang="en-US" sz="2135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)</a:t>
            </a:r>
            <a:endParaRPr lang="en-IN" altLang="en-US" sz="2135" dirty="0">
              <a:solidFill>
                <a:srgbClr val="000000"/>
              </a:solidFill>
              <a:latin typeface="Times New Roman" panose="02020603050405020304" pitchFamily="18" charset="0"/>
              <a:ea typeface="Times New Roman Bold" panose="02020803070505020304"/>
              <a:cs typeface="Times New Roman" panose="02020603050405020304" pitchFamily="18" charset="0"/>
              <a:sym typeface="Times New Roman Bold" panose="02020803070505020304"/>
            </a:endParaRPr>
          </a:p>
          <a:p>
            <a:pPr algn="just">
              <a:lnSpc>
                <a:spcPts val="2560"/>
              </a:lnSpc>
            </a:pPr>
            <a:r>
              <a:rPr lang="en-IN" altLang="en-US" sz="21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                               Kanav </a:t>
            </a:r>
            <a:r>
              <a:rPr lang="en-IN" altLang="en-US" sz="213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Jandial</a:t>
            </a:r>
            <a:r>
              <a:rPr lang="en-IN" altLang="en-US" sz="21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	</a:t>
            </a:r>
            <a:r>
              <a:rPr lang="en-IN" altLang="en-US" sz="2135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(</a:t>
            </a:r>
            <a:r>
              <a:rPr lang="en-IN" altLang="en-US" sz="21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2022a1r113</a:t>
            </a:r>
            <a:r>
              <a:rPr lang="en-IN" altLang="en-US" sz="2135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)</a:t>
            </a:r>
            <a:endParaRPr lang="en-US" sz="2135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algn="just">
              <a:lnSpc>
                <a:spcPts val="2560"/>
              </a:lnSpc>
            </a:pPr>
            <a:endParaRPr lang="en-IN" altLang="en-US" sz="2135" dirty="0">
              <a:solidFill>
                <a:srgbClr val="000000"/>
              </a:solidFill>
              <a:latin typeface="Times New Roman" panose="02020603050405020304" pitchFamily="18" charset="0"/>
              <a:ea typeface="Times New Roman Bold" panose="02020803070505020304"/>
              <a:cs typeface="Times New Roman" panose="02020603050405020304" pitchFamily="18" charset="0"/>
              <a:sym typeface="Times New Roman Bold" panose="020208030705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317413"/>
            <a:ext cx="9753600" cy="340361"/>
            <a:chOff x="0" y="0"/>
            <a:chExt cx="13004800" cy="4538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004800" cy="453771"/>
            </a:xfrm>
            <a:custGeom>
              <a:avLst/>
              <a:gdLst/>
              <a:ahLst/>
              <a:cxnLst/>
              <a:rect l="l" t="t" r="r" b="b"/>
              <a:pathLst>
                <a:path w="13004800" h="453771">
                  <a:moveTo>
                    <a:pt x="0" y="0"/>
                  </a:moveTo>
                  <a:lnTo>
                    <a:pt x="13004800" y="0"/>
                  </a:lnTo>
                  <a:lnTo>
                    <a:pt x="13004800" y="453771"/>
                  </a:lnTo>
                  <a:lnTo>
                    <a:pt x="0" y="45377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1364827"/>
            <a:ext cx="568960" cy="243840"/>
            <a:chOff x="0" y="0"/>
            <a:chExt cx="758613" cy="3251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58571" cy="325120"/>
            </a:xfrm>
            <a:custGeom>
              <a:avLst/>
              <a:gdLst/>
              <a:ahLst/>
              <a:cxnLst/>
              <a:rect l="l" t="t" r="r" b="b"/>
              <a:pathLst>
                <a:path w="758571" h="325120">
                  <a:moveTo>
                    <a:pt x="0" y="0"/>
                  </a:moveTo>
                  <a:lnTo>
                    <a:pt x="758571" y="0"/>
                  </a:lnTo>
                  <a:lnTo>
                    <a:pt x="758571" y="325120"/>
                  </a:lnTo>
                  <a:lnTo>
                    <a:pt x="0" y="325120"/>
                  </a:lnTo>
                  <a:close/>
                </a:path>
              </a:pathLst>
            </a:custGeom>
            <a:solidFill>
              <a:srgbClr val="43808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29920" y="1364827"/>
            <a:ext cx="9123680" cy="243840"/>
            <a:chOff x="0" y="0"/>
            <a:chExt cx="12164907" cy="3251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164949" cy="325120"/>
            </a:xfrm>
            <a:custGeom>
              <a:avLst/>
              <a:gdLst/>
              <a:ahLst/>
              <a:cxnLst/>
              <a:rect l="l" t="t" r="r" b="b"/>
              <a:pathLst>
                <a:path w="12164949" h="325120">
                  <a:moveTo>
                    <a:pt x="0" y="0"/>
                  </a:moveTo>
                  <a:lnTo>
                    <a:pt x="12164949" y="0"/>
                  </a:lnTo>
                  <a:lnTo>
                    <a:pt x="12164949" y="325120"/>
                  </a:lnTo>
                  <a:lnTo>
                    <a:pt x="0" y="325120"/>
                  </a:lnTo>
                  <a:close/>
                </a:path>
              </a:pathLst>
            </a:custGeom>
            <a:solidFill>
              <a:srgbClr val="53548A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0" y="505490"/>
            <a:ext cx="9753600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2800" b="1" dirty="0">
                <a:solidFill>
                  <a:srgbClr val="000000"/>
                </a:solidFill>
                <a:latin typeface="Times New Roman Bold" panose="02020803070505020304"/>
                <a:ea typeface="Times New Roman Bold" panose="02020803070505020304"/>
                <a:cs typeface="Times New Roman Bold" panose="02020803070505020304"/>
                <a:sym typeface="Times New Roman Bold" panose="02020803070505020304"/>
              </a:rPr>
              <a:t>Introduction</a:t>
            </a:r>
            <a:r>
              <a:rPr lang="en-US" sz="3415" b="1" dirty="0">
                <a:solidFill>
                  <a:srgbClr val="000000"/>
                </a:solidFill>
                <a:latin typeface="Times New Roman Bold" panose="02020803070505020304"/>
                <a:ea typeface="Times New Roman Bold" panose="02020803070505020304"/>
                <a:cs typeface="Times New Roman Bold" panose="02020803070505020304"/>
                <a:sym typeface="Times New Roman Bold" panose="02020803070505020304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68928" y="1914705"/>
            <a:ext cx="8879872" cy="484233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lnSpc>
                <a:spcPts val="384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Transaction Fraud?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Fraudulent activities involving unauthorized use of credit card info.</a:t>
            </a:r>
          </a:p>
          <a:p>
            <a:pPr marL="285750" indent="-285750">
              <a:lnSpc>
                <a:spcPts val="384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384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 banking and digital payments.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 in ensuring trust and safety in digital transactions.</a:t>
            </a:r>
          </a:p>
          <a:p>
            <a:pPr marL="285750" indent="-285750">
              <a:lnSpc>
                <a:spcPts val="384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384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real-time fraud detection.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Timely fraud detection can prevent financial losses.</a:t>
            </a:r>
          </a:p>
          <a:p>
            <a:pPr>
              <a:lnSpc>
                <a:spcPts val="384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84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84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384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84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840"/>
              </a:lnSpc>
            </a:pPr>
            <a:endParaRPr lang="en-US" altLang="en-US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algn="l">
              <a:lnSpc>
                <a:spcPts val="3840"/>
              </a:lnSpc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781800" y="1865630"/>
            <a:ext cx="3275965" cy="407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IN" altLang="en-US" b="1" dirty="0"/>
          </a:p>
        </p:txBody>
      </p:sp>
      <p:sp>
        <p:nvSpPr>
          <p:cNvPr id="17" name="Text Box 16"/>
          <p:cNvSpPr txBox="1"/>
          <p:nvPr/>
        </p:nvSpPr>
        <p:spPr>
          <a:xfrm>
            <a:off x="6781800" y="4572000"/>
            <a:ext cx="3503295" cy="419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I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317413"/>
            <a:ext cx="9753600" cy="340361"/>
            <a:chOff x="0" y="0"/>
            <a:chExt cx="13004800" cy="4538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004800" cy="453771"/>
            </a:xfrm>
            <a:custGeom>
              <a:avLst/>
              <a:gdLst/>
              <a:ahLst/>
              <a:cxnLst/>
              <a:rect l="l" t="t" r="r" b="b"/>
              <a:pathLst>
                <a:path w="13004800" h="453771">
                  <a:moveTo>
                    <a:pt x="0" y="0"/>
                  </a:moveTo>
                  <a:lnTo>
                    <a:pt x="13004800" y="0"/>
                  </a:lnTo>
                  <a:lnTo>
                    <a:pt x="13004800" y="453771"/>
                  </a:lnTo>
                  <a:lnTo>
                    <a:pt x="0" y="45377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1364827"/>
            <a:ext cx="568960" cy="243840"/>
            <a:chOff x="0" y="0"/>
            <a:chExt cx="758613" cy="3251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58571" cy="325120"/>
            </a:xfrm>
            <a:custGeom>
              <a:avLst/>
              <a:gdLst/>
              <a:ahLst/>
              <a:cxnLst/>
              <a:rect l="l" t="t" r="r" b="b"/>
              <a:pathLst>
                <a:path w="758571" h="325120">
                  <a:moveTo>
                    <a:pt x="0" y="0"/>
                  </a:moveTo>
                  <a:lnTo>
                    <a:pt x="758571" y="0"/>
                  </a:lnTo>
                  <a:lnTo>
                    <a:pt x="758571" y="325120"/>
                  </a:lnTo>
                  <a:lnTo>
                    <a:pt x="0" y="325120"/>
                  </a:lnTo>
                  <a:close/>
                </a:path>
              </a:pathLst>
            </a:custGeom>
            <a:solidFill>
              <a:srgbClr val="43808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29920" y="1364827"/>
            <a:ext cx="9123680" cy="243840"/>
            <a:chOff x="0" y="0"/>
            <a:chExt cx="12164907" cy="3251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164949" cy="325120"/>
            </a:xfrm>
            <a:custGeom>
              <a:avLst/>
              <a:gdLst/>
              <a:ahLst/>
              <a:cxnLst/>
              <a:rect l="l" t="t" r="r" b="b"/>
              <a:pathLst>
                <a:path w="12164949" h="325120">
                  <a:moveTo>
                    <a:pt x="0" y="0"/>
                  </a:moveTo>
                  <a:lnTo>
                    <a:pt x="12164949" y="0"/>
                  </a:lnTo>
                  <a:lnTo>
                    <a:pt x="12164949" y="325120"/>
                  </a:lnTo>
                  <a:lnTo>
                    <a:pt x="0" y="325120"/>
                  </a:lnTo>
                  <a:close/>
                </a:path>
              </a:pathLst>
            </a:custGeom>
            <a:solidFill>
              <a:srgbClr val="53548A"/>
            </a:solidFill>
          </p:spPr>
        </p:sp>
      </p:grpSp>
      <p:sp>
        <p:nvSpPr>
          <p:cNvPr id="10" name="Text Box 9"/>
          <p:cNvSpPr txBox="1"/>
          <p:nvPr/>
        </p:nvSpPr>
        <p:spPr>
          <a:xfrm>
            <a:off x="3657600" y="609600"/>
            <a:ext cx="26644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</a:t>
            </a:r>
          </a:p>
          <a:p>
            <a:pPr algn="ctr"/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57200" y="1905000"/>
            <a:ext cx="8936355" cy="42557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fraudulent transactions using ML (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detect suspicious transactions using the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algorithm, known for its speed and high accuracy in classification tasks.</a:t>
            </a:r>
          </a:p>
          <a:p>
            <a:pPr>
              <a:lnSpc>
                <a:spcPct val="15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geolocation to detect anomalies.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the location of the user and the merchant using the haversine formula to flag suspicious distance-based behavior.</a:t>
            </a:r>
          </a:p>
          <a:p>
            <a:pPr>
              <a:lnSpc>
                <a:spcPct val="15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user-friendly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interface.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Delivers a simple and interactive web UI using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ease of access and real-time predictions.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317413"/>
            <a:ext cx="9753600" cy="340361"/>
            <a:chOff x="0" y="0"/>
            <a:chExt cx="13004800" cy="4538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004800" cy="453771"/>
            </a:xfrm>
            <a:custGeom>
              <a:avLst/>
              <a:gdLst/>
              <a:ahLst/>
              <a:cxnLst/>
              <a:rect l="l" t="t" r="r" b="b"/>
              <a:pathLst>
                <a:path w="13004800" h="453771">
                  <a:moveTo>
                    <a:pt x="0" y="0"/>
                  </a:moveTo>
                  <a:lnTo>
                    <a:pt x="13004800" y="0"/>
                  </a:lnTo>
                  <a:lnTo>
                    <a:pt x="13004800" y="453771"/>
                  </a:lnTo>
                  <a:lnTo>
                    <a:pt x="0" y="45377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1364827"/>
            <a:ext cx="568960" cy="243840"/>
            <a:chOff x="0" y="0"/>
            <a:chExt cx="758613" cy="3251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58571" cy="325120"/>
            </a:xfrm>
            <a:custGeom>
              <a:avLst/>
              <a:gdLst/>
              <a:ahLst/>
              <a:cxnLst/>
              <a:rect l="l" t="t" r="r" b="b"/>
              <a:pathLst>
                <a:path w="758571" h="325120">
                  <a:moveTo>
                    <a:pt x="0" y="0"/>
                  </a:moveTo>
                  <a:lnTo>
                    <a:pt x="758571" y="0"/>
                  </a:lnTo>
                  <a:lnTo>
                    <a:pt x="758571" y="325120"/>
                  </a:lnTo>
                  <a:lnTo>
                    <a:pt x="0" y="325120"/>
                  </a:lnTo>
                  <a:close/>
                </a:path>
              </a:pathLst>
            </a:custGeom>
            <a:solidFill>
              <a:srgbClr val="43808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29920" y="1364827"/>
            <a:ext cx="9123680" cy="243840"/>
            <a:chOff x="0" y="0"/>
            <a:chExt cx="12164907" cy="3251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164949" cy="325120"/>
            </a:xfrm>
            <a:custGeom>
              <a:avLst/>
              <a:gdLst/>
              <a:ahLst/>
              <a:cxnLst/>
              <a:rect l="l" t="t" r="r" b="b"/>
              <a:pathLst>
                <a:path w="12164949" h="325120">
                  <a:moveTo>
                    <a:pt x="0" y="0"/>
                  </a:moveTo>
                  <a:lnTo>
                    <a:pt x="12164949" y="0"/>
                  </a:lnTo>
                  <a:lnTo>
                    <a:pt x="12164949" y="325120"/>
                  </a:lnTo>
                  <a:lnTo>
                    <a:pt x="0" y="325120"/>
                  </a:lnTo>
                  <a:close/>
                </a:path>
              </a:pathLst>
            </a:custGeom>
            <a:solidFill>
              <a:srgbClr val="53548A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457200" y="1705156"/>
            <a:ext cx="9067800" cy="5227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73050" lvl="1" indent="-136525" algn="l">
              <a:lnSpc>
                <a:spcPts val="2545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</a:t>
            </a:r>
          </a:p>
          <a:p>
            <a:pPr marL="273050" lvl="1" indent="-136525" algn="l">
              <a:lnSpc>
                <a:spcPts val="2545"/>
              </a:lnSpc>
            </a:pP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Step-by-Step Video Processing</a:t>
            </a:r>
            <a:r>
              <a:rPr lang="en-I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:</a:t>
            </a:r>
            <a:endParaRPr lang="en-US" altLang="en-US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273050" lvl="1" indent="-136525" algn="l">
              <a:lnSpc>
                <a:spcPts val="2545"/>
              </a:lnSpc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479425" lvl="1" indent="-342900" algn="l">
              <a:lnSpc>
                <a:spcPts val="2545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User enters transaction details.</a:t>
            </a:r>
          </a:p>
          <a:p>
            <a:pPr marL="273050" lvl="1" indent="-136525" algn="l">
              <a:lnSpc>
                <a:spcPts val="2545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User interface collects all necessary transaction data.</a:t>
            </a:r>
          </a:p>
          <a:p>
            <a:pPr marL="273050" lvl="1" indent="-136525" algn="l">
              <a:lnSpc>
                <a:spcPts val="2545"/>
              </a:lnSpc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479425" lvl="1" indent="-342900" algn="l">
              <a:lnSpc>
                <a:spcPts val="2545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Calculate geolocation distance using haversine formula.</a:t>
            </a:r>
          </a:p>
          <a:p>
            <a:pPr marL="273050" lvl="1" indent="-136525" algn="l">
              <a:lnSpc>
                <a:spcPts val="2545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Haversine formula computes geographical distance.</a:t>
            </a:r>
          </a:p>
          <a:p>
            <a:pPr marL="273050" lvl="1" indent="-136525" algn="l">
              <a:lnSpc>
                <a:spcPts val="2545"/>
              </a:lnSpc>
            </a:pPr>
            <a:endParaRPr lang="en-US" altLang="en-US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479425" lvl="1" indent="-342900" algn="l">
              <a:lnSpc>
                <a:spcPts val="2545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Preprocess data and predict with </a:t>
            </a:r>
            <a:r>
              <a:rPr lang="en-US" alt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LightGBM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model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.</a:t>
            </a:r>
          </a:p>
          <a:p>
            <a:pPr marL="273050" lvl="1" indent="-136525" algn="l">
              <a:lnSpc>
                <a:spcPts val="2545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Model analyzes features to determine fraud risk.</a:t>
            </a:r>
          </a:p>
          <a:p>
            <a:pPr marL="273050" lvl="1" indent="-136525" algn="l">
              <a:lnSpc>
                <a:spcPts val="2545"/>
              </a:lnSpc>
            </a:pPr>
            <a:endParaRPr lang="en-US" altLang="en-US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479425" lvl="1" indent="-342900" algn="l">
              <a:lnSpc>
                <a:spcPts val="2545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Display fraud risk message to user.</a:t>
            </a:r>
          </a:p>
          <a:p>
            <a:pPr marL="273050" lvl="1" indent="-136525" algn="l">
              <a:lnSpc>
                <a:spcPts val="2545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User is informed whether the transaction is suspicious.</a:t>
            </a:r>
          </a:p>
          <a:p>
            <a:pPr marL="273050" lvl="1" indent="-136525" algn="l">
              <a:lnSpc>
                <a:spcPts val="2545"/>
              </a:lnSpc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algn="l">
              <a:lnSpc>
                <a:spcPts val="2545"/>
              </a:lnSpc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133600" y="609600"/>
            <a:ext cx="5551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Workflow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ctr" fontAlgn="auto"/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317413"/>
            <a:ext cx="9753600" cy="340361"/>
            <a:chOff x="0" y="0"/>
            <a:chExt cx="13004800" cy="4538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004800" cy="453771"/>
            </a:xfrm>
            <a:custGeom>
              <a:avLst/>
              <a:gdLst/>
              <a:ahLst/>
              <a:cxnLst/>
              <a:rect l="l" t="t" r="r" b="b"/>
              <a:pathLst>
                <a:path w="13004800" h="453771">
                  <a:moveTo>
                    <a:pt x="0" y="0"/>
                  </a:moveTo>
                  <a:lnTo>
                    <a:pt x="13004800" y="0"/>
                  </a:lnTo>
                  <a:lnTo>
                    <a:pt x="13004800" y="453771"/>
                  </a:lnTo>
                  <a:lnTo>
                    <a:pt x="0" y="45377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1364827"/>
            <a:ext cx="568960" cy="243840"/>
            <a:chOff x="0" y="0"/>
            <a:chExt cx="758613" cy="3251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58571" cy="325120"/>
            </a:xfrm>
            <a:custGeom>
              <a:avLst/>
              <a:gdLst/>
              <a:ahLst/>
              <a:cxnLst/>
              <a:rect l="l" t="t" r="r" b="b"/>
              <a:pathLst>
                <a:path w="758571" h="325120">
                  <a:moveTo>
                    <a:pt x="0" y="0"/>
                  </a:moveTo>
                  <a:lnTo>
                    <a:pt x="758571" y="0"/>
                  </a:lnTo>
                  <a:lnTo>
                    <a:pt x="758571" y="325120"/>
                  </a:lnTo>
                  <a:lnTo>
                    <a:pt x="0" y="325120"/>
                  </a:lnTo>
                  <a:close/>
                </a:path>
              </a:pathLst>
            </a:custGeom>
            <a:solidFill>
              <a:srgbClr val="43808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29920" y="1364827"/>
            <a:ext cx="9123680" cy="243840"/>
            <a:chOff x="0" y="0"/>
            <a:chExt cx="12164907" cy="3251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164949" cy="325120"/>
            </a:xfrm>
            <a:custGeom>
              <a:avLst/>
              <a:gdLst/>
              <a:ahLst/>
              <a:cxnLst/>
              <a:rect l="l" t="t" r="r" b="b"/>
              <a:pathLst>
                <a:path w="12164949" h="325120">
                  <a:moveTo>
                    <a:pt x="0" y="0"/>
                  </a:moveTo>
                  <a:lnTo>
                    <a:pt x="12164949" y="0"/>
                  </a:lnTo>
                  <a:lnTo>
                    <a:pt x="12164949" y="325120"/>
                  </a:lnTo>
                  <a:lnTo>
                    <a:pt x="0" y="325120"/>
                  </a:lnTo>
                  <a:close/>
                </a:path>
              </a:pathLst>
            </a:custGeom>
            <a:solidFill>
              <a:srgbClr val="53548A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3411" y="407670"/>
            <a:ext cx="9740189" cy="1575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altLang="en-US" sz="2800" b="1" dirty="0">
                <a:solidFill>
                  <a:srgbClr val="000000"/>
                </a:solidFill>
                <a:latin typeface="Times New Roman Bold" panose="02020803070505020304"/>
                <a:ea typeface="Times New Roman Bold" panose="02020803070505020304"/>
                <a:cs typeface="Times New Roman Bold" panose="02020803070505020304"/>
                <a:sym typeface="Times New Roman Bold" panose="02020803070505020304"/>
              </a:rPr>
              <a:t>Technologies &amp; Tools Used</a:t>
            </a:r>
          </a:p>
          <a:p>
            <a:pPr algn="ctr">
              <a:lnSpc>
                <a:spcPts val="4095"/>
              </a:lnSpc>
            </a:pPr>
            <a:endParaRPr lang="en-US" altLang="en-US" sz="3415" b="1" dirty="0">
              <a:solidFill>
                <a:srgbClr val="000000"/>
              </a:solidFill>
              <a:latin typeface="Times New Roman Bold" panose="02020803070505020304"/>
              <a:ea typeface="Times New Roman Bold" panose="02020803070505020304"/>
              <a:cs typeface="Times New Roman Bold" panose="02020803070505020304"/>
              <a:sym typeface="Times New Roman Bold" panose="02020803070505020304"/>
            </a:endParaRPr>
          </a:p>
          <a:p>
            <a:pPr algn="ctr">
              <a:lnSpc>
                <a:spcPts val="4095"/>
              </a:lnSpc>
            </a:pPr>
            <a:endParaRPr lang="en-US" altLang="en-US" sz="3415" b="1" dirty="0">
              <a:solidFill>
                <a:srgbClr val="000000"/>
              </a:solidFill>
              <a:latin typeface="Times New Roman Bold" panose="02020803070505020304"/>
              <a:ea typeface="Times New Roman Bold" panose="02020803070505020304"/>
              <a:cs typeface="Times New Roman Bold" panose="02020803070505020304"/>
              <a:sym typeface="Times New Roman Bold" panose="020208030705050203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57199" y="1983105"/>
            <a:ext cx="9226905" cy="3234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985" lvl="1" indent="-285750" algn="just">
              <a:lnSpc>
                <a:spcPts val="3180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Python, </a:t>
            </a:r>
            <a:r>
              <a:rPr lang="en-US" alt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Streamlit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, Pandas, </a:t>
            </a:r>
            <a:r>
              <a:rPr lang="en-US" alt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Geopy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, </a:t>
            </a:r>
            <a:r>
              <a:rPr lang="en-US" alt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LightGBM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, </a:t>
            </a:r>
            <a:r>
              <a:rPr lang="en-US" alt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Joblib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.</a:t>
            </a:r>
          </a:p>
          <a:p>
            <a:pPr marL="229235" lvl="1" indent="0" algn="just">
              <a:lnSpc>
                <a:spcPts val="3180"/>
              </a:lnSpc>
              <a:buFont typeface="Arial" panose="020B0604020202020204"/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Python ecosystem supports rapid prototyping and deployment.</a:t>
            </a:r>
          </a:p>
          <a:p>
            <a:pPr marL="229235" lvl="1" indent="0" algn="just">
              <a:lnSpc>
                <a:spcPts val="3180"/>
              </a:lnSpc>
              <a:buFont typeface="Arial" panose="020B0604020202020204"/>
              <a:buNone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Times New Roman Bold" panose="02020803070505020304"/>
              <a:cs typeface="Times New Roman" panose="02020603050405020304" pitchFamily="18" charset="0"/>
              <a:sym typeface="Times New Roman Bold" panose="02020803070505020304"/>
            </a:endParaRPr>
          </a:p>
          <a:p>
            <a:pPr marL="514985" lvl="1" indent="-285750" algn="just">
              <a:lnSpc>
                <a:spcPts val="3180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Dataset: Preprocessed transaction records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.</a:t>
            </a:r>
          </a:p>
          <a:p>
            <a:pPr marL="229235" lvl="1" indent="0" algn="just">
              <a:lnSpc>
                <a:spcPts val="3180"/>
              </a:lnSpc>
              <a:buFont typeface="Arial" panose="020B0604020202020204"/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Clean dataset allows reliable training and evaluation.</a:t>
            </a:r>
          </a:p>
          <a:p>
            <a:pPr marL="229235" lvl="1" indent="0" algn="just">
              <a:lnSpc>
                <a:spcPts val="3180"/>
              </a:lnSpc>
              <a:buFont typeface="Arial" panose="020B0604020202020204"/>
              <a:buNone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Times New Roman Bold" panose="02020803070505020304"/>
              <a:cs typeface="Times New Roman" panose="02020603050405020304" pitchFamily="18" charset="0"/>
              <a:sym typeface="Times New Roman Bold" panose="02020803070505020304"/>
            </a:endParaRPr>
          </a:p>
          <a:p>
            <a:pPr marL="514985" lvl="1" indent="-285750" algn="just">
              <a:lnSpc>
                <a:spcPts val="3180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Model: Trained and serialized using </a:t>
            </a:r>
            <a:r>
              <a:rPr lang="en-US" alt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joblib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.</a:t>
            </a:r>
          </a:p>
          <a:p>
            <a:pPr marL="229235" lvl="1" indent="0" algn="just">
              <a:lnSpc>
                <a:spcPts val="3180"/>
              </a:lnSpc>
              <a:buFont typeface="Arial" panose="020B0604020202020204"/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 panose="02020803070505020304"/>
                <a:cs typeface="Times New Roman" panose="02020603050405020304" pitchFamily="18" charset="0"/>
                <a:sym typeface="Times New Roman Bold" panose="02020803070505020304"/>
              </a:rPr>
              <a:t>Model is serialized for use in real-time web applications.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317413"/>
            <a:ext cx="9753600" cy="340361"/>
            <a:chOff x="0" y="0"/>
            <a:chExt cx="13004800" cy="4538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004800" cy="453771"/>
            </a:xfrm>
            <a:custGeom>
              <a:avLst/>
              <a:gdLst/>
              <a:ahLst/>
              <a:cxnLst/>
              <a:rect l="l" t="t" r="r" b="b"/>
              <a:pathLst>
                <a:path w="13004800" h="453771">
                  <a:moveTo>
                    <a:pt x="0" y="0"/>
                  </a:moveTo>
                  <a:lnTo>
                    <a:pt x="13004800" y="0"/>
                  </a:lnTo>
                  <a:lnTo>
                    <a:pt x="13004800" y="453771"/>
                  </a:lnTo>
                  <a:lnTo>
                    <a:pt x="0" y="45377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1073573"/>
            <a:ext cx="568960" cy="243840"/>
            <a:chOff x="0" y="0"/>
            <a:chExt cx="758613" cy="3251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58571" cy="325120"/>
            </a:xfrm>
            <a:custGeom>
              <a:avLst/>
              <a:gdLst/>
              <a:ahLst/>
              <a:cxnLst/>
              <a:rect l="l" t="t" r="r" b="b"/>
              <a:pathLst>
                <a:path w="758571" h="325120">
                  <a:moveTo>
                    <a:pt x="0" y="0"/>
                  </a:moveTo>
                  <a:lnTo>
                    <a:pt x="758571" y="0"/>
                  </a:lnTo>
                  <a:lnTo>
                    <a:pt x="758571" y="325120"/>
                  </a:lnTo>
                  <a:lnTo>
                    <a:pt x="0" y="325120"/>
                  </a:lnTo>
                  <a:close/>
                </a:path>
              </a:pathLst>
            </a:custGeom>
            <a:solidFill>
              <a:srgbClr val="43808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29920" y="1073573"/>
            <a:ext cx="9123680" cy="243840"/>
            <a:chOff x="0" y="0"/>
            <a:chExt cx="12164907" cy="3251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164949" cy="325120"/>
            </a:xfrm>
            <a:custGeom>
              <a:avLst/>
              <a:gdLst/>
              <a:ahLst/>
              <a:cxnLst/>
              <a:rect l="l" t="t" r="r" b="b"/>
              <a:pathLst>
                <a:path w="12164949" h="325120">
                  <a:moveTo>
                    <a:pt x="0" y="0"/>
                  </a:moveTo>
                  <a:lnTo>
                    <a:pt x="12164949" y="0"/>
                  </a:lnTo>
                  <a:lnTo>
                    <a:pt x="12164949" y="325120"/>
                  </a:lnTo>
                  <a:lnTo>
                    <a:pt x="0" y="325120"/>
                  </a:lnTo>
                  <a:close/>
                </a:path>
              </a:pathLst>
            </a:custGeom>
            <a:solidFill>
              <a:srgbClr val="53548A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88333" y="1552999"/>
            <a:ext cx="9284267" cy="49323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985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Geolocation-Based Distance Check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– Calculates distance between transaction origin and merchant location to detect location anomalies.</a:t>
            </a:r>
          </a:p>
          <a:p>
            <a:pPr marL="514985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514985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LightGBM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Classification Model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– A fast and high-performance algorithm that excels at detecting subtle fraud patterns.</a:t>
            </a:r>
          </a:p>
          <a:p>
            <a:pPr marL="514985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514985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Secure Card Number Hashing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– Converts sensitive credit card details into hashed values to preserve user privacy.</a:t>
            </a:r>
          </a:p>
          <a:p>
            <a:pPr marL="514985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514985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Real-Time </a:t>
            </a:r>
            <a:r>
              <a:rPr lang="en-US" alt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Streamlit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Interface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– Instantly processes input and delivers fraud prediction with an intuitive interface.</a:t>
            </a:r>
          </a:p>
          <a:p>
            <a:pPr marL="229235" lvl="1" indent="0" algn="just">
              <a:lnSpc>
                <a:spcPts val="3180"/>
              </a:lnSpc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65" y="291383"/>
            <a:ext cx="9740189" cy="48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for Card Leak Detection:</a:t>
            </a:r>
            <a:endParaRPr lang="en-US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Times New Roman Bold" panose="02020803070505020304"/>
              <a:cs typeface="Times New Roman" panose="02020603050405020304" pitchFamily="18" charset="0"/>
              <a:sym typeface="Times New Roman Bold" panose="020208030705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317413"/>
            <a:ext cx="9753600" cy="340361"/>
            <a:chOff x="0" y="0"/>
            <a:chExt cx="13004800" cy="4538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004800" cy="453771"/>
            </a:xfrm>
            <a:custGeom>
              <a:avLst/>
              <a:gdLst/>
              <a:ahLst/>
              <a:cxnLst/>
              <a:rect l="l" t="t" r="r" b="b"/>
              <a:pathLst>
                <a:path w="13004800" h="453771">
                  <a:moveTo>
                    <a:pt x="0" y="0"/>
                  </a:moveTo>
                  <a:lnTo>
                    <a:pt x="13004800" y="0"/>
                  </a:lnTo>
                  <a:lnTo>
                    <a:pt x="13004800" y="453771"/>
                  </a:lnTo>
                  <a:lnTo>
                    <a:pt x="0" y="45377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1364827"/>
            <a:ext cx="568960" cy="243840"/>
            <a:chOff x="0" y="0"/>
            <a:chExt cx="758613" cy="3251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58571" cy="325120"/>
            </a:xfrm>
            <a:custGeom>
              <a:avLst/>
              <a:gdLst/>
              <a:ahLst/>
              <a:cxnLst/>
              <a:rect l="l" t="t" r="r" b="b"/>
              <a:pathLst>
                <a:path w="758571" h="325120">
                  <a:moveTo>
                    <a:pt x="0" y="0"/>
                  </a:moveTo>
                  <a:lnTo>
                    <a:pt x="758571" y="0"/>
                  </a:lnTo>
                  <a:lnTo>
                    <a:pt x="758571" y="325120"/>
                  </a:lnTo>
                  <a:lnTo>
                    <a:pt x="0" y="325120"/>
                  </a:lnTo>
                  <a:close/>
                </a:path>
              </a:pathLst>
            </a:custGeom>
            <a:solidFill>
              <a:srgbClr val="43808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29920" y="1364827"/>
            <a:ext cx="9123680" cy="243840"/>
            <a:chOff x="0" y="0"/>
            <a:chExt cx="12164907" cy="3251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164949" cy="325120"/>
            </a:xfrm>
            <a:custGeom>
              <a:avLst/>
              <a:gdLst/>
              <a:ahLst/>
              <a:cxnLst/>
              <a:rect l="l" t="t" r="r" b="b"/>
              <a:pathLst>
                <a:path w="12164949" h="325120">
                  <a:moveTo>
                    <a:pt x="0" y="0"/>
                  </a:moveTo>
                  <a:lnTo>
                    <a:pt x="12164949" y="0"/>
                  </a:lnTo>
                  <a:lnTo>
                    <a:pt x="12164949" y="325120"/>
                  </a:lnTo>
                  <a:lnTo>
                    <a:pt x="0" y="325120"/>
                  </a:lnTo>
                  <a:close/>
                </a:path>
              </a:pathLst>
            </a:custGeom>
            <a:solidFill>
              <a:srgbClr val="53548A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0" y="415713"/>
            <a:ext cx="9666222" cy="1575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altLang="en-US" sz="2800" b="1">
                <a:solidFill>
                  <a:srgbClr val="000000"/>
                </a:solidFill>
                <a:latin typeface="Times New Roman Bold" panose="02020803070505020304"/>
                <a:ea typeface="Times New Roman Bold" panose="02020803070505020304"/>
                <a:cs typeface="Times New Roman Bold" panose="02020803070505020304"/>
                <a:sym typeface="Times New Roman Bold" panose="02020803070505020304"/>
              </a:rPr>
              <a:t>Future Improvements</a:t>
            </a:r>
          </a:p>
          <a:p>
            <a:pPr algn="ctr">
              <a:lnSpc>
                <a:spcPts val="4095"/>
              </a:lnSpc>
            </a:pPr>
            <a:endParaRPr lang="en-US" altLang="en-US" sz="3415" b="1">
              <a:solidFill>
                <a:srgbClr val="000000"/>
              </a:solidFill>
              <a:latin typeface="Times New Roman Bold" panose="02020803070505020304"/>
              <a:ea typeface="Times New Roman Bold" panose="02020803070505020304"/>
              <a:cs typeface="Times New Roman Bold" panose="02020803070505020304"/>
              <a:sym typeface="Times New Roman Bold" panose="02020803070505020304"/>
            </a:endParaRPr>
          </a:p>
          <a:p>
            <a:pPr algn="ctr">
              <a:lnSpc>
                <a:spcPts val="4095"/>
              </a:lnSpc>
            </a:pPr>
            <a:endParaRPr lang="en-US" altLang="en-US" sz="3415" b="1">
              <a:solidFill>
                <a:srgbClr val="000000"/>
              </a:solidFill>
              <a:latin typeface="Times New Roman Bold" panose="02020803070505020304"/>
              <a:ea typeface="Times New Roman Bold" panose="02020803070505020304"/>
              <a:cs typeface="Times New Roman Bold" panose="02020803070505020304"/>
              <a:sym typeface="Times New Roman Bold" panose="020208030705050203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57200" y="1607230"/>
            <a:ext cx="9199376" cy="336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behavioral analytics.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user behavior patterns to predict anomalies.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for anomaly detection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model accuracy with neural networks.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 for secure transaction logs.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 data tamper-proof and verifiable with blockchain.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688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latin typeface="Times New Roman" panose="02020603050405020304" pitchFamily="18" charset="0"/>
              </a:rPr>
              <a:t>Conclusion &amp; Use Cases</a:t>
            </a:r>
            <a:br>
              <a:rPr lang="en-US" altLang="en-US" sz="3440" b="1" dirty="0">
                <a:latin typeface="Times New Roman" panose="02020603050405020304" pitchFamily="18" charset="0"/>
              </a:rPr>
            </a:br>
            <a:endParaRPr lang="en-US" altLang="en-US" sz="3440" b="1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9601200" cy="45259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highly efficient, scalable, and accurate fraud detection system.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geolocation analysis for effective real-time transaction validation.</a:t>
            </a:r>
          </a:p>
          <a:p>
            <a:pPr algn="just">
              <a:lnSpc>
                <a:spcPct val="15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</a:p>
          <a:p>
            <a:pPr algn="just">
              <a:lnSpc>
                <a:spcPct val="15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Prevent unauthorized credit card transactions.</a:t>
            </a:r>
          </a:p>
          <a:p>
            <a:pPr algn="just">
              <a:lnSpc>
                <a:spcPct val="15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Detect fraudulent online purchases.</a:t>
            </a:r>
          </a:p>
          <a:p>
            <a:pPr algn="just">
              <a:lnSpc>
                <a:spcPct val="15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Fintech Apps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Ensure secure peer-to-peer money transfers.</a:t>
            </a:r>
          </a:p>
          <a:p>
            <a:pPr algn="just">
              <a:lnSpc>
                <a:spcPct val="15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Finance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Identify suspicious employee reimbursements.</a:t>
            </a:r>
          </a:p>
        </p:txBody>
      </p:sp>
      <p:grpSp>
        <p:nvGrpSpPr>
          <p:cNvPr id="4" name="Group 7"/>
          <p:cNvGrpSpPr/>
          <p:nvPr/>
        </p:nvGrpSpPr>
        <p:grpSpPr>
          <a:xfrm>
            <a:off x="629920" y="1295718"/>
            <a:ext cx="9123680" cy="243840"/>
            <a:chOff x="0" y="0"/>
            <a:chExt cx="12164907" cy="325120"/>
          </a:xfrm>
        </p:grpSpPr>
        <p:sp>
          <p:nvSpPr>
            <p:cNvPr id="5" name="Freeform 8"/>
            <p:cNvSpPr/>
            <p:nvPr/>
          </p:nvSpPr>
          <p:spPr>
            <a:xfrm>
              <a:off x="0" y="0"/>
              <a:ext cx="12164949" cy="325120"/>
            </a:xfrm>
            <a:custGeom>
              <a:avLst/>
              <a:gdLst/>
              <a:ahLst/>
              <a:cxnLst/>
              <a:rect l="l" t="t" r="r" b="b"/>
              <a:pathLst>
                <a:path w="12164949" h="325120">
                  <a:moveTo>
                    <a:pt x="0" y="0"/>
                  </a:moveTo>
                  <a:lnTo>
                    <a:pt x="12164949" y="0"/>
                  </a:lnTo>
                  <a:lnTo>
                    <a:pt x="12164949" y="325120"/>
                  </a:lnTo>
                  <a:lnTo>
                    <a:pt x="0" y="325120"/>
                  </a:lnTo>
                  <a:close/>
                </a:path>
              </a:pathLst>
            </a:custGeom>
            <a:solidFill>
              <a:srgbClr val="53548A"/>
            </a:solidFill>
          </p:spPr>
        </p:sp>
      </p:grpSp>
      <p:grpSp>
        <p:nvGrpSpPr>
          <p:cNvPr id="6" name="Group 5"/>
          <p:cNvGrpSpPr/>
          <p:nvPr/>
        </p:nvGrpSpPr>
        <p:grpSpPr>
          <a:xfrm>
            <a:off x="0" y="1289280"/>
            <a:ext cx="568960" cy="243840"/>
            <a:chOff x="0" y="0"/>
            <a:chExt cx="758613" cy="325120"/>
          </a:xfrm>
        </p:grpSpPr>
        <p:sp>
          <p:nvSpPr>
            <p:cNvPr id="7" name="Freeform 6"/>
            <p:cNvSpPr/>
            <p:nvPr/>
          </p:nvSpPr>
          <p:spPr>
            <a:xfrm>
              <a:off x="0" y="0"/>
              <a:ext cx="758571" cy="325120"/>
            </a:xfrm>
            <a:custGeom>
              <a:avLst/>
              <a:gdLst/>
              <a:ahLst/>
              <a:cxnLst/>
              <a:rect l="l" t="t" r="r" b="b"/>
              <a:pathLst>
                <a:path w="758571" h="325120">
                  <a:moveTo>
                    <a:pt x="0" y="0"/>
                  </a:moveTo>
                  <a:lnTo>
                    <a:pt x="758571" y="0"/>
                  </a:lnTo>
                  <a:lnTo>
                    <a:pt x="758571" y="325120"/>
                  </a:lnTo>
                  <a:lnTo>
                    <a:pt x="0" y="325120"/>
                  </a:lnTo>
                  <a:close/>
                </a:path>
              </a:pathLst>
            </a:custGeom>
            <a:solidFill>
              <a:srgbClr val="438086"/>
            </a:solidFill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0390" y="0"/>
            <a:ext cx="8728234" cy="7315200"/>
            <a:chOff x="0" y="0"/>
            <a:chExt cx="11637645" cy="9753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637645" cy="9753600"/>
            </a:xfrm>
            <a:custGeom>
              <a:avLst/>
              <a:gdLst/>
              <a:ahLst/>
              <a:cxnLst/>
              <a:rect l="l" t="t" r="r" b="b"/>
              <a:pathLst>
                <a:path w="11637645" h="9753600">
                  <a:moveTo>
                    <a:pt x="0" y="0"/>
                  </a:moveTo>
                  <a:lnTo>
                    <a:pt x="11637645" y="0"/>
                  </a:lnTo>
                  <a:lnTo>
                    <a:pt x="11637645" y="9753600"/>
                  </a:lnTo>
                  <a:lnTo>
                    <a:pt x="0" y="9753600"/>
                  </a:lnTo>
                  <a:close/>
                </a:path>
              </a:pathLst>
            </a:custGeom>
            <a:gradFill rotWithShape="1">
              <a:gsLst>
                <a:gs pos="0">
                  <a:srgbClr val="3965B5">
                    <a:alpha val="100000"/>
                  </a:srgbClr>
                </a:gs>
                <a:gs pos="25000">
                  <a:srgbClr val="3965B5">
                    <a:alpha val="100000"/>
                  </a:srgbClr>
                </a:gs>
                <a:gs pos="94000">
                  <a:srgbClr val="3B3838">
                    <a:alpha val="100000"/>
                  </a:srgbClr>
                </a:gs>
                <a:gs pos="100000">
                  <a:srgbClr val="3B3838">
                    <a:alpha val="100000"/>
                  </a:srgbClr>
                </a:gs>
              </a:gsLst>
              <a:lin ang="4200000"/>
            </a:gradFill>
          </p:spPr>
        </p:sp>
      </p:grpSp>
      <p:sp>
        <p:nvSpPr>
          <p:cNvPr id="4" name="Freeform 4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666" r="-16666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526162" y="3164428"/>
            <a:ext cx="4701275" cy="1030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0"/>
              </a:lnSpc>
            </a:pPr>
            <a:r>
              <a:rPr lang="en-US" sz="6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514</Words>
  <Application>Microsoft Office PowerPoint</Application>
  <PresentationFormat>Custom</PresentationFormat>
  <Paragraphs>87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Wingdings</vt:lpstr>
      <vt:lpstr>Arial</vt:lpstr>
      <vt:lpstr>Times New Roman Bold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&amp; Use Cases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akshitseminar.pptx</dc:title>
  <dc:creator>Akshit Sharma</dc:creator>
  <cp:lastModifiedBy>banu sharma</cp:lastModifiedBy>
  <cp:revision>18</cp:revision>
  <dcterms:created xsi:type="dcterms:W3CDTF">2006-08-16T00:00:00Z</dcterms:created>
  <dcterms:modified xsi:type="dcterms:W3CDTF">2025-04-23T17:44:40Z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F1E7DEE604D14FBCBAD8383D557C8A97_12</vt:lpwstr>
  </property>
  <property fmtid="{D5CDD505-2E9C-101B-9397-08002B2CF9AE}" pid="3" name="KSOProductBuildVer">
    <vt:lpwstr>1033-12.2.0.20326</vt:lpwstr>
  </property>
</Properties>
</file>