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5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DM Sans" pitchFamily="2" charset="0"/>
      <p:regular r:id="rId11"/>
    </p:embeddedFont>
    <p:embeddedFont>
      <p:font typeface="PT Serif" panose="020A0603040505020204" pitchFamily="18" charset="0"/>
      <p:regular r:id="rId1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708" y="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286969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EC8E12-30B1-2467-50B0-1B1C0041CDDF}"/>
              </a:ext>
            </a:extLst>
          </p:cNvPr>
          <p:cNvSpPr>
            <a:spLocks noGrp="1"/>
          </p:cNvSpPr>
          <p:nvPr>
            <p:ph type="ctrTitle"/>
          </p:nvPr>
        </p:nvSpPr>
        <p:spPr>
          <a:xfrm>
            <a:off x="1828800" y="1346836"/>
            <a:ext cx="10972800" cy="2865120"/>
          </a:xfrm>
        </p:spPr>
        <p:txBody>
          <a:bodyPr anchor="b"/>
          <a:lstStyle>
            <a:lvl1pPr algn="ctr">
              <a:defRPr sz="7200"/>
            </a:lvl1pPr>
          </a:lstStyle>
          <a:p>
            <a:r>
              <a:rPr lang="en-US"/>
              <a:t>Click to edit Master title style</a:t>
            </a:r>
          </a:p>
        </p:txBody>
      </p:sp>
      <p:sp>
        <p:nvSpPr>
          <p:cNvPr id="3" name="Subtitle 2">
            <a:extLst>
              <a:ext uri="{FF2B5EF4-FFF2-40B4-BE49-F238E27FC236}">
                <a16:creationId xmlns:a16="http://schemas.microsoft.com/office/drawing/2014/main" id="{E5F52C28-366C-577E-BC61-306E1CAC37D1}"/>
              </a:ext>
            </a:extLst>
          </p:cNvPr>
          <p:cNvSpPr>
            <a:spLocks noGrp="1"/>
          </p:cNvSpPr>
          <p:nvPr>
            <p:ph type="subTitle" idx="1"/>
          </p:nvPr>
        </p:nvSpPr>
        <p:spPr>
          <a:xfrm>
            <a:off x="1828800" y="4322446"/>
            <a:ext cx="10972800" cy="1986914"/>
          </a:xfrm>
        </p:spPr>
        <p:txBody>
          <a:bodyPr/>
          <a:lstStyle>
            <a:lvl1pPr marL="0" indent="0" algn="ctr">
              <a:buNone/>
              <a:defRPr sz="2880"/>
            </a:lvl1pPr>
            <a:lvl2pPr marL="548640" indent="0" algn="ctr">
              <a:buNone/>
              <a:defRPr sz="2400"/>
            </a:lvl2pPr>
            <a:lvl3pPr marL="1097280" indent="0" algn="ctr">
              <a:buNone/>
              <a:defRPr sz="2160"/>
            </a:lvl3pPr>
            <a:lvl4pPr marL="1645920" indent="0" algn="ctr">
              <a:buNone/>
              <a:defRPr sz="1920"/>
            </a:lvl4pPr>
            <a:lvl5pPr marL="2194560" indent="0" algn="ctr">
              <a:buNone/>
              <a:defRPr sz="1920"/>
            </a:lvl5pPr>
            <a:lvl6pPr marL="2743200" indent="0" algn="ctr">
              <a:buNone/>
              <a:defRPr sz="1920"/>
            </a:lvl6pPr>
            <a:lvl7pPr marL="3291840" indent="0" algn="ctr">
              <a:buNone/>
              <a:defRPr sz="1920"/>
            </a:lvl7pPr>
            <a:lvl8pPr marL="3840480" indent="0" algn="ctr">
              <a:buNone/>
              <a:defRPr sz="1920"/>
            </a:lvl8pPr>
            <a:lvl9pPr marL="4389120" indent="0" algn="ctr">
              <a:buNone/>
              <a:defRPr sz="1920"/>
            </a:lvl9pPr>
          </a:lstStyle>
          <a:p>
            <a:r>
              <a:rPr lang="en-US"/>
              <a:t>Click to edit Master subtitle style</a:t>
            </a:r>
          </a:p>
        </p:txBody>
      </p:sp>
      <p:sp>
        <p:nvSpPr>
          <p:cNvPr id="4" name="Date Placeholder 3">
            <a:extLst>
              <a:ext uri="{FF2B5EF4-FFF2-40B4-BE49-F238E27FC236}">
                <a16:creationId xmlns:a16="http://schemas.microsoft.com/office/drawing/2014/main" id="{45491E44-A48B-903A-90AB-DC9B31DD15AC}"/>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3C9835AB-9FA3-BF04-191A-7ECC9B867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6E78CC-6536-0658-9F5B-92764DFE4F59}"/>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169118020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59B95-0980-3BC7-049F-6022781926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AD39AD8-C787-08A9-35CD-1A3E9F7DFDD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AFF94B-5589-D6BC-4A5D-A55C9EEBC52B}"/>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74A8CD00-621E-B5A1-536E-C8B5974E4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429A31-C91D-5ADD-E571-8C29820B83A5}"/>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3624669093"/>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48CC21-AD3C-9FFE-160A-99E8D731B8B4}"/>
              </a:ext>
            </a:extLst>
          </p:cNvPr>
          <p:cNvSpPr>
            <a:spLocks noGrp="1"/>
          </p:cNvSpPr>
          <p:nvPr>
            <p:ph type="title" orient="vert"/>
          </p:nvPr>
        </p:nvSpPr>
        <p:spPr>
          <a:xfrm>
            <a:off x="10469880" y="438150"/>
            <a:ext cx="3154680" cy="697420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A15AE0-6AD8-FC6A-2FC7-61C47E6B760D}"/>
              </a:ext>
            </a:extLst>
          </p:cNvPr>
          <p:cNvSpPr>
            <a:spLocks noGrp="1"/>
          </p:cNvSpPr>
          <p:nvPr>
            <p:ph type="body" orient="vert" idx="1"/>
          </p:nvPr>
        </p:nvSpPr>
        <p:spPr>
          <a:xfrm>
            <a:off x="1005840" y="438150"/>
            <a:ext cx="9281160" cy="6974206"/>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F8D1F-13E5-BC48-FD43-71CF02C1B397}"/>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321C74EF-1E2A-4BB0-43EA-C5A46A7D1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832864-24CF-C974-5F9D-8A3458246E49}"/>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2859037023"/>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7776491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32753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1763311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6623063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5270350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81118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107742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0288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882E18-A70D-7E37-95C7-8EF4827C352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2D57075-50BD-D684-06DE-2CDB2D2A7C7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0C6006-3D54-4680-63F8-B7329BB6A199}"/>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8CD8E17F-4FB5-5205-489A-D4D23CF65B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008A77-EB41-6AA0-9A03-5C8D954A3A68}"/>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3594169920"/>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CE998-A82C-B686-908B-212C34ADFF3E}"/>
              </a:ext>
            </a:extLst>
          </p:cNvPr>
          <p:cNvSpPr>
            <a:spLocks noGrp="1"/>
          </p:cNvSpPr>
          <p:nvPr>
            <p:ph type="title"/>
          </p:nvPr>
        </p:nvSpPr>
        <p:spPr>
          <a:xfrm>
            <a:off x="998220" y="2051686"/>
            <a:ext cx="12618720" cy="3423284"/>
          </a:xfrm>
        </p:spPr>
        <p:txBody>
          <a:bodyPr anchor="b"/>
          <a:lstStyle>
            <a:lvl1pPr>
              <a:defRPr sz="7200"/>
            </a:lvl1pPr>
          </a:lstStyle>
          <a:p>
            <a:r>
              <a:rPr lang="en-US"/>
              <a:t>Click to edit Master title style</a:t>
            </a:r>
          </a:p>
        </p:txBody>
      </p:sp>
      <p:sp>
        <p:nvSpPr>
          <p:cNvPr id="3" name="Text Placeholder 2">
            <a:extLst>
              <a:ext uri="{FF2B5EF4-FFF2-40B4-BE49-F238E27FC236}">
                <a16:creationId xmlns:a16="http://schemas.microsoft.com/office/drawing/2014/main" id="{2750AB6D-06F5-7E65-8B69-C0FB1C5B0F8A}"/>
              </a:ext>
            </a:extLst>
          </p:cNvPr>
          <p:cNvSpPr>
            <a:spLocks noGrp="1"/>
          </p:cNvSpPr>
          <p:nvPr>
            <p:ph type="body" idx="1"/>
          </p:nvPr>
        </p:nvSpPr>
        <p:spPr>
          <a:xfrm>
            <a:off x="998220" y="5507356"/>
            <a:ext cx="12618720" cy="1800224"/>
          </a:xfrm>
        </p:spPr>
        <p:txBody>
          <a:bodyPr/>
          <a:lstStyle>
            <a:lvl1pPr marL="0" indent="0">
              <a:buNone/>
              <a:defRPr sz="2880">
                <a:solidFill>
                  <a:schemeClr val="tx1">
                    <a:tint val="75000"/>
                  </a:schemeClr>
                </a:solidFill>
              </a:defRPr>
            </a:lvl1pPr>
            <a:lvl2pPr marL="548640" indent="0">
              <a:buNone/>
              <a:defRPr sz="2400">
                <a:solidFill>
                  <a:schemeClr val="tx1">
                    <a:tint val="75000"/>
                  </a:schemeClr>
                </a:solidFill>
              </a:defRPr>
            </a:lvl2pPr>
            <a:lvl3pPr marL="1097280" indent="0">
              <a:buNone/>
              <a:defRPr sz="2160">
                <a:solidFill>
                  <a:schemeClr val="tx1">
                    <a:tint val="75000"/>
                  </a:schemeClr>
                </a:solidFill>
              </a:defRPr>
            </a:lvl3pPr>
            <a:lvl4pPr marL="1645920" indent="0">
              <a:buNone/>
              <a:defRPr sz="1920">
                <a:solidFill>
                  <a:schemeClr val="tx1">
                    <a:tint val="75000"/>
                  </a:schemeClr>
                </a:solidFill>
              </a:defRPr>
            </a:lvl4pPr>
            <a:lvl5pPr marL="2194560" indent="0">
              <a:buNone/>
              <a:defRPr sz="1920">
                <a:solidFill>
                  <a:schemeClr val="tx1">
                    <a:tint val="75000"/>
                  </a:schemeClr>
                </a:solidFill>
              </a:defRPr>
            </a:lvl5pPr>
            <a:lvl6pPr marL="2743200" indent="0">
              <a:buNone/>
              <a:defRPr sz="1920">
                <a:solidFill>
                  <a:schemeClr val="tx1">
                    <a:tint val="75000"/>
                  </a:schemeClr>
                </a:solidFill>
              </a:defRPr>
            </a:lvl6pPr>
            <a:lvl7pPr marL="3291840" indent="0">
              <a:buNone/>
              <a:defRPr sz="1920">
                <a:solidFill>
                  <a:schemeClr val="tx1">
                    <a:tint val="75000"/>
                  </a:schemeClr>
                </a:solidFill>
              </a:defRPr>
            </a:lvl7pPr>
            <a:lvl8pPr marL="3840480" indent="0">
              <a:buNone/>
              <a:defRPr sz="1920">
                <a:solidFill>
                  <a:schemeClr val="tx1">
                    <a:tint val="75000"/>
                  </a:schemeClr>
                </a:solidFill>
              </a:defRPr>
            </a:lvl8pPr>
            <a:lvl9pPr marL="4389120" indent="0">
              <a:buNone/>
              <a:defRPr sz="192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CBF3DA-69F5-11B9-9838-64826B20C311}"/>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0E646225-3B61-92D0-F2D6-A3A5EAB888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B71F2-3388-F643-366F-ECF26DCA762D}"/>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2603500596"/>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E03CE2-C0FB-9737-C51B-E19A8D81A7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E15A19-7105-8951-A841-EB89417033A5}"/>
              </a:ext>
            </a:extLst>
          </p:cNvPr>
          <p:cNvSpPr>
            <a:spLocks noGrp="1"/>
          </p:cNvSpPr>
          <p:nvPr>
            <p:ph sz="half" idx="1"/>
          </p:nvPr>
        </p:nvSpPr>
        <p:spPr>
          <a:xfrm>
            <a:off x="10058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35C57D2-E8B4-10A4-7A38-CA55DA7F9274}"/>
              </a:ext>
            </a:extLst>
          </p:cNvPr>
          <p:cNvSpPr>
            <a:spLocks noGrp="1"/>
          </p:cNvSpPr>
          <p:nvPr>
            <p:ph sz="half" idx="2"/>
          </p:nvPr>
        </p:nvSpPr>
        <p:spPr>
          <a:xfrm>
            <a:off x="7406640" y="2190750"/>
            <a:ext cx="6217920" cy="52216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3DBDACB-5A70-A246-560C-631BBCA194D0}"/>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6" name="Footer Placeholder 5">
            <a:extLst>
              <a:ext uri="{FF2B5EF4-FFF2-40B4-BE49-F238E27FC236}">
                <a16:creationId xmlns:a16="http://schemas.microsoft.com/office/drawing/2014/main" id="{7870E80B-5EEE-4BF4-C442-6C71B39870C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AAC6A7-587D-90D0-F58D-BC34A9681F9A}"/>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1700795837"/>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53744-E7FC-2EBD-87A4-971513F5741F}"/>
              </a:ext>
            </a:extLst>
          </p:cNvPr>
          <p:cNvSpPr>
            <a:spLocks noGrp="1"/>
          </p:cNvSpPr>
          <p:nvPr>
            <p:ph type="title"/>
          </p:nvPr>
        </p:nvSpPr>
        <p:spPr>
          <a:xfrm>
            <a:off x="1007746" y="438150"/>
            <a:ext cx="12618720" cy="1590676"/>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DA6290-EB66-DF02-B40D-114AF7BB9AD7}"/>
              </a:ext>
            </a:extLst>
          </p:cNvPr>
          <p:cNvSpPr>
            <a:spLocks noGrp="1"/>
          </p:cNvSpPr>
          <p:nvPr>
            <p:ph type="body" idx="1"/>
          </p:nvPr>
        </p:nvSpPr>
        <p:spPr>
          <a:xfrm>
            <a:off x="1007746" y="2017396"/>
            <a:ext cx="6189344"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4" name="Content Placeholder 3">
            <a:extLst>
              <a:ext uri="{FF2B5EF4-FFF2-40B4-BE49-F238E27FC236}">
                <a16:creationId xmlns:a16="http://schemas.microsoft.com/office/drawing/2014/main" id="{EC5DD8BB-5711-B135-2519-54E71AD61C23}"/>
              </a:ext>
            </a:extLst>
          </p:cNvPr>
          <p:cNvSpPr>
            <a:spLocks noGrp="1"/>
          </p:cNvSpPr>
          <p:nvPr>
            <p:ph sz="half" idx="2"/>
          </p:nvPr>
        </p:nvSpPr>
        <p:spPr>
          <a:xfrm>
            <a:off x="1007746" y="3006090"/>
            <a:ext cx="6189344"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7905D48-9A3E-FCAE-3E8D-6B4A647283EF}"/>
              </a:ext>
            </a:extLst>
          </p:cNvPr>
          <p:cNvSpPr>
            <a:spLocks noGrp="1"/>
          </p:cNvSpPr>
          <p:nvPr>
            <p:ph type="body" sz="quarter" idx="3"/>
          </p:nvPr>
        </p:nvSpPr>
        <p:spPr>
          <a:xfrm>
            <a:off x="7406640" y="2017396"/>
            <a:ext cx="6219826" cy="988694"/>
          </a:xfrm>
        </p:spPr>
        <p:txBody>
          <a:bodyPr anchor="b"/>
          <a:lstStyle>
            <a:lvl1pPr marL="0" indent="0">
              <a:buNone/>
              <a:defRPr sz="2880" b="1"/>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en-US"/>
              <a:t>Click to edit Master text styles</a:t>
            </a:r>
          </a:p>
        </p:txBody>
      </p:sp>
      <p:sp>
        <p:nvSpPr>
          <p:cNvPr id="6" name="Content Placeholder 5">
            <a:extLst>
              <a:ext uri="{FF2B5EF4-FFF2-40B4-BE49-F238E27FC236}">
                <a16:creationId xmlns:a16="http://schemas.microsoft.com/office/drawing/2014/main" id="{82DF10AA-9725-57F4-FA41-F14CB61522CF}"/>
              </a:ext>
            </a:extLst>
          </p:cNvPr>
          <p:cNvSpPr>
            <a:spLocks noGrp="1"/>
          </p:cNvSpPr>
          <p:nvPr>
            <p:ph sz="quarter" idx="4"/>
          </p:nvPr>
        </p:nvSpPr>
        <p:spPr>
          <a:xfrm>
            <a:off x="7406640" y="3006090"/>
            <a:ext cx="6219826" cy="442150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E967BFC-4ED4-93C8-6C24-598B90FF4258}"/>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8" name="Footer Placeholder 7">
            <a:extLst>
              <a:ext uri="{FF2B5EF4-FFF2-40B4-BE49-F238E27FC236}">
                <a16:creationId xmlns:a16="http://schemas.microsoft.com/office/drawing/2014/main" id="{0B338850-5FB9-7FF6-A567-559B2BD3CD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91BFC0-4F7D-4FFA-58A7-3272DCBE3276}"/>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5593128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63EEA-6B41-68DF-CED4-3718A07D0AD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83DA2F-5EF0-2858-C3EC-1F441055B145}"/>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4" name="Footer Placeholder 3">
            <a:extLst>
              <a:ext uri="{FF2B5EF4-FFF2-40B4-BE49-F238E27FC236}">
                <a16:creationId xmlns:a16="http://schemas.microsoft.com/office/drawing/2014/main" id="{ED7E7B44-913D-0D49-1D53-11F6437DC1F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B3EF055-43FA-7A78-D5C5-4C61CA4931AC}"/>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178603388"/>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39AB855-D494-E60A-76F5-E33B4F3D4778}"/>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3" name="Footer Placeholder 2">
            <a:extLst>
              <a:ext uri="{FF2B5EF4-FFF2-40B4-BE49-F238E27FC236}">
                <a16:creationId xmlns:a16="http://schemas.microsoft.com/office/drawing/2014/main" id="{C744E010-BB75-A6A8-D2B1-30BF0C90874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AF59CF-05A4-FEC6-429D-EDCE24B77007}"/>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3627534436"/>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0FAC9-1A60-9636-75E7-FA88060E3A5B}"/>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Content Placeholder 2">
            <a:extLst>
              <a:ext uri="{FF2B5EF4-FFF2-40B4-BE49-F238E27FC236}">
                <a16:creationId xmlns:a16="http://schemas.microsoft.com/office/drawing/2014/main" id="{E5C8CFD8-B945-FDAF-C459-A42ACE4DC9A0}"/>
              </a:ext>
            </a:extLst>
          </p:cNvPr>
          <p:cNvSpPr>
            <a:spLocks noGrp="1"/>
          </p:cNvSpPr>
          <p:nvPr>
            <p:ph idx="1"/>
          </p:nvPr>
        </p:nvSpPr>
        <p:spPr>
          <a:xfrm>
            <a:off x="6219826" y="1184911"/>
            <a:ext cx="7406640" cy="5848350"/>
          </a:xfrm>
        </p:spPr>
        <p:txBody>
          <a:bodyPr/>
          <a:lstStyle>
            <a:lvl1pPr>
              <a:defRPr sz="3840"/>
            </a:lvl1pPr>
            <a:lvl2pPr>
              <a:defRPr sz="3360"/>
            </a:lvl2pPr>
            <a:lvl3pPr>
              <a:defRPr sz="2880"/>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DCBED7F-2AD0-95D3-3A87-8B4B48BCF56E}"/>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BC007060-D60E-D091-A1DD-E1FD3C675167}"/>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6" name="Footer Placeholder 5">
            <a:extLst>
              <a:ext uri="{FF2B5EF4-FFF2-40B4-BE49-F238E27FC236}">
                <a16:creationId xmlns:a16="http://schemas.microsoft.com/office/drawing/2014/main" id="{1E172EFF-101B-EA5C-37B0-B905114D99A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8A3D34-2817-4133-0BD3-F25D2525E0FB}"/>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136998962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664921-E943-3480-0700-E988554E0D85}"/>
              </a:ext>
            </a:extLst>
          </p:cNvPr>
          <p:cNvSpPr>
            <a:spLocks noGrp="1"/>
          </p:cNvSpPr>
          <p:nvPr>
            <p:ph type="title"/>
          </p:nvPr>
        </p:nvSpPr>
        <p:spPr>
          <a:xfrm>
            <a:off x="1007746" y="548640"/>
            <a:ext cx="4718684" cy="1920240"/>
          </a:xfrm>
        </p:spPr>
        <p:txBody>
          <a:bodyPr anchor="b"/>
          <a:lstStyle>
            <a:lvl1pPr>
              <a:defRPr sz="3840"/>
            </a:lvl1pPr>
          </a:lstStyle>
          <a:p>
            <a:r>
              <a:rPr lang="en-US"/>
              <a:t>Click to edit Master title style</a:t>
            </a:r>
          </a:p>
        </p:txBody>
      </p:sp>
      <p:sp>
        <p:nvSpPr>
          <p:cNvPr id="3" name="Picture Placeholder 2">
            <a:extLst>
              <a:ext uri="{FF2B5EF4-FFF2-40B4-BE49-F238E27FC236}">
                <a16:creationId xmlns:a16="http://schemas.microsoft.com/office/drawing/2014/main" id="{DF4E253B-192A-64AC-682E-CC602C380A1A}"/>
              </a:ext>
            </a:extLst>
          </p:cNvPr>
          <p:cNvSpPr>
            <a:spLocks noGrp="1"/>
          </p:cNvSpPr>
          <p:nvPr>
            <p:ph type="pic" idx="1"/>
          </p:nvPr>
        </p:nvSpPr>
        <p:spPr>
          <a:xfrm>
            <a:off x="6219826" y="1184911"/>
            <a:ext cx="7406640" cy="5848350"/>
          </a:xfrm>
        </p:spPr>
        <p:txBody>
          <a:bodyPr/>
          <a:lstStyle>
            <a:lvl1pPr marL="0" indent="0">
              <a:buNone/>
              <a:defRPr sz="3840"/>
            </a:lvl1pPr>
            <a:lvl2pPr marL="548640" indent="0">
              <a:buNone/>
              <a:defRPr sz="3360"/>
            </a:lvl2pPr>
            <a:lvl3pPr marL="1097280" indent="0">
              <a:buNone/>
              <a:defRPr sz="2880"/>
            </a:lvl3pPr>
            <a:lvl4pPr marL="1645920" indent="0">
              <a:buNone/>
              <a:defRPr sz="2400"/>
            </a:lvl4pPr>
            <a:lvl5pPr marL="2194560" indent="0">
              <a:buNone/>
              <a:defRPr sz="2400"/>
            </a:lvl5pPr>
            <a:lvl6pPr marL="2743200" indent="0">
              <a:buNone/>
              <a:defRPr sz="2400"/>
            </a:lvl6pPr>
            <a:lvl7pPr marL="3291840" indent="0">
              <a:buNone/>
              <a:defRPr sz="2400"/>
            </a:lvl7pPr>
            <a:lvl8pPr marL="3840480" indent="0">
              <a:buNone/>
              <a:defRPr sz="2400"/>
            </a:lvl8pPr>
            <a:lvl9pPr marL="4389120" indent="0">
              <a:buNone/>
              <a:defRPr sz="2400"/>
            </a:lvl9pPr>
          </a:lstStyle>
          <a:p>
            <a:endParaRPr lang="en-US"/>
          </a:p>
        </p:txBody>
      </p:sp>
      <p:sp>
        <p:nvSpPr>
          <p:cNvPr id="4" name="Text Placeholder 3">
            <a:extLst>
              <a:ext uri="{FF2B5EF4-FFF2-40B4-BE49-F238E27FC236}">
                <a16:creationId xmlns:a16="http://schemas.microsoft.com/office/drawing/2014/main" id="{CC9DB891-2E79-DE20-098A-0FDB07D072AD}"/>
              </a:ext>
            </a:extLst>
          </p:cNvPr>
          <p:cNvSpPr>
            <a:spLocks noGrp="1"/>
          </p:cNvSpPr>
          <p:nvPr>
            <p:ph type="body" sz="half" idx="2"/>
          </p:nvPr>
        </p:nvSpPr>
        <p:spPr>
          <a:xfrm>
            <a:off x="1007746" y="2468880"/>
            <a:ext cx="4718684" cy="4573906"/>
          </a:xfrm>
        </p:spPr>
        <p:txBody>
          <a:bodyPr/>
          <a:lstStyle>
            <a:lvl1pPr marL="0" indent="0">
              <a:buNone/>
              <a:defRPr sz="1920"/>
            </a:lvl1pPr>
            <a:lvl2pPr marL="548640" indent="0">
              <a:buNone/>
              <a:defRPr sz="1680"/>
            </a:lvl2pPr>
            <a:lvl3pPr marL="1097280" indent="0">
              <a:buNone/>
              <a:defRPr sz="1440"/>
            </a:lvl3pPr>
            <a:lvl4pPr marL="1645920" indent="0">
              <a:buNone/>
              <a:defRPr sz="1200"/>
            </a:lvl4pPr>
            <a:lvl5pPr marL="2194560" indent="0">
              <a:buNone/>
              <a:defRPr sz="1200"/>
            </a:lvl5pPr>
            <a:lvl6pPr marL="2743200" indent="0">
              <a:buNone/>
              <a:defRPr sz="1200"/>
            </a:lvl6pPr>
            <a:lvl7pPr marL="3291840" indent="0">
              <a:buNone/>
              <a:defRPr sz="1200"/>
            </a:lvl7pPr>
            <a:lvl8pPr marL="3840480" indent="0">
              <a:buNone/>
              <a:defRPr sz="1200"/>
            </a:lvl8pPr>
            <a:lvl9pPr marL="4389120" indent="0">
              <a:buNone/>
              <a:defRPr sz="1200"/>
            </a:lvl9pPr>
          </a:lstStyle>
          <a:p>
            <a:pPr lvl="0"/>
            <a:r>
              <a:rPr lang="en-US"/>
              <a:t>Click to edit Master text styles</a:t>
            </a:r>
          </a:p>
        </p:txBody>
      </p:sp>
      <p:sp>
        <p:nvSpPr>
          <p:cNvPr id="5" name="Date Placeholder 4">
            <a:extLst>
              <a:ext uri="{FF2B5EF4-FFF2-40B4-BE49-F238E27FC236}">
                <a16:creationId xmlns:a16="http://schemas.microsoft.com/office/drawing/2014/main" id="{A3878ED6-38BC-5210-F5D1-3FD2852164E8}"/>
              </a:ext>
            </a:extLst>
          </p:cNvPr>
          <p:cNvSpPr>
            <a:spLocks noGrp="1"/>
          </p:cNvSpPr>
          <p:nvPr>
            <p:ph type="dt" sz="half" idx="10"/>
          </p:nvPr>
        </p:nvSpPr>
        <p:spPr/>
        <p:txBody>
          <a:bodyPr/>
          <a:lstStyle/>
          <a:p>
            <a:fld id="{2302A3A4-32C5-4C61-BAC6-C10846A45534}" type="datetimeFigureOut">
              <a:rPr lang="en-US" smtClean="0"/>
              <a:t>9/6/2025</a:t>
            </a:fld>
            <a:endParaRPr lang="en-US"/>
          </a:p>
        </p:txBody>
      </p:sp>
      <p:sp>
        <p:nvSpPr>
          <p:cNvPr id="6" name="Footer Placeholder 5">
            <a:extLst>
              <a:ext uri="{FF2B5EF4-FFF2-40B4-BE49-F238E27FC236}">
                <a16:creationId xmlns:a16="http://schemas.microsoft.com/office/drawing/2014/main" id="{7B36952D-A5C8-F5ED-0EFE-EA9D4CFE94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F7ACAC-65E4-4453-361E-37A59246AC5D}"/>
              </a:ext>
            </a:extLst>
          </p:cNvPr>
          <p:cNvSpPr>
            <a:spLocks noGrp="1"/>
          </p:cNvSpPr>
          <p:nvPr>
            <p:ph type="sldNum" sz="quarter" idx="12"/>
          </p:nvPr>
        </p:nvSpPr>
        <p:spPr/>
        <p:txBody>
          <a:bodyPr/>
          <a:lstStyle/>
          <a:p>
            <a:fld id="{6D613A22-24B7-4BE2-9FF6-661109D7D1B8}" type="slidenum">
              <a:rPr lang="en-US" smtClean="0"/>
              <a:t>‹#›</a:t>
            </a:fld>
            <a:endParaRPr lang="en-US"/>
          </a:p>
        </p:txBody>
      </p:sp>
    </p:spTree>
    <p:extLst>
      <p:ext uri="{BB962C8B-B14F-4D97-AF65-F5344CB8AC3E}">
        <p14:creationId xmlns:p14="http://schemas.microsoft.com/office/powerpoint/2010/main" val="2928088625"/>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56410-F6B6-3C59-CE91-F26EEF0D6F5F}"/>
              </a:ext>
            </a:extLst>
          </p:cNvPr>
          <p:cNvSpPr>
            <a:spLocks noGrp="1"/>
          </p:cNvSpPr>
          <p:nvPr>
            <p:ph type="title"/>
          </p:nvPr>
        </p:nvSpPr>
        <p:spPr>
          <a:xfrm>
            <a:off x="1005840" y="438150"/>
            <a:ext cx="12618720" cy="1590676"/>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4CB1D7-BAAA-45FC-102A-A16E35A50FCD}"/>
              </a:ext>
            </a:extLst>
          </p:cNvPr>
          <p:cNvSpPr>
            <a:spLocks noGrp="1"/>
          </p:cNvSpPr>
          <p:nvPr>
            <p:ph type="body" idx="1"/>
          </p:nvPr>
        </p:nvSpPr>
        <p:spPr>
          <a:xfrm>
            <a:off x="1005840" y="2190750"/>
            <a:ext cx="12618720" cy="522160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7A038C-A352-E049-AA40-D3226CFC2E03}"/>
              </a:ext>
            </a:extLst>
          </p:cNvPr>
          <p:cNvSpPr>
            <a:spLocks noGrp="1"/>
          </p:cNvSpPr>
          <p:nvPr>
            <p:ph type="dt" sz="half" idx="2"/>
          </p:nvPr>
        </p:nvSpPr>
        <p:spPr>
          <a:xfrm>
            <a:off x="1005840" y="7627621"/>
            <a:ext cx="3291840" cy="438150"/>
          </a:xfrm>
          <a:prstGeom prst="rect">
            <a:avLst/>
          </a:prstGeom>
        </p:spPr>
        <p:txBody>
          <a:bodyPr vert="horz" lIns="91440" tIns="45720" rIns="91440" bIns="45720" rtlCol="0" anchor="ctr"/>
          <a:lstStyle>
            <a:lvl1pPr algn="l">
              <a:defRPr sz="1440">
                <a:solidFill>
                  <a:schemeClr val="tx1">
                    <a:tint val="75000"/>
                  </a:schemeClr>
                </a:solidFill>
              </a:defRPr>
            </a:lvl1pPr>
          </a:lstStyle>
          <a:p>
            <a:fld id="{2302A3A4-32C5-4C61-BAC6-C10846A45534}" type="datetimeFigureOut">
              <a:rPr lang="en-US" smtClean="0"/>
              <a:t>9/6/2025</a:t>
            </a:fld>
            <a:endParaRPr lang="en-US"/>
          </a:p>
        </p:txBody>
      </p:sp>
      <p:sp>
        <p:nvSpPr>
          <p:cNvPr id="5" name="Footer Placeholder 4">
            <a:extLst>
              <a:ext uri="{FF2B5EF4-FFF2-40B4-BE49-F238E27FC236}">
                <a16:creationId xmlns:a16="http://schemas.microsoft.com/office/drawing/2014/main" id="{0A75D841-F222-1E61-38C8-2773E9539A68}"/>
              </a:ext>
            </a:extLst>
          </p:cNvPr>
          <p:cNvSpPr>
            <a:spLocks noGrp="1"/>
          </p:cNvSpPr>
          <p:nvPr>
            <p:ph type="ftr" sz="quarter" idx="3"/>
          </p:nvPr>
        </p:nvSpPr>
        <p:spPr>
          <a:xfrm>
            <a:off x="4846320" y="7627621"/>
            <a:ext cx="4937760" cy="438150"/>
          </a:xfrm>
          <a:prstGeom prst="rect">
            <a:avLst/>
          </a:prstGeom>
        </p:spPr>
        <p:txBody>
          <a:bodyPr vert="horz" lIns="91440" tIns="45720" rIns="91440" bIns="45720" rtlCol="0" anchor="ctr"/>
          <a:lstStyle>
            <a:lvl1pPr algn="ctr">
              <a:defRPr sz="144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9CE7CEC-3D7D-A879-0BDB-851E44458263}"/>
              </a:ext>
            </a:extLst>
          </p:cNvPr>
          <p:cNvSpPr>
            <a:spLocks noGrp="1"/>
          </p:cNvSpPr>
          <p:nvPr>
            <p:ph type="sldNum" sz="quarter" idx="4"/>
          </p:nvPr>
        </p:nvSpPr>
        <p:spPr>
          <a:xfrm>
            <a:off x="10332720" y="7627621"/>
            <a:ext cx="3291840" cy="438150"/>
          </a:xfrm>
          <a:prstGeom prst="rect">
            <a:avLst/>
          </a:prstGeom>
        </p:spPr>
        <p:txBody>
          <a:bodyPr vert="horz" lIns="91440" tIns="45720" rIns="91440" bIns="45720" rtlCol="0" anchor="ctr"/>
          <a:lstStyle>
            <a:lvl1pPr algn="r">
              <a:defRPr sz="1440">
                <a:solidFill>
                  <a:schemeClr val="tx1">
                    <a:tint val="75000"/>
                  </a:schemeClr>
                </a:solidFill>
              </a:defRPr>
            </a:lvl1pPr>
          </a:lstStyle>
          <a:p>
            <a:fld id="{6D613A22-24B7-4BE2-9FF6-661109D7D1B8}" type="slidenum">
              <a:rPr lang="en-US" smtClean="0"/>
              <a:t>‹#›</a:t>
            </a:fld>
            <a:endParaRPr lang="en-US"/>
          </a:p>
        </p:txBody>
      </p:sp>
    </p:spTree>
    <p:extLst>
      <p:ext uri="{BB962C8B-B14F-4D97-AF65-F5344CB8AC3E}">
        <p14:creationId xmlns:p14="http://schemas.microsoft.com/office/powerpoint/2010/main" val="870703898"/>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Lst>
  <p:hf sldNum="0" hdr="0" ftr="0" dt="0"/>
  <p:txStyles>
    <p:titleStyle>
      <a:lvl1pPr algn="l" defTabSz="1097280" rtl="0" eaLnBrk="1" latinLnBrk="0" hangingPunct="1">
        <a:lnSpc>
          <a:spcPct val="90000"/>
        </a:lnSpc>
        <a:spcBef>
          <a:spcPct val="0"/>
        </a:spcBef>
        <a:buNone/>
        <a:defRPr sz="5280" kern="1200">
          <a:solidFill>
            <a:schemeClr val="tx1"/>
          </a:solidFill>
          <a:latin typeface="+mj-lt"/>
          <a:ea typeface="+mj-ea"/>
          <a:cs typeface="+mj-cs"/>
        </a:defRPr>
      </a:lvl1pPr>
    </p:titleStyle>
    <p:bodyStyle>
      <a:lvl1pPr marL="274320" indent="-274320" algn="l" defTabSz="1097280" rtl="0" eaLnBrk="1" latinLnBrk="0" hangingPunct="1">
        <a:lnSpc>
          <a:spcPct val="90000"/>
        </a:lnSpc>
        <a:spcBef>
          <a:spcPts val="1200"/>
        </a:spcBef>
        <a:buFont typeface="Arial" panose="020B0604020202020204" pitchFamily="34" charset="0"/>
        <a:buChar char="•"/>
        <a:defRPr sz="3360" kern="1200">
          <a:solidFill>
            <a:schemeClr val="tx1"/>
          </a:solidFill>
          <a:latin typeface="+mn-lt"/>
          <a:ea typeface="+mn-ea"/>
          <a:cs typeface="+mn-cs"/>
        </a:defRPr>
      </a:lvl1pPr>
      <a:lvl2pPr marL="822960" indent="-274320" algn="l" defTabSz="1097280" rtl="0" eaLnBrk="1" latinLnBrk="0" hangingPunct="1">
        <a:lnSpc>
          <a:spcPct val="90000"/>
        </a:lnSpc>
        <a:spcBef>
          <a:spcPts val="600"/>
        </a:spcBef>
        <a:buFont typeface="Arial" panose="020B0604020202020204" pitchFamily="34" charset="0"/>
        <a:buChar char="•"/>
        <a:defRPr sz="2880" kern="1200">
          <a:solidFill>
            <a:schemeClr val="tx1"/>
          </a:solidFill>
          <a:latin typeface="+mn-lt"/>
          <a:ea typeface="+mn-ea"/>
          <a:cs typeface="+mn-cs"/>
        </a:defRPr>
      </a:lvl2pPr>
      <a:lvl3pPr marL="1371600" indent="-274320" algn="l" defTabSz="1097280" rtl="0" eaLnBrk="1" latinLnBrk="0" hangingPunct="1">
        <a:lnSpc>
          <a:spcPct val="90000"/>
        </a:lnSpc>
        <a:spcBef>
          <a:spcPts val="600"/>
        </a:spcBef>
        <a:buFont typeface="Arial" panose="020B0604020202020204" pitchFamily="34" charset="0"/>
        <a:buChar char="•"/>
        <a:defRPr sz="2400" kern="1200">
          <a:solidFill>
            <a:schemeClr val="tx1"/>
          </a:solidFill>
          <a:latin typeface="+mn-lt"/>
          <a:ea typeface="+mn-ea"/>
          <a:cs typeface="+mn-cs"/>
        </a:defRPr>
      </a:lvl3pPr>
      <a:lvl4pPr marL="19202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4pPr>
      <a:lvl5pPr marL="246888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5pPr>
      <a:lvl6pPr marL="301752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6pPr>
      <a:lvl7pPr marL="356616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7pPr>
      <a:lvl8pPr marL="411480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8pPr>
      <a:lvl9pPr marL="4663440" indent="-274320" algn="l" defTabSz="1097280" rtl="0" eaLnBrk="1" latinLnBrk="0" hangingPunct="1">
        <a:lnSpc>
          <a:spcPct val="90000"/>
        </a:lnSpc>
        <a:spcBef>
          <a:spcPts val="600"/>
        </a:spcBef>
        <a:buFont typeface="Arial" panose="020B0604020202020204" pitchFamily="34" charset="0"/>
        <a:buChar char="•"/>
        <a:defRPr sz="2160" kern="1200">
          <a:solidFill>
            <a:schemeClr val="tx1"/>
          </a:solidFill>
          <a:latin typeface="+mn-lt"/>
          <a:ea typeface="+mn-ea"/>
          <a:cs typeface="+mn-cs"/>
        </a:defRPr>
      </a:lvl9pPr>
    </p:bodyStyle>
    <p:otherStyle>
      <a:defPPr>
        <a:defRPr lang="en-US"/>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4.xml"/><Relationship Id="rId6" Type="http://schemas.openxmlformats.org/officeDocument/2006/relationships/image" Target="../media/image1.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16.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89" y="1675150"/>
            <a:ext cx="13042821" cy="1302544"/>
          </a:xfrm>
          <a:prstGeom prst="rect">
            <a:avLst/>
          </a:prstGeom>
          <a:noFill/>
          <a:ln/>
        </p:spPr>
        <p:txBody>
          <a:bodyPr wrap="square" lIns="0" tIns="0" rIns="0" bIns="0" rtlCol="0" anchor="t"/>
          <a:lstStyle/>
          <a:p>
            <a:pPr marL="0" indent="0" algn="l">
              <a:lnSpc>
                <a:spcPts val="5100"/>
              </a:lnSpc>
              <a:buNone/>
            </a:pPr>
            <a:r>
              <a:rPr lang="en-US" sz="4000" dirty="0">
                <a:solidFill>
                  <a:srgbClr val="FF0000"/>
                </a:solidFill>
                <a:latin typeface="PT Serif" pitchFamily="34" charset="0"/>
                <a:ea typeface="PT Serif" pitchFamily="34" charset="-122"/>
                <a:cs typeface="PT Serif" pitchFamily="34" charset="-120"/>
              </a:rPr>
              <a:t>DRISTI: </a:t>
            </a:r>
            <a:r>
              <a:rPr lang="en-US" sz="4000" dirty="0">
                <a:solidFill>
                  <a:srgbClr val="020202"/>
                </a:solidFill>
                <a:latin typeface="PT Serif" pitchFamily="34" charset="0"/>
                <a:ea typeface="PT Serif" pitchFamily="34" charset="-122"/>
                <a:cs typeface="PT Serif" pitchFamily="34" charset="-120"/>
              </a:rPr>
              <a:t>Disaster Responsive Intelligent Simulation &amp; Tracking Interface</a:t>
            </a:r>
            <a:endParaRPr lang="en-US" sz="4000" dirty="0"/>
          </a:p>
        </p:txBody>
      </p:sp>
      <p:sp>
        <p:nvSpPr>
          <p:cNvPr id="3" name="Text 1"/>
          <p:cNvSpPr/>
          <p:nvPr/>
        </p:nvSpPr>
        <p:spPr>
          <a:xfrm>
            <a:off x="793789" y="3028057"/>
            <a:ext cx="13042821" cy="317540"/>
          </a:xfrm>
          <a:prstGeom prst="rect">
            <a:avLst/>
          </a:prstGeom>
          <a:noFill/>
          <a:ln/>
        </p:spPr>
        <p:txBody>
          <a:bodyPr wrap="non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An AI-powered solution for proactive disaster management in large-scale events.</a:t>
            </a:r>
            <a:endParaRPr lang="en-US" sz="1600" dirty="0"/>
          </a:p>
        </p:txBody>
      </p:sp>
      <p:sp>
        <p:nvSpPr>
          <p:cNvPr id="4" name="Text 2"/>
          <p:cNvSpPr/>
          <p:nvPr/>
        </p:nvSpPr>
        <p:spPr>
          <a:xfrm>
            <a:off x="5231248" y="3504367"/>
            <a:ext cx="4167902" cy="521017"/>
          </a:xfrm>
          <a:prstGeom prst="rect">
            <a:avLst/>
          </a:prstGeom>
          <a:noFill/>
          <a:ln/>
        </p:spPr>
        <p:txBody>
          <a:bodyPr wrap="none" lIns="0" tIns="0" rIns="0" bIns="0" rtlCol="0" anchor="t"/>
          <a:lstStyle/>
          <a:p>
            <a:pPr marL="0" indent="0" algn="ctr">
              <a:lnSpc>
                <a:spcPts val="4100"/>
              </a:lnSpc>
              <a:buNone/>
            </a:pPr>
            <a:r>
              <a:rPr lang="en-US" sz="3200" dirty="0">
                <a:solidFill>
                  <a:srgbClr val="020202"/>
                </a:solidFill>
                <a:latin typeface="PT Serif" pitchFamily="34" charset="0"/>
                <a:ea typeface="PT Serif" pitchFamily="34" charset="-122"/>
                <a:cs typeface="PT Serif" pitchFamily="34" charset="-120"/>
              </a:rPr>
              <a:t>Team Introduction</a:t>
            </a:r>
            <a:endParaRPr lang="en-US" sz="3200" dirty="0"/>
          </a:p>
        </p:txBody>
      </p:sp>
      <p:sp>
        <p:nvSpPr>
          <p:cNvPr id="5" name="Text 3"/>
          <p:cNvSpPr/>
          <p:nvPr/>
        </p:nvSpPr>
        <p:spPr>
          <a:xfrm>
            <a:off x="793789" y="4323040"/>
            <a:ext cx="13042821" cy="952619"/>
          </a:xfrm>
          <a:prstGeom prst="rect">
            <a:avLst/>
          </a:prstGeom>
          <a:noFill/>
          <a:ln/>
        </p:spPr>
        <p:txBody>
          <a:bodyPr wrap="square" lIns="0" tIns="0" rIns="0" bIns="0" rtlCol="0" anchor="t"/>
          <a:lstStyle/>
          <a:p>
            <a:pPr marL="0" indent="0" algn="ctr">
              <a:lnSpc>
                <a:spcPts val="2500"/>
              </a:lnSpc>
              <a:buNone/>
            </a:pPr>
            <a:r>
              <a:rPr lang="en-US" sz="1600" b="1" dirty="0">
                <a:solidFill>
                  <a:srgbClr val="383838"/>
                </a:solidFill>
                <a:latin typeface="DM Sans" pitchFamily="34" charset="0"/>
                <a:ea typeface="DM Sans" pitchFamily="34" charset="-122"/>
                <a:cs typeface="DM Sans" pitchFamily="34" charset="-120"/>
              </a:rPr>
              <a:t>Project:</a:t>
            </a:r>
            <a:r>
              <a:rPr lang="en-US" sz="1600" dirty="0">
                <a:solidFill>
                  <a:srgbClr val="383838"/>
                </a:solidFill>
                <a:latin typeface="DM Sans" pitchFamily="34" charset="0"/>
                <a:ea typeface="DM Sans" pitchFamily="34" charset="-122"/>
                <a:cs typeface="DM Sans" pitchFamily="34" charset="-120"/>
              </a:rPr>
              <a:t> DRISTI (Disaster Responsive Intelligent Simulation &amp; Tracking Interface)</a:t>
            </a:r>
          </a:p>
          <a:p>
            <a:pPr marL="0" indent="0" algn="ctr">
              <a:lnSpc>
                <a:spcPts val="2500"/>
              </a:lnSpc>
              <a:buNone/>
            </a:pPr>
            <a:r>
              <a:rPr lang="en-US" sz="1600" b="1" dirty="0">
                <a:solidFill>
                  <a:srgbClr val="383838"/>
                </a:solidFill>
                <a:latin typeface="DM Sans" pitchFamily="34" charset="0"/>
                <a:ea typeface="DM Sans" pitchFamily="34" charset="-122"/>
                <a:cs typeface="DM Sans" pitchFamily="34" charset="-120"/>
              </a:rPr>
              <a:t>Theme:</a:t>
            </a:r>
            <a:r>
              <a:rPr lang="en-US" sz="1600" dirty="0">
                <a:solidFill>
                  <a:srgbClr val="383838"/>
                </a:solidFill>
                <a:latin typeface="DM Sans" pitchFamily="34" charset="0"/>
                <a:ea typeface="DM Sans" pitchFamily="34" charset="-122"/>
                <a:cs typeface="DM Sans" pitchFamily="34" charset="-120"/>
              </a:rPr>
              <a:t> Disaster &amp; Emergency Preparedness</a:t>
            </a:r>
          </a:p>
          <a:p>
            <a:pPr marL="0" indent="0" algn="ctr">
              <a:lnSpc>
                <a:spcPts val="2500"/>
              </a:lnSpc>
              <a:buNone/>
            </a:pPr>
            <a:r>
              <a:rPr lang="en-US" sz="1600" b="1" dirty="0">
                <a:solidFill>
                  <a:srgbClr val="383838"/>
                </a:solidFill>
                <a:latin typeface="DM Sans" pitchFamily="34" charset="0"/>
                <a:ea typeface="DM Sans" pitchFamily="34" charset="-122"/>
                <a:cs typeface="DM Sans" pitchFamily="34" charset="-120"/>
              </a:rPr>
              <a:t>Registration Number:</a:t>
            </a:r>
            <a:r>
              <a:rPr lang="en-US" sz="1600" dirty="0">
                <a:solidFill>
                  <a:srgbClr val="383838"/>
                </a:solidFill>
                <a:latin typeface="DM Sans" pitchFamily="34" charset="0"/>
                <a:ea typeface="DM Sans" pitchFamily="34" charset="-122"/>
                <a:cs typeface="DM Sans" pitchFamily="34" charset="-120"/>
              </a:rPr>
              <a:t> TH1353</a:t>
            </a:r>
            <a:endParaRPr lang="en-US" sz="1600" dirty="0"/>
          </a:p>
        </p:txBody>
      </p:sp>
      <p:sp>
        <p:nvSpPr>
          <p:cNvPr id="6" name="Text 4"/>
          <p:cNvSpPr/>
          <p:nvPr/>
        </p:nvSpPr>
        <p:spPr>
          <a:xfrm>
            <a:off x="5231248" y="5573316"/>
            <a:ext cx="4167902" cy="521017"/>
          </a:xfrm>
          <a:prstGeom prst="rect">
            <a:avLst/>
          </a:prstGeom>
          <a:noFill/>
          <a:ln/>
        </p:spPr>
        <p:txBody>
          <a:bodyPr wrap="none" lIns="0" tIns="0" rIns="0" bIns="0" rtlCol="0" anchor="t"/>
          <a:lstStyle/>
          <a:p>
            <a:pPr marL="0" indent="0" algn="ctr">
              <a:lnSpc>
                <a:spcPts val="4100"/>
              </a:lnSpc>
              <a:buNone/>
            </a:pPr>
            <a:r>
              <a:rPr lang="en-US" sz="3200" dirty="0">
                <a:solidFill>
                  <a:srgbClr val="020202"/>
                </a:solidFill>
                <a:latin typeface="PT Serif" pitchFamily="34" charset="0"/>
                <a:ea typeface="PT Serif" pitchFamily="34" charset="-122"/>
                <a:cs typeface="PT Serif" pitchFamily="34" charset="-120"/>
              </a:rPr>
              <a:t>Team Members</a:t>
            </a:r>
            <a:endParaRPr lang="en-US" sz="3200" dirty="0"/>
          </a:p>
        </p:txBody>
      </p:sp>
      <p:sp>
        <p:nvSpPr>
          <p:cNvPr id="7" name="Text 5"/>
          <p:cNvSpPr/>
          <p:nvPr/>
        </p:nvSpPr>
        <p:spPr>
          <a:xfrm>
            <a:off x="793789" y="6391989"/>
            <a:ext cx="13042821" cy="952619"/>
          </a:xfrm>
          <a:prstGeom prst="rect">
            <a:avLst/>
          </a:prstGeom>
          <a:noFill/>
          <a:ln/>
        </p:spPr>
        <p:txBody>
          <a:bodyPr wrap="square" lIns="0" tIns="0" rIns="0" bIns="0" rtlCol="0" anchor="t"/>
          <a:lstStyle/>
          <a:p>
            <a:pPr marL="0" indent="0" algn="ctr">
              <a:lnSpc>
                <a:spcPts val="2500"/>
              </a:lnSpc>
              <a:buNone/>
            </a:pPr>
            <a:r>
              <a:rPr lang="en-US" sz="1600" dirty="0">
                <a:solidFill>
                  <a:srgbClr val="383838"/>
                </a:solidFill>
                <a:latin typeface="DM Sans" pitchFamily="34" charset="0"/>
                <a:ea typeface="DM Sans" pitchFamily="34" charset="-122"/>
                <a:cs typeface="DM Sans" pitchFamily="34" charset="-120"/>
              </a:rPr>
              <a:t>Kanav Jeet Singh</a:t>
            </a:r>
          </a:p>
          <a:p>
            <a:pPr marL="0" indent="0" algn="ctr">
              <a:lnSpc>
                <a:spcPts val="2500"/>
              </a:lnSpc>
              <a:buNone/>
            </a:pPr>
            <a:r>
              <a:rPr lang="en-US" sz="1600" dirty="0">
                <a:solidFill>
                  <a:srgbClr val="383838"/>
                </a:solidFill>
                <a:latin typeface="DM Sans" pitchFamily="34" charset="0"/>
                <a:ea typeface="DM Sans" pitchFamily="34" charset="-122"/>
                <a:cs typeface="DM Sans" pitchFamily="34" charset="-120"/>
              </a:rPr>
              <a:t>Rachit Garg</a:t>
            </a:r>
          </a:p>
          <a:p>
            <a:pPr marL="0" indent="0" algn="ctr">
              <a:lnSpc>
                <a:spcPts val="2500"/>
              </a:lnSpc>
              <a:buNone/>
            </a:pPr>
            <a:r>
              <a:rPr lang="en-US" sz="1600" dirty="0">
                <a:solidFill>
                  <a:srgbClr val="383838"/>
                </a:solidFill>
                <a:latin typeface="DM Sans" pitchFamily="34" charset="0"/>
                <a:ea typeface="DM Sans" pitchFamily="34" charset="-122"/>
                <a:cs typeface="DM Sans" pitchFamily="34" charset="-120"/>
              </a:rPr>
              <a:t>Avighna Bhadoriya</a:t>
            </a:r>
            <a:endParaRPr lang="en-US" sz="1600" dirty="0"/>
          </a:p>
        </p:txBody>
      </p:sp>
      <p:pic>
        <p:nvPicPr>
          <p:cNvPr id="8" name="Picture 7">
            <a:extLst>
              <a:ext uri="{FF2B5EF4-FFF2-40B4-BE49-F238E27FC236}">
                <a16:creationId xmlns:a16="http://schemas.microsoft.com/office/drawing/2014/main" id="{652685E0-FC75-4FF5-217C-ECB38ACCEB5C}"/>
              </a:ext>
            </a:extLst>
          </p:cNvPr>
          <p:cNvPicPr>
            <a:picLocks noChangeAspect="1"/>
          </p:cNvPicPr>
          <p:nvPr/>
        </p:nvPicPr>
        <p:blipFill>
          <a:blip r:embed="rId3"/>
          <a:stretch>
            <a:fillRect/>
          </a:stretch>
        </p:blipFill>
        <p:spPr>
          <a:xfrm>
            <a:off x="11378572" y="255092"/>
            <a:ext cx="3007988" cy="121729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012656" y="1146751"/>
            <a:ext cx="2604968" cy="325636"/>
          </a:xfrm>
          <a:prstGeom prst="rect">
            <a:avLst/>
          </a:prstGeom>
          <a:noFill/>
          <a:ln/>
        </p:spPr>
        <p:txBody>
          <a:bodyPr wrap="none" lIns="0" tIns="0" rIns="0" bIns="0" rtlCol="0" anchor="t"/>
          <a:lstStyle/>
          <a:p>
            <a:pPr marL="0" indent="0" algn="ctr">
              <a:lnSpc>
                <a:spcPts val="2550"/>
              </a:lnSpc>
              <a:buNone/>
            </a:pPr>
            <a:r>
              <a:rPr lang="en-US" sz="2000" dirty="0">
                <a:solidFill>
                  <a:srgbClr val="020202"/>
                </a:solidFill>
                <a:latin typeface="PT Serif" pitchFamily="34" charset="0"/>
                <a:ea typeface="PT Serif" pitchFamily="34" charset="-122"/>
                <a:cs typeface="PT Serif" pitchFamily="34" charset="-120"/>
              </a:rPr>
              <a:t>THE CHALLENGE</a:t>
            </a:r>
            <a:endParaRPr lang="en-US" sz="2000" dirty="0"/>
          </a:p>
        </p:txBody>
      </p:sp>
      <p:sp>
        <p:nvSpPr>
          <p:cNvPr id="3" name="Text 1"/>
          <p:cNvSpPr/>
          <p:nvPr/>
        </p:nvSpPr>
        <p:spPr>
          <a:xfrm>
            <a:off x="1758434" y="1783794"/>
            <a:ext cx="11113532" cy="651272"/>
          </a:xfrm>
          <a:prstGeom prst="rect">
            <a:avLst/>
          </a:prstGeom>
          <a:noFill/>
          <a:ln/>
        </p:spPr>
        <p:txBody>
          <a:bodyPr wrap="none" lIns="0" tIns="0" rIns="0" bIns="0" rtlCol="0" anchor="t"/>
          <a:lstStyle/>
          <a:p>
            <a:pPr marL="0" indent="0" algn="ctr">
              <a:lnSpc>
                <a:spcPts val="5100"/>
              </a:lnSpc>
              <a:buNone/>
            </a:pPr>
            <a:r>
              <a:rPr lang="en-US" sz="4000" dirty="0">
                <a:solidFill>
                  <a:srgbClr val="FF0000"/>
                </a:solidFill>
                <a:latin typeface="PT Serif" pitchFamily="34" charset="0"/>
                <a:ea typeface="PT Serif" pitchFamily="34" charset="-122"/>
                <a:cs typeface="PT Serif" pitchFamily="34" charset="-120"/>
              </a:rPr>
              <a:t>Problem Statement</a:t>
            </a:r>
            <a:endParaRPr lang="en-US" sz="4000" dirty="0"/>
          </a:p>
        </p:txBody>
      </p:sp>
      <p:sp>
        <p:nvSpPr>
          <p:cNvPr id="4" name="Text 2"/>
          <p:cNvSpPr/>
          <p:nvPr/>
        </p:nvSpPr>
        <p:spPr>
          <a:xfrm>
            <a:off x="793790" y="2911316"/>
            <a:ext cx="6279356" cy="1270159"/>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In dynamic, large-scale public gatherings like the Simhastha Kumbh Mela, a single incident can rapidly spiral into a crisis. Traditional, static emergency response systems are fundamentally ill-equipped for such complex environments.</a:t>
            </a:r>
            <a:endParaRPr lang="en-US" sz="1600" dirty="0"/>
          </a:p>
        </p:txBody>
      </p:sp>
      <p:sp>
        <p:nvSpPr>
          <p:cNvPr id="5" name="Text 3"/>
          <p:cNvSpPr/>
          <p:nvPr/>
        </p:nvSpPr>
        <p:spPr>
          <a:xfrm>
            <a:off x="793790" y="4360069"/>
            <a:ext cx="6279356" cy="317540"/>
          </a:xfrm>
          <a:prstGeom prst="rect">
            <a:avLst/>
          </a:prstGeom>
          <a:noFill/>
          <a:ln/>
        </p:spPr>
        <p:txBody>
          <a:bodyPr wrap="non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These systems often rely on:</a:t>
            </a:r>
            <a:endParaRPr lang="en-US" sz="1600" dirty="0"/>
          </a:p>
        </p:txBody>
      </p:sp>
      <p:sp>
        <p:nvSpPr>
          <p:cNvPr id="6" name="Text 4"/>
          <p:cNvSpPr/>
          <p:nvPr/>
        </p:nvSpPr>
        <p:spPr>
          <a:xfrm>
            <a:off x="793790" y="4856202"/>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600" dirty="0">
                <a:solidFill>
                  <a:srgbClr val="383838"/>
                </a:solidFill>
                <a:latin typeface="DM Sans" pitchFamily="34" charset="0"/>
                <a:ea typeface="DM Sans" pitchFamily="34" charset="-122"/>
                <a:cs typeface="DM Sans" pitchFamily="34" charset="-120"/>
              </a:rPr>
              <a:t>Manual reporting, which is inherently slow and prone to inaccuracies.</a:t>
            </a:r>
            <a:endParaRPr lang="en-US" sz="1600" dirty="0"/>
          </a:p>
        </p:txBody>
      </p:sp>
      <p:sp>
        <p:nvSpPr>
          <p:cNvPr id="7" name="Text 5"/>
          <p:cNvSpPr/>
          <p:nvPr/>
        </p:nvSpPr>
        <p:spPr>
          <a:xfrm>
            <a:off x="793790" y="5560695"/>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600" dirty="0">
                <a:solidFill>
                  <a:srgbClr val="383838"/>
                </a:solidFill>
                <a:latin typeface="DM Sans" pitchFamily="34" charset="0"/>
                <a:ea typeface="DM Sans" pitchFamily="34" charset="-122"/>
                <a:cs typeface="DM Sans" pitchFamily="34" charset="-120"/>
              </a:rPr>
              <a:t>Lack of real-time data, preventing adaptive, on-the-spot decision-making.</a:t>
            </a:r>
            <a:endParaRPr lang="en-US" sz="1600" dirty="0"/>
          </a:p>
        </p:txBody>
      </p:sp>
      <p:sp>
        <p:nvSpPr>
          <p:cNvPr id="8" name="Text 6"/>
          <p:cNvSpPr/>
          <p:nvPr/>
        </p:nvSpPr>
        <p:spPr>
          <a:xfrm>
            <a:off x="793790" y="6265188"/>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600" dirty="0">
                <a:solidFill>
                  <a:srgbClr val="383838"/>
                </a:solidFill>
                <a:latin typeface="DM Sans" pitchFamily="34" charset="0"/>
                <a:ea typeface="DM Sans" pitchFamily="34" charset="-122"/>
                <a:cs typeface="DM Sans" pitchFamily="34" charset="-120"/>
              </a:rPr>
              <a:t>Poor communication channels between disparate agencies and the public, leading to confusion and delayed actions.</a:t>
            </a:r>
            <a:endParaRPr lang="en-US" sz="1600" dirty="0"/>
          </a:p>
        </p:txBody>
      </p:sp>
      <p:sp>
        <p:nvSpPr>
          <p:cNvPr id="9" name="Text 7"/>
          <p:cNvSpPr/>
          <p:nvPr/>
        </p:nvSpPr>
        <p:spPr>
          <a:xfrm>
            <a:off x="7862530" y="2955965"/>
            <a:ext cx="5981700" cy="952619"/>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"The core problem is the inability to intelligently and rapidly react to evolving, real-time conditions, leading to a breakdown of order, increased chaos, and a higher casualty count."</a:t>
            </a:r>
            <a:endParaRPr lang="en-US" sz="1600" dirty="0"/>
          </a:p>
        </p:txBody>
      </p:sp>
      <p:sp>
        <p:nvSpPr>
          <p:cNvPr id="10" name="Shape 8"/>
          <p:cNvSpPr/>
          <p:nvPr/>
        </p:nvSpPr>
        <p:spPr>
          <a:xfrm>
            <a:off x="7564874" y="2955965"/>
            <a:ext cx="22860" cy="952619"/>
          </a:xfrm>
          <a:prstGeom prst="rect">
            <a:avLst/>
          </a:prstGeom>
          <a:solidFill>
            <a:srgbClr val="E04F00"/>
          </a:solidFill>
          <a:ln/>
        </p:spPr>
      </p:sp>
      <p:sp>
        <p:nvSpPr>
          <p:cNvPr id="11" name="Text 9"/>
          <p:cNvSpPr/>
          <p:nvPr/>
        </p:nvSpPr>
        <p:spPr>
          <a:xfrm>
            <a:off x="7564874" y="4131826"/>
            <a:ext cx="6279356" cy="1270159"/>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This critical gap results in delayed responses, mismanaged resources, and ultimately, preventable tragedies. Our aim is to bridge this gap, transforming reactive chaos into proactive, intelligent control.</a:t>
            </a:r>
            <a:endParaRPr lang="en-US" sz="1600" dirty="0"/>
          </a:p>
        </p:txBody>
      </p:sp>
      <p:pic>
        <p:nvPicPr>
          <p:cNvPr id="13" name="Picture 12">
            <a:extLst>
              <a:ext uri="{FF2B5EF4-FFF2-40B4-BE49-F238E27FC236}">
                <a16:creationId xmlns:a16="http://schemas.microsoft.com/office/drawing/2014/main" id="{1320F9B3-923D-21B6-4787-162B3EFFCEC8}"/>
              </a:ext>
            </a:extLst>
          </p:cNvPr>
          <p:cNvPicPr>
            <a:picLocks noChangeAspect="1"/>
          </p:cNvPicPr>
          <p:nvPr/>
        </p:nvPicPr>
        <p:blipFill>
          <a:blip r:embed="rId3"/>
          <a:stretch>
            <a:fillRect/>
          </a:stretch>
        </p:blipFill>
        <p:spPr>
          <a:xfrm>
            <a:off x="11378572" y="255092"/>
            <a:ext cx="3007988" cy="121729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52986" y="428270"/>
            <a:ext cx="2112050" cy="263962"/>
          </a:xfrm>
          <a:prstGeom prst="rect">
            <a:avLst/>
          </a:prstGeom>
          <a:noFill/>
          <a:ln/>
        </p:spPr>
        <p:txBody>
          <a:bodyPr wrap="none" lIns="0" tIns="0" rIns="0" bIns="0" rtlCol="0" anchor="t"/>
          <a:lstStyle/>
          <a:p>
            <a:pPr marL="0" indent="0" algn="ctr">
              <a:lnSpc>
                <a:spcPts val="2050"/>
              </a:lnSpc>
              <a:buNone/>
            </a:pPr>
            <a:r>
              <a:rPr lang="en-US" sz="2000" dirty="0">
                <a:solidFill>
                  <a:srgbClr val="020202"/>
                </a:solidFill>
                <a:latin typeface="PT Serif" pitchFamily="34" charset="0"/>
                <a:ea typeface="PT Serif" pitchFamily="34" charset="-122"/>
                <a:cs typeface="PT Serif" pitchFamily="34" charset="-120"/>
              </a:rPr>
              <a:t>OUR SOLUTION</a:t>
            </a:r>
            <a:endParaRPr lang="en-US" sz="2000" dirty="0"/>
          </a:p>
        </p:txBody>
      </p:sp>
      <p:sp>
        <p:nvSpPr>
          <p:cNvPr id="3" name="Text 1"/>
          <p:cNvSpPr/>
          <p:nvPr/>
        </p:nvSpPr>
        <p:spPr>
          <a:xfrm>
            <a:off x="643652" y="953334"/>
            <a:ext cx="13212604" cy="528042"/>
          </a:xfrm>
          <a:prstGeom prst="rect">
            <a:avLst/>
          </a:prstGeom>
          <a:noFill/>
          <a:ln/>
        </p:spPr>
        <p:txBody>
          <a:bodyPr wrap="none" lIns="0" tIns="0" rIns="0" bIns="0" rtlCol="0" anchor="t"/>
          <a:lstStyle/>
          <a:p>
            <a:pPr marL="0" indent="0">
              <a:lnSpc>
                <a:spcPts val="4150"/>
              </a:lnSpc>
              <a:buNone/>
            </a:pPr>
            <a:r>
              <a:rPr lang="en-US" sz="4000" dirty="0">
                <a:solidFill>
                  <a:srgbClr val="FF0000"/>
                </a:solidFill>
                <a:latin typeface="PT Serif" pitchFamily="34" charset="0"/>
                <a:ea typeface="PT Serif" pitchFamily="34" charset="-122"/>
                <a:cs typeface="PT Serif" pitchFamily="34" charset="-120"/>
              </a:rPr>
              <a:t>DRISTI: </a:t>
            </a:r>
            <a:r>
              <a:rPr lang="en-US" sz="4000" dirty="0">
                <a:solidFill>
                  <a:srgbClr val="020202"/>
                </a:solidFill>
                <a:latin typeface="PT Serif" pitchFamily="34" charset="0"/>
                <a:ea typeface="PT Serif" pitchFamily="34" charset="-122"/>
                <a:cs typeface="PT Serif" pitchFamily="34" charset="-120"/>
              </a:rPr>
              <a:t>An AI-Powered Ecosystem for </a:t>
            </a:r>
          </a:p>
          <a:p>
            <a:pPr marL="0" indent="0">
              <a:lnSpc>
                <a:spcPts val="4150"/>
              </a:lnSpc>
              <a:buNone/>
            </a:pPr>
            <a:r>
              <a:rPr lang="en-US" sz="4000" dirty="0">
                <a:solidFill>
                  <a:srgbClr val="020202"/>
                </a:solidFill>
                <a:latin typeface="PT Serif" pitchFamily="34" charset="0"/>
                <a:ea typeface="PT Serif" pitchFamily="34" charset="-122"/>
                <a:cs typeface="PT Serif" pitchFamily="34" charset="-120"/>
              </a:rPr>
              <a:t>Proactive Disaster </a:t>
            </a:r>
          </a:p>
          <a:p>
            <a:pPr marL="0" indent="0">
              <a:lnSpc>
                <a:spcPts val="4150"/>
              </a:lnSpc>
              <a:buNone/>
            </a:pPr>
            <a:r>
              <a:rPr lang="en-US" sz="4000" dirty="0">
                <a:solidFill>
                  <a:srgbClr val="020202"/>
                </a:solidFill>
                <a:latin typeface="PT Serif" pitchFamily="34" charset="0"/>
                <a:ea typeface="PT Serif" pitchFamily="34" charset="-122"/>
                <a:cs typeface="PT Serif" pitchFamily="34" charset="-120"/>
              </a:rPr>
              <a:t>Management</a:t>
            </a:r>
            <a:endParaRPr lang="en-US" sz="4000" dirty="0"/>
          </a:p>
        </p:txBody>
      </p:sp>
      <p:sp>
        <p:nvSpPr>
          <p:cNvPr id="4" name="Text 2"/>
          <p:cNvSpPr/>
          <p:nvPr/>
        </p:nvSpPr>
        <p:spPr>
          <a:xfrm>
            <a:off x="643652" y="2638903"/>
            <a:ext cx="13343096" cy="515064"/>
          </a:xfrm>
          <a:prstGeom prst="rect">
            <a:avLst/>
          </a:prstGeom>
          <a:noFill/>
          <a:ln/>
        </p:spPr>
        <p:txBody>
          <a:bodyPr wrap="square" lIns="0" tIns="0" rIns="0" bIns="0" rtlCol="0" anchor="t"/>
          <a:lstStyle/>
          <a:p>
            <a:pPr marL="0" indent="0" algn="l">
              <a:lnSpc>
                <a:spcPts val="2000"/>
              </a:lnSpc>
              <a:buNone/>
            </a:pPr>
            <a:r>
              <a:rPr lang="en-US" sz="1600" dirty="0">
                <a:solidFill>
                  <a:srgbClr val="383838"/>
                </a:solidFill>
                <a:latin typeface="DM Sans" pitchFamily="34" charset="0"/>
                <a:ea typeface="DM Sans" pitchFamily="34" charset="-122"/>
                <a:cs typeface="DM Sans" pitchFamily="34" charset="-120"/>
              </a:rPr>
              <a:t>We propose an AI-powered ecosystem that utilizes </a:t>
            </a:r>
            <a:r>
              <a:rPr lang="en-US" sz="1600" b="1" dirty="0">
                <a:solidFill>
                  <a:srgbClr val="383838"/>
                </a:solidFill>
                <a:latin typeface="DM Sans" pitchFamily="34" charset="0"/>
                <a:ea typeface="DM Sans" pitchFamily="34" charset="-122"/>
                <a:cs typeface="DM Sans" pitchFamily="34" charset="-120"/>
              </a:rPr>
              <a:t>reinforcement learning</a:t>
            </a:r>
            <a:r>
              <a:rPr lang="en-US" sz="1600" dirty="0">
                <a:solidFill>
                  <a:srgbClr val="383838"/>
                </a:solidFill>
                <a:latin typeface="DM Sans" pitchFamily="34" charset="0"/>
                <a:ea typeface="DM Sans" pitchFamily="34" charset="-122"/>
                <a:cs typeface="DM Sans" pitchFamily="34" charset="-120"/>
              </a:rPr>
              <a:t> to not just react to, but actively </a:t>
            </a:r>
            <a:r>
              <a:rPr lang="en-US" sz="1600" b="1" dirty="0">
                <a:solidFill>
                  <a:srgbClr val="383838"/>
                </a:solidFill>
                <a:latin typeface="DM Sans" pitchFamily="34" charset="0"/>
                <a:ea typeface="DM Sans" pitchFamily="34" charset="-122"/>
                <a:cs typeface="DM Sans" pitchFamily="34" charset="-120"/>
              </a:rPr>
              <a:t>prevent and mitigate disaster scenarios</a:t>
            </a:r>
            <a:r>
              <a:rPr lang="en-US" sz="1600" dirty="0">
                <a:solidFill>
                  <a:srgbClr val="383838"/>
                </a:solidFill>
                <a:latin typeface="DM Sans" pitchFamily="34" charset="0"/>
                <a:ea typeface="DM Sans" pitchFamily="34" charset="-122"/>
                <a:cs typeface="DM Sans" pitchFamily="34" charset="-120"/>
              </a:rPr>
              <a:t>. Our system is designed to simulate, predict, and optimize emergency responses for complex events such as crowd stampedes, fires, and mass medical emergencies.</a:t>
            </a:r>
            <a:endParaRPr lang="en-US" sz="1600" dirty="0"/>
          </a:p>
        </p:txBody>
      </p:sp>
      <p:grpSp>
        <p:nvGrpSpPr>
          <p:cNvPr id="18" name="Group 17">
            <a:extLst>
              <a:ext uri="{FF2B5EF4-FFF2-40B4-BE49-F238E27FC236}">
                <a16:creationId xmlns:a16="http://schemas.microsoft.com/office/drawing/2014/main" id="{2CDD5E80-B73F-FC1B-CC84-59FE909E46A4}"/>
              </a:ext>
            </a:extLst>
          </p:cNvPr>
          <p:cNvGrpSpPr/>
          <p:nvPr/>
        </p:nvGrpSpPr>
        <p:grpSpPr>
          <a:xfrm>
            <a:off x="643652" y="3565925"/>
            <a:ext cx="13343096" cy="3165939"/>
            <a:chOff x="643652" y="3863877"/>
            <a:chExt cx="13343096" cy="3165939"/>
          </a:xfrm>
        </p:grpSpPr>
        <p:pic>
          <p:nvPicPr>
            <p:cNvPr id="5" name="Image 0" descr="preencoded.png"/>
            <p:cNvPicPr>
              <a:picLocks noChangeAspect="1"/>
            </p:cNvPicPr>
            <p:nvPr/>
          </p:nvPicPr>
          <p:blipFill>
            <a:blip r:embed="rId3"/>
            <a:stretch>
              <a:fillRect/>
            </a:stretch>
          </p:blipFill>
          <p:spPr>
            <a:xfrm>
              <a:off x="643652" y="3863877"/>
              <a:ext cx="804505" cy="965478"/>
            </a:xfrm>
            <a:prstGeom prst="rect">
              <a:avLst/>
            </a:prstGeom>
          </p:spPr>
        </p:pic>
        <p:sp>
          <p:nvSpPr>
            <p:cNvPr id="6" name="Text 3"/>
            <p:cNvSpPr/>
            <p:nvPr/>
          </p:nvSpPr>
          <p:spPr>
            <a:xfrm>
              <a:off x="1609011" y="4024731"/>
              <a:ext cx="2647593" cy="263962"/>
            </a:xfrm>
            <a:prstGeom prst="rect">
              <a:avLst/>
            </a:prstGeom>
            <a:noFill/>
            <a:ln/>
          </p:spPr>
          <p:txBody>
            <a:bodyPr wrap="none" lIns="0" tIns="0" rIns="0" bIns="0" rtlCol="0" anchor="t"/>
            <a:lstStyle/>
            <a:p>
              <a:pPr marL="0" indent="0" algn="l">
                <a:lnSpc>
                  <a:spcPts val="2050"/>
                </a:lnSpc>
                <a:buNone/>
              </a:pPr>
              <a:r>
                <a:rPr lang="en-US" sz="1600" dirty="0">
                  <a:solidFill>
                    <a:srgbClr val="383838"/>
                  </a:solidFill>
                  <a:latin typeface="PT Serif" pitchFamily="34" charset="0"/>
                  <a:ea typeface="PT Serif" pitchFamily="34" charset="-122"/>
                  <a:cs typeface="PT Serif" pitchFamily="34" charset="-120"/>
                </a:rPr>
                <a:t>1. Real-time Data Collection</a:t>
              </a:r>
              <a:endParaRPr lang="en-US" sz="1600" dirty="0"/>
            </a:p>
          </p:txBody>
        </p:sp>
        <p:sp>
          <p:nvSpPr>
            <p:cNvPr id="7" name="Text 4"/>
            <p:cNvSpPr/>
            <p:nvPr/>
          </p:nvSpPr>
          <p:spPr>
            <a:xfrm>
              <a:off x="1609011" y="4385133"/>
              <a:ext cx="12377737" cy="257532"/>
            </a:xfrm>
            <a:prstGeom prst="rect">
              <a:avLst/>
            </a:prstGeom>
            <a:noFill/>
            <a:ln/>
          </p:spPr>
          <p:txBody>
            <a:bodyPr wrap="none" lIns="0" tIns="0" rIns="0" bIns="0" rtlCol="0" anchor="t"/>
            <a:lstStyle/>
            <a:p>
              <a:pPr marL="0" indent="0" algn="l">
                <a:lnSpc>
                  <a:spcPts val="2000"/>
                </a:lnSpc>
                <a:buNone/>
              </a:pPr>
              <a:r>
                <a:rPr lang="en-US" sz="1600" dirty="0">
                  <a:solidFill>
                    <a:srgbClr val="383838"/>
                  </a:solidFill>
                  <a:latin typeface="DM Sans" pitchFamily="34" charset="0"/>
                  <a:ea typeface="DM Sans" pitchFamily="34" charset="-122"/>
                  <a:cs typeface="DM Sans" pitchFamily="34" charset="-120"/>
                </a:rPr>
                <a:t>DRISTI detects potential hazards using computer vision (YOLOv8) on CCTV feeds and various sensors (thermal, flame).</a:t>
              </a:r>
              <a:endParaRPr lang="en-US" sz="1600" dirty="0"/>
            </a:p>
          </p:txBody>
        </p:sp>
        <p:pic>
          <p:nvPicPr>
            <p:cNvPr id="8" name="Image 1" descr="preencoded.png"/>
            <p:cNvPicPr>
              <a:picLocks noChangeAspect="1"/>
            </p:cNvPicPr>
            <p:nvPr/>
          </p:nvPicPr>
          <p:blipFill>
            <a:blip r:embed="rId4"/>
            <a:stretch>
              <a:fillRect/>
            </a:stretch>
          </p:blipFill>
          <p:spPr>
            <a:xfrm>
              <a:off x="643652" y="4734048"/>
              <a:ext cx="804505" cy="1197173"/>
            </a:xfrm>
            <a:prstGeom prst="rect">
              <a:avLst/>
            </a:prstGeom>
          </p:spPr>
        </p:pic>
        <p:sp>
          <p:nvSpPr>
            <p:cNvPr id="9" name="Text 5"/>
            <p:cNvSpPr/>
            <p:nvPr/>
          </p:nvSpPr>
          <p:spPr>
            <a:xfrm>
              <a:off x="1609011" y="4894903"/>
              <a:ext cx="2369582" cy="263962"/>
            </a:xfrm>
            <a:prstGeom prst="rect">
              <a:avLst/>
            </a:prstGeom>
            <a:noFill/>
            <a:ln/>
          </p:spPr>
          <p:txBody>
            <a:bodyPr wrap="none" lIns="0" tIns="0" rIns="0" bIns="0" rtlCol="0" anchor="t"/>
            <a:lstStyle/>
            <a:p>
              <a:pPr marL="0" indent="0" algn="l">
                <a:lnSpc>
                  <a:spcPts val="2050"/>
                </a:lnSpc>
                <a:buNone/>
              </a:pPr>
              <a:r>
                <a:rPr lang="en-US" sz="1600" dirty="0">
                  <a:solidFill>
                    <a:srgbClr val="383838"/>
                  </a:solidFill>
                  <a:latin typeface="PT Serif" pitchFamily="34" charset="0"/>
                  <a:ea typeface="PT Serif" pitchFamily="34" charset="-122"/>
                  <a:cs typeface="PT Serif" pitchFamily="34" charset="-120"/>
                </a:rPr>
                <a:t>2. Simulation &amp; Learning</a:t>
              </a:r>
              <a:endParaRPr lang="en-US" sz="1600" dirty="0"/>
            </a:p>
          </p:txBody>
        </p:sp>
        <p:sp>
          <p:nvSpPr>
            <p:cNvPr id="10" name="Text 6"/>
            <p:cNvSpPr/>
            <p:nvPr/>
          </p:nvSpPr>
          <p:spPr>
            <a:xfrm>
              <a:off x="1609011" y="5255305"/>
              <a:ext cx="12377737" cy="257532"/>
            </a:xfrm>
            <a:prstGeom prst="rect">
              <a:avLst/>
            </a:prstGeom>
            <a:noFill/>
            <a:ln/>
          </p:spPr>
          <p:txBody>
            <a:bodyPr wrap="none" lIns="0" tIns="0" rIns="0" bIns="0" rtlCol="0" anchor="t"/>
            <a:lstStyle/>
            <a:p>
              <a:pPr marL="0" indent="0" algn="l">
                <a:lnSpc>
                  <a:spcPts val="2000"/>
                </a:lnSpc>
                <a:buNone/>
              </a:pPr>
              <a:r>
                <a:rPr lang="en-US" sz="1600" dirty="0">
                  <a:solidFill>
                    <a:srgbClr val="383838"/>
                  </a:solidFill>
                  <a:latin typeface="DM Sans" pitchFamily="34" charset="0"/>
                  <a:ea typeface="DM Sans" pitchFamily="34" charset="-122"/>
                  <a:cs typeface="DM Sans" pitchFamily="34" charset="-120"/>
                </a:rPr>
                <a:t>Real-time data feeds into a </a:t>
              </a:r>
              <a:r>
                <a:rPr lang="en-US" sz="1600" b="1" dirty="0">
                  <a:solidFill>
                    <a:srgbClr val="383838"/>
                  </a:solidFill>
                  <a:latin typeface="DM Sans" pitchFamily="34" charset="0"/>
                  <a:ea typeface="DM Sans" pitchFamily="34" charset="-122"/>
                  <a:cs typeface="DM Sans" pitchFamily="34" charset="-120"/>
                </a:rPr>
                <a:t>disaster simulation engine</a:t>
              </a:r>
              <a:r>
                <a:rPr lang="en-US" sz="1600" dirty="0">
                  <a:solidFill>
                    <a:srgbClr val="383838"/>
                  </a:solidFill>
                  <a:latin typeface="DM Sans" pitchFamily="34" charset="0"/>
                  <a:ea typeface="DM Sans" pitchFamily="34" charset="-122"/>
                  <a:cs typeface="DM Sans" pitchFamily="34" charset="-120"/>
                </a:rPr>
                <a:t> (Unity/Gymnasium), where the system learns from thousands of scenarios to </a:t>
              </a:r>
            </a:p>
            <a:p>
              <a:pPr marL="0" indent="0" algn="l">
                <a:lnSpc>
                  <a:spcPts val="2000"/>
                </a:lnSpc>
                <a:buNone/>
              </a:pPr>
              <a:r>
                <a:rPr lang="en-US" sz="1600" dirty="0">
                  <a:solidFill>
                    <a:srgbClr val="383838"/>
                  </a:solidFill>
                  <a:latin typeface="DM Sans" pitchFamily="34" charset="0"/>
                  <a:ea typeface="DM Sans" pitchFamily="34" charset="-122"/>
                  <a:cs typeface="DM Sans" pitchFamily="34" charset="-120"/>
                </a:rPr>
                <a:t>understand crisis dynamics.</a:t>
              </a:r>
              <a:endParaRPr lang="en-US" sz="1600" dirty="0"/>
            </a:p>
          </p:txBody>
        </p:sp>
        <p:pic>
          <p:nvPicPr>
            <p:cNvPr id="11" name="Image 2" descr="preencoded.png"/>
            <p:cNvPicPr>
              <a:picLocks noChangeAspect="1"/>
            </p:cNvPicPr>
            <p:nvPr/>
          </p:nvPicPr>
          <p:blipFill>
            <a:blip r:embed="rId5"/>
            <a:stretch>
              <a:fillRect/>
            </a:stretch>
          </p:blipFill>
          <p:spPr>
            <a:xfrm>
              <a:off x="643652" y="5832643"/>
              <a:ext cx="804505" cy="1197173"/>
            </a:xfrm>
            <a:prstGeom prst="rect">
              <a:avLst/>
            </a:prstGeom>
          </p:spPr>
        </p:pic>
        <p:sp>
          <p:nvSpPr>
            <p:cNvPr id="12" name="Text 7"/>
            <p:cNvSpPr/>
            <p:nvPr/>
          </p:nvSpPr>
          <p:spPr>
            <a:xfrm>
              <a:off x="1609011" y="5993496"/>
              <a:ext cx="3078480" cy="263962"/>
            </a:xfrm>
            <a:prstGeom prst="rect">
              <a:avLst/>
            </a:prstGeom>
            <a:noFill/>
            <a:ln/>
          </p:spPr>
          <p:txBody>
            <a:bodyPr wrap="none" lIns="0" tIns="0" rIns="0" bIns="0" rtlCol="0" anchor="t"/>
            <a:lstStyle/>
            <a:p>
              <a:pPr marL="0" indent="0" algn="l">
                <a:lnSpc>
                  <a:spcPts val="2050"/>
                </a:lnSpc>
                <a:buNone/>
              </a:pPr>
              <a:r>
                <a:rPr lang="en-US" sz="1600" dirty="0">
                  <a:solidFill>
                    <a:srgbClr val="383838"/>
                  </a:solidFill>
                  <a:latin typeface="PT Serif" pitchFamily="34" charset="0"/>
                  <a:ea typeface="PT Serif" pitchFamily="34" charset="-122"/>
                  <a:cs typeface="PT Serif" pitchFamily="34" charset="-120"/>
                </a:rPr>
                <a:t>3. Autonomous Decision-Making</a:t>
              </a:r>
              <a:endParaRPr lang="en-US" sz="1600" dirty="0"/>
            </a:p>
          </p:txBody>
        </p:sp>
        <p:sp>
          <p:nvSpPr>
            <p:cNvPr id="13" name="Text 8"/>
            <p:cNvSpPr/>
            <p:nvPr/>
          </p:nvSpPr>
          <p:spPr>
            <a:xfrm>
              <a:off x="1609011" y="6353899"/>
              <a:ext cx="12377737" cy="515064"/>
            </a:xfrm>
            <a:prstGeom prst="rect">
              <a:avLst/>
            </a:prstGeom>
            <a:noFill/>
            <a:ln/>
          </p:spPr>
          <p:txBody>
            <a:bodyPr wrap="square" lIns="0" tIns="0" rIns="0" bIns="0" rtlCol="0" anchor="t"/>
            <a:lstStyle/>
            <a:p>
              <a:pPr marL="0" indent="0" algn="l">
                <a:lnSpc>
                  <a:spcPts val="2000"/>
                </a:lnSpc>
                <a:buNone/>
              </a:pPr>
              <a:r>
                <a:rPr lang="en-US" sz="1600" dirty="0">
                  <a:solidFill>
                    <a:srgbClr val="383838"/>
                  </a:solidFill>
                  <a:latin typeface="DM Sans" pitchFamily="34" charset="0"/>
                  <a:ea typeface="DM Sans" pitchFamily="34" charset="-122"/>
                  <a:cs typeface="DM Sans" pitchFamily="34" charset="-120"/>
                </a:rPr>
                <a:t>A trained </a:t>
              </a:r>
              <a:r>
                <a:rPr lang="en-US" sz="1600" b="1" dirty="0">
                  <a:solidFill>
                    <a:srgbClr val="383838"/>
                  </a:solidFill>
                  <a:latin typeface="DM Sans" pitchFamily="34" charset="0"/>
                  <a:ea typeface="DM Sans" pitchFamily="34" charset="-122"/>
                  <a:cs typeface="DM Sans" pitchFamily="34" charset="-120"/>
                </a:rPr>
                <a:t>Reinforcement Learning (RL) agent</a:t>
              </a:r>
              <a:r>
                <a:rPr lang="en-US" sz="1600" dirty="0">
                  <a:solidFill>
                    <a:srgbClr val="383838"/>
                  </a:solidFill>
                  <a:latin typeface="DM Sans" pitchFamily="34" charset="0"/>
                  <a:ea typeface="DM Sans" pitchFamily="34" charset="-122"/>
                  <a:cs typeface="DM Sans" pitchFamily="34" charset="-120"/>
                </a:rPr>
                <a:t> processes simulation data to make dynamic, autonomous decisions in real-time, such as rerouting crowds or dispatching drones.</a:t>
              </a:r>
              <a:endParaRPr lang="en-US" sz="1600" dirty="0"/>
            </a:p>
          </p:txBody>
        </p:sp>
      </p:grpSp>
      <p:pic>
        <p:nvPicPr>
          <p:cNvPr id="32" name="Picture 31">
            <a:extLst>
              <a:ext uri="{FF2B5EF4-FFF2-40B4-BE49-F238E27FC236}">
                <a16:creationId xmlns:a16="http://schemas.microsoft.com/office/drawing/2014/main" id="{60B2DD6C-E708-C641-F020-F453C987A4F7}"/>
              </a:ext>
            </a:extLst>
          </p:cNvPr>
          <p:cNvPicPr>
            <a:picLocks noChangeAspect="1"/>
          </p:cNvPicPr>
          <p:nvPr/>
        </p:nvPicPr>
        <p:blipFill>
          <a:blip r:embed="rId6"/>
          <a:stretch>
            <a:fillRect/>
          </a:stretch>
        </p:blipFill>
        <p:spPr>
          <a:xfrm>
            <a:off x="11378572" y="255092"/>
            <a:ext cx="3007988" cy="1217295"/>
          </a:xfrm>
          <a:prstGeom prst="rect">
            <a:avLst/>
          </a:prstGeom>
        </p:spPr>
      </p:pic>
      <p:grpSp>
        <p:nvGrpSpPr>
          <p:cNvPr id="19" name="Group 18">
            <a:extLst>
              <a:ext uri="{FF2B5EF4-FFF2-40B4-BE49-F238E27FC236}">
                <a16:creationId xmlns:a16="http://schemas.microsoft.com/office/drawing/2014/main" id="{829C16D4-37B1-137D-4343-3AA7EA7690AE}"/>
              </a:ext>
            </a:extLst>
          </p:cNvPr>
          <p:cNvGrpSpPr/>
          <p:nvPr/>
        </p:nvGrpSpPr>
        <p:grpSpPr>
          <a:xfrm>
            <a:off x="643652" y="6671675"/>
            <a:ext cx="13343096" cy="965478"/>
            <a:chOff x="643652" y="5658445"/>
            <a:chExt cx="13343096" cy="965478"/>
          </a:xfrm>
        </p:grpSpPr>
        <p:pic>
          <p:nvPicPr>
            <p:cNvPr id="20" name="Image 3" descr="preencoded.png"/>
            <p:cNvPicPr>
              <a:picLocks noChangeAspect="1"/>
            </p:cNvPicPr>
            <p:nvPr/>
          </p:nvPicPr>
          <p:blipFill>
            <a:blip r:embed="rId7"/>
            <a:stretch>
              <a:fillRect/>
            </a:stretch>
          </p:blipFill>
          <p:spPr>
            <a:xfrm>
              <a:off x="643652" y="5658445"/>
              <a:ext cx="804505" cy="965478"/>
            </a:xfrm>
            <a:prstGeom prst="rect">
              <a:avLst/>
            </a:prstGeom>
          </p:spPr>
        </p:pic>
        <p:sp>
          <p:nvSpPr>
            <p:cNvPr id="21" name="Text 9"/>
            <p:cNvSpPr/>
            <p:nvPr/>
          </p:nvSpPr>
          <p:spPr>
            <a:xfrm>
              <a:off x="1609011" y="5819299"/>
              <a:ext cx="3162895" cy="263962"/>
            </a:xfrm>
            <a:prstGeom prst="rect">
              <a:avLst/>
            </a:prstGeom>
            <a:noFill/>
            <a:ln/>
          </p:spPr>
          <p:txBody>
            <a:bodyPr wrap="none" lIns="0" tIns="0" rIns="0" bIns="0" rtlCol="0" anchor="t"/>
            <a:lstStyle/>
            <a:p>
              <a:pPr marL="0" indent="0" algn="l">
                <a:lnSpc>
                  <a:spcPts val="2050"/>
                </a:lnSpc>
                <a:buNone/>
              </a:pPr>
              <a:r>
                <a:rPr lang="en-US" sz="1650" dirty="0">
                  <a:solidFill>
                    <a:srgbClr val="383838"/>
                  </a:solidFill>
                  <a:latin typeface="PT Serif" pitchFamily="34" charset="0"/>
                  <a:ea typeface="PT Serif" pitchFamily="34" charset="-122"/>
                  <a:cs typeface="PT Serif" pitchFamily="34" charset="-120"/>
                </a:rPr>
                <a:t>4. Multi-Channel Communication</a:t>
              </a:r>
              <a:endParaRPr lang="en-US" sz="1650" dirty="0"/>
            </a:p>
          </p:txBody>
        </p:sp>
        <p:sp>
          <p:nvSpPr>
            <p:cNvPr id="22" name="Text 10"/>
            <p:cNvSpPr/>
            <p:nvPr/>
          </p:nvSpPr>
          <p:spPr>
            <a:xfrm>
              <a:off x="1609011" y="6179701"/>
              <a:ext cx="12377737" cy="257532"/>
            </a:xfrm>
            <a:prstGeom prst="rect">
              <a:avLst/>
            </a:prstGeom>
            <a:noFill/>
            <a:ln/>
          </p:spPr>
          <p:txBody>
            <a:bodyPr wrap="none" lIns="0" tIns="0" rIns="0" bIns="0" rtlCol="0" anchor="t"/>
            <a:lstStyle/>
            <a:p>
              <a:pPr marL="0" indent="0" algn="l">
                <a:lnSpc>
                  <a:spcPts val="2000"/>
                </a:lnSpc>
                <a:buNone/>
              </a:pPr>
              <a:r>
                <a:rPr lang="en-US" sz="1250" dirty="0">
                  <a:solidFill>
                    <a:srgbClr val="383838"/>
                  </a:solidFill>
                  <a:latin typeface="DM Sans" pitchFamily="34" charset="0"/>
                  <a:ea typeface="DM Sans" pitchFamily="34" charset="-122"/>
                  <a:cs typeface="DM Sans" pitchFamily="34" charset="-120"/>
                </a:rPr>
                <a:t>Decisions are communicated to authorities and citizens (via mobile apps, smart speakers) in vernacular languages for immediate, clear understanding.</a:t>
              </a:r>
              <a:endParaRPr lang="en-US" sz="1250" dirty="0"/>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179582" y="774262"/>
            <a:ext cx="2271117" cy="283964"/>
          </a:xfrm>
          <a:prstGeom prst="rect">
            <a:avLst/>
          </a:prstGeom>
          <a:noFill/>
          <a:ln/>
        </p:spPr>
        <p:txBody>
          <a:bodyPr wrap="none" lIns="0" tIns="0" rIns="0" bIns="0" rtlCol="0" anchor="t"/>
          <a:lstStyle/>
          <a:p>
            <a:pPr marL="0" indent="0" algn="ctr">
              <a:lnSpc>
                <a:spcPts val="2200"/>
              </a:lnSpc>
              <a:buNone/>
            </a:pPr>
            <a:r>
              <a:rPr lang="en-US" sz="2000" dirty="0">
                <a:solidFill>
                  <a:srgbClr val="020202"/>
                </a:solidFill>
                <a:latin typeface="PT Serif" pitchFamily="34" charset="0"/>
                <a:ea typeface="PT Serif" pitchFamily="34" charset="-122"/>
                <a:cs typeface="PT Serif" pitchFamily="34" charset="-120"/>
              </a:rPr>
              <a:t>WHY DRISTI?</a:t>
            </a:r>
            <a:endParaRPr lang="en-US" sz="2000" dirty="0"/>
          </a:p>
        </p:txBody>
      </p:sp>
      <p:sp>
        <p:nvSpPr>
          <p:cNvPr id="3" name="Text 1"/>
          <p:cNvSpPr/>
          <p:nvPr/>
        </p:nvSpPr>
        <p:spPr>
          <a:xfrm>
            <a:off x="1204674" y="1455301"/>
            <a:ext cx="12221051" cy="567690"/>
          </a:xfrm>
          <a:prstGeom prst="rect">
            <a:avLst/>
          </a:prstGeom>
          <a:noFill/>
          <a:ln/>
        </p:spPr>
        <p:txBody>
          <a:bodyPr wrap="none" lIns="0" tIns="0" rIns="0" bIns="0" rtlCol="0" anchor="t"/>
          <a:lstStyle/>
          <a:p>
            <a:pPr marL="0" indent="0" algn="ctr">
              <a:lnSpc>
                <a:spcPts val="4450"/>
              </a:lnSpc>
              <a:buNone/>
            </a:pPr>
            <a:r>
              <a:rPr lang="en-US" sz="4000" dirty="0">
                <a:solidFill>
                  <a:srgbClr val="FF0000"/>
                </a:solidFill>
                <a:latin typeface="PT Serif" pitchFamily="34" charset="0"/>
                <a:ea typeface="PT Serif" pitchFamily="34" charset="-122"/>
                <a:cs typeface="PT Serif" pitchFamily="34" charset="-120"/>
              </a:rPr>
              <a:t>Innovation &amp; Uniqueness: </a:t>
            </a:r>
            <a:r>
              <a:rPr lang="en-US" sz="4000" dirty="0">
                <a:solidFill>
                  <a:srgbClr val="020202"/>
                </a:solidFill>
                <a:latin typeface="PT Serif" pitchFamily="34" charset="0"/>
                <a:ea typeface="PT Serif" pitchFamily="34" charset="-122"/>
                <a:cs typeface="PT Serif" pitchFamily="34" charset="-120"/>
              </a:rPr>
              <a:t>Redefining Disaster Preparedness</a:t>
            </a:r>
            <a:endParaRPr lang="en-US" sz="4000" dirty="0"/>
          </a:p>
        </p:txBody>
      </p:sp>
      <p:sp>
        <p:nvSpPr>
          <p:cNvPr id="4" name="Text 2"/>
          <p:cNvSpPr/>
          <p:nvPr/>
        </p:nvSpPr>
        <p:spPr>
          <a:xfrm>
            <a:off x="692110" y="2132409"/>
            <a:ext cx="13246179" cy="276701"/>
          </a:xfrm>
          <a:prstGeom prst="rect">
            <a:avLst/>
          </a:prstGeom>
          <a:noFill/>
          <a:ln/>
        </p:spPr>
        <p:txBody>
          <a:bodyPr wrap="non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DRISTI stands apart from conventional systems through its foundational principles and advanced capabilities:</a:t>
            </a:r>
            <a:endParaRPr lang="en-US" sz="1600" dirty="0"/>
          </a:p>
        </p:txBody>
      </p:sp>
      <p:sp>
        <p:nvSpPr>
          <p:cNvPr id="5" name="Shape 3"/>
          <p:cNvSpPr/>
          <p:nvPr/>
        </p:nvSpPr>
        <p:spPr>
          <a:xfrm>
            <a:off x="692110" y="2517218"/>
            <a:ext cx="4300061" cy="2489479"/>
          </a:xfrm>
          <a:prstGeom prst="roundRect">
            <a:avLst>
              <a:gd name="adj" fmla="val 1200"/>
            </a:avLst>
          </a:prstGeom>
          <a:solidFill>
            <a:srgbClr val="FFFFFF"/>
          </a:solidFill>
          <a:ln w="22860">
            <a:solidFill>
              <a:srgbClr val="D8D4D4"/>
            </a:solidFill>
            <a:prstDash val="solid"/>
          </a:ln>
        </p:spPr>
      </p:sp>
      <p:sp>
        <p:nvSpPr>
          <p:cNvPr id="6" name="Shape 4"/>
          <p:cNvSpPr/>
          <p:nvPr/>
        </p:nvSpPr>
        <p:spPr>
          <a:xfrm>
            <a:off x="692110" y="2517219"/>
            <a:ext cx="91440" cy="2489478"/>
          </a:xfrm>
          <a:prstGeom prst="roundRect">
            <a:avLst>
              <a:gd name="adj" fmla="val 28386"/>
            </a:avLst>
          </a:prstGeom>
          <a:solidFill>
            <a:srgbClr val="E04F00"/>
          </a:solidFill>
          <a:ln/>
        </p:spPr>
      </p:sp>
      <p:sp>
        <p:nvSpPr>
          <p:cNvPr id="7" name="Text 5"/>
          <p:cNvSpPr/>
          <p:nvPr/>
        </p:nvSpPr>
        <p:spPr>
          <a:xfrm>
            <a:off x="979408" y="2799635"/>
            <a:ext cx="3443764" cy="283964"/>
          </a:xfrm>
          <a:prstGeom prst="rect">
            <a:avLst/>
          </a:prstGeom>
          <a:noFill/>
          <a:ln/>
        </p:spPr>
        <p:txBody>
          <a:bodyPr wrap="none" lIns="0" tIns="0" rIns="0" bIns="0" rtlCol="0" anchor="t"/>
          <a:lstStyle/>
          <a:p>
            <a:pPr marL="0" indent="0" algn="l">
              <a:lnSpc>
                <a:spcPts val="2200"/>
              </a:lnSpc>
              <a:buNone/>
            </a:pPr>
            <a:r>
              <a:rPr lang="en-US" b="1" dirty="0">
                <a:solidFill>
                  <a:srgbClr val="383838"/>
                </a:solidFill>
                <a:latin typeface="PT Serif" pitchFamily="34" charset="0"/>
                <a:ea typeface="PT Serif" pitchFamily="34" charset="-122"/>
                <a:cs typeface="PT Serif" pitchFamily="34" charset="-120"/>
              </a:rPr>
              <a:t>Proactive Reinforcement Learning</a:t>
            </a:r>
            <a:endParaRPr lang="en-US" b="1" dirty="0"/>
          </a:p>
        </p:txBody>
      </p:sp>
      <p:sp>
        <p:nvSpPr>
          <p:cNvPr id="8" name="Text 6"/>
          <p:cNvSpPr/>
          <p:nvPr/>
        </p:nvSpPr>
        <p:spPr>
          <a:xfrm>
            <a:off x="979408" y="3187422"/>
            <a:ext cx="3816906" cy="1383506"/>
          </a:xfrm>
          <a:prstGeom prst="rect">
            <a:avLst/>
          </a:prstGeom>
          <a:noFill/>
          <a:ln/>
        </p:spPr>
        <p:txBody>
          <a:bodyPr wrap="squar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Unlike rigid, rule-based systems, our </a:t>
            </a:r>
            <a:r>
              <a:rPr lang="en-US" sz="1600" b="1" dirty="0">
                <a:solidFill>
                  <a:srgbClr val="383838"/>
                </a:solidFill>
                <a:latin typeface="DM Sans" pitchFamily="34" charset="0"/>
                <a:ea typeface="DM Sans" pitchFamily="34" charset="-122"/>
                <a:cs typeface="DM Sans" pitchFamily="34" charset="-120"/>
              </a:rPr>
              <a:t>RL agent</a:t>
            </a:r>
            <a:r>
              <a:rPr lang="en-US" sz="1600" dirty="0">
                <a:solidFill>
                  <a:srgbClr val="383838"/>
                </a:solidFill>
                <a:latin typeface="DM Sans" pitchFamily="34" charset="0"/>
                <a:ea typeface="DM Sans" pitchFamily="34" charset="-122"/>
                <a:cs typeface="DM Sans" pitchFamily="34" charset="-120"/>
              </a:rPr>
              <a:t> learns and adapts dynamically. It identifies optimal paths in fluid environments, enabling intelligent decision-making even for unprecedented scenarios.</a:t>
            </a:r>
            <a:endParaRPr lang="en-US" sz="1600" dirty="0"/>
          </a:p>
        </p:txBody>
      </p:sp>
      <p:sp>
        <p:nvSpPr>
          <p:cNvPr id="9" name="Shape 7"/>
          <p:cNvSpPr/>
          <p:nvPr/>
        </p:nvSpPr>
        <p:spPr>
          <a:xfrm>
            <a:off x="5165169" y="2517218"/>
            <a:ext cx="4300061" cy="2489479"/>
          </a:xfrm>
          <a:prstGeom prst="roundRect">
            <a:avLst>
              <a:gd name="adj" fmla="val 1200"/>
            </a:avLst>
          </a:prstGeom>
          <a:solidFill>
            <a:srgbClr val="FFFFFF"/>
          </a:solidFill>
          <a:ln w="22860">
            <a:solidFill>
              <a:srgbClr val="D8D4D4"/>
            </a:solidFill>
            <a:prstDash val="solid"/>
          </a:ln>
        </p:spPr>
      </p:sp>
      <p:sp>
        <p:nvSpPr>
          <p:cNvPr id="10" name="Shape 8"/>
          <p:cNvSpPr/>
          <p:nvPr/>
        </p:nvSpPr>
        <p:spPr>
          <a:xfrm>
            <a:off x="5165169" y="2517219"/>
            <a:ext cx="91440" cy="2489478"/>
          </a:xfrm>
          <a:prstGeom prst="roundRect">
            <a:avLst>
              <a:gd name="adj" fmla="val 28386"/>
            </a:avLst>
          </a:prstGeom>
          <a:solidFill>
            <a:srgbClr val="E04F00"/>
          </a:solidFill>
          <a:ln/>
        </p:spPr>
      </p:sp>
      <p:sp>
        <p:nvSpPr>
          <p:cNvPr id="11" name="Text 9"/>
          <p:cNvSpPr/>
          <p:nvPr/>
        </p:nvSpPr>
        <p:spPr>
          <a:xfrm>
            <a:off x="5452467" y="2799635"/>
            <a:ext cx="3322320" cy="283964"/>
          </a:xfrm>
          <a:prstGeom prst="rect">
            <a:avLst/>
          </a:prstGeom>
          <a:noFill/>
          <a:ln/>
        </p:spPr>
        <p:txBody>
          <a:bodyPr wrap="none" lIns="0" tIns="0" rIns="0" bIns="0" rtlCol="0" anchor="t"/>
          <a:lstStyle/>
          <a:p>
            <a:pPr marL="0" indent="0" algn="l">
              <a:lnSpc>
                <a:spcPts val="2200"/>
              </a:lnSpc>
              <a:buNone/>
            </a:pPr>
            <a:r>
              <a:rPr lang="en-US" b="1" dirty="0">
                <a:solidFill>
                  <a:srgbClr val="383838"/>
                </a:solidFill>
                <a:latin typeface="PT Serif" pitchFamily="34" charset="0"/>
                <a:ea typeface="PT Serif" pitchFamily="34" charset="-122"/>
                <a:cs typeface="PT Serif" pitchFamily="34" charset="-120"/>
              </a:rPr>
              <a:t>Simulation-Powered Intelligence</a:t>
            </a:r>
            <a:endParaRPr lang="en-US" b="1" dirty="0"/>
          </a:p>
        </p:txBody>
      </p:sp>
      <p:sp>
        <p:nvSpPr>
          <p:cNvPr id="12" name="Text 10"/>
          <p:cNvSpPr/>
          <p:nvPr/>
        </p:nvSpPr>
        <p:spPr>
          <a:xfrm>
            <a:off x="5452467" y="3187422"/>
            <a:ext cx="3816906" cy="1383506"/>
          </a:xfrm>
          <a:prstGeom prst="rect">
            <a:avLst/>
          </a:prstGeom>
          <a:noFill/>
          <a:ln/>
        </p:spPr>
        <p:txBody>
          <a:bodyPr wrap="squar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Our system's intelligence stems from </a:t>
            </a:r>
            <a:r>
              <a:rPr lang="en-US" sz="1600" b="1" dirty="0">
                <a:solidFill>
                  <a:srgbClr val="383838"/>
                </a:solidFill>
                <a:latin typeface="DM Sans" pitchFamily="34" charset="0"/>
                <a:ea typeface="DM Sans" pitchFamily="34" charset="-122"/>
                <a:cs typeface="DM Sans" pitchFamily="34" charset="-120"/>
              </a:rPr>
              <a:t>learning through simulated disasters</a:t>
            </a:r>
            <a:r>
              <a:rPr lang="en-US" sz="1600" dirty="0">
                <a:solidFill>
                  <a:srgbClr val="383838"/>
                </a:solidFill>
                <a:latin typeface="DM Sans" pitchFamily="34" charset="0"/>
                <a:ea typeface="DM Sans" pitchFamily="34" charset="-122"/>
                <a:cs typeface="DM Sans" pitchFamily="34" charset="-120"/>
              </a:rPr>
              <a:t>. This allows for rigorous training on catastrophic events without risking lives, yielding a robust and highly effective solution.</a:t>
            </a:r>
            <a:endParaRPr lang="en-US" sz="1600" dirty="0"/>
          </a:p>
        </p:txBody>
      </p:sp>
      <p:sp>
        <p:nvSpPr>
          <p:cNvPr id="13" name="Shape 11"/>
          <p:cNvSpPr/>
          <p:nvPr/>
        </p:nvSpPr>
        <p:spPr>
          <a:xfrm>
            <a:off x="9638228" y="2517218"/>
            <a:ext cx="4300061" cy="2489479"/>
          </a:xfrm>
          <a:prstGeom prst="roundRect">
            <a:avLst>
              <a:gd name="adj" fmla="val 1200"/>
            </a:avLst>
          </a:prstGeom>
          <a:solidFill>
            <a:srgbClr val="FFFFFF"/>
          </a:solidFill>
          <a:ln w="22860">
            <a:solidFill>
              <a:srgbClr val="D8D4D4"/>
            </a:solidFill>
            <a:prstDash val="solid"/>
          </a:ln>
        </p:spPr>
      </p:sp>
      <p:sp>
        <p:nvSpPr>
          <p:cNvPr id="14" name="Shape 12"/>
          <p:cNvSpPr/>
          <p:nvPr/>
        </p:nvSpPr>
        <p:spPr>
          <a:xfrm>
            <a:off x="9638228" y="2517219"/>
            <a:ext cx="91440" cy="2489478"/>
          </a:xfrm>
          <a:prstGeom prst="roundRect">
            <a:avLst>
              <a:gd name="adj" fmla="val 28386"/>
            </a:avLst>
          </a:prstGeom>
          <a:solidFill>
            <a:srgbClr val="E04F00"/>
          </a:solidFill>
          <a:ln/>
        </p:spPr>
      </p:sp>
      <p:sp>
        <p:nvSpPr>
          <p:cNvPr id="15" name="Text 13"/>
          <p:cNvSpPr/>
          <p:nvPr/>
        </p:nvSpPr>
        <p:spPr>
          <a:xfrm>
            <a:off x="9925526" y="2799635"/>
            <a:ext cx="3529608" cy="283964"/>
          </a:xfrm>
          <a:prstGeom prst="rect">
            <a:avLst/>
          </a:prstGeom>
          <a:noFill/>
          <a:ln/>
        </p:spPr>
        <p:txBody>
          <a:bodyPr wrap="none" lIns="0" tIns="0" rIns="0" bIns="0" rtlCol="0" anchor="t"/>
          <a:lstStyle/>
          <a:p>
            <a:pPr marL="0" indent="0" algn="l">
              <a:lnSpc>
                <a:spcPts val="2200"/>
              </a:lnSpc>
              <a:buNone/>
            </a:pPr>
            <a:r>
              <a:rPr lang="en-US" b="1" dirty="0">
                <a:solidFill>
                  <a:srgbClr val="383838"/>
                </a:solidFill>
                <a:latin typeface="PT Serif" pitchFamily="34" charset="0"/>
                <a:ea typeface="PT Serif" pitchFamily="34" charset="-122"/>
                <a:cs typeface="PT Serif" pitchFamily="34" charset="-120"/>
              </a:rPr>
              <a:t>Automated &amp; Actionable Response</a:t>
            </a:r>
            <a:endParaRPr lang="en-US" b="1" dirty="0"/>
          </a:p>
        </p:txBody>
      </p:sp>
      <p:sp>
        <p:nvSpPr>
          <p:cNvPr id="16" name="Text 14"/>
          <p:cNvSpPr/>
          <p:nvPr/>
        </p:nvSpPr>
        <p:spPr>
          <a:xfrm>
            <a:off x="9925526" y="3187422"/>
            <a:ext cx="3816906" cy="1383506"/>
          </a:xfrm>
          <a:prstGeom prst="rect">
            <a:avLst/>
          </a:prstGeom>
          <a:noFill/>
          <a:ln/>
        </p:spPr>
        <p:txBody>
          <a:bodyPr wrap="squar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DRISTI moves beyond mere alerts to provide </a:t>
            </a:r>
            <a:r>
              <a:rPr lang="en-US" sz="1600" b="1" dirty="0">
                <a:solidFill>
                  <a:srgbClr val="383838"/>
                </a:solidFill>
                <a:latin typeface="DM Sans" pitchFamily="34" charset="0"/>
                <a:ea typeface="DM Sans" pitchFamily="34" charset="-122"/>
                <a:cs typeface="DM Sans" pitchFamily="34" charset="-120"/>
              </a:rPr>
              <a:t>automated decision-making</a:t>
            </a:r>
            <a:r>
              <a:rPr lang="en-US" sz="1600" dirty="0">
                <a:solidFill>
                  <a:srgbClr val="383838"/>
                </a:solidFill>
                <a:latin typeface="DM Sans" pitchFamily="34" charset="0"/>
                <a:ea typeface="DM Sans" pitchFamily="34" charset="-122"/>
                <a:cs typeface="DM Sans" pitchFamily="34" charset="-120"/>
              </a:rPr>
              <a:t>. It instructs first responders on </a:t>
            </a:r>
            <a:r>
              <a:rPr lang="en-US" sz="1600" i="1" dirty="0">
                <a:solidFill>
                  <a:srgbClr val="383838"/>
                </a:solidFill>
                <a:latin typeface="DM Sans" pitchFamily="34" charset="0"/>
                <a:ea typeface="DM Sans" pitchFamily="34" charset="-122"/>
                <a:cs typeface="DM Sans" pitchFamily="34" charset="-120"/>
              </a:rPr>
              <a:t>what to do</a:t>
            </a:r>
            <a:r>
              <a:rPr lang="en-US" sz="1600" dirty="0">
                <a:solidFill>
                  <a:srgbClr val="383838"/>
                </a:solidFill>
                <a:latin typeface="DM Sans" pitchFamily="34" charset="0"/>
                <a:ea typeface="DM Sans" pitchFamily="34" charset="-122"/>
                <a:cs typeface="DM Sans" pitchFamily="34" charset="-120"/>
              </a:rPr>
              <a:t> and </a:t>
            </a:r>
            <a:r>
              <a:rPr lang="en-US" sz="1600" i="1" dirty="0">
                <a:solidFill>
                  <a:srgbClr val="383838"/>
                </a:solidFill>
                <a:latin typeface="DM Sans" pitchFamily="34" charset="0"/>
                <a:ea typeface="DM Sans" pitchFamily="34" charset="-122"/>
                <a:cs typeface="DM Sans" pitchFamily="34" charset="-120"/>
              </a:rPr>
              <a:t>where to go</a:t>
            </a:r>
            <a:r>
              <a:rPr lang="en-US" sz="1600" dirty="0">
                <a:solidFill>
                  <a:srgbClr val="383838"/>
                </a:solidFill>
                <a:latin typeface="DM Sans" pitchFamily="34" charset="0"/>
                <a:ea typeface="DM Sans" pitchFamily="34" charset="-122"/>
                <a:cs typeface="DM Sans" pitchFamily="34" charset="-120"/>
              </a:rPr>
              <a:t>, eliminating critical delays and minimizing human error.</a:t>
            </a:r>
            <a:endParaRPr lang="en-US" sz="1600" dirty="0"/>
          </a:p>
        </p:txBody>
      </p:sp>
      <p:grpSp>
        <p:nvGrpSpPr>
          <p:cNvPr id="36" name="Group 35">
            <a:extLst>
              <a:ext uri="{FF2B5EF4-FFF2-40B4-BE49-F238E27FC236}">
                <a16:creationId xmlns:a16="http://schemas.microsoft.com/office/drawing/2014/main" id="{5708B8A7-2B00-2293-ED98-12B6DB862123}"/>
              </a:ext>
            </a:extLst>
          </p:cNvPr>
          <p:cNvGrpSpPr/>
          <p:nvPr/>
        </p:nvGrpSpPr>
        <p:grpSpPr>
          <a:xfrm>
            <a:off x="692110" y="5175647"/>
            <a:ext cx="8773120" cy="2636758"/>
            <a:chOff x="692110" y="4937046"/>
            <a:chExt cx="8773120" cy="2816304"/>
          </a:xfrm>
        </p:grpSpPr>
        <p:sp>
          <p:nvSpPr>
            <p:cNvPr id="17" name="Shape 15"/>
            <p:cNvSpPr/>
            <p:nvPr/>
          </p:nvSpPr>
          <p:spPr>
            <a:xfrm>
              <a:off x="692110" y="4937046"/>
              <a:ext cx="4300061" cy="2816304"/>
            </a:xfrm>
            <a:prstGeom prst="roundRect">
              <a:avLst>
                <a:gd name="adj" fmla="val 1061"/>
              </a:avLst>
            </a:prstGeom>
            <a:solidFill>
              <a:srgbClr val="FFFFFF"/>
            </a:solidFill>
            <a:ln w="22860">
              <a:solidFill>
                <a:srgbClr val="D8D4D4"/>
              </a:solidFill>
              <a:prstDash val="solid"/>
            </a:ln>
          </p:spPr>
        </p:sp>
        <p:sp>
          <p:nvSpPr>
            <p:cNvPr id="18" name="Shape 16"/>
            <p:cNvSpPr/>
            <p:nvPr/>
          </p:nvSpPr>
          <p:spPr>
            <a:xfrm>
              <a:off x="692110" y="4937046"/>
              <a:ext cx="91440" cy="2816304"/>
            </a:xfrm>
            <a:prstGeom prst="roundRect">
              <a:avLst>
                <a:gd name="adj" fmla="val 28386"/>
              </a:avLst>
            </a:prstGeom>
            <a:solidFill>
              <a:srgbClr val="E04F00"/>
            </a:solidFill>
            <a:ln/>
          </p:spPr>
        </p:sp>
        <p:sp>
          <p:nvSpPr>
            <p:cNvPr id="19" name="Text 17"/>
            <p:cNvSpPr/>
            <p:nvPr/>
          </p:nvSpPr>
          <p:spPr>
            <a:xfrm>
              <a:off x="979408" y="5219461"/>
              <a:ext cx="3816906" cy="567928"/>
            </a:xfrm>
            <a:prstGeom prst="rect">
              <a:avLst/>
            </a:prstGeom>
            <a:noFill/>
            <a:ln/>
          </p:spPr>
          <p:txBody>
            <a:bodyPr wrap="square" lIns="0" tIns="0" rIns="0" bIns="0" rtlCol="0" anchor="t"/>
            <a:lstStyle/>
            <a:p>
              <a:pPr marL="0" indent="0" algn="l">
                <a:lnSpc>
                  <a:spcPts val="2200"/>
                </a:lnSpc>
                <a:buNone/>
              </a:pPr>
              <a:r>
                <a:rPr lang="en-US" b="1" dirty="0">
                  <a:solidFill>
                    <a:srgbClr val="383838"/>
                  </a:solidFill>
                  <a:latin typeface="PT Serif" pitchFamily="34" charset="0"/>
                  <a:ea typeface="PT Serif" pitchFamily="34" charset="-122"/>
                  <a:cs typeface="PT Serif" pitchFamily="34" charset="-120"/>
                </a:rPr>
                <a:t>Localized &amp; Accessible Communication</a:t>
              </a:r>
              <a:endParaRPr lang="en-US" b="1" dirty="0"/>
            </a:p>
          </p:txBody>
        </p:sp>
        <p:sp>
          <p:nvSpPr>
            <p:cNvPr id="20" name="Text 18"/>
            <p:cNvSpPr/>
            <p:nvPr/>
          </p:nvSpPr>
          <p:spPr>
            <a:xfrm>
              <a:off x="979408" y="5891212"/>
              <a:ext cx="3816906" cy="1383506"/>
            </a:xfrm>
            <a:prstGeom prst="rect">
              <a:avLst/>
            </a:prstGeom>
            <a:noFill/>
            <a:ln/>
          </p:spPr>
          <p:txBody>
            <a:bodyPr wrap="squar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By guiding citizens in their </a:t>
              </a:r>
              <a:r>
                <a:rPr lang="en-US" sz="1600" b="1" dirty="0">
                  <a:solidFill>
                    <a:srgbClr val="383838"/>
                  </a:solidFill>
                  <a:latin typeface="DM Sans" pitchFamily="34" charset="0"/>
                  <a:ea typeface="DM Sans" pitchFamily="34" charset="-122"/>
                  <a:cs typeface="DM Sans" pitchFamily="34" charset="-120"/>
                </a:rPr>
                <a:t>local languages</a:t>
              </a:r>
              <a:r>
                <a:rPr lang="en-US" sz="1600" dirty="0">
                  <a:solidFill>
                    <a:srgbClr val="383838"/>
                  </a:solidFill>
                  <a:latin typeface="DM Sans" pitchFamily="34" charset="0"/>
                  <a:ea typeface="DM Sans" pitchFamily="34" charset="-122"/>
                  <a:cs typeface="DM Sans" pitchFamily="34" charset="-120"/>
                </a:rPr>
                <a:t> (via smart speakers at kiosks or mobile devices), our system effectively manages crowd behavior and mitigates panic, ensuring clear instructions reach everyone.</a:t>
              </a:r>
              <a:endParaRPr lang="en-US" sz="1600" dirty="0"/>
            </a:p>
          </p:txBody>
        </p:sp>
        <p:sp>
          <p:nvSpPr>
            <p:cNvPr id="21" name="Shape 19"/>
            <p:cNvSpPr/>
            <p:nvPr/>
          </p:nvSpPr>
          <p:spPr>
            <a:xfrm>
              <a:off x="5165169" y="4937046"/>
              <a:ext cx="4300061" cy="2816304"/>
            </a:xfrm>
            <a:prstGeom prst="roundRect">
              <a:avLst>
                <a:gd name="adj" fmla="val 1061"/>
              </a:avLst>
            </a:prstGeom>
            <a:solidFill>
              <a:srgbClr val="FFFFFF"/>
            </a:solidFill>
            <a:ln w="22860">
              <a:solidFill>
                <a:srgbClr val="D8D4D4"/>
              </a:solidFill>
              <a:prstDash val="solid"/>
            </a:ln>
          </p:spPr>
        </p:sp>
        <p:sp>
          <p:nvSpPr>
            <p:cNvPr id="22" name="Shape 20"/>
            <p:cNvSpPr/>
            <p:nvPr/>
          </p:nvSpPr>
          <p:spPr>
            <a:xfrm>
              <a:off x="5165169" y="4937046"/>
              <a:ext cx="91440" cy="2816304"/>
            </a:xfrm>
            <a:prstGeom prst="roundRect">
              <a:avLst>
                <a:gd name="adj" fmla="val 28386"/>
              </a:avLst>
            </a:prstGeom>
            <a:solidFill>
              <a:srgbClr val="E04F00"/>
            </a:solidFill>
            <a:ln/>
          </p:spPr>
        </p:sp>
        <p:sp>
          <p:nvSpPr>
            <p:cNvPr id="23" name="Text 21"/>
            <p:cNvSpPr/>
            <p:nvPr/>
          </p:nvSpPr>
          <p:spPr>
            <a:xfrm>
              <a:off x="5452467" y="5219461"/>
              <a:ext cx="3182183" cy="283964"/>
            </a:xfrm>
            <a:prstGeom prst="rect">
              <a:avLst/>
            </a:prstGeom>
            <a:noFill/>
            <a:ln/>
          </p:spPr>
          <p:txBody>
            <a:bodyPr wrap="none" lIns="0" tIns="0" rIns="0" bIns="0" rtlCol="0" anchor="t"/>
            <a:lstStyle/>
            <a:p>
              <a:pPr marL="0" indent="0" algn="l">
                <a:lnSpc>
                  <a:spcPts val="2200"/>
                </a:lnSpc>
                <a:buNone/>
              </a:pPr>
              <a:r>
                <a:rPr lang="en-US" b="1" dirty="0">
                  <a:solidFill>
                    <a:srgbClr val="383838"/>
                  </a:solidFill>
                  <a:latin typeface="PT Serif" pitchFamily="34" charset="0"/>
                  <a:ea typeface="PT Serif" pitchFamily="34" charset="-122"/>
                  <a:cs typeface="PT Serif" pitchFamily="34" charset="-120"/>
                </a:rPr>
                <a:t>Dynamic Resource Reallocation</a:t>
              </a:r>
              <a:endParaRPr lang="en-US" b="1" dirty="0"/>
            </a:p>
          </p:txBody>
        </p:sp>
        <p:sp>
          <p:nvSpPr>
            <p:cNvPr id="24" name="Text 22"/>
            <p:cNvSpPr/>
            <p:nvPr/>
          </p:nvSpPr>
          <p:spPr>
            <a:xfrm>
              <a:off x="5452467" y="5607248"/>
              <a:ext cx="3816906" cy="1592324"/>
            </a:xfrm>
            <a:prstGeom prst="rect">
              <a:avLst/>
            </a:prstGeom>
            <a:noFill/>
            <a:ln/>
          </p:spPr>
          <p:txBody>
            <a:bodyPr wrap="square" lIns="0" tIns="0" rIns="0" bIns="0" rtlCol="0" anchor="t"/>
            <a:lstStyle/>
            <a:p>
              <a:pPr marL="0" indent="0" algn="l">
                <a:lnSpc>
                  <a:spcPts val="2150"/>
                </a:lnSpc>
                <a:buNone/>
              </a:pPr>
              <a:r>
                <a:rPr lang="en-US" sz="1600" dirty="0">
                  <a:solidFill>
                    <a:srgbClr val="383838"/>
                  </a:solidFill>
                  <a:latin typeface="DM Sans" pitchFamily="34" charset="0"/>
                  <a:ea typeface="DM Sans" pitchFamily="34" charset="-122"/>
                  <a:cs typeface="DM Sans" pitchFamily="34" charset="-120"/>
                </a:rPr>
                <a:t>The system continuously re-evaluates situations using crowd heatmaps and threat locations to optimally redeploy resources (medical vans, drones), ensuring critical assets are always where they are most needed.</a:t>
              </a:r>
              <a:endParaRPr lang="en-US" sz="1600" dirty="0"/>
            </a:p>
          </p:txBody>
        </p:sp>
      </p:grpSp>
      <p:pic>
        <p:nvPicPr>
          <p:cNvPr id="26" name="Picture 25">
            <a:extLst>
              <a:ext uri="{FF2B5EF4-FFF2-40B4-BE49-F238E27FC236}">
                <a16:creationId xmlns:a16="http://schemas.microsoft.com/office/drawing/2014/main" id="{1A78D072-1428-76EF-77C8-B611A559BCCA}"/>
              </a:ext>
            </a:extLst>
          </p:cNvPr>
          <p:cNvPicPr>
            <a:picLocks noChangeAspect="1"/>
          </p:cNvPicPr>
          <p:nvPr/>
        </p:nvPicPr>
        <p:blipFill>
          <a:blip r:embed="rId3"/>
          <a:stretch>
            <a:fillRect/>
          </a:stretch>
        </p:blipFill>
        <p:spPr>
          <a:xfrm>
            <a:off x="11378572" y="201752"/>
            <a:ext cx="3007988" cy="121729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77F3B17E-6192-E792-56A0-2D9D8024092B}"/>
              </a:ext>
            </a:extLst>
          </p:cNvPr>
          <p:cNvPicPr>
            <a:picLocks noChangeAspect="1"/>
          </p:cNvPicPr>
          <p:nvPr/>
        </p:nvPicPr>
        <p:blipFill>
          <a:blip r:embed="rId3"/>
          <a:srcRect t="11580" b="11569"/>
          <a:stretch>
            <a:fillRect/>
          </a:stretch>
        </p:blipFill>
        <p:spPr>
          <a:xfrm>
            <a:off x="7006528" y="271790"/>
            <a:ext cx="7487377" cy="7685125"/>
          </a:xfrm>
          <a:prstGeom prst="rect">
            <a:avLst/>
          </a:prstGeom>
        </p:spPr>
      </p:pic>
      <p:sp>
        <p:nvSpPr>
          <p:cNvPr id="2" name="Text 0"/>
          <p:cNvSpPr/>
          <p:nvPr/>
        </p:nvSpPr>
        <p:spPr>
          <a:xfrm>
            <a:off x="678656" y="314296"/>
            <a:ext cx="2604968" cy="325636"/>
          </a:xfrm>
          <a:prstGeom prst="rect">
            <a:avLst/>
          </a:prstGeom>
          <a:noFill/>
          <a:ln/>
        </p:spPr>
        <p:txBody>
          <a:bodyPr wrap="none" lIns="0" tIns="0" rIns="0" bIns="0" rtlCol="0" anchor="t"/>
          <a:lstStyle/>
          <a:p>
            <a:pPr marL="0" indent="0" algn="ctr">
              <a:lnSpc>
                <a:spcPts val="2550"/>
              </a:lnSpc>
              <a:buNone/>
            </a:pPr>
            <a:r>
              <a:rPr lang="en-US" sz="2000" dirty="0">
                <a:solidFill>
                  <a:srgbClr val="020202"/>
                </a:solidFill>
                <a:latin typeface="PT Serif" pitchFamily="34" charset="0"/>
                <a:ea typeface="PT Serif" pitchFamily="34" charset="-122"/>
                <a:cs typeface="PT Serif" pitchFamily="34" charset="-120"/>
              </a:rPr>
              <a:t>THE ENGINE ROOM</a:t>
            </a:r>
            <a:endParaRPr lang="en-US" sz="2000" dirty="0"/>
          </a:p>
        </p:txBody>
      </p:sp>
      <p:sp>
        <p:nvSpPr>
          <p:cNvPr id="3" name="Text 1"/>
          <p:cNvSpPr/>
          <p:nvPr/>
        </p:nvSpPr>
        <p:spPr>
          <a:xfrm>
            <a:off x="810490" y="832480"/>
            <a:ext cx="12493943" cy="651272"/>
          </a:xfrm>
          <a:prstGeom prst="rect">
            <a:avLst/>
          </a:prstGeom>
          <a:noFill/>
          <a:ln/>
        </p:spPr>
        <p:txBody>
          <a:bodyPr wrap="none" lIns="0" tIns="0" rIns="0" bIns="0" rtlCol="0" anchor="t"/>
          <a:lstStyle/>
          <a:p>
            <a:pPr marL="0" indent="0">
              <a:lnSpc>
                <a:spcPts val="5100"/>
              </a:lnSpc>
              <a:buNone/>
            </a:pPr>
            <a:r>
              <a:rPr lang="en-US" sz="4000" dirty="0">
                <a:solidFill>
                  <a:srgbClr val="FF0000"/>
                </a:solidFill>
                <a:latin typeface="PT Serif" pitchFamily="34" charset="0"/>
                <a:ea typeface="PT Serif" pitchFamily="34" charset="-122"/>
                <a:cs typeface="PT Serif" pitchFamily="34" charset="-120"/>
              </a:rPr>
              <a:t>Technical Architecture: </a:t>
            </a:r>
          </a:p>
          <a:p>
            <a:pPr marL="0" indent="0">
              <a:lnSpc>
                <a:spcPts val="5100"/>
              </a:lnSpc>
              <a:buNone/>
            </a:pPr>
            <a:r>
              <a:rPr lang="en-US" sz="4000" dirty="0">
                <a:solidFill>
                  <a:srgbClr val="020202"/>
                </a:solidFill>
                <a:latin typeface="PT Serif" pitchFamily="34" charset="0"/>
                <a:ea typeface="PT Serif" pitchFamily="34" charset="-122"/>
                <a:cs typeface="PT Serif" pitchFamily="34" charset="-120"/>
              </a:rPr>
              <a:t>Core Modules &amp; Technologies</a:t>
            </a:r>
            <a:endParaRPr lang="en-US" sz="4000" dirty="0"/>
          </a:p>
        </p:txBody>
      </p:sp>
      <p:grpSp>
        <p:nvGrpSpPr>
          <p:cNvPr id="15" name="Group 14">
            <a:extLst>
              <a:ext uri="{FF2B5EF4-FFF2-40B4-BE49-F238E27FC236}">
                <a16:creationId xmlns:a16="http://schemas.microsoft.com/office/drawing/2014/main" id="{3C468B11-4599-C1E2-906B-B0BE0FA93B0C}"/>
              </a:ext>
            </a:extLst>
          </p:cNvPr>
          <p:cNvGrpSpPr/>
          <p:nvPr/>
        </p:nvGrpSpPr>
        <p:grpSpPr>
          <a:xfrm>
            <a:off x="810490" y="2293486"/>
            <a:ext cx="7640090" cy="3091026"/>
            <a:chOff x="793790" y="2526968"/>
            <a:chExt cx="6279356" cy="3091026"/>
          </a:xfrm>
        </p:grpSpPr>
        <p:sp>
          <p:nvSpPr>
            <p:cNvPr id="4" name="Text 2"/>
            <p:cNvSpPr/>
            <p:nvPr/>
          </p:nvSpPr>
          <p:spPr>
            <a:xfrm>
              <a:off x="793790" y="2526968"/>
              <a:ext cx="3745468" cy="390644"/>
            </a:xfrm>
            <a:prstGeom prst="rect">
              <a:avLst/>
            </a:prstGeom>
            <a:noFill/>
            <a:ln/>
          </p:spPr>
          <p:txBody>
            <a:bodyPr wrap="none" lIns="0" tIns="0" rIns="0" bIns="0" rtlCol="0" anchor="t"/>
            <a:lstStyle/>
            <a:p>
              <a:pPr marL="0" indent="0" algn="l">
                <a:lnSpc>
                  <a:spcPts val="3050"/>
                </a:lnSpc>
                <a:buNone/>
              </a:pPr>
              <a:r>
                <a:rPr lang="en-US" sz="2400" dirty="0">
                  <a:solidFill>
                    <a:srgbClr val="020202"/>
                  </a:solidFill>
                  <a:latin typeface="PT Serif" pitchFamily="34" charset="0"/>
                  <a:ea typeface="PT Serif" pitchFamily="34" charset="-122"/>
                  <a:cs typeface="PT Serif" pitchFamily="34" charset="-120"/>
                </a:rPr>
                <a:t>Crowd &amp; Hazard Detection</a:t>
              </a:r>
              <a:endParaRPr lang="en-US" sz="2400" dirty="0"/>
            </a:p>
          </p:txBody>
        </p:sp>
        <p:sp>
          <p:nvSpPr>
            <p:cNvPr id="5" name="Text 3"/>
            <p:cNvSpPr/>
            <p:nvPr/>
          </p:nvSpPr>
          <p:spPr>
            <a:xfrm>
              <a:off x="793790" y="3042047"/>
              <a:ext cx="6279356" cy="1587698"/>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Vision:</a:t>
              </a:r>
              <a:r>
                <a:rPr lang="en-US" sz="1600" dirty="0">
                  <a:solidFill>
                    <a:srgbClr val="383838"/>
                  </a:solidFill>
                  <a:latin typeface="DM Sans" pitchFamily="34" charset="0"/>
                  <a:ea typeface="DM Sans" pitchFamily="34" charset="-122"/>
                  <a:cs typeface="DM Sans" pitchFamily="34" charset="-120"/>
                </a:rPr>
                <a:t> We leverage </a:t>
              </a:r>
              <a:r>
                <a:rPr lang="en-US" sz="1600" b="1" dirty="0">
                  <a:solidFill>
                    <a:srgbClr val="383838"/>
                  </a:solidFill>
                  <a:latin typeface="DM Sans" pitchFamily="34" charset="0"/>
                  <a:ea typeface="DM Sans" pitchFamily="34" charset="-122"/>
                  <a:cs typeface="DM Sans" pitchFamily="34" charset="-120"/>
                </a:rPr>
                <a:t>YOLOv8 / YOLO NAS</a:t>
              </a:r>
              <a:r>
                <a:rPr lang="en-US" sz="1600" dirty="0">
                  <a:solidFill>
                    <a:srgbClr val="383838"/>
                  </a:solidFill>
                  <a:latin typeface="DM Sans" pitchFamily="34" charset="0"/>
                  <a:ea typeface="DM Sans" pitchFamily="34" charset="-122"/>
                  <a:cs typeface="DM Sans" pitchFamily="34" charset="-120"/>
                </a:rPr>
                <a:t> for rapid and precise object detection. This is critical for identifying individuals, vehicles, and potential hazards from diverse feeds like CCTV and drone footage. </a:t>
              </a:r>
              <a:r>
                <a:rPr lang="en-US" sz="1600" b="1" dirty="0">
                  <a:solidFill>
                    <a:srgbClr val="383838"/>
                  </a:solidFill>
                  <a:latin typeface="DM Sans" pitchFamily="34" charset="0"/>
                  <a:ea typeface="DM Sans" pitchFamily="34" charset="-122"/>
                  <a:cs typeface="DM Sans" pitchFamily="34" charset="-120"/>
                </a:rPr>
                <a:t>OpenCV</a:t>
              </a:r>
              <a:r>
                <a:rPr lang="en-US" sz="1600" dirty="0">
                  <a:solidFill>
                    <a:srgbClr val="383838"/>
                  </a:solidFill>
                  <a:latin typeface="DM Sans" pitchFamily="34" charset="0"/>
                  <a:ea typeface="DM Sans" pitchFamily="34" charset="-122"/>
                  <a:cs typeface="DM Sans" pitchFamily="34" charset="-120"/>
                </a:rPr>
                <a:t> is integral for robust image and video processing.</a:t>
              </a:r>
              <a:endParaRPr lang="en-US" sz="1600" dirty="0"/>
            </a:p>
          </p:txBody>
        </p:sp>
        <p:sp>
          <p:nvSpPr>
            <p:cNvPr id="6" name="Text 4"/>
            <p:cNvSpPr/>
            <p:nvPr/>
          </p:nvSpPr>
          <p:spPr>
            <a:xfrm>
              <a:off x="793790" y="4347835"/>
              <a:ext cx="6279356" cy="127015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Fire Detection:</a:t>
              </a:r>
              <a:r>
                <a:rPr lang="en-US" sz="1600" dirty="0">
                  <a:solidFill>
                    <a:srgbClr val="383838"/>
                  </a:solidFill>
                  <a:latin typeface="DM Sans" pitchFamily="34" charset="0"/>
                  <a:ea typeface="DM Sans" pitchFamily="34" charset="-122"/>
                  <a:cs typeface="DM Sans" pitchFamily="34" charset="-120"/>
                </a:rPr>
                <a:t> Integration with physical sensors such as </a:t>
              </a:r>
              <a:r>
                <a:rPr lang="en-US" sz="1600" b="1" dirty="0">
                  <a:solidFill>
                    <a:srgbClr val="383838"/>
                  </a:solidFill>
                  <a:latin typeface="DM Sans" pitchFamily="34" charset="0"/>
                  <a:ea typeface="DM Sans" pitchFamily="34" charset="-122"/>
                  <a:cs typeface="DM Sans" pitchFamily="34" charset="-120"/>
                </a:rPr>
                <a:t>MQ2</a:t>
              </a:r>
              <a:r>
                <a:rPr lang="en-US" sz="1600" dirty="0">
                  <a:solidFill>
                    <a:srgbClr val="383838"/>
                  </a:solidFill>
                  <a:latin typeface="DM Sans" pitchFamily="34" charset="0"/>
                  <a:ea typeface="DM Sans" pitchFamily="34" charset="-122"/>
                  <a:cs typeface="DM Sans" pitchFamily="34" charset="-120"/>
                </a:rPr>
                <a:t> (for smoke/gas detection) and specialized </a:t>
              </a:r>
              <a:r>
                <a:rPr lang="en-US" sz="1600" b="1" dirty="0">
                  <a:solidFill>
                    <a:srgbClr val="383838"/>
                  </a:solidFill>
                  <a:latin typeface="DM Sans" pitchFamily="34" charset="0"/>
                  <a:ea typeface="DM Sans" pitchFamily="34" charset="-122"/>
                  <a:cs typeface="DM Sans" pitchFamily="34" charset="-120"/>
                </a:rPr>
                <a:t>flame sensors</a:t>
              </a:r>
              <a:r>
                <a:rPr lang="en-US" sz="1600" dirty="0">
                  <a:solidFill>
                    <a:srgbClr val="383838"/>
                  </a:solidFill>
                  <a:latin typeface="DM Sans" pitchFamily="34" charset="0"/>
                  <a:ea typeface="DM Sans" pitchFamily="34" charset="-122"/>
                  <a:cs typeface="DM Sans" pitchFamily="34" charset="-120"/>
                </a:rPr>
                <a:t> enables instant fire identification. This is augmented by a custom-trained </a:t>
              </a:r>
              <a:r>
                <a:rPr lang="en-US" sz="1600" b="1" dirty="0">
                  <a:solidFill>
                    <a:srgbClr val="383838"/>
                  </a:solidFill>
                  <a:latin typeface="DM Sans" pitchFamily="34" charset="0"/>
                  <a:ea typeface="DM Sans" pitchFamily="34" charset="-122"/>
                  <a:cs typeface="DM Sans" pitchFamily="34" charset="-120"/>
                </a:rPr>
                <a:t>thermal ML classifier</a:t>
              </a:r>
              <a:r>
                <a:rPr lang="en-US" sz="1600" dirty="0">
                  <a:solidFill>
                    <a:srgbClr val="383838"/>
                  </a:solidFill>
                  <a:latin typeface="DM Sans" pitchFamily="34" charset="0"/>
                  <a:ea typeface="DM Sans" pitchFamily="34" charset="-122"/>
                  <a:cs typeface="DM Sans" pitchFamily="34" charset="-120"/>
                </a:rPr>
                <a:t>                            for enhanced accuracy.</a:t>
              </a:r>
              <a:endParaRPr lang="en-US" sz="1600" dirty="0"/>
            </a:p>
          </p:txBody>
        </p:sp>
      </p:grpSp>
      <p:grpSp>
        <p:nvGrpSpPr>
          <p:cNvPr id="16" name="Group 15">
            <a:extLst>
              <a:ext uri="{FF2B5EF4-FFF2-40B4-BE49-F238E27FC236}">
                <a16:creationId xmlns:a16="http://schemas.microsoft.com/office/drawing/2014/main" id="{8CF9DFB9-91A1-E7EF-6D8F-3029DED7B515}"/>
              </a:ext>
            </a:extLst>
          </p:cNvPr>
          <p:cNvGrpSpPr/>
          <p:nvPr/>
        </p:nvGrpSpPr>
        <p:grpSpPr>
          <a:xfrm>
            <a:off x="810490" y="5508947"/>
            <a:ext cx="9730264" cy="4851335"/>
            <a:chOff x="7564874" y="2526968"/>
            <a:chExt cx="6279356" cy="4851335"/>
          </a:xfrm>
        </p:grpSpPr>
        <p:sp>
          <p:nvSpPr>
            <p:cNvPr id="7" name="Text 5"/>
            <p:cNvSpPr/>
            <p:nvPr/>
          </p:nvSpPr>
          <p:spPr>
            <a:xfrm>
              <a:off x="7564874" y="2526968"/>
              <a:ext cx="3788926" cy="390644"/>
            </a:xfrm>
            <a:prstGeom prst="rect">
              <a:avLst/>
            </a:prstGeom>
            <a:noFill/>
            <a:ln/>
          </p:spPr>
          <p:txBody>
            <a:bodyPr wrap="none" lIns="0" tIns="0" rIns="0" bIns="0" rtlCol="0" anchor="t"/>
            <a:lstStyle/>
            <a:p>
              <a:pPr marL="0" indent="0" algn="l">
                <a:lnSpc>
                  <a:spcPts val="3050"/>
                </a:lnSpc>
                <a:buNone/>
              </a:pPr>
              <a:r>
                <a:rPr lang="en-US" sz="2400" dirty="0">
                  <a:solidFill>
                    <a:srgbClr val="020202"/>
                  </a:solidFill>
                  <a:latin typeface="PT Serif" pitchFamily="34" charset="0"/>
                  <a:ea typeface="PT Serif" pitchFamily="34" charset="-122"/>
                  <a:cs typeface="PT Serif" pitchFamily="34" charset="-120"/>
                </a:rPr>
                <a:t>Disaster Simulation Engine</a:t>
              </a:r>
              <a:endParaRPr lang="en-US" sz="2400" dirty="0"/>
            </a:p>
          </p:txBody>
        </p:sp>
        <p:sp>
          <p:nvSpPr>
            <p:cNvPr id="8" name="Text 6"/>
            <p:cNvSpPr/>
            <p:nvPr/>
          </p:nvSpPr>
          <p:spPr>
            <a:xfrm>
              <a:off x="7564874" y="3042047"/>
              <a:ext cx="6279356" cy="1587698"/>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Simulations:</a:t>
              </a:r>
              <a:r>
                <a:rPr lang="en-US" sz="1600" dirty="0">
                  <a:solidFill>
                    <a:srgbClr val="383838"/>
                  </a:solidFill>
                  <a:latin typeface="DM Sans" pitchFamily="34" charset="0"/>
                  <a:ea typeface="DM Sans" pitchFamily="34" charset="-122"/>
                  <a:cs typeface="DM Sans" pitchFamily="34" charset="-120"/>
                </a:rPr>
                <a:t> The core learning environment is built on </a:t>
              </a:r>
              <a:r>
                <a:rPr lang="en-US" sz="1600" b="1" dirty="0">
                  <a:solidFill>
                    <a:srgbClr val="383838"/>
                  </a:solidFill>
                  <a:latin typeface="DM Sans" pitchFamily="34" charset="0"/>
                  <a:ea typeface="DM Sans" pitchFamily="34" charset="-122"/>
                  <a:cs typeface="DM Sans" pitchFamily="34" charset="-120"/>
                </a:rPr>
                <a:t>Unity</a:t>
              </a:r>
              <a:r>
                <a:rPr lang="en-US" sz="1600" dirty="0">
                  <a:solidFill>
                    <a:srgbClr val="383838"/>
                  </a:solidFill>
                  <a:latin typeface="DM Sans" pitchFamily="34" charset="0"/>
                  <a:ea typeface="DM Sans" pitchFamily="34" charset="-122"/>
                  <a:cs typeface="DM Sans" pitchFamily="34" charset="-120"/>
                </a:rPr>
                <a:t> or </a:t>
              </a:r>
              <a:r>
                <a:rPr lang="en-US" sz="1600" b="1" dirty="0">
                  <a:solidFill>
                    <a:srgbClr val="383838"/>
                  </a:solidFill>
                  <a:latin typeface="DM Sans" pitchFamily="34" charset="0"/>
                  <a:ea typeface="DM Sans" pitchFamily="34" charset="-122"/>
                  <a:cs typeface="DM Sans" pitchFamily="34" charset="-120"/>
                </a:rPr>
                <a:t>Gymnasium</a:t>
              </a:r>
              <a:r>
                <a:rPr lang="en-US" sz="1600" dirty="0">
                  <a:solidFill>
                    <a:srgbClr val="383838"/>
                  </a:solidFill>
                  <a:latin typeface="DM Sans" pitchFamily="34" charset="0"/>
                  <a:ea typeface="DM Sans" pitchFamily="34" charset="-122"/>
                  <a:cs typeface="DM Sans" pitchFamily="34" charset="-120"/>
                </a:rPr>
                <a:t>. These                      platforms provide a realistic physics engine for modeling complex behaviors, including fire spread, panic dynamics, and optimal ambulance routing in congested environments.</a:t>
              </a:r>
              <a:endParaRPr lang="en-US" sz="1600" dirty="0"/>
            </a:p>
          </p:txBody>
        </p:sp>
        <p:sp>
          <p:nvSpPr>
            <p:cNvPr id="9" name="Text 7"/>
            <p:cNvSpPr/>
            <p:nvPr/>
          </p:nvSpPr>
          <p:spPr>
            <a:xfrm>
              <a:off x="7564874" y="4062234"/>
              <a:ext cx="6279356" cy="95261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Reward Function:</a:t>
              </a:r>
              <a:r>
                <a:rPr lang="en-US" sz="1600" dirty="0">
                  <a:solidFill>
                    <a:srgbClr val="383838"/>
                  </a:solidFill>
                  <a:latin typeface="DM Sans" pitchFamily="34" charset="0"/>
                  <a:ea typeface="DM Sans" pitchFamily="34" charset="-122"/>
                  <a:cs typeface="DM Sans" pitchFamily="34" charset="-120"/>
                </a:rPr>
                <a:t> The Reinforcement Learning agent is trained using a sophisticated reward function designed to incentivize positive outcomes. This function includes:</a:t>
              </a:r>
              <a:endParaRPr lang="en-US" sz="1600" dirty="0"/>
            </a:p>
          </p:txBody>
        </p:sp>
        <p:sp>
          <p:nvSpPr>
            <p:cNvPr id="10" name="Text 8"/>
            <p:cNvSpPr/>
            <p:nvPr/>
          </p:nvSpPr>
          <p:spPr>
            <a:xfrm>
              <a:off x="7564874" y="5721191"/>
              <a:ext cx="6279356" cy="63507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Positive Rewards:</a:t>
              </a:r>
              <a:r>
                <a:rPr lang="en-US" sz="1600" dirty="0">
                  <a:solidFill>
                    <a:srgbClr val="383838"/>
                  </a:solidFill>
                  <a:latin typeface="DM Sans" pitchFamily="34" charset="0"/>
                  <a:ea typeface="DM Sans" pitchFamily="34" charset="-122"/>
                  <a:cs typeface="DM Sans" pitchFamily="34" charset="-120"/>
                </a:rPr>
                <a:t> Rapid and safe evacuation, minimizing panic levels, and maximizing lives saved.</a:t>
              </a:r>
              <a:endParaRPr lang="en-US" sz="1600" dirty="0"/>
            </a:p>
          </p:txBody>
        </p:sp>
        <p:sp>
          <p:nvSpPr>
            <p:cNvPr id="11" name="Text 9"/>
            <p:cNvSpPr/>
            <p:nvPr/>
          </p:nvSpPr>
          <p:spPr>
            <a:xfrm>
              <a:off x="7564874" y="6425684"/>
              <a:ext cx="6279356" cy="95261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Negative Penalties:</a:t>
              </a:r>
              <a:r>
                <a:rPr lang="en-US" sz="1600" dirty="0">
                  <a:solidFill>
                    <a:srgbClr val="383838"/>
                  </a:solidFill>
                  <a:latin typeface="DM Sans" pitchFamily="34" charset="0"/>
                  <a:ea typeface="DM Sans" pitchFamily="34" charset="-122"/>
                  <a:cs typeface="DM Sans" pitchFamily="34" charset="-120"/>
                </a:rPr>
                <a:t> Congestion, increased panic, and casualties. This rigorous framework ensures the agent prioritizes human safety and efficient resource utilization above all else.</a:t>
              </a:r>
              <a:endParaRPr lang="en-US" sz="1600" dirty="0"/>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012656" y="1502450"/>
            <a:ext cx="2604968" cy="325636"/>
          </a:xfrm>
          <a:prstGeom prst="rect">
            <a:avLst/>
          </a:prstGeom>
          <a:noFill/>
          <a:ln/>
        </p:spPr>
        <p:txBody>
          <a:bodyPr wrap="none" lIns="0" tIns="0" rIns="0" bIns="0" rtlCol="0" anchor="t"/>
          <a:lstStyle/>
          <a:p>
            <a:pPr marL="0" indent="0" algn="ctr">
              <a:lnSpc>
                <a:spcPts val="2550"/>
              </a:lnSpc>
              <a:buNone/>
            </a:pPr>
            <a:r>
              <a:rPr lang="en-US" sz="2000" dirty="0">
                <a:solidFill>
                  <a:srgbClr val="020202"/>
                </a:solidFill>
                <a:latin typeface="PT Serif" pitchFamily="34" charset="0"/>
                <a:ea typeface="PT Serif" pitchFamily="34" charset="-122"/>
                <a:cs typeface="PT Serif" pitchFamily="34" charset="-120"/>
              </a:rPr>
              <a:t>DRISTI IN ACTION</a:t>
            </a:r>
            <a:endParaRPr lang="en-US" sz="2000" dirty="0"/>
          </a:p>
        </p:txBody>
      </p:sp>
      <p:sp>
        <p:nvSpPr>
          <p:cNvPr id="3" name="Text 1"/>
          <p:cNvSpPr/>
          <p:nvPr/>
        </p:nvSpPr>
        <p:spPr>
          <a:xfrm>
            <a:off x="1532334" y="2211467"/>
            <a:ext cx="11565612" cy="651272"/>
          </a:xfrm>
          <a:prstGeom prst="rect">
            <a:avLst/>
          </a:prstGeom>
          <a:noFill/>
          <a:ln/>
        </p:spPr>
        <p:txBody>
          <a:bodyPr wrap="none" lIns="0" tIns="0" rIns="0" bIns="0" rtlCol="0" anchor="t"/>
          <a:lstStyle/>
          <a:p>
            <a:pPr marL="0" indent="0" algn="ctr">
              <a:lnSpc>
                <a:spcPts val="5100"/>
              </a:lnSpc>
              <a:buNone/>
            </a:pPr>
            <a:r>
              <a:rPr lang="en-US" sz="4000" dirty="0">
                <a:solidFill>
                  <a:srgbClr val="FF0000"/>
                </a:solidFill>
                <a:latin typeface="PT Serif" pitchFamily="34" charset="0"/>
                <a:ea typeface="PT Serif" pitchFamily="34" charset="-122"/>
                <a:cs typeface="PT Serif" pitchFamily="34" charset="-120"/>
              </a:rPr>
              <a:t>Prototype Demo: </a:t>
            </a:r>
            <a:r>
              <a:rPr lang="en-US" sz="4000" dirty="0">
                <a:solidFill>
                  <a:srgbClr val="020202"/>
                </a:solidFill>
                <a:latin typeface="PT Serif" pitchFamily="34" charset="0"/>
                <a:ea typeface="PT Serif" pitchFamily="34" charset="-122"/>
                <a:cs typeface="PT Serif" pitchFamily="34" charset="-120"/>
              </a:rPr>
              <a:t>Visualizing Intelligent Response</a:t>
            </a:r>
            <a:endParaRPr lang="en-US" sz="4000" dirty="0"/>
          </a:p>
        </p:txBody>
      </p:sp>
      <p:sp>
        <p:nvSpPr>
          <p:cNvPr id="4" name="Shape 2"/>
          <p:cNvSpPr/>
          <p:nvPr/>
        </p:nvSpPr>
        <p:spPr>
          <a:xfrm>
            <a:off x="793790" y="3160395"/>
            <a:ext cx="4215289" cy="3381732"/>
          </a:xfrm>
          <a:prstGeom prst="roundRect">
            <a:avLst>
              <a:gd name="adj" fmla="val 880"/>
            </a:avLst>
          </a:prstGeom>
          <a:solidFill>
            <a:srgbClr val="F2EEEE"/>
          </a:solidFill>
          <a:ln/>
        </p:spPr>
      </p:sp>
      <p:sp>
        <p:nvSpPr>
          <p:cNvPr id="5" name="Text 3"/>
          <p:cNvSpPr/>
          <p:nvPr/>
        </p:nvSpPr>
        <p:spPr>
          <a:xfrm>
            <a:off x="992148" y="3358753"/>
            <a:ext cx="2604968" cy="325636"/>
          </a:xfrm>
          <a:prstGeom prst="rect">
            <a:avLst/>
          </a:prstGeom>
          <a:noFill/>
          <a:ln/>
        </p:spPr>
        <p:txBody>
          <a:bodyPr wrap="none" lIns="0" tIns="0" rIns="0" bIns="0" rtlCol="0" anchor="t"/>
          <a:lstStyle/>
          <a:p>
            <a:pPr marL="0" indent="0" algn="l">
              <a:lnSpc>
                <a:spcPts val="2550"/>
              </a:lnSpc>
              <a:buNone/>
            </a:pPr>
            <a:r>
              <a:rPr lang="en-US" sz="2000" b="1" dirty="0">
                <a:solidFill>
                  <a:srgbClr val="383838"/>
                </a:solidFill>
                <a:latin typeface="PT Serif" pitchFamily="34" charset="0"/>
                <a:ea typeface="PT Serif" pitchFamily="34" charset="-122"/>
                <a:cs typeface="PT Serif" pitchFamily="34" charset="-120"/>
              </a:rPr>
              <a:t>Live Dashboard</a:t>
            </a:r>
            <a:endParaRPr lang="en-US" sz="2000" b="1" dirty="0"/>
          </a:p>
        </p:txBody>
      </p:sp>
      <p:sp>
        <p:nvSpPr>
          <p:cNvPr id="6" name="Text 4"/>
          <p:cNvSpPr/>
          <p:nvPr/>
        </p:nvSpPr>
        <p:spPr>
          <a:xfrm>
            <a:off x="992148" y="3803452"/>
            <a:ext cx="3818573" cy="2540318"/>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The command center for authorities: an interactive map with dynamic crowd density heatmaps, identified hazard locations (with live video feeds), and real-time positions of emergency assets (ambulances, fire trucks, drones). Operators can toggle data layers for a complete situational overview.</a:t>
            </a:r>
            <a:endParaRPr lang="en-US" sz="1600" dirty="0"/>
          </a:p>
        </p:txBody>
      </p:sp>
      <p:sp>
        <p:nvSpPr>
          <p:cNvPr id="7" name="Shape 5"/>
          <p:cNvSpPr/>
          <p:nvPr/>
        </p:nvSpPr>
        <p:spPr>
          <a:xfrm>
            <a:off x="5207437" y="3160395"/>
            <a:ext cx="4215408" cy="3381732"/>
          </a:xfrm>
          <a:prstGeom prst="roundRect">
            <a:avLst>
              <a:gd name="adj" fmla="val 880"/>
            </a:avLst>
          </a:prstGeom>
          <a:solidFill>
            <a:srgbClr val="F2EEEE"/>
          </a:solidFill>
          <a:ln/>
        </p:spPr>
      </p:sp>
      <p:sp>
        <p:nvSpPr>
          <p:cNvPr id="8" name="Text 6"/>
          <p:cNvSpPr/>
          <p:nvPr/>
        </p:nvSpPr>
        <p:spPr>
          <a:xfrm>
            <a:off x="5405795" y="3358753"/>
            <a:ext cx="2604968" cy="325636"/>
          </a:xfrm>
          <a:prstGeom prst="rect">
            <a:avLst/>
          </a:prstGeom>
          <a:noFill/>
          <a:ln/>
        </p:spPr>
        <p:txBody>
          <a:bodyPr wrap="none" lIns="0" tIns="0" rIns="0" bIns="0" rtlCol="0" anchor="t"/>
          <a:lstStyle/>
          <a:p>
            <a:pPr marL="0" indent="0" algn="l">
              <a:lnSpc>
                <a:spcPts val="2550"/>
              </a:lnSpc>
              <a:buNone/>
            </a:pPr>
            <a:r>
              <a:rPr lang="en-US" sz="2000" b="1" dirty="0">
                <a:solidFill>
                  <a:srgbClr val="383838"/>
                </a:solidFill>
                <a:latin typeface="PT Serif" pitchFamily="34" charset="0"/>
                <a:ea typeface="PT Serif" pitchFamily="34" charset="-122"/>
                <a:cs typeface="PT Serif" pitchFamily="34" charset="-120"/>
              </a:rPr>
              <a:t>Citizen App Interface</a:t>
            </a:r>
            <a:endParaRPr lang="en-US" sz="2000" b="1" dirty="0"/>
          </a:p>
        </p:txBody>
      </p:sp>
      <p:sp>
        <p:nvSpPr>
          <p:cNvPr id="9" name="Text 7"/>
          <p:cNvSpPr/>
          <p:nvPr/>
        </p:nvSpPr>
        <p:spPr>
          <a:xfrm>
            <a:off x="5405795" y="3803452"/>
            <a:ext cx="3818692" cy="2222778"/>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Designed for panic situations: displays the safest evacuation route from the user's current location, clear alerts in local languages, and pinpoint locations of nearest medical camps or emergency services. The UI is minimalist for high usability under stress.</a:t>
            </a:r>
            <a:endParaRPr lang="en-US" sz="1600" dirty="0"/>
          </a:p>
        </p:txBody>
      </p:sp>
      <p:sp>
        <p:nvSpPr>
          <p:cNvPr id="10" name="Shape 8"/>
          <p:cNvSpPr/>
          <p:nvPr/>
        </p:nvSpPr>
        <p:spPr>
          <a:xfrm>
            <a:off x="9621203" y="3160395"/>
            <a:ext cx="4215289" cy="3381732"/>
          </a:xfrm>
          <a:prstGeom prst="roundRect">
            <a:avLst>
              <a:gd name="adj" fmla="val 880"/>
            </a:avLst>
          </a:prstGeom>
          <a:solidFill>
            <a:srgbClr val="F2EEEE"/>
          </a:solidFill>
          <a:ln/>
        </p:spPr>
      </p:sp>
      <p:sp>
        <p:nvSpPr>
          <p:cNvPr id="11" name="Text 9"/>
          <p:cNvSpPr/>
          <p:nvPr/>
        </p:nvSpPr>
        <p:spPr>
          <a:xfrm>
            <a:off x="9819561" y="3358753"/>
            <a:ext cx="2861191" cy="325636"/>
          </a:xfrm>
          <a:prstGeom prst="rect">
            <a:avLst/>
          </a:prstGeom>
          <a:noFill/>
          <a:ln/>
        </p:spPr>
        <p:txBody>
          <a:bodyPr wrap="none" lIns="0" tIns="0" rIns="0" bIns="0" rtlCol="0" anchor="t"/>
          <a:lstStyle/>
          <a:p>
            <a:pPr marL="0" indent="0" algn="l">
              <a:lnSpc>
                <a:spcPts val="2550"/>
              </a:lnSpc>
              <a:buNone/>
            </a:pPr>
            <a:r>
              <a:rPr lang="en-US" sz="2000" b="1" dirty="0">
                <a:solidFill>
                  <a:srgbClr val="383838"/>
                </a:solidFill>
                <a:latin typeface="PT Serif" pitchFamily="34" charset="0"/>
                <a:ea typeface="PT Serif" pitchFamily="34" charset="-122"/>
                <a:cs typeface="PT Serif" pitchFamily="34" charset="-120"/>
              </a:rPr>
              <a:t>Simulation Environment</a:t>
            </a:r>
            <a:endParaRPr lang="en-US" sz="2000" b="1" dirty="0"/>
          </a:p>
        </p:txBody>
      </p:sp>
      <p:sp>
        <p:nvSpPr>
          <p:cNvPr id="12" name="Text 10"/>
          <p:cNvSpPr/>
          <p:nvPr/>
        </p:nvSpPr>
        <p:spPr>
          <a:xfrm>
            <a:off x="9819561" y="3803452"/>
            <a:ext cx="3818573" cy="2222778"/>
          </a:xfrm>
          <a:prstGeom prst="rect">
            <a:avLst/>
          </a:prstGeom>
          <a:noFill/>
          <a:ln/>
        </p:spPr>
        <p:txBody>
          <a:bodyPr wrap="square" lIns="0" tIns="0" rIns="0" bIns="0" rtlCol="0" anchor="t"/>
          <a:lstStyle/>
          <a:p>
            <a:pPr marL="0" indent="0" algn="l">
              <a:lnSpc>
                <a:spcPts val="2500"/>
              </a:lnSpc>
              <a:buNone/>
            </a:pPr>
            <a:r>
              <a:rPr lang="en-US" sz="1600" dirty="0">
                <a:solidFill>
                  <a:srgbClr val="383838"/>
                </a:solidFill>
                <a:latin typeface="DM Sans" pitchFamily="34" charset="0"/>
                <a:ea typeface="DM Sans" pitchFamily="34" charset="-122"/>
                <a:cs typeface="DM Sans" pitchFamily="34" charset="-120"/>
              </a:rPr>
              <a:t>The system's brain: a simulated city grid undergoing a disaster (e.g., fire). Shows virtual people reacting, with the RL agent's decisions in action—e.g., a green line for a rerouted evacuation path and a drone icon moving to a search area—demonstrating training and validation.</a:t>
            </a:r>
            <a:endParaRPr lang="en-US" sz="1600" dirty="0"/>
          </a:p>
        </p:txBody>
      </p:sp>
      <p:pic>
        <p:nvPicPr>
          <p:cNvPr id="14" name="Picture 13">
            <a:extLst>
              <a:ext uri="{FF2B5EF4-FFF2-40B4-BE49-F238E27FC236}">
                <a16:creationId xmlns:a16="http://schemas.microsoft.com/office/drawing/2014/main" id="{BC08C8A2-A771-5D70-2059-9B6F5ADDA3F2}"/>
              </a:ext>
            </a:extLst>
          </p:cNvPr>
          <p:cNvPicPr>
            <a:picLocks noChangeAspect="1"/>
          </p:cNvPicPr>
          <p:nvPr/>
        </p:nvPicPr>
        <p:blipFill>
          <a:blip r:embed="rId3"/>
          <a:stretch>
            <a:fillRect/>
          </a:stretch>
        </p:blipFill>
        <p:spPr>
          <a:xfrm>
            <a:off x="11378572" y="255092"/>
            <a:ext cx="3007988" cy="121729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5622012" y="914995"/>
            <a:ext cx="3386376" cy="325636"/>
          </a:xfrm>
          <a:prstGeom prst="rect">
            <a:avLst/>
          </a:prstGeom>
          <a:noFill/>
          <a:ln/>
        </p:spPr>
        <p:txBody>
          <a:bodyPr wrap="none" lIns="0" tIns="0" rIns="0" bIns="0" rtlCol="0" anchor="t"/>
          <a:lstStyle/>
          <a:p>
            <a:pPr marL="0" indent="0" algn="ctr">
              <a:lnSpc>
                <a:spcPts val="2550"/>
              </a:lnSpc>
              <a:buNone/>
            </a:pPr>
            <a:r>
              <a:rPr lang="en-US" sz="2000" dirty="0">
                <a:solidFill>
                  <a:srgbClr val="020202"/>
                </a:solidFill>
                <a:latin typeface="PT Serif" pitchFamily="34" charset="0"/>
                <a:ea typeface="PT Serif" pitchFamily="34" charset="-122"/>
                <a:cs typeface="PT Serif" pitchFamily="34" charset="-120"/>
              </a:rPr>
              <a:t>REAL-WORLD APPLICATION</a:t>
            </a:r>
            <a:endParaRPr lang="en-US" sz="2000" dirty="0"/>
          </a:p>
        </p:txBody>
      </p:sp>
      <p:sp>
        <p:nvSpPr>
          <p:cNvPr id="3" name="Text 1"/>
          <p:cNvSpPr/>
          <p:nvPr/>
        </p:nvSpPr>
        <p:spPr>
          <a:xfrm>
            <a:off x="1721525" y="1658064"/>
            <a:ext cx="11187351" cy="651272"/>
          </a:xfrm>
          <a:prstGeom prst="rect">
            <a:avLst/>
          </a:prstGeom>
          <a:noFill/>
          <a:ln/>
        </p:spPr>
        <p:txBody>
          <a:bodyPr wrap="none" lIns="0" tIns="0" rIns="0" bIns="0" rtlCol="0" anchor="t"/>
          <a:lstStyle/>
          <a:p>
            <a:pPr marL="0" indent="0" algn="ctr">
              <a:lnSpc>
                <a:spcPts val="5100"/>
              </a:lnSpc>
              <a:buNone/>
            </a:pPr>
            <a:r>
              <a:rPr lang="en-US" sz="4000" dirty="0">
                <a:solidFill>
                  <a:srgbClr val="FF0000"/>
                </a:solidFill>
                <a:latin typeface="PT Serif" pitchFamily="34" charset="0"/>
                <a:ea typeface="PT Serif" pitchFamily="34" charset="-122"/>
                <a:cs typeface="PT Serif" pitchFamily="34" charset="-120"/>
              </a:rPr>
              <a:t>Impact &amp; Use Cases: </a:t>
            </a:r>
            <a:r>
              <a:rPr lang="en-US" sz="4000" dirty="0">
                <a:solidFill>
                  <a:srgbClr val="020202"/>
                </a:solidFill>
                <a:latin typeface="PT Serif" pitchFamily="34" charset="0"/>
                <a:ea typeface="PT Serif" pitchFamily="34" charset="-122"/>
                <a:cs typeface="PT Serif" pitchFamily="34" charset="-120"/>
              </a:rPr>
              <a:t>Transforming Public Safety</a:t>
            </a:r>
            <a:endParaRPr lang="en-US" sz="4000" dirty="0"/>
          </a:p>
        </p:txBody>
      </p:sp>
      <p:sp>
        <p:nvSpPr>
          <p:cNvPr id="4" name="Text 2"/>
          <p:cNvSpPr/>
          <p:nvPr/>
        </p:nvSpPr>
        <p:spPr>
          <a:xfrm>
            <a:off x="793790" y="2805351"/>
            <a:ext cx="3309580" cy="390644"/>
          </a:xfrm>
          <a:prstGeom prst="rect">
            <a:avLst/>
          </a:prstGeom>
          <a:noFill/>
          <a:ln/>
        </p:spPr>
        <p:txBody>
          <a:bodyPr wrap="none" lIns="0" tIns="0" rIns="0" bIns="0" rtlCol="0" anchor="t"/>
          <a:lstStyle/>
          <a:p>
            <a:pPr marL="0" indent="0" algn="l">
              <a:lnSpc>
                <a:spcPts val="3050"/>
              </a:lnSpc>
              <a:buNone/>
            </a:pPr>
            <a:r>
              <a:rPr lang="en-US" sz="2400" dirty="0">
                <a:solidFill>
                  <a:srgbClr val="020202"/>
                </a:solidFill>
                <a:latin typeface="PT Serif" pitchFamily="34" charset="0"/>
                <a:ea typeface="PT Serif" pitchFamily="34" charset="-122"/>
                <a:cs typeface="PT Serif" pitchFamily="34" charset="-120"/>
              </a:rPr>
              <a:t>Who Benefits and How?</a:t>
            </a:r>
            <a:endParaRPr lang="en-US" sz="2400" dirty="0"/>
          </a:p>
        </p:txBody>
      </p:sp>
      <p:sp>
        <p:nvSpPr>
          <p:cNvPr id="5" name="Text 3"/>
          <p:cNvSpPr/>
          <p:nvPr/>
        </p:nvSpPr>
        <p:spPr>
          <a:xfrm>
            <a:off x="793790" y="3394353"/>
            <a:ext cx="6279356" cy="1587698"/>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Authorities &amp; First Responders:</a:t>
            </a:r>
            <a:r>
              <a:rPr lang="en-US" sz="1600" dirty="0">
                <a:solidFill>
                  <a:srgbClr val="383838"/>
                </a:solidFill>
                <a:latin typeface="DM Sans" pitchFamily="34" charset="0"/>
                <a:ea typeface="DM Sans" pitchFamily="34" charset="-122"/>
                <a:cs typeface="DM Sans" pitchFamily="34" charset="-120"/>
              </a:rPr>
              <a:t> Empowered with proactive decision-making. DRISTI optimizes </a:t>
            </a:r>
            <a:r>
              <a:rPr lang="en-US" sz="1600" b="1" dirty="0">
                <a:solidFill>
                  <a:srgbClr val="383838"/>
                </a:solidFill>
                <a:latin typeface="DM Sans" pitchFamily="34" charset="0"/>
                <a:ea typeface="DM Sans" pitchFamily="34" charset="-122"/>
                <a:cs typeface="DM Sans" pitchFamily="34" charset="-120"/>
              </a:rPr>
              <a:t>resource allocation</a:t>
            </a:r>
            <a:r>
              <a:rPr lang="en-US" sz="1600" dirty="0">
                <a:solidFill>
                  <a:srgbClr val="383838"/>
                </a:solidFill>
                <a:latin typeface="DM Sans" pitchFamily="34" charset="0"/>
                <a:ea typeface="DM Sans" pitchFamily="34" charset="-122"/>
                <a:cs typeface="DM Sans" pitchFamily="34" charset="-120"/>
              </a:rPr>
              <a:t>, ensuring the right assets are deployed at the right time. This dramatically reduces response times and enhances the management of complex, multi-faceted incidents.</a:t>
            </a:r>
            <a:endParaRPr lang="en-US" sz="1600" dirty="0"/>
          </a:p>
        </p:txBody>
      </p:sp>
      <p:sp>
        <p:nvSpPr>
          <p:cNvPr id="6" name="Text 4"/>
          <p:cNvSpPr/>
          <p:nvPr/>
        </p:nvSpPr>
        <p:spPr>
          <a:xfrm>
            <a:off x="793790" y="5051465"/>
            <a:ext cx="6279356" cy="127015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Citizens:</a:t>
            </a:r>
            <a:r>
              <a:rPr lang="en-US" sz="1600" dirty="0">
                <a:solidFill>
                  <a:srgbClr val="383838"/>
                </a:solidFill>
                <a:latin typeface="DM Sans" pitchFamily="34" charset="0"/>
                <a:ea typeface="DM Sans" pitchFamily="34" charset="-122"/>
                <a:cs typeface="DM Sans" pitchFamily="34" charset="-120"/>
              </a:rPr>
              <a:t> The ultimate beneficiaries. They receive </a:t>
            </a:r>
            <a:r>
              <a:rPr lang="en-US" sz="1600" b="1" dirty="0">
                <a:solidFill>
                  <a:srgbClr val="383838"/>
                </a:solidFill>
                <a:latin typeface="DM Sans" pitchFamily="34" charset="0"/>
                <a:ea typeface="DM Sans" pitchFamily="34" charset="-122"/>
                <a:cs typeface="DM Sans" pitchFamily="34" charset="-120"/>
              </a:rPr>
              <a:t>clear, real-time, and localized guidance</a:t>
            </a:r>
            <a:r>
              <a:rPr lang="en-US" sz="1600" dirty="0">
                <a:solidFill>
                  <a:srgbClr val="383838"/>
                </a:solidFill>
                <a:latin typeface="DM Sans" pitchFamily="34" charset="0"/>
                <a:ea typeface="DM Sans" pitchFamily="34" charset="-122"/>
                <a:cs typeface="DM Sans" pitchFamily="34" charset="-120"/>
              </a:rPr>
              <a:t>, enabling safer choices during emergencies. This reduces panic, prevents stampedes, and ultimately saves more lives.</a:t>
            </a:r>
            <a:endParaRPr lang="en-US" sz="1600" dirty="0"/>
          </a:p>
        </p:txBody>
      </p:sp>
      <p:sp>
        <p:nvSpPr>
          <p:cNvPr id="7" name="Text 5"/>
          <p:cNvSpPr/>
          <p:nvPr/>
        </p:nvSpPr>
        <p:spPr>
          <a:xfrm>
            <a:off x="7564874" y="2805351"/>
            <a:ext cx="3125867" cy="390644"/>
          </a:xfrm>
          <a:prstGeom prst="rect">
            <a:avLst/>
          </a:prstGeom>
          <a:noFill/>
          <a:ln/>
        </p:spPr>
        <p:txBody>
          <a:bodyPr wrap="none" lIns="0" tIns="0" rIns="0" bIns="0" rtlCol="0" anchor="t"/>
          <a:lstStyle/>
          <a:p>
            <a:pPr marL="0" indent="0" algn="l">
              <a:lnSpc>
                <a:spcPts val="3050"/>
              </a:lnSpc>
              <a:buNone/>
            </a:pPr>
            <a:r>
              <a:rPr lang="en-US" sz="2400" dirty="0">
                <a:solidFill>
                  <a:srgbClr val="020202"/>
                </a:solidFill>
                <a:latin typeface="PT Serif" pitchFamily="34" charset="0"/>
                <a:ea typeface="PT Serif" pitchFamily="34" charset="-122"/>
                <a:cs typeface="PT Serif" pitchFamily="34" charset="-120"/>
              </a:rPr>
              <a:t>Key Use Cases</a:t>
            </a:r>
            <a:endParaRPr lang="en-US" sz="2400" dirty="0"/>
          </a:p>
        </p:txBody>
      </p:sp>
      <p:sp>
        <p:nvSpPr>
          <p:cNvPr id="8" name="Text 6"/>
          <p:cNvSpPr/>
          <p:nvPr/>
        </p:nvSpPr>
        <p:spPr>
          <a:xfrm>
            <a:off x="7564874" y="3394353"/>
            <a:ext cx="6279356" cy="127015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Large Public Gatherings:</a:t>
            </a:r>
            <a:r>
              <a:rPr lang="en-US" sz="1600" dirty="0">
                <a:solidFill>
                  <a:srgbClr val="383838"/>
                </a:solidFill>
                <a:latin typeface="DM Sans" pitchFamily="34" charset="0"/>
                <a:ea typeface="DM Sans" pitchFamily="34" charset="-122"/>
                <a:cs typeface="DM Sans" pitchFamily="34" charset="-120"/>
              </a:rPr>
              <a:t> Ideal for events like </a:t>
            </a:r>
            <a:r>
              <a:rPr lang="en-US" sz="1600" b="1" dirty="0">
                <a:solidFill>
                  <a:srgbClr val="383838"/>
                </a:solidFill>
                <a:latin typeface="DM Sans" pitchFamily="34" charset="0"/>
                <a:ea typeface="DM Sans" pitchFamily="34" charset="-122"/>
                <a:cs typeface="DM Sans" pitchFamily="34" charset="-120"/>
              </a:rPr>
              <a:t>Simhastha</a:t>
            </a:r>
            <a:r>
              <a:rPr lang="en-US" sz="1600" dirty="0">
                <a:solidFill>
                  <a:srgbClr val="383838"/>
                </a:solidFill>
                <a:latin typeface="DM Sans" pitchFamily="34" charset="0"/>
                <a:ea typeface="DM Sans" pitchFamily="34" charset="-122"/>
                <a:cs typeface="DM Sans" pitchFamily="34" charset="-120"/>
              </a:rPr>
              <a:t>, concerts, sports matches, and religious festivals, which are characterized by high population density and rapid escalation potential.</a:t>
            </a:r>
            <a:endParaRPr lang="en-US" sz="1600" dirty="0"/>
          </a:p>
        </p:txBody>
      </p:sp>
      <p:sp>
        <p:nvSpPr>
          <p:cNvPr id="9" name="Text 7"/>
          <p:cNvSpPr/>
          <p:nvPr/>
        </p:nvSpPr>
        <p:spPr>
          <a:xfrm>
            <a:off x="7564874" y="4710231"/>
            <a:ext cx="6279356" cy="95261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Urban Emergencies:</a:t>
            </a:r>
            <a:r>
              <a:rPr lang="en-US" sz="1600" dirty="0">
                <a:solidFill>
                  <a:srgbClr val="383838"/>
                </a:solidFill>
                <a:latin typeface="DM Sans" pitchFamily="34" charset="0"/>
                <a:ea typeface="DM Sans" pitchFamily="34" charset="-122"/>
                <a:cs typeface="DM Sans" pitchFamily="34" charset="-120"/>
              </a:rPr>
              <a:t> Applicable for managing fires in crowded market areas, traffic incidents on major highways, or controlling crowd flow during city-wide festivals.</a:t>
            </a:r>
            <a:endParaRPr lang="en-US" sz="1600" dirty="0"/>
          </a:p>
        </p:txBody>
      </p:sp>
      <p:sp>
        <p:nvSpPr>
          <p:cNvPr id="10" name="Text 8"/>
          <p:cNvSpPr/>
          <p:nvPr/>
        </p:nvSpPr>
        <p:spPr>
          <a:xfrm>
            <a:off x="7564874" y="5732264"/>
            <a:ext cx="6279356" cy="1270159"/>
          </a:xfrm>
          <a:prstGeom prst="rect">
            <a:avLst/>
          </a:prstGeom>
          <a:noFill/>
          <a:ln/>
        </p:spPr>
        <p:txBody>
          <a:bodyPr wrap="square" lIns="0" tIns="0" rIns="0" bIns="0" rtlCol="0" anchor="t"/>
          <a:lstStyle/>
          <a:p>
            <a:pPr marL="342900" indent="-342900" algn="l">
              <a:lnSpc>
                <a:spcPts val="2500"/>
              </a:lnSpc>
              <a:buSzPct val="100000"/>
              <a:buChar char="•"/>
            </a:pPr>
            <a:r>
              <a:rPr lang="en-US" sz="1600" b="1" dirty="0">
                <a:solidFill>
                  <a:srgbClr val="383838"/>
                </a:solidFill>
                <a:latin typeface="DM Sans" pitchFamily="34" charset="0"/>
                <a:ea typeface="DM Sans" pitchFamily="34" charset="-122"/>
                <a:cs typeface="DM Sans" pitchFamily="34" charset="-120"/>
              </a:rPr>
              <a:t>Natural Disasters:</a:t>
            </a:r>
            <a:r>
              <a:rPr lang="en-US" sz="1600" dirty="0">
                <a:solidFill>
                  <a:srgbClr val="383838"/>
                </a:solidFill>
                <a:latin typeface="DM Sans" pitchFamily="34" charset="0"/>
                <a:ea typeface="DM Sans" pitchFamily="34" charset="-122"/>
                <a:cs typeface="DM Sans" pitchFamily="34" charset="-120"/>
              </a:rPr>
              <a:t> DRISTI's simulation capabilities can be adapted to provide dynamic evacuation routes during natural calamities such as floods or earthquakes, accounting for real-time changing conditions.</a:t>
            </a:r>
            <a:endParaRPr lang="en-US" sz="1600" dirty="0"/>
          </a:p>
        </p:txBody>
      </p:sp>
      <p:pic>
        <p:nvPicPr>
          <p:cNvPr id="14" name="Picture 13">
            <a:extLst>
              <a:ext uri="{FF2B5EF4-FFF2-40B4-BE49-F238E27FC236}">
                <a16:creationId xmlns:a16="http://schemas.microsoft.com/office/drawing/2014/main" id="{12A2E8E6-DD53-8E1C-E71C-91E5AB497D2F}"/>
              </a:ext>
            </a:extLst>
          </p:cNvPr>
          <p:cNvPicPr>
            <a:picLocks noChangeAspect="1"/>
          </p:cNvPicPr>
          <p:nvPr/>
        </p:nvPicPr>
        <p:blipFill>
          <a:blip r:embed="rId3"/>
          <a:stretch>
            <a:fillRect/>
          </a:stretch>
        </p:blipFill>
        <p:spPr>
          <a:xfrm>
            <a:off x="11378572" y="255092"/>
            <a:ext cx="3007988" cy="121729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124099" y="844391"/>
            <a:ext cx="2382083" cy="297775"/>
          </a:xfrm>
          <a:prstGeom prst="rect">
            <a:avLst/>
          </a:prstGeom>
          <a:noFill/>
          <a:ln/>
        </p:spPr>
        <p:txBody>
          <a:bodyPr wrap="none" lIns="0" tIns="0" rIns="0" bIns="0" rtlCol="0" anchor="t"/>
          <a:lstStyle/>
          <a:p>
            <a:pPr marL="0" indent="0" algn="ctr">
              <a:lnSpc>
                <a:spcPts val="2300"/>
              </a:lnSpc>
              <a:buNone/>
            </a:pPr>
            <a:r>
              <a:rPr lang="en-US" sz="2000" dirty="0">
                <a:solidFill>
                  <a:srgbClr val="020202"/>
                </a:solidFill>
                <a:latin typeface="PT Serif" pitchFamily="34" charset="0"/>
                <a:ea typeface="PT Serif" pitchFamily="34" charset="-122"/>
                <a:cs typeface="PT Serif" pitchFamily="34" charset="-120"/>
              </a:rPr>
              <a:t>THE ROAD AHEAD</a:t>
            </a:r>
            <a:endParaRPr lang="en-US" sz="2000" dirty="0"/>
          </a:p>
        </p:txBody>
      </p:sp>
      <p:sp>
        <p:nvSpPr>
          <p:cNvPr id="3" name="Text 1"/>
          <p:cNvSpPr/>
          <p:nvPr/>
        </p:nvSpPr>
        <p:spPr>
          <a:xfrm>
            <a:off x="2595681" y="1574124"/>
            <a:ext cx="9438918" cy="595432"/>
          </a:xfrm>
          <a:prstGeom prst="rect">
            <a:avLst/>
          </a:prstGeom>
          <a:noFill/>
          <a:ln/>
        </p:spPr>
        <p:txBody>
          <a:bodyPr wrap="none" lIns="0" tIns="0" rIns="0" bIns="0" rtlCol="0" anchor="t"/>
          <a:lstStyle/>
          <a:p>
            <a:pPr marL="0" indent="0" algn="ctr">
              <a:lnSpc>
                <a:spcPts val="4650"/>
              </a:lnSpc>
              <a:buNone/>
            </a:pPr>
            <a:r>
              <a:rPr lang="en-US" sz="4000" dirty="0">
                <a:solidFill>
                  <a:srgbClr val="FF0000"/>
                </a:solidFill>
                <a:latin typeface="PT Serif" pitchFamily="34" charset="0"/>
                <a:ea typeface="PT Serif" pitchFamily="34" charset="-122"/>
                <a:cs typeface="PT Serif" pitchFamily="34" charset="-120"/>
              </a:rPr>
              <a:t>Future Scope: </a:t>
            </a:r>
            <a:r>
              <a:rPr lang="en-US" sz="4000" dirty="0">
                <a:solidFill>
                  <a:srgbClr val="020202"/>
                </a:solidFill>
                <a:latin typeface="PT Serif" pitchFamily="34" charset="0"/>
                <a:ea typeface="PT Serif" pitchFamily="34" charset="-122"/>
                <a:cs typeface="PT Serif" pitchFamily="34" charset="-120"/>
              </a:rPr>
              <a:t>Evolving DRISTI's Capabilities</a:t>
            </a:r>
            <a:endParaRPr lang="en-US" sz="4000" dirty="0"/>
          </a:p>
        </p:txBody>
      </p:sp>
      <p:sp>
        <p:nvSpPr>
          <p:cNvPr id="4" name="Text 2"/>
          <p:cNvSpPr/>
          <p:nvPr/>
        </p:nvSpPr>
        <p:spPr>
          <a:xfrm>
            <a:off x="725924" y="2306478"/>
            <a:ext cx="2956679" cy="357307"/>
          </a:xfrm>
          <a:prstGeom prst="rect">
            <a:avLst/>
          </a:prstGeom>
          <a:noFill/>
          <a:ln/>
        </p:spPr>
        <p:txBody>
          <a:bodyPr wrap="none" lIns="0" tIns="0" rIns="0" bIns="0" rtlCol="0" anchor="t"/>
          <a:lstStyle/>
          <a:p>
            <a:pPr marL="0" indent="0" algn="l">
              <a:lnSpc>
                <a:spcPts val="2800"/>
              </a:lnSpc>
              <a:buNone/>
            </a:pPr>
            <a:r>
              <a:rPr lang="en-US" sz="2400" dirty="0">
                <a:solidFill>
                  <a:srgbClr val="020202"/>
                </a:solidFill>
                <a:latin typeface="PT Serif" pitchFamily="34" charset="0"/>
                <a:ea typeface="PT Serif" pitchFamily="34" charset="-122"/>
                <a:cs typeface="PT Serif" pitchFamily="34" charset="-120"/>
              </a:rPr>
              <a:t>Planned Improvements</a:t>
            </a:r>
            <a:endParaRPr lang="en-US" sz="2400" dirty="0"/>
          </a:p>
        </p:txBody>
      </p:sp>
      <p:sp>
        <p:nvSpPr>
          <p:cNvPr id="8" name="Text 6"/>
          <p:cNvSpPr/>
          <p:nvPr/>
        </p:nvSpPr>
        <p:spPr>
          <a:xfrm>
            <a:off x="7544157" y="2306478"/>
            <a:ext cx="2858453" cy="357307"/>
          </a:xfrm>
          <a:prstGeom prst="rect">
            <a:avLst/>
          </a:prstGeom>
          <a:noFill/>
          <a:ln/>
        </p:spPr>
        <p:txBody>
          <a:bodyPr wrap="none" lIns="0" tIns="0" rIns="0" bIns="0" rtlCol="0" anchor="t"/>
          <a:lstStyle/>
          <a:p>
            <a:pPr marL="0" indent="0" algn="l">
              <a:lnSpc>
                <a:spcPts val="2800"/>
              </a:lnSpc>
              <a:buNone/>
            </a:pPr>
            <a:r>
              <a:rPr lang="en-US" sz="2400" dirty="0">
                <a:solidFill>
                  <a:srgbClr val="020202"/>
                </a:solidFill>
                <a:latin typeface="PT Serif" pitchFamily="34" charset="0"/>
                <a:ea typeface="PT Serif" pitchFamily="34" charset="-122"/>
                <a:cs typeface="PT Serif" pitchFamily="34" charset="-120"/>
              </a:rPr>
              <a:t>Scalability</a:t>
            </a:r>
            <a:endParaRPr lang="en-US" sz="2250" dirty="0"/>
          </a:p>
        </p:txBody>
      </p:sp>
      <p:grpSp>
        <p:nvGrpSpPr>
          <p:cNvPr id="15" name="Group 14">
            <a:extLst>
              <a:ext uri="{FF2B5EF4-FFF2-40B4-BE49-F238E27FC236}">
                <a16:creationId xmlns:a16="http://schemas.microsoft.com/office/drawing/2014/main" id="{B0FB3266-E2C8-5F3C-72E2-C45BC23D9B67}"/>
              </a:ext>
            </a:extLst>
          </p:cNvPr>
          <p:cNvGrpSpPr/>
          <p:nvPr/>
        </p:nvGrpSpPr>
        <p:grpSpPr>
          <a:xfrm>
            <a:off x="725924" y="2845236"/>
            <a:ext cx="13186172" cy="2739390"/>
            <a:chOff x="725924" y="2663785"/>
            <a:chExt cx="13186172" cy="2739390"/>
          </a:xfrm>
        </p:grpSpPr>
        <p:sp>
          <p:nvSpPr>
            <p:cNvPr id="5" name="Text 3"/>
            <p:cNvSpPr/>
            <p:nvPr/>
          </p:nvSpPr>
          <p:spPr>
            <a:xfrm>
              <a:off x="725924" y="2663785"/>
              <a:ext cx="6367939" cy="870823"/>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383838"/>
                  </a:solidFill>
                  <a:latin typeface="DM Sans" pitchFamily="34" charset="0"/>
                  <a:ea typeface="DM Sans" pitchFamily="34" charset="-122"/>
                  <a:cs typeface="DM Sans" pitchFamily="34" charset="-120"/>
                </a:rPr>
                <a:t>Multi-Agent RL:</a:t>
              </a:r>
              <a:r>
                <a:rPr lang="en-US" sz="1600" dirty="0">
                  <a:solidFill>
                    <a:srgbClr val="383838"/>
                  </a:solidFill>
                  <a:latin typeface="DM Sans" pitchFamily="34" charset="0"/>
                  <a:ea typeface="DM Sans" pitchFamily="34" charset="-122"/>
                  <a:cs typeface="DM Sans" pitchFamily="34" charset="-120"/>
                </a:rPr>
                <a:t> Development of </a:t>
              </a:r>
              <a:r>
                <a:rPr lang="en-US" sz="1600" b="1" dirty="0">
                  <a:solidFill>
                    <a:srgbClr val="383838"/>
                  </a:solidFill>
                  <a:latin typeface="DM Sans" pitchFamily="34" charset="0"/>
                  <a:ea typeface="DM Sans" pitchFamily="34" charset="-122"/>
                  <a:cs typeface="DM Sans" pitchFamily="34" charset="-120"/>
                </a:rPr>
                <a:t>collaborative RL agents</a:t>
              </a:r>
              <a:r>
                <a:rPr lang="en-US" sz="1600" dirty="0">
                  <a:solidFill>
                    <a:srgbClr val="383838"/>
                  </a:solidFill>
                  <a:latin typeface="DM Sans" pitchFamily="34" charset="0"/>
                  <a:ea typeface="DM Sans" pitchFamily="34" charset="-122"/>
                  <a:cs typeface="DM Sans" pitchFamily="34" charset="-120"/>
                </a:rPr>
                <a:t> to tackle complex, large-scale problems. For example, one agent managing crowd flow while another coordinates medical teams.</a:t>
              </a:r>
              <a:endParaRPr lang="en-US" sz="1600" dirty="0"/>
            </a:p>
          </p:txBody>
        </p:sp>
        <p:sp>
          <p:nvSpPr>
            <p:cNvPr id="6" name="Text 4"/>
            <p:cNvSpPr/>
            <p:nvPr/>
          </p:nvSpPr>
          <p:spPr>
            <a:xfrm>
              <a:off x="725924" y="3598069"/>
              <a:ext cx="6367939" cy="870823"/>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383838"/>
                  </a:solidFill>
                  <a:latin typeface="DM Sans" pitchFamily="34" charset="0"/>
                  <a:ea typeface="DM Sans" pitchFamily="34" charset="-122"/>
                  <a:cs typeface="DM Sans" pitchFamily="34" charset="-120"/>
                </a:rPr>
                <a:t>Advanced Sensor Integration:</a:t>
              </a:r>
              <a:r>
                <a:rPr lang="en-US" sz="1600" dirty="0">
                  <a:solidFill>
                    <a:srgbClr val="383838"/>
                  </a:solidFill>
                  <a:latin typeface="DM Sans" pitchFamily="34" charset="0"/>
                  <a:ea typeface="DM Sans" pitchFamily="34" charset="-122"/>
                  <a:cs typeface="DM Sans" pitchFamily="34" charset="-120"/>
                </a:rPr>
                <a:t> Incorporating diverse data sources like </a:t>
              </a:r>
              <a:r>
                <a:rPr lang="en-US" sz="1600" b="1" dirty="0">
                  <a:solidFill>
                    <a:srgbClr val="383838"/>
                  </a:solidFill>
                  <a:latin typeface="DM Sans" pitchFamily="34" charset="0"/>
                  <a:ea typeface="DM Sans" pitchFamily="34" charset="-122"/>
                  <a:cs typeface="DM Sans" pitchFamily="34" charset="-120"/>
                </a:rPr>
                <a:t>drone footage, satellite imagery, and real-time social media feeds</a:t>
              </a:r>
              <a:r>
                <a:rPr lang="en-US" sz="1600" dirty="0">
                  <a:solidFill>
                    <a:srgbClr val="383838"/>
                  </a:solidFill>
                  <a:latin typeface="DM Sans" pitchFamily="34" charset="0"/>
                  <a:ea typeface="DM Sans" pitchFamily="34" charset="-122"/>
                  <a:cs typeface="DM Sans" pitchFamily="34" charset="-120"/>
                </a:rPr>
                <a:t> for a more holistic and accurate situational picture.</a:t>
              </a:r>
              <a:endParaRPr lang="en-US" sz="1600" dirty="0"/>
            </a:p>
          </p:txBody>
        </p:sp>
        <p:sp>
          <p:nvSpPr>
            <p:cNvPr id="7" name="Text 5"/>
            <p:cNvSpPr/>
            <p:nvPr/>
          </p:nvSpPr>
          <p:spPr>
            <a:xfrm>
              <a:off x="725924" y="4532352"/>
              <a:ext cx="6367939" cy="870823"/>
            </a:xfrm>
            <a:prstGeom prst="rect">
              <a:avLst/>
            </a:prstGeom>
            <a:noFill/>
            <a:ln/>
          </p:spPr>
          <p:txBody>
            <a:bodyPr wrap="square" lIns="0" tIns="0" rIns="0" bIns="0" rtlCol="0" anchor="t"/>
            <a:lstStyle/>
            <a:p>
              <a:pPr marL="342900" indent="-342900" algn="l">
                <a:lnSpc>
                  <a:spcPts val="2250"/>
                </a:lnSpc>
                <a:buSzPct val="100000"/>
                <a:buChar char="•"/>
              </a:pPr>
              <a:r>
                <a:rPr lang="en-US" sz="1600" b="1" dirty="0">
                  <a:solidFill>
                    <a:srgbClr val="383838"/>
                  </a:solidFill>
                  <a:latin typeface="DM Sans" pitchFamily="34" charset="0"/>
                  <a:ea typeface="DM Sans" pitchFamily="34" charset="-122"/>
                  <a:cs typeface="DM Sans" pitchFamily="34" charset="-120"/>
                </a:rPr>
                <a:t>Predictive Maintenance:</a:t>
              </a:r>
              <a:r>
                <a:rPr lang="en-US" sz="1600" dirty="0">
                  <a:solidFill>
                    <a:srgbClr val="383838"/>
                  </a:solidFill>
                  <a:latin typeface="DM Sans" pitchFamily="34" charset="0"/>
                  <a:ea typeface="DM Sans" pitchFamily="34" charset="-122"/>
                  <a:cs typeface="DM Sans" pitchFamily="34" charset="-120"/>
                </a:rPr>
                <a:t> Leveraging historical data and simulations to predict and mitigate potential hazards </a:t>
              </a:r>
              <a:r>
                <a:rPr lang="en-US" sz="1600" i="1" dirty="0">
                  <a:solidFill>
                    <a:srgbClr val="383838"/>
                  </a:solidFill>
                  <a:latin typeface="DM Sans" pitchFamily="34" charset="0"/>
                  <a:ea typeface="DM Sans" pitchFamily="34" charset="-122"/>
                  <a:cs typeface="DM Sans" pitchFamily="34" charset="-120"/>
                </a:rPr>
                <a:t>before</a:t>
              </a:r>
              <a:r>
                <a:rPr lang="en-US" sz="1600" dirty="0">
                  <a:solidFill>
                    <a:srgbClr val="383838"/>
                  </a:solidFill>
                  <a:latin typeface="DM Sans" pitchFamily="34" charset="0"/>
                  <a:ea typeface="DM Sans" pitchFamily="34" charset="-122"/>
                  <a:cs typeface="DM Sans" pitchFamily="34" charset="-120"/>
                </a:rPr>
                <a:t> they escalate, such as identifying high-density areas before congestion becomes critical.</a:t>
              </a:r>
              <a:endParaRPr lang="en-US" sz="1600" dirty="0"/>
            </a:p>
          </p:txBody>
        </p:sp>
        <p:sp>
          <p:nvSpPr>
            <p:cNvPr id="9" name="Text 7"/>
            <p:cNvSpPr/>
            <p:nvPr/>
          </p:nvSpPr>
          <p:spPr>
            <a:xfrm>
              <a:off x="7544157" y="2663785"/>
              <a:ext cx="6367939" cy="580549"/>
            </a:xfrm>
            <a:prstGeom prst="rect">
              <a:avLst/>
            </a:prstGeom>
            <a:noFill/>
            <a:ln/>
          </p:spPr>
          <p:txBody>
            <a:bodyPr wrap="square" lIns="0" tIns="0" rIns="0" bIns="0" rtlCol="0" anchor="t"/>
            <a:lstStyle/>
            <a:p>
              <a:pPr marL="342900" indent="-342900" algn="l">
                <a:lnSpc>
                  <a:spcPts val="2250"/>
                </a:lnSpc>
                <a:buSzPct val="100000"/>
                <a:buChar char="•"/>
              </a:pPr>
              <a:r>
                <a:rPr lang="en-US" sz="1600" dirty="0">
                  <a:solidFill>
                    <a:srgbClr val="383838"/>
                  </a:solidFill>
                  <a:latin typeface="DM Sans" pitchFamily="34" charset="0"/>
                  <a:ea typeface="DM Sans" pitchFamily="34" charset="-122"/>
                  <a:cs typeface="DM Sans" pitchFamily="34" charset="-120"/>
                </a:rPr>
                <a:t>Expanding the simulation engine to model various disaster types and terrains, from dense urban landscapes to remote rural areas.</a:t>
              </a:r>
              <a:endParaRPr lang="en-US" sz="1600" dirty="0"/>
            </a:p>
          </p:txBody>
        </p:sp>
        <p:sp>
          <p:nvSpPr>
            <p:cNvPr id="10" name="Text 8"/>
            <p:cNvSpPr/>
            <p:nvPr/>
          </p:nvSpPr>
          <p:spPr>
            <a:xfrm>
              <a:off x="7536537" y="3598068"/>
              <a:ext cx="6367939" cy="870823"/>
            </a:xfrm>
            <a:prstGeom prst="rect">
              <a:avLst/>
            </a:prstGeom>
            <a:noFill/>
            <a:ln/>
          </p:spPr>
          <p:txBody>
            <a:bodyPr wrap="square" lIns="0" tIns="0" rIns="0" bIns="0" rtlCol="0" anchor="t"/>
            <a:lstStyle/>
            <a:p>
              <a:pPr marL="342900" indent="-342900" algn="l">
                <a:lnSpc>
                  <a:spcPts val="2250"/>
                </a:lnSpc>
                <a:buSzPct val="100000"/>
                <a:buChar char="•"/>
              </a:pPr>
              <a:r>
                <a:rPr lang="en-US" sz="1600" dirty="0">
                  <a:solidFill>
                    <a:srgbClr val="383838"/>
                  </a:solidFill>
                  <a:latin typeface="DM Sans" pitchFamily="34" charset="0"/>
                  <a:ea typeface="DM Sans" pitchFamily="34" charset="-122"/>
                  <a:cs typeface="DM Sans" pitchFamily="34" charset="-120"/>
                </a:rPr>
                <a:t>Designing a modular system for seamless integration with existing national disaster management frameworks, facilitating country-wide deployment.</a:t>
              </a:r>
              <a:endParaRPr lang="en-US" sz="1600" dirty="0"/>
            </a:p>
          </p:txBody>
        </p:sp>
      </p:grpSp>
      <p:sp>
        <p:nvSpPr>
          <p:cNvPr id="11" name="Text 9"/>
          <p:cNvSpPr/>
          <p:nvPr/>
        </p:nvSpPr>
        <p:spPr>
          <a:xfrm>
            <a:off x="4229576" y="5958899"/>
            <a:ext cx="6171128" cy="476369"/>
          </a:xfrm>
          <a:prstGeom prst="rect">
            <a:avLst/>
          </a:prstGeom>
          <a:noFill/>
          <a:ln/>
        </p:spPr>
        <p:txBody>
          <a:bodyPr wrap="none" lIns="0" tIns="0" rIns="0" bIns="0" rtlCol="0" anchor="t"/>
          <a:lstStyle/>
          <a:p>
            <a:pPr marL="0" indent="0" algn="ctr">
              <a:lnSpc>
                <a:spcPts val="3750"/>
              </a:lnSpc>
              <a:buNone/>
            </a:pPr>
            <a:r>
              <a:rPr lang="en-US" sz="3200" dirty="0">
                <a:solidFill>
                  <a:srgbClr val="FF0000"/>
                </a:solidFill>
                <a:latin typeface="PT Serif" pitchFamily="34" charset="0"/>
                <a:ea typeface="PT Serif" pitchFamily="34" charset="-122"/>
                <a:cs typeface="PT Serif" pitchFamily="34" charset="-120"/>
              </a:rPr>
              <a:t>CONCLUSION: </a:t>
            </a:r>
            <a:r>
              <a:rPr lang="en-US" sz="3200" dirty="0">
                <a:solidFill>
                  <a:srgbClr val="020202"/>
                </a:solidFill>
                <a:latin typeface="PT Serif" pitchFamily="34" charset="0"/>
                <a:ea typeface="PT Serif" pitchFamily="34" charset="-122"/>
                <a:cs typeface="PT Serif" pitchFamily="34" charset="-120"/>
              </a:rPr>
              <a:t>Why DRISTI Stands Out?</a:t>
            </a:r>
            <a:endParaRPr lang="en-US" sz="3200" dirty="0"/>
          </a:p>
        </p:txBody>
      </p:sp>
      <p:sp>
        <p:nvSpPr>
          <p:cNvPr id="12" name="Text 10"/>
          <p:cNvSpPr/>
          <p:nvPr/>
        </p:nvSpPr>
        <p:spPr>
          <a:xfrm>
            <a:off x="725924" y="6487358"/>
            <a:ext cx="13178552" cy="1161098"/>
          </a:xfrm>
          <a:prstGeom prst="rect">
            <a:avLst/>
          </a:prstGeom>
          <a:noFill/>
          <a:ln/>
        </p:spPr>
        <p:txBody>
          <a:bodyPr wrap="square" lIns="0" tIns="0" rIns="0" bIns="0" rtlCol="0" anchor="t"/>
          <a:lstStyle/>
          <a:p>
            <a:pPr marL="0" indent="0" algn="l">
              <a:lnSpc>
                <a:spcPts val="2250"/>
              </a:lnSpc>
              <a:buNone/>
            </a:pPr>
            <a:r>
              <a:rPr lang="en-US" sz="1600" dirty="0">
                <a:solidFill>
                  <a:srgbClr val="383838"/>
                </a:solidFill>
                <a:latin typeface="DM Sans" pitchFamily="34" charset="0"/>
                <a:ea typeface="DM Sans" pitchFamily="34" charset="-122"/>
                <a:cs typeface="DM Sans" pitchFamily="34" charset="-120"/>
              </a:rPr>
              <a:t>DRISTI is not merely an alert system; it's a </a:t>
            </a:r>
            <a:r>
              <a:rPr lang="en-US" sz="1600" b="1" dirty="0">
                <a:solidFill>
                  <a:srgbClr val="383838"/>
                </a:solidFill>
                <a:latin typeface="DM Sans" pitchFamily="34" charset="0"/>
                <a:ea typeface="DM Sans" pitchFamily="34" charset="-122"/>
                <a:cs typeface="DM Sans" pitchFamily="34" charset="-120"/>
              </a:rPr>
              <a:t>dynamic, intelligent ecosystem</a:t>
            </a:r>
            <a:r>
              <a:rPr lang="en-US" sz="1600" dirty="0">
                <a:solidFill>
                  <a:srgbClr val="383838"/>
                </a:solidFill>
                <a:latin typeface="DM Sans" pitchFamily="34" charset="0"/>
                <a:ea typeface="DM Sans" pitchFamily="34" charset="-122"/>
                <a:cs typeface="DM Sans" pitchFamily="34" charset="-120"/>
              </a:rPr>
              <a:t> using reinforcement learning for autonomous, optimal decision-making in real-time. By merging real-time data with a powerful simulation engine, it transforms chaos into manageable, data-driven responses. Our prototype offers a unique, proactive solution that saves lives by ensuring resources are precisely where needed and citizens receive accurate information instantly. We believe this represents the next generation of disaster preparedness.</a:t>
            </a:r>
            <a:endParaRPr lang="en-US" sz="1600" dirty="0"/>
          </a:p>
        </p:txBody>
      </p:sp>
      <p:pic>
        <p:nvPicPr>
          <p:cNvPr id="14" name="Picture 13">
            <a:extLst>
              <a:ext uri="{FF2B5EF4-FFF2-40B4-BE49-F238E27FC236}">
                <a16:creationId xmlns:a16="http://schemas.microsoft.com/office/drawing/2014/main" id="{D4ACE102-5BA3-09A4-38CE-87051A717A43}"/>
              </a:ext>
            </a:extLst>
          </p:cNvPr>
          <p:cNvPicPr>
            <a:picLocks noChangeAspect="1"/>
          </p:cNvPicPr>
          <p:nvPr/>
        </p:nvPicPr>
        <p:blipFill>
          <a:blip r:embed="rId3"/>
          <a:stretch>
            <a:fillRect/>
          </a:stretch>
        </p:blipFill>
        <p:spPr>
          <a:xfrm>
            <a:off x="11378572" y="262950"/>
            <a:ext cx="3007988" cy="121729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1665</TotalTime>
  <Words>1371</Words>
  <Application>Microsoft Office PowerPoint</Application>
  <PresentationFormat>Custom</PresentationFormat>
  <Paragraphs>93</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Calibri Light</vt:lpstr>
      <vt:lpstr>Calibri</vt:lpstr>
      <vt:lpstr>Arial</vt:lpstr>
      <vt:lpstr>PT Serif</vt:lpstr>
      <vt:lpstr>DM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Rachit Garg</cp:lastModifiedBy>
  <cp:revision>8</cp:revision>
  <dcterms:created xsi:type="dcterms:W3CDTF">2025-09-04T14:24:58Z</dcterms:created>
  <dcterms:modified xsi:type="dcterms:W3CDTF">2025-09-05T19:24:01Z</dcterms:modified>
</cp:coreProperties>
</file>