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9" autoAdjust="0"/>
    <p:restoredTop sz="94660"/>
  </p:normalViewPr>
  <p:slideViewPr>
    <p:cSldViewPr snapToGrid="0">
      <p:cViewPr>
        <p:scale>
          <a:sx n="75" d="100"/>
          <a:sy n="75" d="100"/>
        </p:scale>
        <p:origin x="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FB8B-7A5C-91DE-7CE5-B273B887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B9BF-E326-6588-F9E2-234CAEF8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07E6-E1F8-3BE5-999F-E1166B79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0481-F39B-43B4-1A5C-B64FCE52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21A0-CA83-F24D-6D5C-0AB6259A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408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E929-1439-B69A-5938-EBB26D6E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EB06F-B931-4027-DD24-15175A4F5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66A0-4B39-66DB-673A-124D72A4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0953-0BC9-2CBA-5D0F-E9A50B14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29E1-7408-A023-D16D-B7A9660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41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849D8-376A-CF55-65F9-D83697891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E3157-5329-1845-B595-1F32B89C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5C91-84E6-BEED-D7CD-38079CB9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75C3-823C-5151-4DF3-1650387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E1A8-974E-4DED-D9B0-E47F67FF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68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D712-3E9D-AC58-481D-A2FB429A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9483-D98E-C246-4E9F-9F202F6E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9A53-761F-971A-7571-7EE3EAE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24DB-C293-8FE4-323F-3CE41E60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C57E-3376-F869-A4C8-9AD70DC3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45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97AE-7671-0251-CF2D-5CE2CECC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631B-9FDA-FB82-4707-5E5D8840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4B08-1DCC-C816-F4B7-6BCA0314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D4F4-2391-E907-A5A6-BDCA838E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9485-D1DC-A8EA-D841-6527B115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96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151-1C79-FC02-4C37-48B179FA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87F5-5942-B48B-038F-90D1F3C7E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E6233-2B34-F74B-3ED4-D8FA6FA6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C8EC-9A44-A059-1DEB-1F7C60FD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3D4A-051E-369F-1C37-24887E90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DB03E-E310-DD72-5C35-B35B9598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194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E891-F48F-635D-C4DE-808C67BC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289E4-3463-8594-8D4C-25E54C46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BB74C-7B43-E0E7-32C0-C1C0BDE96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1A9AE-C31E-2C64-F5E2-2A2670629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97375-5F46-E8AF-31C6-B127A83B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23304-4537-0CC0-E351-D2E70D6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08A07-1A2D-611B-F854-7A3D3484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D4804-BDD0-B335-230D-B3B4413D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536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A401-AC67-1BB1-60F7-4C95CF90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50A9D-8BD3-48F3-ED43-774124F1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B25B0-A427-332A-13EF-7A103C25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671A2-1B47-7A4E-BCBC-5847B60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4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E0AE2-7A9B-D0EA-25A4-85B2E444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D7346-2D6C-E5DD-8310-8A148E89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F4DD-1503-D743-EC10-441EE5B8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398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916F-AE80-654A-FA2C-9130BA9E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535F-7EA1-2EF4-AAD5-1367EA18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3E9CE-A407-2220-C914-89AC5974F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2A9C-DCAA-E931-A888-FDAB17CE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8BC3-8F80-323D-33A8-2DA34842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89F0-0293-C103-7335-F968FC3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130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7C5B-B918-35AC-AC6E-524CC5FB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FC1FD-4885-79D3-178A-5084A6CA6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6A0E4-C645-175C-4D6C-ECC2E80CB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BD38C-3B0F-E856-7420-30B965D3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369BE-59AC-9A15-CCB2-31C954D6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B836-E7DF-DCCE-9912-C98B38DE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190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6247D-B06B-B1BC-64D5-6889CE95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BE5EC-2D6A-6182-4EC8-28A1F63B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7EB1-F7B6-9545-90B7-05436FFFD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11C0E-D5BC-4994-8DA6-56A8975AFD0B}" type="datetimeFigureOut">
              <a:rPr lang="LID4096" smtClean="0"/>
              <a:t>03/14/2024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1DBB-C8B2-5504-AD63-B1C7F051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BF84-3F78-9658-7154-0FDF146E0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D63F8-E541-40E1-B35A-94CF357C9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446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8B28419-8C96-CDAA-1487-276CF8FAF4AF}"/>
              </a:ext>
            </a:extLst>
          </p:cNvPr>
          <p:cNvSpPr/>
          <p:nvPr/>
        </p:nvSpPr>
        <p:spPr>
          <a:xfrm>
            <a:off x="2428239" y="980440"/>
            <a:ext cx="1508761" cy="304800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  <a:endParaRPr lang="LID4096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8AB8C1-7FE0-97BA-6114-85305762AFDB}"/>
              </a:ext>
            </a:extLst>
          </p:cNvPr>
          <p:cNvCxnSpPr>
            <a:cxnSpLocks/>
          </p:cNvCxnSpPr>
          <p:nvPr/>
        </p:nvCxnSpPr>
        <p:spPr>
          <a:xfrm>
            <a:off x="3182619" y="1285240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F18E18D4-D966-A72E-BCE1-4821F1CA440F}"/>
              </a:ext>
            </a:extLst>
          </p:cNvPr>
          <p:cNvSpPr/>
          <p:nvPr/>
        </p:nvSpPr>
        <p:spPr>
          <a:xfrm>
            <a:off x="2285999" y="1694180"/>
            <a:ext cx="1793240" cy="726440"/>
          </a:xfrm>
          <a:prstGeom prst="flowChartInputOutp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the principal, time and rate </a:t>
            </a:r>
            <a:endParaRPr lang="LID4096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29379-85CE-6137-E366-2587FABBA116}"/>
              </a:ext>
            </a:extLst>
          </p:cNvPr>
          <p:cNvCxnSpPr>
            <a:cxnSpLocks/>
          </p:cNvCxnSpPr>
          <p:nvPr/>
        </p:nvCxnSpPr>
        <p:spPr>
          <a:xfrm>
            <a:off x="3182619" y="2420620"/>
            <a:ext cx="0" cy="363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C8E84CE-D57E-2B7F-4397-30AF7F1610E9}"/>
              </a:ext>
            </a:extLst>
          </p:cNvPr>
          <p:cNvSpPr/>
          <p:nvPr/>
        </p:nvSpPr>
        <p:spPr>
          <a:xfrm>
            <a:off x="2285999" y="2778760"/>
            <a:ext cx="1793240" cy="464820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The Amount </a:t>
            </a:r>
            <a:endParaRPr lang="LID4096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1DF05-5262-23A7-02F0-36E2AE25C6F4}"/>
              </a:ext>
            </a:extLst>
          </p:cNvPr>
          <p:cNvCxnSpPr>
            <a:stCxn id="11" idx="2"/>
          </p:cNvCxnSpPr>
          <p:nvPr/>
        </p:nvCxnSpPr>
        <p:spPr>
          <a:xfrm>
            <a:off x="3182619" y="3243580"/>
            <a:ext cx="0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4DDAF-C4DE-A08F-33F4-1BD699575CFD}"/>
              </a:ext>
            </a:extLst>
          </p:cNvPr>
          <p:cNvSpPr/>
          <p:nvPr/>
        </p:nvSpPr>
        <p:spPr>
          <a:xfrm>
            <a:off x="2285999" y="3558540"/>
            <a:ext cx="1793213" cy="4597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The Simple Interest </a:t>
            </a:r>
            <a:endParaRPr lang="LID4096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37900D-20C7-C424-0DA4-5CAE83A6C071}"/>
              </a:ext>
            </a:extLst>
          </p:cNvPr>
          <p:cNvCxnSpPr>
            <a:cxnSpLocks/>
          </p:cNvCxnSpPr>
          <p:nvPr/>
        </p:nvCxnSpPr>
        <p:spPr>
          <a:xfrm>
            <a:off x="3169919" y="4018280"/>
            <a:ext cx="0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78EE5-C6E9-1802-C850-9859D28EA542}"/>
              </a:ext>
            </a:extLst>
          </p:cNvPr>
          <p:cNvSpPr/>
          <p:nvPr/>
        </p:nvSpPr>
        <p:spPr>
          <a:xfrm>
            <a:off x="2285999" y="4333240"/>
            <a:ext cx="1793209" cy="3657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The Simple Interest </a:t>
            </a:r>
            <a:endParaRPr lang="LID4096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EC792B-2595-20ED-5507-63D78060BE8E}"/>
              </a:ext>
            </a:extLst>
          </p:cNvPr>
          <p:cNvCxnSpPr>
            <a:cxnSpLocks/>
          </p:cNvCxnSpPr>
          <p:nvPr/>
        </p:nvCxnSpPr>
        <p:spPr>
          <a:xfrm>
            <a:off x="3182603" y="4716781"/>
            <a:ext cx="15" cy="44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E5F1BBC-B69A-F99F-3774-C55AEE8305D4}"/>
              </a:ext>
            </a:extLst>
          </p:cNvPr>
          <p:cNvSpPr/>
          <p:nvPr/>
        </p:nvSpPr>
        <p:spPr>
          <a:xfrm>
            <a:off x="2285923" y="5163820"/>
            <a:ext cx="1793240" cy="447039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</a:t>
            </a:r>
            <a:endParaRPr lang="LID4096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1AACA7-03DC-73E4-F57E-C5CED744D360}"/>
              </a:ext>
            </a:extLst>
          </p:cNvPr>
          <p:cNvSpPr txBox="1"/>
          <p:nvPr/>
        </p:nvSpPr>
        <p:spPr>
          <a:xfrm>
            <a:off x="1587500" y="195580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badi" panose="020B0604020104020204" pitchFamily="34" charset="0"/>
              </a:rPr>
              <a:t>The Flow Chart For The Simple Interest </a:t>
            </a:r>
            <a:endParaRPr lang="LID4096" u="sn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6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8B28419-8C96-CDAA-1487-276CF8FAF4AF}"/>
              </a:ext>
            </a:extLst>
          </p:cNvPr>
          <p:cNvSpPr/>
          <p:nvPr/>
        </p:nvSpPr>
        <p:spPr>
          <a:xfrm>
            <a:off x="916939" y="1120140"/>
            <a:ext cx="1508761" cy="304800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  <a:endParaRPr lang="LID4096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8AB8C1-7FE0-97BA-6114-85305762AFDB}"/>
              </a:ext>
            </a:extLst>
          </p:cNvPr>
          <p:cNvCxnSpPr>
            <a:cxnSpLocks/>
          </p:cNvCxnSpPr>
          <p:nvPr/>
        </p:nvCxnSpPr>
        <p:spPr>
          <a:xfrm>
            <a:off x="1671319" y="1424940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F18E18D4-D966-A72E-BCE1-4821F1CA440F}"/>
              </a:ext>
            </a:extLst>
          </p:cNvPr>
          <p:cNvSpPr/>
          <p:nvPr/>
        </p:nvSpPr>
        <p:spPr>
          <a:xfrm>
            <a:off x="774699" y="1833880"/>
            <a:ext cx="1793240" cy="726440"/>
          </a:xfrm>
          <a:prstGeom prst="flowChartInputOutp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the principal, time and rate </a:t>
            </a:r>
            <a:endParaRPr lang="LID4096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29379-85CE-6137-E366-2587FABBA116}"/>
              </a:ext>
            </a:extLst>
          </p:cNvPr>
          <p:cNvCxnSpPr>
            <a:cxnSpLocks/>
          </p:cNvCxnSpPr>
          <p:nvPr/>
        </p:nvCxnSpPr>
        <p:spPr>
          <a:xfrm>
            <a:off x="1671319" y="2560320"/>
            <a:ext cx="0" cy="363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C8E84CE-D57E-2B7F-4397-30AF7F1610E9}"/>
              </a:ext>
            </a:extLst>
          </p:cNvPr>
          <p:cNvSpPr/>
          <p:nvPr/>
        </p:nvSpPr>
        <p:spPr>
          <a:xfrm>
            <a:off x="774699" y="2918460"/>
            <a:ext cx="1793240" cy="464820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The Amount </a:t>
            </a:r>
            <a:endParaRPr lang="LID4096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1DF05-5262-23A7-02F0-36E2AE25C6F4}"/>
              </a:ext>
            </a:extLst>
          </p:cNvPr>
          <p:cNvCxnSpPr>
            <a:stCxn id="11" idx="2"/>
          </p:cNvCxnSpPr>
          <p:nvPr/>
        </p:nvCxnSpPr>
        <p:spPr>
          <a:xfrm>
            <a:off x="1671319" y="3383280"/>
            <a:ext cx="0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4DDAF-C4DE-A08F-33F4-1BD699575CFD}"/>
              </a:ext>
            </a:extLst>
          </p:cNvPr>
          <p:cNvSpPr/>
          <p:nvPr/>
        </p:nvSpPr>
        <p:spPr>
          <a:xfrm>
            <a:off x="774699" y="3698240"/>
            <a:ext cx="1793213" cy="4597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The Compound Interest </a:t>
            </a:r>
            <a:endParaRPr lang="LID4096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37900D-20C7-C424-0DA4-5CAE83A6C071}"/>
              </a:ext>
            </a:extLst>
          </p:cNvPr>
          <p:cNvCxnSpPr>
            <a:cxnSpLocks/>
          </p:cNvCxnSpPr>
          <p:nvPr/>
        </p:nvCxnSpPr>
        <p:spPr>
          <a:xfrm>
            <a:off x="1658619" y="4157980"/>
            <a:ext cx="0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78EE5-C6E9-1802-C850-9859D28EA542}"/>
              </a:ext>
            </a:extLst>
          </p:cNvPr>
          <p:cNvSpPr/>
          <p:nvPr/>
        </p:nvSpPr>
        <p:spPr>
          <a:xfrm>
            <a:off x="774699" y="4472940"/>
            <a:ext cx="1793209" cy="3657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The Compound Interest </a:t>
            </a:r>
            <a:endParaRPr lang="LID4096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EC792B-2595-20ED-5507-63D78060BE8E}"/>
              </a:ext>
            </a:extLst>
          </p:cNvPr>
          <p:cNvCxnSpPr>
            <a:cxnSpLocks/>
          </p:cNvCxnSpPr>
          <p:nvPr/>
        </p:nvCxnSpPr>
        <p:spPr>
          <a:xfrm>
            <a:off x="1671303" y="4856481"/>
            <a:ext cx="15" cy="44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E5F1BBC-B69A-F99F-3774-C55AEE8305D4}"/>
              </a:ext>
            </a:extLst>
          </p:cNvPr>
          <p:cNvSpPr/>
          <p:nvPr/>
        </p:nvSpPr>
        <p:spPr>
          <a:xfrm>
            <a:off x="774623" y="5303520"/>
            <a:ext cx="1793240" cy="447039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</a:t>
            </a:r>
            <a:endParaRPr lang="LID4096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89A24-308B-1A55-17D2-446EDC040D32}"/>
              </a:ext>
            </a:extLst>
          </p:cNvPr>
          <p:cNvSpPr txBox="1"/>
          <p:nvPr/>
        </p:nvSpPr>
        <p:spPr>
          <a:xfrm>
            <a:off x="0" y="178038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Flowchart For The Compound Interest </a:t>
            </a:r>
            <a:endParaRPr lang="LID4096" u="sng" dirty="0"/>
          </a:p>
        </p:txBody>
      </p:sp>
    </p:spTree>
    <p:extLst>
      <p:ext uri="{BB962C8B-B14F-4D97-AF65-F5344CB8AC3E}">
        <p14:creationId xmlns:p14="http://schemas.microsoft.com/office/powerpoint/2010/main" val="102379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8B28419-8C96-CDAA-1487-276CF8FAF4AF}"/>
              </a:ext>
            </a:extLst>
          </p:cNvPr>
          <p:cNvSpPr/>
          <p:nvPr/>
        </p:nvSpPr>
        <p:spPr>
          <a:xfrm>
            <a:off x="916939" y="1120140"/>
            <a:ext cx="1508761" cy="304800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  <a:endParaRPr lang="LID4096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8AB8C1-7FE0-97BA-6114-85305762AFDB}"/>
              </a:ext>
            </a:extLst>
          </p:cNvPr>
          <p:cNvCxnSpPr>
            <a:cxnSpLocks/>
          </p:cNvCxnSpPr>
          <p:nvPr/>
        </p:nvCxnSpPr>
        <p:spPr>
          <a:xfrm>
            <a:off x="1671319" y="1424940"/>
            <a:ext cx="0" cy="36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F18E18D4-D966-A72E-BCE1-4821F1CA440F}"/>
              </a:ext>
            </a:extLst>
          </p:cNvPr>
          <p:cNvSpPr/>
          <p:nvPr/>
        </p:nvSpPr>
        <p:spPr>
          <a:xfrm>
            <a:off x="774698" y="1833880"/>
            <a:ext cx="1892295" cy="726440"/>
          </a:xfrm>
          <a:prstGeom prst="flowChartInputOutp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the principal, time, number of occurrence </a:t>
            </a:r>
            <a:endParaRPr lang="LID4096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29379-85CE-6137-E366-2587FABBA116}"/>
              </a:ext>
            </a:extLst>
          </p:cNvPr>
          <p:cNvCxnSpPr>
            <a:cxnSpLocks/>
          </p:cNvCxnSpPr>
          <p:nvPr/>
        </p:nvCxnSpPr>
        <p:spPr>
          <a:xfrm>
            <a:off x="1671319" y="2560320"/>
            <a:ext cx="0" cy="363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C8E84CE-D57E-2B7F-4397-30AF7F1610E9}"/>
              </a:ext>
            </a:extLst>
          </p:cNvPr>
          <p:cNvSpPr/>
          <p:nvPr/>
        </p:nvSpPr>
        <p:spPr>
          <a:xfrm>
            <a:off x="774699" y="2918460"/>
            <a:ext cx="1793240" cy="464820"/>
          </a:xfrm>
          <a:prstGeom prst="flowChart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The Amount </a:t>
            </a:r>
            <a:endParaRPr lang="LID4096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1DF05-5262-23A7-02F0-36E2AE25C6F4}"/>
              </a:ext>
            </a:extLst>
          </p:cNvPr>
          <p:cNvCxnSpPr>
            <a:stCxn id="11" idx="2"/>
          </p:cNvCxnSpPr>
          <p:nvPr/>
        </p:nvCxnSpPr>
        <p:spPr>
          <a:xfrm>
            <a:off x="1671319" y="3383280"/>
            <a:ext cx="0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4DDAF-C4DE-A08F-33F4-1BD699575CFD}"/>
              </a:ext>
            </a:extLst>
          </p:cNvPr>
          <p:cNvSpPr/>
          <p:nvPr/>
        </p:nvSpPr>
        <p:spPr>
          <a:xfrm>
            <a:off x="774699" y="3698240"/>
            <a:ext cx="1793213" cy="4597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The Annuity Plan</a:t>
            </a:r>
            <a:endParaRPr lang="LID4096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37900D-20C7-C424-0DA4-5CAE83A6C071}"/>
              </a:ext>
            </a:extLst>
          </p:cNvPr>
          <p:cNvCxnSpPr>
            <a:cxnSpLocks/>
          </p:cNvCxnSpPr>
          <p:nvPr/>
        </p:nvCxnSpPr>
        <p:spPr>
          <a:xfrm>
            <a:off x="1658619" y="4157980"/>
            <a:ext cx="0" cy="314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2178EE5-C6E9-1802-C850-9859D28EA542}"/>
              </a:ext>
            </a:extLst>
          </p:cNvPr>
          <p:cNvSpPr/>
          <p:nvPr/>
        </p:nvSpPr>
        <p:spPr>
          <a:xfrm>
            <a:off x="774699" y="4472940"/>
            <a:ext cx="1793209" cy="3657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The Annuity Plan </a:t>
            </a:r>
            <a:endParaRPr lang="LID4096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EC792B-2595-20ED-5507-63D78060BE8E}"/>
              </a:ext>
            </a:extLst>
          </p:cNvPr>
          <p:cNvCxnSpPr>
            <a:cxnSpLocks/>
          </p:cNvCxnSpPr>
          <p:nvPr/>
        </p:nvCxnSpPr>
        <p:spPr>
          <a:xfrm>
            <a:off x="1671303" y="4856481"/>
            <a:ext cx="15" cy="44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E5F1BBC-B69A-F99F-3774-C55AEE8305D4}"/>
              </a:ext>
            </a:extLst>
          </p:cNvPr>
          <p:cNvSpPr/>
          <p:nvPr/>
        </p:nvSpPr>
        <p:spPr>
          <a:xfrm>
            <a:off x="774623" y="5303520"/>
            <a:ext cx="1793240" cy="447039"/>
          </a:xfrm>
          <a:prstGeom prst="flowChartTermina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 </a:t>
            </a:r>
            <a:endParaRPr lang="LID4096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89A24-308B-1A55-17D2-446EDC040D32}"/>
              </a:ext>
            </a:extLst>
          </p:cNvPr>
          <p:cNvSpPr txBox="1"/>
          <p:nvPr/>
        </p:nvSpPr>
        <p:spPr>
          <a:xfrm>
            <a:off x="0" y="178038"/>
            <a:ext cx="405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Flowchart For The Annuity Plan</a:t>
            </a:r>
            <a:endParaRPr lang="LID4096" u="sng" dirty="0"/>
          </a:p>
        </p:txBody>
      </p:sp>
    </p:spTree>
    <p:extLst>
      <p:ext uri="{BB962C8B-B14F-4D97-AF65-F5344CB8AC3E}">
        <p14:creationId xmlns:p14="http://schemas.microsoft.com/office/powerpoint/2010/main" val="376068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Kanayochukwu Solumtobechukwu Onukwu</dc:creator>
  <cp:lastModifiedBy>Kanayochukwu Solumtobechukwu Onukwu</cp:lastModifiedBy>
  <cp:revision>1</cp:revision>
  <dcterms:created xsi:type="dcterms:W3CDTF">2024-03-14T00:05:25Z</dcterms:created>
  <dcterms:modified xsi:type="dcterms:W3CDTF">2024-03-14T00:12:37Z</dcterms:modified>
</cp:coreProperties>
</file>