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61" r:id="rId9"/>
    <p:sldId id="263" r:id="rId10"/>
    <p:sldId id="269" r:id="rId11"/>
    <p:sldId id="264" r:id="rId12"/>
    <p:sldId id="265" r:id="rId13"/>
    <p:sldId id="262" r:id="rId14"/>
    <p:sldId id="266" r:id="rId15"/>
    <p:sldId id="268" r:id="rId16"/>
    <p:sldId id="258" r:id="rId17"/>
    <p:sldId id="272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0DCCA-B96F-4798-83B1-D0C7F1A89ED0}" v="111" dt="2023-01-26T15:10:3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C6FCA5-DDE3-420D-930A-3F1661EE8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41210-5A39-4164-9B41-DC20AFD474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39F87-69B2-4809-9753-FF440037CA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E129D-08BC-43D1-A742-BF2E750611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FF634-E8B5-4EE2-94C9-D67DD3DC79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B03D-58E6-42DF-9AAB-AC8E0C7AD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06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1FBFF-0781-403A-8CC6-215021D5F4B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9A4C-03EF-422E-8E25-6BD63B7FD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814ef087a_1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gb814ef087a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74588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48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7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0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65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220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6076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4" y="1161430"/>
            <a:ext cx="6627290" cy="111544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0FA47-1FF8-451B-8532-F1B477524F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13" y="2492374"/>
            <a:ext cx="6627290" cy="273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C94FEA8-066A-4CC1-BFCC-10ED1764A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3124" y="0"/>
            <a:ext cx="4968876" cy="6858000"/>
          </a:xfrm>
          <a:custGeom>
            <a:avLst/>
            <a:gdLst>
              <a:gd name="connsiteX0" fmla="*/ 4563423 w 4968876"/>
              <a:gd name="connsiteY0" fmla="*/ 205058 h 6858000"/>
              <a:gd name="connsiteX1" fmla="*/ 4339039 w 4968876"/>
              <a:gd name="connsiteY1" fmla="*/ 436971 h 6858000"/>
              <a:gd name="connsiteX2" fmla="*/ 4416767 w 4968876"/>
              <a:gd name="connsiteY2" fmla="*/ 551459 h 6858000"/>
              <a:gd name="connsiteX3" fmla="*/ 4495961 w 4968876"/>
              <a:gd name="connsiteY3" fmla="*/ 552927 h 6858000"/>
              <a:gd name="connsiteX4" fmla="*/ 4528042 w 4968876"/>
              <a:gd name="connsiteY4" fmla="*/ 536965 h 6858000"/>
              <a:gd name="connsiteX5" fmla="*/ 4554424 w 4968876"/>
              <a:gd name="connsiteY5" fmla="*/ 513474 h 6858000"/>
              <a:gd name="connsiteX6" fmla="*/ 4547380 w 4968876"/>
              <a:gd name="connsiteY6" fmla="*/ 536398 h 6858000"/>
              <a:gd name="connsiteX7" fmla="*/ 4482579 w 4968876"/>
              <a:gd name="connsiteY7" fmla="*/ 579359 h 6858000"/>
              <a:gd name="connsiteX8" fmla="*/ 4536878 w 4968876"/>
              <a:gd name="connsiteY8" fmla="*/ 594046 h 6858000"/>
              <a:gd name="connsiteX9" fmla="*/ 4666020 w 4968876"/>
              <a:gd name="connsiteY9" fmla="*/ 551453 h 6858000"/>
              <a:gd name="connsiteX10" fmla="*/ 4601449 w 4968876"/>
              <a:gd name="connsiteY10" fmla="*/ 494172 h 6858000"/>
              <a:gd name="connsiteX11" fmla="*/ 4666020 w 4968876"/>
              <a:gd name="connsiteY11" fmla="*/ 525016 h 6858000"/>
              <a:gd name="connsiteX12" fmla="*/ 4751252 w 4968876"/>
              <a:gd name="connsiteY12" fmla="*/ 467391 h 6858000"/>
              <a:gd name="connsiteX13" fmla="*/ 4758467 w 4968876"/>
              <a:gd name="connsiteY13" fmla="*/ 431058 h 6858000"/>
              <a:gd name="connsiteX14" fmla="*/ 4758475 w 4968876"/>
              <a:gd name="connsiteY14" fmla="*/ 431100 h 6858000"/>
              <a:gd name="connsiteX15" fmla="*/ 4758475 w 4968876"/>
              <a:gd name="connsiteY15" fmla="*/ 431017 h 6858000"/>
              <a:gd name="connsiteX16" fmla="*/ 4758475 w 4968876"/>
              <a:gd name="connsiteY16" fmla="*/ 428164 h 6858000"/>
              <a:gd name="connsiteX17" fmla="*/ 4686614 w 4968876"/>
              <a:gd name="connsiteY17" fmla="*/ 279916 h 6858000"/>
              <a:gd name="connsiteX18" fmla="*/ 4573689 w 4968876"/>
              <a:gd name="connsiteY18" fmla="*/ 209461 h 6858000"/>
              <a:gd name="connsiteX19" fmla="*/ 4563423 w 4968876"/>
              <a:gd name="connsiteY19" fmla="*/ 205058 h 6858000"/>
              <a:gd name="connsiteX20" fmla="*/ 0 w 4968876"/>
              <a:gd name="connsiteY20" fmla="*/ 0 h 6858000"/>
              <a:gd name="connsiteX21" fmla="*/ 4968876 w 4968876"/>
              <a:gd name="connsiteY21" fmla="*/ 0 h 6858000"/>
              <a:gd name="connsiteX22" fmla="*/ 4968876 w 4968876"/>
              <a:gd name="connsiteY22" fmla="*/ 6858000 h 6858000"/>
              <a:gd name="connsiteX23" fmla="*/ 0 w 4968876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68876" h="6858000">
                <a:moveTo>
                  <a:pt x="4563423" y="205058"/>
                </a:moveTo>
                <a:cubicBezTo>
                  <a:pt x="4513560" y="265238"/>
                  <a:pt x="4339039" y="310740"/>
                  <a:pt x="4339039" y="436971"/>
                </a:cubicBezTo>
                <a:cubicBezTo>
                  <a:pt x="4339039" y="486876"/>
                  <a:pt x="4369837" y="533846"/>
                  <a:pt x="4416767" y="551459"/>
                </a:cubicBezTo>
                <a:cubicBezTo>
                  <a:pt x="4443165" y="561734"/>
                  <a:pt x="4469563" y="561734"/>
                  <a:pt x="4495961" y="552927"/>
                </a:cubicBezTo>
                <a:cubicBezTo>
                  <a:pt x="4507694" y="549258"/>
                  <a:pt x="4518326" y="543753"/>
                  <a:pt x="4528042" y="536965"/>
                </a:cubicBezTo>
                <a:lnTo>
                  <a:pt x="4554424" y="513474"/>
                </a:lnTo>
                <a:lnTo>
                  <a:pt x="4547380" y="536398"/>
                </a:lnTo>
                <a:cubicBezTo>
                  <a:pt x="4535685" y="558154"/>
                  <a:pt x="4511196" y="574953"/>
                  <a:pt x="4482579" y="579359"/>
                </a:cubicBezTo>
                <a:cubicBezTo>
                  <a:pt x="4491384" y="588171"/>
                  <a:pt x="4511930" y="594046"/>
                  <a:pt x="4536878" y="594046"/>
                </a:cubicBezTo>
                <a:cubicBezTo>
                  <a:pt x="4582371" y="594046"/>
                  <a:pt x="4638137" y="580827"/>
                  <a:pt x="4666020" y="551453"/>
                </a:cubicBezTo>
                <a:cubicBezTo>
                  <a:pt x="4627865" y="552921"/>
                  <a:pt x="4602917" y="527953"/>
                  <a:pt x="4601449" y="494172"/>
                </a:cubicBezTo>
                <a:cubicBezTo>
                  <a:pt x="4619059" y="516203"/>
                  <a:pt x="4641072" y="525016"/>
                  <a:pt x="4666020" y="525016"/>
                </a:cubicBezTo>
                <a:cubicBezTo>
                  <a:pt x="4704543" y="525016"/>
                  <a:pt x="4737287" y="501057"/>
                  <a:pt x="4751252" y="467391"/>
                </a:cubicBezTo>
                <a:lnTo>
                  <a:pt x="4758467" y="431058"/>
                </a:lnTo>
                <a:lnTo>
                  <a:pt x="4758475" y="431100"/>
                </a:lnTo>
                <a:lnTo>
                  <a:pt x="4758475" y="431017"/>
                </a:lnTo>
                <a:lnTo>
                  <a:pt x="4758475" y="428164"/>
                </a:lnTo>
                <a:cubicBezTo>
                  <a:pt x="4758475" y="369452"/>
                  <a:pt x="4729144" y="319547"/>
                  <a:pt x="4686614" y="279916"/>
                </a:cubicBezTo>
                <a:cubicBezTo>
                  <a:pt x="4654349" y="249092"/>
                  <a:pt x="4614752" y="227075"/>
                  <a:pt x="4573689" y="209461"/>
                </a:cubicBezTo>
                <a:cubicBezTo>
                  <a:pt x="4570755" y="207994"/>
                  <a:pt x="4567822" y="206526"/>
                  <a:pt x="4563423" y="205058"/>
                </a:cubicBezTo>
                <a:close/>
                <a:moveTo>
                  <a:pt x="0" y="0"/>
                </a:moveTo>
                <a:lnTo>
                  <a:pt x="4968876" y="0"/>
                </a:lnTo>
                <a:lnTo>
                  <a:pt x="4968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 with alt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2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title &amp; large RH imag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692696"/>
            <a:ext cx="4562476" cy="2421466"/>
          </a:xfrm>
        </p:spPr>
        <p:txBody>
          <a:bodyPr vert="horz" lIns="72000" tIns="0" rIns="0" bIns="0" rtlCol="0" anchor="b">
            <a:noAutofit/>
          </a:bodyPr>
          <a:lstStyle>
            <a:lvl1pPr>
              <a:lnSpc>
                <a:spcPct val="80000"/>
              </a:lnSpc>
              <a:defRPr lang="en-GB"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813" y="3573040"/>
            <a:ext cx="4395787" cy="2808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586E72C-F96D-4BE1-996B-39A71EA9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28004" y="0"/>
            <a:ext cx="7063996" cy="6858000"/>
          </a:xfrm>
          <a:custGeom>
            <a:avLst/>
            <a:gdLst>
              <a:gd name="connsiteX0" fmla="*/ 6658543 w 7063996"/>
              <a:gd name="connsiteY0" fmla="*/ 205058 h 6858000"/>
              <a:gd name="connsiteX1" fmla="*/ 6434159 w 7063996"/>
              <a:gd name="connsiteY1" fmla="*/ 436971 h 6858000"/>
              <a:gd name="connsiteX2" fmla="*/ 6511887 w 7063996"/>
              <a:gd name="connsiteY2" fmla="*/ 551459 h 6858000"/>
              <a:gd name="connsiteX3" fmla="*/ 6591081 w 7063996"/>
              <a:gd name="connsiteY3" fmla="*/ 552927 h 6858000"/>
              <a:gd name="connsiteX4" fmla="*/ 6623162 w 7063996"/>
              <a:gd name="connsiteY4" fmla="*/ 536965 h 6858000"/>
              <a:gd name="connsiteX5" fmla="*/ 6649544 w 7063996"/>
              <a:gd name="connsiteY5" fmla="*/ 513474 h 6858000"/>
              <a:gd name="connsiteX6" fmla="*/ 6642500 w 7063996"/>
              <a:gd name="connsiteY6" fmla="*/ 536398 h 6858000"/>
              <a:gd name="connsiteX7" fmla="*/ 6577699 w 7063996"/>
              <a:gd name="connsiteY7" fmla="*/ 579359 h 6858000"/>
              <a:gd name="connsiteX8" fmla="*/ 6631998 w 7063996"/>
              <a:gd name="connsiteY8" fmla="*/ 594046 h 6858000"/>
              <a:gd name="connsiteX9" fmla="*/ 6761140 w 7063996"/>
              <a:gd name="connsiteY9" fmla="*/ 551453 h 6858000"/>
              <a:gd name="connsiteX10" fmla="*/ 6696569 w 7063996"/>
              <a:gd name="connsiteY10" fmla="*/ 494172 h 6858000"/>
              <a:gd name="connsiteX11" fmla="*/ 6761140 w 7063996"/>
              <a:gd name="connsiteY11" fmla="*/ 525016 h 6858000"/>
              <a:gd name="connsiteX12" fmla="*/ 6846372 w 7063996"/>
              <a:gd name="connsiteY12" fmla="*/ 467391 h 6858000"/>
              <a:gd name="connsiteX13" fmla="*/ 6853587 w 7063996"/>
              <a:gd name="connsiteY13" fmla="*/ 431058 h 6858000"/>
              <a:gd name="connsiteX14" fmla="*/ 6853595 w 7063996"/>
              <a:gd name="connsiteY14" fmla="*/ 431100 h 6858000"/>
              <a:gd name="connsiteX15" fmla="*/ 6853595 w 7063996"/>
              <a:gd name="connsiteY15" fmla="*/ 431017 h 6858000"/>
              <a:gd name="connsiteX16" fmla="*/ 6853595 w 7063996"/>
              <a:gd name="connsiteY16" fmla="*/ 428164 h 6858000"/>
              <a:gd name="connsiteX17" fmla="*/ 6781734 w 7063996"/>
              <a:gd name="connsiteY17" fmla="*/ 279916 h 6858000"/>
              <a:gd name="connsiteX18" fmla="*/ 6668809 w 7063996"/>
              <a:gd name="connsiteY18" fmla="*/ 209461 h 6858000"/>
              <a:gd name="connsiteX19" fmla="*/ 6658543 w 7063996"/>
              <a:gd name="connsiteY19" fmla="*/ 205058 h 6858000"/>
              <a:gd name="connsiteX20" fmla="*/ 0 w 7063996"/>
              <a:gd name="connsiteY20" fmla="*/ 0 h 6858000"/>
              <a:gd name="connsiteX21" fmla="*/ 7063996 w 7063996"/>
              <a:gd name="connsiteY21" fmla="*/ 0 h 6858000"/>
              <a:gd name="connsiteX22" fmla="*/ 7063996 w 7063996"/>
              <a:gd name="connsiteY22" fmla="*/ 6858000 h 6858000"/>
              <a:gd name="connsiteX23" fmla="*/ 0 w 7063996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063996" h="6858000">
                <a:moveTo>
                  <a:pt x="6658543" y="205058"/>
                </a:moveTo>
                <a:cubicBezTo>
                  <a:pt x="6608680" y="265238"/>
                  <a:pt x="6434159" y="310740"/>
                  <a:pt x="6434159" y="436971"/>
                </a:cubicBezTo>
                <a:cubicBezTo>
                  <a:pt x="6434159" y="486876"/>
                  <a:pt x="6464957" y="533846"/>
                  <a:pt x="6511887" y="551459"/>
                </a:cubicBezTo>
                <a:cubicBezTo>
                  <a:pt x="6538285" y="561734"/>
                  <a:pt x="6564683" y="561734"/>
                  <a:pt x="6591081" y="552927"/>
                </a:cubicBezTo>
                <a:cubicBezTo>
                  <a:pt x="6602814" y="549258"/>
                  <a:pt x="6613446" y="543753"/>
                  <a:pt x="6623162" y="536965"/>
                </a:cubicBezTo>
                <a:lnTo>
                  <a:pt x="6649544" y="513474"/>
                </a:lnTo>
                <a:lnTo>
                  <a:pt x="6642500" y="536398"/>
                </a:lnTo>
                <a:cubicBezTo>
                  <a:pt x="6630805" y="558154"/>
                  <a:pt x="6606316" y="574953"/>
                  <a:pt x="6577699" y="579359"/>
                </a:cubicBezTo>
                <a:cubicBezTo>
                  <a:pt x="6586504" y="588171"/>
                  <a:pt x="6607050" y="594046"/>
                  <a:pt x="6631998" y="594046"/>
                </a:cubicBezTo>
                <a:cubicBezTo>
                  <a:pt x="6677491" y="594046"/>
                  <a:pt x="6733257" y="580827"/>
                  <a:pt x="6761140" y="551453"/>
                </a:cubicBezTo>
                <a:cubicBezTo>
                  <a:pt x="6722985" y="552921"/>
                  <a:pt x="6698037" y="527953"/>
                  <a:pt x="6696569" y="494172"/>
                </a:cubicBezTo>
                <a:cubicBezTo>
                  <a:pt x="6714179" y="516203"/>
                  <a:pt x="6736192" y="525016"/>
                  <a:pt x="6761140" y="525016"/>
                </a:cubicBezTo>
                <a:cubicBezTo>
                  <a:pt x="6799663" y="525016"/>
                  <a:pt x="6832407" y="501057"/>
                  <a:pt x="6846372" y="467391"/>
                </a:cubicBezTo>
                <a:lnTo>
                  <a:pt x="6853587" y="431058"/>
                </a:lnTo>
                <a:lnTo>
                  <a:pt x="6853595" y="431100"/>
                </a:lnTo>
                <a:lnTo>
                  <a:pt x="6853595" y="431017"/>
                </a:lnTo>
                <a:lnTo>
                  <a:pt x="6853595" y="428164"/>
                </a:lnTo>
                <a:cubicBezTo>
                  <a:pt x="6853595" y="369452"/>
                  <a:pt x="6824264" y="319547"/>
                  <a:pt x="6781734" y="279916"/>
                </a:cubicBezTo>
                <a:cubicBezTo>
                  <a:pt x="6749469" y="249092"/>
                  <a:pt x="6709872" y="227075"/>
                  <a:pt x="6668809" y="209461"/>
                </a:cubicBezTo>
                <a:cubicBezTo>
                  <a:pt x="6665875" y="207994"/>
                  <a:pt x="6662942" y="206526"/>
                  <a:pt x="6658543" y="205058"/>
                </a:cubicBezTo>
                <a:close/>
                <a:moveTo>
                  <a:pt x="0" y="0"/>
                </a:moveTo>
                <a:lnTo>
                  <a:pt x="7063996" y="0"/>
                </a:lnTo>
                <a:lnTo>
                  <a:pt x="70639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 with alt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02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316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5517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46530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087499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1ECB5-DB51-4283-B8B9-FBB99B30DDDA}"/>
              </a:ext>
            </a:extLst>
          </p:cNvPr>
          <p:cNvGrpSpPr>
            <a:grpSpLocks noChangeAspect="1"/>
          </p:cNvGrpSpPr>
          <p:nvPr/>
        </p:nvGrpSpPr>
        <p:grpSpPr>
          <a:xfrm>
            <a:off x="516023" y="622911"/>
            <a:ext cx="2231297" cy="501650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8307B4-0823-4CCD-9A0B-FC8313B6A1C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F37526-68C2-4CC7-BFA8-D9A1ECDD5F8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D688A-C2B9-40DF-8BDB-7397CB9DF4C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8CDC8B-4E52-45D7-922E-07333CE529A6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5A298-0196-4231-B123-8DDB35B79DA6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75748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23693" r="10370" b="21576"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0262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19156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65F9-A4D3-45F9-A91D-24519C188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9CA5-93D6-412A-BBCE-C980A10ED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9CBA-348A-44D0-846D-6EC47C0C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13C6-A262-40ED-8BB1-C73E4B680395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E6D3E-552A-48ED-96F9-75240365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2C49-BAA6-43A1-9339-3AF061B2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31D-2728-4C6E-8FE9-D8CC6D36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62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2443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451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60729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7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9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66905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3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2022.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0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>
          <p15:clr>
            <a:srgbClr val="F26B43"/>
          </p15:clr>
        </p15:guide>
        <p15:guide id="11" orient="horz" pos="4071">
          <p15:clr>
            <a:srgbClr val="F26B43"/>
          </p15:clr>
        </p15:guide>
        <p15:guide id="12" pos="255">
          <p15:clr>
            <a:srgbClr val="F26B43"/>
          </p15:clr>
        </p15:guide>
        <p15:guide id="13" orient="horz" pos="836">
          <p15:clr>
            <a:srgbClr val="F26B43"/>
          </p15:clr>
        </p15:guide>
        <p15:guide id="14" orient="horz" pos="245">
          <p15:clr>
            <a:srgbClr val="F26B43"/>
          </p15:clr>
        </p15:guide>
        <p15:guide id="15" pos="3840">
          <p15:clr>
            <a:srgbClr val="F26B43"/>
          </p15:clr>
        </p15:guide>
        <p15:guide id="16" pos="3899">
          <p15:clr>
            <a:srgbClr val="F26B43"/>
          </p15:clr>
        </p15:guide>
        <p15:guide id="17" pos="37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9EB70BD-862D-F21C-AE2D-EF349EA18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little web scraping project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043DAD2-2507-426A-7EBF-6069E9655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Kanay Saparia</a:t>
            </a:r>
          </a:p>
        </p:txBody>
      </p:sp>
    </p:spTree>
    <p:extLst>
      <p:ext uri="{BB962C8B-B14F-4D97-AF65-F5344CB8AC3E}">
        <p14:creationId xmlns:p14="http://schemas.microsoft.com/office/powerpoint/2010/main" val="302038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FB5B-A52C-4727-8F9E-440A055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</a:t>
            </a:r>
            <a:r>
              <a:rPr lang="en-GB" dirty="0" err="1"/>
              <a:t>monkeypatch</a:t>
            </a:r>
            <a:r>
              <a:rPr lang="en-GB" dirty="0"/>
              <a:t> or </a:t>
            </a:r>
            <a:r>
              <a:rPr lang="en-GB" dirty="0" err="1"/>
              <a:t>mock.patch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4467-8E83-4B80-88EF-A4CBEF4487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do you test functions that require a user input?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Replace methods / classes / attributes / functions at runtime, e.g. to stub out a function during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2D909-F1FA-4A9B-BD39-2B41C2FD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7" y="2895925"/>
            <a:ext cx="5969715" cy="287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72218-CCD4-404F-90B2-C8E0EF78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35" b="3630"/>
          <a:stretch/>
        </p:blipFill>
        <p:spPr>
          <a:xfrm>
            <a:off x="6094412" y="2895925"/>
            <a:ext cx="5969716" cy="1194812"/>
          </a:xfrm>
          <a:prstGeom prst="rect">
            <a:avLst/>
          </a:prstGeom>
        </p:spPr>
      </p:pic>
      <p:pic>
        <p:nvPicPr>
          <p:cNvPr id="4098" name="Picture 2" descr="Monkey patching in JavaScript - Aurelio De Rosa blog">
            <a:extLst>
              <a:ext uri="{FF2B5EF4-FFF2-40B4-BE49-F238E27FC236}">
                <a16:creationId xmlns:a16="http://schemas.microsoft.com/office/drawing/2014/main" id="{71AF59BD-1C82-4F67-BC9E-A12AFCA2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0"/>
            <a:ext cx="1717040" cy="17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3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emo or die! – Mentorphile">
            <a:extLst>
              <a:ext uri="{FF2B5EF4-FFF2-40B4-BE49-F238E27FC236}">
                <a16:creationId xmlns:a16="http://schemas.microsoft.com/office/drawing/2014/main" id="{86F25AF8-9E93-41B1-9250-4FD2C7A4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58" y="508000"/>
            <a:ext cx="9639483" cy="549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9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7BB-7A78-4576-97C7-820A0E0E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applications of web scraping</a:t>
            </a:r>
          </a:p>
        </p:txBody>
      </p:sp>
      <p:pic>
        <p:nvPicPr>
          <p:cNvPr id="7170" name="Picture 2" descr="The 7 Most Common Data Analysis Mistakes to Avoid | Inzata Analytics">
            <a:extLst>
              <a:ext uri="{FF2B5EF4-FFF2-40B4-BE49-F238E27FC236}">
                <a16:creationId xmlns:a16="http://schemas.microsoft.com/office/drawing/2014/main" id="{8AF69B77-96B1-468F-AEC1-79AA8D5D2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5" y="1648326"/>
            <a:ext cx="2618072" cy="196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84022-7FB1-4E10-ADDA-DA084AF73B44}"/>
              </a:ext>
            </a:extLst>
          </p:cNvPr>
          <p:cNvSpPr txBox="1"/>
          <p:nvPr/>
        </p:nvSpPr>
        <p:spPr>
          <a:xfrm>
            <a:off x="219287" y="3796546"/>
            <a:ext cx="306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analysis – user reviews of products and do an emotional analysis</a:t>
            </a:r>
          </a:p>
        </p:txBody>
      </p:sp>
      <p:pic>
        <p:nvPicPr>
          <p:cNvPr id="7172" name="Picture 4" descr="What Is Academic Research and What Does It Look Like in Practice?">
            <a:extLst>
              <a:ext uri="{FF2B5EF4-FFF2-40B4-BE49-F238E27FC236}">
                <a16:creationId xmlns:a16="http://schemas.microsoft.com/office/drawing/2014/main" id="{EADB4CD9-6810-48E5-A107-22BE831E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14" y="1670875"/>
            <a:ext cx="2950332" cy="196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7DCE6-6E9F-4A20-9F9B-6B8BD729ECAA}"/>
              </a:ext>
            </a:extLst>
          </p:cNvPr>
          <p:cNvSpPr txBox="1"/>
          <p:nvPr/>
        </p:nvSpPr>
        <p:spPr>
          <a:xfrm>
            <a:off x="3951909" y="3796546"/>
            <a:ext cx="357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Academic research – grab structured data from multiple sources of the internet</a:t>
            </a:r>
          </a:p>
        </p:txBody>
      </p:sp>
      <p:pic>
        <p:nvPicPr>
          <p:cNvPr id="7174" name="Picture 6" descr="Why Machine Learning Needs Semantics Not Just Statistics">
            <a:extLst>
              <a:ext uri="{FF2B5EF4-FFF2-40B4-BE49-F238E27FC236}">
                <a16:creationId xmlns:a16="http://schemas.microsoft.com/office/drawing/2014/main" id="{0E50E47F-D3F5-45C2-AA58-9796BBBD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92" y="1670875"/>
            <a:ext cx="3112493" cy="200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2F7299-8B9B-4C03-ABDA-ECCC7388409E}"/>
              </a:ext>
            </a:extLst>
          </p:cNvPr>
          <p:cNvSpPr txBox="1"/>
          <p:nvPr/>
        </p:nvSpPr>
        <p:spPr>
          <a:xfrm>
            <a:off x="8007367" y="3796546"/>
            <a:ext cx="3577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and testing for machine learning – the data required may need to be scraped if not readily available</a:t>
            </a:r>
          </a:p>
        </p:txBody>
      </p:sp>
    </p:spTree>
    <p:extLst>
      <p:ext uri="{BB962C8B-B14F-4D97-AF65-F5344CB8AC3E}">
        <p14:creationId xmlns:p14="http://schemas.microsoft.com/office/powerpoint/2010/main" val="87075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28A-F25C-46E9-A3B9-FC3E0F06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improve…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EA88F-B2D3-4563-9E3C-267F84ACF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61937"/>
            <a:ext cx="7487904" cy="42078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Testing using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Expand user input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Decorate the console application more or extend it to a webpage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Look into using the Scrapy Framework</a:t>
            </a:r>
          </a:p>
        </p:txBody>
      </p:sp>
      <p:pic>
        <p:nvPicPr>
          <p:cNvPr id="8196" name="Picture 4" descr="10 Easy Ways to Improve Team Efficiency And Productivity | HR Cloud">
            <a:extLst>
              <a:ext uri="{FF2B5EF4-FFF2-40B4-BE49-F238E27FC236}">
                <a16:creationId xmlns:a16="http://schemas.microsoft.com/office/drawing/2014/main" id="{0E6D1EFA-EF32-4BF9-B19E-88695C3B9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17" y="2261937"/>
            <a:ext cx="4041181" cy="210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5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6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gb814ef087a_1_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7269" y="513581"/>
            <a:ext cx="9033735" cy="561383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gb814ef087a_1_174"/>
          <p:cNvSpPr txBox="1"/>
          <p:nvPr/>
        </p:nvSpPr>
        <p:spPr>
          <a:xfrm>
            <a:off x="406400" y="1884633"/>
            <a:ext cx="40644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Clr>
                <a:srgbClr val="000000"/>
              </a:buClr>
              <a:buSzPts val="5000"/>
            </a:pPr>
            <a:r>
              <a:rPr lang="en-GB" sz="6667" dirty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Thanks!</a:t>
            </a:r>
            <a:endParaRPr sz="6667" dirty="0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21" name="Google Shape;621;gb814ef087a_1_174"/>
          <p:cNvSpPr/>
          <p:nvPr/>
        </p:nvSpPr>
        <p:spPr>
          <a:xfrm>
            <a:off x="8127637" y="6278167"/>
            <a:ext cx="4064400" cy="440000"/>
          </a:xfrm>
          <a:prstGeom prst="rect">
            <a:avLst/>
          </a:prstGeom>
          <a:solidFill>
            <a:srgbClr val="272936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4BABA7-D14D-F623-8387-FC93A88B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D6E4FD-26B1-4947-A782-944698BA2E75}"/>
              </a:ext>
            </a:extLst>
          </p:cNvPr>
          <p:cNvSpPr/>
          <p:nvPr/>
        </p:nvSpPr>
        <p:spPr>
          <a:xfrm>
            <a:off x="404813" y="2106328"/>
            <a:ext cx="3715352" cy="15689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 Requests and Beautiful Soup to parse HTML data</a:t>
            </a:r>
          </a:p>
          <a:p>
            <a:pPr algn="ctr"/>
            <a:endParaRPr lang="en-GB" sz="16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042A03-BED6-4E0D-B60F-2CB2FE7E2045}"/>
              </a:ext>
            </a:extLst>
          </p:cNvPr>
          <p:cNvSpPr/>
          <p:nvPr/>
        </p:nvSpPr>
        <p:spPr>
          <a:xfrm>
            <a:off x="8211970" y="2106328"/>
            <a:ext cx="3715352" cy="15689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game using the parsed data</a:t>
            </a:r>
          </a:p>
          <a:p>
            <a:pPr algn="ctr"/>
            <a:endParaRPr lang="en-GB" sz="1600" dirty="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ED67BF-CD68-47A8-A440-6EB8B52BEEDE}"/>
              </a:ext>
            </a:extLst>
          </p:cNvPr>
          <p:cNvSpPr/>
          <p:nvPr/>
        </p:nvSpPr>
        <p:spPr>
          <a:xfrm>
            <a:off x="4308391" y="2106328"/>
            <a:ext cx="3715352" cy="15689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CSV file to store the data so requests aren’t always necessary</a:t>
            </a:r>
          </a:p>
          <a:p>
            <a:pPr algn="ctr"/>
            <a:endParaRPr lang="en-GB" sz="1600" dirty="0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69CD73-1E67-4086-AD41-C01926090F25}"/>
              </a:ext>
            </a:extLst>
          </p:cNvPr>
          <p:cNvSpPr/>
          <p:nvPr/>
        </p:nvSpPr>
        <p:spPr>
          <a:xfrm>
            <a:off x="4308391" y="4260782"/>
            <a:ext cx="3715352" cy="15689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Learn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6682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7471-0834-4869-9BB3-454F347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 scraping?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46FF-884F-4E2E-9CA7-7E812E55A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a program to grab data from a web page outside of using APIs. To scrape the data out of the webpage that you want.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three main steps of web scraping: 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GB" dirty="0"/>
              <a:t>Downloading information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GB" dirty="0"/>
              <a:t>Extracting the required data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GB" dirty="0"/>
              <a:t>Processing/Using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good alternative of manually copying and pasting the data when there are no APIs available</a:t>
            </a:r>
          </a:p>
          <a:p>
            <a:pPr lvl="1" indent="0">
              <a:buNone/>
            </a:pPr>
            <a:br>
              <a:rPr lang="en-GB" dirty="0"/>
            </a:br>
            <a:r>
              <a:rPr lang="en-GB" dirty="0"/>
              <a:t>	</a:t>
            </a:r>
          </a:p>
          <a:p>
            <a:endParaRPr lang="en-GB" dirty="0"/>
          </a:p>
        </p:txBody>
      </p:sp>
      <p:pic>
        <p:nvPicPr>
          <p:cNvPr id="6146" name="Picture 2" descr="dhardik/python-web-scraping-and-rest-api-ea93c - Jovian">
            <a:extLst>
              <a:ext uri="{FF2B5EF4-FFF2-40B4-BE49-F238E27FC236}">
                <a16:creationId xmlns:a16="http://schemas.microsoft.com/office/drawing/2014/main" id="{613E65B1-07C6-40A8-AD22-99BB3D89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4" b="14802"/>
          <a:stretch/>
        </p:blipFill>
        <p:spPr bwMode="auto">
          <a:xfrm>
            <a:off x="2057469" y="4042611"/>
            <a:ext cx="7642459" cy="234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5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E243-F43E-4F3D-B166-1C96BB9E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ethics of web scraping – Is it okay?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9244-B7DB-44C5-B808-E3112C6E8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6371373" cy="5022612"/>
          </a:xfrm>
        </p:spPr>
        <p:txBody>
          <a:bodyPr/>
          <a:lstStyle/>
          <a:p>
            <a:r>
              <a:rPr lang="en-GB" dirty="0"/>
              <a:t>Yes and 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Some companies don’t want people to scrape their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But they can’t prevent it from happening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a user makes too many requests, they get timed out and if it’s too aggressive, their IP could be blocked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good way to see what companies are happy with you analysing is to consult the robots.txt file!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79877-47C7-4B02-BD47-229BECD2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67" y="1236858"/>
            <a:ext cx="4100290" cy="52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20A4-61EE-4364-8C7A-39E861A1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used</a:t>
            </a:r>
          </a:p>
        </p:txBody>
      </p:sp>
      <p:pic>
        <p:nvPicPr>
          <p:cNvPr id="1026" name="Picture 2" descr="Beautiful Soup, Let's Make A Soup | by Arif Zainurrohman | MLearning.ai |  Medium">
            <a:extLst>
              <a:ext uri="{FF2B5EF4-FFF2-40B4-BE49-F238E27FC236}">
                <a16:creationId xmlns:a16="http://schemas.microsoft.com/office/drawing/2014/main" id="{40E81B2D-6FFE-47CA-9385-0CA7659F1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35" y="1315404"/>
            <a:ext cx="5117983" cy="17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1BDAC-0149-4991-9792-BC056A7D9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65" y="4132824"/>
            <a:ext cx="1295467" cy="1409772"/>
          </a:xfrm>
          <a:prstGeom prst="rect">
            <a:avLst/>
          </a:prstGeom>
        </p:spPr>
      </p:pic>
      <p:pic>
        <p:nvPicPr>
          <p:cNvPr id="1028" name="Picture 4" descr="Flexible CSV Handling in Python with DictReader and DictWriter - DEV  Community 👩‍💻👨‍💻">
            <a:extLst>
              <a:ext uri="{FF2B5EF4-FFF2-40B4-BE49-F238E27FC236}">
                <a16:creationId xmlns:a16="http://schemas.microsoft.com/office/drawing/2014/main" id="{70A94A81-A233-48DB-8C83-F384985F4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8602"/>
          <a:stretch/>
        </p:blipFill>
        <p:spPr bwMode="auto">
          <a:xfrm>
            <a:off x="7732295" y="3611880"/>
            <a:ext cx="2354981" cy="23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 the basics of testing in Python with Pytest - Microsoft Community Hub">
            <a:extLst>
              <a:ext uri="{FF2B5EF4-FFF2-40B4-BE49-F238E27FC236}">
                <a16:creationId xmlns:a16="http://schemas.microsoft.com/office/drawing/2014/main" id="{6EE07BC7-073D-4F90-ACC7-2A4682FB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89" y="1307885"/>
            <a:ext cx="2832434" cy="230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quests logo">
            <a:extLst>
              <a:ext uri="{FF2B5EF4-FFF2-40B4-BE49-F238E27FC236}">
                <a16:creationId xmlns:a16="http://schemas.microsoft.com/office/drawing/2014/main" id="{D954A3B6-D6FC-4A59-94F3-325895D5B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83" y="3175234"/>
            <a:ext cx="2206792" cy="28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23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5444-62F0-45AE-91C1-53C92D0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544D-5AAD-4B4D-8CC9-8554F7C27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How do we go from a webpage to a csv file full of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70277-F72F-4E86-9E53-13EFE5B7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46" y="2530573"/>
            <a:ext cx="5436107" cy="23199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B54CE-6179-4190-985E-100F287F050B}"/>
              </a:ext>
            </a:extLst>
          </p:cNvPr>
          <p:cNvCxnSpPr/>
          <p:nvPr/>
        </p:nvCxnSpPr>
        <p:spPr>
          <a:xfrm>
            <a:off x="5715804" y="3715352"/>
            <a:ext cx="606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843C0F-D24C-472D-9DEA-B4088F585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62"/>
          <a:stretch/>
        </p:blipFill>
        <p:spPr>
          <a:xfrm>
            <a:off x="6442557" y="2366713"/>
            <a:ext cx="5436107" cy="27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2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A7A7-31E8-4780-9E17-8CCA595A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7CB7F-E94F-46CB-A160-92121601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3" y="1899768"/>
            <a:ext cx="11537936" cy="33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8792-F266-4171-8B7A-F85B71ED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some beautiful soup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1F74D-93D2-4E15-941A-A2E0D8C62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21"/>
          <a:stretch/>
        </p:blipFill>
        <p:spPr>
          <a:xfrm>
            <a:off x="9263978" y="1253759"/>
            <a:ext cx="1829479" cy="1688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420852-D10B-4C44-B627-8FA7AABA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5506468"/>
            <a:ext cx="11546135" cy="681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B95FD-76CF-41B7-8166-BDD427A47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1447201"/>
            <a:ext cx="7401276" cy="3910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98F9C6-120C-4416-960E-4F42F5464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80"/>
          <a:stretch/>
        </p:blipFill>
        <p:spPr>
          <a:xfrm>
            <a:off x="9057373" y="3299782"/>
            <a:ext cx="2036084" cy="16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1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5BC6F-0444-4FCF-BB47-40D95FCD3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" r="26087"/>
          <a:stretch/>
        </p:blipFill>
        <p:spPr>
          <a:xfrm>
            <a:off x="403225" y="1837690"/>
            <a:ext cx="11379200" cy="1211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A6972-BEFF-4EDD-8DE5-BD67B116D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" t="-9434" r="6927" b="2612"/>
          <a:stretch/>
        </p:blipFill>
        <p:spPr>
          <a:xfrm>
            <a:off x="403225" y="3360420"/>
            <a:ext cx="11379200" cy="423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1A5E4-66CD-4561-B485-C77444526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" y="4095750"/>
            <a:ext cx="11379200" cy="1512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C50AE-C9B3-4745-912A-6EB8FC3B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/>
              <a:t>CSV package – an extra convenience</a:t>
            </a:r>
          </a:p>
        </p:txBody>
      </p:sp>
      <p:pic>
        <p:nvPicPr>
          <p:cNvPr id="3074" name="Picture 2" descr="Csv - Free interface icons">
            <a:extLst>
              <a:ext uri="{FF2B5EF4-FFF2-40B4-BE49-F238E27FC236}">
                <a16:creationId xmlns:a16="http://schemas.microsoft.com/office/drawing/2014/main" id="{A79D02A9-DC5E-4188-9420-C4AE782F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599" y="295435"/>
            <a:ext cx="1386522" cy="138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85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2.pptx" id="{4E267CF8-9105-4C04-8A4B-7AEE8CF5A090}" vid="{CF555E12-DAD9-47F9-A47B-5AD9CFEEC1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270EB29AD4F94DADDD564A2FFFE899" ma:contentTypeVersion="2" ma:contentTypeDescription="Create a new document." ma:contentTypeScope="" ma:versionID="49b10a9b0c561c3f9b53eef15c6f7886">
  <xsd:schema xmlns:xsd="http://www.w3.org/2001/XMLSchema" xmlns:xs="http://www.w3.org/2001/XMLSchema" xmlns:p="http://schemas.microsoft.com/office/2006/metadata/properties" xmlns:ns3="0216fe82-54a8-4d83-ba2c-ff3bfc852c2b" targetNamespace="http://schemas.microsoft.com/office/2006/metadata/properties" ma:root="true" ma:fieldsID="2feda2c8607f1c5ebeb125a1e248ba16" ns3:_="">
    <xsd:import namespace="0216fe82-54a8-4d83-ba2c-ff3bfc852c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6fe82-54a8-4d83-ba2c-ff3bfc852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B758D1-8781-4836-A393-5C5F90ACEA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6fe82-54a8-4d83-ba2c-ff3bfc852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8DFBC2-63B9-4FA6-AF7B-00EA8E9834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633219-5CAE-489A-AC5B-19E99F968009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0216fe82-54a8-4d83-ba2c-ff3bfc852c2b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ppt-Capgemini_Standard-Template_2022</Template>
  <TotalTime>1533</TotalTime>
  <Words>334</Words>
  <Application>Microsoft Office PowerPoint</Application>
  <PresentationFormat>Widescreen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Ubuntu</vt:lpstr>
      <vt:lpstr>Ubuntu Light</vt:lpstr>
      <vt:lpstr>Ubuntu Medium</vt:lpstr>
      <vt:lpstr>Wingdings</vt:lpstr>
      <vt:lpstr>Capgemini2021</vt:lpstr>
      <vt:lpstr>A little web scraping project</vt:lpstr>
      <vt:lpstr>Main objectives</vt:lpstr>
      <vt:lpstr>What is web scraping?</vt:lpstr>
      <vt:lpstr>The ethics of web scraping – Is it okay?</vt:lpstr>
      <vt:lpstr>Packages used</vt:lpstr>
      <vt:lpstr>fetching data</vt:lpstr>
      <vt:lpstr>Fetching data</vt:lpstr>
      <vt:lpstr>Time for some beautiful soup</vt:lpstr>
      <vt:lpstr>CSV package – an extra convenience</vt:lpstr>
      <vt:lpstr>Testing - monkeypatch or mock.patch</vt:lpstr>
      <vt:lpstr>PowerPoint Presentation</vt:lpstr>
      <vt:lpstr>Practical applications of web scraping</vt:lpstr>
      <vt:lpstr>Things to improve…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little web scraping project</dc:title>
  <dc:creator>Saparia, Kanay</dc:creator>
  <cp:lastModifiedBy>Saparia, Kanay</cp:lastModifiedBy>
  <cp:revision>2</cp:revision>
  <dcterms:created xsi:type="dcterms:W3CDTF">2023-01-25T14:24:03Z</dcterms:created>
  <dcterms:modified xsi:type="dcterms:W3CDTF">2023-01-26T15:57:07Z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0x010100B8270EB29AD4F94DADDD564A2FFFE899</vt:lpwstr>
  </property>
</Properties>
</file>