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handoutMasterIdLst>
    <p:handoutMasterId r:id="rId25"/>
  </p:handoutMasterIdLst>
  <p:sldIdLst>
    <p:sldId id="257" r:id="rId3"/>
    <p:sldId id="258" r:id="rId4"/>
    <p:sldId id="265" r:id="rId5"/>
    <p:sldId id="269" r:id="rId6"/>
    <p:sldId id="259" r:id="rId7"/>
    <p:sldId id="261" r:id="rId9"/>
    <p:sldId id="262" r:id="rId10"/>
    <p:sldId id="277" r:id="rId11"/>
    <p:sldId id="278" r:id="rId12"/>
    <p:sldId id="279" r:id="rId13"/>
    <p:sldId id="280" r:id="rId14"/>
    <p:sldId id="270" r:id="rId15"/>
    <p:sldId id="281" r:id="rId16"/>
    <p:sldId id="282" r:id="rId17"/>
    <p:sldId id="283" r:id="rId18"/>
    <p:sldId id="276" r:id="rId19"/>
    <p:sldId id="284" r:id="rId20"/>
    <p:sldId id="275" r:id="rId21"/>
    <p:sldId id="264" r:id="rId22"/>
    <p:sldId id="271" r:id="rId23"/>
    <p:sldId id="26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893" y="4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2" d="100"/>
          <a:sy n="62" d="100"/>
        </p:scale>
        <p:origin x="917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handoutMaster" Target="handoutMasters/handoutMaster1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25CCF7-8490-478C-8231-AAEEDC1F4045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F6C33B-3067-4EDF-97C2-B6FF914F63B8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A5C04D-28C2-42EC-8158-FEEBABB7C046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33ACE3-5128-4E53-979B-553BD9A306C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33ACE3-5128-4E53-979B-553BD9A306C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80DE3-5506-46CE-831A-AB3076E7A61E}" type="datetimeyyyy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Everest Engineering College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A1781-7527-4A2D-90A2-6F112E42DA42}" type="datetimeyyyy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Everest Engineering College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F3844-4D66-4135-A9E4-B89AC70CF863}" type="datetimeyyyy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Everest Engineering College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73B40-B171-4E38-B39F-96BCBB389B3E}" type="datetimeyyyy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Everest Engineering College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9754-73AA-4956-804D-E63C77487B38}" type="datetimeyyyy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Everest Engineering College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7F758-64B6-48E4-9701-B1DC6C11F33E}" type="datetimeyyyy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Everest Engineering College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7A1D8-D241-4FF5-95F4-67BF51C87084}" type="datetimeyyyy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Everest Engineering College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D7A21-C4F2-48CB-AB31-946A42FC0B71}" type="datetimeyyyy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Everest Engineering College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D2C40-A4AF-444B-9F60-586375494874}" type="datetimeyyyy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Everest Engineering College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170C4-4D36-4A7A-AFA6-74410C388AAA}" type="datetimeyyyy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Everest Engineering College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F1B35-68FF-46B7-9F06-8660F19CF355}" type="datetimeyyyy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Everest Engineering College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58CE36-560D-4DE9-BBA7-F954EA489EE7}" type="datetimeyyyy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Everest Engineering College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67004"/>
            <a:ext cx="12070080" cy="171259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dirty="0">
                <a:latin typeface="Arial" panose="020B0604020202020204"/>
                <a:cs typeface="Calibri Light" panose="020F0302020204030204"/>
              </a:rPr>
              <a:t>       </a:t>
            </a:r>
            <a:r>
              <a:rPr lang="en-US" dirty="0">
                <a:latin typeface="Arial" panose="020B0604020202020204"/>
                <a:cs typeface="Calibri Light" panose="020F0302020204030204"/>
              </a:rPr>
              <a:t>Minor Project Presentation on</a:t>
            </a:r>
            <a:br>
              <a:rPr lang="en-US" dirty="0">
                <a:latin typeface="Arial" panose="020B0604020202020204"/>
                <a:cs typeface="Calibri Light" panose="020F0302020204030204"/>
              </a:rPr>
            </a:br>
            <a:r>
              <a:rPr lang="en-US" dirty="0">
                <a:latin typeface="Arial" panose="020B0604020202020204"/>
                <a:cs typeface="Calibri Light" panose="020F0302020204030204"/>
              </a:rPr>
              <a:t>   </a:t>
            </a:r>
            <a:r>
              <a:rPr lang="en-US" b="1" dirty="0">
                <a:latin typeface="Arial" panose="020B0604020202020204"/>
                <a:cs typeface="Calibri Light" panose="020F0302020204030204"/>
              </a:rPr>
              <a:t>Air quality analysis and prediction using Machine Learning</a:t>
            </a:r>
            <a:endParaRPr lang="en-US" b="1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1351827" y="3006782"/>
            <a:ext cx="6965737" cy="38164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US" sz="2200" dirty="0">
                <a:ea typeface="Calibri" panose="020F0502020204030204"/>
                <a:cs typeface="Calibri" panose="020F0502020204030204"/>
              </a:rPr>
              <a:t>                       </a:t>
            </a:r>
            <a:r>
              <a:rPr lang="en-US" sz="2200" dirty="0">
                <a:latin typeface="Calibri" panose="020F0502020204030204"/>
                <a:ea typeface="Calibri" panose="020F0502020204030204"/>
                <a:cs typeface="Calibri" panose="020F0502020204030204"/>
              </a:rPr>
              <a:t>              </a:t>
            </a:r>
            <a:r>
              <a:rPr lang="en-US" sz="2200" dirty="0">
                <a:latin typeface="Arial" panose="020B0604020202020204"/>
                <a:ea typeface="Calibri" panose="020F0502020204030204"/>
                <a:cs typeface="Calibri" panose="020F0502020204030204"/>
              </a:rPr>
              <a:t>    </a:t>
            </a:r>
            <a:endParaRPr lang="en-US" sz="2200" dirty="0">
              <a:latin typeface="Arial" panose="020B0604020202020204"/>
              <a:ea typeface="Calibri" panose="020F0502020204030204"/>
              <a:cs typeface="Calibri" panose="020F0502020204030204"/>
            </a:endParaRPr>
          </a:p>
          <a:p>
            <a:endParaRPr lang="en-US" sz="2200" dirty="0">
              <a:latin typeface="Arial" panose="020B0604020202020204"/>
              <a:ea typeface="Calibri" panose="020F0502020204030204"/>
              <a:cs typeface="Calibri" panose="020F0502020204030204"/>
            </a:endParaRPr>
          </a:p>
          <a:p>
            <a:r>
              <a:rPr lang="en-US" sz="2200" b="1" dirty="0">
                <a:latin typeface="Arial" panose="020B0604020202020204"/>
                <a:ea typeface="Calibri" panose="020F0502020204030204"/>
                <a:cs typeface="Calibri" panose="020F0502020204030204"/>
              </a:rPr>
              <a:t>    </a:t>
            </a:r>
            <a:r>
              <a:rPr lang="en-US" sz="2200" dirty="0">
                <a:latin typeface="Arial" panose="020B0604020202020204"/>
                <a:ea typeface="Calibri" panose="020F0502020204030204"/>
                <a:cs typeface="Calibri" panose="020F0502020204030204"/>
              </a:rPr>
              <a:t>                                  Submitted By:</a:t>
            </a:r>
            <a:endParaRPr lang="en-US" sz="2200" dirty="0">
              <a:ea typeface="Calibri" panose="020F0502020204030204"/>
              <a:cs typeface="Calibri" panose="020F0502020204030204"/>
            </a:endParaRPr>
          </a:p>
          <a:p>
            <a:endParaRPr lang="en-US" sz="2200" dirty="0">
              <a:latin typeface="Arial" panose="020B0604020202020204"/>
              <a:ea typeface="Calibri" panose="020F0502020204030204"/>
              <a:cs typeface="Calibri" panose="020F0502020204030204"/>
            </a:endParaRPr>
          </a:p>
          <a:p>
            <a:r>
              <a:rPr lang="en-US" sz="2200" dirty="0">
                <a:latin typeface="Arial" panose="020B0604020202020204"/>
                <a:ea typeface="Calibri" panose="020F0502020204030204"/>
                <a:cs typeface="Calibri" panose="020F0502020204030204"/>
              </a:rPr>
              <a:t>                        </a:t>
            </a:r>
            <a:r>
              <a:rPr lang="en-US" sz="2200" b="1" dirty="0">
                <a:latin typeface="Arial" panose="020B0604020202020204"/>
                <a:ea typeface="Calibri" panose="020F0502020204030204"/>
                <a:cs typeface="Calibri" panose="020F0502020204030204"/>
              </a:rPr>
              <a:t> Kanchan Thapa      [21075415]</a:t>
            </a:r>
            <a:endParaRPr lang="en-US" sz="2200" b="1" dirty="0">
              <a:latin typeface="Arial" panose="020B0604020202020204"/>
              <a:ea typeface="Calibri" panose="020F0502020204030204"/>
              <a:cs typeface="Calibri" panose="020F0502020204030204"/>
            </a:endParaRPr>
          </a:p>
          <a:p>
            <a:r>
              <a:rPr lang="en-US" sz="2200" b="1" dirty="0">
                <a:latin typeface="Arial" panose="020B0604020202020204"/>
                <a:ea typeface="Calibri" panose="020F0502020204030204"/>
                <a:cs typeface="Calibri" panose="020F0502020204030204"/>
              </a:rPr>
              <a:t>                         Manita Joshi           [21075417]</a:t>
            </a:r>
            <a:endParaRPr lang="en-US" sz="2200" b="1" dirty="0">
              <a:latin typeface="Arial" panose="020B0604020202020204"/>
              <a:ea typeface="Calibri" panose="020F0502020204030204"/>
              <a:cs typeface="Calibri" panose="020F0502020204030204"/>
            </a:endParaRPr>
          </a:p>
          <a:p>
            <a:r>
              <a:rPr lang="en-US" sz="2200" b="1" dirty="0">
                <a:latin typeface="Arial" panose="020B0604020202020204"/>
                <a:ea typeface="Calibri" panose="020F0502020204030204"/>
                <a:cs typeface="Calibri" panose="020F0502020204030204"/>
              </a:rPr>
              <a:t>                         Sangita Bhattarai   [21075433]</a:t>
            </a:r>
            <a:endParaRPr lang="en-US" sz="2200" b="1" dirty="0">
              <a:latin typeface="Arial" panose="020B0604020202020204"/>
              <a:ea typeface="Calibri" panose="020F0502020204030204"/>
              <a:cs typeface="Calibri" panose="020F0502020204030204"/>
            </a:endParaRPr>
          </a:p>
          <a:p>
            <a:r>
              <a:rPr lang="en-US" sz="2200" b="1" dirty="0">
                <a:latin typeface="Arial" panose="020B0604020202020204"/>
                <a:ea typeface="Calibri" panose="020F0502020204030204"/>
                <a:cs typeface="Calibri" panose="020F0502020204030204"/>
              </a:rPr>
              <a:t>                         Sunita Bashyal       [21075439]</a:t>
            </a:r>
            <a:endParaRPr lang="en-US" sz="2200" b="1" dirty="0">
              <a:latin typeface="Arial" panose="020B0604020202020204"/>
              <a:ea typeface="Calibri" panose="020F0502020204030204"/>
              <a:cs typeface="Calibri" panose="020F0502020204030204"/>
            </a:endParaRPr>
          </a:p>
          <a:p>
            <a:endParaRPr lang="en-US" sz="2200" dirty="0">
              <a:ea typeface="Calibri" panose="020F0502020204030204"/>
              <a:cs typeface="Calibri" panose="020F0502020204030204"/>
            </a:endParaRPr>
          </a:p>
          <a:p>
            <a:endParaRPr lang="en-US" sz="2200" dirty="0">
              <a:ea typeface="Calibri" panose="020F0502020204030204"/>
              <a:cs typeface="Calibri" panose="020F0502020204030204"/>
            </a:endParaRPr>
          </a:p>
          <a:p>
            <a:endParaRPr lang="en-US" sz="2200" dirty="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239730" y="4290338"/>
            <a:ext cx="6551949" cy="240065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US" sz="2200" dirty="0">
                <a:latin typeface="Arial" panose="020B0604020202020204"/>
                <a:cs typeface="Arial" panose="020B0604020202020204"/>
              </a:rPr>
              <a:t>                              Submitted to</a:t>
            </a:r>
            <a:endParaRPr lang="en-US" sz="2200" dirty="0">
              <a:latin typeface="Arial" panose="020B0604020202020204"/>
              <a:cs typeface="Arial" panose="020B0604020202020204"/>
            </a:endParaRPr>
          </a:p>
          <a:p>
            <a:r>
              <a:rPr lang="en-US" sz="2200" b="1" dirty="0">
                <a:latin typeface="Arial" panose="020B0604020202020204"/>
                <a:cs typeface="Arial" panose="020B0604020202020204"/>
              </a:rPr>
              <a:t>    Department of Computer and IT engineering</a:t>
            </a:r>
            <a:endParaRPr lang="en-US" sz="2200" dirty="0">
              <a:latin typeface="Arial" panose="020B0604020202020204"/>
              <a:cs typeface="Arial" panose="020B0604020202020204"/>
            </a:endParaRPr>
          </a:p>
          <a:p>
            <a:r>
              <a:rPr lang="en-US" sz="2200" b="1" dirty="0">
                <a:latin typeface="Arial" panose="020B0604020202020204"/>
                <a:cs typeface="Arial" panose="020B0604020202020204"/>
              </a:rPr>
              <a:t>                             Pokhara University</a:t>
            </a:r>
            <a:endParaRPr lang="en-US" sz="2200" dirty="0">
              <a:latin typeface="Arial" panose="020B0604020202020204"/>
              <a:cs typeface="Arial" panose="020B0604020202020204"/>
            </a:endParaRPr>
          </a:p>
          <a:p>
            <a:r>
              <a:rPr lang="en-US" sz="2200" b="1" dirty="0">
                <a:latin typeface="Arial" panose="020B0604020202020204"/>
                <a:cs typeface="Arial" panose="020B0604020202020204"/>
              </a:rPr>
              <a:t>                   Everest Engineering College</a:t>
            </a:r>
            <a:endParaRPr lang="en-US" sz="2200" dirty="0">
              <a:latin typeface="Arial" panose="020B0604020202020204"/>
              <a:cs typeface="Arial" panose="020B0604020202020204"/>
            </a:endParaRPr>
          </a:p>
          <a:p>
            <a:r>
              <a:rPr lang="en-US" sz="2200" b="1" dirty="0">
                <a:latin typeface="Arial" panose="020B0604020202020204"/>
                <a:cs typeface="Arial" panose="020B0604020202020204"/>
              </a:rPr>
              <a:t>                             Sanepa-2,Lalitpur</a:t>
            </a:r>
            <a:endParaRPr lang="en-US" sz="2200" dirty="0">
              <a:latin typeface="Arial" panose="020B0604020202020204"/>
              <a:cs typeface="Arial" panose="020B0604020202020204"/>
            </a:endParaRPr>
          </a:p>
          <a:p>
            <a:r>
              <a:rPr lang="en-US" sz="2200" b="1" dirty="0">
                <a:latin typeface="Arial" panose="020B0604020202020204"/>
                <a:ea typeface="Calibri" panose="020F0502020204030204"/>
                <a:cs typeface="Arial" panose="020B0604020202020204"/>
              </a:rPr>
              <a:t>                              25</a:t>
            </a:r>
            <a:r>
              <a:rPr lang="en-US" sz="2200" b="1" baseline="30000" dirty="0">
                <a:latin typeface="Arial" panose="020B0604020202020204"/>
                <a:ea typeface="Calibri" panose="020F0502020204030204"/>
                <a:cs typeface="Arial" panose="020B0604020202020204"/>
              </a:rPr>
              <a:t>th</a:t>
            </a:r>
            <a:r>
              <a:rPr lang="en-US" sz="2200" b="1" dirty="0">
                <a:latin typeface="Arial" panose="020B0604020202020204"/>
                <a:ea typeface="Calibri" panose="020F0502020204030204"/>
                <a:cs typeface="Arial" panose="020B0604020202020204"/>
              </a:rPr>
              <a:t> February </a:t>
            </a:r>
            <a:endParaRPr lang="en-US" dirty="0"/>
          </a:p>
          <a:p>
            <a:endParaRPr lang="en-US" dirty="0">
              <a:ea typeface="Calibri" panose="020F0502020204030204"/>
              <a:cs typeface="Calibri" panose="020F0502020204030204"/>
            </a:endParaRPr>
          </a:p>
        </p:txBody>
      </p:sp>
      <p:pic>
        <p:nvPicPr>
          <p:cNvPr id="15" name="Content Placeholder 14" descr="A blue and white logo&#10;&#10;Description automatically generated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845184" y="2091238"/>
            <a:ext cx="2379712" cy="1831087"/>
          </a:xfrm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038600" y="6325870"/>
            <a:ext cx="4114800" cy="365125"/>
          </a:xfrm>
        </p:spPr>
        <p:txBody>
          <a:bodyPr/>
          <a:lstStyle/>
          <a:p>
            <a:r>
              <a:rPr lang="en-US"/>
              <a:t>Everest Engineering College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8610600" y="6325870"/>
            <a:ext cx="2743200" cy="365125"/>
          </a:xfrm>
        </p:spPr>
        <p:txBody>
          <a:bodyPr/>
          <a:lstStyle/>
          <a:p>
            <a:fld id="{48F63A3B-78C7-47BE-AE5E-E10140E04643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Series Analysis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4001" y="1825625"/>
            <a:ext cx="7883997" cy="4667250"/>
          </a:xfrm>
        </p:spPr>
      </p:pic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Everest Engineering College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246062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Models Used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305" y="1378585"/>
            <a:ext cx="11454063" cy="466725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 Regressor</a:t>
            </a:r>
            <a:endParaRPr lang="en-US" sz="3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 A flowchart like process that splits data based on conditions.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 Used for both classification and regression.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Regressor</a:t>
            </a:r>
            <a:endParaRPr lang="en-US" sz="3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It combines multiple Decision Trees to boost accuracy and reduce overfitting.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Used to train the model.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Gradient Boosting Regressor</a:t>
            </a:r>
            <a:endParaRPr lang="en-US" sz="3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An advanced ML algorithm used for predictive modeling.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Builds tree sequentially and each tree corrects the errors of previous one.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Everest Engineering College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95" y="-278519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latin typeface="+mn-lt"/>
              </a:rPr>
              <a:t>Evaluation Metrices</a:t>
            </a:r>
            <a:endParaRPr lang="en-US" b="1" dirty="0">
              <a:latin typeface="+mn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34995" y="798244"/>
                <a:ext cx="11462795" cy="6059756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•RMSE: Mean Squared Error (RMSE) is a common metric used to evaluate the performance of regression models.</a:t>
                </a:r>
                <a:endParaRPr lang="en-US" sz="19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685800" marR="0" indent="0" algn="just">
                  <a:lnSpc>
                    <a:spcPct val="150000"/>
                  </a:lnSpc>
                  <a:buNone/>
                </a:pP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RMSE=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√</m:t>
                    </m:r>
                    <m:f>
                      <m:f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𝑦𝑖</m:t>
                            </m:r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  <m:sSup>
                              <m:sSupPr>
                                <m:ctrlP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e>
                              <m:sup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nary>
                  </m:oMath>
                </a14:m>
                <a:endParaRPr lang="en-US" sz="19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•MAE: MAE tells us how far our predictions are from the actual values. </a:t>
                </a:r>
                <a:endParaRPr lang="en-US" sz="19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1900" i="1">
                        <a:latin typeface="Cambria Math" panose="02040503050406030204" pitchFamily="18" charset="0"/>
                      </a:rPr>
                      <m:t>𝑀𝐴𝐸</m:t>
                    </m:r>
                    <m:r>
                      <a:rPr lang="en-US" sz="19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9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ctrlPr>
                          <a:rPr lang="en-US" sz="19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𝑦𝑖</m:t>
                        </m:r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𝑦𝑖</m:t>
                        </m:r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′|</m:t>
                        </m:r>
                      </m:e>
                    </m:nary>
                  </m:oMath>
                </a14:m>
                <a:endParaRPr lang="en-US" sz="19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•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R</a:t>
                </a:r>
                <a:r>
                  <a:rPr lang="en-US" sz="1800" baseline="30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2 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(R-Squared): 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R</a:t>
                </a:r>
                <a:r>
                  <a:rPr lang="en-US" sz="1800" baseline="30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2 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shows us how well our model explains the variation in the data.</a:t>
                </a:r>
                <a:endParaRPr lang="en-US" sz="19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sz="2000" dirty="0"/>
                  <a:t>R</a:t>
                </a:r>
                <a:r>
                  <a:rPr lang="en-US" sz="2000" baseline="30000" dirty="0"/>
                  <a:t>2</a:t>
                </a:r>
                <a:r>
                  <a:rPr lang="en-US" baseline="30000" dirty="0"/>
                  <a:t> </a:t>
                </a:r>
                <a14:m>
                  <m:oMath xmlns:m="http://schemas.openxmlformats.org/officeDocument/2006/math">
                    <m:r>
                      <a:rPr lang="en-US" sz="19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900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19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19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𝑅𝑆𝑆</m:t>
                        </m:r>
                      </m:num>
                      <m:den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𝑇𝑆𝑆</m:t>
                        </m:r>
                      </m:den>
                    </m:f>
                  </m:oMath>
                </a14:m>
                <a:endParaRPr lang="en-US" sz="19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Residual sum of squares, </a:t>
                </a:r>
                <a14:m>
                  <m:oMath xmlns:m="http://schemas.openxmlformats.org/officeDocument/2006/math">
                    <m:r>
                      <a:rPr lang="en-US" sz="1900" i="1" smtClean="0">
                        <a:latin typeface="Cambria Math" panose="02040503050406030204" pitchFamily="18" charset="0"/>
                      </a:rPr>
                      <m:t>𝑅𝑆𝑆</m:t>
                    </m:r>
                    <m:r>
                      <a:rPr lang="en-US" sz="190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19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9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sz="19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9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900" b="0" i="1" smtClean="0">
                                <a:latin typeface="Cambria Math" panose="02040503050406030204" pitchFamily="18" charset="0"/>
                              </a:rPr>
                              <m:t>𝑦𝑖</m:t>
                            </m:r>
                            <m:r>
                              <a:rPr lang="en-US" sz="19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9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sSup>
                              <m:sSupPr>
                                <m:ctrlPr>
                                  <a:rPr lang="en-US" sz="19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9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p>
                                <m:r>
                                  <a:rPr lang="en-US" sz="19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sz="19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190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sz="19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 ,                                      				         </a:t>
                </a:r>
                <a:endParaRPr lang="en-US" sz="19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y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i​  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Actual/Observed value</a:t>
                </a:r>
                <a:endParaRPr lang="en-US" sz="19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1900" i="1" smtClean="0">
                        <a:latin typeface="Cambria Math" panose="02040503050406030204" pitchFamily="18" charset="0"/>
                      </a:rPr>
                      <m:t>𝑦</m:t>
                    </m:r>
                    <m:sSup>
                      <m:sSupPr>
                        <m:ctrlPr>
                          <a:rPr lang="en-US" sz="19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=Predicted value                                                                        </a:t>
                </a:r>
                <a:endParaRPr lang="en-US" sz="19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n: Number of observations </a:t>
                </a:r>
                <a:endParaRPr lang="en-US" sz="19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Total sum of squares,</a:t>
                </a:r>
                <a14:m>
                  <m:oMath xmlns:m="http://schemas.openxmlformats.org/officeDocument/2006/math">
                    <m:r>
                      <a:rPr lang="en-US" sz="190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900" i="1" smtClean="0">
                        <a:latin typeface="Cambria Math" panose="02040503050406030204" pitchFamily="18" charset="0"/>
                      </a:rPr>
                      <m:t>𝑇𝑆𝑆</m:t>
                    </m:r>
                    <m:r>
                      <a:rPr lang="en-US" sz="190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19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9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sz="19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9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900" i="1" smtClean="0">
                                <a:latin typeface="Cambria Math" panose="02040503050406030204" pitchFamily="18" charset="0"/>
                              </a:rPr>
                              <m:t>𝑦𝑖</m:t>
                            </m:r>
                            <m:r>
                              <a:rPr lang="en-US" sz="19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sz="19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90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sz="19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sup>
                            </m:sSup>
                            <m:r>
                              <a:rPr lang="en-US" sz="19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19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sz="19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Where,</a:t>
                </a:r>
                <a:endParaRPr lang="en-US" sz="19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=Actual/observed value</a:t>
                </a:r>
                <a:endParaRPr lang="en-US" sz="19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sz="19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</m:oMath>
                </a14:m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=Mean of actual values</a:t>
                </a:r>
                <a:endParaRPr lang="en-US" sz="19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19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19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19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19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19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4995" y="798244"/>
                <a:ext cx="11462795" cy="6059756"/>
              </a:xfrm>
              <a:blipFill rotWithShape="1">
                <a:blip r:embed="rId1"/>
                <a:stretch>
                  <a:fillRect l="-3" t="-1" r="1" b="-29781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Everest Engineering College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Models Evaluation Result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2333" y="1462088"/>
            <a:ext cx="6304547" cy="4026568"/>
          </a:xfrm>
        </p:spPr>
      </p:pic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Everest Engineering College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Residual Test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5625"/>
            <a:ext cx="10515599" cy="4351338"/>
          </a:xfrm>
        </p:spPr>
      </p:pic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Everest Engineering College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884" y="280904"/>
            <a:ext cx="7411453" cy="2670843"/>
          </a:xfrm>
          <a:prstGeom prst="rect">
            <a:avLst/>
          </a:prstGeom>
        </p:spPr>
      </p:pic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Everest Engineering College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57" y="2951747"/>
            <a:ext cx="11636748" cy="3490299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importance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737" y="1825625"/>
            <a:ext cx="9897979" cy="4351338"/>
          </a:xfrm>
        </p:spPr>
      </p:pic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Everest Engineering College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16" y="-194849"/>
            <a:ext cx="6043184" cy="342408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0361" y="-184666"/>
            <a:ext cx="6351639" cy="352619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1140" y="3188183"/>
            <a:ext cx="6051375" cy="333843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08829" y="3150728"/>
            <a:ext cx="20103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818925" y="3115274"/>
            <a:ext cx="17992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074408" y="6364022"/>
            <a:ext cx="248792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Gradient Boosting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Everest Engineering College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4732" y="356671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264161" y="1375539"/>
            <a:ext cx="11927840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Air quality prediction is challenging due to unpredictable pollutants.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tree, Random forest, Gradient boosting used to predict PM2.5. 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RMSE, MAE, and R² used for model evaluation.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turned out to be best model with MAE =17.48 , RMSE = 24.84,   R-squared =0.71.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Residual analysis further validated Random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forest as best model.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model is the best model for PM2.5 prediction , excelling in metrices and residual analysis.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Everest Engineering College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-42600"/>
            <a:ext cx="10515600" cy="1325563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ea typeface="Calibri Light" panose="020F0302020204030204"/>
                <a:cs typeface="Times New Roman" panose="02020603050405020304" pitchFamily="18" charset="0"/>
              </a:rPr>
              <a:t>                              References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1670" y="901283"/>
            <a:ext cx="11780329" cy="5306073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None/>
            </a:pPr>
            <a:endParaRPr lang="en-US" dirty="0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[1]	K. Kumar and B. P. Pande, “Air pollution prediction with machine learning: a case study of Indian cities,” </a:t>
            </a:r>
            <a:r>
              <a:rPr lang="en-US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Int. J. Environ. Sci. Technol.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vol. 20, no. 5, pp. 5333–5348, May 2023,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doi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10.1007/s13762-022-04241-5.</a:t>
            </a:r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[2]	C. Aditya, C. R. Deshmukh, D. Nayana, and P. G.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Vidyavastu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“Detection and prediction of air pollution using machine learning models,” </a:t>
            </a:r>
            <a:r>
              <a:rPr lang="en-US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Int. J. Eng. Trends Technol. IJETT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vol. 59, no. 4, pp. 204–207, 2018.</a:t>
            </a:r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[3]	S.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Halsana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“Air Quality Prediction Model using Supervised Machine Learning Algorithms,” </a:t>
            </a:r>
            <a:r>
              <a:rPr lang="en-US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Int. J. Sci. Res. </a:t>
            </a:r>
            <a:r>
              <a:rPr lang="en-US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Comput</a:t>
            </a:r>
            <a:r>
              <a:rPr lang="en-US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Sci. Eng. Inf. Technol.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pp. 190–201, Jul. 2020,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doi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10.32628/CSEIT206435.</a:t>
            </a:r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buNone/>
            </a:pPr>
            <a:endParaRPr lang="en-US" dirty="0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Everest Engineering College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992" y="180578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>
                <a:ea typeface="Calibri Light" panose="020F0302020204030204"/>
                <a:cs typeface="Calibri Light" panose="020F0302020204030204"/>
              </a:rPr>
              <a:t>                      </a:t>
            </a:r>
            <a:r>
              <a:rPr lang="en-US" b="1" dirty="0">
                <a:ea typeface="Calibri Light" panose="020F0302020204030204"/>
                <a:cs typeface="Calibri Light" panose="020F0302020204030204"/>
              </a:rPr>
              <a:t>   </a:t>
            </a:r>
            <a:r>
              <a:rPr lang="en-US" b="1" dirty="0">
                <a:latin typeface="Arial" panose="020B0604020202020204"/>
                <a:ea typeface="Calibri Light" panose="020F0302020204030204"/>
                <a:cs typeface="Calibri Light" panose="020F0302020204030204"/>
              </a:rPr>
              <a:t> </a:t>
            </a:r>
            <a:r>
              <a:rPr lang="en-US" b="1" dirty="0">
                <a:latin typeface="+mn-lt"/>
                <a:ea typeface="Calibri Light" panose="020F0302020204030204"/>
                <a:cs typeface="Calibri Light" panose="020F0302020204030204"/>
              </a:rPr>
              <a:t>Table of Contents</a:t>
            </a:r>
            <a:endParaRPr lang="en-US" b="1" dirty="0">
              <a:latin typeface="+mn-lt"/>
              <a:ea typeface="Calibri Light" panose="020F0302020204030204"/>
              <a:cs typeface="Calibri Light" panose="020F03020202040302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7567" y="1506141"/>
            <a:ext cx="10724433" cy="5088868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Arial" panose="020B0604020202020204"/>
                <a:ea typeface="Calibri" panose="020F0502020204030204"/>
                <a:cs typeface="Calibri" panose="020F0502020204030204"/>
              </a:rPr>
              <a:t>Introduction</a:t>
            </a:r>
            <a:endParaRPr lang="en-US" dirty="0">
              <a:latin typeface="Arial" panose="020B0604020202020204"/>
              <a:ea typeface="Calibri" panose="020F0502020204030204"/>
              <a:cs typeface="Calibri" panose="020F0502020204030204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Arial" panose="020B0604020202020204"/>
                <a:ea typeface="Calibri" panose="020F0502020204030204"/>
                <a:cs typeface="Calibri" panose="020F0502020204030204"/>
              </a:rPr>
              <a:t>Problem Statement</a:t>
            </a:r>
            <a:endParaRPr lang="en-US" dirty="0">
              <a:latin typeface="Arial" panose="020B0604020202020204"/>
              <a:ea typeface="Calibri" panose="020F0502020204030204"/>
              <a:cs typeface="Calibri" panose="020F0502020204030204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Arial" panose="020B0604020202020204"/>
                <a:ea typeface="Calibri" panose="020F0502020204030204"/>
                <a:cs typeface="Calibri" panose="020F0502020204030204"/>
              </a:rPr>
              <a:t>Objective</a:t>
            </a:r>
            <a:endParaRPr lang="en-US" dirty="0">
              <a:latin typeface="Arial" panose="020B0604020202020204"/>
              <a:ea typeface="Calibri" panose="020F0502020204030204"/>
              <a:cs typeface="Calibri" panose="020F0502020204030204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Arial" panose="020B0604020202020204"/>
                <a:ea typeface="Calibri" panose="020F0502020204030204"/>
                <a:cs typeface="Calibri" panose="020F0502020204030204"/>
              </a:rPr>
              <a:t>Literature Review</a:t>
            </a:r>
            <a:endParaRPr lang="en-US" dirty="0">
              <a:latin typeface="Arial" panose="020B0604020202020204"/>
              <a:ea typeface="Calibri" panose="020F0502020204030204"/>
              <a:cs typeface="Calibri" panose="020F0502020204030204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Arial" panose="020B0604020202020204"/>
                <a:ea typeface="Calibri" panose="020F0502020204030204"/>
                <a:cs typeface="Calibri" panose="020F0502020204030204"/>
              </a:rPr>
              <a:t>Methodology</a:t>
            </a:r>
            <a:endParaRPr lang="en-US" dirty="0">
              <a:latin typeface="Arial" panose="020B0604020202020204"/>
              <a:ea typeface="Calibri" panose="020F0502020204030204"/>
              <a:cs typeface="Calibri" panose="020F0502020204030204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Arial" panose="020B0604020202020204"/>
                <a:ea typeface="Calibri" panose="020F0502020204030204"/>
                <a:cs typeface="Calibri" panose="020F0502020204030204"/>
              </a:rPr>
              <a:t>Data Used</a:t>
            </a:r>
            <a:endParaRPr lang="en-US" dirty="0">
              <a:latin typeface="Arial" panose="020B0604020202020204"/>
              <a:ea typeface="Calibri" panose="020F0502020204030204"/>
              <a:cs typeface="Calibri" panose="020F0502020204030204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Arial" panose="020B0604020202020204"/>
                <a:ea typeface="Calibri" panose="020F0502020204030204"/>
                <a:cs typeface="Calibri" panose="020F0502020204030204"/>
              </a:rPr>
              <a:t>Correlation Heatmap</a:t>
            </a:r>
            <a:endParaRPr lang="en-US" dirty="0">
              <a:latin typeface="Arial" panose="020B0604020202020204"/>
              <a:ea typeface="Calibri" panose="020F0502020204030204"/>
              <a:cs typeface="Calibri" panose="020F0502020204030204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Arial" panose="020B0604020202020204"/>
                <a:ea typeface="Calibri" panose="020F0502020204030204"/>
                <a:cs typeface="Calibri" panose="020F0502020204030204"/>
              </a:rPr>
              <a:t>Time Series Analysis</a:t>
            </a:r>
            <a:endParaRPr lang="en-US" dirty="0">
              <a:latin typeface="Arial" panose="020B0604020202020204"/>
              <a:ea typeface="Calibri" panose="020F0502020204030204"/>
              <a:cs typeface="Calibri" panose="020F0502020204030204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Arial" panose="020B0604020202020204"/>
                <a:ea typeface="Calibri" panose="020F0502020204030204"/>
                <a:cs typeface="Calibri" panose="020F0502020204030204"/>
              </a:rPr>
              <a:t>Models Used</a:t>
            </a:r>
            <a:endParaRPr lang="en-US" dirty="0">
              <a:latin typeface="Arial" panose="020B0604020202020204"/>
              <a:ea typeface="Calibri" panose="020F0502020204030204"/>
              <a:cs typeface="Calibri" panose="020F0502020204030204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Arial" panose="020B0604020202020204"/>
                <a:ea typeface="Calibri" panose="020F0502020204030204"/>
                <a:cs typeface="Calibri" panose="020F0502020204030204"/>
              </a:rPr>
              <a:t>Evaluation Metrices</a:t>
            </a:r>
            <a:endParaRPr lang="en-US" dirty="0">
              <a:latin typeface="Arial" panose="020B0604020202020204"/>
              <a:ea typeface="Calibri" panose="020F0502020204030204"/>
              <a:cs typeface="Calibri" panose="020F0502020204030204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Arial" panose="020B0604020202020204"/>
                <a:ea typeface="Calibri" panose="020F0502020204030204"/>
                <a:cs typeface="Calibri" panose="020F0502020204030204"/>
              </a:rPr>
              <a:t>Models Evaluation Result</a:t>
            </a:r>
            <a:endParaRPr lang="en-US" dirty="0">
              <a:latin typeface="Arial" panose="020B0604020202020204"/>
              <a:ea typeface="Calibri" panose="020F0502020204030204"/>
              <a:cs typeface="Calibri" panose="020F0502020204030204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Arial" panose="020B0604020202020204"/>
                <a:ea typeface="Calibri" panose="020F0502020204030204"/>
                <a:cs typeface="Calibri" panose="020F0502020204030204"/>
              </a:rPr>
              <a:t>Residual Test</a:t>
            </a:r>
            <a:endParaRPr lang="en-US" dirty="0">
              <a:latin typeface="Arial" panose="020B0604020202020204"/>
              <a:ea typeface="Calibri" panose="020F0502020204030204"/>
              <a:cs typeface="Calibri" panose="020F0502020204030204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Arial" panose="020B0604020202020204"/>
                <a:ea typeface="Calibri" panose="020F0502020204030204"/>
                <a:cs typeface="Calibri" panose="020F0502020204030204"/>
              </a:rPr>
              <a:t>Feature Importance</a:t>
            </a:r>
            <a:endParaRPr lang="en-US" dirty="0">
              <a:latin typeface="Arial" panose="020B0604020202020204"/>
              <a:ea typeface="Calibri" panose="020F0502020204030204"/>
              <a:cs typeface="Calibri" panose="020F0502020204030204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Arial" panose="020B0604020202020204"/>
                <a:ea typeface="Calibri" panose="020F0502020204030204"/>
                <a:cs typeface="Calibri" panose="020F0502020204030204"/>
              </a:rPr>
              <a:t>Conclusion</a:t>
            </a:r>
            <a:endParaRPr lang="en-US" dirty="0">
              <a:latin typeface="Arial" panose="020B0604020202020204"/>
              <a:ea typeface="Calibri" panose="020F0502020204030204"/>
              <a:cs typeface="Calibri" panose="020F0502020204030204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Arial" panose="020B0604020202020204"/>
                <a:ea typeface="Calibri" panose="020F0502020204030204"/>
                <a:cs typeface="Calibri" panose="020F0502020204030204"/>
              </a:rPr>
              <a:t>References</a:t>
            </a:r>
            <a:endParaRPr lang="en-US" dirty="0">
              <a:latin typeface="Arial" panose="020B0604020202020204"/>
              <a:ea typeface="Calibri" panose="020F0502020204030204"/>
              <a:cs typeface="Calibri" panose="020F0502020204030204"/>
            </a:endParaRP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Arial" panose="020B0604020202020204"/>
              <a:ea typeface="Calibri" panose="020F0502020204030204"/>
              <a:cs typeface="Calibri" panose="020F0502020204030204"/>
            </a:endParaRP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Arial" panose="020B0604020202020204"/>
              <a:ea typeface="Calibri" panose="020F0502020204030204"/>
              <a:cs typeface="Calibri" panose="020F0502020204030204"/>
            </a:endParaRP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Arial" panose="020B0604020202020204"/>
              <a:ea typeface="Calibri" panose="020F0502020204030204"/>
              <a:cs typeface="Calibri" panose="020F0502020204030204"/>
            </a:endParaRP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Arial" panose="020B0604020202020204"/>
              <a:ea typeface="Calibri" panose="020F0502020204030204"/>
              <a:cs typeface="Calibri" panose="020F0502020204030204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Everest Engineering College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idx="1"/>
          </p:nvPr>
        </p:nvSpPr>
        <p:spPr>
          <a:xfrm>
            <a:off x="106102" y="520318"/>
            <a:ext cx="11979796" cy="6018594"/>
          </a:xfrm>
        </p:spPr>
        <p:txBody>
          <a:bodyPr>
            <a:noAutofit/>
          </a:bodyPr>
          <a:lstStyle/>
          <a:p>
            <a:pPr marL="0" marR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[4]	A. Bozdağ, Y.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Dokuz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and Ö. B.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Gökçek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“Spatial prediction of PM10 concentration using machine learning algorithms in Ankara, Turkey,” </a:t>
            </a:r>
            <a:r>
              <a:rPr lang="en-US" sz="32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Environ. </a:t>
            </a:r>
            <a:r>
              <a:rPr lang="en-US" sz="32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Pollut</a:t>
            </a:r>
            <a:r>
              <a:rPr lang="en-US" sz="32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vol. 263, p. 114635, Aug. 2020,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doi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10.1016/j.envpol.2020.114635.</a:t>
            </a:r>
            <a:endParaRPr lang="en-US" sz="3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[5]	N. N.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Maltare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and S.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Vahora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“Air Quality Index prediction using machine learning for Ahmedabad city,” </a:t>
            </a:r>
            <a:r>
              <a:rPr lang="en-US" sz="32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Digit. Chem. Eng.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vol. 7, p. 100093, Jun. 2023,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doi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10.1016/j.dche.2023.100093.</a:t>
            </a:r>
            <a:endParaRPr lang="en-US" sz="3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[6]	“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Aqi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To Print | PDF | Regression Analysis | Air Pollution.” Accessed: Dec. 26, 2024. [Online]. Available: https://www.scribd.com/document/510300340/Aqi-to-Print</a:t>
            </a:r>
            <a:endParaRPr lang="en-US" sz="3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Everest Engineering College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5983" y="2251587"/>
            <a:ext cx="10515600" cy="1876931"/>
          </a:xfrm>
        </p:spPr>
        <p:txBody>
          <a:bodyPr/>
          <a:lstStyle/>
          <a:p>
            <a:r>
              <a:rPr lang="en-US" b="1" dirty="0">
                <a:latin typeface="Arial" panose="020B0604020202020204"/>
                <a:ea typeface="Calibri Light" panose="020F0302020204030204"/>
                <a:cs typeface="Calibri Light" panose="020F0302020204030204"/>
              </a:rPr>
              <a:t>              </a:t>
            </a:r>
            <a:r>
              <a:rPr lang="en-US" sz="6000" b="1" dirty="0">
                <a:latin typeface="Arial" panose="020B0604020202020204"/>
                <a:ea typeface="Calibri Light" panose="020F0302020204030204"/>
                <a:cs typeface="Calibri Light" panose="020F0302020204030204"/>
              </a:rPr>
              <a:t>    Thank you</a:t>
            </a:r>
            <a:endParaRPr lang="en-US" sz="6000" dirty="0">
              <a:latin typeface="Arial" panose="020B0604020202020204"/>
              <a:ea typeface="Calibri Light" panose="020F0302020204030204"/>
              <a:cs typeface="Calibri Light" panose="020F0302020204030204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Everest Engineering College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23669" y="115289"/>
            <a:ext cx="10515600" cy="1325563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ea typeface="Calibri Light" panose="020F0302020204030204"/>
                <a:cs typeface="Times New Roman" panose="02020603050405020304" pitchFamily="18" charset="0"/>
              </a:rPr>
              <a:t>                                Introduction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" y="1440852"/>
            <a:ext cx="12085320" cy="4660119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3200" dirty="0"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</a:rPr>
              <a:t>Prediction of air quality</a:t>
            </a:r>
            <a:endParaRPr lang="en-US" sz="3200" dirty="0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</a:rPr>
              <a:t>Key pollutants include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PM2.5, Temperature, Pressure, Humidity, Dew point, Precipitation, etc.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</a:rPr>
              <a:t>Pollution harms human health and contributes to global warming and acid rain.</a:t>
            </a:r>
            <a:endParaRPr lang="en-US" sz="3200" dirty="0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</a:rPr>
              <a:t>Machine learning, a method of data analysis that automates analytical model.</a:t>
            </a:r>
            <a:endParaRPr lang="en-US" sz="3200" dirty="0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</a:rPr>
              <a:t>Supervised, unsupervised and reinforcement machine learning.</a:t>
            </a:r>
            <a:endParaRPr lang="en-US" sz="3200" dirty="0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endParaRPr lang="en-US" sz="3200" dirty="0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Everest Engineering College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Problem Statement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" y="1825625"/>
            <a:ext cx="12085320" cy="4351338"/>
          </a:xfrm>
        </p:spPr>
        <p:txBody>
          <a:bodyPr>
            <a:normAutofit/>
          </a:bodyPr>
          <a:lstStyle/>
          <a:p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air quality requires tracing pollutants and analyzing patterns. </a:t>
            </a:r>
            <a:endParaRPr lang="en-US" sz="3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Traditional model ,costly and time-consuming.</a:t>
            </a:r>
            <a:endParaRPr lang="en-US" sz="3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automates data analysis, surpassing traditional systems.</a:t>
            </a:r>
            <a:endParaRPr lang="en-US" sz="3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3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Everest Engineering College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3479" y="390109"/>
            <a:ext cx="10515600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ea typeface="Calibri Light" panose="020F0302020204030204"/>
                <a:cs typeface="Times New Roman" panose="02020603050405020304" pitchFamily="18" charset="0"/>
              </a:rPr>
              <a:t>                            </a:t>
            </a:r>
            <a:r>
              <a:rPr lang="en-US" b="1" dirty="0">
                <a:latin typeface="Times New Roman" panose="02020603050405020304" pitchFamily="18" charset="0"/>
                <a:ea typeface="Calibri Light" panose="020F0302020204030204"/>
                <a:cs typeface="Times New Roman" panose="02020603050405020304" pitchFamily="18" charset="0"/>
              </a:rPr>
              <a:t> Objective</a:t>
            </a:r>
            <a:endParaRPr lang="en-US" dirty="0">
              <a:latin typeface="Times New Roman" panose="02020603050405020304" pitchFamily="18" charset="0"/>
              <a:ea typeface="Calibri Light" panose="020F0302020204030204"/>
              <a:cs typeface="Times New Roman" panose="02020603050405020304" pitchFamily="18" charset="0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</a:rPr>
              <a:t> To analyze the factors affecting PM2.5 and finding the best predictive model for PM2.5.</a:t>
            </a:r>
            <a:endParaRPr lang="en-US" sz="3200" dirty="0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3200" dirty="0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Everest Engineering College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3181"/>
            <a:ext cx="11215141" cy="1350546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ea typeface="Calibri Light" panose="020F0302020204030204"/>
                <a:cs typeface="Times New Roman" panose="02020603050405020304" pitchFamily="18" charset="0"/>
              </a:rPr>
              <a:t>                            </a:t>
            </a:r>
            <a:r>
              <a:rPr lang="en-US" b="1" dirty="0">
                <a:latin typeface="Times New Roman" panose="02020603050405020304" pitchFamily="18" charset="0"/>
                <a:ea typeface="Calibri Light" panose="020F0302020204030204"/>
                <a:cs typeface="Times New Roman" panose="02020603050405020304" pitchFamily="18" charset="0"/>
              </a:rPr>
              <a:t>Literature Review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33727"/>
            <a:ext cx="11980793" cy="514486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Calibri" panose="020F0502020204030204"/>
                <a:cs typeface="Calibri" panose="020F0502020204030204"/>
              </a:rPr>
              <a:t>Suprateek Halsana predicted the Air Quality Index (AQI) by analyzing pollutant concentrations and weather conditions.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r>
              <a:rPr lang="en-US" dirty="0">
                <a:ea typeface="Calibri" panose="020F0502020204030204"/>
                <a:cs typeface="Calibri" panose="020F0502020204030204"/>
              </a:rPr>
              <a:t>Bozdag et al. used machine learning (LASSO, SVR, RF) to predict PM10 levels at a station in Ankara, based on data from six stations and visualized with GIS.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r>
              <a:rPr lang="en-US" dirty="0">
                <a:ea typeface="Calibri" panose="020F0502020204030204"/>
                <a:cs typeface="Calibri" panose="020F0502020204030204"/>
              </a:rPr>
              <a:t>Maltare et al. compared SARIMA, SVM, and LSTM to predict the air quality index in Ahmedabad, emphasizing the SVM with an RBF kernel.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r>
              <a:rPr lang="en-US" dirty="0">
                <a:ea typeface="Calibri" panose="020F0502020204030204"/>
                <a:cs typeface="Calibri" panose="020F0502020204030204"/>
              </a:rPr>
              <a:t> CR et al. used logistic regression to detect pollution and autoregression to predict future PM2.5 levels based on daily atmospheric conditions.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en-US" dirty="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Everest Engineering College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373" y="190240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Calibri Light" panose="020F0302020204030204"/>
                <a:cs typeface="Times New Roman" panose="02020603050405020304" pitchFamily="18" charset="0"/>
              </a:rPr>
              <a:t>         </a:t>
            </a:r>
            <a:r>
              <a:rPr lang="en-US" b="1" dirty="0">
                <a:latin typeface="Times New Roman" panose="02020603050405020304" pitchFamily="18" charset="0"/>
                <a:ea typeface="Calibri Light" panose="020F0302020204030204"/>
                <a:cs typeface="Times New Roman" panose="02020603050405020304" pitchFamily="18" charset="0"/>
              </a:rPr>
              <a:t>                   Methodology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70093" y="6094740"/>
            <a:ext cx="35418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Figure: Block Diagram </a:t>
            </a:r>
            <a:endParaRPr lang="en-US" sz="28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Everest Engineering College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</a:fld>
            <a:endParaRPr lang="en-US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7810" y="1510468"/>
            <a:ext cx="8279477" cy="4351338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Used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Content Placeholder 5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737" y="2021304"/>
            <a:ext cx="9833809" cy="3224463"/>
          </a:xfrm>
        </p:spPr>
      </p:pic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Everest Engineering College</a:t>
            </a: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Correlation Heatmap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3330" y="1776730"/>
            <a:ext cx="6785810" cy="4351338"/>
          </a:xfrm>
        </p:spPr>
      </p:pic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Everest Engineering College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5985</Words>
  <Application>WPS Presentation</Application>
  <PresentationFormat>Widescreen</PresentationFormat>
  <Paragraphs>240</Paragraphs>
  <Slides>21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5" baseType="lpstr">
      <vt:lpstr>Arial</vt:lpstr>
      <vt:lpstr>SimSun</vt:lpstr>
      <vt:lpstr>Wingdings</vt:lpstr>
      <vt:lpstr>Arial</vt:lpstr>
      <vt:lpstr>Calibri Light</vt:lpstr>
      <vt:lpstr>Calibri</vt:lpstr>
      <vt:lpstr>Times New Roman</vt:lpstr>
      <vt:lpstr>Microsoft YaHei</vt:lpstr>
      <vt:lpstr>Arial Unicode MS</vt:lpstr>
      <vt:lpstr>Calibri</vt:lpstr>
      <vt:lpstr>Cambria Math</vt:lpstr>
      <vt:lpstr>Mangal</vt:lpstr>
      <vt:lpstr>Segoe Print</vt:lpstr>
      <vt:lpstr>Office Theme</vt:lpstr>
      <vt:lpstr>       Minor Project Presentation on    Air quality analysis and prediction using Machine Learning</vt:lpstr>
      <vt:lpstr>                          Table of Contents</vt:lpstr>
      <vt:lpstr>                                Introduction</vt:lpstr>
      <vt:lpstr>                      Problem Statement</vt:lpstr>
      <vt:lpstr>                             Objective</vt:lpstr>
      <vt:lpstr>                            Literature Review</vt:lpstr>
      <vt:lpstr>                            Methodology</vt:lpstr>
      <vt:lpstr>Data Used</vt:lpstr>
      <vt:lpstr>Correlation Heatmap</vt:lpstr>
      <vt:lpstr>Time Series Analysis</vt:lpstr>
      <vt:lpstr>Models Used</vt:lpstr>
      <vt:lpstr>Evaluation Metrices</vt:lpstr>
      <vt:lpstr>Models Evaluation Result</vt:lpstr>
      <vt:lpstr>Residual Test</vt:lpstr>
      <vt:lpstr>PowerPoint 演示文稿</vt:lpstr>
      <vt:lpstr>Feature importance</vt:lpstr>
      <vt:lpstr>PowerPoint 演示文稿</vt:lpstr>
      <vt:lpstr>Conclusion</vt:lpstr>
      <vt:lpstr>                              References</vt:lpstr>
      <vt:lpstr>PowerPoint 演示文稿</vt:lpstr>
      <vt:lpstr>                  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manita</dc:creator>
  <cp:lastModifiedBy>User</cp:lastModifiedBy>
  <cp:revision>89</cp:revision>
  <dcterms:created xsi:type="dcterms:W3CDTF">2023-12-13T08:29:00Z</dcterms:created>
  <dcterms:modified xsi:type="dcterms:W3CDTF">2025-02-24T16:57:06Z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36864EBF1AAA451C9E5CEA08B007A067_12</vt:lpwstr>
  </property>
  <property fmtid="{D5CDD505-2E9C-101B-9397-08002B2CF9AE}" pid="3" name="KSOProductBuildVer">
    <vt:lpwstr>1033-12.2.0.19805</vt:lpwstr>
  </property>
</Properties>
</file>