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4" r:id="rId9"/>
    <p:sldId id="262" r:id="rId10"/>
    <p:sldId id="263" r:id="rId11"/>
    <p:sldId id="264" r:id="rId12"/>
    <p:sldId id="265" r:id="rId13"/>
    <p:sldId id="272" r:id="rId14"/>
    <p:sldId id="273" r:id="rId15"/>
    <p:sldId id="266" r:id="rId16"/>
    <p:sldId id="270" r:id="rId17"/>
    <p:sldId id="267" r:id="rId18"/>
    <p:sldId id="271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725"/>
  </p:normalViewPr>
  <p:slideViewPr>
    <p:cSldViewPr snapToGrid="0" snapToObjects="1">
      <p:cViewPr varScale="1">
        <p:scale>
          <a:sx n="107" d="100"/>
          <a:sy n="107" d="100"/>
        </p:scale>
        <p:origin x="155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1" y="3985"/>
            <a:ext cx="7329573" cy="6858000"/>
            <a:chOff x="1303402" y="3985"/>
            <a:chExt cx="9772765" cy="6858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96" y="1764407"/>
            <a:ext cx="4320635" cy="2310312"/>
          </a:xfrm>
        </p:spPr>
        <p:txBody>
          <a:bodyPr>
            <a:normAutofit/>
          </a:bodyPr>
          <a:lstStyle/>
          <a:p>
            <a:r>
              <a:rPr lang="en-GB" sz="4200">
                <a:solidFill>
                  <a:schemeClr val="tx2"/>
                </a:solidFill>
              </a:rPr>
              <a:t>Is AI Taking Our Jobs… or Just Rebranding Them?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96" y="4165152"/>
            <a:ext cx="4320635" cy="6820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300" dirty="0">
                <a:solidFill>
                  <a:schemeClr val="tx2"/>
                </a:solidFill>
              </a:rPr>
              <a:t>A Python-powered exploration of automation, work, and resilience</a:t>
            </a:r>
          </a:p>
          <a:p>
            <a:pPr>
              <a:lnSpc>
                <a:spcPct val="90000"/>
              </a:lnSpc>
            </a:pPr>
            <a:r>
              <a:rPr lang="en-GB" sz="1300" dirty="0">
                <a:solidFill>
                  <a:schemeClr val="tx2"/>
                </a:solidFill>
              </a:rPr>
              <a:t>Kanchan Jha | </a:t>
            </a:r>
            <a:r>
              <a:rPr lang="en-GB" sz="1300" dirty="0" err="1">
                <a:solidFill>
                  <a:schemeClr val="tx2"/>
                </a:solidFill>
              </a:rPr>
              <a:t>FrauenLoop</a:t>
            </a:r>
            <a:r>
              <a:rPr lang="en-GB" sz="1300" dirty="0">
                <a:solidFill>
                  <a:schemeClr val="tx2"/>
                </a:solidFill>
              </a:rPr>
              <a:t> Circle 3 | 28</a:t>
            </a:r>
            <a:r>
              <a:rPr lang="en-GB" sz="1300" baseline="30000" dirty="0">
                <a:solidFill>
                  <a:schemeClr val="tx2"/>
                </a:solidFill>
              </a:rPr>
              <a:t>th</a:t>
            </a:r>
            <a:r>
              <a:rPr lang="en-GB" sz="1300" dirty="0">
                <a:solidFill>
                  <a:schemeClr val="tx2"/>
                </a:solidFill>
              </a:rPr>
              <a:t> July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solidFill>
                  <a:schemeClr val="tx2"/>
                </a:solidFill>
              </a:rPr>
              <a:t>What Drives Automation Risk?</a:t>
            </a:r>
          </a:p>
        </p:txBody>
      </p:sp>
      <p:pic>
        <p:nvPicPr>
          <p:cNvPr id="3" name="Picture 2" descr="Automation_Risk_Corre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4973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solidFill>
                  <a:schemeClr val="tx2"/>
                </a:solidFill>
              </a:rPr>
              <a:t>Top 10 Jobs Most Affected by AI</a:t>
            </a:r>
          </a:p>
        </p:txBody>
      </p:sp>
      <p:pic>
        <p:nvPicPr>
          <p:cNvPr id="3" name="Picture 2" descr="Top_10_Risky_Jo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14521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solidFill>
                  <a:schemeClr val="tx2"/>
                </a:solidFill>
              </a:rPr>
              <a:t>Top 10 Jobs AI Likely Won’t Replace</a:t>
            </a:r>
          </a:p>
        </p:txBody>
      </p:sp>
      <p:pic>
        <p:nvPicPr>
          <p:cNvPr id="3" name="Picture 2" descr="Top_10_Safe_Jo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05" y="274638"/>
            <a:ext cx="8752114" cy="1143000"/>
          </a:xfrm>
        </p:spPr>
        <p:txBody>
          <a:bodyPr>
            <a:noAutofit/>
          </a:bodyPr>
          <a:lstStyle/>
          <a:p>
            <a:r>
              <a:rPr sz="3600" dirty="0">
                <a:solidFill>
                  <a:schemeClr val="tx2"/>
                </a:solidFill>
              </a:rPr>
              <a:t>Top Traits Most Correlated with AI Risk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chart highlights which job traits are most strongly correlated with automation risk. Routine-heavy tasks tend to increase risk, while creativity and emotional intelligence reduce it.</a:t>
            </a:r>
          </a:p>
        </p:txBody>
      </p:sp>
      <p:pic>
        <p:nvPicPr>
          <p:cNvPr id="4" name="Picture 3" descr="feature_importance_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86296"/>
            <a:ext cx="8128660" cy="48970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31" y="274638"/>
            <a:ext cx="8882738" cy="1143000"/>
          </a:xfrm>
        </p:spPr>
        <p:txBody>
          <a:bodyPr>
            <a:noAutofit/>
          </a:bodyPr>
          <a:lstStyle/>
          <a:p>
            <a:r>
              <a:rPr sz="3600" dirty="0">
                <a:solidFill>
                  <a:schemeClr val="tx2"/>
                </a:solidFill>
              </a:rPr>
              <a:t>Average AI Automation Risk Score by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Industries vary widely in their exposure to AI-driven automation. This chart shows average automation risk scores by industry, highlighting sectors that may require faster adaptation and reskilling efforts.</a:t>
            </a:r>
          </a:p>
        </p:txBody>
      </p:sp>
      <p:pic>
        <p:nvPicPr>
          <p:cNvPr id="4" name="Picture 3" descr="industry_risk_bar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0" y="1508166"/>
            <a:ext cx="8556170" cy="44354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GB" sz="3100">
                <a:solidFill>
                  <a:schemeClr val="tx2"/>
                </a:solidFill>
              </a:rPr>
              <a:t>Rebranding, Not Replacing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Jobs aren’t disappearing, they’re evolving. Example transitions:</a:t>
            </a:r>
          </a:p>
          <a:p>
            <a:pPr lvl="1"/>
            <a:r>
              <a:rPr lang="en-GB" sz="1600" dirty="0">
                <a:solidFill>
                  <a:schemeClr val="tx2"/>
                </a:solidFill>
              </a:rPr>
              <a:t>Recruiter → People Analyst</a:t>
            </a:r>
          </a:p>
          <a:p>
            <a:pPr lvl="1"/>
            <a:r>
              <a:rPr lang="en-GB" sz="1600" dirty="0">
                <a:solidFill>
                  <a:schemeClr val="tx2"/>
                </a:solidFill>
              </a:rPr>
              <a:t>Support Agent → AI Workflow Trainer</a:t>
            </a:r>
          </a:p>
          <a:p>
            <a:pPr lvl="1"/>
            <a:r>
              <a:rPr lang="en-GB" sz="1600" dirty="0">
                <a:solidFill>
                  <a:schemeClr val="tx2"/>
                </a:solidFill>
              </a:rPr>
              <a:t>Teacher → Learning Designer</a:t>
            </a:r>
          </a:p>
          <a:p>
            <a:pPr lvl="1"/>
            <a:r>
              <a:rPr lang="en-GB" sz="1600" dirty="0">
                <a:solidFill>
                  <a:schemeClr val="tx2"/>
                </a:solidFill>
              </a:rPr>
              <a:t>Analyst → Prompt Engineer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F4E46A-088A-2207-D36D-A84CDDA8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GB" sz="3100">
                <a:solidFill>
                  <a:schemeClr val="tx2"/>
                </a:solidFill>
              </a:rPr>
              <a:t>The Unreplaceables: What AI Can't Do</a:t>
            </a:r>
            <a:endParaRPr lang="en-DE" sz="31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45A1-7FE0-938C-2AF5-D00F5FEC5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AI is powerful, but it has limits. Human skills remain paramount: 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Emotional Intelligence &amp; Empathy:</a:t>
            </a:r>
            <a:r>
              <a:rPr lang="en-GB" sz="1600" dirty="0">
                <a:solidFill>
                  <a:schemeClr val="tx2"/>
                </a:solidFill>
              </a:rPr>
              <a:t> Crucial for true human connection and understanding. 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Strategic Decision-Making:</a:t>
            </a:r>
            <a:r>
              <a:rPr lang="en-GB" sz="1600" dirty="0">
                <a:solidFill>
                  <a:schemeClr val="tx2"/>
                </a:solidFill>
              </a:rPr>
              <a:t> Complex, nuanced decisions requiring foresight and intuition.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Creativity &amp; Cultural Intuition:</a:t>
            </a:r>
            <a:r>
              <a:rPr lang="en-GB" sz="1600" dirty="0">
                <a:solidFill>
                  <a:schemeClr val="tx2"/>
                </a:solidFill>
              </a:rPr>
              <a:t> The ability to innovate and understand diverse human contexts. 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Human Connection &amp; Care:</a:t>
            </a:r>
            <a:r>
              <a:rPr lang="en-GB" sz="1600" dirty="0">
                <a:solidFill>
                  <a:schemeClr val="tx2"/>
                </a:solidFill>
              </a:rPr>
              <a:t> Essential in roles like nursing, teaching, and </a:t>
            </a:r>
            <a:r>
              <a:rPr lang="en-GB" sz="1600" dirty="0" err="1">
                <a:solidFill>
                  <a:schemeClr val="tx2"/>
                </a:solidFill>
              </a:rPr>
              <a:t>counseling</a:t>
            </a:r>
            <a:r>
              <a:rPr lang="en-GB" sz="1600" dirty="0">
                <a:solidFill>
                  <a:schemeClr val="tx2"/>
                </a:solidFill>
              </a:rPr>
              <a:t>.</a:t>
            </a:r>
          </a:p>
          <a:p>
            <a:endParaRPr lang="en-DE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15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GB" sz="3100">
                <a:solidFill>
                  <a:schemeClr val="tx2"/>
                </a:solidFill>
              </a:rPr>
              <a:t>So What Should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Don’t panic but prepare. AI isn’t here to replace us. It’s here to change the way we work.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Upskill:</a:t>
            </a:r>
            <a:r>
              <a:rPr lang="en-GB" sz="2000" dirty="0">
                <a:solidFill>
                  <a:schemeClr val="tx2"/>
                </a:solidFill>
              </a:rPr>
              <a:t> tools + soft skills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Adapt:</a:t>
            </a:r>
            <a:r>
              <a:rPr lang="en-GB" sz="2000" dirty="0">
                <a:solidFill>
                  <a:schemeClr val="tx2"/>
                </a:solidFill>
              </a:rPr>
              <a:t> blend creativity + tech</a:t>
            </a:r>
          </a:p>
          <a:p>
            <a:r>
              <a:rPr lang="en-GB" sz="2000" b="1" dirty="0">
                <a:solidFill>
                  <a:schemeClr val="tx2"/>
                </a:solidFill>
              </a:rPr>
              <a:t>Invest:</a:t>
            </a:r>
            <a:r>
              <a:rPr lang="en-GB" sz="2000" dirty="0">
                <a:solidFill>
                  <a:schemeClr val="tx2"/>
                </a:solidFill>
              </a:rPr>
              <a:t> in yourself, your team, your learning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11B513-6866-B311-6B97-BB5DDF69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GB" sz="3100">
                <a:solidFill>
                  <a:schemeClr val="tx2"/>
                </a:solidFill>
              </a:rPr>
              <a:t>What's Next? Further Explorations</a:t>
            </a:r>
            <a:endParaRPr lang="en-DE" sz="31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C051-CFF5-B213-A13E-1E2788668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150" y="508837"/>
            <a:ext cx="4034790" cy="5844461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This project has opened doors to deeper insights. Future work could include: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Real-World Data Integration:</a:t>
            </a:r>
            <a:r>
              <a:rPr lang="en-GB" sz="1600" dirty="0">
                <a:solidFill>
                  <a:schemeClr val="tx2"/>
                </a:solidFill>
              </a:rPr>
              <a:t> Exploring ways to incorporate more granular, official employment data for specific industries.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Predictive </a:t>
            </a:r>
            <a:r>
              <a:rPr lang="en-GB" sz="1600" b="1" dirty="0" err="1">
                <a:solidFill>
                  <a:schemeClr val="tx2"/>
                </a:solidFill>
              </a:rPr>
              <a:t>Modeling</a:t>
            </a:r>
            <a:r>
              <a:rPr lang="en-GB" sz="1600" b="1" dirty="0">
                <a:solidFill>
                  <a:schemeClr val="tx2"/>
                </a:solidFill>
              </a:rPr>
              <a:t>:</a:t>
            </a:r>
            <a:r>
              <a:rPr lang="en-GB" sz="1600" dirty="0">
                <a:solidFill>
                  <a:schemeClr val="tx2"/>
                </a:solidFill>
              </a:rPr>
              <a:t> Developing more sophisticated models to forecast automation trends with higher precision.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Industry Deep Dives:</a:t>
            </a:r>
            <a:r>
              <a:rPr lang="en-GB" sz="1600" dirty="0">
                <a:solidFill>
                  <a:schemeClr val="tx2"/>
                </a:solidFill>
              </a:rPr>
              <a:t> Focused analyses on how AI is uniquely transforming specific sectors and job roles within them.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Policy Implications:</a:t>
            </a:r>
            <a:r>
              <a:rPr lang="en-GB" sz="1600" dirty="0">
                <a:solidFill>
                  <a:schemeClr val="tx2"/>
                </a:solidFill>
              </a:rPr>
              <a:t> Investigating how these findings could inform discussions around workforce development and education policies.</a:t>
            </a:r>
          </a:p>
          <a:p>
            <a:endParaRPr lang="en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12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GB" sz="3100">
                <a:solidFill>
                  <a:schemeClr val="tx2"/>
                </a:solidFill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LinkedIn:</a:t>
            </a:r>
          </a:p>
          <a:p>
            <a:pPr lvl="1"/>
            <a:r>
              <a:rPr lang="en-GB" sz="1600" dirty="0" err="1">
                <a:solidFill>
                  <a:schemeClr val="tx2"/>
                </a:solidFill>
              </a:rPr>
              <a:t>linkedin.com</a:t>
            </a:r>
            <a:r>
              <a:rPr lang="en-GB" sz="1600" dirty="0">
                <a:solidFill>
                  <a:schemeClr val="tx2"/>
                </a:solidFill>
              </a:rPr>
              <a:t>/in/kanchanjha30</a:t>
            </a:r>
          </a:p>
          <a:p>
            <a:r>
              <a:rPr lang="en-GB" sz="2000" b="1" dirty="0" err="1">
                <a:solidFill>
                  <a:schemeClr val="tx2"/>
                </a:solidFill>
              </a:rPr>
              <a:t>Colab</a:t>
            </a:r>
            <a:r>
              <a:rPr lang="en-GB" sz="2000" b="1" dirty="0">
                <a:solidFill>
                  <a:schemeClr val="tx2"/>
                </a:solidFill>
              </a:rPr>
              <a:t> link:</a:t>
            </a:r>
          </a:p>
          <a:p>
            <a:pPr lvl="1"/>
            <a:r>
              <a:rPr lang="en-GB" sz="1600" dirty="0">
                <a:solidFill>
                  <a:schemeClr val="tx2"/>
                </a:solidFill>
              </a:rPr>
              <a:t>https://</a:t>
            </a:r>
            <a:r>
              <a:rPr lang="en-GB" sz="1600" dirty="0" err="1">
                <a:solidFill>
                  <a:schemeClr val="tx2"/>
                </a:solidFill>
              </a:rPr>
              <a:t>colab.research.google.com</a:t>
            </a:r>
            <a:r>
              <a:rPr lang="en-GB" sz="1600" dirty="0">
                <a:solidFill>
                  <a:schemeClr val="tx2"/>
                </a:solidFill>
              </a:rPr>
              <a:t>/drive/1WmVj1Mg-vvHDGG6QWqo06DVh2gGM-JDv#scrollTo=</a:t>
            </a:r>
            <a:r>
              <a:rPr lang="en-GB" sz="1600" dirty="0" err="1">
                <a:solidFill>
                  <a:schemeClr val="tx2"/>
                </a:solidFill>
              </a:rPr>
              <a:t>JiHyfQXJWSbm</a:t>
            </a:r>
            <a:r>
              <a:rPr lang="en-GB" sz="1600" dirty="0">
                <a:solidFill>
                  <a:schemeClr val="tx2"/>
                </a:solidFill>
              </a:rPr>
              <a:t> </a:t>
            </a:r>
          </a:p>
          <a:p>
            <a:r>
              <a:rPr lang="en-GB" sz="2000" b="1" dirty="0" err="1">
                <a:solidFill>
                  <a:schemeClr val="tx2"/>
                </a:solidFill>
              </a:rPr>
              <a:t>Github</a:t>
            </a:r>
            <a:r>
              <a:rPr lang="en-GB" sz="2000" b="1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GB" sz="1600" dirty="0">
                <a:solidFill>
                  <a:schemeClr val="tx2"/>
                </a:solidFill>
              </a:rPr>
              <a:t>https://</a:t>
            </a:r>
            <a:r>
              <a:rPr lang="en-GB" sz="1600" dirty="0" err="1">
                <a:solidFill>
                  <a:schemeClr val="tx2"/>
                </a:solidFill>
              </a:rPr>
              <a:t>github.com</a:t>
            </a:r>
            <a:r>
              <a:rPr lang="en-GB" sz="1600" dirty="0">
                <a:solidFill>
                  <a:schemeClr val="tx2"/>
                </a:solidFill>
              </a:rPr>
              <a:t>/Kanchan123-byte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GB" sz="3100">
                <a:solidFill>
                  <a:schemeClr val="tx2"/>
                </a:solidFill>
              </a:rPr>
              <a:t>Why This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AI is transforming work, but what does that </a:t>
            </a:r>
            <a:r>
              <a:rPr lang="en-GB" sz="2000" b="1" dirty="0">
                <a:solidFill>
                  <a:schemeClr val="tx2"/>
                </a:solidFill>
              </a:rPr>
              <a:t>actually</a:t>
            </a:r>
            <a:r>
              <a:rPr lang="en-GB" sz="2000" dirty="0">
                <a:solidFill>
                  <a:schemeClr val="tx2"/>
                </a:solidFill>
              </a:rPr>
              <a:t> mean for real people?</a:t>
            </a:r>
          </a:p>
          <a:p>
            <a:r>
              <a:rPr lang="en-GB" sz="2000" dirty="0">
                <a:solidFill>
                  <a:schemeClr val="tx2"/>
                </a:solidFill>
              </a:rPr>
              <a:t>Goal: Use a simulated but plausible dataset + Python to </a:t>
            </a:r>
            <a:r>
              <a:rPr lang="en-GB" sz="2000" dirty="0" err="1">
                <a:solidFill>
                  <a:schemeClr val="tx2"/>
                </a:solidFill>
              </a:rPr>
              <a:t>analyze</a:t>
            </a:r>
            <a:r>
              <a:rPr lang="en-GB" sz="2000" dirty="0">
                <a:solidFill>
                  <a:schemeClr val="tx2"/>
                </a:solidFill>
              </a:rPr>
              <a:t> job automation risks and AI readiness.</a:t>
            </a:r>
          </a:p>
          <a:p>
            <a:r>
              <a:rPr lang="en-GB" sz="2000" dirty="0">
                <a:solidFill>
                  <a:schemeClr val="tx2"/>
                </a:solidFill>
              </a:rPr>
              <a:t>Inspired by the Thomson Reuters 2024 Report</a:t>
            </a:r>
          </a:p>
          <a:p>
            <a:r>
              <a:rPr lang="en-GB" sz="2000" dirty="0">
                <a:solidFill>
                  <a:schemeClr val="tx2"/>
                </a:solidFill>
              </a:rPr>
              <a:t>Designed for storytellers, job seekers, and data thinkers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GB" sz="3100" dirty="0">
                <a:solidFill>
                  <a:schemeClr val="tx2"/>
                </a:solidFill>
              </a:rPr>
              <a:t>Why This Matters?</a:t>
            </a:r>
            <a:endParaRPr lang="en-DE" sz="31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This project is for people asking one of the biggest 2025 questions:</a:t>
            </a:r>
          </a:p>
          <a:p>
            <a:r>
              <a:rPr lang="en-GB" sz="2000" dirty="0">
                <a:solidFill>
                  <a:schemeClr val="tx2"/>
                </a:solidFill>
              </a:rPr>
              <a:t>Will my job survive AI?</a:t>
            </a:r>
          </a:p>
          <a:p>
            <a:r>
              <a:rPr lang="en-GB" sz="2000" dirty="0">
                <a:solidFill>
                  <a:schemeClr val="tx2"/>
                </a:solidFill>
              </a:rPr>
              <a:t>What skills do I need to stay relevant?</a:t>
            </a:r>
          </a:p>
          <a:p>
            <a:r>
              <a:rPr lang="en-GB" sz="2000" dirty="0">
                <a:solidFill>
                  <a:schemeClr val="tx2"/>
                </a:solidFill>
              </a:rPr>
              <a:t>How are industries adapting?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GB" sz="3100">
                <a:solidFill>
                  <a:schemeClr val="tx2"/>
                </a:solidFill>
              </a:rPr>
              <a:t>Dataset Design &amp; Credibility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Plausible but not official. This dataset was crafted for learning and storytelling, not policy-making.</a:t>
            </a:r>
          </a:p>
          <a:p>
            <a:r>
              <a:rPr lang="en-GB" sz="2000" dirty="0">
                <a:solidFill>
                  <a:schemeClr val="tx2"/>
                </a:solidFill>
              </a:rPr>
              <a:t>Inspired by real-world research (Thomson Reuters, WEF)</a:t>
            </a:r>
          </a:p>
          <a:p>
            <a:r>
              <a:rPr lang="en-GB" sz="2000" dirty="0">
                <a:solidFill>
                  <a:schemeClr val="tx2"/>
                </a:solidFill>
              </a:rPr>
              <a:t>Mapped directly to AI adoption &amp; investment signals from the report</a:t>
            </a:r>
          </a:p>
          <a:p>
            <a:r>
              <a:rPr lang="en-GB" sz="2000" dirty="0">
                <a:solidFill>
                  <a:schemeClr val="tx2"/>
                </a:solidFill>
              </a:rPr>
              <a:t>Messy, diverse, and realistic enough to show true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GB" sz="3100" dirty="0">
                <a:solidFill>
                  <a:schemeClr val="tx2"/>
                </a:solidFill>
              </a:rPr>
              <a:t>Dimensions </a:t>
            </a:r>
            <a:r>
              <a:rPr lang="en-GB" sz="3100" dirty="0" err="1">
                <a:solidFill>
                  <a:schemeClr val="tx2"/>
                </a:solidFill>
              </a:rPr>
              <a:t>Analyzed</a:t>
            </a:r>
            <a:endParaRPr lang="en-GB" sz="31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We looked at both what a job requires AND how the organization is responding to AI.</a:t>
            </a:r>
          </a:p>
          <a:p>
            <a:r>
              <a:rPr lang="en-GB" sz="2000" dirty="0">
                <a:solidFill>
                  <a:schemeClr val="tx2"/>
                </a:solidFill>
              </a:rPr>
              <a:t>Routine Tasks %, Creativity, Human Interaction</a:t>
            </a:r>
          </a:p>
          <a:p>
            <a:r>
              <a:rPr lang="en-GB" sz="2000" dirty="0">
                <a:solidFill>
                  <a:schemeClr val="tx2"/>
                </a:solidFill>
              </a:rPr>
              <a:t>Complexity, Emotional Intelligence, Data Use</a:t>
            </a:r>
          </a:p>
          <a:p>
            <a:r>
              <a:rPr lang="en-GB" sz="2000" dirty="0">
                <a:solidFill>
                  <a:schemeClr val="tx2"/>
                </a:solidFill>
              </a:rPr>
              <a:t>AI Integration Level, Forecasted % Automated</a:t>
            </a:r>
          </a:p>
          <a:p>
            <a:r>
              <a:rPr lang="en-GB" sz="2000" dirty="0">
                <a:solidFill>
                  <a:schemeClr val="tx2"/>
                </a:solidFill>
              </a:rPr>
              <a:t>Org Investment Change, Strategic Impact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GB" sz="3100" dirty="0">
                <a:solidFill>
                  <a:schemeClr val="tx2"/>
                </a:solidFill>
              </a:rPr>
              <a:t>How </a:t>
            </a:r>
            <a:r>
              <a:rPr lang="en-GB" sz="3100" dirty="0" err="1">
                <a:solidFill>
                  <a:schemeClr val="tx2"/>
                </a:solidFill>
              </a:rPr>
              <a:t>AI_Automation_Potential_Score</a:t>
            </a:r>
            <a:r>
              <a:rPr lang="en-GB" sz="3100" dirty="0">
                <a:solidFill>
                  <a:schemeClr val="tx2"/>
                </a:solidFill>
              </a:rPr>
              <a:t> was calculated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65" y="340913"/>
            <a:ext cx="4667003" cy="6107388"/>
          </a:xfrm>
        </p:spPr>
        <p:txBody>
          <a:bodyPr anchor="ctr">
            <a:normAutofit lnSpcReduction="10000"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AI Score=(Raw Score/36.5​)×10</a:t>
            </a:r>
          </a:p>
          <a:p>
            <a:r>
              <a:rPr lang="en-GB" sz="1600" dirty="0">
                <a:solidFill>
                  <a:schemeClr val="tx2"/>
                </a:solidFill>
              </a:rPr>
              <a:t>Where Raw Score is a sum of weighted contributions from: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Routine Tasks:</a:t>
            </a:r>
            <a:r>
              <a:rPr lang="en-GB" sz="1600" dirty="0">
                <a:solidFill>
                  <a:schemeClr val="tx2"/>
                </a:solidFill>
              </a:rPr>
              <a:t> Higher % increases score.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Human-Centric Skills:</a:t>
            </a:r>
            <a:r>
              <a:rPr lang="en-GB" sz="1600" dirty="0">
                <a:solidFill>
                  <a:schemeClr val="tx2"/>
                </a:solidFill>
              </a:rPr>
              <a:t> Lower requirements (Creativity, Human Interaction, Problem Solving, Emotional Intelligence, Adaptability) increase score.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Data Analysis &amp; Physical Labor:</a:t>
            </a:r>
            <a:r>
              <a:rPr lang="en-GB" sz="1600" dirty="0">
                <a:solidFill>
                  <a:schemeClr val="tx2"/>
                </a:solidFill>
              </a:rPr>
              <a:t> Presence increases score.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5-Year Work Automation Forecast:</a:t>
            </a:r>
            <a:r>
              <a:rPr lang="en-GB" sz="1600" dirty="0">
                <a:solidFill>
                  <a:schemeClr val="tx2"/>
                </a:solidFill>
              </a:rPr>
              <a:t> Higher % increases score. (Ref: TR Report, Fig 6)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Org. AI Adoption Outlook:</a:t>
            </a:r>
            <a:r>
              <a:rPr lang="en-GB" sz="1600" dirty="0">
                <a:solidFill>
                  <a:schemeClr val="tx2"/>
                </a:solidFill>
              </a:rPr>
              <a:t> 'Ambitious' increases, 'Cautious' decreases score. (Ref: TR Report, Fig 6)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Strategic AI Impact Level:</a:t>
            </a:r>
            <a:r>
              <a:rPr lang="en-GB" sz="1600" dirty="0">
                <a:solidFill>
                  <a:schemeClr val="tx2"/>
                </a:solidFill>
              </a:rPr>
              <a:t> 'High' impact increases, 'Low' decreases score. (Ref: TR Report, Fig 2)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5-Year AI Integration Level:</a:t>
            </a:r>
            <a:r>
              <a:rPr lang="en-GB" sz="1600" dirty="0">
                <a:solidFill>
                  <a:schemeClr val="tx2"/>
                </a:solidFill>
              </a:rPr>
              <a:t> 'Complete' integration increases score most, 'Assist' least. (Ref: TR Report, Fig 6)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Org. Investment in AI Tech:</a:t>
            </a:r>
            <a:r>
              <a:rPr lang="en-GB" sz="1600" dirty="0">
                <a:solidFill>
                  <a:schemeClr val="tx2"/>
                </a:solidFill>
              </a:rPr>
              <a:t> Increasing investment increases score. (Ref: TR Report, Investment Section)</a:t>
            </a:r>
          </a:p>
          <a:p>
            <a:endParaRPr lang="en-GB" sz="9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17C77-B134-D43A-3CCA-BACBEC5B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GB" sz="2600" dirty="0" err="1">
                <a:solidFill>
                  <a:schemeClr val="tx2"/>
                </a:solidFill>
              </a:rPr>
              <a:t>AI_Proof_Category</a:t>
            </a:r>
            <a:endParaRPr lang="en-DE" sz="2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B22F0-A7BE-F336-06FF-029714A34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885" y="653554"/>
            <a:ext cx="3915918" cy="5550892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Categorized directly from the </a:t>
            </a:r>
            <a:r>
              <a:rPr lang="en-GB" sz="2000" dirty="0" err="1">
                <a:solidFill>
                  <a:schemeClr val="tx2"/>
                </a:solidFill>
              </a:rPr>
              <a:t>AI_Automation_Potential_Score</a:t>
            </a:r>
            <a:r>
              <a:rPr lang="en-GB" sz="2000" dirty="0">
                <a:solidFill>
                  <a:schemeClr val="tx2"/>
                </a:solidFill>
              </a:rPr>
              <a:t> (AI Score):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AI-Proof:</a:t>
            </a:r>
            <a:r>
              <a:rPr lang="en-GB" sz="1600" dirty="0">
                <a:solidFill>
                  <a:schemeClr val="tx2"/>
                </a:solidFill>
              </a:rPr>
              <a:t> AI Score≤3.5</a:t>
            </a:r>
          </a:p>
          <a:p>
            <a:pPr lvl="2"/>
            <a:r>
              <a:rPr lang="en-GB" sz="1600" i="1" dirty="0">
                <a:solidFill>
                  <a:schemeClr val="tx2"/>
                </a:solidFill>
              </a:rPr>
              <a:t>Interpretation:</a:t>
            </a:r>
            <a:r>
              <a:rPr lang="en-GB" sz="1600" dirty="0">
                <a:solidFill>
                  <a:schemeClr val="tx2"/>
                </a:solidFill>
              </a:rPr>
              <a:t> Highly human-centric, complex, difficult for current AI.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Low Vulnerability:</a:t>
            </a:r>
            <a:r>
              <a:rPr lang="en-GB" sz="1600" dirty="0">
                <a:solidFill>
                  <a:schemeClr val="tx2"/>
                </a:solidFill>
              </a:rPr>
              <a:t> 3.5&lt;AI Score≤6.5</a:t>
            </a:r>
          </a:p>
          <a:p>
            <a:pPr lvl="2"/>
            <a:r>
              <a:rPr lang="en-GB" sz="1600" i="1" dirty="0">
                <a:solidFill>
                  <a:schemeClr val="tx2"/>
                </a:solidFill>
              </a:rPr>
              <a:t>Interpretation:</a:t>
            </a:r>
            <a:r>
              <a:rPr lang="en-GB" sz="1600" dirty="0">
                <a:solidFill>
                  <a:schemeClr val="tx2"/>
                </a:solidFill>
              </a:rPr>
              <a:t> AI may assist, but core tasks remain human.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Moderately Vulnerable:</a:t>
            </a:r>
            <a:r>
              <a:rPr lang="en-GB" sz="1600" dirty="0">
                <a:solidFill>
                  <a:schemeClr val="tx2"/>
                </a:solidFill>
              </a:rPr>
              <a:t> 6.5&lt;AI Score≤8.5</a:t>
            </a:r>
          </a:p>
          <a:p>
            <a:pPr lvl="2"/>
            <a:r>
              <a:rPr lang="en-GB" sz="1600" i="1" dirty="0">
                <a:solidFill>
                  <a:schemeClr val="tx2"/>
                </a:solidFill>
              </a:rPr>
              <a:t>Interpretation:</a:t>
            </a:r>
            <a:r>
              <a:rPr lang="en-GB" sz="1600" dirty="0">
                <a:solidFill>
                  <a:schemeClr val="tx2"/>
                </a:solidFill>
              </a:rPr>
              <a:t> Significant portions automatable; reskilling crucial.</a:t>
            </a:r>
          </a:p>
          <a:p>
            <a:pPr lvl="1"/>
            <a:r>
              <a:rPr lang="en-GB" sz="1600" b="1" dirty="0">
                <a:solidFill>
                  <a:schemeClr val="tx2"/>
                </a:solidFill>
              </a:rPr>
              <a:t>Highly Vulnerable:</a:t>
            </a:r>
            <a:r>
              <a:rPr lang="en-GB" sz="1600" dirty="0">
                <a:solidFill>
                  <a:schemeClr val="tx2"/>
                </a:solidFill>
              </a:rPr>
              <a:t> AI Score&gt;8.5</a:t>
            </a:r>
          </a:p>
          <a:p>
            <a:pPr lvl="2"/>
            <a:r>
              <a:rPr lang="en-GB" sz="1600" i="1" dirty="0">
                <a:solidFill>
                  <a:schemeClr val="tx2"/>
                </a:solidFill>
              </a:rPr>
              <a:t>Interpretation:</a:t>
            </a:r>
            <a:r>
              <a:rPr lang="en-GB" sz="1600" dirty="0">
                <a:solidFill>
                  <a:schemeClr val="tx2"/>
                </a:solidFill>
              </a:rPr>
              <a:t> Large portions or entire job susceptible to AI takeover.</a:t>
            </a:r>
          </a:p>
          <a:p>
            <a:endParaRPr lang="en-DE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4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691C8-CACE-206F-C5C4-3957FDED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200" dirty="0">
                <a:solidFill>
                  <a:schemeClr val="bg1"/>
                </a:solidFill>
              </a:rPr>
              <a:t>Visualizing missing data</a:t>
            </a:r>
            <a:br>
              <a:rPr lang="en-GB" sz="2200" dirty="0">
                <a:solidFill>
                  <a:schemeClr val="bg1"/>
                </a:solidFill>
              </a:rPr>
            </a:br>
            <a:endParaRPr lang="en-DE" sz="2200" dirty="0">
              <a:solidFill>
                <a:schemeClr val="bg1"/>
              </a:solidFill>
            </a:endParaRPr>
          </a:p>
        </p:txBody>
      </p:sp>
      <p:pic>
        <p:nvPicPr>
          <p:cNvPr id="4" name="Picture 3" descr="A graph with text on it&#10;&#10;AI-generated content may be incorrect.">
            <a:extLst>
              <a:ext uri="{FF2B5EF4-FFF2-40B4-BE49-F238E27FC236}">
                <a16:creationId xmlns:a16="http://schemas.microsoft.com/office/drawing/2014/main" id="{B2291F88-94C1-CFBD-5AEC-746DE4740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1" y="1615850"/>
            <a:ext cx="8700357" cy="504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3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solidFill>
                  <a:schemeClr val="tx2"/>
                </a:solidFill>
              </a:rPr>
              <a:t>Correlation Heatmap of Job Features</a:t>
            </a:r>
          </a:p>
        </p:txBody>
      </p:sp>
      <p:pic>
        <p:nvPicPr>
          <p:cNvPr id="3" name="Picture 2" descr="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892</Words>
  <Application>Microsoft Macintosh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Is AI Taking Our Jobs… or Just Rebranding Them? </vt:lpstr>
      <vt:lpstr>Why This Project?</vt:lpstr>
      <vt:lpstr>Why This Matters?</vt:lpstr>
      <vt:lpstr>Dataset Design &amp; Credibility</vt:lpstr>
      <vt:lpstr>Dimensions Analyzed</vt:lpstr>
      <vt:lpstr>How AI_Automation_Potential_Score was calculated</vt:lpstr>
      <vt:lpstr>AI_Proof_Category</vt:lpstr>
      <vt:lpstr>Visualizing missing data </vt:lpstr>
      <vt:lpstr>Correlation Heatmap of Job Features</vt:lpstr>
      <vt:lpstr>What Drives Automation Risk?</vt:lpstr>
      <vt:lpstr>Top 10 Jobs Most Affected by AI</vt:lpstr>
      <vt:lpstr>Top 10 Jobs AI Likely Won’t Replace</vt:lpstr>
      <vt:lpstr>Top Traits Most Correlated with AI Risk Score</vt:lpstr>
      <vt:lpstr>Average AI Automation Risk Score by Industry</vt:lpstr>
      <vt:lpstr>Rebranding, Not Replacing</vt:lpstr>
      <vt:lpstr>The Unreplaceables: What AI Can't Do</vt:lpstr>
      <vt:lpstr>So What Should We Do?</vt:lpstr>
      <vt:lpstr>What's Next? Further Explorations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Saria, Shubham</cp:lastModifiedBy>
  <cp:revision>9</cp:revision>
  <dcterms:created xsi:type="dcterms:W3CDTF">2013-01-27T09:14:16Z</dcterms:created>
  <dcterms:modified xsi:type="dcterms:W3CDTF">2025-07-25T17:12:28Z</dcterms:modified>
  <cp:category/>
</cp:coreProperties>
</file>