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 id="2147483786" r:id="rId2"/>
  </p:sldMasterIdLst>
  <p:sldIdLst>
    <p:sldId id="256" r:id="rId3"/>
    <p:sldId id="284" r:id="rId4"/>
    <p:sldId id="285" r:id="rId5"/>
    <p:sldId id="282" r:id="rId6"/>
    <p:sldId id="281" r:id="rId7"/>
    <p:sldId id="283" r:id="rId8"/>
    <p:sldId id="273" r:id="rId9"/>
    <p:sldId id="280" r:id="rId10"/>
    <p:sldId id="274" r:id="rId11"/>
    <p:sldId id="279" r:id="rId12"/>
    <p:sldId id="276" r:id="rId13"/>
    <p:sldId id="277" r:id="rId14"/>
    <p:sldId id="278" r:id="rId15"/>
    <p:sldId id="286" r:id="rId16"/>
  </p:sldIdLst>
  <p:sldSz cx="18288000" cy="10287000"/>
  <p:notesSz cx="6858000" cy="9144000"/>
  <p:embeddedFontLst>
    <p:embeddedFont>
      <p:font typeface="Abadi" panose="020B0604020104020204" pitchFamily="34" charset="0"/>
      <p:regular r:id="rId17"/>
    </p:embeddedFont>
    <p:embeddedFont>
      <p:font typeface="Anton" pitchFamily="2" charset="0"/>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8D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2" autoAdjust="0"/>
  </p:normalViewPr>
  <p:slideViewPr>
    <p:cSldViewPr>
      <p:cViewPr varScale="1">
        <p:scale>
          <a:sx n="43" d="100"/>
          <a:sy n="43" d="100"/>
        </p:scale>
        <p:origin x="9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ctrTitle"/>
          </p:nvPr>
        </p:nvSpPr>
        <p:spPr>
          <a:xfrm>
            <a:off x="5943599" y="2946401"/>
            <a:ext cx="10796589" cy="3632196"/>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943599" y="6578599"/>
            <a:ext cx="10796589" cy="2108201"/>
          </a:xfrm>
        </p:spPr>
        <p:txBody>
          <a:bodyPr anchor="t">
            <a:normAutofit/>
          </a:bodyPr>
          <a:lstStyle>
            <a:lvl1pPr marL="0" indent="0" algn="r">
              <a:buNone/>
              <a:defRPr sz="2700" cap="all">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3398837" y="8805863"/>
            <a:ext cx="2400300" cy="566738"/>
          </a:xfrm>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a:xfrm>
            <a:off x="5943599" y="8805863"/>
            <a:ext cx="7340937" cy="566738"/>
          </a:xfrm>
        </p:spPr>
        <p:txBody>
          <a:bodyPr/>
          <a:lstStyle/>
          <a:p>
            <a:endParaRPr lang="en-US"/>
          </a:p>
        </p:txBody>
      </p:sp>
      <p:sp>
        <p:nvSpPr>
          <p:cNvPr id="6" name="Slide Number Placeholder 5"/>
          <p:cNvSpPr>
            <a:spLocks noGrp="1"/>
          </p:cNvSpPr>
          <p:nvPr>
            <p:ph type="sldNum" sz="quarter" idx="12"/>
          </p:nvPr>
        </p:nvSpPr>
        <p:spPr>
          <a:xfrm>
            <a:off x="15913438" y="8805863"/>
            <a:ext cx="826751" cy="56673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80697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7099298"/>
            <a:ext cx="1519714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57401" y="1398168"/>
            <a:ext cx="13139741" cy="47474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7949405"/>
            <a:ext cx="15197141" cy="74056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5605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686299"/>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0" y="6515100"/>
            <a:ext cx="15197142"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502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3" name="TextBox 12"/>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4" name="TextBox 13"/>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6"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46813" y="5029200"/>
            <a:ext cx="14008776"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31198" y="6515100"/>
            <a:ext cx="15228551"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432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4" y="4962872"/>
            <a:ext cx="15197138"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2" y="7166072"/>
            <a:ext cx="15197139"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8794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3" name="TextBox 12"/>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4" name="TextBox 13"/>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6"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8700" y="5829300"/>
            <a:ext cx="15203154" cy="1333500"/>
          </a:xfrm>
        </p:spPr>
        <p:txBody>
          <a:bodyPr vert="horz" lIns="91440" tIns="45720" rIns="91440" bIns="45720" rtlCol="0" anchor="b">
            <a:normAutofit/>
          </a:bodyPr>
          <a:lstStyle>
            <a:lvl1pP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699" y="7162800"/>
            <a:ext cx="15203154" cy="15240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4326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8702" y="5257800"/>
            <a:ext cx="15197142"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700" y="6515100"/>
            <a:ext cx="15197142"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471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8" name="Title 1"/>
          <p:cNvSpPr>
            <a:spLocks noGrp="1"/>
          </p:cNvSpPr>
          <p:nvPr>
            <p:ph type="title"/>
          </p:nvPr>
        </p:nvSpPr>
        <p:spPr>
          <a:xfrm>
            <a:off x="1028702" y="914401"/>
            <a:ext cx="15197138" cy="2184401"/>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5420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Vertical Title 1"/>
          <p:cNvSpPr>
            <a:spLocks noGrp="1"/>
          </p:cNvSpPr>
          <p:nvPr>
            <p:ph type="title" orient="vert"/>
          </p:nvPr>
        </p:nvSpPr>
        <p:spPr>
          <a:xfrm>
            <a:off x="12988013" y="914399"/>
            <a:ext cx="3237828"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914400"/>
            <a:ext cx="11748174"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1839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ctrTitle"/>
          </p:nvPr>
        </p:nvSpPr>
        <p:spPr>
          <a:xfrm>
            <a:off x="5943599" y="2946401"/>
            <a:ext cx="10796589" cy="3632196"/>
          </a:xfrm>
        </p:spPr>
        <p:txBody>
          <a:bodyPr anchor="b">
            <a:normAutofit/>
          </a:bodyPr>
          <a:lstStyle>
            <a:lvl1pPr algn="r">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5943599" y="6578599"/>
            <a:ext cx="10796589" cy="2108201"/>
          </a:xfrm>
        </p:spPr>
        <p:txBody>
          <a:bodyPr anchor="t">
            <a:normAutofit/>
          </a:bodyPr>
          <a:lstStyle>
            <a:lvl1pPr marL="0" indent="0" algn="r">
              <a:buNone/>
              <a:defRPr sz="2700" cap="all">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3398837" y="8805863"/>
            <a:ext cx="2400300" cy="566738"/>
          </a:xfrm>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a:xfrm>
            <a:off x="5943599" y="8805863"/>
            <a:ext cx="7340937" cy="566738"/>
          </a:xfrm>
        </p:spPr>
        <p:txBody>
          <a:bodyPr/>
          <a:lstStyle/>
          <a:p>
            <a:endParaRPr lang="en-US"/>
          </a:p>
        </p:txBody>
      </p:sp>
      <p:sp>
        <p:nvSpPr>
          <p:cNvPr id="6" name="Slide Number Placeholder 5"/>
          <p:cNvSpPr>
            <a:spLocks noGrp="1"/>
          </p:cNvSpPr>
          <p:nvPr>
            <p:ph type="sldNum" sz="quarter" idx="12"/>
          </p:nvPr>
        </p:nvSpPr>
        <p:spPr>
          <a:xfrm>
            <a:off x="15913438" y="8805863"/>
            <a:ext cx="826751" cy="56673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449559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018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2413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4962872"/>
            <a:ext cx="15197141" cy="2203200"/>
          </a:xfrm>
        </p:spPr>
        <p:txBody>
          <a:bodyPr anchor="b"/>
          <a:lstStyle>
            <a:lvl1pPr algn="l">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1028699" y="7166072"/>
            <a:ext cx="15197142" cy="1290600"/>
          </a:xfrm>
        </p:spPr>
        <p:txBody>
          <a:bodyPr anchor="t">
            <a:normAutofit/>
          </a:bodyPr>
          <a:lstStyle>
            <a:lvl1pPr marL="0" indent="0" algn="l">
              <a:buNone/>
              <a:defRPr sz="3000" cap="all">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000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8703" y="3213101"/>
            <a:ext cx="7493001" cy="54737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32843" y="3213101"/>
            <a:ext cx="7492998" cy="54737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0529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0505" y="3327401"/>
            <a:ext cx="7063581"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8702" y="4305302"/>
            <a:ext cx="7495385"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44005" y="3340101"/>
            <a:ext cx="70842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35225" y="4305302"/>
            <a:ext cx="7493001"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0068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8679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1911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3111499"/>
            <a:ext cx="5521328"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6972302" y="914402"/>
            <a:ext cx="9253539" cy="7772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1" y="5168900"/>
            <a:ext cx="5521328" cy="2743200"/>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2551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2400300"/>
            <a:ext cx="9246980"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04380" y="1371600"/>
            <a:ext cx="4921461" cy="685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4457700"/>
            <a:ext cx="9246980" cy="27432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2476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7099298"/>
            <a:ext cx="1519714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57401" y="1398168"/>
            <a:ext cx="13139741" cy="47474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7949405"/>
            <a:ext cx="15197141" cy="74056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4768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686299"/>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0" y="6515100"/>
            <a:ext cx="15197142"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7039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3" name="TextBox 12"/>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4" name="TextBox 13"/>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6"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46813" y="5029200"/>
            <a:ext cx="14008776"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31198" y="6515100"/>
            <a:ext cx="15228551" cy="2171700"/>
          </a:xfrm>
        </p:spPr>
        <p:txBody>
          <a:bodyPr anchor="ctr">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92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4962872"/>
            <a:ext cx="15197141" cy="2203200"/>
          </a:xfrm>
        </p:spPr>
        <p:txBody>
          <a:bodyPr anchor="b"/>
          <a:lstStyle>
            <a:lvl1pPr algn="l">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1028699" y="7166072"/>
            <a:ext cx="15197142" cy="1290600"/>
          </a:xfrm>
        </p:spPr>
        <p:txBody>
          <a:bodyPr anchor="t">
            <a:normAutofit/>
          </a:bodyPr>
          <a:lstStyle>
            <a:lvl1pPr marL="0" indent="0" algn="l">
              <a:buNone/>
              <a:defRPr sz="3000" cap="all">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0375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4" y="4962872"/>
            <a:ext cx="15197138"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028702" y="7166072"/>
            <a:ext cx="15197139"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4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13" name="TextBox 12"/>
          <p:cNvSpPr txBox="1"/>
          <p:nvPr/>
        </p:nvSpPr>
        <p:spPr>
          <a:xfrm>
            <a:off x="15356801"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4" name="TextBox 13"/>
          <p:cNvSpPr txBox="1"/>
          <p:nvPr/>
        </p:nvSpPr>
        <p:spPr>
          <a:xfrm>
            <a:off x="732413" y="123500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16" name="Title 1"/>
          <p:cNvSpPr>
            <a:spLocks noGrp="1"/>
          </p:cNvSpPr>
          <p:nvPr>
            <p:ph type="title"/>
          </p:nvPr>
        </p:nvSpPr>
        <p:spPr>
          <a:xfrm>
            <a:off x="1488401" y="914402"/>
            <a:ext cx="14325599" cy="4114799"/>
          </a:xfrm>
        </p:spPr>
        <p:txBody>
          <a:bodyPr anchor="ctr">
            <a:normAutofit/>
          </a:bodyPr>
          <a:lstStyle>
            <a:lvl1pPr algn="l">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8700" y="5829300"/>
            <a:ext cx="15203154" cy="1333500"/>
          </a:xfrm>
        </p:spPr>
        <p:txBody>
          <a:bodyPr vert="horz" lIns="91440" tIns="45720" rIns="91440" bIns="45720" rtlCol="0" anchor="b">
            <a:normAutofit/>
          </a:bodyPr>
          <a:lstStyle>
            <a:lvl1pP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699" y="7162800"/>
            <a:ext cx="15203154" cy="15240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6414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2" y="914402"/>
            <a:ext cx="15197141"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8702" y="5257800"/>
            <a:ext cx="15197142"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700" y="6515100"/>
            <a:ext cx="15197142"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01843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8" name="Title 1"/>
          <p:cNvSpPr>
            <a:spLocks noGrp="1"/>
          </p:cNvSpPr>
          <p:nvPr>
            <p:ph type="title"/>
          </p:nvPr>
        </p:nvSpPr>
        <p:spPr>
          <a:xfrm>
            <a:off x="1028702" y="914401"/>
            <a:ext cx="15197138" cy="2184401"/>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5288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Vertical Title 1"/>
          <p:cNvSpPr>
            <a:spLocks noGrp="1"/>
          </p:cNvSpPr>
          <p:nvPr>
            <p:ph type="title" orient="vert"/>
          </p:nvPr>
        </p:nvSpPr>
        <p:spPr>
          <a:xfrm>
            <a:off x="12988013" y="914399"/>
            <a:ext cx="3237828"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914400"/>
            <a:ext cx="11748174"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6881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8703" y="3213101"/>
            <a:ext cx="7493001" cy="54737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32843" y="3213101"/>
            <a:ext cx="7492998" cy="54737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323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60505" y="3327401"/>
            <a:ext cx="7063581"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8702" y="4305302"/>
            <a:ext cx="7495385"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44005" y="3340101"/>
            <a:ext cx="70842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35225" y="4305302"/>
            <a:ext cx="7493001" cy="438149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994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735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726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3111499"/>
            <a:ext cx="5521328"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6972302" y="914402"/>
            <a:ext cx="9253539" cy="7772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8701" y="5168900"/>
            <a:ext cx="5521328" cy="2743200"/>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71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8283238" cy="10284321"/>
          </a:xfrm>
          <a:prstGeom prst="rect">
            <a:avLst/>
          </a:prstGeom>
        </p:spPr>
      </p:pic>
      <p:sp>
        <p:nvSpPr>
          <p:cNvPr id="2" name="Title 1"/>
          <p:cNvSpPr>
            <a:spLocks noGrp="1"/>
          </p:cNvSpPr>
          <p:nvPr>
            <p:ph type="title"/>
          </p:nvPr>
        </p:nvSpPr>
        <p:spPr>
          <a:xfrm>
            <a:off x="1028701" y="2400300"/>
            <a:ext cx="9246980"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04380" y="1371600"/>
            <a:ext cx="4921461" cy="6858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8701" y="4457700"/>
            <a:ext cx="9246980" cy="27432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251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2" y="914401"/>
            <a:ext cx="15197138" cy="21844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2" y="3213101"/>
            <a:ext cx="15197138" cy="547370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84490" y="8805863"/>
            <a:ext cx="2400300"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1028701" y="8805863"/>
            <a:ext cx="11741489" cy="56673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399091" y="8805863"/>
            <a:ext cx="826751"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4649466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ts val="0"/>
        </a:spcBef>
        <a:spcAft>
          <a:spcPts val="1500"/>
        </a:spcAft>
        <a:buClr>
          <a:schemeClr val="tx1"/>
        </a:buClr>
        <a:buSzPct val="100000"/>
        <a:buFont typeface="Arial"/>
        <a:buChar char="•"/>
        <a:defRPr sz="2700" kern="1200" cap="none">
          <a:solidFill>
            <a:schemeClr val="tx1"/>
          </a:solidFill>
          <a:effectLst/>
          <a:latin typeface="+mn-lt"/>
          <a:ea typeface="+mn-ea"/>
          <a:cs typeface="+mn-cs"/>
        </a:defRPr>
      </a:lvl1pPr>
      <a:lvl2pPr marL="1114425" indent="-428625" algn="l" defTabSz="685800" rtl="0" eaLnBrk="1" latinLnBrk="0" hangingPunct="1">
        <a:spcBef>
          <a:spcPts val="0"/>
        </a:spcBef>
        <a:spcAft>
          <a:spcPts val="1500"/>
        </a:spcAft>
        <a:buClr>
          <a:schemeClr val="tx1"/>
        </a:buClr>
        <a:buSzPct val="100000"/>
        <a:buFont typeface="Arial"/>
        <a:buChar char="•"/>
        <a:defRPr sz="2400" kern="1200" cap="none">
          <a:solidFill>
            <a:schemeClr val="tx1"/>
          </a:solidFill>
          <a:effectLst/>
          <a:latin typeface="+mn-lt"/>
          <a:ea typeface="+mn-ea"/>
          <a:cs typeface="+mn-cs"/>
        </a:defRPr>
      </a:lvl2pPr>
      <a:lvl3pPr marL="1800225" indent="-428625" algn="l" defTabSz="685800" rtl="0" eaLnBrk="1" latinLnBrk="0" hangingPunct="1">
        <a:spcBef>
          <a:spcPts val="0"/>
        </a:spcBef>
        <a:spcAft>
          <a:spcPts val="1500"/>
        </a:spcAft>
        <a:buClr>
          <a:schemeClr val="tx1"/>
        </a:buClr>
        <a:buSzPct val="100000"/>
        <a:buFont typeface="Arial"/>
        <a:buChar char="•"/>
        <a:defRPr sz="2100" kern="1200" cap="none">
          <a:solidFill>
            <a:schemeClr val="tx1"/>
          </a:solidFill>
          <a:effectLst/>
          <a:latin typeface="+mn-lt"/>
          <a:ea typeface="+mn-ea"/>
          <a:cs typeface="+mn-cs"/>
        </a:defRPr>
      </a:lvl3pPr>
      <a:lvl4pPr marL="23145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4pPr>
      <a:lvl5pPr marL="30003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5pPr>
      <a:lvl6pPr marL="37719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6pPr>
      <a:lvl7pPr marL="44577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7pPr>
      <a:lvl8pPr marL="51435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8pPr>
      <a:lvl9pPr marL="58293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2" y="914401"/>
            <a:ext cx="15197138" cy="21844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8702" y="3213101"/>
            <a:ext cx="15197138" cy="547370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84490" y="8805863"/>
            <a:ext cx="2400300"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10/22/2024</a:t>
            </a:fld>
            <a:endParaRPr lang="en-US"/>
          </a:p>
        </p:txBody>
      </p:sp>
      <p:sp>
        <p:nvSpPr>
          <p:cNvPr id="5" name="Footer Placeholder 4"/>
          <p:cNvSpPr>
            <a:spLocks noGrp="1"/>
          </p:cNvSpPr>
          <p:nvPr>
            <p:ph type="ftr" sz="quarter" idx="3"/>
          </p:nvPr>
        </p:nvSpPr>
        <p:spPr>
          <a:xfrm>
            <a:off x="1028701" y="8805863"/>
            <a:ext cx="11741489" cy="56673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399091" y="8805863"/>
            <a:ext cx="826751" cy="56673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4556702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ts val="0"/>
        </a:spcBef>
        <a:spcAft>
          <a:spcPts val="1500"/>
        </a:spcAft>
        <a:buClr>
          <a:schemeClr val="tx1"/>
        </a:buClr>
        <a:buSzPct val="100000"/>
        <a:buFont typeface="Arial"/>
        <a:buChar char="•"/>
        <a:defRPr sz="2700" kern="1200" cap="none">
          <a:solidFill>
            <a:schemeClr val="tx1"/>
          </a:solidFill>
          <a:effectLst/>
          <a:latin typeface="+mn-lt"/>
          <a:ea typeface="+mn-ea"/>
          <a:cs typeface="+mn-cs"/>
        </a:defRPr>
      </a:lvl1pPr>
      <a:lvl2pPr marL="1114425" indent="-428625" algn="l" defTabSz="685800" rtl="0" eaLnBrk="1" latinLnBrk="0" hangingPunct="1">
        <a:spcBef>
          <a:spcPts val="0"/>
        </a:spcBef>
        <a:spcAft>
          <a:spcPts val="1500"/>
        </a:spcAft>
        <a:buClr>
          <a:schemeClr val="tx1"/>
        </a:buClr>
        <a:buSzPct val="100000"/>
        <a:buFont typeface="Arial"/>
        <a:buChar char="•"/>
        <a:defRPr sz="2400" kern="1200" cap="none">
          <a:solidFill>
            <a:schemeClr val="tx1"/>
          </a:solidFill>
          <a:effectLst/>
          <a:latin typeface="+mn-lt"/>
          <a:ea typeface="+mn-ea"/>
          <a:cs typeface="+mn-cs"/>
        </a:defRPr>
      </a:lvl2pPr>
      <a:lvl3pPr marL="1800225" indent="-428625" algn="l" defTabSz="685800" rtl="0" eaLnBrk="1" latinLnBrk="0" hangingPunct="1">
        <a:spcBef>
          <a:spcPts val="0"/>
        </a:spcBef>
        <a:spcAft>
          <a:spcPts val="1500"/>
        </a:spcAft>
        <a:buClr>
          <a:schemeClr val="tx1"/>
        </a:buClr>
        <a:buSzPct val="100000"/>
        <a:buFont typeface="Arial"/>
        <a:buChar char="•"/>
        <a:defRPr sz="2100" kern="1200" cap="none">
          <a:solidFill>
            <a:schemeClr val="tx1"/>
          </a:solidFill>
          <a:effectLst/>
          <a:latin typeface="+mn-lt"/>
          <a:ea typeface="+mn-ea"/>
          <a:cs typeface="+mn-cs"/>
        </a:defRPr>
      </a:lvl3pPr>
      <a:lvl4pPr marL="23145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4pPr>
      <a:lvl5pPr marL="3000375" indent="-257175"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5pPr>
      <a:lvl6pPr marL="37719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6pPr>
      <a:lvl7pPr marL="44577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7pPr>
      <a:lvl8pPr marL="51435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8pPr>
      <a:lvl9pPr marL="5829300" indent="-342900" algn="l" defTabSz="685800" rtl="0" eaLnBrk="1" latinLnBrk="0" hangingPunct="1">
        <a:spcBef>
          <a:spcPts val="0"/>
        </a:spcBef>
        <a:spcAft>
          <a:spcPts val="1500"/>
        </a:spcAft>
        <a:buClr>
          <a:schemeClr val="tx1"/>
        </a:buClr>
        <a:buSzPct val="100000"/>
        <a:buFont typeface="Arial"/>
        <a:buChar char="•"/>
        <a:defRPr sz="18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5EDB">
                <a:alpha val="100000"/>
              </a:srgbClr>
            </a:gs>
            <a:gs pos="33333">
              <a:srgbClr val="000000">
                <a:alpha val="100000"/>
              </a:srgbClr>
            </a:gs>
            <a:gs pos="66667">
              <a:srgbClr val="00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2003719" y="6134344"/>
            <a:ext cx="6672642" cy="1558672"/>
            <a:chOff x="0" y="0"/>
            <a:chExt cx="565090" cy="1198127"/>
          </a:xfrm>
        </p:grpSpPr>
        <p:sp>
          <p:nvSpPr>
            <p:cNvPr id="9" name="Freeform 9"/>
            <p:cNvSpPr/>
            <p:nvPr/>
          </p:nvSpPr>
          <p:spPr>
            <a:xfrm>
              <a:off x="0" y="0"/>
              <a:ext cx="565090" cy="1198127"/>
            </a:xfrm>
            <a:custGeom>
              <a:avLst/>
              <a:gdLst/>
              <a:ahLst/>
              <a:cxnLst/>
              <a:rect l="l" t="t" r="r" b="b"/>
              <a:pathLst>
                <a:path w="565090" h="1198127">
                  <a:moveTo>
                    <a:pt x="0" y="0"/>
                  </a:moveTo>
                  <a:lnTo>
                    <a:pt x="565090" y="0"/>
                  </a:lnTo>
                  <a:lnTo>
                    <a:pt x="565090" y="1198127"/>
                  </a:lnTo>
                  <a:lnTo>
                    <a:pt x="0" y="1198127"/>
                  </a:lnTo>
                  <a:close/>
                </a:path>
              </a:pathLst>
            </a:custGeom>
            <a:gradFill rotWithShape="1">
              <a:gsLst>
                <a:gs pos="0">
                  <a:srgbClr val="0053C5">
                    <a:alpha val="100000"/>
                  </a:srgbClr>
                </a:gs>
                <a:gs pos="100000">
                  <a:srgbClr val="530458">
                    <a:alpha val="100000"/>
                  </a:srgbClr>
                </a:gs>
              </a:gsLst>
              <a:path path="circle">
                <a:fillToRect r="100000" b="100000"/>
              </a:path>
              <a:tileRect l="-100000" t="-100000"/>
            </a:gradFill>
          </p:spPr>
          <p:txBody>
            <a:bodyPr/>
            <a:lstStyle/>
            <a:p>
              <a:endParaRPr lang="en-IN"/>
            </a:p>
          </p:txBody>
        </p:sp>
        <p:sp>
          <p:nvSpPr>
            <p:cNvPr id="10" name="TextBox 10"/>
            <p:cNvSpPr txBox="1"/>
            <p:nvPr/>
          </p:nvSpPr>
          <p:spPr>
            <a:xfrm>
              <a:off x="0" y="-38100"/>
              <a:ext cx="565090" cy="1236227"/>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5963097" y="8025758"/>
            <a:ext cx="627846" cy="637407"/>
          </a:xfrm>
          <a:custGeom>
            <a:avLst/>
            <a:gdLst/>
            <a:ahLst/>
            <a:cxnLst/>
            <a:rect l="l" t="t" r="r" b="b"/>
            <a:pathLst>
              <a:path w="627846" h="637407">
                <a:moveTo>
                  <a:pt x="0" y="0"/>
                </a:moveTo>
                <a:lnTo>
                  <a:pt x="627845" y="0"/>
                </a:lnTo>
                <a:lnTo>
                  <a:pt x="627845" y="637407"/>
                </a:lnTo>
                <a:lnTo>
                  <a:pt x="0" y="637407"/>
                </a:lnTo>
                <a:lnTo>
                  <a:pt x="0" y="0"/>
                </a:lnTo>
                <a:close/>
              </a:path>
            </a:pathLst>
          </a:custGeom>
          <a:blipFill>
            <a:blip r:embed="rId2"/>
            <a:stretch>
              <a:fillRect/>
            </a:stretch>
          </a:blipFill>
        </p:spPr>
        <p:txBody>
          <a:bodyPr/>
          <a:lstStyle/>
          <a:p>
            <a:endParaRPr lang="en-IN"/>
          </a:p>
        </p:txBody>
      </p:sp>
      <p:sp>
        <p:nvSpPr>
          <p:cNvPr id="12" name="Freeform 12"/>
          <p:cNvSpPr/>
          <p:nvPr/>
        </p:nvSpPr>
        <p:spPr>
          <a:xfrm>
            <a:off x="10538330" y="7648842"/>
            <a:ext cx="806238" cy="753832"/>
          </a:xfrm>
          <a:custGeom>
            <a:avLst/>
            <a:gdLst/>
            <a:ahLst/>
            <a:cxnLst/>
            <a:rect l="l" t="t" r="r" b="b"/>
            <a:pathLst>
              <a:path w="806238" h="753832">
                <a:moveTo>
                  <a:pt x="0" y="0"/>
                </a:moveTo>
                <a:lnTo>
                  <a:pt x="806238" y="0"/>
                </a:lnTo>
                <a:lnTo>
                  <a:pt x="806238" y="753832"/>
                </a:lnTo>
                <a:lnTo>
                  <a:pt x="0" y="753832"/>
                </a:lnTo>
                <a:lnTo>
                  <a:pt x="0" y="0"/>
                </a:lnTo>
                <a:close/>
              </a:path>
            </a:pathLst>
          </a:custGeom>
          <a:blipFill>
            <a:blip r:embed="rId3"/>
            <a:stretch>
              <a:fillRect/>
            </a:stretch>
          </a:blipFill>
        </p:spPr>
        <p:txBody>
          <a:bodyPr/>
          <a:lstStyle/>
          <a:p>
            <a:endParaRPr lang="en-IN"/>
          </a:p>
        </p:txBody>
      </p:sp>
      <p:sp>
        <p:nvSpPr>
          <p:cNvPr id="13" name="Freeform 13"/>
          <p:cNvSpPr/>
          <p:nvPr/>
        </p:nvSpPr>
        <p:spPr>
          <a:xfrm>
            <a:off x="16115497" y="1744777"/>
            <a:ext cx="475446" cy="482686"/>
          </a:xfrm>
          <a:custGeom>
            <a:avLst/>
            <a:gdLst/>
            <a:ahLst/>
            <a:cxnLst/>
            <a:rect l="l" t="t" r="r" b="b"/>
            <a:pathLst>
              <a:path w="475446" h="482686">
                <a:moveTo>
                  <a:pt x="0" y="0"/>
                </a:moveTo>
                <a:lnTo>
                  <a:pt x="475445" y="0"/>
                </a:lnTo>
                <a:lnTo>
                  <a:pt x="475445" y="482685"/>
                </a:lnTo>
                <a:lnTo>
                  <a:pt x="0" y="482685"/>
                </a:lnTo>
                <a:lnTo>
                  <a:pt x="0" y="0"/>
                </a:lnTo>
                <a:close/>
              </a:path>
            </a:pathLst>
          </a:custGeom>
          <a:blipFill>
            <a:blip r:embed="rId2"/>
            <a:stretch>
              <a:fillRect/>
            </a:stretch>
          </a:blipFill>
        </p:spPr>
        <p:txBody>
          <a:bodyPr/>
          <a:lstStyle/>
          <a:p>
            <a:endParaRPr lang="en-IN"/>
          </a:p>
        </p:txBody>
      </p:sp>
      <p:sp>
        <p:nvSpPr>
          <p:cNvPr id="14" name="Freeform 14"/>
          <p:cNvSpPr/>
          <p:nvPr/>
        </p:nvSpPr>
        <p:spPr>
          <a:xfrm>
            <a:off x="11344568" y="1744777"/>
            <a:ext cx="1857575" cy="1893070"/>
          </a:xfrm>
          <a:custGeom>
            <a:avLst/>
            <a:gdLst/>
            <a:ahLst/>
            <a:cxnLst/>
            <a:rect l="l" t="t" r="r" b="b"/>
            <a:pathLst>
              <a:path w="1857575" h="1893070">
                <a:moveTo>
                  <a:pt x="0" y="0"/>
                </a:moveTo>
                <a:lnTo>
                  <a:pt x="1857575" y="0"/>
                </a:lnTo>
                <a:lnTo>
                  <a:pt x="1857575" y="1893069"/>
                </a:lnTo>
                <a:lnTo>
                  <a:pt x="0" y="1893069"/>
                </a:lnTo>
                <a:lnTo>
                  <a:pt x="0" y="0"/>
                </a:lnTo>
                <a:close/>
              </a:path>
            </a:pathLst>
          </a:custGeom>
          <a:blipFill>
            <a:blip r:embed="rId4"/>
            <a:stretch>
              <a:fillRect/>
            </a:stretch>
          </a:blipFill>
        </p:spPr>
        <p:txBody>
          <a:bodyPr/>
          <a:lstStyle/>
          <a:p>
            <a:endParaRPr lang="en-IN"/>
          </a:p>
        </p:txBody>
      </p:sp>
      <p:sp>
        <p:nvSpPr>
          <p:cNvPr id="15" name="Freeform 15"/>
          <p:cNvSpPr/>
          <p:nvPr/>
        </p:nvSpPr>
        <p:spPr>
          <a:xfrm>
            <a:off x="10466003" y="1028700"/>
            <a:ext cx="878565" cy="891944"/>
          </a:xfrm>
          <a:custGeom>
            <a:avLst/>
            <a:gdLst/>
            <a:ahLst/>
            <a:cxnLst/>
            <a:rect l="l" t="t" r="r" b="b"/>
            <a:pathLst>
              <a:path w="878565" h="891944">
                <a:moveTo>
                  <a:pt x="0" y="0"/>
                </a:moveTo>
                <a:lnTo>
                  <a:pt x="878565" y="0"/>
                </a:lnTo>
                <a:lnTo>
                  <a:pt x="878565" y="891944"/>
                </a:lnTo>
                <a:lnTo>
                  <a:pt x="0" y="891944"/>
                </a:lnTo>
                <a:lnTo>
                  <a:pt x="0" y="0"/>
                </a:lnTo>
                <a:close/>
              </a:path>
            </a:pathLst>
          </a:custGeom>
          <a:blipFill>
            <a:blip r:embed="rId2"/>
            <a:stretch>
              <a:fillRect/>
            </a:stretch>
          </a:blipFill>
        </p:spPr>
        <p:txBody>
          <a:bodyPr/>
          <a:lstStyle/>
          <a:p>
            <a:endParaRPr lang="en-IN"/>
          </a:p>
        </p:txBody>
      </p:sp>
      <p:sp>
        <p:nvSpPr>
          <p:cNvPr id="18" name="TextBox 18"/>
          <p:cNvSpPr txBox="1"/>
          <p:nvPr/>
        </p:nvSpPr>
        <p:spPr>
          <a:xfrm>
            <a:off x="261576" y="3274717"/>
            <a:ext cx="8636399" cy="1886670"/>
          </a:xfrm>
          <a:prstGeom prst="rect">
            <a:avLst/>
          </a:prstGeom>
        </p:spPr>
        <p:txBody>
          <a:bodyPr wrap="square" lIns="0" tIns="0" rIns="0" bIns="0" rtlCol="0" anchor="t">
            <a:spAutoFit/>
          </a:bodyPr>
          <a:lstStyle/>
          <a:p>
            <a:pPr algn="l">
              <a:lnSpc>
                <a:spcPts val="16818"/>
              </a:lnSpc>
            </a:pPr>
            <a:r>
              <a:rPr lang="en-US" sz="8000" b="1" dirty="0">
                <a:solidFill>
                  <a:srgbClr val="FFFFFF"/>
                </a:solidFill>
                <a:latin typeface="+mj-lt"/>
                <a:ea typeface="Anton"/>
                <a:cs typeface="Anton"/>
                <a:sym typeface="Anton"/>
              </a:rPr>
              <a:t>Instagram Analytics</a:t>
            </a:r>
          </a:p>
        </p:txBody>
      </p:sp>
      <p:pic>
        <p:nvPicPr>
          <p:cNvPr id="22" name="Content Placeholder 4" descr="A group of colorful icons&#10;&#10;Description automatically generated">
            <a:extLst>
              <a:ext uri="{FF2B5EF4-FFF2-40B4-BE49-F238E27FC236}">
                <a16:creationId xmlns:a16="http://schemas.microsoft.com/office/drawing/2014/main" id="{0767D861-293C-5403-4C3A-A7F77D95BD13}"/>
              </a:ext>
            </a:extLst>
          </p:cNvPr>
          <p:cNvPicPr>
            <a:picLocks noChangeAspect="1"/>
          </p:cNvPicPr>
          <p:nvPr/>
        </p:nvPicPr>
        <p:blipFill rotWithShape="1">
          <a:blip r:embed="rId5">
            <a:extLst>
              <a:ext uri="{28A0092B-C50C-407E-A947-70E740481C1C}">
                <a14:useLocalDpi xmlns:a14="http://schemas.microsoft.com/office/drawing/2010/main" val="0"/>
              </a:ext>
            </a:extLst>
          </a:blip>
          <a:srcRect l="6017" t="4746" r="26259" b="1"/>
          <a:stretch/>
        </p:blipFill>
        <p:spPr>
          <a:xfrm>
            <a:off x="8948790" y="35774"/>
            <a:ext cx="9339210" cy="10251226"/>
          </a:xfrm>
          <a:prstGeom prst="rect">
            <a:avLst/>
          </a:prstGeom>
        </p:spPr>
      </p:pic>
      <p:sp>
        <p:nvSpPr>
          <p:cNvPr id="23" name="TextBox 22">
            <a:extLst>
              <a:ext uri="{FF2B5EF4-FFF2-40B4-BE49-F238E27FC236}">
                <a16:creationId xmlns:a16="http://schemas.microsoft.com/office/drawing/2014/main" id="{EE2A9734-909D-8296-A113-60AB801993C5}"/>
              </a:ext>
            </a:extLst>
          </p:cNvPr>
          <p:cNvSpPr txBox="1"/>
          <p:nvPr/>
        </p:nvSpPr>
        <p:spPr>
          <a:xfrm>
            <a:off x="2590800" y="6591300"/>
            <a:ext cx="5181600" cy="584775"/>
          </a:xfrm>
          <a:prstGeom prst="rect">
            <a:avLst/>
          </a:prstGeom>
          <a:noFill/>
        </p:spPr>
        <p:txBody>
          <a:bodyPr wrap="square" rtlCol="0">
            <a:spAutoFit/>
          </a:bodyPr>
          <a:lstStyle/>
          <a:p>
            <a:r>
              <a:rPr lang="en-IN" sz="3200" b="1" dirty="0"/>
              <a:t>Presented By: Kanchan Sinha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0D24-42FF-AF32-3FD7-F5916E17CC8D}"/>
              </a:ext>
            </a:extLst>
          </p:cNvPr>
          <p:cNvSpPr>
            <a:spLocks noGrp="1"/>
          </p:cNvSpPr>
          <p:nvPr>
            <p:ph type="title"/>
          </p:nvPr>
        </p:nvSpPr>
        <p:spPr>
          <a:xfrm rot="21420000">
            <a:off x="798712" y="5520635"/>
            <a:ext cx="15268199" cy="2020494"/>
          </a:xfrm>
        </p:spPr>
        <p:txBody>
          <a:bodyPr vert="horz" lIns="137160" tIns="68580" rIns="137160" bIns="68580" rtlCol="0" anchor="b">
            <a:normAutofit/>
          </a:bodyPr>
          <a:lstStyle/>
          <a:p>
            <a:pPr algn="r"/>
            <a:r>
              <a:rPr lang="en-US" sz="12000" b="1" dirty="0"/>
              <a:t> Investor Metrics</a:t>
            </a:r>
          </a:p>
        </p:txBody>
      </p:sp>
      <p:pic>
        <p:nvPicPr>
          <p:cNvPr id="4" name="Picture 3" descr="A hand holding a cell phone&#10;&#10;Description automatically generated">
            <a:extLst>
              <a:ext uri="{FF2B5EF4-FFF2-40B4-BE49-F238E27FC236}">
                <a16:creationId xmlns:a16="http://schemas.microsoft.com/office/drawing/2014/main" id="{06BD9DE1-6EDE-EA22-8F17-84B4A290FFEF}"/>
              </a:ext>
            </a:extLst>
          </p:cNvPr>
          <p:cNvPicPr>
            <a:picLocks noChangeAspect="1"/>
          </p:cNvPicPr>
          <p:nvPr/>
        </p:nvPicPr>
        <p:blipFill rotWithShape="1">
          <a:blip r:embed="rId2">
            <a:extLst>
              <a:ext uri="{28A0092B-C50C-407E-A947-70E740481C1C}">
                <a14:useLocalDpi xmlns:a14="http://schemas.microsoft.com/office/drawing/2010/main" val="0"/>
              </a:ext>
            </a:extLst>
          </a:blip>
          <a:srcRect r="2360" b="-1"/>
          <a:stretch/>
        </p:blipFill>
        <p:spPr>
          <a:xfrm rot="21420000">
            <a:off x="-147586" y="-204222"/>
            <a:ext cx="8230772" cy="5424429"/>
          </a:xfrm>
          <a:custGeom>
            <a:avLst/>
            <a:gdLst/>
            <a:ahLst/>
            <a:cxnLst/>
            <a:rect l="l" t="t" r="r" b="b"/>
            <a:pathLst>
              <a:path w="5487181" h="3616286">
                <a:moveTo>
                  <a:pt x="189521" y="0"/>
                </a:moveTo>
                <a:lnTo>
                  <a:pt x="5487181" y="277638"/>
                </a:lnTo>
                <a:lnTo>
                  <a:pt x="5487181" y="3616286"/>
                </a:lnTo>
                <a:lnTo>
                  <a:pt x="0" y="3616286"/>
                </a:lnTo>
                <a:close/>
              </a:path>
            </a:pathLst>
          </a:custGeom>
        </p:spPr>
      </p:pic>
      <p:pic>
        <p:nvPicPr>
          <p:cNvPr id="6" name="Picture 5" descr="A cellphone with icons around it&#10;&#10;Description automatically generated">
            <a:extLst>
              <a:ext uri="{FF2B5EF4-FFF2-40B4-BE49-F238E27FC236}">
                <a16:creationId xmlns:a16="http://schemas.microsoft.com/office/drawing/2014/main" id="{06515A08-E44B-F727-A0CA-561DDC61C1FC}"/>
              </a:ext>
            </a:extLst>
          </p:cNvPr>
          <p:cNvPicPr>
            <a:picLocks noChangeAspect="1"/>
          </p:cNvPicPr>
          <p:nvPr/>
        </p:nvPicPr>
        <p:blipFill rotWithShape="1">
          <a:blip r:embed="rId3">
            <a:extLst>
              <a:ext uri="{28A0092B-C50C-407E-A947-70E740481C1C}">
                <a14:useLocalDpi xmlns:a14="http://schemas.microsoft.com/office/drawing/2010/main" val="0"/>
              </a:ext>
            </a:extLst>
          </a:blip>
          <a:srcRect l="6458" r="2485"/>
          <a:stretch/>
        </p:blipFill>
        <p:spPr>
          <a:xfrm rot="21420000">
            <a:off x="8270602" y="-221162"/>
            <a:ext cx="8320424" cy="5008740"/>
          </a:xfrm>
          <a:custGeom>
            <a:avLst/>
            <a:gdLst/>
            <a:ahLst/>
            <a:cxnLst/>
            <a:rect l="l" t="t" r="r" b="b"/>
            <a:pathLst>
              <a:path w="5546949" h="3339160">
                <a:moveTo>
                  <a:pt x="0" y="0"/>
                </a:moveTo>
                <a:lnTo>
                  <a:pt x="5546949" y="290703"/>
                </a:lnTo>
                <a:lnTo>
                  <a:pt x="5546948" y="3339160"/>
                </a:lnTo>
                <a:lnTo>
                  <a:pt x="0" y="3339160"/>
                </a:lnTo>
                <a:close/>
              </a:path>
            </a:pathLst>
          </a:custGeom>
        </p:spPr>
      </p:pic>
    </p:spTree>
    <p:extLst>
      <p:ext uri="{BB962C8B-B14F-4D97-AF65-F5344CB8AC3E}">
        <p14:creationId xmlns:p14="http://schemas.microsoft.com/office/powerpoint/2010/main" val="2088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C351-3F8F-F117-B8D4-9A055FB37C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143A41-CE62-4CF1-D408-916BE6789031}"/>
              </a:ext>
            </a:extLst>
          </p:cNvPr>
          <p:cNvSpPr txBox="1"/>
          <p:nvPr/>
        </p:nvSpPr>
        <p:spPr>
          <a:xfrm>
            <a:off x="990600" y="723900"/>
            <a:ext cx="16611600" cy="1200329"/>
          </a:xfrm>
          <a:prstGeom prst="rect">
            <a:avLst/>
          </a:prstGeom>
          <a:noFill/>
        </p:spPr>
        <p:txBody>
          <a:bodyPr wrap="square">
            <a:spAutoFit/>
          </a:bodyPr>
          <a:lstStyle/>
          <a:p>
            <a:r>
              <a:rPr lang="en-US" sz="3600" b="1" dirty="0">
                <a:latin typeface="Aptos" panose="020B0004020202020204" pitchFamily="34" charset="0"/>
              </a:rPr>
              <a:t>Calculate the average number of posts per user on Instagram. Also, provide the total number of photos on Instagram divided by the total number of users.</a:t>
            </a:r>
            <a:endParaRPr lang="en-IN" sz="3600" b="1" dirty="0">
              <a:latin typeface="Aptos" panose="020B0004020202020204" pitchFamily="34" charset="0"/>
            </a:endParaRPr>
          </a:p>
        </p:txBody>
      </p:sp>
      <p:pic>
        <p:nvPicPr>
          <p:cNvPr id="7" name="Picture 6" descr="A close-up of a computer code&#10;&#10;Description automatically generated">
            <a:extLst>
              <a:ext uri="{FF2B5EF4-FFF2-40B4-BE49-F238E27FC236}">
                <a16:creationId xmlns:a16="http://schemas.microsoft.com/office/drawing/2014/main" id="{0104F404-C432-0743-3EE0-4CEDC9FC7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85" y="3238500"/>
            <a:ext cx="6705600" cy="2998175"/>
          </a:xfrm>
          <a:prstGeom prst="rect">
            <a:avLst/>
          </a:prstGeom>
        </p:spPr>
      </p:pic>
      <p:pic>
        <p:nvPicPr>
          <p:cNvPr id="9" name="Picture 8">
            <a:extLst>
              <a:ext uri="{FF2B5EF4-FFF2-40B4-BE49-F238E27FC236}">
                <a16:creationId xmlns:a16="http://schemas.microsoft.com/office/drawing/2014/main" id="{00266909-8C61-2605-78CA-AE1F995B2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7571687"/>
            <a:ext cx="4498296" cy="1077014"/>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C6A8557A-3956-E0E7-D747-931E84689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801" y="3238500"/>
            <a:ext cx="8592014" cy="3657600"/>
          </a:xfrm>
          <a:prstGeom prst="rect">
            <a:avLst/>
          </a:prstGeom>
        </p:spPr>
      </p:pic>
      <p:pic>
        <p:nvPicPr>
          <p:cNvPr id="13" name="Picture 12">
            <a:extLst>
              <a:ext uri="{FF2B5EF4-FFF2-40B4-BE49-F238E27FC236}">
                <a16:creationId xmlns:a16="http://schemas.microsoft.com/office/drawing/2014/main" id="{07AAC248-1F08-6842-2980-16FA5F5D02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7600" y="7571687"/>
            <a:ext cx="4498296" cy="1077014"/>
          </a:xfrm>
          <a:prstGeom prst="rect">
            <a:avLst/>
          </a:prstGeom>
        </p:spPr>
      </p:pic>
    </p:spTree>
    <p:extLst>
      <p:ext uri="{BB962C8B-B14F-4D97-AF65-F5344CB8AC3E}">
        <p14:creationId xmlns:p14="http://schemas.microsoft.com/office/powerpoint/2010/main" val="410032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F3396-A82D-2503-BDC9-2BF0B118C7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D6B8343-146F-E702-CA84-1B01B791F3BB}"/>
              </a:ext>
            </a:extLst>
          </p:cNvPr>
          <p:cNvSpPr txBox="1"/>
          <p:nvPr/>
        </p:nvSpPr>
        <p:spPr>
          <a:xfrm>
            <a:off x="990600" y="723900"/>
            <a:ext cx="16611600" cy="1200329"/>
          </a:xfrm>
          <a:prstGeom prst="rect">
            <a:avLst/>
          </a:prstGeom>
          <a:noFill/>
        </p:spPr>
        <p:txBody>
          <a:bodyPr wrap="square">
            <a:spAutoFit/>
          </a:bodyPr>
          <a:lstStyle/>
          <a:p>
            <a:r>
              <a:rPr lang="en-US" sz="3600" b="1" dirty="0">
                <a:latin typeface="Aptos" panose="020B0004020202020204" pitchFamily="34" charset="0"/>
              </a:rPr>
              <a:t>Identify users (potential bots) who have liked every single photo on the site, as this is not typically possible for a normal user.</a:t>
            </a:r>
            <a:endParaRPr lang="en-IN" sz="3600" b="1" dirty="0">
              <a:latin typeface="Aptos" panose="020B0004020202020204" pitchFamily="34" charset="0"/>
            </a:endParaRPr>
          </a:p>
        </p:txBody>
      </p:sp>
      <p:pic>
        <p:nvPicPr>
          <p:cNvPr id="4" name="Picture 3" descr="A white background with black text&#10;&#10;Description automatically generated">
            <a:extLst>
              <a:ext uri="{FF2B5EF4-FFF2-40B4-BE49-F238E27FC236}">
                <a16:creationId xmlns:a16="http://schemas.microsoft.com/office/drawing/2014/main" id="{A7888FDB-1900-9E71-66D9-B8EFD3327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88260"/>
            <a:ext cx="7236504" cy="317924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85D8D90-3804-C26F-E52C-ED1CEF540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8800" y="3481754"/>
            <a:ext cx="2895600" cy="5319346"/>
          </a:xfrm>
          <a:prstGeom prst="rect">
            <a:avLst/>
          </a:prstGeom>
        </p:spPr>
      </p:pic>
    </p:spTree>
    <p:extLst>
      <p:ext uri="{BB962C8B-B14F-4D97-AF65-F5344CB8AC3E}">
        <p14:creationId xmlns:p14="http://schemas.microsoft.com/office/powerpoint/2010/main" val="300934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FC931-DBEE-3D9B-DE1C-3AB89A7DAF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A4EA34-35F6-40E6-9CFA-DBAB2C480849}"/>
              </a:ext>
            </a:extLst>
          </p:cNvPr>
          <p:cNvSpPr txBox="1"/>
          <p:nvPr/>
        </p:nvSpPr>
        <p:spPr>
          <a:xfrm>
            <a:off x="990600" y="2852083"/>
            <a:ext cx="16611600" cy="5632311"/>
          </a:xfrm>
          <a:prstGeom prst="rect">
            <a:avLst/>
          </a:prstGeom>
          <a:noFill/>
        </p:spPr>
        <p:txBody>
          <a:bodyPr wrap="square">
            <a:spAutoFit/>
          </a:bodyPr>
          <a:lstStyle/>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4000" dirty="0">
                <a:latin typeface="Aptos" panose="020B0004020202020204" pitchFamily="34" charset="0"/>
              </a:rPr>
              <a:t>Prompt suspicious users to verify their accounts through CAPTCHA or two-factor authentication to confirm they are real users.</a:t>
            </a:r>
            <a:endParaRPr kumimoji="0" lang="en-US" altLang="en-US" sz="40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4000" b="0" i="0" u="none" strike="noStrike" cap="none" normalizeH="0" baseline="0" dirty="0">
              <a:ln>
                <a:noFill/>
              </a:ln>
              <a:solidFill>
                <a:schemeClr val="tx1"/>
              </a:solidFill>
              <a:effectLst/>
              <a:latin typeface="Aptos" panose="020B0004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chemeClr val="tx1"/>
                </a:solidFill>
                <a:effectLst/>
                <a:latin typeface="Aptos" panose="020B0004020202020204" pitchFamily="34" charset="0"/>
              </a:rPr>
              <a:t>Notify users who may have been affected by bot activity, particularly if bots have liked their posts, to maintain transparency and trust.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4000" b="0" i="0" u="none" strike="noStrike" cap="none" normalizeH="0" baseline="0" dirty="0">
              <a:ln>
                <a:noFill/>
              </a:ln>
              <a:solidFill>
                <a:schemeClr val="tx1"/>
              </a:solidFill>
              <a:effectLst/>
              <a:latin typeface="Aptos" panose="020B0004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0" i="0" u="none" strike="noStrike" cap="none" normalizeH="0" baseline="0" dirty="0">
                <a:ln>
                  <a:noFill/>
                </a:ln>
                <a:solidFill>
                  <a:schemeClr val="tx1"/>
                </a:solidFill>
                <a:effectLst/>
                <a:latin typeface="Aptos" panose="020B0004020202020204" pitchFamily="34" charset="0"/>
              </a:rPr>
              <a:t>Consider suspending or removing accounts confirmed to be bots after careful review.</a:t>
            </a:r>
          </a:p>
          <a:p>
            <a:pPr marR="0" lvl="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chemeClr val="tx1"/>
              </a:solidFill>
              <a:effectLst/>
              <a:latin typeface="Aptos" panose="020B0004020202020204" pitchFamily="34" charset="0"/>
            </a:endParaRPr>
          </a:p>
        </p:txBody>
      </p:sp>
      <p:sp>
        <p:nvSpPr>
          <p:cNvPr id="7" name="TextBox 8">
            <a:extLst>
              <a:ext uri="{FF2B5EF4-FFF2-40B4-BE49-F238E27FC236}">
                <a16:creationId xmlns:a16="http://schemas.microsoft.com/office/drawing/2014/main" id="{A3C0F366-BAB3-9666-9FAF-C27CB9EB72D0}"/>
              </a:ext>
            </a:extLst>
          </p:cNvPr>
          <p:cNvSpPr txBox="1"/>
          <p:nvPr/>
        </p:nvSpPr>
        <p:spPr>
          <a:xfrm>
            <a:off x="1295400" y="571500"/>
            <a:ext cx="6324600" cy="1153586"/>
          </a:xfrm>
          <a:prstGeom prst="rect">
            <a:avLst/>
          </a:prstGeom>
        </p:spPr>
        <p:txBody>
          <a:bodyPr wrap="square" lIns="0" tIns="0" rIns="0" bIns="0" rtlCol="0" anchor="t">
            <a:spAutoFit/>
          </a:bodyPr>
          <a:lstStyle/>
          <a:p>
            <a:pPr algn="r">
              <a:lnSpc>
                <a:spcPts val="10040"/>
              </a:lnSpc>
            </a:pPr>
            <a:r>
              <a:rPr lang="en-US" sz="5400" b="1" dirty="0">
                <a:solidFill>
                  <a:srgbClr val="00B0F0"/>
                </a:solidFill>
                <a:latin typeface="Aptos" panose="020B0004020202020204" pitchFamily="34" charset="0"/>
              </a:rPr>
              <a:t>Recommendations</a:t>
            </a:r>
            <a:r>
              <a:rPr lang="en-US" sz="5400" b="1" i="0" dirty="0">
                <a:solidFill>
                  <a:srgbClr val="00B0F0"/>
                </a:solidFill>
                <a:effectLst/>
                <a:latin typeface="Aptos" panose="020B0004020202020204" pitchFamily="34" charset="0"/>
              </a:rPr>
              <a:t> </a:t>
            </a:r>
            <a:endParaRPr lang="en-US" sz="6000" b="1" dirty="0">
              <a:solidFill>
                <a:srgbClr val="00B0F0"/>
              </a:solidFill>
              <a:latin typeface="Aptos" panose="020B0004020202020204" pitchFamily="34" charset="0"/>
              <a:ea typeface="Anton"/>
              <a:cs typeface="Anton"/>
              <a:sym typeface="Anton"/>
            </a:endParaRPr>
          </a:p>
        </p:txBody>
      </p:sp>
    </p:spTree>
    <p:extLst>
      <p:ext uri="{BB962C8B-B14F-4D97-AF65-F5344CB8AC3E}">
        <p14:creationId xmlns:p14="http://schemas.microsoft.com/office/powerpoint/2010/main" val="4180099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A3C8E-BF33-EA0E-1308-3E6993CE8289}"/>
            </a:ext>
          </a:extLst>
        </p:cNvPr>
        <p:cNvGrpSpPr/>
        <p:nvPr/>
      </p:nvGrpSpPr>
      <p:grpSpPr>
        <a:xfrm>
          <a:off x="0" y="0"/>
          <a:ext cx="0" cy="0"/>
          <a:chOff x="0" y="0"/>
          <a:chExt cx="0" cy="0"/>
        </a:xfrm>
      </p:grpSpPr>
      <p:grpSp>
        <p:nvGrpSpPr>
          <p:cNvPr id="9" name="Group 9"/>
          <p:cNvGrpSpPr/>
          <p:nvPr/>
        </p:nvGrpSpPr>
        <p:grpSpPr>
          <a:xfrm>
            <a:off x="4882486" y="1854550"/>
            <a:ext cx="7324828" cy="732482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428BA">
                    <a:alpha val="50000"/>
                  </a:srgbClr>
                </a:gs>
                <a:gs pos="100000">
                  <a:srgbClr val="5FA2DB">
                    <a:alpha val="50000"/>
                  </a:srgbClr>
                </a:gs>
              </a:gsLst>
              <a:lin ang="0"/>
            </a:gra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5548745" y="5143500"/>
            <a:ext cx="6658569" cy="1461169"/>
          </a:xfrm>
          <a:prstGeom prst="rect">
            <a:avLst/>
          </a:prstGeom>
        </p:spPr>
        <p:txBody>
          <a:bodyPr wrap="square" lIns="0" tIns="0" rIns="0" bIns="0" rtlCol="0" anchor="t">
            <a:spAutoFit/>
          </a:bodyPr>
          <a:lstStyle/>
          <a:p>
            <a:pPr algn="l">
              <a:lnSpc>
                <a:spcPts val="10921"/>
              </a:lnSpc>
            </a:pPr>
            <a:r>
              <a:rPr lang="en-US" sz="12271" dirty="0">
                <a:solidFill>
                  <a:srgbClr val="E373FF"/>
                </a:solidFill>
                <a:latin typeface="Anton"/>
                <a:ea typeface="Anton"/>
                <a:cs typeface="Anton"/>
                <a:sym typeface="Anton"/>
              </a:rPr>
              <a:t>THANK YOU</a:t>
            </a:r>
          </a:p>
        </p:txBody>
      </p:sp>
    </p:spTree>
    <p:extLst>
      <p:ext uri="{BB962C8B-B14F-4D97-AF65-F5344CB8AC3E}">
        <p14:creationId xmlns:p14="http://schemas.microsoft.com/office/powerpoint/2010/main" val="18723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A8EC5-26BD-BAFE-0941-EABAE91CEB3E}"/>
            </a:ext>
          </a:extLst>
        </p:cNvPr>
        <p:cNvGrpSpPr/>
        <p:nvPr/>
      </p:nvGrpSpPr>
      <p:grpSpPr>
        <a:xfrm>
          <a:off x="0" y="0"/>
          <a:ext cx="0" cy="0"/>
          <a:chOff x="0" y="0"/>
          <a:chExt cx="0" cy="0"/>
        </a:xfrm>
      </p:grpSpPr>
      <p:sp>
        <p:nvSpPr>
          <p:cNvPr id="7" name="TextBox 7"/>
          <p:cNvSpPr txBox="1"/>
          <p:nvPr/>
        </p:nvSpPr>
        <p:spPr>
          <a:xfrm>
            <a:off x="5791200" y="647700"/>
            <a:ext cx="6360192" cy="1539332"/>
          </a:xfrm>
          <a:prstGeom prst="rect">
            <a:avLst/>
          </a:prstGeom>
        </p:spPr>
        <p:txBody>
          <a:bodyPr wrap="square" lIns="0" tIns="0" rIns="0" bIns="0" rtlCol="0" anchor="t">
            <a:spAutoFit/>
          </a:bodyPr>
          <a:lstStyle/>
          <a:p>
            <a:pPr algn="l">
              <a:lnSpc>
                <a:spcPts val="12601"/>
              </a:lnSpc>
            </a:pPr>
            <a:r>
              <a:rPr lang="en-US" sz="9800" dirty="0">
                <a:solidFill>
                  <a:srgbClr val="00B0F0"/>
                </a:solidFill>
                <a:latin typeface="Abadi" panose="020B0604020104020204" pitchFamily="34" charset="0"/>
                <a:ea typeface="Anton"/>
                <a:cs typeface="Anton"/>
                <a:sym typeface="Anton"/>
              </a:rPr>
              <a:t>Description</a:t>
            </a:r>
          </a:p>
        </p:txBody>
      </p:sp>
      <p:sp>
        <p:nvSpPr>
          <p:cNvPr id="2" name="TextBox 16"/>
          <p:cNvSpPr txBox="1"/>
          <p:nvPr/>
        </p:nvSpPr>
        <p:spPr>
          <a:xfrm>
            <a:off x="8243798" y="4006405"/>
            <a:ext cx="9015502" cy="4431983"/>
          </a:xfrm>
          <a:prstGeom prst="rect">
            <a:avLst/>
          </a:prstGeom>
        </p:spPr>
        <p:txBody>
          <a:bodyPr lIns="0" tIns="0" rIns="0" bIns="0" rtlCol="0" anchor="t">
            <a:spAutoFit/>
          </a:bodyPr>
          <a:lstStyle/>
          <a:p>
            <a:pPr marL="457200" indent="-457200" algn="l">
              <a:spcBef>
                <a:spcPct val="0"/>
              </a:spcBef>
              <a:buFont typeface="Wingdings" panose="05000000000000000000" pitchFamily="2" charset="2"/>
              <a:buChar char="§"/>
            </a:pPr>
            <a:r>
              <a:rPr lang="en-US" sz="3200" dirty="0">
                <a:latin typeface="Aptos" panose="020B0004020202020204" pitchFamily="34" charset="0"/>
              </a:rPr>
              <a:t>Instagram aims to introduce new features and launch an advertising campaign centered around user engagement. </a:t>
            </a:r>
          </a:p>
          <a:p>
            <a:pPr marL="457200" indent="-457200" algn="l">
              <a:spcBef>
                <a:spcPct val="0"/>
              </a:spcBef>
              <a:buFont typeface="Wingdings" panose="05000000000000000000" pitchFamily="2" charset="2"/>
              <a:buChar char="§"/>
            </a:pPr>
            <a:endParaRPr lang="en-US" sz="3200" dirty="0">
              <a:latin typeface="Aptos" panose="020B0004020202020204" pitchFamily="34" charset="0"/>
            </a:endParaRPr>
          </a:p>
          <a:p>
            <a:pPr marL="457200" indent="-457200" algn="l">
              <a:spcBef>
                <a:spcPct val="0"/>
              </a:spcBef>
              <a:buFont typeface="Wingdings" panose="05000000000000000000" pitchFamily="2" charset="2"/>
              <a:buChar char="§"/>
            </a:pPr>
            <a:r>
              <a:rPr lang="en-US" sz="3200" dirty="0">
                <a:latin typeface="Aptos" panose="020B0004020202020204" pitchFamily="34" charset="0"/>
              </a:rPr>
              <a:t>To facilitate this, they have tasked the data analytics team with analyzing user interactions and engagement within the Instagram app to address specific questions and deliver valuable insights that can drive business growth.</a:t>
            </a:r>
            <a:endParaRPr lang="en-US" sz="2800" dirty="0">
              <a:latin typeface="Aptos" panose="020B0004020202020204" pitchFamily="34" charset="0"/>
              <a:ea typeface="Poppins"/>
              <a:cs typeface="Poppins"/>
              <a:sym typeface="Poppins"/>
            </a:endParaRPr>
          </a:p>
        </p:txBody>
      </p:sp>
      <p:pic>
        <p:nvPicPr>
          <p:cNvPr id="19" name="Picture 18" descr="A colorful square with a logo&#10;&#10;Description automatically generated">
            <a:extLst>
              <a:ext uri="{FF2B5EF4-FFF2-40B4-BE49-F238E27FC236}">
                <a16:creationId xmlns:a16="http://schemas.microsoft.com/office/drawing/2014/main" id="{06A1D2D8-B234-1B8B-766C-37AF5E21E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150829"/>
            <a:ext cx="5756856" cy="5325505"/>
          </a:xfrm>
          <a:prstGeom prst="rect">
            <a:avLst/>
          </a:prstGeom>
        </p:spPr>
      </p:pic>
    </p:spTree>
    <p:extLst>
      <p:ext uri="{BB962C8B-B14F-4D97-AF65-F5344CB8AC3E}">
        <p14:creationId xmlns:p14="http://schemas.microsoft.com/office/powerpoint/2010/main" val="7492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79C9D-0574-A695-6E5D-04853D9894D8}"/>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94AD4CB0-E9C6-FF43-836E-8503A27519F0}"/>
              </a:ext>
            </a:extLst>
          </p:cNvPr>
          <p:cNvSpPr txBox="1"/>
          <p:nvPr/>
        </p:nvSpPr>
        <p:spPr>
          <a:xfrm>
            <a:off x="952499" y="410444"/>
            <a:ext cx="16383000" cy="1103892"/>
          </a:xfrm>
          <a:prstGeom prst="rect">
            <a:avLst/>
          </a:prstGeom>
        </p:spPr>
        <p:txBody>
          <a:bodyPr wrap="square" lIns="0" tIns="0" rIns="0" bIns="0" rtlCol="0" anchor="t">
            <a:spAutoFit/>
          </a:bodyPr>
          <a:lstStyle/>
          <a:p>
            <a:pPr algn="l">
              <a:lnSpc>
                <a:spcPts val="10040"/>
              </a:lnSpc>
            </a:pPr>
            <a:r>
              <a:rPr lang="en-US" sz="4000" b="0" i="0" dirty="0">
                <a:effectLst/>
                <a:latin typeface="Aptos" panose="020B0004020202020204" pitchFamily="34" charset="0"/>
              </a:rPr>
              <a:t> </a:t>
            </a:r>
            <a:r>
              <a:rPr lang="en-US" sz="4000" b="1" dirty="0">
                <a:latin typeface="Aptos" panose="020B0004020202020204" pitchFamily="34" charset="0"/>
              </a:rPr>
              <a:t>Identify the five oldest users on Instagram from the provided database</a:t>
            </a:r>
            <a:r>
              <a:rPr lang="en-US" sz="4000" b="0" i="0" dirty="0">
                <a:effectLst/>
                <a:latin typeface="Aptos" panose="020B0004020202020204" pitchFamily="34" charset="0"/>
              </a:rPr>
              <a:t>.</a:t>
            </a:r>
            <a:endParaRPr lang="en-US" sz="4400" dirty="0">
              <a:latin typeface="Aptos" panose="020B0004020202020204" pitchFamily="34" charset="0"/>
              <a:ea typeface="Anton"/>
              <a:cs typeface="Anton"/>
              <a:sym typeface="Anton"/>
            </a:endParaRPr>
          </a:p>
        </p:txBody>
      </p:sp>
      <p:pic>
        <p:nvPicPr>
          <p:cNvPr id="13" name="Picture 12" descr="A white background with black text&#10;&#10;Description automatically generated">
            <a:extLst>
              <a:ext uri="{FF2B5EF4-FFF2-40B4-BE49-F238E27FC236}">
                <a16:creationId xmlns:a16="http://schemas.microsoft.com/office/drawing/2014/main" id="{A1FB8615-37D2-B3F1-2340-D27CD9FF3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781300"/>
            <a:ext cx="6477000" cy="358140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8549A9D8-4957-570F-7FB6-8CC5662DD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2" y="2933700"/>
            <a:ext cx="5333998" cy="3581400"/>
          </a:xfrm>
          <a:prstGeom prst="rect">
            <a:avLst/>
          </a:prstGeom>
        </p:spPr>
      </p:pic>
      <p:pic>
        <p:nvPicPr>
          <p:cNvPr id="16" name="Picture 15" descr="A group of people using their phones&#10;&#10;Description automatically generated">
            <a:extLst>
              <a:ext uri="{FF2B5EF4-FFF2-40B4-BE49-F238E27FC236}">
                <a16:creationId xmlns:a16="http://schemas.microsoft.com/office/drawing/2014/main" id="{2891FF9D-0C5D-7596-4207-2CE47B030FC4}"/>
              </a:ext>
            </a:extLst>
          </p:cNvPr>
          <p:cNvPicPr>
            <a:picLocks noChangeAspect="1"/>
          </p:cNvPicPr>
          <p:nvPr/>
        </p:nvPicPr>
        <p:blipFill rotWithShape="1">
          <a:blip r:embed="rId4">
            <a:extLst>
              <a:ext uri="{28A0092B-C50C-407E-A947-70E740481C1C}">
                <a14:useLocalDpi xmlns:a14="http://schemas.microsoft.com/office/drawing/2010/main" val="0"/>
              </a:ext>
            </a:extLst>
          </a:blip>
          <a:srcRect l="19100" r="21313" b="2"/>
          <a:stretch/>
        </p:blipFill>
        <p:spPr>
          <a:xfrm>
            <a:off x="13411200" y="6734213"/>
            <a:ext cx="4876800" cy="3365763"/>
          </a:xfrm>
          <a:prstGeom prst="rect">
            <a:avLst/>
          </a:prstGeom>
        </p:spPr>
      </p:pic>
    </p:spTree>
    <p:extLst>
      <p:ext uri="{BB962C8B-B14F-4D97-AF65-F5344CB8AC3E}">
        <p14:creationId xmlns:p14="http://schemas.microsoft.com/office/powerpoint/2010/main" val="3040621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A5E98-BA42-7C63-4D15-319A66B6B92A}"/>
            </a:ext>
          </a:extLst>
        </p:cNvPr>
        <p:cNvGrpSpPr/>
        <p:nvPr/>
      </p:nvGrpSpPr>
      <p:grpSpPr>
        <a:xfrm>
          <a:off x="0" y="0"/>
          <a:ext cx="0" cy="0"/>
          <a:chOff x="0" y="0"/>
          <a:chExt cx="0" cy="0"/>
        </a:xfrm>
      </p:grpSpPr>
      <p:sp>
        <p:nvSpPr>
          <p:cNvPr id="3" name="TextBox 8">
            <a:extLst>
              <a:ext uri="{FF2B5EF4-FFF2-40B4-BE49-F238E27FC236}">
                <a16:creationId xmlns:a16="http://schemas.microsoft.com/office/drawing/2014/main" id="{A7EF7005-22DB-D490-6994-BD77B586F566}"/>
              </a:ext>
            </a:extLst>
          </p:cNvPr>
          <p:cNvSpPr txBox="1"/>
          <p:nvPr/>
        </p:nvSpPr>
        <p:spPr>
          <a:xfrm>
            <a:off x="1600200" y="622202"/>
            <a:ext cx="2857501" cy="1153586"/>
          </a:xfrm>
          <a:prstGeom prst="rect">
            <a:avLst/>
          </a:prstGeom>
        </p:spPr>
        <p:txBody>
          <a:bodyPr wrap="square" lIns="0" tIns="0" rIns="0" bIns="0" rtlCol="0" anchor="t">
            <a:spAutoFit/>
          </a:bodyPr>
          <a:lstStyle/>
          <a:p>
            <a:pPr algn="l">
              <a:lnSpc>
                <a:spcPts val="10040"/>
              </a:lnSpc>
            </a:pPr>
            <a:r>
              <a:rPr lang="en-US" sz="5400" b="1" dirty="0">
                <a:solidFill>
                  <a:srgbClr val="00B0F0"/>
                </a:solidFill>
                <a:latin typeface="Aptos" panose="020B0004020202020204" pitchFamily="34" charset="0"/>
              </a:rPr>
              <a:t> Insights </a:t>
            </a:r>
            <a:endParaRPr lang="en-US" sz="5400" b="1" dirty="0">
              <a:solidFill>
                <a:srgbClr val="00B0F0"/>
              </a:solidFill>
              <a:latin typeface="Aptos" panose="020B0004020202020204" pitchFamily="34" charset="0"/>
              <a:sym typeface="Anton"/>
            </a:endParaRPr>
          </a:p>
        </p:txBody>
      </p:sp>
      <p:sp>
        <p:nvSpPr>
          <p:cNvPr id="4" name="TextBox 8">
            <a:extLst>
              <a:ext uri="{FF2B5EF4-FFF2-40B4-BE49-F238E27FC236}">
                <a16:creationId xmlns:a16="http://schemas.microsoft.com/office/drawing/2014/main" id="{E6CE9CE3-4BFD-345A-A071-6FB9FD685035}"/>
              </a:ext>
            </a:extLst>
          </p:cNvPr>
          <p:cNvSpPr txBox="1"/>
          <p:nvPr/>
        </p:nvSpPr>
        <p:spPr>
          <a:xfrm>
            <a:off x="976660" y="4765873"/>
            <a:ext cx="16383000" cy="3323987"/>
          </a:xfrm>
          <a:prstGeom prst="rect">
            <a:avLst/>
          </a:prstGeom>
        </p:spPr>
        <p:txBody>
          <a:bodyPr wrap="square" lIns="0" tIns="0" rIns="0" bIns="0" rtlCol="0" anchor="t">
            <a:spAutoFit/>
          </a:bodyPr>
          <a:lstStyle/>
          <a:p>
            <a:pPr marL="571500" indent="-571500">
              <a:buFont typeface="Wingdings" panose="05000000000000000000" pitchFamily="2" charset="2"/>
              <a:buChar char="§"/>
            </a:pPr>
            <a:endParaRPr lang="en-IN" sz="3600" b="1" dirty="0">
              <a:latin typeface="Aptos" panose="020B0004020202020204" pitchFamily="34" charset="0"/>
              <a:cs typeface="Arial" panose="020B0604020202020204" pitchFamily="34" charset="0"/>
            </a:endParaRPr>
          </a:p>
          <a:p>
            <a:pPr marL="571500" indent="-571500">
              <a:buFont typeface="Wingdings" panose="05000000000000000000" pitchFamily="2" charset="2"/>
              <a:buChar char="§"/>
            </a:pPr>
            <a:r>
              <a:rPr lang="en-IN" sz="3600" b="1" dirty="0">
                <a:latin typeface="Aptos" panose="020B0004020202020204" pitchFamily="34" charset="0"/>
                <a:cs typeface="Arial" panose="020B0604020202020204" pitchFamily="34" charset="0"/>
              </a:rPr>
              <a:t>Encourage inactive users to start posting by sending them promotional Emails.</a:t>
            </a:r>
          </a:p>
          <a:p>
            <a:pPr marL="571500" indent="-571500">
              <a:buFont typeface="Wingdings" panose="05000000000000000000" pitchFamily="2" charset="2"/>
              <a:buChar char="§"/>
            </a:pPr>
            <a:endParaRPr lang="en-IN" sz="3600" dirty="0">
              <a:latin typeface="Aptos" panose="020B0004020202020204" pitchFamily="34" charset="0"/>
              <a:cs typeface="Arial" panose="020B0604020202020204" pitchFamily="34" charset="0"/>
            </a:endParaRPr>
          </a:p>
          <a:p>
            <a:pPr marL="571500" indent="-571500">
              <a:buFont typeface="Wingdings" panose="05000000000000000000" pitchFamily="2" charset="2"/>
              <a:buChar char="§"/>
            </a:pPr>
            <a:r>
              <a:rPr lang="en-US" sz="3600" b="1" dirty="0">
                <a:latin typeface="Aptos" panose="020B0004020202020204" pitchFamily="34" charset="0"/>
                <a:cs typeface="Arial" panose="020B0604020202020204" pitchFamily="34" charset="0"/>
              </a:rPr>
              <a:t>Hosting interactive events or challenges to encourage photo sharing could foster community and prompt increased user activity.</a:t>
            </a:r>
            <a:endParaRPr lang="en-IN" sz="3600" b="1" dirty="0">
              <a:latin typeface="Aptos" panose="020B0004020202020204" pitchFamily="34" charset="0"/>
              <a:cs typeface="Arial" panose="020B0604020202020204" pitchFamily="34" charset="0"/>
            </a:endParaRPr>
          </a:p>
        </p:txBody>
      </p:sp>
      <p:sp>
        <p:nvSpPr>
          <p:cNvPr id="5" name="TextBox 8">
            <a:extLst>
              <a:ext uri="{FF2B5EF4-FFF2-40B4-BE49-F238E27FC236}">
                <a16:creationId xmlns:a16="http://schemas.microsoft.com/office/drawing/2014/main" id="{5B2BF00D-9998-8684-C6B4-18E6F276FD45}"/>
              </a:ext>
            </a:extLst>
          </p:cNvPr>
          <p:cNvSpPr txBox="1"/>
          <p:nvPr/>
        </p:nvSpPr>
        <p:spPr>
          <a:xfrm>
            <a:off x="1600200" y="3582952"/>
            <a:ext cx="6324600" cy="1153586"/>
          </a:xfrm>
          <a:prstGeom prst="rect">
            <a:avLst/>
          </a:prstGeom>
        </p:spPr>
        <p:txBody>
          <a:bodyPr wrap="square" lIns="0" tIns="0" rIns="0" bIns="0" rtlCol="0" anchor="t">
            <a:spAutoFit/>
          </a:bodyPr>
          <a:lstStyle/>
          <a:p>
            <a:pPr algn="r">
              <a:lnSpc>
                <a:spcPts val="10040"/>
              </a:lnSpc>
            </a:pPr>
            <a:r>
              <a:rPr lang="en-US" sz="5400" b="1" dirty="0">
                <a:solidFill>
                  <a:srgbClr val="00B0F0"/>
                </a:solidFill>
                <a:latin typeface="Aptos" panose="020B0004020202020204" pitchFamily="34" charset="0"/>
              </a:rPr>
              <a:t>Recommendations </a:t>
            </a:r>
            <a:endParaRPr lang="en-US" sz="5400" b="1" dirty="0">
              <a:solidFill>
                <a:srgbClr val="00B0F0"/>
              </a:solidFill>
              <a:latin typeface="Aptos" panose="020B0004020202020204" pitchFamily="34" charset="0"/>
              <a:sym typeface="Anton"/>
            </a:endParaRPr>
          </a:p>
        </p:txBody>
      </p:sp>
      <p:sp>
        <p:nvSpPr>
          <p:cNvPr id="6" name="TextBox 8">
            <a:extLst>
              <a:ext uri="{FF2B5EF4-FFF2-40B4-BE49-F238E27FC236}">
                <a16:creationId xmlns:a16="http://schemas.microsoft.com/office/drawing/2014/main" id="{CBFB5CC1-40A3-2171-06E2-8805BDEF793B}"/>
              </a:ext>
            </a:extLst>
          </p:cNvPr>
          <p:cNvSpPr txBox="1"/>
          <p:nvPr/>
        </p:nvSpPr>
        <p:spPr>
          <a:xfrm>
            <a:off x="1600200" y="2322512"/>
            <a:ext cx="16383000" cy="1107996"/>
          </a:xfrm>
          <a:prstGeom prst="rect">
            <a:avLst/>
          </a:prstGeom>
        </p:spPr>
        <p:txBody>
          <a:bodyPr wrap="square" lIns="0" tIns="0" rIns="0" bIns="0" rtlCol="0" anchor="t">
            <a:spAutoFit/>
          </a:bodyPr>
          <a:lstStyle/>
          <a:p>
            <a:pPr marL="571500" indent="-571500">
              <a:buFont typeface="Wingdings" panose="05000000000000000000" pitchFamily="2" charset="2"/>
              <a:buChar char="§"/>
            </a:pPr>
            <a:r>
              <a:rPr lang="en-IN" sz="3600" b="1" dirty="0">
                <a:latin typeface="Aptos" panose="020B0004020202020204" pitchFamily="34" charset="0"/>
                <a:cs typeface="Arial" panose="020B0604020202020204" pitchFamily="34" charset="0"/>
              </a:rPr>
              <a:t>There are total 26 people who never posted a single photo.</a:t>
            </a:r>
          </a:p>
          <a:p>
            <a:endParaRPr lang="en-IN" sz="3600" b="1"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29540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63174-0BFC-B40E-F62B-2A35321A1433}"/>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63B0EEB9-5C52-2B9E-A794-D6F862390532}"/>
              </a:ext>
            </a:extLst>
          </p:cNvPr>
          <p:cNvSpPr txBox="1"/>
          <p:nvPr/>
        </p:nvSpPr>
        <p:spPr>
          <a:xfrm>
            <a:off x="952499" y="410444"/>
            <a:ext cx="16383000" cy="1103892"/>
          </a:xfrm>
          <a:prstGeom prst="rect">
            <a:avLst/>
          </a:prstGeom>
        </p:spPr>
        <p:txBody>
          <a:bodyPr wrap="square" lIns="0" tIns="0" rIns="0" bIns="0" rtlCol="0" anchor="t">
            <a:spAutoFit/>
          </a:bodyPr>
          <a:lstStyle/>
          <a:p>
            <a:pPr algn="l">
              <a:lnSpc>
                <a:spcPts val="10040"/>
              </a:lnSpc>
            </a:pPr>
            <a:r>
              <a:rPr lang="en-US" sz="3600" b="0" i="0" dirty="0">
                <a:effectLst/>
                <a:latin typeface="Aptos" panose="020B0004020202020204" pitchFamily="34" charset="0"/>
              </a:rPr>
              <a:t> </a:t>
            </a:r>
            <a:r>
              <a:rPr lang="en-US" sz="3600" b="1" dirty="0">
                <a:latin typeface="Aptos" panose="020B0004020202020204" pitchFamily="34" charset="0"/>
              </a:rPr>
              <a:t>Identify users who have never posted a single photo on Instagram.</a:t>
            </a:r>
            <a:endParaRPr lang="en-US" sz="3600" b="1" dirty="0">
              <a:latin typeface="Aptos" panose="020B0004020202020204" pitchFamily="34" charset="0"/>
              <a:sym typeface="Anton"/>
            </a:endParaRPr>
          </a:p>
        </p:txBody>
      </p:sp>
      <p:pic>
        <p:nvPicPr>
          <p:cNvPr id="3" name="Picture 2" descr="A computer screen shot of a computer code&#10;&#10;Description automatically generated with medium confidence">
            <a:extLst>
              <a:ext uri="{FF2B5EF4-FFF2-40B4-BE49-F238E27FC236}">
                <a16:creationId xmlns:a16="http://schemas.microsoft.com/office/drawing/2014/main" id="{FB5C657A-860B-23DF-C2B5-5481E4535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33826"/>
            <a:ext cx="6248400" cy="347445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208C7DF-606E-FAB6-19A5-338ED7217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4400" y="2333826"/>
            <a:ext cx="2683764" cy="5231855"/>
          </a:xfrm>
          <a:prstGeom prst="rect">
            <a:avLst/>
          </a:prstGeom>
        </p:spPr>
      </p:pic>
      <p:sp>
        <p:nvSpPr>
          <p:cNvPr id="10" name="TextBox 8">
            <a:extLst>
              <a:ext uri="{FF2B5EF4-FFF2-40B4-BE49-F238E27FC236}">
                <a16:creationId xmlns:a16="http://schemas.microsoft.com/office/drawing/2014/main" id="{750C3C49-443E-805F-35AB-D7B4D4BB61F8}"/>
              </a:ext>
            </a:extLst>
          </p:cNvPr>
          <p:cNvSpPr txBox="1"/>
          <p:nvPr/>
        </p:nvSpPr>
        <p:spPr>
          <a:xfrm>
            <a:off x="954358" y="8385171"/>
            <a:ext cx="16383000" cy="1107996"/>
          </a:xfrm>
          <a:prstGeom prst="rect">
            <a:avLst/>
          </a:prstGeom>
        </p:spPr>
        <p:txBody>
          <a:bodyPr wrap="square" lIns="0" tIns="0" rIns="0" bIns="0" rtlCol="0" anchor="t">
            <a:spAutoFit/>
          </a:bodyPr>
          <a:lstStyle/>
          <a:p>
            <a:pPr marL="571500" indent="-571500">
              <a:buFont typeface="Wingdings" panose="05000000000000000000" pitchFamily="2" charset="2"/>
              <a:buChar char="§"/>
            </a:pPr>
            <a:r>
              <a:rPr lang="en-IN" sz="3600" dirty="0">
                <a:latin typeface="Aptos" panose="020B0004020202020204" pitchFamily="34" charset="0"/>
              </a:rPr>
              <a:t>There are total 26 people who never posted a single photo.</a:t>
            </a:r>
          </a:p>
          <a:p>
            <a:pPr marL="571500" indent="-571500">
              <a:buFont typeface="Wingdings" panose="05000000000000000000" pitchFamily="2" charset="2"/>
              <a:buChar char="§"/>
            </a:pPr>
            <a:r>
              <a:rPr lang="en-IN" sz="3600" dirty="0">
                <a:latin typeface="Aptos" panose="020B0004020202020204" pitchFamily="34" charset="0"/>
              </a:rPr>
              <a:t>Encourage inactive users to start posting by sending them promotional Emails.</a:t>
            </a:r>
          </a:p>
        </p:txBody>
      </p:sp>
    </p:spTree>
    <p:extLst>
      <p:ext uri="{BB962C8B-B14F-4D97-AF65-F5344CB8AC3E}">
        <p14:creationId xmlns:p14="http://schemas.microsoft.com/office/powerpoint/2010/main" val="100590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BBF46-BA75-3850-CE2F-0CCF803751EC}"/>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A3F18FBB-359F-9689-3C50-25C3BDC1126D}"/>
              </a:ext>
            </a:extLst>
          </p:cNvPr>
          <p:cNvSpPr txBox="1"/>
          <p:nvPr/>
        </p:nvSpPr>
        <p:spPr>
          <a:xfrm>
            <a:off x="1066800" y="570617"/>
            <a:ext cx="8867078" cy="1089657"/>
          </a:xfrm>
          <a:prstGeom prst="rect">
            <a:avLst/>
          </a:prstGeom>
        </p:spPr>
        <p:txBody>
          <a:bodyPr wrap="square" lIns="0" tIns="0" rIns="0" bIns="0" rtlCol="0" anchor="t">
            <a:spAutoFit/>
          </a:bodyPr>
          <a:lstStyle/>
          <a:p>
            <a:pPr algn="l">
              <a:lnSpc>
                <a:spcPts val="10040"/>
              </a:lnSpc>
            </a:pPr>
            <a:r>
              <a:rPr lang="en-US" sz="3600" b="0" i="0" dirty="0">
                <a:effectLst/>
                <a:latin typeface="Aptos" panose="020B0004020202020204" pitchFamily="34" charset="0"/>
              </a:rPr>
              <a:t> </a:t>
            </a:r>
            <a:r>
              <a:rPr lang="en-US" sz="3600" b="1" dirty="0">
                <a:latin typeface="Aptos" panose="020B0004020202020204" pitchFamily="34" charset="0"/>
              </a:rPr>
              <a:t>Determine the winner of the contest.</a:t>
            </a:r>
            <a:endParaRPr lang="en-US" sz="3600" b="1" dirty="0">
              <a:latin typeface="Aptos" panose="020B0004020202020204" pitchFamily="34" charset="0"/>
              <a:sym typeface="Anton"/>
            </a:endParaRPr>
          </a:p>
        </p:txBody>
      </p:sp>
      <p:pic>
        <p:nvPicPr>
          <p:cNvPr id="2" name="Picture 1" descr="A hand holding a phone&#10;&#10;Description automatically generated">
            <a:extLst>
              <a:ext uri="{FF2B5EF4-FFF2-40B4-BE49-F238E27FC236}">
                <a16:creationId xmlns:a16="http://schemas.microsoft.com/office/drawing/2014/main" id="{829B40EC-7C15-C095-14BC-73170D5A3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4800" y="5143500"/>
            <a:ext cx="5791201" cy="3938095"/>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8BFDCAEE-C7DD-399E-8DB2-F8F90BE9C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8" y="3819925"/>
            <a:ext cx="8382002" cy="510416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D9C9378-5688-911D-4793-CCA8795D2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3543301"/>
            <a:ext cx="5791201" cy="1426922"/>
          </a:xfrm>
          <a:prstGeom prst="rect">
            <a:avLst/>
          </a:prstGeom>
        </p:spPr>
      </p:pic>
      <p:sp>
        <p:nvSpPr>
          <p:cNvPr id="12" name="TextBox 11">
            <a:extLst>
              <a:ext uri="{FF2B5EF4-FFF2-40B4-BE49-F238E27FC236}">
                <a16:creationId xmlns:a16="http://schemas.microsoft.com/office/drawing/2014/main" id="{115E98F5-4F85-294F-4AE8-3F242C06635D}"/>
              </a:ext>
            </a:extLst>
          </p:cNvPr>
          <p:cNvSpPr txBox="1"/>
          <p:nvPr/>
        </p:nvSpPr>
        <p:spPr>
          <a:xfrm>
            <a:off x="732260" y="2133796"/>
            <a:ext cx="16793741" cy="584775"/>
          </a:xfrm>
          <a:prstGeom prst="rect">
            <a:avLst/>
          </a:prstGeom>
          <a:noFill/>
        </p:spPr>
        <p:txBody>
          <a:bodyPr wrap="square">
            <a:spAutoFit/>
          </a:bodyPr>
          <a:lstStyle/>
          <a:p>
            <a:pPr marL="457200" indent="-457200">
              <a:buFont typeface="Wingdings" panose="05000000000000000000" pitchFamily="2" charset="2"/>
              <a:buChar char="v"/>
            </a:pPr>
            <a:r>
              <a:rPr lang="en-US" sz="3200" b="0" i="0" dirty="0">
                <a:effectLst/>
                <a:latin typeface="Aptos" panose="020B0004020202020204" pitchFamily="34" charset="0"/>
              </a:rPr>
              <a:t>The team has organized a contest where the user</a:t>
            </a:r>
            <a:r>
              <a:rPr lang="en-US" sz="3200" dirty="0">
                <a:latin typeface="Aptos" panose="020B0004020202020204" pitchFamily="34" charset="0"/>
              </a:rPr>
              <a:t> </a:t>
            </a:r>
            <a:r>
              <a:rPr lang="en-US" sz="3200" b="0" i="0" dirty="0">
                <a:effectLst/>
                <a:latin typeface="Aptos" panose="020B0004020202020204" pitchFamily="34" charset="0"/>
              </a:rPr>
              <a:t>with the most likes on a single photo wins.</a:t>
            </a:r>
          </a:p>
        </p:txBody>
      </p:sp>
    </p:spTree>
    <p:extLst>
      <p:ext uri="{BB962C8B-B14F-4D97-AF65-F5344CB8AC3E}">
        <p14:creationId xmlns:p14="http://schemas.microsoft.com/office/powerpoint/2010/main" val="300639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a:extLst>
              <a:ext uri="{FF2B5EF4-FFF2-40B4-BE49-F238E27FC236}">
                <a16:creationId xmlns:a16="http://schemas.microsoft.com/office/drawing/2014/main" id="{76017C53-D1DD-90E4-9438-916053D0C0F0}"/>
              </a:ext>
            </a:extLst>
          </p:cNvPr>
          <p:cNvSpPr txBox="1"/>
          <p:nvPr/>
        </p:nvSpPr>
        <p:spPr>
          <a:xfrm>
            <a:off x="1028700" y="1028700"/>
            <a:ext cx="16230600" cy="1107996"/>
          </a:xfrm>
          <a:prstGeom prst="rect">
            <a:avLst/>
          </a:prstGeom>
        </p:spPr>
        <p:txBody>
          <a:bodyPr wrap="square" lIns="0" tIns="0" rIns="0" bIns="0" rtlCol="0" anchor="t">
            <a:spAutoFit/>
          </a:bodyPr>
          <a:lstStyle/>
          <a:p>
            <a:pPr algn="l"/>
            <a:r>
              <a:rPr lang="en-US" sz="3600" b="1" dirty="0">
                <a:latin typeface="Aptos" panose="020B0004020202020204" pitchFamily="34" charset="0"/>
              </a:rPr>
              <a:t>Identify and suggest the top five most commonly used hashtags on</a:t>
            </a:r>
          </a:p>
          <a:p>
            <a:pPr algn="l"/>
            <a:r>
              <a:rPr lang="en-US" sz="3600" b="1" dirty="0">
                <a:latin typeface="Aptos" panose="020B0004020202020204" pitchFamily="34" charset="0"/>
              </a:rPr>
              <a:t> the platform.</a:t>
            </a:r>
            <a:endParaRPr lang="en-US" sz="3600" b="1" dirty="0">
              <a:latin typeface="Aptos" panose="020B0004020202020204" pitchFamily="34" charset="0"/>
              <a:sym typeface="Anton"/>
            </a:endParaRPr>
          </a:p>
        </p:txBody>
      </p:sp>
      <p:pic>
        <p:nvPicPr>
          <p:cNvPr id="10" name="Picture 9" descr="A screen shot of a computer code&#10;&#10;Description automatically generated">
            <a:extLst>
              <a:ext uri="{FF2B5EF4-FFF2-40B4-BE49-F238E27FC236}">
                <a16:creationId xmlns:a16="http://schemas.microsoft.com/office/drawing/2014/main" id="{33292E6E-DA8F-EDA1-15D4-3494C3AA7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442952"/>
            <a:ext cx="7543800" cy="4367548"/>
          </a:xfrm>
          <a:prstGeom prst="rect">
            <a:avLst/>
          </a:prstGeom>
        </p:spPr>
      </p:pic>
      <p:pic>
        <p:nvPicPr>
          <p:cNvPr id="12" name="Picture 11" descr="A screenshot of a social media account&#10;&#10;Description automatically generated">
            <a:extLst>
              <a:ext uri="{FF2B5EF4-FFF2-40B4-BE49-F238E27FC236}">
                <a16:creationId xmlns:a16="http://schemas.microsoft.com/office/drawing/2014/main" id="{E6AF1C08-014C-695C-AD40-3B1FE5E98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3602" y="3442952"/>
            <a:ext cx="2876798" cy="4367548"/>
          </a:xfrm>
          <a:prstGeom prst="rect">
            <a:avLst/>
          </a:prstGeom>
        </p:spPr>
      </p:pic>
    </p:spTree>
    <p:extLst>
      <p:ext uri="{BB962C8B-B14F-4D97-AF65-F5344CB8AC3E}">
        <p14:creationId xmlns:p14="http://schemas.microsoft.com/office/powerpoint/2010/main" val="35179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2D5AC-82D6-96A9-F16D-6BE67AF38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A1F28C-D7E7-B509-63C4-B0B68A2DFCA9}"/>
              </a:ext>
            </a:extLst>
          </p:cNvPr>
          <p:cNvSpPr txBox="1"/>
          <p:nvPr/>
        </p:nvSpPr>
        <p:spPr>
          <a:xfrm>
            <a:off x="1183888" y="3034144"/>
            <a:ext cx="15392400" cy="5078313"/>
          </a:xfrm>
          <a:prstGeom prst="rect">
            <a:avLst/>
          </a:prstGeom>
          <a:noFill/>
        </p:spPr>
        <p:txBody>
          <a:bodyPr wrap="square">
            <a:spAutoFit/>
          </a:bodyPr>
          <a:lstStyle/>
          <a:p>
            <a:pPr marL="571500" indent="-571500">
              <a:buFont typeface="Wingdings" panose="05000000000000000000" pitchFamily="2" charset="2"/>
              <a:buChar char="§"/>
            </a:pPr>
            <a:r>
              <a:rPr lang="en-US" sz="3600" dirty="0">
                <a:latin typeface="Aptos" panose="020B0004020202020204" pitchFamily="34" charset="0"/>
                <a:cs typeface="Arial" panose="020B0604020202020204" pitchFamily="34" charset="0"/>
              </a:rPr>
              <a:t>Use these hashtags to create posts that resonate with audience.</a:t>
            </a:r>
          </a:p>
          <a:p>
            <a:pPr marL="571500" indent="-571500">
              <a:buFont typeface="Wingdings" panose="05000000000000000000" pitchFamily="2" charset="2"/>
              <a:buChar char="§"/>
            </a:pPr>
            <a:endParaRPr lang="en-US" sz="3600" dirty="0">
              <a:latin typeface="Aptos" panose="020B0004020202020204" pitchFamily="34" charset="0"/>
              <a:cs typeface="Arial" panose="020B0604020202020204" pitchFamily="34" charset="0"/>
            </a:endParaRPr>
          </a:p>
          <a:p>
            <a:pPr marL="571500" indent="-571500">
              <a:buFont typeface="Wingdings" panose="05000000000000000000" pitchFamily="2" charset="2"/>
              <a:buChar char="§"/>
            </a:pPr>
            <a:r>
              <a:rPr lang="en-US" sz="3600" dirty="0">
                <a:latin typeface="Aptos" panose="020B0004020202020204" pitchFamily="34" charset="0"/>
                <a:cs typeface="Arial" panose="020B0604020202020204" pitchFamily="34" charset="0"/>
              </a:rPr>
              <a:t>Initiate a challenge encouraging users to post their content using these hashtags. For example, a “#SmileChallenge” where users share their happiest moments.</a:t>
            </a:r>
          </a:p>
          <a:p>
            <a:pPr marL="571500" indent="-571500">
              <a:buFont typeface="Wingdings" panose="05000000000000000000" pitchFamily="2" charset="2"/>
              <a:buChar char="§"/>
            </a:pPr>
            <a:endParaRPr lang="en-US" sz="3600" b="1" dirty="0">
              <a:latin typeface="Aptos" panose="020B0004020202020204" pitchFamily="34" charset="0"/>
              <a:cs typeface="Arial" panose="020B0604020202020204" pitchFamily="34" charset="0"/>
            </a:endParaRPr>
          </a:p>
          <a:p>
            <a:pPr marL="571500" indent="-571500">
              <a:buFont typeface="Wingdings" panose="05000000000000000000" pitchFamily="2" charset="2"/>
              <a:buChar char="§"/>
            </a:pPr>
            <a:r>
              <a:rPr lang="en-US" sz="3600" dirty="0">
                <a:latin typeface="Aptos" panose="020B0004020202020204" pitchFamily="34" charset="0"/>
                <a:cs typeface="Arial" panose="020B0604020202020204" pitchFamily="34" charset="0"/>
              </a:rPr>
              <a:t>Analyze the audience associated with these hashtags and create targeted marketing campaigns around the themes of fun, celebration, and community engagement.</a:t>
            </a:r>
            <a:endParaRPr lang="en-IN" sz="3600" b="1" dirty="0">
              <a:latin typeface="Aptos" panose="020B0004020202020204" pitchFamily="34" charset="0"/>
              <a:cs typeface="Arial" panose="020B0604020202020204" pitchFamily="34" charset="0"/>
            </a:endParaRPr>
          </a:p>
        </p:txBody>
      </p:sp>
      <p:sp>
        <p:nvSpPr>
          <p:cNvPr id="7" name="TextBox 8">
            <a:extLst>
              <a:ext uri="{FF2B5EF4-FFF2-40B4-BE49-F238E27FC236}">
                <a16:creationId xmlns:a16="http://schemas.microsoft.com/office/drawing/2014/main" id="{85299C0E-46BF-AE9E-8E3C-03D924283D0B}"/>
              </a:ext>
            </a:extLst>
          </p:cNvPr>
          <p:cNvSpPr txBox="1"/>
          <p:nvPr/>
        </p:nvSpPr>
        <p:spPr>
          <a:xfrm>
            <a:off x="1219200" y="940279"/>
            <a:ext cx="6324600" cy="1153586"/>
          </a:xfrm>
          <a:prstGeom prst="rect">
            <a:avLst/>
          </a:prstGeom>
        </p:spPr>
        <p:txBody>
          <a:bodyPr wrap="square" lIns="0" tIns="0" rIns="0" bIns="0" rtlCol="0" anchor="t">
            <a:spAutoFit/>
          </a:bodyPr>
          <a:lstStyle/>
          <a:p>
            <a:pPr algn="r">
              <a:lnSpc>
                <a:spcPts val="10040"/>
              </a:lnSpc>
            </a:pPr>
            <a:r>
              <a:rPr lang="en-US" sz="5400" b="1" dirty="0">
                <a:solidFill>
                  <a:srgbClr val="00B0F0"/>
                </a:solidFill>
                <a:latin typeface="Aptos" panose="020B0004020202020204" pitchFamily="34" charset="0"/>
              </a:rPr>
              <a:t>Recommendations</a:t>
            </a:r>
            <a:r>
              <a:rPr lang="en-US" sz="5400" b="1" i="0" dirty="0">
                <a:solidFill>
                  <a:srgbClr val="00B0F0"/>
                </a:solidFill>
                <a:effectLst/>
                <a:latin typeface="Aptos" panose="020B0004020202020204" pitchFamily="34" charset="0"/>
              </a:rPr>
              <a:t> </a:t>
            </a:r>
            <a:endParaRPr lang="en-US" sz="6000" b="1" dirty="0">
              <a:solidFill>
                <a:srgbClr val="00B0F0"/>
              </a:solidFill>
              <a:latin typeface="Aptos" panose="020B0004020202020204" pitchFamily="34" charset="0"/>
              <a:ea typeface="Anton"/>
              <a:cs typeface="Anton"/>
              <a:sym typeface="Anton"/>
            </a:endParaRPr>
          </a:p>
        </p:txBody>
      </p:sp>
    </p:spTree>
    <p:extLst>
      <p:ext uri="{BB962C8B-B14F-4D97-AF65-F5344CB8AC3E}">
        <p14:creationId xmlns:p14="http://schemas.microsoft.com/office/powerpoint/2010/main" val="214546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7DD4B-EECB-633B-D9CB-65A6793656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6F9121-A23C-D4C3-F2DB-DCD311B12086}"/>
              </a:ext>
            </a:extLst>
          </p:cNvPr>
          <p:cNvSpPr txBox="1"/>
          <p:nvPr/>
        </p:nvSpPr>
        <p:spPr>
          <a:xfrm>
            <a:off x="876300" y="1028700"/>
            <a:ext cx="16535400" cy="646331"/>
          </a:xfrm>
          <a:prstGeom prst="rect">
            <a:avLst/>
          </a:prstGeom>
          <a:noFill/>
        </p:spPr>
        <p:txBody>
          <a:bodyPr wrap="square">
            <a:spAutoFit/>
          </a:bodyPr>
          <a:lstStyle/>
          <a:p>
            <a:r>
              <a:rPr lang="en-US" sz="3600" b="1" i="0" dirty="0">
                <a:effectLst/>
                <a:latin typeface="Aptos" panose="020B0004020202020204" pitchFamily="34" charset="0"/>
              </a:rPr>
              <a:t>Determine the day of the </a:t>
            </a:r>
            <a:r>
              <a:rPr lang="en-US" sz="3600" b="1" dirty="0">
                <a:latin typeface="Aptos" panose="020B0004020202020204" pitchFamily="34" charset="0"/>
              </a:rPr>
              <a:t>week when most users register on Instagram</a:t>
            </a:r>
            <a:endParaRPr lang="en-IN" sz="3600" b="1" dirty="0">
              <a:latin typeface="Aptos" panose="020B0004020202020204" pitchFamily="34" charset="0"/>
            </a:endParaRPr>
          </a:p>
        </p:txBody>
      </p:sp>
      <p:pic>
        <p:nvPicPr>
          <p:cNvPr id="5" name="Picture 4" descr="A screenshot of a computer code&#10;&#10;Description automatically generated">
            <a:extLst>
              <a:ext uri="{FF2B5EF4-FFF2-40B4-BE49-F238E27FC236}">
                <a16:creationId xmlns:a16="http://schemas.microsoft.com/office/drawing/2014/main" id="{7384E721-822D-3BEF-8679-F90354B0C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314700"/>
            <a:ext cx="6553200" cy="3048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9E39E02-3F44-18F3-9E38-7B40EA03A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1400" y="3467100"/>
            <a:ext cx="5334000" cy="1905000"/>
          </a:xfrm>
          <a:prstGeom prst="rect">
            <a:avLst/>
          </a:prstGeom>
        </p:spPr>
      </p:pic>
      <p:sp>
        <p:nvSpPr>
          <p:cNvPr id="9" name="TextBox 8">
            <a:extLst>
              <a:ext uri="{FF2B5EF4-FFF2-40B4-BE49-F238E27FC236}">
                <a16:creationId xmlns:a16="http://schemas.microsoft.com/office/drawing/2014/main" id="{0E0FA5D4-084E-523F-FC6F-0B92D0BA1FC9}"/>
              </a:ext>
            </a:extLst>
          </p:cNvPr>
          <p:cNvSpPr txBox="1"/>
          <p:nvPr/>
        </p:nvSpPr>
        <p:spPr>
          <a:xfrm>
            <a:off x="876300" y="7971250"/>
            <a:ext cx="14249400" cy="1200329"/>
          </a:xfrm>
          <a:prstGeom prst="rect">
            <a:avLst/>
          </a:prstGeom>
          <a:noFill/>
        </p:spPr>
        <p:txBody>
          <a:bodyPr wrap="square">
            <a:spAutoFit/>
          </a:bodyPr>
          <a:lstStyle/>
          <a:p>
            <a:pPr marL="571500" indent="-571500">
              <a:buFont typeface="Wingdings" panose="05000000000000000000" pitchFamily="2" charset="2"/>
              <a:buChar char="v"/>
            </a:pPr>
            <a:r>
              <a:rPr lang="en-US" sz="3600" dirty="0">
                <a:latin typeface="Aptos" panose="020B0004020202020204" pitchFamily="34" charset="0"/>
              </a:rPr>
              <a:t>Top 2 days of  week to launch ads are Thursday and Sunday.</a:t>
            </a:r>
            <a:endParaRPr lang="en-US" sz="3600" b="1" i="0" dirty="0">
              <a:solidFill>
                <a:schemeClr val="tx1">
                  <a:lumMod val="95000"/>
                </a:schemeClr>
              </a:solidFill>
              <a:effectLst/>
              <a:latin typeface="Aptos" panose="020B0004020202020204" pitchFamily="34" charset="0"/>
            </a:endParaRPr>
          </a:p>
          <a:p>
            <a:endParaRPr lang="en-IN" sz="3600" dirty="0">
              <a:latin typeface="Aptos" panose="020B0004020202020204" pitchFamily="34" charset="0"/>
            </a:endParaRPr>
          </a:p>
        </p:txBody>
      </p:sp>
    </p:spTree>
    <p:extLst>
      <p:ext uri="{BB962C8B-B14F-4D97-AF65-F5344CB8AC3E}">
        <p14:creationId xmlns:p14="http://schemas.microsoft.com/office/powerpoint/2010/main" val="606087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B7BFEAB-269B-484F-86B3-646D3753E1E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39365639-5392-484C-A5A9-037DBBC0FA99}">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252</TotalTime>
  <Words>403</Words>
  <Application>Microsoft Office PowerPoint</Application>
  <PresentationFormat>Custom</PresentationFormat>
  <Paragraphs>39</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Anton</vt:lpstr>
      <vt:lpstr>Wingdings</vt:lpstr>
      <vt:lpstr>Calibri Light</vt:lpstr>
      <vt:lpstr>Arial</vt:lpstr>
      <vt:lpstr>Abadi</vt:lpstr>
      <vt:lpstr>Calibri</vt:lpstr>
      <vt:lpstr>Celestial</vt:lpstr>
      <vt:lpstr>1_Celestial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Investor Metrics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Kanchan Sinha</cp:lastModifiedBy>
  <cp:revision>2</cp:revision>
  <dcterms:created xsi:type="dcterms:W3CDTF">2006-08-16T00:00:00Z</dcterms:created>
  <dcterms:modified xsi:type="dcterms:W3CDTF">2024-10-22T10:52:11Z</dcterms:modified>
  <dc:identifier>DAGURmJlGmQ</dc:identifier>
</cp:coreProperties>
</file>