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71" r:id="rId10"/>
    <p:sldId id="268" r:id="rId11"/>
    <p:sldId id="272" r:id="rId12"/>
    <p:sldId id="265" r:id="rId13"/>
  </p:sldIdLst>
  <p:sldSz cx="18288000" cy="10287000"/>
  <p:notesSz cx="6858000" cy="9144000"/>
  <p:embeddedFontLst>
    <p:embeddedFont>
      <p:font typeface="League Spartan" panose="020B0604020202020204" charset="0"/>
      <p:regular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B7256-5646-4FC3-B76F-00ED50E34AC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9EC68-B49F-46DA-A58A-2B51B772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9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9EC68-B49F-46DA-A58A-2B51B7721E3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8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anchan228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kanchan-sinha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5400000" flipH="1" flipV="1">
            <a:off x="-3474192" y="3474193"/>
            <a:ext cx="10389128" cy="3440741"/>
          </a:xfrm>
          <a:custGeom>
            <a:avLst/>
            <a:gdLst/>
            <a:ahLst/>
            <a:cxnLst/>
            <a:rect l="l" t="t" r="r" b="b"/>
            <a:pathLst>
              <a:path w="10389128" h="3440741">
                <a:moveTo>
                  <a:pt x="10389127" y="3440742"/>
                </a:moveTo>
                <a:lnTo>
                  <a:pt x="0" y="3440742"/>
                </a:lnTo>
                <a:lnTo>
                  <a:pt x="0" y="0"/>
                </a:lnTo>
                <a:lnTo>
                  <a:pt x="10389127" y="0"/>
                </a:lnTo>
                <a:lnTo>
                  <a:pt x="10389127" y="344074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982564" y="0"/>
            <a:ext cx="4305436" cy="6298694"/>
          </a:xfrm>
          <a:custGeom>
            <a:avLst/>
            <a:gdLst/>
            <a:ahLst/>
            <a:cxnLst/>
            <a:rect l="l" t="t" r="r" b="b"/>
            <a:pathLst>
              <a:path w="4305436" h="6298694">
                <a:moveTo>
                  <a:pt x="0" y="0"/>
                </a:moveTo>
                <a:lnTo>
                  <a:pt x="4305436" y="0"/>
                </a:lnTo>
                <a:lnTo>
                  <a:pt x="4305436" y="6298694"/>
                </a:lnTo>
                <a:lnTo>
                  <a:pt x="0" y="6298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36022" y="2586397"/>
            <a:ext cx="7401514" cy="264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Shield Insurance</a:t>
            </a:r>
          </a:p>
        </p:txBody>
      </p:sp>
      <p:pic>
        <p:nvPicPr>
          <p:cNvPr id="9" name="Picture 8" descr="A family and child shaking hands&#10;&#10;AI-generated content may be incorrect.">
            <a:extLst>
              <a:ext uri="{FF2B5EF4-FFF2-40B4-BE49-F238E27FC236}">
                <a16:creationId xmlns:a16="http://schemas.microsoft.com/office/drawing/2014/main" id="{2DBD99EF-40A3-8AF1-F5F0-5B404905F3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28" y="5121877"/>
            <a:ext cx="5560302" cy="390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79E5A-3F67-7C5B-22BB-75EC2BD5DE62}"/>
              </a:ext>
            </a:extLst>
          </p:cNvPr>
          <p:cNvSpPr txBox="1"/>
          <p:nvPr/>
        </p:nvSpPr>
        <p:spPr>
          <a:xfrm>
            <a:off x="11816930" y="796377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Presented By : Kanchan Sinha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B664C-FFAD-088E-45F5-916CEF27084D}"/>
              </a:ext>
            </a:extLst>
          </p:cNvPr>
          <p:cNvSpPr txBox="1"/>
          <p:nvPr/>
        </p:nvSpPr>
        <p:spPr>
          <a:xfrm>
            <a:off x="12725400" y="8502789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AtliQ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2534898" y="4533903"/>
            <a:ext cx="10287001" cy="1219199"/>
          </a:xfrm>
          <a:custGeom>
            <a:avLst/>
            <a:gdLst/>
            <a:ahLst/>
            <a:cxnLst/>
            <a:rect l="l" t="t" r="r" b="b"/>
            <a:pathLst>
              <a:path w="8051677" h="2666609">
                <a:moveTo>
                  <a:pt x="0" y="0"/>
                </a:moveTo>
                <a:lnTo>
                  <a:pt x="8051677" y="0"/>
                </a:lnTo>
                <a:lnTo>
                  <a:pt x="8051677" y="2666608"/>
                </a:lnTo>
                <a:lnTo>
                  <a:pt x="0" y="266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6200000" flipH="1">
            <a:off x="-4381497" y="4381500"/>
            <a:ext cx="10287000" cy="1524000"/>
          </a:xfrm>
          <a:custGeom>
            <a:avLst/>
            <a:gdLst/>
            <a:ahLst/>
            <a:cxnLst/>
            <a:rect l="l" t="t" r="r" b="b"/>
            <a:pathLst>
              <a:path w="8051677" h="2666609">
                <a:moveTo>
                  <a:pt x="8051677" y="0"/>
                </a:moveTo>
                <a:lnTo>
                  <a:pt x="0" y="0"/>
                </a:lnTo>
                <a:lnTo>
                  <a:pt x="0" y="2666608"/>
                </a:lnTo>
                <a:lnTo>
                  <a:pt x="8051677" y="2666608"/>
                </a:lnTo>
                <a:lnTo>
                  <a:pt x="80516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62400" y="647700"/>
            <a:ext cx="9734269" cy="1418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74"/>
              </a:lnSpc>
            </a:pPr>
            <a:r>
              <a:rPr lang="en-US" sz="9623" spc="-481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Insights 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AE37733B-EA80-27AB-2E90-406D49038FCB}"/>
              </a:ext>
            </a:extLst>
          </p:cNvPr>
          <p:cNvSpPr txBox="1"/>
          <p:nvPr/>
        </p:nvSpPr>
        <p:spPr>
          <a:xfrm>
            <a:off x="1836420" y="2066230"/>
            <a:ext cx="14615159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hield Insurance generated ₹989.25 Million in revenue from 26,841 customers.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business is growing steadily with a daily revenue growth of ₹5.47 Million and 148 new customers on average per day.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Delhi NCR, Mumbai, and Hyderabad emerged as the top-performing cities, leading in both revenue generation and customer acquisition. Together, they contribute 81% of the total revenue.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I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March 2023 was the best-performing month, generating ₹263.8 Million in revenue and acquiring a total of 7,081 customers.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I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Offline Agents were the most effective sales channel, generating ₹550.8 Million in revenue, acquiring nearly 15,000 new customers, and contributing the highest to expected claim settlements.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age group 31–40 purchased the highest number of policies, with a total of 10,460 policies sold.</a:t>
            </a:r>
            <a:endParaRPr lang="en-US" sz="2800" dirty="0"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98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2534898" y="4533903"/>
            <a:ext cx="10287001" cy="1219199"/>
          </a:xfrm>
          <a:custGeom>
            <a:avLst/>
            <a:gdLst/>
            <a:ahLst/>
            <a:cxnLst/>
            <a:rect l="l" t="t" r="r" b="b"/>
            <a:pathLst>
              <a:path w="8051677" h="2666609">
                <a:moveTo>
                  <a:pt x="0" y="0"/>
                </a:moveTo>
                <a:lnTo>
                  <a:pt x="8051677" y="0"/>
                </a:lnTo>
                <a:lnTo>
                  <a:pt x="8051677" y="2666608"/>
                </a:lnTo>
                <a:lnTo>
                  <a:pt x="0" y="266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6200000" flipH="1">
            <a:off x="-4381497" y="4381500"/>
            <a:ext cx="10287000" cy="1524000"/>
          </a:xfrm>
          <a:custGeom>
            <a:avLst/>
            <a:gdLst/>
            <a:ahLst/>
            <a:cxnLst/>
            <a:rect l="l" t="t" r="r" b="b"/>
            <a:pathLst>
              <a:path w="8051677" h="2666609">
                <a:moveTo>
                  <a:pt x="8051677" y="0"/>
                </a:moveTo>
                <a:lnTo>
                  <a:pt x="0" y="0"/>
                </a:lnTo>
                <a:lnTo>
                  <a:pt x="0" y="2666608"/>
                </a:lnTo>
                <a:lnTo>
                  <a:pt x="8051677" y="2666608"/>
                </a:lnTo>
                <a:lnTo>
                  <a:pt x="80516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76600" y="571500"/>
            <a:ext cx="11201400" cy="1418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74"/>
              </a:lnSpc>
            </a:pPr>
            <a:r>
              <a:rPr lang="en-US" sz="9623" spc="-481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Recommendations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AE37733B-EA80-27AB-2E90-406D49038FCB}"/>
              </a:ext>
            </a:extLst>
          </p:cNvPr>
          <p:cNvSpPr txBox="1"/>
          <p:nvPr/>
        </p:nvSpPr>
        <p:spPr>
          <a:xfrm>
            <a:off x="1752600" y="2385060"/>
            <a:ext cx="14615159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Presence in Top Cities: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high-performing cities like Delhi NCR, Mumbai, and Hyderabad, where both revenue and customer acquisition are highest, to further increase market share.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Support for Offline Agents: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Since Offline Agents are the most effective sales channel, invest in training, tools, and incentives to maintain and improve their performance.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High-Performing Age Group: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targeted campaigns for the 31–40 age group, which has shown the highest policy purchases, to maximize conversions.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Peak Months for Campaigns: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Capitalize on high-performing months like March with special offers or marketing campaigns to maintain momentum.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Steady Growth Strategies: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consistent daily revenue and customer growth, continue optimizing customer experience and retention strategies to sustain upward trends.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2800" dirty="0">
              <a:ea typeface="Poppins"/>
              <a:cs typeface="Arial" panose="020B0604020202020204" pitchFamily="34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48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12534">
            <a:off x="8950665" y="-691671"/>
            <a:ext cx="10389128" cy="3440741"/>
          </a:xfrm>
          <a:custGeom>
            <a:avLst/>
            <a:gdLst/>
            <a:ahLst/>
            <a:cxnLst/>
            <a:rect l="l" t="t" r="r" b="b"/>
            <a:pathLst>
              <a:path w="10389128" h="3440741">
                <a:moveTo>
                  <a:pt x="0" y="0"/>
                </a:moveTo>
                <a:lnTo>
                  <a:pt x="10389127" y="0"/>
                </a:lnTo>
                <a:lnTo>
                  <a:pt x="10389127" y="3440742"/>
                </a:lnTo>
                <a:lnTo>
                  <a:pt x="0" y="3440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12534" flipH="1" flipV="1">
            <a:off x="-1514512" y="8765760"/>
            <a:ext cx="10389128" cy="3440741"/>
          </a:xfrm>
          <a:custGeom>
            <a:avLst/>
            <a:gdLst/>
            <a:ahLst/>
            <a:cxnLst/>
            <a:rect l="l" t="t" r="r" b="b"/>
            <a:pathLst>
              <a:path w="10389128" h="3440741">
                <a:moveTo>
                  <a:pt x="10389127" y="3440742"/>
                </a:moveTo>
                <a:lnTo>
                  <a:pt x="0" y="3440742"/>
                </a:lnTo>
                <a:lnTo>
                  <a:pt x="0" y="0"/>
                </a:lnTo>
                <a:lnTo>
                  <a:pt x="10389127" y="0"/>
                </a:lnTo>
                <a:lnTo>
                  <a:pt x="10389127" y="344074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13148" y="0"/>
            <a:ext cx="7074852" cy="10350247"/>
          </a:xfrm>
          <a:custGeom>
            <a:avLst/>
            <a:gdLst/>
            <a:ahLst/>
            <a:cxnLst/>
            <a:rect l="l" t="t" r="r" b="b"/>
            <a:pathLst>
              <a:path w="7074852" h="10350247">
                <a:moveTo>
                  <a:pt x="0" y="0"/>
                </a:moveTo>
                <a:lnTo>
                  <a:pt x="7074852" y="0"/>
                </a:lnTo>
                <a:lnTo>
                  <a:pt x="7074852" y="10350247"/>
                </a:lnTo>
                <a:lnTo>
                  <a:pt x="0" y="10350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86908" y="2505543"/>
            <a:ext cx="7326240" cy="3575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68"/>
              </a:lnSpc>
            </a:pPr>
            <a:r>
              <a:rPr lang="en-US" sz="14177" spc="-708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     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1CB27-FFC3-5FBC-D2D9-3E122F98DB57}"/>
              </a:ext>
            </a:extLst>
          </p:cNvPr>
          <p:cNvSpPr txBox="1"/>
          <p:nvPr/>
        </p:nvSpPr>
        <p:spPr>
          <a:xfrm>
            <a:off x="3549015" y="5564624"/>
            <a:ext cx="1070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9" name="Picture 8" descr="A blue and white logo&#10;&#10;AI-generated content may be incorrect.">
            <a:hlinkClick r:id="rId6"/>
            <a:extLst>
              <a:ext uri="{FF2B5EF4-FFF2-40B4-BE49-F238E27FC236}">
                <a16:creationId xmlns:a16="http://schemas.microsoft.com/office/drawing/2014/main" id="{A11147D2-EFFC-0226-7061-73C963385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55" y="7028301"/>
            <a:ext cx="1183412" cy="1113799"/>
          </a:xfrm>
          <a:prstGeom prst="rect">
            <a:avLst/>
          </a:prstGeom>
        </p:spPr>
      </p:pic>
      <p:pic>
        <p:nvPicPr>
          <p:cNvPr id="11" name="Picture 10" descr="A black cat with a tail&#10;&#10;AI-generated content may be incorrect.">
            <a:hlinkClick r:id="rId8"/>
            <a:extLst>
              <a:ext uri="{FF2B5EF4-FFF2-40B4-BE49-F238E27FC236}">
                <a16:creationId xmlns:a16="http://schemas.microsoft.com/office/drawing/2014/main" id="{06731E78-BB02-3179-96A7-CFA9B6F9E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57" y="7028302"/>
            <a:ext cx="1113799" cy="1113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68911" y="4655687"/>
            <a:ext cx="467050" cy="463008"/>
            <a:chOff x="0" y="0"/>
            <a:chExt cx="126326" cy="1252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326" cy="125233"/>
            </a:xfrm>
            <a:custGeom>
              <a:avLst/>
              <a:gdLst/>
              <a:ahLst/>
              <a:cxnLst/>
              <a:rect l="l" t="t" r="r" b="b"/>
              <a:pathLst>
                <a:path w="126326" h="125233">
                  <a:moveTo>
                    <a:pt x="0" y="0"/>
                  </a:moveTo>
                  <a:lnTo>
                    <a:pt x="126326" y="0"/>
                  </a:lnTo>
                  <a:lnTo>
                    <a:pt x="126326" y="125233"/>
                  </a:lnTo>
                  <a:lnTo>
                    <a:pt x="0" y="125233"/>
                  </a:lnTo>
                  <a:close/>
                </a:path>
              </a:pathLst>
            </a:custGeom>
            <a:solidFill>
              <a:srgbClr val="0F4F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6326" cy="163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77091" y="4529196"/>
            <a:ext cx="5292090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1"/>
              </a:lnSpc>
            </a:pPr>
            <a:r>
              <a:rPr lang="en-US" sz="5231" spc="-261" dirty="0">
                <a:solidFill>
                  <a:srgbClr val="0F4F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Company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14870" y="5581640"/>
            <a:ext cx="2827821" cy="754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11"/>
              </a:lnSpc>
            </a:pPr>
            <a:r>
              <a:rPr lang="en-US" sz="5231" spc="-261" dirty="0">
                <a:solidFill>
                  <a:srgbClr val="0F4F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468911" y="5727180"/>
            <a:ext cx="467050" cy="463008"/>
            <a:chOff x="0" y="0"/>
            <a:chExt cx="126326" cy="1252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6326" cy="125233"/>
            </a:xfrm>
            <a:custGeom>
              <a:avLst/>
              <a:gdLst/>
              <a:ahLst/>
              <a:cxnLst/>
              <a:rect l="l" t="t" r="r" b="b"/>
              <a:pathLst>
                <a:path w="126326" h="125233">
                  <a:moveTo>
                    <a:pt x="0" y="0"/>
                  </a:moveTo>
                  <a:lnTo>
                    <a:pt x="126326" y="0"/>
                  </a:lnTo>
                  <a:lnTo>
                    <a:pt x="126326" y="125233"/>
                  </a:lnTo>
                  <a:lnTo>
                    <a:pt x="0" y="125233"/>
                  </a:lnTo>
                  <a:close/>
                </a:path>
              </a:pathLst>
            </a:custGeom>
            <a:solidFill>
              <a:srgbClr val="0F4F3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6326" cy="163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68911" y="6827647"/>
            <a:ext cx="467050" cy="463008"/>
            <a:chOff x="0" y="0"/>
            <a:chExt cx="126326" cy="1252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6326" cy="125233"/>
            </a:xfrm>
            <a:custGeom>
              <a:avLst/>
              <a:gdLst/>
              <a:ahLst/>
              <a:cxnLst/>
              <a:rect l="l" t="t" r="r" b="b"/>
              <a:pathLst>
                <a:path w="126326" h="125233">
                  <a:moveTo>
                    <a:pt x="0" y="0"/>
                  </a:moveTo>
                  <a:lnTo>
                    <a:pt x="126326" y="0"/>
                  </a:lnTo>
                  <a:lnTo>
                    <a:pt x="126326" y="125233"/>
                  </a:lnTo>
                  <a:lnTo>
                    <a:pt x="0" y="125233"/>
                  </a:lnTo>
                  <a:close/>
                </a:path>
              </a:pathLst>
            </a:custGeom>
            <a:solidFill>
              <a:srgbClr val="0F4F3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6326" cy="163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12225507" y="4185537"/>
            <a:ext cx="10305137" cy="1897789"/>
          </a:xfrm>
          <a:custGeom>
            <a:avLst/>
            <a:gdLst/>
            <a:ahLst/>
            <a:cxnLst/>
            <a:rect l="l" t="t" r="r" b="b"/>
            <a:pathLst>
              <a:path w="8051677" h="2666609">
                <a:moveTo>
                  <a:pt x="0" y="0"/>
                </a:moveTo>
                <a:lnTo>
                  <a:pt x="8051677" y="0"/>
                </a:lnTo>
                <a:lnTo>
                  <a:pt x="8051677" y="2666608"/>
                </a:lnTo>
                <a:lnTo>
                  <a:pt x="0" y="266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158995" y="1809320"/>
            <a:ext cx="11039335" cy="1418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74"/>
              </a:lnSpc>
            </a:pPr>
            <a:r>
              <a:rPr lang="en-IN" sz="9623" spc="-481" dirty="0">
                <a:solidFill>
                  <a:srgbClr val="0F4F36"/>
                </a:solidFill>
                <a:latin typeface="League Spartan"/>
              </a:rPr>
              <a:t>Table of Contents</a:t>
            </a:r>
            <a:endParaRPr lang="en-US" sz="9623" spc="-481" dirty="0">
              <a:solidFill>
                <a:srgbClr val="0F4F36"/>
              </a:solidFill>
              <a:latin typeface="League Spartan"/>
              <a:sym typeface="League Spart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237730" y="6682107"/>
            <a:ext cx="5292090" cy="754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1"/>
              </a:lnSpc>
            </a:pPr>
            <a:r>
              <a:rPr lang="en-US" sz="5231" spc="-261" dirty="0">
                <a:solidFill>
                  <a:srgbClr val="0F4F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Model</a:t>
            </a:r>
          </a:p>
        </p:txBody>
      </p:sp>
      <p:sp>
        <p:nvSpPr>
          <p:cNvPr id="16" name="Freeform 16"/>
          <p:cNvSpPr/>
          <p:nvPr/>
        </p:nvSpPr>
        <p:spPr>
          <a:xfrm rot="16200000" flipH="1">
            <a:off x="-4592256" y="4574121"/>
            <a:ext cx="10305136" cy="1120621"/>
          </a:xfrm>
          <a:custGeom>
            <a:avLst/>
            <a:gdLst/>
            <a:ahLst/>
            <a:cxnLst/>
            <a:rect l="l" t="t" r="r" b="b"/>
            <a:pathLst>
              <a:path w="8051677" h="2666609">
                <a:moveTo>
                  <a:pt x="8051677" y="0"/>
                </a:moveTo>
                <a:lnTo>
                  <a:pt x="0" y="0"/>
                </a:lnTo>
                <a:lnTo>
                  <a:pt x="0" y="2666608"/>
                </a:lnTo>
                <a:lnTo>
                  <a:pt x="8051677" y="2666608"/>
                </a:lnTo>
                <a:lnTo>
                  <a:pt x="80516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9D9DCB4B-C42B-D2DA-5AC1-3255ECC29827}"/>
              </a:ext>
            </a:extLst>
          </p:cNvPr>
          <p:cNvGrpSpPr/>
          <p:nvPr/>
        </p:nvGrpSpPr>
        <p:grpSpPr>
          <a:xfrm>
            <a:off x="9975874" y="4735017"/>
            <a:ext cx="467050" cy="463008"/>
            <a:chOff x="0" y="0"/>
            <a:chExt cx="126326" cy="125233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FAF75DB-805A-095E-7D39-FE98CBD639EB}"/>
                </a:ext>
              </a:extLst>
            </p:cNvPr>
            <p:cNvSpPr/>
            <p:nvPr/>
          </p:nvSpPr>
          <p:spPr>
            <a:xfrm>
              <a:off x="0" y="0"/>
              <a:ext cx="126326" cy="125233"/>
            </a:xfrm>
            <a:custGeom>
              <a:avLst/>
              <a:gdLst/>
              <a:ahLst/>
              <a:cxnLst/>
              <a:rect l="l" t="t" r="r" b="b"/>
              <a:pathLst>
                <a:path w="126326" h="125233">
                  <a:moveTo>
                    <a:pt x="0" y="0"/>
                  </a:moveTo>
                  <a:lnTo>
                    <a:pt x="126326" y="0"/>
                  </a:lnTo>
                  <a:lnTo>
                    <a:pt x="126326" y="125233"/>
                  </a:lnTo>
                  <a:lnTo>
                    <a:pt x="0" y="125233"/>
                  </a:lnTo>
                  <a:close/>
                </a:path>
              </a:pathLst>
            </a:custGeom>
            <a:solidFill>
              <a:srgbClr val="0F4F36"/>
            </a:solidFill>
          </p:spPr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8166D2BB-E800-EA62-C4A1-F2E160067E01}"/>
                </a:ext>
              </a:extLst>
            </p:cNvPr>
            <p:cNvSpPr txBox="1"/>
            <p:nvPr/>
          </p:nvSpPr>
          <p:spPr>
            <a:xfrm>
              <a:off x="0" y="-38100"/>
              <a:ext cx="126326" cy="163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3" name="TextBox 15">
            <a:extLst>
              <a:ext uri="{FF2B5EF4-FFF2-40B4-BE49-F238E27FC236}">
                <a16:creationId xmlns:a16="http://schemas.microsoft.com/office/drawing/2014/main" id="{7565BA24-7C86-8C6B-7BA1-74A93F6FF1E7}"/>
              </a:ext>
            </a:extLst>
          </p:cNvPr>
          <p:cNvSpPr txBox="1"/>
          <p:nvPr/>
        </p:nvSpPr>
        <p:spPr>
          <a:xfrm>
            <a:off x="10744693" y="4589477"/>
            <a:ext cx="5292090" cy="754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1"/>
              </a:lnSpc>
            </a:pPr>
            <a:r>
              <a:rPr lang="en-US" sz="5231" spc="-261" dirty="0">
                <a:solidFill>
                  <a:srgbClr val="0F4F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</a:t>
            </a: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6496FD80-6FF6-F873-866D-92DBDD0D3D5D}"/>
              </a:ext>
            </a:extLst>
          </p:cNvPr>
          <p:cNvGrpSpPr/>
          <p:nvPr/>
        </p:nvGrpSpPr>
        <p:grpSpPr>
          <a:xfrm>
            <a:off x="9975874" y="5869571"/>
            <a:ext cx="467050" cy="463008"/>
            <a:chOff x="0" y="0"/>
            <a:chExt cx="126326" cy="125233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28B42DA-073B-6908-453D-364E30A41F82}"/>
                </a:ext>
              </a:extLst>
            </p:cNvPr>
            <p:cNvSpPr/>
            <p:nvPr/>
          </p:nvSpPr>
          <p:spPr>
            <a:xfrm>
              <a:off x="0" y="0"/>
              <a:ext cx="126326" cy="125233"/>
            </a:xfrm>
            <a:custGeom>
              <a:avLst/>
              <a:gdLst/>
              <a:ahLst/>
              <a:cxnLst/>
              <a:rect l="l" t="t" r="r" b="b"/>
              <a:pathLst>
                <a:path w="126326" h="125233">
                  <a:moveTo>
                    <a:pt x="0" y="0"/>
                  </a:moveTo>
                  <a:lnTo>
                    <a:pt x="126326" y="0"/>
                  </a:lnTo>
                  <a:lnTo>
                    <a:pt x="126326" y="125233"/>
                  </a:lnTo>
                  <a:lnTo>
                    <a:pt x="0" y="125233"/>
                  </a:lnTo>
                  <a:close/>
                </a:path>
              </a:pathLst>
            </a:custGeom>
            <a:solidFill>
              <a:srgbClr val="0F4F36"/>
            </a:solidFill>
          </p:spPr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55537C36-B4AC-7386-6E26-F697D9E6297B}"/>
                </a:ext>
              </a:extLst>
            </p:cNvPr>
            <p:cNvSpPr txBox="1"/>
            <p:nvPr/>
          </p:nvSpPr>
          <p:spPr>
            <a:xfrm>
              <a:off x="0" y="-38100"/>
              <a:ext cx="126326" cy="163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7" name="TextBox 15">
            <a:extLst>
              <a:ext uri="{FF2B5EF4-FFF2-40B4-BE49-F238E27FC236}">
                <a16:creationId xmlns:a16="http://schemas.microsoft.com/office/drawing/2014/main" id="{B60FD66F-AE9D-D07B-656F-CD843F60D247}"/>
              </a:ext>
            </a:extLst>
          </p:cNvPr>
          <p:cNvSpPr txBox="1"/>
          <p:nvPr/>
        </p:nvSpPr>
        <p:spPr>
          <a:xfrm>
            <a:off x="10744693" y="5724031"/>
            <a:ext cx="5292090" cy="754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1"/>
              </a:lnSpc>
            </a:pPr>
            <a:r>
              <a:rPr lang="en-US" sz="5231" spc="-261" dirty="0">
                <a:solidFill>
                  <a:srgbClr val="0F4F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Insights</a:t>
            </a: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3E342CE4-92B7-42AA-230C-362EC4C9CBB3}"/>
              </a:ext>
            </a:extLst>
          </p:cNvPr>
          <p:cNvGrpSpPr/>
          <p:nvPr/>
        </p:nvGrpSpPr>
        <p:grpSpPr>
          <a:xfrm>
            <a:off x="9975874" y="6843767"/>
            <a:ext cx="467050" cy="463008"/>
            <a:chOff x="0" y="0"/>
            <a:chExt cx="126326" cy="125233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2A943F6-FDA4-D7ED-5135-A45754E2C8E9}"/>
                </a:ext>
              </a:extLst>
            </p:cNvPr>
            <p:cNvSpPr/>
            <p:nvPr/>
          </p:nvSpPr>
          <p:spPr>
            <a:xfrm>
              <a:off x="0" y="0"/>
              <a:ext cx="126326" cy="125233"/>
            </a:xfrm>
            <a:custGeom>
              <a:avLst/>
              <a:gdLst/>
              <a:ahLst/>
              <a:cxnLst/>
              <a:rect l="l" t="t" r="r" b="b"/>
              <a:pathLst>
                <a:path w="126326" h="125233">
                  <a:moveTo>
                    <a:pt x="0" y="0"/>
                  </a:moveTo>
                  <a:lnTo>
                    <a:pt x="126326" y="0"/>
                  </a:lnTo>
                  <a:lnTo>
                    <a:pt x="126326" y="125233"/>
                  </a:lnTo>
                  <a:lnTo>
                    <a:pt x="0" y="125233"/>
                  </a:lnTo>
                  <a:close/>
                </a:path>
              </a:pathLst>
            </a:custGeom>
            <a:solidFill>
              <a:srgbClr val="0F4F36"/>
            </a:solidFill>
          </p:spPr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1935E385-F17D-25E0-EF04-3E0A907BB3ED}"/>
                </a:ext>
              </a:extLst>
            </p:cNvPr>
            <p:cNvSpPr txBox="1"/>
            <p:nvPr/>
          </p:nvSpPr>
          <p:spPr>
            <a:xfrm>
              <a:off x="0" y="-38100"/>
              <a:ext cx="126326" cy="163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956A70D1-06A8-1BCA-22B6-D898FCD55263}"/>
              </a:ext>
            </a:extLst>
          </p:cNvPr>
          <p:cNvSpPr txBox="1"/>
          <p:nvPr/>
        </p:nvSpPr>
        <p:spPr>
          <a:xfrm>
            <a:off x="10744693" y="6698227"/>
            <a:ext cx="5292090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1"/>
              </a:lnSpc>
            </a:pPr>
            <a:r>
              <a:rPr lang="en-US" sz="5231" spc="-261" dirty="0">
                <a:solidFill>
                  <a:srgbClr val="0F4F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5" grpId="0"/>
      <p:bldP spid="23" grpId="0"/>
      <p:bldP spid="2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V="1">
            <a:off x="15276044" y="7957535"/>
            <a:ext cx="4172955" cy="6104878"/>
          </a:xfrm>
          <a:custGeom>
            <a:avLst/>
            <a:gdLst/>
            <a:ahLst/>
            <a:cxnLst/>
            <a:rect l="l" t="t" r="r" b="b"/>
            <a:pathLst>
              <a:path w="4172955" h="6104878">
                <a:moveTo>
                  <a:pt x="0" y="6104878"/>
                </a:moveTo>
                <a:lnTo>
                  <a:pt x="4172955" y="6104878"/>
                </a:lnTo>
                <a:lnTo>
                  <a:pt x="4172955" y="0"/>
                </a:lnTo>
                <a:lnTo>
                  <a:pt x="0" y="0"/>
                </a:lnTo>
                <a:lnTo>
                  <a:pt x="0" y="610487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87560" y="-602871"/>
            <a:ext cx="3333649" cy="5705216"/>
          </a:xfrm>
          <a:custGeom>
            <a:avLst/>
            <a:gdLst/>
            <a:ahLst/>
            <a:cxnLst/>
            <a:rect l="l" t="t" r="r" b="b"/>
            <a:pathLst>
              <a:path w="3899768" h="5705216">
                <a:moveTo>
                  <a:pt x="3899768" y="0"/>
                </a:moveTo>
                <a:lnTo>
                  <a:pt x="0" y="0"/>
                </a:lnTo>
                <a:lnTo>
                  <a:pt x="0" y="5705215"/>
                </a:lnTo>
                <a:lnTo>
                  <a:pt x="3899768" y="5705215"/>
                </a:lnTo>
                <a:lnTo>
                  <a:pt x="38997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042436" y="1426605"/>
            <a:ext cx="12555515" cy="1245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2"/>
              </a:lnSpc>
            </a:pPr>
            <a:r>
              <a:rPr lang="en-US" sz="9623" spc="-481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 Overview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11783" y="6997609"/>
            <a:ext cx="2051274" cy="89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7043" spc="-35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427006" y="4654407"/>
            <a:ext cx="10803593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Shield Insurance is a leading insurance provider in India, operating across Mumbai, Delhi NCR, Chennai, Hyderabad, and Indore.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CE0F919C-6110-F96C-A134-4470D109AE1D}"/>
              </a:ext>
            </a:extLst>
          </p:cNvPr>
          <p:cNvSpPr txBox="1"/>
          <p:nvPr/>
        </p:nvSpPr>
        <p:spPr>
          <a:xfrm>
            <a:off x="3011956" y="7762990"/>
            <a:ext cx="2051274" cy="89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7043" spc="-352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grpSp>
        <p:nvGrpSpPr>
          <p:cNvPr id="31" name="Group 6">
            <a:extLst>
              <a:ext uri="{FF2B5EF4-FFF2-40B4-BE49-F238E27FC236}">
                <a16:creationId xmlns:a16="http://schemas.microsoft.com/office/drawing/2014/main" id="{17A95B5D-CCB1-D62D-EC61-298DA74732EC}"/>
              </a:ext>
            </a:extLst>
          </p:cNvPr>
          <p:cNvGrpSpPr/>
          <p:nvPr/>
        </p:nvGrpSpPr>
        <p:grpSpPr>
          <a:xfrm>
            <a:off x="3963387" y="4784993"/>
            <a:ext cx="996224" cy="996224"/>
            <a:chOff x="0" y="0"/>
            <a:chExt cx="812800" cy="812800"/>
          </a:xfrm>
        </p:grpSpPr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27D0F9B-0AFD-7357-295A-DA3E79C14FA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B453"/>
            </a:solidFill>
          </p:spPr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75FBA5D1-6B15-6A10-F93F-6ECE0F5F8A2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34" name="Group 6">
            <a:extLst>
              <a:ext uri="{FF2B5EF4-FFF2-40B4-BE49-F238E27FC236}">
                <a16:creationId xmlns:a16="http://schemas.microsoft.com/office/drawing/2014/main" id="{A61DD4F7-6247-BEB2-9EA3-3E61FB595B2C}"/>
              </a:ext>
            </a:extLst>
          </p:cNvPr>
          <p:cNvGrpSpPr/>
          <p:nvPr/>
        </p:nvGrpSpPr>
        <p:grpSpPr>
          <a:xfrm>
            <a:off x="3930191" y="7171482"/>
            <a:ext cx="996224" cy="996224"/>
            <a:chOff x="0" y="0"/>
            <a:chExt cx="812800" cy="812800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326F0CC-FD90-12EA-EE5C-BAA11630AB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B453"/>
            </a:solidFill>
          </p:spPr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807EC548-6AF1-5DF3-DA81-4451E3AD007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6" name="TextBox 25">
            <a:extLst>
              <a:ext uri="{FF2B5EF4-FFF2-40B4-BE49-F238E27FC236}">
                <a16:creationId xmlns:a16="http://schemas.microsoft.com/office/drawing/2014/main" id="{DF18EE5B-B402-F418-1C0F-BB73D708898D}"/>
              </a:ext>
            </a:extLst>
          </p:cNvPr>
          <p:cNvSpPr txBox="1"/>
          <p:nvPr/>
        </p:nvSpPr>
        <p:spPr>
          <a:xfrm>
            <a:off x="5454884" y="6815248"/>
            <a:ext cx="10803593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It offers nine diverse policy types through multiple sales channels, including Offline Agents, Direct    Sales, Mobile Apps, and Websites.</a:t>
            </a: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1008899">
            <a:off x="9287116" y="-3074203"/>
            <a:ext cx="10705730" cy="17492038"/>
            <a:chOff x="0" y="0"/>
            <a:chExt cx="2819616" cy="46069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19616" cy="4606956"/>
            </a:xfrm>
            <a:custGeom>
              <a:avLst/>
              <a:gdLst/>
              <a:ahLst/>
              <a:cxnLst/>
              <a:rect l="l" t="t" r="r" b="b"/>
              <a:pathLst>
                <a:path w="2819616" h="4606956">
                  <a:moveTo>
                    <a:pt x="0" y="0"/>
                  </a:moveTo>
                  <a:lnTo>
                    <a:pt x="2819616" y="0"/>
                  </a:lnTo>
                  <a:lnTo>
                    <a:pt x="2819616" y="4606956"/>
                  </a:lnTo>
                  <a:lnTo>
                    <a:pt x="0" y="4606956"/>
                  </a:lnTo>
                  <a:close/>
                </a:path>
              </a:pathLst>
            </a:custGeom>
            <a:solidFill>
              <a:srgbClr val="0F4F3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19616" cy="46450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80901" y="1358065"/>
            <a:ext cx="1540754" cy="154075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B45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3957638"/>
            <a:ext cx="7401514" cy="136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141251" y="4433487"/>
            <a:ext cx="1540754" cy="154075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B45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96796" y="7326875"/>
            <a:ext cx="1540754" cy="154075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B45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326857" y="1924419"/>
            <a:ext cx="1694799" cy="76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5957" spc="-297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87206" y="4999840"/>
            <a:ext cx="1694799" cy="76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5957" spc="-297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42751" y="7893229"/>
            <a:ext cx="1694799" cy="76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5957" spc="-297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37550" y="4701896"/>
            <a:ext cx="638435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763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effectiveness of different sales channels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62517" y="867332"/>
            <a:ext cx="6951782" cy="3441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Understand customer distribution based on age groups and policies purchased.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Identify high-performing policies and customer segments.</a:t>
            </a:r>
          </a:p>
          <a:p>
            <a:pPr algn="l">
              <a:lnSpc>
                <a:spcPts val="3763"/>
              </a:lnSpc>
            </a:pPr>
            <a:endParaRPr lang="en-US" sz="3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791794" y="6830033"/>
            <a:ext cx="746089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data-driven insights to support strategic business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operational efficiency and improve customer targeting.</a:t>
            </a:r>
          </a:p>
        </p:txBody>
      </p:sp>
      <p:pic>
        <p:nvPicPr>
          <p:cNvPr id="22" name="Picture 21" descr="A person placing a piece of wood on top of a stack of blocks&#10;&#10;AI-generated content may be incorrect.">
            <a:extLst>
              <a:ext uri="{FF2B5EF4-FFF2-40B4-BE49-F238E27FC236}">
                <a16:creationId xmlns:a16="http://schemas.microsoft.com/office/drawing/2014/main" id="{CEDD06B7-5142-5F2C-EE7C-6AC173E8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5671816"/>
            <a:ext cx="5972456" cy="3981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81010" y="5851044"/>
            <a:ext cx="3032172" cy="4435956"/>
          </a:xfrm>
          <a:custGeom>
            <a:avLst/>
            <a:gdLst/>
            <a:ahLst/>
            <a:cxnLst/>
            <a:rect l="l" t="t" r="r" b="b"/>
            <a:pathLst>
              <a:path w="3032172" h="4435956">
                <a:moveTo>
                  <a:pt x="0" y="0"/>
                </a:moveTo>
                <a:lnTo>
                  <a:pt x="3032173" y="0"/>
                </a:lnTo>
                <a:lnTo>
                  <a:pt x="3032173" y="4435956"/>
                </a:lnTo>
                <a:lnTo>
                  <a:pt x="0" y="4435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535719" y="0"/>
            <a:ext cx="3295058" cy="4820548"/>
          </a:xfrm>
          <a:custGeom>
            <a:avLst/>
            <a:gdLst/>
            <a:ahLst/>
            <a:cxnLst/>
            <a:rect l="l" t="t" r="r" b="b"/>
            <a:pathLst>
              <a:path w="3295058" h="4820548">
                <a:moveTo>
                  <a:pt x="3295058" y="4820548"/>
                </a:moveTo>
                <a:lnTo>
                  <a:pt x="0" y="4820548"/>
                </a:lnTo>
                <a:lnTo>
                  <a:pt x="0" y="0"/>
                </a:lnTo>
                <a:lnTo>
                  <a:pt x="3295058" y="0"/>
                </a:lnTo>
                <a:lnTo>
                  <a:pt x="3295058" y="48205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-4078619" y="7655327"/>
            <a:ext cx="8477043" cy="2807484"/>
          </a:xfrm>
          <a:custGeom>
            <a:avLst/>
            <a:gdLst/>
            <a:ahLst/>
            <a:cxnLst/>
            <a:rect l="l" t="t" r="r" b="b"/>
            <a:pathLst>
              <a:path w="8477043" h="2807484">
                <a:moveTo>
                  <a:pt x="8477043" y="0"/>
                </a:moveTo>
                <a:lnTo>
                  <a:pt x="0" y="0"/>
                </a:lnTo>
                <a:lnTo>
                  <a:pt x="0" y="2807485"/>
                </a:lnTo>
                <a:lnTo>
                  <a:pt x="8477043" y="2807485"/>
                </a:lnTo>
                <a:lnTo>
                  <a:pt x="847704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 flipV="1">
            <a:off x="13772353" y="42549"/>
            <a:ext cx="8477043" cy="2807484"/>
          </a:xfrm>
          <a:custGeom>
            <a:avLst/>
            <a:gdLst/>
            <a:ahLst/>
            <a:cxnLst/>
            <a:rect l="l" t="t" r="r" b="b"/>
            <a:pathLst>
              <a:path w="8477043" h="2807484">
                <a:moveTo>
                  <a:pt x="0" y="2807484"/>
                </a:moveTo>
                <a:lnTo>
                  <a:pt x="8477042" y="2807484"/>
                </a:lnTo>
                <a:lnTo>
                  <a:pt x="8477042" y="0"/>
                </a:lnTo>
                <a:lnTo>
                  <a:pt x="0" y="0"/>
                </a:lnTo>
                <a:lnTo>
                  <a:pt x="0" y="280748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443243" y="1293632"/>
            <a:ext cx="7401514" cy="136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 dirty="0">
                <a:solidFill>
                  <a:srgbClr val="0F4F3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07284" y="3773308"/>
            <a:ext cx="3438788" cy="1288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3472" spc="-173" dirty="0">
                <a:solidFill>
                  <a:schemeClr val="accent1"/>
                </a:solidFill>
                <a:latin typeface="Arial" panose="020B0604020202020204" pitchFamily="34" charset="0"/>
                <a:ea typeface="Atkinson Hyperlegible"/>
                <a:cs typeface="Arial" panose="020B0604020202020204" pitchFamily="34" charset="0"/>
                <a:sym typeface="Atkinson Hyperlegible"/>
              </a:rPr>
              <a:t>Dim_date</a:t>
            </a:r>
          </a:p>
          <a:p>
            <a:pPr algn="l">
              <a:lnSpc>
                <a:spcPts val="3299"/>
              </a:lnSpc>
            </a:pPr>
            <a:r>
              <a:rPr lang="en-US" sz="3472" spc="-173" dirty="0">
                <a:solidFill>
                  <a:schemeClr val="accent1"/>
                </a:solidFill>
                <a:latin typeface="Arial" panose="020B0604020202020204" pitchFamily="34" charset="0"/>
                <a:ea typeface="Atkinson Hyperlegible"/>
                <a:cs typeface="Arial" panose="020B0604020202020204" pitchFamily="34" charset="0"/>
                <a:sym typeface="Atkinson Hyperlegible"/>
              </a:rPr>
              <a:t>Dim_customer</a:t>
            </a:r>
          </a:p>
          <a:p>
            <a:pPr algn="l">
              <a:lnSpc>
                <a:spcPts val="3299"/>
              </a:lnSpc>
            </a:pPr>
            <a:r>
              <a:rPr lang="en-US" sz="3472" spc="-173" dirty="0">
                <a:solidFill>
                  <a:schemeClr val="accent1"/>
                </a:solidFill>
                <a:latin typeface="Arial" panose="020B0604020202020204" pitchFamily="34" charset="0"/>
                <a:ea typeface="Atkinson Hyperlegible"/>
                <a:cs typeface="Arial" panose="020B0604020202020204" pitchFamily="34" charset="0"/>
                <a:sym typeface="Atkinson Hyperlegible"/>
              </a:rPr>
              <a:t>Dim_policies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36033" y="3011093"/>
            <a:ext cx="4622786" cy="50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3"/>
              </a:lnSpc>
            </a:pPr>
            <a:r>
              <a:rPr lang="en-US" sz="4000" b="1" dirty="0">
                <a:solidFill>
                  <a:srgbClr val="0F4F36"/>
                </a:solidFill>
                <a:latin typeface="+mj-lt"/>
                <a:ea typeface="Poppins"/>
                <a:cs typeface="Poppins"/>
                <a:sym typeface="Poppins"/>
              </a:rPr>
              <a:t>Dimension 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9BA94-5104-AEA3-B822-DA8D275889DA}"/>
              </a:ext>
            </a:extLst>
          </p:cNvPr>
          <p:cNvSpPr txBox="1"/>
          <p:nvPr/>
        </p:nvSpPr>
        <p:spPr>
          <a:xfrm>
            <a:off x="1336033" y="5562227"/>
            <a:ext cx="4622786" cy="50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3"/>
              </a:lnSpc>
            </a:pPr>
            <a:r>
              <a:rPr lang="en-US" sz="4000" b="1" dirty="0">
                <a:solidFill>
                  <a:srgbClr val="0F4F36"/>
                </a:solidFill>
                <a:latin typeface="+mj-lt"/>
                <a:ea typeface="Poppins"/>
                <a:cs typeface="Poppins"/>
                <a:sym typeface="Poppins"/>
              </a:rPr>
              <a:t>Fact Table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2349D042-BFFE-AEA2-E75E-DC419A1A97C0}"/>
              </a:ext>
            </a:extLst>
          </p:cNvPr>
          <p:cNvSpPr txBox="1"/>
          <p:nvPr/>
        </p:nvSpPr>
        <p:spPr>
          <a:xfrm>
            <a:off x="1336033" y="6415769"/>
            <a:ext cx="3438788" cy="865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3472" spc="-173" dirty="0">
                <a:solidFill>
                  <a:schemeClr val="accent1"/>
                </a:solidFill>
                <a:latin typeface="Arial" panose="020B0604020202020204" pitchFamily="34" charset="0"/>
                <a:ea typeface="Atkinson Hyperlegible"/>
                <a:cs typeface="Arial" panose="020B0604020202020204" pitchFamily="34" charset="0"/>
                <a:sym typeface="Atkinson Hyperlegible"/>
              </a:rPr>
              <a:t>Fact_premiums</a:t>
            </a:r>
          </a:p>
          <a:p>
            <a:pPr algn="l">
              <a:lnSpc>
                <a:spcPts val="3299"/>
              </a:lnSpc>
            </a:pPr>
            <a:r>
              <a:rPr lang="en-US" sz="3472" spc="-173" dirty="0">
                <a:solidFill>
                  <a:schemeClr val="accent1"/>
                </a:solidFill>
                <a:latin typeface="Arial" panose="020B0604020202020204" pitchFamily="34" charset="0"/>
                <a:ea typeface="Atkinson Hyperlegible"/>
                <a:cs typeface="Arial" panose="020B0604020202020204" pitchFamily="34" charset="0"/>
                <a:sym typeface="Atkinson Hyperlegible"/>
              </a:rPr>
              <a:t>Fact_settlements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76C939-53C8-9F9D-5C5E-9FB788EF9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2646906"/>
            <a:ext cx="12582290" cy="6501125"/>
          </a:xfrm>
          <a:prstGeom prst="rect">
            <a:avLst/>
          </a:prstGeom>
        </p:spPr>
      </p:pic>
      <p:sp>
        <p:nvSpPr>
          <p:cNvPr id="26" name="TextBox 18">
            <a:extLst>
              <a:ext uri="{FF2B5EF4-FFF2-40B4-BE49-F238E27FC236}">
                <a16:creationId xmlns:a16="http://schemas.microsoft.com/office/drawing/2014/main" id="{E337237C-BC66-EB36-D60D-197B1C9B5F4F}"/>
              </a:ext>
            </a:extLst>
          </p:cNvPr>
          <p:cNvSpPr txBox="1"/>
          <p:nvPr/>
        </p:nvSpPr>
        <p:spPr>
          <a:xfrm>
            <a:off x="1381897" y="9721845"/>
            <a:ext cx="6928351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800" b="1" spc="-173" dirty="0">
                <a:solidFill>
                  <a:schemeClr val="accent1"/>
                </a:solidFill>
                <a:latin typeface="Aptos" panose="020B0004020202020204" pitchFamily="34" charset="0"/>
                <a:ea typeface="Atkinson Hyperlegible"/>
                <a:cs typeface="Arial" panose="020B0604020202020204" pitchFamily="34" charset="0"/>
                <a:sym typeface="Atkinson Hyperlegible"/>
              </a:rPr>
              <a:t>Data set from Nov 2022 to Apr 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81A3CF1-C37E-D8C3-7972-C1B264E87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6700"/>
            <a:ext cx="17830800" cy="982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21032631-4951-EF9F-D641-2DE90831A559}"/>
              </a:ext>
            </a:extLst>
          </p:cNvPr>
          <p:cNvSpPr txBox="1"/>
          <p:nvPr/>
        </p:nvSpPr>
        <p:spPr>
          <a:xfrm>
            <a:off x="4876800" y="-217051"/>
            <a:ext cx="7401514" cy="116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4800" spc="-525" dirty="0">
                <a:solidFill>
                  <a:srgbClr val="0F4F36"/>
                </a:solidFill>
                <a:latin typeface="Aptos" panose="020B0004020202020204" pitchFamily="34" charset="0"/>
                <a:ea typeface="League Spartan"/>
                <a:cs typeface="League Spartan"/>
                <a:sym typeface="League Spartan"/>
              </a:rPr>
              <a:t>General   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6E71D-70EF-7351-F46A-CD67CA2D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17526000" cy="89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4F925B90-0F0E-C1B0-BA16-C5EB5EABEDD5}"/>
              </a:ext>
            </a:extLst>
          </p:cNvPr>
          <p:cNvSpPr txBox="1"/>
          <p:nvPr/>
        </p:nvSpPr>
        <p:spPr>
          <a:xfrm>
            <a:off x="4876800" y="-217051"/>
            <a:ext cx="7401514" cy="116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4800" spc="-525" dirty="0">
                <a:solidFill>
                  <a:srgbClr val="0F4F36"/>
                </a:solidFill>
                <a:latin typeface="Aptos" panose="020B0004020202020204" pitchFamily="34" charset="0"/>
                <a:ea typeface="League Spartan"/>
                <a:cs typeface="League Spartan"/>
                <a:sym typeface="League Spartan"/>
              </a:rPr>
              <a:t>Sales   Mode 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5FC89-5549-DD90-237D-00B8FCCC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52500"/>
            <a:ext cx="17297400" cy="89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8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1D6871D0-A2E1-087A-B090-E97D6D6E466A}"/>
              </a:ext>
            </a:extLst>
          </p:cNvPr>
          <p:cNvSpPr txBox="1"/>
          <p:nvPr/>
        </p:nvSpPr>
        <p:spPr>
          <a:xfrm>
            <a:off x="4876800" y="-217051"/>
            <a:ext cx="7401514" cy="116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4800" spc="-525" dirty="0">
                <a:solidFill>
                  <a:srgbClr val="0F4F36"/>
                </a:solidFill>
                <a:latin typeface="Aptos" panose="020B0004020202020204" pitchFamily="34" charset="0"/>
                <a:ea typeface="League Spartan"/>
                <a:cs typeface="League Spartan"/>
                <a:sym typeface="League Spartan"/>
              </a:rPr>
              <a:t>Age   Group  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A5724-40E5-ECF4-17A3-ADDA840B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17602199" cy="91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8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441</Words>
  <Application>Microsoft Office PowerPoint</Application>
  <PresentationFormat>Custom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League Spartan</vt:lpstr>
      <vt:lpstr>Source Sans Pro</vt:lpstr>
      <vt:lpstr>Poppins</vt:lpstr>
      <vt:lpstr>Calibri</vt:lpstr>
      <vt:lpstr>Wingdings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Kanchan Sinha</cp:lastModifiedBy>
  <cp:revision>10</cp:revision>
  <dcterms:created xsi:type="dcterms:W3CDTF">2006-08-16T00:00:00Z</dcterms:created>
  <dcterms:modified xsi:type="dcterms:W3CDTF">2025-04-18T19:09:10Z</dcterms:modified>
  <dc:identifier>DAGksXgA5tQ</dc:identifier>
</cp:coreProperties>
</file>