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0" r:id="rId1"/>
  </p:sldMasterIdLst>
  <p:notesMasterIdLst>
    <p:notesMasterId r:id="rId24"/>
  </p:notesMasterIdLst>
  <p:sldIdLst>
    <p:sldId id="256" r:id="rId2"/>
    <p:sldId id="257" r:id="rId3"/>
    <p:sldId id="258" r:id="rId4"/>
    <p:sldId id="260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63" r:id="rId16"/>
    <p:sldId id="279" r:id="rId17"/>
    <p:sldId id="280" r:id="rId18"/>
    <p:sldId id="282" r:id="rId19"/>
    <p:sldId id="265" r:id="rId20"/>
    <p:sldId id="271" r:id="rId21"/>
    <p:sldId id="283" r:id="rId22"/>
    <p:sldId id="267" r:id="rId23"/>
  </p:sldIdLst>
  <p:sldSz cx="9144000" cy="5143500" type="screen16x9"/>
  <p:notesSz cx="6858000" cy="9144000"/>
  <p:embeddedFontLst>
    <p:embeddedFont>
      <p:font typeface="Gowun Batang" panose="020B0604020202020204" charset="-127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8e634e9013_0_1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8e634e9013_0_1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DF2747D1-6B7F-ECEB-ED9F-CFB068481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3282957B-99BF-D48A-03E8-80F19A4FE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3B4F0B43-A607-6D4A-4805-18317D2F6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7449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A94D470C-A446-E04E-D2D2-5E36FD9F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9868AC30-F751-364E-7DDE-C148D5A82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2914300E-2D60-F7C5-9A75-135694E202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7448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35AF8344-EF51-98B7-A9B9-D6D6F501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5706E792-69E4-E635-4263-CE2F7ABDF6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9F608A02-0710-8AE5-B7CF-B98C195600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1454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D94D7168-8757-FA3C-0F31-14A812C5A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A7A6FC3C-C888-5142-84E6-2979870C6A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BA7BD1F4-5DD5-AF6C-91E2-A0E30FBDF2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6944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7B3A0F60-333B-D4FC-8BBB-2CF2C2C4C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79953446-16CA-14E7-FBE3-5E25594458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0F6343D6-0DC4-8A1F-70EA-12536FA18C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2963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8e634e9013_0_20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8e634e9013_0_20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>
          <a:extLst>
            <a:ext uri="{FF2B5EF4-FFF2-40B4-BE49-F238E27FC236}">
              <a16:creationId xmlns:a16="http://schemas.microsoft.com/office/drawing/2014/main" id="{82686062-E389-DB45-F3BB-AE3BCD79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8e634e9013_0_2035:notes">
            <a:extLst>
              <a:ext uri="{FF2B5EF4-FFF2-40B4-BE49-F238E27FC236}">
                <a16:creationId xmlns:a16="http://schemas.microsoft.com/office/drawing/2014/main" id="{A66FFFFC-15AB-F3C0-9BA5-C5B8CC4E1C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8e634e9013_0_2035:notes">
            <a:extLst>
              <a:ext uri="{FF2B5EF4-FFF2-40B4-BE49-F238E27FC236}">
                <a16:creationId xmlns:a16="http://schemas.microsoft.com/office/drawing/2014/main" id="{0E79CF3A-8BE2-2D35-2053-6C9CE2C25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68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837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F7164-365A-D798-8DFA-52A0A6732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F832A7-27C4-7723-FC9B-CF08D71751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0B9133-7DB7-8835-4CB1-B70F4BB63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4838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8e634e9013_0_1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8e634e9013_0_1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8e634e9013_0_19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8e634e9013_0_19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>
          <a:extLst>
            <a:ext uri="{FF2B5EF4-FFF2-40B4-BE49-F238E27FC236}">
              <a16:creationId xmlns:a16="http://schemas.microsoft.com/office/drawing/2014/main" id="{BE6BB629-988D-EB48-E9F5-2F63349B2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8e634e9013_0_1956:notes">
            <a:extLst>
              <a:ext uri="{FF2B5EF4-FFF2-40B4-BE49-F238E27FC236}">
                <a16:creationId xmlns:a16="http://schemas.microsoft.com/office/drawing/2014/main" id="{2F7F05C6-191A-F5C1-E163-FC1EC3D026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8e634e9013_0_1956:notes">
            <a:extLst>
              <a:ext uri="{FF2B5EF4-FFF2-40B4-BE49-F238E27FC236}">
                <a16:creationId xmlns:a16="http://schemas.microsoft.com/office/drawing/2014/main" id="{3F9DE48B-0B79-9264-57F4-20E579AD63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60577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>
          <a:extLst>
            <a:ext uri="{FF2B5EF4-FFF2-40B4-BE49-F238E27FC236}">
              <a16:creationId xmlns:a16="http://schemas.microsoft.com/office/drawing/2014/main" id="{B962F7BF-D1CA-976A-FCBD-77BB0014B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8e634e9013_0_1956:notes">
            <a:extLst>
              <a:ext uri="{FF2B5EF4-FFF2-40B4-BE49-F238E27FC236}">
                <a16:creationId xmlns:a16="http://schemas.microsoft.com/office/drawing/2014/main" id="{6533B6B1-EC1B-0275-6E6D-ABAED0A07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8e634e9013_0_1956:notes">
            <a:extLst>
              <a:ext uri="{FF2B5EF4-FFF2-40B4-BE49-F238E27FC236}">
                <a16:creationId xmlns:a16="http://schemas.microsoft.com/office/drawing/2014/main" id="{836A3252-C325-6FC3-CDA8-AF869F62B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91485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8e634e9013_0_1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8e634e9013_0_1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38e634e9013_0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38e634e9013_0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962BF84E-B2DA-1886-3C5C-FD89F9E53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8870B2E5-7236-C789-A6C4-02F56D7BB9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DC07C027-DEFF-7756-B1E2-B5278AF475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44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833B4CBA-C379-079E-77D1-C0162B17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6B20F081-33B7-C250-10FB-31A8D55497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D8907C58-3FFD-1F33-546C-86A6DC4464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677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2A1456E0-217F-5C07-ECA7-0D49CAD1B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D137A81A-7220-A6DB-87A4-9CD594C11A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ECE8C284-E447-75FE-183D-2D07E29495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04461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088E402A-687B-50F5-B0D9-3D329724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E5D8F2F1-18BB-0718-1298-48766BF0CD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21421FA3-5E58-C566-E1B8-766703A220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53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>
          <a:extLst>
            <a:ext uri="{FF2B5EF4-FFF2-40B4-BE49-F238E27FC236}">
              <a16:creationId xmlns:a16="http://schemas.microsoft.com/office/drawing/2014/main" id="{6D330FB4-2B7A-EAA5-CFB8-827FAECD3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8e634e9013_0_2003:notes">
            <a:extLst>
              <a:ext uri="{FF2B5EF4-FFF2-40B4-BE49-F238E27FC236}">
                <a16:creationId xmlns:a16="http://schemas.microsoft.com/office/drawing/2014/main" id="{A012C05F-E05B-3AB4-7D4C-C8AFC84D7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8e634e9013_0_2003:notes">
            <a:extLst>
              <a:ext uri="{FF2B5EF4-FFF2-40B4-BE49-F238E27FC236}">
                <a16:creationId xmlns:a16="http://schemas.microsoft.com/office/drawing/2014/main" id="{A5B3361F-6DAF-92E8-85D0-A17B904C78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5779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header and footer" type="title">
  <p:cSld name="TITL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>
            <a:spLocks noGrp="1"/>
          </p:cNvSpPr>
          <p:nvPr>
            <p:ph type="body" idx="1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46"/>
          <p:cNvSpPr txBox="1">
            <a:spLocks noGrp="1"/>
          </p:cNvSpPr>
          <p:nvPr>
            <p:ph type="body" idx="2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4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4" name="Google Shape;304;p46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46"/>
          <p:cNvSpPr txBox="1">
            <a:spLocks noGrp="1"/>
          </p:cNvSpPr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306" name="Google Shape;306;p46"/>
          <p:cNvSpPr txBox="1">
            <a:spLocks noGrp="1"/>
          </p:cNvSpPr>
          <p:nvPr>
            <p:ph type="body" idx="4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46"/>
          <p:cNvSpPr txBox="1">
            <a:spLocks noGrp="1"/>
          </p:cNvSpPr>
          <p:nvPr>
            <p:ph type="body" idx="5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46"/>
          <p:cNvSpPr txBox="1">
            <a:spLocks noGrp="1"/>
          </p:cNvSpPr>
          <p:nvPr>
            <p:ph type="body" idx="6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9" name="Google Shape;309;p46"/>
          <p:cNvSpPr txBox="1">
            <a:spLocks noGrp="1"/>
          </p:cNvSpPr>
          <p:nvPr>
            <p:ph type="body" idx="7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310" name="Google Shape;310;p4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ITLE_AND_TWO_COLUMNS_1_1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55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55"/>
          <p:cNvSpPr txBox="1">
            <a:spLocks noGrp="1"/>
          </p:cNvSpPr>
          <p:nvPr>
            <p:ph type="body" idx="1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55"/>
          <p:cNvSpPr txBox="1">
            <a:spLocks noGrp="1"/>
          </p:cNvSpPr>
          <p:nvPr>
            <p:ph type="subTitle" idx="2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cxnSp>
        <p:nvCxnSpPr>
          <p:cNvPr id="379" name="Google Shape;379;p55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380;p55"/>
          <p:cNvSpPr txBox="1">
            <a:spLocks noGrp="1"/>
          </p:cNvSpPr>
          <p:nvPr>
            <p:ph type="body" idx="3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81" name="Google Shape;381;p55"/>
          <p:cNvSpPr txBox="1">
            <a:spLocks noGrp="1"/>
          </p:cNvSpPr>
          <p:nvPr>
            <p:ph type="subTitle" idx="4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ody text">
  <p:cSld name="CUSTOM_3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6"/>
          <p:cNvSpPr txBox="1">
            <a:spLocks noGrp="1"/>
          </p:cNvSpPr>
          <p:nvPr>
            <p:ph type="body" idx="1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84" name="Google Shape;384;p5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5" name="Google Shape;385;p56"/>
          <p:cNvSpPr txBox="1">
            <a:spLocks noGrp="1"/>
          </p:cNvSpPr>
          <p:nvPr>
            <p:ph type="body" idx="2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86" name="Google Shape;386;p56"/>
          <p:cNvSpPr txBox="1">
            <a:spLocks noGrp="1"/>
          </p:cNvSpPr>
          <p:nvPr>
            <p:ph type="body" idx="3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87" name="Google Shape;387;p56"/>
          <p:cNvSpPr txBox="1">
            <a:spLocks noGrp="1"/>
          </p:cNvSpPr>
          <p:nvPr>
            <p:ph type="body" idx="4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388" name="Google Shape;388;p5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type="titleOnly">
  <p:cSld name="TITLE_ONLY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1" name="Google Shape;391;p57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3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57"/>
          <p:cNvSpPr txBox="1">
            <a:spLocks noGrp="1"/>
          </p:cNvSpPr>
          <p:nvPr>
            <p:ph type="body" idx="1"/>
          </p:nvPr>
        </p:nvSpPr>
        <p:spPr>
          <a:xfrm>
            <a:off x="228600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93" name="Google Shape;393;p57"/>
          <p:cNvSpPr txBox="1">
            <a:spLocks noGrp="1"/>
          </p:cNvSpPr>
          <p:nvPr>
            <p:ph type="body" idx="2"/>
          </p:nvPr>
        </p:nvSpPr>
        <p:spPr>
          <a:xfrm>
            <a:off x="2400300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94" name="Google Shape;394;p57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95" name="Google Shape;395;p57"/>
          <p:cNvSpPr txBox="1">
            <a:spLocks noGrp="1"/>
          </p:cNvSpPr>
          <p:nvPr>
            <p:ph type="body" idx="4"/>
          </p:nvPr>
        </p:nvSpPr>
        <p:spPr>
          <a:xfrm>
            <a:off x="6743700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96" name="Google Shape;396;p57"/>
          <p:cNvSpPr txBox="1">
            <a:spLocks noGrp="1"/>
          </p:cNvSpPr>
          <p:nvPr>
            <p:ph type="body" idx="5"/>
          </p:nvPr>
        </p:nvSpPr>
        <p:spPr>
          <a:xfrm>
            <a:off x="4572000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397" name="Google Shape;397;p5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 text">
  <p:cSld name="TITLE_ONLY_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8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0" name="Google Shape;400;p58"/>
          <p:cNvSpPr txBox="1">
            <a:spLocks noGrp="1"/>
          </p:cNvSpPr>
          <p:nvPr>
            <p:ph type="body" idx="1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01" name="Google Shape;401;p58"/>
          <p:cNvSpPr txBox="1">
            <a:spLocks noGrp="1"/>
          </p:cNvSpPr>
          <p:nvPr>
            <p:ph type="body" idx="2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02" name="Google Shape;402;p58"/>
          <p:cNvSpPr txBox="1">
            <a:spLocks noGrp="1"/>
          </p:cNvSpPr>
          <p:nvPr>
            <p:ph type="body" idx="3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03" name="Google Shape;403;p58"/>
          <p:cNvSpPr txBox="1">
            <a:spLocks noGrp="1"/>
          </p:cNvSpPr>
          <p:nvPr>
            <p:ph type="body" idx="4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04" name="Google Shape;404;p58"/>
          <p:cNvSpPr txBox="1">
            <a:spLocks noGrp="1"/>
          </p:cNvSpPr>
          <p:nvPr>
            <p:ph type="subTitle" idx="5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58"/>
          <p:cNvSpPr txBox="1">
            <a:spLocks noGrp="1"/>
          </p:cNvSpPr>
          <p:nvPr>
            <p:ph type="subTitle" idx="6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58"/>
          <p:cNvSpPr txBox="1">
            <a:spLocks noGrp="1"/>
          </p:cNvSpPr>
          <p:nvPr>
            <p:ph type="subTitle" idx="7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58"/>
          <p:cNvSpPr txBox="1">
            <a:spLocks noGrp="1"/>
          </p:cNvSpPr>
          <p:nvPr>
            <p:ph type="subTitle" idx="8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8" name="Google Shape;408;p58"/>
          <p:cNvSpPr txBox="1">
            <a:spLocks noGrp="1"/>
          </p:cNvSpPr>
          <p:nvPr>
            <p:ph type="body" idx="9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409" name="Google Shape;409;p58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ONLY_1_1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9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59"/>
          <p:cNvSpPr txBox="1">
            <a:spLocks noGrp="1"/>
          </p:cNvSpPr>
          <p:nvPr>
            <p:ph type="subTitle" idx="1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59"/>
          <p:cNvSpPr txBox="1">
            <a:spLocks noGrp="1"/>
          </p:cNvSpPr>
          <p:nvPr>
            <p:ph type="subTitle" idx="2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59"/>
          <p:cNvSpPr txBox="1">
            <a:spLocks noGrp="1"/>
          </p:cNvSpPr>
          <p:nvPr>
            <p:ph type="subTitle" idx="3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5" name="Google Shape;415;p59"/>
          <p:cNvSpPr txBox="1">
            <a:spLocks noGrp="1"/>
          </p:cNvSpPr>
          <p:nvPr>
            <p:ph type="subTitle" idx="4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416" name="Google Shape;416;p59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7" name="Google Shape;417;p59"/>
          <p:cNvSpPr txBox="1">
            <a:spLocks noGrp="1"/>
          </p:cNvSpPr>
          <p:nvPr>
            <p:ph type="subTitle" idx="5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8" name="Google Shape;418;p59"/>
          <p:cNvSpPr txBox="1">
            <a:spLocks noGrp="1"/>
          </p:cNvSpPr>
          <p:nvPr>
            <p:ph type="subTitle" idx="6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59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V">
  <p:cSld name="CUSTOM_5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>
            <a:spLocks noGrp="1"/>
          </p:cNvSpPr>
          <p:nvPr>
            <p:ph type="body" idx="1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22" name="Google Shape;422;p60"/>
          <p:cNvSpPr txBox="1">
            <a:spLocks noGrp="1"/>
          </p:cNvSpPr>
          <p:nvPr>
            <p:ph type="body" idx="2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23" name="Google Shape;423;p6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60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25" name="Google Shape;425;p60"/>
          <p:cNvSpPr txBox="1">
            <a:spLocks noGrp="1"/>
          </p:cNvSpPr>
          <p:nvPr>
            <p:ph type="body" idx="3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26" name="Google Shape;426;p60"/>
          <p:cNvSpPr txBox="1">
            <a:spLocks noGrp="1"/>
          </p:cNvSpPr>
          <p:nvPr>
            <p:ph type="body" idx="4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27" name="Google Shape;427;p60"/>
          <p:cNvSpPr txBox="1">
            <a:spLocks noGrp="1"/>
          </p:cNvSpPr>
          <p:nvPr>
            <p:ph type="subTitle" idx="5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60"/>
          <p:cNvSpPr txBox="1">
            <a:spLocks noGrp="1"/>
          </p:cNvSpPr>
          <p:nvPr>
            <p:ph type="subTitle" idx="6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60"/>
          <p:cNvSpPr txBox="1">
            <a:spLocks noGrp="1"/>
          </p:cNvSpPr>
          <p:nvPr>
            <p:ph type="body" idx="7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430" name="Google Shape;430;p60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with footer">
  <p:cSld name="CUSTOM">
    <p:bg>
      <p:bgPr>
        <a:solidFill>
          <a:schemeClr val="dk1"/>
        </a:solidFill>
        <a:effectLst/>
      </p:bgPr>
    </p:bg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>
            <a:spLocks noGrp="1"/>
          </p:cNvSpPr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6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61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435" name="Google Shape;435;p6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main point">
  <p:cSld name="CUSTOM_10">
    <p:bg>
      <p:bgPr>
        <a:solidFill>
          <a:schemeClr val="dk1"/>
        </a:solidFill>
        <a:effectLst/>
      </p:bgPr>
    </p:bg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2"/>
          <p:cNvSpPr txBox="1">
            <a:spLocks noGrp="1"/>
          </p:cNvSpPr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8" name="Google Shape;438;p62"/>
          <p:cNvSpPr txBox="1">
            <a:spLocks noGrp="1"/>
          </p:cNvSpPr>
          <p:nvPr>
            <p:ph type="title" idx="2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62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0" name="Google Shape;440;p62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6">
    <p:bg>
      <p:bgPr>
        <a:solidFill>
          <a:schemeClr val="dk1"/>
        </a:solidFill>
        <a:effectLst/>
      </p:bgPr>
    </p:bg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"/>
          <p:cNvSpPr txBox="1">
            <a:spLocks noGrp="1"/>
          </p:cNvSpPr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3" name="Google Shape;443;p63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63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445" name="Google Shape;445;p63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63"/>
          <p:cNvCxnSpPr/>
          <p:nvPr/>
        </p:nvCxnSpPr>
        <p:spPr>
          <a:xfrm rot="10800000" flipH="1">
            <a:off x="225750" y="12123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7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5" name="Google Shape;455;p65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65"/>
          <p:cNvSpPr txBox="1">
            <a:spLocks noGrp="1"/>
          </p:cNvSpPr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65"/>
          <p:cNvSpPr>
            <a:spLocks noGrp="1"/>
          </p:cNvSpPr>
          <p:nvPr>
            <p:ph type="pic" idx="2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58" name="Google Shape;458;p65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7"/>
          <p:cNvSpPr txBox="1">
            <a:spLocks noGrp="1"/>
          </p:cNvSpPr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cxnSp>
        <p:nvCxnSpPr>
          <p:cNvPr id="314" name="Google Shape;314;p4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5" name="Google Shape;315;p47"/>
          <p:cNvSpPr txBox="1">
            <a:spLocks noGrp="1"/>
          </p:cNvSpPr>
          <p:nvPr>
            <p:ph type="subTitle" idx="1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8"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1" name="Google Shape;461;p66"/>
          <p:cNvSpPr txBox="1">
            <a:spLocks noGrp="1"/>
          </p:cNvSpPr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66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463" name="Google Shape;463;p6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8_1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6" name="Google Shape;466;p6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7" name="Google Shape;467;p67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8_1_1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8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70" name="Google Shape;470;p68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1" name="Google Shape;471;p68"/>
          <p:cNvSpPr txBox="1">
            <a:spLocks noGrp="1"/>
          </p:cNvSpPr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with footer">
  <p:cSld name="ONE_COLUMN_TEXT"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69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4" name="Google Shape;474;p69"/>
          <p:cNvSpPr txBox="1">
            <a:spLocks noGrp="1"/>
          </p:cNvSpPr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75" name="Google Shape;475;p69"/>
          <p:cNvSpPr txBox="1">
            <a:spLocks noGrp="1"/>
          </p:cNvSpPr>
          <p:nvPr>
            <p:ph type="subTitle" idx="1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69"/>
          <p:cNvSpPr txBox="1">
            <a:spLocks noGrp="1"/>
          </p:cNvSpPr>
          <p:nvPr>
            <p:ph type="body" idx="2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477" name="Google Shape;477;p69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ONE_COLUMN_TEXT_2"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7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0" name="Google Shape;480;p70"/>
          <p:cNvSpPr txBox="1">
            <a:spLocks noGrp="1"/>
          </p:cNvSpPr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81" name="Google Shape;481;p70"/>
          <p:cNvSpPr txBox="1">
            <a:spLocks noGrp="1"/>
          </p:cNvSpPr>
          <p:nvPr>
            <p:ph type="subTitle" idx="1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482" name="Google Shape;482;p70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ONE_COLUMN_TEXT_1"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7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71"/>
          <p:cNvSpPr txBox="1">
            <a:spLocks noGrp="1"/>
          </p:cNvSpPr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86" name="Google Shape;486;p71"/>
          <p:cNvSpPr txBox="1">
            <a:spLocks noGrp="1"/>
          </p:cNvSpPr>
          <p:nvPr>
            <p:ph type="subTitle" idx="1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87" name="Google Shape;487;p71"/>
          <p:cNvSpPr txBox="1">
            <a:spLocks noGrp="1"/>
          </p:cNvSpPr>
          <p:nvPr>
            <p:ph type="subTitle" idx="2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>
            <a:endParaRPr/>
          </a:p>
        </p:txBody>
      </p:sp>
      <p:sp>
        <p:nvSpPr>
          <p:cNvPr id="488" name="Google Shape;488;p71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489" name="Google Shape;489;p7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with footer">
  <p:cSld name="CUSTOM_4"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72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72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493" name="Google Shape;493;p72"/>
          <p:cNvSpPr txBox="1">
            <a:spLocks noGrp="1"/>
          </p:cNvSpPr>
          <p:nvPr>
            <p:ph type="body" idx="1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94" name="Google Shape;494;p72"/>
          <p:cNvSpPr txBox="1">
            <a:spLocks noGrp="1"/>
          </p:cNvSpPr>
          <p:nvPr>
            <p:ph type="body" idx="2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95" name="Google Shape;495;p72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496" name="Google Shape;496;p72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4_1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73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73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00" name="Google Shape;500;p73"/>
          <p:cNvSpPr txBox="1">
            <a:spLocks noGrp="1"/>
          </p:cNvSpPr>
          <p:nvPr>
            <p:ph type="body" idx="1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01" name="Google Shape;501;p73"/>
          <p:cNvSpPr txBox="1">
            <a:spLocks noGrp="1"/>
          </p:cNvSpPr>
          <p:nvPr>
            <p:ph type="body" idx="2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02" name="Google Shape;502;p73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 boards">
  <p:cSld name="CUSTOM_1"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4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5" name="Google Shape;505;p74"/>
          <p:cNvSpPr txBox="1">
            <a:spLocks noGrp="1"/>
          </p:cNvSpPr>
          <p:nvPr>
            <p:ph type="subTitle" idx="1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74"/>
          <p:cNvSpPr>
            <a:spLocks noGrp="1"/>
          </p:cNvSpPr>
          <p:nvPr>
            <p:ph type="pic" idx="2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74"/>
          <p:cNvSpPr>
            <a:spLocks noGrp="1"/>
          </p:cNvSpPr>
          <p:nvPr>
            <p:ph type="pic" idx="3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74"/>
          <p:cNvSpPr>
            <a:spLocks noGrp="1"/>
          </p:cNvSpPr>
          <p:nvPr>
            <p:ph type="pic" idx="4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509" name="Google Shape;509;p74"/>
          <p:cNvSpPr>
            <a:spLocks noGrp="1"/>
          </p:cNvSpPr>
          <p:nvPr>
            <p:ph type="pic" idx="5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510" name="Google Shape;510;p74"/>
          <p:cNvSpPr txBox="1">
            <a:spLocks noGrp="1"/>
          </p:cNvSpPr>
          <p:nvPr>
            <p:ph type="body" idx="6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11" name="Google Shape;511;p74"/>
          <p:cNvSpPr txBox="1">
            <a:spLocks noGrp="1"/>
          </p:cNvSpPr>
          <p:nvPr>
            <p:ph type="body" idx="7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12" name="Google Shape;512;p74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 boards">
  <p:cSld name="CUSTOM_1_1"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75"/>
          <p:cNvSpPr txBox="1">
            <a:spLocks noGrp="1"/>
          </p:cNvSpPr>
          <p:nvPr>
            <p:ph type="subTitle" idx="1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6" name="Google Shape;516;p75"/>
          <p:cNvSpPr>
            <a:spLocks noGrp="1"/>
          </p:cNvSpPr>
          <p:nvPr>
            <p:ph type="pic" idx="2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517" name="Google Shape;517;p75"/>
          <p:cNvSpPr>
            <a:spLocks noGrp="1"/>
          </p:cNvSpPr>
          <p:nvPr>
            <p:ph type="pic" idx="3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518" name="Google Shape;518;p75"/>
          <p:cNvSpPr>
            <a:spLocks noGrp="1"/>
          </p:cNvSpPr>
          <p:nvPr>
            <p:ph type="pic" idx="4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519" name="Google Shape;519;p75"/>
          <p:cNvSpPr txBox="1">
            <a:spLocks noGrp="1"/>
          </p:cNvSpPr>
          <p:nvPr>
            <p:ph type="body" idx="5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20" name="Google Shape;520;p75"/>
          <p:cNvSpPr txBox="1">
            <a:spLocks noGrp="1"/>
          </p:cNvSpPr>
          <p:nvPr>
            <p:ph type="body" idx="6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21" name="Google Shape;521;p75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1_1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>
            <a:spLocks noGrp="1"/>
          </p:cNvSpPr>
          <p:nvPr>
            <p:ph type="body" idx="1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18" name="Google Shape;318;p48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8"/>
          <p:cNvSpPr txBox="1">
            <a:spLocks noGrp="1"/>
          </p:cNvSpPr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cxnSp>
        <p:nvCxnSpPr>
          <p:cNvPr id="320" name="Google Shape;320;p48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 boards">
  <p:cSld name="CUSTOM_1_1_1"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76"/>
          <p:cNvSpPr txBox="1">
            <a:spLocks noGrp="1"/>
          </p:cNvSpPr>
          <p:nvPr>
            <p:ph type="subTitle" idx="1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76"/>
          <p:cNvSpPr>
            <a:spLocks noGrp="1"/>
          </p:cNvSpPr>
          <p:nvPr>
            <p:ph type="pic" idx="2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526" name="Google Shape;526;p76"/>
          <p:cNvSpPr>
            <a:spLocks noGrp="1"/>
          </p:cNvSpPr>
          <p:nvPr>
            <p:ph type="pic" idx="3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527" name="Google Shape;527;p76"/>
          <p:cNvSpPr txBox="1">
            <a:spLocks noGrp="1"/>
          </p:cNvSpPr>
          <p:nvPr>
            <p:ph type="body" idx="4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28" name="Google Shape;528;p76"/>
          <p:cNvSpPr txBox="1">
            <a:spLocks noGrp="1"/>
          </p:cNvSpPr>
          <p:nvPr>
            <p:ph type="body" idx="5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29" name="Google Shape;529;p7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 boards vertical">
  <p:cSld name="CUSTOM_1_1_1_1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7"/>
          <p:cNvSpPr>
            <a:spLocks noGrp="1"/>
          </p:cNvSpPr>
          <p:nvPr>
            <p:ph type="pic" idx="2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532" name="Google Shape;532;p77"/>
          <p:cNvSpPr>
            <a:spLocks noGrp="1"/>
          </p:cNvSpPr>
          <p:nvPr>
            <p:ph type="pic" idx="3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533" name="Google Shape;533;p7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p77"/>
          <p:cNvSpPr txBox="1">
            <a:spLocks noGrp="1"/>
          </p:cNvSpPr>
          <p:nvPr>
            <p:ph type="subTitle" idx="1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77"/>
          <p:cNvSpPr txBox="1">
            <a:spLocks noGrp="1"/>
          </p:cNvSpPr>
          <p:nvPr>
            <p:ph type="body" idx="4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36" name="Google Shape;536;p77"/>
          <p:cNvSpPr txBox="1">
            <a:spLocks noGrp="1"/>
          </p:cNvSpPr>
          <p:nvPr>
            <p:ph type="body" idx="5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37" name="Google Shape;537;p7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0" name="Google Shape;540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andscape image board">
  <p:cSld name="CUSTOM_1_1_1_1_1_1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80"/>
          <p:cNvSpPr>
            <a:spLocks noGrp="1"/>
          </p:cNvSpPr>
          <p:nvPr>
            <p:ph type="pic" idx="2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8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1" name="Google Shape;551;p80"/>
          <p:cNvSpPr txBox="1">
            <a:spLocks noGrp="1"/>
          </p:cNvSpPr>
          <p:nvPr>
            <p:ph type="subTitle" idx="1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52" name="Google Shape;552;p8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53" name="Google Shape;553;p80"/>
          <p:cNvSpPr txBox="1">
            <a:spLocks noGrp="1"/>
          </p:cNvSpPr>
          <p:nvPr>
            <p:ph type="body" idx="4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54" name="Google Shape;554;p80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, body and image">
  <p:cSld name="CUSTOM_1_1_1_1_1_1_2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81"/>
          <p:cNvSpPr>
            <a:spLocks noGrp="1"/>
          </p:cNvSpPr>
          <p:nvPr>
            <p:ph type="pic" idx="2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557" name="Google Shape;557;p8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8" name="Google Shape;558;p81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59" name="Google Shape;559;p81"/>
          <p:cNvSpPr txBox="1">
            <a:spLocks noGrp="1"/>
          </p:cNvSpPr>
          <p:nvPr>
            <p:ph type="body" idx="3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60" name="Google Shape;560;p8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1" name="Google Shape;561;p81"/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_1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8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4" name="Google Shape;564;p8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5" name="Google Shape;565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8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69" name="Google Shape;569;p8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0" name="Google Shape;570;p8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_2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4" name="Google Shape;574;p8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75" name="Google Shape;575;p84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576" name="Google Shape;576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1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8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9" name="Google Shape;579;p85"/>
          <p:cNvSpPr>
            <a:spLocks noGrp="1"/>
          </p:cNvSpPr>
          <p:nvPr>
            <p:ph type="pic" idx="2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580" name="Google Shape;580;p85"/>
          <p:cNvSpPr>
            <a:spLocks noGrp="1"/>
          </p:cNvSpPr>
          <p:nvPr>
            <p:ph type="pic" idx="3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581" name="Google Shape;581;p85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2" name="Google Shape;582;p85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3" name="Google Shape;583;p85"/>
          <p:cNvSpPr txBox="1">
            <a:spLocks noGrp="1"/>
          </p:cNvSpPr>
          <p:nvPr>
            <p:ph type="body" idx="1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84" name="Google Shape;584;p85"/>
          <p:cNvSpPr txBox="1">
            <a:spLocks noGrp="1"/>
          </p:cNvSpPr>
          <p:nvPr>
            <p:ph type="subTitle" idx="4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585" name="Google Shape;585;p85"/>
          <p:cNvSpPr txBox="1">
            <a:spLocks noGrp="1"/>
          </p:cNvSpPr>
          <p:nvPr>
            <p:ph type="body" idx="5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86" name="Google Shape;586;p85"/>
          <p:cNvSpPr txBox="1">
            <a:spLocks noGrp="1"/>
          </p:cNvSpPr>
          <p:nvPr>
            <p:ph type="subTitle" idx="6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1_1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8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89" name="Google Shape;589;p8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0" name="Google Shape;590;p86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86"/>
          <p:cNvSpPr>
            <a:spLocks noGrp="1"/>
          </p:cNvSpPr>
          <p:nvPr>
            <p:ph type="pic" idx="2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592" name="Google Shape;592;p86"/>
          <p:cNvSpPr>
            <a:spLocks noGrp="1"/>
          </p:cNvSpPr>
          <p:nvPr>
            <p:ph type="pic" idx="3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593" name="Google Shape;593;p86"/>
          <p:cNvSpPr>
            <a:spLocks noGrp="1"/>
          </p:cNvSpPr>
          <p:nvPr>
            <p:ph type="pic" idx="4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594" name="Google Shape;594;p86"/>
          <p:cNvSpPr txBox="1">
            <a:spLocks noGrp="1"/>
          </p:cNvSpPr>
          <p:nvPr>
            <p:ph type="body" idx="1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95" name="Google Shape;595;p86"/>
          <p:cNvSpPr txBox="1">
            <a:spLocks noGrp="1"/>
          </p:cNvSpPr>
          <p:nvPr>
            <p:ph type="subTitle" idx="5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596" name="Google Shape;596;p86"/>
          <p:cNvSpPr txBox="1">
            <a:spLocks noGrp="1"/>
          </p:cNvSpPr>
          <p:nvPr>
            <p:ph type="body" idx="6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97" name="Google Shape;597;p86"/>
          <p:cNvSpPr txBox="1">
            <a:spLocks noGrp="1"/>
          </p:cNvSpPr>
          <p:nvPr>
            <p:ph type="subTitle" idx="7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598" name="Google Shape;598;p86"/>
          <p:cNvSpPr txBox="1">
            <a:spLocks noGrp="1"/>
          </p:cNvSpPr>
          <p:nvPr>
            <p:ph type="body" idx="8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99" name="Google Shape;599;p86"/>
          <p:cNvSpPr txBox="1">
            <a:spLocks noGrp="1"/>
          </p:cNvSpPr>
          <p:nvPr>
            <p:ph type="subTitle" idx="9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x" type="secHead">
  <p:cSld name="SECTION_HEADER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9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3" name="Google Shape;323;p49"/>
          <p:cNvSpPr txBox="1">
            <a:spLocks noGrp="1"/>
          </p:cNvSpPr>
          <p:nvPr>
            <p:ph type="subTitle" idx="1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24" name="Google Shape;324;p49"/>
          <p:cNvSpPr txBox="1">
            <a:spLocks noGrp="1"/>
          </p:cNvSpPr>
          <p:nvPr>
            <p:ph type="body" idx="2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325" name="Google Shape;325;p49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49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 with footer">
  <p:cSld name="CUSTOM_1_1_1_1_1_1_1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7"/>
          <p:cNvSpPr>
            <a:spLocks noGrp="1"/>
          </p:cNvSpPr>
          <p:nvPr>
            <p:ph type="pic" idx="2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602" name="Google Shape;602;p8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3" name="Google Shape;603;p87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604" name="Google Shape;604;p8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1_1_1_1_1_1_1_1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88"/>
          <p:cNvSpPr>
            <a:spLocks noGrp="1"/>
          </p:cNvSpPr>
          <p:nvPr>
            <p:ph type="pic" idx="2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607" name="Google Shape;607;p88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08" name="Google Shape;608;p88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1_1_1_1_1_1_1_1_1"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9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11" name="Google Shape;611;p89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2" name="Google Shape;612;p89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3" name="Google Shape;613;p89"/>
          <p:cNvSpPr>
            <a:spLocks noGrp="1"/>
          </p:cNvSpPr>
          <p:nvPr>
            <p:ph type="pic" idx="2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614" name="Google Shape;614;p89"/>
          <p:cNvSpPr>
            <a:spLocks noGrp="1"/>
          </p:cNvSpPr>
          <p:nvPr>
            <p:ph type="pic" idx="3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615" name="Google Shape;615;p89"/>
          <p:cNvSpPr>
            <a:spLocks noGrp="1"/>
          </p:cNvSpPr>
          <p:nvPr>
            <p:ph type="pic" idx="4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616" name="Google Shape;616;p89"/>
          <p:cNvSpPr>
            <a:spLocks noGrp="1"/>
          </p:cNvSpPr>
          <p:nvPr>
            <p:ph type="pic" idx="5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617" name="Google Shape;617;p89"/>
          <p:cNvSpPr>
            <a:spLocks noGrp="1"/>
          </p:cNvSpPr>
          <p:nvPr>
            <p:ph type="pic" idx="6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618" name="Google Shape;618;p89"/>
          <p:cNvSpPr>
            <a:spLocks noGrp="1"/>
          </p:cNvSpPr>
          <p:nvPr>
            <p:ph type="pic" idx="7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619" name="Google Shape;619;p89"/>
          <p:cNvSpPr>
            <a:spLocks noGrp="1"/>
          </p:cNvSpPr>
          <p:nvPr>
            <p:ph type="pic" idx="8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0" name="Google Shape;620;p89"/>
          <p:cNvSpPr>
            <a:spLocks noGrp="1"/>
          </p:cNvSpPr>
          <p:nvPr>
            <p:ph type="pic" idx="9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1" name="Google Shape;621;p89"/>
          <p:cNvSpPr>
            <a:spLocks noGrp="1"/>
          </p:cNvSpPr>
          <p:nvPr>
            <p:ph type="pic" idx="13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image">
  <p:cSld name="CUSTOM_2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9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4" name="Google Shape;624;p90"/>
          <p:cNvSpPr>
            <a:spLocks noGrp="1"/>
          </p:cNvSpPr>
          <p:nvPr>
            <p:ph type="pic" idx="2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625" name="Google Shape;625;p90"/>
          <p:cNvSpPr txBox="1">
            <a:spLocks noGrp="1"/>
          </p:cNvSpPr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90"/>
          <p:cNvSpPr txBox="1">
            <a:spLocks noGrp="1"/>
          </p:cNvSpPr>
          <p:nvPr>
            <p:ph type="subTitle" idx="1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9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628" name="Google Shape;628;p90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2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9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31" name="Google Shape;631;p9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2" name="Google Shape;632;p91"/>
          <p:cNvSpPr txBox="1">
            <a:spLocks noGrp="1"/>
          </p:cNvSpPr>
          <p:nvPr>
            <p:ph type="title" hasCustomPrompt="1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633" name="Google Shape;633;p91"/>
          <p:cNvCxnSpPr/>
          <p:nvPr/>
        </p:nvCxnSpPr>
        <p:spPr>
          <a:xfrm rot="10800000" flipH="1">
            <a:off x="225750" y="12123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4" name="Google Shape;634;p91"/>
          <p:cNvSpPr txBox="1">
            <a:spLocks noGrp="1"/>
          </p:cNvSpPr>
          <p:nvPr>
            <p:ph type="body" idx="1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2_1_1"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92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37" name="Google Shape;637;p92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8" name="Google Shape;638;p92"/>
          <p:cNvSpPr txBox="1">
            <a:spLocks noGrp="1"/>
          </p:cNvSpPr>
          <p:nvPr>
            <p:ph type="body" idx="1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9"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ate sheet" type="tx">
  <p:cSld name="TITLE_AND_BODY"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50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50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31" name="Google Shape;331;p50"/>
          <p:cNvSpPr txBox="1">
            <a:spLocks noGrp="1"/>
          </p:cNvSpPr>
          <p:nvPr>
            <p:ph type="subTitle" idx="2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32" name="Google Shape;332;p50"/>
          <p:cNvSpPr txBox="1">
            <a:spLocks noGrp="1"/>
          </p:cNvSpPr>
          <p:nvPr>
            <p:ph type="subTitle" idx="3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33" name="Google Shape;333;p50"/>
          <p:cNvSpPr txBox="1">
            <a:spLocks noGrp="1"/>
          </p:cNvSpPr>
          <p:nvPr>
            <p:ph type="subTitle" idx="4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cxnSp>
        <p:nvCxnSpPr>
          <p:cNvPr id="334" name="Google Shape;334;p50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with footer" type="twoColTx">
  <p:cSld name="TITLE_AND_TWO_COLUMNS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51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51"/>
          <p:cNvSpPr txBox="1">
            <a:spLocks noGrp="1"/>
          </p:cNvSpPr>
          <p:nvPr>
            <p:ph type="body" idx="1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39" name="Google Shape;339;p51"/>
          <p:cNvSpPr txBox="1">
            <a:spLocks noGrp="1"/>
          </p:cNvSpPr>
          <p:nvPr>
            <p:ph type="subTitle" idx="2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40" name="Google Shape;340;p51"/>
          <p:cNvSpPr txBox="1">
            <a:spLocks noGrp="1"/>
          </p:cNvSpPr>
          <p:nvPr>
            <p:ph type="body" idx="3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41" name="Google Shape;341;p51"/>
          <p:cNvSpPr txBox="1">
            <a:spLocks noGrp="1"/>
          </p:cNvSpPr>
          <p:nvPr>
            <p:ph type="subTitle" idx="4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42" name="Google Shape;342;p51"/>
          <p:cNvSpPr txBox="1">
            <a:spLocks noGrp="1"/>
          </p:cNvSpPr>
          <p:nvPr>
            <p:ph type="body" idx="5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43" name="Google Shape;343;p51"/>
          <p:cNvSpPr txBox="1">
            <a:spLocks noGrp="1"/>
          </p:cNvSpPr>
          <p:nvPr>
            <p:ph type="subTitle" idx="6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44" name="Google Shape;344;p51"/>
          <p:cNvSpPr txBox="1">
            <a:spLocks noGrp="1"/>
          </p:cNvSpPr>
          <p:nvPr>
            <p:ph type="body" idx="7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345" name="Google Shape;345;p5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ITLE_AND_TWO_COLUMNS_1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52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52"/>
          <p:cNvSpPr txBox="1">
            <a:spLocks noGrp="1"/>
          </p:cNvSpPr>
          <p:nvPr>
            <p:ph type="body" idx="1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50" name="Google Shape;350;p52"/>
          <p:cNvSpPr txBox="1">
            <a:spLocks noGrp="1"/>
          </p:cNvSpPr>
          <p:nvPr>
            <p:ph type="subTitle" idx="2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51" name="Google Shape;351;p52"/>
          <p:cNvSpPr txBox="1">
            <a:spLocks noGrp="1"/>
          </p:cNvSpPr>
          <p:nvPr>
            <p:ph type="body" idx="3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52" name="Google Shape;352;p52"/>
          <p:cNvSpPr txBox="1">
            <a:spLocks noGrp="1"/>
          </p:cNvSpPr>
          <p:nvPr>
            <p:ph type="subTitle" idx="4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53" name="Google Shape;353;p52"/>
          <p:cNvSpPr txBox="1">
            <a:spLocks noGrp="1"/>
          </p:cNvSpPr>
          <p:nvPr>
            <p:ph type="body" idx="5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54" name="Google Shape;354;p52"/>
          <p:cNvSpPr txBox="1">
            <a:spLocks noGrp="1"/>
          </p:cNvSpPr>
          <p:nvPr>
            <p:ph type="subTitle" idx="6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cxnSp>
        <p:nvCxnSpPr>
          <p:cNvPr id="355" name="Google Shape;355;p52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TITLE_AND_TWO_COLUMNS_1_2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53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59" name="Google Shape;359;p53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0" name="Google Shape;360;p53"/>
          <p:cNvSpPr txBox="1">
            <a:spLocks noGrp="1"/>
          </p:cNvSpPr>
          <p:nvPr>
            <p:ph type="body" idx="1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61" name="Google Shape;361;p53"/>
          <p:cNvSpPr txBox="1">
            <a:spLocks noGrp="1"/>
          </p:cNvSpPr>
          <p:nvPr>
            <p:ph type="body" idx="2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62" name="Google Shape;362;p53"/>
          <p:cNvSpPr txBox="1">
            <a:spLocks noGrp="1"/>
          </p:cNvSpPr>
          <p:nvPr>
            <p:ph type="body" idx="3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63" name="Google Shape;363;p53"/>
          <p:cNvSpPr txBox="1">
            <a:spLocks noGrp="1"/>
          </p:cNvSpPr>
          <p:nvPr>
            <p:ph type="body" idx="4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64" name="Google Shape;364;p53"/>
          <p:cNvSpPr txBox="1">
            <a:spLocks noGrp="1"/>
          </p:cNvSpPr>
          <p:nvPr>
            <p:ph type="subTitle" idx="5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65" name="Google Shape;365;p53"/>
          <p:cNvSpPr txBox="1">
            <a:spLocks noGrp="1"/>
          </p:cNvSpPr>
          <p:nvPr>
            <p:ph type="subTitle" idx="6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66" name="Google Shape;366;p53"/>
          <p:cNvSpPr txBox="1">
            <a:spLocks noGrp="1"/>
          </p:cNvSpPr>
          <p:nvPr>
            <p:ph type="subTitle" idx="7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67" name="Google Shape;367;p53"/>
          <p:cNvSpPr txBox="1">
            <a:spLocks noGrp="1"/>
          </p:cNvSpPr>
          <p:nvPr>
            <p:ph type="subTitle" idx="8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TITLE_AND_TWO_COLUMNS_1_2_1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4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4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cxnSp>
        <p:nvCxnSpPr>
          <p:cNvPr id="371" name="Google Shape;371;p54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54"/>
          <p:cNvSpPr txBox="1">
            <a:spLocks noGrp="1"/>
          </p:cNvSpPr>
          <p:nvPr>
            <p:ph type="body" idx="1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54"/>
          <p:cNvSpPr txBox="1">
            <a:spLocks noGrp="1"/>
          </p:cNvSpPr>
          <p:nvPr>
            <p:ph type="subTitle" idx="2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endParaRPr/>
          </a:p>
        </p:txBody>
      </p:sp>
      <p:sp>
        <p:nvSpPr>
          <p:cNvPr id="298" name="Google Shape;298;p45"/>
          <p:cNvSpPr txBox="1">
            <a:spLocks noGrp="1"/>
          </p:cNvSpPr>
          <p:nvPr>
            <p:ph type="body" idx="1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endParaRPr/>
          </a:p>
        </p:txBody>
      </p:sp>
      <p:sp>
        <p:nvSpPr>
          <p:cNvPr id="299" name="Google Shape;299;p4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10" r:id="rId19"/>
    <p:sldLayoutId id="2147483711" r:id="rId20"/>
    <p:sldLayoutId id="2147483712" r:id="rId21"/>
    <p:sldLayoutId id="2147483713" r:id="rId22"/>
    <p:sldLayoutId id="2147483714" r:id="rId23"/>
    <p:sldLayoutId id="2147483715" r:id="rId24"/>
    <p:sldLayoutId id="2147483716" r:id="rId25"/>
    <p:sldLayoutId id="2147483717" r:id="rId26"/>
    <p:sldLayoutId id="2147483718" r:id="rId27"/>
    <p:sldLayoutId id="2147483719" r:id="rId28"/>
    <p:sldLayoutId id="2147483720" r:id="rId29"/>
    <p:sldLayoutId id="2147483721" r:id="rId30"/>
    <p:sldLayoutId id="2147483722" r:id="rId31"/>
    <p:sldLayoutId id="2147483723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  <p:sldLayoutId id="2147483735" r:id="rId43"/>
    <p:sldLayoutId id="2147483736" r:id="rId44"/>
    <p:sldLayoutId id="2147483737" r:id="rId45"/>
    <p:sldLayoutId id="2147483738" r:id="rId4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94"/>
          <p:cNvSpPr txBox="1">
            <a:spLocks noGrp="1"/>
          </p:cNvSpPr>
          <p:nvPr>
            <p:ph type="title"/>
          </p:nvPr>
        </p:nvSpPr>
        <p:spPr>
          <a:xfrm>
            <a:off x="350491" y="693925"/>
            <a:ext cx="8692500" cy="15935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IN" sz="4000" b="1" dirty="0"/>
              <a:t>Healthcare Analytics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endParaRPr sz="4000" b="1" dirty="0"/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55F345E6-EC02-9484-FF04-F74E2CCB01A2}"/>
              </a:ext>
            </a:extLst>
          </p:cNvPr>
          <p:cNvSpPr txBox="1">
            <a:spLocks/>
          </p:cNvSpPr>
          <p:nvPr/>
        </p:nvSpPr>
        <p:spPr>
          <a:xfrm>
            <a:off x="350491" y="1984726"/>
            <a:ext cx="5004816" cy="46423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 dirty="0">
                <a:solidFill>
                  <a:schemeClr val="bg1"/>
                </a:solidFill>
                <a:latin typeface="Gowun Batang" panose="020B0604020202020204" charset="-127"/>
                <a:ea typeface="Gowun Batang" panose="020B0604020202020204" charset="-127"/>
                <a:cs typeface="Times New Roman" panose="02020603050405020304" pitchFamily="18" charset="0"/>
              </a:rPr>
              <a:t>Tools Used: Excel | Power BI | Tableau | MySQL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28CC72DC-6A46-D020-DB60-5A4182E61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9E6A2674-9493-F1F8-4E6D-B2EAF2752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9154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7 – </a:t>
            </a:r>
            <a:r>
              <a:rPr lang="en-US" sz="3200" b="1" dirty="0"/>
              <a:t>Treatment Cost per Visit (Average)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119A28DC-6616-D80C-6EAA-6551331AFF5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average cost per patient visit</a:t>
            </a:r>
            <a:r>
              <a:rPr lang="en-US" sz="1400" dirty="0"/>
              <a:t> provides insight into treatment affordability and financial efficiency.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Helps management understand </a:t>
            </a:r>
            <a:r>
              <a:rPr lang="en-US" sz="1400" b="1" dirty="0"/>
              <a:t>resource consumption per patient</a:t>
            </a:r>
            <a:r>
              <a:rPr lang="en-US" sz="1400" dirty="0"/>
              <a:t>, including tests, medications, and consultations.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Comparing costs across treatment types identifies </a:t>
            </a:r>
            <a:r>
              <a:rPr lang="en-US" sz="1400" b="1" dirty="0"/>
              <a:t>high-cost areas</a:t>
            </a:r>
            <a:r>
              <a:rPr lang="en-US" sz="1400" dirty="0"/>
              <a:t> and potential optimization.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KPI is critical for </a:t>
            </a:r>
            <a:r>
              <a:rPr lang="en-US" sz="1400" b="1" dirty="0"/>
              <a:t>budget planning, patient billing strategies, and cost-control initiatives</a:t>
            </a:r>
            <a:r>
              <a:rPr lang="en-US" sz="1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B5F2BD-5F17-5688-1E90-0ABF5E7951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800" t="41600" r="14400" b="49999"/>
          <a:stretch>
            <a:fillRect/>
          </a:stretch>
        </p:blipFill>
        <p:spPr>
          <a:xfrm>
            <a:off x="6592823" y="1954530"/>
            <a:ext cx="2152759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021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0107FB8D-D447-791F-CFD9-F18403CDE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C5986A07-5446-9462-D77D-EB3DD89B9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833104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8 – Total Lab Tests Conducted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7355698D-7CFB-F071-320F-B7D1465B1C4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03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Shows the </a:t>
            </a:r>
            <a:r>
              <a:rPr lang="en-US" sz="1400" b="1" dirty="0"/>
              <a:t>total number of diagnostic tests performed</a:t>
            </a:r>
            <a:r>
              <a:rPr lang="en-US" sz="1400" dirty="0"/>
              <a:t> during the analysis period.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Helps plan </a:t>
            </a:r>
            <a:r>
              <a:rPr lang="en-US" sz="1400" b="1" dirty="0"/>
              <a:t>lab staffing, equipment maintenance, and scheduling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Provides insight into </a:t>
            </a:r>
            <a:r>
              <a:rPr lang="en-US" sz="1400" b="1" dirty="0"/>
              <a:t>patient care intensity</a:t>
            </a:r>
            <a:r>
              <a:rPr lang="en-US" sz="1400" dirty="0"/>
              <a:t> and can indicate </a:t>
            </a:r>
            <a:r>
              <a:rPr lang="en-US" sz="1400" b="1" dirty="0"/>
              <a:t>disease prevalence patterns</a:t>
            </a:r>
            <a:r>
              <a:rPr lang="en-US" sz="1400" dirty="0"/>
              <a:t> based on test types.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AAF3E-1DA8-B91B-B4B1-27AEBF5433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003" t="41576" r="35509" b="49663"/>
          <a:stretch>
            <a:fillRect/>
          </a:stretch>
        </p:blipFill>
        <p:spPr>
          <a:xfrm>
            <a:off x="6611111" y="2005042"/>
            <a:ext cx="2139697" cy="100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38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06124D48-CAAC-64AB-BDAA-D185945CC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EB573AFE-1CDF-081E-5ABE-E9AE410D9F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9015984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9 – </a:t>
            </a:r>
            <a:r>
              <a:rPr lang="en-US" sz="3200" b="1" dirty="0"/>
              <a:t>Percentage of Abnormal Lab Results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464C9038-9CF9-23E0-74A0-04AADBF6434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03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Measures the </a:t>
            </a:r>
            <a:r>
              <a:rPr lang="en-US" sz="1400" b="1" dirty="0"/>
              <a:t>proportion of lab tests showing abnormal results</a:t>
            </a:r>
            <a:r>
              <a:rPr lang="en-US" sz="1400" dirty="0"/>
              <a:t>, indicating potential health risks.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High percentages highlight areas where </a:t>
            </a:r>
            <a:r>
              <a:rPr lang="en-US" sz="1400" b="1" dirty="0"/>
              <a:t>preventive or corrective interventions</a:t>
            </a:r>
            <a:r>
              <a:rPr lang="en-US" sz="1400" dirty="0"/>
              <a:t> may be needed.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Supports clinical decision-making for </a:t>
            </a:r>
            <a:r>
              <a:rPr lang="en-US" sz="1400" b="1" dirty="0"/>
              <a:t>patient follow-ups and treatment prioritization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Helps the hospital </a:t>
            </a:r>
            <a:r>
              <a:rPr lang="en-US" sz="1400" b="1" dirty="0"/>
              <a:t>monitor community health trends</a:t>
            </a:r>
            <a:r>
              <a:rPr lang="en-US" sz="1400" dirty="0"/>
              <a:t> and allocate resources efficiently.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20BE6-48A4-896D-6161-CD782C4F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773" t="62634" r="15200" b="24998"/>
          <a:stretch>
            <a:fillRect/>
          </a:stretch>
        </p:blipFill>
        <p:spPr>
          <a:xfrm>
            <a:off x="6656832" y="2059686"/>
            <a:ext cx="2065080" cy="10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56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06A5D973-CD04-88B0-1EF3-454FB20DE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100B1A5D-81CF-DA26-7BB5-D4666A72C3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9015984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10 – </a:t>
            </a:r>
            <a:r>
              <a:rPr lang="en-US" sz="3200" b="1" dirty="0"/>
              <a:t>Doctor Workload </a:t>
            </a:r>
            <a:r>
              <a:rPr lang="en-US" sz="2400" b="1" dirty="0"/>
              <a:t>(Avg Patients per Doctor)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0A6D189D-2516-3EE5-1359-1374883CB6E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03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Average number of patients handled by each doctor shows </a:t>
            </a:r>
            <a:r>
              <a:rPr lang="en-US" sz="1400" b="1" dirty="0"/>
              <a:t>workload distribution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Balanced workloads ensure </a:t>
            </a:r>
            <a:r>
              <a:rPr lang="en-US" sz="1400" b="1" dirty="0"/>
              <a:t>quality care</a:t>
            </a:r>
            <a:r>
              <a:rPr lang="en-US" sz="1400" dirty="0"/>
              <a:t> and prevent burnout among staff.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Identifies </a:t>
            </a:r>
            <a:r>
              <a:rPr lang="en-US" sz="1400" b="1" dirty="0"/>
              <a:t>overburdened or underutilized doctors</a:t>
            </a:r>
            <a:r>
              <a:rPr lang="en-US" sz="1400" dirty="0"/>
              <a:t>, helping in reallocation or hiring decisions.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Supports strategic planning for </a:t>
            </a:r>
            <a:r>
              <a:rPr lang="en-US" sz="1400" b="1" dirty="0"/>
              <a:t>staffing, department efficiency, and patient satisfaction</a:t>
            </a:r>
            <a:r>
              <a:rPr lang="en-US" sz="1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65BF1-A08A-6ACB-D5BC-913DD56EFD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472" t="41515" r="24900" b="49683"/>
          <a:stretch>
            <a:fillRect/>
          </a:stretch>
        </p:blipFill>
        <p:spPr>
          <a:xfrm>
            <a:off x="6638544" y="2012968"/>
            <a:ext cx="2084832" cy="97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42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1517E011-52B5-0967-18DA-19E07DBB6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B5929277-B9DD-305E-7143-241AF82749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9015984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11 – Total Collection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9980D9EC-2CEE-5EC3-39DF-1B4A8786A55E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0309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Total collection combines </a:t>
            </a:r>
            <a:r>
              <a:rPr lang="en-US" sz="1400" b="1" dirty="0"/>
              <a:t>treatment cost and visit charges</a:t>
            </a:r>
            <a:r>
              <a:rPr lang="en-US" sz="1400" dirty="0"/>
              <a:t>, reflecting the hospital’s financial performance.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Helps management assess </a:t>
            </a:r>
            <a:r>
              <a:rPr lang="en-US" sz="1400" b="1" dirty="0"/>
              <a:t>profitability and operational sustainability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Enables </a:t>
            </a:r>
            <a:r>
              <a:rPr lang="en-US" sz="1400" b="1" dirty="0"/>
              <a:t>budgeting and planning for new investments</a:t>
            </a:r>
            <a:r>
              <a:rPr lang="en-US" sz="1400" dirty="0"/>
              <a:t>, equipment, or staff.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compared with patient volume and costs, it provides insights into </a:t>
            </a:r>
            <a:r>
              <a:rPr lang="en-US" sz="1400" b="1" dirty="0"/>
              <a:t>revenue per patient and service efficiency</a:t>
            </a:r>
            <a:r>
              <a:rPr lang="en-US" sz="1400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938400-AE3A-FAE7-8722-F7E2BC3962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800" t="41733" r="56500" b="49874"/>
          <a:stretch>
            <a:fillRect/>
          </a:stretch>
        </p:blipFill>
        <p:spPr>
          <a:xfrm>
            <a:off x="6549320" y="1911096"/>
            <a:ext cx="2238063" cy="98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16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1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Dashboard – Excel</a:t>
            </a:r>
            <a:endParaRPr sz="3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573BCC-3A32-4FBE-6298-35AF698B61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0" t="27200" r="11700" b="7200"/>
          <a:stretch>
            <a:fillRect/>
          </a:stretch>
        </p:blipFill>
        <p:spPr>
          <a:xfrm>
            <a:off x="228600" y="832104"/>
            <a:ext cx="8699835" cy="36941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>
          <a:extLst>
            <a:ext uri="{FF2B5EF4-FFF2-40B4-BE49-F238E27FC236}">
              <a16:creationId xmlns:a16="http://schemas.microsoft.com/office/drawing/2014/main" id="{24BF9BCA-0AAE-60BA-5AD8-BC33000A5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101">
            <a:extLst>
              <a:ext uri="{FF2B5EF4-FFF2-40B4-BE49-F238E27FC236}">
                <a16:creationId xmlns:a16="http://schemas.microsoft.com/office/drawing/2014/main" id="{6B0D6DF6-A7A7-945D-1F90-A39A2BD7D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Dashboard – Power BI</a:t>
            </a:r>
            <a:endParaRPr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2CC7CD-AE26-216E-61D7-1162EAFB78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200" t="19022" r="13900" b="7557"/>
          <a:stretch>
            <a:fillRect/>
          </a:stretch>
        </p:blipFill>
        <p:spPr>
          <a:xfrm>
            <a:off x="384982" y="731520"/>
            <a:ext cx="8374035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43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C8C8D-EF35-82BD-E69F-1DD26C0F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MySQL Queries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A4397D-DDFE-5505-C27D-AB102BFD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00" t="19200" r="40600" b="29067"/>
          <a:stretch>
            <a:fillRect/>
          </a:stretch>
        </p:blipFill>
        <p:spPr>
          <a:xfrm>
            <a:off x="155448" y="1005840"/>
            <a:ext cx="3987634" cy="32826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205FC3F-9002-4ECB-BE10-B274C8931D0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400" t="19557" r="31200" b="30310"/>
          <a:stretch>
            <a:fillRect/>
          </a:stretch>
        </p:blipFill>
        <p:spPr>
          <a:xfrm>
            <a:off x="4273945" y="1005840"/>
            <a:ext cx="4714607" cy="332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83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F2D02-ECFB-1671-1102-1956CFD06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5915-3263-F370-A801-9A19C9FE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/>
              <a:t>MySQL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F2DDB-AE77-D6D0-90AB-9863C2D6A4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300" t="45867" r="38300" b="24622"/>
          <a:stretch>
            <a:fillRect/>
          </a:stretch>
        </p:blipFill>
        <p:spPr>
          <a:xfrm>
            <a:off x="1762974" y="1264158"/>
            <a:ext cx="5618051" cy="261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9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3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Conclusion</a:t>
            </a:r>
            <a:endParaRPr sz="3200" b="1" dirty="0"/>
          </a:p>
        </p:txBody>
      </p:sp>
      <p:sp>
        <p:nvSpPr>
          <p:cNvPr id="730" name="Google Shape;730;p103"/>
          <p:cNvSpPr txBox="1">
            <a:spLocks noGrp="1"/>
          </p:cNvSpPr>
          <p:nvPr>
            <p:ph type="subTitle" idx="2"/>
          </p:nvPr>
        </p:nvSpPr>
        <p:spPr>
          <a:xfrm>
            <a:off x="228600" y="905256"/>
            <a:ext cx="8686800" cy="358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The analysis provided </a:t>
            </a:r>
            <a:r>
              <a:rPr lang="en-US" sz="1400" dirty="0"/>
              <a:t>comprehensive insights </a:t>
            </a:r>
            <a:r>
              <a:rPr lang="en-US" sz="1400" b="0" dirty="0"/>
              <a:t>into hospital operations, patient demographics, and financial performance.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Hospital served </a:t>
            </a:r>
            <a:r>
              <a:rPr lang="en-US" sz="1400" dirty="0"/>
              <a:t>10,000 patients with 1,000 doctors</a:t>
            </a:r>
            <a:r>
              <a:rPr lang="en-US" sz="1400" b="0" dirty="0"/>
              <a:t>, maintaining a </a:t>
            </a:r>
            <a:r>
              <a:rPr lang="en-US" sz="1400" dirty="0"/>
              <a:t>balanced patient-to-doctor ratio</a:t>
            </a:r>
            <a:r>
              <a:rPr lang="en-US" sz="1400" b="0" dirty="0"/>
              <a:t> and manageable workloads.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Follow-up rates, top diagnosed conditions, and lab results</a:t>
            </a:r>
            <a:r>
              <a:rPr lang="en-US" sz="1400" b="0" dirty="0"/>
              <a:t> highlighted areas for ongoing care, preventive programs, and resource planning.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Treatment costs, revenue, and average cost per visit</a:t>
            </a:r>
            <a:r>
              <a:rPr lang="en-US" sz="1400" b="0" dirty="0"/>
              <a:t> helped evaluate financial efficiency and guide budgeting decisions.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Dashboards in </a:t>
            </a:r>
            <a:r>
              <a:rPr lang="en-US" sz="1400" dirty="0"/>
              <a:t>Excel, Power BI, and Tableau</a:t>
            </a:r>
            <a:r>
              <a:rPr lang="en-US" sz="1400" b="0" dirty="0"/>
              <a:t> enabled interactive visualization of key KPIs.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Demonstrates how </a:t>
            </a:r>
            <a:r>
              <a:rPr lang="en-US" sz="1400" dirty="0"/>
              <a:t>data-driven healthcare analytics</a:t>
            </a:r>
            <a:r>
              <a:rPr lang="en-US" sz="1400" b="0" dirty="0"/>
              <a:t> supports decision-making, resource optimization, and improved patient outcomes.</a:t>
            </a:r>
            <a:endParaRPr sz="1400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5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Agenda</a:t>
            </a:r>
            <a:endParaRPr sz="3200"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E52B1C46-D4F1-F0BF-1560-95743E7EC963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229450" y="1093318"/>
            <a:ext cx="45625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Introduction &amp; Objectives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KPIs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Dashboards: Excel, Power BI, Tableau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MySQL Queries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Conclusion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Inferences</a:t>
            </a:r>
          </a:p>
          <a:p>
            <a:pPr marL="171450" marR="0" lvl="0" indent="-1714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owun Batang" panose="020B0604020202020204" charset="-127"/>
                <a:ea typeface="Gowun Batang" panose="020B0604020202020204" charset="-127"/>
              </a:rPr>
              <a:t>Challenges &amp; Solutions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>
          <a:extLst>
            <a:ext uri="{FF2B5EF4-FFF2-40B4-BE49-F238E27FC236}">
              <a16:creationId xmlns:a16="http://schemas.microsoft.com/office/drawing/2014/main" id="{437AB612-2FFB-288A-C979-FB7BAAEF0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3">
            <a:extLst>
              <a:ext uri="{FF2B5EF4-FFF2-40B4-BE49-F238E27FC236}">
                <a16:creationId xmlns:a16="http://schemas.microsoft.com/office/drawing/2014/main" id="{EDBBC3AB-6C67-FCF3-6F15-2F9256E60F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Inferences</a:t>
            </a:r>
            <a:br>
              <a:rPr lang="en-IN" sz="3200" b="1" dirty="0"/>
            </a:br>
            <a:endParaRPr sz="3200" b="1" dirty="0"/>
          </a:p>
        </p:txBody>
      </p:sp>
      <p:sp>
        <p:nvSpPr>
          <p:cNvPr id="730" name="Google Shape;730;p103">
            <a:extLst>
              <a:ext uri="{FF2B5EF4-FFF2-40B4-BE49-F238E27FC236}">
                <a16:creationId xmlns:a16="http://schemas.microsoft.com/office/drawing/2014/main" id="{583E8E7B-693C-3686-2B13-7C948569AB9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8600" y="905256"/>
            <a:ext cx="8686800" cy="35844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The analysis provides a </a:t>
            </a:r>
            <a:r>
              <a:rPr lang="en-US" sz="1400" dirty="0"/>
              <a:t>holistic view of hospital operations</a:t>
            </a:r>
            <a:r>
              <a:rPr lang="en-US" sz="1400" b="0" dirty="0"/>
              <a:t>, highlighting patient demographics, doctor workload, and treatment trends.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Key KPIs such as </a:t>
            </a:r>
            <a:r>
              <a:rPr lang="en-US" sz="1400" dirty="0"/>
              <a:t>Top Diagnosed Conditions, Follow-up Rate, and Lab Results </a:t>
            </a:r>
            <a:r>
              <a:rPr lang="en-US" sz="1400" b="0" dirty="0"/>
              <a:t>reveal areas needing focused care and preventive interventions.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Dashboards across </a:t>
            </a:r>
            <a:r>
              <a:rPr lang="en-US" sz="1400" dirty="0"/>
              <a:t>Excel, Power BI, and Tableau</a:t>
            </a:r>
            <a:r>
              <a:rPr lang="en-US" sz="1400" b="0" dirty="0"/>
              <a:t> enable </a:t>
            </a:r>
            <a:r>
              <a:rPr lang="en-US" sz="1400" dirty="0"/>
              <a:t>interactive insights</a:t>
            </a:r>
            <a:r>
              <a:rPr lang="en-US" sz="1400" b="0" dirty="0"/>
              <a:t>, supporting </a:t>
            </a:r>
            <a:r>
              <a:rPr lang="en-US" sz="1400" dirty="0"/>
              <a:t>data-driven decision-making and optimized resource allocation.</a:t>
            </a:r>
          </a:p>
          <a:p>
            <a:pPr marL="0" indent="0" algn="just">
              <a:lnSpc>
                <a:spcPct val="150000"/>
              </a:lnSpc>
            </a:pPr>
            <a:endParaRPr lang="en-US" sz="1400" b="0" dirty="0"/>
          </a:p>
          <a:p>
            <a:pPr marL="0" indent="0" algn="just">
              <a:lnSpc>
                <a:spcPct val="150000"/>
              </a:lnSpc>
            </a:pPr>
            <a:endParaRPr lang="en-US" sz="1400" b="0" dirty="0"/>
          </a:p>
          <a:p>
            <a:pPr marL="0" lvl="0" indent="0" algn="just">
              <a:lnSpc>
                <a:spcPct val="150000"/>
              </a:lnSpc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8312016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>
          <a:extLst>
            <a:ext uri="{FF2B5EF4-FFF2-40B4-BE49-F238E27FC236}">
              <a16:creationId xmlns:a16="http://schemas.microsoft.com/office/drawing/2014/main" id="{239D21D9-93F9-F285-0486-05542D08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103">
            <a:extLst>
              <a:ext uri="{FF2B5EF4-FFF2-40B4-BE49-F238E27FC236}">
                <a16:creationId xmlns:a16="http://schemas.microsoft.com/office/drawing/2014/main" id="{1093D127-E639-35C8-C2D0-ABAA191E26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Challenges Faced &amp; Solution</a:t>
            </a:r>
            <a:br>
              <a:rPr lang="en-IN" sz="3200" dirty="0"/>
            </a:br>
            <a:endParaRPr sz="3200" dirty="0"/>
          </a:p>
        </p:txBody>
      </p:sp>
      <p:sp>
        <p:nvSpPr>
          <p:cNvPr id="730" name="Google Shape;730;p103">
            <a:extLst>
              <a:ext uri="{FF2B5EF4-FFF2-40B4-BE49-F238E27FC236}">
                <a16:creationId xmlns:a16="http://schemas.microsoft.com/office/drawing/2014/main" id="{D6BD4DD8-ADCC-3694-387B-ACB38E5D365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28600" y="877824"/>
            <a:ext cx="8686800" cy="3895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Data Integration</a:t>
            </a:r>
          </a:p>
          <a:p>
            <a:pPr marL="74295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Challenge: </a:t>
            </a:r>
            <a:r>
              <a:rPr lang="en-US" sz="1400" b="0" dirty="0"/>
              <a:t>Multiple tables (Doctors, Patients, Visits, Treatments, Lab Results) needed to be connected.</a:t>
            </a:r>
          </a:p>
          <a:p>
            <a:pPr marL="74295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Solution: </a:t>
            </a:r>
            <a:r>
              <a:rPr lang="en-US" sz="1400" b="0" dirty="0"/>
              <a:t>Used Tableau relationships for seamless integration.</a:t>
            </a:r>
          </a:p>
          <a:p>
            <a:pPr marL="457200" lvl="1" indent="0" algn="just">
              <a:lnSpc>
                <a:spcPct val="150000"/>
              </a:lnSpc>
            </a:pPr>
            <a:endParaRPr lang="en-US" sz="1000" b="0" dirty="0"/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dirty="0"/>
              <a:t>Data Import Issues</a:t>
            </a:r>
          </a:p>
          <a:p>
            <a:pPr marL="74295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Challenge: </a:t>
            </a:r>
            <a:r>
              <a:rPr lang="en-US" sz="1400" b="0" dirty="0"/>
              <a:t>Doctors CSV file was semicolon-delimited, causing errors during SQL import.</a:t>
            </a:r>
          </a:p>
          <a:p>
            <a:pPr marL="74295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Solution: </a:t>
            </a:r>
            <a:r>
              <a:rPr lang="en-US" sz="1400" b="0" dirty="0"/>
              <a:t>Converted semicolons to commas for successful upload.</a:t>
            </a:r>
          </a:p>
          <a:p>
            <a:pPr marL="457200" lvl="1" indent="0" algn="just">
              <a:lnSpc>
                <a:spcPct val="150000"/>
              </a:lnSpc>
            </a:pPr>
            <a:endParaRPr lang="en-US" sz="1000" b="0" dirty="0"/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Formula Errors in Calculated Fields</a:t>
            </a:r>
          </a:p>
          <a:p>
            <a:pPr marL="74295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Challenge: </a:t>
            </a:r>
            <a:r>
              <a:rPr lang="en-US" sz="1400" b="0" dirty="0"/>
              <a:t>In Tableau and Power BI, errors occurred when creating calculated measures.</a:t>
            </a:r>
          </a:p>
          <a:p>
            <a:pPr marL="742950" lvl="1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400" dirty="0"/>
              <a:t>Solution: </a:t>
            </a:r>
            <a:r>
              <a:rPr lang="en-US" sz="1400" b="0" dirty="0"/>
              <a:t>Debugged step by step and verified field types.</a:t>
            </a:r>
          </a:p>
        </p:txBody>
      </p:sp>
    </p:spTree>
    <p:extLst>
      <p:ext uri="{BB962C8B-B14F-4D97-AF65-F5344CB8AC3E}">
        <p14:creationId xmlns:p14="http://schemas.microsoft.com/office/powerpoint/2010/main" val="3893792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05"/>
          <p:cNvSpPr txBox="1">
            <a:spLocks noGrp="1"/>
          </p:cNvSpPr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Thank You!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96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 dirty="0"/>
              <a:t>Introduction &amp; Objectives</a:t>
            </a:r>
            <a:endParaRPr sz="3200" b="1" dirty="0"/>
          </a:p>
        </p:txBody>
      </p:sp>
      <p:sp>
        <p:nvSpPr>
          <p:cNvPr id="668" name="Google Shape;668;p96"/>
          <p:cNvSpPr txBox="1">
            <a:spLocks noGrp="1"/>
          </p:cNvSpPr>
          <p:nvPr>
            <p:ph type="subTitle" idx="2"/>
          </p:nvPr>
        </p:nvSpPr>
        <p:spPr>
          <a:xfrm>
            <a:off x="228599" y="1213524"/>
            <a:ext cx="8787809" cy="32096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Introduction: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dirty="0"/>
              <a:t>Healthcare generates vast amounts of patient, treatment, and diagnostic data.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0" dirty="0"/>
              <a:t>Analyzing this data helps improve patient care, optimize resource allocation, and support decision-making.</a:t>
            </a:r>
          </a:p>
          <a:p>
            <a:pPr marL="171450" lvl="0" indent="-1714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dirty="0"/>
              <a:t>Objectives: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Build dashboards in Excel, Power BI, and Tableau to visualize healthcare data.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Generate insights from KPIs related to patients, doctors, treatments, and revenue.</a:t>
            </a:r>
          </a:p>
          <a:p>
            <a:pPr marL="171450" lvl="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/>
              <a:t>Answer key business questions like workload, follow-ups, and diagnosis trends.</a:t>
            </a:r>
            <a:endParaRPr sz="1400" b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/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686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1 – Total Patients</a:t>
            </a:r>
            <a:endParaRPr sz="3200" b="1" dirty="0"/>
          </a:p>
        </p:txBody>
      </p:sp>
      <p:sp>
        <p:nvSpPr>
          <p:cNvPr id="686" name="Google Shape;686;p98"/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27847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healthcare facility served </a:t>
            </a:r>
            <a:r>
              <a:rPr lang="en-US" sz="1400" b="1" dirty="0"/>
              <a:t>10,000 unique patients</a:t>
            </a:r>
            <a:r>
              <a:rPr lang="en-US" sz="1400" dirty="0"/>
              <a:t> during the analysis period.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indicates a high patient inflow, reflecting the hospital’s reach and trust in the community.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number helps assess </a:t>
            </a:r>
            <a:r>
              <a:rPr lang="en-US" sz="1400" b="1" dirty="0"/>
              <a:t>resource allocation</a:t>
            </a:r>
            <a:r>
              <a:rPr lang="en-US" sz="1400" dirty="0"/>
              <a:t>, such as staffing, beds, and treatment availability.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Comparing with doctor count and visits, it provides insight into </a:t>
            </a:r>
            <a:r>
              <a:rPr lang="en-US" sz="1400" b="1" dirty="0"/>
              <a:t>patient-to-doctor ratios</a:t>
            </a:r>
            <a:r>
              <a:rPr lang="en-US" sz="1400" dirty="0"/>
              <a:t> and overall operational efficiency.</a:t>
            </a:r>
            <a:endParaRPr sz="1400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821390F5-F8E3-C376-6885-F3696366F96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521" t="41830" r="88000" b="49889"/>
          <a:stretch>
            <a:fillRect/>
          </a:stretch>
        </p:blipFill>
        <p:spPr>
          <a:xfrm>
            <a:off x="6775342" y="2079822"/>
            <a:ext cx="2071306" cy="9208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B74483D7-DEB9-188B-7912-31C950D0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75AB974D-7886-646F-0511-96F951BE14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686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2 – Total Doctors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CFE6000F-D5C1-2F71-089E-1CD20320599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There are </a:t>
            </a:r>
            <a:r>
              <a:rPr lang="en-US" sz="1400" b="1" dirty="0"/>
              <a:t>1,000 doctors</a:t>
            </a:r>
            <a:r>
              <a:rPr lang="en-US" sz="1400" dirty="0"/>
              <a:t> serving the hospital network.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ensures a </a:t>
            </a:r>
            <a:r>
              <a:rPr lang="en-US" sz="1400" b="1" dirty="0"/>
              <a:t>balanced workforce</a:t>
            </a:r>
            <a:r>
              <a:rPr lang="en-US" sz="1400" dirty="0"/>
              <a:t> capable of handling the patient load efficiently.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allows the hospital to maintain </a:t>
            </a:r>
            <a:r>
              <a:rPr lang="en-US" sz="1400" b="1" dirty="0"/>
              <a:t>quality care standards</a:t>
            </a:r>
            <a:r>
              <a:rPr lang="en-US" sz="1400" dirty="0"/>
              <a:t>, preventing overburdening staff.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When analyzed with patient and visit data, it provides insight into </a:t>
            </a:r>
            <a:r>
              <a:rPr lang="en-US" sz="1400" b="1" dirty="0"/>
              <a:t>workload distribution</a:t>
            </a:r>
            <a:r>
              <a:rPr lang="en-US" sz="1400" dirty="0"/>
              <a:t> and staffing requirements.</a:t>
            </a:r>
            <a:endParaRPr sz="1400" dirty="0"/>
          </a:p>
        </p:txBody>
      </p:sp>
      <p:pic>
        <p:nvPicPr>
          <p:cNvPr id="7" name="Picture Placeholder 2">
            <a:extLst>
              <a:ext uri="{FF2B5EF4-FFF2-40B4-BE49-F238E27FC236}">
                <a16:creationId xmlns:a16="http://schemas.microsoft.com/office/drawing/2014/main" id="{6239579E-22DB-0974-F009-7566F768F7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71" t="41567" r="77464" b="49613"/>
          <a:stretch>
            <a:fillRect/>
          </a:stretch>
        </p:blipFill>
        <p:spPr>
          <a:xfrm>
            <a:off x="6775342" y="2053894"/>
            <a:ext cx="2071306" cy="9726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141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AF5BF5A2-2E3D-0C88-D623-67A1B2301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AAD6030F-5734-9482-8A99-4CDA8427AD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686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3 – Total Visits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B6599FB1-E66E-E2C5-36E7-173519894674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hospital recorded </a:t>
            </a:r>
            <a:r>
              <a:rPr lang="en-US" sz="1400" b="1" dirty="0"/>
              <a:t>10,000 total visits</a:t>
            </a:r>
            <a:r>
              <a:rPr lang="en-US" sz="1400" dirty="0"/>
              <a:t> across all patients.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This metric reflects </a:t>
            </a:r>
            <a:r>
              <a:rPr lang="en-US" sz="1400" b="1" dirty="0"/>
              <a:t>patient engagement</a:t>
            </a:r>
            <a:r>
              <a:rPr lang="en-US" sz="1400" dirty="0"/>
              <a:t> and the frequency of service utilization.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higher number may indicate </a:t>
            </a:r>
            <a:r>
              <a:rPr lang="en-US" sz="1400" b="1" dirty="0"/>
              <a:t>repeat visits or chronic cases</a:t>
            </a:r>
            <a:r>
              <a:rPr lang="en-US" sz="1400" dirty="0"/>
              <a:t>, while lower may suggest underutilization.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Tracking visits over time helps in </a:t>
            </a:r>
            <a:r>
              <a:rPr lang="en-US" sz="1400" b="1" dirty="0"/>
              <a:t>staff scheduling, resource planning, and understanding patient behavior trends</a:t>
            </a:r>
            <a:r>
              <a:rPr lang="en-US" sz="1400" dirty="0"/>
              <a:t>.</a:t>
            </a:r>
            <a:endParaRPr sz="1400" dirty="0"/>
          </a:p>
        </p:txBody>
      </p:sp>
      <p:pic>
        <p:nvPicPr>
          <p:cNvPr id="6" name="Picture Placeholder 2">
            <a:extLst>
              <a:ext uri="{FF2B5EF4-FFF2-40B4-BE49-F238E27FC236}">
                <a16:creationId xmlns:a16="http://schemas.microsoft.com/office/drawing/2014/main" id="{1D3D28D9-8AC8-0708-522F-22837C9302C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2354" t="41683" r="67118" b="49759"/>
          <a:stretch>
            <a:fillRect/>
          </a:stretch>
        </p:blipFill>
        <p:spPr>
          <a:xfrm>
            <a:off x="6775342" y="2053893"/>
            <a:ext cx="2071306" cy="94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616C3476-BF52-4645-94AC-5FFA5BA47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3E1C635F-09B4-B38A-2B1C-8B2B6421DE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686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4 – Average Age of Patients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0CE38797-121C-8715-2F86-78F2ECC9E04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 </a:t>
            </a:r>
            <a:r>
              <a:rPr lang="en-US" sz="1400" b="1" dirty="0"/>
              <a:t>average patient age</a:t>
            </a:r>
            <a:r>
              <a:rPr lang="en-US" sz="1400" dirty="0"/>
              <a:t> gives insights into the demographic profile of the hospital’s clientele.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Helps identify </a:t>
            </a:r>
            <a:r>
              <a:rPr lang="en-US" sz="1400" b="1" dirty="0"/>
              <a:t>age-specific treatment needs</a:t>
            </a:r>
            <a:r>
              <a:rPr lang="en-US" sz="1400" dirty="0"/>
              <a:t> and preventive care programs.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Younger or older patient concentration may influence </a:t>
            </a:r>
            <a:r>
              <a:rPr lang="en-US" sz="1400" b="1" dirty="0"/>
              <a:t>facility planning, equipment needs, and specialized services</a:t>
            </a:r>
            <a:r>
              <a:rPr lang="en-US" sz="1400" dirty="0"/>
              <a:t>.</a:t>
            </a:r>
          </a:p>
          <a:p>
            <a:pPr marL="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Age distribution also informs </a:t>
            </a:r>
            <a:r>
              <a:rPr lang="en-US" sz="1400" b="1" dirty="0"/>
              <a:t>healthcare outreach and awareness campaigns</a:t>
            </a:r>
            <a:r>
              <a:rPr lang="en-US" sz="1400" dirty="0"/>
              <a:t> for targeted population groups.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65277-2629-EB25-502A-36AEC40148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038" t="51911" r="16266" b="38845"/>
          <a:stretch>
            <a:fillRect/>
          </a:stretch>
        </p:blipFill>
        <p:spPr>
          <a:xfrm>
            <a:off x="6806836" y="2117257"/>
            <a:ext cx="2044556" cy="90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11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270FA025-B1BF-A9AF-FE7A-6E4A9621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3232A284-7143-FC48-DA9C-7B098F4C17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686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5 – Top 5 Diagnosed Conditions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BDA5C566-859D-201A-9483-CCF133B9371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Identifying the </a:t>
            </a:r>
            <a:r>
              <a:rPr lang="en-US" sz="1400" b="1" dirty="0"/>
              <a:t>most common health conditions</a:t>
            </a:r>
            <a:r>
              <a:rPr lang="en-US" sz="1400" dirty="0"/>
              <a:t> allows the hospital to focus on high-demand treatments.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Chronic diseases like diabetes or hypertension may dominate, showing </a:t>
            </a:r>
            <a:r>
              <a:rPr lang="en-US" sz="1400" b="1" dirty="0"/>
              <a:t>long-term care requirements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Helps in </a:t>
            </a:r>
            <a:r>
              <a:rPr lang="en-US" sz="1400" b="1" dirty="0"/>
              <a:t>planning staff specialization</a:t>
            </a:r>
            <a:r>
              <a:rPr lang="en-US" sz="1400" dirty="0"/>
              <a:t>, medicine stocking, and preventive programs.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Enables strategic decisions for </a:t>
            </a:r>
            <a:r>
              <a:rPr lang="en-US" sz="1400" b="1" dirty="0"/>
              <a:t>patient education, wellness initiatives, and resource allocation</a:t>
            </a:r>
            <a:r>
              <a:rPr lang="en-US" sz="1400" dirty="0"/>
              <a:t> to improve outcomes.</a:t>
            </a:r>
            <a:endParaRPr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C8FB24-CEBA-701A-6E11-9C268509AA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77" t="51268" r="53605" b="25512"/>
          <a:stretch>
            <a:fillRect/>
          </a:stretch>
        </p:blipFill>
        <p:spPr>
          <a:xfrm>
            <a:off x="6190488" y="1640205"/>
            <a:ext cx="2880360" cy="1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007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>
          <a:extLst>
            <a:ext uri="{FF2B5EF4-FFF2-40B4-BE49-F238E27FC236}">
              <a16:creationId xmlns:a16="http://schemas.microsoft.com/office/drawing/2014/main" id="{2617DBDB-4095-C9DA-26A0-42BD33BF2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98">
            <a:extLst>
              <a:ext uri="{FF2B5EF4-FFF2-40B4-BE49-F238E27FC236}">
                <a16:creationId xmlns:a16="http://schemas.microsoft.com/office/drawing/2014/main" id="{25BC5B77-DC06-5AE1-5D13-E731F8C3E9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8686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3200" b="1" dirty="0"/>
              <a:t>KPI 6 – Follow-up Rate</a:t>
            </a:r>
            <a:endParaRPr sz="3200" b="1" dirty="0"/>
          </a:p>
        </p:txBody>
      </p:sp>
      <p:sp>
        <p:nvSpPr>
          <p:cNvPr id="686" name="Google Shape;686;p98">
            <a:extLst>
              <a:ext uri="{FF2B5EF4-FFF2-40B4-BE49-F238E27FC236}">
                <a16:creationId xmlns:a16="http://schemas.microsoft.com/office/drawing/2014/main" id="{8CE0BD29-1F15-720A-EC39-865033E0C50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228600" y="1147850"/>
            <a:ext cx="5638500" cy="33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Follow-up rate measures the percentage of patients </a:t>
            </a:r>
            <a:r>
              <a:rPr lang="en-US" sz="1400" b="1" dirty="0"/>
              <a:t>requiring additional visits after initial treatment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 higher rate indicates </a:t>
            </a:r>
            <a:r>
              <a:rPr lang="en-US" sz="1400" b="1" dirty="0"/>
              <a:t>ongoing care needs</a:t>
            </a:r>
            <a:r>
              <a:rPr lang="en-US" sz="1400" dirty="0"/>
              <a:t> or chronic condition management.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It reflects </a:t>
            </a:r>
            <a:r>
              <a:rPr lang="en-US" sz="1400" b="1" dirty="0"/>
              <a:t>treatment effectiveness, patient monitoring, and continuity of care</a:t>
            </a:r>
            <a:r>
              <a:rPr lang="en-US" sz="1400" dirty="0"/>
              <a:t>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Monitoring this KPI helps the hospital identify </a:t>
            </a:r>
            <a:r>
              <a:rPr lang="en-US" sz="1400" b="1" dirty="0"/>
              <a:t>areas needing better interventions</a:t>
            </a:r>
            <a:r>
              <a:rPr lang="en-US" sz="1400" dirty="0"/>
              <a:t> and improve overall healthcare quality.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BE6F1A-B767-7314-0917-990B18978A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3500" t="41778" r="46000" b="50000"/>
          <a:stretch>
            <a:fillRect/>
          </a:stretch>
        </p:blipFill>
        <p:spPr>
          <a:xfrm>
            <a:off x="6592823" y="2018538"/>
            <a:ext cx="2138213" cy="941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68609"/>
      </p:ext>
    </p:extLst>
  </p:cSld>
  <p:clrMapOvr>
    <a:masterClrMapping/>
  </p:clrMapOvr>
</p:sld>
</file>

<file path=ppt/theme/theme1.xml><?xml version="1.0" encoding="utf-8"?>
<a:theme xmlns:a="http://schemas.openxmlformats.org/drawingml/2006/main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1072</Words>
  <Application>Microsoft Office PowerPoint</Application>
  <PresentationFormat>On-screen Show (16:9)</PresentationFormat>
  <Paragraphs>102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Times New Roman</vt:lpstr>
      <vt:lpstr>Arial</vt:lpstr>
      <vt:lpstr>Gowun Batang</vt:lpstr>
      <vt:lpstr>Courier New</vt:lpstr>
      <vt:lpstr>Portfolio</vt:lpstr>
      <vt:lpstr>Healthcare Analytics Project</vt:lpstr>
      <vt:lpstr>Agenda</vt:lpstr>
      <vt:lpstr>Introduction &amp; Objectives</vt:lpstr>
      <vt:lpstr>KPI 1 – Total Patients</vt:lpstr>
      <vt:lpstr>KPI 2 – Total Doctors</vt:lpstr>
      <vt:lpstr>KPI 3 – Total Visits</vt:lpstr>
      <vt:lpstr>KPI 4 – Average Age of Patients</vt:lpstr>
      <vt:lpstr>KPI 5 – Top 5 Diagnosed Conditions</vt:lpstr>
      <vt:lpstr>KPI 6 – Follow-up Rate</vt:lpstr>
      <vt:lpstr>KPI 7 – Treatment Cost per Visit (Average)</vt:lpstr>
      <vt:lpstr>KPI 8 – Total Lab Tests Conducted</vt:lpstr>
      <vt:lpstr>KPI 9 – Percentage of Abnormal Lab Results</vt:lpstr>
      <vt:lpstr>KPI 10 – Doctor Workload (Avg Patients per Doctor)</vt:lpstr>
      <vt:lpstr>KPI 11 – Total Collection</vt:lpstr>
      <vt:lpstr>Dashboard – Excel</vt:lpstr>
      <vt:lpstr>Dashboard – Power BI</vt:lpstr>
      <vt:lpstr>MySQL Queries</vt:lpstr>
      <vt:lpstr>MySQL Queries</vt:lpstr>
      <vt:lpstr>Conclusion</vt:lpstr>
      <vt:lpstr>Inferences </vt:lpstr>
      <vt:lpstr>Challenges Faced &amp; Solution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Subh Tomar</cp:lastModifiedBy>
  <cp:revision>19</cp:revision>
  <dcterms:modified xsi:type="dcterms:W3CDTF">2025-10-17T16:15:38Z</dcterms:modified>
</cp:coreProperties>
</file>