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8" r:id="rId7"/>
    <p:sldId id="281" r:id="rId8"/>
    <p:sldId id="261" r:id="rId9"/>
    <p:sldId id="263" r:id="rId10"/>
    <p:sldId id="264" r:id="rId11"/>
    <p:sldId id="283" r:id="rId12"/>
    <p:sldId id="282" r:id="rId13"/>
    <p:sldId id="269" r:id="rId14"/>
    <p:sldId id="275" r:id="rId15"/>
    <p:sldId id="267" r:id="rId16"/>
    <p:sldId id="266" r:id="rId17"/>
    <p:sldId id="262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f3QnJrG7xvbmEx37fuUCl7X+e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66F97F-31CD-44CA-A5F9-A64060819AD9}">
  <a:tblStyle styleId="{5A66F97F-31CD-44CA-A5F9-A64060819A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BF35A6-5872-FABE-49FE-4A7ECB2160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11683-8FEF-26FF-B13F-59FEB79B1F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42969-20C9-4C10-82E8-F5C29A146A6E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B92B7-5E3D-F89F-2D87-0062A63C68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CDAA5-587F-34C5-EDA9-D1FCDD1614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4DF9E-ED5F-42D4-B379-175AB246AD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5198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848385cb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848385cb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794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5D36E307-5D23-A7F9-1DF8-3F9031FAB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>
            <a:extLst>
              <a:ext uri="{FF2B5EF4-FFF2-40B4-BE49-F238E27FC236}">
                <a16:creationId xmlns:a16="http://schemas.microsoft.com/office/drawing/2014/main" id="{D8E9F2B6-64B9-7DFD-BC99-D2813F28B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>
            <a:extLst>
              <a:ext uri="{FF2B5EF4-FFF2-40B4-BE49-F238E27FC236}">
                <a16:creationId xmlns:a16="http://schemas.microsoft.com/office/drawing/2014/main" id="{D35F52E5-40C7-E778-AE01-4B430AB18B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859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40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76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896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905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3351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848385c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848385c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71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848385cb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1848385cb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1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848385cb0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1848385cb0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59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848385cb0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1848385cb0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848385cb0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31848385cb0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1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6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02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3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2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5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6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7012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85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62D5B70-0E3D-5FAA-5D50-4FD9CF7B08E1}"/>
              </a:ext>
            </a:extLst>
          </p:cNvPr>
          <p:cNvSpPr/>
          <p:nvPr/>
        </p:nvSpPr>
        <p:spPr>
          <a:xfrm>
            <a:off x="0" y="5951756"/>
            <a:ext cx="9144000" cy="862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Google Shape;84;p1"/>
          <p:cNvSpPr txBox="1">
            <a:spLocks noGrp="1"/>
          </p:cNvSpPr>
          <p:nvPr>
            <p:ph type="ctrTitle" idx="4294967295"/>
          </p:nvPr>
        </p:nvSpPr>
        <p:spPr>
          <a:xfrm>
            <a:off x="0" y="1465263"/>
            <a:ext cx="8899525" cy="1077912"/>
          </a:xfrm>
          <a:prstGeom prst="rect">
            <a:avLst/>
          </a:prstGeom>
        </p:spPr>
        <p:txBody>
          <a:bodyPr spcFirstLastPara="1" vert="horz" lIns="91440" tIns="45720" rIns="91440" bIns="0" rtlCol="0" anchor="ctr" anchorCtr="0">
            <a:normAutofit/>
          </a:bodyPr>
          <a:lstStyle/>
          <a:p>
            <a:pPr marL="0" lvl="0" indent="0" algn="ctr" defTabSz="914400">
              <a:spcAft>
                <a:spcPts val="0"/>
              </a:spcAft>
              <a:buClr>
                <a:schemeClr val="dk1"/>
              </a:buClr>
              <a:buSzPts val="4400"/>
            </a:pPr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Financial Health Analysis Project</a:t>
            </a:r>
            <a:endParaRPr lang="en-US" sz="3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56825" y="2928878"/>
            <a:ext cx="7030350" cy="100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project aims to conduct a thorough financial analysis on the financial components and provide the insights about company financial status and performance over the year 2009 – 2023 </a:t>
            </a:r>
            <a:endParaRPr lang="en-CA" sz="1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87;p1">
            <a:extLst>
              <a:ext uri="{FF2B5EF4-FFF2-40B4-BE49-F238E27FC236}">
                <a16:creationId xmlns:a16="http://schemas.microsoft.com/office/drawing/2014/main" id="{FD3C276C-FAD6-A36A-0251-DB6196E95E7F}"/>
              </a:ext>
            </a:extLst>
          </p:cNvPr>
          <p:cNvSpPr txBox="1"/>
          <p:nvPr/>
        </p:nvSpPr>
        <p:spPr>
          <a:xfrm>
            <a:off x="121240" y="6098635"/>
            <a:ext cx="2085246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November 2024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848385cb0_1_78"/>
          <p:cNvSpPr txBox="1">
            <a:spLocks noGrp="1"/>
          </p:cNvSpPr>
          <p:nvPr>
            <p:ph type="title" idx="4294967295"/>
          </p:nvPr>
        </p:nvSpPr>
        <p:spPr>
          <a:xfrm>
            <a:off x="0" y="214196"/>
            <a:ext cx="9144000" cy="76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Cost &amp; Budget </a:t>
            </a:r>
          </a:p>
        </p:txBody>
      </p:sp>
      <p:graphicFrame>
        <p:nvGraphicFramePr>
          <p:cNvPr id="267" name="Google Shape;267;g31848385cb0_1_78"/>
          <p:cNvGraphicFramePr/>
          <p:nvPr>
            <p:extLst>
              <p:ext uri="{D42A27DB-BD31-4B8C-83A1-F6EECF244321}">
                <p14:modId xmlns:p14="http://schemas.microsoft.com/office/powerpoint/2010/main" val="836158999"/>
              </p:ext>
            </p:extLst>
          </p:nvPr>
        </p:nvGraphicFramePr>
        <p:xfrm>
          <a:off x="181372" y="1212575"/>
          <a:ext cx="8781256" cy="4225185"/>
        </p:xfrm>
        <a:graphic>
          <a:graphicData uri="http://schemas.openxmlformats.org/drawingml/2006/table">
            <a:tbl>
              <a:tblPr>
                <a:noFill/>
                <a:tableStyleId>{5A66F97F-31CD-44CA-A5F9-A64060819AD9}</a:tableStyleId>
              </a:tblPr>
              <a:tblGrid>
                <a:gridCol w="147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0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6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Team Member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Role</a:t>
                      </a:r>
                      <a:endParaRPr b="1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Hourly Rate</a:t>
                      </a:r>
                      <a:endParaRPr b="1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Total Hours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/>
                        <a:t>Total Cost</a:t>
                      </a:r>
                      <a:endParaRPr b="1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Naren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 Collection &amp; Subject Matter Expert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$25/hour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48 hours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$1200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Sachin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 Collection &amp; Subject Matter Expert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$25/hour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 hours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$1200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Kanchan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Cleaning &amp; Validation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$25/hour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 hours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$1200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6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Lakshmi Priya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Cleaning, Validation &amp; Dashboard Design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$25/hour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 hours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$1200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58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Karthik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Cleaning &amp; Validation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$25/hour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48 hours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$1200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43C621D-A4F9-FB42-3046-858FEABC8EE0}"/>
              </a:ext>
            </a:extLst>
          </p:cNvPr>
          <p:cNvSpPr/>
          <p:nvPr/>
        </p:nvSpPr>
        <p:spPr>
          <a:xfrm>
            <a:off x="280379" y="6182139"/>
            <a:ext cx="1758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PLANNING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848385cb0_1_88"/>
          <p:cNvSpPr txBox="1">
            <a:spLocks noGrp="1"/>
          </p:cNvSpPr>
          <p:nvPr>
            <p:ph idx="4294967295"/>
          </p:nvPr>
        </p:nvSpPr>
        <p:spPr>
          <a:xfrm>
            <a:off x="674914" y="1409005"/>
            <a:ext cx="8229600" cy="40399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Total Budget Before Contingency</a:t>
            </a:r>
          </a:p>
          <a:p>
            <a:pPr marL="457200" indent="-349250">
              <a:lnSpc>
                <a:spcPct val="115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●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Times New Roman"/>
            </a:endParaRPr>
          </a:p>
          <a:p>
            <a:pPr marL="457200" indent="-349250">
              <a:lnSpc>
                <a:spcPct val="115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●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$6000(Human Resources) + $250(Operational Costs) + $150(Testing and Maintenance) : $6400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b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Contingency Budget</a:t>
            </a:r>
            <a:endParaRPr sz="1800" b="1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Char char="●"/>
            </a:pP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Add a 10% contingency ($640) to cover unforeseen costs, such as additional API calls, tool subscriptions, or delayed timelines.</a:t>
            </a:r>
          </a:p>
          <a:p>
            <a:pPr marL="10795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Tx/>
              <a:buNone/>
            </a:pPr>
            <a:endParaRPr sz="1600" dirty="0"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Char char="●"/>
            </a:pPr>
            <a:r>
              <a:rPr lang="en-US" sz="16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Revised Budget with Contingency</a:t>
            </a:r>
            <a:r>
              <a:rPr lang="en-US" sz="16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: $6400 + $640 : </a:t>
            </a:r>
            <a:r>
              <a:rPr lang="en-US" sz="16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$7040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70CCD-23B0-01AA-F68C-E7CCCC9FF1F4}"/>
              </a:ext>
            </a:extLst>
          </p:cNvPr>
          <p:cNvSpPr txBox="1"/>
          <p:nvPr/>
        </p:nvSpPr>
        <p:spPr>
          <a:xfrm>
            <a:off x="0" y="316158"/>
            <a:ext cx="923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Project Budget and Contingency Breakdown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23035-92DD-8106-FB2B-99CAF4465B69}"/>
              </a:ext>
            </a:extLst>
          </p:cNvPr>
          <p:cNvSpPr/>
          <p:nvPr/>
        </p:nvSpPr>
        <p:spPr>
          <a:xfrm>
            <a:off x="280379" y="6182139"/>
            <a:ext cx="1758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PLANNING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1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3CCBD313-FEB4-B32A-9227-6265E334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>
            <a:extLst>
              <a:ext uri="{FF2B5EF4-FFF2-40B4-BE49-F238E27FC236}">
                <a16:creationId xmlns:a16="http://schemas.microsoft.com/office/drawing/2014/main" id="{F9147A82-D183-E9F2-76B1-CF475A12DCD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7200" y="1010754"/>
            <a:ext cx="8229600" cy="5211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Ensure clear, consistent, and timely communication.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Track progress, resolve challenges, and inform about milestones and deadlines.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Communication Methods: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Meetings: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Weekly, discuss progress (Mon 10 AM).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Progress Updates: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Bi-weekly (Thurs), via email or document.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For formal updates, as needed.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Tools: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Real-time updates via Google Drive, Slack, Trello.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 Reports: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End of Oct, Nov, monthly updates to Faculty Advisor.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Presentation Dry Run: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 10-12, final rehearsal with feedback.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lnSpc>
                <a:spcPct val="15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Final Submission: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 15, report and PPT.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259;p7">
            <a:extLst>
              <a:ext uri="{FF2B5EF4-FFF2-40B4-BE49-F238E27FC236}">
                <a16:creationId xmlns:a16="http://schemas.microsoft.com/office/drawing/2014/main" id="{1EFF2D0E-8C8E-75AB-9639-0942065DBA39}"/>
              </a:ext>
            </a:extLst>
          </p:cNvPr>
          <p:cNvSpPr txBox="1">
            <a:spLocks/>
          </p:cNvSpPr>
          <p:nvPr/>
        </p:nvSpPr>
        <p:spPr>
          <a:xfrm>
            <a:off x="0" y="268356"/>
            <a:ext cx="9143999" cy="7354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Communication Plan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2E414F-3209-A3BF-96FA-D2A213079CEE}"/>
              </a:ext>
            </a:extLst>
          </p:cNvPr>
          <p:cNvSpPr/>
          <p:nvPr/>
        </p:nvSpPr>
        <p:spPr>
          <a:xfrm>
            <a:off x="169772" y="6182139"/>
            <a:ext cx="19800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EXECUTING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idx="4294967295"/>
          </p:nvPr>
        </p:nvSpPr>
        <p:spPr>
          <a:xfrm>
            <a:off x="457200" y="1590260"/>
            <a:ext cx="8229600" cy="3527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 dirty="0"/>
              <a:t>Communication Channels:</a:t>
            </a:r>
            <a:endParaRPr sz="1650" b="1"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- </a:t>
            </a:r>
            <a:r>
              <a:rPr lang="en-US" sz="1650" b="1" dirty="0"/>
              <a:t>Virtual Meetings:</a:t>
            </a:r>
            <a:r>
              <a:rPr lang="en-US" sz="1650" dirty="0"/>
              <a:t> Weekly 1-hour discussions.</a:t>
            </a:r>
            <a:endParaRPr sz="1650"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- </a:t>
            </a:r>
            <a:r>
              <a:rPr lang="en-US" sz="1650" b="1" dirty="0"/>
              <a:t>Emails: </a:t>
            </a:r>
            <a:r>
              <a:rPr lang="en-US" sz="1650" dirty="0"/>
              <a:t>Major updates and formal communication.</a:t>
            </a:r>
            <a:endParaRPr sz="1650"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- </a:t>
            </a:r>
            <a:r>
              <a:rPr lang="en-US" sz="1650" b="1" dirty="0"/>
              <a:t>Collaborative Tools</a:t>
            </a:r>
            <a:r>
              <a:rPr lang="en-US" sz="1650" dirty="0"/>
              <a:t>: Google Drive (files), Slack (updates), Trello (tasks).</a:t>
            </a:r>
            <a:endParaRPr sz="1650"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50"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b="1" dirty="0"/>
              <a:t>Feedback Mechanisms:</a:t>
            </a:r>
            <a:endParaRPr sz="1650" b="1"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50" dirty="0"/>
              <a:t>- Feedback during meetings and dry runs.</a:t>
            </a:r>
            <a:endParaRPr sz="1650"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1650" dirty="0"/>
              <a:t>- Adjustments made based on stakeholder inputs</a:t>
            </a:r>
            <a:endParaRPr sz="165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B8EBD-91BE-E792-8241-689F3853320D}"/>
              </a:ext>
            </a:extLst>
          </p:cNvPr>
          <p:cNvSpPr/>
          <p:nvPr/>
        </p:nvSpPr>
        <p:spPr>
          <a:xfrm>
            <a:off x="169772" y="6182139"/>
            <a:ext cx="19800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EXECUTING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259;p7">
            <a:extLst>
              <a:ext uri="{FF2B5EF4-FFF2-40B4-BE49-F238E27FC236}">
                <a16:creationId xmlns:a16="http://schemas.microsoft.com/office/drawing/2014/main" id="{32BF973B-796F-6E6D-4116-D6C0D4CAFE84}"/>
              </a:ext>
            </a:extLst>
          </p:cNvPr>
          <p:cNvSpPr txBox="1">
            <a:spLocks/>
          </p:cNvSpPr>
          <p:nvPr/>
        </p:nvSpPr>
        <p:spPr>
          <a:xfrm>
            <a:off x="1" y="322744"/>
            <a:ext cx="9143999" cy="7354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Communication Plan</a:t>
            </a:r>
          </a:p>
        </p:txBody>
      </p:sp>
    </p:spTree>
    <p:extLst>
      <p:ext uri="{BB962C8B-B14F-4D97-AF65-F5344CB8AC3E}">
        <p14:creationId xmlns:p14="http://schemas.microsoft.com/office/powerpoint/2010/main" val="167577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383F2C-308D-A3E0-7F0E-B2F1EACDFF92}"/>
              </a:ext>
            </a:extLst>
          </p:cNvPr>
          <p:cNvSpPr txBox="1"/>
          <p:nvPr/>
        </p:nvSpPr>
        <p:spPr>
          <a:xfrm>
            <a:off x="675861" y="1959997"/>
            <a:ext cx="77922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6291" lvl="1" indent="-285750" algn="l" rtl="0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Weekly updates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project progress.</a:t>
            </a:r>
          </a:p>
          <a:p>
            <a:pPr marL="796291" lvl="1" indent="-285750" algn="l" rtl="0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Feedback sessions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after key milestones (e.g., EDA completion, dashboard prototype).</a:t>
            </a:r>
          </a:p>
          <a:p>
            <a:pPr marL="835978" lvl="1" indent="-285750" algn="l" rtl="0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Input required at all stages to ensure alignment with stakeholder expectations.</a:t>
            </a:r>
          </a:p>
        </p:txBody>
      </p:sp>
      <p:sp>
        <p:nvSpPr>
          <p:cNvPr id="5" name="Google Shape;259;p7">
            <a:extLst>
              <a:ext uri="{FF2B5EF4-FFF2-40B4-BE49-F238E27FC236}">
                <a16:creationId xmlns:a16="http://schemas.microsoft.com/office/drawing/2014/main" id="{23048C32-1862-7B07-4D79-AED52CF09826}"/>
              </a:ext>
            </a:extLst>
          </p:cNvPr>
          <p:cNvSpPr txBox="1">
            <a:spLocks/>
          </p:cNvSpPr>
          <p:nvPr/>
        </p:nvSpPr>
        <p:spPr>
          <a:xfrm>
            <a:off x="0" y="327992"/>
            <a:ext cx="9143999" cy="7354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Stakeholder Engagement 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672CC-673E-C46E-67BA-59DD47906E85}"/>
              </a:ext>
            </a:extLst>
          </p:cNvPr>
          <p:cNvSpPr/>
          <p:nvPr/>
        </p:nvSpPr>
        <p:spPr>
          <a:xfrm>
            <a:off x="169772" y="6182139"/>
            <a:ext cx="19800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EXECUTING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320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"/>
          <p:cNvSpPr txBox="1">
            <a:spLocks noGrp="1"/>
          </p:cNvSpPr>
          <p:nvPr>
            <p:ph idx="4294967295"/>
          </p:nvPr>
        </p:nvSpPr>
        <p:spPr>
          <a:xfrm>
            <a:off x="586408" y="1514406"/>
            <a:ext cx="8120270" cy="382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766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Changelog Example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72414" algn="l" rtl="0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Change 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Added new metrics such as Debt-to-Equity Ratio, Current Ratio, Quick Ratio, P/B Ratio, P/S ratio, Return on Assets and Return on Equity to the dashboard after stakeholder feedback.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72414" algn="l" rtl="0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Change 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Modify the preliminary Tableau Dashboard to align with stakeholder feedback and improve financial insights for a broader audience.</a:t>
            </a:r>
          </a:p>
          <a:p>
            <a:pPr marL="470536" lvl="1" indent="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2766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Change Request Process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72414" algn="l" rtl="0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Any significant changes will be documented in the changelog.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72414" algn="l" rtl="0">
              <a:lnSpc>
                <a:spcPct val="15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Change requests will be discussed among the team and approved by stakeholders.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259;p7">
            <a:extLst>
              <a:ext uri="{FF2B5EF4-FFF2-40B4-BE49-F238E27FC236}">
                <a16:creationId xmlns:a16="http://schemas.microsoft.com/office/drawing/2014/main" id="{65AEB464-4275-6D84-9230-C91F9F19A4C1}"/>
              </a:ext>
            </a:extLst>
          </p:cNvPr>
          <p:cNvSpPr txBox="1">
            <a:spLocks/>
          </p:cNvSpPr>
          <p:nvPr/>
        </p:nvSpPr>
        <p:spPr>
          <a:xfrm>
            <a:off x="0" y="327992"/>
            <a:ext cx="9143999" cy="7354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524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Changelog And Change 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07AF4-00C5-D284-F7BA-A3605F5D63C9}"/>
              </a:ext>
            </a:extLst>
          </p:cNvPr>
          <p:cNvSpPr/>
          <p:nvPr/>
        </p:nvSpPr>
        <p:spPr>
          <a:xfrm>
            <a:off x="143791" y="6068343"/>
            <a:ext cx="50336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MONITORING AND CONTROLING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3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"/>
          <p:cNvSpPr txBox="1">
            <a:spLocks noGrp="1"/>
          </p:cNvSpPr>
          <p:nvPr>
            <p:ph idx="4294967295"/>
          </p:nvPr>
        </p:nvSpPr>
        <p:spPr>
          <a:xfrm>
            <a:off x="258416" y="1580321"/>
            <a:ext cx="9143999" cy="366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285750" algn="l" rtl="0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team member spends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 hours per week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the project.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Weekly Meetings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(2 hours) for coordination and task synchronization.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Specific tasks like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(Naren, Sachin)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Tableau Dashboard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 Lakshmi Priya, Karthik) are assigned based on expertise.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2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Kanchan is responsible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managing the timeline and overall progress in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python EDA.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089FA-8025-0AF0-D5AD-A287FF1CB6EA}"/>
              </a:ext>
            </a:extLst>
          </p:cNvPr>
          <p:cNvSpPr txBox="1"/>
          <p:nvPr/>
        </p:nvSpPr>
        <p:spPr>
          <a:xfrm>
            <a:off x="0" y="302351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Resource Allocation Overview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DD7504-AF65-1282-54EE-5C9879A6CFDD}"/>
              </a:ext>
            </a:extLst>
          </p:cNvPr>
          <p:cNvSpPr/>
          <p:nvPr/>
        </p:nvSpPr>
        <p:spPr>
          <a:xfrm>
            <a:off x="143791" y="6068343"/>
            <a:ext cx="50336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MONITORING AND CONTROLING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18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>
            <a:spLocks noGrp="1"/>
          </p:cNvSpPr>
          <p:nvPr>
            <p:ph type="title" idx="4294967295"/>
          </p:nvPr>
        </p:nvSpPr>
        <p:spPr>
          <a:xfrm>
            <a:off x="0" y="198576"/>
            <a:ext cx="91440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RACI </a:t>
            </a:r>
            <a:r>
              <a:rPr lang="en-US" sz="3600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437FD4-5DD1-C9D5-25BC-70FFBAD49C29}"/>
              </a:ext>
            </a:extLst>
          </p:cNvPr>
          <p:cNvSpPr txBox="1"/>
          <p:nvPr/>
        </p:nvSpPr>
        <p:spPr>
          <a:xfrm>
            <a:off x="7086600" y="5169654"/>
            <a:ext cx="205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R : Responsible</a:t>
            </a:r>
          </a:p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A : Accountable</a:t>
            </a:r>
          </a:p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C : Consulted</a:t>
            </a:r>
          </a:p>
          <a:p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 I  : Informed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B5A82-DDC4-A8D9-3F39-08959C65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1033"/>
            <a:ext cx="9144000" cy="31759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D294D8-2275-9CD8-6CD6-60BC7B80B08C}"/>
              </a:ext>
            </a:extLst>
          </p:cNvPr>
          <p:cNvSpPr/>
          <p:nvPr/>
        </p:nvSpPr>
        <p:spPr>
          <a:xfrm>
            <a:off x="143791" y="6068343"/>
            <a:ext cx="50336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MONITORING AND CONTROLING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>
            <a:spLocks noGrp="1"/>
          </p:cNvSpPr>
          <p:nvPr>
            <p:ph idx="4294967295"/>
          </p:nvPr>
        </p:nvSpPr>
        <p:spPr>
          <a:xfrm>
            <a:off x="795130" y="879108"/>
            <a:ext cx="8597347" cy="303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76835" lvl="0" indent="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Project Performance Analysis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99085" algn="l" rtl="0">
              <a:lnSpc>
                <a:spcPct val="15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What worked well: 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99085">
              <a:lnSpc>
                <a:spcPct val="150000"/>
              </a:lnSpc>
              <a:spcBef>
                <a:spcPts val="518"/>
              </a:spcBef>
              <a:buClr>
                <a:schemeClr val="dk1"/>
              </a:buClr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Requirements definition and management: Leveraged Alpha Vantage API and Yahoo Finance.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99085">
              <a:lnSpc>
                <a:spcPct val="150000"/>
              </a:lnSpc>
              <a:spcBef>
                <a:spcPts val="518"/>
              </a:spcBef>
              <a:buClr>
                <a:schemeClr val="dk1"/>
              </a:buClr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Scope definition: Clear deliverables and metric selection.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99085">
              <a:lnSpc>
                <a:spcPct val="150000"/>
              </a:lnSpc>
              <a:spcBef>
                <a:spcPts val="518"/>
              </a:spcBef>
              <a:buClr>
                <a:schemeClr val="dk1"/>
              </a:buClr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Schedule development: Managed tight schedules with self-learning.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99085">
              <a:lnSpc>
                <a:spcPct val="150000"/>
              </a:lnSpc>
              <a:spcBef>
                <a:spcPts val="518"/>
              </a:spcBef>
              <a:buClr>
                <a:schemeClr val="dk1"/>
              </a:buClr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Cost control: Minimized costs using free APIs and tools.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99085">
              <a:lnSpc>
                <a:spcPct val="150000"/>
              </a:lnSpc>
              <a:spcBef>
                <a:spcPts val="518"/>
              </a:spcBef>
              <a:buClr>
                <a:schemeClr val="dk1"/>
              </a:buClr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Team collaboration: Effective distribution of tasks.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99085">
              <a:lnSpc>
                <a:spcPct val="150000"/>
              </a:lnSpc>
              <a:spcBef>
                <a:spcPts val="518"/>
              </a:spcBef>
              <a:buClr>
                <a:schemeClr val="dk1"/>
              </a:buClr>
              <a:buFont typeface="Arial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Stakeholder management: Feedback was timely and incorporated effectively.</a:t>
            </a:r>
          </a:p>
          <a:p>
            <a:pPr marL="342900" lvl="0" indent="-15494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5352B-855B-C05C-DBAA-547D227A4D7B}"/>
              </a:ext>
            </a:extLst>
          </p:cNvPr>
          <p:cNvSpPr txBox="1"/>
          <p:nvPr/>
        </p:nvSpPr>
        <p:spPr>
          <a:xfrm>
            <a:off x="0" y="23277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Lessons Learned 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1432C8-4692-ED80-A1AF-FCF0961F8FC5}"/>
              </a:ext>
            </a:extLst>
          </p:cNvPr>
          <p:cNvSpPr txBox="1"/>
          <p:nvPr/>
        </p:nvSpPr>
        <p:spPr>
          <a:xfrm>
            <a:off x="795131" y="3910542"/>
            <a:ext cx="8597346" cy="2054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lvl="1" defTabSz="685800">
              <a:lnSpc>
                <a:spcPct val="120000"/>
              </a:lnSpc>
              <a:spcBef>
                <a:spcPts val="518"/>
              </a:spcBef>
              <a:buClr>
                <a:schemeClr val="dk1"/>
              </a:buClr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What Can Be Improved:</a:t>
            </a:r>
          </a:p>
          <a:p>
            <a:pPr marL="457200" lvl="0" indent="-339725" defTabSz="685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Handle API limits better, document inconsistent metrics.</a:t>
            </a:r>
          </a:p>
          <a:p>
            <a:pPr marL="457200" lvl="0" indent="-339725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Standardize metrics earlier for smoother integration.</a:t>
            </a:r>
          </a:p>
          <a:p>
            <a:pPr marL="457200" lvl="0" indent="-339725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Plan upfront to avoid delays from API limits.</a:t>
            </a:r>
          </a:p>
          <a:p>
            <a:pPr marL="457200" lvl="0" indent="-339725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Invest in better tools for documentation and data standardization.</a:t>
            </a:r>
          </a:p>
          <a:p>
            <a:pPr marL="457200" lvl="0" indent="-339725" defTabSz="685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 centralized feedback and progress tracking.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A2BDB-DDDB-1A03-73FF-E62C6713281A}"/>
              </a:ext>
            </a:extLst>
          </p:cNvPr>
          <p:cNvSpPr/>
          <p:nvPr/>
        </p:nvSpPr>
        <p:spPr>
          <a:xfrm>
            <a:off x="384903" y="6058404"/>
            <a:ext cx="15696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CLOSING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29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848385cb0_0_14"/>
          <p:cNvSpPr txBox="1">
            <a:spLocks noGrp="1"/>
          </p:cNvSpPr>
          <p:nvPr>
            <p:ph idx="4294967295"/>
          </p:nvPr>
        </p:nvSpPr>
        <p:spPr>
          <a:xfrm>
            <a:off x="685799" y="1431235"/>
            <a:ext cx="8229600" cy="376672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Areas of Exceptional Performance : 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Collaboration: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Despite part-time, tasks were well-divided and communication was strong.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Successfully gathered data from various sources.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Problem-Solving: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Managed API limits and inconsistencies with creative solutions.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Areas for Improvement : 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Industry Knowledge: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Lack of familiarity with financial metrics led to delays and rework.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 Standardization: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Challenging due to inconsistent formats; standardizing earlier would help.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Documentation: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Lack of centralized tracking caused inefficiencies.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75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949FC-5AB3-9BDC-5157-00A611E9AD3B}"/>
              </a:ext>
            </a:extLst>
          </p:cNvPr>
          <p:cNvSpPr txBox="1"/>
          <p:nvPr/>
        </p:nvSpPr>
        <p:spPr>
          <a:xfrm>
            <a:off x="0" y="23277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Lessons Learned Register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BB3A0-9307-8DC3-BC0B-1A0D7F740EE1}"/>
              </a:ext>
            </a:extLst>
          </p:cNvPr>
          <p:cNvSpPr/>
          <p:nvPr/>
        </p:nvSpPr>
        <p:spPr>
          <a:xfrm>
            <a:off x="384903" y="6058404"/>
            <a:ext cx="156966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CLOSING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 idx="4294967295"/>
          </p:nvPr>
        </p:nvSpPr>
        <p:spPr>
          <a:xfrm>
            <a:off x="1" y="195735"/>
            <a:ext cx="9143999" cy="54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Business Case</a:t>
            </a:r>
            <a:endParaRPr lang="en-US" sz="2800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3" name="Google Shape;93;p2"/>
          <p:cNvGraphicFramePr/>
          <p:nvPr>
            <p:extLst>
              <p:ext uri="{D42A27DB-BD31-4B8C-83A1-F6EECF244321}">
                <p14:modId xmlns:p14="http://schemas.microsoft.com/office/powerpoint/2010/main" val="31720907"/>
              </p:ext>
            </p:extLst>
          </p:nvPr>
        </p:nvGraphicFramePr>
        <p:xfrm>
          <a:off x="570875" y="960450"/>
          <a:ext cx="8002250" cy="1991571"/>
        </p:xfrm>
        <a:graphic>
          <a:graphicData uri="http://schemas.openxmlformats.org/drawingml/2006/table">
            <a:tbl>
              <a:tblPr>
                <a:noFill/>
                <a:tableStyleId>{5A66F97F-31CD-44CA-A5F9-A64060819AD9}</a:tableStyleId>
              </a:tblPr>
              <a:tblGrid>
                <a:gridCol w="80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Requirements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5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b="1" dirty="0"/>
                        <a:t>Alpha Vantage API</a:t>
                      </a:r>
                      <a:r>
                        <a:rPr lang="en-US" sz="1400" dirty="0"/>
                        <a:t>: Retrieve financial data.</a:t>
                      </a:r>
                      <a:endParaRPr sz="1400" dirty="0"/>
                    </a:p>
                    <a:p>
                      <a:pPr marL="4572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b="1" dirty="0"/>
                        <a:t>Python Libraries</a:t>
                      </a:r>
                      <a:r>
                        <a:rPr lang="en-US" sz="1400" dirty="0"/>
                        <a:t>: Data analysis and visualization.</a:t>
                      </a:r>
                      <a:endParaRPr sz="1400" dirty="0"/>
                    </a:p>
                    <a:p>
                      <a:pPr marL="4572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b="1" dirty="0"/>
                        <a:t>Tableau</a:t>
                      </a:r>
                      <a:r>
                        <a:rPr lang="en-US" sz="1400" dirty="0"/>
                        <a:t>: Create interactive dashboards.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" name="Google Shape;94;p2"/>
          <p:cNvGraphicFramePr/>
          <p:nvPr>
            <p:extLst>
              <p:ext uri="{D42A27DB-BD31-4B8C-83A1-F6EECF244321}">
                <p14:modId xmlns:p14="http://schemas.microsoft.com/office/powerpoint/2010/main" val="757297685"/>
              </p:ext>
            </p:extLst>
          </p:nvPr>
        </p:nvGraphicFramePr>
        <p:xfrm>
          <a:off x="570875" y="3069532"/>
          <a:ext cx="8002250" cy="3116330"/>
        </p:xfrm>
        <a:graphic>
          <a:graphicData uri="http://schemas.openxmlformats.org/drawingml/2006/table">
            <a:tbl>
              <a:tblPr>
                <a:noFill/>
                <a:tableStyleId>{5A66F97F-31CD-44CA-A5F9-A64060819AD9}</a:tableStyleId>
              </a:tblPr>
              <a:tblGrid>
                <a:gridCol w="40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7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/>
                        <a:t>Functional Requirements</a:t>
                      </a:r>
                      <a:endParaRPr sz="16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Non-Functional Requirements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dirty="0"/>
                        <a:t>Retrieve and preprocess financial data.</a:t>
                      </a:r>
                      <a:endParaRPr sz="1400" dirty="0"/>
                    </a:p>
                    <a:p>
                      <a:pPr marL="4572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dirty="0"/>
                        <a:t>Perform EDA for insights like ROI and liquidity.</a:t>
                      </a:r>
                      <a:endParaRPr sz="1400" dirty="0"/>
                    </a:p>
                    <a:p>
                      <a:pPr marL="4572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dirty="0"/>
                        <a:t>Visualize data with Python and Tableau.</a:t>
                      </a:r>
                      <a:endParaRPr sz="1400" dirty="0"/>
                    </a:p>
                    <a:p>
                      <a:pPr marL="4572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dirty="0"/>
                        <a:t>Generate reports and interactive dashboards.</a:t>
                      </a:r>
                      <a:endParaRPr sz="14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defTabSz="6858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Performance: &lt;5s load time.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457200" lvl="0" indent="-342900" algn="l" defTabSz="6858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Scalability: Handle more data seamlessly.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  <a:p>
                      <a:pPr marL="457200" lvl="0" indent="-342900" algn="l" defTabSz="6858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latin typeface="Arial"/>
                          <a:cs typeface="Arial"/>
                        </a:rPr>
                        <a:t>Compatibility: Accessible on multiple devices.</a:t>
                      </a:r>
                      <a:endParaRPr sz="1400" kern="1200" dirty="0">
                        <a:solidFill>
                          <a:srgbClr val="000000"/>
                        </a:solidFill>
                        <a:latin typeface="Arial"/>
                        <a:cs typeface="Arial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E004368-38ED-39BA-93B7-D73F1772F4A7}"/>
              </a:ext>
            </a:extLst>
          </p:cNvPr>
          <p:cNvSpPr/>
          <p:nvPr/>
        </p:nvSpPr>
        <p:spPr>
          <a:xfrm>
            <a:off x="277592" y="6182139"/>
            <a:ext cx="1764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INITIATING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7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"/>
          <p:cNvSpPr txBox="1">
            <a:spLocks noGrp="1"/>
          </p:cNvSpPr>
          <p:nvPr>
            <p:ph idx="4294967295"/>
          </p:nvPr>
        </p:nvSpPr>
        <p:spPr>
          <a:xfrm>
            <a:off x="914400" y="1709531"/>
            <a:ext cx="8229600" cy="247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Project Status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Awaiting final stakeholder feedback.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project aims to provide investors with actionable insights on company financial health via a user-friendly Tableau dashboard.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Char char="•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Contact details 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Group 9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873B3-FBC9-D597-5304-5AAC3BAFA220}"/>
              </a:ext>
            </a:extLst>
          </p:cNvPr>
          <p:cNvSpPr txBox="1"/>
          <p:nvPr/>
        </p:nvSpPr>
        <p:spPr>
          <a:xfrm>
            <a:off x="0" y="34210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Conclusion &amp; Final Thoughts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848385cb0_1_10"/>
          <p:cNvSpPr txBox="1">
            <a:spLocks noGrp="1"/>
          </p:cNvSpPr>
          <p:nvPr>
            <p:ph type="title" idx="4294967295"/>
          </p:nvPr>
        </p:nvSpPr>
        <p:spPr>
          <a:xfrm>
            <a:off x="0" y="228393"/>
            <a:ext cx="91440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Business Case - Benefits</a:t>
            </a:r>
            <a:endParaRPr lang="en-US" sz="3600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F8EEA-3882-FA86-0615-38F16B832B98}"/>
              </a:ext>
            </a:extLst>
          </p:cNvPr>
          <p:cNvSpPr txBox="1"/>
          <p:nvPr/>
        </p:nvSpPr>
        <p:spPr>
          <a:xfrm>
            <a:off x="565287" y="1784855"/>
            <a:ext cx="7127599" cy="2447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Data-driven decisions, real-time monitoring.</a:t>
            </a:r>
          </a:p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Streamlined analysis, cost savings.</a:t>
            </a:r>
          </a:p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 for future growth.</a:t>
            </a:r>
          </a:p>
          <a:p>
            <a:pPr marL="457200" lvl="0" indent="-3429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User-friendly, competitive edge.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98F669-2041-76B3-F674-3AD6D5565281}"/>
              </a:ext>
            </a:extLst>
          </p:cNvPr>
          <p:cNvSpPr/>
          <p:nvPr/>
        </p:nvSpPr>
        <p:spPr>
          <a:xfrm>
            <a:off x="277592" y="6182139"/>
            <a:ext cx="1764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INITIATING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99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3"/>
          <p:cNvGraphicFramePr/>
          <p:nvPr>
            <p:extLst>
              <p:ext uri="{D42A27DB-BD31-4B8C-83A1-F6EECF244321}">
                <p14:modId xmlns:p14="http://schemas.microsoft.com/office/powerpoint/2010/main" val="1383045052"/>
              </p:ext>
            </p:extLst>
          </p:nvPr>
        </p:nvGraphicFramePr>
        <p:xfrm>
          <a:off x="684550" y="926128"/>
          <a:ext cx="8002250" cy="2689610"/>
        </p:xfrm>
        <a:graphic>
          <a:graphicData uri="http://schemas.openxmlformats.org/drawingml/2006/table">
            <a:tbl>
              <a:tblPr>
                <a:noFill/>
                <a:tableStyleId>{5A66F97F-31CD-44CA-A5F9-A64060819AD9}</a:tableStyleId>
              </a:tblPr>
              <a:tblGrid>
                <a:gridCol w="80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Criteria for Success</a:t>
                      </a:r>
                      <a:endParaRPr sz="1600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575">
                <a:tc>
                  <a:txBody>
                    <a:bodyPr/>
                    <a:lstStyle/>
                    <a:p>
                      <a:pPr marL="457200" lvl="0" indent="-3619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Quality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100% completeness; &lt;2% errors.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57200" lvl="0" indent="-3619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EDA Insights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Identify 5 trends; 90% accurate metrics.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57200" lvl="0" indent="-3619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Dashboard Usability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95% user comprehension; 80% stakeholder satisfaction which gives clear &amp; meaningful insights about the company..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57200" lvl="0" indent="-36195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Timeline Adherence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Complete within schedule, &lt;10% deviation.</a:t>
                      </a:r>
                      <a:endParaRPr sz="1400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3147625967"/>
              </p:ext>
            </p:extLst>
          </p:nvPr>
        </p:nvGraphicFramePr>
        <p:xfrm>
          <a:off x="684550" y="3767493"/>
          <a:ext cx="8002250" cy="2262890"/>
        </p:xfrm>
        <a:graphic>
          <a:graphicData uri="http://schemas.openxmlformats.org/drawingml/2006/table">
            <a:tbl>
              <a:tblPr>
                <a:noFill/>
                <a:tableStyleId>{5A66F97F-31CD-44CA-A5F9-A64060819AD9}</a:tableStyleId>
              </a:tblPr>
              <a:tblGrid>
                <a:gridCol w="80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Scope</a:t>
                      </a:r>
                      <a:endParaRPr sz="1600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575">
                <a:tc>
                  <a:txBody>
                    <a:bodyPr/>
                    <a:lstStyle/>
                    <a:p>
                      <a:pPr marL="4191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+mj-lt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Preparation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Collect, clean, and preprocess financial data.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191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+mj-lt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EDA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Analyze trends, anomalies, and ratios.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191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+mj-lt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Dashboard Development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Build interactive, user-friendly dashboards.</a:t>
                      </a:r>
                      <a:endParaRPr sz="140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419100" lvl="0" indent="-342900" algn="l" rtl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Font typeface="+mj-lt"/>
                        <a:buAutoNum type="arabicPeriod"/>
                      </a:pP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Stakeholder Feedback</a:t>
                      </a:r>
                      <a:r>
                        <a:rPr lang="en-US" sz="14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: Refine based on input.</a:t>
                      </a:r>
                      <a:endParaRPr sz="1400" b="1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891E8D59-C7BD-A134-4C73-5F034CE8D5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Project Charter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73627F-2A26-4141-9740-ED74CD67A915}"/>
              </a:ext>
            </a:extLst>
          </p:cNvPr>
          <p:cNvSpPr/>
          <p:nvPr/>
        </p:nvSpPr>
        <p:spPr>
          <a:xfrm>
            <a:off x="277592" y="6182139"/>
            <a:ext cx="1764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INITIATING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g31848385cb0_1_35"/>
          <p:cNvGraphicFramePr/>
          <p:nvPr>
            <p:extLst>
              <p:ext uri="{D42A27DB-BD31-4B8C-83A1-F6EECF244321}">
                <p14:modId xmlns:p14="http://schemas.microsoft.com/office/powerpoint/2010/main" val="2920591649"/>
              </p:ext>
            </p:extLst>
          </p:nvPr>
        </p:nvGraphicFramePr>
        <p:xfrm>
          <a:off x="570875" y="3184086"/>
          <a:ext cx="8002250" cy="2593407"/>
        </p:xfrm>
        <a:graphic>
          <a:graphicData uri="http://schemas.openxmlformats.org/drawingml/2006/table">
            <a:tbl>
              <a:tblPr>
                <a:noFill/>
                <a:tableStyleId>{5A66F97F-31CD-44CA-A5F9-A64060819AD9}</a:tableStyleId>
              </a:tblPr>
              <a:tblGrid>
                <a:gridCol w="4001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Constraints &amp; Risks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Assumptions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325">
                <a:tc>
                  <a:txBody>
                    <a:bodyPr/>
                    <a:lstStyle/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Time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: Tight timeline, single resource.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Budget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: Potential tool and API costs.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Technical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: API rate limits, data accuracy issues.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Risks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: Delays in feedback, unexpected bugs, adoption challenges.</a:t>
                      </a: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dirty="0"/>
                        <a:t>Data availability and accuracy from Alpha Vantage.</a:t>
                      </a:r>
                      <a:endParaRPr sz="1600" dirty="0"/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dirty="0"/>
                        <a:t>Stakeholders provide timely feedback.</a:t>
                      </a:r>
                      <a:endParaRPr sz="1600" dirty="0"/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None/>
                      </a:pPr>
                      <a:endParaRPr sz="16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g31848385cb0_1_35"/>
          <p:cNvGraphicFramePr/>
          <p:nvPr>
            <p:extLst>
              <p:ext uri="{D42A27DB-BD31-4B8C-83A1-F6EECF244321}">
                <p14:modId xmlns:p14="http://schemas.microsoft.com/office/powerpoint/2010/main" val="3642175360"/>
              </p:ext>
            </p:extLst>
          </p:nvPr>
        </p:nvGraphicFramePr>
        <p:xfrm>
          <a:off x="570875" y="964047"/>
          <a:ext cx="8002250" cy="2024096"/>
        </p:xfrm>
        <a:graphic>
          <a:graphicData uri="http://schemas.openxmlformats.org/drawingml/2006/table">
            <a:tbl>
              <a:tblPr>
                <a:noFill/>
                <a:tableStyleId>{5A66F97F-31CD-44CA-A5F9-A64060819AD9}</a:tableStyleId>
              </a:tblPr>
              <a:tblGrid>
                <a:gridCol w="800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High-Level Schedule</a:t>
                      </a:r>
                      <a:endParaRPr sz="1800" b="1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575">
                <a:tc>
                  <a:txBody>
                    <a:bodyPr/>
                    <a:lstStyle/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Planning and data collection.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EDA and prototype development.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Stakeholder review and testing.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6195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100000"/>
                        <a:buAutoNum type="arabicPeriod"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Final delivery.</a:t>
                      </a:r>
                      <a:endParaRPr sz="16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Google Shape;105;p3">
            <a:extLst>
              <a:ext uri="{FF2B5EF4-FFF2-40B4-BE49-F238E27FC236}">
                <a16:creationId xmlns:a16="http://schemas.microsoft.com/office/drawing/2014/main" id="{E80B3B3B-CE18-B308-A4B4-9B42D0E1C8E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Project Charter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3FFCB-449B-74ED-BDAD-1CB5EFA2DBD7}"/>
              </a:ext>
            </a:extLst>
          </p:cNvPr>
          <p:cNvSpPr/>
          <p:nvPr/>
        </p:nvSpPr>
        <p:spPr>
          <a:xfrm>
            <a:off x="277592" y="6182139"/>
            <a:ext cx="1764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INITIATING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>
            <a:spLocks noGrp="1"/>
          </p:cNvSpPr>
          <p:nvPr>
            <p:ph idx="4294967295"/>
          </p:nvPr>
        </p:nvSpPr>
        <p:spPr>
          <a:xfrm>
            <a:off x="69571" y="1603650"/>
            <a:ext cx="9004855" cy="408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96291" lvl="1" indent="-285750">
              <a:lnSpc>
                <a:spcPct val="250000"/>
              </a:lnSpc>
              <a:spcBef>
                <a:spcPts val="518"/>
              </a:spcBef>
              <a:buClr>
                <a:schemeClr val="dk1"/>
              </a:buClr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Investors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Primary users of the dashboard for financial decision making.</a:t>
            </a:r>
            <a:endParaRPr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35978" lvl="1" indent="-285750">
              <a:lnSpc>
                <a:spcPct val="250000"/>
              </a:lnSpc>
              <a:spcBef>
                <a:spcPts val="518"/>
              </a:spcBef>
              <a:buClrTx/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Sponsor :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individual funding the project to meet its objectives.</a:t>
            </a:r>
            <a:endParaRPr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96291" lvl="1" indent="-285750">
              <a:lnSpc>
                <a:spcPct val="250000"/>
              </a:lnSpc>
              <a:spcBef>
                <a:spcPts val="518"/>
              </a:spcBef>
              <a:buClr>
                <a:schemeClr val="dk1"/>
              </a:buClr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Team Members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Responsible for data collection, analysis, and dashboard development.</a:t>
            </a:r>
            <a:endParaRPr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96291" lvl="1" indent="-285750">
              <a:lnSpc>
                <a:spcPct val="250000"/>
              </a:lnSpc>
              <a:spcBef>
                <a:spcPts val="518"/>
              </a:spcBef>
              <a:buClr>
                <a:schemeClr val="dk1"/>
              </a:buClr>
            </a:pP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 Manager :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Coordinates team efforts and ensures timely delivery.</a:t>
            </a:r>
            <a:endParaRPr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E8266-311E-BE3D-05F6-30416E83CDAA}"/>
              </a:ext>
            </a:extLst>
          </p:cNvPr>
          <p:cNvSpPr txBox="1"/>
          <p:nvPr/>
        </p:nvSpPr>
        <p:spPr>
          <a:xfrm>
            <a:off x="0" y="345661"/>
            <a:ext cx="9143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Stakeholder Identification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25DE8-C57A-0526-DAAD-605115E305F2}"/>
              </a:ext>
            </a:extLst>
          </p:cNvPr>
          <p:cNvSpPr/>
          <p:nvPr/>
        </p:nvSpPr>
        <p:spPr>
          <a:xfrm>
            <a:off x="277592" y="6182139"/>
            <a:ext cx="1764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INITIATING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36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42247"/>
            <a:ext cx="9143999" cy="5246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 defTabSz="914400"/>
            <a:r>
              <a:rPr lang="en-US" sz="3600" b="0" i="0" kern="1200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22413" y="1489464"/>
            <a:ext cx="8299174" cy="387907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defTabSz="914400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Sept 15 - Sept 30: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Collection &amp; Preparation: Gather and clean data to ensure accuracy and completeness.</a:t>
            </a: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 1 - Oct 10: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Financial Ratio Development: Develop key financial ratios for in-depth analysis.</a:t>
            </a:r>
          </a:p>
          <a:p>
            <a:pPr marL="0" indent="0" defTabSz="914400">
              <a:lnSpc>
                <a:spcPct val="150000"/>
              </a:lnSpc>
              <a:spcBef>
                <a:spcPts val="0"/>
              </a:spcBef>
              <a:buNone/>
            </a:pP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 11 - Oct 20: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Analysis : Analyze data to derive actionable insights.</a:t>
            </a: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Oct 21 - Nov 5: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Visualization Creation : Create intuitive and impactful visualizations.</a:t>
            </a: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 6 - Nov 20: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Writing :  Draft a comprehensive report to present findings.</a:t>
            </a: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Nov 21 - Dec 5: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Presentation Creation : Design a presentation summarizing key outcomes.</a:t>
            </a: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endParaRPr lang="en-US"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defTabSz="914400"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 6 - Dec 15: 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 Review &amp; Submission: Refine, review, and submit the final deliverables.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ADB3FA-0BB1-EB8F-C293-D712D213E832}"/>
              </a:ext>
            </a:extLst>
          </p:cNvPr>
          <p:cNvSpPr/>
          <p:nvPr/>
        </p:nvSpPr>
        <p:spPr>
          <a:xfrm>
            <a:off x="268356" y="6182139"/>
            <a:ext cx="17828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  <a:ea typeface="Calibri"/>
                <a:cs typeface="Calibri"/>
                <a:sym typeface="Calibri"/>
              </a:rPr>
              <a:t>PLANNING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0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848385cb0_1_56"/>
          <p:cNvSpPr txBox="1">
            <a:spLocks noGrp="1"/>
          </p:cNvSpPr>
          <p:nvPr>
            <p:ph type="title" idx="4294967295"/>
          </p:nvPr>
        </p:nvSpPr>
        <p:spPr>
          <a:xfrm>
            <a:off x="0" y="251895"/>
            <a:ext cx="91440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Work Breakdown Structure (WBS)</a:t>
            </a:r>
            <a:endParaRPr lang="en-US" sz="36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B0A0A-7247-DBE1-C1C4-F48ED78E0BEC}"/>
              </a:ext>
            </a:extLst>
          </p:cNvPr>
          <p:cNvSpPr/>
          <p:nvPr/>
        </p:nvSpPr>
        <p:spPr>
          <a:xfrm>
            <a:off x="280379" y="6182139"/>
            <a:ext cx="1758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PLANNING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54194-8BED-DBFE-1C9F-54123359C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08" y="1202635"/>
            <a:ext cx="8699897" cy="47293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>
            <a:spLocks noGrp="1"/>
          </p:cNvSpPr>
          <p:nvPr>
            <p:ph type="title" idx="4294967295"/>
          </p:nvPr>
        </p:nvSpPr>
        <p:spPr>
          <a:xfrm>
            <a:off x="1" y="149088"/>
            <a:ext cx="9143999" cy="73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cap="none" dirty="0">
                <a:latin typeface="Arial" panose="020B0604020202020204" pitchFamily="34" charset="0"/>
                <a:cs typeface="Arial" panose="020B0604020202020204" pitchFamily="34" charset="0"/>
              </a:rPr>
              <a:t>Cost &amp; Budget</a:t>
            </a:r>
          </a:p>
        </p:txBody>
      </p:sp>
      <p:sp>
        <p:nvSpPr>
          <p:cNvPr id="260" name="Google Shape;260;p7"/>
          <p:cNvSpPr txBox="1">
            <a:spLocks noGrp="1"/>
          </p:cNvSpPr>
          <p:nvPr>
            <p:ph idx="4294967295"/>
          </p:nvPr>
        </p:nvSpPr>
        <p:spPr>
          <a:xfrm>
            <a:off x="596347" y="1064793"/>
            <a:ext cx="8229600" cy="516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Tools &amp; Subscriptions</a:t>
            </a:r>
            <a:endParaRPr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Alpha Vantage API (Premium): $149.97</a:t>
            </a:r>
            <a:b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</a:b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Ensures complete and accurate financial data.</a:t>
            </a:r>
            <a:endParaRPr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Tableau Desktop: $210.00</a:t>
            </a:r>
            <a:b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</a:b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Essential for dashboard creation.</a:t>
            </a:r>
            <a:endParaRPr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Tableau Server/Online: $100.00</a:t>
            </a:r>
            <a:b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</a:b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Dashboard sharing with stakeholders.</a:t>
            </a:r>
            <a:endParaRPr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Cloud Storage: $100.00</a:t>
            </a:r>
            <a:b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</a:b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Dataset storage and backups.</a:t>
            </a:r>
            <a:endParaRPr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Development Costs</a:t>
            </a:r>
            <a:endParaRPr sz="1400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Python Libraries (Open Source): $0</a:t>
            </a:r>
            <a:b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</a:b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Free tools for EDA.</a:t>
            </a:r>
            <a:endParaRPr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Data Cleaning &amp; Validation: Time Investment</a:t>
            </a:r>
            <a:b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</a:b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Resource time for data accuracy.</a:t>
            </a:r>
            <a:endParaRPr sz="1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Google Shape;261;p7"/>
          <p:cNvSpPr txBox="1"/>
          <p:nvPr/>
        </p:nvSpPr>
        <p:spPr>
          <a:xfrm>
            <a:off x="4983534" y="1104551"/>
            <a:ext cx="3842414" cy="5281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Operational Costs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&amp; Utilities: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$150.00</a:t>
            </a:r>
            <a:b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Supports project connectivity.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Backup Resources: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$100.00</a:t>
            </a:r>
            <a:b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Covers unforeseen expenses.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i="1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Testing &amp; Maintenance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Stakeholder Testing Tools: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$50.00</a:t>
            </a:r>
            <a:b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feedback collection.</a:t>
            </a:r>
            <a:endParaRPr sz="1400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400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Post-Delivery Maintenance:</a:t>
            </a: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$100.00</a:t>
            </a:r>
            <a:b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Support for first month.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US" sz="1400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587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sz="1400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400" b="1" dirty="0">
                <a:solidFill>
                  <a:schemeClr val="dk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Total Estimated Cost: $959.97</a:t>
            </a:r>
            <a:endParaRPr sz="1400" b="1" dirty="0">
              <a:solidFill>
                <a:schemeClr val="dk1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2C0929-E5A2-FF41-FB9F-F6E2102A80B3}"/>
              </a:ext>
            </a:extLst>
          </p:cNvPr>
          <p:cNvSpPr/>
          <p:nvPr/>
        </p:nvSpPr>
        <p:spPr>
          <a:xfrm>
            <a:off x="280379" y="6182139"/>
            <a:ext cx="17588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PLANNING</a:t>
            </a:r>
            <a:endParaRPr lang="en-CA" sz="2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1465</Words>
  <Application>Microsoft Office PowerPoint</Application>
  <PresentationFormat>On-screen Show (4:3)</PresentationFormat>
  <Paragraphs>217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Gill Sans MT</vt:lpstr>
      <vt:lpstr>Gallery</vt:lpstr>
      <vt:lpstr>Financial Health Analysis Project</vt:lpstr>
      <vt:lpstr>Project Business Case</vt:lpstr>
      <vt:lpstr>Project Business Case - Benefits</vt:lpstr>
      <vt:lpstr>PowerPoint Presentation</vt:lpstr>
      <vt:lpstr>PowerPoint Presentation</vt:lpstr>
      <vt:lpstr>PowerPoint Presentation</vt:lpstr>
      <vt:lpstr>Timeline</vt:lpstr>
      <vt:lpstr>Work Breakdown Structure (WBS)</vt:lpstr>
      <vt:lpstr>Cost &amp; Budget</vt:lpstr>
      <vt:lpstr>Cost &amp; Budget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RACI Matrix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kanchan devi</dc:creator>
  <cp:lastModifiedBy>Kanchan Devi</cp:lastModifiedBy>
  <cp:revision>10</cp:revision>
  <dcterms:created xsi:type="dcterms:W3CDTF">2013-01-27T09:14:16Z</dcterms:created>
  <dcterms:modified xsi:type="dcterms:W3CDTF">2024-11-24T16:37:22Z</dcterms:modified>
</cp:coreProperties>
</file>