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6" r:id="rId8"/>
    <p:sldId id="267" r:id="rId9"/>
    <p:sldId id="270" r:id="rId10"/>
    <p:sldId id="271" r:id="rId11"/>
    <p:sldId id="272" r:id="rId12"/>
    <p:sldId id="273" r:id="rId13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7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03" y="63499"/>
            <a:ext cx="4419092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41576"/>
            <a:ext cx="3227070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7433"/>
            <a:ext cx="2005393" cy="22882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33311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2304415" y="0"/>
                </a:moveTo>
                <a:lnTo>
                  <a:pt x="0" y="0"/>
                </a:lnTo>
                <a:lnTo>
                  <a:pt x="0" y="122554"/>
                </a:lnTo>
                <a:lnTo>
                  <a:pt x="2304415" y="122554"/>
                </a:lnTo>
                <a:lnTo>
                  <a:pt x="2304415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779" y="3333115"/>
            <a:ext cx="2304415" cy="122555"/>
          </a:xfrm>
          <a:custGeom>
            <a:avLst/>
            <a:gdLst/>
            <a:ahLst/>
            <a:cxnLst/>
            <a:rect l="l" t="t" r="r" b="b"/>
            <a:pathLst>
              <a:path w="2304415" h="122554">
                <a:moveTo>
                  <a:pt x="2304415" y="0"/>
                </a:moveTo>
                <a:lnTo>
                  <a:pt x="0" y="0"/>
                </a:lnTo>
                <a:lnTo>
                  <a:pt x="0" y="122554"/>
                </a:lnTo>
                <a:lnTo>
                  <a:pt x="2304415" y="122554"/>
                </a:lnTo>
                <a:lnTo>
                  <a:pt x="2304415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23590" y="323659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180" y="50800"/>
                </a:lnTo>
                <a:lnTo>
                  <a:pt x="43180" y="20320"/>
                </a:lnTo>
                <a:lnTo>
                  <a:pt x="0" y="20320"/>
                </a:lnTo>
                <a:lnTo>
                  <a:pt x="0" y="50800"/>
                </a:lnTo>
                <a:close/>
              </a:path>
              <a:path w="64135" h="50800">
                <a:moveTo>
                  <a:pt x="10795" y="20320"/>
                </a:moveTo>
                <a:lnTo>
                  <a:pt x="10795" y="10160"/>
                </a:lnTo>
                <a:lnTo>
                  <a:pt x="53975" y="10160"/>
                </a:lnTo>
                <a:lnTo>
                  <a:pt x="53975" y="40640"/>
                </a:lnTo>
                <a:lnTo>
                  <a:pt x="43814" y="40640"/>
                </a:lnTo>
              </a:path>
              <a:path w="64135" h="50800">
                <a:moveTo>
                  <a:pt x="20955" y="10160"/>
                </a:moveTo>
                <a:lnTo>
                  <a:pt x="20955" y="0"/>
                </a:lnTo>
                <a:lnTo>
                  <a:pt x="64135" y="0"/>
                </a:lnTo>
                <a:lnTo>
                  <a:pt x="64135" y="30480"/>
                </a:lnTo>
                <a:lnTo>
                  <a:pt x="53975" y="30480"/>
                </a:lnTo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60090" y="32429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620134" y="3249929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531234" y="32429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7434" y="32365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D5D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78579" y="323659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02379" y="324294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100"/>
                </a:lnTo>
                <a:lnTo>
                  <a:pt x="203200" y="19050"/>
                </a:lnTo>
                <a:lnTo>
                  <a:pt x="1778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79" y="327469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2">
            <a:solidFill>
              <a:srgbClr val="D5D5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149725" y="3237229"/>
            <a:ext cx="321945" cy="52069"/>
          </a:xfrm>
          <a:custGeom>
            <a:avLst/>
            <a:gdLst/>
            <a:ahLst/>
            <a:cxnLst/>
            <a:rect l="l" t="t" r="r" b="b"/>
            <a:pathLst>
              <a:path w="321945" h="52070">
                <a:moveTo>
                  <a:pt x="0" y="0"/>
                </a:moveTo>
                <a:lnTo>
                  <a:pt x="38100" y="0"/>
                </a:lnTo>
              </a:path>
              <a:path w="321945" h="52070">
                <a:moveTo>
                  <a:pt x="12700" y="12700"/>
                </a:moveTo>
                <a:lnTo>
                  <a:pt x="50800" y="12700"/>
                </a:lnTo>
              </a:path>
              <a:path w="321945" h="52070">
                <a:moveTo>
                  <a:pt x="12700" y="25400"/>
                </a:moveTo>
                <a:lnTo>
                  <a:pt x="50800" y="25400"/>
                </a:lnTo>
              </a:path>
              <a:path w="321945" h="52070">
                <a:moveTo>
                  <a:pt x="0" y="38100"/>
                </a:moveTo>
                <a:lnTo>
                  <a:pt x="38100" y="38100"/>
                </a:lnTo>
              </a:path>
              <a:path w="321945" h="52070">
                <a:moveTo>
                  <a:pt x="12700" y="50800"/>
                </a:moveTo>
                <a:lnTo>
                  <a:pt x="50800" y="50800"/>
                </a:lnTo>
              </a:path>
              <a:path w="321945" h="52070">
                <a:moveTo>
                  <a:pt x="301625" y="31750"/>
                </a:moveTo>
                <a:lnTo>
                  <a:pt x="321945" y="5207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328795" y="3238499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125094" y="19050"/>
                </a:moveTo>
                <a:lnTo>
                  <a:pt x="125094" y="10795"/>
                </a:lnTo>
                <a:lnTo>
                  <a:pt x="118109" y="3810"/>
                </a:lnTo>
                <a:lnTo>
                  <a:pt x="109854" y="3810"/>
                </a:lnTo>
                <a:lnTo>
                  <a:pt x="101600" y="3810"/>
                </a:lnTo>
                <a:lnTo>
                  <a:pt x="94614" y="10795"/>
                </a:lnTo>
                <a:lnTo>
                  <a:pt x="94614" y="19050"/>
                </a:lnTo>
                <a:lnTo>
                  <a:pt x="94614" y="27940"/>
                </a:lnTo>
                <a:lnTo>
                  <a:pt x="101600" y="34290"/>
                </a:lnTo>
                <a:lnTo>
                  <a:pt x="109854" y="34290"/>
                </a:lnTo>
                <a:lnTo>
                  <a:pt x="118109" y="34290"/>
                </a:lnTo>
                <a:lnTo>
                  <a:pt x="125094" y="27940"/>
                </a:lnTo>
                <a:lnTo>
                  <a:pt x="125094" y="19050"/>
                </a:lnTo>
                <a:close/>
              </a:path>
              <a:path w="233679" h="50800">
                <a:moveTo>
                  <a:pt x="40639" y="50800"/>
                </a:moveTo>
                <a:lnTo>
                  <a:pt x="50164" y="48895"/>
                </a:lnTo>
                <a:lnTo>
                  <a:pt x="58419" y="43180"/>
                </a:lnTo>
                <a:lnTo>
                  <a:pt x="63500" y="35560"/>
                </a:lnTo>
                <a:lnTo>
                  <a:pt x="66039" y="25400"/>
                </a:lnTo>
                <a:lnTo>
                  <a:pt x="63500" y="15875"/>
                </a:lnTo>
                <a:lnTo>
                  <a:pt x="58419" y="7620"/>
                </a:lnTo>
                <a:lnTo>
                  <a:pt x="50164" y="1905"/>
                </a:lnTo>
                <a:lnTo>
                  <a:pt x="40639" y="0"/>
                </a:lnTo>
                <a:lnTo>
                  <a:pt x="30479" y="1905"/>
                </a:lnTo>
                <a:lnTo>
                  <a:pt x="22225" y="7620"/>
                </a:lnTo>
                <a:lnTo>
                  <a:pt x="17144" y="15875"/>
                </a:lnTo>
                <a:lnTo>
                  <a:pt x="15239" y="25400"/>
                </a:lnTo>
              </a:path>
              <a:path w="233679" h="50800">
                <a:moveTo>
                  <a:pt x="30479" y="17780"/>
                </a:moveTo>
                <a:lnTo>
                  <a:pt x="15239" y="30480"/>
                </a:lnTo>
                <a:lnTo>
                  <a:pt x="0" y="17780"/>
                </a:lnTo>
              </a:path>
              <a:path w="233679" h="50800">
                <a:moveTo>
                  <a:pt x="193039" y="50800"/>
                </a:moveTo>
                <a:lnTo>
                  <a:pt x="182879" y="48895"/>
                </a:lnTo>
                <a:lnTo>
                  <a:pt x="174625" y="43180"/>
                </a:lnTo>
                <a:lnTo>
                  <a:pt x="169544" y="35560"/>
                </a:lnTo>
                <a:lnTo>
                  <a:pt x="167639" y="25400"/>
                </a:lnTo>
                <a:lnTo>
                  <a:pt x="169544" y="15875"/>
                </a:lnTo>
                <a:lnTo>
                  <a:pt x="174625" y="7620"/>
                </a:lnTo>
                <a:lnTo>
                  <a:pt x="182879" y="1905"/>
                </a:lnTo>
                <a:lnTo>
                  <a:pt x="193039" y="0"/>
                </a:lnTo>
                <a:lnTo>
                  <a:pt x="202564" y="1905"/>
                </a:lnTo>
                <a:lnTo>
                  <a:pt x="210819" y="7620"/>
                </a:lnTo>
                <a:lnTo>
                  <a:pt x="215900" y="15875"/>
                </a:lnTo>
                <a:lnTo>
                  <a:pt x="218439" y="25400"/>
                </a:lnTo>
              </a:path>
              <a:path w="233679" h="50800">
                <a:moveTo>
                  <a:pt x="233679" y="17780"/>
                </a:moveTo>
                <a:lnTo>
                  <a:pt x="218439" y="30480"/>
                </a:lnTo>
                <a:lnTo>
                  <a:pt x="203200" y="17780"/>
                </a:lnTo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989579" y="32435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68954" y="32473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67379" y="32435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9885"/>
          </a:xfrm>
          <a:custGeom>
            <a:avLst/>
            <a:gdLst/>
            <a:ahLst/>
            <a:cxnLst/>
            <a:rect l="l" t="t" r="r" b="b"/>
            <a:pathLst>
              <a:path w="4608195" h="349885">
                <a:moveTo>
                  <a:pt x="4608195" y="0"/>
                </a:moveTo>
                <a:lnTo>
                  <a:pt x="0" y="0"/>
                </a:lnTo>
                <a:lnTo>
                  <a:pt x="0" y="349884"/>
                </a:lnTo>
                <a:lnTo>
                  <a:pt x="4608195" y="349884"/>
                </a:lnTo>
                <a:lnTo>
                  <a:pt x="460819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6422" y="1283334"/>
            <a:ext cx="1397254" cy="33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136" y="901953"/>
            <a:ext cx="3903827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98902" y="3338128"/>
            <a:ext cx="1946910" cy="11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9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24403"/>
            <a:ext cx="1060323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28/02/2023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24403"/>
            <a:ext cx="1060323" cy="173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3" name="object 3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579" y="3380104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8954" y="3383914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479"/>
                  </a:moveTo>
                  <a:lnTo>
                    <a:pt x="43180" y="30479"/>
                  </a:lnTo>
                  <a:lnTo>
                    <a:pt x="43180" y="0"/>
                  </a:lnTo>
                  <a:lnTo>
                    <a:pt x="0" y="0"/>
                  </a:lnTo>
                  <a:lnTo>
                    <a:pt x="0" y="3047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7379" y="3380104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0" y="38100"/>
                  </a:lnTo>
                  <a:lnTo>
                    <a:pt x="254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3590" y="3373119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20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60090" y="33794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0134" y="338645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1234" y="33794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7434" y="337311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79" y="337311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2379" y="33794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8579" y="341121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9725" y="3268979"/>
              <a:ext cx="321945" cy="155575"/>
            </a:xfrm>
            <a:custGeom>
              <a:avLst/>
              <a:gdLst/>
              <a:ahLst/>
              <a:cxnLst/>
              <a:rect l="l" t="t" r="r" b="b"/>
              <a:pathLst>
                <a:path w="321945" h="155575">
                  <a:moveTo>
                    <a:pt x="0" y="104775"/>
                  </a:moveTo>
                  <a:lnTo>
                    <a:pt x="38100" y="104775"/>
                  </a:lnTo>
                </a:path>
                <a:path w="321945" h="155575">
                  <a:moveTo>
                    <a:pt x="12700" y="117475"/>
                  </a:moveTo>
                  <a:lnTo>
                    <a:pt x="50800" y="117475"/>
                  </a:lnTo>
                </a:path>
                <a:path w="321945" h="155575">
                  <a:moveTo>
                    <a:pt x="12700" y="130175"/>
                  </a:moveTo>
                  <a:lnTo>
                    <a:pt x="50800" y="130175"/>
                  </a:lnTo>
                </a:path>
                <a:path w="321945" h="155575">
                  <a:moveTo>
                    <a:pt x="0" y="142875"/>
                  </a:moveTo>
                  <a:lnTo>
                    <a:pt x="38100" y="142875"/>
                  </a:lnTo>
                </a:path>
                <a:path w="321945" h="155575">
                  <a:moveTo>
                    <a:pt x="12700" y="155575"/>
                  </a:moveTo>
                  <a:lnTo>
                    <a:pt x="50800" y="155575"/>
                  </a:lnTo>
                </a:path>
                <a:path w="321945" h="155575">
                  <a:moveTo>
                    <a:pt x="301625" y="0"/>
                  </a:moveTo>
                  <a:lnTo>
                    <a:pt x="321945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04696" y="1366240"/>
            <a:ext cx="2428240" cy="6464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800" spc="-5" dirty="0">
                <a:latin typeface="Microsoft Sans Serif"/>
                <a:cs typeface="Microsoft Sans Serif"/>
              </a:rPr>
              <a:t>Under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Guidance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Of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800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R="16510" algn="ctr">
              <a:lnSpc>
                <a:spcPts val="1405"/>
              </a:lnSpc>
              <a:spcBef>
                <a:spcPts val="10"/>
              </a:spcBef>
            </a:pPr>
            <a:r>
              <a:rPr sz="1200" b="1" spc="-5" dirty="0">
                <a:latin typeface="Arial"/>
                <a:cs typeface="Arial"/>
              </a:rPr>
              <a:t>Prof.G.G.Taware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925"/>
              </a:lnSpc>
            </a:pPr>
            <a:r>
              <a:rPr sz="800" spc="-5" dirty="0">
                <a:latin typeface="Microsoft Sans Serif"/>
                <a:cs typeface="Microsoft Sans Serif"/>
              </a:rPr>
              <a:t>SVPM’s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College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Of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Engineering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Malegaon,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Baramati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091" y="1987676"/>
            <a:ext cx="476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8091" y="2695143"/>
            <a:ext cx="615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25"/>
              </a:lnSpc>
              <a:spcBef>
                <a:spcPts val="100"/>
              </a:spcBef>
            </a:pPr>
            <a:r>
              <a:rPr sz="800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122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12086" y="2969463"/>
            <a:ext cx="11823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ahoma"/>
                <a:cs typeface="Tahoma"/>
              </a:rPr>
              <a:t>28</a:t>
            </a:r>
            <a:r>
              <a:rPr sz="1050" spc="-44" baseline="39682" dirty="0">
                <a:latin typeface="Tahoma"/>
                <a:cs typeface="Tahoma"/>
              </a:rPr>
              <a:t>th</a:t>
            </a:r>
            <a:r>
              <a:rPr sz="1050" spc="150" baseline="39682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February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8609" y="292734"/>
            <a:ext cx="3989704" cy="706120"/>
          </a:xfrm>
          <a:custGeom>
            <a:avLst/>
            <a:gdLst/>
            <a:ahLst/>
            <a:cxnLst/>
            <a:rect l="l" t="t" r="r" b="b"/>
            <a:pathLst>
              <a:path w="3989704" h="706119">
                <a:moveTo>
                  <a:pt x="3938904" y="0"/>
                </a:moveTo>
                <a:lnTo>
                  <a:pt x="50800" y="0"/>
                </a:lnTo>
                <a:lnTo>
                  <a:pt x="31114" y="3810"/>
                </a:lnTo>
                <a:lnTo>
                  <a:pt x="14604" y="15239"/>
                </a:lnTo>
                <a:lnTo>
                  <a:pt x="3810" y="31114"/>
                </a:lnTo>
                <a:lnTo>
                  <a:pt x="1269" y="44450"/>
                </a:lnTo>
                <a:lnTo>
                  <a:pt x="0" y="44450"/>
                </a:lnTo>
                <a:lnTo>
                  <a:pt x="0" y="655319"/>
                </a:lnTo>
                <a:lnTo>
                  <a:pt x="3810" y="675005"/>
                </a:lnTo>
                <a:lnTo>
                  <a:pt x="14604" y="691514"/>
                </a:lnTo>
                <a:lnTo>
                  <a:pt x="31114" y="702310"/>
                </a:lnTo>
                <a:lnTo>
                  <a:pt x="50800" y="706119"/>
                </a:lnTo>
                <a:lnTo>
                  <a:pt x="3938904" y="706119"/>
                </a:lnTo>
                <a:lnTo>
                  <a:pt x="3958590" y="702310"/>
                </a:lnTo>
                <a:lnTo>
                  <a:pt x="3974465" y="691514"/>
                </a:lnTo>
                <a:lnTo>
                  <a:pt x="3985894" y="675005"/>
                </a:lnTo>
                <a:lnTo>
                  <a:pt x="3989704" y="655319"/>
                </a:lnTo>
                <a:lnTo>
                  <a:pt x="3989704" y="44450"/>
                </a:lnTo>
                <a:lnTo>
                  <a:pt x="3988435" y="44450"/>
                </a:lnTo>
                <a:lnTo>
                  <a:pt x="3985894" y="31114"/>
                </a:lnTo>
                <a:lnTo>
                  <a:pt x="3974465" y="15239"/>
                </a:lnTo>
                <a:lnTo>
                  <a:pt x="3958590" y="3810"/>
                </a:lnTo>
                <a:lnTo>
                  <a:pt x="3938904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78916" y="387451"/>
            <a:ext cx="3441065" cy="47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3505" marR="5080" indent="-1361440">
              <a:lnSpc>
                <a:spcPct val="105700"/>
              </a:lnSpc>
              <a:spcBef>
                <a:spcPts val="100"/>
              </a:spcBef>
            </a:pP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Flick</a:t>
            </a:r>
            <a:r>
              <a:rPr sz="14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Counsel</a:t>
            </a:r>
            <a:r>
              <a:rPr sz="1400" spc="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System</a:t>
            </a:r>
            <a:r>
              <a:rPr sz="1400" spc="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Using</a:t>
            </a:r>
            <a:r>
              <a:rPr sz="1400" spc="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Machine</a:t>
            </a:r>
            <a:r>
              <a:rPr sz="1400" spc="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Learning </a:t>
            </a:r>
            <a:r>
              <a:rPr sz="1400" spc="-4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C0000"/>
                </a:solidFill>
                <a:latin typeface="Tahoma"/>
                <a:cs typeface="Tahoma"/>
              </a:rPr>
              <a:t>Approach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085" y="2135135"/>
            <a:ext cx="658183" cy="56766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" y="63499"/>
            <a:ext cx="958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Future</a:t>
            </a:r>
            <a:r>
              <a:rPr sz="1400" spc="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323532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32397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323532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3226444"/>
            <a:ext cx="203200" cy="55880"/>
            <a:chOff x="3260090" y="322644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322897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20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32353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3225178"/>
            <a:ext cx="203200" cy="58419"/>
            <a:chOff x="3531234" y="322517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32416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32353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32289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3225178"/>
            <a:ext cx="203200" cy="58419"/>
            <a:chOff x="3802379" y="322517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32289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32353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32670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322897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636" y="1261998"/>
            <a:ext cx="3595370" cy="746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7495">
              <a:lnSpc>
                <a:spcPct val="101800"/>
              </a:lnSpc>
              <a:spcBef>
                <a:spcPts val="80"/>
              </a:spcBef>
            </a:pPr>
            <a:r>
              <a:rPr sz="1100" b="1" spc="-65" dirty="0">
                <a:latin typeface="Tahoma"/>
                <a:cs typeface="Tahoma"/>
              </a:rPr>
              <a:t>Everyone</a:t>
            </a:r>
            <a:r>
              <a:rPr sz="1100" b="1" spc="110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who</a:t>
            </a:r>
            <a:r>
              <a:rPr sz="1100" b="1" spc="11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wants</a:t>
            </a:r>
            <a:r>
              <a:rPr sz="1100" b="1" spc="10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personalised</a:t>
            </a:r>
            <a:r>
              <a:rPr sz="1100" b="1" spc="114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movie</a:t>
            </a:r>
            <a:r>
              <a:rPr sz="1100" b="1" spc="10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recommendation </a:t>
            </a:r>
            <a:r>
              <a:rPr sz="1100" b="1" spc="-33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according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their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taste</a:t>
            </a:r>
            <a:r>
              <a:rPr sz="1100" b="1" spc="-5" dirty="0" smtClean="0">
                <a:latin typeface="Tahoma"/>
                <a:cs typeface="Tahoma"/>
              </a:rPr>
              <a:t>.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2000"/>
              </a:lnSpc>
              <a:spcBef>
                <a:spcPts val="309"/>
              </a:spcBef>
            </a:pPr>
            <a:r>
              <a:rPr sz="1100" b="1" spc="-40" dirty="0">
                <a:latin typeface="Tahoma"/>
                <a:cs typeface="Tahoma"/>
              </a:rPr>
              <a:t>Movie</a:t>
            </a:r>
            <a:r>
              <a:rPr sz="1100" b="1" spc="-65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Recommendations</a:t>
            </a:r>
            <a:r>
              <a:rPr sz="1100" b="1" spc="-6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system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primarily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used</a:t>
            </a:r>
            <a:r>
              <a:rPr sz="1100" b="1" spc="-8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in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commercial </a:t>
            </a:r>
            <a:r>
              <a:rPr sz="1100" b="1" spc="-32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application.</a:t>
            </a:r>
            <a:endParaRPr sz="1100" b="1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284" y="1346974"/>
            <a:ext cx="65265" cy="6526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284" y="1727974"/>
            <a:ext cx="65265" cy="65265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" y="63499"/>
            <a:ext cx="802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75" dirty="0">
                <a:solidFill>
                  <a:srgbClr val="CC0000"/>
                </a:solidFill>
                <a:latin typeface="Tahoma"/>
                <a:cs typeface="Tahoma"/>
              </a:rPr>
              <a:t>References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323214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32359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323214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3223269"/>
            <a:ext cx="203200" cy="55880"/>
            <a:chOff x="3260090" y="3223269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3225799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20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32321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3222003"/>
            <a:ext cx="203200" cy="58419"/>
            <a:chOff x="3531234" y="3222003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32384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32321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32257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3222003"/>
            <a:ext cx="203200" cy="58419"/>
            <a:chOff x="3802379" y="3222003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32257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32321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32638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32257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3210" marR="5080" indent="-140335">
              <a:lnSpc>
                <a:spcPct val="102299"/>
              </a:lnSpc>
              <a:spcBef>
                <a:spcPts val="70"/>
              </a:spcBef>
              <a:buClr>
                <a:srgbClr val="3333B1"/>
              </a:buClr>
              <a:buAutoNum type="arabicPlain"/>
              <a:tabLst>
                <a:tab pos="284480" algn="l"/>
              </a:tabLst>
            </a:pPr>
            <a:r>
              <a:rPr spc="-5" dirty="0"/>
              <a:t>Ramin </a:t>
            </a:r>
            <a:r>
              <a:rPr dirty="0"/>
              <a:t>Ebrahim</a:t>
            </a:r>
            <a:r>
              <a:rPr spc="-5" dirty="0"/>
              <a:t> Nakhli</a:t>
            </a:r>
            <a:r>
              <a:rPr spc="-10" dirty="0"/>
              <a:t> </a:t>
            </a:r>
            <a:r>
              <a:rPr dirty="0"/>
              <a:t>;</a:t>
            </a:r>
            <a:r>
              <a:rPr spc="-15" dirty="0"/>
              <a:t> </a:t>
            </a:r>
            <a:r>
              <a:rPr spc="-5" dirty="0"/>
              <a:t>Hadi</a:t>
            </a:r>
            <a:r>
              <a:rPr dirty="0"/>
              <a:t> </a:t>
            </a:r>
            <a:r>
              <a:rPr spc="-5" dirty="0"/>
              <a:t>Moradi</a:t>
            </a:r>
            <a:r>
              <a:rPr spc="15" dirty="0"/>
              <a:t> </a:t>
            </a:r>
            <a:r>
              <a:rPr dirty="0"/>
              <a:t>;</a:t>
            </a:r>
            <a:r>
              <a:rPr spc="-5" dirty="0"/>
              <a:t> Mohammad</a:t>
            </a:r>
            <a:r>
              <a:rPr spc="10" dirty="0"/>
              <a:t> </a:t>
            </a:r>
            <a:r>
              <a:rPr spc="-5" dirty="0"/>
              <a:t>Amin </a:t>
            </a:r>
            <a:r>
              <a:rPr dirty="0"/>
              <a:t> </a:t>
            </a:r>
            <a:r>
              <a:rPr spc="-35" dirty="0"/>
              <a:t>Sadeghi,</a:t>
            </a:r>
            <a:r>
              <a:rPr spc="-60" dirty="0"/>
              <a:t> </a:t>
            </a:r>
            <a:r>
              <a:rPr spc="-35" dirty="0"/>
              <a:t>Movie</a:t>
            </a:r>
            <a:r>
              <a:rPr spc="-55" dirty="0"/>
              <a:t> </a:t>
            </a:r>
            <a:r>
              <a:rPr spc="-40" dirty="0"/>
              <a:t>Recommender</a:t>
            </a:r>
            <a:r>
              <a:rPr spc="-65" dirty="0"/>
              <a:t> </a:t>
            </a:r>
            <a:r>
              <a:rPr spc="-35" dirty="0"/>
              <a:t>System</a:t>
            </a:r>
            <a:r>
              <a:rPr spc="-60" dirty="0"/>
              <a:t> </a:t>
            </a:r>
            <a:r>
              <a:rPr spc="-40" dirty="0"/>
              <a:t>Based</a:t>
            </a:r>
            <a:r>
              <a:rPr spc="-65" dirty="0"/>
              <a:t> </a:t>
            </a:r>
            <a:r>
              <a:rPr spc="-40" dirty="0"/>
              <a:t>on</a:t>
            </a:r>
            <a:r>
              <a:rPr spc="-70" dirty="0"/>
              <a:t> </a:t>
            </a:r>
            <a:r>
              <a:rPr spc="-35" dirty="0"/>
              <a:t>Percentage</a:t>
            </a:r>
            <a:r>
              <a:rPr spc="-60" dirty="0"/>
              <a:t> </a:t>
            </a:r>
            <a:r>
              <a:rPr spc="-30" dirty="0"/>
              <a:t>of </a:t>
            </a:r>
            <a:r>
              <a:rPr spc="-325" dirty="0"/>
              <a:t> </a:t>
            </a:r>
            <a:r>
              <a:rPr spc="-35" dirty="0"/>
              <a:t>View,</a:t>
            </a:r>
            <a:r>
              <a:rPr spc="-25" dirty="0"/>
              <a:t> </a:t>
            </a:r>
            <a:r>
              <a:rPr spc="-35" dirty="0"/>
              <a:t>2019</a:t>
            </a:r>
            <a:r>
              <a:rPr spc="-20" dirty="0"/>
              <a:t> </a:t>
            </a:r>
            <a:r>
              <a:rPr spc="-35" dirty="0"/>
              <a:t>5th</a:t>
            </a:r>
            <a:r>
              <a:rPr spc="-5" dirty="0"/>
              <a:t> </a:t>
            </a:r>
            <a:r>
              <a:rPr spc="-35" dirty="0"/>
              <a:t>Conference</a:t>
            </a:r>
            <a:r>
              <a:rPr spc="-10" dirty="0"/>
              <a:t> </a:t>
            </a:r>
            <a:r>
              <a:rPr spc="-40" dirty="0"/>
              <a:t>on</a:t>
            </a:r>
            <a:r>
              <a:rPr spc="-5" dirty="0"/>
              <a:t> </a:t>
            </a:r>
            <a:r>
              <a:rPr spc="-35" dirty="0"/>
              <a:t>Knowledge</a:t>
            </a:r>
            <a:r>
              <a:rPr dirty="0"/>
              <a:t> </a:t>
            </a:r>
            <a:r>
              <a:rPr spc="-40" dirty="0"/>
              <a:t>Based</a:t>
            </a:r>
            <a:r>
              <a:rPr spc="-15" dirty="0"/>
              <a:t> </a:t>
            </a:r>
            <a:r>
              <a:rPr spc="-30" dirty="0"/>
              <a:t>Engineering 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Innovation</a:t>
            </a:r>
            <a:r>
              <a:rPr spc="5" dirty="0"/>
              <a:t> </a:t>
            </a:r>
            <a:r>
              <a:rPr spc="-5" dirty="0"/>
              <a:t>(KBEI), </a:t>
            </a:r>
            <a:r>
              <a:rPr dirty="0"/>
              <a:t> </a:t>
            </a:r>
            <a:r>
              <a:rPr spc="-35" dirty="0"/>
              <a:t>2019.https://ieeexplore.ieee.org/abstract/document/8734976</a:t>
            </a:r>
          </a:p>
          <a:p>
            <a:pPr marL="283210" marR="67945" indent="-140335">
              <a:lnSpc>
                <a:spcPct val="102699"/>
              </a:lnSpc>
              <a:spcBef>
                <a:spcPts val="290"/>
              </a:spcBef>
              <a:buClr>
                <a:srgbClr val="3333B1"/>
              </a:buClr>
              <a:buAutoNum type="arabicPlain"/>
              <a:tabLst>
                <a:tab pos="284480" algn="l"/>
              </a:tabLst>
            </a:pPr>
            <a:r>
              <a:rPr spc="-35" dirty="0"/>
              <a:t>Ching-Seh</a:t>
            </a:r>
            <a:r>
              <a:rPr spc="5" dirty="0"/>
              <a:t> </a:t>
            </a:r>
            <a:r>
              <a:rPr spc="-30" dirty="0"/>
              <a:t>(Mike),</a:t>
            </a:r>
            <a:r>
              <a:rPr spc="35" dirty="0"/>
              <a:t> </a:t>
            </a:r>
            <a:r>
              <a:rPr spc="-55" dirty="0"/>
              <a:t>WU</a:t>
            </a:r>
            <a:r>
              <a:rPr spc="15" dirty="0"/>
              <a:t> </a:t>
            </a:r>
            <a:r>
              <a:rPr spc="-30" dirty="0"/>
              <a:t>Dept.</a:t>
            </a:r>
            <a:r>
              <a:rPr spc="150" dirty="0"/>
              <a:t> </a:t>
            </a:r>
            <a:r>
              <a:rPr spc="-40" dirty="0"/>
              <a:t>of</a:t>
            </a:r>
            <a:r>
              <a:rPr spc="15" dirty="0"/>
              <a:t> </a:t>
            </a:r>
            <a:r>
              <a:rPr spc="-35" dirty="0"/>
              <a:t>Computer</a:t>
            </a:r>
            <a:r>
              <a:rPr spc="25" dirty="0"/>
              <a:t> </a:t>
            </a:r>
            <a:r>
              <a:rPr spc="-30" dirty="0"/>
              <a:t>Science,</a:t>
            </a:r>
            <a:r>
              <a:rPr spc="30" dirty="0"/>
              <a:t> </a:t>
            </a:r>
            <a:r>
              <a:rPr spc="-40" dirty="0"/>
              <a:t>San</a:t>
            </a:r>
            <a:r>
              <a:rPr spc="10" dirty="0"/>
              <a:t> </a:t>
            </a:r>
            <a:r>
              <a:rPr spc="-35" dirty="0"/>
              <a:t>Jose </a:t>
            </a:r>
            <a:r>
              <a:rPr spc="-325" dirty="0"/>
              <a:t> </a:t>
            </a:r>
            <a:r>
              <a:rPr spc="-5" dirty="0"/>
              <a:t>State</a:t>
            </a:r>
            <a:r>
              <a:rPr spc="-20" dirty="0"/>
              <a:t> </a:t>
            </a:r>
            <a:r>
              <a:rPr spc="-5" dirty="0"/>
              <a:t>University, San</a:t>
            </a:r>
            <a:r>
              <a:rPr spc="-25" dirty="0"/>
              <a:t> </a:t>
            </a:r>
            <a:r>
              <a:rPr spc="-5" dirty="0"/>
              <a:t>Jose,</a:t>
            </a:r>
            <a:r>
              <a:rPr spc="-10" dirty="0"/>
              <a:t> </a:t>
            </a:r>
            <a:r>
              <a:rPr dirty="0"/>
              <a:t>CA,</a:t>
            </a:r>
            <a:r>
              <a:rPr spc="-20" dirty="0"/>
              <a:t> </a:t>
            </a:r>
            <a:r>
              <a:rPr spc="-5" dirty="0"/>
              <a:t>USA,</a:t>
            </a:r>
            <a:r>
              <a:rPr spc="-20" dirty="0"/>
              <a:t> </a:t>
            </a:r>
            <a:r>
              <a:rPr spc="-5" dirty="0"/>
              <a:t>2018.</a:t>
            </a:r>
          </a:p>
          <a:p>
            <a:pPr marL="283210" marR="798195" indent="-140335">
              <a:lnSpc>
                <a:spcPts val="1280"/>
              </a:lnSpc>
              <a:spcBef>
                <a:spcPts val="415"/>
              </a:spcBef>
              <a:buClr>
                <a:srgbClr val="3333B1"/>
              </a:buClr>
              <a:buSzPct val="104545"/>
              <a:buAutoNum type="arabicPlain"/>
              <a:tabLst>
                <a:tab pos="284480" algn="l"/>
              </a:tabLst>
            </a:pPr>
            <a:r>
              <a:rPr spc="-5" dirty="0"/>
              <a:t>Roettgers,</a:t>
            </a:r>
            <a:r>
              <a:rPr spc="-30" dirty="0"/>
              <a:t> </a:t>
            </a:r>
            <a:r>
              <a:rPr spc="-5" dirty="0"/>
              <a:t>2014.</a:t>
            </a:r>
            <a:r>
              <a:rPr spc="90" dirty="0"/>
              <a:t> </a:t>
            </a:r>
            <a:r>
              <a:rPr spc="-5" dirty="0"/>
              <a:t>“Netflix</a:t>
            </a:r>
            <a:r>
              <a:rPr spc="-25" dirty="0"/>
              <a:t> </a:t>
            </a:r>
            <a:r>
              <a:rPr spc="-5" dirty="0"/>
              <a:t>spends </a:t>
            </a:r>
            <a:r>
              <a:rPr dirty="0"/>
              <a:t> </a:t>
            </a:r>
            <a:r>
              <a:rPr spc="-75" dirty="0"/>
              <a:t>1</a:t>
            </a:r>
            <a:r>
              <a:rPr spc="-70" dirty="0"/>
              <a:t>5</a:t>
            </a:r>
            <a:r>
              <a:rPr spc="-65" dirty="0"/>
              <a:t>0</a:t>
            </a:r>
            <a:r>
              <a:rPr i="1" spc="-114" dirty="0">
                <a:latin typeface="Trebuchet MS"/>
                <a:cs typeface="Trebuchet MS"/>
              </a:rPr>
              <a:t>m</a:t>
            </a:r>
            <a:r>
              <a:rPr i="1" spc="-40" dirty="0">
                <a:latin typeface="Trebuchet MS"/>
                <a:cs typeface="Trebuchet MS"/>
              </a:rPr>
              <a:t>illi</a:t>
            </a:r>
            <a:r>
              <a:rPr i="1" spc="-65" dirty="0">
                <a:latin typeface="Trebuchet MS"/>
                <a:cs typeface="Trebuchet MS"/>
              </a:rPr>
              <a:t>ono</a:t>
            </a:r>
            <a:r>
              <a:rPr i="1" spc="-75" dirty="0">
                <a:latin typeface="Trebuchet MS"/>
                <a:cs typeface="Trebuchet MS"/>
              </a:rPr>
              <a:t>n</a:t>
            </a:r>
            <a:r>
              <a:rPr i="1" spc="-60" dirty="0">
                <a:latin typeface="Trebuchet MS"/>
                <a:cs typeface="Trebuchet MS"/>
              </a:rPr>
              <a:t>co</a:t>
            </a:r>
            <a:r>
              <a:rPr i="1" spc="-75" dirty="0">
                <a:latin typeface="Trebuchet MS"/>
                <a:cs typeface="Trebuchet MS"/>
              </a:rPr>
              <a:t>n</a:t>
            </a:r>
            <a:r>
              <a:rPr i="1" spc="-45" dirty="0">
                <a:latin typeface="Trebuchet MS"/>
                <a:cs typeface="Trebuchet MS"/>
              </a:rPr>
              <a:t>t</a:t>
            </a:r>
            <a:r>
              <a:rPr i="1" spc="-70" dirty="0">
                <a:latin typeface="Trebuchet MS"/>
                <a:cs typeface="Trebuchet MS"/>
              </a:rPr>
              <a:t>e</a:t>
            </a:r>
            <a:r>
              <a:rPr i="1" spc="-75" dirty="0">
                <a:latin typeface="Trebuchet MS"/>
                <a:cs typeface="Trebuchet MS"/>
              </a:rPr>
              <a:t>n</a:t>
            </a:r>
            <a:r>
              <a:rPr i="1" spc="-55" dirty="0">
                <a:latin typeface="Trebuchet MS"/>
                <a:cs typeface="Trebuchet MS"/>
              </a:rPr>
              <a:t>t</a:t>
            </a:r>
            <a:r>
              <a:rPr i="1" spc="-45" dirty="0">
                <a:latin typeface="Trebuchet MS"/>
                <a:cs typeface="Trebuchet MS"/>
              </a:rPr>
              <a:t>r</a:t>
            </a:r>
            <a:r>
              <a:rPr i="1" spc="-80" dirty="0">
                <a:latin typeface="Trebuchet MS"/>
                <a:cs typeface="Trebuchet MS"/>
              </a:rPr>
              <a:t>ecomm</a:t>
            </a:r>
            <a:r>
              <a:rPr i="1" spc="-70" dirty="0">
                <a:latin typeface="Trebuchet MS"/>
                <a:cs typeface="Trebuchet MS"/>
              </a:rPr>
              <a:t>e</a:t>
            </a:r>
            <a:r>
              <a:rPr i="1" spc="-75" dirty="0">
                <a:latin typeface="Trebuchet MS"/>
                <a:cs typeface="Trebuchet MS"/>
              </a:rPr>
              <a:t>n</a:t>
            </a:r>
            <a:r>
              <a:rPr i="1" spc="-70" dirty="0">
                <a:latin typeface="Trebuchet MS"/>
                <a:cs typeface="Trebuchet MS"/>
              </a:rPr>
              <a:t>d</a:t>
            </a:r>
            <a:r>
              <a:rPr i="1" spc="-80" dirty="0">
                <a:latin typeface="Trebuchet MS"/>
                <a:cs typeface="Trebuchet MS"/>
              </a:rPr>
              <a:t>a</a:t>
            </a:r>
            <a:r>
              <a:rPr i="1" spc="-55" dirty="0">
                <a:latin typeface="Trebuchet MS"/>
                <a:cs typeface="Trebuchet MS"/>
              </a:rPr>
              <a:t>t</a:t>
            </a:r>
            <a:r>
              <a:rPr i="1" spc="-30" dirty="0">
                <a:latin typeface="Trebuchet MS"/>
                <a:cs typeface="Trebuchet MS"/>
              </a:rPr>
              <a:t>i</a:t>
            </a:r>
            <a:r>
              <a:rPr i="1" spc="-65" dirty="0">
                <a:latin typeface="Trebuchet MS"/>
                <a:cs typeface="Trebuchet MS"/>
              </a:rPr>
              <a:t>o</a:t>
            </a:r>
            <a:r>
              <a:rPr i="1" spc="-75" dirty="0">
                <a:latin typeface="Trebuchet MS"/>
                <a:cs typeface="Trebuchet MS"/>
              </a:rPr>
              <a:t>n</a:t>
            </a:r>
            <a:r>
              <a:rPr i="1" spc="-45" dirty="0">
                <a:latin typeface="Trebuchet MS"/>
                <a:cs typeface="Trebuchet MS"/>
              </a:rPr>
              <a:t>s</a:t>
            </a:r>
            <a:r>
              <a:rPr i="1" spc="-80" dirty="0">
                <a:latin typeface="Trebuchet MS"/>
                <a:cs typeface="Trebuchet MS"/>
              </a:rPr>
              <a:t>e</a:t>
            </a:r>
            <a:r>
              <a:rPr i="1" spc="-65" dirty="0">
                <a:latin typeface="Trebuchet MS"/>
                <a:cs typeface="Trebuchet MS"/>
              </a:rPr>
              <a:t>v</a:t>
            </a:r>
            <a:r>
              <a:rPr i="1" spc="-80" dirty="0">
                <a:latin typeface="Trebuchet MS"/>
                <a:cs typeface="Trebuchet MS"/>
              </a:rPr>
              <a:t>e</a:t>
            </a:r>
            <a:r>
              <a:rPr i="1" spc="-45" dirty="0">
                <a:latin typeface="Trebuchet MS"/>
                <a:cs typeface="Trebuchet MS"/>
              </a:rPr>
              <a:t>r</a:t>
            </a:r>
            <a:r>
              <a:rPr i="1" spc="-70" dirty="0">
                <a:latin typeface="Trebuchet MS"/>
                <a:cs typeface="Trebuchet MS"/>
              </a:rPr>
              <a:t>y</a:t>
            </a:r>
            <a:r>
              <a:rPr i="1" spc="-55" dirty="0">
                <a:latin typeface="Trebuchet MS"/>
                <a:cs typeface="Trebuchet MS"/>
              </a:rPr>
              <a:t>y</a:t>
            </a:r>
            <a:r>
              <a:rPr i="1" spc="-70" dirty="0">
                <a:latin typeface="Trebuchet MS"/>
                <a:cs typeface="Trebuchet MS"/>
              </a:rPr>
              <a:t>e</a:t>
            </a:r>
            <a:r>
              <a:rPr i="1" spc="-80" dirty="0">
                <a:latin typeface="Trebuchet MS"/>
                <a:cs typeface="Trebuchet MS"/>
              </a:rPr>
              <a:t>a</a:t>
            </a:r>
            <a:r>
              <a:rPr i="1" spc="-55" dirty="0">
                <a:latin typeface="Trebuchet MS"/>
                <a:cs typeface="Trebuchet MS"/>
              </a:rPr>
              <a:t>r</a:t>
            </a:r>
            <a:r>
              <a:rPr i="1" spc="-175" dirty="0">
                <a:latin typeface="Trebuchet MS"/>
                <a:cs typeface="Trebuchet MS"/>
              </a:rPr>
              <a:t> </a:t>
            </a:r>
            <a:r>
              <a:rPr spc="-50" dirty="0"/>
              <a:t>”</a:t>
            </a:r>
            <a:r>
              <a:rPr i="1" spc="-40" dirty="0">
                <a:latin typeface="Arial"/>
                <a:cs typeface="Arial"/>
              </a:rPr>
              <a:t>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422" y="1283334"/>
            <a:ext cx="19940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Thank</a:t>
            </a:r>
            <a:r>
              <a:rPr sz="2400" spc="30" dirty="0"/>
              <a:t> </a:t>
            </a:r>
            <a:r>
              <a:rPr sz="2400" spc="-100" dirty="0"/>
              <a:t>You!!!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" y="63499"/>
            <a:ext cx="9372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30581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30619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30581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3048644"/>
            <a:ext cx="203200" cy="55880"/>
            <a:chOff x="3260090" y="304864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305117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20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30575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3047378"/>
            <a:ext cx="203200" cy="58419"/>
            <a:chOff x="3531234" y="304737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30645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30575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30511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3047378"/>
            <a:ext cx="203200" cy="58419"/>
            <a:chOff x="3802379" y="304737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30511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30575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30892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30518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636" y="847318"/>
            <a:ext cx="3496310" cy="15462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have</a:t>
            </a:r>
            <a:r>
              <a:rPr sz="1100" spc="-30" dirty="0">
                <a:latin typeface="Tahoma"/>
                <a:cs typeface="Tahoma"/>
              </a:rPr>
              <a:t> built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 </a:t>
            </a:r>
            <a:r>
              <a:rPr sz="1100" spc="-30" dirty="0">
                <a:latin typeface="Tahoma"/>
                <a:cs typeface="Tahoma"/>
              </a:rPr>
              <a:t>online </a:t>
            </a:r>
            <a:r>
              <a:rPr sz="1100" spc="-35" dirty="0">
                <a:latin typeface="Tahoma"/>
                <a:cs typeface="Tahoma"/>
              </a:rPr>
              <a:t>Movie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Recommender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System.</a:t>
            </a:r>
            <a:endParaRPr sz="1100" dirty="0">
              <a:latin typeface="Tahoma"/>
              <a:cs typeface="Tahoma"/>
            </a:endParaRPr>
          </a:p>
          <a:p>
            <a:pPr marL="12700" marR="198120">
              <a:lnSpc>
                <a:spcPct val="102299"/>
              </a:lnSpc>
              <a:spcBef>
                <a:spcPts val="280"/>
              </a:spcBef>
            </a:pPr>
            <a:r>
              <a:rPr sz="1100" spc="-5" dirty="0">
                <a:latin typeface="Tahoma"/>
                <a:cs typeface="Tahoma"/>
              </a:rPr>
              <a:t>Using the information </a:t>
            </a:r>
            <a:r>
              <a:rPr sz="1100" dirty="0">
                <a:latin typeface="Tahoma"/>
                <a:cs typeface="Tahoma"/>
              </a:rPr>
              <a:t>of data </a:t>
            </a:r>
            <a:r>
              <a:rPr sz="1100" spc="-5" dirty="0">
                <a:latin typeface="Tahoma"/>
                <a:cs typeface="Tahoma"/>
              </a:rPr>
              <a:t>source </a:t>
            </a:r>
            <a:r>
              <a:rPr sz="1100" dirty="0">
                <a:latin typeface="Tahoma"/>
                <a:cs typeface="Tahoma"/>
              </a:rPr>
              <a:t>we are </a:t>
            </a:r>
            <a:r>
              <a:rPr sz="1100" spc="-5" dirty="0">
                <a:latin typeface="Tahoma"/>
                <a:cs typeface="Tahoma"/>
              </a:rPr>
              <a:t>applying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collaborative </a:t>
            </a:r>
            <a:r>
              <a:rPr sz="1100" spc="-5" dirty="0">
                <a:latin typeface="Tahoma"/>
                <a:cs typeface="Tahoma"/>
              </a:rPr>
              <a:t>filtering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method.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method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filtering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movies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have</a:t>
            </a:r>
            <a:r>
              <a:rPr sz="1100" spc="-1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recommended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users.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899"/>
              </a:lnSpc>
              <a:spcBef>
                <a:spcPts val="290"/>
              </a:spcBef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also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going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provide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resources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movies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platform.</a:t>
            </a:r>
            <a:endParaRPr sz="1100" dirty="0">
              <a:latin typeface="Tahoma"/>
              <a:cs typeface="Tahoma"/>
            </a:endParaRPr>
          </a:p>
          <a:p>
            <a:pPr marL="12700" marR="192405">
              <a:lnSpc>
                <a:spcPct val="102699"/>
              </a:lnSpc>
              <a:spcBef>
                <a:spcPts val="285"/>
              </a:spcBef>
            </a:pP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movie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recommender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systems,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asked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give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fe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75" dirty="0">
                <a:latin typeface="Tahoma"/>
                <a:cs typeface="Tahoma"/>
              </a:rPr>
              <a:t>d</a:t>
            </a:r>
            <a:r>
              <a:rPr sz="1100" spc="-65" dirty="0">
                <a:latin typeface="Tahoma"/>
                <a:cs typeface="Tahoma"/>
              </a:rPr>
              <a:t>b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60" dirty="0">
                <a:latin typeface="Tahoma"/>
                <a:cs typeface="Tahoma"/>
              </a:rPr>
              <a:t>c</a:t>
            </a:r>
            <a:r>
              <a:rPr sz="1100" spc="-70" dirty="0">
                <a:latin typeface="Tahoma"/>
                <a:cs typeface="Tahoma"/>
              </a:rPr>
              <a:t>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</a:t>
            </a:r>
            <a:r>
              <a:rPr sz="1100" spc="-75" dirty="0">
                <a:latin typeface="Tahoma"/>
                <a:cs typeface="Tahoma"/>
              </a:rPr>
              <a:t>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</a:t>
            </a:r>
            <a:r>
              <a:rPr sz="1100" spc="-70" dirty="0">
                <a:latin typeface="Tahoma"/>
                <a:cs typeface="Tahoma"/>
              </a:rPr>
              <a:t>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</a:t>
            </a:r>
            <a:r>
              <a:rPr sz="1100" spc="-65" dirty="0">
                <a:latin typeface="Tahoma"/>
                <a:cs typeface="Tahoma"/>
              </a:rPr>
              <a:t>y</a:t>
            </a:r>
            <a:r>
              <a:rPr sz="1100" spc="-50" dirty="0">
                <a:latin typeface="Tahoma"/>
                <a:cs typeface="Tahoma"/>
              </a:rPr>
              <a:t>st</a:t>
            </a:r>
            <a:r>
              <a:rPr sz="1100" spc="-55" dirty="0">
                <a:latin typeface="Tahoma"/>
                <a:cs typeface="Tahoma"/>
              </a:rPr>
              <a:t>e</a:t>
            </a:r>
            <a:r>
              <a:rPr sz="1100" spc="-100" dirty="0">
                <a:latin typeface="Tahoma"/>
                <a:cs typeface="Tahoma"/>
              </a:rPr>
              <a:t>m</a:t>
            </a:r>
            <a:r>
              <a:rPr sz="1100" spc="-4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943609"/>
            <a:ext cx="114300" cy="1143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73455" y="929385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153159"/>
            <a:ext cx="114300" cy="1143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3455" y="1141602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702434"/>
            <a:ext cx="114300" cy="11430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3455" y="1688718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2083434"/>
            <a:ext cx="114300" cy="1143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73455" y="2069972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" y="63499"/>
            <a:ext cx="27501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Problem</a:t>
            </a:r>
            <a:r>
              <a:rPr sz="1400" spc="19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Statement</a:t>
            </a:r>
            <a:r>
              <a:rPr sz="1400" spc="20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With</a:t>
            </a:r>
            <a:r>
              <a:rPr sz="1400" spc="17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Motivation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30930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30968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30930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3084204"/>
            <a:ext cx="203200" cy="55880"/>
            <a:chOff x="3260090" y="308420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30867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19"/>
                  </a:lnTo>
                  <a:lnTo>
                    <a:pt x="0" y="20319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19"/>
                  </a:moveTo>
                  <a:lnTo>
                    <a:pt x="10795" y="10159"/>
                  </a:lnTo>
                  <a:lnTo>
                    <a:pt x="53975" y="10159"/>
                  </a:lnTo>
                  <a:lnTo>
                    <a:pt x="53975" y="40639"/>
                  </a:lnTo>
                  <a:lnTo>
                    <a:pt x="43814" y="40639"/>
                  </a:lnTo>
                </a:path>
                <a:path w="64135" h="50800">
                  <a:moveTo>
                    <a:pt x="20955" y="10159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79"/>
                  </a:lnTo>
                  <a:lnTo>
                    <a:pt x="53975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30930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3082938"/>
            <a:ext cx="203200" cy="58419"/>
            <a:chOff x="3531234" y="30829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30994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30930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30867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3082938"/>
            <a:ext cx="203200" cy="58419"/>
            <a:chOff x="3802379" y="308293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30867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30930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31248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30867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6963" y="1129410"/>
            <a:ext cx="3732529" cy="961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Statement:</a:t>
            </a:r>
            <a:endParaRPr sz="1400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01899"/>
              </a:lnSpc>
            </a:pPr>
            <a:r>
              <a:rPr sz="1100" b="1" spc="-35" dirty="0">
                <a:latin typeface="Tahoma"/>
                <a:cs typeface="Tahoma"/>
              </a:rPr>
              <a:t>Movie Recommendation System using Machine </a:t>
            </a:r>
            <a:r>
              <a:rPr sz="1100" b="1" spc="-30" dirty="0">
                <a:latin typeface="Tahoma"/>
                <a:cs typeface="Tahoma"/>
              </a:rPr>
              <a:t>learning to help 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users </a:t>
            </a:r>
            <a:r>
              <a:rPr sz="1100" b="1" spc="-30" dirty="0">
                <a:latin typeface="Tahoma"/>
                <a:cs typeface="Tahoma"/>
              </a:rPr>
              <a:t>to find </a:t>
            </a:r>
            <a:r>
              <a:rPr sz="1100" b="1" spc="-35" dirty="0">
                <a:latin typeface="Tahoma"/>
                <a:cs typeface="Tahoma"/>
              </a:rPr>
              <a:t>movie </a:t>
            </a:r>
            <a:r>
              <a:rPr sz="1100" b="1" spc="-30" dirty="0">
                <a:latin typeface="Tahoma"/>
                <a:cs typeface="Tahoma"/>
              </a:rPr>
              <a:t>that </a:t>
            </a:r>
            <a:r>
              <a:rPr sz="1100" b="1" spc="-35" dirty="0">
                <a:latin typeface="Tahoma"/>
                <a:cs typeface="Tahoma"/>
              </a:rPr>
              <a:t>they </a:t>
            </a:r>
            <a:r>
              <a:rPr sz="1100" b="1" spc="-25" dirty="0">
                <a:latin typeface="Tahoma"/>
                <a:cs typeface="Tahoma"/>
              </a:rPr>
              <a:t>will like </a:t>
            </a:r>
            <a:r>
              <a:rPr sz="1100" b="1" spc="-35" dirty="0">
                <a:latin typeface="Tahoma"/>
                <a:cs typeface="Tahoma"/>
              </a:rPr>
              <a:t>according </a:t>
            </a:r>
            <a:r>
              <a:rPr sz="1100" b="1" spc="-30" dirty="0">
                <a:latin typeface="Tahoma"/>
                <a:cs typeface="Tahoma"/>
              </a:rPr>
              <a:t>to </a:t>
            </a:r>
            <a:r>
              <a:rPr sz="1100" b="1" dirty="0">
                <a:latin typeface="Tahoma"/>
                <a:cs typeface="Tahoma"/>
              </a:rPr>
              <a:t>their </a:t>
            </a:r>
            <a:r>
              <a:rPr sz="1100" b="1" spc="-5" dirty="0">
                <a:latin typeface="Tahoma"/>
                <a:cs typeface="Tahoma"/>
              </a:rPr>
              <a:t>unique 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taste.</a:t>
            </a:r>
            <a:endParaRPr sz="1100" b="1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" y="63499"/>
            <a:ext cx="838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C0000"/>
                </a:solidFill>
                <a:latin typeface="Tahoma"/>
                <a:cs typeface="Tahoma"/>
              </a:rPr>
              <a:t>Motivation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32365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32404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32365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3227079"/>
            <a:ext cx="203200" cy="55880"/>
            <a:chOff x="3260090" y="3227079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3229609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180" y="50799"/>
                  </a:lnTo>
                  <a:lnTo>
                    <a:pt x="43180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795" y="20319"/>
                  </a:moveTo>
                  <a:lnTo>
                    <a:pt x="10795" y="10159"/>
                  </a:lnTo>
                  <a:lnTo>
                    <a:pt x="53975" y="10159"/>
                  </a:lnTo>
                  <a:lnTo>
                    <a:pt x="53975" y="40639"/>
                  </a:lnTo>
                  <a:lnTo>
                    <a:pt x="43814" y="40639"/>
                  </a:lnTo>
                </a:path>
                <a:path w="64135" h="50800">
                  <a:moveTo>
                    <a:pt x="20955" y="10159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79"/>
                  </a:lnTo>
                  <a:lnTo>
                    <a:pt x="53975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32359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3225813"/>
            <a:ext cx="203200" cy="58419"/>
            <a:chOff x="3531234" y="3225813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32429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32359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32296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3225813"/>
            <a:ext cx="203200" cy="58419"/>
            <a:chOff x="3802379" y="3225813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32296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32359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32677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32302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4636" y="1236700"/>
            <a:ext cx="3588385" cy="10382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b="1" spc="-75" dirty="0">
                <a:latin typeface="Tahoma"/>
                <a:cs typeface="Tahoma"/>
              </a:rPr>
              <a:t>To</a:t>
            </a:r>
            <a:r>
              <a:rPr sz="1100" b="1" spc="9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increase</a:t>
            </a:r>
            <a:r>
              <a:rPr sz="1100" b="1" spc="13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user</a:t>
            </a:r>
            <a:r>
              <a:rPr sz="1100" b="1" spc="11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satisfaction</a:t>
            </a:r>
            <a:endParaRPr sz="1100" b="1" dirty="0">
              <a:latin typeface="Tahoma"/>
              <a:cs typeface="Tahoma"/>
            </a:endParaRPr>
          </a:p>
          <a:p>
            <a:pPr marL="12700" marR="680720">
              <a:lnSpc>
                <a:spcPts val="1670"/>
              </a:lnSpc>
              <a:spcBef>
                <a:spcPts val="90"/>
              </a:spcBef>
            </a:pPr>
            <a:r>
              <a:rPr sz="1100" b="1" spc="-60" dirty="0">
                <a:latin typeface="Tahoma"/>
                <a:cs typeface="Tahoma"/>
              </a:rPr>
              <a:t>Increased</a:t>
            </a:r>
            <a:r>
              <a:rPr sz="1100" b="1" spc="45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user-engagement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and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50" dirty="0">
                <a:latin typeface="Tahoma"/>
                <a:cs typeface="Tahoma"/>
              </a:rPr>
              <a:t>loyalty</a:t>
            </a:r>
            <a:r>
              <a:rPr sz="1100" b="1" spc="4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to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website. </a:t>
            </a:r>
            <a:r>
              <a:rPr sz="1100" b="1" spc="-33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It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increases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revenue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for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business.</a:t>
            </a:r>
            <a:endParaRPr sz="1100" b="1" dirty="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185"/>
              </a:spcBef>
            </a:pPr>
            <a:r>
              <a:rPr sz="1100" b="1" spc="-35" dirty="0">
                <a:latin typeface="Tahoma"/>
                <a:cs typeface="Tahoma"/>
              </a:rPr>
              <a:t>Helps the </a:t>
            </a:r>
            <a:r>
              <a:rPr sz="1100" b="1" spc="-30" dirty="0">
                <a:latin typeface="Tahoma"/>
                <a:cs typeface="Tahoma"/>
              </a:rPr>
              <a:t>service </a:t>
            </a:r>
            <a:r>
              <a:rPr sz="1100" b="1" spc="-35" dirty="0">
                <a:latin typeface="Tahoma"/>
                <a:cs typeface="Tahoma"/>
              </a:rPr>
              <a:t>provider to </a:t>
            </a:r>
            <a:r>
              <a:rPr sz="1100" b="1" spc="-30" dirty="0">
                <a:latin typeface="Tahoma"/>
                <a:cs typeface="Tahoma"/>
              </a:rPr>
              <a:t>deliver their services to </a:t>
            </a:r>
            <a:r>
              <a:rPr sz="1100" b="1" spc="-40" dirty="0">
                <a:latin typeface="Tahoma"/>
                <a:cs typeface="Tahoma"/>
              </a:rPr>
              <a:t>the </a:t>
            </a:r>
            <a:r>
              <a:rPr sz="1100" b="1" spc="-30" dirty="0">
                <a:latin typeface="Tahoma"/>
                <a:cs typeface="Tahoma"/>
              </a:rPr>
              <a:t>right </a:t>
            </a:r>
            <a:r>
              <a:rPr sz="1100" b="1" spc="-33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user.</a:t>
            </a:r>
            <a:endParaRPr sz="1100" b="1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332229"/>
            <a:ext cx="114300" cy="1143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73455" y="1318386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543049"/>
            <a:ext cx="114300" cy="1143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3455" y="1531746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752599"/>
            <a:ext cx="114300" cy="1142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3455" y="1739010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964689"/>
            <a:ext cx="114300" cy="11430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73455" y="1951100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33115"/>
            <a:ext cx="4608195" cy="122555"/>
            <a:chOff x="0" y="3333115"/>
            <a:chExt cx="4608195" cy="122555"/>
          </a:xfrm>
        </p:grpSpPr>
        <p:sp>
          <p:nvSpPr>
            <p:cNvPr id="3" name="object 3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33450" y="3028950"/>
            <a:ext cx="297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3333B1"/>
                </a:solidFill>
                <a:latin typeface="Tahoma"/>
                <a:cs typeface="Tahoma"/>
              </a:rPr>
              <a:t>Figure:</a:t>
            </a:r>
            <a:r>
              <a:rPr sz="1000" b="1" dirty="0">
                <a:solidFill>
                  <a:srgbClr val="3333B1"/>
                </a:solidFill>
                <a:latin typeface="Tahoma"/>
                <a:cs typeface="Tahoma"/>
              </a:rPr>
              <a:t> </a:t>
            </a:r>
            <a:r>
              <a:rPr sz="1000" b="1" spc="-30" dirty="0">
                <a:latin typeface="Tahoma"/>
                <a:cs typeface="Tahoma"/>
              </a:rPr>
              <a:t>Architecture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25" dirty="0">
                <a:latin typeface="Tahoma"/>
                <a:cs typeface="Tahoma"/>
              </a:rPr>
              <a:t>of</a:t>
            </a:r>
            <a:r>
              <a:rPr sz="1000" b="1" spc="-10" dirty="0">
                <a:latin typeface="Tahoma"/>
                <a:cs typeface="Tahoma"/>
              </a:rPr>
              <a:t> </a:t>
            </a:r>
            <a:r>
              <a:rPr sz="1000" b="1" spc="-30" dirty="0">
                <a:latin typeface="Tahoma"/>
                <a:cs typeface="Tahoma"/>
              </a:rPr>
              <a:t>the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b="1" spc="-30" dirty="0">
                <a:latin typeface="Tahoma"/>
                <a:cs typeface="Tahoma"/>
              </a:rPr>
              <a:t>Proposed</a:t>
            </a:r>
            <a:r>
              <a:rPr sz="1000" b="1" spc="-15" dirty="0">
                <a:latin typeface="Tahoma"/>
                <a:cs typeface="Tahoma"/>
              </a:rPr>
              <a:t> </a:t>
            </a:r>
            <a:r>
              <a:rPr sz="1000" b="1" spc="-30" dirty="0">
                <a:latin typeface="Tahoma"/>
                <a:cs typeface="Tahoma"/>
              </a:rPr>
              <a:t>System</a:t>
            </a:r>
            <a:endParaRPr sz="1000" b="1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350" y="346659"/>
            <a:ext cx="4072254" cy="25298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326264" y="3235969"/>
            <a:ext cx="238760" cy="57150"/>
            <a:chOff x="4326264" y="3235969"/>
            <a:chExt cx="238760" cy="57150"/>
          </a:xfrm>
        </p:grpSpPr>
        <p:sp>
          <p:nvSpPr>
            <p:cNvPr id="8" name="object 8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03" y="63499"/>
            <a:ext cx="1481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Basic</a:t>
            </a:r>
            <a:r>
              <a:rPr sz="14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R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q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uirem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CC0000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CC0000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CC000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28930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28968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28930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2883544"/>
            <a:ext cx="203200" cy="55880"/>
            <a:chOff x="3260090" y="288354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288607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20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28924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2882278"/>
            <a:ext cx="203200" cy="58419"/>
            <a:chOff x="3531234" y="288227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28994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28924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28860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2882278"/>
            <a:ext cx="203200" cy="58419"/>
            <a:chOff x="3802379" y="288227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28860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28924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29241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28867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091" y="319785"/>
            <a:ext cx="59055" cy="4483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spc="-5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10"/>
              </a:lnSpc>
            </a:pPr>
            <a:r>
              <a:rPr sz="850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112" y="741933"/>
            <a:ext cx="336042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100" b="1" spc="-65" dirty="0">
                <a:latin typeface="Tahoma"/>
                <a:cs typeface="Tahoma"/>
              </a:rPr>
              <a:t>Hardware</a:t>
            </a:r>
            <a:r>
              <a:rPr sz="1100" b="1" spc="14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Requirement:</a:t>
            </a:r>
            <a:endParaRPr sz="1100" b="1" dirty="0">
              <a:latin typeface="Tahoma"/>
              <a:cs typeface="Tahoma"/>
            </a:endParaRPr>
          </a:p>
          <a:p>
            <a:pPr marL="233679" indent="-220979">
              <a:lnSpc>
                <a:spcPct val="100000"/>
              </a:lnSpc>
              <a:spcBef>
                <a:spcPts val="50"/>
              </a:spcBef>
              <a:buAutoNum type="alphaLcParenBoth"/>
              <a:tabLst>
                <a:tab pos="233679" algn="l"/>
              </a:tabLst>
            </a:pPr>
            <a:r>
              <a:rPr sz="1100" b="1" spc="-50" dirty="0">
                <a:latin typeface="Tahoma"/>
                <a:cs typeface="Tahoma"/>
              </a:rPr>
              <a:t>P</a:t>
            </a:r>
            <a:r>
              <a:rPr sz="1100" b="1" spc="-20" dirty="0">
                <a:latin typeface="Tahoma"/>
                <a:cs typeface="Tahoma"/>
              </a:rPr>
              <a:t>r</a:t>
            </a:r>
            <a:r>
              <a:rPr sz="1100" b="1" spc="-35" dirty="0">
                <a:latin typeface="Tahoma"/>
                <a:cs typeface="Tahoma"/>
              </a:rPr>
              <a:t>ocesso</a:t>
            </a:r>
            <a:r>
              <a:rPr sz="1100" b="1" spc="-30" dirty="0">
                <a:latin typeface="Tahoma"/>
                <a:cs typeface="Tahoma"/>
              </a:rPr>
              <a:t>r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:</a:t>
            </a:r>
            <a:r>
              <a:rPr sz="1100" b="1" spc="4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I</a:t>
            </a:r>
            <a:r>
              <a:rPr sz="1100" b="1" spc="-45" dirty="0">
                <a:latin typeface="Tahoma"/>
                <a:cs typeface="Tahoma"/>
              </a:rPr>
              <a:t>n</a:t>
            </a:r>
            <a:r>
              <a:rPr sz="1100" b="1" spc="-15" dirty="0">
                <a:latin typeface="Tahoma"/>
                <a:cs typeface="Tahoma"/>
              </a:rPr>
              <a:t>t</a:t>
            </a:r>
            <a:r>
              <a:rPr sz="1100" b="1" spc="-50" dirty="0">
                <a:latin typeface="Tahoma"/>
                <a:cs typeface="Tahoma"/>
              </a:rPr>
              <a:t>e</a:t>
            </a:r>
            <a:r>
              <a:rPr sz="1100" b="1" spc="-30" dirty="0">
                <a:latin typeface="Tahoma"/>
                <a:cs typeface="Tahoma"/>
              </a:rPr>
              <a:t>r</a:t>
            </a:r>
            <a:r>
              <a:rPr sz="1100" b="1" spc="-40" dirty="0">
                <a:latin typeface="Tahoma"/>
                <a:cs typeface="Tahoma"/>
              </a:rPr>
              <a:t> Co</a:t>
            </a:r>
            <a:r>
              <a:rPr sz="1100" b="1" spc="-20" dirty="0">
                <a:latin typeface="Tahoma"/>
                <a:cs typeface="Tahoma"/>
              </a:rPr>
              <a:t>r</a:t>
            </a:r>
            <a:r>
              <a:rPr sz="1100" b="1" spc="-45" dirty="0">
                <a:latin typeface="Tahoma"/>
                <a:cs typeface="Tahoma"/>
              </a:rPr>
              <a:t>e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15" dirty="0">
                <a:latin typeface="Tahoma"/>
                <a:cs typeface="Tahoma"/>
              </a:rPr>
              <a:t>i</a:t>
            </a:r>
            <a:r>
              <a:rPr sz="1100" b="1" spc="-45" dirty="0">
                <a:latin typeface="Tahoma"/>
                <a:cs typeface="Tahoma"/>
              </a:rPr>
              <a:t>3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a</a:t>
            </a:r>
            <a:r>
              <a:rPr sz="1100" b="1" spc="-30" dirty="0">
                <a:latin typeface="Tahoma"/>
                <a:cs typeface="Tahoma"/>
              </a:rPr>
              <a:t>n</a:t>
            </a:r>
            <a:r>
              <a:rPr sz="1100" b="1" spc="-45" dirty="0">
                <a:latin typeface="Tahoma"/>
                <a:cs typeface="Tahoma"/>
              </a:rPr>
              <a:t>d </a:t>
            </a:r>
            <a:r>
              <a:rPr sz="1100" b="1" spc="-35" dirty="0">
                <a:latin typeface="Tahoma"/>
                <a:cs typeface="Tahoma"/>
              </a:rPr>
              <a:t>a</a:t>
            </a:r>
            <a:r>
              <a:rPr sz="1100" b="1" spc="-40" dirty="0">
                <a:latin typeface="Tahoma"/>
                <a:cs typeface="Tahoma"/>
              </a:rPr>
              <a:t>b</a:t>
            </a:r>
            <a:r>
              <a:rPr sz="1100" b="1" spc="-50" dirty="0">
                <a:latin typeface="Tahoma"/>
                <a:cs typeface="Tahoma"/>
              </a:rPr>
              <a:t>o</a:t>
            </a:r>
            <a:r>
              <a:rPr sz="1100" b="1" spc="-25" dirty="0">
                <a:latin typeface="Tahoma"/>
                <a:cs typeface="Tahoma"/>
              </a:rPr>
              <a:t>v</a:t>
            </a:r>
            <a:r>
              <a:rPr sz="1100" b="1" spc="-45" dirty="0">
                <a:latin typeface="Tahoma"/>
                <a:cs typeface="Tahoma"/>
              </a:rPr>
              <a:t>e</a:t>
            </a:r>
            <a:endParaRPr sz="1100" b="1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238760" algn="l"/>
              </a:tabLst>
            </a:pPr>
            <a:r>
              <a:rPr sz="1100" b="1" spc="-5" dirty="0">
                <a:latin typeface="Tahoma"/>
                <a:cs typeface="Tahoma"/>
              </a:rPr>
              <a:t>RAM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: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4GB</a:t>
            </a:r>
            <a:r>
              <a:rPr sz="1100" b="1" spc="-5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and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above</a:t>
            </a:r>
            <a:endParaRPr sz="1100" b="1" dirty="0">
              <a:latin typeface="Tahoma"/>
              <a:cs typeface="Tahoma"/>
            </a:endParaRPr>
          </a:p>
          <a:p>
            <a:pPr marL="228600" indent="-215265">
              <a:lnSpc>
                <a:spcPct val="100000"/>
              </a:lnSpc>
              <a:spcBef>
                <a:spcPts val="25"/>
              </a:spcBef>
              <a:buAutoNum type="alphaLcParenBoth"/>
              <a:tabLst>
                <a:tab pos="229235" algn="l"/>
              </a:tabLst>
            </a:pPr>
            <a:r>
              <a:rPr sz="1100" b="1" dirty="0">
                <a:latin typeface="Tahoma"/>
                <a:cs typeface="Tahoma"/>
              </a:rPr>
              <a:t>R</a:t>
            </a:r>
            <a:r>
              <a:rPr sz="1100" b="1" spc="-15" dirty="0">
                <a:latin typeface="Tahoma"/>
                <a:cs typeface="Tahoma"/>
              </a:rPr>
              <a:t>O</a:t>
            </a:r>
            <a:r>
              <a:rPr sz="1100" b="1" dirty="0">
                <a:latin typeface="Tahoma"/>
                <a:cs typeface="Tahoma"/>
              </a:rPr>
              <a:t>M</a:t>
            </a:r>
            <a:r>
              <a:rPr sz="1100" b="1" spc="-9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:</a:t>
            </a:r>
            <a:r>
              <a:rPr sz="1100" b="1" spc="-75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20</a:t>
            </a:r>
            <a:r>
              <a:rPr sz="1100" b="1" spc="-20" dirty="0">
                <a:latin typeface="Tahoma"/>
                <a:cs typeface="Tahoma"/>
              </a:rPr>
              <a:t>G</a:t>
            </a:r>
            <a:r>
              <a:rPr sz="1100" b="1" dirty="0">
                <a:latin typeface="Tahoma"/>
                <a:cs typeface="Tahoma"/>
              </a:rPr>
              <a:t>B</a:t>
            </a:r>
            <a:r>
              <a:rPr sz="1100" b="1" spc="-8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an</a:t>
            </a:r>
            <a:r>
              <a:rPr sz="1100" b="1" dirty="0">
                <a:latin typeface="Tahoma"/>
                <a:cs typeface="Tahoma"/>
              </a:rPr>
              <a:t>d</a:t>
            </a:r>
            <a:r>
              <a:rPr sz="1100" b="1" spc="-80" dirty="0">
                <a:latin typeface="Tahoma"/>
                <a:cs typeface="Tahoma"/>
              </a:rPr>
              <a:t> </a:t>
            </a:r>
            <a:r>
              <a:rPr sz="1100" b="1" spc="-5" dirty="0">
                <a:latin typeface="Tahoma"/>
                <a:cs typeface="Tahoma"/>
              </a:rPr>
              <a:t>a</a:t>
            </a:r>
            <a:r>
              <a:rPr sz="1100" b="1" dirty="0">
                <a:latin typeface="Tahoma"/>
                <a:cs typeface="Tahoma"/>
              </a:rPr>
              <a:t>bove</a:t>
            </a:r>
          </a:p>
          <a:p>
            <a:pPr marL="13970">
              <a:lnSpc>
                <a:spcPct val="100000"/>
              </a:lnSpc>
              <a:spcBef>
                <a:spcPts val="350"/>
              </a:spcBef>
            </a:pPr>
            <a:r>
              <a:rPr sz="1100" b="1" spc="-35" dirty="0">
                <a:latin typeface="Tahoma"/>
                <a:cs typeface="Tahoma"/>
              </a:rPr>
              <a:t>Software Requirement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:</a:t>
            </a:r>
            <a:endParaRPr sz="1100" b="1" dirty="0">
              <a:latin typeface="Tahoma"/>
              <a:cs typeface="Tahoma"/>
            </a:endParaRPr>
          </a:p>
          <a:p>
            <a:pPr marL="233679" indent="-220979">
              <a:lnSpc>
                <a:spcPct val="100000"/>
              </a:lnSpc>
              <a:spcBef>
                <a:spcPts val="60"/>
              </a:spcBef>
              <a:buAutoNum type="alphaLcParenBoth"/>
              <a:tabLst>
                <a:tab pos="233679" algn="l"/>
              </a:tabLst>
            </a:pPr>
            <a:r>
              <a:rPr sz="1100" b="1" spc="-35" dirty="0">
                <a:latin typeface="Tahoma"/>
                <a:cs typeface="Tahoma"/>
              </a:rPr>
              <a:t>Python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3.8 </a:t>
            </a:r>
            <a:r>
              <a:rPr sz="1100" b="1" spc="-40" dirty="0">
                <a:latin typeface="Tahoma"/>
                <a:cs typeface="Tahoma"/>
              </a:rPr>
              <a:t>and </a:t>
            </a:r>
            <a:r>
              <a:rPr sz="1100" b="1" spc="-35" dirty="0">
                <a:latin typeface="Tahoma"/>
                <a:cs typeface="Tahoma"/>
              </a:rPr>
              <a:t>higher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with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libraries:</a:t>
            </a:r>
            <a:r>
              <a:rPr sz="1100" b="1" spc="65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Numpy,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Pandas,</a:t>
            </a:r>
            <a:endParaRPr sz="1100" b="1" dirty="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</a:pPr>
            <a:r>
              <a:rPr sz="1100" b="1" spc="-15" dirty="0">
                <a:latin typeface="Tahoma"/>
                <a:cs typeface="Tahoma"/>
              </a:rPr>
              <a:t>Scipy</a:t>
            </a:r>
            <a:endParaRPr sz="1100" b="1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50"/>
              </a:spcBef>
              <a:buAutoNum type="alphaLcParenBoth" startAt="2"/>
              <a:tabLst>
                <a:tab pos="238760" algn="l"/>
              </a:tabLst>
            </a:pPr>
            <a:r>
              <a:rPr sz="1100" b="1" spc="-45" dirty="0">
                <a:latin typeface="Tahoma"/>
                <a:cs typeface="Tahoma"/>
              </a:rPr>
              <a:t>D</a:t>
            </a:r>
            <a:r>
              <a:rPr sz="1100" b="1" spc="-25" dirty="0">
                <a:latin typeface="Tahoma"/>
                <a:cs typeface="Tahoma"/>
              </a:rPr>
              <a:t>j</a:t>
            </a:r>
            <a:r>
              <a:rPr sz="1100" b="1" spc="-35" dirty="0">
                <a:latin typeface="Tahoma"/>
                <a:cs typeface="Tahoma"/>
              </a:rPr>
              <a:t>a</a:t>
            </a:r>
            <a:r>
              <a:rPr sz="1100" b="1" spc="-30" dirty="0">
                <a:latin typeface="Tahoma"/>
                <a:cs typeface="Tahoma"/>
              </a:rPr>
              <a:t>n</a:t>
            </a:r>
            <a:r>
              <a:rPr sz="1100" b="1" spc="-40" dirty="0">
                <a:latin typeface="Tahoma"/>
                <a:cs typeface="Tahoma"/>
              </a:rPr>
              <a:t>g</a:t>
            </a:r>
            <a:r>
              <a:rPr sz="1100" b="1" spc="-45" dirty="0">
                <a:latin typeface="Tahoma"/>
                <a:cs typeface="Tahoma"/>
              </a:rPr>
              <a:t>o</a:t>
            </a:r>
            <a:r>
              <a:rPr sz="1100" b="1" spc="-6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2</a:t>
            </a:r>
            <a:r>
              <a:rPr sz="1100" b="1" spc="-25" dirty="0">
                <a:latin typeface="Tahoma"/>
                <a:cs typeface="Tahoma"/>
              </a:rPr>
              <a:t>.</a:t>
            </a:r>
            <a:r>
              <a:rPr sz="1100" b="1" spc="-40" dirty="0">
                <a:latin typeface="Tahoma"/>
                <a:cs typeface="Tahoma"/>
              </a:rPr>
              <a:t>0</a:t>
            </a:r>
            <a:r>
              <a:rPr sz="1100" b="1" spc="-15" dirty="0">
                <a:latin typeface="Tahoma"/>
                <a:cs typeface="Tahoma"/>
              </a:rPr>
              <a:t>.</a:t>
            </a:r>
            <a:r>
              <a:rPr sz="1100" b="1" spc="-45" dirty="0">
                <a:latin typeface="Tahoma"/>
                <a:cs typeface="Tahoma"/>
              </a:rPr>
              <a:t>10</a:t>
            </a:r>
            <a:endParaRPr sz="1100" b="1" dirty="0">
              <a:latin typeface="Tahoma"/>
              <a:cs typeface="Tahoma"/>
            </a:endParaRPr>
          </a:p>
          <a:p>
            <a:pPr marL="228600" indent="-216535">
              <a:lnSpc>
                <a:spcPct val="100000"/>
              </a:lnSpc>
              <a:spcBef>
                <a:spcPts val="25"/>
              </a:spcBef>
              <a:buAutoNum type="alphaLcParenBoth" startAt="2"/>
              <a:tabLst>
                <a:tab pos="229235" algn="l"/>
              </a:tabLst>
            </a:pPr>
            <a:r>
              <a:rPr sz="1100" b="1" spc="30" dirty="0">
                <a:latin typeface="Tahoma"/>
                <a:cs typeface="Tahoma"/>
              </a:rPr>
              <a:t>HTML5</a:t>
            </a:r>
            <a:endParaRPr sz="1100" b="1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5"/>
              </a:spcBef>
              <a:buAutoNum type="alphaLcParenBoth" startAt="2"/>
              <a:tabLst>
                <a:tab pos="238760" algn="l"/>
              </a:tabLst>
            </a:pPr>
            <a:r>
              <a:rPr sz="1100" b="1" spc="-5" dirty="0">
                <a:latin typeface="Tahoma"/>
                <a:cs typeface="Tahoma"/>
              </a:rPr>
              <a:t>JavaScript</a:t>
            </a:r>
            <a:endParaRPr sz="1100" b="1" dirty="0">
              <a:latin typeface="Tahoma"/>
              <a:cs typeface="Tahoma"/>
            </a:endParaRPr>
          </a:p>
          <a:p>
            <a:pPr marL="228600" indent="-216535">
              <a:lnSpc>
                <a:spcPct val="100000"/>
              </a:lnSpc>
              <a:spcBef>
                <a:spcPts val="35"/>
              </a:spcBef>
              <a:buAutoNum type="alphaLcParenBoth" startAt="2"/>
              <a:tabLst>
                <a:tab pos="229235" algn="l"/>
              </a:tabLst>
            </a:pPr>
            <a:r>
              <a:rPr sz="1100" b="1" spc="-35" dirty="0">
                <a:latin typeface="Tahoma"/>
                <a:cs typeface="Tahoma"/>
              </a:rPr>
              <a:t>SQLite3</a:t>
            </a:r>
            <a:endParaRPr sz="1100" b="1" dirty="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798194"/>
            <a:ext cx="114300" cy="1143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73455" y="786129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44" y="1524634"/>
            <a:ext cx="114300" cy="1143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73455" y="1510410"/>
            <a:ext cx="857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" y="63499"/>
            <a:ext cx="1387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Use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Case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Diagram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42899"/>
            <a:ext cx="4608195" cy="3112770"/>
            <a:chOff x="0" y="342899"/>
            <a:chExt cx="4608195" cy="311277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65" y="342899"/>
              <a:ext cx="3105150" cy="305409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" y="63499"/>
            <a:ext cx="1387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Use</a:t>
            </a:r>
            <a:r>
              <a:rPr sz="1400" spc="-5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Case</a:t>
            </a:r>
            <a:r>
              <a:rPr sz="1400" spc="-4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Diagram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42899"/>
            <a:ext cx="4608195" cy="3112770"/>
            <a:chOff x="0" y="342899"/>
            <a:chExt cx="4608195" cy="311277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350" y="342899"/>
              <a:ext cx="4140200" cy="30098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" y="63499"/>
            <a:ext cx="8210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CC0000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35969"/>
            <a:ext cx="4608195" cy="219710"/>
            <a:chOff x="0" y="3235969"/>
            <a:chExt cx="4608195" cy="219710"/>
          </a:xfrm>
        </p:grpSpPr>
        <p:sp>
          <p:nvSpPr>
            <p:cNvPr id="4" name="object 4"/>
            <p:cNvSpPr/>
            <p:nvPr/>
          </p:nvSpPr>
          <p:spPr>
            <a:xfrm>
              <a:off x="0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03779" y="3333115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4415" y="0"/>
                  </a:moveTo>
                  <a:lnTo>
                    <a:pt x="0" y="0"/>
                  </a:lnTo>
                  <a:lnTo>
                    <a:pt x="0" y="122554"/>
                  </a:lnTo>
                  <a:lnTo>
                    <a:pt x="2304415" y="122554"/>
                  </a:lnTo>
                  <a:lnTo>
                    <a:pt x="230441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8795" y="32384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125094" y="19050"/>
                  </a:moveTo>
                  <a:lnTo>
                    <a:pt x="125094" y="10795"/>
                  </a:lnTo>
                  <a:lnTo>
                    <a:pt x="118109" y="3810"/>
                  </a:lnTo>
                  <a:lnTo>
                    <a:pt x="109854" y="3810"/>
                  </a:lnTo>
                  <a:lnTo>
                    <a:pt x="101600" y="3810"/>
                  </a:lnTo>
                  <a:lnTo>
                    <a:pt x="94614" y="10795"/>
                  </a:lnTo>
                  <a:lnTo>
                    <a:pt x="94614" y="19050"/>
                  </a:lnTo>
                  <a:lnTo>
                    <a:pt x="94614" y="27940"/>
                  </a:lnTo>
                  <a:lnTo>
                    <a:pt x="101600" y="34290"/>
                  </a:lnTo>
                  <a:lnTo>
                    <a:pt x="109854" y="34290"/>
                  </a:lnTo>
                  <a:lnTo>
                    <a:pt x="118109" y="34290"/>
                  </a:lnTo>
                  <a:lnTo>
                    <a:pt x="125094" y="27940"/>
                  </a:lnTo>
                  <a:lnTo>
                    <a:pt x="125094" y="19050"/>
                  </a:lnTo>
                  <a:close/>
                </a:path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989579" y="12026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68954" y="12064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67379" y="12026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60090" y="1193174"/>
            <a:ext cx="203200" cy="55880"/>
            <a:chOff x="3260090" y="119317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23590" y="119570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180" y="50800"/>
                  </a:lnTo>
                  <a:lnTo>
                    <a:pt x="43180" y="20319"/>
                  </a:lnTo>
                  <a:lnTo>
                    <a:pt x="0" y="20319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795" y="20319"/>
                  </a:moveTo>
                  <a:lnTo>
                    <a:pt x="10795" y="10160"/>
                  </a:lnTo>
                  <a:lnTo>
                    <a:pt x="53975" y="10160"/>
                  </a:lnTo>
                  <a:lnTo>
                    <a:pt x="53975" y="40640"/>
                  </a:lnTo>
                  <a:lnTo>
                    <a:pt x="43814" y="40640"/>
                  </a:lnTo>
                </a:path>
                <a:path w="64135" h="50800">
                  <a:moveTo>
                    <a:pt x="20955" y="10160"/>
                  </a:moveTo>
                  <a:lnTo>
                    <a:pt x="20955" y="0"/>
                  </a:lnTo>
                  <a:lnTo>
                    <a:pt x="64135" y="0"/>
                  </a:lnTo>
                  <a:lnTo>
                    <a:pt x="64135" y="30480"/>
                  </a:lnTo>
                  <a:lnTo>
                    <a:pt x="53975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0090" y="12020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1234" y="1191908"/>
            <a:ext cx="203200" cy="58419"/>
            <a:chOff x="3531234" y="119190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20134" y="12090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1234" y="12020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7434" y="11957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79" y="1191908"/>
            <a:ext cx="203200" cy="58419"/>
            <a:chOff x="3802379" y="119190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78579" y="119570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2379" y="12020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78579" y="12338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9725" y="11963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8091" y="598677"/>
            <a:ext cx="413639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95"/>
              </a:spcBef>
              <a:buSzPct val="90000"/>
              <a:buAutoNum type="arabicPeriod"/>
              <a:tabLst>
                <a:tab pos="120650" algn="l"/>
              </a:tabLst>
            </a:pPr>
            <a:r>
              <a:rPr sz="1200" b="1" spc="-5" dirty="0">
                <a:latin typeface="Tahoma"/>
                <a:cs typeface="Tahoma"/>
              </a:rPr>
              <a:t>Movie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recommendation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according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to</a:t>
            </a:r>
            <a:r>
              <a:rPr sz="1200" b="1" spc="1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user’s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preference(genre,language)</a:t>
            </a:r>
            <a:endParaRPr sz="12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eriod"/>
            </a:pPr>
            <a:endParaRPr sz="1200" b="1" dirty="0">
              <a:latin typeface="Tahoma"/>
              <a:cs typeface="Tahoma"/>
            </a:endParaRPr>
          </a:p>
          <a:p>
            <a:pPr marL="120014" indent="-107950">
              <a:lnSpc>
                <a:spcPct val="100000"/>
              </a:lnSpc>
              <a:buSzPct val="90000"/>
              <a:buAutoNum type="arabicPeriod"/>
              <a:tabLst>
                <a:tab pos="120650" algn="l"/>
              </a:tabLst>
            </a:pPr>
            <a:r>
              <a:rPr sz="1200" b="1" spc="-5" dirty="0">
                <a:latin typeface="Tahoma"/>
                <a:cs typeface="Tahoma"/>
              </a:rPr>
              <a:t>Aims to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provide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users</a:t>
            </a:r>
            <a:r>
              <a:rPr sz="1200" b="1" dirty="0">
                <a:latin typeface="Tahoma"/>
                <a:cs typeface="Tahoma"/>
              </a:rPr>
              <a:t> with</a:t>
            </a:r>
            <a:r>
              <a:rPr sz="1200" b="1" spc="-5" dirty="0">
                <a:latin typeface="Tahoma"/>
                <a:cs typeface="Tahoma"/>
              </a:rPr>
              <a:t> accurate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movie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5" dirty="0">
                <a:latin typeface="Tahoma"/>
                <a:cs typeface="Tahoma"/>
              </a:rPr>
              <a:t>recommendation.</a:t>
            </a:r>
            <a:endParaRPr sz="1200" b="1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Flick</a:t>
            </a:r>
            <a:r>
              <a:rPr spc="-35" dirty="0"/>
              <a:t> </a:t>
            </a:r>
            <a:r>
              <a:rPr spc="-5" dirty="0"/>
              <a:t>Counsel</a:t>
            </a:r>
            <a:r>
              <a:rPr spc="-35" dirty="0"/>
              <a:t> </a:t>
            </a:r>
            <a:r>
              <a:rPr spc="-5" dirty="0"/>
              <a:t>System</a:t>
            </a:r>
            <a:r>
              <a:rPr spc="-30" dirty="0"/>
              <a:t> </a:t>
            </a:r>
            <a:r>
              <a:rPr spc="-5" dirty="0"/>
              <a:t>Using</a:t>
            </a:r>
            <a:r>
              <a:rPr spc="-35" dirty="0"/>
              <a:t> </a:t>
            </a:r>
            <a:r>
              <a:rPr dirty="0"/>
              <a:t>Machine</a:t>
            </a:r>
            <a:r>
              <a:rPr spc="-35" dirty="0"/>
              <a:t> </a:t>
            </a:r>
            <a:r>
              <a:rPr spc="-5" dirty="0"/>
              <a:t>Learning</a:t>
            </a:r>
            <a:r>
              <a:rPr spc="-30" dirty="0"/>
              <a:t> </a:t>
            </a:r>
            <a:r>
              <a:rPr dirty="0"/>
              <a:t>Approach</a:t>
            </a:r>
            <a:r>
              <a:rPr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414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Flick Counsel System Using Machine Learning  Approach</vt:lpstr>
      <vt:lpstr>Introduction</vt:lpstr>
      <vt:lpstr>Problem Statement With Motivation</vt:lpstr>
      <vt:lpstr>Motivation</vt:lpstr>
      <vt:lpstr>Slide 5</vt:lpstr>
      <vt:lpstr>Basic Requirements</vt:lpstr>
      <vt:lpstr>Slide 7</vt:lpstr>
      <vt:lpstr>Slide 8</vt:lpstr>
      <vt:lpstr>Slide 9</vt:lpstr>
      <vt:lpstr>Slide 10</vt:lpstr>
      <vt:lpstr>References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 Counsel System Using Machine Learning  Approach</dc:title>
  <dc:creator>SHREE</dc:creator>
  <cp:lastModifiedBy>Gaikwad</cp:lastModifiedBy>
  <cp:revision>1</cp:revision>
  <dcterms:created xsi:type="dcterms:W3CDTF">2023-02-27T21:01:01Z</dcterms:created>
  <dcterms:modified xsi:type="dcterms:W3CDTF">2023-02-27T21:05:01Z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2023-02-28T00:00:00Z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2023-02-27T00:00:00Z</vt:filetime>
  </property>
</Properties>
</file>