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72" r:id="rId6"/>
    <p:sldId id="281" r:id="rId7"/>
    <p:sldId id="273" r:id="rId8"/>
    <p:sldId id="274" r:id="rId9"/>
    <p:sldId id="277" r:id="rId10"/>
    <p:sldId id="275" r:id="rId11"/>
    <p:sldId id="276" r:id="rId12"/>
    <p:sldId id="278" r:id="rId13"/>
    <p:sldId id="279" r:id="rId14"/>
    <p:sldId id="28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1-28T14:52:40.0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3274 8558 0,'-25'0'203,"-49"0"-188,49 0 17,0 0 46,-24 0-63,24 0 282,-25 0-281,26 0-16,-26 0 31,25 0-31,-49-25 31,24 25-31,-49 0 32,74 0-17,0 0-15,0 0 16,1 0 0,-1 0 46,0 0-46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1-28T14:52:42.9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19224 10815 0,'24'0'250,"274"0"-218,-174 0-32,0 0 0,0-25 31,-99 25-31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4341-AEE0-072D-A09F-AE0910C97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E2532-481E-F91F-3222-5EB285A9E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37FCD7-3E55-1896-DB84-A0D5969F2660}"/>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5" name="Footer Placeholder 4">
            <a:extLst>
              <a:ext uri="{FF2B5EF4-FFF2-40B4-BE49-F238E27FC236}">
                <a16:creationId xmlns:a16="http://schemas.microsoft.com/office/drawing/2014/main" id="{318B862D-4F0A-BEBF-2774-F22211DDE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22737-9767-09DF-CA00-03454F4213B6}"/>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308156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230-252B-0B05-FE80-4DBA2E02D8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0F05A-CA27-0C5A-80A5-544EFA6B3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25CCB-B65C-09B1-5EF8-60941D749230}"/>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5" name="Footer Placeholder 4">
            <a:extLst>
              <a:ext uri="{FF2B5EF4-FFF2-40B4-BE49-F238E27FC236}">
                <a16:creationId xmlns:a16="http://schemas.microsoft.com/office/drawing/2014/main" id="{FA233C79-6D87-D262-7B0C-1DB6DCE13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C0022-D8E7-2D1F-E633-D8288D93AECF}"/>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120680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56E0B-3B8B-ED3B-1124-A6E569F49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1C06A9-5B0C-E5A0-3442-7D82C5D22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FE6A3-099F-7E72-BD1D-D1E03400FEDA}"/>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5" name="Footer Placeholder 4">
            <a:extLst>
              <a:ext uri="{FF2B5EF4-FFF2-40B4-BE49-F238E27FC236}">
                <a16:creationId xmlns:a16="http://schemas.microsoft.com/office/drawing/2014/main" id="{FCE77E7B-F116-8BC0-B1F8-2A808F667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AFE0F-041F-1BEA-35AF-43F373BF1DED}"/>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234053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63B8-C6F3-268C-8F0F-7460EE5C9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B154C-9515-FD8D-B448-2D0B2A1ADC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718CE-3DAE-4394-B758-42354BEC7C10}"/>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5" name="Footer Placeholder 4">
            <a:extLst>
              <a:ext uri="{FF2B5EF4-FFF2-40B4-BE49-F238E27FC236}">
                <a16:creationId xmlns:a16="http://schemas.microsoft.com/office/drawing/2014/main" id="{AC1EEB12-ED98-0EE8-E5CF-EF2B08CBA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EFCE1-191C-0189-6F0E-45BB002AB91C}"/>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86499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445A-3775-83B3-BFBC-7C77B3B0EE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DE67E-CC7F-D79A-60C1-D578A7389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DC8FE-5E2A-A4B6-F7A3-068C839B3936}"/>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5" name="Footer Placeholder 4">
            <a:extLst>
              <a:ext uri="{FF2B5EF4-FFF2-40B4-BE49-F238E27FC236}">
                <a16:creationId xmlns:a16="http://schemas.microsoft.com/office/drawing/2014/main" id="{47E9AE25-6583-B272-61DA-010EFA29E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197A4-1853-A68E-4A15-5E6C5D901B20}"/>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405034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9E68-70FF-0A9B-88CD-F1848CC3B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C7AF7-1720-2FB7-7A25-F964555D9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A6C937-E34B-4E42-AA78-016668DEC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9878D-2650-7418-CCEA-214CDE24DC6B}"/>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6" name="Footer Placeholder 5">
            <a:extLst>
              <a:ext uri="{FF2B5EF4-FFF2-40B4-BE49-F238E27FC236}">
                <a16:creationId xmlns:a16="http://schemas.microsoft.com/office/drawing/2014/main" id="{CD1574B0-C158-1CCE-F18B-EF2A74683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1B3F3-06C3-4075-3296-ED8AA0D7F5AC}"/>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190623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76AD-5FE4-4389-68CC-F0A8926550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1442E-9791-6D14-5051-3D038823D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CA9D6-D9E0-7B9A-56E0-C2E80C61F0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724EF-6D05-10F6-696D-B5A984724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76083-3A8C-1107-909D-B0F769BEFA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EEC6B-68F5-ED36-E1B8-10B7ECB058FD}"/>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8" name="Footer Placeholder 7">
            <a:extLst>
              <a:ext uri="{FF2B5EF4-FFF2-40B4-BE49-F238E27FC236}">
                <a16:creationId xmlns:a16="http://schemas.microsoft.com/office/drawing/2014/main" id="{52A577C0-A764-B658-8AC8-535A825D2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B264EA-C0AE-DADF-3A4E-6EDA403EB38E}"/>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366234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E2AD-2527-FC55-F668-F9F6F7898D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C2985-4913-965F-760B-78FDDF25C6BA}"/>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4" name="Footer Placeholder 3">
            <a:extLst>
              <a:ext uri="{FF2B5EF4-FFF2-40B4-BE49-F238E27FC236}">
                <a16:creationId xmlns:a16="http://schemas.microsoft.com/office/drawing/2014/main" id="{E524E286-4A5F-62F5-03DF-1C616CFB1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D2E3D5-12EE-3216-84B2-3860DBBAA52D}"/>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287250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E9C8B-EBDC-476E-283C-39C568211998}"/>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3" name="Footer Placeholder 2">
            <a:extLst>
              <a:ext uri="{FF2B5EF4-FFF2-40B4-BE49-F238E27FC236}">
                <a16:creationId xmlns:a16="http://schemas.microsoft.com/office/drawing/2014/main" id="{36F85FBE-A15D-6F08-DFBD-B648578B62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F6DCB-8D2A-D52B-C1B8-E8397FCA9615}"/>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414881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A03F-7EDB-FD61-D6F0-BCDFAF0A4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7EEC9-B7FF-193E-2D1C-91993A756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D6D26A-048C-962A-063B-D140B1BCB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FD2B4-07FF-78A7-A137-37423ADF9E3E}"/>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6" name="Footer Placeholder 5">
            <a:extLst>
              <a:ext uri="{FF2B5EF4-FFF2-40B4-BE49-F238E27FC236}">
                <a16:creationId xmlns:a16="http://schemas.microsoft.com/office/drawing/2014/main" id="{77ACC4A9-812D-20AC-6543-57609111D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15EC6-3549-1F33-DA06-E265439969C5}"/>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257172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CCE8-4436-4B47-EDAE-EBE531D9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D73A0-571F-FD6C-18EF-CA6ED7579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DDF230-F187-E5CB-AF53-46FD314C8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75A76-B206-C5A6-81F8-935588837B48}"/>
              </a:ext>
            </a:extLst>
          </p:cNvPr>
          <p:cNvSpPr>
            <a:spLocks noGrp="1"/>
          </p:cNvSpPr>
          <p:nvPr>
            <p:ph type="dt" sz="half" idx="10"/>
          </p:nvPr>
        </p:nvSpPr>
        <p:spPr/>
        <p:txBody>
          <a:bodyPr/>
          <a:lstStyle/>
          <a:p>
            <a:fld id="{47BB93ED-537A-4C9E-A661-830867D06CF7}" type="datetimeFigureOut">
              <a:rPr lang="en-US" smtClean="0"/>
              <a:t>11/28/2022</a:t>
            </a:fld>
            <a:endParaRPr lang="en-US"/>
          </a:p>
        </p:txBody>
      </p:sp>
      <p:sp>
        <p:nvSpPr>
          <p:cNvPr id="6" name="Footer Placeholder 5">
            <a:extLst>
              <a:ext uri="{FF2B5EF4-FFF2-40B4-BE49-F238E27FC236}">
                <a16:creationId xmlns:a16="http://schemas.microsoft.com/office/drawing/2014/main" id="{6FA59875-0110-3891-5293-F654D2004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07AB4-0337-673F-A38A-C4444A0E5D88}"/>
              </a:ext>
            </a:extLst>
          </p:cNvPr>
          <p:cNvSpPr>
            <a:spLocks noGrp="1"/>
          </p:cNvSpPr>
          <p:nvPr>
            <p:ph type="sldNum" sz="quarter" idx="12"/>
          </p:nvPr>
        </p:nvSpPr>
        <p:spPr/>
        <p:txBody>
          <a:bodyPr/>
          <a:lstStyle/>
          <a:p>
            <a:fld id="{7DBCBE0C-84B4-41D6-BBB0-03A45974EF12}" type="slidenum">
              <a:rPr lang="en-US" smtClean="0"/>
              <a:t>‹#›</a:t>
            </a:fld>
            <a:endParaRPr lang="en-US"/>
          </a:p>
        </p:txBody>
      </p:sp>
    </p:spTree>
    <p:extLst>
      <p:ext uri="{BB962C8B-B14F-4D97-AF65-F5344CB8AC3E}">
        <p14:creationId xmlns:p14="http://schemas.microsoft.com/office/powerpoint/2010/main" val="362014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6AE22-D1EE-B5CA-0F4F-0581F69DF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3B9C79-9B33-F952-4BA5-357A3E23F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77E55-E072-7ADB-9004-72CD79AA1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B93ED-537A-4C9E-A661-830867D06CF7}" type="datetimeFigureOut">
              <a:rPr lang="en-US" smtClean="0"/>
              <a:t>11/28/2022</a:t>
            </a:fld>
            <a:endParaRPr lang="en-US"/>
          </a:p>
        </p:txBody>
      </p:sp>
      <p:sp>
        <p:nvSpPr>
          <p:cNvPr id="5" name="Footer Placeholder 4">
            <a:extLst>
              <a:ext uri="{FF2B5EF4-FFF2-40B4-BE49-F238E27FC236}">
                <a16:creationId xmlns:a16="http://schemas.microsoft.com/office/drawing/2014/main" id="{9AA29380-3139-82A7-C2E0-A283BC14A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545430-5B23-72A9-2BA8-F86D1E854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CBE0C-84B4-41D6-BBB0-03A45974EF12}" type="slidenum">
              <a:rPr lang="en-US" smtClean="0"/>
              <a:t>‹#›</a:t>
            </a:fld>
            <a:endParaRPr lang="en-US"/>
          </a:p>
        </p:txBody>
      </p:sp>
    </p:spTree>
    <p:extLst>
      <p:ext uri="{BB962C8B-B14F-4D97-AF65-F5344CB8AC3E}">
        <p14:creationId xmlns:p14="http://schemas.microsoft.com/office/powerpoint/2010/main" val="4197379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4151-60E0-2311-3042-D302E3B55772}"/>
              </a:ext>
            </a:extLst>
          </p:cNvPr>
          <p:cNvSpPr>
            <a:spLocks noGrp="1"/>
          </p:cNvSpPr>
          <p:nvPr>
            <p:ph type="ctrTitle"/>
          </p:nvPr>
        </p:nvSpPr>
        <p:spPr/>
        <p:txBody>
          <a:bodyPr/>
          <a:lstStyle/>
          <a:p>
            <a:r>
              <a:rPr lang="en-US" dirty="0"/>
              <a:t>Static Keyword In java</a:t>
            </a:r>
          </a:p>
        </p:txBody>
      </p:sp>
      <p:sp>
        <p:nvSpPr>
          <p:cNvPr id="3" name="Subtitle 2">
            <a:extLst>
              <a:ext uri="{FF2B5EF4-FFF2-40B4-BE49-F238E27FC236}">
                <a16:creationId xmlns:a16="http://schemas.microsoft.com/office/drawing/2014/main" id="{9B44A83C-99B4-D291-25EE-0F8F417EC5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326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0BE7-C0E1-ECE5-2BD2-33B884731260}"/>
              </a:ext>
            </a:extLst>
          </p:cNvPr>
          <p:cNvSpPr>
            <a:spLocks noGrp="1"/>
          </p:cNvSpPr>
          <p:nvPr>
            <p:ph type="title"/>
          </p:nvPr>
        </p:nvSpPr>
        <p:spPr/>
        <p:txBody>
          <a:bodyPr/>
          <a:lstStyle/>
          <a:p>
            <a:r>
              <a:rPr lang="en-US" dirty="0"/>
              <a:t>Why it is called as single copy storage?</a:t>
            </a:r>
          </a:p>
        </p:txBody>
      </p:sp>
      <p:sp>
        <p:nvSpPr>
          <p:cNvPr id="3" name="Content Placeholder 2">
            <a:extLst>
              <a:ext uri="{FF2B5EF4-FFF2-40B4-BE49-F238E27FC236}">
                <a16:creationId xmlns:a16="http://schemas.microsoft.com/office/drawing/2014/main" id="{C84D0C29-5C20-1430-E3F4-B6C9E6995CA7}"/>
              </a:ext>
            </a:extLst>
          </p:cNvPr>
          <p:cNvSpPr>
            <a:spLocks noGrp="1"/>
          </p:cNvSpPr>
          <p:nvPr>
            <p:ph idx="1"/>
          </p:nvPr>
        </p:nvSpPr>
        <p:spPr/>
        <p:txBody>
          <a:bodyPr/>
          <a:lstStyle/>
          <a:p>
            <a:r>
              <a:rPr lang="en-US" dirty="0"/>
              <a:t>Memory allocation for a static variable happens only once in the class area when the class is loaded in the memory. It is also known as a class variable. It is common to all the objects of the class. In this, a single copy of a static variable is created and shared among all the objects of the class.</a:t>
            </a:r>
          </a:p>
        </p:txBody>
      </p:sp>
    </p:spTree>
    <p:extLst>
      <p:ext uri="{BB962C8B-B14F-4D97-AF65-F5344CB8AC3E}">
        <p14:creationId xmlns:p14="http://schemas.microsoft.com/office/powerpoint/2010/main" val="10322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3C27-C1C3-9B14-3141-94EC52DE249F}"/>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E10E4AE1-D0B7-1535-CDAD-01A27CB25E5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60E10B3-AB68-CA03-B465-89F6F1444A5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30204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345B-2C75-1282-53C3-1EC6647607A5}"/>
              </a:ext>
            </a:extLst>
          </p:cNvPr>
          <p:cNvSpPr>
            <a:spLocks noGrp="1"/>
          </p:cNvSpPr>
          <p:nvPr>
            <p:ph type="title"/>
          </p:nvPr>
        </p:nvSpPr>
        <p:spPr/>
        <p:txBody>
          <a:bodyPr/>
          <a:lstStyle/>
          <a:p>
            <a:r>
              <a:rPr lang="en-US" dirty="0"/>
              <a:t>Static Method in java</a:t>
            </a:r>
          </a:p>
        </p:txBody>
      </p:sp>
      <p:sp>
        <p:nvSpPr>
          <p:cNvPr id="3" name="Content Placeholder 2">
            <a:extLst>
              <a:ext uri="{FF2B5EF4-FFF2-40B4-BE49-F238E27FC236}">
                <a16:creationId xmlns:a16="http://schemas.microsoft.com/office/drawing/2014/main" id="{83825B95-27DF-3306-20EB-8870D0DC3934}"/>
              </a:ext>
            </a:extLst>
          </p:cNvPr>
          <p:cNvSpPr>
            <a:spLocks noGrp="1"/>
          </p:cNvSpPr>
          <p:nvPr>
            <p:ph idx="1"/>
          </p:nvPr>
        </p:nvSpPr>
        <p:spPr/>
        <p:txBody>
          <a:bodyPr/>
          <a:lstStyle/>
          <a:p>
            <a:r>
              <a:rPr lang="en-US" dirty="0"/>
              <a:t>If you define any method with static keyword, then it is called as static method.</a:t>
            </a:r>
          </a:p>
          <a:p>
            <a:r>
              <a:rPr lang="en-US" dirty="0"/>
              <a:t>It belongs to class rather than object of class.</a:t>
            </a:r>
          </a:p>
          <a:p>
            <a:r>
              <a:rPr lang="en-US" dirty="0"/>
              <a:t>It loads into memory before object creation.</a:t>
            </a:r>
          </a:p>
          <a:p>
            <a:r>
              <a:rPr lang="en-US" dirty="0"/>
              <a:t>It can access only static data member only.</a:t>
            </a:r>
          </a:p>
          <a:p>
            <a:r>
              <a:rPr lang="en-US" dirty="0"/>
              <a:t>Note: - Main method is static method Static</a:t>
            </a:r>
          </a:p>
        </p:txBody>
      </p:sp>
    </p:spTree>
    <p:extLst>
      <p:ext uri="{BB962C8B-B14F-4D97-AF65-F5344CB8AC3E}">
        <p14:creationId xmlns:p14="http://schemas.microsoft.com/office/powerpoint/2010/main" val="374707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A57-8C94-4BE7-2711-51A2B1913625}"/>
              </a:ext>
            </a:extLst>
          </p:cNvPr>
          <p:cNvSpPr>
            <a:spLocks noGrp="1"/>
          </p:cNvSpPr>
          <p:nvPr>
            <p:ph type="title"/>
          </p:nvPr>
        </p:nvSpPr>
        <p:spPr/>
        <p:txBody>
          <a:bodyPr/>
          <a:lstStyle/>
          <a:p>
            <a:r>
              <a:rPr lang="en-US" dirty="0"/>
              <a:t>Static block in java</a:t>
            </a:r>
          </a:p>
        </p:txBody>
      </p:sp>
      <p:sp>
        <p:nvSpPr>
          <p:cNvPr id="3" name="Content Placeholder 2">
            <a:extLst>
              <a:ext uri="{FF2B5EF4-FFF2-40B4-BE49-F238E27FC236}">
                <a16:creationId xmlns:a16="http://schemas.microsoft.com/office/drawing/2014/main" id="{F1AAF6C3-A835-DC0E-994B-7697E85B6847}"/>
              </a:ext>
            </a:extLst>
          </p:cNvPr>
          <p:cNvSpPr>
            <a:spLocks noGrp="1"/>
          </p:cNvSpPr>
          <p:nvPr>
            <p:ph idx="1"/>
          </p:nvPr>
        </p:nvSpPr>
        <p:spPr/>
        <p:txBody>
          <a:bodyPr/>
          <a:lstStyle/>
          <a:p>
            <a:r>
              <a:rPr lang="en-US" dirty="0"/>
              <a:t>It is group of statements that are executed when class is loading into memory by Class loader.</a:t>
            </a:r>
          </a:p>
          <a:p>
            <a:r>
              <a:rPr lang="en-US" dirty="0"/>
              <a:t>It is widely used to create the static resource.</a:t>
            </a:r>
          </a:p>
          <a:p>
            <a:r>
              <a:rPr lang="en-US" dirty="0"/>
              <a:t>We cannot access non-static variable into static block.</a:t>
            </a:r>
          </a:p>
          <a:p>
            <a:r>
              <a:rPr lang="en-US" dirty="0"/>
              <a:t>It is always executed first.</a:t>
            </a:r>
          </a:p>
          <a:p>
            <a:endParaRPr lang="en-US" dirty="0"/>
          </a:p>
          <a:p>
            <a:r>
              <a:rPr lang="en-US" dirty="0"/>
              <a:t>Note- Outer class cannot be static but inner class can be static.</a:t>
            </a:r>
          </a:p>
          <a:p>
            <a:r>
              <a:rPr lang="en-US" dirty="0"/>
              <a:t>Note- Constructor cannot be static.</a:t>
            </a:r>
          </a:p>
        </p:txBody>
      </p:sp>
    </p:spTree>
    <p:extLst>
      <p:ext uri="{BB962C8B-B14F-4D97-AF65-F5344CB8AC3E}">
        <p14:creationId xmlns:p14="http://schemas.microsoft.com/office/powerpoint/2010/main" val="205003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2316-B2BC-626C-C4C8-D22166733A3E}"/>
              </a:ext>
            </a:extLst>
          </p:cNvPr>
          <p:cNvSpPr>
            <a:spLocks noGrp="1"/>
          </p:cNvSpPr>
          <p:nvPr>
            <p:ph type="title"/>
          </p:nvPr>
        </p:nvSpPr>
        <p:spPr/>
        <p:txBody>
          <a:bodyPr/>
          <a:lstStyle/>
          <a:p>
            <a:r>
              <a:rPr lang="en-US" dirty="0"/>
              <a:t>When to use which type :</a:t>
            </a:r>
          </a:p>
        </p:txBody>
      </p:sp>
      <p:sp>
        <p:nvSpPr>
          <p:cNvPr id="3" name="Content Placeholder 2">
            <a:extLst>
              <a:ext uri="{FF2B5EF4-FFF2-40B4-BE49-F238E27FC236}">
                <a16:creationId xmlns:a16="http://schemas.microsoft.com/office/drawing/2014/main" id="{700794A6-B1A9-8C7E-DD05-EB2B8948CCB8}"/>
              </a:ext>
            </a:extLst>
          </p:cNvPr>
          <p:cNvSpPr>
            <a:spLocks noGrp="1"/>
          </p:cNvSpPr>
          <p:nvPr>
            <p:ph idx="1"/>
          </p:nvPr>
        </p:nvSpPr>
        <p:spPr/>
        <p:txBody>
          <a:bodyPr>
            <a:normAutofit lnSpcReduction="10000"/>
          </a:bodyPr>
          <a:lstStyle/>
          <a:p>
            <a:r>
              <a:rPr lang="en-US" dirty="0"/>
              <a:t>Static Variable:</a:t>
            </a:r>
          </a:p>
          <a:p>
            <a:r>
              <a:rPr lang="en-US" dirty="0"/>
              <a:t>You can use Static Variables to save memory or in an operation where you want all threads to maintain one variable instead of having a different variable for every thread.</a:t>
            </a:r>
          </a:p>
          <a:p>
            <a:r>
              <a:rPr lang="en-US" dirty="0"/>
              <a:t>Static Method:</a:t>
            </a:r>
          </a:p>
          <a:p>
            <a:r>
              <a:rPr lang="en-US" dirty="0"/>
              <a:t>Used when methods are more relevant to class than an instance of a class. Or common behavior needs to be shared by all objects.</a:t>
            </a:r>
          </a:p>
          <a:p>
            <a:r>
              <a:rPr lang="en-US" dirty="0"/>
              <a:t>Static Block:</a:t>
            </a:r>
          </a:p>
          <a:p>
            <a:r>
              <a:rPr lang="en-US" dirty="0"/>
              <a:t>Used when you want to initialize any data before the execution control goes to other methods like the main method.</a:t>
            </a:r>
          </a:p>
        </p:txBody>
      </p:sp>
    </p:spTree>
    <p:extLst>
      <p:ext uri="{BB962C8B-B14F-4D97-AF65-F5344CB8AC3E}">
        <p14:creationId xmlns:p14="http://schemas.microsoft.com/office/powerpoint/2010/main" val="11059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6F51-8A2B-B43B-9EB6-E593F96B2678}"/>
              </a:ext>
            </a:extLst>
          </p:cNvPr>
          <p:cNvSpPr>
            <a:spLocks noGrp="1"/>
          </p:cNvSpPr>
          <p:nvPr>
            <p:ph type="title"/>
          </p:nvPr>
        </p:nvSpPr>
        <p:spPr/>
        <p:txBody>
          <a:bodyPr/>
          <a:lstStyle/>
          <a:p>
            <a:r>
              <a:rPr lang="en-US" dirty="0"/>
              <a:t>Important Learning Points from Static</a:t>
            </a:r>
          </a:p>
        </p:txBody>
      </p:sp>
      <p:sp>
        <p:nvSpPr>
          <p:cNvPr id="3" name="Content Placeholder 2">
            <a:extLst>
              <a:ext uri="{FF2B5EF4-FFF2-40B4-BE49-F238E27FC236}">
                <a16:creationId xmlns:a16="http://schemas.microsoft.com/office/drawing/2014/main" id="{6770A3CA-19AF-201B-134B-BE43BD02F87B}"/>
              </a:ext>
            </a:extLst>
          </p:cNvPr>
          <p:cNvSpPr>
            <a:spLocks noGrp="1"/>
          </p:cNvSpPr>
          <p:nvPr>
            <p:ph idx="1"/>
          </p:nvPr>
        </p:nvSpPr>
        <p:spPr/>
        <p:txBody>
          <a:bodyPr>
            <a:normAutofit fontScale="92500" lnSpcReduction="20000"/>
          </a:bodyPr>
          <a:lstStyle/>
          <a:p>
            <a:r>
              <a:rPr lang="en-US" dirty="0"/>
              <a:t>Static variables are shared across all instances of a class. Static variables are associated with the class rather than with the objects.</a:t>
            </a:r>
          </a:p>
          <a:p>
            <a:r>
              <a:rPr lang="en-US" dirty="0"/>
              <a:t>Static variables are loaded at the time of class compilation.</a:t>
            </a:r>
          </a:p>
          <a:p>
            <a:r>
              <a:rPr lang="en-US" dirty="0"/>
              <a:t>Static variables can be used in any type of methods: static or non-static.</a:t>
            </a:r>
          </a:p>
          <a:p>
            <a:r>
              <a:rPr lang="en-US" dirty="0"/>
              <a:t>Non-static variables cannot be used inside static methods. It will throw a compile-time error.</a:t>
            </a:r>
          </a:p>
          <a:p>
            <a:r>
              <a:rPr lang="en-US" dirty="0"/>
              <a:t>Static variables are memory efficient as they are created only once per class. They are not created separately for each instance like instance variables.</a:t>
            </a:r>
          </a:p>
          <a:p>
            <a:r>
              <a:rPr lang="en-US" dirty="0"/>
              <a:t>Static variables can be </a:t>
            </a:r>
            <a:r>
              <a:rPr lang="en-US" dirty="0" err="1"/>
              <a:t>accesed</a:t>
            </a:r>
            <a:r>
              <a:rPr lang="en-US" dirty="0"/>
              <a:t> using either the class name or instance name. However, it is recommend to access static variables using the class name.</a:t>
            </a:r>
          </a:p>
        </p:txBody>
      </p:sp>
    </p:spTree>
    <p:extLst>
      <p:ext uri="{BB962C8B-B14F-4D97-AF65-F5344CB8AC3E}">
        <p14:creationId xmlns:p14="http://schemas.microsoft.com/office/powerpoint/2010/main" val="412566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7F47-3084-9E53-AAA7-2C2C5BF6C223}"/>
              </a:ext>
            </a:extLst>
          </p:cNvPr>
          <p:cNvSpPr>
            <a:spLocks noGrp="1"/>
          </p:cNvSpPr>
          <p:nvPr>
            <p:ph type="title"/>
          </p:nvPr>
        </p:nvSpPr>
        <p:spPr/>
        <p:txBody>
          <a:bodyPr/>
          <a:lstStyle/>
          <a:p>
            <a:r>
              <a:rPr lang="en-US" dirty="0"/>
              <a:t>What is Static ?</a:t>
            </a:r>
          </a:p>
        </p:txBody>
      </p:sp>
      <p:sp>
        <p:nvSpPr>
          <p:cNvPr id="3" name="Content Placeholder 2">
            <a:extLst>
              <a:ext uri="{FF2B5EF4-FFF2-40B4-BE49-F238E27FC236}">
                <a16:creationId xmlns:a16="http://schemas.microsoft.com/office/drawing/2014/main" id="{B87957AA-9525-4C1D-DAC9-8A25576248AC}"/>
              </a:ext>
            </a:extLst>
          </p:cNvPr>
          <p:cNvSpPr>
            <a:spLocks noGrp="1"/>
          </p:cNvSpPr>
          <p:nvPr>
            <p:ph idx="1"/>
          </p:nvPr>
        </p:nvSpPr>
        <p:spPr/>
        <p:txBody>
          <a:bodyPr/>
          <a:lstStyle/>
          <a:p>
            <a:r>
              <a:rPr lang="en-US" dirty="0"/>
              <a:t>In Java, static keyword is mainly used for memory management.</a:t>
            </a:r>
          </a:p>
          <a:p>
            <a:pPr marL="0" indent="0">
              <a:buNone/>
            </a:pPr>
            <a:r>
              <a:rPr lang="en-US" dirty="0"/>
              <a:t>• It can be used with variables, methods, blocks, and nested classes.</a:t>
            </a:r>
          </a:p>
          <a:p>
            <a:pPr marL="0" indent="0">
              <a:buNone/>
            </a:pPr>
            <a:r>
              <a:rPr lang="en-US" dirty="0"/>
              <a:t>• It is a keyword which is used to share the same variable or method of a given class. Basically, static is used for a constant variable or a method that is same for every instance of a class.</a:t>
            </a:r>
          </a:p>
          <a:p>
            <a:pPr marL="0" indent="0">
              <a:buNone/>
            </a:pPr>
            <a:r>
              <a:rPr lang="en-US" dirty="0"/>
              <a:t>• It means single copy storage.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FD5977B-FD02-557B-23DF-8D2B18766DD1}"/>
                  </a:ext>
                </a:extLst>
              </p14:cNvPr>
              <p14:cNvContentPartPr/>
              <p14:nvPr/>
            </p14:nvContentPartPr>
            <p14:xfrm>
              <a:off x="910800" y="3071880"/>
              <a:ext cx="268200" cy="9360"/>
            </p14:xfrm>
          </p:contentPart>
        </mc:Choice>
        <mc:Fallback>
          <p:pic>
            <p:nvPicPr>
              <p:cNvPr id="4" name="Ink 3">
                <a:extLst>
                  <a:ext uri="{FF2B5EF4-FFF2-40B4-BE49-F238E27FC236}">
                    <a16:creationId xmlns:a16="http://schemas.microsoft.com/office/drawing/2014/main" id="{FFD5977B-FD02-557B-23DF-8D2B18766DD1}"/>
                  </a:ext>
                </a:extLst>
              </p:cNvPr>
              <p:cNvPicPr/>
              <p:nvPr/>
            </p:nvPicPr>
            <p:blipFill>
              <a:blip r:embed="rId3"/>
              <a:stretch>
                <a:fillRect/>
              </a:stretch>
            </p:blipFill>
            <p:spPr>
              <a:xfrm>
                <a:off x="894960" y="3008520"/>
                <a:ext cx="2995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D18C2E5-EA60-0ADD-D247-01AD9DDBCB58}"/>
                  </a:ext>
                </a:extLst>
              </p14:cNvPr>
              <p14:cNvContentPartPr/>
              <p14:nvPr/>
            </p14:nvContentPartPr>
            <p14:xfrm>
              <a:off x="6920640" y="3884400"/>
              <a:ext cx="259200" cy="9360"/>
            </p14:xfrm>
          </p:contentPart>
        </mc:Choice>
        <mc:Fallback>
          <p:pic>
            <p:nvPicPr>
              <p:cNvPr id="5" name="Ink 4">
                <a:extLst>
                  <a:ext uri="{FF2B5EF4-FFF2-40B4-BE49-F238E27FC236}">
                    <a16:creationId xmlns:a16="http://schemas.microsoft.com/office/drawing/2014/main" id="{3D18C2E5-EA60-0ADD-D247-01AD9DDBCB58}"/>
                  </a:ext>
                </a:extLst>
              </p:cNvPr>
              <p:cNvPicPr/>
              <p:nvPr/>
            </p:nvPicPr>
            <p:blipFill>
              <a:blip r:embed="rId5"/>
              <a:stretch>
                <a:fillRect/>
              </a:stretch>
            </p:blipFill>
            <p:spPr>
              <a:xfrm>
                <a:off x="6904800" y="3821040"/>
                <a:ext cx="290520" cy="136080"/>
              </a:xfrm>
              <a:prstGeom prst="rect">
                <a:avLst/>
              </a:prstGeom>
            </p:spPr>
          </p:pic>
        </mc:Fallback>
      </mc:AlternateContent>
    </p:spTree>
    <p:extLst>
      <p:ext uri="{BB962C8B-B14F-4D97-AF65-F5344CB8AC3E}">
        <p14:creationId xmlns:p14="http://schemas.microsoft.com/office/powerpoint/2010/main" val="194190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5AC3-0A95-3E87-4338-E8761708E751}"/>
              </a:ext>
            </a:extLst>
          </p:cNvPr>
          <p:cNvSpPr>
            <a:spLocks noGrp="1"/>
          </p:cNvSpPr>
          <p:nvPr>
            <p:ph type="title"/>
          </p:nvPr>
        </p:nvSpPr>
        <p:spPr/>
        <p:txBody>
          <a:bodyPr/>
          <a:lstStyle/>
          <a:p>
            <a:r>
              <a:rPr lang="en-US" dirty="0"/>
              <a:t> Initialization Process</a:t>
            </a:r>
          </a:p>
        </p:txBody>
      </p:sp>
      <p:sp>
        <p:nvSpPr>
          <p:cNvPr id="3" name="Content Placeholder 2">
            <a:extLst>
              <a:ext uri="{FF2B5EF4-FFF2-40B4-BE49-F238E27FC236}">
                <a16:creationId xmlns:a16="http://schemas.microsoft.com/office/drawing/2014/main" id="{C82869CD-ADFF-23EC-26E3-DDB3D4B00ACA}"/>
              </a:ext>
            </a:extLst>
          </p:cNvPr>
          <p:cNvSpPr>
            <a:spLocks noGrp="1"/>
          </p:cNvSpPr>
          <p:nvPr>
            <p:ph idx="1"/>
          </p:nvPr>
        </p:nvSpPr>
        <p:spPr/>
        <p:txBody>
          <a:bodyPr/>
          <a:lstStyle/>
          <a:p>
            <a:r>
              <a:rPr lang="en-US" dirty="0"/>
              <a:t>At a high level, the JVM performs the following steps:</a:t>
            </a:r>
          </a:p>
          <a:p>
            <a:endParaRPr lang="en-US" dirty="0"/>
          </a:p>
          <a:p>
            <a:endParaRPr lang="en-US" dirty="0"/>
          </a:p>
          <a:p>
            <a:endParaRPr lang="en-US" dirty="0"/>
          </a:p>
          <a:p>
            <a:endParaRPr lang="en-US" dirty="0"/>
          </a:p>
          <a:p>
            <a:r>
              <a:rPr lang="en-US" dirty="0"/>
              <a:t>First, the class is loaded and linked. Then, the “initialize” phase of this process processes the static variable initialization. </a:t>
            </a:r>
            <a:r>
              <a:rPr lang="en-US"/>
              <a:t>Finally, the main method associated with the class is called.</a:t>
            </a:r>
            <a:endParaRPr lang="en-US" dirty="0"/>
          </a:p>
        </p:txBody>
      </p:sp>
      <p:pic>
        <p:nvPicPr>
          <p:cNvPr id="4" name="Picture 3">
            <a:extLst>
              <a:ext uri="{FF2B5EF4-FFF2-40B4-BE49-F238E27FC236}">
                <a16:creationId xmlns:a16="http://schemas.microsoft.com/office/drawing/2014/main" id="{3146B9B3-8821-110E-8DA5-4F95AE6333BB}"/>
              </a:ext>
            </a:extLst>
          </p:cNvPr>
          <p:cNvPicPr>
            <a:picLocks noChangeAspect="1"/>
          </p:cNvPicPr>
          <p:nvPr/>
        </p:nvPicPr>
        <p:blipFill>
          <a:blip r:embed="rId2"/>
          <a:stretch>
            <a:fillRect/>
          </a:stretch>
        </p:blipFill>
        <p:spPr>
          <a:xfrm>
            <a:off x="1154930" y="2562470"/>
            <a:ext cx="10066914" cy="1163224"/>
          </a:xfrm>
          <a:prstGeom prst="rect">
            <a:avLst/>
          </a:prstGeom>
        </p:spPr>
      </p:pic>
    </p:spTree>
    <p:extLst>
      <p:ext uri="{BB962C8B-B14F-4D97-AF65-F5344CB8AC3E}">
        <p14:creationId xmlns:p14="http://schemas.microsoft.com/office/powerpoint/2010/main" val="70738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2289-7CD2-B607-4BD5-D2A490675A4A}"/>
              </a:ext>
            </a:extLst>
          </p:cNvPr>
          <p:cNvSpPr>
            <a:spLocks noGrp="1"/>
          </p:cNvSpPr>
          <p:nvPr>
            <p:ph type="title"/>
          </p:nvPr>
        </p:nvSpPr>
        <p:spPr/>
        <p:txBody>
          <a:bodyPr/>
          <a:lstStyle/>
          <a:p>
            <a:r>
              <a:rPr lang="en-US" dirty="0"/>
              <a:t>Storage Area of Static Variables and Method</a:t>
            </a:r>
          </a:p>
        </p:txBody>
      </p:sp>
      <p:sp>
        <p:nvSpPr>
          <p:cNvPr id="3" name="Content Placeholder 2">
            <a:extLst>
              <a:ext uri="{FF2B5EF4-FFF2-40B4-BE49-F238E27FC236}">
                <a16:creationId xmlns:a16="http://schemas.microsoft.com/office/drawing/2014/main" id="{1A2BB5BF-1BC0-96B1-907B-E37F3A60E6A4}"/>
              </a:ext>
            </a:extLst>
          </p:cNvPr>
          <p:cNvSpPr>
            <a:spLocks noGrp="1"/>
          </p:cNvSpPr>
          <p:nvPr>
            <p:ph idx="1"/>
          </p:nvPr>
        </p:nvSpPr>
        <p:spPr/>
        <p:txBody>
          <a:bodyPr/>
          <a:lstStyle/>
          <a:p>
            <a:r>
              <a:rPr lang="en-US" dirty="0"/>
              <a:t>The static variables and methods are stored in the heap memory. In fact all static methods are stored in the Heap memory.</a:t>
            </a:r>
          </a:p>
          <a:p>
            <a:endParaRPr lang="en-US" dirty="0"/>
          </a:p>
          <a:p>
            <a:r>
              <a:rPr lang="en-US" dirty="0"/>
              <a:t>Before the Java 8 version, static variables of the class were stored in the separate section of the non-heap memory named as Method Area created by the Java Virtual Machine after the class compilation. Method area section was used to store static variables of the class, metadata of the class, etc. Whereas, non-static methods and variables were stored in the heap memory.</a:t>
            </a:r>
          </a:p>
        </p:txBody>
      </p:sp>
    </p:spTree>
    <p:extLst>
      <p:ext uri="{BB962C8B-B14F-4D97-AF65-F5344CB8AC3E}">
        <p14:creationId xmlns:p14="http://schemas.microsoft.com/office/powerpoint/2010/main" val="168468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BE0A-F882-D3E5-D071-EF2CD4E5A1DD}"/>
              </a:ext>
            </a:extLst>
          </p:cNvPr>
          <p:cNvSpPr>
            <a:spLocks noGrp="1"/>
          </p:cNvSpPr>
          <p:nvPr>
            <p:ph type="title"/>
          </p:nvPr>
        </p:nvSpPr>
        <p:spPr/>
        <p:txBody>
          <a:bodyPr/>
          <a:lstStyle/>
          <a:p>
            <a:r>
              <a:rPr lang="en-US" dirty="0"/>
              <a:t>How static keyword helps in memory management?</a:t>
            </a:r>
          </a:p>
        </p:txBody>
      </p:sp>
      <p:sp>
        <p:nvSpPr>
          <p:cNvPr id="3" name="Content Placeholder 2">
            <a:extLst>
              <a:ext uri="{FF2B5EF4-FFF2-40B4-BE49-F238E27FC236}">
                <a16:creationId xmlns:a16="http://schemas.microsoft.com/office/drawing/2014/main" id="{46C1B4B3-3267-0E69-9279-03DA5A3AFB6D}"/>
              </a:ext>
            </a:extLst>
          </p:cNvPr>
          <p:cNvSpPr>
            <a:spLocks noGrp="1"/>
          </p:cNvSpPr>
          <p:nvPr>
            <p:ph idx="1"/>
          </p:nvPr>
        </p:nvSpPr>
        <p:spPr/>
        <p:txBody>
          <a:bodyPr/>
          <a:lstStyle/>
          <a:p>
            <a:r>
              <a:rPr lang="en-US" dirty="0"/>
              <a:t>The main purpose of using the static keyword in Java is to save memory. When we create a variable in a class that will be accessed by other classes, we must first create an instance of the class and then assign a new value to each variable instance – even if the value of the new variables is supposed to be the same across all new classes/objects.</a:t>
            </a:r>
          </a:p>
          <a:p>
            <a:r>
              <a:rPr lang="en-US" dirty="0"/>
              <a:t>But when we create a static variable, its value remains constant across all other classes, and we do not have to create an instance to use the variable. This way, we are creating the variable once, so memory is only allocated once</a:t>
            </a:r>
          </a:p>
        </p:txBody>
      </p:sp>
    </p:spTree>
    <p:extLst>
      <p:ext uri="{BB962C8B-B14F-4D97-AF65-F5344CB8AC3E}">
        <p14:creationId xmlns:p14="http://schemas.microsoft.com/office/powerpoint/2010/main" val="15753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1F79-B3F9-7463-787E-1E566E6ED4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DEDD21-950B-D1C7-046B-ACF6D33FCD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BE629D6-9FF8-BEE0-E9E7-A79560D97865}"/>
              </a:ext>
            </a:extLst>
          </p:cNvPr>
          <p:cNvPicPr>
            <a:picLocks noChangeAspect="1"/>
          </p:cNvPicPr>
          <p:nvPr/>
        </p:nvPicPr>
        <p:blipFill rotWithShape="1">
          <a:blip r:embed="rId2"/>
          <a:srcRect t="9933" r="22461" b="18749"/>
          <a:stretch/>
        </p:blipFill>
        <p:spPr>
          <a:xfrm>
            <a:off x="-1" y="0"/>
            <a:ext cx="11943471" cy="6752492"/>
          </a:xfrm>
          <a:prstGeom prst="rect">
            <a:avLst/>
          </a:prstGeom>
        </p:spPr>
      </p:pic>
    </p:spTree>
    <p:extLst>
      <p:ext uri="{BB962C8B-B14F-4D97-AF65-F5344CB8AC3E}">
        <p14:creationId xmlns:p14="http://schemas.microsoft.com/office/powerpoint/2010/main" val="185032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0FFC-CCB8-3385-D15D-8FFEB6A0C4AF}"/>
              </a:ext>
            </a:extLst>
          </p:cNvPr>
          <p:cNvSpPr>
            <a:spLocks noGrp="1"/>
          </p:cNvSpPr>
          <p:nvPr>
            <p:ph type="title"/>
          </p:nvPr>
        </p:nvSpPr>
        <p:spPr/>
        <p:txBody>
          <a:bodyPr/>
          <a:lstStyle/>
          <a:p>
            <a:r>
              <a:rPr lang="en-US" dirty="0"/>
              <a:t>Static Variable</a:t>
            </a:r>
          </a:p>
        </p:txBody>
      </p:sp>
      <p:sp>
        <p:nvSpPr>
          <p:cNvPr id="3" name="Content Placeholder 2">
            <a:extLst>
              <a:ext uri="{FF2B5EF4-FFF2-40B4-BE49-F238E27FC236}">
                <a16:creationId xmlns:a16="http://schemas.microsoft.com/office/drawing/2014/main" id="{2039601D-88B1-7A35-4A88-3AE97F2F598D}"/>
              </a:ext>
            </a:extLst>
          </p:cNvPr>
          <p:cNvSpPr>
            <a:spLocks noGrp="1"/>
          </p:cNvSpPr>
          <p:nvPr>
            <p:ph idx="1"/>
          </p:nvPr>
        </p:nvSpPr>
        <p:spPr/>
        <p:txBody>
          <a:bodyPr/>
          <a:lstStyle/>
          <a:p>
            <a:r>
              <a:rPr lang="en-US" dirty="0"/>
              <a:t>A variable which is defined with static keyword called as “static variable.”</a:t>
            </a:r>
          </a:p>
          <a:p>
            <a:r>
              <a:rPr lang="en-US" dirty="0"/>
              <a:t>It is used to refer the common property of all the objects.</a:t>
            </a:r>
          </a:p>
          <a:p>
            <a:r>
              <a:rPr lang="en-US" dirty="0"/>
              <a:t>Static variables get loaded into memory at the time of class loading.</a:t>
            </a:r>
          </a:p>
        </p:txBody>
      </p:sp>
    </p:spTree>
    <p:extLst>
      <p:ext uri="{BB962C8B-B14F-4D97-AF65-F5344CB8AC3E}">
        <p14:creationId xmlns:p14="http://schemas.microsoft.com/office/powerpoint/2010/main" val="248080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882B-7F68-A1AA-4F44-0FC9CEEE8347}"/>
              </a:ext>
            </a:extLst>
          </p:cNvPr>
          <p:cNvSpPr>
            <a:spLocks noGrp="1"/>
          </p:cNvSpPr>
          <p:nvPr>
            <p:ph type="title"/>
          </p:nvPr>
        </p:nvSpPr>
        <p:spPr/>
        <p:txBody>
          <a:bodyPr/>
          <a:lstStyle/>
          <a:p>
            <a:r>
              <a:rPr lang="en-US" dirty="0"/>
              <a:t>How to access static variable.</a:t>
            </a:r>
          </a:p>
        </p:txBody>
      </p:sp>
      <p:sp>
        <p:nvSpPr>
          <p:cNvPr id="3" name="Content Placeholder 2">
            <a:extLst>
              <a:ext uri="{FF2B5EF4-FFF2-40B4-BE49-F238E27FC236}">
                <a16:creationId xmlns:a16="http://schemas.microsoft.com/office/drawing/2014/main" id="{A8380C4F-16CE-9E93-FE0A-120C924ACBB9}"/>
              </a:ext>
            </a:extLst>
          </p:cNvPr>
          <p:cNvSpPr>
            <a:spLocks noGrp="1"/>
          </p:cNvSpPr>
          <p:nvPr>
            <p:ph idx="1"/>
          </p:nvPr>
        </p:nvSpPr>
        <p:spPr/>
        <p:txBody>
          <a:bodyPr/>
          <a:lstStyle/>
          <a:p>
            <a:r>
              <a:rPr lang="en-US" dirty="0"/>
              <a:t>1. By using class name</a:t>
            </a:r>
          </a:p>
          <a:p>
            <a:r>
              <a:rPr lang="en-US" dirty="0"/>
              <a:t>2. By using object name. (Don’t use this you know why!)</a:t>
            </a:r>
          </a:p>
          <a:p>
            <a:r>
              <a:rPr lang="en-US" dirty="0"/>
              <a:t>3. Direct calling</a:t>
            </a:r>
          </a:p>
        </p:txBody>
      </p:sp>
    </p:spTree>
    <p:extLst>
      <p:ext uri="{BB962C8B-B14F-4D97-AF65-F5344CB8AC3E}">
        <p14:creationId xmlns:p14="http://schemas.microsoft.com/office/powerpoint/2010/main" val="174151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13A0-3609-AC7F-A608-BD7CCAB7ADA6}"/>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C1A2D9EF-4BBF-0C6D-B373-A4F888BE02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5333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855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Static Keyword In java</vt:lpstr>
      <vt:lpstr>What is Static ?</vt:lpstr>
      <vt:lpstr> Initialization Process</vt:lpstr>
      <vt:lpstr>Storage Area of Static Variables and Method</vt:lpstr>
      <vt:lpstr>How static keyword helps in memory management?</vt:lpstr>
      <vt:lpstr>PowerPoint Presentation</vt:lpstr>
      <vt:lpstr>Static Variable</vt:lpstr>
      <vt:lpstr>How to access static variable.</vt:lpstr>
      <vt:lpstr>Code…</vt:lpstr>
      <vt:lpstr>Why it is called as single copy storage?</vt:lpstr>
      <vt:lpstr>Code….</vt:lpstr>
      <vt:lpstr>Static Method in java</vt:lpstr>
      <vt:lpstr>Static block in java</vt:lpstr>
      <vt:lpstr>When to use which type :</vt:lpstr>
      <vt:lpstr>Important Learning Points from Static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Keyword In java</dc:title>
  <dc:creator>Praveen Bhosle</dc:creator>
  <cp:lastModifiedBy>praveen bhosle</cp:lastModifiedBy>
  <cp:revision>9</cp:revision>
  <dcterms:created xsi:type="dcterms:W3CDTF">2022-11-28T12:12:41Z</dcterms:created>
  <dcterms:modified xsi:type="dcterms:W3CDTF">2022-11-28T17:15:08Z</dcterms:modified>
</cp:coreProperties>
</file>