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pen Sans Bold" panose="020B0806030504020204" pitchFamily="34" charset="0"/>
      <p:regular r:id="rId25"/>
      <p:bold r:id="rId26"/>
    </p:embeddedFont>
    <p:embeddedFont>
      <p:font typeface="Open Sans Extra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775" b="2311"/>
          <a:stretch>
            <a:fillRect/>
          </a:stretch>
        </p:blipFill>
        <p:spPr>
          <a:xfrm rot="-5400000">
            <a:off x="9189608" y="1188608"/>
            <a:ext cx="10287000" cy="7909783"/>
          </a:xfrm>
          <a:prstGeom prst="rect">
            <a:avLst/>
          </a:prstGeom>
        </p:spPr>
      </p:pic>
      <p:grpSp>
        <p:nvGrpSpPr>
          <p:cNvPr id="3" name="Group 3"/>
          <p:cNvGrpSpPr/>
          <p:nvPr/>
        </p:nvGrpSpPr>
        <p:grpSpPr>
          <a:xfrm>
            <a:off x="11711094" y="6341332"/>
            <a:ext cx="999422" cy="9994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5" name="TextBox 5"/>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14386" y="1865441"/>
            <a:ext cx="1551096" cy="155109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028700"/>
            <a:ext cx="828892" cy="527383"/>
          </a:xfrm>
          <a:prstGeom prst="rect">
            <a:avLst/>
          </a:prstGeom>
        </p:spPr>
      </p:pic>
      <p:grpSp>
        <p:nvGrpSpPr>
          <p:cNvPr id="10" name="Group 10"/>
          <p:cNvGrpSpPr/>
          <p:nvPr/>
        </p:nvGrpSpPr>
        <p:grpSpPr>
          <a:xfrm>
            <a:off x="12526621" y="2002128"/>
            <a:ext cx="1277723" cy="12777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p:spPr>
        </p:sp>
        <p:sp>
          <p:nvSpPr>
            <p:cNvPr id="12" name="TextBox 12"/>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028700" y="5775811"/>
            <a:ext cx="9164954" cy="636270"/>
          </a:xfrm>
          <a:prstGeom prst="rect">
            <a:avLst/>
          </a:prstGeom>
        </p:spPr>
        <p:txBody>
          <a:bodyPr lIns="0" tIns="0" rIns="0" bIns="0" rtlCol="0" anchor="t">
            <a:spAutoFit/>
          </a:bodyPr>
          <a:lstStyle/>
          <a:p>
            <a:pPr>
              <a:lnSpc>
                <a:spcPts val="4800"/>
              </a:lnSpc>
            </a:pPr>
            <a:r>
              <a:rPr lang="en-US" sz="4800" dirty="0">
                <a:solidFill>
                  <a:srgbClr val="2EB7DB"/>
                </a:solidFill>
                <a:latin typeface="Open Sans Bold"/>
              </a:rPr>
              <a:t>by Aman &amp; Kanchan</a:t>
            </a:r>
          </a:p>
        </p:txBody>
      </p:sp>
      <p:sp>
        <p:nvSpPr>
          <p:cNvPr id="14" name="TextBox 14"/>
          <p:cNvSpPr txBox="1"/>
          <p:nvPr/>
        </p:nvSpPr>
        <p:spPr>
          <a:xfrm>
            <a:off x="1028700" y="3531944"/>
            <a:ext cx="9122652" cy="2070101"/>
          </a:xfrm>
          <a:prstGeom prst="rect">
            <a:avLst/>
          </a:prstGeom>
        </p:spPr>
        <p:txBody>
          <a:bodyPr lIns="0" tIns="0" rIns="0" bIns="0" rtlCol="0" anchor="t">
            <a:spAutoFit/>
          </a:bodyPr>
          <a:lstStyle/>
          <a:p>
            <a:pPr>
              <a:lnSpc>
                <a:spcPts val="8000"/>
              </a:lnSpc>
            </a:pPr>
            <a:r>
              <a:rPr lang="en-US" sz="8000">
                <a:solidFill>
                  <a:srgbClr val="1E3644"/>
                </a:solidFill>
                <a:latin typeface="Open Sans Extra Bold"/>
              </a:rPr>
              <a:t>RAINFALL</a:t>
            </a:r>
          </a:p>
          <a:p>
            <a:pPr>
              <a:lnSpc>
                <a:spcPts val="8000"/>
              </a:lnSpc>
            </a:pPr>
            <a:r>
              <a:rPr lang="en-US" sz="8000">
                <a:solidFill>
                  <a:srgbClr val="1E3644"/>
                </a:solidFill>
                <a:latin typeface="Open Sans Extra Bold"/>
              </a:rPr>
              <a:t>PREDICTION</a:t>
            </a:r>
          </a:p>
        </p:txBody>
      </p:sp>
      <p:sp>
        <p:nvSpPr>
          <p:cNvPr id="15" name="TextBox 15"/>
          <p:cNvSpPr txBox="1"/>
          <p:nvPr/>
        </p:nvSpPr>
        <p:spPr>
          <a:xfrm>
            <a:off x="2190750" y="1137806"/>
            <a:ext cx="5183504" cy="366395"/>
          </a:xfrm>
          <a:prstGeom prst="rect">
            <a:avLst/>
          </a:prstGeom>
        </p:spPr>
        <p:txBody>
          <a:bodyPr lIns="0" tIns="0" rIns="0" bIns="0" rtlCol="0" anchor="t">
            <a:spAutoFit/>
          </a:bodyPr>
          <a:lstStyle/>
          <a:p>
            <a:pPr>
              <a:lnSpc>
                <a:spcPts val="2799"/>
              </a:lnSpc>
            </a:pPr>
            <a:r>
              <a:rPr lang="en-US" sz="2799">
                <a:solidFill>
                  <a:srgbClr val="2EB7DB"/>
                </a:solidFill>
                <a:latin typeface="Open Sans Bold"/>
              </a:rPr>
              <a:t>University of Delhi</a:t>
            </a:r>
          </a:p>
        </p:txBody>
      </p:sp>
      <p:sp>
        <p:nvSpPr>
          <p:cNvPr id="16" name="TextBox 16"/>
          <p:cNvSpPr txBox="1"/>
          <p:nvPr/>
        </p:nvSpPr>
        <p:spPr>
          <a:xfrm>
            <a:off x="1028700" y="8891979"/>
            <a:ext cx="9164954" cy="366321"/>
          </a:xfrm>
          <a:prstGeom prst="rect">
            <a:avLst/>
          </a:prstGeom>
        </p:spPr>
        <p:txBody>
          <a:bodyPr lIns="0" tIns="0" rIns="0" bIns="0" rtlCol="0" anchor="t">
            <a:spAutoFit/>
          </a:bodyPr>
          <a:lstStyle/>
          <a:p>
            <a:pPr>
              <a:lnSpc>
                <a:spcPts val="2799"/>
              </a:lnSpc>
            </a:pPr>
            <a:r>
              <a:rPr lang="en-US" sz="2799" dirty="0">
                <a:solidFill>
                  <a:srgbClr val="2EB7DB"/>
                </a:solidFill>
                <a:latin typeface="Open Sans"/>
              </a:rPr>
              <a:t>Department of Computer Science (MCA)</a:t>
            </a:r>
          </a:p>
        </p:txBody>
      </p:sp>
      <p:grpSp>
        <p:nvGrpSpPr>
          <p:cNvPr id="17" name="Group 17"/>
          <p:cNvGrpSpPr/>
          <p:nvPr/>
        </p:nvGrpSpPr>
        <p:grpSpPr>
          <a:xfrm>
            <a:off x="12710516" y="4235195"/>
            <a:ext cx="909934" cy="90993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p:spPr>
        </p:sp>
        <p:sp>
          <p:nvSpPr>
            <p:cNvPr id="19" name="TextBox 19"/>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0" name="Group 20"/>
          <p:cNvGrpSpPr/>
          <p:nvPr/>
        </p:nvGrpSpPr>
        <p:grpSpPr>
          <a:xfrm>
            <a:off x="13676170" y="698035"/>
            <a:ext cx="758278" cy="75827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22" name="TextBox 22"/>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6" name="TextBox 25">
            <a:extLst>
              <a:ext uri="{FF2B5EF4-FFF2-40B4-BE49-F238E27FC236}">
                <a16:creationId xmlns:a16="http://schemas.microsoft.com/office/drawing/2014/main" id="{B83979D1-BDDB-34AD-10F7-5CBC30F97F9C}"/>
              </a:ext>
            </a:extLst>
          </p:cNvPr>
          <p:cNvSpPr txBox="1"/>
          <p:nvPr/>
        </p:nvSpPr>
        <p:spPr>
          <a:xfrm>
            <a:off x="1007352" y="6747710"/>
            <a:ext cx="9144000" cy="451406"/>
          </a:xfrm>
          <a:prstGeom prst="rect">
            <a:avLst/>
          </a:prstGeom>
          <a:noFill/>
        </p:spPr>
        <p:txBody>
          <a:bodyPr wrap="square">
            <a:spAutoFit/>
          </a:bodyPr>
          <a:lstStyle/>
          <a:p>
            <a:pPr>
              <a:lnSpc>
                <a:spcPts val="2799"/>
              </a:lnSpc>
            </a:pPr>
            <a:r>
              <a:rPr lang="en-US" sz="2400" b="1" dirty="0">
                <a:solidFill>
                  <a:srgbClr val="2EB7DB"/>
                </a:solidFill>
                <a:latin typeface="Open Sans"/>
              </a:rPr>
              <a:t>Submitted To – Dr. Bharti Rana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12896696" cy="827406"/>
          </a:xfrm>
          <a:prstGeom prst="rect">
            <a:avLst/>
          </a:prstGeom>
        </p:spPr>
        <p:txBody>
          <a:bodyPr wrap="square" lIns="0" tIns="0" rIns="0" bIns="0" rtlCol="0" anchor="t">
            <a:spAutoFit/>
          </a:bodyPr>
          <a:lstStyle/>
          <a:p>
            <a:pPr>
              <a:lnSpc>
                <a:spcPts val="6399"/>
              </a:lnSpc>
            </a:pPr>
            <a:r>
              <a:rPr lang="en-US" sz="6399" dirty="0">
                <a:solidFill>
                  <a:srgbClr val="1E3644"/>
                </a:solidFill>
                <a:latin typeface="Open Sans Extra Bold"/>
              </a:rPr>
              <a:t>EXTREME GRADIENT BOOSTING</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119245"/>
          </a:xfrm>
          <a:prstGeom prst="rect">
            <a:avLst/>
          </a:prstGeom>
        </p:spPr>
        <p:txBody>
          <a:bodyPr lIns="0" tIns="0" rIns="0" bIns="0" rtlCol="0" anchor="t">
            <a:spAutoFit/>
          </a:bodyPr>
          <a:lstStyle/>
          <a:p>
            <a:pPr marL="367032" lvl="1" indent="-183516">
              <a:lnSpc>
                <a:spcPts val="2380"/>
              </a:lnSpc>
              <a:buFont typeface="Arial"/>
              <a:buChar char="•"/>
            </a:pPr>
            <a:r>
              <a:rPr lang="en-US" sz="1700">
                <a:solidFill>
                  <a:srgbClr val="FFFFFF"/>
                </a:solidFill>
                <a:latin typeface="Open Sans"/>
              </a:rPr>
              <a:t>In this algorithm, decision trees are created in sequential form. Weights play an important role in XGBoost. Weights are assigned to all the independent variables which are then fed into the decision tree which predicts results. The weight of variables predicted wrong by the tree is increased and the variables are then fed to the second decision tree. It can work on regression, classification, ranking, and user-defined prediction problems</a:t>
            </a: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375475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generally more accurate compare to other modes.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train faster especially on larger datasets.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most of them provide support handling categorical features.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some of them handle missing values natively.</a:t>
            </a:r>
          </a:p>
          <a:p>
            <a:pPr>
              <a:lnSpc>
                <a:spcPts val="2520"/>
              </a:lnSpc>
            </a:pPr>
            <a:endParaRPr lang="en-US" sz="18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4147289"/>
          </a:xfrm>
          <a:prstGeom prst="rect">
            <a:avLst/>
          </a:prstGeom>
        </p:spPr>
        <p:txBody>
          <a:bodyPr lIns="0" tIns="0" rIns="0" bIns="0" rtlCol="0" anchor="t">
            <a:spAutoFit/>
          </a:bodyPr>
          <a:lstStyle/>
          <a:p>
            <a:pPr marL="388625" lvl="1" indent="-194312">
              <a:lnSpc>
                <a:spcPts val="2520"/>
              </a:lnSpc>
              <a:buFont typeface="Arial"/>
              <a:buChar char="•"/>
            </a:pPr>
            <a:r>
              <a:rPr lang="en-US" sz="1800" dirty="0">
                <a:solidFill>
                  <a:srgbClr val="FFFFFF"/>
                </a:solidFill>
                <a:latin typeface="Open Sans"/>
              </a:rPr>
              <a:t>prone to overfitting: this can be solved by applying L1 and L2 regularization penalties. </a:t>
            </a:r>
            <a:r>
              <a:rPr lang="en-US" dirty="0">
                <a:solidFill>
                  <a:srgbClr val="FFFFFF"/>
                </a:solidFill>
                <a:latin typeface="Open Sans"/>
              </a:rPr>
              <a:t>W</a:t>
            </a:r>
            <a:r>
              <a:rPr lang="en-US" sz="1800" dirty="0">
                <a:solidFill>
                  <a:srgbClr val="FFFFFF"/>
                </a:solidFill>
                <a:latin typeface="Open Sans"/>
              </a:rPr>
              <a:t>e can try a low learning rate as well.</a:t>
            </a:r>
          </a:p>
          <a:p>
            <a:pPr>
              <a:lnSpc>
                <a:spcPts val="2520"/>
              </a:lnSpc>
            </a:pPr>
            <a:endParaRPr lang="en-US" sz="1800" dirty="0">
              <a:solidFill>
                <a:srgbClr val="FFFFFF"/>
              </a:solidFill>
              <a:latin typeface="Open Sans"/>
            </a:endParaRPr>
          </a:p>
          <a:p>
            <a:pPr marL="388625" lvl="1" indent="-194312">
              <a:lnSpc>
                <a:spcPts val="2520"/>
              </a:lnSpc>
              <a:buFont typeface="Arial"/>
              <a:buChar char="•"/>
            </a:pPr>
            <a:r>
              <a:rPr lang="en-US" sz="1800" dirty="0">
                <a:solidFill>
                  <a:srgbClr val="FFFFFF"/>
                </a:solidFill>
                <a:latin typeface="Open Sans"/>
              </a:rPr>
              <a:t>models can be computationally expensive and take a long time to train, especially on CPUs;</a:t>
            </a:r>
          </a:p>
          <a:p>
            <a:pPr>
              <a:lnSpc>
                <a:spcPts val="2520"/>
              </a:lnSpc>
            </a:pPr>
            <a:endParaRPr lang="en-US" sz="1800" dirty="0">
              <a:solidFill>
                <a:srgbClr val="FFFFFF"/>
              </a:solidFill>
              <a:latin typeface="Open Sans"/>
            </a:endParaRPr>
          </a:p>
          <a:p>
            <a:pPr marL="388625" lvl="1" indent="-194312">
              <a:lnSpc>
                <a:spcPts val="2520"/>
              </a:lnSpc>
              <a:buFont typeface="Arial"/>
              <a:buChar char="•"/>
            </a:pPr>
            <a:r>
              <a:rPr lang="en-US" sz="1800" dirty="0">
                <a:solidFill>
                  <a:srgbClr val="FFFFFF"/>
                </a:solidFill>
                <a:latin typeface="Open Sans"/>
              </a:rPr>
              <a:t>hard to interpret the final models.</a:t>
            </a:r>
          </a:p>
          <a:p>
            <a:pPr>
              <a:lnSpc>
                <a:spcPts val="2520"/>
              </a:lnSpc>
            </a:pPr>
            <a:endParaRPr lang="en-US" sz="1800" dirty="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11293417" cy="848360"/>
          </a:xfrm>
          <a:prstGeom prst="rect">
            <a:avLst/>
          </a:prstGeom>
        </p:spPr>
        <p:txBody>
          <a:bodyPr lIns="0" tIns="0" rIns="0" bIns="0" rtlCol="0" anchor="t">
            <a:spAutoFit/>
          </a:bodyPr>
          <a:lstStyle/>
          <a:p>
            <a:pPr>
              <a:lnSpc>
                <a:spcPts val="6399"/>
              </a:lnSpc>
            </a:pPr>
            <a:r>
              <a:rPr lang="en-US" sz="6399" dirty="0">
                <a:solidFill>
                  <a:srgbClr val="1E3644"/>
                </a:solidFill>
                <a:latin typeface="Open Sans Extra Bold"/>
              </a:rPr>
              <a:t>K-NEAREST NEIGHBOUR</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3506088"/>
          </a:xfrm>
          <a:prstGeom prst="rect">
            <a:avLst/>
          </a:prstGeom>
        </p:spPr>
        <p:txBody>
          <a:bodyPr lIns="0" tIns="0" rIns="0" bIns="0" rtlCol="0" anchor="t">
            <a:spAutoFit/>
          </a:bodyPr>
          <a:lstStyle/>
          <a:p>
            <a:pPr marL="388622" lvl="1" indent="-194311">
              <a:lnSpc>
                <a:spcPts val="2520"/>
              </a:lnSpc>
              <a:buFont typeface="Arial"/>
              <a:buChar char="•"/>
            </a:pPr>
            <a:r>
              <a:rPr lang="en-US" sz="1800" dirty="0">
                <a:solidFill>
                  <a:srgbClr val="FFFFFF"/>
                </a:solidFill>
                <a:latin typeface="Open Sans"/>
              </a:rPr>
              <a:t>KNN algorithm assumes the similarity between the new case/data and available cases and put the new case into the category that is most similar to the available categories.</a:t>
            </a:r>
          </a:p>
          <a:p>
            <a:pPr>
              <a:lnSpc>
                <a:spcPts val="2520"/>
              </a:lnSpc>
            </a:pPr>
            <a:endParaRPr lang="en-US" sz="1800" dirty="0">
              <a:solidFill>
                <a:srgbClr val="FFFFFF"/>
              </a:solidFill>
              <a:latin typeface="Open Sans"/>
            </a:endParaRPr>
          </a:p>
          <a:p>
            <a:pPr marL="388622" lvl="1" indent="-194311">
              <a:lnSpc>
                <a:spcPts val="2520"/>
              </a:lnSpc>
              <a:buFont typeface="Arial"/>
              <a:buChar char="•"/>
            </a:pPr>
            <a:r>
              <a:rPr lang="en-IN" sz="1800" dirty="0">
                <a:solidFill>
                  <a:srgbClr val="FFFFFF"/>
                </a:solidFill>
                <a:latin typeface="Open Sans"/>
              </a:rPr>
              <a:t>It’s very important to have the right k-value when analyzing the dataset to avoid overfitting and underfitting of the dataset.</a:t>
            </a:r>
            <a:endParaRPr lang="en-US" sz="1800" dirty="0">
              <a:solidFill>
                <a:srgbClr val="FFFFFF"/>
              </a:solidFill>
              <a:latin typeface="Open Sans"/>
            </a:endParaRP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4709794"/>
          </a:xfrm>
          <a:prstGeom prst="rect">
            <a:avLst/>
          </a:prstGeom>
        </p:spPr>
        <p:txBody>
          <a:bodyPr lIns="0" tIns="0" rIns="0" bIns="0" rtlCol="0" anchor="t">
            <a:spAutoFit/>
          </a:bodyPr>
          <a:lstStyle/>
          <a:p>
            <a:pPr marL="367035" lvl="1" indent="-183518">
              <a:lnSpc>
                <a:spcPts val="2380"/>
              </a:lnSpc>
              <a:buFont typeface="Arial"/>
              <a:buChar char="•"/>
            </a:pPr>
            <a:r>
              <a:rPr lang="en-US" sz="1700">
                <a:solidFill>
                  <a:srgbClr val="FFFFFF"/>
                </a:solidFill>
                <a:latin typeface="Open Sans"/>
              </a:rPr>
              <a:t>KNN modeling does not include training period as the data itself is a model which will be the reference for future prediction and because of this it is very time efficient.</a:t>
            </a:r>
          </a:p>
          <a:p>
            <a:pPr>
              <a:lnSpc>
                <a:spcPts val="2380"/>
              </a:lnSpc>
            </a:pPr>
            <a:endParaRPr lang="en-US" sz="1700">
              <a:solidFill>
                <a:srgbClr val="FFFFFF"/>
              </a:solidFill>
              <a:latin typeface="Open Sans"/>
            </a:endParaRPr>
          </a:p>
          <a:p>
            <a:pPr marL="367035" lvl="1" indent="-183518">
              <a:lnSpc>
                <a:spcPts val="2380"/>
              </a:lnSpc>
              <a:buFont typeface="Arial"/>
              <a:buChar char="•"/>
            </a:pPr>
            <a:r>
              <a:rPr lang="en-US" sz="1700">
                <a:solidFill>
                  <a:srgbClr val="FFFFFF"/>
                </a:solidFill>
                <a:latin typeface="Open Sans"/>
              </a:rPr>
              <a:t> KNN is very easy to implement as the only thing to be calculated is the distance between different points on the basis of data of different features and this distance can easily be calculated using distance formula such as- Euclidian.</a:t>
            </a:r>
          </a:p>
          <a:p>
            <a:pPr>
              <a:lnSpc>
                <a:spcPts val="2380"/>
              </a:lnSpc>
            </a:pPr>
            <a:endParaRPr lang="en-US" sz="17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438340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Does not work well with large dataset as calculating distances between each data instance would be very costly.</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Does not work well with high dimensionality as this will complicate the distance calculating process to calculate distance for each dimension.</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Sensitive to noisy and missing data</a:t>
            </a:r>
          </a:p>
          <a:p>
            <a:pPr>
              <a:lnSpc>
                <a:spcPts val="2520"/>
              </a:lnSpc>
            </a:pPr>
            <a:endParaRPr lang="en-US" sz="180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12586812"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EXTREME LEARNING MACHINE</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709795"/>
          </a:xfrm>
          <a:prstGeom prst="rect">
            <a:avLst/>
          </a:prstGeom>
        </p:spPr>
        <p:txBody>
          <a:bodyPr lIns="0" tIns="0" rIns="0" bIns="0" rtlCol="0" anchor="t">
            <a:spAutoFit/>
          </a:bodyPr>
          <a:lstStyle/>
          <a:p>
            <a:pPr marL="367032" lvl="1" indent="-183516">
              <a:lnSpc>
                <a:spcPts val="2380"/>
              </a:lnSpc>
              <a:buFont typeface="Arial"/>
              <a:buChar char="•"/>
            </a:pPr>
            <a:r>
              <a:rPr lang="en-US" sz="1700">
                <a:solidFill>
                  <a:srgbClr val="FFFFFF"/>
                </a:solidFill>
                <a:latin typeface="Open Sans"/>
              </a:rPr>
              <a:t>Extreme learning machines are feed-forward neural networks having a single layer or multiple layers of hidden nodes, where the hidden node parameters do not need to be modified. These hidden nodes might be assigned at random and never updated, or they can be inherited from their predecessors and never modified. In most cases, the weights of hidden nodes are usually learned in a single step which essentially results in a fast learning scheme. </a:t>
            </a:r>
          </a:p>
          <a:p>
            <a:pPr>
              <a:lnSpc>
                <a:spcPts val="2380"/>
              </a:lnSpc>
            </a:pPr>
            <a:endParaRPr lang="en-US" sz="1700">
              <a:solidFill>
                <a:srgbClr val="FFFFFF"/>
              </a:solidFill>
              <a:latin typeface="Open Sans"/>
            </a:endParaRP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4069079"/>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ELM needs less training time compared to popular SVM.</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Prediction performance is close to SVM.</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Only need to turn the parameter L(hidden layer nodes).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Nonlinear activation function still can work in ELM.</a:t>
            </a:r>
          </a:p>
          <a:p>
            <a:pPr>
              <a:lnSpc>
                <a:spcPts val="2520"/>
              </a:lnSpc>
            </a:pPr>
            <a:endParaRPr lang="en-US" sz="18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124015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Local minima issue.</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Easy overfitting.</a:t>
            </a:r>
          </a:p>
          <a:p>
            <a:pPr>
              <a:lnSpc>
                <a:spcPts val="2520"/>
              </a:lnSpc>
            </a:pPr>
            <a:endParaRPr lang="en-US" sz="180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12586812"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SUPPORT VECTOR MACHINES</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697730"/>
          </a:xfrm>
          <a:prstGeom prst="rect">
            <a:avLst/>
          </a:prstGeom>
        </p:spPr>
        <p:txBody>
          <a:bodyPr lIns="0" tIns="0" rIns="0" bIns="0" rtlCol="0" anchor="t">
            <a:spAutoFit/>
          </a:bodyPr>
          <a:lstStyle/>
          <a:p>
            <a:pPr marL="388622" lvl="1" indent="-194311">
              <a:lnSpc>
                <a:spcPts val="2520"/>
              </a:lnSpc>
              <a:buFont typeface="Arial"/>
              <a:buChar char="•"/>
            </a:pPr>
            <a:r>
              <a:rPr lang="en-US" sz="1800">
                <a:solidFill>
                  <a:srgbClr val="FFFFFF"/>
                </a:solidFill>
                <a:latin typeface="Open Sans"/>
              </a:rPr>
              <a:t>A support vector machine (SVM) is a supervised machine learning model that uses classification algorithms for two-group classification problems. </a:t>
            </a:r>
          </a:p>
          <a:p>
            <a:pPr>
              <a:lnSpc>
                <a:spcPts val="2520"/>
              </a:lnSpc>
            </a:pPr>
            <a:endParaRPr lang="en-US" sz="1800">
              <a:solidFill>
                <a:srgbClr val="FFFFFF"/>
              </a:solidFill>
              <a:latin typeface="Open Sans"/>
            </a:endParaRPr>
          </a:p>
          <a:p>
            <a:pPr marL="388622" lvl="1" indent="-194311">
              <a:lnSpc>
                <a:spcPts val="2520"/>
              </a:lnSpc>
              <a:buFont typeface="Arial"/>
              <a:buChar char="•"/>
            </a:pPr>
            <a:r>
              <a:rPr lang="en-US" sz="1800">
                <a:solidFill>
                  <a:srgbClr val="FFFFFF"/>
                </a:solidFill>
                <a:latin typeface="Open Sans"/>
              </a:rPr>
              <a:t>A support vector machine takes data points and outputs the hyperplane (which in two dimensions it’s simply a line) that best separates the tags. This line is the decision boundary</a:t>
            </a:r>
          </a:p>
          <a:p>
            <a:pPr>
              <a:lnSpc>
                <a:spcPts val="2520"/>
              </a:lnSpc>
            </a:pPr>
            <a:endParaRPr lang="en-US" sz="1800">
              <a:solidFill>
                <a:srgbClr val="FFFFFF"/>
              </a:solidFill>
              <a:latin typeface="Open Sans"/>
            </a:endParaRP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4069079"/>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Support vector machine works comparably well when there is an understandable margin of dissociation between classes.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It is more productive in high dimensional spaces.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It is effective in instances where the number of dimensions is larger than the number of samples.</a:t>
            </a:r>
          </a:p>
          <a:p>
            <a:pPr>
              <a:lnSpc>
                <a:spcPts val="2520"/>
              </a:lnSpc>
            </a:pPr>
            <a:endParaRPr lang="en-US" sz="18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4697729"/>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vector machine algorithm is not acceptable for large data sets.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It does not execute very well when the data set has more sound i.e. target classes are overlapping.</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As the support vector classifier works by placing data points, above and below the classifying hyperplane there is no probabilistic clarification for the classification.</a:t>
            </a: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313716" y="1670969"/>
            <a:ext cx="6323016" cy="7080513"/>
            <a:chOff x="0" y="0"/>
            <a:chExt cx="6350000" cy="7110730"/>
          </a:xfrm>
        </p:grpSpPr>
        <p:sp>
          <p:nvSpPr>
            <p:cNvPr id="3" name="Freeform 3"/>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2EB7DB">
                <a:alpha val="80000"/>
              </a:srgbClr>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grpSp>
        <p:nvGrpSpPr>
          <p:cNvPr id="5" name="Group 5"/>
          <p:cNvGrpSpPr>
            <a:grpSpLocks noChangeAspect="1"/>
          </p:cNvGrpSpPr>
          <p:nvPr/>
        </p:nvGrpSpPr>
        <p:grpSpPr>
          <a:xfrm>
            <a:off x="14476950" y="5211225"/>
            <a:ext cx="3508231" cy="3928517"/>
            <a:chOff x="0" y="0"/>
            <a:chExt cx="6350000" cy="7110730"/>
          </a:xfrm>
        </p:grpSpPr>
        <p:sp>
          <p:nvSpPr>
            <p:cNvPr id="6" name="Freeform 6"/>
            <p:cNvSpPr/>
            <p:nvPr/>
          </p:nvSpPr>
          <p:spPr>
            <a:xfrm>
              <a:off x="0" y="0"/>
              <a:ext cx="6350000" cy="7110730"/>
            </a:xfrm>
            <a:custGeom>
              <a:avLst/>
              <a:gdLst/>
              <a:ahLst/>
              <a:cxnLst/>
              <a:rect l="l" t="t" r="r" b="b"/>
              <a:pathLst>
                <a:path w="6350000" h="7110730">
                  <a:moveTo>
                    <a:pt x="6350000" y="4700270"/>
                  </a:moveTo>
                  <a:lnTo>
                    <a:pt x="0" y="7110730"/>
                  </a:lnTo>
                  <a:lnTo>
                    <a:pt x="0" y="2410460"/>
                  </a:lnTo>
                  <a:lnTo>
                    <a:pt x="6350000" y="0"/>
                  </a:lnTo>
                  <a:close/>
                </a:path>
              </a:pathLst>
            </a:custGeom>
            <a:solidFill>
              <a:srgbClr val="1E3644">
                <a:alpha val="80000"/>
              </a:srgbClr>
            </a:solidFill>
          </p:spPr>
        </p:sp>
      </p:grpSp>
      <p:sp>
        <p:nvSpPr>
          <p:cNvPr id="7" name="TextBox 7"/>
          <p:cNvSpPr txBox="1"/>
          <p:nvPr/>
        </p:nvSpPr>
        <p:spPr>
          <a:xfrm>
            <a:off x="1028700" y="1152525"/>
            <a:ext cx="8115300"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REFRENCES</a:t>
            </a: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
        <p:nvSpPr>
          <p:cNvPr id="9" name="TextBox 9"/>
          <p:cNvSpPr txBox="1"/>
          <p:nvPr/>
        </p:nvSpPr>
        <p:spPr>
          <a:xfrm>
            <a:off x="1028700" y="2496099"/>
            <a:ext cx="6680327" cy="3551357"/>
          </a:xfrm>
          <a:prstGeom prst="rect">
            <a:avLst/>
          </a:prstGeom>
        </p:spPr>
        <p:txBody>
          <a:bodyPr lIns="0" tIns="0" rIns="0" bIns="0" rtlCol="0" anchor="t">
            <a:spAutoFit/>
          </a:bodyPr>
          <a:lstStyle/>
          <a:p>
            <a:pPr marL="474981" lvl="1" indent="-237491">
              <a:lnSpc>
                <a:spcPts val="3080"/>
              </a:lnSpc>
              <a:buFont typeface="Arial"/>
              <a:buChar char="•"/>
            </a:pPr>
            <a:r>
              <a:rPr lang="en-US" sz="2200" dirty="0">
                <a:solidFill>
                  <a:srgbClr val="2EB7DB"/>
                </a:solidFill>
                <a:latin typeface="Open Sans"/>
              </a:rPr>
              <a:t>https://ieeexplore.ieee.org/document/9664520</a:t>
            </a:r>
          </a:p>
          <a:p>
            <a:pPr marL="474981" lvl="1" indent="-237491">
              <a:lnSpc>
                <a:spcPts val="3080"/>
              </a:lnSpc>
              <a:buFont typeface="Arial"/>
              <a:buChar char="•"/>
            </a:pPr>
            <a:r>
              <a:rPr lang="en-US" sz="2200" dirty="0">
                <a:solidFill>
                  <a:srgbClr val="2EB7DB"/>
                </a:solidFill>
                <a:latin typeface="Open Sans"/>
              </a:rPr>
              <a:t>https://ieeexplore.ieee.org/document/9362742</a:t>
            </a:r>
          </a:p>
          <a:p>
            <a:pPr marL="474981" lvl="1" indent="-237491">
              <a:lnSpc>
                <a:spcPts val="3080"/>
              </a:lnSpc>
              <a:buFont typeface="Arial"/>
              <a:buChar char="•"/>
            </a:pPr>
            <a:r>
              <a:rPr lang="en-US" sz="2200" dirty="0">
                <a:solidFill>
                  <a:srgbClr val="2EB7DB"/>
                </a:solidFill>
                <a:latin typeface="Open Sans"/>
              </a:rPr>
              <a:t>https://www.researchgate.net</a:t>
            </a:r>
          </a:p>
          <a:p>
            <a:pPr marL="474981" lvl="1" indent="-237491">
              <a:lnSpc>
                <a:spcPts val="3080"/>
              </a:lnSpc>
              <a:buFont typeface="Arial"/>
              <a:buChar char="•"/>
            </a:pPr>
            <a:r>
              <a:rPr lang="en-US" sz="2200" dirty="0">
                <a:solidFill>
                  <a:srgbClr val="2EB7DB"/>
                </a:solidFill>
                <a:latin typeface="Open Sans"/>
              </a:rPr>
              <a:t>https://discuss.boardinfinity.com</a:t>
            </a:r>
          </a:p>
          <a:p>
            <a:pPr marL="474981" lvl="1" indent="-237491">
              <a:lnSpc>
                <a:spcPts val="3080"/>
              </a:lnSpc>
              <a:buFont typeface="Arial"/>
              <a:buChar char="•"/>
            </a:pPr>
            <a:r>
              <a:rPr lang="en-US" sz="2200" dirty="0">
                <a:solidFill>
                  <a:srgbClr val="2EB7DB"/>
                </a:solidFill>
                <a:latin typeface="Open Sans"/>
              </a:rPr>
              <a:t>https://medium.com</a:t>
            </a:r>
          </a:p>
          <a:p>
            <a:pPr marL="474981" lvl="1" indent="-237491">
              <a:lnSpc>
                <a:spcPts val="3080"/>
              </a:lnSpc>
              <a:buFont typeface="Arial"/>
              <a:buChar char="•"/>
            </a:pPr>
            <a:r>
              <a:rPr lang="en-US" sz="2200" dirty="0">
                <a:solidFill>
                  <a:srgbClr val="2EB7DB"/>
                </a:solidFill>
                <a:latin typeface="Open Sans"/>
              </a:rPr>
              <a:t>https://www.slideshare.net</a:t>
            </a:r>
          </a:p>
          <a:p>
            <a:pPr marL="474981" lvl="1" indent="-237491">
              <a:lnSpc>
                <a:spcPts val="3080"/>
              </a:lnSpc>
              <a:buFont typeface="Arial"/>
              <a:buChar char="•"/>
            </a:pPr>
            <a:r>
              <a:rPr lang="en-US" sz="2200" dirty="0">
                <a:solidFill>
                  <a:srgbClr val="2EB7DB"/>
                </a:solidFill>
                <a:latin typeface="Open Sans"/>
              </a:rPr>
              <a:t>https://www.geeksforgeeks.org</a:t>
            </a:r>
          </a:p>
          <a:p>
            <a:pPr marL="474981" lvl="1" indent="-237491">
              <a:lnSpc>
                <a:spcPts val="3080"/>
              </a:lnSpc>
              <a:buFont typeface="Arial"/>
              <a:buChar char="•"/>
            </a:pPr>
            <a:r>
              <a:rPr lang="en-US" sz="2200">
                <a:solidFill>
                  <a:srgbClr val="2EB7DB"/>
                </a:solidFill>
                <a:latin typeface="Open Sans"/>
              </a:rPr>
              <a:t>https</a:t>
            </a:r>
            <a:r>
              <a:rPr lang="en-US" sz="2200" dirty="0">
                <a:solidFill>
                  <a:srgbClr val="2EB7DB"/>
                </a:solidFill>
                <a:latin typeface="Open Sans"/>
              </a:rPr>
              <a:t>://www.javatpoint.com</a:t>
            </a:r>
          </a:p>
          <a:p>
            <a:pPr marL="474981" lvl="1" indent="-237491">
              <a:lnSpc>
                <a:spcPts val="3080"/>
              </a:lnSpc>
              <a:buFont typeface="Arial"/>
              <a:buChar char="•"/>
            </a:pPr>
            <a:r>
              <a:rPr lang="en-US" sz="2200" dirty="0">
                <a:solidFill>
                  <a:srgbClr val="2EB7DB"/>
                </a:solidFill>
                <a:latin typeface="Open Sans"/>
              </a:rPr>
              <a:t>https://monkeylearn.com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90884" y="6905783"/>
            <a:ext cx="1665354" cy="166535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4" name="TextBox 4"/>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1379925" y="1028700"/>
            <a:ext cx="4352628" cy="435262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7" name="TextBox 7"/>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939804" y="1412265"/>
            <a:ext cx="3585498" cy="358549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p:spPr>
        </p:sp>
        <p:sp>
          <p:nvSpPr>
            <p:cNvPr id="10" name="TextBox 10"/>
            <p:cNvSpPr txBox="1"/>
            <p:nvPr/>
          </p:nvSpPr>
          <p:spPr>
            <a:xfrm>
              <a:off x="139700" y="101600"/>
              <a:ext cx="5334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5555386" y="7923080"/>
            <a:ext cx="1516239" cy="151623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2EB7DB">
                <a:alpha val="80000"/>
              </a:srgbClr>
            </a:solidFill>
          </p:spPr>
        </p:sp>
        <p:sp>
          <p:nvSpPr>
            <p:cNvPr id="13" name="TextBox 13"/>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5049973" y="698035"/>
            <a:ext cx="1263533" cy="126353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E3644">
                <a:alpha val="80000"/>
              </a:srgbClr>
            </a:solidFill>
          </p:spPr>
        </p:sp>
        <p:sp>
          <p:nvSpPr>
            <p:cNvPr id="16" name="TextBox 16"/>
            <p:cNvSpPr txBox="1"/>
            <p:nvPr/>
          </p:nvSpPr>
          <p:spPr>
            <a:xfrm>
              <a:off x="139700" y="101600"/>
              <a:ext cx="533400" cy="571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TextBox 17"/>
          <p:cNvSpPr txBox="1"/>
          <p:nvPr/>
        </p:nvSpPr>
        <p:spPr>
          <a:xfrm>
            <a:off x="1028700" y="4927322"/>
            <a:ext cx="8115300" cy="1060413"/>
          </a:xfrm>
          <a:prstGeom prst="rect">
            <a:avLst/>
          </a:prstGeom>
        </p:spPr>
        <p:txBody>
          <a:bodyPr lIns="0" tIns="0" rIns="0" bIns="0" rtlCol="0" anchor="t">
            <a:spAutoFit/>
          </a:bodyPr>
          <a:lstStyle/>
          <a:p>
            <a:pPr>
              <a:lnSpc>
                <a:spcPts val="8000"/>
              </a:lnSpc>
            </a:pPr>
            <a:r>
              <a:rPr lang="en-US" sz="8000">
                <a:solidFill>
                  <a:srgbClr val="1E3644"/>
                </a:solidFill>
                <a:latin typeface="Open Sans Extra Bold"/>
              </a:rPr>
              <a:t>THANK YOU</a:t>
            </a:r>
          </a:p>
        </p:txBody>
      </p:sp>
      <p:sp>
        <p:nvSpPr>
          <p:cNvPr id="18" name="TextBox 18"/>
          <p:cNvSpPr txBox="1"/>
          <p:nvPr/>
        </p:nvSpPr>
        <p:spPr>
          <a:xfrm>
            <a:off x="1028700" y="6795038"/>
            <a:ext cx="6368884" cy="366395"/>
          </a:xfrm>
          <a:prstGeom prst="rect">
            <a:avLst/>
          </a:prstGeom>
        </p:spPr>
        <p:txBody>
          <a:bodyPr lIns="0" tIns="0" rIns="0" bIns="0" rtlCol="0" anchor="t">
            <a:spAutoFit/>
          </a:bodyPr>
          <a:lstStyle/>
          <a:p>
            <a:pPr>
              <a:lnSpc>
                <a:spcPts val="2799"/>
              </a:lnSpc>
            </a:pPr>
            <a:r>
              <a:rPr lang="en-US" sz="2799" dirty="0">
                <a:solidFill>
                  <a:srgbClr val="2EB7DB"/>
                </a:solidFill>
                <a:latin typeface="Open Sans Bold"/>
              </a:rPr>
              <a:t>Aman Sharma  (Roll No – 3)</a:t>
            </a:r>
          </a:p>
        </p:txBody>
      </p:sp>
      <p:pic>
        <p:nvPicPr>
          <p:cNvPr id="19" name="Picture 1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7397584" cy="3743535"/>
          </a:xfrm>
          <a:prstGeom prst="rect">
            <a:avLst/>
          </a:prstGeom>
        </p:spPr>
      </p:pic>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
        <p:nvSpPr>
          <p:cNvPr id="21" name="TextBox 21"/>
          <p:cNvSpPr txBox="1"/>
          <p:nvPr/>
        </p:nvSpPr>
        <p:spPr>
          <a:xfrm>
            <a:off x="1028700" y="7372065"/>
            <a:ext cx="6368884" cy="366395"/>
          </a:xfrm>
          <a:prstGeom prst="rect">
            <a:avLst/>
          </a:prstGeom>
        </p:spPr>
        <p:txBody>
          <a:bodyPr lIns="0" tIns="0" rIns="0" bIns="0" rtlCol="0" anchor="t">
            <a:spAutoFit/>
          </a:bodyPr>
          <a:lstStyle/>
          <a:p>
            <a:pPr>
              <a:lnSpc>
                <a:spcPts val="2799"/>
              </a:lnSpc>
            </a:pPr>
            <a:r>
              <a:rPr lang="en-US" sz="2799" dirty="0">
                <a:solidFill>
                  <a:srgbClr val="2EB7DB"/>
                </a:solidFill>
                <a:latin typeface="Open Sans Bold"/>
              </a:rPr>
              <a:t>Kanchan (Roll No – 26)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sp>
        <p:nvSpPr>
          <p:cNvPr id="3" name="TextBox 3"/>
          <p:cNvSpPr txBox="1"/>
          <p:nvPr/>
        </p:nvSpPr>
        <p:spPr>
          <a:xfrm>
            <a:off x="1028700" y="2211522"/>
            <a:ext cx="8115300" cy="636271"/>
          </a:xfrm>
          <a:prstGeom prst="rect">
            <a:avLst/>
          </a:prstGeom>
        </p:spPr>
        <p:txBody>
          <a:bodyPr lIns="0" tIns="0" rIns="0" bIns="0" rtlCol="0" anchor="t">
            <a:spAutoFit/>
          </a:bodyPr>
          <a:lstStyle/>
          <a:p>
            <a:pPr>
              <a:lnSpc>
                <a:spcPts val="4800"/>
              </a:lnSpc>
            </a:pPr>
            <a:r>
              <a:rPr lang="en-US" sz="4800">
                <a:solidFill>
                  <a:srgbClr val="1E3644"/>
                </a:solidFill>
                <a:latin typeface="Open Sans Extra Bold"/>
              </a:rPr>
              <a:t>PROBLEM DOMAIN</a:t>
            </a:r>
          </a:p>
        </p:txBody>
      </p:sp>
      <p:sp>
        <p:nvSpPr>
          <p:cNvPr id="4" name="TextBox 4"/>
          <p:cNvSpPr txBox="1"/>
          <p:nvPr/>
        </p:nvSpPr>
        <p:spPr>
          <a:xfrm>
            <a:off x="1028700" y="1107088"/>
            <a:ext cx="13878892" cy="563881"/>
          </a:xfrm>
          <a:prstGeom prst="rect">
            <a:avLst/>
          </a:prstGeom>
        </p:spPr>
        <p:txBody>
          <a:bodyPr lIns="0" tIns="0" rIns="0" bIns="0" rtlCol="0" anchor="t">
            <a:spAutoFit/>
          </a:bodyPr>
          <a:lstStyle/>
          <a:p>
            <a:pPr>
              <a:lnSpc>
                <a:spcPts val="4200"/>
              </a:lnSpc>
            </a:pPr>
            <a:r>
              <a:rPr lang="en-US" sz="4200">
                <a:solidFill>
                  <a:srgbClr val="2EB7DB"/>
                </a:solidFill>
                <a:latin typeface="Open Sans Bold"/>
              </a:rPr>
              <a:t>BACKGROUND AND PROBLEM DEFINITION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
        <p:nvSpPr>
          <p:cNvPr id="6" name="TextBox 6"/>
          <p:cNvSpPr txBox="1"/>
          <p:nvPr/>
        </p:nvSpPr>
        <p:spPr>
          <a:xfrm>
            <a:off x="2317565" y="3486650"/>
            <a:ext cx="13652871" cy="4578350"/>
          </a:xfrm>
          <a:prstGeom prst="rect">
            <a:avLst/>
          </a:prstGeom>
        </p:spPr>
        <p:txBody>
          <a:bodyPr lIns="0" tIns="0" rIns="0" bIns="0" rtlCol="0" anchor="t">
            <a:spAutoFit/>
          </a:bodyPr>
          <a:lstStyle/>
          <a:p>
            <a:pPr marL="431802" lvl="1" indent="-215901" algn="just">
              <a:lnSpc>
                <a:spcPts val="2800"/>
              </a:lnSpc>
              <a:buFont typeface="Arial"/>
              <a:buChar char="•"/>
            </a:pPr>
            <a:r>
              <a:rPr lang="en-US" sz="2000">
                <a:solidFill>
                  <a:srgbClr val="000000"/>
                </a:solidFill>
                <a:latin typeface="Open Sans"/>
              </a:rPr>
              <a:t>Rainfall prediction is a serious concern and has gained importance in government, public health sectors and scientific research. Rainfall predictions play a major role in forecasting as they are used to protect human lives and resources. </a:t>
            </a:r>
          </a:p>
          <a:p>
            <a:pPr algn="just">
              <a:lnSpc>
                <a:spcPts val="2800"/>
              </a:lnSpc>
            </a:pPr>
            <a:endParaRPr lang="en-US" sz="2000">
              <a:solidFill>
                <a:srgbClr val="000000"/>
              </a:solidFill>
              <a:latin typeface="Open Sans"/>
            </a:endParaRPr>
          </a:p>
          <a:p>
            <a:pPr marL="431802" lvl="1" indent="-215901" algn="just">
              <a:lnSpc>
                <a:spcPts val="2800"/>
              </a:lnSpc>
              <a:buFont typeface="Arial"/>
              <a:buChar char="•"/>
            </a:pPr>
            <a:r>
              <a:rPr lang="en-US" sz="2000">
                <a:solidFill>
                  <a:srgbClr val="000000"/>
                </a:solidFill>
                <a:latin typeface="Open Sans"/>
              </a:rPr>
              <a:t>Rainfall prediction is a challenging and critical task because of dynamic change in climate. Rainfall prediction with good accuracy is very useful in preventing the flood. Furthermore, rainfall is very much important for agriculture which affects the economy of the country to a great extent. Rainfall prediction model is difficult to build because of the dynamic changes in atmospheric processes. </a:t>
            </a:r>
          </a:p>
          <a:p>
            <a:pPr algn="just">
              <a:lnSpc>
                <a:spcPts val="2800"/>
              </a:lnSpc>
            </a:pPr>
            <a:endParaRPr lang="en-US" sz="2000">
              <a:solidFill>
                <a:srgbClr val="000000"/>
              </a:solidFill>
              <a:latin typeface="Open Sans"/>
            </a:endParaRPr>
          </a:p>
          <a:p>
            <a:pPr marL="431802" lvl="1" indent="-215901" algn="just">
              <a:lnSpc>
                <a:spcPts val="2800"/>
              </a:lnSpc>
              <a:buFont typeface="Arial"/>
              <a:buChar char="•"/>
            </a:pPr>
            <a:r>
              <a:rPr lang="en-US" sz="2000">
                <a:solidFill>
                  <a:srgbClr val="000000"/>
                </a:solidFill>
                <a:latin typeface="Open Sans"/>
              </a:rPr>
              <a:t>Rainfall is very often responsible for some other natural disasters. Landslides, flooding, mass movements and avalanche are the common outcomes of heavy rainfall. Some computer-aided system has been proposed by some researchers which are capable of predicting rainfall in most of the cases.</a:t>
            </a:r>
          </a:p>
          <a:p>
            <a:pPr algn="just">
              <a:lnSpc>
                <a:spcPts val="2800"/>
              </a:lnSpc>
            </a:pPr>
            <a:endParaRPr lang="en-US" sz="2000">
              <a:solidFill>
                <a:srgbClr val="000000"/>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
        <p:nvSpPr>
          <p:cNvPr id="4" name="TextBox 4"/>
          <p:cNvSpPr txBox="1"/>
          <p:nvPr/>
        </p:nvSpPr>
        <p:spPr>
          <a:xfrm>
            <a:off x="1028700" y="1883896"/>
            <a:ext cx="12597063"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ISSUES IN EXISTING SOLUTION</a:t>
            </a:r>
          </a:p>
        </p:txBody>
      </p:sp>
      <p:grpSp>
        <p:nvGrpSpPr>
          <p:cNvPr id="5" name="Group 5"/>
          <p:cNvGrpSpPr/>
          <p:nvPr/>
        </p:nvGrpSpPr>
        <p:grpSpPr>
          <a:xfrm>
            <a:off x="1028700" y="3825873"/>
            <a:ext cx="1445936" cy="4659813"/>
            <a:chOff x="0" y="0"/>
            <a:chExt cx="380823" cy="1227276"/>
          </a:xfrm>
        </p:grpSpPr>
        <p:sp>
          <p:nvSpPr>
            <p:cNvPr id="6" name="Freeform 6"/>
            <p:cNvSpPr/>
            <p:nvPr/>
          </p:nvSpPr>
          <p:spPr>
            <a:xfrm>
              <a:off x="0" y="0"/>
              <a:ext cx="380823" cy="1227276"/>
            </a:xfrm>
            <a:custGeom>
              <a:avLst/>
              <a:gdLst/>
              <a:ahLst/>
              <a:cxnLst/>
              <a:rect l="l" t="t" r="r" b="b"/>
              <a:pathLst>
                <a:path w="380823" h="1227276">
                  <a:moveTo>
                    <a:pt x="0" y="0"/>
                  </a:moveTo>
                  <a:lnTo>
                    <a:pt x="380823" y="0"/>
                  </a:lnTo>
                  <a:lnTo>
                    <a:pt x="380823" y="1227276"/>
                  </a:lnTo>
                  <a:lnTo>
                    <a:pt x="0" y="1227276"/>
                  </a:lnTo>
                  <a:close/>
                </a:path>
              </a:pathLst>
            </a:custGeom>
            <a:solidFill>
              <a:srgbClr val="FFFFFF"/>
            </a:solidFill>
            <a:ln>
              <a:solidFill>
                <a:srgbClr val="000000"/>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05743" y="5778710"/>
            <a:ext cx="891850" cy="754138"/>
          </a:xfrm>
          <a:prstGeom prst="rect">
            <a:avLst/>
          </a:prstGeom>
        </p:spPr>
      </p:pic>
      <p:sp>
        <p:nvSpPr>
          <p:cNvPr id="9" name="TextBox 9"/>
          <p:cNvSpPr txBox="1"/>
          <p:nvPr/>
        </p:nvSpPr>
        <p:spPr>
          <a:xfrm>
            <a:off x="2797616" y="3883023"/>
            <a:ext cx="2884190" cy="366395"/>
          </a:xfrm>
          <a:prstGeom prst="rect">
            <a:avLst/>
          </a:prstGeom>
        </p:spPr>
        <p:txBody>
          <a:bodyPr lIns="0" tIns="0" rIns="0" bIns="0" rtlCol="0" anchor="t">
            <a:spAutoFit/>
          </a:bodyPr>
          <a:lstStyle/>
          <a:p>
            <a:pPr>
              <a:lnSpc>
                <a:spcPts val="2799"/>
              </a:lnSpc>
            </a:pPr>
            <a:r>
              <a:rPr lang="en-US" sz="2799">
                <a:solidFill>
                  <a:srgbClr val="000000"/>
                </a:solidFill>
                <a:latin typeface="Open Sans Extra Bold"/>
              </a:rPr>
              <a:t>ISSUE #01</a:t>
            </a:r>
          </a:p>
        </p:txBody>
      </p:sp>
      <p:sp>
        <p:nvSpPr>
          <p:cNvPr id="10" name="TextBox 10"/>
          <p:cNvSpPr txBox="1"/>
          <p:nvPr/>
        </p:nvSpPr>
        <p:spPr>
          <a:xfrm>
            <a:off x="2797616" y="4547376"/>
            <a:ext cx="5233463" cy="3168650"/>
          </a:xfrm>
          <a:prstGeom prst="rect">
            <a:avLst/>
          </a:prstGeom>
        </p:spPr>
        <p:txBody>
          <a:bodyPr lIns="0" tIns="0" rIns="0" bIns="0" rtlCol="0" anchor="t">
            <a:spAutoFit/>
          </a:bodyPr>
          <a:lstStyle/>
          <a:p>
            <a:pPr>
              <a:lnSpc>
                <a:spcPts val="2800"/>
              </a:lnSpc>
            </a:pPr>
            <a:r>
              <a:rPr lang="en-US" sz="2000">
                <a:solidFill>
                  <a:srgbClr val="000000"/>
                </a:solidFill>
                <a:latin typeface="Open Sans"/>
              </a:rPr>
              <a:t>A very straightforward comparison among different rainfall prediction algorithms is shown by Nana Kofi Ahoi Appiah-Badu and others[1] and they claimed that KNN performed worst in all training and testing ratios which warrants further investigation prediction accuracy for a certain period of time.</a:t>
            </a:r>
          </a:p>
          <a:p>
            <a:pPr>
              <a:lnSpc>
                <a:spcPts val="2800"/>
              </a:lnSpc>
            </a:pPr>
            <a:endParaRPr lang="en-US" sz="2000">
              <a:solidFill>
                <a:srgbClr val="000000"/>
              </a:solidFill>
              <a:latin typeface="Open Sans"/>
            </a:endParaRPr>
          </a:p>
        </p:txBody>
      </p:sp>
      <p:grpSp>
        <p:nvGrpSpPr>
          <p:cNvPr id="11" name="Group 11"/>
          <p:cNvGrpSpPr/>
          <p:nvPr/>
        </p:nvGrpSpPr>
        <p:grpSpPr>
          <a:xfrm>
            <a:off x="9744075" y="3833368"/>
            <a:ext cx="1445936" cy="4659813"/>
            <a:chOff x="0" y="0"/>
            <a:chExt cx="380823" cy="1227276"/>
          </a:xfrm>
        </p:grpSpPr>
        <p:sp>
          <p:nvSpPr>
            <p:cNvPr id="12" name="Freeform 12"/>
            <p:cNvSpPr/>
            <p:nvPr/>
          </p:nvSpPr>
          <p:spPr>
            <a:xfrm>
              <a:off x="0" y="0"/>
              <a:ext cx="380823" cy="1227276"/>
            </a:xfrm>
            <a:custGeom>
              <a:avLst/>
              <a:gdLst/>
              <a:ahLst/>
              <a:cxnLst/>
              <a:rect l="l" t="t" r="r" b="b"/>
              <a:pathLst>
                <a:path w="380823" h="1227276">
                  <a:moveTo>
                    <a:pt x="0" y="0"/>
                  </a:moveTo>
                  <a:lnTo>
                    <a:pt x="380823" y="0"/>
                  </a:lnTo>
                  <a:lnTo>
                    <a:pt x="380823" y="1227276"/>
                  </a:lnTo>
                  <a:lnTo>
                    <a:pt x="0" y="1227276"/>
                  </a:lnTo>
                  <a:close/>
                </a:path>
              </a:pathLst>
            </a:custGeom>
            <a:solidFill>
              <a:srgbClr val="FFFFFF"/>
            </a:solidFill>
            <a:ln>
              <a:solidFill>
                <a:srgbClr val="000000"/>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1592760" y="3890518"/>
            <a:ext cx="2884190" cy="366395"/>
          </a:xfrm>
          <a:prstGeom prst="rect">
            <a:avLst/>
          </a:prstGeom>
        </p:spPr>
        <p:txBody>
          <a:bodyPr lIns="0" tIns="0" rIns="0" bIns="0" rtlCol="0" anchor="t">
            <a:spAutoFit/>
          </a:bodyPr>
          <a:lstStyle/>
          <a:p>
            <a:pPr>
              <a:lnSpc>
                <a:spcPts val="2799"/>
              </a:lnSpc>
            </a:pPr>
            <a:r>
              <a:rPr lang="en-US" sz="2799">
                <a:solidFill>
                  <a:srgbClr val="000000"/>
                </a:solidFill>
                <a:latin typeface="Open Sans Extra Bold"/>
              </a:rPr>
              <a:t>ISSUE #02</a:t>
            </a:r>
          </a:p>
        </p:txBody>
      </p:sp>
      <p:sp>
        <p:nvSpPr>
          <p:cNvPr id="15" name="TextBox 15"/>
          <p:cNvSpPr txBox="1"/>
          <p:nvPr/>
        </p:nvSpPr>
        <p:spPr>
          <a:xfrm>
            <a:off x="11631167" y="4547376"/>
            <a:ext cx="3988783" cy="2111375"/>
          </a:xfrm>
          <a:prstGeom prst="rect">
            <a:avLst/>
          </a:prstGeom>
        </p:spPr>
        <p:txBody>
          <a:bodyPr lIns="0" tIns="0" rIns="0" bIns="0" rtlCol="0" anchor="t">
            <a:spAutoFit/>
          </a:bodyPr>
          <a:lstStyle/>
          <a:p>
            <a:pPr>
              <a:lnSpc>
                <a:spcPts val="2800"/>
              </a:lnSpc>
            </a:pPr>
            <a:r>
              <a:rPr lang="en-US" sz="2000">
                <a:solidFill>
                  <a:srgbClr val="000000"/>
                </a:solidFill>
                <a:latin typeface="Open Sans"/>
              </a:rPr>
              <a:t>Sunil Kaushik and others[2] also compare different rainfall prediction algorithms and conclude that average error in prediction is highest in KNN.</a:t>
            </a:r>
          </a:p>
          <a:p>
            <a:pPr>
              <a:lnSpc>
                <a:spcPts val="2800"/>
              </a:lnSpc>
            </a:pPr>
            <a:endParaRPr lang="en-US" sz="2000">
              <a:solidFill>
                <a:srgbClr val="000000"/>
              </a:solidFill>
              <a:latin typeface="Open Sans"/>
            </a:endParaRPr>
          </a:p>
        </p:txBody>
      </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21118" y="5786205"/>
            <a:ext cx="891850" cy="754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
        <p:nvSpPr>
          <p:cNvPr id="4" name="TextBox 4"/>
          <p:cNvSpPr txBox="1"/>
          <p:nvPr/>
        </p:nvSpPr>
        <p:spPr>
          <a:xfrm>
            <a:off x="1028700" y="5506619"/>
            <a:ext cx="3953329"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PAPER - 1</a:t>
            </a:r>
          </a:p>
        </p:txBody>
      </p:sp>
      <p:sp>
        <p:nvSpPr>
          <p:cNvPr id="5" name="TextBox 5"/>
          <p:cNvSpPr txBox="1"/>
          <p:nvPr/>
        </p:nvSpPr>
        <p:spPr>
          <a:xfrm>
            <a:off x="1028700" y="4583329"/>
            <a:ext cx="3652540" cy="751840"/>
          </a:xfrm>
          <a:prstGeom prst="rect">
            <a:avLst/>
          </a:prstGeom>
        </p:spPr>
        <p:txBody>
          <a:bodyPr lIns="0" tIns="0" rIns="0" bIns="0" rtlCol="0" anchor="t">
            <a:spAutoFit/>
          </a:bodyPr>
          <a:lstStyle/>
          <a:p>
            <a:pPr>
              <a:lnSpc>
                <a:spcPts val="5600"/>
              </a:lnSpc>
            </a:pPr>
            <a:r>
              <a:rPr lang="en-US" sz="5600">
                <a:solidFill>
                  <a:srgbClr val="2EB7DB"/>
                </a:solidFill>
                <a:latin typeface="Open Sans Bold"/>
              </a:rPr>
              <a:t>Summary</a:t>
            </a:r>
          </a:p>
        </p:txBody>
      </p:sp>
      <p:sp>
        <p:nvSpPr>
          <p:cNvPr id="6" name="AutoShape 6"/>
          <p:cNvSpPr/>
          <p:nvPr/>
        </p:nvSpPr>
        <p:spPr>
          <a:xfrm rot="-5400000">
            <a:off x="1896160" y="5054645"/>
            <a:ext cx="8881567" cy="0"/>
          </a:xfrm>
          <a:prstGeom prst="line">
            <a:avLst/>
          </a:prstGeom>
          <a:ln w="47625" cap="flat">
            <a:solidFill>
              <a:srgbClr val="1E3644"/>
            </a:solidFill>
            <a:prstDash val="solid"/>
            <a:headEnd type="none" w="sm" len="sm"/>
            <a:tailEnd type="none" w="sm" len="sm"/>
          </a:ln>
        </p:spPr>
      </p:sp>
      <p:grpSp>
        <p:nvGrpSpPr>
          <p:cNvPr id="7" name="Group 7"/>
          <p:cNvGrpSpPr/>
          <p:nvPr/>
        </p:nvGrpSpPr>
        <p:grpSpPr>
          <a:xfrm>
            <a:off x="6131245" y="933450"/>
            <a:ext cx="459023" cy="459023"/>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7008395" y="1440098"/>
            <a:ext cx="9198142" cy="1406525"/>
          </a:xfrm>
          <a:prstGeom prst="rect">
            <a:avLst/>
          </a:prstGeom>
        </p:spPr>
        <p:txBody>
          <a:bodyPr lIns="0" tIns="0" rIns="0" bIns="0" rtlCol="0" anchor="t">
            <a:spAutoFit/>
          </a:bodyPr>
          <a:lstStyle/>
          <a:p>
            <a:pPr>
              <a:lnSpc>
                <a:spcPts val="2800"/>
              </a:lnSpc>
            </a:pPr>
            <a:r>
              <a:rPr lang="en-US" sz="2000" dirty="0">
                <a:solidFill>
                  <a:srgbClr val="000000"/>
                </a:solidFill>
                <a:latin typeface="Open Sans"/>
              </a:rPr>
              <a:t>This research executed rainfall prediction in Ghana covering all the ecological zones using five classification algorithms namely: Decision Tree, Random Forest, Multilayer Perceptron, Extreme Gradient Boosting and K-Nearest Neighbour.</a:t>
            </a:r>
          </a:p>
        </p:txBody>
      </p:sp>
      <p:sp>
        <p:nvSpPr>
          <p:cNvPr id="11" name="TextBox 11"/>
          <p:cNvSpPr txBox="1"/>
          <p:nvPr/>
        </p:nvSpPr>
        <p:spPr>
          <a:xfrm>
            <a:off x="7008395" y="933450"/>
            <a:ext cx="8115300" cy="419100"/>
          </a:xfrm>
          <a:prstGeom prst="rect">
            <a:avLst/>
          </a:prstGeom>
        </p:spPr>
        <p:txBody>
          <a:bodyPr lIns="0" tIns="0" rIns="0" bIns="0" rtlCol="0" anchor="t">
            <a:spAutoFit/>
          </a:bodyPr>
          <a:lstStyle/>
          <a:p>
            <a:pPr>
              <a:lnSpc>
                <a:spcPts val="3359"/>
              </a:lnSpc>
            </a:pPr>
            <a:r>
              <a:rPr lang="en-US" sz="2799">
                <a:solidFill>
                  <a:srgbClr val="000000"/>
                </a:solidFill>
                <a:latin typeface="Open Sans Bold"/>
              </a:rPr>
              <a:t>Key Point #01</a:t>
            </a:r>
          </a:p>
        </p:txBody>
      </p:sp>
      <p:grpSp>
        <p:nvGrpSpPr>
          <p:cNvPr id="12" name="Group 12"/>
          <p:cNvGrpSpPr/>
          <p:nvPr/>
        </p:nvGrpSpPr>
        <p:grpSpPr>
          <a:xfrm>
            <a:off x="6131244" y="3357174"/>
            <a:ext cx="459023" cy="459023"/>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008395" y="3952006"/>
            <a:ext cx="9198142" cy="2489977"/>
          </a:xfrm>
          <a:prstGeom prst="rect">
            <a:avLst/>
          </a:prstGeom>
        </p:spPr>
        <p:txBody>
          <a:bodyPr lIns="0" tIns="0" rIns="0" bIns="0" rtlCol="0" anchor="t">
            <a:spAutoFit/>
          </a:bodyPr>
          <a:lstStyle/>
          <a:p>
            <a:pPr>
              <a:lnSpc>
                <a:spcPts val="2800"/>
              </a:lnSpc>
            </a:pPr>
            <a:r>
              <a:rPr lang="en-US" sz="2000" dirty="0">
                <a:solidFill>
                  <a:srgbClr val="000000"/>
                </a:solidFill>
                <a:latin typeface="Open Sans"/>
              </a:rPr>
              <a:t>To ensure effective rainfall prediction, input datasets went through the exploratory data analysis where the multiple imputation by chained equations algorithm was used replace missing data, outliers were removed from the datasets and normalized before the classification stage. </a:t>
            </a:r>
            <a:r>
              <a:rPr lang="en-IN" sz="2000" b="0" i="0" u="none" strike="noStrike" dirty="0">
                <a:effectLst/>
                <a:latin typeface="Open Sans" panose="020B0606030504020204" pitchFamily="34" charset="0"/>
                <a:ea typeface="Open Sans" panose="020B0606030504020204" pitchFamily="34" charset="0"/>
                <a:cs typeface="Open Sans" panose="020B0606030504020204" pitchFamily="34" charset="0"/>
              </a:rPr>
              <a:t>To evaluate the performance of the classifiers, the evaluation metrics employed included precision, f1-score and recall with results presented in tables.</a:t>
            </a:r>
            <a:endParaRPr lang="en-IN" sz="2000" b="0" dirty="0">
              <a:effectLst/>
              <a:latin typeface="Open Sans" panose="020B0606030504020204" pitchFamily="34" charset="0"/>
              <a:ea typeface="Open Sans" panose="020B0606030504020204" pitchFamily="34" charset="0"/>
              <a:cs typeface="Open Sans" panose="020B0606030504020204" pitchFamily="34" charset="0"/>
            </a:endParaRPr>
          </a:p>
          <a:p>
            <a:pPr>
              <a:lnSpc>
                <a:spcPts val="2800"/>
              </a:lnSpc>
            </a:pPr>
            <a:endParaRPr lang="en-US" sz="2000" dirty="0">
              <a:solidFill>
                <a:srgbClr val="000000"/>
              </a:solidFill>
              <a:latin typeface="Open Sans"/>
            </a:endParaRPr>
          </a:p>
        </p:txBody>
      </p:sp>
      <p:sp>
        <p:nvSpPr>
          <p:cNvPr id="16" name="TextBox 16"/>
          <p:cNvSpPr txBox="1"/>
          <p:nvPr/>
        </p:nvSpPr>
        <p:spPr>
          <a:xfrm>
            <a:off x="7008395" y="3397097"/>
            <a:ext cx="8115300" cy="419100"/>
          </a:xfrm>
          <a:prstGeom prst="rect">
            <a:avLst/>
          </a:prstGeom>
        </p:spPr>
        <p:txBody>
          <a:bodyPr lIns="0" tIns="0" rIns="0" bIns="0" rtlCol="0" anchor="t">
            <a:spAutoFit/>
          </a:bodyPr>
          <a:lstStyle/>
          <a:p>
            <a:pPr>
              <a:lnSpc>
                <a:spcPts val="3359"/>
              </a:lnSpc>
            </a:pPr>
            <a:r>
              <a:rPr lang="en-US" sz="2799" dirty="0">
                <a:solidFill>
                  <a:srgbClr val="000000"/>
                </a:solidFill>
                <a:latin typeface="Open Sans Bold"/>
              </a:rPr>
              <a:t>Key Point #02</a:t>
            </a:r>
          </a:p>
        </p:txBody>
      </p:sp>
      <p:grpSp>
        <p:nvGrpSpPr>
          <p:cNvPr id="17" name="Group 17"/>
          <p:cNvGrpSpPr/>
          <p:nvPr/>
        </p:nvGrpSpPr>
        <p:grpSpPr>
          <a:xfrm>
            <a:off x="6107431" y="6537869"/>
            <a:ext cx="459023" cy="459023"/>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7008395" y="7075070"/>
            <a:ext cx="9198142" cy="1771832"/>
          </a:xfrm>
          <a:prstGeom prst="rect">
            <a:avLst/>
          </a:prstGeom>
        </p:spPr>
        <p:txBody>
          <a:bodyPr lIns="0" tIns="0" rIns="0" bIns="0" rtlCol="0" anchor="t">
            <a:spAutoFit/>
          </a:bodyPr>
          <a:lstStyle/>
          <a:p>
            <a:pPr>
              <a:lnSpc>
                <a:spcPts val="2800"/>
              </a:lnSpc>
            </a:pPr>
            <a:r>
              <a:rPr lang="en-US" sz="2000" dirty="0">
                <a:solidFill>
                  <a:srgbClr val="000000"/>
                </a:solidFill>
                <a:latin typeface="Open Sans"/>
              </a:rPr>
              <a:t>On all ecological zones and putting together all training and testing ratios, decision tree distinguished itself as the model with the fastest execution time whereas multilayer perceptron performed poorly in terms of time of execution. K-Nearest Neighbour performed worst in all zones on all training and testing ratios which warrants further investigation.</a:t>
            </a:r>
          </a:p>
        </p:txBody>
      </p:sp>
      <p:sp>
        <p:nvSpPr>
          <p:cNvPr id="21" name="TextBox 21"/>
          <p:cNvSpPr txBox="1"/>
          <p:nvPr/>
        </p:nvSpPr>
        <p:spPr>
          <a:xfrm>
            <a:off x="7008395" y="6537869"/>
            <a:ext cx="8115300" cy="419100"/>
          </a:xfrm>
          <a:prstGeom prst="rect">
            <a:avLst/>
          </a:prstGeom>
        </p:spPr>
        <p:txBody>
          <a:bodyPr lIns="0" tIns="0" rIns="0" bIns="0" rtlCol="0" anchor="t">
            <a:spAutoFit/>
          </a:bodyPr>
          <a:lstStyle/>
          <a:p>
            <a:pPr>
              <a:lnSpc>
                <a:spcPts val="3359"/>
              </a:lnSpc>
            </a:pPr>
            <a:r>
              <a:rPr lang="en-US" sz="2799" dirty="0">
                <a:solidFill>
                  <a:srgbClr val="000000"/>
                </a:solidFill>
                <a:latin typeface="Open Sans Bold"/>
              </a:rPr>
              <a:t>Key Point #03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7620060" cy="385611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
        <p:nvSpPr>
          <p:cNvPr id="4" name="TextBox 4"/>
          <p:cNvSpPr txBox="1"/>
          <p:nvPr/>
        </p:nvSpPr>
        <p:spPr>
          <a:xfrm>
            <a:off x="1028700" y="5506619"/>
            <a:ext cx="3953329"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PAPER - 2</a:t>
            </a:r>
          </a:p>
        </p:txBody>
      </p:sp>
      <p:sp>
        <p:nvSpPr>
          <p:cNvPr id="5" name="TextBox 5"/>
          <p:cNvSpPr txBox="1"/>
          <p:nvPr/>
        </p:nvSpPr>
        <p:spPr>
          <a:xfrm>
            <a:off x="1028700" y="4583329"/>
            <a:ext cx="3652540" cy="751840"/>
          </a:xfrm>
          <a:prstGeom prst="rect">
            <a:avLst/>
          </a:prstGeom>
        </p:spPr>
        <p:txBody>
          <a:bodyPr lIns="0" tIns="0" rIns="0" bIns="0" rtlCol="0" anchor="t">
            <a:spAutoFit/>
          </a:bodyPr>
          <a:lstStyle/>
          <a:p>
            <a:pPr>
              <a:lnSpc>
                <a:spcPts val="5600"/>
              </a:lnSpc>
            </a:pPr>
            <a:r>
              <a:rPr lang="en-US" sz="5600">
                <a:solidFill>
                  <a:srgbClr val="2EB7DB"/>
                </a:solidFill>
                <a:latin typeface="Open Sans Bold"/>
              </a:rPr>
              <a:t>Summary</a:t>
            </a:r>
          </a:p>
        </p:txBody>
      </p:sp>
      <p:sp>
        <p:nvSpPr>
          <p:cNvPr id="6" name="AutoShape 6"/>
          <p:cNvSpPr/>
          <p:nvPr/>
        </p:nvSpPr>
        <p:spPr>
          <a:xfrm rot="-5400000">
            <a:off x="1896160" y="5054645"/>
            <a:ext cx="8881567" cy="0"/>
          </a:xfrm>
          <a:prstGeom prst="line">
            <a:avLst/>
          </a:prstGeom>
          <a:ln w="47625" cap="flat">
            <a:solidFill>
              <a:srgbClr val="1E3644"/>
            </a:solidFill>
            <a:prstDash val="solid"/>
            <a:headEnd type="none" w="sm" len="sm"/>
            <a:tailEnd type="none" w="sm" len="sm"/>
          </a:ln>
        </p:spPr>
      </p:sp>
      <p:grpSp>
        <p:nvGrpSpPr>
          <p:cNvPr id="7" name="Group 7"/>
          <p:cNvGrpSpPr/>
          <p:nvPr/>
        </p:nvGrpSpPr>
        <p:grpSpPr>
          <a:xfrm>
            <a:off x="6107432" y="933450"/>
            <a:ext cx="459023" cy="459023"/>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7008395" y="1440098"/>
            <a:ext cx="8476247" cy="1054100"/>
          </a:xfrm>
          <a:prstGeom prst="rect">
            <a:avLst/>
          </a:prstGeom>
        </p:spPr>
        <p:txBody>
          <a:bodyPr lIns="0" tIns="0" rIns="0" bIns="0" rtlCol="0" anchor="t">
            <a:spAutoFit/>
          </a:bodyPr>
          <a:lstStyle/>
          <a:p>
            <a:pPr>
              <a:lnSpc>
                <a:spcPts val="2800"/>
              </a:lnSpc>
            </a:pPr>
            <a:r>
              <a:rPr lang="en-US" sz="2000" dirty="0">
                <a:solidFill>
                  <a:srgbClr val="000000"/>
                </a:solidFill>
                <a:latin typeface="Open Sans"/>
              </a:rPr>
              <a:t>The study compares three widely used ML algorithms- KNN, SVM, ELM and tries to find out the solution of the practical problems.</a:t>
            </a:r>
          </a:p>
          <a:p>
            <a:pPr>
              <a:lnSpc>
                <a:spcPts val="2800"/>
              </a:lnSpc>
            </a:pPr>
            <a:endParaRPr lang="en-US" sz="2000" dirty="0">
              <a:solidFill>
                <a:srgbClr val="000000"/>
              </a:solidFill>
              <a:latin typeface="Open Sans"/>
            </a:endParaRPr>
          </a:p>
        </p:txBody>
      </p:sp>
      <p:sp>
        <p:nvSpPr>
          <p:cNvPr id="11" name="TextBox 11"/>
          <p:cNvSpPr txBox="1"/>
          <p:nvPr/>
        </p:nvSpPr>
        <p:spPr>
          <a:xfrm>
            <a:off x="7008395" y="933450"/>
            <a:ext cx="8115300" cy="419100"/>
          </a:xfrm>
          <a:prstGeom prst="rect">
            <a:avLst/>
          </a:prstGeom>
        </p:spPr>
        <p:txBody>
          <a:bodyPr lIns="0" tIns="0" rIns="0" bIns="0" rtlCol="0" anchor="t">
            <a:spAutoFit/>
          </a:bodyPr>
          <a:lstStyle/>
          <a:p>
            <a:pPr>
              <a:lnSpc>
                <a:spcPts val="3359"/>
              </a:lnSpc>
            </a:pPr>
            <a:r>
              <a:rPr lang="en-US" sz="2799">
                <a:solidFill>
                  <a:srgbClr val="000000"/>
                </a:solidFill>
                <a:latin typeface="Open Sans Bold"/>
              </a:rPr>
              <a:t>Key Point #01</a:t>
            </a:r>
          </a:p>
        </p:txBody>
      </p:sp>
      <p:grpSp>
        <p:nvGrpSpPr>
          <p:cNvPr id="12" name="Group 12"/>
          <p:cNvGrpSpPr/>
          <p:nvPr/>
        </p:nvGrpSpPr>
        <p:grpSpPr>
          <a:xfrm>
            <a:off x="6131245" y="3227469"/>
            <a:ext cx="459023" cy="459023"/>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008395" y="3752256"/>
            <a:ext cx="8476247" cy="1406525"/>
          </a:xfrm>
          <a:prstGeom prst="rect">
            <a:avLst/>
          </a:prstGeom>
        </p:spPr>
        <p:txBody>
          <a:bodyPr lIns="0" tIns="0" rIns="0" bIns="0" rtlCol="0" anchor="t">
            <a:spAutoFit/>
          </a:bodyPr>
          <a:lstStyle/>
          <a:p>
            <a:pPr>
              <a:lnSpc>
                <a:spcPts val="2800"/>
              </a:lnSpc>
            </a:pPr>
            <a:r>
              <a:rPr lang="en-US" sz="2000">
                <a:solidFill>
                  <a:srgbClr val="000000"/>
                </a:solidFill>
                <a:latin typeface="Open Sans"/>
              </a:rPr>
              <a:t>These algorithms were compared on the universal performance parameters – MAE (Mean Absolute error), RMSE (Root mean squared error), SD (Standard Deviation), PP (Performance Parameter) and time to predict. </a:t>
            </a:r>
          </a:p>
        </p:txBody>
      </p:sp>
      <p:sp>
        <p:nvSpPr>
          <p:cNvPr id="16" name="TextBox 16"/>
          <p:cNvSpPr txBox="1"/>
          <p:nvPr/>
        </p:nvSpPr>
        <p:spPr>
          <a:xfrm>
            <a:off x="7008395" y="3247431"/>
            <a:ext cx="8115300" cy="419100"/>
          </a:xfrm>
          <a:prstGeom prst="rect">
            <a:avLst/>
          </a:prstGeom>
        </p:spPr>
        <p:txBody>
          <a:bodyPr lIns="0" tIns="0" rIns="0" bIns="0" rtlCol="0" anchor="t">
            <a:spAutoFit/>
          </a:bodyPr>
          <a:lstStyle/>
          <a:p>
            <a:pPr>
              <a:lnSpc>
                <a:spcPts val="3359"/>
              </a:lnSpc>
            </a:pPr>
            <a:r>
              <a:rPr lang="en-US" sz="2799">
                <a:solidFill>
                  <a:srgbClr val="000000"/>
                </a:solidFill>
                <a:latin typeface="Open Sans Bold"/>
              </a:rPr>
              <a:t>Key Point #02</a:t>
            </a:r>
          </a:p>
        </p:txBody>
      </p:sp>
      <p:grpSp>
        <p:nvGrpSpPr>
          <p:cNvPr id="17" name="Group 17"/>
          <p:cNvGrpSpPr/>
          <p:nvPr/>
        </p:nvGrpSpPr>
        <p:grpSpPr>
          <a:xfrm>
            <a:off x="6131245" y="6208757"/>
            <a:ext cx="459023" cy="459023"/>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EB7DB"/>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7008395" y="6796363"/>
            <a:ext cx="8476247" cy="1758950"/>
          </a:xfrm>
          <a:prstGeom prst="rect">
            <a:avLst/>
          </a:prstGeom>
        </p:spPr>
        <p:txBody>
          <a:bodyPr lIns="0" tIns="0" rIns="0" bIns="0" rtlCol="0" anchor="t">
            <a:spAutoFit/>
          </a:bodyPr>
          <a:lstStyle/>
          <a:p>
            <a:pPr>
              <a:lnSpc>
                <a:spcPts val="2800"/>
              </a:lnSpc>
            </a:pPr>
            <a:r>
              <a:rPr lang="en-US" sz="2000">
                <a:solidFill>
                  <a:srgbClr val="000000"/>
                </a:solidFill>
                <a:latin typeface="Open Sans"/>
              </a:rPr>
              <a:t>We found out that SVM predicts the values nearest to the observed values in the trainer data set and test dataset. The SVM predicted values were not only close to predicted values but also had the least RMSE, MAE and ET. SVM predicted the results with 95% and 92% accuracy for trainer data set and test data set. </a:t>
            </a:r>
          </a:p>
        </p:txBody>
      </p:sp>
      <p:sp>
        <p:nvSpPr>
          <p:cNvPr id="21" name="TextBox 21"/>
          <p:cNvSpPr txBox="1"/>
          <p:nvPr/>
        </p:nvSpPr>
        <p:spPr>
          <a:xfrm>
            <a:off x="7008395" y="6228719"/>
            <a:ext cx="8115300" cy="419100"/>
          </a:xfrm>
          <a:prstGeom prst="rect">
            <a:avLst/>
          </a:prstGeom>
        </p:spPr>
        <p:txBody>
          <a:bodyPr lIns="0" tIns="0" rIns="0" bIns="0" rtlCol="0" anchor="t">
            <a:spAutoFit/>
          </a:bodyPr>
          <a:lstStyle/>
          <a:p>
            <a:pPr>
              <a:lnSpc>
                <a:spcPts val="3359"/>
              </a:lnSpc>
            </a:pPr>
            <a:r>
              <a:rPr lang="en-US" sz="2799">
                <a:solidFill>
                  <a:srgbClr val="000000"/>
                </a:solidFill>
                <a:latin typeface="Open Sans Bold"/>
              </a:rPr>
              <a:t>Key Point #03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3644"/>
        </a:solidFill>
        <a:effectLst/>
      </p:bgPr>
    </p:bg>
    <p:spTree>
      <p:nvGrpSpPr>
        <p:cNvPr id="1" name=""/>
        <p:cNvGrpSpPr/>
        <p:nvPr/>
      </p:nvGrpSpPr>
      <p:grpSpPr>
        <a:xfrm>
          <a:off x="0" y="0"/>
          <a:ext cx="0" cy="0"/>
          <a:chOff x="0" y="0"/>
          <a:chExt cx="0" cy="0"/>
        </a:xfrm>
      </p:grpSpPr>
      <p:sp>
        <p:nvSpPr>
          <p:cNvPr id="2" name="TextBox 2"/>
          <p:cNvSpPr txBox="1"/>
          <p:nvPr/>
        </p:nvSpPr>
        <p:spPr>
          <a:xfrm>
            <a:off x="2889438" y="4773375"/>
            <a:ext cx="12509125" cy="1060451"/>
          </a:xfrm>
          <a:prstGeom prst="rect">
            <a:avLst/>
          </a:prstGeom>
        </p:spPr>
        <p:txBody>
          <a:bodyPr lIns="0" tIns="0" rIns="0" bIns="0" rtlCol="0" anchor="t">
            <a:spAutoFit/>
          </a:bodyPr>
          <a:lstStyle/>
          <a:p>
            <a:pPr algn="ctr">
              <a:lnSpc>
                <a:spcPts val="8000"/>
              </a:lnSpc>
            </a:pPr>
            <a:r>
              <a:rPr lang="en-US" sz="8000">
                <a:solidFill>
                  <a:srgbClr val="FFFFFF"/>
                </a:solidFill>
                <a:latin typeface="Open Sans Extra Bold"/>
              </a:rPr>
              <a:t>METHODOLOGY</a:t>
            </a:r>
          </a:p>
        </p:txBody>
      </p:sp>
      <p:sp>
        <p:nvSpPr>
          <p:cNvPr id="3" name="AutoShape 3"/>
          <p:cNvSpPr/>
          <p:nvPr/>
        </p:nvSpPr>
        <p:spPr>
          <a:xfrm>
            <a:off x="5897880" y="4197906"/>
            <a:ext cx="6492240" cy="0"/>
          </a:xfrm>
          <a:prstGeom prst="line">
            <a:avLst/>
          </a:prstGeom>
          <a:ln w="47625" cap="flat">
            <a:solidFill>
              <a:srgbClr val="FFFFFF"/>
            </a:solidFill>
            <a:prstDash val="solid"/>
            <a:headEnd type="none" w="sm" len="sm"/>
            <a:tailEnd type="none" w="sm" len="sm"/>
          </a:ln>
        </p:spPr>
      </p:sp>
      <p:sp>
        <p:nvSpPr>
          <p:cNvPr id="4" name="AutoShape 4"/>
          <p:cNvSpPr/>
          <p:nvPr/>
        </p:nvSpPr>
        <p:spPr>
          <a:xfrm>
            <a:off x="5897880" y="6209232"/>
            <a:ext cx="6492240" cy="0"/>
          </a:xfrm>
          <a:prstGeom prst="line">
            <a:avLst/>
          </a:prstGeom>
          <a:ln w="47625" cap="flat">
            <a:solidFill>
              <a:srgbClr val="FFFFFF"/>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flipH="1">
            <a:off x="0" y="0"/>
            <a:ext cx="5200220" cy="2631563"/>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3087780" y="0"/>
            <a:ext cx="5200220" cy="263156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flipH="1">
            <a:off x="14956790" y="8751482"/>
            <a:ext cx="3331210" cy="15355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8115300"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DECISION TREE</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467890"/>
          </a:xfrm>
          <a:prstGeom prst="rect">
            <a:avLst/>
          </a:prstGeom>
        </p:spPr>
        <p:txBody>
          <a:bodyPr lIns="0" tIns="0" rIns="0" bIns="0" rtlCol="0" anchor="t">
            <a:spAutoFit/>
          </a:bodyPr>
          <a:lstStyle/>
          <a:p>
            <a:pPr marL="388622" lvl="1" indent="-194311">
              <a:lnSpc>
                <a:spcPts val="2520"/>
              </a:lnSpc>
              <a:buFont typeface="Arial"/>
              <a:buChar char="•"/>
            </a:pPr>
            <a:r>
              <a:rPr lang="en-US" sz="1800" dirty="0">
                <a:solidFill>
                  <a:srgbClr val="FFFFFF"/>
                </a:solidFill>
                <a:latin typeface="Open Sans"/>
              </a:rPr>
              <a:t>Decision tree algorithm is used for both classification and regression in machine learning. </a:t>
            </a:r>
          </a:p>
          <a:p>
            <a:pPr>
              <a:lnSpc>
                <a:spcPts val="2520"/>
              </a:lnSpc>
            </a:pPr>
            <a:endParaRPr lang="en-US" sz="1800" dirty="0">
              <a:solidFill>
                <a:srgbClr val="FFFFFF"/>
              </a:solidFill>
              <a:latin typeface="Open Sans"/>
            </a:endParaRPr>
          </a:p>
          <a:p>
            <a:pPr marL="388622" lvl="1" indent="-194311">
              <a:lnSpc>
                <a:spcPts val="2520"/>
              </a:lnSpc>
              <a:buFont typeface="Arial"/>
              <a:buChar char="•"/>
            </a:pPr>
            <a:r>
              <a:rPr lang="en-US" sz="1800" dirty="0">
                <a:solidFill>
                  <a:srgbClr val="FFFFFF"/>
                </a:solidFill>
                <a:latin typeface="Open Sans"/>
              </a:rPr>
              <a:t>In a decision tree, each node in a branch serves as a choice of alternative whereas leaf nodes signifies a decision. </a:t>
            </a:r>
          </a:p>
          <a:p>
            <a:pPr>
              <a:lnSpc>
                <a:spcPts val="2520"/>
              </a:lnSpc>
            </a:pPr>
            <a:endParaRPr lang="en-US" sz="1800" dirty="0">
              <a:solidFill>
                <a:srgbClr val="FFFFFF"/>
              </a:solidFill>
              <a:latin typeface="Open Sans"/>
            </a:endParaRPr>
          </a:p>
          <a:p>
            <a:pPr marL="388622" lvl="1" indent="-194311">
              <a:lnSpc>
                <a:spcPts val="2520"/>
              </a:lnSpc>
              <a:buFont typeface="Arial"/>
              <a:buChar char="•"/>
            </a:pPr>
            <a:r>
              <a:rPr lang="en-US" sz="1800" dirty="0">
                <a:solidFill>
                  <a:srgbClr val="FFFFFF"/>
                </a:solidFill>
                <a:latin typeface="Open Sans"/>
              </a:rPr>
              <a:t>Decision performs well with both categorical and continuous variables which fits well with target variable rainfall (binary categorical).</a:t>
            </a: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dirty="0">
                <a:solidFill>
                  <a:srgbClr val="FFFFFF"/>
                </a:solidFill>
                <a:latin typeface="Open Sans Extra Bold"/>
              </a:rPr>
              <a:t>ADVANTAGES</a:t>
            </a:r>
          </a:p>
        </p:txBody>
      </p:sp>
      <p:sp>
        <p:nvSpPr>
          <p:cNvPr id="21" name="TextBox 21"/>
          <p:cNvSpPr txBox="1"/>
          <p:nvPr/>
        </p:nvSpPr>
        <p:spPr>
          <a:xfrm>
            <a:off x="7321670" y="4159248"/>
            <a:ext cx="3721475" cy="4785156"/>
          </a:xfrm>
          <a:prstGeom prst="rect">
            <a:avLst/>
          </a:prstGeom>
        </p:spPr>
        <p:txBody>
          <a:bodyPr lIns="0" tIns="0" rIns="0" bIns="0" rtlCol="0" anchor="t">
            <a:spAutoFit/>
          </a:bodyPr>
          <a:lstStyle/>
          <a:p>
            <a:pPr marL="388625" lvl="1" indent="-194312">
              <a:lnSpc>
                <a:spcPts val="2520"/>
              </a:lnSpc>
              <a:buFont typeface="Arial"/>
              <a:buChar char="•"/>
            </a:pPr>
            <a:r>
              <a:rPr lang="en-US" sz="1700" dirty="0">
                <a:solidFill>
                  <a:srgbClr val="FFFFFF"/>
                </a:solidFill>
                <a:latin typeface="Open Sans"/>
              </a:rPr>
              <a:t>The data type of decision tree can handle any type of data whether it is numerical or categorical, or </a:t>
            </a:r>
            <a:r>
              <a:rPr lang="en-US" sz="1700" dirty="0" err="1">
                <a:solidFill>
                  <a:srgbClr val="FFFFFF"/>
                </a:solidFill>
                <a:latin typeface="Open Sans"/>
              </a:rPr>
              <a:t>boolean</a:t>
            </a:r>
            <a:r>
              <a:rPr lang="en-US" sz="1700" dirty="0">
                <a:solidFill>
                  <a:srgbClr val="FFFFFF"/>
                </a:solidFill>
                <a:latin typeface="Open Sans"/>
              </a:rPr>
              <a:t>.</a:t>
            </a:r>
          </a:p>
          <a:p>
            <a:pPr>
              <a:lnSpc>
                <a:spcPts val="2520"/>
              </a:lnSpc>
            </a:pPr>
            <a:endParaRPr lang="en-US" sz="1700" dirty="0">
              <a:solidFill>
                <a:srgbClr val="FFFFFF"/>
              </a:solidFill>
              <a:latin typeface="Open Sans"/>
            </a:endParaRPr>
          </a:p>
          <a:p>
            <a:pPr marL="388625" lvl="1" indent="-194312">
              <a:lnSpc>
                <a:spcPts val="2520"/>
              </a:lnSpc>
              <a:buFont typeface="Arial"/>
              <a:buChar char="•"/>
            </a:pPr>
            <a:r>
              <a:rPr lang="en-US" sz="1700" dirty="0">
                <a:solidFill>
                  <a:srgbClr val="FFFFFF"/>
                </a:solidFill>
                <a:latin typeface="Open Sans"/>
              </a:rPr>
              <a:t>A decision tree is one of the fastest way to identify the most significant variables and relations between two or more variables.</a:t>
            </a:r>
          </a:p>
          <a:p>
            <a:pPr marL="194313" lvl="1">
              <a:lnSpc>
                <a:spcPts val="2520"/>
              </a:lnSpc>
            </a:pPr>
            <a:endParaRPr lang="en-US" sz="1700" dirty="0">
              <a:solidFill>
                <a:srgbClr val="FFFFFF"/>
              </a:solidFill>
              <a:latin typeface="Open Sans"/>
            </a:endParaRPr>
          </a:p>
          <a:p>
            <a:pPr marL="388625" lvl="1" indent="-194312">
              <a:lnSpc>
                <a:spcPts val="2520"/>
              </a:lnSpc>
              <a:buFont typeface="Arial"/>
              <a:buChar char="•"/>
            </a:pPr>
            <a:r>
              <a:rPr lang="en-IN" sz="17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It has no effect by the outsider or missing data in the node of the tree, that’s why the decision tree requires fewer data.</a:t>
            </a:r>
            <a:endParaRPr lang="en-US" sz="17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4383404"/>
          </a:xfrm>
          <a:prstGeom prst="rect">
            <a:avLst/>
          </a:prstGeom>
        </p:spPr>
        <p:txBody>
          <a:bodyPr lIns="0" tIns="0" rIns="0" bIns="0" rtlCol="0" anchor="t">
            <a:spAutoFit/>
          </a:bodyPr>
          <a:lstStyle/>
          <a:p>
            <a:pPr marL="388625" lvl="1" indent="-194312">
              <a:lnSpc>
                <a:spcPts val="2520"/>
              </a:lnSpc>
              <a:buFont typeface="Arial"/>
              <a:buChar char="•"/>
            </a:pPr>
            <a:r>
              <a:rPr lang="en-US" sz="1800" dirty="0">
                <a:solidFill>
                  <a:srgbClr val="FFFFFF"/>
                </a:solidFill>
                <a:latin typeface="Open Sans"/>
              </a:rPr>
              <a:t>Method of overfitting: It is one of the most difficult methods for decision tree models. The overfitting problem can be solved by setting constraints on the parameters model and pruning method.</a:t>
            </a:r>
          </a:p>
          <a:p>
            <a:pPr>
              <a:lnSpc>
                <a:spcPts val="2520"/>
              </a:lnSpc>
            </a:pPr>
            <a:endParaRPr lang="en-US" sz="1800" dirty="0">
              <a:solidFill>
                <a:srgbClr val="FFFFFF"/>
              </a:solidFill>
              <a:latin typeface="Open Sans"/>
            </a:endParaRPr>
          </a:p>
          <a:p>
            <a:pPr marL="388625" lvl="1" indent="-194312">
              <a:lnSpc>
                <a:spcPts val="2520"/>
              </a:lnSpc>
              <a:buFont typeface="Arial"/>
              <a:buChar char="•"/>
            </a:pPr>
            <a:r>
              <a:rPr lang="en-US" sz="1800" dirty="0">
                <a:solidFill>
                  <a:srgbClr val="FFFFFF"/>
                </a:solidFill>
                <a:latin typeface="Open Sans"/>
              </a:rPr>
              <a:t>Reusability in decision trees: In a decision tree there are small variations in the data that might output in a complex different tree is generated. </a:t>
            </a:r>
          </a:p>
          <a:p>
            <a:pPr>
              <a:lnSpc>
                <a:spcPts val="2520"/>
              </a:lnSpc>
            </a:pPr>
            <a:endParaRPr lang="en-US" sz="1800" dirty="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8115300"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RANDOM FOREST</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903778"/>
          </a:xfrm>
          <a:prstGeom prst="rect">
            <a:avLst/>
          </a:prstGeom>
        </p:spPr>
        <p:txBody>
          <a:bodyPr lIns="0" tIns="0" rIns="0" bIns="0" rtlCol="0" anchor="t">
            <a:spAutoFit/>
          </a:bodyPr>
          <a:lstStyle/>
          <a:p>
            <a:pPr marL="367032" lvl="1" indent="-183516">
              <a:lnSpc>
                <a:spcPts val="2380"/>
              </a:lnSpc>
              <a:buFont typeface="Arial"/>
              <a:buChar char="•"/>
            </a:pPr>
            <a:r>
              <a:rPr lang="en-US" sz="1700" dirty="0">
                <a:solidFill>
                  <a:srgbClr val="FFFFFF"/>
                </a:solidFill>
                <a:latin typeface="Open Sans"/>
              </a:rPr>
              <a:t>The Random forest is a supervised Machine learning algorithm used for classification, regression and other tasks using decision trees.</a:t>
            </a:r>
          </a:p>
          <a:p>
            <a:pPr>
              <a:lnSpc>
                <a:spcPts val="2380"/>
              </a:lnSpc>
            </a:pPr>
            <a:endParaRPr lang="en-US" sz="1700" dirty="0">
              <a:solidFill>
                <a:srgbClr val="FFFFFF"/>
              </a:solidFill>
              <a:latin typeface="Open Sans"/>
            </a:endParaRPr>
          </a:p>
          <a:p>
            <a:pPr marL="367032" lvl="1" indent="-183516">
              <a:lnSpc>
                <a:spcPts val="2380"/>
              </a:lnSpc>
              <a:buFont typeface="Arial"/>
              <a:buChar char="•"/>
            </a:pPr>
            <a:r>
              <a:rPr lang="en-US" sz="1700" dirty="0">
                <a:solidFill>
                  <a:srgbClr val="FFFFFF"/>
                </a:solidFill>
                <a:latin typeface="Open Sans"/>
              </a:rPr>
              <a:t>The Random forest classifier creates a set of decision trees from a randomly selected subset of the training set. It is basically a set of decision trees (DT) from a randomly selected subset of the training set and then It collects the votes from different decision trees to decide the final prediction.</a:t>
            </a: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501205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It solves the problem of overfitting as output is based on majority voting or averaging.</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Each decision tree created is independent of the other thus it shows the property of parallelization.</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It is immune to the curse of dimensionality. Since each tree does not consider all the attributes, feature space is reduced.</a:t>
            </a:r>
          </a:p>
          <a:p>
            <a:pPr>
              <a:lnSpc>
                <a:spcPts val="2520"/>
              </a:lnSpc>
            </a:pPr>
            <a:endParaRPr lang="en-US" sz="18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438340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Random forest is highly complex when compared to decision trees where decisions can be made by following the path of the tree.</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Training time is more compared to other models due to its complexity. Whenever it has to make a prediction each decision tree has to generate output for the given input data.</a:t>
            </a:r>
          </a:p>
          <a:p>
            <a:pPr>
              <a:lnSpc>
                <a:spcPts val="2520"/>
              </a:lnSpc>
            </a:pPr>
            <a:endParaRPr lang="en-US" sz="180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001" y="5639957"/>
            <a:ext cx="17499998" cy="842878"/>
            <a:chOff x="0" y="0"/>
            <a:chExt cx="4609053" cy="221992"/>
          </a:xfrm>
        </p:grpSpPr>
        <p:sp>
          <p:nvSpPr>
            <p:cNvPr id="3" name="Freeform 3"/>
            <p:cNvSpPr/>
            <p:nvPr/>
          </p:nvSpPr>
          <p:spPr>
            <a:xfrm>
              <a:off x="0" y="0"/>
              <a:ext cx="4609053" cy="221992"/>
            </a:xfrm>
            <a:custGeom>
              <a:avLst/>
              <a:gdLst/>
              <a:ahLst/>
              <a:cxnLst/>
              <a:rect l="l" t="t" r="r" b="b"/>
              <a:pathLst>
                <a:path w="4609053" h="221992">
                  <a:moveTo>
                    <a:pt x="0" y="0"/>
                  </a:moveTo>
                  <a:lnTo>
                    <a:pt x="4609053" y="0"/>
                  </a:lnTo>
                  <a:lnTo>
                    <a:pt x="4609053" y="221992"/>
                  </a:lnTo>
                  <a:lnTo>
                    <a:pt x="0" y="221992"/>
                  </a:lnTo>
                  <a:close/>
                </a:path>
              </a:pathLst>
            </a:custGeom>
            <a:solidFill>
              <a:srgbClr val="2EB7D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5756130"/>
            <a:ext cx="18288000" cy="610532"/>
            <a:chOff x="0" y="0"/>
            <a:chExt cx="4816593" cy="160799"/>
          </a:xfrm>
        </p:grpSpPr>
        <p:sp>
          <p:nvSpPr>
            <p:cNvPr id="6" name="Freeform 6"/>
            <p:cNvSpPr/>
            <p:nvPr/>
          </p:nvSpPr>
          <p:spPr>
            <a:xfrm>
              <a:off x="0" y="0"/>
              <a:ext cx="4816592" cy="160799"/>
            </a:xfrm>
            <a:custGeom>
              <a:avLst/>
              <a:gdLst/>
              <a:ahLst/>
              <a:cxnLst/>
              <a:rect l="l" t="t" r="r" b="b"/>
              <a:pathLst>
                <a:path w="4816592" h="160799">
                  <a:moveTo>
                    <a:pt x="0" y="0"/>
                  </a:moveTo>
                  <a:lnTo>
                    <a:pt x="4816592" y="0"/>
                  </a:lnTo>
                  <a:lnTo>
                    <a:pt x="4816592" y="160799"/>
                  </a:lnTo>
                  <a:lnTo>
                    <a:pt x="0" y="160799"/>
                  </a:lnTo>
                  <a:close/>
                </a:path>
              </a:pathLst>
            </a:custGeom>
            <a:solidFill>
              <a:srgbClr val="1E364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2292339"/>
            <a:ext cx="4917979" cy="6965961"/>
            <a:chOff x="0" y="0"/>
            <a:chExt cx="1295270" cy="1834656"/>
          </a:xfrm>
        </p:grpSpPr>
        <p:sp>
          <p:nvSpPr>
            <p:cNvPr id="9" name="Freeform 9"/>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47904" y="1122636"/>
            <a:ext cx="11293417" cy="848360"/>
          </a:xfrm>
          <a:prstGeom prst="rect">
            <a:avLst/>
          </a:prstGeom>
        </p:spPr>
        <p:txBody>
          <a:bodyPr lIns="0" tIns="0" rIns="0" bIns="0" rtlCol="0" anchor="t">
            <a:spAutoFit/>
          </a:bodyPr>
          <a:lstStyle/>
          <a:p>
            <a:pPr>
              <a:lnSpc>
                <a:spcPts val="6399"/>
              </a:lnSpc>
            </a:pPr>
            <a:r>
              <a:rPr lang="en-US" sz="6399">
                <a:solidFill>
                  <a:srgbClr val="1E3644"/>
                </a:solidFill>
                <a:latin typeface="Open Sans Extra Bold"/>
              </a:rPr>
              <a:t>MULTILAYER PERCEPTRON</a:t>
            </a:r>
          </a:p>
        </p:txBody>
      </p:sp>
      <p:grpSp>
        <p:nvGrpSpPr>
          <p:cNvPr id="12" name="Group 12"/>
          <p:cNvGrpSpPr/>
          <p:nvPr/>
        </p:nvGrpSpPr>
        <p:grpSpPr>
          <a:xfrm>
            <a:off x="6685010" y="2292339"/>
            <a:ext cx="4917979" cy="6965961"/>
            <a:chOff x="0" y="0"/>
            <a:chExt cx="1295270" cy="1834656"/>
          </a:xfrm>
        </p:grpSpPr>
        <p:sp>
          <p:nvSpPr>
            <p:cNvPr id="13" name="Freeform 13"/>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341321" y="2292339"/>
            <a:ext cx="4917979" cy="6965961"/>
            <a:chOff x="0" y="0"/>
            <a:chExt cx="1295270" cy="1834656"/>
          </a:xfrm>
        </p:grpSpPr>
        <p:sp>
          <p:nvSpPr>
            <p:cNvPr id="16" name="Freeform 16"/>
            <p:cNvSpPr/>
            <p:nvPr/>
          </p:nvSpPr>
          <p:spPr>
            <a:xfrm>
              <a:off x="0" y="0"/>
              <a:ext cx="1295270" cy="1834656"/>
            </a:xfrm>
            <a:custGeom>
              <a:avLst/>
              <a:gdLst/>
              <a:ahLst/>
              <a:cxnLst/>
              <a:rect l="l" t="t" r="r" b="b"/>
              <a:pathLst>
                <a:path w="1295270" h="1834656">
                  <a:moveTo>
                    <a:pt x="78710" y="0"/>
                  </a:moveTo>
                  <a:lnTo>
                    <a:pt x="1216560" y="0"/>
                  </a:lnTo>
                  <a:cubicBezTo>
                    <a:pt x="1237435" y="0"/>
                    <a:pt x="1257456" y="8293"/>
                    <a:pt x="1272217" y="23054"/>
                  </a:cubicBezTo>
                  <a:cubicBezTo>
                    <a:pt x="1286978" y="37815"/>
                    <a:pt x="1295270" y="57835"/>
                    <a:pt x="1295270" y="78710"/>
                  </a:cubicBezTo>
                  <a:lnTo>
                    <a:pt x="1295270" y="1755946"/>
                  </a:lnTo>
                  <a:cubicBezTo>
                    <a:pt x="1295270" y="1776821"/>
                    <a:pt x="1286978" y="1796841"/>
                    <a:pt x="1272217" y="1811602"/>
                  </a:cubicBezTo>
                  <a:cubicBezTo>
                    <a:pt x="1257456" y="1826364"/>
                    <a:pt x="1237435" y="1834656"/>
                    <a:pt x="1216560" y="1834656"/>
                  </a:cubicBezTo>
                  <a:lnTo>
                    <a:pt x="78710" y="1834656"/>
                  </a:lnTo>
                  <a:cubicBezTo>
                    <a:pt x="57835" y="1834656"/>
                    <a:pt x="37815" y="1826364"/>
                    <a:pt x="23054" y="1811602"/>
                  </a:cubicBezTo>
                  <a:cubicBezTo>
                    <a:pt x="8293" y="1796841"/>
                    <a:pt x="0" y="1776821"/>
                    <a:pt x="0" y="1755946"/>
                  </a:cubicBezTo>
                  <a:lnTo>
                    <a:pt x="0" y="78710"/>
                  </a:lnTo>
                  <a:cubicBezTo>
                    <a:pt x="0" y="57835"/>
                    <a:pt x="8293" y="37815"/>
                    <a:pt x="23054" y="23054"/>
                  </a:cubicBezTo>
                  <a:cubicBezTo>
                    <a:pt x="37815" y="8293"/>
                    <a:pt x="57835" y="0"/>
                    <a:pt x="78710" y="0"/>
                  </a:cubicBezTo>
                  <a:close/>
                </a:path>
              </a:pathLst>
            </a:custGeom>
            <a:solidFill>
              <a:srgbClr val="2EB7DB"/>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5013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EXPLANATION</a:t>
            </a:r>
          </a:p>
        </p:txBody>
      </p:sp>
      <p:sp>
        <p:nvSpPr>
          <p:cNvPr id="19" name="TextBox 19"/>
          <p:cNvSpPr txBox="1"/>
          <p:nvPr/>
        </p:nvSpPr>
        <p:spPr>
          <a:xfrm>
            <a:off x="1665605" y="4159248"/>
            <a:ext cx="3759883" cy="4697730"/>
          </a:xfrm>
          <a:prstGeom prst="rect">
            <a:avLst/>
          </a:prstGeom>
        </p:spPr>
        <p:txBody>
          <a:bodyPr lIns="0" tIns="0" rIns="0" bIns="0" rtlCol="0" anchor="t">
            <a:spAutoFit/>
          </a:bodyPr>
          <a:lstStyle/>
          <a:p>
            <a:pPr marL="388622" lvl="1" indent="-194311">
              <a:lnSpc>
                <a:spcPts val="2520"/>
              </a:lnSpc>
              <a:buFont typeface="Arial"/>
              <a:buChar char="•"/>
            </a:pPr>
            <a:r>
              <a:rPr lang="en-US" sz="1800">
                <a:solidFill>
                  <a:srgbClr val="FFFFFF"/>
                </a:solidFill>
                <a:latin typeface="Open Sans"/>
              </a:rPr>
              <a:t>MLP is a classical structure of Deep Neural Network (DNN) characterized with several layers with numerous neurons. The first layer of MLP is known as the input layer whereas the last layer represents the output layer. The layers which are located in the middle are known as the hidden layers. Using an activation function, the hidden layers merges weights and bias terms with inputs to generate the output. </a:t>
            </a:r>
          </a:p>
          <a:p>
            <a:pPr>
              <a:lnSpc>
                <a:spcPts val="2520"/>
              </a:lnSpc>
            </a:pPr>
            <a:endParaRPr lang="en-US" sz="1800">
              <a:solidFill>
                <a:srgbClr val="FFFFFF"/>
              </a:solidFill>
              <a:latin typeface="Open Sans"/>
            </a:endParaRPr>
          </a:p>
        </p:txBody>
      </p:sp>
      <p:sp>
        <p:nvSpPr>
          <p:cNvPr id="20" name="TextBox 20"/>
          <p:cNvSpPr txBox="1"/>
          <p:nvPr/>
        </p:nvSpPr>
        <p:spPr>
          <a:xfrm>
            <a:off x="7206447"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ADVANTAGES</a:t>
            </a:r>
          </a:p>
        </p:txBody>
      </p:sp>
      <p:sp>
        <p:nvSpPr>
          <p:cNvPr id="21" name="TextBox 21"/>
          <p:cNvSpPr txBox="1"/>
          <p:nvPr/>
        </p:nvSpPr>
        <p:spPr>
          <a:xfrm>
            <a:off x="7321670" y="4159248"/>
            <a:ext cx="3721475" cy="4069079"/>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Can be applied to complex non-linear problems.</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Works well with large input data</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Provides quick predictions after training.</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The same accuracy ratio can be achieved even with smaller data.</a:t>
            </a:r>
          </a:p>
          <a:p>
            <a:pPr>
              <a:lnSpc>
                <a:spcPts val="2520"/>
              </a:lnSpc>
            </a:pPr>
            <a:endParaRPr lang="en-US" sz="1800">
              <a:solidFill>
                <a:srgbClr val="FFFFFF"/>
              </a:solidFill>
              <a:latin typeface="Open Sans"/>
            </a:endParaRPr>
          </a:p>
        </p:txBody>
      </p:sp>
      <p:sp>
        <p:nvSpPr>
          <p:cNvPr id="22" name="TextBox 22"/>
          <p:cNvSpPr txBox="1"/>
          <p:nvPr/>
        </p:nvSpPr>
        <p:spPr>
          <a:xfrm>
            <a:off x="12860290" y="3141969"/>
            <a:ext cx="3798290" cy="366395"/>
          </a:xfrm>
          <a:prstGeom prst="rect">
            <a:avLst/>
          </a:prstGeom>
        </p:spPr>
        <p:txBody>
          <a:bodyPr lIns="0" tIns="0" rIns="0" bIns="0" rtlCol="0" anchor="t">
            <a:spAutoFit/>
          </a:bodyPr>
          <a:lstStyle/>
          <a:p>
            <a:pPr algn="ctr">
              <a:lnSpc>
                <a:spcPts val="2799"/>
              </a:lnSpc>
            </a:pPr>
            <a:r>
              <a:rPr lang="en-US" sz="2799">
                <a:solidFill>
                  <a:srgbClr val="FFFFFF"/>
                </a:solidFill>
                <a:latin typeface="Open Sans Extra Bold"/>
              </a:rPr>
              <a:t>DISADVANTAGES</a:t>
            </a:r>
          </a:p>
        </p:txBody>
      </p:sp>
      <p:sp>
        <p:nvSpPr>
          <p:cNvPr id="23" name="TextBox 23"/>
          <p:cNvSpPr txBox="1"/>
          <p:nvPr/>
        </p:nvSpPr>
        <p:spPr>
          <a:xfrm>
            <a:off x="12939573" y="4159249"/>
            <a:ext cx="3721475" cy="3754754"/>
          </a:xfrm>
          <a:prstGeom prst="rect">
            <a:avLst/>
          </a:prstGeom>
        </p:spPr>
        <p:txBody>
          <a:bodyPr lIns="0" tIns="0" rIns="0" bIns="0" rtlCol="0" anchor="t">
            <a:spAutoFit/>
          </a:bodyPr>
          <a:lstStyle/>
          <a:p>
            <a:pPr marL="388625" lvl="1" indent="-194312">
              <a:lnSpc>
                <a:spcPts val="2520"/>
              </a:lnSpc>
              <a:buFont typeface="Arial"/>
              <a:buChar char="•"/>
            </a:pPr>
            <a:r>
              <a:rPr lang="en-US" sz="1800">
                <a:solidFill>
                  <a:srgbClr val="FFFFFF"/>
                </a:solidFill>
                <a:latin typeface="Open Sans"/>
              </a:rPr>
              <a:t>It is not known to what extent each independent variable is affected by the dependent variable.</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Computations are difficult and time consuming.</a:t>
            </a:r>
          </a:p>
          <a:p>
            <a:pPr>
              <a:lnSpc>
                <a:spcPts val="2520"/>
              </a:lnSpc>
            </a:pPr>
            <a:endParaRPr lang="en-US" sz="1800">
              <a:solidFill>
                <a:srgbClr val="FFFFFF"/>
              </a:solidFill>
              <a:latin typeface="Open Sans"/>
            </a:endParaRPr>
          </a:p>
          <a:p>
            <a:pPr marL="388625" lvl="1" indent="-194312">
              <a:lnSpc>
                <a:spcPts val="2520"/>
              </a:lnSpc>
              <a:buFont typeface="Arial"/>
              <a:buChar char="•"/>
            </a:pPr>
            <a:r>
              <a:rPr lang="en-US" sz="1800">
                <a:solidFill>
                  <a:srgbClr val="FFFFFF"/>
                </a:solidFill>
                <a:latin typeface="Open Sans"/>
              </a:rPr>
              <a:t>The proper functioning of the model depends on the quality of the training.</a:t>
            </a:r>
          </a:p>
          <a:p>
            <a:pPr>
              <a:lnSpc>
                <a:spcPts val="2520"/>
              </a:lnSpc>
            </a:pPr>
            <a:endParaRPr lang="en-US" sz="1800">
              <a:solidFill>
                <a:srgbClr val="FFFFFF"/>
              </a:solidFill>
              <a:latin typeface="Open Sans"/>
            </a:endParaRPr>
          </a:p>
        </p:txBody>
      </p:sp>
      <p:sp>
        <p:nvSpPr>
          <p:cNvPr id="24" name="AutoShape 24"/>
          <p:cNvSpPr/>
          <p:nvPr/>
        </p:nvSpPr>
        <p:spPr>
          <a:xfrm>
            <a:off x="1665605" y="3825873"/>
            <a:ext cx="3759883" cy="0"/>
          </a:xfrm>
          <a:prstGeom prst="line">
            <a:avLst/>
          </a:prstGeom>
          <a:ln w="47625" cap="flat">
            <a:solidFill>
              <a:srgbClr val="FFFFFF"/>
            </a:solidFill>
            <a:prstDash val="solid"/>
            <a:headEnd type="none" w="sm" len="sm"/>
            <a:tailEnd type="none" w="sm" len="sm"/>
          </a:ln>
        </p:spPr>
      </p:sp>
      <p:sp>
        <p:nvSpPr>
          <p:cNvPr id="25" name="AutoShape 25"/>
          <p:cNvSpPr/>
          <p:nvPr/>
        </p:nvSpPr>
        <p:spPr>
          <a:xfrm>
            <a:off x="7283262" y="3873498"/>
            <a:ext cx="3759883" cy="0"/>
          </a:xfrm>
          <a:prstGeom prst="line">
            <a:avLst/>
          </a:prstGeom>
          <a:ln w="47625" cap="flat">
            <a:solidFill>
              <a:srgbClr val="FFFFFF"/>
            </a:solidFill>
            <a:prstDash val="solid"/>
            <a:headEnd type="none" w="sm" len="sm"/>
            <a:tailEnd type="none" w="sm" len="sm"/>
          </a:ln>
        </p:spPr>
      </p:sp>
      <p:sp>
        <p:nvSpPr>
          <p:cNvPr id="26" name="AutoShape 26"/>
          <p:cNvSpPr/>
          <p:nvPr/>
        </p:nvSpPr>
        <p:spPr>
          <a:xfrm>
            <a:off x="12860290" y="3849686"/>
            <a:ext cx="3759883" cy="0"/>
          </a:xfrm>
          <a:prstGeom prst="line">
            <a:avLst/>
          </a:prstGeom>
          <a:ln w="47625" cap="flat">
            <a:solidFill>
              <a:srgbClr val="FFFFFF"/>
            </a:solidFill>
            <a:prstDash val="solid"/>
            <a:headEnd type="none" w="sm" len="sm"/>
            <a:tailEnd type="none" w="sm" len="sm"/>
          </a:ln>
        </p:spPr>
      </p:sp>
      <p:pic>
        <p:nvPicPr>
          <p:cNvPr id="27" name="Picture 2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972" t="7626" r="12971" b="44748"/>
          <a:stretch>
            <a:fillRect/>
          </a:stretch>
        </p:blipFill>
        <p:spPr>
          <a:xfrm rot="-10800000">
            <a:off x="10666920" y="-30246"/>
            <a:ext cx="7620060" cy="3856119"/>
          </a:xfrm>
          <a:prstGeom prst="rect">
            <a:avLst/>
          </a:prstGeom>
        </p:spPr>
      </p:pic>
      <p:pic>
        <p:nvPicPr>
          <p:cNvPr id="28" name="Picture 2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525" t="26112" r="9804" b="39690"/>
          <a:stretch>
            <a:fillRect/>
          </a:stretch>
        </p:blipFill>
        <p:spPr>
          <a:xfrm>
            <a:off x="0" y="8751482"/>
            <a:ext cx="3331210" cy="15355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1838</Words>
  <Application>Microsoft Office PowerPoint</Application>
  <PresentationFormat>Custom</PresentationFormat>
  <Paragraphs>161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Open Sans</vt:lpstr>
      <vt:lpstr>Open Sans Bold</vt:lpstr>
      <vt:lpstr>Calibri</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Conference Event Presentation</dc:title>
  <cp:lastModifiedBy>Aman Sharma</cp:lastModifiedBy>
  <cp:revision>12</cp:revision>
  <dcterms:created xsi:type="dcterms:W3CDTF">2006-08-16T00:00:00Z</dcterms:created>
  <dcterms:modified xsi:type="dcterms:W3CDTF">2022-09-13T20:18:56Z</dcterms:modified>
  <dc:identifier>DAFMGGeHxhY</dc:identifier>
</cp:coreProperties>
</file>