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3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5"/>
    <p:restoredTop sz="95179"/>
  </p:normalViewPr>
  <p:slideViewPr>
    <p:cSldViewPr snapToGrid="0" snapToObjects="1">
      <p:cViewPr varScale="1">
        <p:scale>
          <a:sx n="73" d="100"/>
          <a:sy n="7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8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5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39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82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1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0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6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1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3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2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20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  <p:sldLayoutId id="21474842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Little History of a Big Mountain | Whitefish Montana Lodging, Dining, and  Official Visitor Information">
            <a:extLst>
              <a:ext uri="{FF2B5EF4-FFF2-40B4-BE49-F238E27FC236}">
                <a16:creationId xmlns:a16="http://schemas.microsoft.com/office/drawing/2014/main" id="{54333EC8-58C8-A54F-ADBD-B9B236F7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3" y="1632567"/>
            <a:ext cx="6921994" cy="3565966"/>
          </a:xfrm>
          <a:prstGeom prst="rect">
            <a:avLst/>
          </a:prstGeom>
          <a:noFill/>
          <a:effectLst>
            <a:glow rad="127000">
              <a:srgbClr val="00206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52507-ED75-814A-95F2-0FE82B3A593D}"/>
              </a:ext>
            </a:extLst>
          </p:cNvPr>
          <p:cNvSpPr txBox="1"/>
          <p:nvPr/>
        </p:nvSpPr>
        <p:spPr>
          <a:xfrm>
            <a:off x="1457923" y="569521"/>
            <a:ext cx="836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Big Mountain Ski Resort Pricing Strategy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08CAF-F4E4-C043-9A4C-56A5BC10F39D}"/>
              </a:ext>
            </a:extLst>
          </p:cNvPr>
          <p:cNvSpPr txBox="1"/>
          <p:nvPr/>
        </p:nvSpPr>
        <p:spPr>
          <a:xfrm>
            <a:off x="8066809" y="4398314"/>
            <a:ext cx="39454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Kanchanah</a:t>
            </a:r>
            <a:r>
              <a:rPr lang="en-US" sz="2800" b="1" dirty="0"/>
              <a:t> </a:t>
            </a:r>
            <a:r>
              <a:rPr lang="en-US" sz="2800" b="1" dirty="0" err="1"/>
              <a:t>Kannathass</a:t>
            </a:r>
            <a:endParaRPr lang="en-US" sz="2800" b="1" dirty="0"/>
          </a:p>
          <a:p>
            <a:r>
              <a:rPr lang="en-US" b="1" dirty="0"/>
              <a:t>Springboard Student</a:t>
            </a:r>
          </a:p>
        </p:txBody>
      </p:sp>
    </p:spTree>
    <p:extLst>
      <p:ext uri="{BB962C8B-B14F-4D97-AF65-F5344CB8AC3E}">
        <p14:creationId xmlns:p14="http://schemas.microsoft.com/office/powerpoint/2010/main" val="41905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84E-8C60-6440-8219-A57C0CAF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41" y="269441"/>
            <a:ext cx="9137809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002060"/>
                </a:solidFill>
              </a:rPr>
              <a:t>Problem STATEMENT - CONTEXT</a:t>
            </a:r>
          </a:p>
        </p:txBody>
      </p:sp>
      <p:pic>
        <p:nvPicPr>
          <p:cNvPr id="4098" name="Picture 2" descr="Whitefish Seeks to Elevate Hellroaring Basin – Lift Blog">
            <a:extLst>
              <a:ext uri="{FF2B5EF4-FFF2-40B4-BE49-F238E27FC236}">
                <a16:creationId xmlns:a16="http://schemas.microsoft.com/office/drawing/2014/main" id="{3634F124-780A-DB4C-95C1-454B94C2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07" y="1615017"/>
            <a:ext cx="5581841" cy="38375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127000">
              <a:srgbClr val="002060"/>
            </a:glow>
            <a:outerShdw blurRad="50800" dist="50800" dir="5400000" algn="ctr" rotWithShape="0">
              <a:schemeClr val="tx2">
                <a:lumMod val="75000"/>
              </a:scheme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A52DAB-A517-A64A-902C-67571CA56937}"/>
              </a:ext>
            </a:extLst>
          </p:cNvPr>
          <p:cNvSpPr/>
          <p:nvPr/>
        </p:nvSpPr>
        <p:spPr>
          <a:xfrm>
            <a:off x="7620001" y="1589617"/>
            <a:ext cx="4352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Big Mountain Resort’s pricing strategy is not data driven by it’s own operating expenses and revenue but rather just a premium over the average prices set by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other resorts.</a:t>
            </a:r>
          </a:p>
        </p:txBody>
      </p:sp>
    </p:spTree>
    <p:extLst>
      <p:ext uri="{BB962C8B-B14F-4D97-AF65-F5344CB8AC3E}">
        <p14:creationId xmlns:p14="http://schemas.microsoft.com/office/powerpoint/2010/main" val="25626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84E-8C60-6440-8219-A57C0CAF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41" y="269441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EA50A-D268-0F4D-9A04-538A0CA4AB2A}"/>
              </a:ext>
            </a:extLst>
          </p:cNvPr>
          <p:cNvSpPr txBox="1"/>
          <p:nvPr/>
        </p:nvSpPr>
        <p:spPr>
          <a:xfrm>
            <a:off x="1794933" y="2302933"/>
            <a:ext cx="9127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How can Big Mountain Resort increase its profit by 20% within the next 2 years by implementing a pricing strategy that is more data driven based on their operations and its associated expenses?</a:t>
            </a: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3AE80-3AA9-9A44-BDB8-D1843AFB68C2}"/>
              </a:ext>
            </a:extLst>
          </p:cNvPr>
          <p:cNvSpPr/>
          <p:nvPr/>
        </p:nvSpPr>
        <p:spPr>
          <a:xfrm>
            <a:off x="1236133" y="1998132"/>
            <a:ext cx="9685867" cy="358986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Lightbulb">
            <a:extLst>
              <a:ext uri="{FF2B5EF4-FFF2-40B4-BE49-F238E27FC236}">
                <a16:creationId xmlns:a16="http://schemas.microsoft.com/office/drawing/2014/main" id="{B738121F-A99E-6248-B384-4283C48A2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4800" y="13122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C219-4477-AC42-B12D-7FD9899D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4" y="846303"/>
            <a:ext cx="4402666" cy="10671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959DF-A669-4848-85F9-EF07ACE72E88}"/>
              </a:ext>
            </a:extLst>
          </p:cNvPr>
          <p:cNvSpPr txBox="1"/>
          <p:nvPr/>
        </p:nvSpPr>
        <p:spPr>
          <a:xfrm>
            <a:off x="711199" y="2472267"/>
            <a:ext cx="524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Big Mountain is currently charging too low for its ticket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Model results indicate that it should be charging $94.22 instead of $81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5C99380E-68F0-6841-9479-2901E4C5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21200" y="922685"/>
            <a:ext cx="914400" cy="91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AEF504-EE3A-2943-BA0A-45B3C841B18A}"/>
              </a:ext>
            </a:extLst>
          </p:cNvPr>
          <p:cNvSpPr txBox="1">
            <a:spLocks/>
          </p:cNvSpPr>
          <p:nvPr/>
        </p:nvSpPr>
        <p:spPr>
          <a:xfrm>
            <a:off x="6248400" y="795139"/>
            <a:ext cx="5283200" cy="111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</a:rPr>
              <a:t>RECOMMENDATIONS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20121AF-06EE-2A47-8A69-B858CE225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59066" y="99906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43BA2-DFB1-474E-A3B7-29EEC2C734CF}"/>
              </a:ext>
            </a:extLst>
          </p:cNvPr>
          <p:cNvSpPr txBox="1"/>
          <p:nvPr/>
        </p:nvSpPr>
        <p:spPr>
          <a:xfrm>
            <a:off x="6282266" y="2506134"/>
            <a:ext cx="524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Close down up to 10 of the least used runs </a:t>
            </a:r>
            <a:r>
              <a:rPr lang="en-US" sz="2800" dirty="0" smtClean="0">
                <a:solidFill>
                  <a:srgbClr val="002060"/>
                </a:solidFill>
              </a:rPr>
              <a:t>(depending on costs)</a:t>
            </a: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Add a run, increase the vertical drop by 150 feet, and install an additional chair lift </a:t>
            </a:r>
            <a:r>
              <a:rPr lang="en-US" sz="2800" dirty="0">
                <a:solidFill>
                  <a:srgbClr val="002060"/>
                </a:solidFill>
              </a:rPr>
              <a:t>(depending on costs)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0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4E36-364F-384B-A9DD-084DC27C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46" y="313718"/>
            <a:ext cx="9905998" cy="97321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Modeling 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48C1-4946-5649-AAC7-411009D8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86932"/>
            <a:ext cx="10064931" cy="5244497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rgbClr val="00206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Dataset Information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330 rows and 27 columns. 24 of </a:t>
            </a:r>
            <a:r>
              <a:rPr lang="en-US" dirty="0" smtClean="0">
                <a:solidFill>
                  <a:srgbClr val="002060"/>
                </a:solidFill>
              </a:rPr>
              <a:t>columns </a:t>
            </a:r>
            <a:r>
              <a:rPr lang="en-US" dirty="0">
                <a:solidFill>
                  <a:srgbClr val="002060"/>
                </a:solidFill>
              </a:rPr>
              <a:t>are numeric and 3 categorical.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Each row had information for one resort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27 columns consists of variables such as number of chairs, number of runs etc.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Several variables and rows of data were </a:t>
            </a:r>
            <a:r>
              <a:rPr lang="en-US" sz="2800" dirty="0" smtClean="0">
                <a:solidFill>
                  <a:srgbClr val="002060"/>
                </a:solidFill>
              </a:rPr>
              <a:t>dropped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Missing data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Invalid values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Not required for </a:t>
            </a:r>
            <a:r>
              <a:rPr lang="en-US" dirty="0" smtClean="0">
                <a:solidFill>
                  <a:srgbClr val="002060"/>
                </a:solidFill>
              </a:rPr>
              <a:t>analysis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Other missing data were imputed using median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Target Variable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Weekend ticket prices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3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E5FB-D53C-684C-95D2-667CD90E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4954587" cy="48214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Exploratory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023E3-71A2-DE47-AC7E-61CDC1B2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259446"/>
            <a:ext cx="3556000" cy="1908847"/>
          </a:xfrm>
          <a:prstGeom prst="rect">
            <a:avLst/>
          </a:prstGeom>
          <a:effectLst>
            <a:glow rad="127000">
              <a:srgbClr val="002060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FB894E-87C9-9E4B-A482-1156915F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4" y="3429000"/>
            <a:ext cx="3555998" cy="1908847"/>
          </a:xfrm>
          <a:prstGeom prst="rect">
            <a:avLst/>
          </a:prstGeom>
          <a:effectLst>
            <a:glow rad="127000">
              <a:srgbClr val="002060"/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7AC054-A5B1-5147-A4AE-E86D1AA40A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8" r="881"/>
          <a:stretch/>
        </p:blipFill>
        <p:spPr>
          <a:xfrm>
            <a:off x="5360990" y="3513908"/>
            <a:ext cx="3430313" cy="1873889"/>
          </a:xfrm>
          <a:prstGeom prst="rect">
            <a:avLst/>
          </a:prstGeom>
          <a:effectLst>
            <a:glow rad="127000">
              <a:srgbClr val="002060"/>
            </a:glo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1E1F70-5ADE-8643-8D1E-7CB28693B7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79" r="881" b="-1"/>
          <a:stretch/>
        </p:blipFill>
        <p:spPr>
          <a:xfrm>
            <a:off x="5360990" y="1226319"/>
            <a:ext cx="3534816" cy="1913902"/>
          </a:xfrm>
          <a:prstGeom prst="rect">
            <a:avLst/>
          </a:prstGeom>
          <a:effectLst>
            <a:glow rad="127000">
              <a:srgbClr val="002060"/>
            </a:glow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4F1810-BEFB-E14E-9DAA-A6BEDF3E226C}"/>
              </a:ext>
            </a:extLst>
          </p:cNvPr>
          <p:cNvSpPr txBox="1">
            <a:spLocks/>
          </p:cNvSpPr>
          <p:nvPr/>
        </p:nvSpPr>
        <p:spPr>
          <a:xfrm>
            <a:off x="1818746" y="5871858"/>
            <a:ext cx="8662987" cy="482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2060"/>
                </a:solidFill>
              </a:rPr>
              <a:t>EXAMPLE of VARIABLES with Positive </a:t>
            </a:r>
            <a:r>
              <a:rPr lang="en-US" sz="2400" b="1" dirty="0">
                <a:solidFill>
                  <a:srgbClr val="002060"/>
                </a:solidFill>
              </a:rPr>
              <a:t>correlation with Weekend ticket prices</a:t>
            </a:r>
          </a:p>
        </p:txBody>
      </p:sp>
    </p:spTree>
    <p:extLst>
      <p:ext uri="{BB962C8B-B14F-4D97-AF65-F5344CB8AC3E}">
        <p14:creationId xmlns:p14="http://schemas.microsoft.com/office/powerpoint/2010/main" val="130255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42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04DCB4-3E7E-3C49-9AAB-37029C53DDCC}"/>
              </a:ext>
            </a:extLst>
          </p:cNvPr>
          <p:cNvSpPr/>
          <p:nvPr/>
        </p:nvSpPr>
        <p:spPr>
          <a:xfrm>
            <a:off x="312737" y="223684"/>
            <a:ext cx="5954990" cy="66343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683D4-6F74-7347-B5AF-C2D73A7BD500}"/>
              </a:ext>
            </a:extLst>
          </p:cNvPr>
          <p:cNvSpPr/>
          <p:nvPr/>
        </p:nvSpPr>
        <p:spPr>
          <a:xfrm>
            <a:off x="6254498" y="223684"/>
            <a:ext cx="5768169" cy="66343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12F5-59D6-D646-A2FE-1681CE2B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3684"/>
            <a:ext cx="4072467" cy="775384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EC7022-B285-014E-9DCE-17CB0B266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472226"/>
              </p:ext>
            </p:extLst>
          </p:nvPr>
        </p:nvGraphicFramePr>
        <p:xfrm>
          <a:off x="393171" y="4470850"/>
          <a:ext cx="5689600" cy="157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3">
                  <a:extLst>
                    <a:ext uri="{9D8B030D-6E8A-4147-A177-3AD203B41FA5}">
                      <a16:colId xmlns:a16="http://schemas.microsoft.com/office/drawing/2014/main" val="2562966132"/>
                    </a:ext>
                  </a:extLst>
                </a:gridCol>
                <a:gridCol w="1776479">
                  <a:extLst>
                    <a:ext uri="{9D8B030D-6E8A-4147-A177-3AD203B41FA5}">
                      <a16:colId xmlns:a16="http://schemas.microsoft.com/office/drawing/2014/main" val="3034719640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2474433390"/>
                    </a:ext>
                  </a:extLst>
                </a:gridCol>
              </a:tblGrid>
              <a:tr h="532224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Training Dataset</a:t>
                      </a: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Test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389574"/>
                  </a:ext>
                </a:extLst>
              </a:tr>
              <a:tr h="4657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Linear Model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10.50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11.79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49641"/>
                  </a:ext>
                </a:extLst>
              </a:tr>
              <a:tr h="4657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Random Forest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9.66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9.50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11215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54AF451B-2F5E-8742-8289-503E1834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03" y="1053576"/>
            <a:ext cx="4503936" cy="362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4B0992-637D-ED41-BF47-CB7294B894EE}"/>
              </a:ext>
            </a:extLst>
          </p:cNvPr>
          <p:cNvSpPr txBox="1"/>
          <p:nvPr/>
        </p:nvSpPr>
        <p:spPr>
          <a:xfrm>
            <a:off x="766233" y="1371600"/>
            <a:ext cx="5215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Comparison was done by fitting the data using Linear </a:t>
            </a:r>
            <a:r>
              <a:rPr lang="en-US" sz="2000" dirty="0"/>
              <a:t>Model and Random </a:t>
            </a:r>
            <a:r>
              <a:rPr lang="en-US" sz="2000" dirty="0" smtClean="0"/>
              <a:t>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 Forest had lower cross-validation mean absolute error by almost $</a:t>
            </a:r>
            <a:r>
              <a:rPr lang="en-US" sz="2000" dirty="0" smtClean="0"/>
              <a:t>1 in the training dataset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on the test dataset was </a:t>
            </a:r>
            <a:r>
              <a:rPr lang="en-US" sz="2000" dirty="0" smtClean="0"/>
              <a:t>consistent with results from training dataset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668CF-4A71-944C-9DBB-7495DFB48B2F}"/>
              </a:ext>
            </a:extLst>
          </p:cNvPr>
          <p:cNvSpPr txBox="1"/>
          <p:nvPr/>
        </p:nvSpPr>
        <p:spPr>
          <a:xfrm>
            <a:off x="312737" y="6261784"/>
            <a:ext cx="44196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**Values in table are mean absolute errors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775C6-A6B8-C841-9B2A-F1734E97A11E}"/>
              </a:ext>
            </a:extLst>
          </p:cNvPr>
          <p:cNvSpPr txBox="1"/>
          <p:nvPr/>
        </p:nvSpPr>
        <p:spPr>
          <a:xfrm>
            <a:off x="6587069" y="4678695"/>
            <a:ext cx="5211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Dominant top four features are:</a:t>
            </a:r>
          </a:p>
          <a:p>
            <a:pPr marL="457200" indent="-457200">
              <a:buAutoNum type="arabicParenR"/>
            </a:pPr>
            <a:r>
              <a:rPr lang="en-US" sz="2000" dirty="0"/>
              <a:t>The number of fast four person chairs</a:t>
            </a:r>
          </a:p>
          <a:p>
            <a:pPr marL="457200" indent="-457200">
              <a:buAutoNum type="arabicParenR"/>
            </a:pPr>
            <a:r>
              <a:rPr lang="en-US" sz="2000" dirty="0"/>
              <a:t>Runs</a:t>
            </a:r>
          </a:p>
          <a:p>
            <a:pPr marL="457200" indent="-457200">
              <a:buAutoNum type="arabicParenR"/>
            </a:pPr>
            <a:r>
              <a:rPr lang="en-US" sz="2000" dirty="0"/>
              <a:t>Total area covered by snow making machines</a:t>
            </a:r>
          </a:p>
          <a:p>
            <a:pPr marL="457200" indent="-457200">
              <a:buAutoNum type="arabicParenR"/>
            </a:pPr>
            <a:r>
              <a:rPr lang="en-US" sz="2000" dirty="0"/>
              <a:t>Vertical change in elevation from summit to base</a:t>
            </a:r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23187C-8B07-EB4B-89C8-130262DEA8C7}"/>
              </a:ext>
            </a:extLst>
          </p:cNvPr>
          <p:cNvSpPr/>
          <p:nvPr/>
        </p:nvSpPr>
        <p:spPr>
          <a:xfrm>
            <a:off x="1" y="5588000"/>
            <a:ext cx="6254496" cy="67378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97057B-D7C7-8E46-A046-141A9236C1B1}"/>
              </a:ext>
            </a:extLst>
          </p:cNvPr>
          <p:cNvSpPr/>
          <p:nvPr/>
        </p:nvSpPr>
        <p:spPr>
          <a:xfrm>
            <a:off x="7023079" y="1210876"/>
            <a:ext cx="783189" cy="267456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0BAE73D-0533-4E47-82FE-F1B131461E75}"/>
              </a:ext>
            </a:extLst>
          </p:cNvPr>
          <p:cNvSpPr txBox="1">
            <a:spLocks/>
          </p:cNvSpPr>
          <p:nvPr/>
        </p:nvSpPr>
        <p:spPr>
          <a:xfrm>
            <a:off x="6913034" y="278192"/>
            <a:ext cx="4244194" cy="775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Random </a:t>
            </a:r>
            <a:r>
              <a:rPr lang="en-US" dirty="0" smtClean="0"/>
              <a:t>Forest </a:t>
            </a:r>
            <a:r>
              <a:rPr lang="en-US" dirty="0" smtClean="0"/>
              <a:t>Dominant </a:t>
            </a:r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28339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97217"/>
              </p:ext>
            </p:extLst>
          </p:nvPr>
        </p:nvGraphicFramePr>
        <p:xfrm>
          <a:off x="440267" y="921852"/>
          <a:ext cx="6756400" cy="554624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srgbClr val="0070C0"/>
                  </a:innerShdw>
                </a:effectLst>
                <a:tableStyleId>{5C22544A-7EE6-4342-B048-85BDC9FD1C3A}</a:tableStyleId>
              </a:tblPr>
              <a:tblGrid>
                <a:gridCol w="3196762">
                  <a:extLst>
                    <a:ext uri="{9D8B030D-6E8A-4147-A177-3AD203B41FA5}">
                      <a16:colId xmlns:a16="http://schemas.microsoft.com/office/drawing/2014/main" val="1114669549"/>
                    </a:ext>
                  </a:extLst>
                </a:gridCol>
                <a:gridCol w="1814378">
                  <a:extLst>
                    <a:ext uri="{9D8B030D-6E8A-4147-A177-3AD203B41FA5}">
                      <a16:colId xmlns:a16="http://schemas.microsoft.com/office/drawing/2014/main" val="446781820"/>
                    </a:ext>
                  </a:extLst>
                </a:gridCol>
                <a:gridCol w="1745260">
                  <a:extLst>
                    <a:ext uri="{9D8B030D-6E8A-4147-A177-3AD203B41FA5}">
                      <a16:colId xmlns:a16="http://schemas.microsoft.com/office/drawing/2014/main" val="2083311328"/>
                    </a:ext>
                  </a:extLst>
                </a:gridCol>
              </a:tblGrid>
              <a:tr h="791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Scenario</a:t>
                      </a:r>
                    </a:p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7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Change in Ticket Prices ($)</a:t>
                      </a: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7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Revenue ($)</a:t>
                      </a: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7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26924301"/>
                  </a:ext>
                </a:extLst>
              </a:tr>
              <a:tr h="872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Close up to 10 of the least used runs</a:t>
                      </a: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(-1.71, 0)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(-2,992,753, 0)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4885"/>
                  </a:ext>
                </a:extLst>
              </a:tr>
              <a:tr h="8721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Add a run, increase vertical drop by 150 feet, and install an additional chair lift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1.99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3,474,638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83832"/>
                  </a:ext>
                </a:extLst>
              </a:tr>
              <a:tr h="1395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Add a run, increase vertical drop by 150 feet, install an additional chair lift and adding 2 acres of snow making</a:t>
                      </a: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1.99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3,474,638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6927"/>
                  </a:ext>
                </a:extLst>
              </a:tr>
              <a:tr h="1395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Increase the longest run by .2 miles </a:t>
                      </a:r>
                      <a:r>
                        <a:rPr lang="en-US" sz="18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guaranteeing  snow coverage by adding 4 acres of snow making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86740"/>
                  </a:ext>
                </a:extLst>
              </a:tr>
            </a:tbl>
          </a:graphicData>
        </a:graphic>
      </p:graphicFrame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8863238B-2A1E-6C40-ACB8-8FFD61516C04}"/>
              </a:ext>
            </a:extLst>
          </p:cNvPr>
          <p:cNvSpPr/>
          <p:nvPr/>
        </p:nvSpPr>
        <p:spPr>
          <a:xfrm>
            <a:off x="372533" y="1648983"/>
            <a:ext cx="7112000" cy="869266"/>
          </a:xfrm>
          <a:prstGeom prst="round2Diag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86428-B841-A542-87B6-248F79247AFD}"/>
              </a:ext>
            </a:extLst>
          </p:cNvPr>
          <p:cNvSpPr txBox="1"/>
          <p:nvPr/>
        </p:nvSpPr>
        <p:spPr>
          <a:xfrm>
            <a:off x="834561" y="209451"/>
            <a:ext cx="778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Modelling Scenarios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729993-BDA2-214B-914A-2DDDBD5F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33" y="1992468"/>
            <a:ext cx="4470400" cy="364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45D94B-E451-3C41-A3D3-C9D0389D1F86}"/>
              </a:ext>
            </a:extLst>
          </p:cNvPr>
          <p:cNvSpPr/>
          <p:nvPr/>
        </p:nvSpPr>
        <p:spPr>
          <a:xfrm>
            <a:off x="7586133" y="1727201"/>
            <a:ext cx="4572000" cy="45212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59449C91-7143-3B47-8618-46B88CABA0BC}"/>
              </a:ext>
            </a:extLst>
          </p:cNvPr>
          <p:cNvSpPr/>
          <p:nvPr/>
        </p:nvSpPr>
        <p:spPr>
          <a:xfrm>
            <a:off x="7196667" y="938939"/>
            <a:ext cx="1270000" cy="1134533"/>
          </a:xfrm>
          <a:prstGeom prst="curvedDownArrow">
            <a:avLst>
              <a:gd name="adj1" fmla="val 30356"/>
              <a:gd name="adj2" fmla="val 55970"/>
              <a:gd name="adj3" fmla="val 23431"/>
            </a:avLst>
          </a:prstGeom>
          <a:solidFill>
            <a:srgbClr val="002060">
              <a:alpha val="9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DA937-C0C8-0742-ADF8-DB8DFDE3FF73}"/>
              </a:ext>
            </a:extLst>
          </p:cNvPr>
          <p:cNvSpPr txBox="1"/>
          <p:nvPr/>
        </p:nvSpPr>
        <p:spPr>
          <a:xfrm>
            <a:off x="372533" y="6488388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**Calculations for revenue was based on 350,000 </a:t>
            </a:r>
            <a:r>
              <a:rPr lang="en-US" dirty="0" smtClean="0">
                <a:solidFill>
                  <a:srgbClr val="002060"/>
                </a:solidFill>
              </a:rPr>
              <a:t>visitors and for 5 days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7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83DA8A-5170-D844-BCBE-C4D517CF9AD1}"/>
              </a:ext>
            </a:extLst>
          </p:cNvPr>
          <p:cNvSpPr/>
          <p:nvPr/>
        </p:nvSpPr>
        <p:spPr>
          <a:xfrm>
            <a:off x="582612" y="152400"/>
            <a:ext cx="5513388" cy="6705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CD0ED5-FA82-D843-863F-62F213C3BDE6}"/>
              </a:ext>
            </a:extLst>
          </p:cNvPr>
          <p:cNvSpPr/>
          <p:nvPr/>
        </p:nvSpPr>
        <p:spPr>
          <a:xfrm>
            <a:off x="6223002" y="186266"/>
            <a:ext cx="5714998" cy="6705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97EE7-7263-6447-B4C3-380A70A0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584"/>
            <a:ext cx="4683654" cy="107216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A4B8-0166-0048-BC2F-985AF4907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2" y="1286934"/>
            <a:ext cx="5369455" cy="5418666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Big Mountain is currently charging too low for its ticket prices</a:t>
            </a:r>
          </a:p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Random Forest </a:t>
            </a:r>
            <a:r>
              <a:rPr lang="en-US" dirty="0" smtClean="0">
                <a:solidFill>
                  <a:srgbClr val="002060"/>
                </a:solidFill>
              </a:rPr>
              <a:t>showed better performance with </a:t>
            </a:r>
            <a:r>
              <a:rPr lang="en-US" dirty="0">
                <a:solidFill>
                  <a:srgbClr val="002060"/>
                </a:solidFill>
              </a:rPr>
              <a:t>the data</a:t>
            </a:r>
          </a:p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Random Forest </a:t>
            </a:r>
            <a:r>
              <a:rPr lang="en-US" dirty="0" smtClean="0">
                <a:solidFill>
                  <a:srgbClr val="002060"/>
                </a:solidFill>
              </a:rPr>
              <a:t>showed </a:t>
            </a:r>
            <a:r>
              <a:rPr lang="en-US" dirty="0">
                <a:solidFill>
                  <a:srgbClr val="002060"/>
                </a:solidFill>
              </a:rPr>
              <a:t>that Big mountain should be charging 16.3% higher for ticket price</a:t>
            </a:r>
          </a:p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Potential scenarios for cost cutting or </a:t>
            </a:r>
            <a:r>
              <a:rPr lang="en-US" dirty="0" smtClean="0">
                <a:solidFill>
                  <a:srgbClr val="002060"/>
                </a:solidFill>
              </a:rPr>
              <a:t>increasing revenue</a:t>
            </a:r>
            <a:r>
              <a:rPr lang="en-US" dirty="0">
                <a:solidFill>
                  <a:srgbClr val="002060"/>
                </a:solidFill>
              </a:rPr>
              <a:t>:  (1) closing runs and (2) adding a run, increasing vertical drop by 150 feet, and installing an additional chair </a:t>
            </a:r>
            <a:r>
              <a:rPr lang="en-US" dirty="0" smtClean="0">
                <a:solidFill>
                  <a:srgbClr val="002060"/>
                </a:solidFill>
              </a:rPr>
              <a:t>lift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/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2979BA-3ED3-0648-8892-AE235C4B3D6D}"/>
              </a:ext>
            </a:extLst>
          </p:cNvPr>
          <p:cNvSpPr txBox="1">
            <a:spLocks/>
          </p:cNvSpPr>
          <p:nvPr/>
        </p:nvSpPr>
        <p:spPr>
          <a:xfrm>
            <a:off x="6925734" y="347584"/>
            <a:ext cx="4683654" cy="107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Further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206BF3-9555-A640-8A84-140A4D7E0857}"/>
              </a:ext>
            </a:extLst>
          </p:cNvPr>
          <p:cNvSpPr txBox="1">
            <a:spLocks/>
          </p:cNvSpPr>
          <p:nvPr/>
        </p:nvSpPr>
        <p:spPr>
          <a:xfrm>
            <a:off x="6383868" y="1413485"/>
            <a:ext cx="5369455" cy="509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Acquire the costs associated with adding </a:t>
            </a:r>
            <a:r>
              <a:rPr lang="en-US" dirty="0" smtClean="0">
                <a:solidFill>
                  <a:srgbClr val="002060"/>
                </a:solidFill>
              </a:rPr>
              <a:t>facilities</a:t>
            </a:r>
          </a:p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Acquire number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dirty="0" smtClean="0">
                <a:solidFill>
                  <a:srgbClr val="002060"/>
                </a:solidFill>
              </a:rPr>
              <a:t>visitors per year </a:t>
            </a:r>
            <a:r>
              <a:rPr lang="en-US" dirty="0" smtClean="0">
                <a:solidFill>
                  <a:srgbClr val="002060"/>
                </a:solidFill>
              </a:rPr>
              <a:t>and the number of days they visit. 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/>
            <a:r>
              <a:rPr lang="en-US" dirty="0" smtClean="0">
                <a:solidFill>
                  <a:srgbClr val="002060"/>
                </a:solidFill>
              </a:rPr>
              <a:t>Analyze weekend </a:t>
            </a:r>
            <a:r>
              <a:rPr lang="en-US" dirty="0" smtClean="0">
                <a:solidFill>
                  <a:srgbClr val="002060"/>
                </a:solidFill>
              </a:rPr>
              <a:t>ticket </a:t>
            </a:r>
            <a:r>
              <a:rPr lang="en-US" dirty="0" smtClean="0">
                <a:solidFill>
                  <a:srgbClr val="002060"/>
                </a:solidFill>
              </a:rPr>
              <a:t>price together with weekday ticket prices for a more comprehensive analysis</a:t>
            </a:r>
          </a:p>
          <a:p>
            <a:pPr marL="285750" indent="-285750"/>
            <a:r>
              <a:rPr lang="en-US" dirty="0" smtClean="0">
                <a:solidFill>
                  <a:srgbClr val="002060"/>
                </a:solidFill>
              </a:rPr>
              <a:t>Different </a:t>
            </a:r>
            <a:r>
              <a:rPr lang="en-US" dirty="0">
                <a:solidFill>
                  <a:srgbClr val="002060"/>
                </a:solidFill>
              </a:rPr>
              <a:t>modelling scenarios and pricing outcomes will be built in an interactive dashboard in the future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/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/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4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{57571F99-CD5C-BF4A-BC57-30F720704C89}tf10001122</Template>
  <TotalTime>1173</TotalTime>
  <Words>559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PowerPoint Presentation</vt:lpstr>
      <vt:lpstr>Problem STATEMENT - CONTEXT</vt:lpstr>
      <vt:lpstr>Problem Statement</vt:lpstr>
      <vt:lpstr>Key findings</vt:lpstr>
      <vt:lpstr>Modeling results &amp; Analysis</vt:lpstr>
      <vt:lpstr>Exploratory Analysis</vt:lpstr>
      <vt:lpstr>Model Selection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M</dc:creator>
  <cp:lastModifiedBy>Kanchanah Kannathass</cp:lastModifiedBy>
  <cp:revision>56</cp:revision>
  <dcterms:created xsi:type="dcterms:W3CDTF">2021-06-22T22:46:57Z</dcterms:created>
  <dcterms:modified xsi:type="dcterms:W3CDTF">2021-06-23T23:32:11Z</dcterms:modified>
</cp:coreProperties>
</file>