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3" r:id="rId7"/>
    <p:sldId id="264" r:id="rId8"/>
    <p:sldId id="261" r:id="rId9"/>
    <p:sldId id="260" r:id="rId10"/>
    <p:sldId id="265" r:id="rId11"/>
    <p:sldId id="267" r:id="rId12"/>
    <p:sldId id="270" r:id="rId13"/>
    <p:sldId id="271" r:id="rId14"/>
    <p:sldId id="272"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nchanah Kannathass" initials="KK" lastIdx="2" clrIdx="0">
    <p:extLst>
      <p:ext uri="{19B8F6BF-5375-455C-9EA6-DF929625EA0E}">
        <p15:presenceInfo xmlns:p15="http://schemas.microsoft.com/office/powerpoint/2012/main" userId="S-1-5-21-3981718292-3147017437-2455724297-2390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1" autoAdjust="0"/>
    <p:restoredTop sz="94660"/>
  </p:normalViewPr>
  <p:slideViewPr>
    <p:cSldViewPr snapToGrid="0">
      <p:cViewPr varScale="1">
        <p:scale>
          <a:sx n="60" d="100"/>
          <a:sy n="60" d="100"/>
        </p:scale>
        <p:origin x="67" y="6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915D-FB4D-4DF4-848E-EA2B09582A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EC6947-8514-41D8-8D9E-EB7C962EF8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EDC27F-C39E-4AD6-827F-DBA8B3E9CE92}"/>
              </a:ext>
            </a:extLst>
          </p:cNvPr>
          <p:cNvSpPr>
            <a:spLocks noGrp="1"/>
          </p:cNvSpPr>
          <p:nvPr>
            <p:ph type="dt" sz="half" idx="10"/>
          </p:nvPr>
        </p:nvSpPr>
        <p:spPr/>
        <p:txBody>
          <a:bodyPr/>
          <a:lstStyle/>
          <a:p>
            <a:fld id="{F2EEA3BB-1943-40A0-B165-426970B04E20}" type="datetimeFigureOut">
              <a:rPr lang="en-US" smtClean="0"/>
              <a:t>12/21/2021</a:t>
            </a:fld>
            <a:endParaRPr lang="en-US"/>
          </a:p>
        </p:txBody>
      </p:sp>
      <p:sp>
        <p:nvSpPr>
          <p:cNvPr id="5" name="Footer Placeholder 4">
            <a:extLst>
              <a:ext uri="{FF2B5EF4-FFF2-40B4-BE49-F238E27FC236}">
                <a16:creationId xmlns:a16="http://schemas.microsoft.com/office/drawing/2014/main" id="{7304C863-7622-43E6-8B89-34E9455B13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151B61-84D6-4B82-8A8D-56EE1781C2A6}"/>
              </a:ext>
            </a:extLst>
          </p:cNvPr>
          <p:cNvSpPr>
            <a:spLocks noGrp="1"/>
          </p:cNvSpPr>
          <p:nvPr>
            <p:ph type="sldNum" sz="quarter" idx="12"/>
          </p:nvPr>
        </p:nvSpPr>
        <p:spPr/>
        <p:txBody>
          <a:bodyPr/>
          <a:lstStyle/>
          <a:p>
            <a:fld id="{1A255927-41DC-4CF3-8323-277DC3996AC7}" type="slidenum">
              <a:rPr lang="en-US" smtClean="0"/>
              <a:t>‹#›</a:t>
            </a:fld>
            <a:endParaRPr lang="en-US"/>
          </a:p>
        </p:txBody>
      </p:sp>
    </p:spTree>
    <p:extLst>
      <p:ext uri="{BB962C8B-B14F-4D97-AF65-F5344CB8AC3E}">
        <p14:creationId xmlns:p14="http://schemas.microsoft.com/office/powerpoint/2010/main" val="304333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F8CEB-0585-478F-99D3-2ED02B09C3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936199-64D6-424D-B3F9-5F1B293CD3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008574-9946-4B73-AF30-424EA83DC15D}"/>
              </a:ext>
            </a:extLst>
          </p:cNvPr>
          <p:cNvSpPr>
            <a:spLocks noGrp="1"/>
          </p:cNvSpPr>
          <p:nvPr>
            <p:ph type="dt" sz="half" idx="10"/>
          </p:nvPr>
        </p:nvSpPr>
        <p:spPr/>
        <p:txBody>
          <a:bodyPr/>
          <a:lstStyle/>
          <a:p>
            <a:fld id="{F2EEA3BB-1943-40A0-B165-426970B04E20}" type="datetimeFigureOut">
              <a:rPr lang="en-US" smtClean="0"/>
              <a:t>12/21/2021</a:t>
            </a:fld>
            <a:endParaRPr lang="en-US"/>
          </a:p>
        </p:txBody>
      </p:sp>
      <p:sp>
        <p:nvSpPr>
          <p:cNvPr id="5" name="Footer Placeholder 4">
            <a:extLst>
              <a:ext uri="{FF2B5EF4-FFF2-40B4-BE49-F238E27FC236}">
                <a16:creationId xmlns:a16="http://schemas.microsoft.com/office/drawing/2014/main" id="{30D5C180-B9DF-4E30-81C9-481BDE5BF6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786E05-5F6F-4387-9F96-D3F51287F3FC}"/>
              </a:ext>
            </a:extLst>
          </p:cNvPr>
          <p:cNvSpPr>
            <a:spLocks noGrp="1"/>
          </p:cNvSpPr>
          <p:nvPr>
            <p:ph type="sldNum" sz="quarter" idx="12"/>
          </p:nvPr>
        </p:nvSpPr>
        <p:spPr/>
        <p:txBody>
          <a:bodyPr/>
          <a:lstStyle/>
          <a:p>
            <a:fld id="{1A255927-41DC-4CF3-8323-277DC3996AC7}" type="slidenum">
              <a:rPr lang="en-US" smtClean="0"/>
              <a:t>‹#›</a:t>
            </a:fld>
            <a:endParaRPr lang="en-US"/>
          </a:p>
        </p:txBody>
      </p:sp>
    </p:spTree>
    <p:extLst>
      <p:ext uri="{BB962C8B-B14F-4D97-AF65-F5344CB8AC3E}">
        <p14:creationId xmlns:p14="http://schemas.microsoft.com/office/powerpoint/2010/main" val="2629933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62E5C3-4FD2-4E6D-AD9D-947A430856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E91448-B0FD-4478-9AF5-0B1C8E6BBEB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E4FE59-F783-4A0A-95DB-F31A13E46081}"/>
              </a:ext>
            </a:extLst>
          </p:cNvPr>
          <p:cNvSpPr>
            <a:spLocks noGrp="1"/>
          </p:cNvSpPr>
          <p:nvPr>
            <p:ph type="dt" sz="half" idx="10"/>
          </p:nvPr>
        </p:nvSpPr>
        <p:spPr/>
        <p:txBody>
          <a:bodyPr/>
          <a:lstStyle/>
          <a:p>
            <a:fld id="{F2EEA3BB-1943-40A0-B165-426970B04E20}" type="datetimeFigureOut">
              <a:rPr lang="en-US" smtClean="0"/>
              <a:t>12/21/2021</a:t>
            </a:fld>
            <a:endParaRPr lang="en-US"/>
          </a:p>
        </p:txBody>
      </p:sp>
      <p:sp>
        <p:nvSpPr>
          <p:cNvPr id="5" name="Footer Placeholder 4">
            <a:extLst>
              <a:ext uri="{FF2B5EF4-FFF2-40B4-BE49-F238E27FC236}">
                <a16:creationId xmlns:a16="http://schemas.microsoft.com/office/drawing/2014/main" id="{A0DFA8B6-696E-48D4-8E34-B2AFDB9A5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DDD481-F3CF-4763-A83A-C1F9459A32C5}"/>
              </a:ext>
            </a:extLst>
          </p:cNvPr>
          <p:cNvSpPr>
            <a:spLocks noGrp="1"/>
          </p:cNvSpPr>
          <p:nvPr>
            <p:ph type="sldNum" sz="quarter" idx="12"/>
          </p:nvPr>
        </p:nvSpPr>
        <p:spPr/>
        <p:txBody>
          <a:bodyPr/>
          <a:lstStyle/>
          <a:p>
            <a:fld id="{1A255927-41DC-4CF3-8323-277DC3996AC7}" type="slidenum">
              <a:rPr lang="en-US" smtClean="0"/>
              <a:t>‹#›</a:t>
            </a:fld>
            <a:endParaRPr lang="en-US"/>
          </a:p>
        </p:txBody>
      </p:sp>
    </p:spTree>
    <p:extLst>
      <p:ext uri="{BB962C8B-B14F-4D97-AF65-F5344CB8AC3E}">
        <p14:creationId xmlns:p14="http://schemas.microsoft.com/office/powerpoint/2010/main" val="175528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38520-DF41-4D78-B499-9CABC070AF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E7556B-38F1-4CDF-ADDE-3602CB05562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BE0018-E3A1-4434-A7CB-45948EB18BDA}"/>
              </a:ext>
            </a:extLst>
          </p:cNvPr>
          <p:cNvSpPr>
            <a:spLocks noGrp="1"/>
          </p:cNvSpPr>
          <p:nvPr>
            <p:ph type="dt" sz="half" idx="10"/>
          </p:nvPr>
        </p:nvSpPr>
        <p:spPr/>
        <p:txBody>
          <a:bodyPr/>
          <a:lstStyle/>
          <a:p>
            <a:fld id="{F2EEA3BB-1943-40A0-B165-426970B04E20}" type="datetimeFigureOut">
              <a:rPr lang="en-US" smtClean="0"/>
              <a:t>12/21/2021</a:t>
            </a:fld>
            <a:endParaRPr lang="en-US"/>
          </a:p>
        </p:txBody>
      </p:sp>
      <p:sp>
        <p:nvSpPr>
          <p:cNvPr id="5" name="Footer Placeholder 4">
            <a:extLst>
              <a:ext uri="{FF2B5EF4-FFF2-40B4-BE49-F238E27FC236}">
                <a16:creationId xmlns:a16="http://schemas.microsoft.com/office/drawing/2014/main" id="{87A23C35-0523-402C-B3F3-F6E813537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15FE22-5E62-4ACF-83C2-4A0A70546BBF}"/>
              </a:ext>
            </a:extLst>
          </p:cNvPr>
          <p:cNvSpPr>
            <a:spLocks noGrp="1"/>
          </p:cNvSpPr>
          <p:nvPr>
            <p:ph type="sldNum" sz="quarter" idx="12"/>
          </p:nvPr>
        </p:nvSpPr>
        <p:spPr/>
        <p:txBody>
          <a:bodyPr/>
          <a:lstStyle/>
          <a:p>
            <a:fld id="{1A255927-41DC-4CF3-8323-277DC3996AC7}" type="slidenum">
              <a:rPr lang="en-US" smtClean="0"/>
              <a:t>‹#›</a:t>
            </a:fld>
            <a:endParaRPr lang="en-US"/>
          </a:p>
        </p:txBody>
      </p:sp>
    </p:spTree>
    <p:extLst>
      <p:ext uri="{BB962C8B-B14F-4D97-AF65-F5344CB8AC3E}">
        <p14:creationId xmlns:p14="http://schemas.microsoft.com/office/powerpoint/2010/main" val="852502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E7A9-B9F6-4E55-98C4-F14F0B2E1B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228E2C-56F7-43DE-9322-2384BC60F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1745126-347E-47D1-A4D9-883E16B251EC}"/>
              </a:ext>
            </a:extLst>
          </p:cNvPr>
          <p:cNvSpPr>
            <a:spLocks noGrp="1"/>
          </p:cNvSpPr>
          <p:nvPr>
            <p:ph type="dt" sz="half" idx="10"/>
          </p:nvPr>
        </p:nvSpPr>
        <p:spPr/>
        <p:txBody>
          <a:bodyPr/>
          <a:lstStyle/>
          <a:p>
            <a:fld id="{F2EEA3BB-1943-40A0-B165-426970B04E20}" type="datetimeFigureOut">
              <a:rPr lang="en-US" smtClean="0"/>
              <a:t>12/21/2021</a:t>
            </a:fld>
            <a:endParaRPr lang="en-US"/>
          </a:p>
        </p:txBody>
      </p:sp>
      <p:sp>
        <p:nvSpPr>
          <p:cNvPr id="5" name="Footer Placeholder 4">
            <a:extLst>
              <a:ext uri="{FF2B5EF4-FFF2-40B4-BE49-F238E27FC236}">
                <a16:creationId xmlns:a16="http://schemas.microsoft.com/office/drawing/2014/main" id="{F262D1FD-29EC-450A-8599-051AE2B5C3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C3CEC-2D20-4AD4-8A4F-F52128708DC8}"/>
              </a:ext>
            </a:extLst>
          </p:cNvPr>
          <p:cNvSpPr>
            <a:spLocks noGrp="1"/>
          </p:cNvSpPr>
          <p:nvPr>
            <p:ph type="sldNum" sz="quarter" idx="12"/>
          </p:nvPr>
        </p:nvSpPr>
        <p:spPr/>
        <p:txBody>
          <a:bodyPr/>
          <a:lstStyle/>
          <a:p>
            <a:fld id="{1A255927-41DC-4CF3-8323-277DC3996AC7}" type="slidenum">
              <a:rPr lang="en-US" smtClean="0"/>
              <a:t>‹#›</a:t>
            </a:fld>
            <a:endParaRPr lang="en-US"/>
          </a:p>
        </p:txBody>
      </p:sp>
    </p:spTree>
    <p:extLst>
      <p:ext uri="{BB962C8B-B14F-4D97-AF65-F5344CB8AC3E}">
        <p14:creationId xmlns:p14="http://schemas.microsoft.com/office/powerpoint/2010/main" val="2886648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622C7-EAE3-44E3-98AE-0FABF302F2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AE8611-92BA-47C9-B5B2-3A52A5E486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0D0E74-76D7-4C41-AE2E-12803D9F19C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17A065-4A81-402F-988F-6336F2A7F91D}"/>
              </a:ext>
            </a:extLst>
          </p:cNvPr>
          <p:cNvSpPr>
            <a:spLocks noGrp="1"/>
          </p:cNvSpPr>
          <p:nvPr>
            <p:ph type="dt" sz="half" idx="10"/>
          </p:nvPr>
        </p:nvSpPr>
        <p:spPr/>
        <p:txBody>
          <a:bodyPr/>
          <a:lstStyle/>
          <a:p>
            <a:fld id="{F2EEA3BB-1943-40A0-B165-426970B04E20}" type="datetimeFigureOut">
              <a:rPr lang="en-US" smtClean="0"/>
              <a:t>12/21/2021</a:t>
            </a:fld>
            <a:endParaRPr lang="en-US"/>
          </a:p>
        </p:txBody>
      </p:sp>
      <p:sp>
        <p:nvSpPr>
          <p:cNvPr id="6" name="Footer Placeholder 5">
            <a:extLst>
              <a:ext uri="{FF2B5EF4-FFF2-40B4-BE49-F238E27FC236}">
                <a16:creationId xmlns:a16="http://schemas.microsoft.com/office/drawing/2014/main" id="{2930C315-986B-4644-875A-8DAE5A22E4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EC1A45-CEF0-46F4-A97F-C0647DEB788C}"/>
              </a:ext>
            </a:extLst>
          </p:cNvPr>
          <p:cNvSpPr>
            <a:spLocks noGrp="1"/>
          </p:cNvSpPr>
          <p:nvPr>
            <p:ph type="sldNum" sz="quarter" idx="12"/>
          </p:nvPr>
        </p:nvSpPr>
        <p:spPr/>
        <p:txBody>
          <a:bodyPr/>
          <a:lstStyle/>
          <a:p>
            <a:fld id="{1A255927-41DC-4CF3-8323-277DC3996AC7}" type="slidenum">
              <a:rPr lang="en-US" smtClean="0"/>
              <a:t>‹#›</a:t>
            </a:fld>
            <a:endParaRPr lang="en-US"/>
          </a:p>
        </p:txBody>
      </p:sp>
    </p:spTree>
    <p:extLst>
      <p:ext uri="{BB962C8B-B14F-4D97-AF65-F5344CB8AC3E}">
        <p14:creationId xmlns:p14="http://schemas.microsoft.com/office/powerpoint/2010/main" val="877554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3D60-AF09-4ACD-ACB6-EA54FEBC57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9E84A2-8DFB-45EA-B202-54583D13C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9285B2-3B41-4ADE-B9B5-B2FBEEF1740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6B5ABF-1DB6-4605-8F44-307921403E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30A683A-9CA1-4588-A862-1E7C80F08BD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FD4840-3864-4736-92A4-19DE4B4F6CB7}"/>
              </a:ext>
            </a:extLst>
          </p:cNvPr>
          <p:cNvSpPr>
            <a:spLocks noGrp="1"/>
          </p:cNvSpPr>
          <p:nvPr>
            <p:ph type="dt" sz="half" idx="10"/>
          </p:nvPr>
        </p:nvSpPr>
        <p:spPr/>
        <p:txBody>
          <a:bodyPr/>
          <a:lstStyle/>
          <a:p>
            <a:fld id="{F2EEA3BB-1943-40A0-B165-426970B04E20}" type="datetimeFigureOut">
              <a:rPr lang="en-US" smtClean="0"/>
              <a:t>12/21/2021</a:t>
            </a:fld>
            <a:endParaRPr lang="en-US"/>
          </a:p>
        </p:txBody>
      </p:sp>
      <p:sp>
        <p:nvSpPr>
          <p:cNvPr id="8" name="Footer Placeholder 7">
            <a:extLst>
              <a:ext uri="{FF2B5EF4-FFF2-40B4-BE49-F238E27FC236}">
                <a16:creationId xmlns:a16="http://schemas.microsoft.com/office/drawing/2014/main" id="{BDDE912E-DF68-45BB-B817-111A62DAF6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F9AC13-9103-4F5E-8E3B-A6D205955185}"/>
              </a:ext>
            </a:extLst>
          </p:cNvPr>
          <p:cNvSpPr>
            <a:spLocks noGrp="1"/>
          </p:cNvSpPr>
          <p:nvPr>
            <p:ph type="sldNum" sz="quarter" idx="12"/>
          </p:nvPr>
        </p:nvSpPr>
        <p:spPr/>
        <p:txBody>
          <a:bodyPr/>
          <a:lstStyle/>
          <a:p>
            <a:fld id="{1A255927-41DC-4CF3-8323-277DC3996AC7}" type="slidenum">
              <a:rPr lang="en-US" smtClean="0"/>
              <a:t>‹#›</a:t>
            </a:fld>
            <a:endParaRPr lang="en-US"/>
          </a:p>
        </p:txBody>
      </p:sp>
    </p:spTree>
    <p:extLst>
      <p:ext uri="{BB962C8B-B14F-4D97-AF65-F5344CB8AC3E}">
        <p14:creationId xmlns:p14="http://schemas.microsoft.com/office/powerpoint/2010/main" val="1942634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DCFC4-ACC0-4BD8-AA39-008F05A317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136F5F-8EE0-4333-9E55-C6B991A9C933}"/>
              </a:ext>
            </a:extLst>
          </p:cNvPr>
          <p:cNvSpPr>
            <a:spLocks noGrp="1"/>
          </p:cNvSpPr>
          <p:nvPr>
            <p:ph type="dt" sz="half" idx="10"/>
          </p:nvPr>
        </p:nvSpPr>
        <p:spPr/>
        <p:txBody>
          <a:bodyPr/>
          <a:lstStyle/>
          <a:p>
            <a:fld id="{F2EEA3BB-1943-40A0-B165-426970B04E20}" type="datetimeFigureOut">
              <a:rPr lang="en-US" smtClean="0"/>
              <a:t>12/21/2021</a:t>
            </a:fld>
            <a:endParaRPr lang="en-US"/>
          </a:p>
        </p:txBody>
      </p:sp>
      <p:sp>
        <p:nvSpPr>
          <p:cNvPr id="4" name="Footer Placeholder 3">
            <a:extLst>
              <a:ext uri="{FF2B5EF4-FFF2-40B4-BE49-F238E27FC236}">
                <a16:creationId xmlns:a16="http://schemas.microsoft.com/office/drawing/2014/main" id="{D2E0EED1-6EBC-42FB-B955-24E04D7FAB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D6724C-7101-4807-BC7B-55ABEAE3EFCB}"/>
              </a:ext>
            </a:extLst>
          </p:cNvPr>
          <p:cNvSpPr>
            <a:spLocks noGrp="1"/>
          </p:cNvSpPr>
          <p:nvPr>
            <p:ph type="sldNum" sz="quarter" idx="12"/>
          </p:nvPr>
        </p:nvSpPr>
        <p:spPr/>
        <p:txBody>
          <a:bodyPr/>
          <a:lstStyle/>
          <a:p>
            <a:fld id="{1A255927-41DC-4CF3-8323-277DC3996AC7}" type="slidenum">
              <a:rPr lang="en-US" smtClean="0"/>
              <a:t>‹#›</a:t>
            </a:fld>
            <a:endParaRPr lang="en-US"/>
          </a:p>
        </p:txBody>
      </p:sp>
    </p:spTree>
    <p:extLst>
      <p:ext uri="{BB962C8B-B14F-4D97-AF65-F5344CB8AC3E}">
        <p14:creationId xmlns:p14="http://schemas.microsoft.com/office/powerpoint/2010/main" val="3272270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FB950D-E626-4B82-B2DC-58099F1F4883}"/>
              </a:ext>
            </a:extLst>
          </p:cNvPr>
          <p:cNvSpPr>
            <a:spLocks noGrp="1"/>
          </p:cNvSpPr>
          <p:nvPr>
            <p:ph type="dt" sz="half" idx="10"/>
          </p:nvPr>
        </p:nvSpPr>
        <p:spPr/>
        <p:txBody>
          <a:bodyPr/>
          <a:lstStyle/>
          <a:p>
            <a:fld id="{F2EEA3BB-1943-40A0-B165-426970B04E20}" type="datetimeFigureOut">
              <a:rPr lang="en-US" smtClean="0"/>
              <a:t>12/21/2021</a:t>
            </a:fld>
            <a:endParaRPr lang="en-US"/>
          </a:p>
        </p:txBody>
      </p:sp>
      <p:sp>
        <p:nvSpPr>
          <p:cNvPr id="3" name="Footer Placeholder 2">
            <a:extLst>
              <a:ext uri="{FF2B5EF4-FFF2-40B4-BE49-F238E27FC236}">
                <a16:creationId xmlns:a16="http://schemas.microsoft.com/office/drawing/2014/main" id="{5DB3FFF9-8322-409B-A3AE-898905FAD9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E0E1C6-395B-4023-9376-4970DFE832A5}"/>
              </a:ext>
            </a:extLst>
          </p:cNvPr>
          <p:cNvSpPr>
            <a:spLocks noGrp="1"/>
          </p:cNvSpPr>
          <p:nvPr>
            <p:ph type="sldNum" sz="quarter" idx="12"/>
          </p:nvPr>
        </p:nvSpPr>
        <p:spPr/>
        <p:txBody>
          <a:bodyPr/>
          <a:lstStyle/>
          <a:p>
            <a:fld id="{1A255927-41DC-4CF3-8323-277DC3996AC7}" type="slidenum">
              <a:rPr lang="en-US" smtClean="0"/>
              <a:t>‹#›</a:t>
            </a:fld>
            <a:endParaRPr lang="en-US"/>
          </a:p>
        </p:txBody>
      </p:sp>
    </p:spTree>
    <p:extLst>
      <p:ext uri="{BB962C8B-B14F-4D97-AF65-F5344CB8AC3E}">
        <p14:creationId xmlns:p14="http://schemas.microsoft.com/office/powerpoint/2010/main" val="76327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F97A6-8243-4BFD-9EA2-809320500A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249858-2CB8-42D3-86F1-E6D67A2054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4AA9B7-BD72-421B-8963-79D21B038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9C9AD8-6351-4797-85C4-78718C4BC9FE}"/>
              </a:ext>
            </a:extLst>
          </p:cNvPr>
          <p:cNvSpPr>
            <a:spLocks noGrp="1"/>
          </p:cNvSpPr>
          <p:nvPr>
            <p:ph type="dt" sz="half" idx="10"/>
          </p:nvPr>
        </p:nvSpPr>
        <p:spPr/>
        <p:txBody>
          <a:bodyPr/>
          <a:lstStyle/>
          <a:p>
            <a:fld id="{F2EEA3BB-1943-40A0-B165-426970B04E20}" type="datetimeFigureOut">
              <a:rPr lang="en-US" smtClean="0"/>
              <a:t>12/21/2021</a:t>
            </a:fld>
            <a:endParaRPr lang="en-US"/>
          </a:p>
        </p:txBody>
      </p:sp>
      <p:sp>
        <p:nvSpPr>
          <p:cNvPr id="6" name="Footer Placeholder 5">
            <a:extLst>
              <a:ext uri="{FF2B5EF4-FFF2-40B4-BE49-F238E27FC236}">
                <a16:creationId xmlns:a16="http://schemas.microsoft.com/office/drawing/2014/main" id="{F2EA8273-5B0D-48E8-8A03-BD5D957A28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343E83-FFFB-4465-9A03-2FE4A58ED65B}"/>
              </a:ext>
            </a:extLst>
          </p:cNvPr>
          <p:cNvSpPr>
            <a:spLocks noGrp="1"/>
          </p:cNvSpPr>
          <p:nvPr>
            <p:ph type="sldNum" sz="quarter" idx="12"/>
          </p:nvPr>
        </p:nvSpPr>
        <p:spPr/>
        <p:txBody>
          <a:bodyPr/>
          <a:lstStyle/>
          <a:p>
            <a:fld id="{1A255927-41DC-4CF3-8323-277DC3996AC7}" type="slidenum">
              <a:rPr lang="en-US" smtClean="0"/>
              <a:t>‹#›</a:t>
            </a:fld>
            <a:endParaRPr lang="en-US"/>
          </a:p>
        </p:txBody>
      </p:sp>
    </p:spTree>
    <p:extLst>
      <p:ext uri="{BB962C8B-B14F-4D97-AF65-F5344CB8AC3E}">
        <p14:creationId xmlns:p14="http://schemas.microsoft.com/office/powerpoint/2010/main" val="2671668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446B9-DE0D-44E3-AC68-4D943FEC8D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8EB461-F92B-4ABF-81D3-FE6FCD593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7023D2-2CEA-4298-9653-2817B78EDB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6026E3-2EDD-400B-96E8-75362C759387}"/>
              </a:ext>
            </a:extLst>
          </p:cNvPr>
          <p:cNvSpPr>
            <a:spLocks noGrp="1"/>
          </p:cNvSpPr>
          <p:nvPr>
            <p:ph type="dt" sz="half" idx="10"/>
          </p:nvPr>
        </p:nvSpPr>
        <p:spPr/>
        <p:txBody>
          <a:bodyPr/>
          <a:lstStyle/>
          <a:p>
            <a:fld id="{F2EEA3BB-1943-40A0-B165-426970B04E20}" type="datetimeFigureOut">
              <a:rPr lang="en-US" smtClean="0"/>
              <a:t>12/21/2021</a:t>
            </a:fld>
            <a:endParaRPr lang="en-US"/>
          </a:p>
        </p:txBody>
      </p:sp>
      <p:sp>
        <p:nvSpPr>
          <p:cNvPr id="6" name="Footer Placeholder 5">
            <a:extLst>
              <a:ext uri="{FF2B5EF4-FFF2-40B4-BE49-F238E27FC236}">
                <a16:creationId xmlns:a16="http://schemas.microsoft.com/office/drawing/2014/main" id="{0E719510-638B-47E8-B941-974F39711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807237-9BB1-41FB-99C5-BBCA1014EB20}"/>
              </a:ext>
            </a:extLst>
          </p:cNvPr>
          <p:cNvSpPr>
            <a:spLocks noGrp="1"/>
          </p:cNvSpPr>
          <p:nvPr>
            <p:ph type="sldNum" sz="quarter" idx="12"/>
          </p:nvPr>
        </p:nvSpPr>
        <p:spPr/>
        <p:txBody>
          <a:bodyPr/>
          <a:lstStyle/>
          <a:p>
            <a:fld id="{1A255927-41DC-4CF3-8323-277DC3996AC7}" type="slidenum">
              <a:rPr lang="en-US" smtClean="0"/>
              <a:t>‹#›</a:t>
            </a:fld>
            <a:endParaRPr lang="en-US"/>
          </a:p>
        </p:txBody>
      </p:sp>
    </p:spTree>
    <p:extLst>
      <p:ext uri="{BB962C8B-B14F-4D97-AF65-F5344CB8AC3E}">
        <p14:creationId xmlns:p14="http://schemas.microsoft.com/office/powerpoint/2010/main" val="2880895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4EA8C3-5769-4D53-8239-5EF528F761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7E740B-D44C-4479-8DC2-B38D5CDCE9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D5C4B2-B2A9-4FED-88B6-E1BAAEE1C4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EEA3BB-1943-40A0-B165-426970B04E20}" type="datetimeFigureOut">
              <a:rPr lang="en-US" smtClean="0"/>
              <a:t>12/21/2021</a:t>
            </a:fld>
            <a:endParaRPr lang="en-US"/>
          </a:p>
        </p:txBody>
      </p:sp>
      <p:sp>
        <p:nvSpPr>
          <p:cNvPr id="5" name="Footer Placeholder 4">
            <a:extLst>
              <a:ext uri="{FF2B5EF4-FFF2-40B4-BE49-F238E27FC236}">
                <a16:creationId xmlns:a16="http://schemas.microsoft.com/office/drawing/2014/main" id="{EA019132-D3E2-4D48-905B-3CCC39B36D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1728AA-8FB4-4DCF-9CA1-9FFB3EB24B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55927-41DC-4CF3-8323-277DC3996AC7}" type="slidenum">
              <a:rPr lang="en-US" smtClean="0"/>
              <a:t>‹#›</a:t>
            </a:fld>
            <a:endParaRPr lang="en-US"/>
          </a:p>
        </p:txBody>
      </p:sp>
    </p:spTree>
    <p:extLst>
      <p:ext uri="{BB962C8B-B14F-4D97-AF65-F5344CB8AC3E}">
        <p14:creationId xmlns:p14="http://schemas.microsoft.com/office/powerpoint/2010/main" val="542669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932AB-CB2A-4329-B3A0-160B55C02F47}"/>
              </a:ext>
            </a:extLst>
          </p:cNvPr>
          <p:cNvSpPr>
            <a:spLocks noGrp="1"/>
          </p:cNvSpPr>
          <p:nvPr>
            <p:ph type="ctrTitle"/>
          </p:nvPr>
        </p:nvSpPr>
        <p:spPr>
          <a:xfrm>
            <a:off x="1593850" y="2120901"/>
            <a:ext cx="9004300" cy="1516062"/>
          </a:xfrm>
        </p:spPr>
        <p:txBody>
          <a:bodyPr>
            <a:normAutofit/>
          </a:bodyPr>
          <a:lstStyle/>
          <a:p>
            <a:r>
              <a:rPr lang="en-US" b="1" dirty="0">
                <a:solidFill>
                  <a:schemeClr val="accent4">
                    <a:lumMod val="60000"/>
                    <a:lumOff val="40000"/>
                  </a:schemeClr>
                </a:solidFill>
              </a:rPr>
              <a:t>Adult Income Dataset</a:t>
            </a:r>
            <a:br>
              <a:rPr lang="en-US" dirty="0">
                <a:solidFill>
                  <a:schemeClr val="accent4">
                    <a:lumMod val="60000"/>
                    <a:lumOff val="40000"/>
                  </a:schemeClr>
                </a:solidFill>
              </a:rPr>
            </a:br>
            <a:r>
              <a:rPr lang="en-US" sz="4000" dirty="0">
                <a:solidFill>
                  <a:schemeClr val="accent4">
                    <a:lumMod val="60000"/>
                    <a:lumOff val="40000"/>
                  </a:schemeClr>
                </a:solidFill>
              </a:rPr>
              <a:t>Exploratory Analysis</a:t>
            </a:r>
          </a:p>
        </p:txBody>
      </p:sp>
    </p:spTree>
    <p:extLst>
      <p:ext uri="{BB962C8B-B14F-4D97-AF65-F5344CB8AC3E}">
        <p14:creationId xmlns:p14="http://schemas.microsoft.com/office/powerpoint/2010/main" val="4252722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5EA5561-F8CC-41AB-AC7C-B34C5D74863B}"/>
              </a:ext>
            </a:extLst>
          </p:cNvPr>
          <p:cNvSpPr>
            <a:spLocks noGrp="1"/>
          </p:cNvSpPr>
          <p:nvPr>
            <p:ph type="title"/>
          </p:nvPr>
        </p:nvSpPr>
        <p:spPr>
          <a:xfrm>
            <a:off x="838200" y="365125"/>
            <a:ext cx="10515600" cy="1325563"/>
          </a:xfrm>
        </p:spPr>
        <p:txBody>
          <a:bodyPr/>
          <a:lstStyle/>
          <a:p>
            <a:r>
              <a:rPr lang="en-US" b="1" dirty="0">
                <a:solidFill>
                  <a:schemeClr val="accent4">
                    <a:lumMod val="60000"/>
                    <a:lumOff val="40000"/>
                  </a:schemeClr>
                </a:solidFill>
              </a:rPr>
              <a:t>Numerical Variables &amp; </a:t>
            </a:r>
            <a:r>
              <a:rPr lang="en-US" b="1" dirty="0" err="1">
                <a:solidFill>
                  <a:schemeClr val="accent4">
                    <a:lumMod val="60000"/>
                    <a:lumOff val="40000"/>
                  </a:schemeClr>
                </a:solidFill>
              </a:rPr>
              <a:t>Reponse</a:t>
            </a:r>
            <a:endParaRPr lang="en-US" b="1" dirty="0">
              <a:solidFill>
                <a:schemeClr val="accent4">
                  <a:lumMod val="60000"/>
                  <a:lumOff val="40000"/>
                </a:schemeClr>
              </a:solidFill>
            </a:endParaRPr>
          </a:p>
        </p:txBody>
      </p:sp>
      <p:pic>
        <p:nvPicPr>
          <p:cNvPr id="3" name="Picture 2">
            <a:extLst>
              <a:ext uri="{FF2B5EF4-FFF2-40B4-BE49-F238E27FC236}">
                <a16:creationId xmlns:a16="http://schemas.microsoft.com/office/drawing/2014/main" id="{57D939E0-B8D3-486E-9D33-396580964E90}"/>
              </a:ext>
            </a:extLst>
          </p:cNvPr>
          <p:cNvPicPr>
            <a:picLocks noChangeAspect="1"/>
          </p:cNvPicPr>
          <p:nvPr/>
        </p:nvPicPr>
        <p:blipFill>
          <a:blip r:embed="rId2"/>
          <a:stretch>
            <a:fillRect/>
          </a:stretch>
        </p:blipFill>
        <p:spPr>
          <a:xfrm>
            <a:off x="764404" y="1827074"/>
            <a:ext cx="10546685" cy="2682782"/>
          </a:xfrm>
          <a:prstGeom prst="rect">
            <a:avLst/>
          </a:prstGeom>
        </p:spPr>
      </p:pic>
      <p:sp>
        <p:nvSpPr>
          <p:cNvPr id="6" name="TextBox 5">
            <a:extLst>
              <a:ext uri="{FF2B5EF4-FFF2-40B4-BE49-F238E27FC236}">
                <a16:creationId xmlns:a16="http://schemas.microsoft.com/office/drawing/2014/main" id="{69AA5C7D-8F19-4C97-9456-EB7B0B11493A}"/>
              </a:ext>
            </a:extLst>
          </p:cNvPr>
          <p:cNvSpPr txBox="1"/>
          <p:nvPr/>
        </p:nvSpPr>
        <p:spPr>
          <a:xfrm>
            <a:off x="764403" y="5051395"/>
            <a:ext cx="10181763"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Both capital gain and capital loss are zero inflated</a:t>
            </a:r>
          </a:p>
          <a:p>
            <a:pPr marL="285750" indent="-285750">
              <a:buFont typeface="Arial" panose="020B0604020202020204" pitchFamily="34" charset="0"/>
              <a:buChar char="•"/>
            </a:pPr>
            <a:r>
              <a:rPr lang="en-US" sz="2400" dirty="0">
                <a:solidFill>
                  <a:schemeClr val="bg1"/>
                </a:solidFill>
              </a:rPr>
              <a:t>Most people had 0 gain or loss for their capital </a:t>
            </a:r>
          </a:p>
        </p:txBody>
      </p:sp>
    </p:spTree>
    <p:extLst>
      <p:ext uri="{BB962C8B-B14F-4D97-AF65-F5344CB8AC3E}">
        <p14:creationId xmlns:p14="http://schemas.microsoft.com/office/powerpoint/2010/main" val="2394830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5EA5561-F8CC-41AB-AC7C-B34C5D74863B}"/>
              </a:ext>
            </a:extLst>
          </p:cNvPr>
          <p:cNvSpPr>
            <a:spLocks noGrp="1"/>
          </p:cNvSpPr>
          <p:nvPr>
            <p:ph type="title"/>
          </p:nvPr>
        </p:nvSpPr>
        <p:spPr>
          <a:xfrm>
            <a:off x="838200" y="365125"/>
            <a:ext cx="10515600" cy="1325563"/>
          </a:xfrm>
        </p:spPr>
        <p:txBody>
          <a:bodyPr/>
          <a:lstStyle/>
          <a:p>
            <a:r>
              <a:rPr lang="en-US" b="1" dirty="0">
                <a:solidFill>
                  <a:schemeClr val="accent4">
                    <a:lumMod val="60000"/>
                    <a:lumOff val="40000"/>
                  </a:schemeClr>
                </a:solidFill>
              </a:rPr>
              <a:t>Numerical Variables &amp; </a:t>
            </a:r>
            <a:r>
              <a:rPr lang="en-US" b="1" dirty="0" err="1">
                <a:solidFill>
                  <a:schemeClr val="accent4">
                    <a:lumMod val="60000"/>
                    <a:lumOff val="40000"/>
                  </a:schemeClr>
                </a:solidFill>
              </a:rPr>
              <a:t>Reponse</a:t>
            </a:r>
            <a:endParaRPr lang="en-US" b="1" dirty="0">
              <a:solidFill>
                <a:schemeClr val="accent4">
                  <a:lumMod val="60000"/>
                  <a:lumOff val="40000"/>
                </a:schemeClr>
              </a:solidFill>
            </a:endParaRPr>
          </a:p>
        </p:txBody>
      </p:sp>
      <p:pic>
        <p:nvPicPr>
          <p:cNvPr id="2" name="Picture 1">
            <a:extLst>
              <a:ext uri="{FF2B5EF4-FFF2-40B4-BE49-F238E27FC236}">
                <a16:creationId xmlns:a16="http://schemas.microsoft.com/office/drawing/2014/main" id="{676C5E41-2800-4D58-9FF7-3503143A7E22}"/>
              </a:ext>
            </a:extLst>
          </p:cNvPr>
          <p:cNvPicPr>
            <a:picLocks noChangeAspect="1"/>
          </p:cNvPicPr>
          <p:nvPr/>
        </p:nvPicPr>
        <p:blipFill>
          <a:blip r:embed="rId2"/>
          <a:stretch>
            <a:fillRect/>
          </a:stretch>
        </p:blipFill>
        <p:spPr>
          <a:xfrm>
            <a:off x="500848" y="1535838"/>
            <a:ext cx="7386940" cy="3462292"/>
          </a:xfrm>
          <a:prstGeom prst="rect">
            <a:avLst/>
          </a:prstGeom>
        </p:spPr>
      </p:pic>
      <p:sp>
        <p:nvSpPr>
          <p:cNvPr id="4" name="TextBox 3">
            <a:extLst>
              <a:ext uri="{FF2B5EF4-FFF2-40B4-BE49-F238E27FC236}">
                <a16:creationId xmlns:a16="http://schemas.microsoft.com/office/drawing/2014/main" id="{6F368FFB-2E4B-4A3C-B767-EC77F7F30B84}"/>
              </a:ext>
            </a:extLst>
          </p:cNvPr>
          <p:cNvSpPr txBox="1"/>
          <p:nvPr/>
        </p:nvSpPr>
        <p:spPr>
          <a:xfrm>
            <a:off x="8584707" y="1615736"/>
            <a:ext cx="3178206"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Individuals working more than 40 hours seem to be earning &gt;50k</a:t>
            </a:r>
          </a:p>
          <a:p>
            <a:endParaRPr lang="en-US" sz="2400" dirty="0">
              <a:solidFill>
                <a:schemeClr val="bg1"/>
              </a:solidFill>
            </a:endParaRPr>
          </a:p>
        </p:txBody>
      </p:sp>
    </p:spTree>
    <p:extLst>
      <p:ext uri="{BB962C8B-B14F-4D97-AF65-F5344CB8AC3E}">
        <p14:creationId xmlns:p14="http://schemas.microsoft.com/office/powerpoint/2010/main" val="2277580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5EA5561-F8CC-41AB-AC7C-B34C5D74863B}"/>
              </a:ext>
            </a:extLst>
          </p:cNvPr>
          <p:cNvSpPr>
            <a:spLocks noGrp="1"/>
          </p:cNvSpPr>
          <p:nvPr>
            <p:ph type="title"/>
          </p:nvPr>
        </p:nvSpPr>
        <p:spPr>
          <a:xfrm>
            <a:off x="81064" y="-169896"/>
            <a:ext cx="10515600" cy="1325563"/>
          </a:xfrm>
        </p:spPr>
        <p:txBody>
          <a:bodyPr/>
          <a:lstStyle/>
          <a:p>
            <a:r>
              <a:rPr lang="en-US" b="1" dirty="0">
                <a:solidFill>
                  <a:schemeClr val="accent4">
                    <a:lumMod val="60000"/>
                    <a:lumOff val="40000"/>
                  </a:schemeClr>
                </a:solidFill>
              </a:rPr>
              <a:t>Categorical Variables &amp; Response</a:t>
            </a:r>
          </a:p>
        </p:txBody>
      </p:sp>
      <p:pic>
        <p:nvPicPr>
          <p:cNvPr id="3" name="Picture 2">
            <a:extLst>
              <a:ext uri="{FF2B5EF4-FFF2-40B4-BE49-F238E27FC236}">
                <a16:creationId xmlns:a16="http://schemas.microsoft.com/office/drawing/2014/main" id="{2F68E67E-1262-4CAF-8B3D-161FF7F8E421}"/>
              </a:ext>
            </a:extLst>
          </p:cNvPr>
          <p:cNvPicPr>
            <a:picLocks noChangeAspect="1"/>
          </p:cNvPicPr>
          <p:nvPr/>
        </p:nvPicPr>
        <p:blipFill>
          <a:blip r:embed="rId2"/>
          <a:stretch>
            <a:fillRect/>
          </a:stretch>
        </p:blipFill>
        <p:spPr>
          <a:xfrm>
            <a:off x="90386" y="1029640"/>
            <a:ext cx="12020550" cy="3843384"/>
          </a:xfrm>
          <a:prstGeom prst="rect">
            <a:avLst/>
          </a:prstGeom>
        </p:spPr>
      </p:pic>
      <p:sp>
        <p:nvSpPr>
          <p:cNvPr id="4" name="TextBox 3">
            <a:extLst>
              <a:ext uri="{FF2B5EF4-FFF2-40B4-BE49-F238E27FC236}">
                <a16:creationId xmlns:a16="http://schemas.microsoft.com/office/drawing/2014/main" id="{98D7EBD1-669D-4B00-BB38-7AE4251E98A5}"/>
              </a:ext>
            </a:extLst>
          </p:cNvPr>
          <p:cNvSpPr txBox="1"/>
          <p:nvPr/>
        </p:nvSpPr>
        <p:spPr>
          <a:xfrm>
            <a:off x="5943600" y="5056897"/>
            <a:ext cx="5862536"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More people earning lesser &lt;=50k for all marital status categories</a:t>
            </a:r>
          </a:p>
          <a:p>
            <a:pPr marL="285750" indent="-285750">
              <a:buFont typeface="Arial" panose="020B0604020202020204" pitchFamily="34" charset="0"/>
              <a:buChar char="•"/>
            </a:pPr>
            <a:r>
              <a:rPr lang="en-US" dirty="0">
                <a:solidFill>
                  <a:schemeClr val="bg1"/>
                </a:solidFill>
              </a:rPr>
              <a:t>Number of people in both income groups are relatively close in Married Civil Spouse</a:t>
            </a:r>
          </a:p>
          <a:p>
            <a:pPr marL="285750" indent="-285750">
              <a:buFont typeface="Arial" panose="020B0604020202020204" pitchFamily="34" charset="0"/>
              <a:buChar char="•"/>
            </a:pPr>
            <a:r>
              <a:rPr lang="en-US" dirty="0">
                <a:solidFill>
                  <a:schemeClr val="bg1"/>
                </a:solidFill>
              </a:rPr>
              <a:t>Significantly more individuals earning lesser in the Never Married  category</a:t>
            </a:r>
          </a:p>
          <a:p>
            <a:pPr marL="285750" indent="-285750">
              <a:buFont typeface="Arial" panose="020B0604020202020204" pitchFamily="34" charset="0"/>
              <a:buChar char="•"/>
            </a:pPr>
            <a:endParaRPr lang="en-US" dirty="0">
              <a:solidFill>
                <a:schemeClr val="bg1"/>
              </a:solidFill>
            </a:endParaRPr>
          </a:p>
        </p:txBody>
      </p:sp>
      <p:sp>
        <p:nvSpPr>
          <p:cNvPr id="6" name="TextBox 5">
            <a:extLst>
              <a:ext uri="{FF2B5EF4-FFF2-40B4-BE49-F238E27FC236}">
                <a16:creationId xmlns:a16="http://schemas.microsoft.com/office/drawing/2014/main" id="{6B8E5AAA-7814-411A-BF62-55DEFCF863A0}"/>
              </a:ext>
            </a:extLst>
          </p:cNvPr>
          <p:cNvSpPr txBox="1"/>
          <p:nvPr/>
        </p:nvSpPr>
        <p:spPr>
          <a:xfrm>
            <a:off x="233464" y="5056897"/>
            <a:ext cx="5862536"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More people earning lesser &lt;=50k for all work class categories except self employed </a:t>
            </a:r>
          </a:p>
          <a:p>
            <a:pPr marL="285750" indent="-285750">
              <a:buFont typeface="Arial" panose="020B0604020202020204" pitchFamily="34" charset="0"/>
              <a:buChar char="•"/>
            </a:pPr>
            <a:r>
              <a:rPr lang="en-US" dirty="0">
                <a:solidFill>
                  <a:schemeClr val="bg1"/>
                </a:solidFill>
              </a:rPr>
              <a:t>Significantly more individuals earning lesser in the private</a:t>
            </a:r>
          </a:p>
          <a:p>
            <a:r>
              <a:rPr lang="en-US" dirty="0">
                <a:solidFill>
                  <a:schemeClr val="bg1"/>
                </a:solidFill>
              </a:rPr>
              <a:t>     category</a:t>
            </a:r>
          </a:p>
        </p:txBody>
      </p:sp>
    </p:spTree>
    <p:extLst>
      <p:ext uri="{BB962C8B-B14F-4D97-AF65-F5344CB8AC3E}">
        <p14:creationId xmlns:p14="http://schemas.microsoft.com/office/powerpoint/2010/main" val="388110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5EA5561-F8CC-41AB-AC7C-B34C5D74863B}"/>
              </a:ext>
            </a:extLst>
          </p:cNvPr>
          <p:cNvSpPr>
            <a:spLocks noGrp="1"/>
          </p:cNvSpPr>
          <p:nvPr>
            <p:ph type="title"/>
          </p:nvPr>
        </p:nvSpPr>
        <p:spPr>
          <a:xfrm>
            <a:off x="195262" y="-11000"/>
            <a:ext cx="10515600" cy="1325563"/>
          </a:xfrm>
        </p:spPr>
        <p:txBody>
          <a:bodyPr/>
          <a:lstStyle/>
          <a:p>
            <a:r>
              <a:rPr lang="en-US" b="1" dirty="0" err="1">
                <a:solidFill>
                  <a:schemeClr val="accent4">
                    <a:lumMod val="60000"/>
                    <a:lumOff val="40000"/>
                  </a:schemeClr>
                </a:solidFill>
              </a:rPr>
              <a:t>Catgorical</a:t>
            </a:r>
            <a:r>
              <a:rPr lang="en-US" b="1" dirty="0">
                <a:solidFill>
                  <a:schemeClr val="accent4">
                    <a:lumMod val="60000"/>
                    <a:lumOff val="40000"/>
                  </a:schemeClr>
                </a:solidFill>
              </a:rPr>
              <a:t> Variables &amp; Response</a:t>
            </a:r>
          </a:p>
        </p:txBody>
      </p:sp>
      <p:sp>
        <p:nvSpPr>
          <p:cNvPr id="4" name="TextBox 3">
            <a:extLst>
              <a:ext uri="{FF2B5EF4-FFF2-40B4-BE49-F238E27FC236}">
                <a16:creationId xmlns:a16="http://schemas.microsoft.com/office/drawing/2014/main" id="{98D7EBD1-669D-4B00-BB38-7AE4251E98A5}"/>
              </a:ext>
            </a:extLst>
          </p:cNvPr>
          <p:cNvSpPr txBox="1"/>
          <p:nvPr/>
        </p:nvSpPr>
        <p:spPr>
          <a:xfrm>
            <a:off x="6095999" y="5233760"/>
            <a:ext cx="5862536"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More people earning lesser &lt;=50k for race categories</a:t>
            </a:r>
          </a:p>
        </p:txBody>
      </p:sp>
      <p:sp>
        <p:nvSpPr>
          <p:cNvPr id="6" name="TextBox 5">
            <a:extLst>
              <a:ext uri="{FF2B5EF4-FFF2-40B4-BE49-F238E27FC236}">
                <a16:creationId xmlns:a16="http://schemas.microsoft.com/office/drawing/2014/main" id="{6B8E5AAA-7814-411A-BF62-55DEFCF863A0}"/>
              </a:ext>
            </a:extLst>
          </p:cNvPr>
          <p:cNvSpPr txBox="1"/>
          <p:nvPr/>
        </p:nvSpPr>
        <p:spPr>
          <a:xfrm>
            <a:off x="0" y="5118428"/>
            <a:ext cx="5862536"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More people earning lesser &lt;=50k for all relationship categories </a:t>
            </a:r>
          </a:p>
          <a:p>
            <a:pPr marL="285750" indent="-285750">
              <a:buFont typeface="Arial" panose="020B0604020202020204" pitchFamily="34" charset="0"/>
              <a:buChar char="•"/>
            </a:pPr>
            <a:r>
              <a:rPr lang="en-US" dirty="0">
                <a:solidFill>
                  <a:schemeClr val="bg1"/>
                </a:solidFill>
              </a:rPr>
              <a:t>Number of people in both income groups are relatively close in Husband and Wife</a:t>
            </a:r>
          </a:p>
          <a:p>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pic>
        <p:nvPicPr>
          <p:cNvPr id="2" name="Picture 1">
            <a:extLst>
              <a:ext uri="{FF2B5EF4-FFF2-40B4-BE49-F238E27FC236}">
                <a16:creationId xmlns:a16="http://schemas.microsoft.com/office/drawing/2014/main" id="{57CF37DE-8A69-4773-9065-9EDECBB23A70}"/>
              </a:ext>
            </a:extLst>
          </p:cNvPr>
          <p:cNvPicPr>
            <a:picLocks noChangeAspect="1"/>
          </p:cNvPicPr>
          <p:nvPr/>
        </p:nvPicPr>
        <p:blipFill>
          <a:blip r:embed="rId2"/>
          <a:stretch>
            <a:fillRect/>
          </a:stretch>
        </p:blipFill>
        <p:spPr>
          <a:xfrm>
            <a:off x="195262" y="1000908"/>
            <a:ext cx="11801475" cy="4010025"/>
          </a:xfrm>
          <a:prstGeom prst="rect">
            <a:avLst/>
          </a:prstGeom>
        </p:spPr>
      </p:pic>
    </p:spTree>
    <p:extLst>
      <p:ext uri="{BB962C8B-B14F-4D97-AF65-F5344CB8AC3E}">
        <p14:creationId xmlns:p14="http://schemas.microsoft.com/office/powerpoint/2010/main" val="1171181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5EA5561-F8CC-41AB-AC7C-B34C5D74863B}"/>
              </a:ext>
            </a:extLst>
          </p:cNvPr>
          <p:cNvSpPr>
            <a:spLocks noGrp="1"/>
          </p:cNvSpPr>
          <p:nvPr>
            <p:ph type="title"/>
          </p:nvPr>
        </p:nvSpPr>
        <p:spPr>
          <a:xfrm>
            <a:off x="293754" y="-65300"/>
            <a:ext cx="10515600" cy="1325563"/>
          </a:xfrm>
        </p:spPr>
        <p:txBody>
          <a:bodyPr/>
          <a:lstStyle/>
          <a:p>
            <a:r>
              <a:rPr lang="en-US" b="1" dirty="0">
                <a:solidFill>
                  <a:schemeClr val="accent4">
                    <a:lumMod val="60000"/>
                    <a:lumOff val="40000"/>
                  </a:schemeClr>
                </a:solidFill>
              </a:rPr>
              <a:t>Categorical Variables &amp; Response</a:t>
            </a:r>
          </a:p>
        </p:txBody>
      </p:sp>
      <p:sp>
        <p:nvSpPr>
          <p:cNvPr id="4" name="TextBox 3">
            <a:extLst>
              <a:ext uri="{FF2B5EF4-FFF2-40B4-BE49-F238E27FC236}">
                <a16:creationId xmlns:a16="http://schemas.microsoft.com/office/drawing/2014/main" id="{98D7EBD1-669D-4B00-BB38-7AE4251E98A5}"/>
              </a:ext>
            </a:extLst>
          </p:cNvPr>
          <p:cNvSpPr txBox="1"/>
          <p:nvPr/>
        </p:nvSpPr>
        <p:spPr>
          <a:xfrm>
            <a:off x="6723129" y="2014715"/>
            <a:ext cx="5008428"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More people earning lesser &lt;=50k for both gender groups</a:t>
            </a:r>
          </a:p>
        </p:txBody>
      </p:sp>
      <p:pic>
        <p:nvPicPr>
          <p:cNvPr id="3" name="Picture 2">
            <a:extLst>
              <a:ext uri="{FF2B5EF4-FFF2-40B4-BE49-F238E27FC236}">
                <a16:creationId xmlns:a16="http://schemas.microsoft.com/office/drawing/2014/main" id="{01091927-D4A2-4AC9-8860-50A5941DAC26}"/>
              </a:ext>
            </a:extLst>
          </p:cNvPr>
          <p:cNvPicPr>
            <a:picLocks noChangeAspect="1"/>
          </p:cNvPicPr>
          <p:nvPr/>
        </p:nvPicPr>
        <p:blipFill>
          <a:blip r:embed="rId2"/>
          <a:stretch>
            <a:fillRect/>
          </a:stretch>
        </p:blipFill>
        <p:spPr>
          <a:xfrm>
            <a:off x="293754" y="1578187"/>
            <a:ext cx="6429375" cy="4019550"/>
          </a:xfrm>
          <a:prstGeom prst="rect">
            <a:avLst/>
          </a:prstGeom>
        </p:spPr>
      </p:pic>
    </p:spTree>
    <p:extLst>
      <p:ext uri="{BB962C8B-B14F-4D97-AF65-F5344CB8AC3E}">
        <p14:creationId xmlns:p14="http://schemas.microsoft.com/office/powerpoint/2010/main" val="261454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D30DAB-D519-459F-A087-EC6813EF8999}"/>
              </a:ext>
            </a:extLst>
          </p:cNvPr>
          <p:cNvPicPr>
            <a:picLocks noChangeAspect="1"/>
          </p:cNvPicPr>
          <p:nvPr/>
        </p:nvPicPr>
        <p:blipFill>
          <a:blip r:embed="rId2"/>
          <a:stretch>
            <a:fillRect/>
          </a:stretch>
        </p:blipFill>
        <p:spPr>
          <a:xfrm>
            <a:off x="136187" y="962475"/>
            <a:ext cx="8988357" cy="5243800"/>
          </a:xfrm>
          <a:prstGeom prst="rect">
            <a:avLst/>
          </a:prstGeom>
        </p:spPr>
      </p:pic>
      <p:sp>
        <p:nvSpPr>
          <p:cNvPr id="6" name="Title 1">
            <a:extLst>
              <a:ext uri="{FF2B5EF4-FFF2-40B4-BE49-F238E27FC236}">
                <a16:creationId xmlns:a16="http://schemas.microsoft.com/office/drawing/2014/main" id="{F00C712C-0245-4413-ACC4-5C66735F98F5}"/>
              </a:ext>
            </a:extLst>
          </p:cNvPr>
          <p:cNvSpPr>
            <a:spLocks noGrp="1"/>
          </p:cNvSpPr>
          <p:nvPr>
            <p:ph type="title"/>
          </p:nvPr>
        </p:nvSpPr>
        <p:spPr>
          <a:xfrm>
            <a:off x="242954" y="0"/>
            <a:ext cx="9396346" cy="878100"/>
          </a:xfrm>
        </p:spPr>
        <p:txBody>
          <a:bodyPr/>
          <a:lstStyle/>
          <a:p>
            <a:r>
              <a:rPr lang="en-US" b="1" dirty="0">
                <a:solidFill>
                  <a:schemeClr val="accent4">
                    <a:lumMod val="60000"/>
                    <a:lumOff val="40000"/>
                  </a:schemeClr>
                </a:solidFill>
              </a:rPr>
              <a:t>Categorical Variables &amp; Response</a:t>
            </a:r>
          </a:p>
        </p:txBody>
      </p:sp>
      <p:sp>
        <p:nvSpPr>
          <p:cNvPr id="7" name="TextBox 6">
            <a:extLst>
              <a:ext uri="{FF2B5EF4-FFF2-40B4-BE49-F238E27FC236}">
                <a16:creationId xmlns:a16="http://schemas.microsoft.com/office/drawing/2014/main" id="{C053E0E3-FB1F-4CD5-B3A0-0FCAC9F68BA2}"/>
              </a:ext>
            </a:extLst>
          </p:cNvPr>
          <p:cNvSpPr txBox="1"/>
          <p:nvPr/>
        </p:nvSpPr>
        <p:spPr>
          <a:xfrm>
            <a:off x="9241242" y="1859340"/>
            <a:ext cx="2814571"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More people earning lesser &lt;=50k for all occupation groups</a:t>
            </a:r>
          </a:p>
        </p:txBody>
      </p:sp>
    </p:spTree>
    <p:extLst>
      <p:ext uri="{BB962C8B-B14F-4D97-AF65-F5344CB8AC3E}">
        <p14:creationId xmlns:p14="http://schemas.microsoft.com/office/powerpoint/2010/main" val="1866680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13BF-4C7F-498F-82FC-BDA6E2207C2A}"/>
              </a:ext>
            </a:extLst>
          </p:cNvPr>
          <p:cNvSpPr>
            <a:spLocks noGrp="1"/>
          </p:cNvSpPr>
          <p:nvPr>
            <p:ph type="title"/>
          </p:nvPr>
        </p:nvSpPr>
        <p:spPr/>
        <p:txBody>
          <a:bodyPr/>
          <a:lstStyle/>
          <a:p>
            <a:r>
              <a:rPr lang="en-US" dirty="0">
                <a:solidFill>
                  <a:schemeClr val="accent4">
                    <a:lumMod val="75000"/>
                  </a:schemeClr>
                </a:solidFill>
              </a:rPr>
              <a:t>Dataset Info</a:t>
            </a:r>
          </a:p>
        </p:txBody>
      </p:sp>
      <p:sp>
        <p:nvSpPr>
          <p:cNvPr id="3" name="Content Placeholder 2">
            <a:extLst>
              <a:ext uri="{FF2B5EF4-FFF2-40B4-BE49-F238E27FC236}">
                <a16:creationId xmlns:a16="http://schemas.microsoft.com/office/drawing/2014/main" id="{E58ABF4F-DC61-4AA8-9535-942CD30B702C}"/>
              </a:ext>
            </a:extLst>
          </p:cNvPr>
          <p:cNvSpPr>
            <a:spLocks noGrp="1"/>
          </p:cNvSpPr>
          <p:nvPr>
            <p:ph idx="1"/>
          </p:nvPr>
        </p:nvSpPr>
        <p:spPr>
          <a:solidFill>
            <a:srgbClr val="002060"/>
          </a:solidFill>
        </p:spPr>
        <p:txBody>
          <a:bodyPr/>
          <a:lstStyle/>
          <a:p>
            <a:r>
              <a:rPr lang="en-US" dirty="0">
                <a:solidFill>
                  <a:schemeClr val="bg1"/>
                </a:solidFill>
              </a:rPr>
              <a:t>Individual’s annual income results from various factors</a:t>
            </a:r>
          </a:p>
          <a:p>
            <a:pPr marL="0" indent="0">
              <a:buNone/>
            </a:pPr>
            <a:endParaRPr lang="en-US" dirty="0">
              <a:solidFill>
                <a:schemeClr val="bg1"/>
              </a:solidFill>
            </a:endParaRPr>
          </a:p>
          <a:p>
            <a:r>
              <a:rPr lang="en-US" dirty="0">
                <a:solidFill>
                  <a:schemeClr val="bg1"/>
                </a:solidFill>
              </a:rPr>
              <a:t>Income is divided into two classes: &lt;=50K and &gt;50K</a:t>
            </a:r>
          </a:p>
          <a:p>
            <a:pPr marL="0" indent="0">
              <a:buNone/>
            </a:pPr>
            <a:endParaRPr lang="en-US" dirty="0">
              <a:solidFill>
                <a:schemeClr val="bg1"/>
              </a:solidFill>
            </a:endParaRPr>
          </a:p>
          <a:p>
            <a:r>
              <a:rPr lang="en-US" dirty="0">
                <a:solidFill>
                  <a:schemeClr val="bg1"/>
                </a:solidFill>
              </a:rPr>
              <a:t>48842 observations</a:t>
            </a:r>
          </a:p>
          <a:p>
            <a:pPr marL="0" indent="0">
              <a:buNone/>
            </a:pPr>
            <a:endParaRPr lang="en-US" dirty="0">
              <a:solidFill>
                <a:schemeClr val="bg1"/>
              </a:solidFill>
            </a:endParaRPr>
          </a:p>
          <a:p>
            <a:r>
              <a:rPr lang="en-US" dirty="0">
                <a:solidFill>
                  <a:schemeClr val="bg1"/>
                </a:solidFill>
              </a:rPr>
              <a:t>15 variables such as age, work class, occupation</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541647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13BF-4C7F-498F-82FC-BDA6E2207C2A}"/>
              </a:ext>
            </a:extLst>
          </p:cNvPr>
          <p:cNvSpPr>
            <a:spLocks noGrp="1"/>
          </p:cNvSpPr>
          <p:nvPr>
            <p:ph type="title"/>
          </p:nvPr>
        </p:nvSpPr>
        <p:spPr/>
        <p:txBody>
          <a:bodyPr/>
          <a:lstStyle/>
          <a:p>
            <a:r>
              <a:rPr lang="en-US" b="1" dirty="0">
                <a:solidFill>
                  <a:schemeClr val="accent4">
                    <a:lumMod val="75000"/>
                  </a:schemeClr>
                </a:solidFill>
              </a:rPr>
              <a:t>Question</a:t>
            </a:r>
          </a:p>
        </p:txBody>
      </p:sp>
      <p:sp>
        <p:nvSpPr>
          <p:cNvPr id="3" name="Content Placeholder 2">
            <a:extLst>
              <a:ext uri="{FF2B5EF4-FFF2-40B4-BE49-F238E27FC236}">
                <a16:creationId xmlns:a16="http://schemas.microsoft.com/office/drawing/2014/main" id="{E58ABF4F-DC61-4AA8-9535-942CD30B702C}"/>
              </a:ext>
            </a:extLst>
          </p:cNvPr>
          <p:cNvSpPr>
            <a:spLocks noGrp="1"/>
          </p:cNvSpPr>
          <p:nvPr>
            <p:ph idx="1"/>
          </p:nvPr>
        </p:nvSpPr>
        <p:spPr>
          <a:xfrm>
            <a:off x="1033564" y="2600561"/>
            <a:ext cx="10124872" cy="1209405"/>
          </a:xfrm>
        </p:spPr>
        <p:txBody>
          <a:bodyPr>
            <a:normAutofit lnSpcReduction="10000"/>
          </a:bodyPr>
          <a:lstStyle/>
          <a:p>
            <a:pPr marL="0" indent="0" algn="ctr">
              <a:buNone/>
            </a:pPr>
            <a:r>
              <a:rPr lang="en-US" dirty="0">
                <a:solidFill>
                  <a:schemeClr val="bg1"/>
                </a:solidFill>
              </a:rPr>
              <a:t>Based on the US adult census data extracted from the 1994 US census database, which factors can be used to predict whether an individual made more or less than equal to $50,000?</a:t>
            </a:r>
          </a:p>
          <a:p>
            <a:pPr algn="ctr"/>
            <a:endParaRPr lang="en-US" dirty="0">
              <a:solidFill>
                <a:schemeClr val="bg1"/>
              </a:solidFill>
            </a:endParaRPr>
          </a:p>
        </p:txBody>
      </p:sp>
    </p:spTree>
    <p:extLst>
      <p:ext uri="{BB962C8B-B14F-4D97-AF65-F5344CB8AC3E}">
        <p14:creationId xmlns:p14="http://schemas.microsoft.com/office/powerpoint/2010/main" val="78637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13BF-4C7F-498F-82FC-BDA6E2207C2A}"/>
              </a:ext>
            </a:extLst>
          </p:cNvPr>
          <p:cNvSpPr>
            <a:spLocks noGrp="1"/>
          </p:cNvSpPr>
          <p:nvPr>
            <p:ph type="title"/>
          </p:nvPr>
        </p:nvSpPr>
        <p:spPr/>
        <p:txBody>
          <a:bodyPr/>
          <a:lstStyle/>
          <a:p>
            <a:r>
              <a:rPr lang="en-US" b="1" dirty="0">
                <a:solidFill>
                  <a:schemeClr val="accent4">
                    <a:lumMod val="75000"/>
                  </a:schemeClr>
                </a:solidFill>
              </a:rPr>
              <a:t>Response Variable</a:t>
            </a:r>
          </a:p>
        </p:txBody>
      </p:sp>
      <p:pic>
        <p:nvPicPr>
          <p:cNvPr id="6" name="Picture 5">
            <a:extLst>
              <a:ext uri="{FF2B5EF4-FFF2-40B4-BE49-F238E27FC236}">
                <a16:creationId xmlns:a16="http://schemas.microsoft.com/office/drawing/2014/main" id="{0B4A3954-220B-4F79-8232-0EB34E9D1EA2}"/>
              </a:ext>
            </a:extLst>
          </p:cNvPr>
          <p:cNvPicPr>
            <a:picLocks noChangeAspect="1"/>
          </p:cNvPicPr>
          <p:nvPr/>
        </p:nvPicPr>
        <p:blipFill>
          <a:blip r:embed="rId2"/>
          <a:stretch>
            <a:fillRect/>
          </a:stretch>
        </p:blipFill>
        <p:spPr>
          <a:xfrm>
            <a:off x="838200" y="1837654"/>
            <a:ext cx="7419975" cy="4229100"/>
          </a:xfrm>
          <a:prstGeom prst="rect">
            <a:avLst/>
          </a:prstGeom>
          <a:solidFill>
            <a:srgbClr val="002060"/>
          </a:solidFill>
        </p:spPr>
      </p:pic>
      <p:sp>
        <p:nvSpPr>
          <p:cNvPr id="8" name="TextBox 7">
            <a:extLst>
              <a:ext uri="{FF2B5EF4-FFF2-40B4-BE49-F238E27FC236}">
                <a16:creationId xmlns:a16="http://schemas.microsoft.com/office/drawing/2014/main" id="{A6960E5D-83CE-4167-8DB7-C102CF69D054}"/>
              </a:ext>
            </a:extLst>
          </p:cNvPr>
          <p:cNvSpPr txBox="1"/>
          <p:nvPr/>
        </p:nvSpPr>
        <p:spPr>
          <a:xfrm>
            <a:off x="8661400" y="2235200"/>
            <a:ext cx="3352800" cy="2246769"/>
          </a:xfrm>
          <a:prstGeom prst="rect">
            <a:avLst/>
          </a:prstGeom>
          <a:noFill/>
        </p:spPr>
        <p:txBody>
          <a:bodyPr wrap="square" rtlCol="0">
            <a:spAutoFit/>
          </a:bodyPr>
          <a:lstStyle/>
          <a:p>
            <a:r>
              <a:rPr lang="en-US" sz="2800" dirty="0">
                <a:solidFill>
                  <a:schemeClr val="bg1"/>
                </a:solidFill>
              </a:rPr>
              <a:t>Percentage of individual earning &lt;=50K about 3 times more than those earning &gt;50K</a:t>
            </a:r>
          </a:p>
        </p:txBody>
      </p:sp>
    </p:spTree>
    <p:extLst>
      <p:ext uri="{BB962C8B-B14F-4D97-AF65-F5344CB8AC3E}">
        <p14:creationId xmlns:p14="http://schemas.microsoft.com/office/powerpoint/2010/main" val="3918458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13BF-4C7F-498F-82FC-BDA6E2207C2A}"/>
              </a:ext>
            </a:extLst>
          </p:cNvPr>
          <p:cNvSpPr>
            <a:spLocks noGrp="1"/>
          </p:cNvSpPr>
          <p:nvPr>
            <p:ph type="title"/>
          </p:nvPr>
        </p:nvSpPr>
        <p:spPr>
          <a:xfrm>
            <a:off x="838200" y="365126"/>
            <a:ext cx="9716311" cy="568730"/>
          </a:xfrm>
        </p:spPr>
        <p:txBody>
          <a:bodyPr>
            <a:normAutofit fontScale="90000"/>
          </a:bodyPr>
          <a:lstStyle/>
          <a:p>
            <a:r>
              <a:rPr lang="en-US" b="1" dirty="0">
                <a:solidFill>
                  <a:schemeClr val="accent4">
                    <a:lumMod val="75000"/>
                  </a:schemeClr>
                </a:solidFill>
              </a:rPr>
              <a:t>Features - Categorical</a:t>
            </a:r>
          </a:p>
        </p:txBody>
      </p:sp>
      <p:pic>
        <p:nvPicPr>
          <p:cNvPr id="9" name="Picture 8">
            <a:extLst>
              <a:ext uri="{FF2B5EF4-FFF2-40B4-BE49-F238E27FC236}">
                <a16:creationId xmlns:a16="http://schemas.microsoft.com/office/drawing/2014/main" id="{28CB240B-1D93-4E40-B869-2E230BF939AE}"/>
              </a:ext>
            </a:extLst>
          </p:cNvPr>
          <p:cNvPicPr>
            <a:picLocks noChangeAspect="1"/>
          </p:cNvPicPr>
          <p:nvPr/>
        </p:nvPicPr>
        <p:blipFill>
          <a:blip r:embed="rId2"/>
          <a:stretch>
            <a:fillRect/>
          </a:stretch>
        </p:blipFill>
        <p:spPr>
          <a:xfrm>
            <a:off x="425930" y="1216241"/>
            <a:ext cx="11340139" cy="5436293"/>
          </a:xfrm>
          <a:prstGeom prst="rect">
            <a:avLst/>
          </a:prstGeom>
        </p:spPr>
      </p:pic>
    </p:spTree>
    <p:extLst>
      <p:ext uri="{BB962C8B-B14F-4D97-AF65-F5344CB8AC3E}">
        <p14:creationId xmlns:p14="http://schemas.microsoft.com/office/powerpoint/2010/main" val="1169666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13BF-4C7F-498F-82FC-BDA6E2207C2A}"/>
              </a:ext>
            </a:extLst>
          </p:cNvPr>
          <p:cNvSpPr>
            <a:spLocks noGrp="1"/>
          </p:cNvSpPr>
          <p:nvPr>
            <p:ph type="title"/>
          </p:nvPr>
        </p:nvSpPr>
        <p:spPr>
          <a:xfrm>
            <a:off x="838200" y="365126"/>
            <a:ext cx="9716311" cy="568730"/>
          </a:xfrm>
        </p:spPr>
        <p:txBody>
          <a:bodyPr>
            <a:normAutofit fontScale="90000"/>
          </a:bodyPr>
          <a:lstStyle/>
          <a:p>
            <a:r>
              <a:rPr lang="en-US" b="1" dirty="0">
                <a:solidFill>
                  <a:schemeClr val="accent4">
                    <a:lumMod val="75000"/>
                  </a:schemeClr>
                </a:solidFill>
              </a:rPr>
              <a:t>Features - Categorical</a:t>
            </a:r>
          </a:p>
        </p:txBody>
      </p:sp>
      <p:pic>
        <p:nvPicPr>
          <p:cNvPr id="4" name="Picture 3">
            <a:extLst>
              <a:ext uri="{FF2B5EF4-FFF2-40B4-BE49-F238E27FC236}">
                <a16:creationId xmlns:a16="http://schemas.microsoft.com/office/drawing/2014/main" id="{13A552B3-3C9A-4CA0-A2B4-3433B0622ABF}"/>
              </a:ext>
            </a:extLst>
          </p:cNvPr>
          <p:cNvPicPr>
            <a:picLocks noChangeAspect="1"/>
          </p:cNvPicPr>
          <p:nvPr/>
        </p:nvPicPr>
        <p:blipFill>
          <a:blip r:embed="rId2"/>
          <a:stretch>
            <a:fillRect/>
          </a:stretch>
        </p:blipFill>
        <p:spPr>
          <a:xfrm>
            <a:off x="434728" y="1000005"/>
            <a:ext cx="11322543" cy="5652271"/>
          </a:xfrm>
          <a:prstGeom prst="rect">
            <a:avLst/>
          </a:prstGeom>
        </p:spPr>
      </p:pic>
    </p:spTree>
    <p:extLst>
      <p:ext uri="{BB962C8B-B14F-4D97-AF65-F5344CB8AC3E}">
        <p14:creationId xmlns:p14="http://schemas.microsoft.com/office/powerpoint/2010/main" val="2010260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13BF-4C7F-498F-82FC-BDA6E2207C2A}"/>
              </a:ext>
            </a:extLst>
          </p:cNvPr>
          <p:cNvSpPr>
            <a:spLocks noGrp="1"/>
          </p:cNvSpPr>
          <p:nvPr>
            <p:ph type="title"/>
          </p:nvPr>
        </p:nvSpPr>
        <p:spPr>
          <a:xfrm>
            <a:off x="838200" y="365126"/>
            <a:ext cx="9716311" cy="568730"/>
          </a:xfrm>
        </p:spPr>
        <p:txBody>
          <a:bodyPr>
            <a:normAutofit fontScale="90000"/>
          </a:bodyPr>
          <a:lstStyle/>
          <a:p>
            <a:r>
              <a:rPr lang="en-US" b="1" dirty="0">
                <a:solidFill>
                  <a:schemeClr val="accent4">
                    <a:lumMod val="60000"/>
                    <a:lumOff val="40000"/>
                  </a:schemeClr>
                </a:solidFill>
              </a:rPr>
              <a:t>Features - Numeric</a:t>
            </a:r>
          </a:p>
        </p:txBody>
      </p:sp>
      <p:pic>
        <p:nvPicPr>
          <p:cNvPr id="6" name="Picture 5">
            <a:extLst>
              <a:ext uri="{FF2B5EF4-FFF2-40B4-BE49-F238E27FC236}">
                <a16:creationId xmlns:a16="http://schemas.microsoft.com/office/drawing/2014/main" id="{D255DD0E-3F84-487F-B38F-B5FF389C9230}"/>
              </a:ext>
            </a:extLst>
          </p:cNvPr>
          <p:cNvPicPr>
            <a:picLocks noChangeAspect="1"/>
          </p:cNvPicPr>
          <p:nvPr/>
        </p:nvPicPr>
        <p:blipFill>
          <a:blip r:embed="rId2"/>
          <a:stretch>
            <a:fillRect/>
          </a:stretch>
        </p:blipFill>
        <p:spPr>
          <a:xfrm>
            <a:off x="353973" y="1091028"/>
            <a:ext cx="11484053" cy="4768233"/>
          </a:xfrm>
          <a:prstGeom prst="rect">
            <a:avLst/>
          </a:prstGeom>
        </p:spPr>
      </p:pic>
    </p:spTree>
    <p:extLst>
      <p:ext uri="{BB962C8B-B14F-4D97-AF65-F5344CB8AC3E}">
        <p14:creationId xmlns:p14="http://schemas.microsoft.com/office/powerpoint/2010/main" val="236509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13BF-4C7F-498F-82FC-BDA6E2207C2A}"/>
              </a:ext>
            </a:extLst>
          </p:cNvPr>
          <p:cNvSpPr>
            <a:spLocks noGrp="1"/>
          </p:cNvSpPr>
          <p:nvPr>
            <p:ph type="title"/>
          </p:nvPr>
        </p:nvSpPr>
        <p:spPr/>
        <p:txBody>
          <a:bodyPr/>
          <a:lstStyle/>
          <a:p>
            <a:r>
              <a:rPr lang="en-US" b="1" dirty="0">
                <a:solidFill>
                  <a:schemeClr val="accent4">
                    <a:lumMod val="60000"/>
                    <a:lumOff val="40000"/>
                  </a:schemeClr>
                </a:solidFill>
              </a:rPr>
              <a:t>Correlation Between Variables</a:t>
            </a:r>
          </a:p>
        </p:txBody>
      </p:sp>
      <p:pic>
        <p:nvPicPr>
          <p:cNvPr id="6" name="Picture 5">
            <a:extLst>
              <a:ext uri="{FF2B5EF4-FFF2-40B4-BE49-F238E27FC236}">
                <a16:creationId xmlns:a16="http://schemas.microsoft.com/office/drawing/2014/main" id="{4F673711-160A-4D83-B63B-DF6183E44BCC}"/>
              </a:ext>
            </a:extLst>
          </p:cNvPr>
          <p:cNvPicPr>
            <a:picLocks noChangeAspect="1"/>
          </p:cNvPicPr>
          <p:nvPr/>
        </p:nvPicPr>
        <p:blipFill>
          <a:blip r:embed="rId2"/>
          <a:stretch>
            <a:fillRect/>
          </a:stretch>
        </p:blipFill>
        <p:spPr>
          <a:xfrm>
            <a:off x="335517" y="1823128"/>
            <a:ext cx="7724775" cy="3810000"/>
          </a:xfrm>
          <a:prstGeom prst="rect">
            <a:avLst/>
          </a:prstGeom>
        </p:spPr>
      </p:pic>
      <p:sp>
        <p:nvSpPr>
          <p:cNvPr id="7" name="TextBox 6">
            <a:extLst>
              <a:ext uri="{FF2B5EF4-FFF2-40B4-BE49-F238E27FC236}">
                <a16:creationId xmlns:a16="http://schemas.microsoft.com/office/drawing/2014/main" id="{38A98878-18CC-4177-A58D-7C2290532EA9}"/>
              </a:ext>
            </a:extLst>
          </p:cNvPr>
          <p:cNvSpPr txBox="1"/>
          <p:nvPr/>
        </p:nvSpPr>
        <p:spPr>
          <a:xfrm>
            <a:off x="8420100" y="2120900"/>
            <a:ext cx="3619500"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bg1"/>
                </a:solidFill>
              </a:rPr>
              <a:t>None of the variables are highly correlated with each other </a:t>
            </a:r>
          </a:p>
          <a:p>
            <a:pPr marL="457200" indent="-457200">
              <a:buFont typeface="Arial" panose="020B0604020202020204" pitchFamily="34" charset="0"/>
              <a:buChar char="•"/>
            </a:pPr>
            <a:r>
              <a:rPr lang="en-US" sz="2800" dirty="0">
                <a:solidFill>
                  <a:schemeClr val="bg1"/>
                </a:solidFill>
              </a:rPr>
              <a:t>(1) Age and hours per hour and (2) educational num and hours per week are more correlated than others</a:t>
            </a:r>
          </a:p>
        </p:txBody>
      </p:sp>
    </p:spTree>
    <p:extLst>
      <p:ext uri="{BB962C8B-B14F-4D97-AF65-F5344CB8AC3E}">
        <p14:creationId xmlns:p14="http://schemas.microsoft.com/office/powerpoint/2010/main" val="2461237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CF6DD4-57A6-4E73-A028-A691D0B31511}"/>
              </a:ext>
            </a:extLst>
          </p:cNvPr>
          <p:cNvPicPr>
            <a:picLocks noChangeAspect="1"/>
          </p:cNvPicPr>
          <p:nvPr/>
        </p:nvPicPr>
        <p:blipFill>
          <a:blip r:embed="rId2"/>
          <a:stretch>
            <a:fillRect/>
          </a:stretch>
        </p:blipFill>
        <p:spPr>
          <a:xfrm>
            <a:off x="838200" y="1781360"/>
            <a:ext cx="10771945" cy="2692986"/>
          </a:xfrm>
          <a:prstGeom prst="rect">
            <a:avLst/>
          </a:prstGeom>
        </p:spPr>
      </p:pic>
      <p:sp>
        <p:nvSpPr>
          <p:cNvPr id="5" name="Title 1">
            <a:extLst>
              <a:ext uri="{FF2B5EF4-FFF2-40B4-BE49-F238E27FC236}">
                <a16:creationId xmlns:a16="http://schemas.microsoft.com/office/drawing/2014/main" id="{C5EA5561-F8CC-41AB-AC7C-B34C5D74863B}"/>
              </a:ext>
            </a:extLst>
          </p:cNvPr>
          <p:cNvSpPr>
            <a:spLocks noGrp="1"/>
          </p:cNvSpPr>
          <p:nvPr>
            <p:ph type="title"/>
          </p:nvPr>
        </p:nvSpPr>
        <p:spPr>
          <a:xfrm>
            <a:off x="838200" y="365125"/>
            <a:ext cx="10515600" cy="1325563"/>
          </a:xfrm>
        </p:spPr>
        <p:txBody>
          <a:bodyPr/>
          <a:lstStyle/>
          <a:p>
            <a:r>
              <a:rPr lang="en-US" b="1" dirty="0">
                <a:solidFill>
                  <a:schemeClr val="accent4">
                    <a:lumMod val="60000"/>
                    <a:lumOff val="40000"/>
                  </a:schemeClr>
                </a:solidFill>
              </a:rPr>
              <a:t>Numerical Variables &amp; </a:t>
            </a:r>
            <a:r>
              <a:rPr lang="en-US" b="1" dirty="0" err="1">
                <a:solidFill>
                  <a:schemeClr val="accent4">
                    <a:lumMod val="60000"/>
                    <a:lumOff val="40000"/>
                  </a:schemeClr>
                </a:solidFill>
              </a:rPr>
              <a:t>Reponse</a:t>
            </a:r>
            <a:endParaRPr lang="en-US" b="1" dirty="0">
              <a:solidFill>
                <a:schemeClr val="accent4">
                  <a:lumMod val="60000"/>
                  <a:lumOff val="40000"/>
                </a:schemeClr>
              </a:solidFill>
            </a:endParaRPr>
          </a:p>
        </p:txBody>
      </p:sp>
      <p:sp>
        <p:nvSpPr>
          <p:cNvPr id="6" name="TextBox 5">
            <a:extLst>
              <a:ext uri="{FF2B5EF4-FFF2-40B4-BE49-F238E27FC236}">
                <a16:creationId xmlns:a16="http://schemas.microsoft.com/office/drawing/2014/main" id="{91FD08B7-0AF5-42D0-9300-421DA25169B9}"/>
              </a:ext>
            </a:extLst>
          </p:cNvPr>
          <p:cNvSpPr txBox="1"/>
          <p:nvPr/>
        </p:nvSpPr>
        <p:spPr>
          <a:xfrm>
            <a:off x="621437" y="4776186"/>
            <a:ext cx="5078027"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Both skewed to the right</a:t>
            </a:r>
          </a:p>
          <a:p>
            <a:pPr marL="285750" indent="-285750">
              <a:buFont typeface="Arial" panose="020B0604020202020204" pitchFamily="34" charset="0"/>
              <a:buChar char="•"/>
            </a:pPr>
            <a:r>
              <a:rPr lang="en-US" dirty="0">
                <a:solidFill>
                  <a:schemeClr val="bg1"/>
                </a:solidFill>
              </a:rPr>
              <a:t>Lesser people earning higher or lower income at an older age</a:t>
            </a:r>
          </a:p>
          <a:p>
            <a:pPr marL="285750" indent="-285750">
              <a:buFont typeface="Arial" panose="020B0604020202020204" pitchFamily="34" charset="0"/>
              <a:buChar char="•"/>
            </a:pPr>
            <a:r>
              <a:rPr lang="en-US" dirty="0">
                <a:solidFill>
                  <a:schemeClr val="bg1"/>
                </a:solidFill>
              </a:rPr>
              <a:t>Income of &gt;50k occurs predominantly at ages &gt;35 to around 50</a:t>
            </a:r>
          </a:p>
        </p:txBody>
      </p:sp>
      <p:sp>
        <p:nvSpPr>
          <p:cNvPr id="7" name="TextBox 6">
            <a:extLst>
              <a:ext uri="{FF2B5EF4-FFF2-40B4-BE49-F238E27FC236}">
                <a16:creationId xmlns:a16="http://schemas.microsoft.com/office/drawing/2014/main" id="{3946A3A1-3C80-4C53-A1C2-88311E3C5B9F}"/>
              </a:ext>
            </a:extLst>
          </p:cNvPr>
          <p:cNvSpPr txBox="1"/>
          <p:nvPr/>
        </p:nvSpPr>
        <p:spPr>
          <a:xfrm>
            <a:off x="6275773" y="4795421"/>
            <a:ext cx="5078027"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Both skewed to the left</a:t>
            </a:r>
          </a:p>
          <a:p>
            <a:pPr marL="285750" indent="-285750">
              <a:buFont typeface="Arial" panose="020B0604020202020204" pitchFamily="34" charset="0"/>
              <a:buChar char="•"/>
            </a:pPr>
            <a:r>
              <a:rPr lang="en-US" dirty="0">
                <a:solidFill>
                  <a:schemeClr val="bg1"/>
                </a:solidFill>
              </a:rPr>
              <a:t>More people educated for both income ranges</a:t>
            </a:r>
          </a:p>
          <a:p>
            <a:pPr marL="285750" indent="-285750">
              <a:buFont typeface="Arial" panose="020B0604020202020204" pitchFamily="34" charset="0"/>
              <a:buChar char="•"/>
            </a:pPr>
            <a:r>
              <a:rPr lang="en-US" dirty="0">
                <a:solidFill>
                  <a:schemeClr val="bg1"/>
                </a:solidFill>
              </a:rPr>
              <a:t>People who are High school graduates seem to be predominantly earning &lt;=50k</a:t>
            </a:r>
          </a:p>
          <a:p>
            <a:pPr marL="285750" indent="-285750">
              <a:buFont typeface="Arial" panose="020B0604020202020204" pitchFamily="34" charset="0"/>
              <a:buChar char="•"/>
            </a:pPr>
            <a:r>
              <a:rPr lang="en-US" dirty="0">
                <a:solidFill>
                  <a:schemeClr val="bg1"/>
                </a:solidFill>
              </a:rPr>
              <a:t>People who are in college or further educated seem to be predominantly earning &gt;50k</a:t>
            </a:r>
          </a:p>
        </p:txBody>
      </p:sp>
    </p:spTree>
    <p:extLst>
      <p:ext uri="{BB962C8B-B14F-4D97-AF65-F5344CB8AC3E}">
        <p14:creationId xmlns:p14="http://schemas.microsoft.com/office/powerpoint/2010/main" val="1633621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1599</TotalTime>
  <Words>377</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Adult Income Dataset Exploratory Analysis</vt:lpstr>
      <vt:lpstr>Dataset Info</vt:lpstr>
      <vt:lpstr>Question</vt:lpstr>
      <vt:lpstr>Response Variable</vt:lpstr>
      <vt:lpstr>Features - Categorical</vt:lpstr>
      <vt:lpstr>Features - Categorical</vt:lpstr>
      <vt:lpstr>Features - Numeric</vt:lpstr>
      <vt:lpstr>Correlation Between Variables</vt:lpstr>
      <vt:lpstr>Numerical Variables &amp; Reponse</vt:lpstr>
      <vt:lpstr>Numerical Variables &amp; Reponse</vt:lpstr>
      <vt:lpstr>Numerical Variables &amp; Reponse</vt:lpstr>
      <vt:lpstr>Categorical Variables &amp; Response</vt:lpstr>
      <vt:lpstr>Catgorical Variables &amp; Response</vt:lpstr>
      <vt:lpstr>Categorical Variables &amp; Response</vt:lpstr>
      <vt:lpstr>Categorical Variables &amp; Response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Kanchanah Kannathass</dc:creator>
  <cp:lastModifiedBy>Kanchanah Kannathass</cp:lastModifiedBy>
  <cp:revision>39</cp:revision>
  <dcterms:created xsi:type="dcterms:W3CDTF">2021-12-21T18:53:21Z</dcterms:created>
  <dcterms:modified xsi:type="dcterms:W3CDTF">2021-12-23T00:25:59Z</dcterms:modified>
</cp:coreProperties>
</file>