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MS)" panose="020F0502020204030204" pitchFamily="34" charset="0"/>
      <p:regular r:id="rId17"/>
    </p:embeddedFont>
    <p:embeddedFont>
      <p:font typeface="Times New Roman" panose="02020603050405020304" pitchFamily="18" charset="0"/>
      <p:regular r:id="rId18"/>
    </p:embeddedFont>
    <p:embeddedFont>
      <p:font typeface="Times New Roman Bold" panose="02030802070405020303" pitchFamily="18" charset="0"/>
      <p:regular r:id="rId19"/>
    </p:embeddedFont>
    <p:embeddedFont>
      <p:font typeface="Trebuchet MS" panose="020B0603020202020204" pitchFamily="34" charset="0"/>
      <p:regular r:id="rId20"/>
    </p:embeddedFont>
    <p:embeddedFont>
      <p:font typeface="Trebuchet MS Bold" panose="020B0703020202020204" pitchFamily="34" charset="0"/>
      <p:regular r:id="rId21"/>
    </p:embeddedFont>
    <p:embeddedFont>
      <p:font typeface="TT Rounds Condensed" panose="02000506030000020003" pitchFamily="2" charset="0"/>
      <p:regular r:id="rId22"/>
    </p:embeddedFont>
    <p:embeddedFont>
      <p:font typeface="TT Rounds Condensed Bold" panose="02000806030000020003" pitchFamily="2"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2.fntdata"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font" Target="fonts/font5.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1.fntdata"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font" Target="fonts/font4.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7.fntdata" /><Relationship Id="rId10" Type="http://schemas.openxmlformats.org/officeDocument/2006/relationships/slide" Target="slides/slide9.xml" /><Relationship Id="rId19" Type="http://schemas.openxmlformats.org/officeDocument/2006/relationships/font" Target="fonts/font3.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6.fntdata"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svg" /><Relationship Id="rId7" Type="http://schemas.openxmlformats.org/officeDocument/2006/relationships/image" Target="../media/image6.svg" /><Relationship Id="rId12" Type="http://schemas.openxmlformats.org/officeDocument/2006/relationships/image" Target="../media/image11.jpe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5" Type="http://schemas.openxmlformats.org/officeDocument/2006/relationships/image" Target="../media/image4.svg" /><Relationship Id="rId10" Type="http://schemas.openxmlformats.org/officeDocument/2006/relationships/image" Target="../media/image9.png" /><Relationship Id="rId4" Type="http://schemas.openxmlformats.org/officeDocument/2006/relationships/image" Target="../media/image3.png" /><Relationship Id="rId9" Type="http://schemas.openxmlformats.org/officeDocument/2006/relationships/image" Target="../media/image8.svg" /></Relationships>
</file>

<file path=ppt/slides/_rels/slide10.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13.svg" /><Relationship Id="rId2" Type="http://schemas.openxmlformats.org/officeDocument/2006/relationships/image" Target="../media/image12.png" /><Relationship Id="rId1" Type="http://schemas.openxmlformats.org/officeDocument/2006/relationships/slideLayout" Target="../slideLayouts/slideLayout7.xml" /><Relationship Id="rId5" Type="http://schemas.openxmlformats.org/officeDocument/2006/relationships/image" Target="../media/image15.png" /><Relationship Id="rId4" Type="http://schemas.openxmlformats.org/officeDocument/2006/relationships/image" Target="../media/image14.png" /></Relationships>
</file>

<file path=ppt/slides/_rels/slide3.xml.rels><?xml version="1.0" encoding="UTF-8" standalone="yes"?>
<Relationships xmlns="http://schemas.openxmlformats.org/package/2006/relationships"><Relationship Id="rId8" Type="http://schemas.openxmlformats.org/officeDocument/2006/relationships/image" Target="../media/image19.jpeg" /><Relationship Id="rId3" Type="http://schemas.openxmlformats.org/officeDocument/2006/relationships/image" Target="../media/image13.svg" /><Relationship Id="rId7" Type="http://schemas.openxmlformats.org/officeDocument/2006/relationships/image" Target="../media/image15.png" /><Relationship Id="rId2" Type="http://schemas.openxmlformats.org/officeDocument/2006/relationships/image" Target="../media/image12.png" /><Relationship Id="rId1" Type="http://schemas.openxmlformats.org/officeDocument/2006/relationships/slideLayout" Target="../slideLayouts/slideLayout7.xml" /><Relationship Id="rId6" Type="http://schemas.openxmlformats.org/officeDocument/2006/relationships/image" Target="../media/image18.png" /><Relationship Id="rId5" Type="http://schemas.openxmlformats.org/officeDocument/2006/relationships/image" Target="../media/image17.svg" /><Relationship Id="rId4" Type="http://schemas.openxmlformats.org/officeDocument/2006/relationships/image" Target="../media/image16.png" /></Relationships>
</file>

<file path=ppt/slides/_rels/slide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notesSlide" Target="../notesSlides/notesSlide1.xml" /><Relationship Id="rId1" Type="http://schemas.openxmlformats.org/officeDocument/2006/relationships/slideLayout" Target="../slideLayouts/slideLayout7.xml" /><Relationship Id="rId4" Type="http://schemas.openxmlformats.org/officeDocument/2006/relationships/image" Target="../media/image1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19195" y="1390645"/>
            <a:ext cx="2805108" cy="2190745"/>
          </a:xfrm>
          <a:custGeom>
            <a:avLst/>
            <a:gdLst/>
            <a:ahLst/>
            <a:cxnLst/>
            <a:rect l="l" t="t" r="r" b="b"/>
            <a:pathLst>
              <a:path w="2805108" h="2190745">
                <a:moveTo>
                  <a:pt x="0" y="0"/>
                </a:moveTo>
                <a:lnTo>
                  <a:pt x="2805108" y="0"/>
                </a:lnTo>
                <a:lnTo>
                  <a:pt x="2805108" y="2190745"/>
                </a:lnTo>
                <a:lnTo>
                  <a:pt x="0" y="21907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5629275" y="1785938"/>
            <a:ext cx="2500312" cy="2157412"/>
          </a:xfrm>
          <a:custGeom>
            <a:avLst/>
            <a:gdLst/>
            <a:ahLst/>
            <a:cxnLst/>
            <a:rect l="l" t="t" r="r" b="b"/>
            <a:pathLst>
              <a:path w="2500312" h="2157412">
                <a:moveTo>
                  <a:pt x="0" y="0"/>
                </a:moveTo>
                <a:lnTo>
                  <a:pt x="2500313" y="0"/>
                </a:lnTo>
                <a:lnTo>
                  <a:pt x="2500313" y="2157412"/>
                </a:lnTo>
                <a:lnTo>
                  <a:pt x="0" y="21574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5700712" y="7843838"/>
            <a:ext cx="1085850" cy="928688"/>
          </a:xfrm>
          <a:custGeom>
            <a:avLst/>
            <a:gdLst/>
            <a:ahLst/>
            <a:cxnLst/>
            <a:rect l="l" t="t" r="r" b="b"/>
            <a:pathLst>
              <a:path w="1085850" h="928688">
                <a:moveTo>
                  <a:pt x="0" y="0"/>
                </a:moveTo>
                <a:lnTo>
                  <a:pt x="1085850" y="0"/>
                </a:lnTo>
                <a:lnTo>
                  <a:pt x="1085850" y="928687"/>
                </a:lnTo>
                <a:lnTo>
                  <a:pt x="0" y="92868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1080856" y="-95255"/>
            <a:ext cx="7302398" cy="10477495"/>
          </a:xfrm>
          <a:custGeom>
            <a:avLst/>
            <a:gdLst/>
            <a:ahLst/>
            <a:cxnLst/>
            <a:rect l="l" t="t" r="r" b="b"/>
            <a:pathLst>
              <a:path w="7302398" h="10477495">
                <a:moveTo>
                  <a:pt x="0" y="0"/>
                </a:moveTo>
                <a:lnTo>
                  <a:pt x="7302399" y="0"/>
                </a:lnTo>
                <a:lnTo>
                  <a:pt x="7302399" y="10477495"/>
                </a:lnTo>
                <a:lnTo>
                  <a:pt x="0" y="1047749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12"/>
            <a:stretch>
              <a:fillRect/>
            </a:stretch>
          </a:blipFill>
        </p:spPr>
      </p:sp>
      <p:sp>
        <p:nvSpPr>
          <p:cNvPr id="8" name="TextBox 8"/>
          <p:cNvSpPr txBox="1"/>
          <p:nvPr/>
        </p:nvSpPr>
        <p:spPr>
          <a:xfrm>
            <a:off x="17100237" y="9677976"/>
            <a:ext cx="114800" cy="303286"/>
          </a:xfrm>
          <a:prstGeom prst="rect">
            <a:avLst/>
          </a:prstGeom>
        </p:spPr>
        <p:txBody>
          <a:bodyPr lIns="0" tIns="0" rIns="0" bIns="0" rtlCol="0" anchor="t">
            <a:spAutoFit/>
          </a:bodyPr>
          <a:lstStyle/>
          <a:p>
            <a:pPr algn="l">
              <a:lnSpc>
                <a:spcPts val="2367"/>
              </a:lnSpc>
            </a:pPr>
            <a:r>
              <a:rPr lang="en-US" sz="1691">
                <a:solidFill>
                  <a:srgbClr val="2D936B"/>
                </a:solidFill>
                <a:latin typeface="Trebuchet MS"/>
                <a:ea typeface="Trebuchet MS"/>
                <a:cs typeface="Trebuchet MS"/>
                <a:sym typeface="Trebuchet MS"/>
              </a:rPr>
              <a:t>1</a:t>
            </a:r>
          </a:p>
        </p:txBody>
      </p:sp>
      <p:sp>
        <p:nvSpPr>
          <p:cNvPr id="9" name="TextBox 9"/>
          <p:cNvSpPr txBox="1"/>
          <p:nvPr/>
        </p:nvSpPr>
        <p:spPr>
          <a:xfrm>
            <a:off x="1752148" y="4161087"/>
            <a:ext cx="14259453" cy="4215513"/>
          </a:xfrm>
          <a:prstGeom prst="rect">
            <a:avLst/>
          </a:prstGeom>
        </p:spPr>
        <p:txBody>
          <a:bodyPr lIns="0" tIns="0" rIns="0" bIns="0" rtlCol="0" anchor="t">
            <a:spAutoFit/>
          </a:bodyPr>
          <a:lstStyle/>
          <a:p>
            <a:pPr algn="l">
              <a:lnSpc>
                <a:spcPts val="4823"/>
              </a:lnSpc>
            </a:pPr>
            <a:r>
              <a:rPr lang="en-US" sz="4060" dirty="0">
                <a:solidFill>
                  <a:srgbClr val="000000"/>
                </a:solidFill>
                <a:latin typeface="Calibri (MS)"/>
                <a:ea typeface="Calibri (MS)"/>
                <a:cs typeface="Calibri (MS)"/>
                <a:sym typeface="Calibri (MS)"/>
              </a:rPr>
              <a:t>STUDENT NAME: </a:t>
            </a:r>
            <a:r>
              <a:rPr lang="en-IN" sz="4060" dirty="0" err="1">
                <a:solidFill>
                  <a:srgbClr val="000000"/>
                </a:solidFill>
                <a:latin typeface="Calibri (MS)"/>
                <a:ea typeface="Calibri (MS)"/>
                <a:cs typeface="Calibri (MS)"/>
                <a:sym typeface="Calibri (MS)"/>
              </a:rPr>
              <a:t>Kanchana</a:t>
            </a:r>
            <a:r>
              <a:rPr lang="en-IN" sz="4060" dirty="0">
                <a:solidFill>
                  <a:srgbClr val="000000"/>
                </a:solidFill>
                <a:latin typeface="Calibri (MS)"/>
                <a:ea typeface="Calibri (MS)"/>
                <a:cs typeface="Calibri (MS)"/>
                <a:sym typeface="Calibri (MS)"/>
              </a:rPr>
              <a:t> K</a:t>
            </a:r>
            <a:endParaRPr lang="en-US" sz="4060" dirty="0">
              <a:solidFill>
                <a:srgbClr val="000000"/>
              </a:solidFill>
              <a:latin typeface="Calibri (MS)"/>
              <a:ea typeface="Calibri (MS)"/>
              <a:cs typeface="Calibri (MS)"/>
              <a:sym typeface="Calibri (MS)"/>
            </a:endParaRPr>
          </a:p>
          <a:p>
            <a:pPr algn="l">
              <a:lnSpc>
                <a:spcPts val="4823"/>
              </a:lnSpc>
            </a:pPr>
            <a:r>
              <a:rPr lang="en-US" sz="4060" dirty="0">
                <a:solidFill>
                  <a:srgbClr val="000000"/>
                </a:solidFill>
                <a:latin typeface="Calibri (MS)"/>
                <a:ea typeface="Calibri (MS)"/>
                <a:cs typeface="Calibri (MS)"/>
                <a:sym typeface="Calibri (MS)"/>
              </a:rPr>
              <a:t> REGISTER NO:  3122115</a:t>
            </a:r>
            <a:r>
              <a:rPr lang="en-IN" sz="4060" dirty="0">
                <a:solidFill>
                  <a:srgbClr val="000000"/>
                </a:solidFill>
                <a:latin typeface="Calibri (MS)"/>
                <a:ea typeface="Calibri (MS)"/>
                <a:cs typeface="Calibri (MS)"/>
                <a:sym typeface="Calibri (MS)"/>
              </a:rPr>
              <a:t>71</a:t>
            </a:r>
            <a:endParaRPr lang="en-US" sz="4060" dirty="0">
              <a:solidFill>
                <a:srgbClr val="000000"/>
              </a:solidFill>
              <a:latin typeface="Calibri (MS)"/>
              <a:ea typeface="Calibri (MS)"/>
              <a:cs typeface="Calibri (MS)"/>
              <a:sym typeface="Calibri (MS)"/>
            </a:endParaRPr>
          </a:p>
          <a:p>
            <a:pPr algn="l">
              <a:lnSpc>
                <a:spcPts val="4823"/>
              </a:lnSpc>
            </a:pPr>
            <a:r>
              <a:rPr lang="en-US" sz="4060" dirty="0">
                <a:solidFill>
                  <a:srgbClr val="000000"/>
                </a:solidFill>
                <a:latin typeface="Calibri (MS)"/>
                <a:ea typeface="Calibri (MS)"/>
                <a:cs typeface="Calibri (MS)"/>
                <a:sym typeface="Calibri (MS)"/>
              </a:rPr>
              <a:t>               </a:t>
            </a:r>
            <a:r>
              <a:rPr lang="en-IN" sz="4060" dirty="0">
                <a:solidFill>
                  <a:srgbClr val="000000"/>
                </a:solidFill>
                <a:latin typeface="Calibri (MS)"/>
                <a:ea typeface="Calibri (MS)"/>
                <a:cs typeface="Calibri (MS)"/>
                <a:sym typeface="Calibri (MS)"/>
              </a:rPr>
              <a:t>DB95EC29CD2A51DAFD74CADC975371F5</a:t>
            </a:r>
            <a:endParaRPr lang="en-US" sz="4060" dirty="0">
              <a:solidFill>
                <a:srgbClr val="000000"/>
              </a:solidFill>
              <a:latin typeface="Calibri (MS)"/>
              <a:ea typeface="Calibri (MS)"/>
              <a:cs typeface="Calibri (MS)"/>
              <a:sym typeface="Calibri (MS)"/>
            </a:endParaRPr>
          </a:p>
          <a:p>
            <a:pPr algn="l">
              <a:lnSpc>
                <a:spcPts val="5690"/>
              </a:lnSpc>
            </a:pPr>
            <a:r>
              <a:rPr lang="en-US" sz="4064" dirty="0">
                <a:solidFill>
                  <a:srgbClr val="000000"/>
                </a:solidFill>
                <a:latin typeface="Calibri (MS)"/>
                <a:ea typeface="Calibri (MS)"/>
                <a:cs typeface="Calibri (MS)"/>
                <a:sym typeface="Calibri (MS)"/>
              </a:rPr>
              <a:t>DEPARTMENT: B.COM BANK MANAGEMENT </a:t>
            </a:r>
          </a:p>
          <a:p>
            <a:pPr algn="l">
              <a:lnSpc>
                <a:spcPts val="10150"/>
              </a:lnSpc>
            </a:pPr>
            <a:r>
              <a:rPr lang="en-US" sz="4060" dirty="0">
                <a:solidFill>
                  <a:srgbClr val="000000"/>
                </a:solidFill>
                <a:latin typeface="Calibri (MS)"/>
                <a:ea typeface="Calibri (MS)"/>
                <a:cs typeface="Calibri (MS)"/>
                <a:sym typeface="Calibri (MS)"/>
              </a:rPr>
              <a:t>COLLEGE : THIRUTHANGAL NADAR COLLEGE</a:t>
            </a:r>
          </a:p>
          <a:p>
            <a:pPr algn="l">
              <a:lnSpc>
                <a:spcPts val="2030"/>
              </a:lnSpc>
            </a:pPr>
            <a:r>
              <a:rPr lang="en-US" sz="4060" dirty="0">
                <a:solidFill>
                  <a:srgbClr val="000000"/>
                </a:solidFill>
                <a:latin typeface="Calibri (MS)"/>
                <a:ea typeface="Calibri (MS)"/>
                <a:cs typeface="Calibri (MS)"/>
                <a:sym typeface="Calibri (MS)"/>
              </a:rPr>
              <a:t> </a:t>
            </a:r>
          </a:p>
        </p:txBody>
      </p:sp>
      <p:sp>
        <p:nvSpPr>
          <p:cNvPr id="10" name="TextBox 10"/>
          <p:cNvSpPr txBox="1"/>
          <p:nvPr/>
        </p:nvSpPr>
        <p:spPr>
          <a:xfrm>
            <a:off x="335756" y="257170"/>
            <a:ext cx="14298974" cy="1133475"/>
          </a:xfrm>
          <a:prstGeom prst="rect">
            <a:avLst/>
          </a:prstGeom>
        </p:spPr>
        <p:txBody>
          <a:bodyPr lIns="0" tIns="0" rIns="0" bIns="0" rtlCol="0" anchor="t">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Data Analysis using Excel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id="26" name="TextBox 26"/>
          <p:cNvSpPr txBox="1"/>
          <p:nvPr/>
        </p:nvSpPr>
        <p:spPr>
          <a:xfrm>
            <a:off x="1109662" y="431005"/>
            <a:ext cx="4955856" cy="1143000"/>
          </a:xfrm>
          <a:prstGeom prst="rect">
            <a:avLst/>
          </a:prstGeom>
        </p:spPr>
        <p:txBody>
          <a:bodyPr lIns="0" tIns="0" rIns="0" bIns="0" rtlCol="0" anchor="t">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id="27" name="Group 27"/>
          <p:cNvGrpSpPr/>
          <p:nvPr/>
        </p:nvGrpSpPr>
        <p:grpSpPr>
          <a:xfrm>
            <a:off x="15087600" y="787712"/>
            <a:ext cx="685800" cy="685800"/>
            <a:chOff x="0" y="0"/>
            <a:chExt cx="914400" cy="914400"/>
          </a:xfrm>
        </p:grpSpPr>
        <p:sp>
          <p:nvSpPr>
            <p:cNvPr id="28" name="Freeform 2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29" name="TextBox 29"/>
          <p:cNvSpPr txBox="1"/>
          <p:nvPr/>
        </p:nvSpPr>
        <p:spPr>
          <a:xfrm>
            <a:off x="1348740" y="1610201"/>
            <a:ext cx="12061508" cy="9613047"/>
          </a:xfrm>
          <a:prstGeom prst="rect">
            <a:avLst/>
          </a:prstGeom>
        </p:spPr>
        <p:txBody>
          <a:bodyPr lIns="0" tIns="0" rIns="0" bIns="0" rtlCol="0" anchor="t">
            <a:spAutoFit/>
          </a:bodyPr>
          <a:lstStyle/>
          <a:p>
            <a:pPr algn="l">
              <a:lnSpc>
                <a:spcPts val="3240"/>
              </a:lnSpc>
            </a:pPr>
            <a:r>
              <a:rPr lang="en-US" sz="2700" u="sng" spc="25">
                <a:solidFill>
                  <a:srgbClr val="000000"/>
                </a:solidFill>
                <a:latin typeface="TT Rounds Condensed Bold"/>
                <a:ea typeface="TT Rounds Condensed Bold"/>
                <a:cs typeface="TT Rounds Condensed Bold"/>
                <a:sym typeface="TT Rounds Condensed Bold"/>
              </a:rPr>
              <a:t>Data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gather comprehensive and accurate employee data that will serve as the foundation for analysis aimed at improving hr and management decisions.</a:t>
            </a:r>
          </a:p>
          <a:p>
            <a:pPr algn="l">
              <a:lnSpc>
                <a:spcPts val="3240"/>
              </a:lnSpc>
            </a:pPr>
            <a:r>
              <a:rPr lang="en-US" sz="2700" spc="25">
                <a:solidFill>
                  <a:srgbClr val="000000"/>
                </a:solidFill>
                <a:latin typeface="TT Rounds Condensed"/>
                <a:ea typeface="TT Rounds Condensed"/>
                <a:cs typeface="TT Rounds Condensed"/>
                <a:sym typeface="TT Rounds Condensed"/>
              </a:rPr>
              <a:t>                       2.verify the accuracy and completeness of the data</a:t>
            </a:r>
          </a:p>
          <a:p>
            <a:pPr algn="l">
              <a:lnSpc>
                <a:spcPts val="3240"/>
              </a:lnSpc>
            </a:pPr>
            <a:r>
              <a:rPr lang="en-US" sz="2700" u="sng" spc="25">
                <a:solidFill>
                  <a:srgbClr val="000000"/>
                </a:solidFill>
                <a:latin typeface="TT Rounds Condensed Bold"/>
                <a:ea typeface="TT Rounds Condensed Bold"/>
                <a:cs typeface="TT Rounds Condensed Bold"/>
                <a:sym typeface="TT Rounds Condensed Bold"/>
              </a:rPr>
              <a:t>Feature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identify and collect relevant features (Data attributes) that will be used in the analysis of employee data to extract meaningful insights and support decision-making.</a:t>
            </a:r>
          </a:p>
          <a:p>
            <a:pPr algn="l">
              <a:lnSpc>
                <a:spcPts val="3240"/>
              </a:lnSpc>
            </a:pPr>
            <a:r>
              <a:rPr lang="en-US" sz="2700" spc="25">
                <a:solidFill>
                  <a:srgbClr val="000000"/>
                </a:solidFill>
                <a:latin typeface="TT Rounds Condensed"/>
                <a:ea typeface="TT Rounds Condensed"/>
                <a:cs typeface="TT Rounds Condensed"/>
                <a:sym typeface="TT Rounds Condensed"/>
              </a:rPr>
              <a:t>                          2.review the collected features and select those that are most relevant to the analysis objectives.</a:t>
            </a:r>
          </a:p>
          <a:p>
            <a:pPr algn="l">
              <a:lnSpc>
                <a:spcPts val="3240"/>
              </a:lnSpc>
            </a:pPr>
            <a:r>
              <a:rPr lang="en-US" sz="2700" u="sng" spc="25">
                <a:solidFill>
                  <a:srgbClr val="000000"/>
                </a:solidFill>
                <a:latin typeface="TT Rounds Condensed Bold"/>
                <a:ea typeface="TT Rounds Condensed Bold"/>
                <a:cs typeface="TT Rounds Condensed Bold"/>
                <a:sym typeface="TT Rounds Condensed Bold"/>
              </a:rPr>
              <a:t>Data cleaning:</a:t>
            </a:r>
          </a:p>
          <a:p>
            <a:pPr algn="l">
              <a:lnSpc>
                <a:spcPts val="3240"/>
              </a:lnSpc>
            </a:pPr>
            <a:r>
              <a:rPr lang="en-US" sz="2700" spc="25">
                <a:solidFill>
                  <a:srgbClr val="000000"/>
                </a:solidFill>
                <a:latin typeface="TT Rounds Condensed"/>
                <a:ea typeface="TT Rounds Condensed"/>
                <a:cs typeface="TT Rounds Condensed"/>
                <a:sym typeface="TT Rounds Condensed"/>
              </a:rPr>
              <a:t>                          1.to prepare the employee dataset by correcting errors, handling missing values, and ensuring consistency to enable accurate and reliable analysis.</a:t>
            </a:r>
          </a:p>
          <a:p>
            <a:pPr algn="l">
              <a:lnSpc>
                <a:spcPts val="3240"/>
              </a:lnSpc>
            </a:pPr>
            <a:r>
              <a:rPr lang="en-US" sz="2700" spc="25">
                <a:solidFill>
                  <a:srgbClr val="000000"/>
                </a:solidFill>
                <a:latin typeface="TT Rounds Condensed"/>
                <a:ea typeface="TT Rounds Condensed"/>
                <a:cs typeface="TT Rounds Condensed"/>
                <a:sym typeface="TT Rounds Condensed"/>
              </a:rPr>
              <a:t>                           2.A cleaned and well-organised dataset that is free from errors, inconsistencies, and missing values, ensuring reliable and accurate analysis.</a:t>
            </a:r>
          </a:p>
          <a:p>
            <a:pPr algn="l">
              <a:lnSpc>
                <a:spcPts val="3240"/>
              </a:lnSpc>
            </a:pPr>
            <a:r>
              <a:rPr lang="en-US" sz="2700" u="sng" spc="25">
                <a:solidFill>
                  <a:srgbClr val="000000"/>
                </a:solidFill>
                <a:latin typeface="TT Rounds Condensed Bold"/>
                <a:ea typeface="TT Rounds Condensed Bold"/>
                <a:cs typeface="TT Rounds Condensed Bold"/>
                <a:sym typeface="TT Rounds Condensed Bold"/>
              </a:rPr>
              <a:t>Perfomance level:</a:t>
            </a:r>
          </a:p>
          <a:p>
            <a:pPr algn="l">
              <a:lnSpc>
                <a:spcPts val="3240"/>
              </a:lnSpc>
            </a:pPr>
            <a:r>
              <a:rPr lang="en-US" sz="2700" spc="25">
                <a:solidFill>
                  <a:srgbClr val="000000"/>
                </a:solidFill>
                <a:latin typeface="TT Rounds Condensed"/>
                <a:ea typeface="TT Rounds Condensed"/>
                <a:cs typeface="TT Rounds Condensed"/>
                <a:sym typeface="TT Rounds Condensed"/>
              </a:rPr>
              <a:t>                            1.track performance changes over time to identify pattens or impovements.</a:t>
            </a:r>
          </a:p>
          <a:p>
            <a:pPr algn="l">
              <a:lnSpc>
                <a:spcPts val="3240"/>
              </a:lnSpc>
            </a:pPr>
            <a:r>
              <a:rPr lang="en-US" sz="2700" spc="25">
                <a:solidFill>
                  <a:srgbClr val="000000"/>
                </a:solidFill>
                <a:latin typeface="TT Rounds Condensed"/>
                <a:ea typeface="TT Rounds Condensed"/>
                <a:cs typeface="TT Rounds Condensed"/>
                <a:sym typeface="TT Rounds Condensed"/>
              </a:rPr>
              <a:t>                            2.assess if employees are meeting performance goals and targets over specified periods.</a:t>
            </a:r>
          </a:p>
          <a:p>
            <a:pPr algn="l">
              <a:lnSpc>
                <a:spcPts val="3240"/>
              </a:lnSpc>
            </a:pPr>
            <a:endParaRPr lang="en-US" sz="2700" spc="25">
              <a:solidFill>
                <a:srgbClr val="000000"/>
              </a:solidFill>
              <a:latin typeface="TT Rounds Condensed"/>
              <a:ea typeface="TT Rounds Condensed"/>
              <a:cs typeface="TT Rounds Condensed"/>
              <a:sym typeface="TT Rounds Condensed"/>
            </a:endParaRPr>
          </a:p>
          <a:p>
            <a:pPr algn="l">
              <a:lnSpc>
                <a:spcPts val="3240"/>
              </a:lnSpc>
            </a:pPr>
            <a:r>
              <a:rPr lang="en-US" sz="2700" spc="25">
                <a:solidFill>
                  <a:srgbClr val="000000"/>
                </a:solidFill>
                <a:latin typeface="TT Rounds Condensed"/>
                <a:ea typeface="TT Rounds Condensed"/>
                <a:cs typeface="TT Rounds Condensed"/>
                <a:sym typeface="TT Rounds Condensed"/>
              </a:rPr>
              <a:t>         </a:t>
            </a:r>
          </a:p>
          <a:p>
            <a:pPr algn="l">
              <a:lnSpc>
                <a:spcPts val="3240"/>
              </a:lnSpc>
            </a:pPr>
            <a:endParaRPr lang="en-US" sz="2700" spc="25">
              <a:solidFill>
                <a:srgbClr val="000000"/>
              </a:solidFill>
              <a:latin typeface="TT Rounds Condensed"/>
              <a:ea typeface="TT Rounds Condensed"/>
              <a:cs typeface="TT Rounds Condensed"/>
              <a:sym typeface="TT Rounds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234440" y="264795"/>
            <a:ext cx="12047220" cy="10167045"/>
          </a:xfrm>
          <a:prstGeom prst="rect">
            <a:avLst/>
          </a:prstGeom>
        </p:spPr>
        <p:txBody>
          <a:bodyPr lIns="0" tIns="0" rIns="0" bIns="0" rtlCol="0" anchor="t">
            <a:spAutoFit/>
          </a:bodyPr>
          <a:lstStyle/>
          <a:p>
            <a:pPr algn="l">
              <a:lnSpc>
                <a:spcPts val="5040"/>
              </a:lnSpc>
            </a:pPr>
            <a:r>
              <a:rPr lang="en-US" sz="4200" u="sng" spc="39">
                <a:solidFill>
                  <a:srgbClr val="000000"/>
                </a:solidFill>
                <a:latin typeface="TT Rounds Condensed Bold"/>
                <a:ea typeface="TT Rounds Condensed Bold"/>
                <a:cs typeface="TT Rounds Condensed Bold"/>
                <a:sym typeface="TT Rounds Condensed Bold"/>
              </a:rPr>
              <a:t>Summary</a:t>
            </a:r>
            <a:r>
              <a:rPr lang="en-US" sz="4200" spc="39">
                <a:solidFill>
                  <a:srgbClr val="000000"/>
                </a:solidFill>
                <a:latin typeface="TT Rounds Condensed Bold"/>
                <a:ea typeface="TT Rounds Condensed Bold"/>
                <a:cs typeface="TT Rounds Condensed Bold"/>
                <a:sym typeface="TT Rounds Condensed Bold"/>
              </a:rPr>
              <a:t>:</a:t>
            </a:r>
          </a:p>
          <a:p>
            <a:pPr algn="l">
              <a:lnSpc>
                <a:spcPts val="5040"/>
              </a:lnSpc>
            </a:pPr>
            <a:r>
              <a:rPr lang="en-US" sz="4200" spc="39">
                <a:solidFill>
                  <a:srgbClr val="000000"/>
                </a:solidFill>
                <a:latin typeface="TT Rounds Condensed"/>
                <a:ea typeface="TT Rounds Condensed"/>
                <a:cs typeface="TT Rounds Condensed"/>
                <a:sym typeface="TT Rounds Condensed"/>
              </a:rPr>
              <a:t>                  1.to provide a concise overview of the findings and insights derived from the analysis of employee data, aiding hr and management in making informed decisions.</a:t>
            </a:r>
          </a:p>
          <a:p>
            <a:pPr algn="l">
              <a:lnSpc>
                <a:spcPts val="5040"/>
              </a:lnSpc>
            </a:pPr>
            <a:r>
              <a:rPr lang="en-US" sz="4200" spc="39">
                <a:solidFill>
                  <a:srgbClr val="000000"/>
                </a:solidFill>
                <a:latin typeface="TT Rounds Condensed"/>
                <a:ea typeface="TT Rounds Condensed"/>
                <a:cs typeface="TT Rounds Condensed"/>
                <a:sym typeface="TT Rounds Condensed"/>
              </a:rPr>
              <a:t>                   2.this summary consolidates the findings from employee data analysis into an accessible format, enabling effective communication of insights and recommendations to stakeholders.</a:t>
            </a:r>
          </a:p>
          <a:p>
            <a:pPr algn="l">
              <a:lnSpc>
                <a:spcPts val="5040"/>
              </a:lnSpc>
            </a:pPr>
            <a:r>
              <a:rPr lang="en-US" sz="4200" u="sng" spc="39">
                <a:solidFill>
                  <a:srgbClr val="000000"/>
                </a:solidFill>
                <a:latin typeface="TT Rounds Condensed Bold"/>
                <a:ea typeface="TT Rounds Condensed Bold"/>
                <a:cs typeface="TT Rounds Condensed Bold"/>
                <a:sym typeface="TT Rounds Condensed Bold"/>
              </a:rPr>
              <a:t>Visulaization:</a:t>
            </a:r>
          </a:p>
          <a:p>
            <a:pPr algn="l">
              <a:lnSpc>
                <a:spcPts val="5040"/>
              </a:lnSpc>
            </a:pPr>
            <a:r>
              <a:rPr lang="en-US" sz="4200" spc="39">
                <a:solidFill>
                  <a:srgbClr val="000000"/>
                </a:solidFill>
                <a:latin typeface="TT Rounds Condensed"/>
                <a:ea typeface="TT Rounds Condensed"/>
                <a:cs typeface="TT Rounds Condensed"/>
                <a:sym typeface="TT Rounds Condensed"/>
              </a:rPr>
              <a:t>                    1. for basic charts and graphs such as bar charts, line charts, and histograms.</a:t>
            </a:r>
          </a:p>
          <a:p>
            <a:pPr algn="l">
              <a:lnSpc>
                <a:spcPts val="5040"/>
              </a:lnSpc>
            </a:pPr>
            <a:r>
              <a:rPr lang="en-US" sz="4200" spc="39">
                <a:solidFill>
                  <a:srgbClr val="000000"/>
                </a:solidFill>
                <a:latin typeface="TT Rounds Condensed"/>
                <a:ea typeface="TT Rounds Condensed"/>
                <a:cs typeface="TT Rounds Condensed"/>
                <a:sym typeface="TT Rounds Condensed"/>
              </a:rPr>
              <a:t>                    2.ensure that visualizations are clear and easy to understand, avoiding clutter and focusing on key insights.</a:t>
            </a:r>
          </a:p>
          <a:p>
            <a:pPr algn="l">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1132998" y="572451"/>
            <a:ext cx="4823976" cy="111442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id="30" name="TextBox 30"/>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id="31" name="Freeform 31"/>
          <p:cNvSpPr/>
          <p:nvPr/>
        </p:nvSpPr>
        <p:spPr>
          <a:xfrm>
            <a:off x="1132998" y="2220500"/>
            <a:ext cx="9773019" cy="6629400"/>
          </a:xfrm>
          <a:custGeom>
            <a:avLst/>
            <a:gdLst/>
            <a:ahLst/>
            <a:cxnLst/>
            <a:rect l="l" t="t" r="r" b="b"/>
            <a:pathLst>
              <a:path w="9773019" h="6629400">
                <a:moveTo>
                  <a:pt x="0" y="0"/>
                </a:moveTo>
                <a:lnTo>
                  <a:pt x="9773019" y="0"/>
                </a:lnTo>
                <a:lnTo>
                  <a:pt x="9773019" y="6629400"/>
                </a:lnTo>
                <a:lnTo>
                  <a:pt x="0" y="6629400"/>
                </a:lnTo>
                <a:lnTo>
                  <a:pt x="0" y="0"/>
                </a:lnTo>
                <a:close/>
              </a:path>
            </a:pathLst>
          </a:custGeom>
          <a:blipFill>
            <a:blip r:embed="rId3"/>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435291"/>
            <a:ext cx="16022002" cy="1280160"/>
          </a:xfrm>
          <a:prstGeom prst="rect">
            <a:avLst/>
          </a:prstGeom>
        </p:spPr>
        <p:txBody>
          <a:bodyPr lIns="0" tIns="0" rIns="0" bIns="0" rtlCol="0" anchor="t">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id="23" name="TextBox 23"/>
          <p:cNvSpPr txBox="1"/>
          <p:nvPr/>
        </p:nvSpPr>
        <p:spPr>
          <a:xfrm>
            <a:off x="2148840" y="1988820"/>
            <a:ext cx="11590020" cy="8172360"/>
          </a:xfrm>
          <a:prstGeom prst="rect">
            <a:avLst/>
          </a:prstGeom>
        </p:spPr>
        <p:txBody>
          <a:bodyPr lIns="0" tIns="0" rIns="0" bIns="0" rtlCol="0" anchor="t">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The analysis provides a comprehensive overview of employee performance, compensation, and demographic trends, offering actionable insights to enhance hr practices and organisational performance.</a:t>
            </a:r>
          </a:p>
          <a:p>
            <a:pPr algn="l">
              <a:lnSpc>
                <a:spcPts val="5759"/>
              </a:lnSpc>
            </a:pPr>
            <a:r>
              <a:rPr lang="en-US" sz="4800" u="sng" spc="44">
                <a:solidFill>
                  <a:srgbClr val="000000"/>
                </a:solidFill>
                <a:latin typeface="TT Rounds Condensed Bold"/>
                <a:ea typeface="TT Rounds Condensed Bold"/>
                <a:cs typeface="TT Rounds Condensed Bold"/>
                <a:sym typeface="TT Rounds Condensed Bold"/>
              </a:rPr>
              <a:t>Performance distribution: </a:t>
            </a:r>
          </a:p>
          <a:p>
            <a:pPr algn="l">
              <a:lnSpc>
                <a:spcPts val="5759"/>
              </a:lnSpc>
            </a:pPr>
            <a:r>
              <a:rPr lang="en-US" sz="4800" spc="44">
                <a:solidFill>
                  <a:srgbClr val="000000"/>
                </a:solidFill>
                <a:latin typeface="TT Rounds Condensed"/>
                <a:ea typeface="TT Rounds Condensed"/>
                <a:cs typeface="TT Rounds Condensed"/>
                <a:sym typeface="TT Rounds Condensed"/>
              </a:rPr>
              <a:t>                                     the analysis reveals that performance ratings are generally concentrated kin the mid-range, with a small percentage of employees rated at the extremes (high or low).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1109662" y="1251425"/>
            <a:ext cx="586454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id="17" name="TextBox 17"/>
          <p:cNvSpPr txBox="1"/>
          <p:nvPr/>
        </p:nvSpPr>
        <p:spPr>
          <a:xfrm>
            <a:off x="1917723" y="3097276"/>
            <a:ext cx="12706962" cy="2211735"/>
          </a:xfrm>
          <a:prstGeom prst="rect">
            <a:avLst/>
          </a:prstGeom>
        </p:spPr>
        <p:txBody>
          <a:bodyPr lIns="0" tIns="0" rIns="0" bIns="0" rtlCol="0" anchor="t">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300" y="42868"/>
            <a:ext cx="18722570" cy="10287000"/>
            <a:chOff x="0" y="0"/>
            <a:chExt cx="24963426"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3" name="Freeform 13"/>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4" name="TextBox 14"/>
          <p:cNvSpPr txBox="1"/>
          <p:nvPr/>
        </p:nvSpPr>
        <p:spPr>
          <a:xfrm>
            <a:off x="1109662" y="662367"/>
            <a:ext cx="3535680" cy="1143000"/>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id="15" name="TextBox 15"/>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id="16" name="TextBox 16"/>
          <p:cNvSpPr txBox="1"/>
          <p:nvPr/>
        </p:nvSpPr>
        <p:spPr>
          <a:xfrm>
            <a:off x="3856151" y="1522295"/>
            <a:ext cx="7360920" cy="6596093"/>
          </a:xfrm>
          <a:prstGeom prst="rect">
            <a:avLst/>
          </a:prstGeom>
        </p:spPr>
        <p:txBody>
          <a:bodyPr lIns="0" tIns="0" rIns="0" bIns="0" rtlCol="0" anchor="t">
            <a:spAutoFit/>
          </a:bodyPr>
          <a:lstStyle/>
          <a:p>
            <a:pPr algn="l">
              <a:lnSpc>
                <a:spcPts val="5040"/>
              </a:lnSpc>
            </a:pPr>
            <a:endParaRP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Our Solution and Proposition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Dataset Description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Modelling Approach</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Results and Discussion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760095" lvl="1" indent="-380048"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1987212" y="4400550"/>
            <a:ext cx="4143375" cy="4886325"/>
          </a:xfrm>
          <a:custGeom>
            <a:avLst/>
            <a:gdLst/>
            <a:ahLst/>
            <a:cxnLst/>
            <a:rect l="l" t="t" r="r" b="b"/>
            <a:pathLst>
              <a:path w="4143375" h="4886325">
                <a:moveTo>
                  <a:pt x="0" y="0"/>
                </a:moveTo>
                <a:lnTo>
                  <a:pt x="4143376" y="0"/>
                </a:lnTo>
                <a:lnTo>
                  <a:pt x="4143376" y="4886325"/>
                </a:lnTo>
                <a:lnTo>
                  <a:pt x="0" y="4886325"/>
                </a:lnTo>
                <a:lnTo>
                  <a:pt x="0" y="0"/>
                </a:lnTo>
                <a:close/>
              </a:path>
            </a:pathLst>
          </a:custGeom>
          <a:blipFill>
            <a:blip r:embed="rId2"/>
            <a:stretch>
              <a:fillRect l="-21" r="-21"/>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251108" y="869567"/>
            <a:ext cx="8455343" cy="1010285"/>
          </a:xfrm>
          <a:prstGeom prst="rect">
            <a:avLst/>
          </a:prstGeom>
        </p:spPr>
        <p:txBody>
          <a:bodyPr lIns="0" tIns="0" rIns="0" bIns="0" rtlCol="0" anchor="t">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id="32" name="TextBox 32"/>
          <p:cNvSpPr txBox="1"/>
          <p:nvPr/>
        </p:nvSpPr>
        <p:spPr>
          <a:xfrm>
            <a:off x="1279786" y="2097038"/>
            <a:ext cx="11274164" cy="6814322"/>
          </a:xfrm>
          <a:prstGeom prst="rect">
            <a:avLst/>
          </a:prstGeom>
        </p:spPr>
        <p:txBody>
          <a:bodyPr lIns="0" tIns="0" rIns="0" bIns="0" rtlCol="0" anchor="t">
            <a:spAutoFit/>
          </a:bodyPr>
          <a:lstStyle/>
          <a:p>
            <a:pPr algn="l">
              <a:lnSpc>
                <a:spcPts val="3577"/>
              </a:lnSpc>
            </a:pPr>
            <a:r>
              <a:rPr lang="en-US" sz="2981" u="sng" spc="27">
                <a:solidFill>
                  <a:srgbClr val="000000"/>
                </a:solidFill>
                <a:latin typeface="TT Rounds Condensed Bold"/>
                <a:ea typeface="TT Rounds Condensed Bold"/>
                <a:cs typeface="TT Rounds Condensed Bold"/>
                <a:sym typeface="TT Rounds Condensed Bold"/>
              </a:rPr>
              <a:t>Obectives</a:t>
            </a:r>
            <a:r>
              <a:rPr lang="en-US"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to analyse and generate insights from employee data to improve workforce management and decision-making.</a:t>
            </a:r>
          </a:p>
          <a:p>
            <a:pPr algn="l">
              <a:lnSpc>
                <a:spcPts val="3577"/>
              </a:lnSpc>
            </a:pPr>
            <a:r>
              <a:rPr lang="en-US" sz="2981" u="sng" spc="27">
                <a:solidFill>
                  <a:srgbClr val="000000"/>
                </a:solidFill>
                <a:latin typeface="TT Rounds Condensed Bold"/>
                <a:ea typeface="TT Rounds Condensed Bold"/>
                <a:cs typeface="TT Rounds Condensed Bold"/>
                <a:sym typeface="TT Rounds Condensed Bold"/>
              </a:rPr>
              <a:t>Dataset</a:t>
            </a:r>
            <a:r>
              <a:rPr lang="en-US"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you have been provided with an excel dataset containing the following columns:</a:t>
            </a:r>
          </a:p>
          <a:p>
            <a:pPr algn="l">
              <a:lnSpc>
                <a:spcPts val="3577"/>
              </a:lnSpc>
            </a:pPr>
            <a:endParaRPr lang="en-US" sz="2981" spc="27">
              <a:solidFill>
                <a:srgbClr val="000000"/>
              </a:solidFill>
              <a:latin typeface="TT Rounds Condensed"/>
              <a:ea typeface="TT Rounds Condensed"/>
              <a:cs typeface="TT Rounds Condensed"/>
              <a:sym typeface="TT Rounds Condensed"/>
            </a:endParaRPr>
          </a:p>
          <a:p>
            <a:pPr algn="l">
              <a:lnSpc>
                <a:spcPts val="3577"/>
              </a:lnSpc>
            </a:pPr>
            <a:r>
              <a:rPr lang="en-US" sz="2981" spc="27">
                <a:solidFill>
                  <a:srgbClr val="000000"/>
                </a:solidFill>
                <a:latin typeface="TT Rounds Condensed"/>
                <a:ea typeface="TT Rounds Condensed"/>
                <a:cs typeface="TT Rounds Condensed"/>
                <a:sym typeface="TT Rounds Condensed"/>
              </a:rPr>
              <a:t>1.Employee id</a:t>
            </a:r>
          </a:p>
          <a:p>
            <a:pPr algn="l">
              <a:lnSpc>
                <a:spcPts val="3577"/>
              </a:lnSpc>
            </a:pPr>
            <a:r>
              <a:rPr lang="en-US" sz="2981" spc="27">
                <a:solidFill>
                  <a:srgbClr val="000000"/>
                </a:solidFill>
                <a:latin typeface="TT Rounds Condensed"/>
                <a:ea typeface="TT Rounds Condensed"/>
                <a:cs typeface="TT Rounds Condensed"/>
                <a:sym typeface="TT Rounds Condensed"/>
              </a:rPr>
              <a:t>2.Name</a:t>
            </a:r>
          </a:p>
          <a:p>
            <a:pPr algn="l">
              <a:lnSpc>
                <a:spcPts val="3577"/>
              </a:lnSpc>
            </a:pPr>
            <a:r>
              <a:rPr lang="en-US" sz="2981" spc="27">
                <a:solidFill>
                  <a:srgbClr val="000000"/>
                </a:solidFill>
                <a:latin typeface="TT Rounds Condensed"/>
                <a:ea typeface="TT Rounds Condensed"/>
                <a:cs typeface="TT Rounds Condensed"/>
                <a:sym typeface="TT Rounds Condensed"/>
              </a:rPr>
              <a:t>3.Department</a:t>
            </a:r>
          </a:p>
          <a:p>
            <a:pPr algn="l">
              <a:lnSpc>
                <a:spcPts val="3577"/>
              </a:lnSpc>
            </a:pPr>
            <a:r>
              <a:rPr lang="en-US" sz="2981" spc="27">
                <a:solidFill>
                  <a:srgbClr val="000000"/>
                </a:solidFill>
                <a:latin typeface="TT Rounds Condensed"/>
                <a:ea typeface="TT Rounds Condensed"/>
                <a:cs typeface="TT Rounds Condensed"/>
                <a:sym typeface="TT Rounds Condensed"/>
              </a:rPr>
              <a:t>4.Date of birth</a:t>
            </a:r>
          </a:p>
          <a:p>
            <a:pPr algn="l">
              <a:lnSpc>
                <a:spcPts val="3577"/>
              </a:lnSpc>
            </a:pPr>
            <a:r>
              <a:rPr lang="en-US" sz="2981" spc="27">
                <a:solidFill>
                  <a:srgbClr val="000000"/>
                </a:solidFill>
                <a:latin typeface="TT Rounds Condensed"/>
                <a:ea typeface="TT Rounds Condensed"/>
                <a:cs typeface="TT Rounds Condensed"/>
                <a:sym typeface="TT Rounds Condensed"/>
              </a:rPr>
              <a:t>5.Position</a:t>
            </a:r>
          </a:p>
          <a:p>
            <a:pPr algn="l">
              <a:lnSpc>
                <a:spcPts val="3577"/>
              </a:lnSpc>
            </a:pPr>
            <a:r>
              <a:rPr lang="en-US" sz="2981" spc="27">
                <a:solidFill>
                  <a:srgbClr val="000000"/>
                </a:solidFill>
                <a:latin typeface="TT Rounds Condensed"/>
                <a:ea typeface="TT Rounds Condensed"/>
                <a:cs typeface="TT Rounds Condensed"/>
                <a:sym typeface="TT Rounds Condensed"/>
              </a:rPr>
              <a:t>6.Date of hire</a:t>
            </a:r>
          </a:p>
          <a:p>
            <a:pPr algn="l">
              <a:lnSpc>
                <a:spcPts val="3577"/>
              </a:lnSpc>
            </a:pPr>
            <a:r>
              <a:rPr lang="en-US" sz="2981" spc="27">
                <a:solidFill>
                  <a:srgbClr val="000000"/>
                </a:solidFill>
                <a:latin typeface="TT Rounds Condensed"/>
                <a:ea typeface="TT Rounds Condensed"/>
                <a:cs typeface="TT Rounds Condensed"/>
                <a:sym typeface="TT Rounds Condensed"/>
              </a:rPr>
              <a:t>7.Salary</a:t>
            </a:r>
          </a:p>
          <a:p>
            <a:pPr algn="l">
              <a:lnSpc>
                <a:spcPts val="3577"/>
              </a:lnSpc>
            </a:pPr>
            <a:r>
              <a:rPr lang="en-US" sz="2981" spc="27">
                <a:solidFill>
                  <a:srgbClr val="000000"/>
                </a:solidFill>
                <a:latin typeface="TT Rounds Condensed"/>
                <a:ea typeface="TT Rounds Condensed"/>
                <a:cs typeface="TT Rounds Condensed"/>
                <a:sym typeface="TT Rounds Condensed"/>
              </a:rPr>
              <a:t>8.bonus</a:t>
            </a:r>
          </a:p>
          <a:p>
            <a:pPr algn="l">
              <a:lnSpc>
                <a:spcPts val="3577"/>
              </a:lnSpc>
            </a:pPr>
            <a:r>
              <a:rPr lang="en-US" sz="2981" spc="27">
                <a:solidFill>
                  <a:srgbClr val="000000"/>
                </a:solidFill>
                <a:latin typeface="TT Rounds Condensed"/>
                <a:ea typeface="TT Rounds Condensed"/>
                <a:cs typeface="TT Rounds Condensed"/>
                <a:sym typeface="TT Rounds Condensed"/>
              </a:rPr>
              <a:t>9.House worked per week</a:t>
            </a:r>
          </a:p>
          <a:p>
            <a:pPr algn="l">
              <a:lnSpc>
                <a:spcPts val="3577"/>
              </a:lnSpc>
            </a:pPr>
            <a:r>
              <a:rPr lang="en-US" sz="2981" spc="27">
                <a:solidFill>
                  <a:srgbClr val="000000"/>
                </a:solidFill>
                <a:latin typeface="TT Rounds Condensed"/>
                <a:ea typeface="TT Rounds Condensed"/>
                <a:cs typeface="TT Rounds Condensed"/>
                <a:sym typeface="TT Rounds Condensed"/>
              </a:rPr>
              <a:t>10.Performance rating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109662" y="1251425"/>
            <a:ext cx="789527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id="32" name="TextBox 32"/>
          <p:cNvSpPr txBox="1"/>
          <p:nvPr/>
        </p:nvSpPr>
        <p:spPr>
          <a:xfrm>
            <a:off x="941206" y="2362051"/>
            <a:ext cx="12831944" cy="7677012"/>
          </a:xfrm>
          <a:prstGeom prst="rect">
            <a:avLst/>
          </a:prstGeom>
        </p:spPr>
        <p:txBody>
          <a:bodyPr lIns="0" tIns="0" rIns="0" bIns="0" rtlCol="0" anchor="t">
            <a:spAutoFit/>
          </a:bodyPr>
          <a:lstStyle/>
          <a:p>
            <a:pPr algn="l">
              <a:lnSpc>
                <a:spcPts val="4320"/>
              </a:lnSpc>
            </a:pPr>
            <a:r>
              <a:rPr lang="en-US" sz="3600" u="sng">
                <a:solidFill>
                  <a:srgbClr val="0D0D0D"/>
                </a:solidFill>
                <a:latin typeface="Times New Roman Bold"/>
                <a:ea typeface="Times New Roman Bold"/>
                <a:cs typeface="Times New Roman Bold"/>
                <a:sym typeface="Times New Roman Bold"/>
              </a:rPr>
              <a:t>Objective: </a:t>
            </a:r>
            <a:r>
              <a:rPr lang="en-US" sz="3600">
                <a:solidFill>
                  <a:srgbClr val="0D0D0D"/>
                </a:solidFill>
                <a:latin typeface="Times New Roman"/>
                <a:ea typeface="Times New Roman"/>
                <a:cs typeface="Times New Roman"/>
                <a:sym typeface="Times New Roman"/>
              </a:rPr>
              <a:t>to analyse employee data to derive actionable insights for enhancing organizational performance , optimizing resource allocation , and informing strategic HR decisions. </a:t>
            </a:r>
          </a:p>
          <a:p>
            <a:pPr algn="l">
              <a:lnSpc>
                <a:spcPts val="4320"/>
              </a:lnSpc>
            </a:pPr>
            <a:r>
              <a:rPr lang="en-US" sz="3600">
                <a:solidFill>
                  <a:srgbClr val="0D0D0D"/>
                </a:solidFill>
                <a:latin typeface="Times New Roman"/>
                <a:ea typeface="Times New Roman"/>
                <a:cs typeface="Times New Roman"/>
                <a:sym typeface="Times New Roman"/>
              </a:rPr>
              <a:t>Scope: this project involves examining various aspects of employee data, including demographics, employment history, compensation, and performance the analysis will focus on, and patterns that can aid in making informed HR decisions.</a:t>
            </a:r>
          </a:p>
          <a:p>
            <a:pPr algn="l">
              <a:lnSpc>
                <a:spcPts val="4320"/>
              </a:lnSpc>
            </a:pPr>
            <a:r>
              <a:rPr lang="en-US" sz="3600" u="sng">
                <a:solidFill>
                  <a:srgbClr val="000000"/>
                </a:solidFill>
                <a:latin typeface="Times New Roman Bold"/>
                <a:ea typeface="Times New Roman Bold"/>
                <a:cs typeface="Times New Roman Bold"/>
                <a:sym typeface="Times New Roman Bold"/>
              </a:rPr>
              <a:t>Stakeholders: </a:t>
            </a:r>
            <a:r>
              <a:rPr lang="en-US" sz="3600">
                <a:solidFill>
                  <a:srgbClr val="000000"/>
                </a:solidFill>
                <a:latin typeface="Times New Roman"/>
                <a:ea typeface="Times New Roman"/>
                <a:cs typeface="Times New Roman"/>
                <a:sym typeface="Times New Roman"/>
              </a:rPr>
              <a:t>HR Department, Management Team, Data Analysis Team</a:t>
            </a:r>
          </a:p>
          <a:p>
            <a:pPr algn="l">
              <a:lnSpc>
                <a:spcPts val="4320"/>
              </a:lnSpc>
            </a:pPr>
            <a:r>
              <a:rPr lang="en-US" sz="3600" u="sng">
                <a:solidFill>
                  <a:srgbClr val="000000"/>
                </a:solidFill>
                <a:latin typeface="Times New Roman Bold"/>
                <a:ea typeface="Times New Roman Bold"/>
                <a:cs typeface="Times New Roman Bold"/>
                <a:sym typeface="Times New Roman Bold"/>
              </a:rPr>
              <a:t>Success Criteria</a:t>
            </a:r>
            <a:r>
              <a:rPr lang="en-US" sz="3600">
                <a:solidFill>
                  <a:srgbClr val="000000"/>
                </a:solidFill>
                <a:latin typeface="Times New Roman Bold"/>
                <a:ea typeface="Times New Roman Bold"/>
                <a:cs typeface="Times New Roman Bold"/>
                <a:sym typeface="Times New Roman Bold"/>
              </a:rPr>
              <a:t>:</a:t>
            </a:r>
          </a:p>
          <a:p>
            <a:pPr algn="l">
              <a:lnSpc>
                <a:spcPts val="4320"/>
              </a:lnSpc>
            </a:pPr>
            <a:r>
              <a:rPr lang="en-US" sz="3600">
                <a:solidFill>
                  <a:srgbClr val="000000"/>
                </a:solidFill>
                <a:latin typeface="Times New Roman"/>
                <a:ea typeface="Times New Roman"/>
                <a:cs typeface="Times New Roman"/>
                <a:sym typeface="Times New Roman"/>
              </a:rPr>
              <a:t> 1.Accurate and thorough data analysis</a:t>
            </a:r>
          </a:p>
          <a:p>
            <a:pPr algn="l">
              <a:lnSpc>
                <a:spcPts val="4320"/>
              </a:lnSpc>
            </a:pPr>
            <a:r>
              <a:rPr lang="en-US" sz="3600">
                <a:solidFill>
                  <a:srgbClr val="000000"/>
                </a:solidFill>
                <a:latin typeface="Times New Roman"/>
                <a:ea typeface="Times New Roman"/>
                <a:cs typeface="Times New Roman"/>
                <a:sym typeface="Times New Roman"/>
              </a:rPr>
              <a:t> 2.Clear and actionable insights </a:t>
            </a:r>
          </a:p>
          <a:p>
            <a:pPr algn="l">
              <a:lnSpc>
                <a:spcPts val="4320"/>
              </a:lnSpc>
            </a:pPr>
            <a:r>
              <a:rPr lang="en-US" sz="3600">
                <a:solidFill>
                  <a:srgbClr val="000000"/>
                </a:solidFill>
                <a:latin typeface="Times New Roman"/>
                <a:ea typeface="Times New Roman"/>
                <a:cs typeface="Times New Roman"/>
                <a:sym typeface="Times New Roman"/>
              </a:rPr>
              <a:t> 3.Effective visualizations that facilitate understanding of data   trends.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1049178" y="1344674"/>
            <a:ext cx="7521893" cy="770253"/>
          </a:xfrm>
          <a:prstGeom prst="rect">
            <a:avLst/>
          </a:prstGeom>
        </p:spPr>
        <p:txBody>
          <a:bodyPr lIns="0" tIns="0" rIns="0" bIns="0" rtlCol="0" anchor="t">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id="29" name="Freeform 29"/>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id="31" name="TextBox 31"/>
          <p:cNvSpPr txBox="1"/>
          <p:nvPr/>
        </p:nvSpPr>
        <p:spPr>
          <a:xfrm>
            <a:off x="1360089" y="2685346"/>
            <a:ext cx="7783911" cy="6002537"/>
          </a:xfrm>
          <a:prstGeom prst="rect">
            <a:avLst/>
          </a:prstGeom>
        </p:spPr>
        <p:txBody>
          <a:bodyPr lIns="0" tIns="0" rIns="0" bIns="0" rtlCol="0" anchor="t">
            <a:spAutoFit/>
          </a:bodyPr>
          <a:lstStyle/>
          <a:p>
            <a:pPr algn="l">
              <a:lnSpc>
                <a:spcPts val="8640"/>
              </a:lnSpc>
            </a:pPr>
            <a:r>
              <a:rPr lang="en-US" sz="7200" spc="67">
                <a:solidFill>
                  <a:srgbClr val="000000"/>
                </a:solidFill>
                <a:latin typeface="TT Rounds Condensed"/>
                <a:ea typeface="TT Rounds Condensed"/>
                <a:cs typeface="TT Rounds Condensed"/>
                <a:sym typeface="TT Rounds Condensed"/>
              </a:rPr>
              <a:t>Owner</a:t>
            </a:r>
          </a:p>
          <a:p>
            <a:pPr algn="l">
              <a:lnSpc>
                <a:spcPts val="8640"/>
              </a:lnSpc>
            </a:pPr>
            <a:r>
              <a:rPr lang="en-US" sz="7200" spc="67">
                <a:solidFill>
                  <a:srgbClr val="000000"/>
                </a:solidFill>
                <a:latin typeface="TT Rounds Condensed"/>
                <a:ea typeface="TT Rounds Condensed"/>
                <a:cs typeface="TT Rounds Condensed"/>
                <a:sym typeface="TT Rounds Condensed"/>
              </a:rPr>
              <a:t>Management</a:t>
            </a:r>
          </a:p>
          <a:p>
            <a:pPr algn="l">
              <a:lnSpc>
                <a:spcPts val="8640"/>
              </a:lnSpc>
            </a:pPr>
            <a:r>
              <a:rPr lang="en-US" sz="7200" spc="67">
                <a:solidFill>
                  <a:srgbClr val="000000"/>
                </a:solidFill>
                <a:latin typeface="TT Rounds Condensed"/>
                <a:ea typeface="TT Rounds Condensed"/>
                <a:cs typeface="TT Rounds Condensed"/>
                <a:sym typeface="TT Rounds Condensed"/>
              </a:rPr>
              <a:t>Human resources</a:t>
            </a:r>
          </a:p>
          <a:p>
            <a:pPr algn="l">
              <a:lnSpc>
                <a:spcPts val="8640"/>
              </a:lnSpc>
            </a:pPr>
            <a:r>
              <a:rPr lang="en-US" sz="7200" spc="67">
                <a:solidFill>
                  <a:srgbClr val="000000"/>
                </a:solidFill>
                <a:latin typeface="TT Rounds Condensed"/>
                <a:ea typeface="TT Rounds Condensed"/>
                <a:cs typeface="TT Rounds Condensed"/>
                <a:sym typeface="TT Rounds Condensed"/>
              </a:rPr>
              <a:t>Employee</a:t>
            </a:r>
          </a:p>
          <a:p>
            <a:pPr algn="l">
              <a:lnSpc>
                <a:spcPts val="8640"/>
              </a:lnSpc>
            </a:pPr>
            <a:r>
              <a:rPr lang="en-US" sz="7200" spc="67">
                <a:solidFill>
                  <a:srgbClr val="000000"/>
                </a:solidFill>
                <a:latin typeface="TT Rounds Condensed"/>
                <a:ea typeface="TT Rounds Condensed"/>
                <a:cs typeface="TT Rounds Condensed"/>
                <a:sym typeface="TT Rounds Condensed"/>
              </a:rPr>
              <a:t>Company</a:t>
            </a:r>
          </a:p>
          <a:p>
            <a:pPr algn="l">
              <a:lnSpc>
                <a:spcPts val="8640"/>
              </a:lnSpc>
            </a:pPr>
            <a:endParaRPr lang="en-US" sz="7200" spc="67">
              <a:solidFill>
                <a:srgbClr val="000000"/>
              </a:solidFill>
              <a:latin typeface="TT Rounds Condensed"/>
              <a:ea typeface="TT Rounds Condensed"/>
              <a:cs typeface="TT Rounds Condensed"/>
              <a:sym typeface="TT Rounds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0" y="2214562"/>
            <a:ext cx="4114800" cy="4872038"/>
          </a:xfrm>
          <a:custGeom>
            <a:avLst/>
            <a:gdLst/>
            <a:ahLst/>
            <a:cxnLst/>
            <a:rect l="l" t="t" r="r" b="b"/>
            <a:pathLst>
              <a:path w="4114800" h="4872038">
                <a:moveTo>
                  <a:pt x="0" y="0"/>
                </a:moveTo>
                <a:lnTo>
                  <a:pt x="4114800" y="0"/>
                </a:lnTo>
                <a:lnTo>
                  <a:pt x="4114800" y="4872038"/>
                </a:lnTo>
                <a:lnTo>
                  <a:pt x="0" y="4872038"/>
                </a:lnTo>
                <a:lnTo>
                  <a:pt x="0" y="0"/>
                </a:lnTo>
                <a:close/>
              </a:path>
            </a:pathLst>
          </a:custGeom>
          <a:blipFill>
            <a:blip r:embed="rId3"/>
            <a:stretch>
              <a:fillRect t="-869" b="-869"/>
            </a:stretch>
          </a:blipFill>
        </p:spPr>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TextBox 29"/>
          <p:cNvSpPr txBox="1"/>
          <p:nvPr/>
        </p:nvSpPr>
        <p:spPr>
          <a:xfrm>
            <a:off x="837248" y="1290637"/>
            <a:ext cx="14644688" cy="859155"/>
          </a:xfrm>
          <a:prstGeom prst="rect">
            <a:avLst/>
          </a:prstGeom>
        </p:spPr>
        <p:txBody>
          <a:bodyPr lIns="0" tIns="0" rIns="0" bIns="0" rtlCol="0" anchor="t">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id="32" name="TextBox 32"/>
          <p:cNvSpPr txBox="1"/>
          <p:nvPr/>
        </p:nvSpPr>
        <p:spPr>
          <a:xfrm>
            <a:off x="4320540" y="4247259"/>
            <a:ext cx="6153627" cy="2965073"/>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Conditional formatting - highlight blanks</a:t>
            </a:r>
          </a:p>
          <a:p>
            <a:pPr algn="l">
              <a:lnSpc>
                <a:spcPts val="3240"/>
              </a:lnSpc>
            </a:pPr>
            <a:r>
              <a:rPr lang="en-US" sz="2700" spc="25">
                <a:solidFill>
                  <a:srgbClr val="000000"/>
                </a:solidFill>
                <a:latin typeface="TT Rounds Condensed"/>
                <a:ea typeface="TT Rounds Condensed"/>
                <a:cs typeface="TT Rounds Condensed"/>
                <a:sym typeface="TT Rounds Condensed"/>
              </a:rPr>
              <a:t>Filter                                - remove blanks</a:t>
            </a:r>
          </a:p>
          <a:p>
            <a:pPr algn="l">
              <a:lnSpc>
                <a:spcPts val="3240"/>
              </a:lnSpc>
            </a:pPr>
            <a:r>
              <a:rPr lang="en-US" sz="2700" spc="25">
                <a:solidFill>
                  <a:srgbClr val="000000"/>
                </a:solidFill>
                <a:latin typeface="TT Rounds Condensed"/>
                <a:ea typeface="TT Rounds Condensed"/>
                <a:cs typeface="TT Rounds Condensed"/>
                <a:sym typeface="TT Rounds Condensed"/>
              </a:rPr>
              <a:t>Formula                           - performance analysis</a:t>
            </a:r>
          </a:p>
          <a:p>
            <a:pPr algn="l">
              <a:lnSpc>
                <a:spcPts val="3240"/>
              </a:lnSpc>
            </a:pPr>
            <a:r>
              <a:rPr lang="en-US" sz="2700" spc="25">
                <a:solidFill>
                  <a:srgbClr val="000000"/>
                </a:solidFill>
                <a:latin typeface="TT Rounds Condensed"/>
                <a:ea typeface="TT Rounds Condensed"/>
                <a:cs typeface="TT Rounds Condensed"/>
                <a:sym typeface="TT Rounds Condensed"/>
              </a:rPr>
              <a:t>Pivot table                       - summarize information</a:t>
            </a:r>
          </a:p>
          <a:p>
            <a:pPr algn="l">
              <a:lnSpc>
                <a:spcPts val="3240"/>
              </a:lnSpc>
            </a:pPr>
            <a:r>
              <a:rPr lang="en-US" sz="2700" spc="25">
                <a:solidFill>
                  <a:srgbClr val="000000"/>
                </a:solidFill>
                <a:latin typeface="TT Rounds Condensed"/>
                <a:ea typeface="TT Rounds Condensed"/>
                <a:cs typeface="TT Rounds Condensed"/>
                <a:sym typeface="TT Rounds Condensed"/>
              </a:rPr>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559116"/>
            <a:ext cx="16022002" cy="115633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id="23" name="TextBox 23"/>
          <p:cNvSpPr txBox="1"/>
          <p:nvPr/>
        </p:nvSpPr>
        <p:spPr>
          <a:xfrm>
            <a:off x="1224438" y="2788920"/>
            <a:ext cx="16121955" cy="4525211"/>
          </a:xfrm>
          <a:prstGeom prst="rect">
            <a:avLst/>
          </a:prstGeom>
        </p:spPr>
        <p:txBody>
          <a:bodyPr lIns="0" tIns="0" rIns="0" bIns="0" rtlCol="0" anchor="t">
            <a:spAutoFit/>
          </a:bodyPr>
          <a:lstStyle/>
          <a:p>
            <a:pPr algn="l">
              <a:lnSpc>
                <a:spcPts val="4475"/>
              </a:lnSpc>
            </a:pPr>
            <a:r>
              <a:rPr lang="en-US" sz="3729" spc="34">
                <a:solidFill>
                  <a:srgbClr val="000000"/>
                </a:solidFill>
                <a:latin typeface="TT Rounds Condensed"/>
                <a:ea typeface="TT Rounds Condensed"/>
                <a:cs typeface="TT Rounds Condensed"/>
                <a:sym typeface="TT Rounds Condensed"/>
              </a:rPr>
              <a:t>Employee Dataset - From Edunet Dashboard</a:t>
            </a:r>
          </a:p>
          <a:p>
            <a:pPr algn="l">
              <a:lnSpc>
                <a:spcPts val="4475"/>
              </a:lnSpc>
            </a:pPr>
            <a:r>
              <a:rPr lang="en-US" sz="3729" spc="34">
                <a:solidFill>
                  <a:srgbClr val="000000"/>
                </a:solidFill>
                <a:latin typeface="TT Rounds Condensed"/>
                <a:ea typeface="TT Rounds Condensed"/>
                <a:cs typeface="TT Rounds Condensed"/>
                <a:sym typeface="TT Rounds Condensed"/>
              </a:rPr>
              <a:t>Available Features - 26</a:t>
            </a:r>
          </a:p>
          <a:p>
            <a:pPr algn="l">
              <a:lnSpc>
                <a:spcPts val="4475"/>
              </a:lnSpc>
            </a:pPr>
            <a:r>
              <a:rPr lang="en-US" sz="3729" spc="34">
                <a:solidFill>
                  <a:srgbClr val="000000"/>
                </a:solidFill>
                <a:latin typeface="TT Rounds Condensed"/>
                <a:ea typeface="TT Rounds Condensed"/>
                <a:cs typeface="TT Rounds Condensed"/>
                <a:sym typeface="TT Rounds Condensed"/>
              </a:rPr>
              <a:t>Necessary Features - 9</a:t>
            </a:r>
          </a:p>
          <a:p>
            <a:pPr algn="l">
              <a:lnSpc>
                <a:spcPts val="4475"/>
              </a:lnSpc>
            </a:pPr>
            <a:r>
              <a:rPr lang="en-US" sz="3729" spc="34">
                <a:solidFill>
                  <a:srgbClr val="000000"/>
                </a:solidFill>
                <a:latin typeface="TT Rounds Condensed"/>
                <a:ea typeface="TT Rounds Condensed"/>
                <a:cs typeface="TT Rounds Condensed"/>
                <a:sym typeface="TT Rounds Condensed"/>
              </a:rPr>
              <a:t>Employee Id             - In Number</a:t>
            </a:r>
          </a:p>
          <a:p>
            <a:pPr algn="l">
              <a:lnSpc>
                <a:spcPts val="4475"/>
              </a:lnSpc>
            </a:pPr>
            <a:r>
              <a:rPr lang="en-US" sz="3729" spc="34">
                <a:solidFill>
                  <a:srgbClr val="000000"/>
                </a:solidFill>
                <a:latin typeface="TT Rounds Condensed"/>
                <a:ea typeface="TT Rounds Condensed"/>
                <a:cs typeface="TT Rounds Condensed"/>
                <a:sym typeface="TT Rounds Condensed"/>
              </a:rPr>
              <a:t>Name                        - In Text</a:t>
            </a:r>
          </a:p>
          <a:p>
            <a:pPr algn="l">
              <a:lnSpc>
                <a:spcPts val="4475"/>
              </a:lnSpc>
            </a:pPr>
            <a:r>
              <a:rPr lang="en-US" sz="3729" spc="34">
                <a:solidFill>
                  <a:srgbClr val="000000"/>
                </a:solidFill>
                <a:latin typeface="TT Rounds Condensed"/>
                <a:ea typeface="TT Rounds Condensed"/>
                <a:cs typeface="TT Rounds Condensed"/>
                <a:sym typeface="TT Rounds Condensed"/>
              </a:rPr>
              <a:t>Performance Level  - In Text</a:t>
            </a:r>
          </a:p>
          <a:p>
            <a:pPr algn="l">
              <a:lnSpc>
                <a:spcPts val="4475"/>
              </a:lnSpc>
            </a:pPr>
            <a:r>
              <a:rPr lang="en-US" sz="3729" spc="34">
                <a:solidFill>
                  <a:srgbClr val="000000"/>
                </a:solidFill>
                <a:latin typeface="TT Rounds Condensed"/>
                <a:ea typeface="TT Rounds Condensed"/>
                <a:cs typeface="TT Rounds Condensed"/>
                <a:sym typeface="TT Rounds Condensed"/>
              </a:rPr>
              <a:t>Gender                      - Male,Female</a:t>
            </a:r>
          </a:p>
          <a:p>
            <a:pPr algn="l">
              <a:lnSpc>
                <a:spcPts val="4475"/>
              </a:lnSpc>
            </a:pPr>
            <a:r>
              <a:rPr lang="en-US" sz="3729" spc="34">
                <a:solidFill>
                  <a:srgbClr val="000000"/>
                </a:solidFill>
                <a:latin typeface="TT Rounds Condensed"/>
                <a:ea typeface="TT Rounds Condensed"/>
                <a:cs typeface="TT Rounds Condensed"/>
                <a:sym typeface="TT Rounds Condensed"/>
              </a:rPr>
              <a:t>Employee Rating     - In Numerical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Freeform 29"/>
          <p:cNvSpPr/>
          <p:nvPr/>
        </p:nvSpPr>
        <p:spPr>
          <a:xfrm>
            <a:off x="100012" y="5072060"/>
            <a:ext cx="3700462" cy="5129212"/>
          </a:xfrm>
          <a:custGeom>
            <a:avLst/>
            <a:gdLst/>
            <a:ahLst/>
            <a:cxnLst/>
            <a:rect l="l" t="t" r="r" b="b"/>
            <a:pathLst>
              <a:path w="3700462" h="5129212">
                <a:moveTo>
                  <a:pt x="0" y="0"/>
                </a:moveTo>
                <a:lnTo>
                  <a:pt x="3700463" y="0"/>
                </a:lnTo>
                <a:lnTo>
                  <a:pt x="3700463" y="5129212"/>
                </a:lnTo>
                <a:lnTo>
                  <a:pt x="0" y="5129212"/>
                </a:lnTo>
                <a:lnTo>
                  <a:pt x="0" y="0"/>
                </a:lnTo>
                <a:close/>
              </a:path>
            </a:pathLst>
          </a:custGeom>
          <a:blipFill>
            <a:blip r:embed="rId2"/>
            <a:stretch>
              <a:fillRect t="-1428" b="-1428"/>
            </a:stretch>
          </a:blipFill>
        </p:spPr>
      </p:sp>
      <p:sp>
        <p:nvSpPr>
          <p:cNvPr id="30" name="TextBox 30"/>
          <p:cNvSpPr txBox="1"/>
          <p:nvPr/>
        </p:nvSpPr>
        <p:spPr>
          <a:xfrm>
            <a:off x="1109662" y="989392"/>
            <a:ext cx="12720638" cy="999059"/>
          </a:xfrm>
          <a:prstGeom prst="rect">
            <a:avLst/>
          </a:prstGeom>
        </p:spPr>
        <p:txBody>
          <a:bodyPr lIns="0" tIns="0" rIns="0" bIns="0" rtlCol="0" anchor="t">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id="31" name="TextBox 31"/>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id="32" name="TextBox 32"/>
          <p:cNvSpPr txBox="1"/>
          <p:nvPr/>
        </p:nvSpPr>
        <p:spPr>
          <a:xfrm>
            <a:off x="2550318" y="3351297"/>
            <a:ext cx="10675620" cy="1155056"/>
          </a:xfrm>
          <a:prstGeom prst="rect">
            <a:avLst/>
          </a:prstGeom>
        </p:spPr>
        <p:txBody>
          <a:bodyPr lIns="0" tIns="0" rIns="0" bIns="0" rtlCol="0" anchor="t">
            <a:spAutoFit/>
          </a:bodyPr>
          <a:lstStyle/>
          <a:p>
            <a:pPr marL="651510" lvl="1" indent="-325755" algn="l">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Performance Level Analysis=IFS(Z8&gt;=5,”VERY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Employee_Data_Analysis.pptx</dc:title>
  <cp:lastModifiedBy>EzhilVarsha Jayaprakash</cp:lastModifiedBy>
  <cp:revision>5</cp:revision>
  <dcterms:created xsi:type="dcterms:W3CDTF">2006-08-16T00:00:00Z</dcterms:created>
  <dcterms:modified xsi:type="dcterms:W3CDTF">2024-09-11T06:07:56Z</dcterms:modified>
  <dc:identifier>DAGPansVsUk</dc:identifier>
</cp:coreProperties>
</file>