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handoutMasterIdLst>
    <p:handoutMasterId r:id="rId32"/>
  </p:handoutMasterIdLst>
  <p:sldIdLst>
    <p:sldId id="256" r:id="rId2"/>
    <p:sldId id="482" r:id="rId3"/>
    <p:sldId id="257" r:id="rId4"/>
    <p:sldId id="480" r:id="rId5"/>
    <p:sldId id="259" r:id="rId6"/>
    <p:sldId id="458" r:id="rId7"/>
    <p:sldId id="260" r:id="rId8"/>
    <p:sldId id="461" r:id="rId9"/>
    <p:sldId id="459" r:id="rId10"/>
    <p:sldId id="462" r:id="rId11"/>
    <p:sldId id="460" r:id="rId12"/>
    <p:sldId id="463" r:id="rId13"/>
    <p:sldId id="483" r:id="rId14"/>
    <p:sldId id="484" r:id="rId15"/>
    <p:sldId id="466" r:id="rId16"/>
    <p:sldId id="467" r:id="rId17"/>
    <p:sldId id="468" r:id="rId18"/>
    <p:sldId id="472" r:id="rId19"/>
    <p:sldId id="473" r:id="rId20"/>
    <p:sldId id="474" r:id="rId21"/>
    <p:sldId id="475" r:id="rId22"/>
    <p:sldId id="476" r:id="rId23"/>
    <p:sldId id="477" r:id="rId24"/>
    <p:sldId id="478" r:id="rId25"/>
    <p:sldId id="479" r:id="rId26"/>
    <p:sldId id="481" r:id="rId27"/>
    <p:sldId id="465" r:id="rId28"/>
    <p:sldId id="470" r:id="rId29"/>
    <p:sldId id="47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B7C53D-E6B4-47D9-B2D1-6FCA49AA963D}">
          <p14:sldIdLst>
            <p14:sldId id="256"/>
            <p14:sldId id="482"/>
            <p14:sldId id="257"/>
            <p14:sldId id="480"/>
          </p14:sldIdLst>
        </p14:section>
        <p14:section name="Untitled Section" id="{96505007-6F35-4CFA-84F8-3DA68C0E6BF1}">
          <p14:sldIdLst>
            <p14:sldId id="259"/>
            <p14:sldId id="458"/>
          </p14:sldIdLst>
        </p14:section>
        <p14:section name="Untitled Section" id="{A469F30A-D49F-43C0-8E02-9E712B420A11}">
          <p14:sldIdLst>
            <p14:sldId id="260"/>
            <p14:sldId id="461"/>
            <p14:sldId id="459"/>
            <p14:sldId id="462"/>
            <p14:sldId id="460"/>
            <p14:sldId id="463"/>
            <p14:sldId id="483"/>
            <p14:sldId id="484"/>
            <p14:sldId id="466"/>
            <p14:sldId id="467"/>
            <p14:sldId id="468"/>
            <p14:sldId id="472"/>
            <p14:sldId id="473"/>
            <p14:sldId id="474"/>
            <p14:sldId id="475"/>
            <p14:sldId id="476"/>
            <p14:sldId id="477"/>
            <p14:sldId id="478"/>
            <p14:sldId id="479"/>
            <p14:sldId id="481"/>
            <p14:sldId id="465"/>
            <p14:sldId id="470"/>
            <p14:sldId id="4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66" d="100"/>
          <a:sy n="66" d="100"/>
        </p:scale>
        <p:origin x="89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BFEF5C-A48E-48A4-ACDA-C7D80318D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A8F80F-7F91-4F6E-9753-FC846B1FA6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9431B2-F13A-4095-BC3D-519CE7D024F9}" type="datetimeFigureOut">
              <a:rPr lang="en-US" smtClean="0"/>
              <a:t>11/16/2021</a:t>
            </a:fld>
            <a:endParaRPr lang="en-US"/>
          </a:p>
        </p:txBody>
      </p:sp>
      <p:sp>
        <p:nvSpPr>
          <p:cNvPr id="4" name="Footer Placeholder 3">
            <a:extLst>
              <a:ext uri="{FF2B5EF4-FFF2-40B4-BE49-F238E27FC236}">
                <a16:creationId xmlns:a16="http://schemas.microsoft.com/office/drawing/2014/main" id="{BAC8B111-C28E-4361-84C3-659D0FEDA7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D43D93-7FDA-4F3D-B1DD-F5F8DC0E85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840B57-665C-4CFD-B625-B0E61FA7F261}" type="slidenum">
              <a:rPr lang="en-US" smtClean="0"/>
              <a:t>‹#›</a:t>
            </a:fld>
            <a:endParaRPr lang="en-US"/>
          </a:p>
        </p:txBody>
      </p:sp>
    </p:spTree>
    <p:extLst>
      <p:ext uri="{BB962C8B-B14F-4D97-AF65-F5344CB8AC3E}">
        <p14:creationId xmlns:p14="http://schemas.microsoft.com/office/powerpoint/2010/main" val="4134553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B766D-1BF8-40C3-BDE4-62769B264BCB}"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9FCAB-F591-4F93-9B94-4335C91031FB}" type="slidenum">
              <a:rPr lang="en-US" smtClean="0"/>
              <a:t>‹#›</a:t>
            </a:fld>
            <a:endParaRPr lang="en-US"/>
          </a:p>
        </p:txBody>
      </p:sp>
    </p:spTree>
    <p:extLst>
      <p:ext uri="{BB962C8B-B14F-4D97-AF65-F5344CB8AC3E}">
        <p14:creationId xmlns:p14="http://schemas.microsoft.com/office/powerpoint/2010/main" val="37614827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F0F7-C9B7-4165-A51E-23A06C0AD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F728F7-9DD9-42DE-B6CF-D569FB9CA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3089C-2F13-4A7D-81AE-9DCE3B3DC667}"/>
              </a:ext>
            </a:extLst>
          </p:cNvPr>
          <p:cNvSpPr>
            <a:spLocks noGrp="1"/>
          </p:cNvSpPr>
          <p:nvPr>
            <p:ph type="dt" sz="half" idx="10"/>
          </p:nvPr>
        </p:nvSpPr>
        <p:spPr/>
        <p:txBody>
          <a:bodyPr/>
          <a:lstStyle/>
          <a:p>
            <a:fld id="{A0ACF1B1-1ED0-47A7-AA3D-F823BD46BD55}" type="datetime1">
              <a:rPr lang="en-US" smtClean="0"/>
              <a:t>11/16/2021</a:t>
            </a:fld>
            <a:endParaRPr lang="en-US"/>
          </a:p>
        </p:txBody>
      </p:sp>
      <p:sp>
        <p:nvSpPr>
          <p:cNvPr id="5" name="Footer Placeholder 4">
            <a:extLst>
              <a:ext uri="{FF2B5EF4-FFF2-40B4-BE49-F238E27FC236}">
                <a16:creationId xmlns:a16="http://schemas.microsoft.com/office/drawing/2014/main" id="{D80E3946-BA16-4847-8864-9AE1E19EE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2E0ED-A6AF-4146-B40E-53E49B0110C3}"/>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79596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FEAA-F4B3-4AD3-80EE-8E6B8D422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D5E1-92A0-4740-B2B1-11BA9F3F0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86DA-F780-47E3-9116-31D031FBCF61}"/>
              </a:ext>
            </a:extLst>
          </p:cNvPr>
          <p:cNvSpPr>
            <a:spLocks noGrp="1"/>
          </p:cNvSpPr>
          <p:nvPr>
            <p:ph type="dt" sz="half" idx="10"/>
          </p:nvPr>
        </p:nvSpPr>
        <p:spPr/>
        <p:txBody>
          <a:bodyPr/>
          <a:lstStyle/>
          <a:p>
            <a:fld id="{D957F1B1-3E7A-4100-B380-4F91C4CC9885}" type="datetime1">
              <a:rPr lang="en-US" smtClean="0"/>
              <a:t>11/16/2021</a:t>
            </a:fld>
            <a:endParaRPr lang="en-US"/>
          </a:p>
        </p:txBody>
      </p:sp>
      <p:sp>
        <p:nvSpPr>
          <p:cNvPr id="5" name="Footer Placeholder 4">
            <a:extLst>
              <a:ext uri="{FF2B5EF4-FFF2-40B4-BE49-F238E27FC236}">
                <a16:creationId xmlns:a16="http://schemas.microsoft.com/office/drawing/2014/main" id="{E29C6BFE-3F0C-4C28-A6CF-9A7E3D8FB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BA998-48B0-4F0B-A7A9-D56A142118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72366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7381F-3127-4B54-9498-2DD5EB2E25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FCCC3D-A1D9-4F9D-85F3-1CBAECB53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1B3D1-F380-4E51-91D7-1B88156387CC}"/>
              </a:ext>
            </a:extLst>
          </p:cNvPr>
          <p:cNvSpPr>
            <a:spLocks noGrp="1"/>
          </p:cNvSpPr>
          <p:nvPr>
            <p:ph type="dt" sz="half" idx="10"/>
          </p:nvPr>
        </p:nvSpPr>
        <p:spPr/>
        <p:txBody>
          <a:bodyPr/>
          <a:lstStyle/>
          <a:p>
            <a:fld id="{0E0838C3-4B4B-47A2-B6D6-6FA0901D555C}" type="datetime1">
              <a:rPr lang="en-US" smtClean="0"/>
              <a:t>11/16/2021</a:t>
            </a:fld>
            <a:endParaRPr lang="en-US"/>
          </a:p>
        </p:txBody>
      </p:sp>
      <p:sp>
        <p:nvSpPr>
          <p:cNvPr id="5" name="Footer Placeholder 4">
            <a:extLst>
              <a:ext uri="{FF2B5EF4-FFF2-40B4-BE49-F238E27FC236}">
                <a16:creationId xmlns:a16="http://schemas.microsoft.com/office/drawing/2014/main" id="{6600559A-21B6-41EA-A6CC-B6ED99098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3CBA6-79F5-4122-8D38-59B9AA9229D4}"/>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56547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A6BD-C280-4664-BEA1-70866DA3E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CC6B6-08C4-4D10-9006-07D3096D4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727E3-3594-4E1D-BA10-575C4305122A}"/>
              </a:ext>
            </a:extLst>
          </p:cNvPr>
          <p:cNvSpPr>
            <a:spLocks noGrp="1"/>
          </p:cNvSpPr>
          <p:nvPr>
            <p:ph type="dt" sz="half" idx="10"/>
          </p:nvPr>
        </p:nvSpPr>
        <p:spPr/>
        <p:txBody>
          <a:bodyPr/>
          <a:lstStyle/>
          <a:p>
            <a:fld id="{019A40FA-7703-41C5-9BBB-2E9AB271C434}" type="datetime1">
              <a:rPr lang="en-US" smtClean="0"/>
              <a:t>11/16/2021</a:t>
            </a:fld>
            <a:endParaRPr lang="en-US"/>
          </a:p>
        </p:txBody>
      </p:sp>
      <p:sp>
        <p:nvSpPr>
          <p:cNvPr id="5" name="Footer Placeholder 4">
            <a:extLst>
              <a:ext uri="{FF2B5EF4-FFF2-40B4-BE49-F238E27FC236}">
                <a16:creationId xmlns:a16="http://schemas.microsoft.com/office/drawing/2014/main" id="{B3C38BB3-B012-4ACF-805B-B44C065C5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1FC1C-1AD9-4847-BA05-65D0A32AE7A7}"/>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326427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FE9A-611C-44C6-9CDD-179A66359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4AC5D9-CFF3-44FF-9F93-9CDB23CDC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53FADD-CFDE-4B41-8F32-2A2DAD762125}"/>
              </a:ext>
            </a:extLst>
          </p:cNvPr>
          <p:cNvSpPr>
            <a:spLocks noGrp="1"/>
          </p:cNvSpPr>
          <p:nvPr>
            <p:ph type="dt" sz="half" idx="10"/>
          </p:nvPr>
        </p:nvSpPr>
        <p:spPr/>
        <p:txBody>
          <a:bodyPr/>
          <a:lstStyle/>
          <a:p>
            <a:fld id="{BF17B38E-DDBA-4883-BDAD-4DD1828C3C51}" type="datetime1">
              <a:rPr lang="en-US" smtClean="0"/>
              <a:t>11/16/2021</a:t>
            </a:fld>
            <a:endParaRPr lang="en-US"/>
          </a:p>
        </p:txBody>
      </p:sp>
      <p:sp>
        <p:nvSpPr>
          <p:cNvPr id="5" name="Footer Placeholder 4">
            <a:extLst>
              <a:ext uri="{FF2B5EF4-FFF2-40B4-BE49-F238E27FC236}">
                <a16:creationId xmlns:a16="http://schemas.microsoft.com/office/drawing/2014/main" id="{E3A46976-B11E-4774-98DF-2306EB6CA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58C8-A6F6-458D-9367-2F7770A435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285543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D67E-F2EF-471D-8C31-DB522B67D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7BA99-B055-4B2A-95F6-156C3C1523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86E2C1-5D29-466E-8C7D-ED2F6B912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547CF-B652-4B72-A685-A01E2EEAE49C}"/>
              </a:ext>
            </a:extLst>
          </p:cNvPr>
          <p:cNvSpPr>
            <a:spLocks noGrp="1"/>
          </p:cNvSpPr>
          <p:nvPr>
            <p:ph type="dt" sz="half" idx="10"/>
          </p:nvPr>
        </p:nvSpPr>
        <p:spPr/>
        <p:txBody>
          <a:bodyPr/>
          <a:lstStyle/>
          <a:p>
            <a:fld id="{8165CB87-3A8B-43C4-A494-C21C4E40A0F7}" type="datetime1">
              <a:rPr lang="en-US" smtClean="0"/>
              <a:t>11/16/2021</a:t>
            </a:fld>
            <a:endParaRPr lang="en-US"/>
          </a:p>
        </p:txBody>
      </p:sp>
      <p:sp>
        <p:nvSpPr>
          <p:cNvPr id="6" name="Footer Placeholder 5">
            <a:extLst>
              <a:ext uri="{FF2B5EF4-FFF2-40B4-BE49-F238E27FC236}">
                <a16:creationId xmlns:a16="http://schemas.microsoft.com/office/drawing/2014/main" id="{5A5C1D2E-0F11-4A66-86A9-753E5AD20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D4392-39E6-4158-922F-977FA413223A}"/>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88044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2FD3-FC6A-4B8E-AC11-F1C2DCE6D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F153CE-7091-4313-A4E8-35B386B36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5E294-E887-4544-9C7B-BD554BEEA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10919-F84D-4746-96A8-86E996735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92DB6-476E-4E32-81D5-FD78AFE0D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4C569-CC48-422B-8B74-FEA38E6109F3}"/>
              </a:ext>
            </a:extLst>
          </p:cNvPr>
          <p:cNvSpPr>
            <a:spLocks noGrp="1"/>
          </p:cNvSpPr>
          <p:nvPr>
            <p:ph type="dt" sz="half" idx="10"/>
          </p:nvPr>
        </p:nvSpPr>
        <p:spPr/>
        <p:txBody>
          <a:bodyPr/>
          <a:lstStyle/>
          <a:p>
            <a:fld id="{036B6121-92B7-4E08-A242-9D9FA206847D}" type="datetime1">
              <a:rPr lang="en-US" smtClean="0"/>
              <a:t>11/16/2021</a:t>
            </a:fld>
            <a:endParaRPr lang="en-US"/>
          </a:p>
        </p:txBody>
      </p:sp>
      <p:sp>
        <p:nvSpPr>
          <p:cNvPr id="8" name="Footer Placeholder 7">
            <a:extLst>
              <a:ext uri="{FF2B5EF4-FFF2-40B4-BE49-F238E27FC236}">
                <a16:creationId xmlns:a16="http://schemas.microsoft.com/office/drawing/2014/main" id="{57ADD528-8397-4110-A6DA-67D39BCE6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399C9-3A63-4219-A7DD-11431DF77B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2249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A774-D18A-4BBE-A22E-E9B9783E2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32147-AC92-4D29-A422-25721AF2F072}"/>
              </a:ext>
            </a:extLst>
          </p:cNvPr>
          <p:cNvSpPr>
            <a:spLocks noGrp="1"/>
          </p:cNvSpPr>
          <p:nvPr>
            <p:ph type="dt" sz="half" idx="10"/>
          </p:nvPr>
        </p:nvSpPr>
        <p:spPr/>
        <p:txBody>
          <a:bodyPr/>
          <a:lstStyle/>
          <a:p>
            <a:fld id="{63699332-17A0-464E-A8E9-0A00FDE1135C}" type="datetime1">
              <a:rPr lang="en-US" smtClean="0"/>
              <a:t>11/16/2021</a:t>
            </a:fld>
            <a:endParaRPr lang="en-US"/>
          </a:p>
        </p:txBody>
      </p:sp>
      <p:sp>
        <p:nvSpPr>
          <p:cNvPr id="4" name="Footer Placeholder 3">
            <a:extLst>
              <a:ext uri="{FF2B5EF4-FFF2-40B4-BE49-F238E27FC236}">
                <a16:creationId xmlns:a16="http://schemas.microsoft.com/office/drawing/2014/main" id="{6B71F007-4F38-4990-AA24-FA0AC0A37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BB3C74-9BCB-47B1-B8EF-A5245EA8CD8E}"/>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83934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CA5C6-28A7-4E4C-B0E7-E67159577AAD}"/>
              </a:ext>
            </a:extLst>
          </p:cNvPr>
          <p:cNvSpPr>
            <a:spLocks noGrp="1"/>
          </p:cNvSpPr>
          <p:nvPr>
            <p:ph type="dt" sz="half" idx="10"/>
          </p:nvPr>
        </p:nvSpPr>
        <p:spPr/>
        <p:txBody>
          <a:bodyPr/>
          <a:lstStyle/>
          <a:p>
            <a:fld id="{076DBD1F-E15A-49FA-B7E8-69D3F148E8BD}" type="datetime1">
              <a:rPr lang="en-US" smtClean="0"/>
              <a:t>11/16/2021</a:t>
            </a:fld>
            <a:endParaRPr lang="en-US"/>
          </a:p>
        </p:txBody>
      </p:sp>
      <p:sp>
        <p:nvSpPr>
          <p:cNvPr id="3" name="Footer Placeholder 2">
            <a:extLst>
              <a:ext uri="{FF2B5EF4-FFF2-40B4-BE49-F238E27FC236}">
                <a16:creationId xmlns:a16="http://schemas.microsoft.com/office/drawing/2014/main" id="{1DA5DD54-5CCF-4D4A-81D2-C97378DF6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F61B0-5D70-4298-8D46-68E32A430E19}"/>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44738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BF3D-EE73-4499-B2C2-128497F64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165F3-1EA5-4D1B-B518-4F77DE308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1DF64C-6AB1-471C-8512-4EE706B12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0D746-0A54-42DE-96D6-E39DAC931FA6}"/>
              </a:ext>
            </a:extLst>
          </p:cNvPr>
          <p:cNvSpPr>
            <a:spLocks noGrp="1"/>
          </p:cNvSpPr>
          <p:nvPr>
            <p:ph type="dt" sz="half" idx="10"/>
          </p:nvPr>
        </p:nvSpPr>
        <p:spPr/>
        <p:txBody>
          <a:bodyPr/>
          <a:lstStyle/>
          <a:p>
            <a:fld id="{A577F00B-4017-4898-99E9-8200268EBBDD}" type="datetime1">
              <a:rPr lang="en-US" smtClean="0"/>
              <a:t>11/16/2021</a:t>
            </a:fld>
            <a:endParaRPr lang="en-US"/>
          </a:p>
        </p:txBody>
      </p:sp>
      <p:sp>
        <p:nvSpPr>
          <p:cNvPr id="6" name="Footer Placeholder 5">
            <a:extLst>
              <a:ext uri="{FF2B5EF4-FFF2-40B4-BE49-F238E27FC236}">
                <a16:creationId xmlns:a16="http://schemas.microsoft.com/office/drawing/2014/main" id="{72273EBA-3BFD-4F5B-96A0-57F23897A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80604-EBF1-4F4F-8369-9F1C868E8EA6}"/>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282285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E8A1-62D6-4BF9-B578-4FB57BE7C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D9232-5ABD-4A76-8550-EBACF868E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942C9-ACEA-4F1A-980C-1078FDF8A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4E54-FE67-4DB9-9C02-75771D1507F1}"/>
              </a:ext>
            </a:extLst>
          </p:cNvPr>
          <p:cNvSpPr>
            <a:spLocks noGrp="1"/>
          </p:cNvSpPr>
          <p:nvPr>
            <p:ph type="dt" sz="half" idx="10"/>
          </p:nvPr>
        </p:nvSpPr>
        <p:spPr/>
        <p:txBody>
          <a:bodyPr/>
          <a:lstStyle/>
          <a:p>
            <a:fld id="{461683F0-BE59-4635-AB6A-5F2379109E63}" type="datetime1">
              <a:rPr lang="en-US" smtClean="0"/>
              <a:t>11/16/2021</a:t>
            </a:fld>
            <a:endParaRPr lang="en-US"/>
          </a:p>
        </p:txBody>
      </p:sp>
      <p:sp>
        <p:nvSpPr>
          <p:cNvPr id="6" name="Footer Placeholder 5">
            <a:extLst>
              <a:ext uri="{FF2B5EF4-FFF2-40B4-BE49-F238E27FC236}">
                <a16:creationId xmlns:a16="http://schemas.microsoft.com/office/drawing/2014/main" id="{90F157D6-3EA2-47F0-BFD8-3A95D5044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915A4-D078-45F1-A60E-1BAD34805EB3}"/>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354904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78084-8D09-43E6-A2DC-78BA47C5D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EF5B2-98E6-4C08-81B3-A6BB8B1DD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49E0D-0B2C-458C-A9F9-82BA9286B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2D2A-010E-4603-A488-A51988405119}" type="datetime1">
              <a:rPr lang="en-US" smtClean="0"/>
              <a:t>11/16/2021</a:t>
            </a:fld>
            <a:endParaRPr lang="en-US"/>
          </a:p>
        </p:txBody>
      </p:sp>
      <p:sp>
        <p:nvSpPr>
          <p:cNvPr id="5" name="Footer Placeholder 4">
            <a:extLst>
              <a:ext uri="{FF2B5EF4-FFF2-40B4-BE49-F238E27FC236}">
                <a16:creationId xmlns:a16="http://schemas.microsoft.com/office/drawing/2014/main" id="{CB63FAB2-C4E0-48A5-9933-765349399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654AF4-0BC0-44BF-A13C-8236C22AB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C967-841C-45E4-9446-84E7ED094B4C}" type="slidenum">
              <a:rPr lang="en-US" smtClean="0"/>
              <a:t>‹#›</a:t>
            </a:fld>
            <a:endParaRPr lang="en-US"/>
          </a:p>
        </p:txBody>
      </p:sp>
    </p:spTree>
    <p:extLst>
      <p:ext uri="{BB962C8B-B14F-4D97-AF65-F5344CB8AC3E}">
        <p14:creationId xmlns:p14="http://schemas.microsoft.com/office/powerpoint/2010/main" val="19991137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differencebetween.info/difference-between-convex-and-non-convex"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kaggle.com/vipulgandhi/spectral-clustering-detailed-explanation/noteboo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D968-215A-49F5-9A3D-BCF81B587437}"/>
              </a:ext>
            </a:extLst>
          </p:cNvPr>
          <p:cNvSpPr>
            <a:spLocks noGrp="1"/>
          </p:cNvSpPr>
          <p:nvPr>
            <p:ph type="ctrTitle"/>
          </p:nvPr>
        </p:nvSpPr>
        <p:spPr/>
        <p:txBody>
          <a:bodyPr/>
          <a:lstStyle/>
          <a:p>
            <a:r>
              <a:rPr lang="en-US" dirty="0"/>
              <a:t>Spectral Clustering</a:t>
            </a:r>
          </a:p>
        </p:txBody>
      </p:sp>
      <p:sp>
        <p:nvSpPr>
          <p:cNvPr id="3" name="Subtitle 2">
            <a:extLst>
              <a:ext uri="{FF2B5EF4-FFF2-40B4-BE49-F238E27FC236}">
                <a16:creationId xmlns:a16="http://schemas.microsoft.com/office/drawing/2014/main" id="{232C32DE-51FB-4B0A-8791-D2ADC5074DDB}"/>
              </a:ext>
            </a:extLst>
          </p:cNvPr>
          <p:cNvSpPr>
            <a:spLocks noGrp="1"/>
          </p:cNvSpPr>
          <p:nvPr>
            <p:ph type="subTitle" idx="1"/>
          </p:nvPr>
        </p:nvSpPr>
        <p:spPr/>
        <p:txBody>
          <a:bodyPr/>
          <a:lstStyle/>
          <a:p>
            <a:r>
              <a:rPr lang="en-US" dirty="0"/>
              <a:t> </a:t>
            </a:r>
            <a:r>
              <a:rPr lang="en-US" sz="1800" dirty="0"/>
              <a:t>Kanchan Luitel </a:t>
            </a:r>
            <a:endParaRPr lang="en-US" dirty="0"/>
          </a:p>
        </p:txBody>
      </p:sp>
      <p:sp>
        <p:nvSpPr>
          <p:cNvPr id="4" name="Footer Placeholder 3">
            <a:extLst>
              <a:ext uri="{FF2B5EF4-FFF2-40B4-BE49-F238E27FC236}">
                <a16:creationId xmlns:a16="http://schemas.microsoft.com/office/drawing/2014/main" id="{4F0054E3-A86C-4538-A8C1-7C17DE33767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761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0A91-8CE0-430A-9372-6DECEF380E4E}"/>
              </a:ext>
            </a:extLst>
          </p:cNvPr>
          <p:cNvSpPr>
            <a:spLocks noGrp="1"/>
          </p:cNvSpPr>
          <p:nvPr>
            <p:ph type="title"/>
          </p:nvPr>
        </p:nvSpPr>
        <p:spPr/>
        <p:txBody>
          <a:bodyPr/>
          <a:lstStyle/>
          <a:p>
            <a:r>
              <a:rPr lang="en-US" dirty="0"/>
              <a:t>Degree Matrix(D)</a:t>
            </a:r>
          </a:p>
        </p:txBody>
      </p:sp>
      <p:pic>
        <p:nvPicPr>
          <p:cNvPr id="5" name="Content Placeholder 4">
            <a:extLst>
              <a:ext uri="{FF2B5EF4-FFF2-40B4-BE49-F238E27FC236}">
                <a16:creationId xmlns:a16="http://schemas.microsoft.com/office/drawing/2014/main" id="{0327506A-DE35-4891-81EE-715ED21FAB30}"/>
              </a:ext>
            </a:extLst>
          </p:cNvPr>
          <p:cNvPicPr>
            <a:picLocks noGrp="1" noChangeAspect="1"/>
          </p:cNvPicPr>
          <p:nvPr>
            <p:ph idx="1"/>
          </p:nvPr>
        </p:nvPicPr>
        <p:blipFill>
          <a:blip r:embed="rId2"/>
          <a:stretch>
            <a:fillRect/>
          </a:stretch>
        </p:blipFill>
        <p:spPr>
          <a:xfrm>
            <a:off x="969200" y="1476156"/>
            <a:ext cx="7186841" cy="4351338"/>
          </a:xfrm>
        </p:spPr>
      </p:pic>
      <p:sp>
        <p:nvSpPr>
          <p:cNvPr id="3" name="Footer Placeholder 2">
            <a:extLst>
              <a:ext uri="{FF2B5EF4-FFF2-40B4-BE49-F238E27FC236}">
                <a16:creationId xmlns:a16="http://schemas.microsoft.com/office/drawing/2014/main" id="{A24CE894-00CA-46D2-8C45-D0E7428D2B5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6430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3704-C176-49BA-9C07-B63157452861}"/>
              </a:ext>
            </a:extLst>
          </p:cNvPr>
          <p:cNvSpPr>
            <a:spLocks noGrp="1"/>
          </p:cNvSpPr>
          <p:nvPr>
            <p:ph type="title"/>
          </p:nvPr>
        </p:nvSpPr>
        <p:spPr/>
        <p:txBody>
          <a:bodyPr/>
          <a:lstStyle/>
          <a:p>
            <a:r>
              <a:rPr lang="en-US" dirty="0"/>
              <a:t>Laplacian Matrix (L)</a:t>
            </a:r>
          </a:p>
        </p:txBody>
      </p:sp>
      <p:sp>
        <p:nvSpPr>
          <p:cNvPr id="3" name="Content Placeholder 2">
            <a:extLst>
              <a:ext uri="{FF2B5EF4-FFF2-40B4-BE49-F238E27FC236}">
                <a16:creationId xmlns:a16="http://schemas.microsoft.com/office/drawing/2014/main" id="{7BE32B7B-EF0E-4F76-84BE-B16E113AD871}"/>
              </a:ext>
            </a:extLst>
          </p:cNvPr>
          <p:cNvSpPr>
            <a:spLocks noGrp="1"/>
          </p:cNvSpPr>
          <p:nvPr>
            <p:ph idx="1"/>
          </p:nvPr>
        </p:nvSpPr>
        <p:spPr/>
        <p:txBody>
          <a:bodyPr/>
          <a:lstStyle/>
          <a:p>
            <a:pPr marL="0" indent="0">
              <a:buNone/>
            </a:pPr>
            <a:r>
              <a:rPr lang="en-US" dirty="0"/>
              <a:t>Laplacian Matrix (L) = Degree Matrix(D) – Adjacency Matrix(A)</a:t>
            </a:r>
          </a:p>
          <a:p>
            <a:pPr marL="0" indent="0">
              <a:buNone/>
            </a:pPr>
            <a:endParaRPr lang="en-US" dirty="0"/>
          </a:p>
          <a:p>
            <a:pPr marL="0" indent="0">
              <a:buNone/>
            </a:pPr>
            <a:r>
              <a:rPr lang="en-US" dirty="0"/>
              <a:t>If weighted graph : </a:t>
            </a:r>
          </a:p>
          <a:p>
            <a:pPr marL="0" indent="0">
              <a:buNone/>
            </a:pPr>
            <a:r>
              <a:rPr lang="en-US" dirty="0"/>
              <a:t>Laplacian Matrix (L) =  Degree Matrix(D) – Similarity Matrix (W)</a:t>
            </a:r>
          </a:p>
        </p:txBody>
      </p:sp>
      <p:sp>
        <p:nvSpPr>
          <p:cNvPr id="4" name="Footer Placeholder 3">
            <a:extLst>
              <a:ext uri="{FF2B5EF4-FFF2-40B4-BE49-F238E27FC236}">
                <a16:creationId xmlns:a16="http://schemas.microsoft.com/office/drawing/2014/main" id="{FD9E3746-822E-4842-BC09-3CCD81885C4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557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9137-1145-4930-8B04-38F1D4B83558}"/>
              </a:ext>
            </a:extLst>
          </p:cNvPr>
          <p:cNvSpPr>
            <a:spLocks noGrp="1"/>
          </p:cNvSpPr>
          <p:nvPr>
            <p:ph type="title"/>
          </p:nvPr>
        </p:nvSpPr>
        <p:spPr/>
        <p:txBody>
          <a:bodyPr/>
          <a:lstStyle/>
          <a:p>
            <a:r>
              <a:rPr lang="en-US" dirty="0"/>
              <a:t>Laplacian Matrix of a Graph</a:t>
            </a:r>
          </a:p>
        </p:txBody>
      </p:sp>
      <p:pic>
        <p:nvPicPr>
          <p:cNvPr id="5" name="Picture 4">
            <a:extLst>
              <a:ext uri="{FF2B5EF4-FFF2-40B4-BE49-F238E27FC236}">
                <a16:creationId xmlns:a16="http://schemas.microsoft.com/office/drawing/2014/main" id="{B2D272DA-1C53-4E7D-AA26-1621E1466909}"/>
              </a:ext>
            </a:extLst>
          </p:cNvPr>
          <p:cNvPicPr>
            <a:picLocks noChangeAspect="1"/>
          </p:cNvPicPr>
          <p:nvPr/>
        </p:nvPicPr>
        <p:blipFill>
          <a:blip r:embed="rId2"/>
          <a:stretch>
            <a:fillRect/>
          </a:stretch>
        </p:blipFill>
        <p:spPr>
          <a:xfrm>
            <a:off x="1931450" y="1983545"/>
            <a:ext cx="7991475" cy="4509330"/>
          </a:xfrm>
          <a:prstGeom prst="rect">
            <a:avLst/>
          </a:prstGeom>
        </p:spPr>
      </p:pic>
      <p:sp>
        <p:nvSpPr>
          <p:cNvPr id="3" name="Footer Placeholder 2">
            <a:extLst>
              <a:ext uri="{FF2B5EF4-FFF2-40B4-BE49-F238E27FC236}">
                <a16:creationId xmlns:a16="http://schemas.microsoft.com/office/drawing/2014/main" id="{5DD2AF75-00DB-40A6-98FC-6111C0B7E0E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5753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9B8D-B0E5-4F41-97F6-0ACCC47C1405}"/>
              </a:ext>
            </a:extLst>
          </p:cNvPr>
          <p:cNvSpPr>
            <a:spLocks noGrp="1"/>
          </p:cNvSpPr>
          <p:nvPr>
            <p:ph type="title"/>
          </p:nvPr>
        </p:nvSpPr>
        <p:spPr/>
        <p:txBody>
          <a:bodyPr/>
          <a:lstStyle/>
          <a:p>
            <a:r>
              <a:rPr lang="en-US" dirty="0"/>
              <a:t>Spectral Clustering </a:t>
            </a:r>
          </a:p>
        </p:txBody>
      </p:sp>
      <p:pic>
        <p:nvPicPr>
          <p:cNvPr id="6" name="Content Placeholder 5">
            <a:extLst>
              <a:ext uri="{FF2B5EF4-FFF2-40B4-BE49-F238E27FC236}">
                <a16:creationId xmlns:a16="http://schemas.microsoft.com/office/drawing/2014/main" id="{1D249A99-E548-4FFF-A386-1907A0AEC2FB}"/>
              </a:ext>
            </a:extLst>
          </p:cNvPr>
          <p:cNvPicPr>
            <a:picLocks noGrp="1" noChangeAspect="1"/>
          </p:cNvPicPr>
          <p:nvPr>
            <p:ph idx="1"/>
          </p:nvPr>
        </p:nvPicPr>
        <p:blipFill>
          <a:blip r:embed="rId2"/>
          <a:stretch>
            <a:fillRect/>
          </a:stretch>
        </p:blipFill>
        <p:spPr>
          <a:xfrm>
            <a:off x="961595" y="1690688"/>
            <a:ext cx="6154009" cy="2467319"/>
          </a:xfrm>
        </p:spPr>
      </p:pic>
      <p:sp>
        <p:nvSpPr>
          <p:cNvPr id="4" name="Footer Placeholder 3">
            <a:extLst>
              <a:ext uri="{FF2B5EF4-FFF2-40B4-BE49-F238E27FC236}">
                <a16:creationId xmlns:a16="http://schemas.microsoft.com/office/drawing/2014/main" id="{03CB3553-F71B-4E24-8756-CAA191AA2CEE}"/>
              </a:ext>
            </a:extLst>
          </p:cNvPr>
          <p:cNvSpPr>
            <a:spLocks noGrp="1"/>
          </p:cNvSpPr>
          <p:nvPr>
            <p:ph type="ftr" sz="quarter" idx="11"/>
          </p:nvPr>
        </p:nvSpPr>
        <p:spPr/>
        <p:txBody>
          <a:bodyPr/>
          <a:lstStyle/>
          <a:p>
            <a:r>
              <a:rPr lang="en-US" dirty="0"/>
              <a:t>https://www.kaggle.com/vipulgandhi/spectral-clustering-detailed-explanation</a:t>
            </a:r>
          </a:p>
        </p:txBody>
      </p:sp>
    </p:spTree>
    <p:extLst>
      <p:ext uri="{BB962C8B-B14F-4D97-AF65-F5344CB8AC3E}">
        <p14:creationId xmlns:p14="http://schemas.microsoft.com/office/powerpoint/2010/main" val="149244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5B9B-0EDD-42DF-A1F4-729691E910B7}"/>
              </a:ext>
            </a:extLst>
          </p:cNvPr>
          <p:cNvSpPr>
            <a:spLocks noGrp="1"/>
          </p:cNvSpPr>
          <p:nvPr>
            <p:ph type="title"/>
          </p:nvPr>
        </p:nvSpPr>
        <p:spPr/>
        <p:txBody>
          <a:bodyPr/>
          <a:lstStyle/>
          <a:p>
            <a:r>
              <a:rPr lang="en-US" dirty="0"/>
              <a:t>Spectral Clustering – TO DO </a:t>
            </a:r>
          </a:p>
        </p:txBody>
      </p:sp>
      <p:sp>
        <p:nvSpPr>
          <p:cNvPr id="3" name="Content Placeholder 2">
            <a:extLst>
              <a:ext uri="{FF2B5EF4-FFF2-40B4-BE49-F238E27FC236}">
                <a16:creationId xmlns:a16="http://schemas.microsoft.com/office/drawing/2014/main" id="{46CFA9E8-5AFD-42E7-BDDF-65480F79C326}"/>
              </a:ext>
            </a:extLst>
          </p:cNvPr>
          <p:cNvSpPr>
            <a:spLocks noGrp="1"/>
          </p:cNvSpPr>
          <p:nvPr>
            <p:ph idx="1"/>
          </p:nvPr>
        </p:nvSpPr>
        <p:spPr/>
        <p:txBody>
          <a:bodyPr/>
          <a:lstStyle/>
          <a:p>
            <a:r>
              <a:rPr lang="en-US" dirty="0"/>
              <a:t>How to decide number of clusters ? How does the algorithm decide when it is a good “no of clusters” ?</a:t>
            </a:r>
          </a:p>
          <a:p>
            <a:r>
              <a:rPr lang="en-US" dirty="0"/>
              <a:t>Explanation of eigenvectors of Laplacian matrix. How do we come to conclusion based on eigenvectors of certain eigenvalues ?</a:t>
            </a:r>
          </a:p>
          <a:p>
            <a:r>
              <a:rPr lang="en-US" dirty="0"/>
              <a:t>What are different ways to create similarity matrix (any papers) ?</a:t>
            </a:r>
          </a:p>
          <a:p>
            <a:r>
              <a:rPr lang="en-US" dirty="0"/>
              <a:t>How to conceptually deal with big dataset ?</a:t>
            </a:r>
          </a:p>
        </p:txBody>
      </p:sp>
      <p:sp>
        <p:nvSpPr>
          <p:cNvPr id="4" name="Footer Placeholder 3">
            <a:extLst>
              <a:ext uri="{FF2B5EF4-FFF2-40B4-BE49-F238E27FC236}">
                <a16:creationId xmlns:a16="http://schemas.microsoft.com/office/drawing/2014/main" id="{69552560-4138-44F2-B107-BF1D30B5CDD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2097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579BE836-A019-4F63-9DAF-0ECCDB40C28C}"/>
              </a:ext>
            </a:extLst>
          </p:cNvPr>
          <p:cNvSpPr>
            <a:spLocks noGrp="1"/>
          </p:cNvSpPr>
          <p:nvPr>
            <p:ph type="title"/>
          </p:nvPr>
        </p:nvSpPr>
        <p:spPr/>
        <p:txBody>
          <a:bodyPr/>
          <a:lstStyle/>
          <a:p>
            <a:pPr eaLnBrk="1" hangingPunct="1"/>
            <a:r>
              <a:rPr lang="en-US" altLang="en-US" dirty="0"/>
              <a:t>Eigenvalues and Eigenvectors</a:t>
            </a:r>
          </a:p>
        </p:txBody>
      </p:sp>
      <p:sp>
        <p:nvSpPr>
          <p:cNvPr id="3075" name="TextBox 2">
            <a:extLst>
              <a:ext uri="{FF2B5EF4-FFF2-40B4-BE49-F238E27FC236}">
                <a16:creationId xmlns:a16="http://schemas.microsoft.com/office/drawing/2014/main" id="{323B1D44-1C0B-4E23-B837-AA3E11F2C92D}"/>
              </a:ext>
            </a:extLst>
          </p:cNvPr>
          <p:cNvSpPr txBox="1">
            <a:spLocks noChangeArrowheads="1"/>
          </p:cNvSpPr>
          <p:nvPr/>
        </p:nvSpPr>
        <p:spPr bwMode="auto">
          <a:xfrm>
            <a:off x="1905001" y="2362201"/>
            <a:ext cx="839152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Calibri" panose="020F0502020204030204" pitchFamily="34" charset="0"/>
              </a:rPr>
              <a:t>The eigenvectors </a:t>
            </a:r>
            <a:r>
              <a:rPr lang="en-US" altLang="en-US" sz="2400" b="1">
                <a:latin typeface="Calibri" panose="020F0502020204030204" pitchFamily="34" charset="0"/>
              </a:rPr>
              <a:t>x</a:t>
            </a:r>
            <a:r>
              <a:rPr lang="en-US" altLang="en-US" sz="2400">
                <a:latin typeface="Calibri" panose="020F0502020204030204" pitchFamily="34" charset="0"/>
              </a:rPr>
              <a:t> and eigenvalues  </a:t>
            </a:r>
            <a:r>
              <a:rPr lang="en-US" altLang="en-US" sz="2400">
                <a:latin typeface="Calibri" panose="020F0502020204030204" pitchFamily="34" charset="0"/>
                <a:sym typeface="Symbol" panose="05050102010706020507" pitchFamily="18" charset="2"/>
              </a:rPr>
              <a:t> of a matrix A satisfy</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 A</a:t>
            </a:r>
            <a:r>
              <a:rPr lang="en-US" altLang="en-US" sz="2400" b="1">
                <a:latin typeface="Calibri" panose="020F0502020204030204" pitchFamily="34" charset="0"/>
                <a:sym typeface="Symbol" panose="05050102010706020507" pitchFamily="18" charset="2"/>
              </a:rPr>
              <a:t>x</a:t>
            </a:r>
            <a:r>
              <a:rPr lang="en-US" altLang="en-US" sz="2400">
                <a:latin typeface="Calibri" panose="020F0502020204030204" pitchFamily="34" charset="0"/>
                <a:sym typeface="Symbol" panose="05050102010706020507" pitchFamily="18" charset="2"/>
              </a:rPr>
              <a:t> = </a:t>
            </a:r>
            <a:r>
              <a:rPr lang="en-US" altLang="en-US" sz="2400" b="1">
                <a:latin typeface="Calibri" panose="020F0502020204030204" pitchFamily="34" charset="0"/>
                <a:sym typeface="Symbol" panose="05050102010706020507" pitchFamily="18" charset="2"/>
              </a:rPr>
              <a:t>x</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If A is an n x n matrix, then </a:t>
            </a:r>
            <a:r>
              <a:rPr lang="en-US" altLang="en-US" sz="2400" b="1">
                <a:latin typeface="Calibri" panose="020F0502020204030204" pitchFamily="34" charset="0"/>
                <a:sym typeface="Symbol" panose="05050102010706020507" pitchFamily="18" charset="2"/>
              </a:rPr>
              <a:t>x</a:t>
            </a:r>
            <a:r>
              <a:rPr lang="en-US" altLang="en-US" sz="2400">
                <a:latin typeface="Calibri" panose="020F0502020204030204" pitchFamily="34" charset="0"/>
                <a:sym typeface="Symbol" panose="05050102010706020507" pitchFamily="18" charset="2"/>
              </a:rPr>
              <a:t> is an n x 1 vector, and  is a constant.</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The equation can be rewritten as  (A - I) </a:t>
            </a:r>
            <a:r>
              <a:rPr lang="en-US" altLang="en-US" sz="2400" b="1">
                <a:latin typeface="Calibri" panose="020F0502020204030204" pitchFamily="34" charset="0"/>
                <a:sym typeface="Symbol" panose="05050102010706020507" pitchFamily="18" charset="2"/>
              </a:rPr>
              <a:t>x</a:t>
            </a:r>
            <a:r>
              <a:rPr lang="en-US" altLang="en-US" sz="2400">
                <a:latin typeface="Calibri" panose="020F0502020204030204" pitchFamily="34" charset="0"/>
                <a:sym typeface="Symbol" panose="05050102010706020507" pitchFamily="18" charset="2"/>
              </a:rPr>
              <a:t> = 0, where I is the </a:t>
            </a:r>
          </a:p>
          <a:p>
            <a:pPr eaLnBrk="1" hangingPunct="1"/>
            <a:r>
              <a:rPr lang="en-US" altLang="en-US" sz="2400">
                <a:latin typeface="Calibri" panose="020F0502020204030204" pitchFamily="34" charset="0"/>
                <a:sym typeface="Symbol" panose="05050102010706020507" pitchFamily="18" charset="2"/>
              </a:rPr>
              <a:t>n x n identity matrix.</a:t>
            </a:r>
          </a:p>
        </p:txBody>
      </p:sp>
      <p:sp>
        <p:nvSpPr>
          <p:cNvPr id="2" name="Footer Placeholder 1">
            <a:extLst>
              <a:ext uri="{FF2B5EF4-FFF2-40B4-BE49-F238E27FC236}">
                <a16:creationId xmlns:a16="http://schemas.microsoft.com/office/drawing/2014/main" id="{11E5B867-496A-497A-831F-4D8C235BCC9E}"/>
              </a:ext>
            </a:extLst>
          </p:cNvPr>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57B8215-BF9E-4905-AE2C-E65888728AE0}"/>
              </a:ext>
            </a:extLst>
          </p:cNvPr>
          <p:cNvSpPr>
            <a:spLocks noGrp="1"/>
          </p:cNvSpPr>
          <p:nvPr>
            <p:ph type="title"/>
          </p:nvPr>
        </p:nvSpPr>
        <p:spPr/>
        <p:txBody>
          <a:bodyPr/>
          <a:lstStyle/>
          <a:p>
            <a:pPr eaLnBrk="1" hangingPunct="1"/>
            <a:r>
              <a:rPr lang="en-US" altLang="en-US"/>
              <a:t>Computing Eigenvalues</a:t>
            </a:r>
          </a:p>
        </p:txBody>
      </p:sp>
      <p:sp>
        <p:nvSpPr>
          <p:cNvPr id="4099" name="TextBox 2">
            <a:extLst>
              <a:ext uri="{FF2B5EF4-FFF2-40B4-BE49-F238E27FC236}">
                <a16:creationId xmlns:a16="http://schemas.microsoft.com/office/drawing/2014/main" id="{19E9E735-F128-46B1-948E-613F99A25F62}"/>
              </a:ext>
            </a:extLst>
          </p:cNvPr>
          <p:cNvSpPr txBox="1">
            <a:spLocks noChangeArrowheads="1"/>
          </p:cNvSpPr>
          <p:nvPr/>
        </p:nvSpPr>
        <p:spPr bwMode="auto">
          <a:xfrm>
            <a:off x="2209800" y="2133601"/>
            <a:ext cx="8032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latin typeface="Calibri" panose="020F0502020204030204" pitchFamily="34" charset="0"/>
              </a:rPr>
              <a:t>Since </a:t>
            </a:r>
            <a:r>
              <a:rPr lang="en-US" altLang="en-US" sz="2400" b="1">
                <a:latin typeface="Calibri" panose="020F0502020204030204" pitchFamily="34" charset="0"/>
              </a:rPr>
              <a:t>x </a:t>
            </a:r>
            <a:r>
              <a:rPr lang="en-US" altLang="en-US" sz="2400">
                <a:latin typeface="Calibri" panose="020F0502020204030204" pitchFamily="34" charset="0"/>
              </a:rPr>
              <a:t>is required to be nonzero, the eigenvalues must satisfy</a:t>
            </a:r>
          </a:p>
          <a:p>
            <a:pPr eaLnBrk="1" hangingPunct="1"/>
            <a:endParaRPr lang="en-US" altLang="en-US" sz="2400">
              <a:latin typeface="Calibri" panose="020F0502020204030204" pitchFamily="34" charset="0"/>
            </a:endParaRPr>
          </a:p>
          <a:p>
            <a:pPr eaLnBrk="1" hangingPunct="1"/>
            <a:r>
              <a:rPr lang="en-US" altLang="en-US" sz="2400">
                <a:latin typeface="Calibri" panose="020F0502020204030204" pitchFamily="34" charset="0"/>
              </a:rPr>
              <a:t>det(A - </a:t>
            </a:r>
            <a:r>
              <a:rPr lang="en-US" altLang="en-US" sz="2400">
                <a:latin typeface="Calibri" panose="020F0502020204030204" pitchFamily="34" charset="0"/>
                <a:sym typeface="Symbol" panose="05050102010706020507" pitchFamily="18" charset="2"/>
              </a:rPr>
              <a:t>I) = 0</a:t>
            </a:r>
          </a:p>
          <a:p>
            <a:pPr eaLnBrk="1" hangingPunct="1"/>
            <a:endParaRPr lang="en-US" altLang="en-US" sz="2400">
              <a:latin typeface="Calibri" panose="020F0502020204030204" pitchFamily="34" charset="0"/>
              <a:sym typeface="Symbol" panose="05050102010706020507" pitchFamily="18" charset="2"/>
            </a:endParaRPr>
          </a:p>
          <a:p>
            <a:pPr eaLnBrk="1" hangingPunct="1"/>
            <a:r>
              <a:rPr lang="en-US" altLang="en-US" sz="2400">
                <a:latin typeface="Calibri" panose="020F0502020204030204" pitchFamily="34" charset="0"/>
                <a:sym typeface="Symbol" panose="05050102010706020507" pitchFamily="18" charset="2"/>
              </a:rPr>
              <a:t>which is called the </a:t>
            </a:r>
            <a:r>
              <a:rPr lang="en-US" altLang="en-US" sz="2400" i="1">
                <a:latin typeface="Calibri" panose="020F0502020204030204" pitchFamily="34" charset="0"/>
                <a:sym typeface="Symbol" panose="05050102010706020507" pitchFamily="18" charset="2"/>
              </a:rPr>
              <a:t>characteristic equation</a:t>
            </a:r>
            <a:r>
              <a:rPr lang="en-US" altLang="en-US" sz="2400">
                <a:latin typeface="Calibri" panose="020F0502020204030204" pitchFamily="34" charset="0"/>
                <a:sym typeface="Symbol" panose="05050102010706020507" pitchFamily="18" charset="2"/>
              </a:rPr>
              <a:t>. Solving it for values </a:t>
            </a:r>
          </a:p>
          <a:p>
            <a:pPr eaLnBrk="1" hangingPunct="1"/>
            <a:r>
              <a:rPr lang="en-US" altLang="en-US" sz="2400">
                <a:latin typeface="Calibri" panose="020F0502020204030204" pitchFamily="34" charset="0"/>
                <a:sym typeface="Symbol" panose="05050102010706020507" pitchFamily="18" charset="2"/>
              </a:rPr>
              <a:t>of  gives the eigenvalues of matrix A.</a:t>
            </a:r>
            <a:endParaRPr lang="en-US" altLang="en-US" sz="2400">
              <a:latin typeface="Calibri" panose="020F0502020204030204" pitchFamily="34" charset="0"/>
            </a:endParaRPr>
          </a:p>
        </p:txBody>
      </p:sp>
      <p:sp>
        <p:nvSpPr>
          <p:cNvPr id="2" name="Footer Placeholder 1">
            <a:extLst>
              <a:ext uri="{FF2B5EF4-FFF2-40B4-BE49-F238E27FC236}">
                <a16:creationId xmlns:a16="http://schemas.microsoft.com/office/drawing/2014/main" id="{3009A66E-FF90-49E5-BA3D-18E121584666}"/>
              </a:ext>
            </a:extLst>
          </p:cNvPr>
          <p:cNvSpPr>
            <a:spLocks noGrp="1"/>
          </p:cNvSpPr>
          <p:nvPr>
            <p:ph type="ftr" sz="quarter" idx="1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A0A7-42C4-4D22-9E5A-9BDD697B7A02}"/>
              </a:ext>
            </a:extLst>
          </p:cNvPr>
          <p:cNvSpPr>
            <a:spLocks noGrp="1"/>
          </p:cNvSpPr>
          <p:nvPr>
            <p:ph type="title"/>
          </p:nvPr>
        </p:nvSpPr>
        <p:spPr/>
        <p:txBody>
          <a:bodyPr/>
          <a:lstStyle/>
          <a:p>
            <a:r>
              <a:rPr lang="en-US" dirty="0"/>
              <a:t>Eigenvalue and Eigenvector </a:t>
            </a:r>
          </a:p>
        </p:txBody>
      </p:sp>
      <p:pic>
        <p:nvPicPr>
          <p:cNvPr id="1026" name="Picture 2">
            <a:extLst>
              <a:ext uri="{FF2B5EF4-FFF2-40B4-BE49-F238E27FC236}">
                <a16:creationId xmlns:a16="http://schemas.microsoft.com/office/drawing/2014/main" id="{204B39C1-1D34-43AA-A791-E5567866D30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76498" y="1433027"/>
            <a:ext cx="6521915" cy="4785189"/>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6B9BE78-AA83-4309-AAD9-800FABD8DDE6}"/>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0714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FDF56-8CDF-4E76-B5EB-97A2A29D5913}"/>
              </a:ext>
            </a:extLst>
          </p:cNvPr>
          <p:cNvSpPr>
            <a:spLocks noGrp="1"/>
          </p:cNvSpPr>
          <p:nvPr>
            <p:ph type="title"/>
          </p:nvPr>
        </p:nvSpPr>
        <p:spPr/>
        <p:txBody>
          <a:bodyPr/>
          <a:lstStyle/>
          <a:p>
            <a:r>
              <a:rPr lang="en-US" dirty="0"/>
              <a:t>Example </a:t>
            </a:r>
          </a:p>
        </p:txBody>
      </p:sp>
      <p:pic>
        <p:nvPicPr>
          <p:cNvPr id="8" name="Picture 7">
            <a:extLst>
              <a:ext uri="{FF2B5EF4-FFF2-40B4-BE49-F238E27FC236}">
                <a16:creationId xmlns:a16="http://schemas.microsoft.com/office/drawing/2014/main" id="{98EF52DD-9E78-42AE-B5FA-647F9A63B9B3}"/>
              </a:ext>
            </a:extLst>
          </p:cNvPr>
          <p:cNvPicPr>
            <a:picLocks noChangeAspect="1"/>
          </p:cNvPicPr>
          <p:nvPr/>
        </p:nvPicPr>
        <p:blipFill>
          <a:blip r:embed="rId2"/>
          <a:stretch>
            <a:fillRect/>
          </a:stretch>
        </p:blipFill>
        <p:spPr>
          <a:xfrm>
            <a:off x="1288220" y="1587084"/>
            <a:ext cx="3219450" cy="2895600"/>
          </a:xfrm>
          <a:prstGeom prst="rect">
            <a:avLst/>
          </a:prstGeom>
        </p:spPr>
      </p:pic>
      <p:pic>
        <p:nvPicPr>
          <p:cNvPr id="10" name="Picture 9">
            <a:extLst>
              <a:ext uri="{FF2B5EF4-FFF2-40B4-BE49-F238E27FC236}">
                <a16:creationId xmlns:a16="http://schemas.microsoft.com/office/drawing/2014/main" id="{1DE03C4E-D52F-4E5D-BB8F-94F5333BD279}"/>
              </a:ext>
            </a:extLst>
          </p:cNvPr>
          <p:cNvPicPr>
            <a:picLocks noChangeAspect="1"/>
          </p:cNvPicPr>
          <p:nvPr/>
        </p:nvPicPr>
        <p:blipFill>
          <a:blip r:embed="rId3"/>
          <a:stretch>
            <a:fillRect/>
          </a:stretch>
        </p:blipFill>
        <p:spPr>
          <a:xfrm>
            <a:off x="5798380" y="1424574"/>
            <a:ext cx="5105400" cy="3324225"/>
          </a:xfrm>
          <a:prstGeom prst="rect">
            <a:avLst/>
          </a:prstGeom>
        </p:spPr>
      </p:pic>
      <p:sp>
        <p:nvSpPr>
          <p:cNvPr id="3" name="Footer Placeholder 2">
            <a:extLst>
              <a:ext uri="{FF2B5EF4-FFF2-40B4-BE49-F238E27FC236}">
                <a16:creationId xmlns:a16="http://schemas.microsoft.com/office/drawing/2014/main" id="{D515BF85-3B2F-4FA5-838F-395CFA49907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93630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9827-C459-4D4D-9369-16B0E22C59E3}"/>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B1D940A9-7592-4843-AF9E-9E6EEFBA3357}"/>
              </a:ext>
            </a:extLst>
          </p:cNvPr>
          <p:cNvPicPr>
            <a:picLocks noChangeAspect="1"/>
          </p:cNvPicPr>
          <p:nvPr/>
        </p:nvPicPr>
        <p:blipFill>
          <a:blip r:embed="rId2"/>
          <a:stretch>
            <a:fillRect/>
          </a:stretch>
        </p:blipFill>
        <p:spPr>
          <a:xfrm>
            <a:off x="838200" y="1362807"/>
            <a:ext cx="3562350" cy="5257800"/>
          </a:xfrm>
          <a:prstGeom prst="rect">
            <a:avLst/>
          </a:prstGeom>
        </p:spPr>
      </p:pic>
      <p:pic>
        <p:nvPicPr>
          <p:cNvPr id="6" name="Picture 5">
            <a:extLst>
              <a:ext uri="{FF2B5EF4-FFF2-40B4-BE49-F238E27FC236}">
                <a16:creationId xmlns:a16="http://schemas.microsoft.com/office/drawing/2014/main" id="{64669029-0CCF-455F-8E30-C85EAD60ABCE}"/>
              </a:ext>
            </a:extLst>
          </p:cNvPr>
          <p:cNvPicPr>
            <a:picLocks noChangeAspect="1"/>
          </p:cNvPicPr>
          <p:nvPr/>
        </p:nvPicPr>
        <p:blipFill>
          <a:blip r:embed="rId3"/>
          <a:stretch>
            <a:fillRect/>
          </a:stretch>
        </p:blipFill>
        <p:spPr>
          <a:xfrm>
            <a:off x="5003555" y="1429629"/>
            <a:ext cx="6686550" cy="2171700"/>
          </a:xfrm>
          <a:prstGeom prst="rect">
            <a:avLst/>
          </a:prstGeom>
        </p:spPr>
      </p:pic>
      <p:pic>
        <p:nvPicPr>
          <p:cNvPr id="8" name="Picture 7">
            <a:extLst>
              <a:ext uri="{FF2B5EF4-FFF2-40B4-BE49-F238E27FC236}">
                <a16:creationId xmlns:a16="http://schemas.microsoft.com/office/drawing/2014/main" id="{55A3C26F-5F50-4C15-A358-A50DF6B88351}"/>
              </a:ext>
            </a:extLst>
          </p:cNvPr>
          <p:cNvPicPr>
            <a:picLocks noChangeAspect="1"/>
          </p:cNvPicPr>
          <p:nvPr/>
        </p:nvPicPr>
        <p:blipFill>
          <a:blip r:embed="rId4"/>
          <a:stretch>
            <a:fillRect/>
          </a:stretch>
        </p:blipFill>
        <p:spPr>
          <a:xfrm>
            <a:off x="5010149" y="3629464"/>
            <a:ext cx="6679955" cy="3267075"/>
          </a:xfrm>
          <a:prstGeom prst="rect">
            <a:avLst/>
          </a:prstGeom>
        </p:spPr>
      </p:pic>
      <p:sp>
        <p:nvSpPr>
          <p:cNvPr id="3" name="Footer Placeholder 2">
            <a:extLst>
              <a:ext uri="{FF2B5EF4-FFF2-40B4-BE49-F238E27FC236}">
                <a16:creationId xmlns:a16="http://schemas.microsoft.com/office/drawing/2014/main" id="{07F38C29-C21F-46CA-8090-23974A09164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2865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AB2B-2407-4991-BC59-16A3D71A319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1644F3-1FD5-4086-BD32-970BA0ABA622}"/>
              </a:ext>
            </a:extLst>
          </p:cNvPr>
          <p:cNvSpPr>
            <a:spLocks noGrp="1"/>
          </p:cNvSpPr>
          <p:nvPr>
            <p:ph idx="1"/>
          </p:nvPr>
        </p:nvSpPr>
        <p:spPr/>
        <p:txBody>
          <a:bodyPr/>
          <a:lstStyle/>
          <a:p>
            <a:pPr marL="0" indent="0">
              <a:buNone/>
            </a:pPr>
            <a:r>
              <a:rPr lang="en-US" dirty="0"/>
              <a:t>Unsupervised Learning </a:t>
            </a:r>
          </a:p>
          <a:p>
            <a:pPr marL="0" indent="0">
              <a:buNone/>
            </a:pPr>
            <a:r>
              <a:rPr lang="en-US" dirty="0"/>
              <a:t>	- no labels needed </a:t>
            </a:r>
          </a:p>
          <a:p>
            <a:pPr marL="0" indent="0">
              <a:buNone/>
            </a:pPr>
            <a:r>
              <a:rPr lang="en-US" dirty="0"/>
              <a:t>	- helps with discovering hidden patterns in the data </a:t>
            </a:r>
          </a:p>
          <a:p>
            <a:pPr marL="0" indent="0">
              <a:buNone/>
            </a:pPr>
            <a:r>
              <a:rPr lang="en-US" dirty="0"/>
              <a:t>Cluster Analysis </a:t>
            </a:r>
          </a:p>
          <a:p>
            <a:pPr marL="0" indent="0">
              <a:buNone/>
            </a:pPr>
            <a:r>
              <a:rPr lang="en-US" dirty="0"/>
              <a:t>	- Group together </a:t>
            </a:r>
            <a:r>
              <a:rPr lang="en-US" b="1" i="1" dirty="0"/>
              <a:t>similar</a:t>
            </a:r>
            <a:r>
              <a:rPr lang="en-US" dirty="0"/>
              <a:t> instances </a:t>
            </a:r>
          </a:p>
          <a:p>
            <a:pPr marL="0" indent="0">
              <a:buNone/>
            </a:pPr>
            <a:r>
              <a:rPr lang="en-US" dirty="0"/>
              <a:t>	- Approaches to cluster analysis</a:t>
            </a:r>
          </a:p>
          <a:p>
            <a:pPr marL="0" indent="0">
              <a:buNone/>
            </a:pPr>
            <a:r>
              <a:rPr lang="en-US" dirty="0"/>
              <a:t>		- compactness and connectivity </a:t>
            </a:r>
          </a:p>
          <a:p>
            <a:pPr marL="0" indent="0">
              <a:buNone/>
            </a:pPr>
            <a:endParaRPr lang="en-US" dirty="0"/>
          </a:p>
        </p:txBody>
      </p:sp>
      <p:sp>
        <p:nvSpPr>
          <p:cNvPr id="4" name="Footer Placeholder 3">
            <a:extLst>
              <a:ext uri="{FF2B5EF4-FFF2-40B4-BE49-F238E27FC236}">
                <a16:creationId xmlns:a16="http://schemas.microsoft.com/office/drawing/2014/main" id="{A8877AC7-A0B6-4CA1-A133-F33531F3D1B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16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42E4-599B-43C2-ABF9-73602A30E83E}"/>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3447390A-7E94-40F5-BB1E-2C69345437D7}"/>
              </a:ext>
            </a:extLst>
          </p:cNvPr>
          <p:cNvPicPr>
            <a:picLocks noChangeAspect="1"/>
          </p:cNvPicPr>
          <p:nvPr/>
        </p:nvPicPr>
        <p:blipFill>
          <a:blip r:embed="rId2"/>
          <a:stretch>
            <a:fillRect/>
          </a:stretch>
        </p:blipFill>
        <p:spPr>
          <a:xfrm>
            <a:off x="556553" y="1871367"/>
            <a:ext cx="5676900" cy="3762375"/>
          </a:xfrm>
          <a:prstGeom prst="rect">
            <a:avLst/>
          </a:prstGeom>
        </p:spPr>
      </p:pic>
      <p:pic>
        <p:nvPicPr>
          <p:cNvPr id="5" name="Picture 4">
            <a:extLst>
              <a:ext uri="{FF2B5EF4-FFF2-40B4-BE49-F238E27FC236}">
                <a16:creationId xmlns:a16="http://schemas.microsoft.com/office/drawing/2014/main" id="{B78B8347-01E4-4AE4-8EAD-F5FBB0781D8B}"/>
              </a:ext>
            </a:extLst>
          </p:cNvPr>
          <p:cNvPicPr>
            <a:picLocks noChangeAspect="1"/>
          </p:cNvPicPr>
          <p:nvPr/>
        </p:nvPicPr>
        <p:blipFill>
          <a:blip r:embed="rId3"/>
          <a:stretch>
            <a:fillRect/>
          </a:stretch>
        </p:blipFill>
        <p:spPr>
          <a:xfrm>
            <a:off x="6096000" y="1995743"/>
            <a:ext cx="5860954" cy="2866513"/>
          </a:xfrm>
          <a:prstGeom prst="rect">
            <a:avLst/>
          </a:prstGeom>
        </p:spPr>
      </p:pic>
      <p:pic>
        <p:nvPicPr>
          <p:cNvPr id="7" name="Picture 6">
            <a:extLst>
              <a:ext uri="{FF2B5EF4-FFF2-40B4-BE49-F238E27FC236}">
                <a16:creationId xmlns:a16="http://schemas.microsoft.com/office/drawing/2014/main" id="{93F87118-0E02-4FE9-9EE9-4C5E696EE049}"/>
              </a:ext>
            </a:extLst>
          </p:cNvPr>
          <p:cNvPicPr>
            <a:picLocks noChangeAspect="1"/>
          </p:cNvPicPr>
          <p:nvPr/>
        </p:nvPicPr>
        <p:blipFill>
          <a:blip r:embed="rId4"/>
          <a:stretch>
            <a:fillRect/>
          </a:stretch>
        </p:blipFill>
        <p:spPr>
          <a:xfrm>
            <a:off x="2080054" y="5548272"/>
            <a:ext cx="6000750" cy="781050"/>
          </a:xfrm>
          <a:prstGeom prst="rect">
            <a:avLst/>
          </a:prstGeom>
        </p:spPr>
      </p:pic>
      <p:sp>
        <p:nvSpPr>
          <p:cNvPr id="3" name="Footer Placeholder 2">
            <a:extLst>
              <a:ext uri="{FF2B5EF4-FFF2-40B4-BE49-F238E27FC236}">
                <a16:creationId xmlns:a16="http://schemas.microsoft.com/office/drawing/2014/main" id="{68913361-B85E-4746-86C8-BDBADB8CA0CA}"/>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9132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ECFCB-023A-4A09-B957-177F7CF5CBF5}"/>
              </a:ext>
            </a:extLst>
          </p:cNvPr>
          <p:cNvSpPr>
            <a:spLocks noGrp="1"/>
          </p:cNvSpPr>
          <p:nvPr>
            <p:ph type="title"/>
          </p:nvPr>
        </p:nvSpPr>
        <p:spPr/>
        <p:txBody>
          <a:bodyPr/>
          <a:lstStyle/>
          <a:p>
            <a:r>
              <a:rPr lang="en-US" dirty="0"/>
              <a:t>Example  </a:t>
            </a:r>
          </a:p>
        </p:txBody>
      </p:sp>
      <p:pic>
        <p:nvPicPr>
          <p:cNvPr id="4" name="Picture 3">
            <a:extLst>
              <a:ext uri="{FF2B5EF4-FFF2-40B4-BE49-F238E27FC236}">
                <a16:creationId xmlns:a16="http://schemas.microsoft.com/office/drawing/2014/main" id="{9DD72A28-A00A-48E0-9593-88A540526EC5}"/>
              </a:ext>
            </a:extLst>
          </p:cNvPr>
          <p:cNvPicPr>
            <a:picLocks noChangeAspect="1"/>
          </p:cNvPicPr>
          <p:nvPr/>
        </p:nvPicPr>
        <p:blipFill>
          <a:blip r:embed="rId2"/>
          <a:stretch>
            <a:fillRect/>
          </a:stretch>
        </p:blipFill>
        <p:spPr>
          <a:xfrm>
            <a:off x="1062258" y="1486558"/>
            <a:ext cx="3453471" cy="4269877"/>
          </a:xfrm>
          <a:prstGeom prst="rect">
            <a:avLst/>
          </a:prstGeom>
        </p:spPr>
      </p:pic>
      <p:pic>
        <p:nvPicPr>
          <p:cNvPr id="8" name="Picture 7">
            <a:extLst>
              <a:ext uri="{FF2B5EF4-FFF2-40B4-BE49-F238E27FC236}">
                <a16:creationId xmlns:a16="http://schemas.microsoft.com/office/drawing/2014/main" id="{4203E626-1CBE-4708-BD93-8618F1056882}"/>
              </a:ext>
            </a:extLst>
          </p:cNvPr>
          <p:cNvPicPr>
            <a:picLocks noChangeAspect="1"/>
          </p:cNvPicPr>
          <p:nvPr/>
        </p:nvPicPr>
        <p:blipFill>
          <a:blip r:embed="rId3"/>
          <a:stretch>
            <a:fillRect/>
          </a:stretch>
        </p:blipFill>
        <p:spPr>
          <a:xfrm>
            <a:off x="6700693" y="1367901"/>
            <a:ext cx="3076575" cy="4667250"/>
          </a:xfrm>
          <a:prstGeom prst="rect">
            <a:avLst/>
          </a:prstGeom>
        </p:spPr>
      </p:pic>
      <p:sp>
        <p:nvSpPr>
          <p:cNvPr id="3" name="Footer Placeholder 2">
            <a:extLst>
              <a:ext uri="{FF2B5EF4-FFF2-40B4-BE49-F238E27FC236}">
                <a16:creationId xmlns:a16="http://schemas.microsoft.com/office/drawing/2014/main" id="{4447A82A-7753-4AD9-9706-75509E9F48A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4495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E069-6CF3-4307-B830-A294AE1720F3}"/>
              </a:ext>
            </a:extLst>
          </p:cNvPr>
          <p:cNvSpPr>
            <a:spLocks noGrp="1"/>
          </p:cNvSpPr>
          <p:nvPr>
            <p:ph type="title"/>
          </p:nvPr>
        </p:nvSpPr>
        <p:spPr/>
        <p:txBody>
          <a:bodyPr/>
          <a:lstStyle/>
          <a:p>
            <a:r>
              <a:rPr lang="en-US" dirty="0"/>
              <a:t>Example</a:t>
            </a:r>
          </a:p>
        </p:txBody>
      </p:sp>
      <p:pic>
        <p:nvPicPr>
          <p:cNvPr id="4" name="Picture 3">
            <a:extLst>
              <a:ext uri="{FF2B5EF4-FFF2-40B4-BE49-F238E27FC236}">
                <a16:creationId xmlns:a16="http://schemas.microsoft.com/office/drawing/2014/main" id="{617C2131-0485-47FF-B1F7-DDB600D0E668}"/>
              </a:ext>
            </a:extLst>
          </p:cNvPr>
          <p:cNvPicPr>
            <a:picLocks noChangeAspect="1"/>
          </p:cNvPicPr>
          <p:nvPr/>
        </p:nvPicPr>
        <p:blipFill>
          <a:blip r:embed="rId2"/>
          <a:stretch>
            <a:fillRect/>
          </a:stretch>
        </p:blipFill>
        <p:spPr>
          <a:xfrm>
            <a:off x="687888" y="1934803"/>
            <a:ext cx="5257800" cy="2876550"/>
          </a:xfrm>
          <a:prstGeom prst="rect">
            <a:avLst/>
          </a:prstGeom>
        </p:spPr>
      </p:pic>
      <p:pic>
        <p:nvPicPr>
          <p:cNvPr id="6" name="Picture 5">
            <a:extLst>
              <a:ext uri="{FF2B5EF4-FFF2-40B4-BE49-F238E27FC236}">
                <a16:creationId xmlns:a16="http://schemas.microsoft.com/office/drawing/2014/main" id="{3CE58497-0F6C-4206-822B-7552F8A5B69D}"/>
              </a:ext>
            </a:extLst>
          </p:cNvPr>
          <p:cNvPicPr>
            <a:picLocks noChangeAspect="1"/>
          </p:cNvPicPr>
          <p:nvPr/>
        </p:nvPicPr>
        <p:blipFill>
          <a:blip r:embed="rId3"/>
          <a:stretch>
            <a:fillRect/>
          </a:stretch>
        </p:blipFill>
        <p:spPr>
          <a:xfrm>
            <a:off x="6484307" y="1287103"/>
            <a:ext cx="3733800" cy="4171950"/>
          </a:xfrm>
          <a:prstGeom prst="rect">
            <a:avLst/>
          </a:prstGeom>
        </p:spPr>
      </p:pic>
      <p:sp>
        <p:nvSpPr>
          <p:cNvPr id="3" name="Footer Placeholder 2">
            <a:extLst>
              <a:ext uri="{FF2B5EF4-FFF2-40B4-BE49-F238E27FC236}">
                <a16:creationId xmlns:a16="http://schemas.microsoft.com/office/drawing/2014/main" id="{1B720FBB-7D12-47F9-BF58-3AFE6413F1DC}"/>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2384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ACCA-7C17-41FC-86C9-801461C9079F}"/>
              </a:ext>
            </a:extLst>
          </p:cNvPr>
          <p:cNvSpPr>
            <a:spLocks noGrp="1"/>
          </p:cNvSpPr>
          <p:nvPr>
            <p:ph type="title"/>
          </p:nvPr>
        </p:nvSpPr>
        <p:spPr/>
        <p:txBody>
          <a:bodyPr/>
          <a:lstStyle/>
          <a:p>
            <a:r>
              <a:rPr lang="en-US" dirty="0"/>
              <a:t>Example </a:t>
            </a:r>
          </a:p>
        </p:txBody>
      </p:sp>
      <p:pic>
        <p:nvPicPr>
          <p:cNvPr id="3" name="Picture 2">
            <a:extLst>
              <a:ext uri="{FF2B5EF4-FFF2-40B4-BE49-F238E27FC236}">
                <a16:creationId xmlns:a16="http://schemas.microsoft.com/office/drawing/2014/main" id="{C4EC2AC9-DE89-4AF8-AB68-C45E30CD3C57}"/>
              </a:ext>
            </a:extLst>
          </p:cNvPr>
          <p:cNvPicPr>
            <a:picLocks noChangeAspect="1"/>
          </p:cNvPicPr>
          <p:nvPr/>
        </p:nvPicPr>
        <p:blipFill>
          <a:blip r:embed="rId2"/>
          <a:stretch>
            <a:fillRect/>
          </a:stretch>
        </p:blipFill>
        <p:spPr>
          <a:xfrm>
            <a:off x="7151076" y="1576663"/>
            <a:ext cx="3962400" cy="4324350"/>
          </a:xfrm>
          <a:prstGeom prst="rect">
            <a:avLst/>
          </a:prstGeom>
        </p:spPr>
      </p:pic>
      <p:pic>
        <p:nvPicPr>
          <p:cNvPr id="4" name="Picture 3">
            <a:extLst>
              <a:ext uri="{FF2B5EF4-FFF2-40B4-BE49-F238E27FC236}">
                <a16:creationId xmlns:a16="http://schemas.microsoft.com/office/drawing/2014/main" id="{622A7930-2680-4829-9A32-C55829063E60}"/>
              </a:ext>
            </a:extLst>
          </p:cNvPr>
          <p:cNvPicPr>
            <a:picLocks noChangeAspect="1"/>
          </p:cNvPicPr>
          <p:nvPr/>
        </p:nvPicPr>
        <p:blipFill>
          <a:blip r:embed="rId3"/>
          <a:stretch>
            <a:fillRect/>
          </a:stretch>
        </p:blipFill>
        <p:spPr>
          <a:xfrm>
            <a:off x="838200" y="2300563"/>
            <a:ext cx="5257800" cy="2876550"/>
          </a:xfrm>
          <a:prstGeom prst="rect">
            <a:avLst/>
          </a:prstGeom>
        </p:spPr>
      </p:pic>
      <p:sp>
        <p:nvSpPr>
          <p:cNvPr id="5" name="Footer Placeholder 4">
            <a:extLst>
              <a:ext uri="{FF2B5EF4-FFF2-40B4-BE49-F238E27FC236}">
                <a16:creationId xmlns:a16="http://schemas.microsoft.com/office/drawing/2014/main" id="{E9962921-465E-4C94-A43E-52DA5480133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0073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76D3-53DD-46D5-85BF-5B86E3544C92}"/>
              </a:ext>
            </a:extLst>
          </p:cNvPr>
          <p:cNvSpPr>
            <a:spLocks noGrp="1"/>
          </p:cNvSpPr>
          <p:nvPr>
            <p:ph type="title"/>
          </p:nvPr>
        </p:nvSpPr>
        <p:spPr/>
        <p:txBody>
          <a:bodyPr/>
          <a:lstStyle/>
          <a:p>
            <a:r>
              <a:rPr lang="en-US" dirty="0"/>
              <a:t>Example </a:t>
            </a:r>
          </a:p>
        </p:txBody>
      </p:sp>
      <p:pic>
        <p:nvPicPr>
          <p:cNvPr id="4" name="Picture 3">
            <a:extLst>
              <a:ext uri="{FF2B5EF4-FFF2-40B4-BE49-F238E27FC236}">
                <a16:creationId xmlns:a16="http://schemas.microsoft.com/office/drawing/2014/main" id="{B4BA687C-3109-466E-8994-88E3854AA98E}"/>
              </a:ext>
            </a:extLst>
          </p:cNvPr>
          <p:cNvPicPr>
            <a:picLocks noChangeAspect="1"/>
          </p:cNvPicPr>
          <p:nvPr/>
        </p:nvPicPr>
        <p:blipFill>
          <a:blip r:embed="rId2"/>
          <a:stretch>
            <a:fillRect/>
          </a:stretch>
        </p:blipFill>
        <p:spPr>
          <a:xfrm>
            <a:off x="838200" y="1470000"/>
            <a:ext cx="4429125" cy="2905125"/>
          </a:xfrm>
          <a:prstGeom prst="rect">
            <a:avLst/>
          </a:prstGeom>
        </p:spPr>
      </p:pic>
      <p:pic>
        <p:nvPicPr>
          <p:cNvPr id="6" name="Picture 5">
            <a:extLst>
              <a:ext uri="{FF2B5EF4-FFF2-40B4-BE49-F238E27FC236}">
                <a16:creationId xmlns:a16="http://schemas.microsoft.com/office/drawing/2014/main" id="{1C9DC765-12EF-42E1-8CF2-3A0FB55BF404}"/>
              </a:ext>
            </a:extLst>
          </p:cNvPr>
          <p:cNvPicPr>
            <a:picLocks noChangeAspect="1"/>
          </p:cNvPicPr>
          <p:nvPr/>
        </p:nvPicPr>
        <p:blipFill>
          <a:blip r:embed="rId3"/>
          <a:stretch>
            <a:fillRect/>
          </a:stretch>
        </p:blipFill>
        <p:spPr>
          <a:xfrm>
            <a:off x="6096000" y="916525"/>
            <a:ext cx="5229225" cy="5362575"/>
          </a:xfrm>
          <a:prstGeom prst="rect">
            <a:avLst/>
          </a:prstGeom>
        </p:spPr>
      </p:pic>
      <p:sp>
        <p:nvSpPr>
          <p:cNvPr id="3" name="Footer Placeholder 2">
            <a:extLst>
              <a:ext uri="{FF2B5EF4-FFF2-40B4-BE49-F238E27FC236}">
                <a16:creationId xmlns:a16="http://schemas.microsoft.com/office/drawing/2014/main" id="{B26C04BD-D40F-4838-8D17-C1414072747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06914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3D306-D95C-4300-9786-6A3572B37A2A}"/>
              </a:ext>
            </a:extLst>
          </p:cNvPr>
          <p:cNvSpPr>
            <a:spLocks noGrp="1"/>
          </p:cNvSpPr>
          <p:nvPr>
            <p:ph type="title"/>
          </p:nvPr>
        </p:nvSpPr>
        <p:spPr/>
        <p:txBody>
          <a:bodyPr/>
          <a:lstStyle/>
          <a:p>
            <a:r>
              <a:rPr lang="en-US" dirty="0"/>
              <a:t>Example </a:t>
            </a:r>
          </a:p>
        </p:txBody>
      </p:sp>
      <p:pic>
        <p:nvPicPr>
          <p:cNvPr id="4" name="Picture 3">
            <a:extLst>
              <a:ext uri="{FF2B5EF4-FFF2-40B4-BE49-F238E27FC236}">
                <a16:creationId xmlns:a16="http://schemas.microsoft.com/office/drawing/2014/main" id="{93EAABB3-E2EF-42CB-89D2-1F6F11DE55F8}"/>
              </a:ext>
            </a:extLst>
          </p:cNvPr>
          <p:cNvPicPr>
            <a:picLocks noChangeAspect="1"/>
          </p:cNvPicPr>
          <p:nvPr/>
        </p:nvPicPr>
        <p:blipFill>
          <a:blip r:embed="rId2"/>
          <a:stretch>
            <a:fillRect/>
          </a:stretch>
        </p:blipFill>
        <p:spPr>
          <a:xfrm>
            <a:off x="1004227" y="1916870"/>
            <a:ext cx="6156227" cy="4292190"/>
          </a:xfrm>
          <a:prstGeom prst="rect">
            <a:avLst/>
          </a:prstGeom>
        </p:spPr>
      </p:pic>
      <p:pic>
        <p:nvPicPr>
          <p:cNvPr id="6" name="Picture 5">
            <a:extLst>
              <a:ext uri="{FF2B5EF4-FFF2-40B4-BE49-F238E27FC236}">
                <a16:creationId xmlns:a16="http://schemas.microsoft.com/office/drawing/2014/main" id="{FC5FD681-DC1D-4D84-ABC6-5FB0C0F0D80B}"/>
              </a:ext>
            </a:extLst>
          </p:cNvPr>
          <p:cNvPicPr>
            <a:picLocks noChangeAspect="1"/>
          </p:cNvPicPr>
          <p:nvPr/>
        </p:nvPicPr>
        <p:blipFill>
          <a:blip r:embed="rId3"/>
          <a:stretch>
            <a:fillRect/>
          </a:stretch>
        </p:blipFill>
        <p:spPr>
          <a:xfrm>
            <a:off x="7472143" y="1916869"/>
            <a:ext cx="4591050" cy="2064287"/>
          </a:xfrm>
          <a:prstGeom prst="rect">
            <a:avLst/>
          </a:prstGeom>
        </p:spPr>
      </p:pic>
      <p:sp>
        <p:nvSpPr>
          <p:cNvPr id="3" name="Footer Placeholder 2">
            <a:extLst>
              <a:ext uri="{FF2B5EF4-FFF2-40B4-BE49-F238E27FC236}">
                <a16:creationId xmlns:a16="http://schemas.microsoft.com/office/drawing/2014/main" id="{BF7FBEC6-DD65-49C0-A88B-C23BDA8E643F}"/>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24991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E2C0-F969-4BF3-A4DA-2075FF64B15F}"/>
              </a:ext>
            </a:extLst>
          </p:cNvPr>
          <p:cNvSpPr>
            <a:spLocks noGrp="1"/>
          </p:cNvSpPr>
          <p:nvPr>
            <p:ph type="title"/>
          </p:nvPr>
        </p:nvSpPr>
        <p:spPr/>
        <p:txBody>
          <a:bodyPr/>
          <a:lstStyle/>
          <a:p>
            <a:r>
              <a:rPr lang="en-US" dirty="0"/>
              <a:t>Observation</a:t>
            </a:r>
          </a:p>
        </p:txBody>
      </p:sp>
      <p:sp>
        <p:nvSpPr>
          <p:cNvPr id="3" name="TextBox 2">
            <a:extLst>
              <a:ext uri="{FF2B5EF4-FFF2-40B4-BE49-F238E27FC236}">
                <a16:creationId xmlns:a16="http://schemas.microsoft.com/office/drawing/2014/main" id="{FCA69099-0E97-4B9E-9143-0E54CEF53243}"/>
              </a:ext>
            </a:extLst>
          </p:cNvPr>
          <p:cNvSpPr txBox="1"/>
          <p:nvPr/>
        </p:nvSpPr>
        <p:spPr>
          <a:xfrm flipH="1">
            <a:off x="525779" y="2171700"/>
            <a:ext cx="10553707" cy="1200329"/>
          </a:xfrm>
          <a:prstGeom prst="rect">
            <a:avLst/>
          </a:prstGeom>
          <a:noFill/>
        </p:spPr>
        <p:txBody>
          <a:bodyPr wrap="square" rtlCol="0">
            <a:spAutoFit/>
          </a:bodyPr>
          <a:lstStyle/>
          <a:p>
            <a:r>
              <a:rPr lang="en-US" dirty="0"/>
              <a:t>- The smallest eigenvalue of L is 0, the corresponding eigenvector is the constant one vector </a:t>
            </a:r>
            <a:r>
              <a:rPr lang="en-US" b="1" dirty="0"/>
              <a:t>1</a:t>
            </a:r>
          </a:p>
          <a:p>
            <a:r>
              <a:rPr lang="en-US" b="1" dirty="0"/>
              <a:t>- L has n non-negative, real valued eigenvalues 0 = </a:t>
            </a:r>
            <a:r>
              <a:rPr lang="en-US" b="1" dirty="0">
                <a:sym typeface="Symbol" panose="05050102010706020507" pitchFamily="18" charset="2"/>
              </a:rPr>
              <a:t>1 &lt;= 2 &lt;= 3 &lt;= … n</a:t>
            </a:r>
          </a:p>
          <a:p>
            <a:pPr algn="l"/>
            <a:r>
              <a:rPr lang="en-US" sz="1800" b="0" i="0" u="none" strike="noStrike" baseline="0" dirty="0">
                <a:latin typeface="CMTI10"/>
              </a:rPr>
              <a:t>- The multiplicity </a:t>
            </a:r>
            <a:r>
              <a:rPr lang="en-US" sz="1800" b="0" i="0" u="none" strike="noStrike" baseline="0" dirty="0">
                <a:latin typeface="CMMI10"/>
              </a:rPr>
              <a:t>k </a:t>
            </a:r>
            <a:r>
              <a:rPr lang="en-US" sz="1800" b="0" i="0" u="none" strike="noStrike" baseline="0" dirty="0">
                <a:latin typeface="CMTI10"/>
              </a:rPr>
              <a:t>of the eigenvalue </a:t>
            </a:r>
            <a:r>
              <a:rPr lang="en-US" sz="1800" b="0" i="0" u="none" strike="noStrike" baseline="0" dirty="0">
                <a:latin typeface="CMR10"/>
              </a:rPr>
              <a:t>0 </a:t>
            </a:r>
            <a:r>
              <a:rPr lang="en-US" sz="1800" b="0" i="0" u="none" strike="noStrike" baseline="0" dirty="0">
                <a:latin typeface="CMTI10"/>
              </a:rPr>
              <a:t>of </a:t>
            </a:r>
            <a:r>
              <a:rPr lang="en-US" sz="1800" b="0" i="0" u="none" strike="noStrike" baseline="0" dirty="0">
                <a:latin typeface="CMMI10"/>
              </a:rPr>
              <a:t>L </a:t>
            </a:r>
            <a:r>
              <a:rPr lang="en-US" sz="1800" b="0" i="0" u="none" strike="noStrike" baseline="0" dirty="0">
                <a:latin typeface="CMTI10"/>
              </a:rPr>
              <a:t>equals the number of connected components </a:t>
            </a:r>
            <a:r>
              <a:rPr lang="en-US" sz="1800" b="0" i="0" u="none" strike="noStrike" baseline="0" dirty="0">
                <a:latin typeface="CMMI10"/>
              </a:rPr>
              <a:t>A</a:t>
            </a:r>
            <a:r>
              <a:rPr lang="en-US" sz="1800" b="0" i="0" u="none" strike="noStrike" baseline="0" dirty="0">
                <a:latin typeface="CMR7"/>
              </a:rPr>
              <a:t>1</a:t>
            </a:r>
            <a:r>
              <a:rPr lang="en-US" sz="1800" b="0" i="0" u="none" strike="noStrike" baseline="0" dirty="0">
                <a:latin typeface="CMMI10"/>
              </a:rPr>
              <a:t>, . . . ,A</a:t>
            </a:r>
            <a:r>
              <a:rPr lang="en-US" sz="1800" b="0" i="0" u="none" strike="noStrike" baseline="0" dirty="0">
                <a:latin typeface="CMMI7"/>
              </a:rPr>
              <a:t>k </a:t>
            </a:r>
            <a:r>
              <a:rPr lang="en-US" sz="1800" b="0" i="0" u="none" strike="noStrike" baseline="0" dirty="0">
                <a:latin typeface="CMTI10"/>
              </a:rPr>
              <a:t>in the graph.</a:t>
            </a:r>
            <a:endParaRPr lang="en-US" b="1" dirty="0"/>
          </a:p>
        </p:txBody>
      </p:sp>
      <p:sp>
        <p:nvSpPr>
          <p:cNvPr id="4" name="Footer Placeholder 3">
            <a:extLst>
              <a:ext uri="{FF2B5EF4-FFF2-40B4-BE49-F238E27FC236}">
                <a16:creationId xmlns:a16="http://schemas.microsoft.com/office/drawing/2014/main" id="{F808E89F-1513-4324-8DEB-724B10122241}"/>
              </a:ext>
            </a:extLst>
          </p:cNvPr>
          <p:cNvSpPr>
            <a:spLocks noGrp="1"/>
          </p:cNvSpPr>
          <p:nvPr>
            <p:ph type="ftr" sz="quarter" idx="11"/>
          </p:nvPr>
        </p:nvSpPr>
        <p:spPr/>
        <p:txBody>
          <a:bodyPr/>
          <a:lstStyle/>
          <a:p>
            <a:r>
              <a:rPr lang="en-US" dirty="0"/>
              <a:t>[1] Ulrike von Luxburg (2007), A Tutorial on Spectral Clustering </a:t>
            </a:r>
          </a:p>
        </p:txBody>
      </p:sp>
    </p:spTree>
    <p:extLst>
      <p:ext uri="{BB962C8B-B14F-4D97-AF65-F5344CB8AC3E}">
        <p14:creationId xmlns:p14="http://schemas.microsoft.com/office/powerpoint/2010/main" val="99898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17455-0149-4DEE-A88F-DD19025F52F5}"/>
              </a:ext>
            </a:extLst>
          </p:cNvPr>
          <p:cNvSpPr>
            <a:spLocks noGrp="1"/>
          </p:cNvSpPr>
          <p:nvPr>
            <p:ph type="title"/>
          </p:nvPr>
        </p:nvSpPr>
        <p:spPr/>
        <p:txBody>
          <a:bodyPr/>
          <a:lstStyle/>
          <a:p>
            <a:r>
              <a:rPr lang="en-US" dirty="0"/>
              <a:t>TO DO </a:t>
            </a:r>
          </a:p>
        </p:txBody>
      </p:sp>
      <p:sp>
        <p:nvSpPr>
          <p:cNvPr id="3" name="Content Placeholder 2">
            <a:extLst>
              <a:ext uri="{FF2B5EF4-FFF2-40B4-BE49-F238E27FC236}">
                <a16:creationId xmlns:a16="http://schemas.microsoft.com/office/drawing/2014/main" id="{463BAC14-4C88-48F3-8610-A2F614507E7E}"/>
              </a:ext>
            </a:extLst>
          </p:cNvPr>
          <p:cNvSpPr>
            <a:spLocks noGrp="1"/>
          </p:cNvSpPr>
          <p:nvPr>
            <p:ph idx="1"/>
          </p:nvPr>
        </p:nvSpPr>
        <p:spPr>
          <a:xfrm>
            <a:off x="838200" y="1900781"/>
            <a:ext cx="10515600" cy="4351338"/>
          </a:xfrm>
        </p:spPr>
        <p:txBody>
          <a:bodyPr>
            <a:normAutofit fontScale="92500" lnSpcReduction="10000"/>
          </a:bodyPr>
          <a:lstStyle/>
          <a:p>
            <a:r>
              <a:rPr lang="en-US" dirty="0"/>
              <a:t>Why Laplacian matrix ? How is it connected to Laplacian operator of a function ?</a:t>
            </a:r>
          </a:p>
          <a:p>
            <a:r>
              <a:rPr lang="en-US" dirty="0"/>
              <a:t> What other options for clustering are available ?</a:t>
            </a:r>
          </a:p>
          <a:p>
            <a:r>
              <a:rPr lang="en-US" dirty="0"/>
              <a:t>Why it works ?</a:t>
            </a:r>
          </a:p>
          <a:p>
            <a:r>
              <a:rPr lang="en-US" dirty="0"/>
              <a:t>DEMO ( with code ) </a:t>
            </a:r>
          </a:p>
          <a:p>
            <a:r>
              <a:rPr lang="en-US" dirty="0"/>
              <a:t>Better Mathematical Interpretation </a:t>
            </a:r>
          </a:p>
          <a:p>
            <a:r>
              <a:rPr lang="en-US" dirty="0"/>
              <a:t>Summarize ongoing research on this topic and what they are trying to achieve </a:t>
            </a:r>
          </a:p>
          <a:p>
            <a:r>
              <a:rPr lang="en-US" dirty="0"/>
              <a:t>Why use eigenvalue ? How does eigenvalue give the notion of connectedness of the graph ? What is its mathematical interpretation?</a:t>
            </a:r>
          </a:p>
        </p:txBody>
      </p:sp>
      <p:sp>
        <p:nvSpPr>
          <p:cNvPr id="4" name="Footer Placeholder 3">
            <a:extLst>
              <a:ext uri="{FF2B5EF4-FFF2-40B4-BE49-F238E27FC236}">
                <a16:creationId xmlns:a16="http://schemas.microsoft.com/office/drawing/2014/main" id="{7ED0FE00-3B71-4C32-81BB-7899A590DB2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6049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4465-6380-4FBC-A9D6-E105A0AC30B4}"/>
              </a:ext>
            </a:extLst>
          </p:cNvPr>
          <p:cNvSpPr>
            <a:spLocks noGrp="1"/>
          </p:cNvSpPr>
          <p:nvPr>
            <p:ph type="title"/>
          </p:nvPr>
        </p:nvSpPr>
        <p:spPr/>
        <p:txBody>
          <a:bodyPr/>
          <a:lstStyle/>
          <a:p>
            <a:r>
              <a:rPr lang="en-US" dirty="0"/>
              <a:t>TO DO </a:t>
            </a:r>
          </a:p>
        </p:txBody>
      </p:sp>
      <p:sp>
        <p:nvSpPr>
          <p:cNvPr id="3" name="Content Placeholder 2">
            <a:extLst>
              <a:ext uri="{FF2B5EF4-FFF2-40B4-BE49-F238E27FC236}">
                <a16:creationId xmlns:a16="http://schemas.microsoft.com/office/drawing/2014/main" id="{9B34BB6B-D2DF-46B8-98B9-14C94DAD7585}"/>
              </a:ext>
            </a:extLst>
          </p:cNvPr>
          <p:cNvSpPr>
            <a:spLocks noGrp="1"/>
          </p:cNvSpPr>
          <p:nvPr>
            <p:ph idx="1"/>
          </p:nvPr>
        </p:nvSpPr>
        <p:spPr/>
        <p:txBody>
          <a:bodyPr/>
          <a:lstStyle/>
          <a:p>
            <a:r>
              <a:rPr lang="en-US" dirty="0"/>
              <a:t>Unnormalized vs. normalized spectral clustering</a:t>
            </a:r>
          </a:p>
          <a:p>
            <a:r>
              <a:rPr lang="en-US" dirty="0"/>
              <a:t>Graph cut, ratio cut </a:t>
            </a:r>
          </a:p>
          <a:p>
            <a:r>
              <a:rPr lang="en-US" dirty="0"/>
              <a:t>Random walks point of view </a:t>
            </a:r>
          </a:p>
          <a:p>
            <a:r>
              <a:rPr lang="en-US" dirty="0"/>
              <a:t>K means clustering </a:t>
            </a:r>
          </a:p>
          <a:p>
            <a:r>
              <a:rPr lang="en-US" dirty="0"/>
              <a:t>Programming implementation ( python – </a:t>
            </a:r>
            <a:r>
              <a:rPr lang="en-US" dirty="0" err="1"/>
              <a:t>jupyter</a:t>
            </a:r>
            <a:r>
              <a:rPr lang="en-US" dirty="0"/>
              <a:t> notebook) </a:t>
            </a:r>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1876533D-759E-4C62-B008-CF7DB7FB5F9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14582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1DC0-5277-4C51-8F14-D3A7A643A53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74747AC-9D25-4D02-B6E3-FCD9D56503F5}"/>
              </a:ext>
            </a:extLst>
          </p:cNvPr>
          <p:cNvSpPr>
            <a:spLocks noGrp="1"/>
          </p:cNvSpPr>
          <p:nvPr>
            <p:ph idx="1"/>
          </p:nvPr>
        </p:nvSpPr>
        <p:spPr/>
        <p:txBody>
          <a:bodyPr/>
          <a:lstStyle/>
          <a:p>
            <a:r>
              <a:rPr lang="en-US" dirty="0"/>
              <a:t>1 -  https://towardsdatascience.com/understanding-k-means-clustering-in-machine-learning-6a6e67336aa1</a:t>
            </a:r>
          </a:p>
        </p:txBody>
      </p:sp>
      <p:sp>
        <p:nvSpPr>
          <p:cNvPr id="4" name="Footer Placeholder 3">
            <a:extLst>
              <a:ext uri="{FF2B5EF4-FFF2-40B4-BE49-F238E27FC236}">
                <a16:creationId xmlns:a16="http://schemas.microsoft.com/office/drawing/2014/main" id="{F0781971-A5C6-4D75-9ECA-660EDCE2E22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7346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9893-3A14-4351-9C66-294ED425C618}"/>
              </a:ext>
            </a:extLst>
          </p:cNvPr>
          <p:cNvSpPr>
            <a:spLocks noGrp="1"/>
          </p:cNvSpPr>
          <p:nvPr>
            <p:ph type="title"/>
          </p:nvPr>
        </p:nvSpPr>
        <p:spPr/>
        <p:txBody>
          <a:bodyPr/>
          <a:lstStyle/>
          <a:p>
            <a:r>
              <a:rPr lang="en-US" dirty="0"/>
              <a:t>Clustering </a:t>
            </a:r>
          </a:p>
        </p:txBody>
      </p:sp>
      <p:sp>
        <p:nvSpPr>
          <p:cNvPr id="3" name="Content Placeholder 2">
            <a:extLst>
              <a:ext uri="{FF2B5EF4-FFF2-40B4-BE49-F238E27FC236}">
                <a16:creationId xmlns:a16="http://schemas.microsoft.com/office/drawing/2014/main" id="{08C64ABF-AEFA-44BC-AA93-22B0EEC38895}"/>
              </a:ext>
            </a:extLst>
          </p:cNvPr>
          <p:cNvSpPr>
            <a:spLocks noGrp="1"/>
          </p:cNvSpPr>
          <p:nvPr>
            <p:ph idx="1"/>
          </p:nvPr>
        </p:nvSpPr>
        <p:spPr/>
        <p:txBody>
          <a:bodyPr>
            <a:normAutofit fontScale="85000" lnSpcReduction="20000"/>
          </a:bodyPr>
          <a:lstStyle/>
          <a:p>
            <a:pPr marL="0" indent="0">
              <a:buNone/>
            </a:pPr>
            <a:r>
              <a:rPr lang="en-US" dirty="0"/>
              <a:t>Clustering </a:t>
            </a:r>
          </a:p>
          <a:p>
            <a:pPr marL="0" indent="0">
              <a:buNone/>
            </a:pPr>
            <a:r>
              <a:rPr lang="en-US" dirty="0"/>
              <a:t>	-compactness and connectivity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Applications </a:t>
            </a:r>
          </a:p>
          <a:p>
            <a:pPr lvl="1"/>
            <a:r>
              <a:rPr lang="en-US" dirty="0"/>
              <a:t>market segmentation, social network analysis, search result grouping, medical imaging, image segmentation, anomaly detection, Data Compression, Privacy Preservation ( Google ) </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56036C9-7E01-4125-8EF6-2CA045BC2B1C}"/>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C8D7BDC4-0DCD-47A6-B7D5-65A45F414194}"/>
              </a:ext>
            </a:extLst>
          </p:cNvPr>
          <p:cNvPicPr>
            <a:picLocks noChangeAspect="1"/>
          </p:cNvPicPr>
          <p:nvPr/>
        </p:nvPicPr>
        <p:blipFill>
          <a:blip r:embed="rId2"/>
          <a:stretch>
            <a:fillRect/>
          </a:stretch>
        </p:blipFill>
        <p:spPr>
          <a:xfrm>
            <a:off x="1131623" y="2648194"/>
            <a:ext cx="2761835" cy="2185064"/>
          </a:xfrm>
          <a:prstGeom prst="rect">
            <a:avLst/>
          </a:prstGeom>
        </p:spPr>
      </p:pic>
      <p:pic>
        <p:nvPicPr>
          <p:cNvPr id="8" name="Picture 7">
            <a:extLst>
              <a:ext uri="{FF2B5EF4-FFF2-40B4-BE49-F238E27FC236}">
                <a16:creationId xmlns:a16="http://schemas.microsoft.com/office/drawing/2014/main" id="{E91D0BCD-09E0-4F51-99F8-51557061695F}"/>
              </a:ext>
            </a:extLst>
          </p:cNvPr>
          <p:cNvPicPr>
            <a:picLocks noChangeAspect="1"/>
          </p:cNvPicPr>
          <p:nvPr/>
        </p:nvPicPr>
        <p:blipFill>
          <a:blip r:embed="rId3"/>
          <a:stretch>
            <a:fillRect/>
          </a:stretch>
        </p:blipFill>
        <p:spPr>
          <a:xfrm>
            <a:off x="4861793" y="2648194"/>
            <a:ext cx="2761835" cy="2279046"/>
          </a:xfrm>
          <a:prstGeom prst="rect">
            <a:avLst/>
          </a:prstGeom>
        </p:spPr>
      </p:pic>
      <p:pic>
        <p:nvPicPr>
          <p:cNvPr id="10" name="Picture 9">
            <a:extLst>
              <a:ext uri="{FF2B5EF4-FFF2-40B4-BE49-F238E27FC236}">
                <a16:creationId xmlns:a16="http://schemas.microsoft.com/office/drawing/2014/main" id="{929DF04D-A9E2-41A4-BB6C-A36974B4DE94}"/>
              </a:ext>
            </a:extLst>
          </p:cNvPr>
          <p:cNvPicPr>
            <a:picLocks noChangeAspect="1"/>
          </p:cNvPicPr>
          <p:nvPr/>
        </p:nvPicPr>
        <p:blipFill>
          <a:blip r:embed="rId4"/>
          <a:stretch>
            <a:fillRect/>
          </a:stretch>
        </p:blipFill>
        <p:spPr>
          <a:xfrm>
            <a:off x="8475850" y="2676715"/>
            <a:ext cx="2761836" cy="2250525"/>
          </a:xfrm>
          <a:prstGeom prst="rect">
            <a:avLst/>
          </a:prstGeom>
        </p:spPr>
      </p:pic>
    </p:spTree>
    <p:extLst>
      <p:ext uri="{BB962C8B-B14F-4D97-AF65-F5344CB8AC3E}">
        <p14:creationId xmlns:p14="http://schemas.microsoft.com/office/powerpoint/2010/main" val="137188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BC1A-165F-4292-B861-9818A378A691}"/>
              </a:ext>
            </a:extLst>
          </p:cNvPr>
          <p:cNvSpPr>
            <a:spLocks noGrp="1"/>
          </p:cNvSpPr>
          <p:nvPr>
            <p:ph type="title"/>
          </p:nvPr>
        </p:nvSpPr>
        <p:spPr/>
        <p:txBody>
          <a:bodyPr/>
          <a:lstStyle/>
          <a:p>
            <a:r>
              <a:rPr lang="en-US" dirty="0"/>
              <a:t>Graph Clustering </a:t>
            </a:r>
          </a:p>
        </p:txBody>
      </p:sp>
      <p:pic>
        <p:nvPicPr>
          <p:cNvPr id="5" name="Content Placeholder 4">
            <a:extLst>
              <a:ext uri="{FF2B5EF4-FFF2-40B4-BE49-F238E27FC236}">
                <a16:creationId xmlns:a16="http://schemas.microsoft.com/office/drawing/2014/main" id="{A08C2B6A-38C8-4117-B80D-C0F352255BA5}"/>
              </a:ext>
            </a:extLst>
          </p:cNvPr>
          <p:cNvPicPr>
            <a:picLocks noGrp="1" noChangeAspect="1"/>
          </p:cNvPicPr>
          <p:nvPr>
            <p:ph idx="1"/>
          </p:nvPr>
        </p:nvPicPr>
        <p:blipFill>
          <a:blip r:embed="rId2"/>
          <a:stretch>
            <a:fillRect/>
          </a:stretch>
        </p:blipFill>
        <p:spPr>
          <a:xfrm>
            <a:off x="7225613" y="1354030"/>
            <a:ext cx="3429479" cy="1505160"/>
          </a:xfrm>
        </p:spPr>
      </p:pic>
      <p:sp>
        <p:nvSpPr>
          <p:cNvPr id="6" name="TextBox 5">
            <a:extLst>
              <a:ext uri="{FF2B5EF4-FFF2-40B4-BE49-F238E27FC236}">
                <a16:creationId xmlns:a16="http://schemas.microsoft.com/office/drawing/2014/main" id="{B6597757-20C1-4DA3-B88B-B8066C3C7DB9}"/>
              </a:ext>
            </a:extLst>
          </p:cNvPr>
          <p:cNvSpPr txBox="1"/>
          <p:nvPr/>
        </p:nvSpPr>
        <p:spPr>
          <a:xfrm flipH="1">
            <a:off x="838199" y="1787766"/>
            <a:ext cx="5402565" cy="4929042"/>
          </a:xfrm>
          <a:prstGeom prst="rect">
            <a:avLst/>
          </a:prstGeom>
          <a:noFill/>
        </p:spPr>
        <p:txBody>
          <a:bodyPr wrap="square" rtlCol="0">
            <a:spAutoFit/>
          </a:bodyPr>
          <a:lstStyle/>
          <a:p>
            <a:r>
              <a:rPr lang="en-US" sz="1600" dirty="0"/>
              <a:t>K-means clustering</a:t>
            </a:r>
          </a:p>
          <a:p>
            <a:r>
              <a:rPr lang="en-US" sz="1600" dirty="0"/>
              <a:t>	- most popular clustering algorithms </a:t>
            </a:r>
          </a:p>
          <a:p>
            <a:r>
              <a:rPr lang="en-US" sz="1600" dirty="0"/>
              <a:t>	- “k” number of centroid adjusted in iterative process to find clusters</a:t>
            </a:r>
          </a:p>
          <a:p>
            <a:endParaRPr lang="en-US" sz="1600" dirty="0"/>
          </a:p>
          <a:p>
            <a:r>
              <a:rPr lang="en-US" sz="1600" u="sng" dirty="0"/>
              <a:t>Limitations of K-means clustering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Requires number of clusters to be known in advance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Struggles when clusters have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irregular non-convex shapes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Will always produce an answer finding the required number of clusters even if the data isn’t clustered (or clustered in that many clusters).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Requires linear cluster boundaries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0" i="0" dirty="0">
                <a:solidFill>
                  <a:srgbClr val="292929"/>
                </a:solidFill>
                <a:effectLst/>
                <a:latin typeface="charter"/>
              </a:rPr>
              <a:t>It requires multiple restarts at times to find the local minima (i.e. the best clustering).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t> </a:t>
            </a:r>
          </a:p>
          <a:p>
            <a:endParaRPr lang="en-US" sz="1600" dirty="0"/>
          </a:p>
          <a:p>
            <a:endParaRPr lang="en-US" sz="1600" dirty="0"/>
          </a:p>
        </p:txBody>
      </p:sp>
      <p:sp>
        <p:nvSpPr>
          <p:cNvPr id="7" name="Footer Placeholder 6">
            <a:extLst>
              <a:ext uri="{FF2B5EF4-FFF2-40B4-BE49-F238E27FC236}">
                <a16:creationId xmlns:a16="http://schemas.microsoft.com/office/drawing/2014/main" id="{711AB226-201A-463D-AE3C-90B8FF89F1E6}"/>
              </a:ext>
            </a:extLst>
          </p:cNvPr>
          <p:cNvSpPr>
            <a:spLocks noGrp="1"/>
          </p:cNvSpPr>
          <p:nvPr>
            <p:ph type="ftr" sz="quarter" idx="11"/>
          </p:nvPr>
        </p:nvSpPr>
        <p:spPr>
          <a:xfrm>
            <a:off x="1175657" y="6349066"/>
            <a:ext cx="9042400" cy="365125"/>
          </a:xfrm>
        </p:spPr>
        <p:txBody>
          <a:bodyPr/>
          <a:lstStyle/>
          <a:p>
            <a:r>
              <a:rPr lang="en-US" dirty="0"/>
              <a:t>[pic 1] </a:t>
            </a:r>
            <a:r>
              <a:rPr lang="en-US" dirty="0">
                <a:hlinkClick r:id="rId3"/>
              </a:rPr>
              <a:t>https://www.differencebetween.info/difference-between-convex-and-non-convex</a:t>
            </a:r>
            <a:endParaRPr lang="en-US" dirty="0"/>
          </a:p>
          <a:p>
            <a:r>
              <a:rPr lang="en-US" dirty="0"/>
              <a:t>[pic 2] </a:t>
            </a:r>
            <a:r>
              <a:rPr lang="en-US" dirty="0">
                <a:hlinkClick r:id="rId4"/>
              </a:rPr>
              <a:t>https://www.kaggle.com/vipulgandhi/spectral-clustering-detailed-explanation/notebook</a:t>
            </a:r>
            <a:endParaRPr lang="en-US" dirty="0"/>
          </a:p>
          <a:p>
            <a:endParaRPr lang="en-US" dirty="0"/>
          </a:p>
        </p:txBody>
      </p:sp>
      <p:pic>
        <p:nvPicPr>
          <p:cNvPr id="9" name="Picture 8">
            <a:extLst>
              <a:ext uri="{FF2B5EF4-FFF2-40B4-BE49-F238E27FC236}">
                <a16:creationId xmlns:a16="http://schemas.microsoft.com/office/drawing/2014/main" id="{524EDAC4-36CB-4B2D-8D91-D473C0137DBD}"/>
              </a:ext>
            </a:extLst>
          </p:cNvPr>
          <p:cNvPicPr>
            <a:picLocks noChangeAspect="1"/>
          </p:cNvPicPr>
          <p:nvPr/>
        </p:nvPicPr>
        <p:blipFill>
          <a:blip r:embed="rId5"/>
          <a:stretch>
            <a:fillRect/>
          </a:stretch>
        </p:blipFill>
        <p:spPr>
          <a:xfrm>
            <a:off x="6426578" y="2860531"/>
            <a:ext cx="5402565" cy="3391457"/>
          </a:xfrm>
          <a:prstGeom prst="rect">
            <a:avLst/>
          </a:prstGeom>
        </p:spPr>
      </p:pic>
    </p:spTree>
    <p:extLst>
      <p:ext uri="{BB962C8B-B14F-4D97-AF65-F5344CB8AC3E}">
        <p14:creationId xmlns:p14="http://schemas.microsoft.com/office/powerpoint/2010/main" val="65817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AEA1-C162-4BE0-9F66-64FF1A54B870}"/>
              </a:ext>
            </a:extLst>
          </p:cNvPr>
          <p:cNvSpPr>
            <a:spLocks noGrp="1"/>
          </p:cNvSpPr>
          <p:nvPr>
            <p:ph type="title"/>
          </p:nvPr>
        </p:nvSpPr>
        <p:spPr/>
        <p:txBody>
          <a:bodyPr/>
          <a:lstStyle/>
          <a:p>
            <a:r>
              <a:rPr lang="en-US" dirty="0"/>
              <a:t>Similarity Graphs </a:t>
            </a:r>
          </a:p>
        </p:txBody>
      </p:sp>
      <p:sp>
        <p:nvSpPr>
          <p:cNvPr id="3" name="Content Placeholder 2">
            <a:extLst>
              <a:ext uri="{FF2B5EF4-FFF2-40B4-BE49-F238E27FC236}">
                <a16:creationId xmlns:a16="http://schemas.microsoft.com/office/drawing/2014/main" id="{FE18C3E3-1170-4A33-98B2-945E6162626C}"/>
              </a:ext>
            </a:extLst>
          </p:cNvPr>
          <p:cNvSpPr>
            <a:spLocks noGrp="1"/>
          </p:cNvSpPr>
          <p:nvPr>
            <p:ph idx="1"/>
          </p:nvPr>
        </p:nvSpPr>
        <p:spPr/>
        <p:txBody>
          <a:bodyPr/>
          <a:lstStyle/>
          <a:p>
            <a:pPr marL="0" indent="0">
              <a:buNone/>
            </a:pPr>
            <a:r>
              <a:rPr lang="en-US" dirty="0"/>
              <a:t>Given a set of data points x1, …</a:t>
            </a:r>
            <a:r>
              <a:rPr lang="en-US" dirty="0" err="1"/>
              <a:t>Xn</a:t>
            </a:r>
            <a:r>
              <a:rPr lang="en-US" dirty="0"/>
              <a:t> and some notion of similarity </a:t>
            </a:r>
            <a:r>
              <a:rPr lang="en-US" sz="3600" dirty="0" err="1"/>
              <a:t>s</a:t>
            </a:r>
            <a:r>
              <a:rPr lang="en-US" sz="3600" baseline="-25000" dirty="0" err="1"/>
              <a:t>ij</a:t>
            </a:r>
            <a:r>
              <a:rPr lang="en-US" sz="3600" baseline="-25000" dirty="0"/>
              <a:t> </a:t>
            </a:r>
            <a:r>
              <a:rPr lang="en-US" dirty="0"/>
              <a:t>&gt;= 0 between all pairs of data points xi and </a:t>
            </a:r>
            <a:r>
              <a:rPr lang="en-US" dirty="0" err="1"/>
              <a:t>xj</a:t>
            </a:r>
            <a:r>
              <a:rPr lang="en-US" dirty="0"/>
              <a:t>, the intuitive goal of clustering is to divide the data points into several groups such that points in the same group are similar and points in different groups are dissimilar to each other</a:t>
            </a:r>
            <a:r>
              <a:rPr lang="en-US" baseline="30000" dirty="0"/>
              <a:t>1</a:t>
            </a:r>
            <a:r>
              <a:rPr lang="en-US" dirty="0"/>
              <a:t>. </a:t>
            </a:r>
          </a:p>
          <a:p>
            <a:pPr marL="0" indent="0">
              <a:buNone/>
            </a:pPr>
            <a:endParaRPr lang="en-US" dirty="0"/>
          </a:p>
          <a:p>
            <a:pPr lvl="1"/>
            <a:r>
              <a:rPr lang="en-US" b="1" dirty="0">
                <a:solidFill>
                  <a:srgbClr val="D60093"/>
                </a:solidFill>
              </a:rPr>
              <a:t>Sets as vectors:</a:t>
            </a:r>
            <a:r>
              <a:rPr lang="en-US" dirty="0"/>
              <a:t> Measure similarity by the </a:t>
            </a:r>
            <a:r>
              <a:rPr lang="en-US" b="1" dirty="0"/>
              <a:t>cosine distance</a:t>
            </a:r>
          </a:p>
          <a:p>
            <a:pPr lvl="1"/>
            <a:r>
              <a:rPr lang="en-US" b="1" dirty="0">
                <a:solidFill>
                  <a:srgbClr val="D60093"/>
                </a:solidFill>
              </a:rPr>
              <a:t>Sets as sets:</a:t>
            </a:r>
            <a:r>
              <a:rPr lang="en-US" dirty="0"/>
              <a:t> Measure similarity by the </a:t>
            </a:r>
            <a:r>
              <a:rPr lang="en-US" b="1" dirty="0"/>
              <a:t>Jaccard distance</a:t>
            </a:r>
          </a:p>
          <a:p>
            <a:pPr lvl="1"/>
            <a:r>
              <a:rPr lang="en-US" b="1" dirty="0">
                <a:solidFill>
                  <a:srgbClr val="D60093"/>
                </a:solidFill>
              </a:rPr>
              <a:t>Sets as points:</a:t>
            </a:r>
            <a:r>
              <a:rPr lang="en-US" dirty="0"/>
              <a:t> Measure similarity by </a:t>
            </a:r>
            <a:r>
              <a:rPr lang="en-US" b="1" dirty="0"/>
              <a:t>Euclidean distance</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7A4DD43A-10E5-4D6E-8367-F299840F6F6C}"/>
              </a:ext>
            </a:extLst>
          </p:cNvPr>
          <p:cNvSpPr>
            <a:spLocks noGrp="1"/>
          </p:cNvSpPr>
          <p:nvPr>
            <p:ph type="ftr" sz="quarter" idx="11"/>
          </p:nvPr>
        </p:nvSpPr>
        <p:spPr>
          <a:xfrm>
            <a:off x="4038600" y="6356350"/>
            <a:ext cx="4408714" cy="365125"/>
          </a:xfrm>
        </p:spPr>
        <p:txBody>
          <a:bodyPr/>
          <a:lstStyle/>
          <a:p>
            <a:r>
              <a:rPr lang="en-US" dirty="0"/>
              <a:t>[1] Ulrike von Luxburg (2007), A Tutorial on Spectral Clustering </a:t>
            </a:r>
          </a:p>
          <a:p>
            <a:endParaRPr lang="en-US" dirty="0"/>
          </a:p>
        </p:txBody>
      </p:sp>
    </p:spTree>
    <p:extLst>
      <p:ext uri="{BB962C8B-B14F-4D97-AF65-F5344CB8AC3E}">
        <p14:creationId xmlns:p14="http://schemas.microsoft.com/office/powerpoint/2010/main" val="2301366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34AA7431-72C4-4253-A4C5-F4E0503E9C64}"/>
              </a:ext>
            </a:extLst>
          </p:cNvPr>
          <p:cNvSpPr>
            <a:spLocks noGrp="1" noChangeArrowheads="1"/>
          </p:cNvSpPr>
          <p:nvPr>
            <p:ph type="title"/>
          </p:nvPr>
        </p:nvSpPr>
        <p:spPr>
          <a:xfrm>
            <a:off x="1752600" y="0"/>
            <a:ext cx="8610600" cy="990600"/>
          </a:xfrm>
        </p:spPr>
        <p:txBody>
          <a:bodyPr/>
          <a:lstStyle/>
          <a:p>
            <a:r>
              <a:rPr lang="en-US" altLang="en-US" sz="3600"/>
              <a:t>Representing Graphs</a:t>
            </a:r>
            <a:endParaRPr lang="en-CA" altLang="en-US" sz="3600"/>
          </a:p>
        </p:txBody>
      </p:sp>
      <p:sp>
        <p:nvSpPr>
          <p:cNvPr id="282627" name="Rectangle 3">
            <a:extLst>
              <a:ext uri="{FF2B5EF4-FFF2-40B4-BE49-F238E27FC236}">
                <a16:creationId xmlns:a16="http://schemas.microsoft.com/office/drawing/2014/main" id="{D331A733-17FA-47E6-92FD-543E7C135FDB}"/>
              </a:ext>
            </a:extLst>
          </p:cNvPr>
          <p:cNvSpPr>
            <a:spLocks noGrp="1" noChangeArrowheads="1"/>
          </p:cNvSpPr>
          <p:nvPr>
            <p:ph idx="1"/>
          </p:nvPr>
        </p:nvSpPr>
        <p:spPr>
          <a:xfrm>
            <a:off x="1752600" y="1143000"/>
            <a:ext cx="8763000" cy="5029200"/>
          </a:xfrm>
        </p:spPr>
        <p:txBody>
          <a:bodyPr/>
          <a:lstStyle/>
          <a:p>
            <a:pPr marL="0" indent="0">
              <a:spcAft>
                <a:spcPct val="20000"/>
              </a:spcAft>
            </a:pPr>
            <a:r>
              <a:rPr lang="en-US" altLang="en-US" b="1" dirty="0">
                <a:solidFill>
                  <a:srgbClr val="00FFFF"/>
                </a:solidFill>
                <a:sym typeface="Symbol" panose="05050102010706020507" pitchFamily="18" charset="2"/>
              </a:rPr>
              <a:t>Definition:</a:t>
            </a:r>
            <a:r>
              <a:rPr lang="en-US" altLang="en-US" dirty="0">
                <a:sym typeface="Symbol" panose="05050102010706020507" pitchFamily="18" charset="2"/>
              </a:rPr>
              <a:t> Let G = (V, E) be a simple graph with |V| = n. Suppose that the vertices of G are listed in arbitrary order as v</a:t>
            </a:r>
            <a:r>
              <a:rPr lang="en-US" altLang="en-US" baseline="-25000" dirty="0">
                <a:sym typeface="Symbol" panose="05050102010706020507" pitchFamily="18" charset="2"/>
              </a:rPr>
              <a:t>1</a:t>
            </a:r>
            <a:r>
              <a:rPr lang="en-US" altLang="en-US" dirty="0">
                <a:sym typeface="Symbol" panose="05050102010706020507" pitchFamily="18" charset="2"/>
              </a:rPr>
              <a:t>, v</a:t>
            </a:r>
            <a:r>
              <a:rPr lang="en-US" altLang="en-US" baseline="-25000" dirty="0">
                <a:sym typeface="Symbol" panose="05050102010706020507" pitchFamily="18" charset="2"/>
              </a:rPr>
              <a:t>2</a:t>
            </a:r>
            <a:r>
              <a:rPr lang="en-US" altLang="en-US" dirty="0">
                <a:sym typeface="Symbol" panose="05050102010706020507" pitchFamily="18" charset="2"/>
              </a:rPr>
              <a:t>, …, </a:t>
            </a:r>
            <a:r>
              <a:rPr lang="en-US" altLang="en-US" dirty="0" err="1">
                <a:sym typeface="Symbol" panose="05050102010706020507" pitchFamily="18" charset="2"/>
              </a:rPr>
              <a:t>v</a:t>
            </a:r>
            <a:r>
              <a:rPr lang="en-US" altLang="en-US" baseline="-25000" dirty="0" err="1">
                <a:sym typeface="Symbol" panose="05050102010706020507" pitchFamily="18" charset="2"/>
              </a:rPr>
              <a:t>n</a:t>
            </a:r>
            <a:r>
              <a:rPr lang="en-US" altLang="en-US" dirty="0" err="1">
                <a:sym typeface="Symbol" panose="05050102010706020507" pitchFamily="18" charset="2"/>
              </a:rPr>
              <a:t>.</a:t>
            </a:r>
            <a:r>
              <a:rPr lang="en-US" altLang="en-US" dirty="0">
                <a:sym typeface="Symbol" panose="05050102010706020507" pitchFamily="18" charset="2"/>
              </a:rPr>
              <a:t> </a:t>
            </a:r>
          </a:p>
          <a:p>
            <a:pPr marL="0" indent="0">
              <a:spcAft>
                <a:spcPct val="20000"/>
              </a:spcAft>
            </a:pPr>
            <a:r>
              <a:rPr lang="en-US" altLang="en-US" dirty="0">
                <a:sym typeface="Symbol" panose="05050102010706020507" pitchFamily="18" charset="2"/>
              </a:rPr>
              <a:t>The </a:t>
            </a:r>
            <a:r>
              <a:rPr lang="en-US" altLang="en-US" b="1" dirty="0">
                <a:solidFill>
                  <a:srgbClr val="00FFFF"/>
                </a:solidFill>
                <a:highlight>
                  <a:srgbClr val="000080"/>
                </a:highlight>
                <a:sym typeface="Symbol" panose="05050102010706020507" pitchFamily="18" charset="2"/>
              </a:rPr>
              <a:t>adjacency matrix</a:t>
            </a:r>
            <a:r>
              <a:rPr lang="en-US" altLang="en-US" b="1" dirty="0">
                <a:solidFill>
                  <a:srgbClr val="00FFFF"/>
                </a:solidFill>
                <a:sym typeface="Symbol" panose="05050102010706020507" pitchFamily="18" charset="2"/>
              </a:rPr>
              <a:t> </a:t>
            </a:r>
            <a:r>
              <a:rPr lang="en-US" altLang="en-US" dirty="0">
                <a:sym typeface="Symbol" panose="05050102010706020507" pitchFamily="18" charset="2"/>
              </a:rPr>
              <a:t>A (or A</a:t>
            </a:r>
            <a:r>
              <a:rPr lang="en-US" altLang="en-US" baseline="-25000" dirty="0">
                <a:sym typeface="Symbol" panose="05050102010706020507" pitchFamily="18" charset="2"/>
              </a:rPr>
              <a:t>G</a:t>
            </a:r>
            <a:r>
              <a:rPr lang="en-US" altLang="en-US" dirty="0">
                <a:sym typeface="Symbol" panose="05050102010706020507" pitchFamily="18" charset="2"/>
              </a:rPr>
              <a:t>) of G, with respect to this listing of the vertices, is the </a:t>
            </a:r>
            <a:r>
              <a:rPr lang="en-US" altLang="en-US" dirty="0" err="1">
                <a:sym typeface="Symbol" panose="05050102010706020507" pitchFamily="18" charset="2"/>
              </a:rPr>
              <a:t>nn</a:t>
            </a:r>
            <a:r>
              <a:rPr lang="en-US" altLang="en-US" dirty="0">
                <a:sym typeface="Symbol" panose="05050102010706020507" pitchFamily="18" charset="2"/>
              </a:rPr>
              <a:t> zero-one matrix with 1 as its (</a:t>
            </a:r>
            <a:r>
              <a:rPr lang="en-US" altLang="en-US" dirty="0" err="1">
                <a:sym typeface="Symbol" panose="05050102010706020507" pitchFamily="18" charset="2"/>
              </a:rPr>
              <a:t>i</a:t>
            </a:r>
            <a:r>
              <a:rPr lang="en-US" altLang="en-US" dirty="0">
                <a:sym typeface="Symbol" panose="05050102010706020507" pitchFamily="18" charset="2"/>
              </a:rPr>
              <a:t>, j) entry when v</a:t>
            </a:r>
            <a:r>
              <a:rPr lang="en-US" altLang="en-US" baseline="-25000" dirty="0">
                <a:sym typeface="Symbol" panose="05050102010706020507" pitchFamily="18" charset="2"/>
              </a:rPr>
              <a:t>i</a:t>
            </a:r>
            <a:r>
              <a:rPr lang="en-US" altLang="en-US" dirty="0">
                <a:sym typeface="Symbol" panose="05050102010706020507" pitchFamily="18" charset="2"/>
              </a:rPr>
              <a:t> and </a:t>
            </a:r>
            <a:r>
              <a:rPr lang="en-US" altLang="en-US" dirty="0" err="1">
                <a:sym typeface="Symbol" panose="05050102010706020507" pitchFamily="18" charset="2"/>
              </a:rPr>
              <a:t>v</a:t>
            </a:r>
            <a:r>
              <a:rPr lang="en-US" altLang="en-US" baseline="-25000" dirty="0" err="1">
                <a:sym typeface="Symbol" panose="05050102010706020507" pitchFamily="18" charset="2"/>
              </a:rPr>
              <a:t>j</a:t>
            </a:r>
            <a:r>
              <a:rPr lang="en-US" altLang="en-US" dirty="0">
                <a:sym typeface="Symbol" panose="05050102010706020507" pitchFamily="18" charset="2"/>
              </a:rPr>
              <a:t> are adjacent, and 0 otherwise.</a:t>
            </a:r>
          </a:p>
          <a:p>
            <a:pPr marL="0" indent="0">
              <a:spcAft>
                <a:spcPct val="20000"/>
              </a:spcAft>
            </a:pPr>
            <a:r>
              <a:rPr lang="en-US" altLang="en-US" dirty="0">
                <a:sym typeface="Symbol" panose="05050102010706020507" pitchFamily="18" charset="2"/>
              </a:rPr>
              <a:t>In other words, for an adjacency matrix A = [</a:t>
            </a:r>
            <a:r>
              <a:rPr lang="en-US" altLang="en-US" dirty="0" err="1">
                <a:sym typeface="Symbol" panose="05050102010706020507" pitchFamily="18" charset="2"/>
              </a:rPr>
              <a:t>a</a:t>
            </a:r>
            <a:r>
              <a:rPr lang="en-US" altLang="en-US" baseline="-25000" dirty="0" err="1">
                <a:sym typeface="Symbol" panose="05050102010706020507" pitchFamily="18" charset="2"/>
              </a:rPr>
              <a:t>ij</a:t>
            </a:r>
            <a:r>
              <a:rPr lang="en-US" altLang="en-US" dirty="0">
                <a:sym typeface="Symbol" panose="05050102010706020507" pitchFamily="18" charset="2"/>
              </a:rPr>
              <a:t>], </a:t>
            </a:r>
          </a:p>
          <a:p>
            <a:pPr marL="0" indent="0">
              <a:spcAft>
                <a:spcPct val="20000"/>
              </a:spcAft>
              <a:buNone/>
            </a:pPr>
            <a:r>
              <a:rPr lang="en-US" altLang="en-US" dirty="0" err="1">
                <a:sym typeface="Symbol" panose="05050102010706020507" pitchFamily="18" charset="2"/>
              </a:rPr>
              <a:t>a</a:t>
            </a:r>
            <a:r>
              <a:rPr lang="en-US" altLang="en-US" baseline="-25000" dirty="0" err="1">
                <a:sym typeface="Symbol" panose="05050102010706020507" pitchFamily="18" charset="2"/>
              </a:rPr>
              <a:t>ij</a:t>
            </a:r>
            <a:r>
              <a:rPr lang="en-US" altLang="en-US" dirty="0">
                <a:sym typeface="Symbol" panose="05050102010706020507" pitchFamily="18" charset="2"/>
              </a:rPr>
              <a:t> = 1 	if {v</a:t>
            </a:r>
            <a:r>
              <a:rPr lang="en-US" altLang="en-US" baseline="-25000" dirty="0">
                <a:sym typeface="Symbol" panose="05050102010706020507" pitchFamily="18" charset="2"/>
              </a:rPr>
              <a:t>i</a:t>
            </a:r>
            <a:r>
              <a:rPr lang="en-US" altLang="en-US" dirty="0">
                <a:sym typeface="Symbol" panose="05050102010706020507" pitchFamily="18" charset="2"/>
              </a:rPr>
              <a:t>, </a:t>
            </a:r>
            <a:r>
              <a:rPr lang="en-US" altLang="en-US" dirty="0" err="1">
                <a:sym typeface="Symbol" panose="05050102010706020507" pitchFamily="18" charset="2"/>
              </a:rPr>
              <a:t>v</a:t>
            </a:r>
            <a:r>
              <a:rPr lang="en-US" altLang="en-US" baseline="-25000" dirty="0" err="1">
                <a:sym typeface="Symbol" panose="05050102010706020507" pitchFamily="18" charset="2"/>
              </a:rPr>
              <a:t>j</a:t>
            </a:r>
            <a:r>
              <a:rPr lang="en-US" altLang="en-US" dirty="0">
                <a:sym typeface="Symbol" panose="05050102010706020507" pitchFamily="18" charset="2"/>
              </a:rPr>
              <a:t>} is an edge of G,</a:t>
            </a:r>
            <a:br>
              <a:rPr lang="en-US" altLang="en-US" dirty="0">
                <a:sym typeface="Symbol" panose="05050102010706020507" pitchFamily="18" charset="2"/>
              </a:rPr>
            </a:br>
            <a:r>
              <a:rPr lang="en-US" altLang="en-US" dirty="0" err="1">
                <a:sym typeface="Symbol" panose="05050102010706020507" pitchFamily="18" charset="2"/>
              </a:rPr>
              <a:t>a</a:t>
            </a:r>
            <a:r>
              <a:rPr lang="en-US" altLang="en-US" baseline="-25000" dirty="0" err="1">
                <a:sym typeface="Symbol" panose="05050102010706020507" pitchFamily="18" charset="2"/>
              </a:rPr>
              <a:t>ij</a:t>
            </a:r>
            <a:r>
              <a:rPr lang="en-US" altLang="en-US" dirty="0">
                <a:sym typeface="Symbol" panose="05050102010706020507" pitchFamily="18" charset="2"/>
              </a:rPr>
              <a:t> = 0		otherwise.</a:t>
            </a:r>
            <a:endParaRPr lang="en-US" altLang="en-US" b="1" dirty="0">
              <a:solidFill>
                <a:srgbClr val="00FFFF"/>
              </a:solidFill>
              <a:sym typeface="Symbol" panose="05050102010706020507" pitchFamily="18" charset="2"/>
            </a:endParaRPr>
          </a:p>
        </p:txBody>
      </p:sp>
      <p:sp>
        <p:nvSpPr>
          <p:cNvPr id="2" name="Footer Placeholder 1">
            <a:extLst>
              <a:ext uri="{FF2B5EF4-FFF2-40B4-BE49-F238E27FC236}">
                <a16:creationId xmlns:a16="http://schemas.microsoft.com/office/drawing/2014/main" id="{A2031B94-E117-466D-ABC0-A2E444B5B855}"/>
              </a:ext>
            </a:extLst>
          </p:cNvPr>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2627">
                                            <p:txEl>
                                              <p:pRg st="0" end="0"/>
                                            </p:txEl>
                                          </p:spTgt>
                                        </p:tgtEl>
                                        <p:attrNameLst>
                                          <p:attrName>style.visibility</p:attrName>
                                        </p:attrNameLst>
                                      </p:cBhvr>
                                      <p:to>
                                        <p:strVal val="visible"/>
                                      </p:to>
                                    </p:set>
                                    <p:anim calcmode="lin" valueType="num">
                                      <p:cBhvr additive="base">
                                        <p:cTn id="7" dur="500" fill="hold"/>
                                        <p:tgtEl>
                                          <p:spTgt spid="282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26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2627">
                                            <p:txEl>
                                              <p:pRg st="1" end="1"/>
                                            </p:txEl>
                                          </p:spTgt>
                                        </p:tgtEl>
                                        <p:attrNameLst>
                                          <p:attrName>style.visibility</p:attrName>
                                        </p:attrNameLst>
                                      </p:cBhvr>
                                      <p:to>
                                        <p:strVal val="visible"/>
                                      </p:to>
                                    </p:set>
                                    <p:anim calcmode="lin" valueType="num">
                                      <p:cBhvr additive="base">
                                        <p:cTn id="13" dur="500" fill="hold"/>
                                        <p:tgtEl>
                                          <p:spTgt spid="2826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26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2627">
                                            <p:txEl>
                                              <p:pRg st="2" end="2"/>
                                            </p:txEl>
                                          </p:spTgt>
                                        </p:tgtEl>
                                        <p:attrNameLst>
                                          <p:attrName>style.visibility</p:attrName>
                                        </p:attrNameLst>
                                      </p:cBhvr>
                                      <p:to>
                                        <p:strVal val="visible"/>
                                      </p:to>
                                    </p:set>
                                    <p:anim calcmode="lin" valueType="num">
                                      <p:cBhvr additive="base">
                                        <p:cTn id="19" dur="500" fill="hold"/>
                                        <p:tgtEl>
                                          <p:spTgt spid="2826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2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2627">
                                            <p:txEl>
                                              <p:pRg st="3" end="3"/>
                                            </p:txEl>
                                          </p:spTgt>
                                        </p:tgtEl>
                                        <p:attrNameLst>
                                          <p:attrName>style.visibility</p:attrName>
                                        </p:attrNameLst>
                                      </p:cBhvr>
                                      <p:to>
                                        <p:strVal val="visible"/>
                                      </p:to>
                                    </p:set>
                                    <p:anim calcmode="lin" valueType="num">
                                      <p:cBhvr additive="base">
                                        <p:cTn id="25" dur="500" fill="hold"/>
                                        <p:tgtEl>
                                          <p:spTgt spid="2826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26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DB1D9-7E9E-4551-B611-B5D8844547A3}"/>
              </a:ext>
            </a:extLst>
          </p:cNvPr>
          <p:cNvSpPr>
            <a:spLocks noGrp="1"/>
          </p:cNvSpPr>
          <p:nvPr>
            <p:ph type="title"/>
          </p:nvPr>
        </p:nvSpPr>
        <p:spPr/>
        <p:txBody>
          <a:bodyPr/>
          <a:lstStyle/>
          <a:p>
            <a:r>
              <a:rPr lang="en-US" dirty="0"/>
              <a:t>Adjacency Matrix (A) </a:t>
            </a:r>
          </a:p>
        </p:txBody>
      </p:sp>
      <p:grpSp>
        <p:nvGrpSpPr>
          <p:cNvPr id="4" name="Group 3">
            <a:extLst>
              <a:ext uri="{FF2B5EF4-FFF2-40B4-BE49-F238E27FC236}">
                <a16:creationId xmlns:a16="http://schemas.microsoft.com/office/drawing/2014/main" id="{8DE92532-B9B1-4478-9436-9BF4C7FA34CF}"/>
              </a:ext>
            </a:extLst>
          </p:cNvPr>
          <p:cNvGrpSpPr>
            <a:grpSpLocks/>
          </p:cNvGrpSpPr>
          <p:nvPr/>
        </p:nvGrpSpPr>
        <p:grpSpPr bwMode="auto">
          <a:xfrm>
            <a:off x="1091549" y="1675749"/>
            <a:ext cx="2362200" cy="2043113"/>
            <a:chOff x="768" y="480"/>
            <a:chExt cx="1488" cy="1287"/>
          </a:xfrm>
        </p:grpSpPr>
        <p:sp>
          <p:nvSpPr>
            <p:cNvPr id="5" name="Text Box 4">
              <a:extLst>
                <a:ext uri="{FF2B5EF4-FFF2-40B4-BE49-F238E27FC236}">
                  <a16:creationId xmlns:a16="http://schemas.microsoft.com/office/drawing/2014/main" id="{0AAA9DBA-DCF7-49B9-BA6C-114AB9A79A37}"/>
                </a:ext>
              </a:extLst>
            </p:cNvPr>
            <p:cNvSpPr txBox="1">
              <a:spLocks noChangeArrowheads="1"/>
            </p:cNvSpPr>
            <p:nvPr/>
          </p:nvSpPr>
          <p:spPr bwMode="auto">
            <a:xfrm>
              <a:off x="1056" y="48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 name="AutoShape 5">
              <a:extLst>
                <a:ext uri="{FF2B5EF4-FFF2-40B4-BE49-F238E27FC236}">
                  <a16:creationId xmlns:a16="http://schemas.microsoft.com/office/drawing/2014/main" id="{68A93013-F158-4096-A95B-EEB9521284D2}"/>
                </a:ext>
              </a:extLst>
            </p:cNvPr>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F67EAC1B-F8D3-476D-9A78-21A58D66E18F}"/>
                </a:ext>
              </a:extLst>
            </p:cNvPr>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a:extLst>
                <a:ext uri="{FF2B5EF4-FFF2-40B4-BE49-F238E27FC236}">
                  <a16:creationId xmlns:a16="http://schemas.microsoft.com/office/drawing/2014/main" id="{A28B7F41-AA73-4C10-87A0-DE33B63F2501}"/>
                </a:ext>
              </a:extLst>
            </p:cNvPr>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a:extLst>
                <a:ext uri="{FF2B5EF4-FFF2-40B4-BE49-F238E27FC236}">
                  <a16:creationId xmlns:a16="http://schemas.microsoft.com/office/drawing/2014/main" id="{F7991E89-3FC6-40AA-B34E-19DF337183E9}"/>
                </a:ext>
              </a:extLst>
            </p:cNvPr>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9">
              <a:extLst>
                <a:ext uri="{FF2B5EF4-FFF2-40B4-BE49-F238E27FC236}">
                  <a16:creationId xmlns:a16="http://schemas.microsoft.com/office/drawing/2014/main" id="{169FC823-B098-4DAA-82DA-964E4229592F}"/>
                </a:ext>
              </a:extLst>
            </p:cNvPr>
            <p:cNvCxnSpPr>
              <a:cxnSpLocks noChangeShapeType="1"/>
              <a:stCxn id="8" idx="1"/>
              <a:endCxn id="9" idx="5"/>
            </p:cNvCxnSpPr>
            <p:nvPr/>
          </p:nvCxnSpPr>
          <p:spPr bwMode="auto">
            <a:xfrm flipH="1" flipV="1">
              <a:off x="1378" y="754"/>
              <a:ext cx="364" cy="22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E1155F17-6B86-4FBC-8030-D5B887C898BA}"/>
                </a:ext>
              </a:extLst>
            </p:cNvPr>
            <p:cNvCxnSpPr>
              <a:cxnSpLocks noChangeShapeType="1"/>
              <a:stCxn id="7" idx="7"/>
              <a:endCxn id="9" idx="3"/>
            </p:cNvCxnSpPr>
            <p:nvPr/>
          </p:nvCxnSpPr>
          <p:spPr bwMode="auto">
            <a:xfrm flipV="1">
              <a:off x="1090" y="754"/>
              <a:ext cx="220" cy="41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4C38553F-DC1D-4000-971C-5FA7AA784D72}"/>
                </a:ext>
              </a:extLst>
            </p:cNvPr>
            <p:cNvCxnSpPr>
              <a:cxnSpLocks noChangeShapeType="1"/>
              <a:stCxn id="9" idx="4"/>
              <a:endCxn id="6" idx="1"/>
            </p:cNvCxnSpPr>
            <p:nvPr/>
          </p:nvCxnSpPr>
          <p:spPr bwMode="auto">
            <a:xfrm>
              <a:off x="1344" y="768"/>
              <a:ext cx="398" cy="78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A00AB5E1-0CAF-40EB-8398-D87431A137CD}"/>
                </a:ext>
              </a:extLst>
            </p:cNvPr>
            <p:cNvCxnSpPr>
              <a:cxnSpLocks noChangeShapeType="1"/>
              <a:stCxn id="7" idx="6"/>
              <a:endCxn id="8" idx="2"/>
            </p:cNvCxnSpPr>
            <p:nvPr/>
          </p:nvCxnSpPr>
          <p:spPr bwMode="auto">
            <a:xfrm flipV="1">
              <a:off x="1104" y="1008"/>
              <a:ext cx="624" cy="19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46E14FFE-DAE5-43F3-B021-A456486B41F7}"/>
                </a:ext>
              </a:extLst>
            </p:cNvPr>
            <p:cNvCxnSpPr>
              <a:cxnSpLocks noChangeShapeType="1"/>
              <a:stCxn id="7" idx="5"/>
              <a:endCxn id="6" idx="1"/>
            </p:cNvCxnSpPr>
            <p:nvPr/>
          </p:nvCxnSpPr>
          <p:spPr bwMode="auto">
            <a:xfrm>
              <a:off x="1090" y="1234"/>
              <a:ext cx="652" cy="316"/>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348674E3-210B-458F-82FB-DBE540614834}"/>
                </a:ext>
              </a:extLst>
            </p:cNvPr>
            <p:cNvSpPr txBox="1">
              <a:spLocks noChangeArrowheads="1"/>
            </p:cNvSpPr>
            <p:nvPr/>
          </p:nvSpPr>
          <p:spPr bwMode="auto">
            <a:xfrm>
              <a:off x="1872" y="81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6" name="Text Box 15">
              <a:extLst>
                <a:ext uri="{FF2B5EF4-FFF2-40B4-BE49-F238E27FC236}">
                  <a16:creationId xmlns:a16="http://schemas.microsoft.com/office/drawing/2014/main" id="{C414C119-397D-4543-9D2F-CF834F06CFFB}"/>
                </a:ext>
              </a:extLst>
            </p:cNvPr>
            <p:cNvSpPr txBox="1">
              <a:spLocks noChangeArrowheads="1"/>
            </p:cNvSpPr>
            <p:nvPr/>
          </p:nvSpPr>
          <p:spPr bwMode="auto">
            <a:xfrm>
              <a:off x="1872" y="14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7" name="Text Box 16">
              <a:extLst>
                <a:ext uri="{FF2B5EF4-FFF2-40B4-BE49-F238E27FC236}">
                  <a16:creationId xmlns:a16="http://schemas.microsoft.com/office/drawing/2014/main" id="{2917E26E-4F57-428F-AED4-11F0D97D9ACD}"/>
                </a:ext>
              </a:extLst>
            </p:cNvPr>
            <p:cNvSpPr txBox="1">
              <a:spLocks noChangeArrowheads="1"/>
            </p:cNvSpPr>
            <p:nvPr/>
          </p:nvSpPr>
          <p:spPr bwMode="auto">
            <a:xfrm>
              <a:off x="768" y="105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grpSp>
      <p:grpSp>
        <p:nvGrpSpPr>
          <p:cNvPr id="18" name="Group 31">
            <a:extLst>
              <a:ext uri="{FF2B5EF4-FFF2-40B4-BE49-F238E27FC236}">
                <a16:creationId xmlns:a16="http://schemas.microsoft.com/office/drawing/2014/main" id="{D6C363F1-C131-4167-B531-82E738A0C95B}"/>
              </a:ext>
            </a:extLst>
          </p:cNvPr>
          <p:cNvGrpSpPr>
            <a:grpSpLocks/>
          </p:cNvGrpSpPr>
          <p:nvPr/>
        </p:nvGrpSpPr>
        <p:grpSpPr bwMode="auto">
          <a:xfrm>
            <a:off x="5684206" y="2051597"/>
            <a:ext cx="5035245" cy="2551281"/>
            <a:chOff x="816" y="1920"/>
            <a:chExt cx="2160" cy="1899"/>
          </a:xfrm>
        </p:grpSpPr>
        <p:sp>
          <p:nvSpPr>
            <p:cNvPr id="19" name="Rectangle 32">
              <a:extLst>
                <a:ext uri="{FF2B5EF4-FFF2-40B4-BE49-F238E27FC236}">
                  <a16:creationId xmlns:a16="http://schemas.microsoft.com/office/drawing/2014/main" id="{798F5C1D-EC2F-44E4-BE2B-9283AE7462CD}"/>
                </a:ext>
              </a:extLst>
            </p:cNvPr>
            <p:cNvSpPr>
              <a:spLocks noChangeArrowheads="1"/>
            </p:cNvSpPr>
            <p:nvPr/>
          </p:nvSpPr>
          <p:spPr bwMode="auto">
            <a:xfrm>
              <a:off x="1776" y="2841"/>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0" name="Rectangle 33">
              <a:extLst>
                <a:ext uri="{FF2B5EF4-FFF2-40B4-BE49-F238E27FC236}">
                  <a16:creationId xmlns:a16="http://schemas.microsoft.com/office/drawing/2014/main" id="{D78BBA12-D33B-423E-BF51-33D06400FF44}"/>
                </a:ext>
              </a:extLst>
            </p:cNvPr>
            <p:cNvSpPr>
              <a:spLocks noChangeArrowheads="1"/>
            </p:cNvSpPr>
            <p:nvPr/>
          </p:nvSpPr>
          <p:spPr bwMode="auto">
            <a:xfrm>
              <a:off x="816" y="2841"/>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a:t>
              </a:r>
              <a:endParaRPr lang="en-CA" altLang="en-US" sz="2800"/>
            </a:p>
          </p:txBody>
        </p:sp>
        <p:sp>
          <p:nvSpPr>
            <p:cNvPr id="21" name="Rectangle 34">
              <a:extLst>
                <a:ext uri="{FF2B5EF4-FFF2-40B4-BE49-F238E27FC236}">
                  <a16:creationId xmlns:a16="http://schemas.microsoft.com/office/drawing/2014/main" id="{D9F9907F-A2CD-4174-80E3-A3799D7A06CC}"/>
                </a:ext>
              </a:extLst>
            </p:cNvPr>
            <p:cNvSpPr>
              <a:spLocks noChangeArrowheads="1"/>
            </p:cNvSpPr>
            <p:nvPr/>
          </p:nvSpPr>
          <p:spPr bwMode="auto">
            <a:xfrm>
              <a:off x="1776" y="3167"/>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2" name="Rectangle 35">
              <a:extLst>
                <a:ext uri="{FF2B5EF4-FFF2-40B4-BE49-F238E27FC236}">
                  <a16:creationId xmlns:a16="http://schemas.microsoft.com/office/drawing/2014/main" id="{C3588188-47DB-483F-BD32-BCF4DE82DFF4}"/>
                </a:ext>
              </a:extLst>
            </p:cNvPr>
            <p:cNvSpPr>
              <a:spLocks noChangeArrowheads="1"/>
            </p:cNvSpPr>
            <p:nvPr/>
          </p:nvSpPr>
          <p:spPr bwMode="auto">
            <a:xfrm>
              <a:off x="816" y="3167"/>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c</a:t>
              </a:r>
              <a:endParaRPr lang="en-CA" altLang="en-US" sz="2800"/>
            </a:p>
          </p:txBody>
        </p:sp>
        <p:sp>
          <p:nvSpPr>
            <p:cNvPr id="23" name="Rectangle 36">
              <a:extLst>
                <a:ext uri="{FF2B5EF4-FFF2-40B4-BE49-F238E27FC236}">
                  <a16:creationId xmlns:a16="http://schemas.microsoft.com/office/drawing/2014/main" id="{6F1AE1AE-4ECF-4BBE-A85D-95B1ACFB2C74}"/>
                </a:ext>
              </a:extLst>
            </p:cNvPr>
            <p:cNvSpPr>
              <a:spLocks noChangeArrowheads="1"/>
            </p:cNvSpPr>
            <p:nvPr/>
          </p:nvSpPr>
          <p:spPr bwMode="auto">
            <a:xfrm>
              <a:off x="1776" y="3493"/>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b, c</a:t>
              </a:r>
              <a:endParaRPr lang="en-CA" altLang="en-US" sz="2800"/>
            </a:p>
          </p:txBody>
        </p:sp>
        <p:sp>
          <p:nvSpPr>
            <p:cNvPr id="24" name="Rectangle 37">
              <a:extLst>
                <a:ext uri="{FF2B5EF4-FFF2-40B4-BE49-F238E27FC236}">
                  <a16:creationId xmlns:a16="http://schemas.microsoft.com/office/drawing/2014/main" id="{542FFEB5-5A49-424E-AA75-43743436A3BF}"/>
                </a:ext>
              </a:extLst>
            </p:cNvPr>
            <p:cNvSpPr>
              <a:spLocks noChangeArrowheads="1"/>
            </p:cNvSpPr>
            <p:nvPr/>
          </p:nvSpPr>
          <p:spPr bwMode="auto">
            <a:xfrm>
              <a:off x="816" y="3493"/>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d</a:t>
              </a:r>
              <a:endParaRPr lang="en-CA" altLang="en-US" sz="2800"/>
            </a:p>
          </p:txBody>
        </p:sp>
        <p:sp>
          <p:nvSpPr>
            <p:cNvPr id="25" name="Rectangle 38">
              <a:extLst>
                <a:ext uri="{FF2B5EF4-FFF2-40B4-BE49-F238E27FC236}">
                  <a16:creationId xmlns:a16="http://schemas.microsoft.com/office/drawing/2014/main" id="{CBAD9C13-D045-4924-A3A4-B61A529AE6B8}"/>
                </a:ext>
              </a:extLst>
            </p:cNvPr>
            <p:cNvSpPr>
              <a:spLocks noChangeArrowheads="1"/>
            </p:cNvSpPr>
            <p:nvPr/>
          </p:nvSpPr>
          <p:spPr bwMode="auto">
            <a:xfrm>
              <a:off x="1776" y="2515"/>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 c, d</a:t>
              </a:r>
              <a:endParaRPr lang="en-CA" altLang="en-US" sz="2800"/>
            </a:p>
          </p:txBody>
        </p:sp>
        <p:sp>
          <p:nvSpPr>
            <p:cNvPr id="26" name="Rectangle 39">
              <a:extLst>
                <a:ext uri="{FF2B5EF4-FFF2-40B4-BE49-F238E27FC236}">
                  <a16:creationId xmlns:a16="http://schemas.microsoft.com/office/drawing/2014/main" id="{02013EAC-F147-4747-A020-FD6A2AD58C1F}"/>
                </a:ext>
              </a:extLst>
            </p:cNvPr>
            <p:cNvSpPr>
              <a:spLocks noChangeArrowheads="1"/>
            </p:cNvSpPr>
            <p:nvPr/>
          </p:nvSpPr>
          <p:spPr bwMode="auto">
            <a:xfrm>
              <a:off x="816" y="2515"/>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a:t>
              </a:r>
              <a:endParaRPr lang="en-CA" altLang="en-US" sz="2800"/>
            </a:p>
          </p:txBody>
        </p:sp>
        <p:sp>
          <p:nvSpPr>
            <p:cNvPr id="27" name="Rectangle 40">
              <a:extLst>
                <a:ext uri="{FF2B5EF4-FFF2-40B4-BE49-F238E27FC236}">
                  <a16:creationId xmlns:a16="http://schemas.microsoft.com/office/drawing/2014/main" id="{5B717F1F-610D-4FE0-AA5B-0A3893BBFB61}"/>
                </a:ext>
              </a:extLst>
            </p:cNvPr>
            <p:cNvSpPr>
              <a:spLocks noChangeArrowheads="1"/>
            </p:cNvSpPr>
            <p:nvPr/>
          </p:nvSpPr>
          <p:spPr bwMode="auto">
            <a:xfrm>
              <a:off x="1776" y="1920"/>
              <a:ext cx="120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Adjacent Vertices</a:t>
              </a:r>
              <a:endParaRPr lang="en-CA" altLang="en-US" sz="2800"/>
            </a:p>
          </p:txBody>
        </p:sp>
        <p:sp>
          <p:nvSpPr>
            <p:cNvPr id="28" name="Rectangle 41">
              <a:extLst>
                <a:ext uri="{FF2B5EF4-FFF2-40B4-BE49-F238E27FC236}">
                  <a16:creationId xmlns:a16="http://schemas.microsoft.com/office/drawing/2014/main" id="{16705F4E-7F39-4324-80CD-A1869DE682CD}"/>
                </a:ext>
              </a:extLst>
            </p:cNvPr>
            <p:cNvSpPr>
              <a:spLocks noChangeArrowheads="1"/>
            </p:cNvSpPr>
            <p:nvPr/>
          </p:nvSpPr>
          <p:spPr bwMode="auto">
            <a:xfrm>
              <a:off x="816" y="1920"/>
              <a:ext cx="96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Vertex</a:t>
              </a:r>
              <a:endParaRPr lang="en-CA" altLang="en-US" sz="2800"/>
            </a:p>
          </p:txBody>
        </p:sp>
        <p:sp>
          <p:nvSpPr>
            <p:cNvPr id="29" name="Line 42">
              <a:extLst>
                <a:ext uri="{FF2B5EF4-FFF2-40B4-BE49-F238E27FC236}">
                  <a16:creationId xmlns:a16="http://schemas.microsoft.com/office/drawing/2014/main" id="{D374417D-3160-4315-8B50-99BE5F65341F}"/>
                </a:ext>
              </a:extLst>
            </p:cNvPr>
            <p:cNvSpPr>
              <a:spLocks noChangeShapeType="1"/>
            </p:cNvSpPr>
            <p:nvPr/>
          </p:nvSpPr>
          <p:spPr bwMode="auto">
            <a:xfrm>
              <a:off x="816" y="2515"/>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0" name="Line 43">
              <a:extLst>
                <a:ext uri="{FF2B5EF4-FFF2-40B4-BE49-F238E27FC236}">
                  <a16:creationId xmlns:a16="http://schemas.microsoft.com/office/drawing/2014/main" id="{94CBA893-0CA5-4E43-8699-F95EA0A30B34}"/>
                </a:ext>
              </a:extLst>
            </p:cNvPr>
            <p:cNvSpPr>
              <a:spLocks noChangeShapeType="1"/>
            </p:cNvSpPr>
            <p:nvPr/>
          </p:nvSpPr>
          <p:spPr bwMode="auto">
            <a:xfrm>
              <a:off x="816" y="2841"/>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1" name="Line 44">
              <a:extLst>
                <a:ext uri="{FF2B5EF4-FFF2-40B4-BE49-F238E27FC236}">
                  <a16:creationId xmlns:a16="http://schemas.microsoft.com/office/drawing/2014/main" id="{9E48C345-690C-48A4-A3FB-0FC974C0FB10}"/>
                </a:ext>
              </a:extLst>
            </p:cNvPr>
            <p:cNvSpPr>
              <a:spLocks noChangeShapeType="1"/>
            </p:cNvSpPr>
            <p:nvPr/>
          </p:nvSpPr>
          <p:spPr bwMode="auto">
            <a:xfrm>
              <a:off x="1776" y="1920"/>
              <a:ext cx="0" cy="1899"/>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2" name="Line 45">
              <a:extLst>
                <a:ext uri="{FF2B5EF4-FFF2-40B4-BE49-F238E27FC236}">
                  <a16:creationId xmlns:a16="http://schemas.microsoft.com/office/drawing/2014/main" id="{1DC2900B-604A-401D-9735-EB592C45D1B9}"/>
                </a:ext>
              </a:extLst>
            </p:cNvPr>
            <p:cNvSpPr>
              <a:spLocks noChangeShapeType="1"/>
            </p:cNvSpPr>
            <p:nvPr/>
          </p:nvSpPr>
          <p:spPr bwMode="auto">
            <a:xfrm>
              <a:off x="816" y="1920"/>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3" name="Line 46">
              <a:extLst>
                <a:ext uri="{FF2B5EF4-FFF2-40B4-BE49-F238E27FC236}">
                  <a16:creationId xmlns:a16="http://schemas.microsoft.com/office/drawing/2014/main" id="{3EB2FFA8-5ABB-462B-B168-07BBA9314756}"/>
                </a:ext>
              </a:extLst>
            </p:cNvPr>
            <p:cNvSpPr>
              <a:spLocks noChangeShapeType="1"/>
            </p:cNvSpPr>
            <p:nvPr/>
          </p:nvSpPr>
          <p:spPr bwMode="auto">
            <a:xfrm>
              <a:off x="81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4" name="Line 47">
              <a:extLst>
                <a:ext uri="{FF2B5EF4-FFF2-40B4-BE49-F238E27FC236}">
                  <a16:creationId xmlns:a16="http://schemas.microsoft.com/office/drawing/2014/main" id="{D606F5A5-1DF8-48A5-BC52-7E9E8815CD6D}"/>
                </a:ext>
              </a:extLst>
            </p:cNvPr>
            <p:cNvSpPr>
              <a:spLocks noChangeShapeType="1"/>
            </p:cNvSpPr>
            <p:nvPr/>
          </p:nvSpPr>
          <p:spPr bwMode="auto">
            <a:xfrm>
              <a:off x="297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5" name="Line 48">
              <a:extLst>
                <a:ext uri="{FF2B5EF4-FFF2-40B4-BE49-F238E27FC236}">
                  <a16:creationId xmlns:a16="http://schemas.microsoft.com/office/drawing/2014/main" id="{55B48E88-A06F-4BA9-9A81-AF76A69C7538}"/>
                </a:ext>
              </a:extLst>
            </p:cNvPr>
            <p:cNvSpPr>
              <a:spLocks noChangeShapeType="1"/>
            </p:cNvSpPr>
            <p:nvPr/>
          </p:nvSpPr>
          <p:spPr bwMode="auto">
            <a:xfrm>
              <a:off x="816" y="3819"/>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6" name="Line 49">
              <a:extLst>
                <a:ext uri="{FF2B5EF4-FFF2-40B4-BE49-F238E27FC236}">
                  <a16:creationId xmlns:a16="http://schemas.microsoft.com/office/drawing/2014/main" id="{F4B4B453-31D4-4BC7-8DBA-C61FA50F97AE}"/>
                </a:ext>
              </a:extLst>
            </p:cNvPr>
            <p:cNvSpPr>
              <a:spLocks noChangeShapeType="1"/>
            </p:cNvSpPr>
            <p:nvPr/>
          </p:nvSpPr>
          <p:spPr bwMode="auto">
            <a:xfrm>
              <a:off x="816" y="3493"/>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50">
              <a:extLst>
                <a:ext uri="{FF2B5EF4-FFF2-40B4-BE49-F238E27FC236}">
                  <a16:creationId xmlns:a16="http://schemas.microsoft.com/office/drawing/2014/main" id="{9E26DF96-660D-4CCA-A6DA-10B3D93403B7}"/>
                </a:ext>
              </a:extLst>
            </p:cNvPr>
            <p:cNvSpPr>
              <a:spLocks noChangeShapeType="1"/>
            </p:cNvSpPr>
            <p:nvPr/>
          </p:nvSpPr>
          <p:spPr bwMode="auto">
            <a:xfrm>
              <a:off x="816" y="3167"/>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8" name="Object 19">
            <a:extLst>
              <a:ext uri="{FF2B5EF4-FFF2-40B4-BE49-F238E27FC236}">
                <a16:creationId xmlns:a16="http://schemas.microsoft.com/office/drawing/2014/main" id="{89032E92-0589-4AF2-AB06-F03D38C597B3}"/>
              </a:ext>
            </a:extLst>
          </p:cNvPr>
          <p:cNvGraphicFramePr>
            <a:graphicFrameLocks noChangeAspect="1"/>
          </p:cNvGraphicFramePr>
          <p:nvPr>
            <p:extLst>
              <p:ext uri="{D42A27DB-BD31-4B8C-83A1-F6EECF244321}">
                <p14:modId xmlns:p14="http://schemas.microsoft.com/office/powerpoint/2010/main" val="3528301093"/>
              </p:ext>
            </p:extLst>
          </p:nvPr>
        </p:nvGraphicFramePr>
        <p:xfrm>
          <a:off x="1134043" y="4694806"/>
          <a:ext cx="2590800" cy="1922463"/>
        </p:xfrm>
        <a:graphic>
          <a:graphicData uri="http://schemas.openxmlformats.org/presentationml/2006/ole">
            <mc:AlternateContent xmlns:mc="http://schemas.openxmlformats.org/markup-compatibility/2006">
              <mc:Choice xmlns:v="urn:schemas-microsoft-com:vml" Requires="v">
                <p:oleObj spid="_x0000_s5126" name="Equation" r:id="rId3" imgW="1231560" imgH="914400" progId="Equation.3">
                  <p:embed/>
                </p:oleObj>
              </mc:Choice>
              <mc:Fallback>
                <p:oleObj name="Equation" r:id="rId3" imgW="1231560" imgH="914400" progId="Equation.3">
                  <p:embed/>
                  <p:pic>
                    <p:nvPicPr>
                      <p:cNvPr id="283667" name="Object 19">
                        <a:extLst>
                          <a:ext uri="{FF2B5EF4-FFF2-40B4-BE49-F238E27FC236}">
                            <a16:creationId xmlns:a16="http://schemas.microsoft.com/office/drawing/2014/main" id="{C9312201-1A82-4A80-8D88-6F5F842442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043" y="4694806"/>
                        <a:ext cx="2590800" cy="192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Arrow: Right 43">
            <a:extLst>
              <a:ext uri="{FF2B5EF4-FFF2-40B4-BE49-F238E27FC236}">
                <a16:creationId xmlns:a16="http://schemas.microsoft.com/office/drawing/2014/main" id="{D6303FDD-18E9-457F-8C02-084DC271A25B}"/>
              </a:ext>
            </a:extLst>
          </p:cNvPr>
          <p:cNvSpPr/>
          <p:nvPr/>
        </p:nvSpPr>
        <p:spPr>
          <a:xfrm>
            <a:off x="4008252" y="2872724"/>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C168F8F2-8A20-452B-9A60-F05EBC3831BE}"/>
              </a:ext>
            </a:extLst>
          </p:cNvPr>
          <p:cNvSpPr/>
          <p:nvPr/>
        </p:nvSpPr>
        <p:spPr>
          <a:xfrm rot="9185692">
            <a:off x="4498506" y="5135746"/>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3C2A0B7C-33BF-4DE7-92E5-9E2CC2C569A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2084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F09F-E449-4806-9F81-4A348B5ECD10}"/>
              </a:ext>
            </a:extLst>
          </p:cNvPr>
          <p:cNvSpPr>
            <a:spLocks noGrp="1"/>
          </p:cNvSpPr>
          <p:nvPr>
            <p:ph type="title"/>
          </p:nvPr>
        </p:nvSpPr>
        <p:spPr/>
        <p:txBody>
          <a:bodyPr/>
          <a:lstStyle/>
          <a:p>
            <a:r>
              <a:rPr lang="en-US" dirty="0"/>
              <a:t>Similarity Matrix (W) </a:t>
            </a:r>
          </a:p>
        </p:txBody>
      </p:sp>
      <p:pic>
        <p:nvPicPr>
          <p:cNvPr id="5" name="Content Placeholder 4">
            <a:extLst>
              <a:ext uri="{FF2B5EF4-FFF2-40B4-BE49-F238E27FC236}">
                <a16:creationId xmlns:a16="http://schemas.microsoft.com/office/drawing/2014/main" id="{A35500EE-FBAE-43D1-8D7A-02C7ADCD8072}"/>
              </a:ext>
            </a:extLst>
          </p:cNvPr>
          <p:cNvPicPr>
            <a:picLocks noGrp="1" noChangeAspect="1"/>
          </p:cNvPicPr>
          <p:nvPr>
            <p:ph idx="1"/>
          </p:nvPr>
        </p:nvPicPr>
        <p:blipFill>
          <a:blip r:embed="rId2"/>
          <a:stretch>
            <a:fillRect/>
          </a:stretch>
        </p:blipFill>
        <p:spPr>
          <a:xfrm>
            <a:off x="1567888" y="2495758"/>
            <a:ext cx="7705725" cy="2476500"/>
          </a:xfrm>
        </p:spPr>
      </p:pic>
      <p:sp>
        <p:nvSpPr>
          <p:cNvPr id="3" name="Footer Placeholder 2">
            <a:extLst>
              <a:ext uri="{FF2B5EF4-FFF2-40B4-BE49-F238E27FC236}">
                <a16:creationId xmlns:a16="http://schemas.microsoft.com/office/drawing/2014/main" id="{DCEDACE6-BE91-495F-9A09-1D9D3473565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8389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FFB8-CEEA-4C1E-8516-35C534203D55}"/>
              </a:ext>
            </a:extLst>
          </p:cNvPr>
          <p:cNvSpPr>
            <a:spLocks noGrp="1"/>
          </p:cNvSpPr>
          <p:nvPr>
            <p:ph type="title"/>
          </p:nvPr>
        </p:nvSpPr>
        <p:spPr/>
        <p:txBody>
          <a:bodyPr/>
          <a:lstStyle/>
          <a:p>
            <a:r>
              <a:rPr lang="en-US" dirty="0"/>
              <a:t>Degree Matrix(D)</a:t>
            </a:r>
          </a:p>
        </p:txBody>
      </p:sp>
      <p:grpSp>
        <p:nvGrpSpPr>
          <p:cNvPr id="4" name="Group 3">
            <a:extLst>
              <a:ext uri="{FF2B5EF4-FFF2-40B4-BE49-F238E27FC236}">
                <a16:creationId xmlns:a16="http://schemas.microsoft.com/office/drawing/2014/main" id="{0F5FA871-4419-4367-8254-1AF3F310E0D7}"/>
              </a:ext>
            </a:extLst>
          </p:cNvPr>
          <p:cNvGrpSpPr>
            <a:grpSpLocks/>
          </p:cNvGrpSpPr>
          <p:nvPr/>
        </p:nvGrpSpPr>
        <p:grpSpPr bwMode="auto">
          <a:xfrm>
            <a:off x="854598" y="1767230"/>
            <a:ext cx="2362200" cy="2043113"/>
            <a:chOff x="768" y="480"/>
            <a:chExt cx="1488" cy="1287"/>
          </a:xfrm>
        </p:grpSpPr>
        <p:sp>
          <p:nvSpPr>
            <p:cNvPr id="5" name="Text Box 4">
              <a:extLst>
                <a:ext uri="{FF2B5EF4-FFF2-40B4-BE49-F238E27FC236}">
                  <a16:creationId xmlns:a16="http://schemas.microsoft.com/office/drawing/2014/main" id="{E6F8BC7A-1B33-49C5-888A-74E62A32D2C7}"/>
                </a:ext>
              </a:extLst>
            </p:cNvPr>
            <p:cNvSpPr txBox="1">
              <a:spLocks noChangeArrowheads="1"/>
            </p:cNvSpPr>
            <p:nvPr/>
          </p:nvSpPr>
          <p:spPr bwMode="auto">
            <a:xfrm>
              <a:off x="1056" y="48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 name="AutoShape 5">
              <a:extLst>
                <a:ext uri="{FF2B5EF4-FFF2-40B4-BE49-F238E27FC236}">
                  <a16:creationId xmlns:a16="http://schemas.microsoft.com/office/drawing/2014/main" id="{1CE4C6CF-3EDF-4024-96ED-430C93037AD7}"/>
                </a:ext>
              </a:extLst>
            </p:cNvPr>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EF6E3D53-F392-4F17-98D0-B5EDF5B95941}"/>
                </a:ext>
              </a:extLst>
            </p:cNvPr>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a:extLst>
                <a:ext uri="{FF2B5EF4-FFF2-40B4-BE49-F238E27FC236}">
                  <a16:creationId xmlns:a16="http://schemas.microsoft.com/office/drawing/2014/main" id="{5FDA85A7-0DB7-49A2-915B-113A03E72CF9}"/>
                </a:ext>
              </a:extLst>
            </p:cNvPr>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a:extLst>
                <a:ext uri="{FF2B5EF4-FFF2-40B4-BE49-F238E27FC236}">
                  <a16:creationId xmlns:a16="http://schemas.microsoft.com/office/drawing/2014/main" id="{5DDBF5AE-6881-4E02-A2AD-EE577C873D93}"/>
                </a:ext>
              </a:extLst>
            </p:cNvPr>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9">
              <a:extLst>
                <a:ext uri="{FF2B5EF4-FFF2-40B4-BE49-F238E27FC236}">
                  <a16:creationId xmlns:a16="http://schemas.microsoft.com/office/drawing/2014/main" id="{23C34B6D-6D1A-409B-8C62-8C6747A5B6D9}"/>
                </a:ext>
              </a:extLst>
            </p:cNvPr>
            <p:cNvCxnSpPr>
              <a:cxnSpLocks noChangeShapeType="1"/>
              <a:stCxn id="8" idx="1"/>
              <a:endCxn id="9" idx="5"/>
            </p:cNvCxnSpPr>
            <p:nvPr/>
          </p:nvCxnSpPr>
          <p:spPr bwMode="auto">
            <a:xfrm flipH="1" flipV="1">
              <a:off x="1378" y="754"/>
              <a:ext cx="364" cy="22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8CF126A-26B7-4CF8-A727-431913D7E9C2}"/>
                </a:ext>
              </a:extLst>
            </p:cNvPr>
            <p:cNvCxnSpPr>
              <a:cxnSpLocks noChangeShapeType="1"/>
              <a:stCxn id="7" idx="7"/>
              <a:endCxn id="9" idx="3"/>
            </p:cNvCxnSpPr>
            <p:nvPr/>
          </p:nvCxnSpPr>
          <p:spPr bwMode="auto">
            <a:xfrm flipV="1">
              <a:off x="1090" y="754"/>
              <a:ext cx="220" cy="41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153D27FB-B29B-4196-B0C3-3BCCF25ECFC4}"/>
                </a:ext>
              </a:extLst>
            </p:cNvPr>
            <p:cNvCxnSpPr>
              <a:cxnSpLocks noChangeShapeType="1"/>
              <a:stCxn id="9" idx="4"/>
              <a:endCxn id="6" idx="1"/>
            </p:cNvCxnSpPr>
            <p:nvPr/>
          </p:nvCxnSpPr>
          <p:spPr bwMode="auto">
            <a:xfrm>
              <a:off x="1344" y="768"/>
              <a:ext cx="398" cy="78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E54CE0F2-5035-4FF3-AA84-E421BAE80A7A}"/>
                </a:ext>
              </a:extLst>
            </p:cNvPr>
            <p:cNvCxnSpPr>
              <a:cxnSpLocks noChangeShapeType="1"/>
              <a:stCxn id="7" idx="6"/>
              <a:endCxn id="8" idx="2"/>
            </p:cNvCxnSpPr>
            <p:nvPr/>
          </p:nvCxnSpPr>
          <p:spPr bwMode="auto">
            <a:xfrm flipV="1">
              <a:off x="1104" y="1008"/>
              <a:ext cx="624" cy="19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F65D02BB-2816-47BF-88BB-25A9D0B33A35}"/>
                </a:ext>
              </a:extLst>
            </p:cNvPr>
            <p:cNvCxnSpPr>
              <a:cxnSpLocks noChangeShapeType="1"/>
              <a:stCxn id="7" idx="5"/>
              <a:endCxn id="6" idx="1"/>
            </p:cNvCxnSpPr>
            <p:nvPr/>
          </p:nvCxnSpPr>
          <p:spPr bwMode="auto">
            <a:xfrm>
              <a:off x="1090" y="1234"/>
              <a:ext cx="652" cy="316"/>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31F19788-FC6E-41ED-807F-83CCDEACC222}"/>
                </a:ext>
              </a:extLst>
            </p:cNvPr>
            <p:cNvSpPr txBox="1">
              <a:spLocks noChangeArrowheads="1"/>
            </p:cNvSpPr>
            <p:nvPr/>
          </p:nvSpPr>
          <p:spPr bwMode="auto">
            <a:xfrm>
              <a:off x="1872" y="81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6" name="Text Box 15">
              <a:extLst>
                <a:ext uri="{FF2B5EF4-FFF2-40B4-BE49-F238E27FC236}">
                  <a16:creationId xmlns:a16="http://schemas.microsoft.com/office/drawing/2014/main" id="{ADD30B1E-20B0-4EF2-A7AE-FFCB22106962}"/>
                </a:ext>
              </a:extLst>
            </p:cNvPr>
            <p:cNvSpPr txBox="1">
              <a:spLocks noChangeArrowheads="1"/>
            </p:cNvSpPr>
            <p:nvPr/>
          </p:nvSpPr>
          <p:spPr bwMode="auto">
            <a:xfrm>
              <a:off x="1872" y="14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7" name="Text Box 16">
              <a:extLst>
                <a:ext uri="{FF2B5EF4-FFF2-40B4-BE49-F238E27FC236}">
                  <a16:creationId xmlns:a16="http://schemas.microsoft.com/office/drawing/2014/main" id="{06BBF326-A6F6-4B3E-8FF5-EC86C77C6CC6}"/>
                </a:ext>
              </a:extLst>
            </p:cNvPr>
            <p:cNvSpPr txBox="1">
              <a:spLocks noChangeArrowheads="1"/>
            </p:cNvSpPr>
            <p:nvPr/>
          </p:nvSpPr>
          <p:spPr bwMode="auto">
            <a:xfrm>
              <a:off x="768" y="105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grpSp>
      <p:grpSp>
        <p:nvGrpSpPr>
          <p:cNvPr id="18" name="Group 31">
            <a:extLst>
              <a:ext uri="{FF2B5EF4-FFF2-40B4-BE49-F238E27FC236}">
                <a16:creationId xmlns:a16="http://schemas.microsoft.com/office/drawing/2014/main" id="{569F17C3-18F7-4D4B-9481-87FF55F6A554}"/>
              </a:ext>
            </a:extLst>
          </p:cNvPr>
          <p:cNvGrpSpPr>
            <a:grpSpLocks/>
          </p:cNvGrpSpPr>
          <p:nvPr/>
        </p:nvGrpSpPr>
        <p:grpSpPr bwMode="auto">
          <a:xfrm>
            <a:off x="5590566" y="1925102"/>
            <a:ext cx="5035245" cy="2551281"/>
            <a:chOff x="816" y="1920"/>
            <a:chExt cx="2160" cy="1899"/>
          </a:xfrm>
        </p:grpSpPr>
        <p:sp>
          <p:nvSpPr>
            <p:cNvPr id="19" name="Rectangle 32">
              <a:extLst>
                <a:ext uri="{FF2B5EF4-FFF2-40B4-BE49-F238E27FC236}">
                  <a16:creationId xmlns:a16="http://schemas.microsoft.com/office/drawing/2014/main" id="{9A05D3F5-B6D4-40C0-804B-EA3B000909AA}"/>
                </a:ext>
              </a:extLst>
            </p:cNvPr>
            <p:cNvSpPr>
              <a:spLocks noChangeArrowheads="1"/>
            </p:cNvSpPr>
            <p:nvPr/>
          </p:nvSpPr>
          <p:spPr bwMode="auto">
            <a:xfrm>
              <a:off x="1776" y="2841"/>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0" name="Rectangle 33">
              <a:extLst>
                <a:ext uri="{FF2B5EF4-FFF2-40B4-BE49-F238E27FC236}">
                  <a16:creationId xmlns:a16="http://schemas.microsoft.com/office/drawing/2014/main" id="{CFA9ABCD-5D78-413A-B9CA-5AD5626E0B09}"/>
                </a:ext>
              </a:extLst>
            </p:cNvPr>
            <p:cNvSpPr>
              <a:spLocks noChangeArrowheads="1"/>
            </p:cNvSpPr>
            <p:nvPr/>
          </p:nvSpPr>
          <p:spPr bwMode="auto">
            <a:xfrm>
              <a:off x="816" y="2841"/>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a:t>
              </a:r>
              <a:endParaRPr lang="en-CA" altLang="en-US" sz="2800"/>
            </a:p>
          </p:txBody>
        </p:sp>
        <p:sp>
          <p:nvSpPr>
            <p:cNvPr id="21" name="Rectangle 34">
              <a:extLst>
                <a:ext uri="{FF2B5EF4-FFF2-40B4-BE49-F238E27FC236}">
                  <a16:creationId xmlns:a16="http://schemas.microsoft.com/office/drawing/2014/main" id="{A6328F3F-4218-4EFA-8622-A92D14844247}"/>
                </a:ext>
              </a:extLst>
            </p:cNvPr>
            <p:cNvSpPr>
              <a:spLocks noChangeArrowheads="1"/>
            </p:cNvSpPr>
            <p:nvPr/>
          </p:nvSpPr>
          <p:spPr bwMode="auto">
            <a:xfrm>
              <a:off x="1776" y="3167"/>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2" name="Rectangle 35">
              <a:extLst>
                <a:ext uri="{FF2B5EF4-FFF2-40B4-BE49-F238E27FC236}">
                  <a16:creationId xmlns:a16="http://schemas.microsoft.com/office/drawing/2014/main" id="{B69A7F70-55E3-4418-B9D7-3BB789F04D87}"/>
                </a:ext>
              </a:extLst>
            </p:cNvPr>
            <p:cNvSpPr>
              <a:spLocks noChangeArrowheads="1"/>
            </p:cNvSpPr>
            <p:nvPr/>
          </p:nvSpPr>
          <p:spPr bwMode="auto">
            <a:xfrm>
              <a:off x="816" y="3167"/>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c</a:t>
              </a:r>
              <a:endParaRPr lang="en-CA" altLang="en-US" sz="2800"/>
            </a:p>
          </p:txBody>
        </p:sp>
        <p:sp>
          <p:nvSpPr>
            <p:cNvPr id="23" name="Rectangle 36">
              <a:extLst>
                <a:ext uri="{FF2B5EF4-FFF2-40B4-BE49-F238E27FC236}">
                  <a16:creationId xmlns:a16="http://schemas.microsoft.com/office/drawing/2014/main" id="{0A488A8B-AF6B-4621-9F29-CD8E70CB56AF}"/>
                </a:ext>
              </a:extLst>
            </p:cNvPr>
            <p:cNvSpPr>
              <a:spLocks noChangeArrowheads="1"/>
            </p:cNvSpPr>
            <p:nvPr/>
          </p:nvSpPr>
          <p:spPr bwMode="auto">
            <a:xfrm>
              <a:off x="1776" y="3493"/>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b, c</a:t>
              </a:r>
              <a:endParaRPr lang="en-CA" altLang="en-US" sz="2800"/>
            </a:p>
          </p:txBody>
        </p:sp>
        <p:sp>
          <p:nvSpPr>
            <p:cNvPr id="24" name="Rectangle 37">
              <a:extLst>
                <a:ext uri="{FF2B5EF4-FFF2-40B4-BE49-F238E27FC236}">
                  <a16:creationId xmlns:a16="http://schemas.microsoft.com/office/drawing/2014/main" id="{B588E832-4F6F-4915-91B5-A9C06044AF82}"/>
                </a:ext>
              </a:extLst>
            </p:cNvPr>
            <p:cNvSpPr>
              <a:spLocks noChangeArrowheads="1"/>
            </p:cNvSpPr>
            <p:nvPr/>
          </p:nvSpPr>
          <p:spPr bwMode="auto">
            <a:xfrm>
              <a:off x="816" y="3493"/>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d</a:t>
              </a:r>
              <a:endParaRPr lang="en-CA" altLang="en-US" sz="2800"/>
            </a:p>
          </p:txBody>
        </p:sp>
        <p:sp>
          <p:nvSpPr>
            <p:cNvPr id="25" name="Rectangle 38">
              <a:extLst>
                <a:ext uri="{FF2B5EF4-FFF2-40B4-BE49-F238E27FC236}">
                  <a16:creationId xmlns:a16="http://schemas.microsoft.com/office/drawing/2014/main" id="{A266528C-AA45-493A-A151-00391DCA2BC6}"/>
                </a:ext>
              </a:extLst>
            </p:cNvPr>
            <p:cNvSpPr>
              <a:spLocks noChangeArrowheads="1"/>
            </p:cNvSpPr>
            <p:nvPr/>
          </p:nvSpPr>
          <p:spPr bwMode="auto">
            <a:xfrm>
              <a:off x="1776" y="2515"/>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 c, d</a:t>
              </a:r>
              <a:endParaRPr lang="en-CA" altLang="en-US" sz="2800"/>
            </a:p>
          </p:txBody>
        </p:sp>
        <p:sp>
          <p:nvSpPr>
            <p:cNvPr id="26" name="Rectangle 39">
              <a:extLst>
                <a:ext uri="{FF2B5EF4-FFF2-40B4-BE49-F238E27FC236}">
                  <a16:creationId xmlns:a16="http://schemas.microsoft.com/office/drawing/2014/main" id="{4983A8D7-0572-4AFE-BB71-FD9A7A560AC2}"/>
                </a:ext>
              </a:extLst>
            </p:cNvPr>
            <p:cNvSpPr>
              <a:spLocks noChangeArrowheads="1"/>
            </p:cNvSpPr>
            <p:nvPr/>
          </p:nvSpPr>
          <p:spPr bwMode="auto">
            <a:xfrm>
              <a:off x="816" y="2515"/>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a:t>
              </a:r>
              <a:endParaRPr lang="en-CA" altLang="en-US" sz="2800"/>
            </a:p>
          </p:txBody>
        </p:sp>
        <p:sp>
          <p:nvSpPr>
            <p:cNvPr id="27" name="Rectangle 40">
              <a:extLst>
                <a:ext uri="{FF2B5EF4-FFF2-40B4-BE49-F238E27FC236}">
                  <a16:creationId xmlns:a16="http://schemas.microsoft.com/office/drawing/2014/main" id="{89FBE0F2-8D94-411F-804F-56363F4F1F0E}"/>
                </a:ext>
              </a:extLst>
            </p:cNvPr>
            <p:cNvSpPr>
              <a:spLocks noChangeArrowheads="1"/>
            </p:cNvSpPr>
            <p:nvPr/>
          </p:nvSpPr>
          <p:spPr bwMode="auto">
            <a:xfrm>
              <a:off x="1776" y="1920"/>
              <a:ext cx="120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Adjacent Vertices</a:t>
              </a:r>
              <a:endParaRPr lang="en-CA" altLang="en-US" sz="2800"/>
            </a:p>
          </p:txBody>
        </p:sp>
        <p:sp>
          <p:nvSpPr>
            <p:cNvPr id="28" name="Rectangle 41">
              <a:extLst>
                <a:ext uri="{FF2B5EF4-FFF2-40B4-BE49-F238E27FC236}">
                  <a16:creationId xmlns:a16="http://schemas.microsoft.com/office/drawing/2014/main" id="{B2DA8FEC-B3BA-45EB-B24C-223B15772E09}"/>
                </a:ext>
              </a:extLst>
            </p:cNvPr>
            <p:cNvSpPr>
              <a:spLocks noChangeArrowheads="1"/>
            </p:cNvSpPr>
            <p:nvPr/>
          </p:nvSpPr>
          <p:spPr bwMode="auto">
            <a:xfrm>
              <a:off x="816" y="1920"/>
              <a:ext cx="96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Vertex</a:t>
              </a:r>
              <a:endParaRPr lang="en-CA" altLang="en-US" sz="2800"/>
            </a:p>
          </p:txBody>
        </p:sp>
        <p:sp>
          <p:nvSpPr>
            <p:cNvPr id="29" name="Line 42">
              <a:extLst>
                <a:ext uri="{FF2B5EF4-FFF2-40B4-BE49-F238E27FC236}">
                  <a16:creationId xmlns:a16="http://schemas.microsoft.com/office/drawing/2014/main" id="{9D7C6970-D222-4692-A7EF-29BD159FD7B2}"/>
                </a:ext>
              </a:extLst>
            </p:cNvPr>
            <p:cNvSpPr>
              <a:spLocks noChangeShapeType="1"/>
            </p:cNvSpPr>
            <p:nvPr/>
          </p:nvSpPr>
          <p:spPr bwMode="auto">
            <a:xfrm>
              <a:off x="816" y="2515"/>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0" name="Line 43">
              <a:extLst>
                <a:ext uri="{FF2B5EF4-FFF2-40B4-BE49-F238E27FC236}">
                  <a16:creationId xmlns:a16="http://schemas.microsoft.com/office/drawing/2014/main" id="{359CFC33-B7BC-465C-A469-B31F64680361}"/>
                </a:ext>
              </a:extLst>
            </p:cNvPr>
            <p:cNvSpPr>
              <a:spLocks noChangeShapeType="1"/>
            </p:cNvSpPr>
            <p:nvPr/>
          </p:nvSpPr>
          <p:spPr bwMode="auto">
            <a:xfrm>
              <a:off x="816" y="2841"/>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1" name="Line 44">
              <a:extLst>
                <a:ext uri="{FF2B5EF4-FFF2-40B4-BE49-F238E27FC236}">
                  <a16:creationId xmlns:a16="http://schemas.microsoft.com/office/drawing/2014/main" id="{32980F20-3B48-4C64-A0A6-A9FFF4558F0A}"/>
                </a:ext>
              </a:extLst>
            </p:cNvPr>
            <p:cNvSpPr>
              <a:spLocks noChangeShapeType="1"/>
            </p:cNvSpPr>
            <p:nvPr/>
          </p:nvSpPr>
          <p:spPr bwMode="auto">
            <a:xfrm>
              <a:off x="1776" y="1920"/>
              <a:ext cx="0" cy="1899"/>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2" name="Line 45">
              <a:extLst>
                <a:ext uri="{FF2B5EF4-FFF2-40B4-BE49-F238E27FC236}">
                  <a16:creationId xmlns:a16="http://schemas.microsoft.com/office/drawing/2014/main" id="{D6FE9A18-D6ED-4B81-BC30-A6283FF5FFBA}"/>
                </a:ext>
              </a:extLst>
            </p:cNvPr>
            <p:cNvSpPr>
              <a:spLocks noChangeShapeType="1"/>
            </p:cNvSpPr>
            <p:nvPr/>
          </p:nvSpPr>
          <p:spPr bwMode="auto">
            <a:xfrm>
              <a:off x="816" y="1920"/>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3" name="Line 46">
              <a:extLst>
                <a:ext uri="{FF2B5EF4-FFF2-40B4-BE49-F238E27FC236}">
                  <a16:creationId xmlns:a16="http://schemas.microsoft.com/office/drawing/2014/main" id="{6FA9DE5C-B038-438F-9E3B-D84B9DC3B522}"/>
                </a:ext>
              </a:extLst>
            </p:cNvPr>
            <p:cNvSpPr>
              <a:spLocks noChangeShapeType="1"/>
            </p:cNvSpPr>
            <p:nvPr/>
          </p:nvSpPr>
          <p:spPr bwMode="auto">
            <a:xfrm>
              <a:off x="81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4" name="Line 47">
              <a:extLst>
                <a:ext uri="{FF2B5EF4-FFF2-40B4-BE49-F238E27FC236}">
                  <a16:creationId xmlns:a16="http://schemas.microsoft.com/office/drawing/2014/main" id="{D463ACD9-747E-4526-B2D0-B8293078A4CF}"/>
                </a:ext>
              </a:extLst>
            </p:cNvPr>
            <p:cNvSpPr>
              <a:spLocks noChangeShapeType="1"/>
            </p:cNvSpPr>
            <p:nvPr/>
          </p:nvSpPr>
          <p:spPr bwMode="auto">
            <a:xfrm>
              <a:off x="297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5" name="Line 48">
              <a:extLst>
                <a:ext uri="{FF2B5EF4-FFF2-40B4-BE49-F238E27FC236}">
                  <a16:creationId xmlns:a16="http://schemas.microsoft.com/office/drawing/2014/main" id="{D1D21FE3-50D9-4A87-8877-AE3F66D6175F}"/>
                </a:ext>
              </a:extLst>
            </p:cNvPr>
            <p:cNvSpPr>
              <a:spLocks noChangeShapeType="1"/>
            </p:cNvSpPr>
            <p:nvPr/>
          </p:nvSpPr>
          <p:spPr bwMode="auto">
            <a:xfrm>
              <a:off x="816" y="3819"/>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6" name="Line 49">
              <a:extLst>
                <a:ext uri="{FF2B5EF4-FFF2-40B4-BE49-F238E27FC236}">
                  <a16:creationId xmlns:a16="http://schemas.microsoft.com/office/drawing/2014/main" id="{7F33EF5C-0FDE-407E-866F-37D4F3A21FB3}"/>
                </a:ext>
              </a:extLst>
            </p:cNvPr>
            <p:cNvSpPr>
              <a:spLocks noChangeShapeType="1"/>
            </p:cNvSpPr>
            <p:nvPr/>
          </p:nvSpPr>
          <p:spPr bwMode="auto">
            <a:xfrm>
              <a:off x="816" y="3493"/>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50">
              <a:extLst>
                <a:ext uri="{FF2B5EF4-FFF2-40B4-BE49-F238E27FC236}">
                  <a16:creationId xmlns:a16="http://schemas.microsoft.com/office/drawing/2014/main" id="{6C2958D3-B1B4-4F93-A041-789C5EDB34A8}"/>
                </a:ext>
              </a:extLst>
            </p:cNvPr>
            <p:cNvSpPr>
              <a:spLocks noChangeShapeType="1"/>
            </p:cNvSpPr>
            <p:nvPr/>
          </p:nvSpPr>
          <p:spPr bwMode="auto">
            <a:xfrm>
              <a:off x="816" y="3167"/>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9" name="Table 39">
            <a:extLst>
              <a:ext uri="{FF2B5EF4-FFF2-40B4-BE49-F238E27FC236}">
                <a16:creationId xmlns:a16="http://schemas.microsoft.com/office/drawing/2014/main" id="{8609991F-BD7D-46A1-82A5-8CD45FCCEFAE}"/>
              </a:ext>
            </a:extLst>
          </p:cNvPr>
          <p:cNvGraphicFramePr>
            <a:graphicFrameLocks noGrp="1"/>
          </p:cNvGraphicFramePr>
          <p:nvPr>
            <p:extLst>
              <p:ext uri="{D42A27DB-BD31-4B8C-83A1-F6EECF244321}">
                <p14:modId xmlns:p14="http://schemas.microsoft.com/office/powerpoint/2010/main" val="287412335"/>
              </p:ext>
            </p:extLst>
          </p:nvPr>
        </p:nvGraphicFramePr>
        <p:xfrm>
          <a:off x="1283648" y="5029835"/>
          <a:ext cx="2427460" cy="1463040"/>
        </p:xfrm>
        <a:graphic>
          <a:graphicData uri="http://schemas.openxmlformats.org/drawingml/2006/table">
            <a:tbl>
              <a:tblPr>
                <a:tableStyleId>{5940675A-B579-460E-94D1-54222C63F5DA}</a:tableStyleId>
              </a:tblPr>
              <a:tblGrid>
                <a:gridCol w="606865">
                  <a:extLst>
                    <a:ext uri="{9D8B030D-6E8A-4147-A177-3AD203B41FA5}">
                      <a16:colId xmlns:a16="http://schemas.microsoft.com/office/drawing/2014/main" val="73254296"/>
                    </a:ext>
                  </a:extLst>
                </a:gridCol>
                <a:gridCol w="606865">
                  <a:extLst>
                    <a:ext uri="{9D8B030D-6E8A-4147-A177-3AD203B41FA5}">
                      <a16:colId xmlns:a16="http://schemas.microsoft.com/office/drawing/2014/main" val="1505036054"/>
                    </a:ext>
                  </a:extLst>
                </a:gridCol>
                <a:gridCol w="606865">
                  <a:extLst>
                    <a:ext uri="{9D8B030D-6E8A-4147-A177-3AD203B41FA5}">
                      <a16:colId xmlns:a16="http://schemas.microsoft.com/office/drawing/2014/main" val="2437027691"/>
                    </a:ext>
                  </a:extLst>
                </a:gridCol>
                <a:gridCol w="606865">
                  <a:extLst>
                    <a:ext uri="{9D8B030D-6E8A-4147-A177-3AD203B41FA5}">
                      <a16:colId xmlns:a16="http://schemas.microsoft.com/office/drawing/2014/main" val="410821453"/>
                    </a:ext>
                  </a:extLst>
                </a:gridCol>
              </a:tblGrid>
              <a:tr h="358596">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155281940"/>
                  </a:ext>
                </a:extLst>
              </a:tr>
              <a:tr h="358596">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68633435"/>
                  </a:ext>
                </a:extLst>
              </a:tr>
              <a:tr h="358596">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908437061"/>
                  </a:ext>
                </a:extLst>
              </a:tr>
              <a:tr h="358596">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1779824057"/>
                  </a:ext>
                </a:extLst>
              </a:tr>
            </a:tbl>
          </a:graphicData>
        </a:graphic>
      </p:graphicFrame>
      <p:sp>
        <p:nvSpPr>
          <p:cNvPr id="40" name="Arrow: Right 39">
            <a:extLst>
              <a:ext uri="{FF2B5EF4-FFF2-40B4-BE49-F238E27FC236}">
                <a16:creationId xmlns:a16="http://schemas.microsoft.com/office/drawing/2014/main" id="{88E7E523-C339-4D2D-9BA4-21C1547DA766}"/>
              </a:ext>
            </a:extLst>
          </p:cNvPr>
          <p:cNvSpPr/>
          <p:nvPr/>
        </p:nvSpPr>
        <p:spPr>
          <a:xfrm>
            <a:off x="3505652" y="2941186"/>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A8EADA9B-7389-4405-8AF9-728470F3BA7E}"/>
              </a:ext>
            </a:extLst>
          </p:cNvPr>
          <p:cNvSpPr/>
          <p:nvPr/>
        </p:nvSpPr>
        <p:spPr>
          <a:xfrm rot="9629100">
            <a:off x="4250823" y="4669027"/>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681ADC8B-7C19-4FA8-96F5-17C2FE2D448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561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5065</TotalTime>
  <Words>977</Words>
  <Application>Microsoft Office PowerPoint</Application>
  <PresentationFormat>Widescreen</PresentationFormat>
  <Paragraphs>157</Paragraphs>
  <Slides>29</Slides>
  <Notes>0</Notes>
  <HiddenSlides>12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2" baseType="lpstr">
      <vt:lpstr>Arial</vt:lpstr>
      <vt:lpstr>Calibri</vt:lpstr>
      <vt:lpstr>Calibri Light</vt:lpstr>
      <vt:lpstr>charter</vt:lpstr>
      <vt:lpstr>CMMI10</vt:lpstr>
      <vt:lpstr>CMMI7</vt:lpstr>
      <vt:lpstr>CMR10</vt:lpstr>
      <vt:lpstr>CMR7</vt:lpstr>
      <vt:lpstr>CMTI10</vt:lpstr>
      <vt:lpstr>Comic Sans MS</vt:lpstr>
      <vt:lpstr>Symbol</vt:lpstr>
      <vt:lpstr>Office Theme</vt:lpstr>
      <vt:lpstr>Equation</vt:lpstr>
      <vt:lpstr>Spectral Clustering</vt:lpstr>
      <vt:lpstr>Introduction</vt:lpstr>
      <vt:lpstr>Clustering </vt:lpstr>
      <vt:lpstr>Graph Clustering </vt:lpstr>
      <vt:lpstr>Similarity Graphs </vt:lpstr>
      <vt:lpstr>Representing Graphs</vt:lpstr>
      <vt:lpstr>Adjacency Matrix (A) </vt:lpstr>
      <vt:lpstr>Similarity Matrix (W) </vt:lpstr>
      <vt:lpstr>Degree Matrix(D)</vt:lpstr>
      <vt:lpstr>Degree Matrix(D)</vt:lpstr>
      <vt:lpstr>Laplacian Matrix (L)</vt:lpstr>
      <vt:lpstr>Laplacian Matrix of a Graph</vt:lpstr>
      <vt:lpstr>Spectral Clustering </vt:lpstr>
      <vt:lpstr>Spectral Clustering – TO DO </vt:lpstr>
      <vt:lpstr>Eigenvalues and Eigenvectors</vt:lpstr>
      <vt:lpstr>Computing Eigenvalues</vt:lpstr>
      <vt:lpstr>Eigenvalue and Eigenvector </vt:lpstr>
      <vt:lpstr>Example </vt:lpstr>
      <vt:lpstr>Example</vt:lpstr>
      <vt:lpstr>Example</vt:lpstr>
      <vt:lpstr>Example  </vt:lpstr>
      <vt:lpstr>Example</vt:lpstr>
      <vt:lpstr>Example </vt:lpstr>
      <vt:lpstr>Example </vt:lpstr>
      <vt:lpstr>Example </vt:lpstr>
      <vt:lpstr>Observation</vt:lpstr>
      <vt:lpstr>TO DO </vt:lpstr>
      <vt:lpstr>TO DO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Spectral Clustering</dc:title>
  <dc:creator>Luitel, Kanchan (kluitel)</dc:creator>
  <cp:lastModifiedBy>Luitel, Kanchan (kluitel)</cp:lastModifiedBy>
  <cp:revision>7</cp:revision>
  <dcterms:created xsi:type="dcterms:W3CDTF">2021-10-20T00:18:17Z</dcterms:created>
  <dcterms:modified xsi:type="dcterms:W3CDTF">2021-11-17T09:51:30Z</dcterms:modified>
</cp:coreProperties>
</file>