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1"/>
  </p:notesMasterIdLst>
  <p:handoutMasterIdLst>
    <p:handoutMasterId r:id="rId22"/>
  </p:handoutMasterIdLst>
  <p:sldIdLst>
    <p:sldId id="256" r:id="rId2"/>
    <p:sldId id="489" r:id="rId3"/>
    <p:sldId id="482" r:id="rId4"/>
    <p:sldId id="257" r:id="rId5"/>
    <p:sldId id="480" r:id="rId6"/>
    <p:sldId id="259" r:id="rId7"/>
    <p:sldId id="461" r:id="rId8"/>
    <p:sldId id="459" r:id="rId9"/>
    <p:sldId id="462" r:id="rId10"/>
    <p:sldId id="463" r:id="rId11"/>
    <p:sldId id="460" r:id="rId12"/>
    <p:sldId id="483" r:id="rId13"/>
    <p:sldId id="485" r:id="rId14"/>
    <p:sldId id="488" r:id="rId15"/>
    <p:sldId id="486" r:id="rId16"/>
    <p:sldId id="490" r:id="rId17"/>
    <p:sldId id="491" r:id="rId18"/>
    <p:sldId id="487" r:id="rId19"/>
    <p:sldId id="49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B7C53D-E6B4-47D9-B2D1-6FCA49AA963D}">
          <p14:sldIdLst>
            <p14:sldId id="256"/>
            <p14:sldId id="489"/>
            <p14:sldId id="482"/>
            <p14:sldId id="257"/>
            <p14:sldId id="480"/>
          </p14:sldIdLst>
        </p14:section>
        <p14:section name="Untitled Section" id="{96505007-6F35-4CFA-84F8-3DA68C0E6BF1}">
          <p14:sldIdLst>
            <p14:sldId id="259"/>
          </p14:sldIdLst>
        </p14:section>
        <p14:section name="Untitled Section" id="{A469F30A-D49F-43C0-8E02-9E712B420A11}">
          <p14:sldIdLst>
            <p14:sldId id="461"/>
            <p14:sldId id="459"/>
            <p14:sldId id="462"/>
            <p14:sldId id="463"/>
            <p14:sldId id="460"/>
            <p14:sldId id="483"/>
            <p14:sldId id="485"/>
            <p14:sldId id="488"/>
            <p14:sldId id="486"/>
            <p14:sldId id="490"/>
            <p14:sldId id="491"/>
            <p14:sldId id="487"/>
            <p14:sldId id="49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p:scale>
          <a:sx n="75" d="100"/>
          <a:sy n="75" d="100"/>
        </p:scale>
        <p:origin x="5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EBFEF5C-A48E-48A4-ACDA-C7D80318D72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5A8F80F-7F91-4F6E-9753-FC846B1FA6A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9431B2-F13A-4095-BC3D-519CE7D024F9}" type="datetimeFigureOut">
              <a:rPr lang="en-US" smtClean="0"/>
              <a:t>11/17/2021</a:t>
            </a:fld>
            <a:endParaRPr lang="en-US"/>
          </a:p>
        </p:txBody>
      </p:sp>
      <p:sp>
        <p:nvSpPr>
          <p:cNvPr id="4" name="Footer Placeholder 3">
            <a:extLst>
              <a:ext uri="{FF2B5EF4-FFF2-40B4-BE49-F238E27FC236}">
                <a16:creationId xmlns:a16="http://schemas.microsoft.com/office/drawing/2014/main" id="{BAC8B111-C28E-4361-84C3-659D0FEDA7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6D43D93-7FDA-4F3D-B1DD-F5F8DC0E85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840B57-665C-4CFD-B625-B0E61FA7F261}" type="slidenum">
              <a:rPr lang="en-US" smtClean="0"/>
              <a:t>‹#›</a:t>
            </a:fld>
            <a:endParaRPr lang="en-US"/>
          </a:p>
        </p:txBody>
      </p:sp>
    </p:spTree>
    <p:extLst>
      <p:ext uri="{BB962C8B-B14F-4D97-AF65-F5344CB8AC3E}">
        <p14:creationId xmlns:p14="http://schemas.microsoft.com/office/powerpoint/2010/main" val="413455327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BB766D-1BF8-40C3-BDE4-62769B264BCB}" type="datetimeFigureOut">
              <a:rPr lang="en-US" smtClean="0"/>
              <a:t>11/17/2021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A9FCAB-F591-4F93-9B94-4335C91031FB}" type="slidenum">
              <a:rPr lang="en-US" smtClean="0"/>
              <a:t>‹#›</a:t>
            </a:fld>
            <a:endParaRPr lang="en-US"/>
          </a:p>
        </p:txBody>
      </p:sp>
    </p:spTree>
    <p:extLst>
      <p:ext uri="{BB962C8B-B14F-4D97-AF65-F5344CB8AC3E}">
        <p14:creationId xmlns:p14="http://schemas.microsoft.com/office/powerpoint/2010/main" val="376148275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F0F7-C9B7-4165-A51E-23A06C0AD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F728F7-9DD9-42DE-B6CF-D569FB9CAE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003089C-2F13-4A7D-81AE-9DCE3B3DC667}"/>
              </a:ext>
            </a:extLst>
          </p:cNvPr>
          <p:cNvSpPr>
            <a:spLocks noGrp="1"/>
          </p:cNvSpPr>
          <p:nvPr>
            <p:ph type="dt" sz="half" idx="10"/>
          </p:nvPr>
        </p:nvSpPr>
        <p:spPr/>
        <p:txBody>
          <a:bodyPr/>
          <a:lstStyle/>
          <a:p>
            <a:fld id="{A0ACF1B1-1ED0-47A7-AA3D-F823BD46BD55}" type="datetime1">
              <a:rPr lang="en-US" smtClean="0"/>
              <a:t>11/17/2021</a:t>
            </a:fld>
            <a:endParaRPr lang="en-US"/>
          </a:p>
        </p:txBody>
      </p:sp>
      <p:sp>
        <p:nvSpPr>
          <p:cNvPr id="5" name="Footer Placeholder 4">
            <a:extLst>
              <a:ext uri="{FF2B5EF4-FFF2-40B4-BE49-F238E27FC236}">
                <a16:creationId xmlns:a16="http://schemas.microsoft.com/office/drawing/2014/main" id="{D80E3946-BA16-4847-8864-9AE1E19EE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2E0ED-A6AF-4146-B40E-53E49B0110C3}"/>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795960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FEAA-F4B3-4AD3-80EE-8E6B8D4225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D5E1-92A0-4740-B2B1-11BA9F3F0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E86DA-F780-47E3-9116-31D031FBCF61}"/>
              </a:ext>
            </a:extLst>
          </p:cNvPr>
          <p:cNvSpPr>
            <a:spLocks noGrp="1"/>
          </p:cNvSpPr>
          <p:nvPr>
            <p:ph type="dt" sz="half" idx="10"/>
          </p:nvPr>
        </p:nvSpPr>
        <p:spPr/>
        <p:txBody>
          <a:bodyPr/>
          <a:lstStyle/>
          <a:p>
            <a:fld id="{D957F1B1-3E7A-4100-B380-4F91C4CC9885}" type="datetime1">
              <a:rPr lang="en-US" smtClean="0"/>
              <a:t>11/17/2021</a:t>
            </a:fld>
            <a:endParaRPr lang="en-US"/>
          </a:p>
        </p:txBody>
      </p:sp>
      <p:sp>
        <p:nvSpPr>
          <p:cNvPr id="5" name="Footer Placeholder 4">
            <a:extLst>
              <a:ext uri="{FF2B5EF4-FFF2-40B4-BE49-F238E27FC236}">
                <a16:creationId xmlns:a16="http://schemas.microsoft.com/office/drawing/2014/main" id="{E29C6BFE-3F0C-4C28-A6CF-9A7E3D8FB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8BA998-48B0-4F0B-A7A9-D56A14211882}"/>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723663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7381F-3127-4B54-9498-2DD5EB2E25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FCCC3D-A1D9-4F9D-85F3-1CBAECB53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D1B3D1-F380-4E51-91D7-1B88156387CC}"/>
              </a:ext>
            </a:extLst>
          </p:cNvPr>
          <p:cNvSpPr>
            <a:spLocks noGrp="1"/>
          </p:cNvSpPr>
          <p:nvPr>
            <p:ph type="dt" sz="half" idx="10"/>
          </p:nvPr>
        </p:nvSpPr>
        <p:spPr/>
        <p:txBody>
          <a:bodyPr/>
          <a:lstStyle/>
          <a:p>
            <a:fld id="{0E0838C3-4B4B-47A2-B6D6-6FA0901D555C}" type="datetime1">
              <a:rPr lang="en-US" smtClean="0"/>
              <a:t>11/17/2021</a:t>
            </a:fld>
            <a:endParaRPr lang="en-US"/>
          </a:p>
        </p:txBody>
      </p:sp>
      <p:sp>
        <p:nvSpPr>
          <p:cNvPr id="5" name="Footer Placeholder 4">
            <a:extLst>
              <a:ext uri="{FF2B5EF4-FFF2-40B4-BE49-F238E27FC236}">
                <a16:creationId xmlns:a16="http://schemas.microsoft.com/office/drawing/2014/main" id="{6600559A-21B6-41EA-A6CC-B6ED99098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3CBA6-79F5-4122-8D38-59B9AA9229D4}"/>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565474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4A6BD-C280-4664-BEA1-70866DA3E3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3CC6B6-08C4-4D10-9006-07D3096D4C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727E3-3594-4E1D-BA10-575C4305122A}"/>
              </a:ext>
            </a:extLst>
          </p:cNvPr>
          <p:cNvSpPr>
            <a:spLocks noGrp="1"/>
          </p:cNvSpPr>
          <p:nvPr>
            <p:ph type="dt" sz="half" idx="10"/>
          </p:nvPr>
        </p:nvSpPr>
        <p:spPr/>
        <p:txBody>
          <a:bodyPr/>
          <a:lstStyle/>
          <a:p>
            <a:fld id="{019A40FA-7703-41C5-9BBB-2E9AB271C434}" type="datetime1">
              <a:rPr lang="en-US" smtClean="0"/>
              <a:t>11/17/2021</a:t>
            </a:fld>
            <a:endParaRPr lang="en-US"/>
          </a:p>
        </p:txBody>
      </p:sp>
      <p:sp>
        <p:nvSpPr>
          <p:cNvPr id="5" name="Footer Placeholder 4">
            <a:extLst>
              <a:ext uri="{FF2B5EF4-FFF2-40B4-BE49-F238E27FC236}">
                <a16:creationId xmlns:a16="http://schemas.microsoft.com/office/drawing/2014/main" id="{B3C38BB3-B012-4ACF-805B-B44C065C5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1FC1C-1AD9-4847-BA05-65D0A32AE7A7}"/>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3264275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9FE9A-611C-44C6-9CDD-179A66359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E4AC5D9-CFF3-44FF-9F93-9CDB23CDCF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53FADD-CFDE-4B41-8F32-2A2DAD762125}"/>
              </a:ext>
            </a:extLst>
          </p:cNvPr>
          <p:cNvSpPr>
            <a:spLocks noGrp="1"/>
          </p:cNvSpPr>
          <p:nvPr>
            <p:ph type="dt" sz="half" idx="10"/>
          </p:nvPr>
        </p:nvSpPr>
        <p:spPr/>
        <p:txBody>
          <a:bodyPr/>
          <a:lstStyle/>
          <a:p>
            <a:fld id="{BF17B38E-DDBA-4883-BDAD-4DD1828C3C51}" type="datetime1">
              <a:rPr lang="en-US" smtClean="0"/>
              <a:t>11/17/2021</a:t>
            </a:fld>
            <a:endParaRPr lang="en-US"/>
          </a:p>
        </p:txBody>
      </p:sp>
      <p:sp>
        <p:nvSpPr>
          <p:cNvPr id="5" name="Footer Placeholder 4">
            <a:extLst>
              <a:ext uri="{FF2B5EF4-FFF2-40B4-BE49-F238E27FC236}">
                <a16:creationId xmlns:a16="http://schemas.microsoft.com/office/drawing/2014/main" id="{E3A46976-B11E-4774-98DF-2306EB6CA0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A58C8-A6F6-458D-9367-2F7770A43582}"/>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2855430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CD67E-F2EF-471D-8C31-DB522B67DC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97BA99-B055-4B2A-95F6-156C3C1523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086E2C1-5D29-466E-8C7D-ED2F6B912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1547CF-B652-4B72-A685-A01E2EEAE49C}"/>
              </a:ext>
            </a:extLst>
          </p:cNvPr>
          <p:cNvSpPr>
            <a:spLocks noGrp="1"/>
          </p:cNvSpPr>
          <p:nvPr>
            <p:ph type="dt" sz="half" idx="10"/>
          </p:nvPr>
        </p:nvSpPr>
        <p:spPr/>
        <p:txBody>
          <a:bodyPr/>
          <a:lstStyle/>
          <a:p>
            <a:fld id="{8165CB87-3A8B-43C4-A494-C21C4E40A0F7}" type="datetime1">
              <a:rPr lang="en-US" smtClean="0"/>
              <a:t>11/17/2021</a:t>
            </a:fld>
            <a:endParaRPr lang="en-US"/>
          </a:p>
        </p:txBody>
      </p:sp>
      <p:sp>
        <p:nvSpPr>
          <p:cNvPr id="6" name="Footer Placeholder 5">
            <a:extLst>
              <a:ext uri="{FF2B5EF4-FFF2-40B4-BE49-F238E27FC236}">
                <a16:creationId xmlns:a16="http://schemas.microsoft.com/office/drawing/2014/main" id="{5A5C1D2E-0F11-4A66-86A9-753E5AD20F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0CD4392-39E6-4158-922F-977FA413223A}"/>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88044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2FD3-FC6A-4B8E-AC11-F1C2DCE6D03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F153CE-7091-4313-A4E8-35B386B366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65E294-E887-4544-9C7B-BD554BEEAC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1910919-F84D-4746-96A8-86E9967351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692DB6-476E-4E32-81D5-FD78AFE0D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74C569-CC48-422B-8B74-FEA38E6109F3}"/>
              </a:ext>
            </a:extLst>
          </p:cNvPr>
          <p:cNvSpPr>
            <a:spLocks noGrp="1"/>
          </p:cNvSpPr>
          <p:nvPr>
            <p:ph type="dt" sz="half" idx="10"/>
          </p:nvPr>
        </p:nvSpPr>
        <p:spPr/>
        <p:txBody>
          <a:bodyPr/>
          <a:lstStyle/>
          <a:p>
            <a:fld id="{036B6121-92B7-4E08-A242-9D9FA206847D}" type="datetime1">
              <a:rPr lang="en-US" smtClean="0"/>
              <a:t>11/17/2021</a:t>
            </a:fld>
            <a:endParaRPr lang="en-US"/>
          </a:p>
        </p:txBody>
      </p:sp>
      <p:sp>
        <p:nvSpPr>
          <p:cNvPr id="8" name="Footer Placeholder 7">
            <a:extLst>
              <a:ext uri="{FF2B5EF4-FFF2-40B4-BE49-F238E27FC236}">
                <a16:creationId xmlns:a16="http://schemas.microsoft.com/office/drawing/2014/main" id="{57ADD528-8397-4110-A6DA-67D39BCE67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7399C9-3A63-4219-A7DD-11431DF77B82}"/>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122496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DA774-D18A-4BBE-A22E-E9B9783E23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932147-AC92-4D29-A422-25721AF2F072}"/>
              </a:ext>
            </a:extLst>
          </p:cNvPr>
          <p:cNvSpPr>
            <a:spLocks noGrp="1"/>
          </p:cNvSpPr>
          <p:nvPr>
            <p:ph type="dt" sz="half" idx="10"/>
          </p:nvPr>
        </p:nvSpPr>
        <p:spPr/>
        <p:txBody>
          <a:bodyPr/>
          <a:lstStyle/>
          <a:p>
            <a:fld id="{63699332-17A0-464E-A8E9-0A00FDE1135C}" type="datetime1">
              <a:rPr lang="en-US" smtClean="0"/>
              <a:t>11/17/2021</a:t>
            </a:fld>
            <a:endParaRPr lang="en-US"/>
          </a:p>
        </p:txBody>
      </p:sp>
      <p:sp>
        <p:nvSpPr>
          <p:cNvPr id="4" name="Footer Placeholder 3">
            <a:extLst>
              <a:ext uri="{FF2B5EF4-FFF2-40B4-BE49-F238E27FC236}">
                <a16:creationId xmlns:a16="http://schemas.microsoft.com/office/drawing/2014/main" id="{6B71F007-4F38-4990-AA24-FA0AC0A375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BB3C74-9BCB-47B1-B8EF-A5245EA8CD8E}"/>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839341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DCA5C6-28A7-4E4C-B0E7-E67159577AAD}"/>
              </a:ext>
            </a:extLst>
          </p:cNvPr>
          <p:cNvSpPr>
            <a:spLocks noGrp="1"/>
          </p:cNvSpPr>
          <p:nvPr>
            <p:ph type="dt" sz="half" idx="10"/>
          </p:nvPr>
        </p:nvSpPr>
        <p:spPr/>
        <p:txBody>
          <a:bodyPr/>
          <a:lstStyle/>
          <a:p>
            <a:fld id="{076DBD1F-E15A-49FA-B7E8-69D3F148E8BD}" type="datetime1">
              <a:rPr lang="en-US" smtClean="0"/>
              <a:t>11/17/2021</a:t>
            </a:fld>
            <a:endParaRPr lang="en-US"/>
          </a:p>
        </p:txBody>
      </p:sp>
      <p:sp>
        <p:nvSpPr>
          <p:cNvPr id="3" name="Footer Placeholder 2">
            <a:extLst>
              <a:ext uri="{FF2B5EF4-FFF2-40B4-BE49-F238E27FC236}">
                <a16:creationId xmlns:a16="http://schemas.microsoft.com/office/drawing/2014/main" id="{1DA5DD54-5CCF-4D4A-81D2-C97378DF66F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8F61B0-5D70-4298-8D46-68E32A430E19}"/>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447386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EBF3D-EE73-4499-B2C2-128497F643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4165F3-1EA5-4D1B-B518-4F77DE3086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1DF64C-6AB1-471C-8512-4EE706B12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60D746-0A54-42DE-96D6-E39DAC931FA6}"/>
              </a:ext>
            </a:extLst>
          </p:cNvPr>
          <p:cNvSpPr>
            <a:spLocks noGrp="1"/>
          </p:cNvSpPr>
          <p:nvPr>
            <p:ph type="dt" sz="half" idx="10"/>
          </p:nvPr>
        </p:nvSpPr>
        <p:spPr/>
        <p:txBody>
          <a:bodyPr/>
          <a:lstStyle/>
          <a:p>
            <a:fld id="{A577F00B-4017-4898-99E9-8200268EBBDD}" type="datetime1">
              <a:rPr lang="en-US" smtClean="0"/>
              <a:t>11/17/2021</a:t>
            </a:fld>
            <a:endParaRPr lang="en-US"/>
          </a:p>
        </p:txBody>
      </p:sp>
      <p:sp>
        <p:nvSpPr>
          <p:cNvPr id="6" name="Footer Placeholder 5">
            <a:extLst>
              <a:ext uri="{FF2B5EF4-FFF2-40B4-BE49-F238E27FC236}">
                <a16:creationId xmlns:a16="http://schemas.microsoft.com/office/drawing/2014/main" id="{72273EBA-3BFD-4F5B-96A0-57F23897AB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280604-EBF1-4F4F-8369-9F1C868E8EA6}"/>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2822852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9E8A1-62D6-4BF9-B578-4FB57BE7C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D9232-5ABD-4A76-8550-EBACF868E3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F942C9-ACEA-4F1A-980C-1078FDF8A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04E54-FE67-4DB9-9C02-75771D1507F1}"/>
              </a:ext>
            </a:extLst>
          </p:cNvPr>
          <p:cNvSpPr>
            <a:spLocks noGrp="1"/>
          </p:cNvSpPr>
          <p:nvPr>
            <p:ph type="dt" sz="half" idx="10"/>
          </p:nvPr>
        </p:nvSpPr>
        <p:spPr/>
        <p:txBody>
          <a:bodyPr/>
          <a:lstStyle/>
          <a:p>
            <a:fld id="{461683F0-BE59-4635-AB6A-5F2379109E63}" type="datetime1">
              <a:rPr lang="en-US" smtClean="0"/>
              <a:t>11/17/2021</a:t>
            </a:fld>
            <a:endParaRPr lang="en-US"/>
          </a:p>
        </p:txBody>
      </p:sp>
      <p:sp>
        <p:nvSpPr>
          <p:cNvPr id="6" name="Footer Placeholder 5">
            <a:extLst>
              <a:ext uri="{FF2B5EF4-FFF2-40B4-BE49-F238E27FC236}">
                <a16:creationId xmlns:a16="http://schemas.microsoft.com/office/drawing/2014/main" id="{90F157D6-3EA2-47F0-BFD8-3A95D50448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915A4-D078-45F1-A60E-1BAD34805EB3}"/>
              </a:ext>
            </a:extLst>
          </p:cNvPr>
          <p:cNvSpPr>
            <a:spLocks noGrp="1"/>
          </p:cNvSpPr>
          <p:nvPr>
            <p:ph type="sldNum" sz="quarter" idx="12"/>
          </p:nvPr>
        </p:nvSpPr>
        <p:spPr/>
        <p:txBody>
          <a:bodyPr/>
          <a:lstStyle/>
          <a:p>
            <a:fld id="{875EC967-841C-45E4-9446-84E7ED094B4C}" type="slidenum">
              <a:rPr lang="en-US" smtClean="0"/>
              <a:t>‹#›</a:t>
            </a:fld>
            <a:endParaRPr lang="en-US"/>
          </a:p>
        </p:txBody>
      </p:sp>
    </p:spTree>
    <p:extLst>
      <p:ext uri="{BB962C8B-B14F-4D97-AF65-F5344CB8AC3E}">
        <p14:creationId xmlns:p14="http://schemas.microsoft.com/office/powerpoint/2010/main" val="354904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78084-8D09-43E6-A2DC-78BA47C5D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CEF5B2-98E6-4C08-81B3-A6BB8B1DD6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849E0D-0B2C-458C-A9F9-82BA9286BB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712D2A-010E-4603-A488-A51988405119}" type="datetime1">
              <a:rPr lang="en-US" smtClean="0"/>
              <a:t>11/17/2021</a:t>
            </a:fld>
            <a:endParaRPr lang="en-US"/>
          </a:p>
        </p:txBody>
      </p:sp>
      <p:sp>
        <p:nvSpPr>
          <p:cNvPr id="5" name="Footer Placeholder 4">
            <a:extLst>
              <a:ext uri="{FF2B5EF4-FFF2-40B4-BE49-F238E27FC236}">
                <a16:creationId xmlns:a16="http://schemas.microsoft.com/office/drawing/2014/main" id="{CB63FAB2-C4E0-48A5-9933-7653493994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2654AF4-0BC0-44BF-A13C-8236C22AB2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5EC967-841C-45E4-9446-84E7ED094B4C}" type="slidenum">
              <a:rPr lang="en-US" smtClean="0"/>
              <a:t>‹#›</a:t>
            </a:fld>
            <a:endParaRPr lang="en-US"/>
          </a:p>
        </p:txBody>
      </p:sp>
    </p:spTree>
    <p:extLst>
      <p:ext uri="{BB962C8B-B14F-4D97-AF65-F5344CB8AC3E}">
        <p14:creationId xmlns:p14="http://schemas.microsoft.com/office/powerpoint/2010/main" val="199911373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kaggle.com/vipulgandhi/spectral-clustering-detailed-explana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ap.stanford.edu/class/cs224w-2019/slides/05-spectral.pdf" TargetMode="External"/><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kaggle.com/piotrgrabo/breastcancerproteomes"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hyperlink" Target="https://www.differencebetween.info/difference-between-convex-and-non-convex"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www.kaggle.com/vipulgandhi/spectral-clustering-detailed-explanation/notebook"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nap.stanford.edu/class/cs224w-2019/slides/05-spectral.pdf"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AD968-215A-49F5-9A3D-BCF81B587437}"/>
              </a:ext>
            </a:extLst>
          </p:cNvPr>
          <p:cNvSpPr>
            <a:spLocks noGrp="1"/>
          </p:cNvSpPr>
          <p:nvPr>
            <p:ph type="ctrTitle"/>
          </p:nvPr>
        </p:nvSpPr>
        <p:spPr/>
        <p:txBody>
          <a:bodyPr/>
          <a:lstStyle/>
          <a:p>
            <a:r>
              <a:rPr lang="en-US" dirty="0"/>
              <a:t>Spectral Clustering</a:t>
            </a:r>
          </a:p>
        </p:txBody>
      </p:sp>
      <p:sp>
        <p:nvSpPr>
          <p:cNvPr id="3" name="Subtitle 2">
            <a:extLst>
              <a:ext uri="{FF2B5EF4-FFF2-40B4-BE49-F238E27FC236}">
                <a16:creationId xmlns:a16="http://schemas.microsoft.com/office/drawing/2014/main" id="{232C32DE-51FB-4B0A-8791-D2ADC5074DDB}"/>
              </a:ext>
            </a:extLst>
          </p:cNvPr>
          <p:cNvSpPr>
            <a:spLocks noGrp="1"/>
          </p:cNvSpPr>
          <p:nvPr>
            <p:ph type="subTitle" idx="1"/>
          </p:nvPr>
        </p:nvSpPr>
        <p:spPr/>
        <p:txBody>
          <a:bodyPr/>
          <a:lstStyle/>
          <a:p>
            <a:r>
              <a:rPr lang="en-US" dirty="0"/>
              <a:t> </a:t>
            </a:r>
            <a:r>
              <a:rPr lang="en-US" sz="1800" dirty="0"/>
              <a:t>Kanchan Luitel </a:t>
            </a:r>
          </a:p>
          <a:p>
            <a:r>
              <a:rPr lang="en-US" sz="1800" dirty="0"/>
              <a:t>ENCS 6010 (Advanced Applied Mathematics)</a:t>
            </a:r>
          </a:p>
          <a:p>
            <a:r>
              <a:rPr lang="en-US" sz="1800" dirty="0"/>
              <a:t>11/17/2021</a:t>
            </a:r>
            <a:endParaRPr lang="en-US" dirty="0"/>
          </a:p>
        </p:txBody>
      </p:sp>
      <p:sp>
        <p:nvSpPr>
          <p:cNvPr id="4" name="Footer Placeholder 3">
            <a:extLst>
              <a:ext uri="{FF2B5EF4-FFF2-40B4-BE49-F238E27FC236}">
                <a16:creationId xmlns:a16="http://schemas.microsoft.com/office/drawing/2014/main" id="{4F0054E3-A86C-4538-A8C1-7C17DE337676}"/>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35761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19137-1145-4930-8B04-38F1D4B83558}"/>
              </a:ext>
            </a:extLst>
          </p:cNvPr>
          <p:cNvSpPr>
            <a:spLocks noGrp="1"/>
          </p:cNvSpPr>
          <p:nvPr>
            <p:ph type="title"/>
          </p:nvPr>
        </p:nvSpPr>
        <p:spPr/>
        <p:txBody>
          <a:bodyPr/>
          <a:lstStyle/>
          <a:p>
            <a:r>
              <a:rPr lang="en-US" dirty="0"/>
              <a:t>Laplacian Matrix of a Graph</a:t>
            </a:r>
          </a:p>
        </p:txBody>
      </p:sp>
      <p:pic>
        <p:nvPicPr>
          <p:cNvPr id="5" name="Picture 4">
            <a:extLst>
              <a:ext uri="{FF2B5EF4-FFF2-40B4-BE49-F238E27FC236}">
                <a16:creationId xmlns:a16="http://schemas.microsoft.com/office/drawing/2014/main" id="{B2D272DA-1C53-4E7D-AA26-1621E1466909}"/>
              </a:ext>
            </a:extLst>
          </p:cNvPr>
          <p:cNvPicPr>
            <a:picLocks noChangeAspect="1"/>
          </p:cNvPicPr>
          <p:nvPr/>
        </p:nvPicPr>
        <p:blipFill>
          <a:blip r:embed="rId2"/>
          <a:stretch>
            <a:fillRect/>
          </a:stretch>
        </p:blipFill>
        <p:spPr>
          <a:xfrm>
            <a:off x="1931450" y="1983545"/>
            <a:ext cx="7991475" cy="4509330"/>
          </a:xfrm>
          <a:prstGeom prst="rect">
            <a:avLst/>
          </a:prstGeom>
        </p:spPr>
      </p:pic>
      <p:sp>
        <p:nvSpPr>
          <p:cNvPr id="3" name="Footer Placeholder 2">
            <a:extLst>
              <a:ext uri="{FF2B5EF4-FFF2-40B4-BE49-F238E27FC236}">
                <a16:creationId xmlns:a16="http://schemas.microsoft.com/office/drawing/2014/main" id="{5DD2AF75-00DB-40A6-98FC-6111C0B7E0E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157530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3704-C176-49BA-9C07-B63157452861}"/>
              </a:ext>
            </a:extLst>
          </p:cNvPr>
          <p:cNvSpPr>
            <a:spLocks noGrp="1"/>
          </p:cNvSpPr>
          <p:nvPr>
            <p:ph type="title"/>
          </p:nvPr>
        </p:nvSpPr>
        <p:spPr/>
        <p:txBody>
          <a:bodyPr/>
          <a:lstStyle/>
          <a:p>
            <a:r>
              <a:rPr lang="en-US" dirty="0"/>
              <a:t>Laplacian Matrix (L)</a:t>
            </a:r>
          </a:p>
        </p:txBody>
      </p:sp>
      <p:sp>
        <p:nvSpPr>
          <p:cNvPr id="3" name="Content Placeholder 2">
            <a:extLst>
              <a:ext uri="{FF2B5EF4-FFF2-40B4-BE49-F238E27FC236}">
                <a16:creationId xmlns:a16="http://schemas.microsoft.com/office/drawing/2014/main" id="{7BE32B7B-EF0E-4F76-84BE-B16E113AD871}"/>
              </a:ext>
            </a:extLst>
          </p:cNvPr>
          <p:cNvSpPr>
            <a:spLocks noGrp="1"/>
          </p:cNvSpPr>
          <p:nvPr>
            <p:ph idx="1"/>
          </p:nvPr>
        </p:nvSpPr>
        <p:spPr/>
        <p:txBody>
          <a:bodyPr>
            <a:normAutofit/>
          </a:bodyPr>
          <a:lstStyle/>
          <a:p>
            <a:pPr marL="0" indent="0">
              <a:buNone/>
            </a:pPr>
            <a:r>
              <a:rPr lang="en-US" sz="2400" dirty="0"/>
              <a:t>Unnormalized Form</a:t>
            </a:r>
          </a:p>
          <a:p>
            <a:pPr marL="0" indent="0">
              <a:buNone/>
            </a:pPr>
            <a:r>
              <a:rPr lang="en-US" sz="2400" dirty="0"/>
              <a:t>---------------------------</a:t>
            </a:r>
          </a:p>
          <a:p>
            <a:pPr marL="0" indent="0">
              <a:buNone/>
            </a:pPr>
            <a:r>
              <a:rPr lang="en-US" sz="2400" dirty="0"/>
              <a:t>Laplacian Matrix (L) = Degree Matrix(D) – Adjacency Matrix(A)</a:t>
            </a:r>
          </a:p>
          <a:p>
            <a:pPr marL="0" indent="0">
              <a:buNone/>
            </a:pPr>
            <a:r>
              <a:rPr lang="en-US" sz="2400" dirty="0"/>
              <a:t>If weighted graph : </a:t>
            </a:r>
          </a:p>
          <a:p>
            <a:pPr marL="0" indent="0">
              <a:buNone/>
            </a:pPr>
            <a:r>
              <a:rPr lang="en-US" sz="2400" dirty="0"/>
              <a:t>Laplacian Matrix (L) =  Degree Matrix(D) – Similarity Matrix (W)</a:t>
            </a:r>
          </a:p>
        </p:txBody>
      </p:sp>
      <p:sp>
        <p:nvSpPr>
          <p:cNvPr id="4" name="Footer Placeholder 3">
            <a:extLst>
              <a:ext uri="{FF2B5EF4-FFF2-40B4-BE49-F238E27FC236}">
                <a16:creationId xmlns:a16="http://schemas.microsoft.com/office/drawing/2014/main" id="{FD9E3746-822E-4842-BC09-3CCD81885C40}"/>
              </a:ext>
            </a:extLst>
          </p:cNvPr>
          <p:cNvSpPr>
            <a:spLocks noGrp="1"/>
          </p:cNvSpPr>
          <p:nvPr>
            <p:ph type="ftr" sz="quarter" idx="11"/>
          </p:nvPr>
        </p:nvSpPr>
        <p:spPr/>
        <p:txBody>
          <a:bodyPr/>
          <a:lstStyle/>
          <a:p>
            <a:r>
              <a:rPr lang="en-US" dirty="0"/>
              <a:t>[1] Ulrike von Luxburg (2007), A Tutorial on Spectral Clustering </a:t>
            </a:r>
          </a:p>
          <a:p>
            <a:endParaRPr lang="en-US" dirty="0"/>
          </a:p>
        </p:txBody>
      </p:sp>
      <p:sp>
        <p:nvSpPr>
          <p:cNvPr id="6" name="TextBox 5">
            <a:extLst>
              <a:ext uri="{FF2B5EF4-FFF2-40B4-BE49-F238E27FC236}">
                <a16:creationId xmlns:a16="http://schemas.microsoft.com/office/drawing/2014/main" id="{6EA14282-DA02-4F88-AE5D-864B20DDA395}"/>
              </a:ext>
            </a:extLst>
          </p:cNvPr>
          <p:cNvSpPr txBox="1"/>
          <p:nvPr/>
        </p:nvSpPr>
        <p:spPr>
          <a:xfrm>
            <a:off x="838200" y="4426635"/>
            <a:ext cx="6096000" cy="1569660"/>
          </a:xfrm>
          <a:prstGeom prst="rect">
            <a:avLst/>
          </a:prstGeom>
          <a:noFill/>
        </p:spPr>
        <p:txBody>
          <a:bodyPr wrap="square">
            <a:spAutoFit/>
          </a:bodyPr>
          <a:lstStyle/>
          <a:p>
            <a:r>
              <a:rPr lang="en-US" sz="2400" dirty="0"/>
              <a:t>Normalized Laplacian Matrix Form</a:t>
            </a:r>
            <a:r>
              <a:rPr lang="en-US" sz="2400" baseline="30000" dirty="0"/>
              <a:t>1</a:t>
            </a:r>
            <a:r>
              <a:rPr lang="en-US" sz="2400" dirty="0"/>
              <a:t> </a:t>
            </a:r>
          </a:p>
          <a:p>
            <a:r>
              <a:rPr lang="en-US" sz="2400" b="1" dirty="0"/>
              <a:t>--------------------------------------------------</a:t>
            </a:r>
          </a:p>
          <a:p>
            <a:r>
              <a:rPr lang="en-US" sz="2400" b="1" dirty="0"/>
              <a:t>L</a:t>
            </a:r>
            <a:r>
              <a:rPr lang="en-US" sz="2400" b="1" baseline="-25000" dirty="0"/>
              <a:t>sym</a:t>
            </a:r>
            <a:r>
              <a:rPr lang="en-US" sz="2400" b="1" dirty="0"/>
              <a:t> := D</a:t>
            </a:r>
            <a:r>
              <a:rPr lang="en-US" sz="2400" b="1" baseline="30000" dirty="0"/>
              <a:t>−1/2</a:t>
            </a:r>
            <a:r>
              <a:rPr lang="en-US" sz="2400" b="1" dirty="0"/>
              <a:t>LD</a:t>
            </a:r>
            <a:r>
              <a:rPr lang="en-US" sz="2400" b="1" baseline="30000" dirty="0"/>
              <a:t>−1/2</a:t>
            </a:r>
            <a:r>
              <a:rPr lang="en-US" sz="2400" b="1" dirty="0"/>
              <a:t> = I − D</a:t>
            </a:r>
            <a:r>
              <a:rPr lang="en-US" sz="2400" b="1" baseline="30000" dirty="0"/>
              <a:t>−1/2</a:t>
            </a:r>
            <a:r>
              <a:rPr lang="en-US" sz="2400" b="1" dirty="0"/>
              <a:t>WD</a:t>
            </a:r>
            <a:r>
              <a:rPr lang="en-US" sz="2400" b="1" baseline="30000" dirty="0"/>
              <a:t>−1/2</a:t>
            </a:r>
          </a:p>
          <a:p>
            <a:r>
              <a:rPr lang="en-US" sz="2400" b="1" dirty="0"/>
              <a:t> L</a:t>
            </a:r>
            <a:r>
              <a:rPr lang="en-US" sz="2400" b="1" baseline="-25000" dirty="0"/>
              <a:t>rw</a:t>
            </a:r>
            <a:r>
              <a:rPr lang="en-US" sz="2400" b="1" dirty="0"/>
              <a:t> := D</a:t>
            </a:r>
            <a:r>
              <a:rPr lang="en-US" sz="2400" b="1" baseline="30000" dirty="0"/>
              <a:t>−1</a:t>
            </a:r>
            <a:r>
              <a:rPr lang="en-US" sz="2400" b="1" dirty="0"/>
              <a:t>L = I − D</a:t>
            </a:r>
            <a:r>
              <a:rPr lang="en-US" sz="2400" b="1" baseline="30000" dirty="0"/>
              <a:t>−1</a:t>
            </a:r>
            <a:r>
              <a:rPr lang="en-US" sz="2400" b="1" dirty="0"/>
              <a:t>W</a:t>
            </a:r>
          </a:p>
        </p:txBody>
      </p:sp>
    </p:spTree>
    <p:extLst>
      <p:ext uri="{BB962C8B-B14F-4D97-AF65-F5344CB8AC3E}">
        <p14:creationId xmlns:p14="http://schemas.microsoft.com/office/powerpoint/2010/main" val="855706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9B8D-B0E5-4F41-97F6-0ACCC47C1405}"/>
              </a:ext>
            </a:extLst>
          </p:cNvPr>
          <p:cNvSpPr>
            <a:spLocks noGrp="1"/>
          </p:cNvSpPr>
          <p:nvPr>
            <p:ph type="title"/>
          </p:nvPr>
        </p:nvSpPr>
        <p:spPr/>
        <p:txBody>
          <a:bodyPr/>
          <a:lstStyle/>
          <a:p>
            <a:r>
              <a:rPr lang="en-US" dirty="0"/>
              <a:t>Spectral Clustering </a:t>
            </a:r>
          </a:p>
        </p:txBody>
      </p:sp>
      <p:sp>
        <p:nvSpPr>
          <p:cNvPr id="4" name="Footer Placeholder 3">
            <a:extLst>
              <a:ext uri="{FF2B5EF4-FFF2-40B4-BE49-F238E27FC236}">
                <a16:creationId xmlns:a16="http://schemas.microsoft.com/office/drawing/2014/main" id="{03CB3553-F71B-4E24-8756-CAA191AA2CEE}"/>
              </a:ext>
            </a:extLst>
          </p:cNvPr>
          <p:cNvSpPr>
            <a:spLocks noGrp="1"/>
          </p:cNvSpPr>
          <p:nvPr>
            <p:ph type="ftr" sz="quarter" idx="11"/>
          </p:nvPr>
        </p:nvSpPr>
        <p:spPr>
          <a:xfrm>
            <a:off x="2806700" y="6127750"/>
            <a:ext cx="6032500" cy="365125"/>
          </a:xfrm>
        </p:spPr>
        <p:txBody>
          <a:bodyPr/>
          <a:lstStyle/>
          <a:p>
            <a:r>
              <a:rPr lang="en-US" dirty="0">
                <a:hlinkClick r:id="rId2"/>
              </a:rPr>
              <a:t>https://www.kaggle.com/vipulgandhi/spectral-clustering-detailed-explanation</a:t>
            </a:r>
            <a:endParaRPr lang="en-US" dirty="0"/>
          </a:p>
          <a:p>
            <a:r>
              <a:rPr lang="en-US" dirty="0"/>
              <a:t>Denis Hamad &amp; Philippe Biela, Introduction to Spectral Clustering</a:t>
            </a:r>
          </a:p>
        </p:txBody>
      </p:sp>
      <p:pic>
        <p:nvPicPr>
          <p:cNvPr id="12" name="Picture 11">
            <a:extLst>
              <a:ext uri="{FF2B5EF4-FFF2-40B4-BE49-F238E27FC236}">
                <a16:creationId xmlns:a16="http://schemas.microsoft.com/office/drawing/2014/main" id="{452B06BF-9811-4C05-B76D-843F32298021}"/>
              </a:ext>
            </a:extLst>
          </p:cNvPr>
          <p:cNvPicPr>
            <a:picLocks noChangeAspect="1"/>
          </p:cNvPicPr>
          <p:nvPr/>
        </p:nvPicPr>
        <p:blipFill>
          <a:blip r:embed="rId3"/>
          <a:stretch>
            <a:fillRect/>
          </a:stretch>
        </p:blipFill>
        <p:spPr>
          <a:xfrm>
            <a:off x="838200" y="1690688"/>
            <a:ext cx="8973802" cy="2848373"/>
          </a:xfrm>
          <a:prstGeom prst="rect">
            <a:avLst/>
          </a:prstGeom>
        </p:spPr>
      </p:pic>
    </p:spTree>
    <p:extLst>
      <p:ext uri="{BB962C8B-B14F-4D97-AF65-F5344CB8AC3E}">
        <p14:creationId xmlns:p14="http://schemas.microsoft.com/office/powerpoint/2010/main" val="1492440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4CED-5E46-442C-A492-C7D0067A78BB}"/>
              </a:ext>
            </a:extLst>
          </p:cNvPr>
          <p:cNvSpPr>
            <a:spLocks noGrp="1"/>
          </p:cNvSpPr>
          <p:nvPr>
            <p:ph type="title"/>
          </p:nvPr>
        </p:nvSpPr>
        <p:spPr/>
        <p:txBody>
          <a:bodyPr/>
          <a:lstStyle/>
          <a:p>
            <a:r>
              <a:rPr lang="en-US" dirty="0"/>
              <a:t>Spectral Clustering - Observation </a:t>
            </a:r>
          </a:p>
        </p:txBody>
      </p:sp>
      <p:sp>
        <p:nvSpPr>
          <p:cNvPr id="4" name="Footer Placeholder 3">
            <a:extLst>
              <a:ext uri="{FF2B5EF4-FFF2-40B4-BE49-F238E27FC236}">
                <a16:creationId xmlns:a16="http://schemas.microsoft.com/office/drawing/2014/main" id="{37F35180-88DC-41E1-A93C-0C85C9E4DDBD}"/>
              </a:ext>
            </a:extLst>
          </p:cNvPr>
          <p:cNvSpPr>
            <a:spLocks noGrp="1"/>
          </p:cNvSpPr>
          <p:nvPr>
            <p:ph type="ftr" sz="quarter" idx="11"/>
          </p:nvPr>
        </p:nvSpPr>
        <p:spPr/>
        <p:txBody>
          <a:bodyPr/>
          <a:lstStyle/>
          <a:p>
            <a:pPr algn="l"/>
            <a:r>
              <a:rPr lang="en-US" sz="1100" b="0" i="0" u="none" strike="noStrike" baseline="0" dirty="0">
                <a:latin typeface="CMSS10"/>
              </a:rPr>
              <a:t>[1],[2],[3] Radu Horaud</a:t>
            </a:r>
            <a:r>
              <a:rPr lang="en-US" sz="1800" b="0" i="0" u="none" strike="noStrike" baseline="0" dirty="0">
                <a:latin typeface="CMSS10"/>
              </a:rPr>
              <a:t>, </a:t>
            </a:r>
            <a:r>
              <a:rPr lang="en-US" sz="1100" b="0" i="0" u="none" strike="noStrike" baseline="0" dirty="0">
                <a:solidFill>
                  <a:srgbClr val="3333B3"/>
                </a:solidFill>
                <a:latin typeface="CMSS12"/>
              </a:rPr>
              <a:t>A Short Tutorial on Graph Laplacians, Laplacian Embedding, and Spectral Clustering</a:t>
            </a:r>
            <a:endParaRPr lang="en-US" sz="900" dirty="0"/>
          </a:p>
        </p:txBody>
      </p:sp>
      <p:sp>
        <p:nvSpPr>
          <p:cNvPr id="5" name="Rectangle 1">
            <a:extLst>
              <a:ext uri="{FF2B5EF4-FFF2-40B4-BE49-F238E27FC236}">
                <a16:creationId xmlns:a16="http://schemas.microsoft.com/office/drawing/2014/main" id="{45ED15E9-F704-4D51-BA80-2097C0CD0546}"/>
              </a:ext>
            </a:extLst>
          </p:cNvPr>
          <p:cNvSpPr>
            <a:spLocks noGrp="1" noChangeArrowheads="1"/>
          </p:cNvSpPr>
          <p:nvPr>
            <p:ph idx="1"/>
          </p:nvPr>
        </p:nvSpPr>
        <p:spPr bwMode="auto">
          <a:xfrm>
            <a:off x="723901" y="2244972"/>
            <a:ext cx="8483599" cy="30808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68203" tIns="0" rIns="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a:p>
            <a:r>
              <a:rPr lang="en-US" sz="1800" dirty="0">
                <a:latin typeface="Times New Roman" panose="02020603050405020304" pitchFamily="18" charset="0"/>
                <a:cs typeface="Times New Roman" panose="02020603050405020304" pitchFamily="18" charset="0"/>
              </a:rPr>
              <a:t>L has n non-negative, real-valued eigenvalues: 0 = 1  2  : : :  n.</a:t>
            </a:r>
            <a:r>
              <a:rPr lang="en-US" sz="1800" baseline="30000" dirty="0">
                <a:latin typeface="Times New Roman" panose="02020603050405020304" pitchFamily="18" charset="0"/>
                <a:cs typeface="Times New Roman" panose="02020603050405020304" pitchFamily="18" charset="0"/>
              </a:rPr>
              <a:t>1</a:t>
            </a:r>
          </a:p>
          <a:p>
            <a:pPr marL="0" indent="0">
              <a:lnSpc>
                <a:spcPct val="100000"/>
              </a:lnSpc>
              <a:buFontTx/>
              <a:buChar char="•"/>
            </a:pPr>
            <a:r>
              <a:rPr lang="en-US" altLang="en-US" sz="1800" dirty="0">
                <a:solidFill>
                  <a:srgbClr val="232629"/>
                </a:solidFill>
                <a:latin typeface="Times New Roman" panose="02020603050405020304" pitchFamily="18" charset="0"/>
                <a:cs typeface="Times New Roman" panose="02020603050405020304" pitchFamily="18" charset="0"/>
              </a:rPr>
              <a:t> </a:t>
            </a:r>
            <a:r>
              <a:rPr lang="en-US" altLang="en-US" sz="1600" dirty="0">
                <a:solidFill>
                  <a:srgbClr val="232629"/>
                </a:solidFill>
                <a:latin typeface="Times New Roman" panose="02020603050405020304" pitchFamily="18" charset="0"/>
                <a:cs typeface="Times New Roman" panose="02020603050405020304" pitchFamily="18" charset="0"/>
              </a:rPr>
              <a:t>The smallest eigenvalue of L is λ</a:t>
            </a:r>
            <a:r>
              <a:rPr lang="en-US" altLang="en-US" sz="1600" baseline="-25000" dirty="0">
                <a:solidFill>
                  <a:srgbClr val="232629"/>
                </a:solidFill>
                <a:latin typeface="Times New Roman" panose="02020603050405020304" pitchFamily="18" charset="0"/>
                <a:cs typeface="Times New Roman" panose="02020603050405020304" pitchFamily="18" charset="0"/>
              </a:rPr>
              <a:t>0</a:t>
            </a:r>
            <a:r>
              <a:rPr lang="en-US" altLang="en-US" sz="1600" dirty="0">
                <a:solidFill>
                  <a:srgbClr val="232629"/>
                </a:solidFill>
                <a:latin typeface="Times New Roman" panose="02020603050405020304" pitchFamily="18" charset="0"/>
                <a:cs typeface="Times New Roman" panose="02020603050405020304" pitchFamily="18" charset="0"/>
              </a:rPr>
              <a:t>=0 and </a:t>
            </a:r>
            <a:r>
              <a:rPr lang="en-US" sz="1600" dirty="0">
                <a:latin typeface="Times New Roman" panose="02020603050405020304" pitchFamily="18" charset="0"/>
                <a:cs typeface="Times New Roman" panose="02020603050405020304" pitchFamily="18" charset="0"/>
              </a:rPr>
              <a:t>the corresponding eigenvector is the constant one vector 1. Its</a:t>
            </a:r>
            <a:r>
              <a:rPr lang="en-US" altLang="en-US" sz="1600" dirty="0">
                <a:solidFill>
                  <a:srgbClr val="232629"/>
                </a:solidFill>
                <a:latin typeface="Times New Roman" panose="02020603050405020304" pitchFamily="18" charset="0"/>
                <a:cs typeface="Times New Roman" panose="02020603050405020304" pitchFamily="18" charset="0"/>
              </a:rPr>
              <a:t> multiplicity equals the number </a:t>
            </a:r>
            <a:r>
              <a:rPr lang="en-US" altLang="en-US" sz="1800" dirty="0">
                <a:solidFill>
                  <a:srgbClr val="232629"/>
                </a:solidFill>
                <a:latin typeface="Times New Roman" panose="02020603050405020304" pitchFamily="18" charset="0"/>
                <a:cs typeface="Times New Roman" panose="02020603050405020304" pitchFamily="18" charset="0"/>
              </a:rPr>
              <a:t>of connected components in the graph</a:t>
            </a:r>
            <a:r>
              <a:rPr lang="en-US" altLang="en-US" sz="1800" baseline="30000" dirty="0">
                <a:solidFill>
                  <a:srgbClr val="232629"/>
                </a:solidFill>
                <a:latin typeface="Times New Roman" panose="02020603050405020304" pitchFamily="18" charset="0"/>
                <a:cs typeface="Times New Roman" panose="02020603050405020304" pitchFamily="18" charset="0"/>
              </a:rPr>
              <a:t>2</a:t>
            </a:r>
            <a:r>
              <a:rPr lang="en-US" altLang="en-US" sz="1800" dirty="0">
                <a:solidFill>
                  <a:srgbClr val="232629"/>
                </a:solidFill>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first non-null eigenvalue k+1 is called the </a:t>
            </a:r>
            <a:r>
              <a:rPr lang="en-US" sz="1800" b="1" dirty="0">
                <a:latin typeface="Times New Roman" panose="02020603050405020304" pitchFamily="18" charset="0"/>
                <a:cs typeface="Times New Roman" panose="02020603050405020304" pitchFamily="18" charset="0"/>
              </a:rPr>
              <a:t>Fiedler value</a:t>
            </a:r>
            <a:r>
              <a:rPr lang="en-US" sz="1800" dirty="0">
                <a:latin typeface="Times New Roman" panose="02020603050405020304" pitchFamily="18" charset="0"/>
                <a:cs typeface="Times New Roman" panose="02020603050405020304" pitchFamily="18" charset="0"/>
              </a:rPr>
              <a:t>. The corresponding eigenvector u</a:t>
            </a:r>
            <a:r>
              <a:rPr lang="en-US" sz="1800" baseline="-25000" dirty="0">
                <a:latin typeface="Times New Roman" panose="02020603050405020304" pitchFamily="18" charset="0"/>
                <a:cs typeface="Times New Roman" panose="02020603050405020304" pitchFamily="18" charset="0"/>
              </a:rPr>
              <a:t>k+1 </a:t>
            </a:r>
            <a:r>
              <a:rPr lang="en-US" sz="1800" dirty="0">
                <a:latin typeface="Times New Roman" panose="02020603050405020304" pitchFamily="18" charset="0"/>
                <a:cs typeface="Times New Roman" panose="02020603050405020304" pitchFamily="18" charset="0"/>
              </a:rPr>
              <a:t>is called the </a:t>
            </a:r>
            <a:r>
              <a:rPr lang="en-US" sz="1800" b="1" dirty="0">
                <a:latin typeface="Times New Roman" panose="02020603050405020304" pitchFamily="18" charset="0"/>
                <a:cs typeface="Times New Roman" panose="02020603050405020304" pitchFamily="18" charset="0"/>
              </a:rPr>
              <a:t>Fiedler vector</a:t>
            </a:r>
            <a:r>
              <a:rPr lang="en-US" sz="1800" dirty="0">
                <a:latin typeface="Times New Roman" panose="02020603050405020304" pitchFamily="18" charset="0"/>
                <a:cs typeface="Times New Roman" panose="02020603050405020304" pitchFamily="18" charset="0"/>
              </a:rPr>
              <a:t>. The multiplicity of the Fiedler eigenvalue is always equal to 1. The Fiedler value is the algebraic connectivity of a graph, the</a:t>
            </a:r>
          </a:p>
          <a:p>
            <a:r>
              <a:rPr lang="en-US" sz="1800" dirty="0">
                <a:latin typeface="Times New Roman" panose="02020603050405020304" pitchFamily="18" charset="0"/>
                <a:cs typeface="Times New Roman" panose="02020603050405020304" pitchFamily="18" charset="0"/>
              </a:rPr>
              <a:t>further from 0, the more connected. The Fidler vector has been extensively used for spectral bi-partitioning</a:t>
            </a:r>
            <a:r>
              <a:rPr lang="en-US" sz="1800" baseline="30000" dirty="0">
                <a:latin typeface="Times New Roman" panose="02020603050405020304" pitchFamily="18" charset="0"/>
                <a:cs typeface="Times New Roman" panose="02020603050405020304" pitchFamily="18" charset="0"/>
              </a:rPr>
              <a:t>3</a:t>
            </a:r>
            <a:r>
              <a:rPr lang="en-US" sz="1800" dirty="0">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4423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18491-7630-4783-AABD-2645C4559329}"/>
              </a:ext>
            </a:extLst>
          </p:cNvPr>
          <p:cNvSpPr>
            <a:spLocks noGrp="1"/>
          </p:cNvSpPr>
          <p:nvPr>
            <p:ph type="title"/>
          </p:nvPr>
        </p:nvSpPr>
        <p:spPr/>
        <p:txBody>
          <a:bodyPr/>
          <a:lstStyle/>
          <a:p>
            <a:r>
              <a:rPr lang="en-US" dirty="0"/>
              <a:t>Fiedler Vector</a:t>
            </a:r>
          </a:p>
        </p:txBody>
      </p:sp>
      <p:pic>
        <p:nvPicPr>
          <p:cNvPr id="6" name="Content Placeholder 5">
            <a:extLst>
              <a:ext uri="{FF2B5EF4-FFF2-40B4-BE49-F238E27FC236}">
                <a16:creationId xmlns:a16="http://schemas.microsoft.com/office/drawing/2014/main" id="{0C1E437D-1D50-470A-96A8-B403CE8A76E3}"/>
              </a:ext>
            </a:extLst>
          </p:cNvPr>
          <p:cNvPicPr>
            <a:picLocks noGrp="1" noChangeAspect="1"/>
          </p:cNvPicPr>
          <p:nvPr>
            <p:ph idx="1"/>
          </p:nvPr>
        </p:nvPicPr>
        <p:blipFill>
          <a:blip r:embed="rId2"/>
          <a:stretch>
            <a:fillRect/>
          </a:stretch>
        </p:blipFill>
        <p:spPr>
          <a:xfrm>
            <a:off x="838200" y="1570831"/>
            <a:ext cx="7881991" cy="4351338"/>
          </a:xfrm>
        </p:spPr>
      </p:pic>
      <p:sp>
        <p:nvSpPr>
          <p:cNvPr id="4" name="Footer Placeholder 3">
            <a:extLst>
              <a:ext uri="{FF2B5EF4-FFF2-40B4-BE49-F238E27FC236}">
                <a16:creationId xmlns:a16="http://schemas.microsoft.com/office/drawing/2014/main" id="{EF6C65A5-81D1-4EA7-A716-5E9F13DFEF67}"/>
              </a:ext>
            </a:extLst>
          </p:cNvPr>
          <p:cNvSpPr>
            <a:spLocks noGrp="1"/>
          </p:cNvSpPr>
          <p:nvPr>
            <p:ph type="ftr" sz="quarter" idx="11"/>
          </p:nvPr>
        </p:nvSpPr>
        <p:spPr>
          <a:xfrm>
            <a:off x="2654300" y="6356350"/>
            <a:ext cx="5499100" cy="365125"/>
          </a:xfrm>
        </p:spPr>
        <p:txBody>
          <a:bodyPr/>
          <a:lstStyle/>
          <a:p>
            <a:r>
              <a:rPr lang="en-US" dirty="0">
                <a:hlinkClick r:id="rId3"/>
              </a:rPr>
              <a:t>[fig] snap.stanford.edu/class/cs224w-2019/slides/05-spectral.pdf</a:t>
            </a:r>
            <a:endParaRPr lang="en-US" dirty="0"/>
          </a:p>
          <a:p>
            <a:endParaRPr lang="en-US" dirty="0"/>
          </a:p>
        </p:txBody>
      </p:sp>
    </p:spTree>
    <p:extLst>
      <p:ext uri="{BB962C8B-B14F-4D97-AF65-F5344CB8AC3E}">
        <p14:creationId xmlns:p14="http://schemas.microsoft.com/office/powerpoint/2010/main" val="305103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683657D-C9E7-4625-A508-94712CFAFB98}"/>
              </a:ext>
            </a:extLst>
          </p:cNvPr>
          <p:cNvSpPr>
            <a:spLocks noGrp="1"/>
          </p:cNvSpPr>
          <p:nvPr>
            <p:ph type="title"/>
          </p:nvPr>
        </p:nvSpPr>
        <p:spPr>
          <a:xfrm>
            <a:off x="643467" y="321734"/>
            <a:ext cx="10905066" cy="1135737"/>
          </a:xfrm>
        </p:spPr>
        <p:txBody>
          <a:bodyPr>
            <a:normAutofit/>
          </a:bodyPr>
          <a:lstStyle/>
          <a:p>
            <a:r>
              <a:rPr lang="en-US" sz="3600" dirty="0"/>
              <a:t>Spectral Clustering – Choosing number of Clusters </a:t>
            </a:r>
          </a:p>
        </p:txBody>
      </p:sp>
      <p:sp>
        <p:nvSpPr>
          <p:cNvPr id="3" name="Content Placeholder 2">
            <a:extLst>
              <a:ext uri="{FF2B5EF4-FFF2-40B4-BE49-F238E27FC236}">
                <a16:creationId xmlns:a16="http://schemas.microsoft.com/office/drawing/2014/main" id="{8DBF7343-C009-4432-8334-32F175AFCEE8}"/>
              </a:ext>
            </a:extLst>
          </p:cNvPr>
          <p:cNvSpPr>
            <a:spLocks noGrp="1"/>
          </p:cNvSpPr>
          <p:nvPr>
            <p:ph idx="1"/>
          </p:nvPr>
        </p:nvSpPr>
        <p:spPr>
          <a:xfrm>
            <a:off x="643469" y="1782981"/>
            <a:ext cx="4008384" cy="4393982"/>
          </a:xfrm>
        </p:spPr>
        <p:txBody>
          <a:bodyPr>
            <a:normAutofit fontScale="92500" lnSpcReduction="10000"/>
          </a:bodyPr>
          <a:lstStyle/>
          <a:p>
            <a:pPr marL="0" indent="0">
              <a:buNone/>
            </a:pPr>
            <a:r>
              <a:rPr lang="en-US" sz="2000" dirty="0"/>
              <a:t>Choosing the number </a:t>
            </a:r>
            <a:r>
              <a:rPr lang="en-US" sz="2000" b="1" dirty="0"/>
              <a:t>k</a:t>
            </a:r>
            <a:r>
              <a:rPr lang="en-US" sz="2000" dirty="0"/>
              <a:t> of clusters : </a:t>
            </a:r>
          </a:p>
          <a:p>
            <a:r>
              <a:rPr lang="en-US" sz="2000" dirty="0"/>
              <a:t>Eigengap Heuristic </a:t>
            </a:r>
          </a:p>
          <a:p>
            <a:pPr lvl="1"/>
            <a:r>
              <a:rPr lang="en-US" sz="2000" dirty="0"/>
              <a:t>Here the goal is to choose the number k such that all eigenvalues λ1, . . . , </a:t>
            </a:r>
            <a:r>
              <a:rPr lang="en-US" sz="2000" dirty="0" err="1"/>
              <a:t>λ</a:t>
            </a:r>
            <a:r>
              <a:rPr lang="en-US" sz="2000" baseline="-25000" dirty="0" err="1"/>
              <a:t>k</a:t>
            </a:r>
            <a:r>
              <a:rPr lang="en-US" sz="2000" dirty="0"/>
              <a:t> are very small, but λ</a:t>
            </a:r>
            <a:r>
              <a:rPr lang="en-US" sz="2000" baseline="-25000" dirty="0"/>
              <a:t>k+1</a:t>
            </a:r>
            <a:r>
              <a:rPr lang="en-US" sz="2000" dirty="0"/>
              <a:t> is relatively large.</a:t>
            </a:r>
          </a:p>
          <a:p>
            <a:pPr algn="l"/>
            <a:r>
              <a:rPr lang="en-US" sz="2000" dirty="0"/>
              <a:t> Justification : (</a:t>
            </a:r>
            <a:r>
              <a:rPr lang="en-US" sz="1800" b="0" i="0" u="none" strike="noStrike" baseline="0" dirty="0">
                <a:latin typeface="CMR10"/>
              </a:rPr>
              <a:t>perturbation theory) In the ideal case of </a:t>
            </a:r>
            <a:r>
              <a:rPr lang="en-US" sz="1800" b="0" i="0" u="none" strike="noStrike" baseline="0" dirty="0">
                <a:latin typeface="CMMI10"/>
              </a:rPr>
              <a:t>k </a:t>
            </a:r>
            <a:r>
              <a:rPr lang="en-US" sz="1800" b="0" i="0" u="none" strike="noStrike" baseline="0" dirty="0">
                <a:latin typeface="CMR10"/>
              </a:rPr>
              <a:t>completely disconnected clusters, the eigenvalue 0 has multiplicity </a:t>
            </a:r>
            <a:r>
              <a:rPr lang="en-US" sz="1800" b="0" i="0" u="none" strike="noStrike" baseline="0" dirty="0">
                <a:latin typeface="CMMI10"/>
              </a:rPr>
              <a:t>k</a:t>
            </a:r>
            <a:r>
              <a:rPr lang="en-US" sz="1800" b="0" i="0" u="none" strike="noStrike" baseline="0" dirty="0">
                <a:latin typeface="CMR10"/>
              </a:rPr>
              <a:t>, and then there is a gap to the (</a:t>
            </a:r>
            <a:r>
              <a:rPr lang="en-US" sz="1800" b="0" i="0" u="none" strike="noStrike" baseline="0" dirty="0">
                <a:latin typeface="CMMI10"/>
              </a:rPr>
              <a:t>k </a:t>
            </a:r>
            <a:r>
              <a:rPr lang="en-US" sz="1800" b="0" i="0" u="none" strike="noStrike" baseline="0" dirty="0">
                <a:latin typeface="CMR10"/>
              </a:rPr>
              <a:t>+ 1)th eigenvalue </a:t>
            </a:r>
            <a:r>
              <a:rPr lang="en-US" sz="1800" b="0" i="0" u="none" strike="noStrike" baseline="0" dirty="0">
                <a:latin typeface="CMMI7"/>
              </a:rPr>
              <a:t>k</a:t>
            </a:r>
            <a:r>
              <a:rPr lang="en-US" sz="1800" b="0" i="0" u="none" strike="noStrike" baseline="0" dirty="0">
                <a:latin typeface="CMR7"/>
              </a:rPr>
              <a:t>+1 </a:t>
            </a:r>
            <a:r>
              <a:rPr lang="en-US" sz="1800" b="0" i="0" u="none" strike="noStrike" baseline="0" dirty="0">
                <a:latin typeface="CMMI10"/>
              </a:rPr>
              <a:t>&gt; </a:t>
            </a:r>
            <a:r>
              <a:rPr lang="en-US" sz="1800" b="0" i="0" u="none" strike="noStrike" baseline="0" dirty="0">
                <a:latin typeface="CMR10"/>
              </a:rPr>
              <a:t>0. (spectral graph theory) Here, many geometric invariants of the graph can be expressed or bounded with the help of the first eigenvalues of the graph Laplacian. In particular, the sizes of cuts are closely related to the size of the first eigenvalues.</a:t>
            </a:r>
            <a:r>
              <a:rPr lang="en-US" sz="1800" b="0" i="0" u="none" strike="noStrike" baseline="30000" dirty="0">
                <a:latin typeface="CMR10"/>
              </a:rPr>
              <a:t>2</a:t>
            </a:r>
            <a:endParaRPr lang="en-US" sz="2000" baseline="30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5" descr="Graphical user interface&#10;&#10;Description automatically generated">
            <a:extLst>
              <a:ext uri="{FF2B5EF4-FFF2-40B4-BE49-F238E27FC236}">
                <a16:creationId xmlns:a16="http://schemas.microsoft.com/office/drawing/2014/main" id="{6EF699E9-760E-48E4-AADF-3048D44352B4}"/>
              </a:ext>
            </a:extLst>
          </p:cNvPr>
          <p:cNvPicPr>
            <a:picLocks noChangeAspect="1"/>
          </p:cNvPicPr>
          <p:nvPr/>
        </p:nvPicPr>
        <p:blipFill>
          <a:blip r:embed="rId2"/>
          <a:stretch>
            <a:fillRect/>
          </a:stretch>
        </p:blipFill>
        <p:spPr>
          <a:xfrm>
            <a:off x="5026794" y="1802064"/>
            <a:ext cx="6253212" cy="359289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3">
            <a:extLst>
              <a:ext uri="{FF2B5EF4-FFF2-40B4-BE49-F238E27FC236}">
                <a16:creationId xmlns:a16="http://schemas.microsoft.com/office/drawing/2014/main" id="{640D2060-AE80-411F-BE1D-B168C2D5CBAC}"/>
              </a:ext>
            </a:extLst>
          </p:cNvPr>
          <p:cNvSpPr>
            <a:spLocks noGrp="1"/>
          </p:cNvSpPr>
          <p:nvPr>
            <p:ph type="ftr" sz="quarter" idx="11"/>
          </p:nvPr>
        </p:nvSpPr>
        <p:spPr>
          <a:xfrm>
            <a:off x="4038600" y="6356350"/>
            <a:ext cx="4114800" cy="365125"/>
          </a:xfrm>
        </p:spPr>
        <p:txBody>
          <a:bodyPr>
            <a:normAutofit/>
          </a:bodyPr>
          <a:lstStyle/>
          <a:p>
            <a:r>
              <a:rPr lang="en-US" dirty="0"/>
              <a:t>[1][fig 4]  Ulrike von Luxburg, A Tutorial on Spectral Clustering</a:t>
            </a:r>
          </a:p>
          <a:p>
            <a:endParaRPr lang="en-US" dirty="0"/>
          </a:p>
        </p:txBody>
      </p:sp>
    </p:spTree>
    <p:extLst>
      <p:ext uri="{BB962C8B-B14F-4D97-AF65-F5344CB8AC3E}">
        <p14:creationId xmlns:p14="http://schemas.microsoft.com/office/powerpoint/2010/main" val="909737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70C6F-11C1-4536-B061-63BB8B39702F}"/>
              </a:ext>
            </a:extLst>
          </p:cNvPr>
          <p:cNvSpPr>
            <a:spLocks noGrp="1"/>
          </p:cNvSpPr>
          <p:nvPr>
            <p:ph type="title"/>
          </p:nvPr>
        </p:nvSpPr>
        <p:spPr/>
        <p:txBody>
          <a:bodyPr/>
          <a:lstStyle/>
          <a:p>
            <a:r>
              <a:rPr lang="en-US" dirty="0"/>
              <a:t>Program – Result  </a:t>
            </a:r>
          </a:p>
        </p:txBody>
      </p:sp>
      <p:sp>
        <p:nvSpPr>
          <p:cNvPr id="4" name="Footer Placeholder 3">
            <a:extLst>
              <a:ext uri="{FF2B5EF4-FFF2-40B4-BE49-F238E27FC236}">
                <a16:creationId xmlns:a16="http://schemas.microsoft.com/office/drawing/2014/main" id="{B5AB1F1C-2791-490D-BBBB-6AFB6DA99ECF}"/>
              </a:ext>
            </a:extLst>
          </p:cNvPr>
          <p:cNvSpPr>
            <a:spLocks noGrp="1"/>
          </p:cNvSpPr>
          <p:nvPr>
            <p:ph type="ftr" sz="quarter" idx="11"/>
          </p:nvPr>
        </p:nvSpPr>
        <p:spPr/>
        <p:txBody>
          <a:bodyPr/>
          <a:lstStyle/>
          <a:p>
            <a:r>
              <a:rPr lang="en-US" dirty="0"/>
              <a:t>Original Data of Breast Cancer Proteomes obtained from </a:t>
            </a:r>
            <a:r>
              <a:rPr lang="en-US" dirty="0">
                <a:hlinkClick r:id="rId2"/>
              </a:rPr>
              <a:t>Breast Cancer Proteomes | Kaggle</a:t>
            </a:r>
            <a:r>
              <a:rPr lang="en-US" dirty="0"/>
              <a:t> </a:t>
            </a:r>
          </a:p>
        </p:txBody>
      </p:sp>
      <p:sp>
        <p:nvSpPr>
          <p:cNvPr id="12" name="TextBox 11">
            <a:extLst>
              <a:ext uri="{FF2B5EF4-FFF2-40B4-BE49-F238E27FC236}">
                <a16:creationId xmlns:a16="http://schemas.microsoft.com/office/drawing/2014/main" id="{7EE59B49-FBCA-47FB-92C8-0D61E5D80502}"/>
              </a:ext>
            </a:extLst>
          </p:cNvPr>
          <p:cNvSpPr txBox="1"/>
          <p:nvPr/>
        </p:nvSpPr>
        <p:spPr>
          <a:xfrm>
            <a:off x="1016000" y="4858822"/>
            <a:ext cx="3937000" cy="369332"/>
          </a:xfrm>
          <a:prstGeom prst="rect">
            <a:avLst/>
          </a:prstGeom>
          <a:noFill/>
        </p:spPr>
        <p:txBody>
          <a:bodyPr wrap="square" rtlCol="0">
            <a:spAutoFit/>
          </a:bodyPr>
          <a:lstStyle/>
          <a:p>
            <a:r>
              <a:rPr lang="en-US" dirty="0"/>
              <a:t>Graph representation of original data  </a:t>
            </a:r>
          </a:p>
        </p:txBody>
      </p:sp>
      <p:pic>
        <p:nvPicPr>
          <p:cNvPr id="14" name="Picture 13">
            <a:extLst>
              <a:ext uri="{FF2B5EF4-FFF2-40B4-BE49-F238E27FC236}">
                <a16:creationId xmlns:a16="http://schemas.microsoft.com/office/drawing/2014/main" id="{FE62216C-9113-48AB-8CFD-4CBF0AFDC532}"/>
              </a:ext>
            </a:extLst>
          </p:cNvPr>
          <p:cNvPicPr>
            <a:picLocks noChangeAspect="1"/>
          </p:cNvPicPr>
          <p:nvPr/>
        </p:nvPicPr>
        <p:blipFill>
          <a:blip r:embed="rId3"/>
          <a:stretch>
            <a:fillRect/>
          </a:stretch>
        </p:blipFill>
        <p:spPr>
          <a:xfrm>
            <a:off x="673100" y="1809533"/>
            <a:ext cx="3791479" cy="3115110"/>
          </a:xfrm>
          <a:prstGeom prst="rect">
            <a:avLst/>
          </a:prstGeom>
        </p:spPr>
      </p:pic>
      <p:pic>
        <p:nvPicPr>
          <p:cNvPr id="18" name="Picture 17">
            <a:extLst>
              <a:ext uri="{FF2B5EF4-FFF2-40B4-BE49-F238E27FC236}">
                <a16:creationId xmlns:a16="http://schemas.microsoft.com/office/drawing/2014/main" id="{B9E8E6F1-9139-4D8B-92E2-27C81925FADD}"/>
              </a:ext>
            </a:extLst>
          </p:cNvPr>
          <p:cNvPicPr>
            <a:picLocks noChangeAspect="1"/>
          </p:cNvPicPr>
          <p:nvPr/>
        </p:nvPicPr>
        <p:blipFill>
          <a:blip r:embed="rId4"/>
          <a:stretch>
            <a:fillRect/>
          </a:stretch>
        </p:blipFill>
        <p:spPr>
          <a:xfrm>
            <a:off x="5486400" y="1333207"/>
            <a:ext cx="5168900" cy="4191585"/>
          </a:xfrm>
          <a:prstGeom prst="rect">
            <a:avLst/>
          </a:prstGeom>
        </p:spPr>
      </p:pic>
      <p:sp>
        <p:nvSpPr>
          <p:cNvPr id="19" name="TextBox 18">
            <a:extLst>
              <a:ext uri="{FF2B5EF4-FFF2-40B4-BE49-F238E27FC236}">
                <a16:creationId xmlns:a16="http://schemas.microsoft.com/office/drawing/2014/main" id="{842AAC52-719F-43AB-B941-624E78C6D010}"/>
              </a:ext>
            </a:extLst>
          </p:cNvPr>
          <p:cNvSpPr txBox="1"/>
          <p:nvPr/>
        </p:nvSpPr>
        <p:spPr>
          <a:xfrm>
            <a:off x="7302500" y="5607586"/>
            <a:ext cx="2133600" cy="369332"/>
          </a:xfrm>
          <a:prstGeom prst="rect">
            <a:avLst/>
          </a:prstGeom>
          <a:noFill/>
        </p:spPr>
        <p:txBody>
          <a:bodyPr wrap="square" rtlCol="0">
            <a:spAutoFit/>
          </a:bodyPr>
          <a:lstStyle/>
          <a:p>
            <a:r>
              <a:rPr lang="en-US" dirty="0"/>
              <a:t>Index vs eigenvalues</a:t>
            </a:r>
          </a:p>
        </p:txBody>
      </p:sp>
    </p:spTree>
    <p:extLst>
      <p:ext uri="{BB962C8B-B14F-4D97-AF65-F5344CB8AC3E}">
        <p14:creationId xmlns:p14="http://schemas.microsoft.com/office/powerpoint/2010/main" val="4000569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9DE32-E0FB-4B19-AFE1-BE459801E18E}"/>
              </a:ext>
            </a:extLst>
          </p:cNvPr>
          <p:cNvSpPr>
            <a:spLocks noGrp="1"/>
          </p:cNvSpPr>
          <p:nvPr>
            <p:ph type="title"/>
          </p:nvPr>
        </p:nvSpPr>
        <p:spPr/>
        <p:txBody>
          <a:bodyPr/>
          <a:lstStyle/>
          <a:p>
            <a:r>
              <a:rPr lang="en-US" dirty="0"/>
              <a:t>Program - Result</a:t>
            </a:r>
          </a:p>
        </p:txBody>
      </p:sp>
      <p:sp>
        <p:nvSpPr>
          <p:cNvPr id="4" name="Footer Placeholder 3">
            <a:extLst>
              <a:ext uri="{FF2B5EF4-FFF2-40B4-BE49-F238E27FC236}">
                <a16:creationId xmlns:a16="http://schemas.microsoft.com/office/drawing/2014/main" id="{C28F95CC-8B85-4AC6-9963-B214722AF68A}"/>
              </a:ext>
            </a:extLst>
          </p:cNvPr>
          <p:cNvSpPr>
            <a:spLocks noGrp="1"/>
          </p:cNvSpPr>
          <p:nvPr>
            <p:ph type="ftr" sz="quarter" idx="11"/>
          </p:nvPr>
        </p:nvSpPr>
        <p:spPr/>
        <p:txBody>
          <a:bodyPr/>
          <a:lstStyle/>
          <a:p>
            <a:endParaRPr lang="en-US"/>
          </a:p>
        </p:txBody>
      </p:sp>
      <p:pic>
        <p:nvPicPr>
          <p:cNvPr id="9" name="Picture 8">
            <a:extLst>
              <a:ext uri="{FF2B5EF4-FFF2-40B4-BE49-F238E27FC236}">
                <a16:creationId xmlns:a16="http://schemas.microsoft.com/office/drawing/2014/main" id="{90A37814-C07F-4D82-BBCB-EC133FAE7581}"/>
              </a:ext>
            </a:extLst>
          </p:cNvPr>
          <p:cNvPicPr>
            <a:picLocks noChangeAspect="1"/>
          </p:cNvPicPr>
          <p:nvPr/>
        </p:nvPicPr>
        <p:blipFill>
          <a:blip r:embed="rId2"/>
          <a:stretch>
            <a:fillRect/>
          </a:stretch>
        </p:blipFill>
        <p:spPr>
          <a:xfrm>
            <a:off x="3619244" y="1616091"/>
            <a:ext cx="3658111" cy="3581900"/>
          </a:xfrm>
          <a:prstGeom prst="rect">
            <a:avLst/>
          </a:prstGeom>
        </p:spPr>
      </p:pic>
      <p:sp>
        <p:nvSpPr>
          <p:cNvPr id="10" name="TextBox 9">
            <a:extLst>
              <a:ext uri="{FF2B5EF4-FFF2-40B4-BE49-F238E27FC236}">
                <a16:creationId xmlns:a16="http://schemas.microsoft.com/office/drawing/2014/main" id="{16D711DB-502B-47F7-B0BD-C56127D2F294}"/>
              </a:ext>
            </a:extLst>
          </p:cNvPr>
          <p:cNvSpPr txBox="1"/>
          <p:nvPr/>
        </p:nvSpPr>
        <p:spPr>
          <a:xfrm flipH="1">
            <a:off x="3619244" y="5241909"/>
            <a:ext cx="4114800" cy="369332"/>
          </a:xfrm>
          <a:prstGeom prst="rect">
            <a:avLst/>
          </a:prstGeom>
          <a:noFill/>
        </p:spPr>
        <p:txBody>
          <a:bodyPr wrap="square" rtlCol="0">
            <a:spAutoFit/>
          </a:bodyPr>
          <a:lstStyle/>
          <a:p>
            <a:r>
              <a:rPr lang="en-US" dirty="0"/>
              <a:t>Graph after Spectral clustering </a:t>
            </a:r>
          </a:p>
        </p:txBody>
      </p:sp>
    </p:spTree>
    <p:extLst>
      <p:ext uri="{BB962C8B-B14F-4D97-AF65-F5344CB8AC3E}">
        <p14:creationId xmlns:p14="http://schemas.microsoft.com/office/powerpoint/2010/main" val="3686352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D1803-69D0-4642-8429-681444285A3A}"/>
              </a:ext>
            </a:extLst>
          </p:cNvPr>
          <p:cNvSpPr>
            <a:spLocks noGrp="1"/>
          </p:cNvSpPr>
          <p:nvPr>
            <p:ph type="title"/>
          </p:nvPr>
        </p:nvSpPr>
        <p:spPr/>
        <p:txBody>
          <a:bodyPr/>
          <a:lstStyle/>
          <a:p>
            <a:r>
              <a:rPr lang="en-US" dirty="0"/>
              <a:t>Challenges</a:t>
            </a:r>
          </a:p>
        </p:txBody>
      </p:sp>
      <p:sp>
        <p:nvSpPr>
          <p:cNvPr id="4" name="Footer Placeholder 3">
            <a:extLst>
              <a:ext uri="{FF2B5EF4-FFF2-40B4-BE49-F238E27FC236}">
                <a16:creationId xmlns:a16="http://schemas.microsoft.com/office/drawing/2014/main" id="{8352C356-589F-437D-96A0-1D30401493B3}"/>
              </a:ext>
            </a:extLst>
          </p:cNvPr>
          <p:cNvSpPr>
            <a:spLocks noGrp="1"/>
          </p:cNvSpPr>
          <p:nvPr>
            <p:ph type="ftr" sz="quarter" idx="11"/>
          </p:nvPr>
        </p:nvSpPr>
        <p:spPr>
          <a:xfrm>
            <a:off x="1371600" y="6311900"/>
            <a:ext cx="8934450" cy="180975"/>
          </a:xfrm>
        </p:spPr>
        <p:txBody>
          <a:bodyPr/>
          <a:lstStyle/>
          <a:p>
            <a:r>
              <a:rPr lang="en-US" dirty="0"/>
              <a:t>[1]  Ulrike von Luxburg, A Tutorial on Spectral Clustering</a:t>
            </a:r>
          </a:p>
          <a:p>
            <a:r>
              <a:rPr lang="en-US" dirty="0"/>
              <a:t>[2][3]Wen-Yen Chen, Yangqiu Song, Hongjie Bai, Chih-Jen Lin, Edward Y. Chang,, Parallel Spectral Clustering in Distributed Systems  </a:t>
            </a:r>
          </a:p>
        </p:txBody>
      </p:sp>
      <p:sp>
        <p:nvSpPr>
          <p:cNvPr id="8" name="Content Placeholder 7">
            <a:extLst>
              <a:ext uri="{FF2B5EF4-FFF2-40B4-BE49-F238E27FC236}">
                <a16:creationId xmlns:a16="http://schemas.microsoft.com/office/drawing/2014/main" id="{82EF8C69-63A8-427C-93D1-4554832CBBED}"/>
              </a:ext>
            </a:extLst>
          </p:cNvPr>
          <p:cNvSpPr>
            <a:spLocks noGrp="1"/>
          </p:cNvSpPr>
          <p:nvPr>
            <p:ph idx="1"/>
          </p:nvPr>
        </p:nvSpPr>
        <p:spPr/>
        <p:txBody>
          <a:bodyPr>
            <a:normAutofit fontScale="70000" lnSpcReduction="20000"/>
          </a:bodyPr>
          <a:lstStyle/>
          <a:p>
            <a:pPr marL="0" indent="0">
              <a:buNone/>
            </a:pPr>
            <a:r>
              <a:rPr lang="en-US" dirty="0"/>
              <a:t>Dealing with Big Data Set </a:t>
            </a:r>
          </a:p>
          <a:p>
            <a:pPr>
              <a:buFont typeface="Wingdings" panose="05000000000000000000" pitchFamily="2" charset="2"/>
              <a:buChar char="à"/>
            </a:pPr>
            <a:r>
              <a:rPr lang="en-US" dirty="0"/>
              <a:t>Spectral clustering can be implemented efficiently if we make sure the similarity graph is sparse</a:t>
            </a:r>
            <a:r>
              <a:rPr lang="en-US" baseline="30000" dirty="0"/>
              <a:t>1</a:t>
            </a:r>
            <a:r>
              <a:rPr lang="en-US" dirty="0"/>
              <a:t>.</a:t>
            </a:r>
          </a:p>
          <a:p>
            <a:pPr marL="0" indent="0">
              <a:buNone/>
            </a:pPr>
            <a:r>
              <a:rPr lang="en-US" dirty="0"/>
              <a:t>Approach: </a:t>
            </a:r>
          </a:p>
          <a:p>
            <a:pPr marL="457200" lvl="1" indent="0">
              <a:buNone/>
            </a:pPr>
            <a:r>
              <a:rPr lang="en-US" dirty="0"/>
              <a:t>1</a:t>
            </a:r>
            <a:r>
              <a:rPr lang="en-US" sz="2200" dirty="0">
                <a:cs typeface="Times New Roman" panose="02020603050405020304" pitchFamily="18" charset="0"/>
              </a:rPr>
              <a:t>) Sparse Matrix </a:t>
            </a:r>
            <a:r>
              <a:rPr lang="en-US" sz="1400" dirty="0">
                <a:cs typeface="Times New Roman" panose="02020603050405020304" pitchFamily="18" charset="0"/>
              </a:rPr>
              <a:t>: </a:t>
            </a:r>
            <a:r>
              <a:rPr lang="en-US" sz="2500" b="0" i="0" u="none" strike="noStrike" baseline="0" dirty="0"/>
              <a:t>the sparsification method retains the “most useful” </a:t>
            </a:r>
            <a:r>
              <a:rPr lang="en-US" sz="2500" b="0" i="0" u="none" strike="noStrike" baseline="0" dirty="0" err="1"/>
              <a:t>S</a:t>
            </a:r>
            <a:r>
              <a:rPr lang="en-US" sz="2500" b="0" i="0" u="none" strike="noStrike" baseline="-25000" dirty="0" err="1"/>
              <a:t>ij</a:t>
            </a:r>
            <a:r>
              <a:rPr lang="en-US" sz="2500" b="0" i="0" u="none" strike="noStrike" baseline="0" dirty="0"/>
              <a:t> to form a sparse matrix to reduce memory use</a:t>
            </a:r>
            <a:endParaRPr lang="en-US" sz="3600" dirty="0"/>
          </a:p>
          <a:p>
            <a:pPr marL="457200" lvl="1" indent="0">
              <a:buNone/>
            </a:pPr>
            <a:r>
              <a:rPr lang="en-US" dirty="0"/>
              <a:t>2) Sub-matrix : several columns or rows of dense matrix </a:t>
            </a:r>
            <a:r>
              <a:rPr lang="en-US" sz="2200" b="0" i="0" u="none" strike="noStrike" baseline="0" dirty="0"/>
              <a:t>e.g., Nyström approximation to avoid calculating the whole similarity matrix</a:t>
            </a:r>
          </a:p>
          <a:p>
            <a:pPr marL="457200" lvl="1" indent="0">
              <a:buNone/>
            </a:pPr>
            <a:r>
              <a:rPr lang="en-US" sz="2500" dirty="0"/>
              <a:t>3) Parallel Spectral Clustering</a:t>
            </a:r>
            <a:r>
              <a:rPr lang="en-US" sz="1600" baseline="30000" dirty="0"/>
              <a:t>3</a:t>
            </a:r>
            <a:endParaRPr lang="en-US" sz="3400" baseline="30000" dirty="0"/>
          </a:p>
          <a:p>
            <a:pPr marL="0" indent="0">
              <a:buNone/>
            </a:pPr>
            <a:endParaRPr lang="en-US" dirty="0"/>
          </a:p>
          <a:p>
            <a:pPr marL="0" indent="0">
              <a:buNone/>
            </a:pPr>
            <a:r>
              <a:rPr lang="en-US" dirty="0"/>
              <a:t>Choosing a Good Similarity Graph </a:t>
            </a:r>
          </a:p>
          <a:p>
            <a:pPr marL="0" indent="0">
              <a:buNone/>
            </a:pPr>
            <a:r>
              <a:rPr lang="en-US" dirty="0"/>
              <a:t>	- Not trivial </a:t>
            </a:r>
          </a:p>
          <a:p>
            <a:pPr marL="0" indent="0">
              <a:buNone/>
            </a:pPr>
            <a:r>
              <a:rPr lang="en-US" dirty="0"/>
              <a:t>	- can be quite unstable under different choices of the parameters for the neighborhood graphs </a:t>
            </a:r>
          </a:p>
          <a:p>
            <a:pPr marL="0" indent="0">
              <a:buNone/>
            </a:pPr>
            <a:r>
              <a:rPr lang="en-US" dirty="0"/>
              <a:t>			</a:t>
            </a:r>
          </a:p>
        </p:txBody>
      </p:sp>
    </p:spTree>
    <p:extLst>
      <p:ext uri="{BB962C8B-B14F-4D97-AF65-F5344CB8AC3E}">
        <p14:creationId xmlns:p14="http://schemas.microsoft.com/office/powerpoint/2010/main" val="728527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875CB-156B-42E3-8D44-20D1F3B18FD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02751770-5F56-46B1-804D-6979290EB36A}"/>
              </a:ext>
            </a:extLst>
          </p:cNvPr>
          <p:cNvSpPr>
            <a:spLocks noGrp="1"/>
          </p:cNvSpPr>
          <p:nvPr>
            <p:ph idx="1"/>
          </p:nvPr>
        </p:nvSpPr>
        <p:spPr/>
        <p:txBody>
          <a:bodyPr/>
          <a:lstStyle/>
          <a:p>
            <a:pPr marL="0" indent="0">
              <a:buNone/>
            </a:pPr>
            <a:r>
              <a:rPr lang="en-US" dirty="0"/>
              <a:t>Spectral clustering is helpful to cluster </a:t>
            </a:r>
            <a:r>
              <a:rPr lang="en-US" sz="2800" b="1" dirty="0">
                <a:effectLst/>
                <a:latin typeface="Calibri" panose="020F0502020204030204" pitchFamily="34" charset="0"/>
                <a:ea typeface="Calibri" panose="020F0502020204030204" pitchFamily="34" charset="0"/>
                <a:cs typeface="Times New Roman" panose="02020603050405020304" pitchFamily="18" charset="0"/>
              </a:rPr>
              <a:t>irregular non-convex shapes </a:t>
            </a:r>
            <a:r>
              <a:rPr lang="en-US" sz="2800" dirty="0">
                <a:effectLst/>
                <a:latin typeface="Calibri" panose="020F0502020204030204" pitchFamily="34" charset="0"/>
                <a:ea typeface="Calibri" panose="020F0502020204030204" pitchFamily="34" charset="0"/>
                <a:cs typeface="Times New Roman" panose="02020603050405020304" pitchFamily="18" charset="0"/>
              </a:rPr>
              <a:t>graph structure. Spectral clustering can be a slow algorithm for large data set so improved algorithm as suggested in challenges section should be used to speed it up.</a:t>
            </a:r>
            <a:endParaRPr lang="en-US" dirty="0"/>
          </a:p>
        </p:txBody>
      </p:sp>
      <p:sp>
        <p:nvSpPr>
          <p:cNvPr id="4" name="Footer Placeholder 3">
            <a:extLst>
              <a:ext uri="{FF2B5EF4-FFF2-40B4-BE49-F238E27FC236}">
                <a16:creationId xmlns:a16="http://schemas.microsoft.com/office/drawing/2014/main" id="{2DD8D4CA-53E6-4159-B5B3-1E9AD26BCC45}"/>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59572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A128-046C-4505-8784-0CF944845FB9}"/>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10B55B91-D603-4F6F-A196-2F98D74D786D}"/>
              </a:ext>
            </a:extLst>
          </p:cNvPr>
          <p:cNvSpPr>
            <a:spLocks noGrp="1"/>
          </p:cNvSpPr>
          <p:nvPr>
            <p:ph idx="1"/>
          </p:nvPr>
        </p:nvSpPr>
        <p:spPr/>
        <p:txBody>
          <a:bodyPr/>
          <a:lstStyle/>
          <a:p>
            <a:r>
              <a:rPr lang="en-US" dirty="0"/>
              <a:t>Introduction – Clustering (Recap) </a:t>
            </a:r>
          </a:p>
          <a:p>
            <a:r>
              <a:rPr lang="en-US" dirty="0"/>
              <a:t>Motivation</a:t>
            </a:r>
          </a:p>
          <a:p>
            <a:r>
              <a:rPr lang="en-US" dirty="0"/>
              <a:t>Comparison (K means vs. Spectral clustering)</a:t>
            </a:r>
          </a:p>
          <a:p>
            <a:r>
              <a:rPr lang="en-US" dirty="0"/>
              <a:t>Algorithm Implementation </a:t>
            </a:r>
          </a:p>
          <a:p>
            <a:r>
              <a:rPr lang="en-US" dirty="0"/>
              <a:t>Observation </a:t>
            </a:r>
          </a:p>
          <a:p>
            <a:r>
              <a:rPr lang="en-US" dirty="0"/>
              <a:t>Code Simulation </a:t>
            </a:r>
          </a:p>
          <a:p>
            <a:r>
              <a:rPr lang="en-US" dirty="0"/>
              <a:t>Challenges</a:t>
            </a:r>
          </a:p>
          <a:p>
            <a:r>
              <a:rPr lang="en-US" dirty="0"/>
              <a:t>Questions </a:t>
            </a:r>
          </a:p>
          <a:p>
            <a:pPr marL="0" indent="0">
              <a:buNone/>
            </a:pPr>
            <a:endParaRPr lang="en-US" dirty="0"/>
          </a:p>
          <a:p>
            <a:endParaRPr lang="en-US" dirty="0"/>
          </a:p>
          <a:p>
            <a:endParaRPr lang="en-US" dirty="0"/>
          </a:p>
        </p:txBody>
      </p:sp>
      <p:sp>
        <p:nvSpPr>
          <p:cNvPr id="4" name="Footer Placeholder 3">
            <a:extLst>
              <a:ext uri="{FF2B5EF4-FFF2-40B4-BE49-F238E27FC236}">
                <a16:creationId xmlns:a16="http://schemas.microsoft.com/office/drawing/2014/main" id="{A540ADC9-B1A1-47FA-A4A8-AB65EA64A10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555826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EAB2B-2407-4991-BC59-16A3D71A3193}"/>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D1644F3-1FD5-4086-BD32-970BA0ABA622}"/>
              </a:ext>
            </a:extLst>
          </p:cNvPr>
          <p:cNvSpPr>
            <a:spLocks noGrp="1"/>
          </p:cNvSpPr>
          <p:nvPr>
            <p:ph idx="1"/>
          </p:nvPr>
        </p:nvSpPr>
        <p:spPr/>
        <p:txBody>
          <a:bodyPr/>
          <a:lstStyle/>
          <a:p>
            <a:pPr marL="0" indent="0">
              <a:buNone/>
            </a:pPr>
            <a:r>
              <a:rPr lang="en-US" dirty="0"/>
              <a:t>Unsupervised Learning </a:t>
            </a:r>
          </a:p>
          <a:p>
            <a:pPr marL="0" indent="0">
              <a:buNone/>
            </a:pPr>
            <a:r>
              <a:rPr lang="en-US" dirty="0"/>
              <a:t>	- no labels needed </a:t>
            </a:r>
          </a:p>
          <a:p>
            <a:pPr marL="0" indent="0">
              <a:buNone/>
            </a:pPr>
            <a:r>
              <a:rPr lang="en-US" dirty="0"/>
              <a:t>	- helps with discovering hidden patterns in the data </a:t>
            </a:r>
          </a:p>
          <a:p>
            <a:pPr marL="0" indent="0">
              <a:buNone/>
            </a:pPr>
            <a:r>
              <a:rPr lang="en-US" dirty="0"/>
              <a:t>Cluster Analysis </a:t>
            </a:r>
          </a:p>
          <a:p>
            <a:pPr marL="0" indent="0">
              <a:buNone/>
            </a:pPr>
            <a:r>
              <a:rPr lang="en-US" dirty="0"/>
              <a:t>	- Group together </a:t>
            </a:r>
            <a:r>
              <a:rPr lang="en-US" b="1" i="1" dirty="0"/>
              <a:t>similar</a:t>
            </a:r>
            <a:r>
              <a:rPr lang="en-US" dirty="0"/>
              <a:t> instances </a:t>
            </a:r>
          </a:p>
          <a:p>
            <a:pPr marL="0" indent="0">
              <a:buNone/>
            </a:pPr>
            <a:r>
              <a:rPr lang="en-US" dirty="0"/>
              <a:t>	- Approaches to cluster analysis</a:t>
            </a:r>
          </a:p>
          <a:p>
            <a:pPr marL="0" indent="0">
              <a:buNone/>
            </a:pPr>
            <a:r>
              <a:rPr lang="en-US" dirty="0"/>
              <a:t>		- compactness and connectivity </a:t>
            </a:r>
          </a:p>
          <a:p>
            <a:pPr marL="0" indent="0">
              <a:buNone/>
            </a:pPr>
            <a:endParaRPr lang="en-US" dirty="0"/>
          </a:p>
        </p:txBody>
      </p:sp>
      <p:sp>
        <p:nvSpPr>
          <p:cNvPr id="4" name="Footer Placeholder 3">
            <a:extLst>
              <a:ext uri="{FF2B5EF4-FFF2-40B4-BE49-F238E27FC236}">
                <a16:creationId xmlns:a16="http://schemas.microsoft.com/office/drawing/2014/main" id="{A8877AC7-A0B6-4CA1-A133-F33531F3D1B2}"/>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381166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09893-3A14-4351-9C66-294ED425C618}"/>
              </a:ext>
            </a:extLst>
          </p:cNvPr>
          <p:cNvSpPr>
            <a:spLocks noGrp="1"/>
          </p:cNvSpPr>
          <p:nvPr>
            <p:ph type="title"/>
          </p:nvPr>
        </p:nvSpPr>
        <p:spPr>
          <a:xfrm>
            <a:off x="838200" y="276225"/>
            <a:ext cx="10515600" cy="1325563"/>
          </a:xfrm>
        </p:spPr>
        <p:txBody>
          <a:bodyPr/>
          <a:lstStyle/>
          <a:p>
            <a:r>
              <a:rPr lang="en-US" dirty="0"/>
              <a:t>Clustering - Motivation </a:t>
            </a:r>
          </a:p>
        </p:txBody>
      </p:sp>
      <p:sp>
        <p:nvSpPr>
          <p:cNvPr id="3" name="Content Placeholder 2">
            <a:extLst>
              <a:ext uri="{FF2B5EF4-FFF2-40B4-BE49-F238E27FC236}">
                <a16:creationId xmlns:a16="http://schemas.microsoft.com/office/drawing/2014/main" id="{08C64ABF-AEFA-44BC-AA93-22B0EEC38895}"/>
              </a:ext>
            </a:extLst>
          </p:cNvPr>
          <p:cNvSpPr>
            <a:spLocks noGrp="1"/>
          </p:cNvSpPr>
          <p:nvPr>
            <p:ph idx="1"/>
          </p:nvPr>
        </p:nvSpPr>
        <p:spPr/>
        <p:txBody>
          <a:bodyPr>
            <a:normAutofit fontScale="85000" lnSpcReduction="20000"/>
          </a:bodyPr>
          <a:lstStyle/>
          <a:p>
            <a:pPr marL="0" indent="0">
              <a:buNone/>
            </a:pPr>
            <a:r>
              <a:rPr lang="en-US" dirty="0"/>
              <a:t>Clustering </a:t>
            </a:r>
          </a:p>
          <a:p>
            <a:pPr marL="0" indent="0">
              <a:buNone/>
            </a:pPr>
            <a:r>
              <a:rPr lang="en-US" dirty="0"/>
              <a:t>	-compactness and connectivity </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Applications </a:t>
            </a:r>
          </a:p>
          <a:p>
            <a:pPr lvl="1"/>
            <a:r>
              <a:rPr lang="en-US" dirty="0"/>
              <a:t>market segmentation, social network analysis, search result grouping, medical imaging, image segmentation, anomaly detection, Data Compression, Privacy Preservation ( Google ) </a:t>
            </a:r>
          </a:p>
          <a:p>
            <a:pPr marL="0" indent="0">
              <a:buNone/>
            </a:pPr>
            <a:endParaRPr lang="en-US" dirty="0"/>
          </a:p>
          <a:p>
            <a:pPr marL="0" indent="0">
              <a:buNone/>
            </a:pPr>
            <a:endParaRPr lang="en-US" dirty="0"/>
          </a:p>
          <a:p>
            <a:pPr marL="0" indent="0">
              <a:buNone/>
            </a:pPr>
            <a:endParaRPr lang="en-US" dirty="0"/>
          </a:p>
        </p:txBody>
      </p:sp>
      <p:sp>
        <p:nvSpPr>
          <p:cNvPr id="4" name="Footer Placeholder 3">
            <a:extLst>
              <a:ext uri="{FF2B5EF4-FFF2-40B4-BE49-F238E27FC236}">
                <a16:creationId xmlns:a16="http://schemas.microsoft.com/office/drawing/2014/main" id="{256036C9-7E01-4125-8EF6-2CA045BC2B1C}"/>
              </a:ext>
            </a:extLst>
          </p:cNvPr>
          <p:cNvSpPr>
            <a:spLocks noGrp="1"/>
          </p:cNvSpPr>
          <p:nvPr>
            <p:ph type="ftr" sz="quarter" idx="11"/>
          </p:nvPr>
        </p:nvSpPr>
        <p:spPr/>
        <p:txBody>
          <a:bodyPr/>
          <a:lstStyle/>
          <a:p>
            <a:endParaRPr lang="en-US"/>
          </a:p>
        </p:txBody>
      </p:sp>
      <p:pic>
        <p:nvPicPr>
          <p:cNvPr id="6" name="Picture 5">
            <a:extLst>
              <a:ext uri="{FF2B5EF4-FFF2-40B4-BE49-F238E27FC236}">
                <a16:creationId xmlns:a16="http://schemas.microsoft.com/office/drawing/2014/main" id="{C8D7BDC4-0DCD-47A6-B7D5-65A45F414194}"/>
              </a:ext>
            </a:extLst>
          </p:cNvPr>
          <p:cNvPicPr>
            <a:picLocks noChangeAspect="1"/>
          </p:cNvPicPr>
          <p:nvPr/>
        </p:nvPicPr>
        <p:blipFill>
          <a:blip r:embed="rId2"/>
          <a:stretch>
            <a:fillRect/>
          </a:stretch>
        </p:blipFill>
        <p:spPr>
          <a:xfrm>
            <a:off x="1131623" y="2648194"/>
            <a:ext cx="2761835" cy="2185064"/>
          </a:xfrm>
          <a:prstGeom prst="rect">
            <a:avLst/>
          </a:prstGeom>
        </p:spPr>
      </p:pic>
      <p:pic>
        <p:nvPicPr>
          <p:cNvPr id="8" name="Picture 7">
            <a:extLst>
              <a:ext uri="{FF2B5EF4-FFF2-40B4-BE49-F238E27FC236}">
                <a16:creationId xmlns:a16="http://schemas.microsoft.com/office/drawing/2014/main" id="{E91D0BCD-09E0-4F51-99F8-51557061695F}"/>
              </a:ext>
            </a:extLst>
          </p:cNvPr>
          <p:cNvPicPr>
            <a:picLocks noChangeAspect="1"/>
          </p:cNvPicPr>
          <p:nvPr/>
        </p:nvPicPr>
        <p:blipFill>
          <a:blip r:embed="rId3"/>
          <a:stretch>
            <a:fillRect/>
          </a:stretch>
        </p:blipFill>
        <p:spPr>
          <a:xfrm>
            <a:off x="4861793" y="2648194"/>
            <a:ext cx="2761835" cy="2279046"/>
          </a:xfrm>
          <a:prstGeom prst="rect">
            <a:avLst/>
          </a:prstGeom>
        </p:spPr>
      </p:pic>
      <p:pic>
        <p:nvPicPr>
          <p:cNvPr id="10" name="Picture 9">
            <a:extLst>
              <a:ext uri="{FF2B5EF4-FFF2-40B4-BE49-F238E27FC236}">
                <a16:creationId xmlns:a16="http://schemas.microsoft.com/office/drawing/2014/main" id="{929DF04D-A9E2-41A4-BB6C-A36974B4DE94}"/>
              </a:ext>
            </a:extLst>
          </p:cNvPr>
          <p:cNvPicPr>
            <a:picLocks noChangeAspect="1"/>
          </p:cNvPicPr>
          <p:nvPr/>
        </p:nvPicPr>
        <p:blipFill>
          <a:blip r:embed="rId4"/>
          <a:stretch>
            <a:fillRect/>
          </a:stretch>
        </p:blipFill>
        <p:spPr>
          <a:xfrm>
            <a:off x="8475850" y="2676715"/>
            <a:ext cx="2761836" cy="2250525"/>
          </a:xfrm>
          <a:prstGeom prst="rect">
            <a:avLst/>
          </a:prstGeom>
        </p:spPr>
      </p:pic>
    </p:spTree>
    <p:extLst>
      <p:ext uri="{BB962C8B-B14F-4D97-AF65-F5344CB8AC3E}">
        <p14:creationId xmlns:p14="http://schemas.microsoft.com/office/powerpoint/2010/main" val="1371884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CBC1A-165F-4292-B861-9818A378A691}"/>
              </a:ext>
            </a:extLst>
          </p:cNvPr>
          <p:cNvSpPr>
            <a:spLocks noGrp="1"/>
          </p:cNvSpPr>
          <p:nvPr>
            <p:ph type="title"/>
          </p:nvPr>
        </p:nvSpPr>
        <p:spPr/>
        <p:txBody>
          <a:bodyPr/>
          <a:lstStyle/>
          <a:p>
            <a:r>
              <a:rPr lang="en-US" dirty="0"/>
              <a:t>Graph Clustering </a:t>
            </a:r>
          </a:p>
        </p:txBody>
      </p:sp>
      <p:pic>
        <p:nvPicPr>
          <p:cNvPr id="5" name="Content Placeholder 4">
            <a:extLst>
              <a:ext uri="{FF2B5EF4-FFF2-40B4-BE49-F238E27FC236}">
                <a16:creationId xmlns:a16="http://schemas.microsoft.com/office/drawing/2014/main" id="{A08C2B6A-38C8-4117-B80D-C0F352255BA5}"/>
              </a:ext>
            </a:extLst>
          </p:cNvPr>
          <p:cNvPicPr>
            <a:picLocks noGrp="1" noChangeAspect="1"/>
          </p:cNvPicPr>
          <p:nvPr>
            <p:ph idx="1"/>
          </p:nvPr>
        </p:nvPicPr>
        <p:blipFill>
          <a:blip r:embed="rId2"/>
          <a:stretch>
            <a:fillRect/>
          </a:stretch>
        </p:blipFill>
        <p:spPr>
          <a:xfrm>
            <a:off x="7225613" y="1354030"/>
            <a:ext cx="3429479" cy="1505160"/>
          </a:xfrm>
        </p:spPr>
      </p:pic>
      <p:sp>
        <p:nvSpPr>
          <p:cNvPr id="6" name="TextBox 5">
            <a:extLst>
              <a:ext uri="{FF2B5EF4-FFF2-40B4-BE49-F238E27FC236}">
                <a16:creationId xmlns:a16="http://schemas.microsoft.com/office/drawing/2014/main" id="{B6597757-20C1-4DA3-B88B-B8066C3C7DB9}"/>
              </a:ext>
            </a:extLst>
          </p:cNvPr>
          <p:cNvSpPr txBox="1"/>
          <p:nvPr/>
        </p:nvSpPr>
        <p:spPr>
          <a:xfrm flipH="1">
            <a:off x="838199" y="1862922"/>
            <a:ext cx="5402565" cy="4990597"/>
          </a:xfrm>
          <a:prstGeom prst="rect">
            <a:avLst/>
          </a:prstGeom>
          <a:noFill/>
        </p:spPr>
        <p:txBody>
          <a:bodyPr wrap="square" rtlCol="0">
            <a:spAutoFit/>
          </a:bodyPr>
          <a:lstStyle/>
          <a:p>
            <a:r>
              <a:rPr lang="en-US" sz="2000" b="1" dirty="0"/>
              <a:t>K-means clustering</a:t>
            </a:r>
          </a:p>
          <a:p>
            <a:r>
              <a:rPr lang="en-US" sz="1600" dirty="0"/>
              <a:t>	- most popular clustering algorithms </a:t>
            </a:r>
          </a:p>
          <a:p>
            <a:r>
              <a:rPr lang="en-US" sz="1600" dirty="0"/>
              <a:t>	- “k” number of centroid adjusted in iterative process to find clusters</a:t>
            </a:r>
          </a:p>
          <a:p>
            <a:endParaRPr lang="en-US" sz="1600" dirty="0"/>
          </a:p>
          <a:p>
            <a:r>
              <a:rPr lang="en-US" sz="1600" u="sng" dirty="0"/>
              <a:t>Limitations of K-means clustering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Requires number of clusters to be known in advance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Struggles when clusters have</a:t>
            </a:r>
            <a:r>
              <a:rPr lang="en-US" sz="1600" b="1" dirty="0">
                <a:effectLst/>
                <a:latin typeface="Calibri" panose="020F0502020204030204" pitchFamily="34" charset="0"/>
                <a:ea typeface="Calibri" panose="020F0502020204030204" pitchFamily="34" charset="0"/>
                <a:cs typeface="Times New Roman" panose="02020603050405020304" pitchFamily="18" charset="0"/>
              </a:rPr>
              <a:t> irregular non-convex shapes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Will always produce an answer finding the required number of clusters even if the data isn’t clustered (or clustered in that many clusters).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dirty="0">
                <a:effectLst/>
                <a:latin typeface="Calibri" panose="020F0502020204030204" pitchFamily="34" charset="0"/>
                <a:ea typeface="Calibri" panose="020F0502020204030204" pitchFamily="34" charset="0"/>
                <a:cs typeface="Times New Roman" panose="02020603050405020304" pitchFamily="18" charset="0"/>
              </a:rPr>
              <a:t>Requires linear cluster boundaries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0" i="0" dirty="0">
                <a:solidFill>
                  <a:srgbClr val="292929"/>
                </a:solidFill>
                <a:effectLst/>
                <a:latin typeface="charter"/>
              </a:rPr>
              <a:t>It requires multiple restarts at times to find the local minima (i.e., the best clustering).</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600" dirty="0"/>
              <a:t> </a:t>
            </a:r>
          </a:p>
          <a:p>
            <a:endParaRPr lang="en-US" sz="1600" dirty="0"/>
          </a:p>
          <a:p>
            <a:endParaRPr lang="en-US" sz="1600" dirty="0"/>
          </a:p>
        </p:txBody>
      </p:sp>
      <p:sp>
        <p:nvSpPr>
          <p:cNvPr id="7" name="Footer Placeholder 6">
            <a:extLst>
              <a:ext uri="{FF2B5EF4-FFF2-40B4-BE49-F238E27FC236}">
                <a16:creationId xmlns:a16="http://schemas.microsoft.com/office/drawing/2014/main" id="{711AB226-201A-463D-AE3C-90B8FF89F1E6}"/>
              </a:ext>
            </a:extLst>
          </p:cNvPr>
          <p:cNvSpPr>
            <a:spLocks noGrp="1"/>
          </p:cNvSpPr>
          <p:nvPr>
            <p:ph type="ftr" sz="quarter" idx="11"/>
          </p:nvPr>
        </p:nvSpPr>
        <p:spPr>
          <a:xfrm>
            <a:off x="1175657" y="6349066"/>
            <a:ext cx="9042400" cy="365125"/>
          </a:xfrm>
        </p:spPr>
        <p:txBody>
          <a:bodyPr/>
          <a:lstStyle/>
          <a:p>
            <a:r>
              <a:rPr lang="en-US" dirty="0"/>
              <a:t>[pic 1] </a:t>
            </a:r>
            <a:r>
              <a:rPr lang="en-US" dirty="0">
                <a:hlinkClick r:id="rId3"/>
              </a:rPr>
              <a:t>https://www.differencebetween.info/difference-between-convex-and-non-convex</a:t>
            </a:r>
            <a:endParaRPr lang="en-US" dirty="0"/>
          </a:p>
          <a:p>
            <a:r>
              <a:rPr lang="en-US" dirty="0"/>
              <a:t>[pic 2] </a:t>
            </a:r>
            <a:r>
              <a:rPr lang="en-US" dirty="0">
                <a:hlinkClick r:id="rId4"/>
              </a:rPr>
              <a:t>https://www.kaggle.com/vipulgandhi/spectral-clustering-detailed-explanation/notebook</a:t>
            </a:r>
            <a:endParaRPr lang="en-US" dirty="0"/>
          </a:p>
          <a:p>
            <a:endParaRPr lang="en-US" dirty="0"/>
          </a:p>
        </p:txBody>
      </p:sp>
      <p:pic>
        <p:nvPicPr>
          <p:cNvPr id="9" name="Picture 8">
            <a:extLst>
              <a:ext uri="{FF2B5EF4-FFF2-40B4-BE49-F238E27FC236}">
                <a16:creationId xmlns:a16="http://schemas.microsoft.com/office/drawing/2014/main" id="{524EDAC4-36CB-4B2D-8D91-D473C0137DBD}"/>
              </a:ext>
            </a:extLst>
          </p:cNvPr>
          <p:cNvPicPr>
            <a:picLocks noChangeAspect="1"/>
          </p:cNvPicPr>
          <p:nvPr/>
        </p:nvPicPr>
        <p:blipFill>
          <a:blip r:embed="rId5"/>
          <a:stretch>
            <a:fillRect/>
          </a:stretch>
        </p:blipFill>
        <p:spPr>
          <a:xfrm>
            <a:off x="6426578" y="2860531"/>
            <a:ext cx="5402565" cy="3391457"/>
          </a:xfrm>
          <a:prstGeom prst="rect">
            <a:avLst/>
          </a:prstGeom>
        </p:spPr>
      </p:pic>
    </p:spTree>
    <p:extLst>
      <p:ext uri="{BB962C8B-B14F-4D97-AF65-F5344CB8AC3E}">
        <p14:creationId xmlns:p14="http://schemas.microsoft.com/office/powerpoint/2010/main" val="65817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AEA1-C162-4BE0-9F66-64FF1A54B870}"/>
              </a:ext>
            </a:extLst>
          </p:cNvPr>
          <p:cNvSpPr>
            <a:spLocks noGrp="1"/>
          </p:cNvSpPr>
          <p:nvPr>
            <p:ph type="title"/>
          </p:nvPr>
        </p:nvSpPr>
        <p:spPr/>
        <p:txBody>
          <a:bodyPr/>
          <a:lstStyle/>
          <a:p>
            <a:r>
              <a:rPr lang="en-US" dirty="0"/>
              <a:t>Similarity Graphs </a:t>
            </a:r>
          </a:p>
        </p:txBody>
      </p:sp>
      <p:sp>
        <p:nvSpPr>
          <p:cNvPr id="3" name="Content Placeholder 2">
            <a:extLst>
              <a:ext uri="{FF2B5EF4-FFF2-40B4-BE49-F238E27FC236}">
                <a16:creationId xmlns:a16="http://schemas.microsoft.com/office/drawing/2014/main" id="{FE18C3E3-1170-4A33-98B2-945E6162626C}"/>
              </a:ext>
            </a:extLst>
          </p:cNvPr>
          <p:cNvSpPr>
            <a:spLocks noGrp="1"/>
          </p:cNvSpPr>
          <p:nvPr>
            <p:ph idx="1"/>
          </p:nvPr>
        </p:nvSpPr>
        <p:spPr/>
        <p:txBody>
          <a:bodyPr>
            <a:normAutofit lnSpcReduction="10000"/>
          </a:bodyPr>
          <a:lstStyle/>
          <a:p>
            <a:pPr marL="0" indent="0">
              <a:buNone/>
            </a:pPr>
            <a:r>
              <a:rPr lang="en-US" sz="1800" dirty="0"/>
              <a:t>Given a set of data points x</a:t>
            </a:r>
            <a:r>
              <a:rPr lang="en-US" sz="1800" baseline="-25000" dirty="0"/>
              <a:t>1</a:t>
            </a:r>
            <a:r>
              <a:rPr lang="en-US" sz="1800" dirty="0"/>
              <a:t>, …</a:t>
            </a:r>
            <a:r>
              <a:rPr lang="en-US" sz="1800" dirty="0" err="1"/>
              <a:t>X</a:t>
            </a:r>
            <a:r>
              <a:rPr lang="en-US" sz="1800" baseline="-25000" dirty="0" err="1"/>
              <a:t>n</a:t>
            </a:r>
            <a:r>
              <a:rPr lang="en-US" sz="1800" dirty="0"/>
              <a:t> and some notion of similarity </a:t>
            </a:r>
            <a:r>
              <a:rPr lang="en-US" sz="2400" dirty="0" err="1"/>
              <a:t>s</a:t>
            </a:r>
            <a:r>
              <a:rPr lang="en-US" sz="2400" baseline="-25000" dirty="0" err="1"/>
              <a:t>ij</a:t>
            </a:r>
            <a:r>
              <a:rPr lang="en-US" sz="2400" baseline="-25000" dirty="0"/>
              <a:t> </a:t>
            </a:r>
            <a:r>
              <a:rPr lang="en-US" sz="1800" dirty="0"/>
              <a:t>&gt;= 0 between all pairs of data points xi and </a:t>
            </a:r>
            <a:r>
              <a:rPr lang="en-US" sz="1800" dirty="0" err="1"/>
              <a:t>xj</a:t>
            </a:r>
            <a:r>
              <a:rPr lang="en-US" sz="1800" dirty="0"/>
              <a:t>, the intuitive goal of clustering is to divide the data points into several groups such that points in the same group are similar and points in different groups are dissimilar to each other</a:t>
            </a:r>
            <a:r>
              <a:rPr lang="en-US" sz="1800" baseline="30000" dirty="0"/>
              <a:t>1</a:t>
            </a:r>
            <a:r>
              <a:rPr lang="en-US" dirty="0"/>
              <a:t>. </a:t>
            </a:r>
          </a:p>
          <a:p>
            <a:pPr lvl="1"/>
            <a:r>
              <a:rPr lang="en-US" sz="1800" b="1" dirty="0">
                <a:solidFill>
                  <a:srgbClr val="D60093"/>
                </a:solidFill>
              </a:rPr>
              <a:t>Sets as vectors:</a:t>
            </a:r>
            <a:r>
              <a:rPr lang="en-US" sz="1800" dirty="0"/>
              <a:t> Measure similarity by the </a:t>
            </a:r>
            <a:r>
              <a:rPr lang="en-US" sz="1800" b="1" dirty="0"/>
              <a:t>cosine distance</a:t>
            </a:r>
          </a:p>
          <a:p>
            <a:pPr lvl="1"/>
            <a:r>
              <a:rPr lang="en-US" sz="1800" b="1" dirty="0">
                <a:solidFill>
                  <a:srgbClr val="D60093"/>
                </a:solidFill>
              </a:rPr>
              <a:t>Sets as sets:</a:t>
            </a:r>
            <a:r>
              <a:rPr lang="en-US" sz="1800" dirty="0"/>
              <a:t> Measure similarity by the </a:t>
            </a:r>
            <a:r>
              <a:rPr lang="en-US" sz="1800" b="1" dirty="0"/>
              <a:t>Jaccard distance</a:t>
            </a:r>
          </a:p>
          <a:p>
            <a:pPr lvl="1"/>
            <a:r>
              <a:rPr lang="en-US" sz="1800" b="1" dirty="0">
                <a:solidFill>
                  <a:srgbClr val="D60093"/>
                </a:solidFill>
              </a:rPr>
              <a:t>Sets as points:</a:t>
            </a:r>
            <a:r>
              <a:rPr lang="en-US" sz="1800" dirty="0"/>
              <a:t> Measure similarity by </a:t>
            </a:r>
            <a:r>
              <a:rPr lang="en-US" sz="1800" b="1" dirty="0"/>
              <a:t>Euclidean distance</a:t>
            </a:r>
          </a:p>
          <a:p>
            <a:pPr algn="l"/>
            <a:r>
              <a:rPr lang="en-US" sz="1800" b="0" i="0" u="none" strike="noStrike" baseline="0" dirty="0">
                <a:latin typeface="CMR10"/>
              </a:rPr>
              <a:t>When constructing similarity graphs, the goal is to model the local neighborhood relationships between the data points.</a:t>
            </a:r>
          </a:p>
          <a:p>
            <a:pPr marL="342900" indent="-342900" algn="l">
              <a:buAutoNum type="arabicParenR"/>
            </a:pPr>
            <a:r>
              <a:rPr lang="en-US" sz="1800" b="0" i="0" u="none" strike="noStrike" baseline="0" dirty="0">
                <a:latin typeface="CMBX10"/>
              </a:rPr>
              <a:t>The </a:t>
            </a:r>
            <a:r>
              <a:rPr lang="el-GR" sz="2000" b="1" dirty="0"/>
              <a:t>ε</a:t>
            </a:r>
            <a:r>
              <a:rPr lang="en-US" sz="1800" b="0" i="0" u="none" strike="noStrike" baseline="0" dirty="0">
                <a:latin typeface="CMBX10"/>
              </a:rPr>
              <a:t>-neighborhood graph</a:t>
            </a:r>
            <a:r>
              <a:rPr lang="en-US" sz="1800" b="0" i="0" u="none" strike="noStrike" baseline="30000" dirty="0">
                <a:latin typeface="CMBX10"/>
              </a:rPr>
              <a:t>2</a:t>
            </a:r>
            <a:r>
              <a:rPr lang="en-US" sz="1800" b="0" i="0" u="none" strike="noStrike" baseline="0" dirty="0">
                <a:latin typeface="CMBX10"/>
              </a:rPr>
              <a:t> – connect all points whose pairwise distances are smaller than </a:t>
            </a:r>
            <a:r>
              <a:rPr lang="el-GR" sz="1800" b="1" dirty="0"/>
              <a:t>ε</a:t>
            </a:r>
            <a:endParaRPr lang="en-US" sz="1800" b="1" dirty="0"/>
          </a:p>
          <a:p>
            <a:pPr marL="342900" indent="-342900" algn="l">
              <a:buAutoNum type="arabicParenR"/>
            </a:pPr>
            <a:r>
              <a:rPr lang="en-US" sz="1800" dirty="0"/>
              <a:t>K-nearest neighbor graphs</a:t>
            </a:r>
            <a:r>
              <a:rPr lang="en-US" sz="1800" baseline="30000" dirty="0"/>
              <a:t>3</a:t>
            </a:r>
            <a:r>
              <a:rPr lang="en-US" sz="1800" dirty="0"/>
              <a:t> – connect vertex v</a:t>
            </a:r>
            <a:r>
              <a:rPr lang="en-US" sz="1800" baseline="-25000" dirty="0"/>
              <a:t>i</a:t>
            </a:r>
            <a:r>
              <a:rPr lang="en-US" sz="1800" dirty="0"/>
              <a:t> with vertex </a:t>
            </a:r>
            <a:r>
              <a:rPr lang="en-US" sz="1800" dirty="0" err="1"/>
              <a:t>v</a:t>
            </a:r>
            <a:r>
              <a:rPr lang="en-US" sz="1800" baseline="-25000" dirty="0" err="1"/>
              <a:t>j</a:t>
            </a:r>
            <a:r>
              <a:rPr lang="en-US" sz="1800" dirty="0"/>
              <a:t> if </a:t>
            </a:r>
            <a:r>
              <a:rPr lang="en-US" sz="1800" dirty="0" err="1"/>
              <a:t>v</a:t>
            </a:r>
            <a:r>
              <a:rPr lang="en-US" sz="1800" baseline="-25000" dirty="0" err="1"/>
              <a:t>j</a:t>
            </a:r>
            <a:r>
              <a:rPr lang="en-US" sz="1800" dirty="0"/>
              <a:t> is among the k-nearest neighbors of v</a:t>
            </a:r>
            <a:r>
              <a:rPr lang="en-US" sz="1800" baseline="-25000" dirty="0"/>
              <a:t>i</a:t>
            </a:r>
          </a:p>
          <a:p>
            <a:pPr marL="0" indent="0" algn="l">
              <a:buNone/>
            </a:pPr>
            <a:r>
              <a:rPr lang="en-US" sz="1600" dirty="0"/>
              <a:t>3) </a:t>
            </a:r>
            <a:r>
              <a:rPr lang="en-US" sz="1800" dirty="0"/>
              <a:t>The fully connected graph</a:t>
            </a:r>
            <a:r>
              <a:rPr lang="en-US" sz="1800" baseline="30000" dirty="0"/>
              <a:t>4</a:t>
            </a:r>
            <a:r>
              <a:rPr lang="en-US" sz="1800" dirty="0"/>
              <a:t> </a:t>
            </a:r>
            <a:r>
              <a:rPr lang="en-US" sz="1600" dirty="0"/>
              <a:t>– connect all points with positive similarity with each other. As the graph should represent the local neighborhood relationships, this construction is only useful if similarity function itself models local neighborhood. </a:t>
            </a:r>
            <a:r>
              <a:rPr lang="en-US" sz="1800" b="0" i="0" u="none" strike="noStrike" baseline="0" dirty="0">
                <a:latin typeface="CMR10"/>
              </a:rPr>
              <a:t>Gaussian similarity function </a:t>
            </a:r>
            <a:r>
              <a:rPr lang="en-US" sz="1800" b="0" i="0" u="none" strike="noStrike" baseline="0" dirty="0">
                <a:latin typeface="CMMI10"/>
              </a:rPr>
              <a:t>s</a:t>
            </a:r>
            <a:r>
              <a:rPr lang="en-US" sz="1800" b="0" i="0" u="none" strike="noStrike" baseline="0" dirty="0">
                <a:latin typeface="CMR10"/>
              </a:rPr>
              <a:t>(</a:t>
            </a:r>
            <a:r>
              <a:rPr lang="en-US" sz="1800" b="0" i="0" u="none" strike="noStrike" baseline="0" dirty="0">
                <a:latin typeface="CMMI10"/>
              </a:rPr>
              <a:t>x</a:t>
            </a:r>
            <a:r>
              <a:rPr lang="en-US" sz="2000" b="0" i="0" u="none" strike="noStrike" baseline="-25000" dirty="0">
                <a:latin typeface="CMMI7"/>
              </a:rPr>
              <a:t>i</a:t>
            </a:r>
            <a:r>
              <a:rPr lang="en-US" sz="1800" b="0" i="0" u="none" strike="noStrike" baseline="0" dirty="0">
                <a:latin typeface="CMMI10"/>
              </a:rPr>
              <a:t>, </a:t>
            </a:r>
            <a:r>
              <a:rPr lang="en-US" sz="1800" b="0" i="0" u="none" strike="noStrike" baseline="0" dirty="0" err="1">
                <a:latin typeface="CMMI10"/>
              </a:rPr>
              <a:t>x</a:t>
            </a:r>
            <a:r>
              <a:rPr lang="en-US" sz="1800" b="0" i="0" u="none" strike="noStrike" baseline="-25000" dirty="0" err="1">
                <a:latin typeface="CMMI7"/>
              </a:rPr>
              <a:t>j</a:t>
            </a:r>
            <a:r>
              <a:rPr lang="en-US" sz="1800" b="0" i="0" u="none" strike="noStrike" baseline="0" dirty="0">
                <a:latin typeface="CMR10"/>
              </a:rPr>
              <a:t>) =exp(</a:t>
            </a:r>
            <a:r>
              <a:rPr lang="en-US" sz="1800" b="0" i="0" u="none" strike="noStrike" baseline="0" dirty="0">
                <a:latin typeface="CMSY10"/>
              </a:rPr>
              <a:t>−</a:t>
            </a:r>
            <a:r>
              <a:rPr lang="en-US" sz="1800" b="0" i="0" u="none" strike="noStrike" baseline="0" dirty="0">
                <a:latin typeface="CMMI10"/>
              </a:rPr>
              <a:t>x</a:t>
            </a:r>
            <a:r>
              <a:rPr lang="en-US" sz="1800" b="0" i="0" u="none" strike="noStrike" baseline="-25000" dirty="0">
                <a:latin typeface="CMMI7"/>
              </a:rPr>
              <a:t>i</a:t>
            </a:r>
            <a:r>
              <a:rPr lang="en-US" sz="1800" b="0" i="0" u="none" strike="noStrike" baseline="0" dirty="0">
                <a:latin typeface="CMMI7"/>
              </a:rPr>
              <a:t> </a:t>
            </a:r>
            <a:r>
              <a:rPr lang="en-US" sz="1800" b="0" i="0" u="none" strike="noStrike" baseline="0" dirty="0">
                <a:latin typeface="CMSY10"/>
              </a:rPr>
              <a:t>− </a:t>
            </a:r>
            <a:r>
              <a:rPr lang="en-US" sz="1800" b="0" i="0" u="none" strike="noStrike" baseline="0" dirty="0" err="1">
                <a:latin typeface="CMMI10"/>
              </a:rPr>
              <a:t>x</a:t>
            </a:r>
            <a:r>
              <a:rPr lang="en-US" sz="1800" b="0" i="0" u="none" strike="noStrike" baseline="-25000" dirty="0" err="1">
                <a:latin typeface="CMMI7"/>
              </a:rPr>
              <a:t>j</a:t>
            </a:r>
            <a:r>
              <a:rPr lang="en-US" sz="1800" dirty="0">
                <a:latin typeface="CMSY10"/>
              </a:rPr>
              <a:t>)</a:t>
            </a:r>
            <a:r>
              <a:rPr lang="en-US" sz="1800" b="0" i="0" u="none" strike="noStrike" baseline="30000" dirty="0">
                <a:latin typeface="CMR7"/>
              </a:rPr>
              <a:t>2</a:t>
            </a:r>
            <a:r>
              <a:rPr lang="en-US" sz="1800" b="0" i="0" u="none" strike="noStrike" baseline="0" dirty="0">
                <a:latin typeface="CMMI10"/>
              </a:rPr>
              <a:t>/</a:t>
            </a:r>
            <a:r>
              <a:rPr lang="en-US" sz="1800" b="0" i="0" u="none" strike="noStrike" baseline="0" dirty="0">
                <a:latin typeface="CMR10"/>
              </a:rPr>
              <a:t>(2</a:t>
            </a:r>
            <a:r>
              <a:rPr lang="el-GR" sz="1200" i="1" dirty="0"/>
              <a:t> σ</a:t>
            </a:r>
            <a:r>
              <a:rPr lang="en-US" sz="1800" b="0" i="0" u="none" strike="noStrike" baseline="30000" dirty="0">
                <a:latin typeface="CMR7"/>
              </a:rPr>
              <a:t> 2</a:t>
            </a:r>
            <a:r>
              <a:rPr lang="en-US" sz="1800" b="0" i="0" u="none" strike="noStrike" baseline="0" dirty="0">
                <a:latin typeface="CMR10"/>
              </a:rPr>
              <a:t>), where the parameter </a:t>
            </a:r>
            <a:r>
              <a:rPr lang="el-GR" sz="1200" i="1" dirty="0"/>
              <a:t>σ</a:t>
            </a:r>
            <a:r>
              <a:rPr lang="en-US" sz="1800" b="0" i="0" u="none" strike="noStrike" baseline="0" dirty="0">
                <a:latin typeface="CMMI10"/>
              </a:rPr>
              <a:t> </a:t>
            </a:r>
            <a:r>
              <a:rPr lang="en-US" sz="1800" b="0" i="0" u="none" strike="noStrike" baseline="0" dirty="0">
                <a:latin typeface="CMR10"/>
              </a:rPr>
              <a:t>controls the width of the neighborhoods.</a:t>
            </a:r>
            <a:endParaRPr lang="en-US" sz="1600" dirty="0"/>
          </a:p>
          <a:p>
            <a:pPr marL="0" indent="0">
              <a:buNone/>
            </a:pPr>
            <a:endParaRPr lang="en-US" dirty="0"/>
          </a:p>
        </p:txBody>
      </p:sp>
      <p:sp>
        <p:nvSpPr>
          <p:cNvPr id="4" name="Footer Placeholder 3">
            <a:extLst>
              <a:ext uri="{FF2B5EF4-FFF2-40B4-BE49-F238E27FC236}">
                <a16:creationId xmlns:a16="http://schemas.microsoft.com/office/drawing/2014/main" id="{7A4DD43A-10E5-4D6E-8367-F299840F6F6C}"/>
              </a:ext>
            </a:extLst>
          </p:cNvPr>
          <p:cNvSpPr>
            <a:spLocks noGrp="1"/>
          </p:cNvSpPr>
          <p:nvPr>
            <p:ph type="ftr" sz="quarter" idx="11"/>
          </p:nvPr>
        </p:nvSpPr>
        <p:spPr>
          <a:xfrm>
            <a:off x="1079500" y="6356350"/>
            <a:ext cx="8940800" cy="365125"/>
          </a:xfrm>
        </p:spPr>
        <p:txBody>
          <a:bodyPr/>
          <a:lstStyle/>
          <a:p>
            <a:r>
              <a:rPr lang="en-US" dirty="0"/>
              <a:t>[1][2][3][4] Ulrike von Luxburg (2007), A Tutorial on Spectral Clustering </a:t>
            </a:r>
          </a:p>
          <a:p>
            <a:r>
              <a:rPr lang="en-US" dirty="0"/>
              <a:t>https://developers.google.com/machine-learning/clustering/similarity/measuring-similarity</a:t>
            </a:r>
          </a:p>
        </p:txBody>
      </p:sp>
    </p:spTree>
    <p:extLst>
      <p:ext uri="{BB962C8B-B14F-4D97-AF65-F5344CB8AC3E}">
        <p14:creationId xmlns:p14="http://schemas.microsoft.com/office/powerpoint/2010/main" val="2301366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EF09F-E449-4806-9F81-4A348B5ECD10}"/>
              </a:ext>
            </a:extLst>
          </p:cNvPr>
          <p:cNvSpPr>
            <a:spLocks noGrp="1"/>
          </p:cNvSpPr>
          <p:nvPr>
            <p:ph type="title"/>
          </p:nvPr>
        </p:nvSpPr>
        <p:spPr/>
        <p:txBody>
          <a:bodyPr/>
          <a:lstStyle/>
          <a:p>
            <a:r>
              <a:rPr lang="en-US" dirty="0"/>
              <a:t>Similarity Matrix (W) </a:t>
            </a:r>
          </a:p>
        </p:txBody>
      </p:sp>
      <p:pic>
        <p:nvPicPr>
          <p:cNvPr id="5" name="Content Placeholder 4">
            <a:extLst>
              <a:ext uri="{FF2B5EF4-FFF2-40B4-BE49-F238E27FC236}">
                <a16:creationId xmlns:a16="http://schemas.microsoft.com/office/drawing/2014/main" id="{A35500EE-FBAE-43D1-8D7A-02C7ADCD8072}"/>
              </a:ext>
            </a:extLst>
          </p:cNvPr>
          <p:cNvPicPr>
            <a:picLocks noGrp="1" noChangeAspect="1"/>
          </p:cNvPicPr>
          <p:nvPr>
            <p:ph idx="1"/>
          </p:nvPr>
        </p:nvPicPr>
        <p:blipFill>
          <a:blip r:embed="rId2"/>
          <a:stretch>
            <a:fillRect/>
          </a:stretch>
        </p:blipFill>
        <p:spPr>
          <a:xfrm>
            <a:off x="1567888" y="2495758"/>
            <a:ext cx="7705725" cy="2476500"/>
          </a:xfrm>
        </p:spPr>
      </p:pic>
      <p:sp>
        <p:nvSpPr>
          <p:cNvPr id="3" name="Footer Placeholder 2">
            <a:extLst>
              <a:ext uri="{FF2B5EF4-FFF2-40B4-BE49-F238E27FC236}">
                <a16:creationId xmlns:a16="http://schemas.microsoft.com/office/drawing/2014/main" id="{DCEDACE6-BE91-495F-9A09-1D9D3473565E}"/>
              </a:ext>
            </a:extLst>
          </p:cNvPr>
          <p:cNvSpPr>
            <a:spLocks noGrp="1"/>
          </p:cNvSpPr>
          <p:nvPr>
            <p:ph type="ftr" sz="quarter" idx="11"/>
          </p:nvPr>
        </p:nvSpPr>
        <p:spPr/>
        <p:txBody>
          <a:bodyPr/>
          <a:lstStyle/>
          <a:p>
            <a:r>
              <a:rPr lang="en-US" dirty="0">
                <a:hlinkClick r:id="rId3"/>
              </a:rPr>
              <a:t>snap.stanford.edu/class/cs224w-2019/slides/05-spectral.pdf</a:t>
            </a:r>
            <a:endParaRPr lang="en-US" dirty="0"/>
          </a:p>
        </p:txBody>
      </p:sp>
    </p:spTree>
    <p:extLst>
      <p:ext uri="{BB962C8B-B14F-4D97-AF65-F5344CB8AC3E}">
        <p14:creationId xmlns:p14="http://schemas.microsoft.com/office/powerpoint/2010/main" val="1783894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FFB8-CEEA-4C1E-8516-35C534203D55}"/>
              </a:ext>
            </a:extLst>
          </p:cNvPr>
          <p:cNvSpPr>
            <a:spLocks noGrp="1"/>
          </p:cNvSpPr>
          <p:nvPr>
            <p:ph type="title"/>
          </p:nvPr>
        </p:nvSpPr>
        <p:spPr/>
        <p:txBody>
          <a:bodyPr/>
          <a:lstStyle/>
          <a:p>
            <a:r>
              <a:rPr lang="en-US" dirty="0"/>
              <a:t>Degree Matrix(D)</a:t>
            </a:r>
          </a:p>
        </p:txBody>
      </p:sp>
      <p:grpSp>
        <p:nvGrpSpPr>
          <p:cNvPr id="4" name="Group 3">
            <a:extLst>
              <a:ext uri="{FF2B5EF4-FFF2-40B4-BE49-F238E27FC236}">
                <a16:creationId xmlns:a16="http://schemas.microsoft.com/office/drawing/2014/main" id="{0F5FA871-4419-4367-8254-1AF3F310E0D7}"/>
              </a:ext>
            </a:extLst>
          </p:cNvPr>
          <p:cNvGrpSpPr>
            <a:grpSpLocks/>
          </p:cNvGrpSpPr>
          <p:nvPr/>
        </p:nvGrpSpPr>
        <p:grpSpPr bwMode="auto">
          <a:xfrm>
            <a:off x="854598" y="1767230"/>
            <a:ext cx="2362200" cy="2043113"/>
            <a:chOff x="768" y="480"/>
            <a:chExt cx="1488" cy="1287"/>
          </a:xfrm>
        </p:grpSpPr>
        <p:sp>
          <p:nvSpPr>
            <p:cNvPr id="5" name="Text Box 4">
              <a:extLst>
                <a:ext uri="{FF2B5EF4-FFF2-40B4-BE49-F238E27FC236}">
                  <a16:creationId xmlns:a16="http://schemas.microsoft.com/office/drawing/2014/main" id="{E6F8BC7A-1B33-49C5-888A-74E62A32D2C7}"/>
                </a:ext>
              </a:extLst>
            </p:cNvPr>
            <p:cNvSpPr txBox="1">
              <a:spLocks noChangeArrowheads="1"/>
            </p:cNvSpPr>
            <p:nvPr/>
          </p:nvSpPr>
          <p:spPr bwMode="auto">
            <a:xfrm>
              <a:off x="1056" y="48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6" name="AutoShape 5">
              <a:extLst>
                <a:ext uri="{FF2B5EF4-FFF2-40B4-BE49-F238E27FC236}">
                  <a16:creationId xmlns:a16="http://schemas.microsoft.com/office/drawing/2014/main" id="{1CE4C6CF-3EDF-4024-96ED-430C93037AD7}"/>
                </a:ext>
              </a:extLst>
            </p:cNvPr>
            <p:cNvSpPr>
              <a:spLocks noChangeArrowheads="1"/>
            </p:cNvSpPr>
            <p:nvPr/>
          </p:nvSpPr>
          <p:spPr bwMode="auto">
            <a:xfrm>
              <a:off x="1728" y="1536"/>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AutoShape 6">
              <a:extLst>
                <a:ext uri="{FF2B5EF4-FFF2-40B4-BE49-F238E27FC236}">
                  <a16:creationId xmlns:a16="http://schemas.microsoft.com/office/drawing/2014/main" id="{EF6E3D53-F392-4F17-98D0-B5EDF5B95941}"/>
                </a:ext>
              </a:extLst>
            </p:cNvPr>
            <p:cNvSpPr>
              <a:spLocks noChangeArrowheads="1"/>
            </p:cNvSpPr>
            <p:nvPr/>
          </p:nvSpPr>
          <p:spPr bwMode="auto">
            <a:xfrm>
              <a:off x="1008" y="1152"/>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AutoShape 7">
              <a:extLst>
                <a:ext uri="{FF2B5EF4-FFF2-40B4-BE49-F238E27FC236}">
                  <a16:creationId xmlns:a16="http://schemas.microsoft.com/office/drawing/2014/main" id="{5FDA85A7-0DB7-49A2-915B-113A03E72CF9}"/>
                </a:ext>
              </a:extLst>
            </p:cNvPr>
            <p:cNvSpPr>
              <a:spLocks noChangeArrowheads="1"/>
            </p:cNvSpPr>
            <p:nvPr/>
          </p:nvSpPr>
          <p:spPr bwMode="auto">
            <a:xfrm>
              <a:off x="1728" y="960"/>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8">
              <a:extLst>
                <a:ext uri="{FF2B5EF4-FFF2-40B4-BE49-F238E27FC236}">
                  <a16:creationId xmlns:a16="http://schemas.microsoft.com/office/drawing/2014/main" id="{5DDBF5AE-6881-4E02-A2AD-EE577C873D93}"/>
                </a:ext>
              </a:extLst>
            </p:cNvPr>
            <p:cNvSpPr>
              <a:spLocks noChangeArrowheads="1"/>
            </p:cNvSpPr>
            <p:nvPr/>
          </p:nvSpPr>
          <p:spPr bwMode="auto">
            <a:xfrm>
              <a:off x="1296" y="672"/>
              <a:ext cx="96" cy="96"/>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10" name="AutoShape 9">
              <a:extLst>
                <a:ext uri="{FF2B5EF4-FFF2-40B4-BE49-F238E27FC236}">
                  <a16:creationId xmlns:a16="http://schemas.microsoft.com/office/drawing/2014/main" id="{23C34B6D-6D1A-409B-8C62-8C6747A5B6D9}"/>
                </a:ext>
              </a:extLst>
            </p:cNvPr>
            <p:cNvCxnSpPr>
              <a:cxnSpLocks noChangeShapeType="1"/>
              <a:stCxn id="8" idx="1"/>
              <a:endCxn id="9" idx="5"/>
            </p:cNvCxnSpPr>
            <p:nvPr/>
          </p:nvCxnSpPr>
          <p:spPr bwMode="auto">
            <a:xfrm flipH="1" flipV="1">
              <a:off x="1378" y="754"/>
              <a:ext cx="364" cy="220"/>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10">
              <a:extLst>
                <a:ext uri="{FF2B5EF4-FFF2-40B4-BE49-F238E27FC236}">
                  <a16:creationId xmlns:a16="http://schemas.microsoft.com/office/drawing/2014/main" id="{88CF126A-26B7-4CF8-A727-431913D7E9C2}"/>
                </a:ext>
              </a:extLst>
            </p:cNvPr>
            <p:cNvCxnSpPr>
              <a:cxnSpLocks noChangeShapeType="1"/>
              <a:stCxn id="7" idx="7"/>
              <a:endCxn id="9" idx="3"/>
            </p:cNvCxnSpPr>
            <p:nvPr/>
          </p:nvCxnSpPr>
          <p:spPr bwMode="auto">
            <a:xfrm flipV="1">
              <a:off x="1090" y="754"/>
              <a:ext cx="220" cy="41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11">
              <a:extLst>
                <a:ext uri="{FF2B5EF4-FFF2-40B4-BE49-F238E27FC236}">
                  <a16:creationId xmlns:a16="http://schemas.microsoft.com/office/drawing/2014/main" id="{153D27FB-B29B-4196-B0C3-3BCCF25ECFC4}"/>
                </a:ext>
              </a:extLst>
            </p:cNvPr>
            <p:cNvCxnSpPr>
              <a:cxnSpLocks noChangeShapeType="1"/>
              <a:stCxn id="9" idx="4"/>
              <a:endCxn id="6" idx="1"/>
            </p:cNvCxnSpPr>
            <p:nvPr/>
          </p:nvCxnSpPr>
          <p:spPr bwMode="auto">
            <a:xfrm>
              <a:off x="1344" y="768"/>
              <a:ext cx="398" cy="78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12">
              <a:extLst>
                <a:ext uri="{FF2B5EF4-FFF2-40B4-BE49-F238E27FC236}">
                  <a16:creationId xmlns:a16="http://schemas.microsoft.com/office/drawing/2014/main" id="{E54CE0F2-5035-4FF3-AA84-E421BAE80A7A}"/>
                </a:ext>
              </a:extLst>
            </p:cNvPr>
            <p:cNvCxnSpPr>
              <a:cxnSpLocks noChangeShapeType="1"/>
              <a:stCxn id="7" idx="6"/>
              <a:endCxn id="8" idx="2"/>
            </p:cNvCxnSpPr>
            <p:nvPr/>
          </p:nvCxnSpPr>
          <p:spPr bwMode="auto">
            <a:xfrm flipV="1">
              <a:off x="1104" y="1008"/>
              <a:ext cx="624" cy="192"/>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13">
              <a:extLst>
                <a:ext uri="{FF2B5EF4-FFF2-40B4-BE49-F238E27FC236}">
                  <a16:creationId xmlns:a16="http://schemas.microsoft.com/office/drawing/2014/main" id="{F65D02BB-2816-47BF-88BB-25A9D0B33A35}"/>
                </a:ext>
              </a:extLst>
            </p:cNvPr>
            <p:cNvCxnSpPr>
              <a:cxnSpLocks noChangeShapeType="1"/>
              <a:stCxn id="7" idx="5"/>
              <a:endCxn id="6" idx="1"/>
            </p:cNvCxnSpPr>
            <p:nvPr/>
          </p:nvCxnSpPr>
          <p:spPr bwMode="auto">
            <a:xfrm>
              <a:off x="1090" y="1234"/>
              <a:ext cx="652" cy="316"/>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Text Box 14">
              <a:extLst>
                <a:ext uri="{FF2B5EF4-FFF2-40B4-BE49-F238E27FC236}">
                  <a16:creationId xmlns:a16="http://schemas.microsoft.com/office/drawing/2014/main" id="{31F19788-FC6E-41ED-807F-83CCDEACC222}"/>
                </a:ext>
              </a:extLst>
            </p:cNvPr>
            <p:cNvSpPr txBox="1">
              <a:spLocks noChangeArrowheads="1"/>
            </p:cNvSpPr>
            <p:nvPr/>
          </p:nvSpPr>
          <p:spPr bwMode="auto">
            <a:xfrm>
              <a:off x="1872" y="81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16" name="Text Box 15">
              <a:extLst>
                <a:ext uri="{FF2B5EF4-FFF2-40B4-BE49-F238E27FC236}">
                  <a16:creationId xmlns:a16="http://schemas.microsoft.com/office/drawing/2014/main" id="{ADD30B1E-20B0-4EF2-A7AE-FFCB22106962}"/>
                </a:ext>
              </a:extLst>
            </p:cNvPr>
            <p:cNvSpPr txBox="1">
              <a:spLocks noChangeArrowheads="1"/>
            </p:cNvSpPr>
            <p:nvPr/>
          </p:nvSpPr>
          <p:spPr bwMode="auto">
            <a:xfrm>
              <a:off x="1872" y="1440"/>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17" name="Text Box 16">
              <a:extLst>
                <a:ext uri="{FF2B5EF4-FFF2-40B4-BE49-F238E27FC236}">
                  <a16:creationId xmlns:a16="http://schemas.microsoft.com/office/drawing/2014/main" id="{06BBF326-A6F6-4B3E-8FF5-EC86C77C6CC6}"/>
                </a:ext>
              </a:extLst>
            </p:cNvPr>
            <p:cNvSpPr txBox="1">
              <a:spLocks noChangeArrowheads="1"/>
            </p:cNvSpPr>
            <p:nvPr/>
          </p:nvSpPr>
          <p:spPr bwMode="auto">
            <a:xfrm>
              <a:off x="768" y="1056"/>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d</a:t>
              </a:r>
              <a:endParaRPr lang="en-US" altLang="en-US" baseline="-25000">
                <a:effectLst>
                  <a:outerShdw blurRad="38100" dist="38100" dir="2700000" algn="tl">
                    <a:srgbClr val="000000"/>
                  </a:outerShdw>
                </a:effectLst>
              </a:endParaRPr>
            </a:p>
          </p:txBody>
        </p:sp>
      </p:grpSp>
      <p:grpSp>
        <p:nvGrpSpPr>
          <p:cNvPr id="18" name="Group 31">
            <a:extLst>
              <a:ext uri="{FF2B5EF4-FFF2-40B4-BE49-F238E27FC236}">
                <a16:creationId xmlns:a16="http://schemas.microsoft.com/office/drawing/2014/main" id="{569F17C3-18F7-4D4B-9481-87FF55F6A554}"/>
              </a:ext>
            </a:extLst>
          </p:cNvPr>
          <p:cNvGrpSpPr>
            <a:grpSpLocks/>
          </p:cNvGrpSpPr>
          <p:nvPr/>
        </p:nvGrpSpPr>
        <p:grpSpPr bwMode="auto">
          <a:xfrm>
            <a:off x="5590566" y="1925102"/>
            <a:ext cx="5035245" cy="2551281"/>
            <a:chOff x="816" y="1920"/>
            <a:chExt cx="2160" cy="1899"/>
          </a:xfrm>
        </p:grpSpPr>
        <p:sp>
          <p:nvSpPr>
            <p:cNvPr id="19" name="Rectangle 32">
              <a:extLst>
                <a:ext uri="{FF2B5EF4-FFF2-40B4-BE49-F238E27FC236}">
                  <a16:creationId xmlns:a16="http://schemas.microsoft.com/office/drawing/2014/main" id="{9A05D3F5-B6D4-40C0-804B-EA3B000909AA}"/>
                </a:ext>
              </a:extLst>
            </p:cNvPr>
            <p:cNvSpPr>
              <a:spLocks noChangeArrowheads="1"/>
            </p:cNvSpPr>
            <p:nvPr/>
          </p:nvSpPr>
          <p:spPr bwMode="auto">
            <a:xfrm>
              <a:off x="1776" y="2841"/>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d</a:t>
              </a:r>
              <a:endParaRPr lang="en-CA" altLang="en-US" sz="2800"/>
            </a:p>
          </p:txBody>
        </p:sp>
        <p:sp>
          <p:nvSpPr>
            <p:cNvPr id="20" name="Rectangle 33">
              <a:extLst>
                <a:ext uri="{FF2B5EF4-FFF2-40B4-BE49-F238E27FC236}">
                  <a16:creationId xmlns:a16="http://schemas.microsoft.com/office/drawing/2014/main" id="{CFA9ABCD-5D78-413A-B9CA-5AD5626E0B09}"/>
                </a:ext>
              </a:extLst>
            </p:cNvPr>
            <p:cNvSpPr>
              <a:spLocks noChangeArrowheads="1"/>
            </p:cNvSpPr>
            <p:nvPr/>
          </p:nvSpPr>
          <p:spPr bwMode="auto">
            <a:xfrm>
              <a:off x="816" y="2841"/>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b</a:t>
              </a:r>
              <a:endParaRPr lang="en-CA" altLang="en-US" sz="2800"/>
            </a:p>
          </p:txBody>
        </p:sp>
        <p:sp>
          <p:nvSpPr>
            <p:cNvPr id="21" name="Rectangle 34">
              <a:extLst>
                <a:ext uri="{FF2B5EF4-FFF2-40B4-BE49-F238E27FC236}">
                  <a16:creationId xmlns:a16="http://schemas.microsoft.com/office/drawing/2014/main" id="{A6328F3F-4218-4EFA-8622-A92D14844247}"/>
                </a:ext>
              </a:extLst>
            </p:cNvPr>
            <p:cNvSpPr>
              <a:spLocks noChangeArrowheads="1"/>
            </p:cNvSpPr>
            <p:nvPr/>
          </p:nvSpPr>
          <p:spPr bwMode="auto">
            <a:xfrm>
              <a:off x="1776" y="3167"/>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d</a:t>
              </a:r>
              <a:endParaRPr lang="en-CA" altLang="en-US" sz="2800"/>
            </a:p>
          </p:txBody>
        </p:sp>
        <p:sp>
          <p:nvSpPr>
            <p:cNvPr id="22" name="Rectangle 35">
              <a:extLst>
                <a:ext uri="{FF2B5EF4-FFF2-40B4-BE49-F238E27FC236}">
                  <a16:creationId xmlns:a16="http://schemas.microsoft.com/office/drawing/2014/main" id="{B69A7F70-55E3-4418-B9D7-3BB789F04D87}"/>
                </a:ext>
              </a:extLst>
            </p:cNvPr>
            <p:cNvSpPr>
              <a:spLocks noChangeArrowheads="1"/>
            </p:cNvSpPr>
            <p:nvPr/>
          </p:nvSpPr>
          <p:spPr bwMode="auto">
            <a:xfrm>
              <a:off x="816" y="3167"/>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c</a:t>
              </a:r>
              <a:endParaRPr lang="en-CA" altLang="en-US" sz="2800"/>
            </a:p>
          </p:txBody>
        </p:sp>
        <p:sp>
          <p:nvSpPr>
            <p:cNvPr id="23" name="Rectangle 36">
              <a:extLst>
                <a:ext uri="{FF2B5EF4-FFF2-40B4-BE49-F238E27FC236}">
                  <a16:creationId xmlns:a16="http://schemas.microsoft.com/office/drawing/2014/main" id="{0A488A8B-AF6B-4621-9F29-CD8E70CB56AF}"/>
                </a:ext>
              </a:extLst>
            </p:cNvPr>
            <p:cNvSpPr>
              <a:spLocks noChangeArrowheads="1"/>
            </p:cNvSpPr>
            <p:nvPr/>
          </p:nvSpPr>
          <p:spPr bwMode="auto">
            <a:xfrm>
              <a:off x="1776" y="3493"/>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 b, c</a:t>
              </a:r>
              <a:endParaRPr lang="en-CA" altLang="en-US" sz="2800"/>
            </a:p>
          </p:txBody>
        </p:sp>
        <p:sp>
          <p:nvSpPr>
            <p:cNvPr id="24" name="Rectangle 37">
              <a:extLst>
                <a:ext uri="{FF2B5EF4-FFF2-40B4-BE49-F238E27FC236}">
                  <a16:creationId xmlns:a16="http://schemas.microsoft.com/office/drawing/2014/main" id="{B588E832-4F6F-4915-91B5-A9C06044AF82}"/>
                </a:ext>
              </a:extLst>
            </p:cNvPr>
            <p:cNvSpPr>
              <a:spLocks noChangeArrowheads="1"/>
            </p:cNvSpPr>
            <p:nvPr/>
          </p:nvSpPr>
          <p:spPr bwMode="auto">
            <a:xfrm>
              <a:off x="816" y="3493"/>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d</a:t>
              </a:r>
              <a:endParaRPr lang="en-CA" altLang="en-US" sz="2800"/>
            </a:p>
          </p:txBody>
        </p:sp>
        <p:sp>
          <p:nvSpPr>
            <p:cNvPr id="25" name="Rectangle 38">
              <a:extLst>
                <a:ext uri="{FF2B5EF4-FFF2-40B4-BE49-F238E27FC236}">
                  <a16:creationId xmlns:a16="http://schemas.microsoft.com/office/drawing/2014/main" id="{A266528C-AA45-493A-A151-00391DCA2BC6}"/>
                </a:ext>
              </a:extLst>
            </p:cNvPr>
            <p:cNvSpPr>
              <a:spLocks noChangeArrowheads="1"/>
            </p:cNvSpPr>
            <p:nvPr/>
          </p:nvSpPr>
          <p:spPr bwMode="auto">
            <a:xfrm>
              <a:off x="1776" y="2515"/>
              <a:ext cx="120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b, c, d</a:t>
              </a:r>
              <a:endParaRPr lang="en-CA" altLang="en-US" sz="2800"/>
            </a:p>
          </p:txBody>
        </p:sp>
        <p:sp>
          <p:nvSpPr>
            <p:cNvPr id="26" name="Rectangle 39">
              <a:extLst>
                <a:ext uri="{FF2B5EF4-FFF2-40B4-BE49-F238E27FC236}">
                  <a16:creationId xmlns:a16="http://schemas.microsoft.com/office/drawing/2014/main" id="{4983A8D7-0572-4AFE-BB71-FD9A7A560AC2}"/>
                </a:ext>
              </a:extLst>
            </p:cNvPr>
            <p:cNvSpPr>
              <a:spLocks noChangeArrowheads="1"/>
            </p:cNvSpPr>
            <p:nvPr/>
          </p:nvSpPr>
          <p:spPr bwMode="auto">
            <a:xfrm>
              <a:off x="816" y="2515"/>
              <a:ext cx="960"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a:t>
              </a:r>
              <a:endParaRPr lang="en-CA" altLang="en-US" sz="2800"/>
            </a:p>
          </p:txBody>
        </p:sp>
        <p:sp>
          <p:nvSpPr>
            <p:cNvPr id="27" name="Rectangle 40">
              <a:extLst>
                <a:ext uri="{FF2B5EF4-FFF2-40B4-BE49-F238E27FC236}">
                  <a16:creationId xmlns:a16="http://schemas.microsoft.com/office/drawing/2014/main" id="{89FBE0F2-8D94-411F-804F-56363F4F1F0E}"/>
                </a:ext>
              </a:extLst>
            </p:cNvPr>
            <p:cNvSpPr>
              <a:spLocks noChangeArrowheads="1"/>
            </p:cNvSpPr>
            <p:nvPr/>
          </p:nvSpPr>
          <p:spPr bwMode="auto">
            <a:xfrm>
              <a:off x="1776" y="1920"/>
              <a:ext cx="120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Adjacent Vertices</a:t>
              </a:r>
              <a:endParaRPr lang="en-CA" altLang="en-US" sz="2800"/>
            </a:p>
          </p:txBody>
        </p:sp>
        <p:sp>
          <p:nvSpPr>
            <p:cNvPr id="28" name="Rectangle 41">
              <a:extLst>
                <a:ext uri="{FF2B5EF4-FFF2-40B4-BE49-F238E27FC236}">
                  <a16:creationId xmlns:a16="http://schemas.microsoft.com/office/drawing/2014/main" id="{B2DA8FEC-B3BA-45EB-B24C-223B15772E09}"/>
                </a:ext>
              </a:extLst>
            </p:cNvPr>
            <p:cNvSpPr>
              <a:spLocks noChangeArrowheads="1"/>
            </p:cNvSpPr>
            <p:nvPr/>
          </p:nvSpPr>
          <p:spPr bwMode="auto">
            <a:xfrm>
              <a:off x="816" y="1920"/>
              <a:ext cx="96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defRPr sz="3200">
                  <a:solidFill>
                    <a:srgbClr val="FFFF00"/>
                  </a:solidFill>
                  <a:effectLst>
                    <a:outerShdw blurRad="38100" dist="38100" dir="2700000" algn="tl">
                      <a:srgbClr val="000000"/>
                    </a:outerShdw>
                  </a:effectLst>
                  <a:latin typeface="Comic Sans MS" panose="030F0702030302020204" pitchFamily="66" charset="0"/>
                </a:defRPr>
              </a:lvl1pPr>
              <a:lvl2pPr>
                <a:buChar char="–"/>
                <a:defRPr sz="2400">
                  <a:solidFill>
                    <a:srgbClr val="FFFF00"/>
                  </a:solidFill>
                  <a:effectLst>
                    <a:outerShdw blurRad="38100" dist="38100" dir="2700000" algn="tl">
                      <a:srgbClr val="000000"/>
                    </a:outerShdw>
                  </a:effectLst>
                  <a:latin typeface="Comic Sans MS" panose="030F0702030302020204" pitchFamily="66" charset="0"/>
                </a:defRPr>
              </a:lvl2pPr>
              <a:lvl3pPr>
                <a:buChar char="•"/>
                <a:defRPr sz="2000">
                  <a:solidFill>
                    <a:srgbClr val="FFFF00"/>
                  </a:solidFill>
                  <a:effectLst>
                    <a:outerShdw blurRad="38100" dist="38100" dir="2700000" algn="tl">
                      <a:srgbClr val="000000"/>
                    </a:outerShdw>
                  </a:effectLst>
                  <a:latin typeface="Comic Sans MS" panose="030F0702030302020204" pitchFamily="66" charset="0"/>
                </a:defRPr>
              </a:lvl3pPr>
              <a:lvl4pPr>
                <a:buChar char="–"/>
                <a:defRPr>
                  <a:solidFill>
                    <a:srgbClr val="FFFF00"/>
                  </a:solidFill>
                  <a:effectLst>
                    <a:outerShdw blurRad="38100" dist="38100" dir="2700000" algn="tl">
                      <a:srgbClr val="000000"/>
                    </a:outerShdw>
                  </a:effectLst>
                  <a:latin typeface="Comic Sans MS" panose="030F0702030302020204" pitchFamily="66" charset="0"/>
                </a:defRPr>
              </a:lvl4pPr>
              <a:lvl5pPr>
                <a:buChar char="»"/>
                <a:defRPr>
                  <a:solidFill>
                    <a:srgbClr val="FFFF00"/>
                  </a:solidFill>
                  <a:effectLst>
                    <a:outerShdw blurRad="38100" dist="38100" dir="2700000" algn="tl">
                      <a:srgbClr val="000000"/>
                    </a:outerShdw>
                  </a:effectLst>
                  <a:latin typeface="Comic Sans MS" panose="030F0702030302020204" pitchFamily="66" charset="0"/>
                </a:defRPr>
              </a:lvl5pPr>
              <a:lvl6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6pPr>
              <a:lvl7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7pPr>
              <a:lvl8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8pPr>
              <a:lvl9pPr fontAlgn="base">
                <a:spcBef>
                  <a:spcPct val="20000"/>
                </a:spcBef>
                <a:spcAft>
                  <a:spcPct val="0"/>
                </a:spcAft>
                <a:buChar char="»"/>
                <a:defRPr>
                  <a:solidFill>
                    <a:srgbClr val="FFFF00"/>
                  </a:solidFill>
                  <a:effectLst>
                    <a:outerShdw blurRad="38100" dist="38100" dir="2700000" algn="tl">
                      <a:srgbClr val="000000"/>
                    </a:outerShdw>
                  </a:effectLst>
                  <a:latin typeface="Comic Sans MS" panose="030F0702030302020204" pitchFamily="66" charset="0"/>
                </a:defRPr>
              </a:lvl9pPr>
            </a:lstStyle>
            <a:p>
              <a:pPr algn="ctr"/>
              <a:r>
                <a:rPr lang="en-US" altLang="en-US" sz="2800"/>
                <a:t>Vertex</a:t>
              </a:r>
              <a:endParaRPr lang="en-CA" altLang="en-US" sz="2800"/>
            </a:p>
          </p:txBody>
        </p:sp>
        <p:sp>
          <p:nvSpPr>
            <p:cNvPr id="29" name="Line 42">
              <a:extLst>
                <a:ext uri="{FF2B5EF4-FFF2-40B4-BE49-F238E27FC236}">
                  <a16:creationId xmlns:a16="http://schemas.microsoft.com/office/drawing/2014/main" id="{9D7C6970-D222-4692-A7EF-29BD159FD7B2}"/>
                </a:ext>
              </a:extLst>
            </p:cNvPr>
            <p:cNvSpPr>
              <a:spLocks noChangeShapeType="1"/>
            </p:cNvSpPr>
            <p:nvPr/>
          </p:nvSpPr>
          <p:spPr bwMode="auto">
            <a:xfrm>
              <a:off x="816" y="2515"/>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0" name="Line 43">
              <a:extLst>
                <a:ext uri="{FF2B5EF4-FFF2-40B4-BE49-F238E27FC236}">
                  <a16:creationId xmlns:a16="http://schemas.microsoft.com/office/drawing/2014/main" id="{359CFC33-B7BC-465C-A469-B31F64680361}"/>
                </a:ext>
              </a:extLst>
            </p:cNvPr>
            <p:cNvSpPr>
              <a:spLocks noChangeShapeType="1"/>
            </p:cNvSpPr>
            <p:nvPr/>
          </p:nvSpPr>
          <p:spPr bwMode="auto">
            <a:xfrm>
              <a:off x="816" y="2841"/>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1" name="Line 44">
              <a:extLst>
                <a:ext uri="{FF2B5EF4-FFF2-40B4-BE49-F238E27FC236}">
                  <a16:creationId xmlns:a16="http://schemas.microsoft.com/office/drawing/2014/main" id="{32980F20-3B48-4C64-A0A6-A9FFF4558F0A}"/>
                </a:ext>
              </a:extLst>
            </p:cNvPr>
            <p:cNvSpPr>
              <a:spLocks noChangeShapeType="1"/>
            </p:cNvSpPr>
            <p:nvPr/>
          </p:nvSpPr>
          <p:spPr bwMode="auto">
            <a:xfrm>
              <a:off x="1776" y="1920"/>
              <a:ext cx="0" cy="1899"/>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2" name="Line 45">
              <a:extLst>
                <a:ext uri="{FF2B5EF4-FFF2-40B4-BE49-F238E27FC236}">
                  <a16:creationId xmlns:a16="http://schemas.microsoft.com/office/drawing/2014/main" id="{D6FE9A18-D6ED-4B81-BC30-A6283FF5FFBA}"/>
                </a:ext>
              </a:extLst>
            </p:cNvPr>
            <p:cNvSpPr>
              <a:spLocks noChangeShapeType="1"/>
            </p:cNvSpPr>
            <p:nvPr/>
          </p:nvSpPr>
          <p:spPr bwMode="auto">
            <a:xfrm>
              <a:off x="816" y="1920"/>
              <a:ext cx="216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3" name="Line 46">
              <a:extLst>
                <a:ext uri="{FF2B5EF4-FFF2-40B4-BE49-F238E27FC236}">
                  <a16:creationId xmlns:a16="http://schemas.microsoft.com/office/drawing/2014/main" id="{6FA9DE5C-B038-438F-9E3B-D84B9DC3B522}"/>
                </a:ext>
              </a:extLst>
            </p:cNvPr>
            <p:cNvSpPr>
              <a:spLocks noChangeShapeType="1"/>
            </p:cNvSpPr>
            <p:nvPr/>
          </p:nvSpPr>
          <p:spPr bwMode="auto">
            <a:xfrm>
              <a:off x="816" y="1920"/>
              <a:ext cx="0" cy="1899"/>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4" name="Line 47">
              <a:extLst>
                <a:ext uri="{FF2B5EF4-FFF2-40B4-BE49-F238E27FC236}">
                  <a16:creationId xmlns:a16="http://schemas.microsoft.com/office/drawing/2014/main" id="{D463ACD9-747E-4526-B2D0-B8293078A4CF}"/>
                </a:ext>
              </a:extLst>
            </p:cNvPr>
            <p:cNvSpPr>
              <a:spLocks noChangeShapeType="1"/>
            </p:cNvSpPr>
            <p:nvPr/>
          </p:nvSpPr>
          <p:spPr bwMode="auto">
            <a:xfrm>
              <a:off x="2976" y="1920"/>
              <a:ext cx="0" cy="1899"/>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5" name="Line 48">
              <a:extLst>
                <a:ext uri="{FF2B5EF4-FFF2-40B4-BE49-F238E27FC236}">
                  <a16:creationId xmlns:a16="http://schemas.microsoft.com/office/drawing/2014/main" id="{D1D21FE3-50D9-4A87-8877-AE3F66D6175F}"/>
                </a:ext>
              </a:extLst>
            </p:cNvPr>
            <p:cNvSpPr>
              <a:spLocks noChangeShapeType="1"/>
            </p:cNvSpPr>
            <p:nvPr/>
          </p:nvSpPr>
          <p:spPr bwMode="auto">
            <a:xfrm>
              <a:off x="816" y="3819"/>
              <a:ext cx="2160" cy="0"/>
            </a:xfrm>
            <a:prstGeom prst="line">
              <a:avLst/>
            </a:prstGeom>
            <a:noFill/>
            <a:ln w="38100" cap="sq">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p>
              <a:endParaRPr lang="en-US"/>
            </a:p>
          </p:txBody>
        </p:sp>
        <p:sp>
          <p:nvSpPr>
            <p:cNvPr id="36" name="Line 49">
              <a:extLst>
                <a:ext uri="{FF2B5EF4-FFF2-40B4-BE49-F238E27FC236}">
                  <a16:creationId xmlns:a16="http://schemas.microsoft.com/office/drawing/2014/main" id="{7F33EF5C-0FDE-407E-866F-37D4F3A21FB3}"/>
                </a:ext>
              </a:extLst>
            </p:cNvPr>
            <p:cNvSpPr>
              <a:spLocks noChangeShapeType="1"/>
            </p:cNvSpPr>
            <p:nvPr/>
          </p:nvSpPr>
          <p:spPr bwMode="auto">
            <a:xfrm>
              <a:off x="816" y="3493"/>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37" name="Line 50">
              <a:extLst>
                <a:ext uri="{FF2B5EF4-FFF2-40B4-BE49-F238E27FC236}">
                  <a16:creationId xmlns:a16="http://schemas.microsoft.com/office/drawing/2014/main" id="{6C2958D3-B1B4-4F93-A041-789C5EDB34A8}"/>
                </a:ext>
              </a:extLst>
            </p:cNvPr>
            <p:cNvSpPr>
              <a:spLocks noChangeShapeType="1"/>
            </p:cNvSpPr>
            <p:nvPr/>
          </p:nvSpPr>
          <p:spPr bwMode="auto">
            <a:xfrm>
              <a:off x="816" y="3167"/>
              <a:ext cx="2160" cy="0"/>
            </a:xfrm>
            <a:prstGeom prst="line">
              <a:avLst/>
            </a:prstGeom>
            <a:noFill/>
            <a:ln w="38100">
              <a:solidFill>
                <a:srgbClr val="00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aphicFrame>
        <p:nvGraphicFramePr>
          <p:cNvPr id="39" name="Table 39">
            <a:extLst>
              <a:ext uri="{FF2B5EF4-FFF2-40B4-BE49-F238E27FC236}">
                <a16:creationId xmlns:a16="http://schemas.microsoft.com/office/drawing/2014/main" id="{8609991F-BD7D-46A1-82A5-8CD45FCCEFAE}"/>
              </a:ext>
            </a:extLst>
          </p:cNvPr>
          <p:cNvGraphicFramePr>
            <a:graphicFrameLocks noGrp="1"/>
          </p:cNvGraphicFramePr>
          <p:nvPr>
            <p:extLst>
              <p:ext uri="{D42A27DB-BD31-4B8C-83A1-F6EECF244321}">
                <p14:modId xmlns:p14="http://schemas.microsoft.com/office/powerpoint/2010/main" val="287412335"/>
              </p:ext>
            </p:extLst>
          </p:nvPr>
        </p:nvGraphicFramePr>
        <p:xfrm>
          <a:off x="1283648" y="5029835"/>
          <a:ext cx="2427460" cy="1463040"/>
        </p:xfrm>
        <a:graphic>
          <a:graphicData uri="http://schemas.openxmlformats.org/drawingml/2006/table">
            <a:tbl>
              <a:tblPr>
                <a:tableStyleId>{5940675A-B579-460E-94D1-54222C63F5DA}</a:tableStyleId>
              </a:tblPr>
              <a:tblGrid>
                <a:gridCol w="606865">
                  <a:extLst>
                    <a:ext uri="{9D8B030D-6E8A-4147-A177-3AD203B41FA5}">
                      <a16:colId xmlns:a16="http://schemas.microsoft.com/office/drawing/2014/main" val="73254296"/>
                    </a:ext>
                  </a:extLst>
                </a:gridCol>
                <a:gridCol w="606865">
                  <a:extLst>
                    <a:ext uri="{9D8B030D-6E8A-4147-A177-3AD203B41FA5}">
                      <a16:colId xmlns:a16="http://schemas.microsoft.com/office/drawing/2014/main" val="1505036054"/>
                    </a:ext>
                  </a:extLst>
                </a:gridCol>
                <a:gridCol w="606865">
                  <a:extLst>
                    <a:ext uri="{9D8B030D-6E8A-4147-A177-3AD203B41FA5}">
                      <a16:colId xmlns:a16="http://schemas.microsoft.com/office/drawing/2014/main" val="2437027691"/>
                    </a:ext>
                  </a:extLst>
                </a:gridCol>
                <a:gridCol w="606865">
                  <a:extLst>
                    <a:ext uri="{9D8B030D-6E8A-4147-A177-3AD203B41FA5}">
                      <a16:colId xmlns:a16="http://schemas.microsoft.com/office/drawing/2014/main" val="410821453"/>
                    </a:ext>
                  </a:extLst>
                </a:gridCol>
              </a:tblGrid>
              <a:tr h="358596">
                <a:tc>
                  <a:txBody>
                    <a:bodyPr/>
                    <a:lstStyle/>
                    <a:p>
                      <a:r>
                        <a:rPr lang="en-US" dirty="0"/>
                        <a:t>3</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4155281940"/>
                  </a:ext>
                </a:extLst>
              </a:tr>
              <a:tr h="358596">
                <a:tc>
                  <a:txBody>
                    <a:bodyPr/>
                    <a:lstStyle/>
                    <a:p>
                      <a:r>
                        <a:rPr lang="en-US" dirty="0"/>
                        <a:t>0</a:t>
                      </a:r>
                    </a:p>
                  </a:txBody>
                  <a:tcPr/>
                </a:tc>
                <a:tc>
                  <a:txBody>
                    <a:bodyPr/>
                    <a:lstStyle/>
                    <a:p>
                      <a:r>
                        <a:rPr lang="en-US" dirty="0"/>
                        <a:t>2</a:t>
                      </a:r>
                    </a:p>
                  </a:txBody>
                  <a:tcPr/>
                </a:tc>
                <a:tc>
                  <a:txBody>
                    <a:bodyPr/>
                    <a:lstStyle/>
                    <a:p>
                      <a:r>
                        <a:rPr lang="en-US" dirty="0"/>
                        <a:t>0</a:t>
                      </a:r>
                    </a:p>
                  </a:txBody>
                  <a:tcPr/>
                </a:tc>
                <a:tc>
                  <a:txBody>
                    <a:bodyPr/>
                    <a:lstStyle/>
                    <a:p>
                      <a:r>
                        <a:rPr lang="en-US" dirty="0"/>
                        <a:t>0</a:t>
                      </a:r>
                    </a:p>
                  </a:txBody>
                  <a:tcPr/>
                </a:tc>
                <a:extLst>
                  <a:ext uri="{0D108BD9-81ED-4DB2-BD59-A6C34878D82A}">
                    <a16:rowId xmlns:a16="http://schemas.microsoft.com/office/drawing/2014/main" val="3868633435"/>
                  </a:ext>
                </a:extLst>
              </a:tr>
              <a:tr h="358596">
                <a:tc>
                  <a:txBody>
                    <a:bodyPr/>
                    <a:lstStyle/>
                    <a:p>
                      <a:r>
                        <a:rPr lang="en-US" dirty="0"/>
                        <a:t>0</a:t>
                      </a:r>
                    </a:p>
                  </a:txBody>
                  <a:tcPr/>
                </a:tc>
                <a:tc>
                  <a:txBody>
                    <a:bodyPr/>
                    <a:lstStyle/>
                    <a:p>
                      <a:r>
                        <a:rPr lang="en-US" dirty="0"/>
                        <a:t>0</a:t>
                      </a:r>
                    </a:p>
                  </a:txBody>
                  <a:tcPr/>
                </a:tc>
                <a:tc>
                  <a:txBody>
                    <a:bodyPr/>
                    <a:lstStyle/>
                    <a:p>
                      <a:r>
                        <a:rPr lang="en-US" dirty="0"/>
                        <a:t>2</a:t>
                      </a:r>
                    </a:p>
                  </a:txBody>
                  <a:tcPr/>
                </a:tc>
                <a:tc>
                  <a:txBody>
                    <a:bodyPr/>
                    <a:lstStyle/>
                    <a:p>
                      <a:r>
                        <a:rPr lang="en-US" dirty="0"/>
                        <a:t>0</a:t>
                      </a:r>
                    </a:p>
                  </a:txBody>
                  <a:tcPr/>
                </a:tc>
                <a:extLst>
                  <a:ext uri="{0D108BD9-81ED-4DB2-BD59-A6C34878D82A}">
                    <a16:rowId xmlns:a16="http://schemas.microsoft.com/office/drawing/2014/main" val="908437061"/>
                  </a:ext>
                </a:extLst>
              </a:tr>
              <a:tr h="358596">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3</a:t>
                      </a:r>
                    </a:p>
                  </a:txBody>
                  <a:tcPr/>
                </a:tc>
                <a:extLst>
                  <a:ext uri="{0D108BD9-81ED-4DB2-BD59-A6C34878D82A}">
                    <a16:rowId xmlns:a16="http://schemas.microsoft.com/office/drawing/2014/main" val="1779824057"/>
                  </a:ext>
                </a:extLst>
              </a:tr>
            </a:tbl>
          </a:graphicData>
        </a:graphic>
      </p:graphicFrame>
      <p:sp>
        <p:nvSpPr>
          <p:cNvPr id="40" name="Arrow: Right 39">
            <a:extLst>
              <a:ext uri="{FF2B5EF4-FFF2-40B4-BE49-F238E27FC236}">
                <a16:creationId xmlns:a16="http://schemas.microsoft.com/office/drawing/2014/main" id="{88E7E523-C339-4D2D-9BA4-21C1547DA766}"/>
              </a:ext>
            </a:extLst>
          </p:cNvPr>
          <p:cNvSpPr/>
          <p:nvPr/>
        </p:nvSpPr>
        <p:spPr>
          <a:xfrm>
            <a:off x="3505652" y="2941186"/>
            <a:ext cx="980508" cy="22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Right 40">
            <a:extLst>
              <a:ext uri="{FF2B5EF4-FFF2-40B4-BE49-F238E27FC236}">
                <a16:creationId xmlns:a16="http://schemas.microsoft.com/office/drawing/2014/main" id="{A8EADA9B-7389-4405-8AF9-728470F3BA7E}"/>
              </a:ext>
            </a:extLst>
          </p:cNvPr>
          <p:cNvSpPr/>
          <p:nvPr/>
        </p:nvSpPr>
        <p:spPr>
          <a:xfrm rot="9629100">
            <a:off x="4250823" y="4669027"/>
            <a:ext cx="980508" cy="2214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681ADC8B-7C19-4FA8-96F5-17C2FE2D4484}"/>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756112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0-#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30A91-8CE0-430A-9372-6DECEF380E4E}"/>
              </a:ext>
            </a:extLst>
          </p:cNvPr>
          <p:cNvSpPr>
            <a:spLocks noGrp="1"/>
          </p:cNvSpPr>
          <p:nvPr>
            <p:ph type="title"/>
          </p:nvPr>
        </p:nvSpPr>
        <p:spPr/>
        <p:txBody>
          <a:bodyPr/>
          <a:lstStyle/>
          <a:p>
            <a:r>
              <a:rPr lang="en-US" dirty="0"/>
              <a:t>Degree Matrix(D)</a:t>
            </a:r>
          </a:p>
        </p:txBody>
      </p:sp>
      <p:pic>
        <p:nvPicPr>
          <p:cNvPr id="5" name="Content Placeholder 4">
            <a:extLst>
              <a:ext uri="{FF2B5EF4-FFF2-40B4-BE49-F238E27FC236}">
                <a16:creationId xmlns:a16="http://schemas.microsoft.com/office/drawing/2014/main" id="{0327506A-DE35-4891-81EE-715ED21FAB30}"/>
              </a:ext>
            </a:extLst>
          </p:cNvPr>
          <p:cNvPicPr>
            <a:picLocks noGrp="1" noChangeAspect="1"/>
          </p:cNvPicPr>
          <p:nvPr>
            <p:ph idx="1"/>
          </p:nvPr>
        </p:nvPicPr>
        <p:blipFill>
          <a:blip r:embed="rId2"/>
          <a:stretch>
            <a:fillRect/>
          </a:stretch>
        </p:blipFill>
        <p:spPr>
          <a:xfrm>
            <a:off x="969200" y="1476156"/>
            <a:ext cx="7186841" cy="4351338"/>
          </a:xfrm>
        </p:spPr>
      </p:pic>
      <p:sp>
        <p:nvSpPr>
          <p:cNvPr id="3" name="Footer Placeholder 2">
            <a:extLst>
              <a:ext uri="{FF2B5EF4-FFF2-40B4-BE49-F238E27FC236}">
                <a16:creationId xmlns:a16="http://schemas.microsoft.com/office/drawing/2014/main" id="{A24CE894-00CA-46D2-8C45-D0E7428D2B5E}"/>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2364306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6066</TotalTime>
  <Words>1224</Words>
  <Application>Microsoft Office PowerPoint</Application>
  <PresentationFormat>Widescreen</PresentationFormat>
  <Paragraphs>146</Paragraphs>
  <Slides>19</Slides>
  <Notes>0</Notes>
  <HiddenSlides>2</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19</vt:i4>
      </vt:variant>
    </vt:vector>
  </HeadingPairs>
  <TitlesOfParts>
    <vt:vector size="36" baseType="lpstr">
      <vt:lpstr>Arial</vt:lpstr>
      <vt:lpstr>Calibri</vt:lpstr>
      <vt:lpstr>Calibri Light</vt:lpstr>
      <vt:lpstr>charter</vt:lpstr>
      <vt:lpstr>CMBX10</vt:lpstr>
      <vt:lpstr>CMMI10</vt:lpstr>
      <vt:lpstr>CMMI7</vt:lpstr>
      <vt:lpstr>CMR10</vt:lpstr>
      <vt:lpstr>CMR7</vt:lpstr>
      <vt:lpstr>CMSS10</vt:lpstr>
      <vt:lpstr>CMSS12</vt:lpstr>
      <vt:lpstr>CMSY10</vt:lpstr>
      <vt:lpstr>Comic Sans MS</vt:lpstr>
      <vt:lpstr>Symbol</vt:lpstr>
      <vt:lpstr>Times New Roman</vt:lpstr>
      <vt:lpstr>Wingdings</vt:lpstr>
      <vt:lpstr>Office Theme</vt:lpstr>
      <vt:lpstr>Spectral Clustering</vt:lpstr>
      <vt:lpstr>Outline</vt:lpstr>
      <vt:lpstr>Introduction</vt:lpstr>
      <vt:lpstr>Clustering - Motivation </vt:lpstr>
      <vt:lpstr>Graph Clustering </vt:lpstr>
      <vt:lpstr>Similarity Graphs </vt:lpstr>
      <vt:lpstr>Similarity Matrix (W) </vt:lpstr>
      <vt:lpstr>Degree Matrix(D)</vt:lpstr>
      <vt:lpstr>Degree Matrix(D)</vt:lpstr>
      <vt:lpstr>Laplacian Matrix of a Graph</vt:lpstr>
      <vt:lpstr>Laplacian Matrix (L)</vt:lpstr>
      <vt:lpstr>Spectral Clustering </vt:lpstr>
      <vt:lpstr>Spectral Clustering - Observation </vt:lpstr>
      <vt:lpstr>Fiedler Vector</vt:lpstr>
      <vt:lpstr>Spectral Clustering – Choosing number of Clusters </vt:lpstr>
      <vt:lpstr>Program – Result  </vt:lpstr>
      <vt:lpstr>Program - Result</vt:lpstr>
      <vt:lpstr>Challenges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Spectral Clustering</dc:title>
  <dc:creator>Luitel, Kanchan (kluitel)</dc:creator>
  <cp:lastModifiedBy>Luitel, Kanchan (kluitel)</cp:lastModifiedBy>
  <cp:revision>16</cp:revision>
  <dcterms:created xsi:type="dcterms:W3CDTF">2021-10-20T00:18:17Z</dcterms:created>
  <dcterms:modified xsi:type="dcterms:W3CDTF">2021-11-18T02:34:28Z</dcterms:modified>
</cp:coreProperties>
</file>