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h+jNtNOs8BMCLhSdKjF9RcktFw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title"/>
          </p:nvPr>
        </p:nvSpPr>
        <p:spPr>
          <a:xfrm>
            <a:off x="1044054" y="457200"/>
            <a:ext cx="10309745" cy="12334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" type="body"/>
          </p:nvPr>
        </p:nvSpPr>
        <p:spPr>
          <a:xfrm>
            <a:off x="1044054" y="1996141"/>
            <a:ext cx="4975746" cy="4180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2" type="body"/>
          </p:nvPr>
        </p:nvSpPr>
        <p:spPr>
          <a:xfrm>
            <a:off x="6172200" y="1996141"/>
            <a:ext cx="5181600" cy="4180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0" type="dt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1" type="ftr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/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" type="body"/>
          </p:nvPr>
        </p:nvSpPr>
        <p:spPr>
          <a:xfrm rot="5400000">
            <a:off x="4347883" y="-690282"/>
            <a:ext cx="3857811" cy="98103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0" type="dt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1" type="ftr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2" type="sldNum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/>
          <p:nvPr>
            <p:ph type="title"/>
          </p:nvPr>
        </p:nvSpPr>
        <p:spPr>
          <a:xfrm rot="5400000">
            <a:off x="7179469" y="2002631"/>
            <a:ext cx="5719763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" type="body"/>
          </p:nvPr>
        </p:nvSpPr>
        <p:spPr>
          <a:xfrm rot="5400000">
            <a:off x="1845469" y="-550069"/>
            <a:ext cx="5719763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0" type="dt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1" type="ftr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2" type="sldNum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1371600" y="793080"/>
            <a:ext cx="10240903" cy="12334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1371600" y="2114939"/>
            <a:ext cx="10240903" cy="3956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0" type="dt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1" type="ftr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/>
          <p:nvPr>
            <p:ph type="ctrTitle"/>
          </p:nvPr>
        </p:nvSpPr>
        <p:spPr>
          <a:xfrm>
            <a:off x="1524000" y="1028700"/>
            <a:ext cx="9144000" cy="24812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" type="subTitle"/>
          </p:nvPr>
        </p:nvSpPr>
        <p:spPr>
          <a:xfrm>
            <a:off x="1524000" y="3824376"/>
            <a:ext cx="9144000" cy="14334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 cap="none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15"/>
          <p:cNvSpPr txBox="1"/>
          <p:nvPr>
            <p:ph idx="10" type="dt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1" type="ftr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1380930" y="1709738"/>
            <a:ext cx="996651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1380930" y="4976327"/>
            <a:ext cx="9966520" cy="1113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6"/>
          <p:cNvSpPr txBox="1"/>
          <p:nvPr>
            <p:ph idx="10" type="dt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1" type="ftr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title"/>
          </p:nvPr>
        </p:nvSpPr>
        <p:spPr>
          <a:xfrm>
            <a:off x="1368490" y="457200"/>
            <a:ext cx="9986898" cy="12334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1368490" y="1681163"/>
            <a:ext cx="462908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2" type="body"/>
          </p:nvPr>
        </p:nvSpPr>
        <p:spPr>
          <a:xfrm>
            <a:off x="1368490" y="2505075"/>
            <a:ext cx="4629085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3" type="body"/>
          </p:nvPr>
        </p:nvSpPr>
        <p:spPr>
          <a:xfrm>
            <a:off x="6344816" y="1681163"/>
            <a:ext cx="501057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4" type="body"/>
          </p:nvPr>
        </p:nvSpPr>
        <p:spPr>
          <a:xfrm>
            <a:off x="6344814" y="2505075"/>
            <a:ext cx="5010573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0" type="dt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1" type="ftr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type="title"/>
          </p:nvPr>
        </p:nvSpPr>
        <p:spPr>
          <a:xfrm>
            <a:off x="1371599" y="457200"/>
            <a:ext cx="9982199" cy="12334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0" type="dt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1" type="ftr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2" type="sldNum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/>
          <p:nvPr>
            <p:ph idx="10" type="dt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1" type="ftr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type="title"/>
          </p:nvPr>
        </p:nvSpPr>
        <p:spPr>
          <a:xfrm>
            <a:off x="1318755" y="457200"/>
            <a:ext cx="3932237" cy="19214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" type="body"/>
          </p:nvPr>
        </p:nvSpPr>
        <p:spPr>
          <a:xfrm>
            <a:off x="5648130" y="987425"/>
            <a:ext cx="5707257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9" name="Google Shape;59;p20"/>
          <p:cNvSpPr txBox="1"/>
          <p:nvPr>
            <p:ph idx="2" type="body"/>
          </p:nvPr>
        </p:nvSpPr>
        <p:spPr>
          <a:xfrm>
            <a:off x="1318755" y="2799184"/>
            <a:ext cx="3932237" cy="30698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20"/>
          <p:cNvSpPr txBox="1"/>
          <p:nvPr>
            <p:ph idx="10" type="dt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1" type="ftr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2" type="sldNum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/>
          <p:nvPr>
            <p:ph type="title"/>
          </p:nvPr>
        </p:nvSpPr>
        <p:spPr>
          <a:xfrm>
            <a:off x="1378966" y="681135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/>
          <p:nvPr>
            <p:ph idx="2" type="pic"/>
          </p:nvPr>
        </p:nvSpPr>
        <p:spPr>
          <a:xfrm>
            <a:off x="5834742" y="858417"/>
            <a:ext cx="5520645" cy="5002634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1"/>
          <p:cNvSpPr txBox="1"/>
          <p:nvPr>
            <p:ph idx="1" type="body"/>
          </p:nvPr>
        </p:nvSpPr>
        <p:spPr>
          <a:xfrm>
            <a:off x="1378966" y="2281335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1"/>
          <p:cNvSpPr txBox="1"/>
          <p:nvPr>
            <p:ph idx="10" type="dt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1" type="ftr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2" type="sldNum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 flipH="1" rot="10800000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rgbClr val="FE4A00">
                  <a:alpha val="27843"/>
                </a:srgbClr>
              </a:gs>
              <a:gs pos="14000">
                <a:srgbClr val="FE4A00">
                  <a:alpha val="27843"/>
                </a:srgbClr>
              </a:gs>
              <a:gs pos="100000">
                <a:srgbClr val="DA002F">
                  <a:alpha val="84705"/>
                </a:srgbClr>
              </a:gs>
            </a:gsLst>
            <a:lin ang="60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2"/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D85FD4">
                  <a:alpha val="54901"/>
                </a:srgbClr>
              </a:gs>
              <a:gs pos="9000">
                <a:srgbClr val="D85FD4">
                  <a:alpha val="54901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2"/>
          <p:cNvSpPr txBox="1"/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  <a:defRPr b="1" i="0" sz="3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2"/>
          <p:cNvSpPr txBox="1"/>
          <p:nvPr>
            <p:ph idx="1" type="body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0" type="dt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1" type="ftr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pos="288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pos="7392">
          <p15:clr>
            <a:srgbClr val="F26B43"/>
          </p15:clr>
        </p15:guide>
        <p15:guide id="7" pos="5112">
          <p15:clr>
            <a:srgbClr val="F26B43"/>
          </p15:clr>
        </p15:guide>
        <p15:guide id="8" pos="2544">
          <p15:clr>
            <a:srgbClr val="F26B43"/>
          </p15:clr>
        </p15:guide>
        <p15:guide id="9" pos="864">
          <p15:clr>
            <a:srgbClr val="F26B43"/>
          </p15:clr>
        </p15:guide>
        <p15:guide id="10" orient="horz" pos="648">
          <p15:clr>
            <a:srgbClr val="F26B43"/>
          </p15:clr>
        </p15:guide>
        <p15:guide id="11" pos="68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udmi.net/cardiovascular-disease-risk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gif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idx="10" type="dt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7/23/2024</a:t>
            </a:r>
            <a:endParaRPr/>
          </a:p>
        </p:txBody>
      </p:sp>
      <p:sp>
        <p:nvSpPr>
          <p:cNvPr id="87" name="Google Shape;87;p1"/>
          <p:cNvSpPr txBox="1"/>
          <p:nvPr>
            <p:ph idx="11" type="ftr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              </a:t>
            </a:r>
            <a:endParaRPr/>
          </a:p>
        </p:txBody>
      </p:sp>
      <p:sp>
        <p:nvSpPr>
          <p:cNvPr id="88" name="Google Shape;88;p1"/>
          <p:cNvSpPr txBox="1"/>
          <p:nvPr>
            <p:ph idx="12" type="sldNum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8681925" y="4883645"/>
            <a:ext cx="3538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843000" y="656625"/>
            <a:ext cx="10506000" cy="5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1"/>
                </a:solidFill>
                <a:highlight>
                  <a:srgbClr val="FFFFFF"/>
                </a:highlight>
              </a:rPr>
              <a:t> A Robust Heart Disease Prediction System Using Hybrid Deep Neural Networks</a:t>
            </a:r>
            <a:endParaRPr sz="4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1"/>
                </a:solidFill>
                <a:highlight>
                  <a:srgbClr val="FFFFFF"/>
                </a:highlight>
              </a:rPr>
              <a:t>           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</a:rPr>
              <a:t>Author:Mana Saleh Reshan,Muhammad Ali Zeb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            published in 2023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1"/>
                </a:solidFill>
                <a:highlight>
                  <a:srgbClr val="FFFFFF"/>
                </a:highlight>
              </a:rPr>
              <a:t>     </a:t>
            </a:r>
            <a:endParaRPr sz="4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                                         Tanmaye Kancharla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                                            </a:t>
            </a:r>
            <a:endParaRPr sz="2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                                                 700758925 </a:t>
            </a:r>
            <a:r>
              <a:rPr b="1" lang="en-US" sz="2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                            </a:t>
            </a:r>
            <a:endParaRPr sz="2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/>
          <p:nvPr>
            <p:ph type="title"/>
          </p:nvPr>
        </p:nvSpPr>
        <p:spPr>
          <a:xfrm>
            <a:off x="1371600" y="577420"/>
            <a:ext cx="10284035" cy="37084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nir"/>
              <a:buNone/>
            </a:pPr>
            <a:r>
              <a:rPr lang="en-US"/>
              <a:t>CRITICAL ANALYSIS</a:t>
            </a:r>
            <a:endParaRPr/>
          </a:p>
        </p:txBody>
      </p:sp>
      <p:sp>
        <p:nvSpPr>
          <p:cNvPr id="166" name="Google Shape;166;p10"/>
          <p:cNvSpPr txBox="1"/>
          <p:nvPr>
            <p:ph idx="1" type="body"/>
          </p:nvPr>
        </p:nvSpPr>
        <p:spPr>
          <a:xfrm>
            <a:off x="1371600" y="1051016"/>
            <a:ext cx="10284035" cy="5365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</a:t>
            </a:r>
            <a:r>
              <a:rPr b="1" lang="en-US" sz="2500"/>
              <a:t>limitations </a:t>
            </a:r>
            <a:endParaRPr b="1" sz="21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The model's performance may be influenced by the quality and diversity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of the training data, and further validation on larger and more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comprehensive datasets is required.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500"/>
              <a:t>Moral considerations.</a:t>
            </a:r>
            <a:endParaRPr b="1" sz="21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Data protection and the potential for skewed decisions in clinical settings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are important ethical concerns when using such predictive models.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Future directions are being taken.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The model's explainability, interpretability for clinicians, and exploration should be the focus of ongoing research.</a:t>
            </a:r>
            <a:endParaRPr/>
          </a:p>
        </p:txBody>
      </p:sp>
      <p:sp>
        <p:nvSpPr>
          <p:cNvPr id="167" name="Google Shape;167;p10"/>
          <p:cNvSpPr txBox="1"/>
          <p:nvPr>
            <p:ph idx="10" type="dt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cap="none">
                <a:solidFill>
                  <a:schemeClr val="lt1"/>
                </a:solidFill>
              </a:rPr>
              <a:t>7/23/2024</a:t>
            </a:r>
            <a:endParaRPr/>
          </a:p>
        </p:txBody>
      </p:sp>
      <p:sp>
        <p:nvSpPr>
          <p:cNvPr id="168" name="Google Shape;168;p10"/>
          <p:cNvSpPr txBox="1"/>
          <p:nvPr>
            <p:ph idx="11" type="ftr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              </a:t>
            </a:r>
            <a:endParaRPr/>
          </a:p>
        </p:txBody>
      </p:sp>
      <p:sp>
        <p:nvSpPr>
          <p:cNvPr id="169" name="Google Shape;169;p10"/>
          <p:cNvSpPr txBox="1"/>
          <p:nvPr>
            <p:ph idx="12" type="sldNum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 txBox="1"/>
          <p:nvPr>
            <p:ph type="title"/>
          </p:nvPr>
        </p:nvSpPr>
        <p:spPr>
          <a:xfrm>
            <a:off x="1371600" y="793080"/>
            <a:ext cx="10240903" cy="12334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75" name="Google Shape;175;p11"/>
          <p:cNvSpPr txBox="1"/>
          <p:nvPr>
            <p:ph idx="1" type="body"/>
          </p:nvPr>
        </p:nvSpPr>
        <p:spPr>
          <a:xfrm>
            <a:off x="1371600" y="2114939"/>
            <a:ext cx="10240903" cy="3956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•"/>
            </a:pPr>
            <a:r>
              <a:rPr lang="en-US" sz="2400">
                <a:solidFill>
                  <a:srgbClr val="333333"/>
                </a:solidFill>
              </a:rPr>
              <a:t>N. C. Long, P. Meesad and H. Unger, "A highly accurate firefly based algorithm for heart disease prediction", </a:t>
            </a:r>
            <a:r>
              <a:rPr i="1" lang="en-US" sz="2400">
                <a:solidFill>
                  <a:srgbClr val="333333"/>
                </a:solidFill>
              </a:rPr>
              <a:t>Expert Syst. Appl.</a:t>
            </a:r>
            <a:r>
              <a:rPr lang="en-US" sz="2400">
                <a:solidFill>
                  <a:srgbClr val="333333"/>
                </a:solidFill>
              </a:rPr>
              <a:t>, vol. 42, no. 21, pp. 8221-8231, Nov. 2015.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Char char="•"/>
            </a:pPr>
            <a:r>
              <a:rPr i="1" lang="en-US" sz="2400">
                <a:solidFill>
                  <a:srgbClr val="333333"/>
                </a:solidFill>
              </a:rPr>
              <a:t>UDMI</a:t>
            </a:r>
            <a:r>
              <a:rPr lang="en-US" sz="2400">
                <a:solidFill>
                  <a:srgbClr val="333333"/>
                </a:solidFill>
              </a:rPr>
              <a:t>, Jul. 2023, [online] Available: </a:t>
            </a:r>
            <a:r>
              <a:rPr lang="en-US" sz="2400" u="sng">
                <a:solidFill>
                  <a:srgbClr val="33333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https://www.udmi.net/cardiovascular-disease-risk/</a:t>
            </a:r>
            <a:r>
              <a:rPr lang="en-US" sz="2400">
                <a:solidFill>
                  <a:srgbClr val="333333"/>
                </a:solidFill>
              </a:rPr>
              <a:t>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Char char="•"/>
            </a:pPr>
            <a:r>
              <a:rPr lang="en-US" sz="2400">
                <a:solidFill>
                  <a:srgbClr val="333333"/>
                </a:solidFill>
              </a:rPr>
              <a:t>P. K. Mehta, S. Gaignard, A. Schwartz and J. E. Manson, "Traditional and emerging sex-specific risk factors for cardiovascular disease in women", </a:t>
            </a:r>
            <a:r>
              <a:rPr i="1" lang="en-US" sz="2400">
                <a:solidFill>
                  <a:srgbClr val="333333"/>
                </a:solidFill>
              </a:rPr>
              <a:t>Rev. Cardiovascular Med.</a:t>
            </a:r>
            <a:r>
              <a:rPr lang="en-US" sz="2400">
                <a:solidFill>
                  <a:srgbClr val="333333"/>
                </a:solidFill>
              </a:rPr>
              <a:t>, vol. 23, no. 8, pp. 288, 2022.</a:t>
            </a:r>
            <a:endParaRPr sz="2400">
              <a:solidFill>
                <a:srgbClr val="333333"/>
              </a:solidFill>
            </a:endParaRPr>
          </a:p>
        </p:txBody>
      </p:sp>
      <p:sp>
        <p:nvSpPr>
          <p:cNvPr id="176" name="Google Shape;176;p11"/>
          <p:cNvSpPr txBox="1"/>
          <p:nvPr>
            <p:ph idx="10" type="dt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cap="none">
                <a:solidFill>
                  <a:schemeClr val="lt1"/>
                </a:solidFill>
              </a:rPr>
              <a:t>7/23/2024</a:t>
            </a:r>
            <a:endParaRPr/>
          </a:p>
        </p:txBody>
      </p:sp>
      <p:sp>
        <p:nvSpPr>
          <p:cNvPr id="177" name="Google Shape;177;p11"/>
          <p:cNvSpPr txBox="1"/>
          <p:nvPr>
            <p:ph idx="11" type="ftr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              </a:t>
            </a:r>
            <a:endParaRPr/>
          </a:p>
        </p:txBody>
      </p:sp>
      <p:sp>
        <p:nvSpPr>
          <p:cNvPr id="178" name="Google Shape;178;p11"/>
          <p:cNvSpPr txBox="1"/>
          <p:nvPr>
            <p:ph idx="12" type="sldNum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1371600" y="793080"/>
            <a:ext cx="10284035" cy="60088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1371600" y="1396072"/>
            <a:ext cx="10284035" cy="46750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444444"/>
                </a:solidFill>
                <a:latin typeface="Avenir"/>
                <a:ea typeface="Avenir"/>
                <a:cs typeface="Avenir"/>
                <a:sym typeface="Avenir"/>
              </a:rPr>
              <a:t>The significance of early detection.​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400"/>
              <a:buNone/>
            </a:pPr>
            <a:r>
              <a:rPr lang="en-US" sz="2400">
                <a:solidFill>
                  <a:srgbClr val="444444"/>
                </a:solidFill>
                <a:latin typeface="Avenir"/>
                <a:ea typeface="Avenir"/>
                <a:cs typeface="Avenir"/>
                <a:sym typeface="Avenir"/>
              </a:rPr>
              <a:t>Early detection of heart disease risk factors can significantly enhance patient outcomes and cut down on healthcare expenses.​</a:t>
            </a:r>
            <a:endParaRPr/>
          </a:p>
          <a:p>
            <a:pPr indent="-228600" lvl="1" marL="228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444444"/>
                </a:solidFill>
                <a:latin typeface="Avenir"/>
                <a:ea typeface="Avenir"/>
                <a:cs typeface="Avenir"/>
                <a:sym typeface="Avenir"/>
              </a:rPr>
              <a:t>Limitations of existing methods.​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400"/>
              <a:buNone/>
            </a:pPr>
            <a:r>
              <a:rPr lang="en-US" sz="2400">
                <a:solidFill>
                  <a:srgbClr val="444444"/>
                </a:solidFill>
                <a:latin typeface="Avenir"/>
                <a:ea typeface="Avenir"/>
                <a:cs typeface="Avenir"/>
                <a:sym typeface="Avenir"/>
              </a:rPr>
              <a:t>The current heart disease prediction models lack the precision and robustness needed for clinical medical decisions.​</a:t>
            </a:r>
            <a:endParaRPr/>
          </a:p>
          <a:p>
            <a:pPr indent="-228600" lvl="1" marL="228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444444"/>
                </a:solidFill>
                <a:latin typeface="Avenir"/>
                <a:ea typeface="Avenir"/>
                <a:cs typeface="Avenir"/>
                <a:sym typeface="Avenir"/>
              </a:rPr>
              <a:t>Deep learning progresses.​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400"/>
              <a:buNone/>
            </a:pPr>
            <a:r>
              <a:rPr lang="en-US" sz="2400">
                <a:solidFill>
                  <a:srgbClr val="444444"/>
                </a:solidFill>
                <a:latin typeface="Avenir"/>
                <a:ea typeface="Avenir"/>
                <a:cs typeface="Avenir"/>
                <a:sym typeface="Avenir"/>
              </a:rPr>
              <a:t>The rapid progress in deep neural networks presents an opportunity to develop more sophisticated predictive models, given the rapid progress in deep neural networks.​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Google Shape;97;p2"/>
          <p:cNvSpPr txBox="1"/>
          <p:nvPr>
            <p:ph idx="10" type="dt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7/23/2024</a:t>
            </a:r>
            <a:endParaRPr/>
          </a:p>
        </p:txBody>
      </p:sp>
      <p:sp>
        <p:nvSpPr>
          <p:cNvPr id="98" name="Google Shape;98;p2"/>
          <p:cNvSpPr txBox="1"/>
          <p:nvPr>
            <p:ph idx="11" type="ftr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              </a:t>
            </a:r>
            <a:endParaRPr/>
          </a:p>
        </p:txBody>
      </p:sp>
      <p:sp>
        <p:nvSpPr>
          <p:cNvPr id="99" name="Google Shape;99;p2"/>
          <p:cNvSpPr txBox="1"/>
          <p:nvPr>
            <p:ph idx="12" type="sldNum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-2467428" y="3120571"/>
            <a:ext cx="2743200" cy="3657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iagram of heart disease&#10;&#10;Description automatically generated" id="105" name="Google Shape;105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392" y="626650"/>
            <a:ext cx="9458983" cy="559566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>
            <p:ph idx="10" type="dt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cap="none">
                <a:solidFill>
                  <a:schemeClr val="lt1"/>
                </a:solidFill>
              </a:rPr>
              <a:t>7/23/2024</a:t>
            </a:r>
            <a:endParaRPr/>
          </a:p>
        </p:txBody>
      </p:sp>
      <p:sp>
        <p:nvSpPr>
          <p:cNvPr id="107" name="Google Shape;107;p3"/>
          <p:cNvSpPr txBox="1"/>
          <p:nvPr>
            <p:ph idx="11" type="ftr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              </a:t>
            </a:r>
            <a:endParaRPr/>
          </a:p>
        </p:txBody>
      </p:sp>
      <p:sp>
        <p:nvSpPr>
          <p:cNvPr id="108" name="Google Shape;108;p3"/>
          <p:cNvSpPr txBox="1"/>
          <p:nvPr>
            <p:ph idx="12" type="sldNum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1371600" y="390514"/>
            <a:ext cx="10240903" cy="96031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/>
              <a:t>PROBLEM STATEMENT</a:t>
            </a:r>
            <a:endParaRPr/>
          </a:p>
        </p:txBody>
      </p:sp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1371600" y="1525468"/>
            <a:ext cx="10240903" cy="454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Accurate predictions.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Develop a method for predicting heart diseases, capable of identifying individuals most likely to encounter cardiovascular problems.</a:t>
            </a:r>
            <a:endParaRPr sz="24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Steady performance.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The models predictive capabilities should be consistent across diverse patient populations and medical datasets.</a:t>
            </a:r>
            <a:endParaRPr sz="24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Interpretable results are possible.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Provide clinicians with transparent and explicable insights into the factors that contribute to the models' predictions.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1371600" y="793080"/>
            <a:ext cx="10284035" cy="4571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nir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20" name="Google Shape;120;p5"/>
          <p:cNvSpPr txBox="1"/>
          <p:nvPr>
            <p:ph idx="10" type="dt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cap="none">
                <a:solidFill>
                  <a:schemeClr val="lt1"/>
                </a:solidFill>
              </a:rPr>
              <a:t>7/23/2024</a:t>
            </a:r>
            <a:endParaRPr/>
          </a:p>
        </p:txBody>
      </p:sp>
      <p:sp>
        <p:nvSpPr>
          <p:cNvPr id="121" name="Google Shape;121;p5"/>
          <p:cNvSpPr txBox="1"/>
          <p:nvPr>
            <p:ph idx="11" type="ftr"/>
          </p:nvPr>
        </p:nvSpPr>
        <p:spPr>
          <a:xfrm rot="5400000">
            <a:off x="-1828801" y="1926594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              </a:t>
            </a:r>
            <a:endParaRPr/>
          </a:p>
        </p:txBody>
      </p:sp>
      <p:sp>
        <p:nvSpPr>
          <p:cNvPr id="122" name="Google Shape;122;p5"/>
          <p:cNvSpPr txBox="1"/>
          <p:nvPr>
            <p:ph idx="12" type="sldNum"/>
          </p:nvPr>
        </p:nvSpPr>
        <p:spPr>
          <a:xfrm>
            <a:off x="11669678" y="6394365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5"/>
          <p:cNvSpPr txBox="1"/>
          <p:nvPr>
            <p:ph idx="1" type="body"/>
          </p:nvPr>
        </p:nvSpPr>
        <p:spPr>
          <a:xfrm>
            <a:off x="1371600" y="1252299"/>
            <a:ext cx="10284035" cy="5048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Innovative Approach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1. This combine Convolutional Neural Networks (CNN) and Long Short-Term Memory (LSTM) networks . CNNs excel at extracting spatial features, while LSTMs are proficient at capturing temporal dependencies. this combination allows the model to learn complex patterns and relationships in high-dimensional (HD) datasets, resulting in enhanced prediction accuracy.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High Accuracy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Achieving an accuracy of 98.86% represents a significant improvement over existing models. This high level of accuracy indicates that the HDNN system can reliably predict conditions.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1371600" y="448024"/>
            <a:ext cx="10284035" cy="5865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/>
              <a:t>CONTRIBUTIONS</a:t>
            </a:r>
            <a:endParaRPr/>
          </a:p>
        </p:txBody>
      </p:sp>
      <p:sp>
        <p:nvSpPr>
          <p:cNvPr id="129" name="Google Shape;129;p6"/>
          <p:cNvSpPr txBox="1"/>
          <p:nvPr>
            <p:ph idx="1" type="body"/>
          </p:nvPr>
        </p:nvSpPr>
        <p:spPr>
          <a:xfrm>
            <a:off x="1371600" y="1237922"/>
            <a:ext cx="10284035" cy="48331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A fresh hybrid architecture.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The proposed machine learning approach employs numerous cutting-edge strategies to attain superior predictive capability.</a:t>
            </a:r>
            <a:endParaRPr sz="24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Features engineering that is robust.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Data preprocessing and feature engineering methods are used to capture the most relevant risk factors</a:t>
            </a:r>
            <a:endParaRPr sz="24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Improved prediction accuracy was achieved.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Significant improvements in heart disease prediction accuracy compared to existing models have been demonstrated.</a:t>
            </a:r>
            <a:endParaRPr sz="2400"/>
          </a:p>
        </p:txBody>
      </p:sp>
      <p:sp>
        <p:nvSpPr>
          <p:cNvPr id="130" name="Google Shape;130;p6"/>
          <p:cNvSpPr txBox="1"/>
          <p:nvPr>
            <p:ph idx="10" type="dt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cap="none">
                <a:solidFill>
                  <a:schemeClr val="lt1"/>
                </a:solidFill>
              </a:rPr>
              <a:t>7/23/2024</a:t>
            </a:r>
            <a:endParaRPr/>
          </a:p>
        </p:txBody>
      </p:sp>
      <p:sp>
        <p:nvSpPr>
          <p:cNvPr id="131" name="Google Shape;131;p6"/>
          <p:cNvSpPr txBox="1"/>
          <p:nvPr>
            <p:ph idx="11" type="ftr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              </a:t>
            </a:r>
            <a:endParaRPr/>
          </a:p>
        </p:txBody>
      </p:sp>
      <p:sp>
        <p:nvSpPr>
          <p:cNvPr id="132" name="Google Shape;132;p6"/>
          <p:cNvSpPr txBox="1"/>
          <p:nvPr>
            <p:ph idx="12" type="sldNum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1371600" y="793080"/>
            <a:ext cx="10284035" cy="543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nir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38" name="Google Shape;138;p7"/>
          <p:cNvSpPr txBox="1"/>
          <p:nvPr>
            <p:ph idx="1" type="body"/>
          </p:nvPr>
        </p:nvSpPr>
        <p:spPr>
          <a:xfrm>
            <a:off x="1371600" y="1338562"/>
            <a:ext cx="10284035" cy="4732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Performance metrics are measured.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On numerous heart disease datasets, the proposed hybrid deep learning model achieved an average accuracy of 92% and a ratio of AUC-ROC of 0.94.</a:t>
            </a:r>
            <a:endParaRPr sz="24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Enhancement of robustness.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It was demonstrated that the model was capable of generalizing well across diverse patient populations.</a:t>
            </a:r>
            <a:endParaRPr sz="24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The clinician's insights.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Clinicians benefited from the model's observable outcomes, enhancing their comprehension of the major risk elements.</a:t>
            </a:r>
            <a:endParaRPr sz="2400"/>
          </a:p>
        </p:txBody>
      </p:sp>
      <p:sp>
        <p:nvSpPr>
          <p:cNvPr id="139" name="Google Shape;139;p7"/>
          <p:cNvSpPr txBox="1"/>
          <p:nvPr>
            <p:ph idx="10" type="dt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cap="none">
                <a:solidFill>
                  <a:schemeClr val="lt1"/>
                </a:solidFill>
              </a:rPr>
              <a:t>7/23/2024</a:t>
            </a:r>
            <a:endParaRPr/>
          </a:p>
        </p:txBody>
      </p:sp>
      <p:sp>
        <p:nvSpPr>
          <p:cNvPr id="140" name="Google Shape;140;p7"/>
          <p:cNvSpPr txBox="1"/>
          <p:nvPr>
            <p:ph idx="11" type="ftr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              </a:t>
            </a:r>
            <a:endParaRPr/>
          </a:p>
        </p:txBody>
      </p:sp>
      <p:sp>
        <p:nvSpPr>
          <p:cNvPr id="141" name="Google Shape;141;p7"/>
          <p:cNvSpPr txBox="1"/>
          <p:nvPr>
            <p:ph idx="12" type="sldNum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type="title"/>
          </p:nvPr>
        </p:nvSpPr>
        <p:spPr>
          <a:xfrm>
            <a:off x="1371600" y="793080"/>
            <a:ext cx="10240903" cy="12334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b="1" lang="en-US"/>
              <a:t> </a:t>
            </a:r>
            <a:r>
              <a:rPr lang="en-US"/>
              <a:t>TOTAL NUMBER OF INSTANCES IN HD DATASETS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t/>
            </a:r>
            <a:endParaRPr/>
          </a:p>
        </p:txBody>
      </p:sp>
      <p:pic>
        <p:nvPicPr>
          <p:cNvPr descr="A table with numbers and text&#10;&#10;Description automatically generated" id="147" name="Google Shape;1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389315"/>
            <a:ext cx="10240903" cy="340742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8"/>
          <p:cNvSpPr txBox="1"/>
          <p:nvPr>
            <p:ph idx="10" type="dt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cap="none">
                <a:solidFill>
                  <a:schemeClr val="lt1"/>
                </a:solidFill>
              </a:rPr>
              <a:t>7/23/2024</a:t>
            </a:r>
            <a:endParaRPr/>
          </a:p>
        </p:txBody>
      </p:sp>
      <p:sp>
        <p:nvSpPr>
          <p:cNvPr id="149" name="Google Shape;149;p8"/>
          <p:cNvSpPr txBox="1"/>
          <p:nvPr>
            <p:ph idx="11" type="ftr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              </a:t>
            </a:r>
            <a:endParaRPr/>
          </a:p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>
            <p:ph idx="1" type="body"/>
          </p:nvPr>
        </p:nvSpPr>
        <p:spPr>
          <a:xfrm>
            <a:off x="1371600" y="576562"/>
            <a:ext cx="10284035" cy="5494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/>
              <a:t>the performance of four ML methods (SVM, KNN, DT, and RF) and four DL models (ANN, LSTM, CNN, and CNN-LSTM)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</p:txBody>
      </p:sp>
      <p:sp>
        <p:nvSpPr>
          <p:cNvPr id="156" name="Google Shape;156;p9"/>
          <p:cNvSpPr txBox="1"/>
          <p:nvPr>
            <p:ph idx="10" type="dt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cap="none">
                <a:solidFill>
                  <a:schemeClr val="lt1"/>
                </a:solidFill>
              </a:rPr>
              <a:t>7/23/2024</a:t>
            </a:r>
            <a:endParaRPr/>
          </a:p>
        </p:txBody>
      </p:sp>
      <p:sp>
        <p:nvSpPr>
          <p:cNvPr id="157" name="Google Shape;157;p9"/>
          <p:cNvSpPr txBox="1"/>
          <p:nvPr>
            <p:ph idx="11" type="ftr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              </a:t>
            </a:r>
            <a:endParaRPr/>
          </a:p>
        </p:txBody>
      </p:sp>
      <p:sp>
        <p:nvSpPr>
          <p:cNvPr id="158" name="Google Shape;158;p9"/>
          <p:cNvSpPr txBox="1"/>
          <p:nvPr>
            <p:ph idx="12" type="sldNum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graph of different colored lines&#10;&#10;Description automatically generated" id="159" name="Google Shape;15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851" y="1700213"/>
            <a:ext cx="5238750" cy="4104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0210" y="1704975"/>
            <a:ext cx="5238750" cy="4123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adientRiseVTI">
  <a:themeElements>
    <a:clrScheme name="GradientRiseVTI">
      <a:dk1>
        <a:srgbClr val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2024-07-20T17:42:11Z</dcterms:created>
</cp:coreProperties>
</file>