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8" r:id="rId2"/>
    <p:sldId id="257" r:id="rId3"/>
    <p:sldId id="285" r:id="rId4"/>
    <p:sldId id="286" r:id="rId5"/>
    <p:sldId id="270" r:id="rId6"/>
    <p:sldId id="271" r:id="rId7"/>
    <p:sldId id="260" r:id="rId8"/>
    <p:sldId id="275" r:id="rId9"/>
    <p:sldId id="276" r:id="rId10"/>
    <p:sldId id="277" r:id="rId11"/>
    <p:sldId id="278" r:id="rId12"/>
    <p:sldId id="272" r:id="rId13"/>
    <p:sldId id="279" r:id="rId14"/>
    <p:sldId id="282" r:id="rId15"/>
    <p:sldId id="283" r:id="rId16"/>
    <p:sldId id="273" r:id="rId17"/>
    <p:sldId id="274" r:id="rId18"/>
    <p:sldId id="280" r:id="rId19"/>
    <p:sldId id="287" r:id="rId20"/>
    <p:sldId id="293" r:id="rId21"/>
    <p:sldId id="294" r:id="rId22"/>
    <p:sldId id="288" r:id="rId23"/>
    <p:sldId id="289" r:id="rId24"/>
    <p:sldId id="290" r:id="rId25"/>
    <p:sldId id="291" r:id="rId26"/>
    <p:sldId id="292" r:id="rId27"/>
    <p:sldId id="281" r:id="rId28"/>
    <p:sldId id="26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un Tiwari" initials="TT" lastIdx="1" clrIdx="0">
    <p:extLst>
      <p:ext uri="{19B8F6BF-5375-455C-9EA6-DF929625EA0E}">
        <p15:presenceInfo xmlns:p15="http://schemas.microsoft.com/office/powerpoint/2012/main" userId="9414d057b181a7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3C9132-673A-4B21-A7E2-E49E1CFE0E20}" type="doc">
      <dgm:prSet loTypeId="urn:microsoft.com/office/officeart/2008/layout/AlternatingHexagons" loCatId="list" qsTypeId="urn:microsoft.com/office/officeart/2005/8/quickstyle/simple3" qsCatId="simple" csTypeId="urn:microsoft.com/office/officeart/2005/8/colors/accent1_2" csCatId="accent1" phldr="1"/>
      <dgm:spPr/>
      <dgm:t>
        <a:bodyPr/>
        <a:lstStyle/>
        <a:p>
          <a:endParaRPr lang="en-IN"/>
        </a:p>
      </dgm:t>
    </dgm:pt>
    <dgm:pt modelId="{7E77CD45-1245-487A-AB56-0A3CFAEC9F73}">
      <dgm:prSet phldrT="[Text]" custT="1"/>
      <dgm:spPr/>
      <dgm:t>
        <a:bodyPr/>
        <a:lstStyle/>
        <a:p>
          <a:r>
            <a:rPr lang="en-IN" sz="4000" b="1" dirty="0"/>
            <a:t>DT</a:t>
          </a:r>
        </a:p>
      </dgm:t>
    </dgm:pt>
    <dgm:pt modelId="{8C3E30E8-443B-4839-827D-0C9EFF028366}" type="parTrans" cxnId="{4764EC5C-AEBD-4DA1-8A34-E2FF3A39CAB2}">
      <dgm:prSet/>
      <dgm:spPr/>
      <dgm:t>
        <a:bodyPr/>
        <a:lstStyle/>
        <a:p>
          <a:endParaRPr lang="en-IN"/>
        </a:p>
      </dgm:t>
    </dgm:pt>
    <dgm:pt modelId="{7CD0913F-5F04-4CDC-A308-33F690D7AD7B}" type="sibTrans" cxnId="{4764EC5C-AEBD-4DA1-8A34-E2FF3A39CAB2}">
      <dgm:prSet/>
      <dgm:spPr/>
      <dgm:t>
        <a:bodyPr/>
        <a:lstStyle/>
        <a:p>
          <a:r>
            <a:rPr lang="en-IN" b="1" dirty="0"/>
            <a:t>SVM</a:t>
          </a:r>
        </a:p>
      </dgm:t>
    </dgm:pt>
    <dgm:pt modelId="{0096F43B-05BB-47F7-ACA8-209AE7C4B6BB}">
      <dgm:prSet phldrT="[Text]" custT="1"/>
      <dgm:spPr/>
      <dgm:t>
        <a:bodyPr/>
        <a:lstStyle/>
        <a:p>
          <a:r>
            <a:rPr lang="en-IN" sz="6600" b="1" dirty="0"/>
            <a:t>?</a:t>
          </a:r>
        </a:p>
      </dgm:t>
    </dgm:pt>
    <dgm:pt modelId="{91DBC654-ADB6-4E77-8560-1ABD6F5016CE}" type="parTrans" cxnId="{E399340A-99E8-473B-ACB1-58F5DEF1D5FD}">
      <dgm:prSet/>
      <dgm:spPr/>
      <dgm:t>
        <a:bodyPr/>
        <a:lstStyle/>
        <a:p>
          <a:endParaRPr lang="en-IN"/>
        </a:p>
      </dgm:t>
    </dgm:pt>
    <dgm:pt modelId="{E7885CA7-8434-401B-8066-44FB3EDCD64B}" type="sibTrans" cxnId="{E399340A-99E8-473B-ACB1-58F5DEF1D5FD}">
      <dgm:prSet custT="1"/>
      <dgm:spPr/>
      <dgm:t>
        <a:bodyPr/>
        <a:lstStyle/>
        <a:p>
          <a:endParaRPr lang="en-IN" sz="2800" b="1" dirty="0"/>
        </a:p>
      </dgm:t>
    </dgm:pt>
    <dgm:pt modelId="{50EAB2F8-A412-4548-8B89-0E0FF407ACF5}">
      <dgm:prSet phldrT="[Text]" custT="1"/>
      <dgm:spPr/>
      <dgm:t>
        <a:bodyPr/>
        <a:lstStyle/>
        <a:p>
          <a:r>
            <a:rPr lang="en-IN" sz="1400" b="1" dirty="0">
              <a:latin typeface="Times New Roman" panose="02020603050405020304" pitchFamily="18" charset="0"/>
              <a:cs typeface="Times New Roman" panose="02020603050405020304" pitchFamily="18" charset="0"/>
            </a:rPr>
            <a:t>LOGISTIC REGRESSION</a:t>
          </a:r>
        </a:p>
      </dgm:t>
    </dgm:pt>
    <dgm:pt modelId="{D0B2FBEA-53A3-4587-B7E4-4C1B15162F1B}" type="parTrans" cxnId="{538AE8B9-F1FB-4DF0-B966-509880B892D4}">
      <dgm:prSet/>
      <dgm:spPr/>
      <dgm:t>
        <a:bodyPr/>
        <a:lstStyle/>
        <a:p>
          <a:endParaRPr lang="en-IN"/>
        </a:p>
      </dgm:t>
    </dgm:pt>
    <dgm:pt modelId="{D72849CA-C6C5-4489-A34C-4A45542507D3}" type="sibTrans" cxnId="{538AE8B9-F1FB-4DF0-B966-509880B892D4}">
      <dgm:prSet/>
      <dgm:spPr/>
      <dgm:t>
        <a:bodyPr/>
        <a:lstStyle/>
        <a:p>
          <a:r>
            <a:rPr lang="en-IN" b="1" dirty="0"/>
            <a:t>RANDOM FOREST</a:t>
          </a:r>
        </a:p>
      </dgm:t>
    </dgm:pt>
    <dgm:pt modelId="{F9B7F263-8835-4C96-99B5-B3907DD5A3F3}" type="pres">
      <dgm:prSet presAssocID="{F23C9132-673A-4B21-A7E2-E49E1CFE0E20}" presName="Name0" presStyleCnt="0">
        <dgm:presLayoutVars>
          <dgm:chMax/>
          <dgm:chPref/>
          <dgm:dir/>
          <dgm:animLvl val="lvl"/>
        </dgm:presLayoutVars>
      </dgm:prSet>
      <dgm:spPr/>
    </dgm:pt>
    <dgm:pt modelId="{07EC3D91-E620-4AE2-9831-152B91326FAF}" type="pres">
      <dgm:prSet presAssocID="{7E77CD45-1245-487A-AB56-0A3CFAEC9F73}" presName="composite" presStyleCnt="0"/>
      <dgm:spPr/>
    </dgm:pt>
    <dgm:pt modelId="{5635A7ED-A79E-4F8D-BAB4-09D5CC8AF317}" type="pres">
      <dgm:prSet presAssocID="{7E77CD45-1245-487A-AB56-0A3CFAEC9F73}" presName="Parent1" presStyleLbl="node1" presStyleIdx="0" presStyleCnt="6" custLinFactNeighborX="639" custLinFactNeighborY="-629">
        <dgm:presLayoutVars>
          <dgm:chMax val="1"/>
          <dgm:chPref val="1"/>
          <dgm:bulletEnabled val="1"/>
        </dgm:presLayoutVars>
      </dgm:prSet>
      <dgm:spPr/>
    </dgm:pt>
    <dgm:pt modelId="{2BB78FA9-21FF-4369-80D8-1902F6E06993}" type="pres">
      <dgm:prSet presAssocID="{7E77CD45-1245-487A-AB56-0A3CFAEC9F73}" presName="Childtext1" presStyleLbl="revTx" presStyleIdx="0" presStyleCnt="3" custFlipVert="1" custScaleX="3700" custScaleY="22731">
        <dgm:presLayoutVars>
          <dgm:chMax val="0"/>
          <dgm:chPref val="0"/>
          <dgm:bulletEnabled val="1"/>
        </dgm:presLayoutVars>
      </dgm:prSet>
      <dgm:spPr/>
    </dgm:pt>
    <dgm:pt modelId="{BFC5FAF5-1118-4FE4-9111-CBB30EB5DAB4}" type="pres">
      <dgm:prSet presAssocID="{7E77CD45-1245-487A-AB56-0A3CFAEC9F73}" presName="BalanceSpacing" presStyleCnt="0"/>
      <dgm:spPr/>
    </dgm:pt>
    <dgm:pt modelId="{D8A2FAAF-2193-4F7B-BB99-C8973981D584}" type="pres">
      <dgm:prSet presAssocID="{7E77CD45-1245-487A-AB56-0A3CFAEC9F73}" presName="BalanceSpacing1" presStyleCnt="0"/>
      <dgm:spPr/>
    </dgm:pt>
    <dgm:pt modelId="{74F347D5-8E02-4CCA-86F8-F9062D538362}" type="pres">
      <dgm:prSet presAssocID="{7CD0913F-5F04-4CDC-A308-33F690D7AD7B}" presName="Accent1Text" presStyleLbl="node1" presStyleIdx="1" presStyleCnt="6"/>
      <dgm:spPr/>
    </dgm:pt>
    <dgm:pt modelId="{A30C6394-C5DB-4BCB-A4F0-81BFBA834272}" type="pres">
      <dgm:prSet presAssocID="{7CD0913F-5F04-4CDC-A308-33F690D7AD7B}" presName="spaceBetweenRectangles" presStyleCnt="0"/>
      <dgm:spPr/>
    </dgm:pt>
    <dgm:pt modelId="{AC03B21F-A014-4B80-AD2C-73DA69CCB7EB}" type="pres">
      <dgm:prSet presAssocID="{0096F43B-05BB-47F7-ACA8-209AE7C4B6BB}" presName="composite" presStyleCnt="0"/>
      <dgm:spPr/>
    </dgm:pt>
    <dgm:pt modelId="{581BB6B7-639C-46F3-BAAB-6D32F6B07EF3}" type="pres">
      <dgm:prSet presAssocID="{0096F43B-05BB-47F7-ACA8-209AE7C4B6BB}" presName="Parent1" presStyleLbl="node1" presStyleIdx="2" presStyleCnt="6">
        <dgm:presLayoutVars>
          <dgm:chMax val="1"/>
          <dgm:chPref val="1"/>
          <dgm:bulletEnabled val="1"/>
        </dgm:presLayoutVars>
      </dgm:prSet>
      <dgm:spPr/>
    </dgm:pt>
    <dgm:pt modelId="{E96DE2D5-8203-4B0A-8EBE-9025F9B02732}" type="pres">
      <dgm:prSet presAssocID="{0096F43B-05BB-47F7-ACA8-209AE7C4B6BB}" presName="Childtext1" presStyleLbl="revTx" presStyleIdx="1" presStyleCnt="3" custFlipVert="0" custFlipHor="0" custScaleX="6670" custScaleY="34002">
        <dgm:presLayoutVars>
          <dgm:chMax val="0"/>
          <dgm:chPref val="0"/>
          <dgm:bulletEnabled val="1"/>
        </dgm:presLayoutVars>
      </dgm:prSet>
      <dgm:spPr/>
    </dgm:pt>
    <dgm:pt modelId="{8DE8229C-1BCD-488B-853B-AFFE344FF512}" type="pres">
      <dgm:prSet presAssocID="{0096F43B-05BB-47F7-ACA8-209AE7C4B6BB}" presName="BalanceSpacing" presStyleCnt="0"/>
      <dgm:spPr/>
    </dgm:pt>
    <dgm:pt modelId="{C990D875-9324-4976-8591-8D1A22AFC756}" type="pres">
      <dgm:prSet presAssocID="{0096F43B-05BB-47F7-ACA8-209AE7C4B6BB}" presName="BalanceSpacing1" presStyleCnt="0"/>
      <dgm:spPr/>
    </dgm:pt>
    <dgm:pt modelId="{C1044C8F-3281-4497-8499-09234BCDB36D}" type="pres">
      <dgm:prSet presAssocID="{E7885CA7-8434-401B-8066-44FB3EDCD64B}" presName="Accent1Text" presStyleLbl="node1" presStyleIdx="3" presStyleCnt="6"/>
      <dgm:spPr/>
    </dgm:pt>
    <dgm:pt modelId="{EABCA86C-876A-42BB-9D88-9E75FD4F9343}" type="pres">
      <dgm:prSet presAssocID="{E7885CA7-8434-401B-8066-44FB3EDCD64B}" presName="spaceBetweenRectangles" presStyleCnt="0"/>
      <dgm:spPr/>
    </dgm:pt>
    <dgm:pt modelId="{198BB4DC-0919-45C5-937F-4C4E19141C2A}" type="pres">
      <dgm:prSet presAssocID="{50EAB2F8-A412-4548-8B89-0E0FF407ACF5}" presName="composite" presStyleCnt="0"/>
      <dgm:spPr/>
    </dgm:pt>
    <dgm:pt modelId="{D5F9E314-CB32-42A4-BA55-B8086F653EE0}" type="pres">
      <dgm:prSet presAssocID="{50EAB2F8-A412-4548-8B89-0E0FF407ACF5}" presName="Parent1" presStyleLbl="node1" presStyleIdx="4" presStyleCnt="6" custScaleX="122730">
        <dgm:presLayoutVars>
          <dgm:chMax val="1"/>
          <dgm:chPref val="1"/>
          <dgm:bulletEnabled val="1"/>
        </dgm:presLayoutVars>
      </dgm:prSet>
      <dgm:spPr/>
    </dgm:pt>
    <dgm:pt modelId="{F00449AD-EEAD-4772-9CB2-EF2FD99379CC}" type="pres">
      <dgm:prSet presAssocID="{50EAB2F8-A412-4548-8B89-0E0FF407ACF5}" presName="Childtext1" presStyleLbl="revTx" presStyleIdx="2" presStyleCnt="3" custFlipVert="1" custScaleX="15662" custScaleY="7299">
        <dgm:presLayoutVars>
          <dgm:chMax val="0"/>
          <dgm:chPref val="0"/>
          <dgm:bulletEnabled val="1"/>
        </dgm:presLayoutVars>
      </dgm:prSet>
      <dgm:spPr/>
    </dgm:pt>
    <dgm:pt modelId="{E7746668-B4B4-45E1-AF0A-1063C9B65F21}" type="pres">
      <dgm:prSet presAssocID="{50EAB2F8-A412-4548-8B89-0E0FF407ACF5}" presName="BalanceSpacing" presStyleCnt="0"/>
      <dgm:spPr/>
    </dgm:pt>
    <dgm:pt modelId="{59F9D9A8-3DC3-47EB-85DE-F0C275DEBB95}" type="pres">
      <dgm:prSet presAssocID="{50EAB2F8-A412-4548-8B89-0E0FF407ACF5}" presName="BalanceSpacing1" presStyleCnt="0"/>
      <dgm:spPr/>
    </dgm:pt>
    <dgm:pt modelId="{95582E31-FCBC-4B31-B16D-B40F005219FC}" type="pres">
      <dgm:prSet presAssocID="{D72849CA-C6C5-4489-A34C-4A45542507D3}" presName="Accent1Text" presStyleLbl="node1" presStyleIdx="5" presStyleCnt="6"/>
      <dgm:spPr/>
    </dgm:pt>
  </dgm:ptLst>
  <dgm:cxnLst>
    <dgm:cxn modelId="{3EB1EF04-4658-4B08-9C52-1124EF9AF34F}" type="presOf" srcId="{50EAB2F8-A412-4548-8B89-0E0FF407ACF5}" destId="{D5F9E314-CB32-42A4-BA55-B8086F653EE0}" srcOrd="0" destOrd="0" presId="urn:microsoft.com/office/officeart/2008/layout/AlternatingHexagons"/>
    <dgm:cxn modelId="{E399340A-99E8-473B-ACB1-58F5DEF1D5FD}" srcId="{F23C9132-673A-4B21-A7E2-E49E1CFE0E20}" destId="{0096F43B-05BB-47F7-ACA8-209AE7C4B6BB}" srcOrd="1" destOrd="0" parTransId="{91DBC654-ADB6-4E77-8560-1ABD6F5016CE}" sibTransId="{E7885CA7-8434-401B-8066-44FB3EDCD64B}"/>
    <dgm:cxn modelId="{7A20F319-4334-47E9-97B6-E8B8FAEF348E}" type="presOf" srcId="{D72849CA-C6C5-4489-A34C-4A45542507D3}" destId="{95582E31-FCBC-4B31-B16D-B40F005219FC}" srcOrd="0" destOrd="0" presId="urn:microsoft.com/office/officeart/2008/layout/AlternatingHexagons"/>
    <dgm:cxn modelId="{0765CD1A-F273-449E-A8BB-E1F9A1A117ED}" type="presOf" srcId="{7CD0913F-5F04-4CDC-A308-33F690D7AD7B}" destId="{74F347D5-8E02-4CCA-86F8-F9062D538362}" srcOrd="0" destOrd="0" presId="urn:microsoft.com/office/officeart/2008/layout/AlternatingHexagons"/>
    <dgm:cxn modelId="{4764EC5C-AEBD-4DA1-8A34-E2FF3A39CAB2}" srcId="{F23C9132-673A-4B21-A7E2-E49E1CFE0E20}" destId="{7E77CD45-1245-487A-AB56-0A3CFAEC9F73}" srcOrd="0" destOrd="0" parTransId="{8C3E30E8-443B-4839-827D-0C9EFF028366}" sibTransId="{7CD0913F-5F04-4CDC-A308-33F690D7AD7B}"/>
    <dgm:cxn modelId="{AF71C460-DB80-4B2E-B3AC-93E5FCD65EE4}" type="presOf" srcId="{E7885CA7-8434-401B-8066-44FB3EDCD64B}" destId="{C1044C8F-3281-4497-8499-09234BCDB36D}" srcOrd="0" destOrd="0" presId="urn:microsoft.com/office/officeart/2008/layout/AlternatingHexagons"/>
    <dgm:cxn modelId="{A16981AF-74AD-4AD6-9A8A-9FC617394F45}" type="presOf" srcId="{7E77CD45-1245-487A-AB56-0A3CFAEC9F73}" destId="{5635A7ED-A79E-4F8D-BAB4-09D5CC8AF317}" srcOrd="0" destOrd="0" presId="urn:microsoft.com/office/officeart/2008/layout/AlternatingHexagons"/>
    <dgm:cxn modelId="{538AE8B9-F1FB-4DF0-B966-509880B892D4}" srcId="{F23C9132-673A-4B21-A7E2-E49E1CFE0E20}" destId="{50EAB2F8-A412-4548-8B89-0E0FF407ACF5}" srcOrd="2" destOrd="0" parTransId="{D0B2FBEA-53A3-4587-B7E4-4C1B15162F1B}" sibTransId="{D72849CA-C6C5-4489-A34C-4A45542507D3}"/>
    <dgm:cxn modelId="{BF398DE2-AECE-474F-A1EC-6281482AEC1B}" type="presOf" srcId="{0096F43B-05BB-47F7-ACA8-209AE7C4B6BB}" destId="{581BB6B7-639C-46F3-BAAB-6D32F6B07EF3}" srcOrd="0" destOrd="0" presId="urn:microsoft.com/office/officeart/2008/layout/AlternatingHexagons"/>
    <dgm:cxn modelId="{C2C9A4F3-E022-4830-9DC3-EC518D51404B}" type="presOf" srcId="{F23C9132-673A-4B21-A7E2-E49E1CFE0E20}" destId="{F9B7F263-8835-4C96-99B5-B3907DD5A3F3}" srcOrd="0" destOrd="0" presId="urn:microsoft.com/office/officeart/2008/layout/AlternatingHexagons"/>
    <dgm:cxn modelId="{A8A7F60B-BC4D-4473-8E3F-684C46A834B9}" type="presParOf" srcId="{F9B7F263-8835-4C96-99B5-B3907DD5A3F3}" destId="{07EC3D91-E620-4AE2-9831-152B91326FAF}" srcOrd="0" destOrd="0" presId="urn:microsoft.com/office/officeart/2008/layout/AlternatingHexagons"/>
    <dgm:cxn modelId="{AE628D42-DFA2-4F6A-BC2B-254AEA3B6B01}" type="presParOf" srcId="{07EC3D91-E620-4AE2-9831-152B91326FAF}" destId="{5635A7ED-A79E-4F8D-BAB4-09D5CC8AF317}" srcOrd="0" destOrd="0" presId="urn:microsoft.com/office/officeart/2008/layout/AlternatingHexagons"/>
    <dgm:cxn modelId="{3C3AD953-BD93-4712-8A6E-2C402E21D367}" type="presParOf" srcId="{07EC3D91-E620-4AE2-9831-152B91326FAF}" destId="{2BB78FA9-21FF-4369-80D8-1902F6E06993}" srcOrd="1" destOrd="0" presId="urn:microsoft.com/office/officeart/2008/layout/AlternatingHexagons"/>
    <dgm:cxn modelId="{6C8AAEDB-56E6-4240-BEE9-7F9FE5D935FD}" type="presParOf" srcId="{07EC3D91-E620-4AE2-9831-152B91326FAF}" destId="{BFC5FAF5-1118-4FE4-9111-CBB30EB5DAB4}" srcOrd="2" destOrd="0" presId="urn:microsoft.com/office/officeart/2008/layout/AlternatingHexagons"/>
    <dgm:cxn modelId="{8168D0B1-1BE3-41F2-8C47-8A2BDB5C821D}" type="presParOf" srcId="{07EC3D91-E620-4AE2-9831-152B91326FAF}" destId="{D8A2FAAF-2193-4F7B-BB99-C8973981D584}" srcOrd="3" destOrd="0" presId="urn:microsoft.com/office/officeart/2008/layout/AlternatingHexagons"/>
    <dgm:cxn modelId="{EB611F50-EE7F-4F91-A85F-8BF35F4D834C}" type="presParOf" srcId="{07EC3D91-E620-4AE2-9831-152B91326FAF}" destId="{74F347D5-8E02-4CCA-86F8-F9062D538362}" srcOrd="4" destOrd="0" presId="urn:microsoft.com/office/officeart/2008/layout/AlternatingHexagons"/>
    <dgm:cxn modelId="{B4F43F44-87BF-4964-B0CC-ED9D994DE97C}" type="presParOf" srcId="{F9B7F263-8835-4C96-99B5-B3907DD5A3F3}" destId="{A30C6394-C5DB-4BCB-A4F0-81BFBA834272}" srcOrd="1" destOrd="0" presId="urn:microsoft.com/office/officeart/2008/layout/AlternatingHexagons"/>
    <dgm:cxn modelId="{B305051D-EEDC-4B0E-B96E-8CDEEB5591AB}" type="presParOf" srcId="{F9B7F263-8835-4C96-99B5-B3907DD5A3F3}" destId="{AC03B21F-A014-4B80-AD2C-73DA69CCB7EB}" srcOrd="2" destOrd="0" presId="urn:microsoft.com/office/officeart/2008/layout/AlternatingHexagons"/>
    <dgm:cxn modelId="{5ADE48A3-B8B6-48F2-888B-7E94F85F770F}" type="presParOf" srcId="{AC03B21F-A014-4B80-AD2C-73DA69CCB7EB}" destId="{581BB6B7-639C-46F3-BAAB-6D32F6B07EF3}" srcOrd="0" destOrd="0" presId="urn:microsoft.com/office/officeart/2008/layout/AlternatingHexagons"/>
    <dgm:cxn modelId="{73C547F2-D831-4BAB-B595-8DF130E82597}" type="presParOf" srcId="{AC03B21F-A014-4B80-AD2C-73DA69CCB7EB}" destId="{E96DE2D5-8203-4B0A-8EBE-9025F9B02732}" srcOrd="1" destOrd="0" presId="urn:microsoft.com/office/officeart/2008/layout/AlternatingHexagons"/>
    <dgm:cxn modelId="{28C92235-DFB8-497D-A865-38BEF10B5C38}" type="presParOf" srcId="{AC03B21F-A014-4B80-AD2C-73DA69CCB7EB}" destId="{8DE8229C-1BCD-488B-853B-AFFE344FF512}" srcOrd="2" destOrd="0" presId="urn:microsoft.com/office/officeart/2008/layout/AlternatingHexagons"/>
    <dgm:cxn modelId="{C765ED0D-D4B5-4E70-9EB1-205E53F8199D}" type="presParOf" srcId="{AC03B21F-A014-4B80-AD2C-73DA69CCB7EB}" destId="{C990D875-9324-4976-8591-8D1A22AFC756}" srcOrd="3" destOrd="0" presId="urn:microsoft.com/office/officeart/2008/layout/AlternatingHexagons"/>
    <dgm:cxn modelId="{F293D2CE-AD2C-4A1B-8983-2F40630AA47C}" type="presParOf" srcId="{AC03B21F-A014-4B80-AD2C-73DA69CCB7EB}" destId="{C1044C8F-3281-4497-8499-09234BCDB36D}" srcOrd="4" destOrd="0" presId="urn:microsoft.com/office/officeart/2008/layout/AlternatingHexagons"/>
    <dgm:cxn modelId="{3D5638CE-5851-46D7-A507-75542A7CD61D}" type="presParOf" srcId="{F9B7F263-8835-4C96-99B5-B3907DD5A3F3}" destId="{EABCA86C-876A-42BB-9D88-9E75FD4F9343}" srcOrd="3" destOrd="0" presId="urn:microsoft.com/office/officeart/2008/layout/AlternatingHexagons"/>
    <dgm:cxn modelId="{49895389-CE47-40AE-B64D-CB57C7292A5D}" type="presParOf" srcId="{F9B7F263-8835-4C96-99B5-B3907DD5A3F3}" destId="{198BB4DC-0919-45C5-937F-4C4E19141C2A}" srcOrd="4" destOrd="0" presId="urn:microsoft.com/office/officeart/2008/layout/AlternatingHexagons"/>
    <dgm:cxn modelId="{C2AE113E-4F52-47A9-9115-7429101B45BF}" type="presParOf" srcId="{198BB4DC-0919-45C5-937F-4C4E19141C2A}" destId="{D5F9E314-CB32-42A4-BA55-B8086F653EE0}" srcOrd="0" destOrd="0" presId="urn:microsoft.com/office/officeart/2008/layout/AlternatingHexagons"/>
    <dgm:cxn modelId="{7153FA68-E4A8-4E37-975A-AF2AF4B89D02}" type="presParOf" srcId="{198BB4DC-0919-45C5-937F-4C4E19141C2A}" destId="{F00449AD-EEAD-4772-9CB2-EF2FD99379CC}" srcOrd="1" destOrd="0" presId="urn:microsoft.com/office/officeart/2008/layout/AlternatingHexagons"/>
    <dgm:cxn modelId="{517D38CD-1F7C-41EC-88BC-C594ACD05043}" type="presParOf" srcId="{198BB4DC-0919-45C5-937F-4C4E19141C2A}" destId="{E7746668-B4B4-45E1-AF0A-1063C9B65F21}" srcOrd="2" destOrd="0" presId="urn:microsoft.com/office/officeart/2008/layout/AlternatingHexagons"/>
    <dgm:cxn modelId="{8025A4F5-EC07-4E8D-9034-73A56A3AEC30}" type="presParOf" srcId="{198BB4DC-0919-45C5-937F-4C4E19141C2A}" destId="{59F9D9A8-3DC3-47EB-85DE-F0C275DEBB95}" srcOrd="3" destOrd="0" presId="urn:microsoft.com/office/officeart/2008/layout/AlternatingHexagons"/>
    <dgm:cxn modelId="{DD390792-421E-43A0-AEAA-5A1370811622}" type="presParOf" srcId="{198BB4DC-0919-45C5-937F-4C4E19141C2A}" destId="{95582E31-FCBC-4B31-B16D-B40F005219FC}"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8EFFC3-8FD4-4D06-B233-C7D23659989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3C20CEC-FA1F-4011-B2B7-F9CF8F805B83}">
      <dgm:prSet phldrT="[Text]"/>
      <dgm:spPr/>
      <dgm:t>
        <a:bodyPr/>
        <a:lstStyle/>
        <a:p>
          <a:r>
            <a:rPr lang="en-IN" dirty="0"/>
            <a:t>Address Bar based</a:t>
          </a:r>
        </a:p>
      </dgm:t>
    </dgm:pt>
    <dgm:pt modelId="{57A5E690-1CF7-4EC6-9267-D4C1B9B7C197}" type="parTrans" cxnId="{8DBF32A5-DB73-4ACC-89D4-A7C29BA75583}">
      <dgm:prSet/>
      <dgm:spPr/>
      <dgm:t>
        <a:bodyPr/>
        <a:lstStyle/>
        <a:p>
          <a:endParaRPr lang="en-IN"/>
        </a:p>
      </dgm:t>
    </dgm:pt>
    <dgm:pt modelId="{763B4768-A1A4-4088-B262-FB6E0BD607D0}" type="sibTrans" cxnId="{8DBF32A5-DB73-4ACC-89D4-A7C29BA75583}">
      <dgm:prSet/>
      <dgm:spPr/>
      <dgm:t>
        <a:bodyPr/>
        <a:lstStyle/>
        <a:p>
          <a:endParaRPr lang="en-IN"/>
        </a:p>
      </dgm:t>
    </dgm:pt>
    <dgm:pt modelId="{7C1955E5-173E-4842-87B2-8E524B24F2A8}">
      <dgm:prSet phldrT="[Text]"/>
      <dgm:spPr/>
      <dgm:t>
        <a:bodyPr/>
        <a:lstStyle/>
        <a:p>
          <a:r>
            <a:rPr lang="en-IN" dirty="0"/>
            <a:t>Abnormal Based </a:t>
          </a:r>
        </a:p>
      </dgm:t>
    </dgm:pt>
    <dgm:pt modelId="{F3580A03-3444-4821-A835-5AB14397DF3A}" type="parTrans" cxnId="{E1593AE6-7787-4530-843B-7A310CB1E3CB}">
      <dgm:prSet/>
      <dgm:spPr/>
      <dgm:t>
        <a:bodyPr/>
        <a:lstStyle/>
        <a:p>
          <a:endParaRPr lang="en-IN"/>
        </a:p>
      </dgm:t>
    </dgm:pt>
    <dgm:pt modelId="{FC82F8F8-E835-4632-9846-7C2DC3258892}" type="sibTrans" cxnId="{E1593AE6-7787-4530-843B-7A310CB1E3CB}">
      <dgm:prSet/>
      <dgm:spPr/>
      <dgm:t>
        <a:bodyPr/>
        <a:lstStyle/>
        <a:p>
          <a:endParaRPr lang="en-IN"/>
        </a:p>
      </dgm:t>
    </dgm:pt>
    <dgm:pt modelId="{B121FA97-BE96-4DFF-B7BD-B908D72DEB70}">
      <dgm:prSet phldrT="[Text]"/>
      <dgm:spPr/>
      <dgm:t>
        <a:bodyPr/>
        <a:lstStyle/>
        <a:p>
          <a:r>
            <a:rPr lang="en-IN" dirty="0"/>
            <a:t>HTML and JavaScript based</a:t>
          </a:r>
        </a:p>
      </dgm:t>
    </dgm:pt>
    <dgm:pt modelId="{E70E4E86-F79C-43CC-BD97-A2D159BD1102}" type="parTrans" cxnId="{39DEE4A7-4A76-4036-B653-27C8ECBFC1AB}">
      <dgm:prSet/>
      <dgm:spPr/>
      <dgm:t>
        <a:bodyPr/>
        <a:lstStyle/>
        <a:p>
          <a:endParaRPr lang="en-IN"/>
        </a:p>
      </dgm:t>
    </dgm:pt>
    <dgm:pt modelId="{8ACBF273-345F-43E0-B7A7-8D6D0456E694}" type="sibTrans" cxnId="{39DEE4A7-4A76-4036-B653-27C8ECBFC1AB}">
      <dgm:prSet/>
      <dgm:spPr/>
      <dgm:t>
        <a:bodyPr/>
        <a:lstStyle/>
        <a:p>
          <a:endParaRPr lang="en-IN"/>
        </a:p>
      </dgm:t>
    </dgm:pt>
    <dgm:pt modelId="{D53D1DFF-DE70-4C66-949A-16581C42FE56}">
      <dgm:prSet phldrT="[Text]"/>
      <dgm:spPr/>
      <dgm:t>
        <a:bodyPr/>
        <a:lstStyle/>
        <a:p>
          <a:r>
            <a:rPr lang="en-IN" dirty="0"/>
            <a:t>Domain based</a:t>
          </a:r>
        </a:p>
      </dgm:t>
    </dgm:pt>
    <dgm:pt modelId="{2D28621F-089F-4374-BF79-864AFAE64772}" type="parTrans" cxnId="{6CF6429F-90CE-42AF-8B99-CDFBCADADC50}">
      <dgm:prSet/>
      <dgm:spPr/>
      <dgm:t>
        <a:bodyPr/>
        <a:lstStyle/>
        <a:p>
          <a:endParaRPr lang="en-IN"/>
        </a:p>
      </dgm:t>
    </dgm:pt>
    <dgm:pt modelId="{3FE8BB7C-A235-4C7B-9F4D-6DA4A117ED1D}" type="sibTrans" cxnId="{6CF6429F-90CE-42AF-8B99-CDFBCADADC50}">
      <dgm:prSet/>
      <dgm:spPr/>
      <dgm:t>
        <a:bodyPr/>
        <a:lstStyle/>
        <a:p>
          <a:endParaRPr lang="en-IN"/>
        </a:p>
      </dgm:t>
    </dgm:pt>
    <dgm:pt modelId="{B3B490C0-093F-4AF0-80BB-27AE6590CB52}" type="pres">
      <dgm:prSet presAssocID="{9A8EFFC3-8FD4-4D06-B233-C7D23659989B}" presName="diagram" presStyleCnt="0">
        <dgm:presLayoutVars>
          <dgm:dir/>
          <dgm:resizeHandles val="exact"/>
        </dgm:presLayoutVars>
      </dgm:prSet>
      <dgm:spPr/>
    </dgm:pt>
    <dgm:pt modelId="{0CE73CF5-EF19-4EAA-BF08-856CA29B1F85}" type="pres">
      <dgm:prSet presAssocID="{83C20CEC-FA1F-4011-B2B7-F9CF8F805B83}" presName="node" presStyleLbl="node1" presStyleIdx="0" presStyleCnt="4">
        <dgm:presLayoutVars>
          <dgm:bulletEnabled val="1"/>
        </dgm:presLayoutVars>
      </dgm:prSet>
      <dgm:spPr/>
    </dgm:pt>
    <dgm:pt modelId="{0C3A75F8-097D-4E4B-900F-2DE26B95595C}" type="pres">
      <dgm:prSet presAssocID="{763B4768-A1A4-4088-B262-FB6E0BD607D0}" presName="sibTrans" presStyleCnt="0"/>
      <dgm:spPr/>
    </dgm:pt>
    <dgm:pt modelId="{8A10B71B-4DA2-4807-A7F2-2ABDD39D5CEF}" type="pres">
      <dgm:prSet presAssocID="{7C1955E5-173E-4842-87B2-8E524B24F2A8}" presName="node" presStyleLbl="node1" presStyleIdx="1" presStyleCnt="4">
        <dgm:presLayoutVars>
          <dgm:bulletEnabled val="1"/>
        </dgm:presLayoutVars>
      </dgm:prSet>
      <dgm:spPr/>
    </dgm:pt>
    <dgm:pt modelId="{766D0CE5-BFE4-4422-8B2E-C30EA966F139}" type="pres">
      <dgm:prSet presAssocID="{FC82F8F8-E835-4632-9846-7C2DC3258892}" presName="sibTrans" presStyleCnt="0"/>
      <dgm:spPr/>
    </dgm:pt>
    <dgm:pt modelId="{D36F290E-575A-4FE3-8C12-D3BEF385724C}" type="pres">
      <dgm:prSet presAssocID="{B121FA97-BE96-4DFF-B7BD-B908D72DEB70}" presName="node" presStyleLbl="node1" presStyleIdx="2" presStyleCnt="4">
        <dgm:presLayoutVars>
          <dgm:bulletEnabled val="1"/>
        </dgm:presLayoutVars>
      </dgm:prSet>
      <dgm:spPr/>
    </dgm:pt>
    <dgm:pt modelId="{D4560B92-3EB9-484E-8036-55B5B842D633}" type="pres">
      <dgm:prSet presAssocID="{8ACBF273-345F-43E0-B7A7-8D6D0456E694}" presName="sibTrans" presStyleCnt="0"/>
      <dgm:spPr/>
    </dgm:pt>
    <dgm:pt modelId="{D63B179B-CE23-414A-8ED0-05D62217A520}" type="pres">
      <dgm:prSet presAssocID="{D53D1DFF-DE70-4C66-949A-16581C42FE56}" presName="node" presStyleLbl="node1" presStyleIdx="3" presStyleCnt="4">
        <dgm:presLayoutVars>
          <dgm:bulletEnabled val="1"/>
        </dgm:presLayoutVars>
      </dgm:prSet>
      <dgm:spPr/>
    </dgm:pt>
  </dgm:ptLst>
  <dgm:cxnLst>
    <dgm:cxn modelId="{1AC7DD38-17FE-43A2-BCE4-FCFEB24C0BD4}" type="presOf" srcId="{7C1955E5-173E-4842-87B2-8E524B24F2A8}" destId="{8A10B71B-4DA2-4807-A7F2-2ABDD39D5CEF}" srcOrd="0" destOrd="0" presId="urn:microsoft.com/office/officeart/2005/8/layout/default"/>
    <dgm:cxn modelId="{BC49AB9D-F367-4848-810A-0F02A78BAC23}" type="presOf" srcId="{9A8EFFC3-8FD4-4D06-B233-C7D23659989B}" destId="{B3B490C0-093F-4AF0-80BB-27AE6590CB52}" srcOrd="0" destOrd="0" presId="urn:microsoft.com/office/officeart/2005/8/layout/default"/>
    <dgm:cxn modelId="{6CF6429F-90CE-42AF-8B99-CDFBCADADC50}" srcId="{9A8EFFC3-8FD4-4D06-B233-C7D23659989B}" destId="{D53D1DFF-DE70-4C66-949A-16581C42FE56}" srcOrd="3" destOrd="0" parTransId="{2D28621F-089F-4374-BF79-864AFAE64772}" sibTransId="{3FE8BB7C-A235-4C7B-9F4D-6DA4A117ED1D}"/>
    <dgm:cxn modelId="{8DBF32A5-DB73-4ACC-89D4-A7C29BA75583}" srcId="{9A8EFFC3-8FD4-4D06-B233-C7D23659989B}" destId="{83C20CEC-FA1F-4011-B2B7-F9CF8F805B83}" srcOrd="0" destOrd="0" parTransId="{57A5E690-1CF7-4EC6-9267-D4C1B9B7C197}" sibTransId="{763B4768-A1A4-4088-B262-FB6E0BD607D0}"/>
    <dgm:cxn modelId="{39DEE4A7-4A76-4036-B653-27C8ECBFC1AB}" srcId="{9A8EFFC3-8FD4-4D06-B233-C7D23659989B}" destId="{B121FA97-BE96-4DFF-B7BD-B908D72DEB70}" srcOrd="2" destOrd="0" parTransId="{E70E4E86-F79C-43CC-BD97-A2D159BD1102}" sibTransId="{8ACBF273-345F-43E0-B7A7-8D6D0456E694}"/>
    <dgm:cxn modelId="{8F3920B9-BE72-4256-A896-5DDA47EF928D}" type="presOf" srcId="{83C20CEC-FA1F-4011-B2B7-F9CF8F805B83}" destId="{0CE73CF5-EF19-4EAA-BF08-856CA29B1F85}" srcOrd="0" destOrd="0" presId="urn:microsoft.com/office/officeart/2005/8/layout/default"/>
    <dgm:cxn modelId="{4FBC10C8-8CC1-4935-9046-647EA7D7D118}" type="presOf" srcId="{B121FA97-BE96-4DFF-B7BD-B908D72DEB70}" destId="{D36F290E-575A-4FE3-8C12-D3BEF385724C}" srcOrd="0" destOrd="0" presId="urn:microsoft.com/office/officeart/2005/8/layout/default"/>
    <dgm:cxn modelId="{CC666CE4-E187-4526-9973-3D7C3977CC79}" type="presOf" srcId="{D53D1DFF-DE70-4C66-949A-16581C42FE56}" destId="{D63B179B-CE23-414A-8ED0-05D62217A520}" srcOrd="0" destOrd="0" presId="urn:microsoft.com/office/officeart/2005/8/layout/default"/>
    <dgm:cxn modelId="{E1593AE6-7787-4530-843B-7A310CB1E3CB}" srcId="{9A8EFFC3-8FD4-4D06-B233-C7D23659989B}" destId="{7C1955E5-173E-4842-87B2-8E524B24F2A8}" srcOrd="1" destOrd="0" parTransId="{F3580A03-3444-4821-A835-5AB14397DF3A}" sibTransId="{FC82F8F8-E835-4632-9846-7C2DC3258892}"/>
    <dgm:cxn modelId="{03AF1E3A-1596-4F91-A768-FD6197619EB8}" type="presParOf" srcId="{B3B490C0-093F-4AF0-80BB-27AE6590CB52}" destId="{0CE73CF5-EF19-4EAA-BF08-856CA29B1F85}" srcOrd="0" destOrd="0" presId="urn:microsoft.com/office/officeart/2005/8/layout/default"/>
    <dgm:cxn modelId="{B4428243-89A3-4AFC-B611-4BCFF020D381}" type="presParOf" srcId="{B3B490C0-093F-4AF0-80BB-27AE6590CB52}" destId="{0C3A75F8-097D-4E4B-900F-2DE26B95595C}" srcOrd="1" destOrd="0" presId="urn:microsoft.com/office/officeart/2005/8/layout/default"/>
    <dgm:cxn modelId="{A68EFED2-18F8-48C5-AF28-502603CCD92E}" type="presParOf" srcId="{B3B490C0-093F-4AF0-80BB-27AE6590CB52}" destId="{8A10B71B-4DA2-4807-A7F2-2ABDD39D5CEF}" srcOrd="2" destOrd="0" presId="urn:microsoft.com/office/officeart/2005/8/layout/default"/>
    <dgm:cxn modelId="{0A92B695-557A-40C9-BEA5-40AABD8696EE}" type="presParOf" srcId="{B3B490C0-093F-4AF0-80BB-27AE6590CB52}" destId="{766D0CE5-BFE4-4422-8B2E-C30EA966F139}" srcOrd="3" destOrd="0" presId="urn:microsoft.com/office/officeart/2005/8/layout/default"/>
    <dgm:cxn modelId="{BC7E97CC-1257-49EF-A57B-3CCB65E933C4}" type="presParOf" srcId="{B3B490C0-093F-4AF0-80BB-27AE6590CB52}" destId="{D36F290E-575A-4FE3-8C12-D3BEF385724C}" srcOrd="4" destOrd="0" presId="urn:microsoft.com/office/officeart/2005/8/layout/default"/>
    <dgm:cxn modelId="{61B28862-1EA3-49AD-9C5E-99DD89FB4613}" type="presParOf" srcId="{B3B490C0-093F-4AF0-80BB-27AE6590CB52}" destId="{D4560B92-3EB9-484E-8036-55B5B842D633}" srcOrd="5" destOrd="0" presId="urn:microsoft.com/office/officeart/2005/8/layout/default"/>
    <dgm:cxn modelId="{84CF164F-CFF1-45BB-897C-FB50955799ED}" type="presParOf" srcId="{B3B490C0-093F-4AF0-80BB-27AE6590CB52}" destId="{D63B179B-CE23-414A-8ED0-05D62217A520}"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5A7ED-A79E-4F8D-BAB4-09D5CC8AF317}">
      <dsp:nvSpPr>
        <dsp:cNvPr id="0" name=""/>
        <dsp:cNvSpPr/>
      </dsp:nvSpPr>
      <dsp:spPr>
        <a:xfrm rot="5400000">
          <a:off x="4283982" y="105844"/>
          <a:ext cx="1628372" cy="1416684"/>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IN" sz="4000" b="1" kern="1200" dirty="0"/>
            <a:t>DT</a:t>
          </a:r>
        </a:p>
      </dsp:txBody>
      <dsp:txXfrm rot="-5400000">
        <a:off x="4610593" y="253755"/>
        <a:ext cx="975150" cy="1120862"/>
      </dsp:txXfrm>
    </dsp:sp>
    <dsp:sp modelId="{2BB78FA9-21FF-4369-80D8-1902F6E06993}">
      <dsp:nvSpPr>
        <dsp:cNvPr id="0" name=""/>
        <dsp:cNvSpPr/>
      </dsp:nvSpPr>
      <dsp:spPr>
        <a:xfrm flipV="1">
          <a:off x="6715460" y="703286"/>
          <a:ext cx="67238" cy="222087"/>
        </a:xfrm>
        <a:prstGeom prst="rect">
          <a:avLst/>
        </a:prstGeom>
        <a:noFill/>
        <a:ln>
          <a:noFill/>
        </a:ln>
        <a:effectLst/>
      </dsp:spPr>
      <dsp:style>
        <a:lnRef idx="0">
          <a:scrgbClr r="0" g="0" b="0"/>
        </a:lnRef>
        <a:fillRef idx="0">
          <a:scrgbClr r="0" g="0" b="0"/>
        </a:fillRef>
        <a:effectRef idx="0">
          <a:scrgbClr r="0" g="0" b="0"/>
        </a:effectRef>
        <a:fontRef idx="minor"/>
      </dsp:style>
    </dsp:sp>
    <dsp:sp modelId="{74F347D5-8E02-4CCA-86F8-F9062D538362}">
      <dsp:nvSpPr>
        <dsp:cNvPr id="0" name=""/>
        <dsp:cNvSpPr/>
      </dsp:nvSpPr>
      <dsp:spPr>
        <a:xfrm rot="5400000">
          <a:off x="2744911" y="105988"/>
          <a:ext cx="1628372" cy="1416684"/>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IN" sz="3600" b="1" kern="1200" dirty="0"/>
            <a:t>SVM</a:t>
          </a:r>
        </a:p>
      </dsp:txBody>
      <dsp:txXfrm rot="-5400000">
        <a:off x="3071522" y="253899"/>
        <a:ext cx="975150" cy="1120862"/>
      </dsp:txXfrm>
    </dsp:sp>
    <dsp:sp modelId="{581BB6B7-639C-46F3-BAAB-6D32F6B07EF3}">
      <dsp:nvSpPr>
        <dsp:cNvPr id="0" name=""/>
        <dsp:cNvSpPr/>
      </dsp:nvSpPr>
      <dsp:spPr>
        <a:xfrm rot="5400000">
          <a:off x="3506989" y="1488151"/>
          <a:ext cx="1628372" cy="1416684"/>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51460" tIns="251460" rIns="251460" bIns="251460" numCol="1" spcCol="1270" anchor="ctr" anchorCtr="0">
          <a:noAutofit/>
        </a:bodyPr>
        <a:lstStyle/>
        <a:p>
          <a:pPr marL="0" lvl="0" indent="0" algn="ctr" defTabSz="2933700">
            <a:lnSpc>
              <a:spcPct val="90000"/>
            </a:lnSpc>
            <a:spcBef>
              <a:spcPct val="0"/>
            </a:spcBef>
            <a:spcAft>
              <a:spcPct val="35000"/>
            </a:spcAft>
            <a:buNone/>
          </a:pPr>
          <a:r>
            <a:rPr lang="en-IN" sz="6600" b="1" kern="1200" dirty="0"/>
            <a:t>?</a:t>
          </a:r>
        </a:p>
      </dsp:txBody>
      <dsp:txXfrm rot="-5400000">
        <a:off x="3833600" y="1636062"/>
        <a:ext cx="975150" cy="1120862"/>
      </dsp:txXfrm>
    </dsp:sp>
    <dsp:sp modelId="{E96DE2D5-8203-4B0A-8EBE-9025F9B02732}">
      <dsp:nvSpPr>
        <dsp:cNvPr id="0" name=""/>
        <dsp:cNvSpPr/>
      </dsp:nvSpPr>
      <dsp:spPr>
        <a:xfrm>
          <a:off x="2616240" y="2030389"/>
          <a:ext cx="117301" cy="332207"/>
        </a:xfrm>
        <a:prstGeom prst="rect">
          <a:avLst/>
        </a:prstGeom>
        <a:noFill/>
        <a:ln>
          <a:noFill/>
        </a:ln>
        <a:effectLst/>
      </dsp:spPr>
      <dsp:style>
        <a:lnRef idx="0">
          <a:scrgbClr r="0" g="0" b="0"/>
        </a:lnRef>
        <a:fillRef idx="0">
          <a:scrgbClr r="0" g="0" b="0"/>
        </a:fillRef>
        <a:effectRef idx="0">
          <a:scrgbClr r="0" g="0" b="0"/>
        </a:effectRef>
        <a:fontRef idx="minor"/>
      </dsp:style>
    </dsp:sp>
    <dsp:sp modelId="{C1044C8F-3281-4497-8499-09234BCDB36D}">
      <dsp:nvSpPr>
        <dsp:cNvPr id="0" name=""/>
        <dsp:cNvSpPr/>
      </dsp:nvSpPr>
      <dsp:spPr>
        <a:xfrm rot="5400000">
          <a:off x="5037008" y="1488151"/>
          <a:ext cx="1628372" cy="1416684"/>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b="1" kern="1200" dirty="0"/>
        </a:p>
      </dsp:txBody>
      <dsp:txXfrm rot="-5400000">
        <a:off x="5363619" y="1636062"/>
        <a:ext cx="975150" cy="1120862"/>
      </dsp:txXfrm>
    </dsp:sp>
    <dsp:sp modelId="{D5F9E314-CB32-42A4-BA55-B8086F653EE0}">
      <dsp:nvSpPr>
        <dsp:cNvPr id="0" name=""/>
        <dsp:cNvSpPr/>
      </dsp:nvSpPr>
      <dsp:spPr>
        <a:xfrm rot="5400000">
          <a:off x="4274930" y="2709308"/>
          <a:ext cx="1628372" cy="1738696"/>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LOGISTIC REGRESSION</a:t>
          </a:r>
        </a:p>
      </dsp:txBody>
      <dsp:txXfrm rot="-5400000">
        <a:off x="4509551" y="3035865"/>
        <a:ext cx="1159130" cy="1085582"/>
      </dsp:txXfrm>
    </dsp:sp>
    <dsp:sp modelId="{F00449AD-EEAD-4772-9CB2-EF2FD99379CC}">
      <dsp:nvSpPr>
        <dsp:cNvPr id="0" name=""/>
        <dsp:cNvSpPr/>
      </dsp:nvSpPr>
      <dsp:spPr>
        <a:xfrm flipV="1">
          <a:off x="6606770" y="3542999"/>
          <a:ext cx="284619" cy="71312"/>
        </a:xfrm>
        <a:prstGeom prst="rect">
          <a:avLst/>
        </a:prstGeom>
        <a:noFill/>
        <a:ln>
          <a:noFill/>
        </a:ln>
        <a:effectLst/>
      </dsp:spPr>
      <dsp:style>
        <a:lnRef idx="0">
          <a:scrgbClr r="0" g="0" b="0"/>
        </a:lnRef>
        <a:fillRef idx="0">
          <a:scrgbClr r="0" g="0" b="0"/>
        </a:fillRef>
        <a:effectRef idx="0">
          <a:scrgbClr r="0" g="0" b="0"/>
        </a:effectRef>
        <a:fontRef idx="minor"/>
      </dsp:style>
    </dsp:sp>
    <dsp:sp modelId="{95582E31-FCBC-4B31-B16D-B40F005219FC}">
      <dsp:nvSpPr>
        <dsp:cNvPr id="0" name=""/>
        <dsp:cNvSpPr/>
      </dsp:nvSpPr>
      <dsp:spPr>
        <a:xfrm rot="5400000">
          <a:off x="2744911" y="2870314"/>
          <a:ext cx="1628372" cy="1416684"/>
        </a:xfrm>
        <a:prstGeom prst="hexagon">
          <a:avLst>
            <a:gd name="adj" fmla="val 25000"/>
            <a:gd name="vf" fmla="val 11547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IN" sz="1900" b="1" kern="1200" dirty="0"/>
            <a:t>RANDOM FOREST</a:t>
          </a:r>
        </a:p>
      </dsp:txBody>
      <dsp:txXfrm rot="-5400000">
        <a:off x="3071522" y="3018225"/>
        <a:ext cx="975150" cy="1120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73CF5-EF19-4EAA-BF08-856CA29B1F85}">
      <dsp:nvSpPr>
        <dsp:cNvPr id="0" name=""/>
        <dsp:cNvSpPr/>
      </dsp:nvSpPr>
      <dsp:spPr>
        <a:xfrm>
          <a:off x="1236028" y="598"/>
          <a:ext cx="2805721" cy="1683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Address Bar based</a:t>
          </a:r>
        </a:p>
      </dsp:txBody>
      <dsp:txXfrm>
        <a:off x="1236028" y="598"/>
        <a:ext cx="2805721" cy="1683432"/>
      </dsp:txXfrm>
    </dsp:sp>
    <dsp:sp modelId="{8A10B71B-4DA2-4807-A7F2-2ABDD39D5CEF}">
      <dsp:nvSpPr>
        <dsp:cNvPr id="0" name=""/>
        <dsp:cNvSpPr/>
      </dsp:nvSpPr>
      <dsp:spPr>
        <a:xfrm>
          <a:off x="4322321" y="598"/>
          <a:ext cx="2805721" cy="1683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Abnormal Based </a:t>
          </a:r>
        </a:p>
      </dsp:txBody>
      <dsp:txXfrm>
        <a:off x="4322321" y="598"/>
        <a:ext cx="2805721" cy="1683432"/>
      </dsp:txXfrm>
    </dsp:sp>
    <dsp:sp modelId="{D36F290E-575A-4FE3-8C12-D3BEF385724C}">
      <dsp:nvSpPr>
        <dsp:cNvPr id="0" name=""/>
        <dsp:cNvSpPr/>
      </dsp:nvSpPr>
      <dsp:spPr>
        <a:xfrm>
          <a:off x="1236028" y="1964603"/>
          <a:ext cx="2805721" cy="1683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HTML and JavaScript based</a:t>
          </a:r>
        </a:p>
      </dsp:txBody>
      <dsp:txXfrm>
        <a:off x="1236028" y="1964603"/>
        <a:ext cx="2805721" cy="1683432"/>
      </dsp:txXfrm>
    </dsp:sp>
    <dsp:sp modelId="{D63B179B-CE23-414A-8ED0-05D62217A520}">
      <dsp:nvSpPr>
        <dsp:cNvPr id="0" name=""/>
        <dsp:cNvSpPr/>
      </dsp:nvSpPr>
      <dsp:spPr>
        <a:xfrm>
          <a:off x="4322321" y="1964603"/>
          <a:ext cx="2805721" cy="1683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kern="1200" dirty="0"/>
            <a:t>Domain based</a:t>
          </a:r>
        </a:p>
      </dsp:txBody>
      <dsp:txXfrm>
        <a:off x="4322321" y="1964603"/>
        <a:ext cx="2805721" cy="168343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4E91-E58F-49FA-8B33-5E1F89B780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ECCA12-C090-491F-B87E-BA97287B7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5A2FA7-4B06-46F7-BDD2-07C104244C73}"/>
              </a:ext>
            </a:extLst>
          </p:cNvPr>
          <p:cNvSpPr>
            <a:spLocks noGrp="1"/>
          </p:cNvSpPr>
          <p:nvPr>
            <p:ph type="dt" sz="half" idx="10"/>
          </p:nvPr>
        </p:nvSpPr>
        <p:spPr/>
        <p:txBody>
          <a:bodyPr/>
          <a:lstStyle/>
          <a:p>
            <a:fld id="{02AC24A9-CCB6-4F8D-B8DB-C2F3692CFA5A}" type="datetimeFigureOut">
              <a:rPr lang="en-US" smtClean="0"/>
              <a:t>11/10/2023</a:t>
            </a:fld>
            <a:endParaRPr lang="en-US" dirty="0"/>
          </a:p>
        </p:txBody>
      </p:sp>
      <p:sp>
        <p:nvSpPr>
          <p:cNvPr id="5" name="Footer Placeholder 4">
            <a:extLst>
              <a:ext uri="{FF2B5EF4-FFF2-40B4-BE49-F238E27FC236}">
                <a16:creationId xmlns:a16="http://schemas.microsoft.com/office/drawing/2014/main" id="{AC05FDB2-EFB6-41A6-9E29-B846C2E90C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C0524B-03C9-484B-ABB9-96B24D37497A}"/>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548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C493-0C40-4B33-B8C7-43A2CE69B6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8E38AB-7992-44E9-BF21-DFA1CE26C1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98865-8E07-491D-9768-B435766033C2}"/>
              </a:ext>
            </a:extLst>
          </p:cNvPr>
          <p:cNvSpPr>
            <a:spLocks noGrp="1"/>
          </p:cNvSpPr>
          <p:nvPr>
            <p:ph type="dt" sz="half" idx="10"/>
          </p:nvPr>
        </p:nvSpPr>
        <p:spPr/>
        <p:txBody>
          <a:bodyPr/>
          <a:lstStyle/>
          <a:p>
            <a:fld id="{02AC24A9-CCB6-4F8D-B8DB-C2F3692CFA5A}" type="datetimeFigureOut">
              <a:rPr lang="en-US" smtClean="0"/>
              <a:t>11/10/2023</a:t>
            </a:fld>
            <a:endParaRPr lang="en-US"/>
          </a:p>
        </p:txBody>
      </p:sp>
      <p:sp>
        <p:nvSpPr>
          <p:cNvPr id="5" name="Footer Placeholder 4">
            <a:extLst>
              <a:ext uri="{FF2B5EF4-FFF2-40B4-BE49-F238E27FC236}">
                <a16:creationId xmlns:a16="http://schemas.microsoft.com/office/drawing/2014/main" id="{D2E8B37D-7F77-4815-A385-33BA779F6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8C329-9D98-43DD-8418-18EACCA26F1A}"/>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003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E2412-BBCB-499C-BBFA-595D59EB89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AF6EE4-2F8E-44DD-8F96-5759556389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BB619-EB97-460D-A19A-5D6BD089967D}"/>
              </a:ext>
            </a:extLst>
          </p:cNvPr>
          <p:cNvSpPr>
            <a:spLocks noGrp="1"/>
          </p:cNvSpPr>
          <p:nvPr>
            <p:ph type="dt" sz="half" idx="10"/>
          </p:nvPr>
        </p:nvSpPr>
        <p:spPr/>
        <p:txBody>
          <a:bodyPr/>
          <a:lstStyle/>
          <a:p>
            <a:fld id="{02AC24A9-CCB6-4F8D-B8DB-C2F3692CFA5A}" type="datetimeFigureOut">
              <a:rPr lang="en-US" smtClean="0"/>
              <a:t>11/10/2023</a:t>
            </a:fld>
            <a:endParaRPr lang="en-US"/>
          </a:p>
        </p:txBody>
      </p:sp>
      <p:sp>
        <p:nvSpPr>
          <p:cNvPr id="5" name="Footer Placeholder 4">
            <a:extLst>
              <a:ext uri="{FF2B5EF4-FFF2-40B4-BE49-F238E27FC236}">
                <a16:creationId xmlns:a16="http://schemas.microsoft.com/office/drawing/2014/main" id="{0BC4EEEC-FEA0-4208-99AC-ACCDC45A8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C90A0-2C3F-48F4-BECA-38B060E09007}"/>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170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67FD-F75D-4DEE-87A4-AE6AFAA8D0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279C34-3D0D-472B-AA65-4C5371BDEB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550F0-99AE-4178-BE8C-C0A0BF3AC5B1}"/>
              </a:ext>
            </a:extLst>
          </p:cNvPr>
          <p:cNvSpPr>
            <a:spLocks noGrp="1"/>
          </p:cNvSpPr>
          <p:nvPr>
            <p:ph type="dt" sz="half" idx="10"/>
          </p:nvPr>
        </p:nvSpPr>
        <p:spPr/>
        <p:txBody>
          <a:bodyPr/>
          <a:lstStyle/>
          <a:p>
            <a:fld id="{02AC24A9-CCB6-4F8D-B8DB-C2F3692CFA5A}" type="datetimeFigureOut">
              <a:rPr lang="en-US" smtClean="0"/>
              <a:t>11/10/2023</a:t>
            </a:fld>
            <a:endParaRPr lang="en-US"/>
          </a:p>
        </p:txBody>
      </p:sp>
      <p:sp>
        <p:nvSpPr>
          <p:cNvPr id="5" name="Footer Placeholder 4">
            <a:extLst>
              <a:ext uri="{FF2B5EF4-FFF2-40B4-BE49-F238E27FC236}">
                <a16:creationId xmlns:a16="http://schemas.microsoft.com/office/drawing/2014/main" id="{184D1A77-777E-448F-8471-4385DACC3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BFC31-6C62-4885-98DC-F7D7F2C3319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5997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BBF0-FF8E-461F-8042-E817D766EA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15D7D5-0189-4CA8-BE72-D0DB9C6632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31E997-23CE-4867-B584-13F5FDDA3DC4}"/>
              </a:ext>
            </a:extLst>
          </p:cNvPr>
          <p:cNvSpPr>
            <a:spLocks noGrp="1"/>
          </p:cNvSpPr>
          <p:nvPr>
            <p:ph type="dt" sz="half" idx="10"/>
          </p:nvPr>
        </p:nvSpPr>
        <p:spPr/>
        <p:txBody>
          <a:bodyPr/>
          <a:lstStyle/>
          <a:p>
            <a:fld id="{02AC24A9-CCB6-4F8D-B8DB-C2F3692CFA5A}" type="datetimeFigureOut">
              <a:rPr lang="en-US" smtClean="0"/>
              <a:t>11/10/2023</a:t>
            </a:fld>
            <a:endParaRPr lang="en-US"/>
          </a:p>
        </p:txBody>
      </p:sp>
      <p:sp>
        <p:nvSpPr>
          <p:cNvPr id="5" name="Footer Placeholder 4">
            <a:extLst>
              <a:ext uri="{FF2B5EF4-FFF2-40B4-BE49-F238E27FC236}">
                <a16:creationId xmlns:a16="http://schemas.microsoft.com/office/drawing/2014/main" id="{43A00490-CE1C-4ACA-A67E-B20247AD9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222B3-44B9-4098-BC4C-5425C110E472}"/>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304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2D5A-55C7-4422-8F55-79D5D31CCC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EDFC-ED01-4D9D-A722-F9772BB86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A5FC74-F715-484E-8A68-9740543EFB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722E46-C4A3-4F27-8E06-9597E4D09981}"/>
              </a:ext>
            </a:extLst>
          </p:cNvPr>
          <p:cNvSpPr>
            <a:spLocks noGrp="1"/>
          </p:cNvSpPr>
          <p:nvPr>
            <p:ph type="dt" sz="half" idx="10"/>
          </p:nvPr>
        </p:nvSpPr>
        <p:spPr/>
        <p:txBody>
          <a:bodyPr/>
          <a:lstStyle/>
          <a:p>
            <a:fld id="{02AC24A9-CCB6-4F8D-B8DB-C2F3692CFA5A}" type="datetimeFigureOut">
              <a:rPr lang="en-US" smtClean="0"/>
              <a:t>11/10/2023</a:t>
            </a:fld>
            <a:endParaRPr lang="en-US"/>
          </a:p>
        </p:txBody>
      </p:sp>
      <p:sp>
        <p:nvSpPr>
          <p:cNvPr id="6" name="Footer Placeholder 5">
            <a:extLst>
              <a:ext uri="{FF2B5EF4-FFF2-40B4-BE49-F238E27FC236}">
                <a16:creationId xmlns:a16="http://schemas.microsoft.com/office/drawing/2014/main" id="{4DDEC480-71E6-42EB-AEE2-6F9D3F680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54747E-8CCD-4787-B4B2-105A1373C26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6419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997C-3702-4245-A5F3-41F5704A78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F04C7E-5ECB-480A-91C8-9CFC00C1D1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D15E2F-49E2-4DC1-AAAF-933E0295E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1AE178-2122-43A0-B8E9-C24E2CAFB6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5C895D-F806-4CEB-B933-4451C2EFD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A47356-EB7F-41EC-8303-18DE4C32C7E7}"/>
              </a:ext>
            </a:extLst>
          </p:cNvPr>
          <p:cNvSpPr>
            <a:spLocks noGrp="1"/>
          </p:cNvSpPr>
          <p:nvPr>
            <p:ph type="dt" sz="half" idx="10"/>
          </p:nvPr>
        </p:nvSpPr>
        <p:spPr/>
        <p:txBody>
          <a:bodyPr/>
          <a:lstStyle/>
          <a:p>
            <a:fld id="{02AC24A9-CCB6-4F8D-B8DB-C2F3692CFA5A}" type="datetimeFigureOut">
              <a:rPr lang="en-US" smtClean="0"/>
              <a:t>11/10/2023</a:t>
            </a:fld>
            <a:endParaRPr lang="en-US"/>
          </a:p>
        </p:txBody>
      </p:sp>
      <p:sp>
        <p:nvSpPr>
          <p:cNvPr id="8" name="Footer Placeholder 7">
            <a:extLst>
              <a:ext uri="{FF2B5EF4-FFF2-40B4-BE49-F238E27FC236}">
                <a16:creationId xmlns:a16="http://schemas.microsoft.com/office/drawing/2014/main" id="{CE5A88C4-56A3-42DC-903C-B8C90B2F3E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8493E1-FB0B-4E17-AE1E-2C391565581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2250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4045-D3CC-40CD-B992-6A4716A863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125CEB-C610-422C-9DD0-0D2AA08939A1}"/>
              </a:ext>
            </a:extLst>
          </p:cNvPr>
          <p:cNvSpPr>
            <a:spLocks noGrp="1"/>
          </p:cNvSpPr>
          <p:nvPr>
            <p:ph type="dt" sz="half" idx="10"/>
          </p:nvPr>
        </p:nvSpPr>
        <p:spPr/>
        <p:txBody>
          <a:bodyPr/>
          <a:lstStyle/>
          <a:p>
            <a:fld id="{02AC24A9-CCB6-4F8D-B8DB-C2F3692CFA5A}" type="datetimeFigureOut">
              <a:rPr lang="en-US" smtClean="0"/>
              <a:t>11/10/2023</a:t>
            </a:fld>
            <a:endParaRPr lang="en-US"/>
          </a:p>
        </p:txBody>
      </p:sp>
      <p:sp>
        <p:nvSpPr>
          <p:cNvPr id="4" name="Footer Placeholder 3">
            <a:extLst>
              <a:ext uri="{FF2B5EF4-FFF2-40B4-BE49-F238E27FC236}">
                <a16:creationId xmlns:a16="http://schemas.microsoft.com/office/drawing/2014/main" id="{DE1EE18B-A6C9-4D9C-888C-F253280C9D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635DAC-88DF-4941-BA49-A7976A7C5B4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883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194420-AA6D-4341-B1B6-766F0CF7202A}"/>
              </a:ext>
            </a:extLst>
          </p:cNvPr>
          <p:cNvSpPr>
            <a:spLocks noGrp="1"/>
          </p:cNvSpPr>
          <p:nvPr>
            <p:ph type="dt" sz="half" idx="10"/>
          </p:nvPr>
        </p:nvSpPr>
        <p:spPr/>
        <p:txBody>
          <a:bodyPr/>
          <a:lstStyle/>
          <a:p>
            <a:fld id="{02AC24A9-CCB6-4F8D-B8DB-C2F3692CFA5A}" type="datetimeFigureOut">
              <a:rPr lang="en-US" smtClean="0"/>
              <a:t>11/10/2023</a:t>
            </a:fld>
            <a:endParaRPr lang="en-US"/>
          </a:p>
        </p:txBody>
      </p:sp>
      <p:sp>
        <p:nvSpPr>
          <p:cNvPr id="3" name="Footer Placeholder 2">
            <a:extLst>
              <a:ext uri="{FF2B5EF4-FFF2-40B4-BE49-F238E27FC236}">
                <a16:creationId xmlns:a16="http://schemas.microsoft.com/office/drawing/2014/main" id="{538E9EC5-E7F1-4FDA-AB3B-11CBB44DD9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1E643-AAF8-4216-9FE3-16722891902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5192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4620-EFA8-4490-BA14-405FE5DCB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9C4D5D-F980-4657-845A-B376E4B59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8DAAF0-A069-4419-B7B8-489E9D790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88D49-0582-4C29-BDBD-F0A5A9F7E934}"/>
              </a:ext>
            </a:extLst>
          </p:cNvPr>
          <p:cNvSpPr>
            <a:spLocks noGrp="1"/>
          </p:cNvSpPr>
          <p:nvPr>
            <p:ph type="dt" sz="half" idx="10"/>
          </p:nvPr>
        </p:nvSpPr>
        <p:spPr/>
        <p:txBody>
          <a:bodyPr/>
          <a:lstStyle/>
          <a:p>
            <a:fld id="{02AC24A9-CCB6-4F8D-B8DB-C2F3692CFA5A}" type="datetimeFigureOut">
              <a:rPr lang="en-US" smtClean="0"/>
              <a:t>11/10/2023</a:t>
            </a:fld>
            <a:endParaRPr lang="en-US" dirty="0"/>
          </a:p>
        </p:txBody>
      </p:sp>
      <p:sp>
        <p:nvSpPr>
          <p:cNvPr id="6" name="Footer Placeholder 5">
            <a:extLst>
              <a:ext uri="{FF2B5EF4-FFF2-40B4-BE49-F238E27FC236}">
                <a16:creationId xmlns:a16="http://schemas.microsoft.com/office/drawing/2014/main" id="{5BDCA1F3-D974-4BDE-AAA3-E8DB912CD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FB735-74AE-41E1-858B-CDFBAB0D87F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8232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3455B-8F41-40FA-90AB-88D73CF33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20F8FA-FD60-4E4F-8672-C9A2B10D77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AD66F3-27B2-4455-BBCC-1FF75CCCE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2B2DE9-C078-4E51-A91D-F7EAE5F370F0}"/>
              </a:ext>
            </a:extLst>
          </p:cNvPr>
          <p:cNvSpPr>
            <a:spLocks noGrp="1"/>
          </p:cNvSpPr>
          <p:nvPr>
            <p:ph type="dt" sz="half" idx="10"/>
          </p:nvPr>
        </p:nvSpPr>
        <p:spPr/>
        <p:txBody>
          <a:bodyPr/>
          <a:lstStyle/>
          <a:p>
            <a:fld id="{02AC24A9-CCB6-4F8D-B8DB-C2F3692CFA5A}" type="datetimeFigureOut">
              <a:rPr lang="en-US" smtClean="0"/>
              <a:t>11/10/2023</a:t>
            </a:fld>
            <a:endParaRPr lang="en-US"/>
          </a:p>
        </p:txBody>
      </p:sp>
      <p:sp>
        <p:nvSpPr>
          <p:cNvPr id="6" name="Footer Placeholder 5">
            <a:extLst>
              <a:ext uri="{FF2B5EF4-FFF2-40B4-BE49-F238E27FC236}">
                <a16:creationId xmlns:a16="http://schemas.microsoft.com/office/drawing/2014/main" id="{D4FD68F4-A277-40D8-BE0D-C27BF8452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4C4FCE-61CA-4F7E-9AE8-E08E66AC0F7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8654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E80553-61F3-4B41-807E-427C417939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E5ADD8-69A3-4C07-8021-2AABBF6F6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94EB83-93E9-40F1-B61D-A1F4CDFF6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11/10/2023</a:t>
            </a:fld>
            <a:endParaRPr lang="en-US"/>
          </a:p>
        </p:txBody>
      </p:sp>
      <p:sp>
        <p:nvSpPr>
          <p:cNvPr id="5" name="Footer Placeholder 4">
            <a:extLst>
              <a:ext uri="{FF2B5EF4-FFF2-40B4-BE49-F238E27FC236}">
                <a16:creationId xmlns:a16="http://schemas.microsoft.com/office/drawing/2014/main" id="{EEA19552-2FA9-4688-B1F7-34916D846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6DB343-B294-426D-9D27-3DADD45DFB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7023971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publicdomainpictures.net/view-image.php?image=380701&amp;picture=any-questions" TargetMode="External"/><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piqsels.com/en/public-domain-photo-zyjmq" TargetMode="External"/><Relationship Id="rId3" Type="http://schemas.openxmlformats.org/officeDocument/2006/relationships/diagramLayout" Target="../diagrams/layout1.xml"/><Relationship Id="rId7" Type="http://schemas.openxmlformats.org/officeDocument/2006/relationships/image" Target="../media/image5.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9" name="Freeform: Shape 28">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3A2B6BB6-B085-4F0F-94F6-AE27B4E26C34}"/>
              </a:ext>
            </a:extLst>
          </p:cNvPr>
          <p:cNvSpPr>
            <a:spLocks noGrp="1"/>
          </p:cNvSpPr>
          <p:nvPr>
            <p:ph type="subTitle" idx="1"/>
          </p:nvPr>
        </p:nvSpPr>
        <p:spPr>
          <a:xfrm>
            <a:off x="1009965" y="3659630"/>
            <a:ext cx="9604541" cy="2271308"/>
          </a:xfrm>
          <a:noFill/>
        </p:spPr>
        <p:txBody>
          <a:bodyPr>
            <a:normAutofit/>
          </a:bodyPr>
          <a:lstStyle/>
          <a:p>
            <a:r>
              <a:rPr lang="en-IN" sz="2000" b="1" dirty="0">
                <a:solidFill>
                  <a:srgbClr val="080808"/>
                </a:solidFill>
              </a:rPr>
              <a:t>                                                                                                                      K.SINDHU PRIYA</a:t>
            </a:r>
          </a:p>
          <a:p>
            <a:r>
              <a:rPr lang="en-IN" sz="2000" b="1" dirty="0">
                <a:solidFill>
                  <a:srgbClr val="080808"/>
                </a:solidFill>
              </a:rPr>
              <a:t>                                                                                                                  228W1F0056</a:t>
            </a:r>
          </a:p>
          <a:p>
            <a:r>
              <a:rPr lang="en-IN" sz="2000" b="1" dirty="0">
                <a:solidFill>
                  <a:srgbClr val="080808"/>
                </a:solidFill>
              </a:rPr>
              <a:t>PROJECT GUIDE:</a:t>
            </a:r>
            <a:br>
              <a:rPr lang="en-IN" sz="2000" b="1" dirty="0">
                <a:solidFill>
                  <a:srgbClr val="080808"/>
                </a:solidFill>
              </a:rPr>
            </a:br>
            <a:r>
              <a:rPr lang="en-IN" sz="2000" b="1" dirty="0">
                <a:solidFill>
                  <a:srgbClr val="080808"/>
                </a:solidFill>
              </a:rPr>
              <a:t>M.PRASANA LAKSHMI</a:t>
            </a:r>
            <a:endParaRPr lang="en-IN" sz="2000" dirty="0">
              <a:solidFill>
                <a:srgbClr val="080808"/>
              </a:solidFill>
            </a:endParaRPr>
          </a:p>
        </p:txBody>
      </p:sp>
      <p:sp>
        <p:nvSpPr>
          <p:cNvPr id="2" name="Title 1">
            <a:extLst>
              <a:ext uri="{FF2B5EF4-FFF2-40B4-BE49-F238E27FC236}">
                <a16:creationId xmlns:a16="http://schemas.microsoft.com/office/drawing/2014/main" id="{18F82D2F-44A7-42AA-B2FD-C8F84A52132B}"/>
              </a:ext>
            </a:extLst>
          </p:cNvPr>
          <p:cNvSpPr>
            <a:spLocks noGrp="1"/>
          </p:cNvSpPr>
          <p:nvPr>
            <p:ph type="ctrTitle"/>
          </p:nvPr>
        </p:nvSpPr>
        <p:spPr>
          <a:xfrm>
            <a:off x="-508057" y="-1"/>
            <a:ext cx="12761605" cy="5730921"/>
          </a:xfrm>
          <a:noFill/>
        </p:spPr>
        <p:txBody>
          <a:bodyPr anchor="ctr">
            <a:normAutofit/>
          </a:bodyPr>
          <a:lstStyle/>
          <a:p>
            <a:r>
              <a:rPr lang="en-IN" sz="3600" b="1" dirty="0">
                <a:solidFill>
                  <a:srgbClr val="080808"/>
                </a:solidFill>
              </a:rPr>
              <a:t>      DETECTING-PHISING-WEBSITE</a:t>
            </a:r>
            <a:br>
              <a:rPr lang="en-IN" sz="3600" b="1" dirty="0">
                <a:solidFill>
                  <a:srgbClr val="080808"/>
                </a:solidFill>
              </a:rPr>
            </a:br>
            <a:br>
              <a:rPr lang="en-IN" sz="3600" b="1" dirty="0">
                <a:solidFill>
                  <a:srgbClr val="080808"/>
                </a:solidFill>
              </a:rPr>
            </a:br>
            <a:endParaRPr lang="en-IN" sz="2000" b="1" dirty="0">
              <a:solidFill>
                <a:srgbClr val="080808"/>
              </a:solidFill>
            </a:endParaRPr>
          </a:p>
        </p:txBody>
      </p:sp>
      <p:sp>
        <p:nvSpPr>
          <p:cNvPr id="33" name="Freeform: Shape 32">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78549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C59B641-B7D9-395A-8129-CFCA7113461E}"/>
              </a:ext>
            </a:extLst>
          </p:cNvPr>
          <p:cNvSpPr>
            <a:spLocks noGrp="1"/>
          </p:cNvSpPr>
          <p:nvPr>
            <p:ph type="body" idx="1"/>
          </p:nvPr>
        </p:nvSpPr>
        <p:spPr>
          <a:xfrm>
            <a:off x="839789" y="179295"/>
            <a:ext cx="4975412" cy="489044"/>
          </a:xfrm>
        </p:spPr>
        <p:txBody>
          <a:bodyPr/>
          <a:lstStyle/>
          <a:p>
            <a:r>
              <a:rPr lang="en-IN" dirty="0"/>
              <a:t>Decision Tree</a:t>
            </a:r>
          </a:p>
        </p:txBody>
      </p:sp>
      <p:sp>
        <p:nvSpPr>
          <p:cNvPr id="10" name="Content Placeholder 9">
            <a:extLst>
              <a:ext uri="{FF2B5EF4-FFF2-40B4-BE49-F238E27FC236}">
                <a16:creationId xmlns:a16="http://schemas.microsoft.com/office/drawing/2014/main" id="{6AE39B9E-1040-AEFE-0ACA-DAD88F22E080}"/>
              </a:ext>
            </a:extLst>
          </p:cNvPr>
          <p:cNvSpPr>
            <a:spLocks noGrp="1"/>
          </p:cNvSpPr>
          <p:nvPr>
            <p:ph sz="half" idx="2"/>
          </p:nvPr>
        </p:nvSpPr>
        <p:spPr>
          <a:xfrm>
            <a:off x="839789" y="820224"/>
            <a:ext cx="4975412" cy="5437141"/>
          </a:xfrm>
        </p:spPr>
        <p:txBody>
          <a:bodyPr>
            <a:normAutofit/>
          </a:bodyPr>
          <a:lstStyle/>
          <a:p>
            <a:pPr algn="just"/>
            <a:r>
              <a:rPr lang="en-US" sz="1600" dirty="0">
                <a:latin typeface="Times New Roman" panose="02020603050405020304" pitchFamily="18" charset="0"/>
                <a:cs typeface="Times New Roman" panose="02020603050405020304" pitchFamily="18" charset="0"/>
              </a:rPr>
              <a:t>Decision Tree is a </a:t>
            </a:r>
            <a:r>
              <a:rPr lang="en-US" sz="1600" b="1" dirty="0">
                <a:latin typeface="Times New Roman" panose="02020603050405020304" pitchFamily="18" charset="0"/>
                <a:cs typeface="Times New Roman" panose="02020603050405020304" pitchFamily="18" charset="0"/>
              </a:rPr>
              <a:t>Supervised learning technique </a:t>
            </a:r>
            <a:r>
              <a:rPr lang="en-US" sz="1600" dirty="0">
                <a:latin typeface="Times New Roman" panose="02020603050405020304" pitchFamily="18" charset="0"/>
                <a:cs typeface="Times New Roman" panose="02020603050405020304" pitchFamily="18" charset="0"/>
              </a:rPr>
              <a:t>that can be used for both classification and Regression problems, but mostly it is preferred for solving Classification problems. It is a tree-structured classifier, where </a:t>
            </a:r>
            <a:r>
              <a:rPr lang="en-US" sz="1600" b="1" dirty="0">
                <a:latin typeface="Times New Roman" panose="02020603050405020304" pitchFamily="18" charset="0"/>
                <a:cs typeface="Times New Roman" panose="02020603050405020304" pitchFamily="18" charset="0"/>
              </a:rPr>
              <a:t>internal nodes represent the features of a dataset, branches </a:t>
            </a:r>
            <a:r>
              <a:rPr lang="en-US" sz="1600" dirty="0">
                <a:latin typeface="Times New Roman" panose="02020603050405020304" pitchFamily="18" charset="0"/>
                <a:cs typeface="Times New Roman" panose="02020603050405020304" pitchFamily="18" charset="0"/>
              </a:rPr>
              <a:t>represent the decision rules </a:t>
            </a:r>
            <a:r>
              <a:rPr lang="en-US" sz="1600" b="1" dirty="0">
                <a:latin typeface="Times New Roman" panose="02020603050405020304" pitchFamily="18" charset="0"/>
                <a:cs typeface="Times New Roman" panose="02020603050405020304" pitchFamily="18" charset="0"/>
              </a:rPr>
              <a:t>and each leaf node represents the outcome.</a:t>
            </a:r>
          </a:p>
          <a:p>
            <a:pPr algn="just"/>
            <a:r>
              <a:rPr lang="en-US" sz="1600" dirty="0">
                <a:latin typeface="Times New Roman" panose="02020603050405020304" pitchFamily="18" charset="0"/>
                <a:cs typeface="Times New Roman" panose="02020603050405020304" pitchFamily="18" charset="0"/>
              </a:rPr>
              <a:t>In a Decision tree, there are two nodes, which are the </a:t>
            </a:r>
            <a:r>
              <a:rPr lang="en-US" sz="1600" b="1" dirty="0">
                <a:latin typeface="Times New Roman" panose="02020603050405020304" pitchFamily="18" charset="0"/>
                <a:cs typeface="Times New Roman" panose="02020603050405020304" pitchFamily="18" charset="0"/>
              </a:rPr>
              <a:t>Decision Node </a:t>
            </a:r>
            <a:r>
              <a:rPr lang="en-US" sz="1600" dirty="0">
                <a:latin typeface="Times New Roman" panose="02020603050405020304" pitchFamily="18" charset="0"/>
                <a:cs typeface="Times New Roman" panose="02020603050405020304" pitchFamily="18" charset="0"/>
              </a:rPr>
              <a:t>and </a:t>
            </a:r>
            <a:r>
              <a:rPr lang="en-US" sz="1600" b="1" dirty="0">
                <a:latin typeface="Times New Roman" panose="02020603050405020304" pitchFamily="18" charset="0"/>
                <a:cs typeface="Times New Roman" panose="02020603050405020304" pitchFamily="18" charset="0"/>
              </a:rPr>
              <a:t>Leaf Node</a:t>
            </a:r>
            <a:r>
              <a:rPr lang="en-US" sz="1600" dirty="0">
                <a:latin typeface="Times New Roman" panose="02020603050405020304" pitchFamily="18" charset="0"/>
                <a:cs typeface="Times New Roman" panose="02020603050405020304" pitchFamily="18" charset="0"/>
              </a:rPr>
              <a:t>. Decision nodes are used to make any decision and have multiple branches, whereas Leaf nodes are the output of those decisions and do not contain any further branches.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09D9C257-0102-45BF-8E70-2C00B0FF555F}"/>
              </a:ext>
            </a:extLst>
          </p:cNvPr>
          <p:cNvSpPr>
            <a:spLocks noGrp="1"/>
          </p:cNvSpPr>
          <p:nvPr>
            <p:ph type="body" sz="quarter" idx="3"/>
          </p:nvPr>
        </p:nvSpPr>
        <p:spPr>
          <a:xfrm>
            <a:off x="6172200" y="179294"/>
            <a:ext cx="5183188" cy="489043"/>
          </a:xfrm>
        </p:spPr>
        <p:txBody>
          <a:bodyPr/>
          <a:lstStyle/>
          <a:p>
            <a:r>
              <a:rPr lang="en-IN" dirty="0"/>
              <a:t>Support Vector Machine</a:t>
            </a:r>
          </a:p>
        </p:txBody>
      </p:sp>
      <p:sp>
        <p:nvSpPr>
          <p:cNvPr id="12" name="Content Placeholder 11">
            <a:extLst>
              <a:ext uri="{FF2B5EF4-FFF2-40B4-BE49-F238E27FC236}">
                <a16:creationId xmlns:a16="http://schemas.microsoft.com/office/drawing/2014/main" id="{F85A290C-4286-F254-7540-5C7FF6A619EC}"/>
              </a:ext>
            </a:extLst>
          </p:cNvPr>
          <p:cNvSpPr>
            <a:spLocks noGrp="1"/>
          </p:cNvSpPr>
          <p:nvPr>
            <p:ph sz="quarter" idx="4"/>
          </p:nvPr>
        </p:nvSpPr>
        <p:spPr>
          <a:xfrm>
            <a:off x="6172200" y="820224"/>
            <a:ext cx="5183188" cy="5369439"/>
          </a:xfrm>
        </p:spPr>
        <p:txBody>
          <a:bodyPr>
            <a:normAutofit/>
          </a:bodyPr>
          <a:lstStyle/>
          <a:p>
            <a:pPr algn="just"/>
            <a:r>
              <a:rPr lang="en-US" sz="1600" dirty="0">
                <a:latin typeface="Times New Roman" panose="02020603050405020304" pitchFamily="18" charset="0"/>
                <a:cs typeface="Times New Roman" panose="02020603050405020304" pitchFamily="18" charset="0"/>
              </a:rPr>
              <a:t>Support Vector Machine or SVM is one of the most popular Supervised Learning algorithms, which is used for Classification as well as Regression problems. However, primarily, it is used for Classification problems in Machine Learning.</a:t>
            </a:r>
          </a:p>
          <a:p>
            <a:pPr algn="just"/>
            <a:r>
              <a:rPr lang="en-US" sz="1600" dirty="0">
                <a:latin typeface="Times New Roman" panose="02020603050405020304" pitchFamily="18" charset="0"/>
                <a:cs typeface="Times New Roman" panose="02020603050405020304"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lang="en-IN" sz="16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48CC48D0-6B91-0823-F8D9-6E4A523DD721}"/>
              </a:ext>
            </a:extLst>
          </p:cNvPr>
          <p:cNvPicPr>
            <a:picLocks noChangeAspect="1"/>
          </p:cNvPicPr>
          <p:nvPr/>
        </p:nvPicPr>
        <p:blipFill>
          <a:blip r:embed="rId2"/>
          <a:stretch>
            <a:fillRect/>
          </a:stretch>
        </p:blipFill>
        <p:spPr>
          <a:xfrm>
            <a:off x="6376801" y="3323171"/>
            <a:ext cx="5626767" cy="3018379"/>
          </a:xfrm>
          <a:prstGeom prst="rect">
            <a:avLst/>
          </a:prstGeom>
        </p:spPr>
      </p:pic>
      <p:pic>
        <p:nvPicPr>
          <p:cNvPr id="18" name="Picture 17">
            <a:extLst>
              <a:ext uri="{FF2B5EF4-FFF2-40B4-BE49-F238E27FC236}">
                <a16:creationId xmlns:a16="http://schemas.microsoft.com/office/drawing/2014/main" id="{5449F994-F187-01CA-2E9D-8166E2BFA33E}"/>
              </a:ext>
            </a:extLst>
          </p:cNvPr>
          <p:cNvPicPr>
            <a:picLocks noChangeAspect="1"/>
          </p:cNvPicPr>
          <p:nvPr/>
        </p:nvPicPr>
        <p:blipFill>
          <a:blip r:embed="rId3"/>
          <a:stretch>
            <a:fillRect/>
          </a:stretch>
        </p:blipFill>
        <p:spPr>
          <a:xfrm>
            <a:off x="1197779" y="3662703"/>
            <a:ext cx="3935695" cy="3075498"/>
          </a:xfrm>
          <a:prstGeom prst="rect">
            <a:avLst/>
          </a:prstGeom>
        </p:spPr>
      </p:pic>
    </p:spTree>
    <p:extLst>
      <p:ext uri="{BB962C8B-B14F-4D97-AF65-F5344CB8AC3E}">
        <p14:creationId xmlns:p14="http://schemas.microsoft.com/office/powerpoint/2010/main" val="114322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F24B12-3080-2D9D-5287-F4CABFEAE38A}"/>
              </a:ext>
            </a:extLst>
          </p:cNvPr>
          <p:cNvSpPr>
            <a:spLocks noGrp="1"/>
          </p:cNvSpPr>
          <p:nvPr>
            <p:ph type="body" idx="1"/>
          </p:nvPr>
        </p:nvSpPr>
        <p:spPr>
          <a:xfrm>
            <a:off x="839788" y="161365"/>
            <a:ext cx="5157787" cy="506972"/>
          </a:xfrm>
        </p:spPr>
        <p:txBody>
          <a:bodyPr/>
          <a:lstStyle/>
          <a:p>
            <a:r>
              <a:rPr lang="en-IN" dirty="0"/>
              <a:t>RANDOM FOREST</a:t>
            </a:r>
          </a:p>
        </p:txBody>
      </p:sp>
      <p:sp>
        <p:nvSpPr>
          <p:cNvPr id="4" name="Content Placeholder 3">
            <a:extLst>
              <a:ext uri="{FF2B5EF4-FFF2-40B4-BE49-F238E27FC236}">
                <a16:creationId xmlns:a16="http://schemas.microsoft.com/office/drawing/2014/main" id="{0DBB02C4-B3F9-24EC-D4C8-D2B0BB558DDD}"/>
              </a:ext>
            </a:extLst>
          </p:cNvPr>
          <p:cNvSpPr>
            <a:spLocks noGrp="1"/>
          </p:cNvSpPr>
          <p:nvPr>
            <p:ph sz="half" idx="2"/>
          </p:nvPr>
        </p:nvSpPr>
        <p:spPr>
          <a:xfrm>
            <a:off x="839788" y="797859"/>
            <a:ext cx="5157787" cy="5391804"/>
          </a:xfrm>
        </p:spPr>
        <p:txBody>
          <a:bodyPr>
            <a:normAutofit/>
          </a:bodyPr>
          <a:lstStyle/>
          <a:p>
            <a:pPr algn="just"/>
            <a:r>
              <a:rPr lang="en-US" sz="1600" dirty="0">
                <a:latin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a:t>
            </a:r>
            <a:r>
              <a:rPr lang="en-US" sz="1600" b="1" dirty="0">
                <a:latin typeface="Times New Roman" panose="02020603050405020304" pitchFamily="18" charset="0"/>
                <a:cs typeface="Times New Roman" panose="02020603050405020304" pitchFamily="18" charset="0"/>
              </a:rPr>
              <a:t>ensemble learning</a:t>
            </a:r>
            <a:r>
              <a:rPr lang="en-US" sz="1600" dirty="0">
                <a:latin typeface="Times New Roman" panose="02020603050405020304" pitchFamily="18" charset="0"/>
                <a:cs typeface="Times New Roman" panose="02020603050405020304" pitchFamily="18" charset="0"/>
              </a:rPr>
              <a:t>, which is a process of combining multiple classifiers to solve a complex problem and to improve the performance of the model.</a:t>
            </a:r>
          </a:p>
          <a:p>
            <a:pPr algn="just"/>
            <a:r>
              <a:rPr lang="en-US" sz="1600" dirty="0">
                <a:latin typeface="Times New Roman" panose="02020603050405020304" pitchFamily="18" charset="0"/>
                <a:cs typeface="Times New Roman" panose="02020603050405020304" pitchFamily="18" charset="0"/>
              </a:rPr>
              <a:t>As the name suggests, "</a:t>
            </a:r>
            <a:r>
              <a:rPr lang="en-US" sz="1600" b="1" dirty="0">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r>
              <a:rPr lang="en-US" sz="1600" dirty="0">
                <a:latin typeface="Times New Roman" panose="02020603050405020304" pitchFamily="18" charset="0"/>
                <a:cs typeface="Times New Roman" panose="02020603050405020304" pitchFamily="18" charset="0"/>
              </a:rPr>
              <a:t>." Instead of relying on one decision tree, the random forest takes the prediction from each tree and based on the majority votes of predictions, and it predicts the final output.</a:t>
            </a:r>
          </a:p>
          <a:p>
            <a:pPr algn="just"/>
            <a:endParaRPr lang="en-IN" sz="16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69CC58F0-F416-BDCB-2478-B59A5953A4DA}"/>
              </a:ext>
            </a:extLst>
          </p:cNvPr>
          <p:cNvSpPr>
            <a:spLocks noGrp="1"/>
          </p:cNvSpPr>
          <p:nvPr>
            <p:ph type="body" sz="quarter" idx="3"/>
          </p:nvPr>
        </p:nvSpPr>
        <p:spPr>
          <a:xfrm>
            <a:off x="6172200" y="161365"/>
            <a:ext cx="5183188" cy="506972"/>
          </a:xfrm>
        </p:spPr>
        <p:txBody>
          <a:bodyPr/>
          <a:lstStyle/>
          <a:p>
            <a:r>
              <a:rPr lang="en-IN" dirty="0"/>
              <a:t>LOGISTIC REGRESSION</a:t>
            </a:r>
          </a:p>
        </p:txBody>
      </p:sp>
      <p:sp>
        <p:nvSpPr>
          <p:cNvPr id="6" name="Content Placeholder 5">
            <a:extLst>
              <a:ext uri="{FF2B5EF4-FFF2-40B4-BE49-F238E27FC236}">
                <a16:creationId xmlns:a16="http://schemas.microsoft.com/office/drawing/2014/main" id="{6415B3FD-5F90-B35D-BCE3-322B3CD7150D}"/>
              </a:ext>
            </a:extLst>
          </p:cNvPr>
          <p:cNvSpPr>
            <a:spLocks noGrp="1"/>
          </p:cNvSpPr>
          <p:nvPr>
            <p:ph sz="quarter" idx="4"/>
          </p:nvPr>
        </p:nvSpPr>
        <p:spPr>
          <a:xfrm>
            <a:off x="6172200" y="797859"/>
            <a:ext cx="5183188" cy="5391804"/>
          </a:xfrm>
        </p:spPr>
        <p:txBody>
          <a:bodyPr>
            <a:normAutofit/>
          </a:bodyPr>
          <a:lstStyle/>
          <a:p>
            <a:r>
              <a:rPr lang="en-US" sz="1600" dirty="0">
                <a:latin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a:t>
            </a:r>
          </a:p>
          <a:p>
            <a:r>
              <a:rPr lang="en-US" sz="1600" dirty="0">
                <a:latin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a:t>
            </a:r>
            <a:r>
              <a:rPr lang="en-US" sz="1600" b="1" dirty="0">
                <a:latin typeface="Times New Roman" panose="02020603050405020304" pitchFamily="18" charset="0"/>
                <a:cs typeface="Times New Roman" panose="02020603050405020304" pitchFamily="18" charset="0"/>
              </a:rPr>
              <a:t>It can be either Yes or No, 0 or 1, true or False, etc</a:t>
            </a:r>
            <a:r>
              <a:rPr lang="en-US" sz="1600" dirty="0">
                <a:latin typeface="Times New Roman" panose="02020603050405020304" pitchFamily="18" charset="0"/>
                <a:cs typeface="Times New Roman" panose="02020603050405020304" pitchFamily="18" charset="0"/>
              </a:rPr>
              <a:t>. but instead of giving the exact value as 0 and 1, it gives the </a:t>
            </a:r>
            <a:r>
              <a:rPr lang="en-US" sz="1600" b="1" dirty="0">
                <a:latin typeface="Times New Roman" panose="02020603050405020304" pitchFamily="18" charset="0"/>
                <a:cs typeface="Times New Roman" panose="02020603050405020304" pitchFamily="18" charset="0"/>
              </a:rPr>
              <a:t>probabilistic values which lie between 0 and 1.</a:t>
            </a:r>
          </a:p>
          <a:p>
            <a:pPr marL="0" indent="0">
              <a:buNone/>
            </a:pPr>
            <a:endParaRPr lang="en-IN" sz="16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5C82106-21F8-52A9-6356-9B611FA196C2}"/>
              </a:ext>
            </a:extLst>
          </p:cNvPr>
          <p:cNvPicPr>
            <a:picLocks noChangeAspect="1"/>
          </p:cNvPicPr>
          <p:nvPr/>
        </p:nvPicPr>
        <p:blipFill>
          <a:blip r:embed="rId2"/>
          <a:stretch>
            <a:fillRect/>
          </a:stretch>
        </p:blipFill>
        <p:spPr>
          <a:xfrm>
            <a:off x="1624593" y="4348763"/>
            <a:ext cx="2875689" cy="2347872"/>
          </a:xfrm>
          <a:prstGeom prst="rect">
            <a:avLst/>
          </a:prstGeom>
        </p:spPr>
      </p:pic>
      <p:pic>
        <p:nvPicPr>
          <p:cNvPr id="10" name="Picture 9">
            <a:extLst>
              <a:ext uri="{FF2B5EF4-FFF2-40B4-BE49-F238E27FC236}">
                <a16:creationId xmlns:a16="http://schemas.microsoft.com/office/drawing/2014/main" id="{8B5D1C9F-2566-B8FA-AC78-656586BC2226}"/>
              </a:ext>
            </a:extLst>
          </p:cNvPr>
          <p:cNvPicPr>
            <a:picLocks noChangeAspect="1"/>
          </p:cNvPicPr>
          <p:nvPr/>
        </p:nvPicPr>
        <p:blipFill>
          <a:blip r:embed="rId3"/>
          <a:stretch>
            <a:fillRect/>
          </a:stretch>
        </p:blipFill>
        <p:spPr>
          <a:xfrm>
            <a:off x="6345438" y="3686474"/>
            <a:ext cx="5006774" cy="3010161"/>
          </a:xfrm>
          <a:prstGeom prst="rect">
            <a:avLst/>
          </a:prstGeom>
        </p:spPr>
      </p:pic>
    </p:spTree>
    <p:extLst>
      <p:ext uri="{BB962C8B-B14F-4D97-AF65-F5344CB8AC3E}">
        <p14:creationId xmlns:p14="http://schemas.microsoft.com/office/powerpoint/2010/main" val="142712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BA61-D3BE-AEB4-5B22-8AB033D5EF9F}"/>
              </a:ext>
            </a:extLst>
          </p:cNvPr>
          <p:cNvSpPr>
            <a:spLocks noGrp="1"/>
          </p:cNvSpPr>
          <p:nvPr>
            <p:ph type="title"/>
          </p:nvPr>
        </p:nvSpPr>
        <p:spPr/>
        <p:txBody>
          <a:bodyPr/>
          <a:lstStyle/>
          <a:p>
            <a:pPr algn="ctr"/>
            <a:r>
              <a:rPr lang="en-IN" b="1" dirty="0"/>
              <a:t>SYSTEM REQUIREMENTS</a:t>
            </a:r>
          </a:p>
        </p:txBody>
      </p:sp>
      <p:sp>
        <p:nvSpPr>
          <p:cNvPr id="4" name="Text Placeholder 3">
            <a:extLst>
              <a:ext uri="{FF2B5EF4-FFF2-40B4-BE49-F238E27FC236}">
                <a16:creationId xmlns:a16="http://schemas.microsoft.com/office/drawing/2014/main" id="{A8221533-83A1-FDB1-76AA-C22F3EB0FE5A}"/>
              </a:ext>
            </a:extLst>
          </p:cNvPr>
          <p:cNvSpPr>
            <a:spLocks noGrp="1"/>
          </p:cNvSpPr>
          <p:nvPr>
            <p:ph type="body" idx="1"/>
          </p:nvPr>
        </p:nvSpPr>
        <p:spPr/>
        <p:txBody>
          <a:bodyPr/>
          <a:lstStyle/>
          <a:p>
            <a:r>
              <a:rPr lang="en-IN" dirty="0"/>
              <a:t>SOFTWARE REQUIREMENTS</a:t>
            </a:r>
          </a:p>
        </p:txBody>
      </p:sp>
      <p:sp>
        <p:nvSpPr>
          <p:cNvPr id="5" name="Content Placeholder 4">
            <a:extLst>
              <a:ext uri="{FF2B5EF4-FFF2-40B4-BE49-F238E27FC236}">
                <a16:creationId xmlns:a16="http://schemas.microsoft.com/office/drawing/2014/main" id="{934C077B-7E33-AA98-67E3-E8D32D074FBD}"/>
              </a:ext>
            </a:extLst>
          </p:cNvPr>
          <p:cNvSpPr>
            <a:spLocks noGrp="1"/>
          </p:cNvSpPr>
          <p:nvPr>
            <p:ph sz="half" idx="2"/>
          </p:nvPr>
        </p:nvSpPr>
        <p:spPr/>
        <p:txBody>
          <a:bodyPr/>
          <a:lstStyle/>
          <a:p>
            <a:pPr>
              <a:buFont typeface="Wingdings" panose="05000000000000000000" pitchFamily="2" charset="2"/>
              <a:buChar char="Ø"/>
            </a:pPr>
            <a:r>
              <a:rPr lang="en-IN" dirty="0"/>
              <a:t> Jupyter Notebook</a:t>
            </a:r>
          </a:p>
          <a:p>
            <a:pPr>
              <a:buFont typeface="Wingdings" panose="05000000000000000000" pitchFamily="2" charset="2"/>
              <a:buChar char="Ø"/>
            </a:pPr>
            <a:r>
              <a:rPr lang="en-IN" dirty="0"/>
              <a:t>Python</a:t>
            </a:r>
          </a:p>
          <a:p>
            <a:pPr>
              <a:buFont typeface="Wingdings" panose="05000000000000000000" pitchFamily="2" charset="2"/>
              <a:buChar char="Ø"/>
            </a:pPr>
            <a:r>
              <a:rPr lang="en-IN" dirty="0"/>
              <a:t>PyCharm</a:t>
            </a:r>
          </a:p>
          <a:p>
            <a:pPr>
              <a:buFont typeface="Wingdings" panose="05000000000000000000" pitchFamily="2" charset="2"/>
              <a:buChar char="Ø"/>
            </a:pPr>
            <a:r>
              <a:rPr lang="en-IN" dirty="0"/>
              <a:t>Google colb</a:t>
            </a:r>
          </a:p>
          <a:p>
            <a:pPr>
              <a:buFont typeface="Wingdings" panose="05000000000000000000" pitchFamily="2" charset="2"/>
              <a:buChar char="Ø"/>
            </a:pPr>
            <a:r>
              <a:rPr lang="en-IN" dirty="0"/>
              <a:t>GitHub</a:t>
            </a:r>
          </a:p>
          <a:p>
            <a:pPr marL="0" indent="0">
              <a:buNone/>
            </a:pPr>
            <a:endParaRPr lang="en-IN" dirty="0"/>
          </a:p>
          <a:p>
            <a:pPr>
              <a:buFont typeface="Wingdings" panose="05000000000000000000" pitchFamily="2" charset="2"/>
              <a:buChar char="Ø"/>
            </a:pPr>
            <a:endParaRPr lang="en-IN" dirty="0"/>
          </a:p>
        </p:txBody>
      </p:sp>
      <p:sp>
        <p:nvSpPr>
          <p:cNvPr id="6" name="Text Placeholder 5">
            <a:extLst>
              <a:ext uri="{FF2B5EF4-FFF2-40B4-BE49-F238E27FC236}">
                <a16:creationId xmlns:a16="http://schemas.microsoft.com/office/drawing/2014/main" id="{3ADF3528-72A4-43F2-6DBC-8AC6596F9B9D}"/>
              </a:ext>
            </a:extLst>
          </p:cNvPr>
          <p:cNvSpPr>
            <a:spLocks noGrp="1"/>
          </p:cNvSpPr>
          <p:nvPr>
            <p:ph type="body" sz="quarter" idx="3"/>
          </p:nvPr>
        </p:nvSpPr>
        <p:spPr/>
        <p:txBody>
          <a:bodyPr/>
          <a:lstStyle/>
          <a:p>
            <a:r>
              <a:rPr lang="en-IN" dirty="0"/>
              <a:t>HARDWARE REQUIREMENTS</a:t>
            </a:r>
          </a:p>
        </p:txBody>
      </p:sp>
      <p:sp>
        <p:nvSpPr>
          <p:cNvPr id="7" name="Content Placeholder 6">
            <a:extLst>
              <a:ext uri="{FF2B5EF4-FFF2-40B4-BE49-F238E27FC236}">
                <a16:creationId xmlns:a16="http://schemas.microsoft.com/office/drawing/2014/main" id="{9A7DDCC9-9DDD-9AFD-9F15-308024ADC45E}"/>
              </a:ext>
            </a:extLst>
          </p:cNvPr>
          <p:cNvSpPr>
            <a:spLocks noGrp="1"/>
          </p:cNvSpPr>
          <p:nvPr>
            <p:ph sz="quarter" idx="4"/>
          </p:nvPr>
        </p:nvSpPr>
        <p:spPr/>
        <p:txBody>
          <a:bodyPr/>
          <a:lstStyle/>
          <a:p>
            <a:r>
              <a:rPr lang="en-IN" dirty="0"/>
              <a:t>Computer/Laptop</a:t>
            </a:r>
          </a:p>
          <a:p>
            <a:r>
              <a:rPr lang="en-IN" dirty="0"/>
              <a:t>Processer: i5 or more</a:t>
            </a:r>
          </a:p>
          <a:p>
            <a:r>
              <a:rPr lang="en-IN" dirty="0"/>
              <a:t>8GB RAM</a:t>
            </a:r>
          </a:p>
          <a:p>
            <a:r>
              <a:rPr lang="en-IN" dirty="0"/>
              <a:t>Operating System</a:t>
            </a:r>
          </a:p>
          <a:p>
            <a:r>
              <a:rPr lang="en-IN" dirty="0"/>
              <a:t>Internet</a:t>
            </a:r>
          </a:p>
        </p:txBody>
      </p:sp>
    </p:spTree>
    <p:extLst>
      <p:ext uri="{BB962C8B-B14F-4D97-AF65-F5344CB8AC3E}">
        <p14:creationId xmlns:p14="http://schemas.microsoft.com/office/powerpoint/2010/main" val="1668730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CF2114-F7BA-384D-22BC-6F232AE66A2C}"/>
              </a:ext>
            </a:extLst>
          </p:cNvPr>
          <p:cNvSpPr>
            <a:spLocks noGrp="1"/>
          </p:cNvSpPr>
          <p:nvPr>
            <p:ph type="title"/>
          </p:nvPr>
        </p:nvSpPr>
        <p:spPr>
          <a:xfrm>
            <a:off x="1667434" y="457201"/>
            <a:ext cx="9681883" cy="1882588"/>
          </a:xfrm>
        </p:spPr>
        <p:txBody>
          <a:bodyPr>
            <a:normAutofit fontScale="90000"/>
          </a:bodyPr>
          <a:lstStyle/>
          <a:p>
            <a:pPr algn="ctr"/>
            <a:r>
              <a:rPr lang="en-IN" b="1" dirty="0"/>
              <a:t>FEATURE SELECTION</a:t>
            </a:r>
            <a:br>
              <a:rPr lang="en-IN" b="1" dirty="0"/>
            </a:br>
            <a:br>
              <a:rPr lang="en-IN" b="1" dirty="0"/>
            </a:br>
            <a:r>
              <a:rPr lang="en-US" sz="2700" dirty="0">
                <a:latin typeface="+mn-lt"/>
              </a:rPr>
              <a:t>The following category of features are selected</a:t>
            </a:r>
            <a:r>
              <a:rPr lang="en-IN" sz="2700" dirty="0">
                <a:latin typeface="+mn-lt"/>
              </a:rPr>
              <a:t> :</a:t>
            </a:r>
            <a:br>
              <a:rPr lang="en-IN" b="1" dirty="0"/>
            </a:br>
            <a:endParaRPr lang="en-IN" sz="1600" b="1"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798C6BFB-226C-DC00-7065-89809EF7FD27}"/>
              </a:ext>
            </a:extLst>
          </p:cNvPr>
          <p:cNvGraphicFramePr>
            <a:graphicFrameLocks noGrp="1"/>
          </p:cNvGraphicFramePr>
          <p:nvPr>
            <p:ph idx="1"/>
            <p:extLst>
              <p:ext uri="{D42A27DB-BD31-4B8C-83A1-F6EECF244321}">
                <p14:modId xmlns:p14="http://schemas.microsoft.com/office/powerpoint/2010/main" val="147831291"/>
              </p:ext>
            </p:extLst>
          </p:nvPr>
        </p:nvGraphicFramePr>
        <p:xfrm>
          <a:off x="3137647" y="2590801"/>
          <a:ext cx="8364071" cy="3648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99950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4B0A41C-EBEC-950E-4A1C-769194D6C357}"/>
              </a:ext>
            </a:extLst>
          </p:cNvPr>
          <p:cNvSpPr>
            <a:spLocks noGrp="1"/>
          </p:cNvSpPr>
          <p:nvPr>
            <p:ph type="body" idx="1"/>
          </p:nvPr>
        </p:nvSpPr>
        <p:spPr>
          <a:xfrm>
            <a:off x="839788" y="125506"/>
            <a:ext cx="5157787" cy="466165"/>
          </a:xfrm>
        </p:spPr>
        <p:txBody>
          <a:bodyPr/>
          <a:lstStyle/>
          <a:p>
            <a:r>
              <a:rPr lang="en-IN" dirty="0"/>
              <a:t>Address Bar based Features</a:t>
            </a:r>
          </a:p>
        </p:txBody>
      </p:sp>
      <p:sp>
        <p:nvSpPr>
          <p:cNvPr id="9" name="Content Placeholder 8">
            <a:extLst>
              <a:ext uri="{FF2B5EF4-FFF2-40B4-BE49-F238E27FC236}">
                <a16:creationId xmlns:a16="http://schemas.microsoft.com/office/drawing/2014/main" id="{4D3D1AD0-A2FC-D7D2-F96A-423367085647}"/>
              </a:ext>
            </a:extLst>
          </p:cNvPr>
          <p:cNvSpPr>
            <a:spLocks noGrp="1"/>
          </p:cNvSpPr>
          <p:nvPr>
            <p:ph sz="half" idx="2"/>
          </p:nvPr>
        </p:nvSpPr>
        <p:spPr>
          <a:xfrm>
            <a:off x="839788" y="737937"/>
            <a:ext cx="5157787" cy="5451726"/>
          </a:xfrm>
        </p:spPr>
        <p:txBody>
          <a:bodyPr>
            <a:normAutofit/>
          </a:bodyPr>
          <a:lstStyle/>
          <a:p>
            <a:r>
              <a:rPr lang="en-IN" sz="2000" dirty="0"/>
              <a:t>Using the IP Address</a:t>
            </a:r>
          </a:p>
          <a:p>
            <a:r>
              <a:rPr lang="en-US" sz="2000" dirty="0"/>
              <a:t>Long URL to Hide the Suspicious Part </a:t>
            </a:r>
            <a:endParaRPr lang="en-IN" sz="2000" dirty="0"/>
          </a:p>
          <a:p>
            <a:r>
              <a:rPr lang="en-US" sz="2000" dirty="0"/>
              <a:t>Using URL Shortening Services “Tiny URL”</a:t>
            </a:r>
          </a:p>
          <a:p>
            <a:r>
              <a:rPr lang="en-IN" sz="2000" dirty="0"/>
              <a:t>URL’s having “@” Symbol</a:t>
            </a:r>
          </a:p>
          <a:p>
            <a:r>
              <a:rPr lang="en-IN" sz="2000" dirty="0"/>
              <a:t>Redirecting using “//”</a:t>
            </a:r>
          </a:p>
          <a:p>
            <a:r>
              <a:rPr lang="en-US" sz="2000" dirty="0"/>
              <a:t>Adding Prefix or Suffix Separated by (-) to the Domain</a:t>
            </a:r>
            <a:endParaRPr lang="en-IN" sz="2000" dirty="0"/>
          </a:p>
          <a:p>
            <a:r>
              <a:rPr lang="en-US" sz="2000" dirty="0"/>
              <a:t>Sub Domain and Multi Sub Domains </a:t>
            </a:r>
          </a:p>
          <a:p>
            <a:r>
              <a:rPr lang="en-US" sz="2000" dirty="0"/>
              <a:t> HTTPS (Hyper Text Transfer Protocol with Secure Sockets Layer)</a:t>
            </a:r>
          </a:p>
          <a:p>
            <a:r>
              <a:rPr lang="en-US" sz="2000" dirty="0"/>
              <a:t> Domain Registration Length</a:t>
            </a:r>
          </a:p>
          <a:p>
            <a:pPr marL="0" indent="0">
              <a:buNone/>
            </a:pPr>
            <a:endParaRPr lang="en-US" sz="2000" dirty="0"/>
          </a:p>
          <a:p>
            <a:endParaRPr lang="en-US" sz="2000" dirty="0"/>
          </a:p>
          <a:p>
            <a:endParaRPr lang="en-IN" sz="2000" dirty="0"/>
          </a:p>
        </p:txBody>
      </p:sp>
      <p:sp>
        <p:nvSpPr>
          <p:cNvPr id="10" name="Text Placeholder 9">
            <a:extLst>
              <a:ext uri="{FF2B5EF4-FFF2-40B4-BE49-F238E27FC236}">
                <a16:creationId xmlns:a16="http://schemas.microsoft.com/office/drawing/2014/main" id="{235DA3B0-6923-FC95-80EA-969593D2C7F3}"/>
              </a:ext>
            </a:extLst>
          </p:cNvPr>
          <p:cNvSpPr>
            <a:spLocks noGrp="1"/>
          </p:cNvSpPr>
          <p:nvPr>
            <p:ph type="body" sz="quarter" idx="3"/>
          </p:nvPr>
        </p:nvSpPr>
        <p:spPr>
          <a:xfrm>
            <a:off x="6172200" y="125506"/>
            <a:ext cx="5183188" cy="466165"/>
          </a:xfrm>
        </p:spPr>
        <p:txBody>
          <a:bodyPr/>
          <a:lstStyle/>
          <a:p>
            <a:r>
              <a:rPr lang="en-IN" dirty="0"/>
              <a:t>Abnormal Based Features</a:t>
            </a:r>
          </a:p>
        </p:txBody>
      </p:sp>
      <p:sp>
        <p:nvSpPr>
          <p:cNvPr id="11" name="Content Placeholder 10">
            <a:extLst>
              <a:ext uri="{FF2B5EF4-FFF2-40B4-BE49-F238E27FC236}">
                <a16:creationId xmlns:a16="http://schemas.microsoft.com/office/drawing/2014/main" id="{2894D223-06CA-CEF3-962F-A879D20CF9FB}"/>
              </a:ext>
            </a:extLst>
          </p:cNvPr>
          <p:cNvSpPr>
            <a:spLocks noGrp="1"/>
          </p:cNvSpPr>
          <p:nvPr>
            <p:ph sz="quarter" idx="4"/>
          </p:nvPr>
        </p:nvSpPr>
        <p:spPr>
          <a:xfrm>
            <a:off x="6172200" y="737937"/>
            <a:ext cx="5183188" cy="5451726"/>
          </a:xfrm>
        </p:spPr>
        <p:txBody>
          <a:bodyPr>
            <a:normAutofit/>
          </a:bodyPr>
          <a:lstStyle/>
          <a:p>
            <a:r>
              <a:rPr lang="en-IN" sz="2000" dirty="0"/>
              <a:t>Request URL</a:t>
            </a:r>
          </a:p>
          <a:p>
            <a:r>
              <a:rPr lang="en-IN" sz="2000" dirty="0"/>
              <a:t>URL of Anchor</a:t>
            </a:r>
          </a:p>
          <a:p>
            <a:r>
              <a:rPr lang="en-US" sz="2000" dirty="0"/>
              <a:t>Links in &lt;Meta&gt;, &lt;Script&gt; and &lt;Link&gt; tags </a:t>
            </a:r>
          </a:p>
          <a:p>
            <a:r>
              <a:rPr lang="en-IN" sz="2000" dirty="0"/>
              <a:t>Server Form Handler (SFH) </a:t>
            </a:r>
            <a:endParaRPr lang="en-US" sz="2000" dirty="0"/>
          </a:p>
          <a:p>
            <a:r>
              <a:rPr lang="en-IN" sz="2000" dirty="0"/>
              <a:t>Submitting Information to Email</a:t>
            </a:r>
          </a:p>
          <a:p>
            <a:r>
              <a:rPr lang="en-US" sz="2000" dirty="0"/>
              <a:t>Abnormal URL</a:t>
            </a:r>
          </a:p>
        </p:txBody>
      </p:sp>
    </p:spTree>
    <p:extLst>
      <p:ext uri="{BB962C8B-B14F-4D97-AF65-F5344CB8AC3E}">
        <p14:creationId xmlns:p14="http://schemas.microsoft.com/office/powerpoint/2010/main" val="131984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1">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6FEB00-CBE9-DE9C-A5F4-B2383EA59029}"/>
              </a:ext>
            </a:extLst>
          </p:cNvPr>
          <p:cNvSpPr>
            <a:spLocks noGrp="1"/>
          </p:cNvSpPr>
          <p:nvPr>
            <p:ph type="body" idx="1"/>
          </p:nvPr>
        </p:nvSpPr>
        <p:spPr>
          <a:xfrm>
            <a:off x="839788" y="251012"/>
            <a:ext cx="5157787" cy="564777"/>
          </a:xfrm>
        </p:spPr>
        <p:txBody>
          <a:bodyPr/>
          <a:lstStyle/>
          <a:p>
            <a:r>
              <a:rPr lang="en-US" dirty="0"/>
              <a:t>HTML and JavaScript based Features</a:t>
            </a:r>
            <a:endParaRPr lang="en-IN" dirty="0"/>
          </a:p>
        </p:txBody>
      </p:sp>
      <p:sp>
        <p:nvSpPr>
          <p:cNvPr id="4" name="Content Placeholder 3">
            <a:extLst>
              <a:ext uri="{FF2B5EF4-FFF2-40B4-BE49-F238E27FC236}">
                <a16:creationId xmlns:a16="http://schemas.microsoft.com/office/drawing/2014/main" id="{1AB8F94A-9823-1C3F-E6F2-36AE5E7F4382}"/>
              </a:ext>
            </a:extLst>
          </p:cNvPr>
          <p:cNvSpPr>
            <a:spLocks noGrp="1"/>
          </p:cNvSpPr>
          <p:nvPr>
            <p:ph sz="half" idx="2"/>
          </p:nvPr>
        </p:nvSpPr>
        <p:spPr>
          <a:xfrm>
            <a:off x="839788" y="1057835"/>
            <a:ext cx="5157787" cy="5131828"/>
          </a:xfrm>
        </p:spPr>
        <p:txBody>
          <a:bodyPr/>
          <a:lstStyle/>
          <a:p>
            <a:r>
              <a:rPr lang="en-IN" sz="2000" dirty="0"/>
              <a:t>Website Forwarding</a:t>
            </a:r>
          </a:p>
          <a:p>
            <a:r>
              <a:rPr lang="en-IN" sz="2000" dirty="0"/>
              <a:t>Status Bar Customization</a:t>
            </a:r>
          </a:p>
          <a:p>
            <a:r>
              <a:rPr lang="en-IN" sz="2000" dirty="0"/>
              <a:t>Disabling Right Click </a:t>
            </a:r>
          </a:p>
          <a:p>
            <a:r>
              <a:rPr lang="en-IN" sz="2000" dirty="0"/>
              <a:t>Using Pop-up Window</a:t>
            </a:r>
          </a:p>
          <a:p>
            <a:r>
              <a:rPr lang="en-IN" sz="2000" dirty="0"/>
              <a:t>I Frame Redirection </a:t>
            </a:r>
          </a:p>
          <a:p>
            <a:endParaRPr lang="en-IN" dirty="0"/>
          </a:p>
        </p:txBody>
      </p:sp>
      <p:sp>
        <p:nvSpPr>
          <p:cNvPr id="5" name="Text Placeholder 4">
            <a:extLst>
              <a:ext uri="{FF2B5EF4-FFF2-40B4-BE49-F238E27FC236}">
                <a16:creationId xmlns:a16="http://schemas.microsoft.com/office/drawing/2014/main" id="{06EF6AEC-B967-9559-4829-DC2DA7790598}"/>
              </a:ext>
            </a:extLst>
          </p:cNvPr>
          <p:cNvSpPr>
            <a:spLocks noGrp="1"/>
          </p:cNvSpPr>
          <p:nvPr>
            <p:ph type="body" sz="quarter" idx="3"/>
          </p:nvPr>
        </p:nvSpPr>
        <p:spPr>
          <a:xfrm>
            <a:off x="6172200" y="251013"/>
            <a:ext cx="5183188" cy="564776"/>
          </a:xfrm>
        </p:spPr>
        <p:txBody>
          <a:bodyPr/>
          <a:lstStyle/>
          <a:p>
            <a:r>
              <a:rPr lang="en-IN" dirty="0"/>
              <a:t>Domain based Features</a:t>
            </a:r>
          </a:p>
        </p:txBody>
      </p:sp>
      <p:sp>
        <p:nvSpPr>
          <p:cNvPr id="6" name="Content Placeholder 5">
            <a:extLst>
              <a:ext uri="{FF2B5EF4-FFF2-40B4-BE49-F238E27FC236}">
                <a16:creationId xmlns:a16="http://schemas.microsoft.com/office/drawing/2014/main" id="{DE3C7929-3A76-06AD-E063-454557CA5949}"/>
              </a:ext>
            </a:extLst>
          </p:cNvPr>
          <p:cNvSpPr>
            <a:spLocks noGrp="1"/>
          </p:cNvSpPr>
          <p:nvPr>
            <p:ph sz="quarter" idx="4"/>
          </p:nvPr>
        </p:nvSpPr>
        <p:spPr>
          <a:xfrm>
            <a:off x="6172200" y="1057835"/>
            <a:ext cx="5183188" cy="5131828"/>
          </a:xfrm>
        </p:spPr>
        <p:txBody>
          <a:bodyPr>
            <a:normAutofit/>
          </a:bodyPr>
          <a:lstStyle/>
          <a:p>
            <a:r>
              <a:rPr lang="en-IN" sz="2000" dirty="0"/>
              <a:t>Age of Domain</a:t>
            </a:r>
          </a:p>
          <a:p>
            <a:r>
              <a:rPr lang="en-IN" sz="2000" dirty="0"/>
              <a:t>DNS Record</a:t>
            </a:r>
          </a:p>
          <a:p>
            <a:r>
              <a:rPr lang="en-IN" sz="2000" dirty="0"/>
              <a:t>Website Traffic</a:t>
            </a:r>
          </a:p>
          <a:p>
            <a:r>
              <a:rPr lang="en-IN" sz="2000" dirty="0"/>
              <a:t>PageRank </a:t>
            </a:r>
          </a:p>
          <a:p>
            <a:r>
              <a:rPr lang="en-IN" sz="2000" dirty="0"/>
              <a:t>Google Index</a:t>
            </a:r>
          </a:p>
          <a:p>
            <a:r>
              <a:rPr lang="en-US" sz="2000" dirty="0"/>
              <a:t>Number of Links Pointing to Page</a:t>
            </a:r>
            <a:endParaRPr lang="en-IN" sz="2000" dirty="0"/>
          </a:p>
          <a:p>
            <a:r>
              <a:rPr lang="en-IN" sz="2000" dirty="0"/>
              <a:t>Statistical-Reports Based Feature </a:t>
            </a:r>
          </a:p>
        </p:txBody>
      </p:sp>
    </p:spTree>
    <p:extLst>
      <p:ext uri="{BB962C8B-B14F-4D97-AF65-F5344CB8AC3E}">
        <p14:creationId xmlns:p14="http://schemas.microsoft.com/office/powerpoint/2010/main" val="1455186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6C99C26-D0C0-A0CB-DB2F-34CCC52C681D}"/>
              </a:ext>
            </a:extLst>
          </p:cNvPr>
          <p:cNvSpPr>
            <a:spLocks noGrp="1"/>
          </p:cNvSpPr>
          <p:nvPr>
            <p:ph type="title"/>
          </p:nvPr>
        </p:nvSpPr>
        <p:spPr/>
        <p:txBody>
          <a:bodyPr/>
          <a:lstStyle/>
          <a:p>
            <a:pPr algn="ctr"/>
            <a:r>
              <a:rPr lang="en-IN" b="1" dirty="0"/>
              <a:t>UML DIAGRAMS: USE CASE DIAGRAM</a:t>
            </a:r>
          </a:p>
        </p:txBody>
      </p:sp>
      <p:pic>
        <p:nvPicPr>
          <p:cNvPr id="10" name="Content Placeholder 9">
            <a:extLst>
              <a:ext uri="{FF2B5EF4-FFF2-40B4-BE49-F238E27FC236}">
                <a16:creationId xmlns:a16="http://schemas.microsoft.com/office/drawing/2014/main" id="{36E397FC-6A98-29B1-040E-E38320246BF8}"/>
              </a:ext>
            </a:extLst>
          </p:cNvPr>
          <p:cNvPicPr>
            <a:picLocks noGrp="1" noChangeAspect="1"/>
          </p:cNvPicPr>
          <p:nvPr>
            <p:ph idx="1"/>
          </p:nvPr>
        </p:nvPicPr>
        <p:blipFill>
          <a:blip r:embed="rId2"/>
          <a:stretch>
            <a:fillRect/>
          </a:stretch>
        </p:blipFill>
        <p:spPr>
          <a:xfrm>
            <a:off x="1981200" y="1564752"/>
            <a:ext cx="8310282" cy="50334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6634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057C2-7144-4409-1F90-26B79F80FD8E}"/>
              </a:ext>
            </a:extLst>
          </p:cNvPr>
          <p:cNvSpPr>
            <a:spLocks noGrp="1"/>
          </p:cNvSpPr>
          <p:nvPr>
            <p:ph type="title"/>
          </p:nvPr>
        </p:nvSpPr>
        <p:spPr/>
        <p:txBody>
          <a:bodyPr/>
          <a:lstStyle/>
          <a:p>
            <a:pPr algn="ctr"/>
            <a:r>
              <a:rPr lang="en-IN" b="1" dirty="0"/>
              <a:t>STATE DIAGRAM</a:t>
            </a:r>
          </a:p>
        </p:txBody>
      </p:sp>
      <p:pic>
        <p:nvPicPr>
          <p:cNvPr id="5" name="Content Placeholder 4">
            <a:extLst>
              <a:ext uri="{FF2B5EF4-FFF2-40B4-BE49-F238E27FC236}">
                <a16:creationId xmlns:a16="http://schemas.microsoft.com/office/drawing/2014/main" id="{3CEEAEA3-5C6E-B3FF-91CC-9EBDF0F4E6CE}"/>
              </a:ext>
            </a:extLst>
          </p:cNvPr>
          <p:cNvPicPr>
            <a:picLocks noGrp="1" noChangeAspect="1"/>
          </p:cNvPicPr>
          <p:nvPr>
            <p:ph idx="1"/>
          </p:nvPr>
        </p:nvPicPr>
        <p:blipFill>
          <a:blip r:embed="rId2"/>
          <a:stretch>
            <a:fillRect/>
          </a:stretch>
        </p:blipFill>
        <p:spPr>
          <a:xfrm>
            <a:off x="2994212" y="1825625"/>
            <a:ext cx="6329082" cy="4757504"/>
          </a:xfrm>
        </p:spPr>
      </p:pic>
    </p:spTree>
    <p:extLst>
      <p:ext uri="{BB962C8B-B14F-4D97-AF65-F5344CB8AC3E}">
        <p14:creationId xmlns:p14="http://schemas.microsoft.com/office/powerpoint/2010/main" val="1042346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3978-4154-352D-C16D-52856453FC55}"/>
              </a:ext>
            </a:extLst>
          </p:cNvPr>
          <p:cNvSpPr>
            <a:spLocks noGrp="1"/>
          </p:cNvSpPr>
          <p:nvPr>
            <p:ph type="title"/>
          </p:nvPr>
        </p:nvSpPr>
        <p:spPr/>
        <p:txBody>
          <a:bodyPr/>
          <a:lstStyle/>
          <a:p>
            <a:pPr algn="ctr"/>
            <a:r>
              <a:rPr lang="en-IN" b="1" dirty="0"/>
              <a:t>USER INTERFACE</a:t>
            </a:r>
          </a:p>
        </p:txBody>
      </p:sp>
      <p:pic>
        <p:nvPicPr>
          <p:cNvPr id="7" name="Content Placeholder 6">
            <a:extLst>
              <a:ext uri="{FF2B5EF4-FFF2-40B4-BE49-F238E27FC236}">
                <a16:creationId xmlns:a16="http://schemas.microsoft.com/office/drawing/2014/main" id="{E27970D3-0EBD-2133-1A69-76F5E2D187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6994" y="1825625"/>
            <a:ext cx="8238011" cy="4351338"/>
          </a:xfrm>
        </p:spPr>
      </p:pic>
    </p:spTree>
    <p:extLst>
      <p:ext uri="{BB962C8B-B14F-4D97-AF65-F5344CB8AC3E}">
        <p14:creationId xmlns:p14="http://schemas.microsoft.com/office/powerpoint/2010/main" val="15976772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0DC9D-07C6-9188-8E8E-D99FF81C0C81}"/>
              </a:ext>
            </a:extLst>
          </p:cNvPr>
          <p:cNvSpPr>
            <a:spLocks noGrp="1"/>
          </p:cNvSpPr>
          <p:nvPr>
            <p:ph type="title"/>
          </p:nvPr>
        </p:nvSpPr>
        <p:spPr/>
        <p:txBody>
          <a:bodyPr/>
          <a:lstStyle/>
          <a:p>
            <a:pPr algn="ctr"/>
            <a:r>
              <a:rPr lang="en-US" dirty="0"/>
              <a:t>    </a:t>
            </a:r>
            <a:r>
              <a:rPr lang="en-US" sz="3200" dirty="0">
                <a:latin typeface="Times New Roman" panose="02020603050405020304" pitchFamily="18" charset="0"/>
                <a:cs typeface="Times New Roman" panose="02020603050405020304" pitchFamily="18" charset="0"/>
              </a:rPr>
              <a:t>FOR SAFE WEBSITE</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A0DBC6B-2DF1-020A-AC81-AD5291E7F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494" y="1809896"/>
            <a:ext cx="8498541" cy="4458836"/>
          </a:xfrm>
          <a:prstGeom prst="rect">
            <a:avLst/>
          </a:prstGeom>
        </p:spPr>
      </p:pic>
    </p:spTree>
    <p:extLst>
      <p:ext uri="{BB962C8B-B14F-4D97-AF65-F5344CB8AC3E}">
        <p14:creationId xmlns:p14="http://schemas.microsoft.com/office/powerpoint/2010/main" val="30426677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42F2F9E-40EF-46F3-835A-E8AF06A8BDE8}"/>
              </a:ext>
            </a:extLst>
          </p:cNvPr>
          <p:cNvSpPr>
            <a:spLocks noGrp="1"/>
          </p:cNvSpPr>
          <p:nvPr>
            <p:ph type="title"/>
          </p:nvPr>
        </p:nvSpPr>
        <p:spPr>
          <a:xfrm>
            <a:off x="640079" y="2053641"/>
            <a:ext cx="3643163" cy="2021054"/>
          </a:xfrm>
        </p:spPr>
        <p:txBody>
          <a:bodyPr>
            <a:normAutofit/>
          </a:bodyPr>
          <a:lstStyle/>
          <a:p>
            <a:pPr algn="ctr"/>
            <a:r>
              <a:rPr lang="en-IN" dirty="0">
                <a:solidFill>
                  <a:srgbClr val="FFFFFF"/>
                </a:solidFill>
              </a:rPr>
              <a:t>ABSTRACT</a:t>
            </a:r>
          </a:p>
        </p:txBody>
      </p:sp>
      <p:sp>
        <p:nvSpPr>
          <p:cNvPr id="3" name="Content Placeholder 2">
            <a:extLst>
              <a:ext uri="{FF2B5EF4-FFF2-40B4-BE49-F238E27FC236}">
                <a16:creationId xmlns:a16="http://schemas.microsoft.com/office/drawing/2014/main" id="{2BABBED4-0584-4BEA-BFCC-C5B07CCAA1C1}"/>
              </a:ext>
            </a:extLst>
          </p:cNvPr>
          <p:cNvSpPr>
            <a:spLocks noGrp="1"/>
          </p:cNvSpPr>
          <p:nvPr>
            <p:ph idx="1"/>
          </p:nvPr>
        </p:nvSpPr>
        <p:spPr>
          <a:xfrm>
            <a:off x="5190564" y="822487"/>
            <a:ext cx="6777317" cy="5219725"/>
          </a:xfrm>
        </p:spPr>
        <p:txBody>
          <a:bodyPr anchor="ctr">
            <a:normAutofit/>
          </a:bodyPr>
          <a:lstStyle/>
          <a:p>
            <a:pPr algn="just">
              <a:buFont typeface="Wingdings" panose="05000000000000000000" pitchFamily="2" charset="2"/>
              <a:buChar char="Ø"/>
            </a:pPr>
            <a:r>
              <a:rPr lang="en-US" sz="1600" dirty="0">
                <a:solidFill>
                  <a:srgbClr val="000000"/>
                </a:solidFill>
                <a:latin typeface="Times New Roman" panose="02020603050405020304" pitchFamily="18" charset="0"/>
                <a:cs typeface="Times New Roman" panose="02020603050405020304" pitchFamily="18" charset="0"/>
              </a:rPr>
              <a:t>Phishing costs Internet users billions of dollars per year. It refers to luring techniques used by identity thieves to fish for personal information in a pond of unsuspecting internet users. Phishers use spoofed e-mail, phishing software to steal personal information and financial account details such as usernames and passwords. This paper deals with methods for detecting phishing web sites by analyzing various features of benign and phishing URLs by Machine learning techniques. We discuss the methods used for detection of phishing websites based on lexical features, host properties and page importance properties.</a:t>
            </a:r>
          </a:p>
          <a:p>
            <a:pPr algn="just">
              <a:buFont typeface="Wingdings" panose="05000000000000000000" pitchFamily="2" charset="2"/>
              <a:buChar char="Ø"/>
            </a:pPr>
            <a:endParaRPr lang="en-US" sz="160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solidFill>
                  <a:srgbClr val="000000"/>
                </a:solidFill>
                <a:latin typeface="Times New Roman" panose="02020603050405020304" pitchFamily="18" charset="0"/>
                <a:cs typeface="Times New Roman" panose="02020603050405020304" pitchFamily="18" charset="0"/>
              </a:rPr>
              <a:t>The system is based on a machine learning method, particularly supervised learning. I have selected the Random Forest technique and Logistic regression due to its good performance in classification.</a:t>
            </a:r>
          </a:p>
          <a:p>
            <a:pPr algn="just">
              <a:buFont typeface="Wingdings" panose="05000000000000000000" pitchFamily="2" charset="2"/>
              <a:buChar char="Ø"/>
            </a:pPr>
            <a:r>
              <a:rPr lang="en-US" sz="1600" dirty="0">
                <a:solidFill>
                  <a:srgbClr val="000000"/>
                </a:solidFill>
                <a:latin typeface="Times New Roman" panose="02020603050405020304" pitchFamily="18" charset="0"/>
                <a:cs typeface="Times New Roman" panose="02020603050405020304" pitchFamily="18" charset="0"/>
              </a:rPr>
              <a:t>As a result , with accuracy of 97% using Random Forest and 92% accuracy using Logistic regression</a:t>
            </a:r>
          </a:p>
          <a:p>
            <a:pPr marL="0" indent="0" algn="just">
              <a:buNone/>
            </a:pPr>
            <a:endParaRPr lang="en-US" sz="1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930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BB18-B68C-D2E5-47A2-64B7713B28E9}"/>
              </a:ext>
            </a:extLst>
          </p:cNvPr>
          <p:cNvSpPr>
            <a:spLocks noGrp="1"/>
          </p:cNvSpPr>
          <p:nvPr>
            <p:ph type="title"/>
          </p:nvPr>
        </p:nvSpPr>
        <p:spPr/>
        <p:txBody>
          <a:bodyPr/>
          <a:lstStyle/>
          <a:p>
            <a:r>
              <a:rPr lang="en-US" dirty="0"/>
              <a:t> </a:t>
            </a:r>
            <a:r>
              <a:rPr lang="en-US" sz="3200" dirty="0">
                <a:latin typeface="Times New Roman" panose="02020603050405020304" pitchFamily="18" charset="0"/>
                <a:cs typeface="Times New Roman" panose="02020603050405020304" pitchFamily="18" charset="0"/>
              </a:rPr>
              <a:t>SAFE WEBSITE BY SHOWING AN RESULT IMAGE</a:t>
            </a:r>
            <a:endParaRPr lang="en-IN" sz="32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D91FB42-555F-1F92-BC77-0289DC1220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8563" y="1825625"/>
            <a:ext cx="8294874" cy="4351338"/>
          </a:xfrm>
        </p:spPr>
      </p:pic>
    </p:spTree>
    <p:extLst>
      <p:ext uri="{BB962C8B-B14F-4D97-AF65-F5344CB8AC3E}">
        <p14:creationId xmlns:p14="http://schemas.microsoft.com/office/powerpoint/2010/main" val="365972898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E4A3-43FF-250D-1833-9A31A08280B1}"/>
              </a:ext>
            </a:extLst>
          </p:cNvPr>
          <p:cNvSpPr>
            <a:spLocks noGrp="1"/>
          </p:cNvSpPr>
          <p:nvPr>
            <p:ph type="title"/>
          </p:nvPr>
        </p:nvSpPr>
        <p:spPr/>
        <p:txBody>
          <a:bodyPr/>
          <a:lstStyle/>
          <a:p>
            <a:pPr algn="ctr"/>
            <a:r>
              <a:rPr lang="en-US" dirty="0"/>
              <a:t>   </a:t>
            </a:r>
            <a:r>
              <a:rPr lang="en-US" dirty="0">
                <a:latin typeface="Times New Roman" panose="02020603050405020304" pitchFamily="18" charset="0"/>
                <a:cs typeface="Times New Roman" panose="02020603050405020304" pitchFamily="18" charset="0"/>
              </a:rPr>
              <a:t>ACCURACY OF THE WEBSITE</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AB05925-26B2-E2F6-CCE7-0930D13820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1745" y="1825625"/>
            <a:ext cx="8248510" cy="4351338"/>
          </a:xfrm>
        </p:spPr>
      </p:pic>
    </p:spTree>
    <p:extLst>
      <p:ext uri="{BB962C8B-B14F-4D97-AF65-F5344CB8AC3E}">
        <p14:creationId xmlns:p14="http://schemas.microsoft.com/office/powerpoint/2010/main" val="220036814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A0E6-2CB5-9D02-A9AF-302E819BD906}"/>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FOR HARMFUL WEBSITE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1926B7-655A-5E5E-0B53-B342F559E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482" y="1690688"/>
            <a:ext cx="9395012" cy="4545658"/>
          </a:xfrm>
          <a:prstGeom prst="rect">
            <a:avLst/>
          </a:prstGeom>
        </p:spPr>
      </p:pic>
    </p:spTree>
    <p:extLst>
      <p:ext uri="{BB962C8B-B14F-4D97-AF65-F5344CB8AC3E}">
        <p14:creationId xmlns:p14="http://schemas.microsoft.com/office/powerpoint/2010/main" val="429285041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924D-3E16-C4FF-E193-CC817D11BBDE}"/>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ACCURACY FOR LOGISTIC REGRESSION</a:t>
            </a:r>
          </a:p>
        </p:txBody>
      </p:sp>
      <p:sp>
        <p:nvSpPr>
          <p:cNvPr id="3" name="Content Placeholder 2">
            <a:extLst>
              <a:ext uri="{FF2B5EF4-FFF2-40B4-BE49-F238E27FC236}">
                <a16:creationId xmlns:a16="http://schemas.microsoft.com/office/drawing/2014/main" id="{3FCF1CEB-6D93-FA98-7306-DABB831BDCAF}"/>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method we've introduced in our approach consistently demonstrates an impressive average accuracy rate of 92%.</a:t>
            </a: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9A418BA-46E0-4107-F56F-4AF3B64143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9540" y="3126405"/>
            <a:ext cx="3394543" cy="3050558"/>
          </a:xfrm>
          <a:prstGeom prst="rect">
            <a:avLst/>
          </a:prstGeom>
          <a:noFill/>
          <a:ln>
            <a:noFill/>
          </a:ln>
        </p:spPr>
      </p:pic>
      <p:pic>
        <p:nvPicPr>
          <p:cNvPr id="5" name="Picture 4">
            <a:extLst>
              <a:ext uri="{FF2B5EF4-FFF2-40B4-BE49-F238E27FC236}">
                <a16:creationId xmlns:a16="http://schemas.microsoft.com/office/drawing/2014/main" id="{20EF32AD-06DD-359C-71CE-C1B359C83A7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942924"/>
            <a:ext cx="3946357" cy="2865120"/>
          </a:xfrm>
          <a:prstGeom prst="rect">
            <a:avLst/>
          </a:prstGeom>
          <a:noFill/>
          <a:ln>
            <a:noFill/>
          </a:ln>
        </p:spPr>
      </p:pic>
    </p:spTree>
    <p:extLst>
      <p:ext uri="{BB962C8B-B14F-4D97-AF65-F5344CB8AC3E}">
        <p14:creationId xmlns:p14="http://schemas.microsoft.com/office/powerpoint/2010/main" val="1697137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52D8-DD81-9034-F3FD-3C3519999A1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ACCURACY FOR RANDOM FOREST</a:t>
            </a:r>
          </a:p>
        </p:txBody>
      </p:sp>
      <p:sp>
        <p:nvSpPr>
          <p:cNvPr id="3" name="Content Placeholder 2">
            <a:extLst>
              <a:ext uri="{FF2B5EF4-FFF2-40B4-BE49-F238E27FC236}">
                <a16:creationId xmlns:a16="http://schemas.microsoft.com/office/drawing/2014/main" id="{11F82FB8-1D0B-5A29-78A6-C1078A2554C0}"/>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methodology we've put forward in our approach consistently achieves a noteworthy average accuracy rate of 97%.</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121761-4C9A-9C25-8DA8-7CB40C08C1A2}"/>
              </a:ext>
            </a:extLst>
          </p:cNvPr>
          <p:cNvPicPr>
            <a:picLocks noChangeAspect="1"/>
          </p:cNvPicPr>
          <p:nvPr/>
        </p:nvPicPr>
        <p:blipFill>
          <a:blip r:embed="rId2"/>
          <a:stretch>
            <a:fillRect/>
          </a:stretch>
        </p:blipFill>
        <p:spPr>
          <a:xfrm>
            <a:off x="1395664" y="2965784"/>
            <a:ext cx="4122820" cy="2819400"/>
          </a:xfrm>
          <a:prstGeom prst="rect">
            <a:avLst/>
          </a:prstGeom>
        </p:spPr>
      </p:pic>
      <p:pic>
        <p:nvPicPr>
          <p:cNvPr id="5" name="Picture 4">
            <a:extLst>
              <a:ext uri="{FF2B5EF4-FFF2-40B4-BE49-F238E27FC236}">
                <a16:creationId xmlns:a16="http://schemas.microsoft.com/office/drawing/2014/main" id="{3DAE91E3-CB5B-02A8-6BB1-F85C79A70F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88504" y="3019123"/>
            <a:ext cx="4331369" cy="2980623"/>
          </a:xfrm>
          <a:prstGeom prst="rect">
            <a:avLst/>
          </a:prstGeom>
          <a:noFill/>
          <a:ln>
            <a:noFill/>
          </a:ln>
        </p:spPr>
      </p:pic>
    </p:spTree>
    <p:extLst>
      <p:ext uri="{BB962C8B-B14F-4D97-AF65-F5344CB8AC3E}">
        <p14:creationId xmlns:p14="http://schemas.microsoft.com/office/powerpoint/2010/main" val="42646621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678E-20DD-A82C-6BA1-3B1D78DF01C2}"/>
              </a:ext>
            </a:extLst>
          </p:cNvPr>
          <p:cNvSpPr>
            <a:spLocks noGrp="1"/>
          </p:cNvSpPr>
          <p:nvPr>
            <p:ph type="title"/>
          </p:nvPr>
        </p:nvSpPr>
        <p:spPr/>
        <p:txBody>
          <a:bodyPr/>
          <a:lstStyle/>
          <a:p>
            <a:pPr algn="ctr"/>
            <a:r>
              <a:rPr lang="en-IN" dirty="0"/>
              <a:t>	</a:t>
            </a:r>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ABFFCE7-F300-876D-EA7A-F9BD25D1FD54}"/>
              </a:ext>
            </a:extLst>
          </p:cNvPr>
          <p:cNvSpPr>
            <a:spLocks noGrp="1"/>
          </p:cNvSpPr>
          <p:nvPr>
            <p:ph idx="1"/>
          </p:nvPr>
        </p:nvSpPr>
        <p:spPr>
          <a:xfrm>
            <a:off x="838200" y="1825625"/>
            <a:ext cx="11032958"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The process of detecting phishing URLs involves two crucial steps. Firstly, we extract pertinent features from the URLs, and subsequently, we employ the developed model, trained on the training dataset, to classify these URLs.</a:t>
            </a:r>
          </a:p>
          <a:p>
            <a:pPr algn="just"/>
            <a:r>
              <a:rPr lang="en-US" sz="2000" dirty="0">
                <a:latin typeface="Times New Roman" panose="02020603050405020304" pitchFamily="18" charset="0"/>
                <a:cs typeface="Times New Roman" panose="02020603050405020304" pitchFamily="18" charset="0"/>
              </a:rPr>
              <a:t>In our study, we exclusively utilized a dataset that provided these pre-extracted features.</a:t>
            </a:r>
          </a:p>
          <a:p>
            <a:pPr algn="just"/>
            <a:r>
              <a:rPr lang="en-US" sz="2000" dirty="0">
                <a:latin typeface="Times New Roman" panose="02020603050405020304" pitchFamily="18" charset="0"/>
                <a:cs typeface="Times New Roman" panose="02020603050405020304" pitchFamily="18" charset="0"/>
              </a:rPr>
              <a:t>One significant challenge, particularly with decision tree classifiers, is the risk of overfitting. Decision trees often excel at classifying the training data but can underperform when applied to a testing dataset.</a:t>
            </a:r>
          </a:p>
          <a:p>
            <a:pPr algn="just"/>
            <a:r>
              <a:rPr lang="en-US" sz="2000" dirty="0">
                <a:latin typeface="Times New Roman" panose="02020603050405020304" pitchFamily="18" charset="0"/>
                <a:cs typeface="Times New Roman" panose="02020603050405020304" pitchFamily="18" charset="0"/>
              </a:rPr>
              <a:t>To elevate the effectiveness of our phishing website detection method, we turned to machine learning technology. Leveraging the Random Forest algorithm, we achieved an impressive 97% accuracy rate while simultaneously minimizing false positives. Our results underscore the advantages of using an algorithm that thrives on larger training datasets, as this approach yielded improved classifier performance. This development represents a significant stride in enhancing the detection of phishing websites through advanced machine learning techniques.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82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437D-6C2F-DD5E-9D06-162F9330A6F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B0AABB-8BB2-C478-4BF6-447F3ABB1F98}"/>
              </a:ext>
            </a:extLst>
          </p:cNvPr>
          <p:cNvSpPr>
            <a:spLocks noGrp="1"/>
          </p:cNvSpPr>
          <p:nvPr>
            <p:ph idx="1"/>
          </p:nvPr>
        </p:nvSpPr>
        <p:spPr>
          <a:xfrm>
            <a:off x="838200" y="1825625"/>
            <a:ext cx="10515600" cy="3983504"/>
          </a:xfrm>
        </p:spPr>
        <p:txBody>
          <a:bodyPr>
            <a:norm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It is important to note that the feature scope is a trade-off between accuracy and performance. A wider range of features can lead to better accuracy, but it can also make the model more complex and slower to train and predict. Therefore, it is important to choose a feature scope that is appropriate for the specific problem that you are trying to solve.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In the case of phishing website detection, a wider range of features could potentially lead to better accuracy, but it could also make the model more difficult to maintain and deploy. Therefore, it is important to carefully consider the trade-offs before choosing a feature scope.</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3616232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7FC7AC0-A505-A88D-0504-21813C694E0C}"/>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92648" y="1760205"/>
            <a:ext cx="4476457" cy="29910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23018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4999-FA4A-4BC5-B256-63C08518063D}"/>
              </a:ext>
            </a:extLst>
          </p:cNvPr>
          <p:cNvSpPr>
            <a:spLocks noGrp="1"/>
          </p:cNvSpPr>
          <p:nvPr>
            <p:ph type="title"/>
          </p:nvPr>
        </p:nvSpPr>
        <p:spPr>
          <a:xfrm>
            <a:off x="2483224" y="1819274"/>
            <a:ext cx="8812305" cy="2340349"/>
          </a:xfrm>
        </p:spPr>
        <p:txBody>
          <a:bodyPr>
            <a:normAutofit/>
          </a:bodyPr>
          <a:lstStyle/>
          <a:p>
            <a:r>
              <a:rPr lang="en-IN" sz="4800" dirty="0"/>
              <a:t>THANK YOU</a:t>
            </a:r>
            <a:br>
              <a:rPr lang="en-IN" sz="4800" dirty="0"/>
            </a:br>
            <a:r>
              <a:rPr lang="en-IN" sz="4800" dirty="0"/>
              <a:t>                                </a:t>
            </a:r>
            <a:r>
              <a:rPr lang="en-IN" sz="4000" dirty="0"/>
              <a:t>  -K.SINDHU PRIYA</a:t>
            </a:r>
            <a:br>
              <a:rPr lang="en-IN" sz="4800" dirty="0"/>
            </a:br>
            <a:endParaRPr lang="en-IN" sz="4000" dirty="0"/>
          </a:p>
        </p:txBody>
      </p:sp>
    </p:spTree>
    <p:extLst>
      <p:ext uri="{BB962C8B-B14F-4D97-AF65-F5344CB8AC3E}">
        <p14:creationId xmlns:p14="http://schemas.microsoft.com/office/powerpoint/2010/main" val="269827531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27FA-E7F3-1E94-E8D9-29E964B92E70}"/>
              </a:ext>
            </a:extLst>
          </p:cNvPr>
          <p:cNvSpPr>
            <a:spLocks noGrp="1"/>
          </p:cNvSpPr>
          <p:nvPr>
            <p:ph type="title"/>
          </p:nvPr>
        </p:nvSpPr>
        <p:spPr/>
        <p:txBody>
          <a:bodyPr/>
          <a:lstStyle/>
          <a:p>
            <a:pPr algn="ctr"/>
            <a:r>
              <a:rPr lang="en-US" b="1" dirty="0"/>
              <a:t>Justification For Selecting The Title</a:t>
            </a:r>
            <a:br>
              <a:rPr lang="en-US" dirty="0"/>
            </a:br>
            <a:endParaRPr lang="en-IN" dirty="0"/>
          </a:p>
        </p:txBody>
      </p:sp>
      <p:sp>
        <p:nvSpPr>
          <p:cNvPr id="3" name="Content Placeholder 2">
            <a:extLst>
              <a:ext uri="{FF2B5EF4-FFF2-40B4-BE49-F238E27FC236}">
                <a16:creationId xmlns:a16="http://schemas.microsoft.com/office/drawing/2014/main" id="{29FF2024-874C-8B53-84FD-BFF11D1B62B2}"/>
              </a:ext>
            </a:extLst>
          </p:cNvPr>
          <p:cNvSpPr>
            <a:spLocks noGrp="1"/>
          </p:cNvSpPr>
          <p:nvPr>
            <p:ph idx="1"/>
          </p:nvPr>
        </p:nvSpPr>
        <p:spPr/>
        <p:txBody>
          <a:bodyPr/>
          <a:lstStyle/>
          <a:p>
            <a:pPr algn="just"/>
            <a:r>
              <a:rPr lang="en-US" dirty="0"/>
              <a:t>The main purpose of the project is to detect a website created by any phisher for hacking data from a user and making aware the user of such threats once detected. It proposes to prove much beneficial for users for safe browsing and keeping their data untouched by any phisher who is trying to use the user’s credentials in illegal means.</a:t>
            </a:r>
          </a:p>
          <a:p>
            <a:pPr algn="just"/>
            <a:r>
              <a:rPr lang="en-US" dirty="0"/>
              <a:t>So the title mentioned clearly gives the ideology and goal of our project i.e. “Phishing Website Detector Using ML)”Justification For Selecting The Title</a:t>
            </a:r>
          </a:p>
          <a:p>
            <a:pPr marL="0" indent="0">
              <a:buNone/>
            </a:pPr>
            <a:endParaRPr lang="en-IN" dirty="0"/>
          </a:p>
        </p:txBody>
      </p:sp>
    </p:spTree>
    <p:extLst>
      <p:ext uri="{BB962C8B-B14F-4D97-AF65-F5344CB8AC3E}">
        <p14:creationId xmlns:p14="http://schemas.microsoft.com/office/powerpoint/2010/main" val="305164606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A53E-8CD5-E5BF-E5BB-5A56B0C714F5}"/>
              </a:ext>
            </a:extLst>
          </p:cNvPr>
          <p:cNvSpPr>
            <a:spLocks noGrp="1"/>
          </p:cNvSpPr>
          <p:nvPr>
            <p:ph type="title"/>
          </p:nvPr>
        </p:nvSpPr>
        <p:spPr/>
        <p:txBody>
          <a:bodyPr/>
          <a:lstStyle/>
          <a:p>
            <a:pPr algn="ctr"/>
            <a:r>
              <a:rPr lang="en-IN" b="1" dirty="0"/>
              <a:t>Examples of Phishing Websites</a:t>
            </a:r>
          </a:p>
        </p:txBody>
      </p:sp>
      <p:sp>
        <p:nvSpPr>
          <p:cNvPr id="3" name="Content Placeholder 2">
            <a:extLst>
              <a:ext uri="{FF2B5EF4-FFF2-40B4-BE49-F238E27FC236}">
                <a16:creationId xmlns:a16="http://schemas.microsoft.com/office/drawing/2014/main" id="{29BA438E-80E0-3E2E-1779-9727EB8FFFF9}"/>
              </a:ext>
            </a:extLst>
          </p:cNvPr>
          <p:cNvSpPr>
            <a:spLocks noGrp="1"/>
          </p:cNvSpPr>
          <p:nvPr>
            <p:ph idx="1"/>
          </p:nvPr>
        </p:nvSpPr>
        <p:spPr/>
        <p:txBody>
          <a:bodyPr/>
          <a:lstStyle/>
          <a:p>
            <a:r>
              <a:rPr lang="en-US" dirty="0"/>
              <a:t>Phishing Website send via mail:  </a:t>
            </a:r>
          </a:p>
          <a:p>
            <a:endParaRPr lang="en-US" dirty="0"/>
          </a:p>
          <a:p>
            <a:endParaRPr lang="en-US" dirty="0"/>
          </a:p>
          <a:p>
            <a:endParaRPr lang="en-US" dirty="0"/>
          </a:p>
          <a:p>
            <a:endParaRPr lang="en-US" dirty="0"/>
          </a:p>
          <a:p>
            <a:r>
              <a:rPr lang="en-US" dirty="0"/>
              <a:t>Phishing Website sent via SMS-</a:t>
            </a:r>
          </a:p>
          <a:p>
            <a:pPr marL="0" indent="0">
              <a:buNone/>
            </a:pPr>
            <a:endParaRPr lang="en-US" dirty="0"/>
          </a:p>
        </p:txBody>
      </p:sp>
      <p:pic>
        <p:nvPicPr>
          <p:cNvPr id="5" name="Picture 4">
            <a:extLst>
              <a:ext uri="{FF2B5EF4-FFF2-40B4-BE49-F238E27FC236}">
                <a16:creationId xmlns:a16="http://schemas.microsoft.com/office/drawing/2014/main" id="{410C6C2F-A555-0C1F-39D1-502D8B91B4E8}"/>
              </a:ext>
            </a:extLst>
          </p:cNvPr>
          <p:cNvPicPr>
            <a:picLocks noChangeAspect="1"/>
          </p:cNvPicPr>
          <p:nvPr/>
        </p:nvPicPr>
        <p:blipFill>
          <a:blip r:embed="rId2"/>
          <a:stretch>
            <a:fillRect/>
          </a:stretch>
        </p:blipFill>
        <p:spPr>
          <a:xfrm>
            <a:off x="6357413" y="1825625"/>
            <a:ext cx="4534704" cy="2321858"/>
          </a:xfrm>
          <a:prstGeom prst="rect">
            <a:avLst/>
          </a:prstGeom>
        </p:spPr>
      </p:pic>
      <p:pic>
        <p:nvPicPr>
          <p:cNvPr id="7" name="Picture 6">
            <a:extLst>
              <a:ext uri="{FF2B5EF4-FFF2-40B4-BE49-F238E27FC236}">
                <a16:creationId xmlns:a16="http://schemas.microsoft.com/office/drawing/2014/main" id="{3C2DBDA0-D1B0-976D-8571-1CEE6F2BEB87}"/>
              </a:ext>
            </a:extLst>
          </p:cNvPr>
          <p:cNvPicPr>
            <a:picLocks noChangeAspect="1"/>
          </p:cNvPicPr>
          <p:nvPr/>
        </p:nvPicPr>
        <p:blipFill>
          <a:blip r:embed="rId3"/>
          <a:stretch>
            <a:fillRect/>
          </a:stretch>
        </p:blipFill>
        <p:spPr>
          <a:xfrm>
            <a:off x="6586238" y="4502028"/>
            <a:ext cx="4077053" cy="2179509"/>
          </a:xfrm>
          <a:prstGeom prst="rect">
            <a:avLst/>
          </a:prstGeom>
        </p:spPr>
      </p:pic>
    </p:spTree>
    <p:extLst>
      <p:ext uri="{BB962C8B-B14F-4D97-AF65-F5344CB8AC3E}">
        <p14:creationId xmlns:p14="http://schemas.microsoft.com/office/powerpoint/2010/main" val="402837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 calcmode="lin" valueType="num">
                                      <p:cBhvr additive="base">
                                        <p:cTn id="1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E32C0F-FF20-40BF-8C38-F4C5933C3B8E}"/>
              </a:ext>
            </a:extLst>
          </p:cNvPr>
          <p:cNvSpPr>
            <a:spLocks noGrp="1"/>
          </p:cNvSpPr>
          <p:nvPr>
            <p:ph type="title"/>
          </p:nvPr>
        </p:nvSpPr>
        <p:spPr/>
        <p:txBody>
          <a:bodyPr/>
          <a:lstStyle/>
          <a:p>
            <a:pPr algn="ctr"/>
            <a:r>
              <a:rPr lang="en-IN" b="1" dirty="0"/>
              <a:t>EXISTING SYSTEM</a:t>
            </a:r>
          </a:p>
        </p:txBody>
      </p:sp>
      <p:sp>
        <p:nvSpPr>
          <p:cNvPr id="5" name="Content Placeholder 4">
            <a:extLst>
              <a:ext uri="{FF2B5EF4-FFF2-40B4-BE49-F238E27FC236}">
                <a16:creationId xmlns:a16="http://schemas.microsoft.com/office/drawing/2014/main" id="{4A30E01D-D619-AE44-5300-0EB5BBF45626}"/>
              </a:ext>
            </a:extLst>
          </p:cNvPr>
          <p:cNvSpPr>
            <a:spLocks noGrp="1"/>
          </p:cNvSpPr>
          <p:nvPr>
            <p:ph idx="1"/>
          </p:nvPr>
        </p:nvSpPr>
        <p:spPr>
          <a:xfrm>
            <a:off x="838200" y="1825625"/>
            <a:ext cx="11113168" cy="3291807"/>
          </a:xfrm>
        </p:spPr>
        <p:txBody>
          <a:bodyPr/>
          <a:lstStyle/>
          <a:p>
            <a:pPr algn="just">
              <a:buFont typeface="Wingdings" panose="05000000000000000000" pitchFamily="2" charset="2"/>
              <a:buChar char="Ø"/>
            </a:pPr>
            <a:r>
              <a:rPr lang="en-IN" dirty="0"/>
              <a:t>In the </a:t>
            </a:r>
            <a:r>
              <a:rPr lang="en-US" dirty="0"/>
              <a:t> existing models have low latency. Existing systems do not have a specific user interface. In the current system, different algorithms are not compared.</a:t>
            </a:r>
          </a:p>
          <a:p>
            <a:pPr>
              <a:buFont typeface="Wingdings" panose="05000000000000000000" pitchFamily="2" charset="2"/>
              <a:buChar char="Ø"/>
            </a:pPr>
            <a:r>
              <a:rPr lang="en-US" dirty="0"/>
              <a:t>The Decision Tree model provided  detection accuracy rate at 96%</a:t>
            </a:r>
          </a:p>
          <a:p>
            <a:pPr>
              <a:buFont typeface="Wingdings" panose="05000000000000000000" pitchFamily="2" charset="2"/>
              <a:buChar char="Ø"/>
            </a:pPr>
            <a:r>
              <a:rPr lang="en-US" dirty="0"/>
              <a:t>The Support vector Machine accuracy rate at 94%</a:t>
            </a:r>
            <a:endParaRPr lang="en-IN" dirty="0"/>
          </a:p>
        </p:txBody>
      </p:sp>
    </p:spTree>
    <p:extLst>
      <p:ext uri="{BB962C8B-B14F-4D97-AF65-F5344CB8AC3E}">
        <p14:creationId xmlns:p14="http://schemas.microsoft.com/office/powerpoint/2010/main" val="400624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45D5-3839-BED2-C2D8-C9F02625D28C}"/>
              </a:ext>
            </a:extLst>
          </p:cNvPr>
          <p:cNvSpPr>
            <a:spLocks noGrp="1"/>
          </p:cNvSpPr>
          <p:nvPr>
            <p:ph type="title"/>
          </p:nvPr>
        </p:nvSpPr>
        <p:spPr/>
        <p:txBody>
          <a:bodyPr/>
          <a:lstStyle/>
          <a:p>
            <a:pPr algn="ctr"/>
            <a:r>
              <a:rPr lang="en-IN" b="1" dirty="0"/>
              <a:t>PROPOSED SYSTEM</a:t>
            </a:r>
          </a:p>
        </p:txBody>
      </p:sp>
      <p:sp>
        <p:nvSpPr>
          <p:cNvPr id="3" name="Content Placeholder 2">
            <a:extLst>
              <a:ext uri="{FF2B5EF4-FFF2-40B4-BE49-F238E27FC236}">
                <a16:creationId xmlns:a16="http://schemas.microsoft.com/office/drawing/2014/main" id="{88EEFC46-80C6-D91B-C271-C3405C58311E}"/>
              </a:ext>
            </a:extLst>
          </p:cNvPr>
          <p:cNvSpPr>
            <a:spLocks noGrp="1"/>
          </p:cNvSpPr>
          <p:nvPr>
            <p:ph idx="1"/>
          </p:nvPr>
        </p:nvSpPr>
        <p:spPr/>
        <p:txBody>
          <a:bodyPr/>
          <a:lstStyle/>
          <a:p>
            <a:pPr algn="just"/>
            <a:r>
              <a:rPr lang="en-US" dirty="0"/>
              <a:t>To  enhance  detection  method  to  detect phishing  websites  using  machine  learning  technology.  We achieved  97.14%  detection  accuracy  using  random  forest algorithm  with  lowest false positive rate.  Also result shows that  classifiers give better  performance when we used more data as training data.</a:t>
            </a:r>
            <a:endParaRPr lang="en-IN" dirty="0"/>
          </a:p>
        </p:txBody>
      </p:sp>
    </p:spTree>
    <p:extLst>
      <p:ext uri="{BB962C8B-B14F-4D97-AF65-F5344CB8AC3E}">
        <p14:creationId xmlns:p14="http://schemas.microsoft.com/office/powerpoint/2010/main" val="24449006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2DE706-EF14-4319-88E1-7EB19E19EADB}"/>
              </a:ext>
            </a:extLst>
          </p:cNvPr>
          <p:cNvSpPr>
            <a:spLocks noGrp="1"/>
          </p:cNvSpPr>
          <p:nvPr>
            <p:ph type="title"/>
          </p:nvPr>
        </p:nvSpPr>
        <p:spPr>
          <a:xfrm>
            <a:off x="430530" y="469232"/>
            <a:ext cx="2547408" cy="1097491"/>
          </a:xfrm>
        </p:spPr>
        <p:txBody>
          <a:bodyPr>
            <a:normAutofit/>
          </a:bodyPr>
          <a:lstStyle/>
          <a:p>
            <a:r>
              <a:rPr lang="en-IN" sz="2800" b="1" i="1" u="sng" dirty="0">
                <a:latin typeface="Avenir Next LT Pro" panose="020B0504020202020204" pitchFamily="34" charset="0"/>
              </a:rPr>
              <a:t>Proposed Approach</a:t>
            </a:r>
            <a:r>
              <a:rPr lang="en-IN" sz="3600" dirty="0"/>
              <a: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17C85D28-5C44-47C3-9D35-C3229A683C94}"/>
              </a:ext>
            </a:extLst>
          </p:cNvPr>
          <p:cNvSpPr/>
          <p:nvPr/>
        </p:nvSpPr>
        <p:spPr>
          <a:xfrm>
            <a:off x="3864291" y="469232"/>
            <a:ext cx="2760345" cy="694690"/>
          </a:xfrm>
          <a:prstGeom prst="rect">
            <a:avLst/>
          </a:prstGeom>
          <a:ln>
            <a:solidFill>
              <a:srgbClr val="0070C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a:solidFill>
                  <a:schemeClr val="tx1"/>
                </a:solidFill>
                <a:latin typeface="Avenir Next LT Pro" panose="020B0504020202020204" pitchFamily="34" charset="0"/>
              </a:rPr>
              <a:t>Collection of Data</a:t>
            </a:r>
          </a:p>
        </p:txBody>
      </p:sp>
      <p:pic>
        <p:nvPicPr>
          <p:cNvPr id="13" name="Picture 12">
            <a:extLst>
              <a:ext uri="{FF2B5EF4-FFF2-40B4-BE49-F238E27FC236}">
                <a16:creationId xmlns:a16="http://schemas.microsoft.com/office/drawing/2014/main" id="{48944168-B1EF-4FE0-BAAC-62890462B4D0}"/>
              </a:ext>
            </a:extLst>
          </p:cNvPr>
          <p:cNvPicPr>
            <a:picLocks noChangeAspect="1"/>
          </p:cNvPicPr>
          <p:nvPr/>
        </p:nvPicPr>
        <p:blipFill>
          <a:blip r:embed="rId2"/>
          <a:stretch>
            <a:fillRect/>
          </a:stretch>
        </p:blipFill>
        <p:spPr>
          <a:xfrm>
            <a:off x="4936588" y="1284494"/>
            <a:ext cx="615749" cy="597460"/>
          </a:xfrm>
          <a:prstGeom prst="rect">
            <a:avLst/>
          </a:prstGeom>
        </p:spPr>
      </p:pic>
      <p:sp>
        <p:nvSpPr>
          <p:cNvPr id="18" name="Arrow: Right 17">
            <a:extLst>
              <a:ext uri="{FF2B5EF4-FFF2-40B4-BE49-F238E27FC236}">
                <a16:creationId xmlns:a16="http://schemas.microsoft.com/office/drawing/2014/main" id="{AB7700B7-8E66-496D-B499-1A4762052946}"/>
              </a:ext>
            </a:extLst>
          </p:cNvPr>
          <p:cNvSpPr/>
          <p:nvPr/>
        </p:nvSpPr>
        <p:spPr>
          <a:xfrm>
            <a:off x="6852882" y="3580160"/>
            <a:ext cx="746023" cy="657543"/>
          </a:xfrm>
          <a:prstGeom prst="rightArrow">
            <a:avLst/>
          </a:prstGeom>
          <a:solidFill>
            <a:srgbClr val="4E91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0299EC6-E956-43F3-842C-ECA6422F4D7A}"/>
              </a:ext>
            </a:extLst>
          </p:cNvPr>
          <p:cNvSpPr/>
          <p:nvPr/>
        </p:nvSpPr>
        <p:spPr>
          <a:xfrm>
            <a:off x="7827153" y="3474297"/>
            <a:ext cx="2683514" cy="808703"/>
          </a:xfrm>
          <a:prstGeom prst="rect">
            <a:avLst/>
          </a:prstGeom>
          <a:solidFill>
            <a:schemeClr val="bg1"/>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Train the Model</a:t>
            </a:r>
          </a:p>
        </p:txBody>
      </p:sp>
      <p:sp>
        <p:nvSpPr>
          <p:cNvPr id="19" name="Rectangle 18">
            <a:extLst>
              <a:ext uri="{FF2B5EF4-FFF2-40B4-BE49-F238E27FC236}">
                <a16:creationId xmlns:a16="http://schemas.microsoft.com/office/drawing/2014/main" id="{D3806EB0-A104-42DB-BCD2-BC1CD1867217}"/>
              </a:ext>
            </a:extLst>
          </p:cNvPr>
          <p:cNvSpPr/>
          <p:nvPr/>
        </p:nvSpPr>
        <p:spPr>
          <a:xfrm>
            <a:off x="3886033" y="3537454"/>
            <a:ext cx="2738601" cy="83199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Build The Model</a:t>
            </a:r>
          </a:p>
        </p:txBody>
      </p:sp>
      <p:sp>
        <p:nvSpPr>
          <p:cNvPr id="21" name="Rectangle 20">
            <a:extLst>
              <a:ext uri="{FF2B5EF4-FFF2-40B4-BE49-F238E27FC236}">
                <a16:creationId xmlns:a16="http://schemas.microsoft.com/office/drawing/2014/main" id="{4977034F-AD3D-4657-A490-9020E975B89D}"/>
              </a:ext>
            </a:extLst>
          </p:cNvPr>
          <p:cNvSpPr/>
          <p:nvPr/>
        </p:nvSpPr>
        <p:spPr>
          <a:xfrm>
            <a:off x="7807945" y="5142573"/>
            <a:ext cx="2721930" cy="935427"/>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Import Links To Prediction</a:t>
            </a:r>
          </a:p>
        </p:txBody>
      </p:sp>
      <p:sp>
        <p:nvSpPr>
          <p:cNvPr id="22" name="Rectangle 21">
            <a:extLst>
              <a:ext uri="{FF2B5EF4-FFF2-40B4-BE49-F238E27FC236}">
                <a16:creationId xmlns:a16="http://schemas.microsoft.com/office/drawing/2014/main" id="{E9A471BF-95A3-467F-849A-466E49B9C599}"/>
              </a:ext>
            </a:extLst>
          </p:cNvPr>
          <p:cNvSpPr/>
          <p:nvPr/>
        </p:nvSpPr>
        <p:spPr>
          <a:xfrm>
            <a:off x="3875161" y="1928032"/>
            <a:ext cx="2760344" cy="83198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Split the Data Into Train and Test set</a:t>
            </a:r>
          </a:p>
        </p:txBody>
      </p:sp>
      <p:pic>
        <p:nvPicPr>
          <p:cNvPr id="23" name="Picture 22">
            <a:extLst>
              <a:ext uri="{FF2B5EF4-FFF2-40B4-BE49-F238E27FC236}">
                <a16:creationId xmlns:a16="http://schemas.microsoft.com/office/drawing/2014/main" id="{26939BB2-7047-409A-AF86-9D3DED689D19}"/>
              </a:ext>
            </a:extLst>
          </p:cNvPr>
          <p:cNvPicPr>
            <a:picLocks noChangeAspect="1"/>
          </p:cNvPicPr>
          <p:nvPr/>
        </p:nvPicPr>
        <p:blipFill>
          <a:blip r:embed="rId2"/>
          <a:stretch>
            <a:fillRect/>
          </a:stretch>
        </p:blipFill>
        <p:spPr>
          <a:xfrm>
            <a:off x="4947458" y="2867455"/>
            <a:ext cx="615749" cy="597460"/>
          </a:xfrm>
          <a:prstGeom prst="rect">
            <a:avLst/>
          </a:prstGeom>
        </p:spPr>
      </p:pic>
      <p:pic>
        <p:nvPicPr>
          <p:cNvPr id="24" name="Picture 23">
            <a:extLst>
              <a:ext uri="{FF2B5EF4-FFF2-40B4-BE49-F238E27FC236}">
                <a16:creationId xmlns:a16="http://schemas.microsoft.com/office/drawing/2014/main" id="{1B0E01D2-43CD-463E-87F6-89199AE004FE}"/>
              </a:ext>
            </a:extLst>
          </p:cNvPr>
          <p:cNvPicPr>
            <a:picLocks noChangeAspect="1"/>
          </p:cNvPicPr>
          <p:nvPr/>
        </p:nvPicPr>
        <p:blipFill>
          <a:blip r:embed="rId2"/>
          <a:stretch>
            <a:fillRect/>
          </a:stretch>
        </p:blipFill>
        <p:spPr>
          <a:xfrm>
            <a:off x="8937088" y="4414056"/>
            <a:ext cx="615749" cy="597460"/>
          </a:xfrm>
          <a:prstGeom prst="rect">
            <a:avLst/>
          </a:prstGeom>
        </p:spPr>
      </p:pic>
      <p:sp>
        <p:nvSpPr>
          <p:cNvPr id="25" name="Arrow: Left 24">
            <a:extLst>
              <a:ext uri="{FF2B5EF4-FFF2-40B4-BE49-F238E27FC236}">
                <a16:creationId xmlns:a16="http://schemas.microsoft.com/office/drawing/2014/main" id="{FF39E19C-D40B-48E6-B1C5-E658EA1BD13C}"/>
              </a:ext>
            </a:extLst>
          </p:cNvPr>
          <p:cNvSpPr/>
          <p:nvPr/>
        </p:nvSpPr>
        <p:spPr>
          <a:xfrm>
            <a:off x="6843278" y="5271314"/>
            <a:ext cx="746023" cy="657543"/>
          </a:xfrm>
          <a:prstGeom prst="leftArrow">
            <a:avLst/>
          </a:prstGeom>
          <a:solidFill>
            <a:srgbClr val="4E91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5BF67D5C-E066-4795-85B4-EBDCB5AAE564}"/>
              </a:ext>
            </a:extLst>
          </p:cNvPr>
          <p:cNvSpPr/>
          <p:nvPr/>
        </p:nvSpPr>
        <p:spPr>
          <a:xfrm>
            <a:off x="3864291" y="5142573"/>
            <a:ext cx="2760344" cy="83198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venir Next LT Pro" panose="020B0504020202020204" pitchFamily="34" charset="0"/>
              </a:rPr>
              <a:t>Deploy The Model</a:t>
            </a:r>
          </a:p>
        </p:txBody>
      </p:sp>
      <p:sp>
        <p:nvSpPr>
          <p:cNvPr id="27" name="Arrow: Left 26">
            <a:extLst>
              <a:ext uri="{FF2B5EF4-FFF2-40B4-BE49-F238E27FC236}">
                <a16:creationId xmlns:a16="http://schemas.microsoft.com/office/drawing/2014/main" id="{AC7571AE-78C4-44FF-9A60-D1C5DD579646}"/>
              </a:ext>
            </a:extLst>
          </p:cNvPr>
          <p:cNvSpPr/>
          <p:nvPr/>
        </p:nvSpPr>
        <p:spPr>
          <a:xfrm>
            <a:off x="2872698" y="5271314"/>
            <a:ext cx="746023" cy="657543"/>
          </a:xfrm>
          <a:prstGeom prst="leftArrow">
            <a:avLst/>
          </a:prstGeom>
          <a:solidFill>
            <a:srgbClr val="4E91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035EAAB-9E78-42BA-81C5-E0B3243DD1A0}"/>
              </a:ext>
            </a:extLst>
          </p:cNvPr>
          <p:cNvSpPr/>
          <p:nvPr/>
        </p:nvSpPr>
        <p:spPr>
          <a:xfrm>
            <a:off x="1059480" y="4712786"/>
            <a:ext cx="1767797" cy="1615642"/>
          </a:xfrm>
          <a:prstGeom prst="ellipse">
            <a:avLst/>
          </a:prstGeom>
          <a:solidFill>
            <a:srgbClr val="00B0F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Avenir Next LT Pro" panose="020B0504020202020204" pitchFamily="34" charset="0"/>
              </a:rPr>
              <a:t>Results</a:t>
            </a:r>
          </a:p>
        </p:txBody>
      </p:sp>
    </p:spTree>
    <p:extLst>
      <p:ext uri="{BB962C8B-B14F-4D97-AF65-F5344CB8AC3E}">
        <p14:creationId xmlns:p14="http://schemas.microsoft.com/office/powerpoint/2010/main" val="36869186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barn(inVertical)">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down)">
                                      <p:cBhvr>
                                        <p:cTn id="7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9" grpId="0" animBg="1"/>
      <p:bldP spid="19" grpId="0" animBg="1"/>
      <p:bldP spid="21" grpId="0" animBg="1"/>
      <p:bldP spid="22" grpId="0" animBg="1"/>
      <p:bldP spid="25" grpId="0" animBg="1"/>
      <p:bldP spid="26" grpId="0" animBg="1"/>
      <p:bldP spid="27"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D60158-9C57-3B8D-74BC-805B7DDAA1D1}"/>
              </a:ext>
            </a:extLst>
          </p:cNvPr>
          <p:cNvSpPr>
            <a:spLocks noGrp="1"/>
          </p:cNvSpPr>
          <p:nvPr>
            <p:ph type="title"/>
          </p:nvPr>
        </p:nvSpPr>
        <p:spPr/>
        <p:txBody>
          <a:bodyPr>
            <a:normAutofit/>
          </a:bodyPr>
          <a:lstStyle/>
          <a:p>
            <a:pPr algn="ctr"/>
            <a:r>
              <a:rPr lang="en-IN" sz="3600" dirty="0">
                <a:latin typeface="Times New Roman" panose="02020603050405020304" pitchFamily="18" charset="0"/>
                <a:cs typeface="Times New Roman" panose="02020603050405020304" pitchFamily="18" charset="0"/>
              </a:rPr>
              <a:t>WHY I CHOOSE RANDOM FOREST AND LOGISTIC REGRESSION?</a:t>
            </a:r>
          </a:p>
        </p:txBody>
      </p:sp>
      <p:graphicFrame>
        <p:nvGraphicFramePr>
          <p:cNvPr id="13" name="Content Placeholder 12">
            <a:extLst>
              <a:ext uri="{FF2B5EF4-FFF2-40B4-BE49-F238E27FC236}">
                <a16:creationId xmlns:a16="http://schemas.microsoft.com/office/drawing/2014/main" id="{878D73B1-B86E-6A35-B6C2-B08BC1DA13DC}"/>
              </a:ext>
            </a:extLst>
          </p:cNvPr>
          <p:cNvGraphicFramePr>
            <a:graphicFrameLocks noGrp="1"/>
          </p:cNvGraphicFramePr>
          <p:nvPr>
            <p:ph idx="1"/>
            <p:extLst>
              <p:ext uri="{D42A27DB-BD31-4B8C-83A1-F6EECF244321}">
                <p14:modId xmlns:p14="http://schemas.microsoft.com/office/powerpoint/2010/main" val="1883425399"/>
              </p:ext>
            </p:extLst>
          </p:nvPr>
        </p:nvGraphicFramePr>
        <p:xfrm>
          <a:off x="838200" y="1783976"/>
          <a:ext cx="9453282" cy="4392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a:extLst>
              <a:ext uri="{FF2B5EF4-FFF2-40B4-BE49-F238E27FC236}">
                <a16:creationId xmlns:a16="http://schemas.microsoft.com/office/drawing/2014/main" id="{2E55B463-F756-8341-0F21-074AA9D1BD4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94765" y="2587626"/>
            <a:ext cx="2442882" cy="244288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7" name="Picture 16">
            <a:extLst>
              <a:ext uri="{FF2B5EF4-FFF2-40B4-BE49-F238E27FC236}">
                <a16:creationId xmlns:a16="http://schemas.microsoft.com/office/drawing/2014/main" id="{3FF6EA13-C55C-3405-0402-DBAA912CAA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64031" y="2419539"/>
            <a:ext cx="3361177" cy="18655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7696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3">
              <a:lumMod val="7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C0ED-ED74-90A9-259D-8D4DDAE00B2E}"/>
              </a:ext>
            </a:extLst>
          </p:cNvPr>
          <p:cNvSpPr>
            <a:spLocks noGrp="1"/>
          </p:cNvSpPr>
          <p:nvPr>
            <p:ph type="title"/>
          </p:nvPr>
        </p:nvSpPr>
        <p:spPr/>
        <p:txBody>
          <a:bodyPr/>
          <a:lstStyle/>
          <a:p>
            <a:pPr algn="ctr"/>
            <a:r>
              <a:rPr lang="en-IN" b="1" dirty="0"/>
              <a:t>Supervised Machine Learning</a:t>
            </a:r>
          </a:p>
        </p:txBody>
      </p:sp>
      <p:sp>
        <p:nvSpPr>
          <p:cNvPr id="3" name="Content Placeholder 2">
            <a:extLst>
              <a:ext uri="{FF2B5EF4-FFF2-40B4-BE49-F238E27FC236}">
                <a16:creationId xmlns:a16="http://schemas.microsoft.com/office/drawing/2014/main" id="{09C73DE5-1429-98FE-A142-613C4F832C1C}"/>
              </a:ext>
            </a:extLst>
          </p:cNvPr>
          <p:cNvSpPr>
            <a:spLocks noGrp="1"/>
          </p:cNvSpPr>
          <p:nvPr>
            <p:ph idx="1"/>
          </p:nvPr>
        </p:nvSpPr>
        <p:spPr/>
        <p:txBody>
          <a:bodyPr/>
          <a:lstStyle/>
          <a:p>
            <a:pPr algn="just"/>
            <a:r>
              <a:rPr lang="en-US" sz="2000" dirty="0"/>
              <a:t>Supervised learning is the types of machine learning in which machines are trained using well "labelled" training data, and on basis of that data, machines predict the output. The labelled data means some input data is already tagged with the correct output.</a:t>
            </a:r>
          </a:p>
          <a:p>
            <a:pPr algn="just"/>
            <a:r>
              <a:rPr lang="en-US" sz="2000" b="0" i="0" dirty="0">
                <a:solidFill>
                  <a:srgbClr val="333333"/>
                </a:solidFill>
                <a:effectLst/>
                <a:latin typeface="inter-regular"/>
              </a:rPr>
              <a:t>In the real-world, supervised learning can be used for </a:t>
            </a:r>
            <a:r>
              <a:rPr lang="en-US" sz="2000" b="1" i="0" dirty="0">
                <a:solidFill>
                  <a:srgbClr val="333333"/>
                </a:solidFill>
                <a:effectLst/>
                <a:latin typeface="inter-bold"/>
              </a:rPr>
              <a:t>Risk Assessment, Image classification, Fraud Detection, spam filtering</a:t>
            </a:r>
            <a:r>
              <a:rPr lang="en-US" sz="2000" b="0" i="0" dirty="0">
                <a:solidFill>
                  <a:srgbClr val="333333"/>
                </a:solidFill>
                <a:effectLst/>
                <a:latin typeface="inter-regular"/>
              </a:rPr>
              <a:t>, etc.</a:t>
            </a:r>
          </a:p>
          <a:p>
            <a:pPr algn="just"/>
            <a:endParaRPr lang="en-IN" dirty="0"/>
          </a:p>
        </p:txBody>
      </p:sp>
      <p:pic>
        <p:nvPicPr>
          <p:cNvPr id="5" name="Picture 4">
            <a:extLst>
              <a:ext uri="{FF2B5EF4-FFF2-40B4-BE49-F238E27FC236}">
                <a16:creationId xmlns:a16="http://schemas.microsoft.com/office/drawing/2014/main" id="{41F97D71-F7EC-4082-269C-F3BA68A5C72A}"/>
              </a:ext>
            </a:extLst>
          </p:cNvPr>
          <p:cNvPicPr>
            <a:picLocks noChangeAspect="1"/>
          </p:cNvPicPr>
          <p:nvPr/>
        </p:nvPicPr>
        <p:blipFill>
          <a:blip r:embed="rId2"/>
          <a:stretch>
            <a:fillRect/>
          </a:stretch>
        </p:blipFill>
        <p:spPr>
          <a:xfrm>
            <a:off x="2759786" y="3657989"/>
            <a:ext cx="6226080" cy="2834886"/>
          </a:xfrm>
          <a:prstGeom prst="rect">
            <a:avLst/>
          </a:prstGeom>
        </p:spPr>
      </p:pic>
    </p:spTree>
    <p:extLst>
      <p:ext uri="{BB962C8B-B14F-4D97-AF65-F5344CB8AC3E}">
        <p14:creationId xmlns:p14="http://schemas.microsoft.com/office/powerpoint/2010/main" val="7616072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1394</TotalTime>
  <Words>1503</Words>
  <Application>Microsoft Office PowerPoint</Application>
  <PresentationFormat>Widescreen</PresentationFormat>
  <Paragraphs>124</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Avenir Next LT Pro</vt:lpstr>
      <vt:lpstr>Calibri</vt:lpstr>
      <vt:lpstr>Calibri Light</vt:lpstr>
      <vt:lpstr>inter-bold</vt:lpstr>
      <vt:lpstr>inter-regular</vt:lpstr>
      <vt:lpstr>Times New Roman</vt:lpstr>
      <vt:lpstr>Wingdings</vt:lpstr>
      <vt:lpstr>Office Theme</vt:lpstr>
      <vt:lpstr>      DETECTING-PHISING-WEBSITE  </vt:lpstr>
      <vt:lpstr>ABSTRACT</vt:lpstr>
      <vt:lpstr>Justification For Selecting The Title </vt:lpstr>
      <vt:lpstr>Examples of Phishing Websites</vt:lpstr>
      <vt:lpstr>EXISTING SYSTEM</vt:lpstr>
      <vt:lpstr>PROPOSED SYSTEM</vt:lpstr>
      <vt:lpstr>Proposed Approach:-</vt:lpstr>
      <vt:lpstr>WHY I CHOOSE RANDOM FOREST AND LOGISTIC REGRESSION?</vt:lpstr>
      <vt:lpstr>Supervised Machine Learning</vt:lpstr>
      <vt:lpstr>PowerPoint Presentation</vt:lpstr>
      <vt:lpstr>PowerPoint Presentation</vt:lpstr>
      <vt:lpstr>SYSTEM REQUIREMENTS</vt:lpstr>
      <vt:lpstr>FEATURE SELECTION  The following category of features are selected : </vt:lpstr>
      <vt:lpstr>PowerPoint Presentation</vt:lpstr>
      <vt:lpstr>PowerPoint Presentation</vt:lpstr>
      <vt:lpstr>UML DIAGRAMS: USE CASE DIAGRAM</vt:lpstr>
      <vt:lpstr>STATE DIAGRAM</vt:lpstr>
      <vt:lpstr>USER INTERFACE</vt:lpstr>
      <vt:lpstr>    FOR SAFE WEBSITE</vt:lpstr>
      <vt:lpstr> SAFE WEBSITE BY SHOWING AN RESULT IMAGE</vt:lpstr>
      <vt:lpstr>   ACCURACY OF THE WEBSITE</vt:lpstr>
      <vt:lpstr>                  FOR HARMFUL WEBSITE</vt:lpstr>
      <vt:lpstr>ACCURACY FOR LOGISTIC REGRESSION</vt:lpstr>
      <vt:lpstr>ACCURACY FOR RANDOM FOREST</vt:lpstr>
      <vt:lpstr> CONCLUSION</vt:lpstr>
      <vt:lpstr>FUTURE SCOPE</vt:lpstr>
      <vt:lpstr>PowerPoint Presentation</vt:lpstr>
      <vt:lpstr>THANK YOU                                   -K.SINDHU PRIYA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Face Mask Recognition</dc:title>
  <dc:creator>hp</dc:creator>
  <cp:lastModifiedBy>sindhu priya kancharla</cp:lastModifiedBy>
  <cp:revision>25</cp:revision>
  <dcterms:created xsi:type="dcterms:W3CDTF">2020-06-04T09:22:34Z</dcterms:created>
  <dcterms:modified xsi:type="dcterms:W3CDTF">2023-11-09T23:54:19Z</dcterms:modified>
</cp:coreProperties>
</file>