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27"/>
  </p:notesMasterIdLst>
  <p:handoutMasterIdLst>
    <p:handoutMasterId r:id="rId28"/>
  </p:handoutMasterIdLst>
  <p:sldIdLst>
    <p:sldId id="258" r:id="rId5"/>
    <p:sldId id="284" r:id="rId6"/>
    <p:sldId id="261" r:id="rId7"/>
    <p:sldId id="293" r:id="rId8"/>
    <p:sldId id="294" r:id="rId9"/>
    <p:sldId id="295" r:id="rId10"/>
    <p:sldId id="262" r:id="rId11"/>
    <p:sldId id="296" r:id="rId12"/>
    <p:sldId id="264" r:id="rId13"/>
    <p:sldId id="297" r:id="rId14"/>
    <p:sldId id="298" r:id="rId15"/>
    <p:sldId id="286" r:id="rId16"/>
    <p:sldId id="300" r:id="rId17"/>
    <p:sldId id="299" r:id="rId18"/>
    <p:sldId id="301" r:id="rId19"/>
    <p:sldId id="302" r:id="rId20"/>
    <p:sldId id="303" r:id="rId21"/>
    <p:sldId id="304" r:id="rId22"/>
    <p:sldId id="305" r:id="rId23"/>
    <p:sldId id="306" r:id="rId24"/>
    <p:sldId id="280" r:id="rId25"/>
    <p:sldId id="29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39" autoAdjust="0"/>
  </p:normalViewPr>
  <p:slideViewPr>
    <p:cSldViewPr snapToGrid="0">
      <p:cViewPr varScale="1">
        <p:scale>
          <a:sx n="49" d="100"/>
          <a:sy n="49" d="100"/>
        </p:scale>
        <p:origin x="1214" y="62"/>
      </p:cViewPr>
      <p:guideLst/>
    </p:cSldViewPr>
  </p:slideViewPr>
  <p:notesTextViewPr>
    <p:cViewPr>
      <p:scale>
        <a:sx n="1" d="1"/>
        <a:sy n="1" d="1"/>
      </p:scale>
      <p:origin x="0" y="0"/>
    </p:cViewPr>
  </p:notesTextViewPr>
  <p:notesViewPr>
    <p:cSldViewPr snapToGrid="0">
      <p:cViewPr>
        <p:scale>
          <a:sx n="50" d="100"/>
          <a:sy n="50" d="100"/>
        </p:scale>
        <p:origin x="3403" y="3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23AA0E9-8CD0-4A6E-A65E-A06028B83FE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E2408B-C9AB-4665-AC99-B057BD0A43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8E1AF-6343-46AA-8AEF-4C12F4118850}" type="datetimeFigureOut">
              <a:rPr lang="en-US" smtClean="0"/>
              <a:t>11/10/2023</a:t>
            </a:fld>
            <a:endParaRPr lang="en-US" dirty="0"/>
          </a:p>
        </p:txBody>
      </p:sp>
      <p:sp>
        <p:nvSpPr>
          <p:cNvPr id="4" name="Footer Placeholder 3">
            <a:extLst>
              <a:ext uri="{FF2B5EF4-FFF2-40B4-BE49-F238E27FC236}">
                <a16:creationId xmlns:a16="http://schemas.microsoft.com/office/drawing/2014/main" id="{8CD1B215-531B-4869-BD98-BD3B1390B1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B53F21-4D67-455D-8074-E9E6EC26FAC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2858E0-3D38-47B7-97D4-4FE08D90D359}" type="slidenum">
              <a:rPr lang="en-US" smtClean="0"/>
              <a:t>‹#›</a:t>
            </a:fld>
            <a:endParaRPr lang="en-US" dirty="0"/>
          </a:p>
        </p:txBody>
      </p:sp>
    </p:spTree>
    <p:extLst>
      <p:ext uri="{BB962C8B-B14F-4D97-AF65-F5344CB8AC3E}">
        <p14:creationId xmlns:p14="http://schemas.microsoft.com/office/powerpoint/2010/main" val="28214433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D2517-63AA-420A-887D-BE60360A8F4D}" type="datetimeFigureOut">
              <a:rPr lang="en-US" noProof="0" smtClean="0"/>
              <a:t>11/10/2023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ECAD9-32EE-4091-BDA5-6BD15ACC5E58}" type="slidenum">
              <a:rPr lang="en-US" noProof="0" smtClean="0"/>
              <a:t>‹#›</a:t>
            </a:fld>
            <a:endParaRPr lang="en-US" noProof="0" dirty="0"/>
          </a:p>
        </p:txBody>
      </p:sp>
    </p:spTree>
    <p:extLst>
      <p:ext uri="{BB962C8B-B14F-4D97-AF65-F5344CB8AC3E}">
        <p14:creationId xmlns:p14="http://schemas.microsoft.com/office/powerpoint/2010/main" val="1106618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1</a:t>
            </a:fld>
            <a:endParaRPr lang="en-US" noProof="0" dirty="0"/>
          </a:p>
        </p:txBody>
      </p:sp>
    </p:spTree>
    <p:extLst>
      <p:ext uri="{BB962C8B-B14F-4D97-AF65-F5344CB8AC3E}">
        <p14:creationId xmlns:p14="http://schemas.microsoft.com/office/powerpoint/2010/main" val="22159811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3</a:t>
            </a:fld>
            <a:endParaRPr lang="en-US" noProof="0" dirty="0"/>
          </a:p>
        </p:txBody>
      </p:sp>
    </p:spTree>
    <p:extLst>
      <p:ext uri="{BB962C8B-B14F-4D97-AF65-F5344CB8AC3E}">
        <p14:creationId xmlns:p14="http://schemas.microsoft.com/office/powerpoint/2010/main" val="3455333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7</a:t>
            </a:fld>
            <a:endParaRPr lang="en-US" noProof="0" dirty="0"/>
          </a:p>
        </p:txBody>
      </p:sp>
    </p:spTree>
    <p:extLst>
      <p:ext uri="{BB962C8B-B14F-4D97-AF65-F5344CB8AC3E}">
        <p14:creationId xmlns:p14="http://schemas.microsoft.com/office/powerpoint/2010/main" val="592779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9</a:t>
            </a:fld>
            <a:endParaRPr lang="en-US" noProof="0" dirty="0"/>
          </a:p>
        </p:txBody>
      </p:sp>
    </p:spTree>
    <p:extLst>
      <p:ext uri="{BB962C8B-B14F-4D97-AF65-F5344CB8AC3E}">
        <p14:creationId xmlns:p14="http://schemas.microsoft.com/office/powerpoint/2010/main" val="225826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4ECAD9-32EE-4091-BDA5-6BD15ACC5E58}" type="slidenum">
              <a:rPr lang="en-US" noProof="0" smtClean="0"/>
              <a:t>21</a:t>
            </a:fld>
            <a:endParaRPr lang="en-US" noProof="0" dirty="0"/>
          </a:p>
        </p:txBody>
      </p:sp>
    </p:spTree>
    <p:extLst>
      <p:ext uri="{BB962C8B-B14F-4D97-AF65-F5344CB8AC3E}">
        <p14:creationId xmlns:p14="http://schemas.microsoft.com/office/powerpoint/2010/main" val="17552225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Picture Placeholder 9">
            <a:extLst>
              <a:ext uri="{FF2B5EF4-FFF2-40B4-BE49-F238E27FC236}">
                <a16:creationId xmlns:a16="http://schemas.microsoft.com/office/drawing/2014/main" id="{D1D313A2-A4D4-40DF-A0C2-C29F64168525}"/>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F5CEFB0D-6DB6-450D-981E-DB5B064ABC8F}" type="datetime1">
              <a:rPr lang="en-US" noProof="0" smtClean="0"/>
              <a:t>11/10/2023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3" name="Subtitle 2"/>
          <p:cNvSpPr>
            <a:spLocks noGrp="1"/>
          </p:cNvSpPr>
          <p:nvPr>
            <p:ph type="subTitle" idx="1"/>
          </p:nvPr>
        </p:nvSpPr>
        <p:spPr>
          <a:xfrm>
            <a:off x="1212850" y="4508500"/>
            <a:ext cx="5118100" cy="1279652"/>
          </a:xfrm>
        </p:spPr>
        <p:txBody>
          <a:bodyPr lIns="91440" rIns="91440">
            <a:normAutofit/>
          </a:bodyPr>
          <a:lstStyle>
            <a:lvl1pPr marL="0" indent="0" algn="l">
              <a:buNone/>
              <a:defRPr sz="24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2" name="Title 1"/>
          <p:cNvSpPr>
            <a:spLocks noGrp="1"/>
          </p:cNvSpPr>
          <p:nvPr>
            <p:ph type="ctrTitle"/>
          </p:nvPr>
        </p:nvSpPr>
        <p:spPr>
          <a:xfrm>
            <a:off x="1212850" y="2057400"/>
            <a:ext cx="5118100" cy="1929066"/>
          </a:xfrm>
        </p:spPr>
        <p:txBody>
          <a:bodyPr anchor="b">
            <a:noAutofit/>
          </a:bodyPr>
          <a:lstStyle>
            <a:lvl1pPr algn="l">
              <a:lnSpc>
                <a:spcPct val="90000"/>
              </a:lnSpc>
              <a:defRPr sz="5400" b="1" spc="-50" baseline="0">
                <a:solidFill>
                  <a:schemeClr val="bg1"/>
                </a:solidFill>
                <a:latin typeface="+mn-lt"/>
              </a:defRPr>
            </a:lvl1pPr>
          </a:lstStyle>
          <a:p>
            <a:r>
              <a:rPr lang="en-US" noProof="0"/>
              <a:t>Click to edit Master title style</a:t>
            </a:r>
          </a:p>
        </p:txBody>
      </p:sp>
    </p:spTree>
    <p:extLst>
      <p:ext uri="{BB962C8B-B14F-4D97-AF65-F5344CB8AC3E}">
        <p14:creationId xmlns:p14="http://schemas.microsoft.com/office/powerpoint/2010/main" val="6727005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786383"/>
            <a:ext cx="3068833" cy="2093975"/>
          </a:xfrm>
        </p:spPr>
        <p:txBody>
          <a:bodyPr anchor="b">
            <a:normAutofit/>
          </a:bodyPr>
          <a:lstStyle>
            <a:lvl1pPr>
              <a:lnSpc>
                <a:spcPct val="90000"/>
              </a:lnSpc>
              <a:defRPr sz="3600" b="0">
                <a:solidFill>
                  <a:srgbClr val="FFFFFF"/>
                </a:solidFill>
              </a:defRPr>
            </a:lvl1pPr>
          </a:lstStyle>
          <a:p>
            <a:r>
              <a:rPr lang="en-US" noProof="0"/>
              <a:t>Click to edit Master title style</a:t>
            </a:r>
          </a:p>
        </p:txBody>
      </p:sp>
      <p:sp>
        <p:nvSpPr>
          <p:cNvPr id="3" name="Content Placeholder 2"/>
          <p:cNvSpPr>
            <a:spLocks noGrp="1"/>
          </p:cNvSpPr>
          <p:nvPr>
            <p:ph idx="1"/>
          </p:nvPr>
        </p:nvSpPr>
        <p:spPr>
          <a:xfrm>
            <a:off x="5458984" y="812800"/>
            <a:ext cx="5713841" cy="4868609"/>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1092200" y="3043050"/>
            <a:ext cx="3068832" cy="2638359"/>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139700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624142"/>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3AB9C849-F1D8-4230-9F2F-9250D675BB2A}" type="datetime1">
              <a:rPr lang="en-US" noProof="0" smtClean="0"/>
              <a:t>11/10/2023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cxnSp>
        <p:nvCxnSpPr>
          <p:cNvPr id="15" name="Connecteur droit 19">
            <a:extLst>
              <a:ext uri="{FF2B5EF4-FFF2-40B4-BE49-F238E27FC236}">
                <a16:creationId xmlns:a16="http://schemas.microsoft.com/office/drawing/2014/main" id="{D84C14C5-D99C-45CD-8001-AC745F4FB49B}"/>
              </a:ext>
            </a:extLst>
          </p:cNvPr>
          <p:cNvCxnSpPr>
            <a:cxnSpLocks/>
          </p:cNvCxnSpPr>
          <p:nvPr userDrawn="1"/>
        </p:nvCxnSpPr>
        <p:spPr>
          <a:xfrm flipH="1">
            <a:off x="1092200" y="6446838"/>
            <a:ext cx="1643438"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6" name="Connecteur droit 19">
            <a:extLst>
              <a:ext uri="{FF2B5EF4-FFF2-40B4-BE49-F238E27FC236}">
                <a16:creationId xmlns:a16="http://schemas.microsoft.com/office/drawing/2014/main" id="{019842DD-D0AB-4E35-9AB2-7DBB6E266120}"/>
              </a:ext>
            </a:extLst>
          </p:cNvPr>
          <p:cNvCxnSpPr>
            <a:cxnSpLocks/>
          </p:cNvCxnSpPr>
          <p:nvPr userDrawn="1"/>
        </p:nvCxnSpPr>
        <p:spPr>
          <a:xfrm flipH="1">
            <a:off x="8420100" y="6429376"/>
            <a:ext cx="1000462" cy="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7" name="Connecteur droit 19">
            <a:extLst>
              <a:ext uri="{FF2B5EF4-FFF2-40B4-BE49-F238E27FC236}">
                <a16:creationId xmlns:a16="http://schemas.microsoft.com/office/drawing/2014/main" id="{832851A7-B301-4616-9843-9A0D06646DFD}"/>
              </a:ext>
            </a:extLst>
          </p:cNvPr>
          <p:cNvCxnSpPr>
            <a:cxnSpLocks/>
          </p:cNvCxnSpPr>
          <p:nvPr userDrawn="1"/>
        </p:nvCxnSpPr>
        <p:spPr>
          <a:xfrm flipH="1" flipV="1">
            <a:off x="10765675" y="6446838"/>
            <a:ext cx="407258" cy="6350"/>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9208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F2DB7022-84E8-42F0-8AEA-ADED76AFD446}" type="datetime1">
              <a:rPr lang="en-US" smtClean="0"/>
              <a:t>11/10/2023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6508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Rectangle 8">
            <a:extLst>
              <a:ext uri="{FF2B5EF4-FFF2-40B4-BE49-F238E27FC236}">
                <a16:creationId xmlns:a16="http://schemas.microsoft.com/office/drawing/2014/main" id="{4DC51BA7-A5A7-4A7F-A707-DBBDEA7705F3}"/>
              </a:ext>
            </a:extLst>
          </p:cNvPr>
          <p:cNvSpPr/>
          <p:nvPr userDrawn="1"/>
        </p:nvSpPr>
        <p:spPr>
          <a:xfrm>
            <a:off x="0" y="2003424"/>
            <a:ext cx="1036320" cy="185737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D23174BA-29D0-4C1A-95C9-5A86FD25E47A}"/>
              </a:ext>
            </a:extLst>
          </p:cNvPr>
          <p:cNvSpPr/>
          <p:nvPr userDrawn="1"/>
        </p:nvSpPr>
        <p:spPr>
          <a:xfrm>
            <a:off x="5458983" y="377398"/>
            <a:ext cx="571384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8D4C0741-442A-4788-81DA-4F081D559C5A}" type="datetime1">
              <a:rPr lang="en-US" noProof="0" smtClean="0"/>
              <a:t>11/10/2023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5" name="Rectangle 4">
            <a:extLst>
              <a:ext uri="{FF2B5EF4-FFF2-40B4-BE49-F238E27FC236}">
                <a16:creationId xmlns:a16="http://schemas.microsoft.com/office/drawing/2014/main" id="{6BC7DA98-7B92-4F45-80F8-1AEF72A601CF}"/>
              </a:ext>
            </a:extLst>
          </p:cNvPr>
          <p:cNvSpPr/>
          <p:nvPr userDrawn="1"/>
        </p:nvSpPr>
        <p:spPr>
          <a:xfrm>
            <a:off x="1078230" y="2003423"/>
            <a:ext cx="3576082" cy="185737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1092200" y="1885125"/>
            <a:ext cx="3314700" cy="2093975"/>
          </a:xfrm>
        </p:spPr>
        <p:txBody>
          <a:bodyPr anchor="ctr">
            <a:normAutofit/>
          </a:bodyPr>
          <a:lstStyle>
            <a:lvl1pPr>
              <a:lnSpc>
                <a:spcPct val="90000"/>
              </a:lnSpc>
              <a:defRPr sz="4400" b="1">
                <a:solidFill>
                  <a:srgbClr val="FFFFFF"/>
                </a:solidFill>
                <a:latin typeface="+mn-lt"/>
              </a:defRPr>
            </a:lvl1pPr>
          </a:lstStyle>
          <a:p>
            <a:r>
              <a:rPr lang="en-US" noProof="0"/>
              <a:t>Click to edit Master title style</a:t>
            </a:r>
          </a:p>
        </p:txBody>
      </p:sp>
      <p:sp>
        <p:nvSpPr>
          <p:cNvPr id="18" name="Rectangle 17">
            <a:extLst>
              <a:ext uri="{FF2B5EF4-FFF2-40B4-BE49-F238E27FC236}">
                <a16:creationId xmlns:a16="http://schemas.microsoft.com/office/drawing/2014/main" id="{DF96815B-4256-4CE0-9FCF-3A2967CF5792}"/>
              </a:ext>
            </a:extLst>
          </p:cNvPr>
          <p:cNvSpPr/>
          <p:nvPr userDrawn="1"/>
        </p:nvSpPr>
        <p:spPr>
          <a:xfrm>
            <a:off x="1092200" y="993775"/>
            <a:ext cx="1036320" cy="936626"/>
          </a:xfrm>
          <a:prstGeom prst="rect">
            <a:avLst/>
          </a:prstGeom>
          <a:solidFill>
            <a:schemeClr val="tx2">
              <a:lumMod val="20000"/>
              <a:lumOff val="80000"/>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812829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bg1"/>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 name="Content Placeholder 2"/>
          <p:cNvSpPr>
            <a:spLocks noGrp="1"/>
          </p:cNvSpPr>
          <p:nvPr>
            <p:ph idx="1"/>
          </p:nvPr>
        </p:nvSpPr>
        <p:spPr>
          <a:xfrm>
            <a:off x="5458984" y="497808"/>
            <a:ext cx="5713841" cy="4868609"/>
          </a:xfrm>
        </p:spPr>
        <p:txBody>
          <a:bodyPr anchor="ct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470BDB9F-6784-464D-8ED7-29E60E2B21A9}" type="datetime1">
              <a:rPr lang="en-US" noProof="0" smtClean="0"/>
              <a:t>11/10/2023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endParaRPr lang="en-US" noProof="0" dirty="0"/>
          </a:p>
        </p:txBody>
      </p:sp>
    </p:spTree>
    <p:extLst>
      <p:ext uri="{BB962C8B-B14F-4D97-AF65-F5344CB8AC3E}">
        <p14:creationId xmlns:p14="http://schemas.microsoft.com/office/powerpoint/2010/main" val="3954305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4984722" y="548355"/>
            <a:ext cx="6054846" cy="634336"/>
          </a:xfrm>
        </p:spPr>
        <p:txBody>
          <a:bodyPr anchor="ctr">
            <a:noAutofit/>
          </a:bodyPr>
          <a:lstStyle>
            <a:lvl1pPr>
              <a:lnSpc>
                <a:spcPct val="90000"/>
              </a:lnSpc>
              <a:defRPr sz="36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5100833" y="1611313"/>
            <a:ext cx="6072099" cy="3755104"/>
          </a:xfrm>
        </p:spPr>
        <p:txBody>
          <a:bodyPr anchor="t">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6DA3ABBD-A00D-4624-9D57-736F5DDBFABC}" type="datetime1">
              <a:rPr lang="en-US" noProof="0" smtClean="0"/>
              <a:t>11/10/2023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4654296" cy="5864225"/>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510465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Content with Caption">
    <p:spTree>
      <p:nvGrpSpPr>
        <p:cNvPr id="1" name=""/>
        <p:cNvGrpSpPr/>
        <p:nvPr/>
      </p:nvGrpSpPr>
      <p:grpSpPr>
        <a:xfrm>
          <a:off x="0" y="0"/>
          <a:ext cx="0" cy="0"/>
          <a:chOff x="0" y="0"/>
          <a:chExt cx="0" cy="0"/>
        </a:xfrm>
      </p:grpSpPr>
      <p:sp>
        <p:nvSpPr>
          <p:cNvPr id="18" name="Picture Placeholder 9">
            <a:extLst>
              <a:ext uri="{FF2B5EF4-FFF2-40B4-BE49-F238E27FC236}">
                <a16:creationId xmlns:a16="http://schemas.microsoft.com/office/drawing/2014/main" id="{4F173117-1383-4956-B947-1EA7A51D0D4A}"/>
              </a:ext>
            </a:extLst>
          </p:cNvPr>
          <p:cNvSpPr>
            <a:spLocks noGrp="1"/>
          </p:cNvSpPr>
          <p:nvPr>
            <p:ph type="pic" sz="quarter" idx="13"/>
          </p:nvPr>
        </p:nvSpPr>
        <p:spPr>
          <a:xfrm>
            <a:off x="0" y="0"/>
            <a:ext cx="12192000" cy="3541486"/>
          </a:xfrm>
        </p:spPr>
        <p:txBody>
          <a:bodyPr/>
          <a:lstStyle>
            <a:lvl1pPr>
              <a:defRPr>
                <a:solidFill>
                  <a:schemeClr val="tx1">
                    <a:lumMod val="75000"/>
                    <a:lumOff val="25000"/>
                  </a:schemeClr>
                </a:solidFill>
              </a:defRPr>
            </a:lvl1pPr>
          </a:lstStyle>
          <a:p>
            <a:r>
              <a:rPr lang="en-US" noProof="0"/>
              <a:t>Click icon to add picture</a:t>
            </a:r>
            <a:endParaRPr lang="en-US" noProof="0" dirty="0"/>
          </a:p>
        </p:txBody>
      </p:sp>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1"/>
          <p:cNvSpPr>
            <a:spLocks noGrp="1"/>
          </p:cNvSpPr>
          <p:nvPr>
            <p:ph type="title"/>
          </p:nvPr>
        </p:nvSpPr>
        <p:spPr>
          <a:xfrm>
            <a:off x="3068577" y="880375"/>
            <a:ext cx="6054846" cy="634336"/>
          </a:xfrm>
        </p:spPr>
        <p:txBody>
          <a:bodyPr anchor="ctr">
            <a:noAutofit/>
          </a:bodyPr>
          <a:lstStyle>
            <a:lvl1pPr algn="ctr">
              <a:lnSpc>
                <a:spcPct val="90000"/>
              </a:lnSpc>
              <a:defRPr sz="3600" b="1" i="0">
                <a:solidFill>
                  <a:schemeClr val="tx1">
                    <a:lumMod val="75000"/>
                    <a:lumOff val="25000"/>
                  </a:schemeClr>
                </a:solidFill>
                <a:latin typeface="+mn-lt"/>
              </a:defRPr>
            </a:lvl1pPr>
          </a:lstStyle>
          <a:p>
            <a:r>
              <a:rPr lang="en-US" noProof="0"/>
              <a:t>Click to edit Master title style</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E6BF20AA-C418-460A-B9CF-8F3DD94C436D}" type="datetime1">
              <a:rPr lang="en-US" noProof="0" smtClean="0"/>
              <a:t>11/10/2023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9" name="Rectangle 18">
            <a:extLst>
              <a:ext uri="{FF2B5EF4-FFF2-40B4-BE49-F238E27FC236}">
                <a16:creationId xmlns:a16="http://schemas.microsoft.com/office/drawing/2014/main" id="{AF446475-024F-4C71-99D3-501468ACAD11}"/>
              </a:ext>
            </a:extLst>
          </p:cNvPr>
          <p:cNvSpPr/>
          <p:nvPr userDrawn="1"/>
        </p:nvSpPr>
        <p:spPr>
          <a:xfrm>
            <a:off x="5577840" y="0"/>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767602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3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p:nvSpPr>
        <p:spPr>
          <a:xfrm>
            <a:off x="16" y="0"/>
            <a:ext cx="4654296" cy="586422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473373" y="943430"/>
            <a:ext cx="4699452"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063F5CE0-F8B8-4EAA-822E-6451047E7D5F}" type="datetime1">
              <a:rPr lang="en-US" noProof="0" smtClean="0"/>
              <a:t>11/10/2023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20" name="Rectangle 19">
            <a:extLst>
              <a:ext uri="{FF2B5EF4-FFF2-40B4-BE49-F238E27FC236}">
                <a16:creationId xmlns:a16="http://schemas.microsoft.com/office/drawing/2014/main" id="{EF73BF96-A07C-4AAA-A37F-65151BD22A70}"/>
              </a:ext>
            </a:extLst>
          </p:cNvPr>
          <p:cNvSpPr/>
          <p:nvPr userDrawn="1"/>
        </p:nvSpPr>
        <p:spPr>
          <a:xfrm>
            <a:off x="4370251" y="2322780"/>
            <a:ext cx="1348378" cy="121866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4012771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ontent with Caption">
    <p:spTree>
      <p:nvGrpSpPr>
        <p:cNvPr id="1" name=""/>
        <p:cNvGrpSpPr/>
        <p:nvPr/>
      </p:nvGrpSpPr>
      <p:grpSpPr>
        <a:xfrm>
          <a:off x="0" y="0"/>
          <a:ext cx="0" cy="0"/>
          <a:chOff x="0" y="0"/>
          <a:chExt cx="0" cy="0"/>
        </a:xfrm>
      </p:grpSpPr>
      <p:sp>
        <p:nvSpPr>
          <p:cNvPr id="10" name="Parallélogramme 14">
            <a:extLst>
              <a:ext uri="{FF2B5EF4-FFF2-40B4-BE49-F238E27FC236}">
                <a16:creationId xmlns:a16="http://schemas.microsoft.com/office/drawing/2014/main" id="{BA60C70F-7EE5-4927-B922-88B1C47FADB9}"/>
              </a:ext>
            </a:extLst>
          </p:cNvPr>
          <p:cNvSpPr/>
          <p:nvPr userDrawn="1"/>
        </p:nvSpPr>
        <p:spPr>
          <a:xfrm>
            <a:off x="74485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 name="Rectangle 3">
            <a:extLst>
              <a:ext uri="{FF2B5EF4-FFF2-40B4-BE49-F238E27FC236}">
                <a16:creationId xmlns:a16="http://schemas.microsoft.com/office/drawing/2014/main" id="{648F6D61-9E88-4632-A0A8-CB2E0CC5DEAF}"/>
              </a:ext>
            </a:extLst>
          </p:cNvPr>
          <p:cNvSpPr/>
          <p:nvPr userDrawn="1"/>
        </p:nvSpPr>
        <p:spPr>
          <a:xfrm>
            <a:off x="4654312" y="507333"/>
            <a:ext cx="7537688" cy="48495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16D90D66-BCB9-4229-A829-628874352AC0}"/>
              </a:ext>
            </a:extLst>
          </p:cNvPr>
          <p:cNvSpPr/>
          <p:nvPr userDrawn="1"/>
        </p:nvSpPr>
        <p:spPr>
          <a:xfrm>
            <a:off x="16" y="0"/>
            <a:ext cx="4654296" cy="58642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2200" y="1885125"/>
            <a:ext cx="3068833" cy="2093975"/>
          </a:xfrm>
        </p:spPr>
        <p:txBody>
          <a:bodyPr anchor="ctr">
            <a:normAutofit/>
          </a:bodyPr>
          <a:lstStyle>
            <a:lvl1pPr>
              <a:lnSpc>
                <a:spcPct val="90000"/>
              </a:lnSpc>
              <a:defRPr sz="4400" b="1" i="0">
                <a:solidFill>
                  <a:srgbClr val="FFFFFF"/>
                </a:solidFill>
                <a:latin typeface="+mn-lt"/>
              </a:defRPr>
            </a:lvl1pPr>
          </a:lstStyle>
          <a:p>
            <a:r>
              <a:rPr lang="en-US" noProof="0"/>
              <a:t>Click to edit Master title style</a:t>
            </a:r>
          </a:p>
        </p:txBody>
      </p:sp>
      <p:sp>
        <p:nvSpPr>
          <p:cNvPr id="3" name="Content Placeholder 2"/>
          <p:cNvSpPr>
            <a:spLocks noGrp="1"/>
          </p:cNvSpPr>
          <p:nvPr>
            <p:ph idx="1"/>
          </p:nvPr>
        </p:nvSpPr>
        <p:spPr>
          <a:xfrm>
            <a:off x="6518529" y="943430"/>
            <a:ext cx="4654296" cy="3977366"/>
          </a:xfrm>
        </p:spPr>
        <p:txBody>
          <a:bodyPr anchor="ctr">
            <a:normAutofit/>
          </a:bodyPr>
          <a:lstStyle>
            <a:lvl1pPr>
              <a:defRPr sz="2400"/>
            </a:lvl1pPr>
            <a:lvl2pPr>
              <a:defRPr sz="2000"/>
            </a:lvl2pPr>
            <a:lvl3pPr>
              <a:defRPr sz="1600"/>
            </a:lvl3pPr>
            <a:lvl4pPr>
              <a:defRPr sz="1600"/>
            </a:lvl4pPr>
            <a:lvl5pPr>
              <a:defRPr sz="16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Date Placeholder 1">
            <a:extLst>
              <a:ext uri="{FF2B5EF4-FFF2-40B4-BE49-F238E27FC236}">
                <a16:creationId xmlns:a16="http://schemas.microsoft.com/office/drawing/2014/main" id="{F417C55D-4AE8-427B-A32E-9F54E007E686}"/>
              </a:ext>
            </a:extLst>
          </p:cNvPr>
          <p:cNvSpPr>
            <a:spLocks noGrp="1"/>
          </p:cNvSpPr>
          <p:nvPr>
            <p:ph type="dt" sz="half" idx="10"/>
          </p:nvPr>
        </p:nvSpPr>
        <p:spPr>
          <a:xfrm>
            <a:off x="6834126" y="6446838"/>
            <a:ext cx="2584850" cy="365125"/>
          </a:xfrm>
        </p:spPr>
        <p:txBody>
          <a:bodyPr/>
          <a:lstStyle>
            <a:lvl1pPr>
              <a:defRPr>
                <a:solidFill>
                  <a:schemeClr val="tx1">
                    <a:lumMod val="75000"/>
                    <a:lumOff val="25000"/>
                  </a:schemeClr>
                </a:solidFill>
              </a:defRPr>
            </a:lvl1pPr>
          </a:lstStyle>
          <a:p>
            <a:fld id="{21F8AE65-7CE3-49A8-B2CC-A5A64E5730FA}" type="datetime1">
              <a:rPr lang="en-US" noProof="0" smtClean="0"/>
              <a:t>11/10/2023</a:t>
            </a:fld>
            <a:endParaRPr lang="en-US" noProof="0" dirty="0"/>
          </a:p>
        </p:txBody>
      </p:sp>
      <p:sp>
        <p:nvSpPr>
          <p:cNvPr id="13" name="Footer Placeholder 2">
            <a:extLst>
              <a:ext uri="{FF2B5EF4-FFF2-40B4-BE49-F238E27FC236}">
                <a16:creationId xmlns:a16="http://schemas.microsoft.com/office/drawing/2014/main" id="{8C05871B-E916-40A4-B5E3-65C15F5A4D2A}"/>
              </a:ext>
            </a:extLst>
          </p:cNvPr>
          <p:cNvSpPr>
            <a:spLocks noGrp="1"/>
          </p:cNvSpPr>
          <p:nvPr>
            <p:ph type="ftr" sz="quarter" idx="11"/>
          </p:nvPr>
        </p:nvSpPr>
        <p:spPr>
          <a:xfrm>
            <a:off x="1097279" y="6446838"/>
            <a:ext cx="4846321" cy="365125"/>
          </a:xfrm>
        </p:spPr>
        <p:txBody>
          <a:bodyPr/>
          <a:lstStyle>
            <a:lvl1pPr>
              <a:defRPr>
                <a:solidFill>
                  <a:schemeClr val="tx1">
                    <a:lumMod val="75000"/>
                    <a:lumOff val="25000"/>
                  </a:schemeClr>
                </a:solidFill>
              </a:defRPr>
            </a:lvl1pPr>
          </a:lstStyle>
          <a:p>
            <a:r>
              <a:rPr lang="en-US" noProof="0" dirty="0"/>
              <a:t>Footer</a:t>
            </a:r>
          </a:p>
        </p:txBody>
      </p:sp>
      <p:sp>
        <p:nvSpPr>
          <p:cNvPr id="14" name="Slide Number Placeholder 3">
            <a:extLst>
              <a:ext uri="{FF2B5EF4-FFF2-40B4-BE49-F238E27FC236}">
                <a16:creationId xmlns:a16="http://schemas.microsoft.com/office/drawing/2014/main" id="{B45E789F-2E61-4EC0-8973-681625FE518F}"/>
              </a:ext>
            </a:extLst>
          </p:cNvPr>
          <p:cNvSpPr>
            <a:spLocks noGrp="1"/>
          </p:cNvSpPr>
          <p:nvPr>
            <p:ph type="sldNum" sz="quarter" idx="12"/>
          </p:nvPr>
        </p:nvSpPr>
        <p:spPr>
          <a:xfrm>
            <a:off x="10375670" y="6446838"/>
            <a:ext cx="780010" cy="365125"/>
          </a:xfrm>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8" name="Rectangle 17">
            <a:extLst>
              <a:ext uri="{FF2B5EF4-FFF2-40B4-BE49-F238E27FC236}">
                <a16:creationId xmlns:a16="http://schemas.microsoft.com/office/drawing/2014/main" id="{6127F28F-6C7B-471B-9839-EF88426C1976}"/>
              </a:ext>
            </a:extLst>
          </p:cNvPr>
          <p:cNvSpPr/>
          <p:nvPr userDrawn="1"/>
        </p:nvSpPr>
        <p:spPr>
          <a:xfrm>
            <a:off x="4370251" y="2322780"/>
            <a:ext cx="1348378" cy="121866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49861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solidFill>
        </p:spPr>
        <p:txBody>
          <a:bodyPr lIns="457200" tIns="457200" anchor="t">
            <a:normAutofit/>
          </a:bodyPr>
          <a:lstStyle>
            <a:lvl1pPr marL="0" indent="0">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 name="Title 1"/>
          <p:cNvSpPr>
            <a:spLocks noGrp="1"/>
          </p:cNvSpPr>
          <p:nvPr>
            <p:ph type="title"/>
          </p:nvPr>
        </p:nvSpPr>
        <p:spPr>
          <a:xfrm>
            <a:off x="1097279" y="4799362"/>
            <a:ext cx="10113645" cy="743682"/>
          </a:xfrm>
        </p:spPr>
        <p:txBody>
          <a:bodyPr tIns="0" bIns="0" anchor="b">
            <a:noAutofit/>
          </a:bodyPr>
          <a:lstStyle>
            <a:lvl1pPr algn="ctr">
              <a:defRPr sz="4400" b="1">
                <a:solidFill>
                  <a:srgbClr val="FFFFFF"/>
                </a:solidFill>
              </a:defRPr>
            </a:lvl1pPr>
          </a:lstStyle>
          <a:p>
            <a:r>
              <a:rPr lang="en-US" noProof="0"/>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B5046700-360D-4474-9946-7580E8968658}" type="datetime1">
              <a:rPr lang="en-US" noProof="0" smtClean="0"/>
              <a:t>11/10/2023</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lvl1pPr>
              <a:defRPr>
                <a:solidFill>
                  <a:schemeClr val="bg1"/>
                </a:solidFill>
              </a:defRPr>
            </a:lvl1pPr>
          </a:lstStyle>
          <a:p>
            <a:r>
              <a:rPr lang="en-US" noProof="0" dirty="0"/>
              <a:t>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3A98EE3D-8CD1-4C3F-BD1C-C98C9596463C}" type="slidenum">
              <a:rPr lang="en-US" noProof="0" smtClean="0"/>
              <a:pPr/>
              <a:t>‹#›</a:t>
            </a:fld>
            <a:endParaRPr lang="en-US" noProof="0" dirty="0"/>
          </a:p>
        </p:txBody>
      </p:sp>
      <p:sp>
        <p:nvSpPr>
          <p:cNvPr id="9" name="Rectangle 8">
            <a:extLst>
              <a:ext uri="{FF2B5EF4-FFF2-40B4-BE49-F238E27FC236}">
                <a16:creationId xmlns:a16="http://schemas.microsoft.com/office/drawing/2014/main" id="{B4A4DE4A-F8EF-47D5-8C37-A9021C2BB6A3}"/>
              </a:ext>
            </a:extLst>
          </p:cNvPr>
          <p:cNvSpPr/>
          <p:nvPr userDrawn="1"/>
        </p:nvSpPr>
        <p:spPr>
          <a:xfrm>
            <a:off x="3536950" y="4535901"/>
            <a:ext cx="5118100" cy="125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598695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42F667F3-A942-43B7-9681-6435F4941075}" type="datetime1">
              <a:rPr lang="en-US" smtClean="0"/>
              <a:t>11/10/2023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604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13" name="Parallélogramme 14">
            <a:extLst>
              <a:ext uri="{FF2B5EF4-FFF2-40B4-BE49-F238E27FC236}">
                <a16:creationId xmlns:a16="http://schemas.microsoft.com/office/drawing/2014/main" id="{F5AA8A10-E19C-430B-9D5D-8D12F92BFEC5}"/>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Rectangle 11">
            <a:extLst>
              <a:ext uri="{FF2B5EF4-FFF2-40B4-BE49-F238E27FC236}">
                <a16:creationId xmlns:a16="http://schemas.microsoft.com/office/drawing/2014/main" id="{A7C93D4F-3003-4D58-9AFB-356A0F800F42}"/>
              </a:ext>
            </a:extLst>
          </p:cNvPr>
          <p:cNvSpPr/>
          <p:nvPr userDrawn="1"/>
        </p:nvSpPr>
        <p:spPr>
          <a:xfrm>
            <a:off x="6394450" y="0"/>
            <a:ext cx="15392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666C8650-8C82-4FB0-9266-0148B376A8CE}" type="datetime1">
              <a:rPr lang="en-US" noProof="0" smtClean="0"/>
              <a:t>11/10/2023</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r>
              <a:rPr lang="en-US" noProof="0" dirty="0"/>
              <a:t>Footer</a:t>
            </a:r>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0" name="Picture Placeholder 9">
            <a:extLst>
              <a:ext uri="{FF2B5EF4-FFF2-40B4-BE49-F238E27FC236}">
                <a16:creationId xmlns:a16="http://schemas.microsoft.com/office/drawing/2014/main" id="{86028FDE-6655-4B55-B3B4-5B366034E8A8}"/>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2" name="Title 1"/>
          <p:cNvSpPr>
            <a:spLocks noGrp="1"/>
          </p:cNvSpPr>
          <p:nvPr>
            <p:ph type="ctrTitle"/>
          </p:nvPr>
        </p:nvSpPr>
        <p:spPr>
          <a:xfrm>
            <a:off x="6629400" y="758952"/>
            <a:ext cx="4526280" cy="3227514"/>
          </a:xfrm>
        </p:spPr>
        <p:txBody>
          <a:bodyPr anchor="b">
            <a:normAutofit/>
          </a:bodyPr>
          <a:lstStyle>
            <a:lvl1pPr algn="l">
              <a:lnSpc>
                <a:spcPct val="90000"/>
              </a:lnSpc>
              <a:defRPr sz="6000" b="1" spc="-50" baseline="0">
                <a:solidFill>
                  <a:schemeClr val="accent1"/>
                </a:solidFill>
                <a:latin typeface="+mn-lt"/>
              </a:defRPr>
            </a:lvl1pPr>
          </a:lstStyle>
          <a:p>
            <a:r>
              <a:rPr lang="en-US" noProof="0"/>
              <a:t>Click to edit Master title style</a:t>
            </a:r>
          </a:p>
        </p:txBody>
      </p:sp>
      <p:sp>
        <p:nvSpPr>
          <p:cNvPr id="3" name="Subtitle 2"/>
          <p:cNvSpPr>
            <a:spLocks noGrp="1"/>
          </p:cNvSpPr>
          <p:nvPr>
            <p:ph type="subTitle" idx="1"/>
          </p:nvPr>
        </p:nvSpPr>
        <p:spPr>
          <a:xfrm>
            <a:off x="6632171" y="4508500"/>
            <a:ext cx="4526280" cy="1279652"/>
          </a:xfrm>
        </p:spPr>
        <p:txBody>
          <a:bodyPr lIns="91440" rIns="91440">
            <a:normAutofit/>
          </a:bodyPr>
          <a:lstStyle>
            <a:lvl1pPr marL="0" indent="0" algn="l">
              <a:buNone/>
              <a:defRPr sz="2400" cap="all" spc="200" baseline="0">
                <a:solidFill>
                  <a:schemeClr val="tx1">
                    <a:lumMod val="75000"/>
                    <a:lumOff val="25000"/>
                  </a:schemeClr>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11" name="Rectangle 10">
            <a:extLst>
              <a:ext uri="{FF2B5EF4-FFF2-40B4-BE49-F238E27FC236}">
                <a16:creationId xmlns:a16="http://schemas.microsoft.com/office/drawing/2014/main" id="{6D3E1BBA-670B-4CAE-B839-50ADB23DDBC6}"/>
              </a:ext>
            </a:extLst>
          </p:cNvPr>
          <p:cNvSpPr/>
          <p:nvPr userDrawn="1"/>
        </p:nvSpPr>
        <p:spPr>
          <a:xfrm>
            <a:off x="6311900" y="0"/>
            <a:ext cx="15392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663938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1346200"/>
            <a:ext cx="2448033" cy="4530725"/>
          </a:xfrm>
        </p:spPr>
        <p:txBody>
          <a:bodyPr vert="eaVert"/>
          <a:lstStyle/>
          <a:p>
            <a:r>
              <a:rPr lang="en-US" noProof="0"/>
              <a:t>Click to edit Master title style</a:t>
            </a:r>
          </a:p>
        </p:txBody>
      </p:sp>
      <p:sp>
        <p:nvSpPr>
          <p:cNvPr id="3" name="Vertical Text Placeholder 2"/>
          <p:cNvSpPr>
            <a:spLocks noGrp="1"/>
          </p:cNvSpPr>
          <p:nvPr>
            <p:ph type="body" orient="vert" idx="1"/>
          </p:nvPr>
        </p:nvSpPr>
        <p:spPr>
          <a:xfrm>
            <a:off x="1092200" y="1346200"/>
            <a:ext cx="7480300" cy="4530723"/>
          </a:xfrm>
        </p:spPr>
        <p:txBody>
          <a:bodyPr vert="eaVert" lIns="45720" tIns="0" rIns="45720" bIns="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5D576BB9-001A-4B59-8C51-603E71AE3226}" type="datetime1">
              <a:rPr lang="en-US" noProof="0" smtClean="0"/>
              <a:t>11/10/2023</a:t>
            </a:fld>
            <a:endParaRPr lang="en-US" noProof="0"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r>
              <a:rPr lang="en-US" noProof="0" dirty="0"/>
              <a:t>Footer</a:t>
            </a:r>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Rectangle 13">
            <a:extLst>
              <a:ext uri="{FF2B5EF4-FFF2-40B4-BE49-F238E27FC236}">
                <a16:creationId xmlns:a16="http://schemas.microsoft.com/office/drawing/2014/main" id="{6B443CC6-CDCA-4595-ADAE-DCB961FF1A8E}"/>
              </a:ext>
            </a:extLst>
          </p:cNvPr>
          <p:cNvSpPr/>
          <p:nvPr userDrawn="1"/>
        </p:nvSpPr>
        <p:spPr>
          <a:xfrm rot="16200000">
            <a:off x="8871481" y="-146580"/>
            <a:ext cx="1036320" cy="132948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40687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1529DE01-3159-42E8-9946-B3F7564EBC72}" type="datetime1">
              <a:rPr lang="en-US" smtClean="0"/>
              <a:t>11/10/2023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r>
              <a:rPr lang="en-US" dirty="0"/>
              <a:t>Footer</a:t>
            </a:r>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18278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bg1"/>
        </a:solidFill>
        <a:effectLst/>
      </p:bgPr>
    </p:bg>
    <p:spTree>
      <p:nvGrpSpPr>
        <p:cNvPr id="1" name=""/>
        <p:cNvGrpSpPr/>
        <p:nvPr/>
      </p:nvGrpSpPr>
      <p:grpSpPr>
        <a:xfrm>
          <a:off x="0" y="0"/>
          <a:ext cx="0" cy="0"/>
          <a:chOff x="0" y="0"/>
          <a:chExt cx="0" cy="0"/>
        </a:xfrm>
      </p:grpSpPr>
      <p:sp>
        <p:nvSpPr>
          <p:cNvPr id="15" name="Parallélogramme 14">
            <a:extLst>
              <a:ext uri="{FF2B5EF4-FFF2-40B4-BE49-F238E27FC236}">
                <a16:creationId xmlns:a16="http://schemas.microsoft.com/office/drawing/2014/main" id="{98B82A56-7790-48EC-983D-AB8F703699B2}"/>
              </a:ext>
            </a:extLst>
          </p:cNvPr>
          <p:cNvSpPr/>
          <p:nvPr userDrawn="1"/>
        </p:nvSpPr>
        <p:spPr>
          <a:xfrm>
            <a:off x="7972121"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1A1FC6A6-F894-471F-8AA4-AE4112290279}" type="datetime1">
              <a:rPr lang="en-US" noProof="0" smtClean="0"/>
              <a:t>11/10/2023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63119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2451099"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2641599" y="3746500"/>
            <a:ext cx="8331202" cy="1308100"/>
          </a:xfrm>
        </p:spPr>
        <p:txBody>
          <a:bodyPr anchor="b" anchorCtr="0">
            <a:noAutofit/>
          </a:bodyPr>
          <a:lstStyle>
            <a:lvl1pP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2641600" y="5219700"/>
            <a:ext cx="8331201" cy="586740"/>
          </a:xfrm>
        </p:spPr>
        <p:txBody>
          <a:bodyPr lIns="91440" rIns="91440" anchor="t" anchorCtr="0">
            <a:normAutofit/>
          </a:bodyPr>
          <a:lstStyle>
            <a:lvl1pPr marL="0" indent="0">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7528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9698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p:bgPr>
        <a:solidFill>
          <a:schemeClr val="bg1"/>
        </a:solidFill>
        <a:effectLst/>
      </p:bgPr>
    </p:bg>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lvl1pPr>
              <a:defRPr>
                <a:solidFill>
                  <a:schemeClr val="tx1">
                    <a:lumMod val="75000"/>
                    <a:lumOff val="25000"/>
                  </a:schemeClr>
                </a:solidFill>
              </a:defRPr>
            </a:lvl1pPr>
          </a:lstStyle>
          <a:p>
            <a:fld id="{503D98FD-B63D-46E0-B974-EC5BBAC02E27}" type="datetime1">
              <a:rPr lang="en-US" noProof="0" smtClean="0"/>
              <a:t>11/10/2023</a:t>
            </a:fld>
            <a:endParaRPr lang="en-US" noProof="0"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12" name="Picture Placeholder 9">
            <a:extLst>
              <a:ext uri="{FF2B5EF4-FFF2-40B4-BE49-F238E27FC236}">
                <a16:creationId xmlns:a16="http://schemas.microsoft.com/office/drawing/2014/main" id="{E76B772A-7600-4ECE-B5A2-34827D4C7103}"/>
              </a:ext>
            </a:extLst>
          </p:cNvPr>
          <p:cNvSpPr>
            <a:spLocks noGrp="1"/>
          </p:cNvSpPr>
          <p:nvPr>
            <p:ph type="pic" sz="quarter" idx="13"/>
          </p:nvPr>
        </p:nvSpPr>
        <p:spPr>
          <a:xfrm>
            <a:off x="0" y="0"/>
            <a:ext cx="12192000" cy="6858000"/>
          </a:xfrm>
        </p:spPr>
        <p:txBody>
          <a:bodyPr/>
          <a:lstStyle/>
          <a:p>
            <a:r>
              <a:rPr lang="en-US" noProof="0"/>
              <a:t>Click icon to add picture</a:t>
            </a:r>
            <a:endParaRPr lang="en-US" noProof="0" dirty="0"/>
          </a:p>
        </p:txBody>
      </p:sp>
      <p:sp>
        <p:nvSpPr>
          <p:cNvPr id="13" name="Rectangle 12">
            <a:extLst>
              <a:ext uri="{FF2B5EF4-FFF2-40B4-BE49-F238E27FC236}">
                <a16:creationId xmlns:a16="http://schemas.microsoft.com/office/drawing/2014/main" id="{33820398-8D1F-4543-ABA0-7A67C38769B3}"/>
              </a:ext>
            </a:extLst>
          </p:cNvPr>
          <p:cNvSpPr/>
          <p:nvPr userDrawn="1"/>
        </p:nvSpPr>
        <p:spPr>
          <a:xfrm>
            <a:off x="1735138" y="3568700"/>
            <a:ext cx="8721725" cy="23082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400" noProof="0" dirty="0"/>
          </a:p>
        </p:txBody>
      </p:sp>
      <p:sp>
        <p:nvSpPr>
          <p:cNvPr id="2" name="Title 1"/>
          <p:cNvSpPr>
            <a:spLocks noGrp="1"/>
          </p:cNvSpPr>
          <p:nvPr>
            <p:ph type="title"/>
          </p:nvPr>
        </p:nvSpPr>
        <p:spPr>
          <a:xfrm>
            <a:off x="1930399" y="3746500"/>
            <a:ext cx="8331202" cy="1308100"/>
          </a:xfrm>
        </p:spPr>
        <p:txBody>
          <a:bodyPr anchor="b" anchorCtr="0">
            <a:noAutofit/>
          </a:bodyPr>
          <a:lstStyle>
            <a:lvl1pPr algn="ctr">
              <a:lnSpc>
                <a:spcPct val="90000"/>
              </a:lnSpc>
              <a:defRPr sz="4800" b="1">
                <a:solidFill>
                  <a:schemeClr val="bg1"/>
                </a:solidFill>
                <a:latin typeface="+mn-lt"/>
              </a:defRPr>
            </a:lvl1pPr>
          </a:lstStyle>
          <a:p>
            <a:r>
              <a:rPr lang="en-US" noProof="0"/>
              <a:t>Click to edit Master title style</a:t>
            </a:r>
          </a:p>
        </p:txBody>
      </p:sp>
      <p:sp>
        <p:nvSpPr>
          <p:cNvPr id="3" name="Text Placeholder 2"/>
          <p:cNvSpPr>
            <a:spLocks noGrp="1"/>
          </p:cNvSpPr>
          <p:nvPr>
            <p:ph type="body" idx="1"/>
          </p:nvPr>
        </p:nvSpPr>
        <p:spPr>
          <a:xfrm>
            <a:off x="1930400" y="5219700"/>
            <a:ext cx="8331201" cy="586740"/>
          </a:xfrm>
        </p:spPr>
        <p:txBody>
          <a:bodyPr lIns="91440" rIns="91440" anchor="t" anchorCtr="0">
            <a:normAutofit/>
          </a:bodyPr>
          <a:lstStyle>
            <a:lvl1pPr marL="0" indent="0" algn="ctr">
              <a:buNone/>
              <a:defRPr sz="2400" cap="all" spc="200" baseline="0">
                <a:solidFill>
                  <a:schemeClr val="bg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14" name="Rectangle 13">
            <a:extLst>
              <a:ext uri="{FF2B5EF4-FFF2-40B4-BE49-F238E27FC236}">
                <a16:creationId xmlns:a16="http://schemas.microsoft.com/office/drawing/2014/main" id="{45757C57-BBBA-44C6-9A4D-12F5D1E400AA}"/>
              </a:ext>
            </a:extLst>
          </p:cNvPr>
          <p:cNvSpPr/>
          <p:nvPr userDrawn="1"/>
        </p:nvSpPr>
        <p:spPr>
          <a:xfrm>
            <a:off x="3536950" y="3469101"/>
            <a:ext cx="5118100" cy="125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766489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7E74ECCD-A9BB-4C40-8999-9FDE0B2AF02D}" type="datetime1">
              <a:rPr lang="en-US" smtClean="0"/>
              <a:t>11/10/2023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r>
              <a:rPr lang="en-US" dirty="0"/>
              <a:t>Footer</a:t>
            </a:r>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797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Autofit/>
          </a:bodyPr>
          <a:lstStyle>
            <a:lvl1pPr marL="0" indent="0" algn="l">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86731"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Autofit/>
          </a:bodyPr>
          <a:lstStyle>
            <a:lvl1pPr marL="0" indent="0">
              <a:buNone/>
              <a:defRPr sz="24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5395"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B9A11315-80A2-4A6F-99BC-2337EDBA509A}" type="datetime1">
              <a:rPr lang="en-US" smtClean="0"/>
              <a:t>11/10/2023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r>
              <a:rPr lang="en-US" dirty="0"/>
              <a:t>Footer</a:t>
            </a:r>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9594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5323FCEE-D38D-4315-8661-B8B16CE6B114}" type="datetime1">
              <a:rPr lang="en-US" smtClean="0"/>
              <a:t>11/10/2023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r>
              <a:rPr lang="en-US" dirty="0"/>
              <a:t>Footer</a:t>
            </a:r>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80013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6" name="Parallélogramme 14">
            <a:extLst>
              <a:ext uri="{FF2B5EF4-FFF2-40B4-BE49-F238E27FC236}">
                <a16:creationId xmlns:a16="http://schemas.microsoft.com/office/drawing/2014/main" id="{AF082EE3-41AA-4817-A1CC-C33DDB8F675F}"/>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lvl1pPr>
              <a:defRPr>
                <a:solidFill>
                  <a:schemeClr val="tx1">
                    <a:lumMod val="75000"/>
                    <a:lumOff val="25000"/>
                  </a:schemeClr>
                </a:solidFill>
              </a:defRPr>
            </a:lvl1pPr>
          </a:lstStyle>
          <a:p>
            <a:fld id="{27909053-E1DD-4959-BC7A-C98D3D2614DC}" type="datetime1">
              <a:rPr lang="en-US" noProof="0" smtClean="0"/>
              <a:t>11/10/2023</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lvl1pPr>
              <a:defRPr>
                <a:solidFill>
                  <a:schemeClr val="tx1">
                    <a:lumMod val="75000"/>
                    <a:lumOff val="25000"/>
                  </a:schemeClr>
                </a:solidFill>
              </a:defRPr>
            </a:lvl1pPr>
          </a:lstStyle>
          <a:p>
            <a:r>
              <a:rPr lang="en-US" noProof="0" dirty="0"/>
              <a:t>Footer</a:t>
            </a:r>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lvl1pPr>
              <a:defRPr>
                <a:solidFill>
                  <a:schemeClr val="tx1">
                    <a:lumMod val="75000"/>
                    <a:lumOff val="25000"/>
                  </a:schemeClr>
                </a:solidFill>
              </a:defRPr>
            </a:lvl1pPr>
          </a:lstStyle>
          <a:p>
            <a:fld id="{3A98EE3D-8CD1-4C3F-BD1C-C98C9596463C}" type="slidenum">
              <a:rPr lang="en-US" noProof="0" smtClean="0"/>
              <a:pPr/>
              <a:t>‹#›</a:t>
            </a:fld>
            <a:endParaRPr lang="en-US" noProof="0" dirty="0"/>
          </a:p>
        </p:txBody>
      </p:sp>
    </p:spTree>
    <p:extLst>
      <p:ext uri="{BB962C8B-B14F-4D97-AF65-F5344CB8AC3E}">
        <p14:creationId xmlns:p14="http://schemas.microsoft.com/office/powerpoint/2010/main" val="3010507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Parallélogramme 14">
            <a:extLst>
              <a:ext uri="{FF2B5EF4-FFF2-40B4-BE49-F238E27FC236}">
                <a16:creationId xmlns:a16="http://schemas.microsoft.com/office/drawing/2014/main" id="{D20796F3-5674-4AF5-9623-575731F82E52}"/>
              </a:ext>
            </a:extLst>
          </p:cNvPr>
          <p:cNvSpPr/>
          <p:nvPr userDrawn="1"/>
        </p:nvSpPr>
        <p:spPr>
          <a:xfrm>
            <a:off x="4667250" y="0"/>
            <a:ext cx="2857500" cy="6858000"/>
          </a:xfrm>
          <a:prstGeom prst="parallelogram">
            <a:avLst>
              <a:gd name="adj" fmla="val 0"/>
            </a:avLst>
          </a:pr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1216548"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6834126" y="6446838"/>
            <a:ext cx="258485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010F8E8D-DF54-49BE-BDBC-401B280C4E3C}" type="datetime1">
              <a:rPr lang="en-US" noProof="0" smtClean="0"/>
              <a:t>11/10/2023</a:t>
            </a:fld>
            <a:endParaRPr lang="en-US" noProof="0" dirty="0"/>
          </a:p>
        </p:txBody>
      </p:sp>
      <p:sp>
        <p:nvSpPr>
          <p:cNvPr id="5" name="Footer Placeholder 4"/>
          <p:cNvSpPr>
            <a:spLocks noGrp="1"/>
          </p:cNvSpPr>
          <p:nvPr>
            <p:ph type="ftr" sz="quarter" idx="3"/>
          </p:nvPr>
        </p:nvSpPr>
        <p:spPr>
          <a:xfrm>
            <a:off x="1097279" y="6446838"/>
            <a:ext cx="4846321" cy="365125"/>
          </a:xfrm>
          <a:prstGeom prst="rect">
            <a:avLst/>
          </a:prstGeom>
        </p:spPr>
        <p:txBody>
          <a:bodyPr vert="horz" lIns="91440" tIns="45720" rIns="91440" bIns="45720" rtlCol="0" anchor="ctr"/>
          <a:lstStyle>
            <a:lvl1pPr algn="l">
              <a:defRPr sz="900" cap="all" baseline="0">
                <a:solidFill>
                  <a:schemeClr val="tx1">
                    <a:lumMod val="75000"/>
                    <a:lumOff val="25000"/>
                  </a:schemeClr>
                </a:solidFill>
              </a:defRPr>
            </a:lvl1pPr>
          </a:lstStyle>
          <a:p>
            <a:r>
              <a:rPr lang="en-US" noProof="0" dirty="0"/>
              <a:t>Footer</a:t>
            </a:r>
          </a:p>
        </p:txBody>
      </p:sp>
      <p:sp>
        <p:nvSpPr>
          <p:cNvPr id="6" name="Slide Number Placeholder 5"/>
          <p:cNvSpPr>
            <a:spLocks noGrp="1"/>
          </p:cNvSpPr>
          <p:nvPr>
            <p:ph type="sldNum" sz="quarter" idx="4"/>
          </p:nvPr>
        </p:nvSpPr>
        <p:spPr>
          <a:xfrm>
            <a:off x="10375670" y="6446838"/>
            <a:ext cx="780010" cy="365125"/>
          </a:xfrm>
          <a:prstGeom prst="rect">
            <a:avLst/>
          </a:prstGeom>
        </p:spPr>
        <p:txBody>
          <a:bodyPr vert="horz" lIns="91440" tIns="45720" rIns="91440" bIns="45720" rtlCol="0" anchor="ctr"/>
          <a:lstStyle>
            <a:lvl1pPr algn="r">
              <a:defRPr sz="1050">
                <a:solidFill>
                  <a:schemeClr val="tx1">
                    <a:lumMod val="75000"/>
                    <a:lumOff val="25000"/>
                  </a:schemeClr>
                </a:solidFill>
              </a:defRPr>
            </a:lvl1pPr>
          </a:lstStyle>
          <a:p>
            <a:fld id="{3A98EE3D-8CD1-4C3F-BD1C-C98C9596463C}" type="slidenum">
              <a:rPr lang="en-US" noProof="0" smtClean="0"/>
              <a:pPr/>
              <a:t>‹#›</a:t>
            </a:fld>
            <a:endParaRPr lang="en-US" noProof="0" dirty="0"/>
          </a:p>
        </p:txBody>
      </p:sp>
      <p:sp>
        <p:nvSpPr>
          <p:cNvPr id="8" name="Rectangle 7">
            <a:extLst>
              <a:ext uri="{FF2B5EF4-FFF2-40B4-BE49-F238E27FC236}">
                <a16:creationId xmlns:a16="http://schemas.microsoft.com/office/drawing/2014/main" id="{0F25E55C-1C16-46C6-B789-A4B2BCEF8F86}"/>
              </a:ext>
            </a:extLst>
          </p:cNvPr>
          <p:cNvSpPr/>
          <p:nvPr userDrawn="1"/>
        </p:nvSpPr>
        <p:spPr>
          <a:xfrm>
            <a:off x="0" y="1011981"/>
            <a:ext cx="1036320" cy="685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690285712"/>
      </p:ext>
    </p:extLst>
  </p:cSld>
  <p:clrMap bg1="lt1" tx1="dk1" bg2="lt2" tx2="dk2" accent1="accent1" accent2="accent2" accent3="accent3" accent4="accent4" accent5="accent5" accent6="accent6" hlink="hlink" folHlink="folHlink"/>
  <p:sldLayoutIdLst>
    <p:sldLayoutId id="2147483706" r:id="rId1"/>
    <p:sldLayoutId id="2147483718" r:id="rId2"/>
    <p:sldLayoutId id="2147483707" r:id="rId3"/>
    <p:sldLayoutId id="2147483708" r:id="rId4"/>
    <p:sldLayoutId id="2147483719" r:id="rId5"/>
    <p:sldLayoutId id="2147483709" r:id="rId6"/>
    <p:sldLayoutId id="2147483716" r:id="rId7"/>
    <p:sldLayoutId id="2147483710" r:id="rId8"/>
    <p:sldLayoutId id="2147483711" r:id="rId9"/>
    <p:sldLayoutId id="2147483712" r:id="rId10"/>
    <p:sldLayoutId id="2147483727" r:id="rId11"/>
    <p:sldLayoutId id="2147483720" r:id="rId12"/>
    <p:sldLayoutId id="2147483721" r:id="rId13"/>
    <p:sldLayoutId id="2147483725" r:id="rId14"/>
    <p:sldLayoutId id="2147483726" r:id="rId15"/>
    <p:sldLayoutId id="2147483722" r:id="rId16"/>
    <p:sldLayoutId id="2147483723" r:id="rId17"/>
    <p:sldLayoutId id="2147483715" r:id="rId18"/>
    <p:sldLayoutId id="2147483713" r:id="rId19"/>
    <p:sldLayoutId id="2147483714" r:id="rId20"/>
  </p:sldLayoutIdLst>
  <p:hf sldNum="0" hdr="0" ftr="0" dt="0"/>
  <p:txStyles>
    <p:titleStyle>
      <a:lvl1pPr algn="l" defTabSz="914400" rtl="0" eaLnBrk="1" latinLnBrk="0" hangingPunct="1">
        <a:lnSpc>
          <a:spcPct val="90000"/>
        </a:lnSpc>
        <a:spcBef>
          <a:spcPct val="0"/>
        </a:spcBef>
        <a:buNone/>
        <a:defRPr sz="4800" b="1" kern="1200" spc="-50" baseline="0">
          <a:solidFill>
            <a:schemeClr val="tx1">
              <a:lumMod val="75000"/>
              <a:lumOff val="25000"/>
            </a:schemeClr>
          </a:solidFill>
          <a:latin typeface="+mn-lt"/>
          <a:ea typeface="+mj-ea"/>
          <a:cs typeface="+mj-cs"/>
        </a:defRPr>
      </a:lvl1pPr>
    </p:titleStyle>
    <p:bodyStyle>
      <a:lvl1pPr marL="266700" indent="-266700" algn="l" defTabSz="914400" rtl="0" eaLnBrk="1" latinLnBrk="0" hangingPunct="1">
        <a:lnSpc>
          <a:spcPct val="100000"/>
        </a:lnSpc>
        <a:spcBef>
          <a:spcPts val="1200"/>
        </a:spcBef>
        <a:spcAft>
          <a:spcPts val="200"/>
        </a:spcAft>
        <a:buClr>
          <a:schemeClr val="accent1"/>
        </a:buClr>
        <a:buSzPct val="10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
          <a:schemeClr val="accent1"/>
        </a:buClr>
        <a:buFont typeface="Wingdings" panose="05000000000000000000" pitchFamily="2" charset="2"/>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F26B43"/>
          </p15:clr>
        </p15:guide>
        <p15:guide id="2" pos="688" userDrawn="1">
          <p15:clr>
            <a:srgbClr val="F26B43"/>
          </p15:clr>
        </p15:guide>
        <p15:guide id="3" pos="7038" userDrawn="1">
          <p15:clr>
            <a:srgbClr val="F26B43"/>
          </p15:clr>
        </p15:guide>
        <p15:guide id="4" orient="horz" pos="3702" userDrawn="1">
          <p15:clr>
            <a:srgbClr val="F26B43"/>
          </p15:clr>
        </p15:guide>
        <p15:guide id="5" orient="horz" pos="406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hinking-man-male-people-294525/" TargetMode="External"/><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Group of people talking">
            <a:extLst>
              <a:ext uri="{FF2B5EF4-FFF2-40B4-BE49-F238E27FC236}">
                <a16:creationId xmlns:a16="http://schemas.microsoft.com/office/drawing/2014/main" id="{C7D5F6B1-1228-4C2A-AE2C-950C34054CE4}"/>
              </a:ext>
            </a:extLst>
          </p:cNvPr>
          <p:cNvPicPr>
            <a:picLocks noGrp="1" noChangeAspect="1"/>
          </p:cNvPicPr>
          <p:nvPr>
            <p:ph type="pic" sz="quarter" idx="13"/>
          </p:nvPr>
        </p:nvPicPr>
        <p:blipFill rotWithShape="1">
          <a:blip r:embed="rId3" cstate="print">
            <a:grayscl/>
            <a:extLst>
              <a:ext uri="{28A0092B-C50C-407E-A947-70E740481C1C}">
                <a14:useLocalDpi xmlns:a14="http://schemas.microsoft.com/office/drawing/2010/main" val="0"/>
              </a:ext>
            </a:extLst>
          </a:blip>
          <a:srcRect/>
          <a:stretch/>
        </p:blipFill>
        <p:spPr>
          <a:xfrm>
            <a:off x="0" y="0"/>
            <a:ext cx="6311900" cy="6858000"/>
          </a:xfrm>
        </p:spPr>
      </p:pic>
      <p:sp>
        <p:nvSpPr>
          <p:cNvPr id="3" name="Title 2">
            <a:extLst>
              <a:ext uri="{FF2B5EF4-FFF2-40B4-BE49-F238E27FC236}">
                <a16:creationId xmlns:a16="http://schemas.microsoft.com/office/drawing/2014/main" id="{A017FF9C-6A7E-4A79-81BB-438E8EA9676A}"/>
              </a:ext>
              <a:ext uri="{C183D7F6-B498-43B3-948B-1728B52AA6E4}">
                <adec:decorative xmlns:adec="http://schemas.microsoft.com/office/drawing/2017/decorative" val="0"/>
              </a:ext>
            </a:extLst>
          </p:cNvPr>
          <p:cNvSpPr>
            <a:spLocks noGrp="1"/>
          </p:cNvSpPr>
          <p:nvPr>
            <p:ph type="ctrTitle"/>
          </p:nvPr>
        </p:nvSpPr>
        <p:spPr>
          <a:xfrm>
            <a:off x="6629399" y="758952"/>
            <a:ext cx="5386137" cy="1279652"/>
          </a:xfrm>
        </p:spPr>
        <p:txBody>
          <a:bodyPr>
            <a:normAutofit/>
          </a:bodyPr>
          <a:lstStyle/>
          <a:p>
            <a:r>
              <a:rPr lang="en-US" sz="2800" dirty="0"/>
              <a:t>SALARY PREDICTION  USING ML</a:t>
            </a:r>
          </a:p>
        </p:txBody>
      </p:sp>
      <p:sp>
        <p:nvSpPr>
          <p:cNvPr id="4" name="Subtitle 3">
            <a:extLst>
              <a:ext uri="{FF2B5EF4-FFF2-40B4-BE49-F238E27FC236}">
                <a16:creationId xmlns:a16="http://schemas.microsoft.com/office/drawing/2014/main" id="{FFFB5E3C-FE17-44EA-B59B-183125D08F7C}"/>
              </a:ext>
            </a:extLst>
          </p:cNvPr>
          <p:cNvSpPr>
            <a:spLocks noGrp="1"/>
          </p:cNvSpPr>
          <p:nvPr>
            <p:ph type="subTitle" idx="1"/>
          </p:nvPr>
        </p:nvSpPr>
        <p:spPr>
          <a:xfrm>
            <a:off x="6632170" y="2470484"/>
            <a:ext cx="5383365" cy="3317668"/>
          </a:xfrm>
        </p:spPr>
        <p:txBody>
          <a:bodyPr/>
          <a:lstStyle/>
          <a:p>
            <a:r>
              <a:rPr lang="en-US" dirty="0">
                <a:latin typeface="+mj-lt"/>
              </a:rPr>
              <a:t>PROJECT GUDIE</a:t>
            </a:r>
          </a:p>
          <a:p>
            <a:r>
              <a:rPr lang="en-US" dirty="0">
                <a:latin typeface="+mj-lt"/>
              </a:rPr>
              <a:t>J.HAIR KRISHNA</a:t>
            </a:r>
          </a:p>
          <a:p>
            <a:pPr algn="r"/>
            <a:r>
              <a:rPr lang="en-US" dirty="0">
                <a:latin typeface="+mj-lt"/>
              </a:rPr>
              <a:t>                - M.CHANDRASHEKAR</a:t>
            </a:r>
          </a:p>
          <a:p>
            <a:pPr algn="r"/>
            <a:r>
              <a:rPr lang="en-US" dirty="0">
                <a:latin typeface="+mj-lt"/>
              </a:rPr>
              <a:t>                   -228W1F0037</a:t>
            </a:r>
          </a:p>
          <a:p>
            <a:endParaRPr lang="en-US" dirty="0">
              <a:latin typeface="+mj-lt"/>
            </a:endParaRPr>
          </a:p>
        </p:txBody>
      </p:sp>
    </p:spTree>
    <p:extLst>
      <p:ext uri="{BB962C8B-B14F-4D97-AF65-F5344CB8AC3E}">
        <p14:creationId xmlns:p14="http://schemas.microsoft.com/office/powerpoint/2010/main" val="4172296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983BCB21-0AAD-23A7-A67F-8C1E1A9B76B6}"/>
              </a:ext>
            </a:extLst>
          </p:cNvPr>
          <p:cNvSpPr>
            <a:spLocks noGrp="1"/>
          </p:cNvSpPr>
          <p:nvPr>
            <p:ph type="title"/>
          </p:nvPr>
        </p:nvSpPr>
        <p:spPr/>
        <p:txBody>
          <a:bodyPr/>
          <a:lstStyle/>
          <a:p>
            <a:r>
              <a:rPr lang="en-IN" dirty="0"/>
              <a:t>SYSTEM REQUIREMENTS</a:t>
            </a:r>
          </a:p>
        </p:txBody>
      </p:sp>
      <p:sp>
        <p:nvSpPr>
          <p:cNvPr id="11" name="Text Placeholder 10">
            <a:extLst>
              <a:ext uri="{FF2B5EF4-FFF2-40B4-BE49-F238E27FC236}">
                <a16:creationId xmlns:a16="http://schemas.microsoft.com/office/drawing/2014/main" id="{DED5E1B6-5856-269B-9A28-9CCD3DEC6B80}"/>
              </a:ext>
            </a:extLst>
          </p:cNvPr>
          <p:cNvSpPr>
            <a:spLocks noGrp="1"/>
          </p:cNvSpPr>
          <p:nvPr>
            <p:ph type="body" idx="1"/>
          </p:nvPr>
        </p:nvSpPr>
        <p:spPr/>
        <p:txBody>
          <a:bodyPr/>
          <a:lstStyle/>
          <a:p>
            <a:r>
              <a:rPr lang="en-IN" dirty="0"/>
              <a:t>SOFTWARE REQUIREMENTS</a:t>
            </a:r>
          </a:p>
        </p:txBody>
      </p:sp>
      <p:sp>
        <p:nvSpPr>
          <p:cNvPr id="12" name="Content Placeholder 11">
            <a:extLst>
              <a:ext uri="{FF2B5EF4-FFF2-40B4-BE49-F238E27FC236}">
                <a16:creationId xmlns:a16="http://schemas.microsoft.com/office/drawing/2014/main" id="{7D4833A3-5A1A-BE06-A4CC-16D4D4F7F926}"/>
              </a:ext>
            </a:extLst>
          </p:cNvPr>
          <p:cNvSpPr>
            <a:spLocks noGrp="1"/>
          </p:cNvSpPr>
          <p:nvPr>
            <p:ph sz="half" idx="2"/>
          </p:nvPr>
        </p:nvSpPr>
        <p:spPr/>
        <p:txBody>
          <a:bodyPr/>
          <a:lstStyle/>
          <a:p>
            <a:r>
              <a:rPr lang="en-IN" dirty="0"/>
              <a:t> Jupyter Notebook</a:t>
            </a:r>
          </a:p>
          <a:p>
            <a:r>
              <a:rPr lang="en-IN" dirty="0"/>
              <a:t>Python</a:t>
            </a:r>
          </a:p>
          <a:p>
            <a:r>
              <a:rPr lang="en-IN" dirty="0"/>
              <a:t>PyCharm</a:t>
            </a:r>
          </a:p>
          <a:p>
            <a:r>
              <a:rPr lang="en-IN" dirty="0"/>
              <a:t>Google colb</a:t>
            </a:r>
          </a:p>
          <a:p>
            <a:r>
              <a:rPr lang="en-IN" dirty="0"/>
              <a:t>GitHub</a:t>
            </a:r>
          </a:p>
          <a:p>
            <a:pPr marL="0" indent="0">
              <a:buNone/>
            </a:pPr>
            <a:endParaRPr lang="en-IN" dirty="0"/>
          </a:p>
        </p:txBody>
      </p:sp>
      <p:sp>
        <p:nvSpPr>
          <p:cNvPr id="13" name="Text Placeholder 12">
            <a:extLst>
              <a:ext uri="{FF2B5EF4-FFF2-40B4-BE49-F238E27FC236}">
                <a16:creationId xmlns:a16="http://schemas.microsoft.com/office/drawing/2014/main" id="{53246770-4FF8-5256-23E4-0F0911F932A5}"/>
              </a:ext>
            </a:extLst>
          </p:cNvPr>
          <p:cNvSpPr>
            <a:spLocks noGrp="1"/>
          </p:cNvSpPr>
          <p:nvPr>
            <p:ph type="body" sz="quarter" idx="3"/>
          </p:nvPr>
        </p:nvSpPr>
        <p:spPr/>
        <p:txBody>
          <a:bodyPr/>
          <a:lstStyle/>
          <a:p>
            <a:r>
              <a:rPr lang="en-IN" dirty="0"/>
              <a:t>HARDWARE REQUIREMNETS</a:t>
            </a:r>
          </a:p>
        </p:txBody>
      </p:sp>
      <p:sp>
        <p:nvSpPr>
          <p:cNvPr id="14" name="Content Placeholder 13">
            <a:extLst>
              <a:ext uri="{FF2B5EF4-FFF2-40B4-BE49-F238E27FC236}">
                <a16:creationId xmlns:a16="http://schemas.microsoft.com/office/drawing/2014/main" id="{F9E4FFFF-327F-7310-1BDD-FF7A9ACBC22A}"/>
              </a:ext>
            </a:extLst>
          </p:cNvPr>
          <p:cNvSpPr>
            <a:spLocks noGrp="1"/>
          </p:cNvSpPr>
          <p:nvPr>
            <p:ph sz="quarter" idx="4"/>
          </p:nvPr>
        </p:nvSpPr>
        <p:spPr/>
        <p:txBody>
          <a:bodyPr/>
          <a:lstStyle/>
          <a:p>
            <a:r>
              <a:rPr lang="en-IN" dirty="0"/>
              <a:t>Computer/Laptop</a:t>
            </a:r>
          </a:p>
          <a:p>
            <a:r>
              <a:rPr lang="en-IN" dirty="0"/>
              <a:t>Processer: i5 or more</a:t>
            </a:r>
          </a:p>
          <a:p>
            <a:r>
              <a:rPr lang="en-IN" dirty="0"/>
              <a:t>8GB RAM</a:t>
            </a:r>
          </a:p>
          <a:p>
            <a:r>
              <a:rPr lang="en-IN" dirty="0"/>
              <a:t>Operating System</a:t>
            </a:r>
          </a:p>
          <a:p>
            <a:r>
              <a:rPr lang="en-IN" dirty="0"/>
              <a:t>Internet</a:t>
            </a:r>
          </a:p>
          <a:p>
            <a:pPr marL="0" indent="0">
              <a:buNone/>
            </a:pPr>
            <a:endParaRPr lang="en-IN" dirty="0"/>
          </a:p>
        </p:txBody>
      </p:sp>
    </p:spTree>
    <p:extLst>
      <p:ext uri="{BB962C8B-B14F-4D97-AF65-F5344CB8AC3E}">
        <p14:creationId xmlns:p14="http://schemas.microsoft.com/office/powerpoint/2010/main" val="41746424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animEffect transition="in" filter="fade">
                                      <p:cBhvr>
                                        <p:cTn id="13" dur="500"/>
                                        <p:tgtEl>
                                          <p:spTgt spid="1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xEl>
                                              <p:pRg st="3" end="3"/>
                                            </p:txEl>
                                          </p:spTgt>
                                        </p:tgtEl>
                                        <p:attrNameLst>
                                          <p:attrName>style.visibility</p:attrName>
                                        </p:attrNameLst>
                                      </p:cBhvr>
                                      <p:to>
                                        <p:strVal val="visible"/>
                                      </p:to>
                                    </p:set>
                                    <p:animEffect transition="in" filter="fade">
                                      <p:cBhvr>
                                        <p:cTn id="16" dur="500"/>
                                        <p:tgtEl>
                                          <p:spTgt spid="1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2">
                                            <p:txEl>
                                              <p:pRg st="4" end="4"/>
                                            </p:txEl>
                                          </p:spTgt>
                                        </p:tgtEl>
                                        <p:attrNameLst>
                                          <p:attrName>style.visibility</p:attrName>
                                        </p:attrNameLst>
                                      </p:cBhvr>
                                      <p:to>
                                        <p:strVal val="visible"/>
                                      </p:to>
                                    </p:set>
                                    <p:animEffect transition="in" filter="fade">
                                      <p:cBhvr>
                                        <p:cTn id="19" dur="500"/>
                                        <p:tgtEl>
                                          <p:spTgt spid="12">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13">
                                            <p:txEl>
                                              <p:pRg st="0" end="0"/>
                                            </p:txEl>
                                          </p:spTgt>
                                        </p:tgtEl>
                                        <p:attrNameLst>
                                          <p:attrName>style.visibility</p:attrName>
                                        </p:attrNameLst>
                                      </p:cBhvr>
                                      <p:to>
                                        <p:strVal val="visible"/>
                                      </p:to>
                                    </p:set>
                                    <p:animEffect transition="in" filter="wipe(down)">
                                      <p:cBhvr>
                                        <p:cTn id="24" dur="500"/>
                                        <p:tgtEl>
                                          <p:spTgt spid="13">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4">
                                            <p:txEl>
                                              <p:pRg st="0" end="0"/>
                                            </p:txEl>
                                          </p:spTgt>
                                        </p:tgtEl>
                                        <p:attrNameLst>
                                          <p:attrName>style.visibility</p:attrName>
                                        </p:attrNameLst>
                                      </p:cBhvr>
                                      <p:to>
                                        <p:strVal val="visible"/>
                                      </p:to>
                                    </p:set>
                                    <p:animEffect transition="in" filter="fade">
                                      <p:cBhvr>
                                        <p:cTn id="29" dur="500"/>
                                        <p:tgtEl>
                                          <p:spTgt spid="14">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xEl>
                                              <p:pRg st="1" end="1"/>
                                            </p:txEl>
                                          </p:spTgt>
                                        </p:tgtEl>
                                        <p:attrNameLst>
                                          <p:attrName>style.visibility</p:attrName>
                                        </p:attrNameLst>
                                      </p:cBhvr>
                                      <p:to>
                                        <p:strVal val="visible"/>
                                      </p:to>
                                    </p:set>
                                    <p:animEffect transition="in" filter="fade">
                                      <p:cBhvr>
                                        <p:cTn id="32" dur="500"/>
                                        <p:tgtEl>
                                          <p:spTgt spid="14">
                                            <p:txEl>
                                              <p:pRg st="1" end="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xEl>
                                              <p:pRg st="2" end="2"/>
                                            </p:txEl>
                                          </p:spTgt>
                                        </p:tgtEl>
                                        <p:attrNameLst>
                                          <p:attrName>style.visibility</p:attrName>
                                        </p:attrNameLst>
                                      </p:cBhvr>
                                      <p:to>
                                        <p:strVal val="visible"/>
                                      </p:to>
                                    </p:set>
                                    <p:animEffect transition="in" filter="fade">
                                      <p:cBhvr>
                                        <p:cTn id="35" dur="500"/>
                                        <p:tgtEl>
                                          <p:spTgt spid="14">
                                            <p:txEl>
                                              <p:pRg st="2" end="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xEl>
                                              <p:pRg st="3" end="3"/>
                                            </p:txEl>
                                          </p:spTgt>
                                        </p:tgtEl>
                                        <p:attrNameLst>
                                          <p:attrName>style.visibility</p:attrName>
                                        </p:attrNameLst>
                                      </p:cBhvr>
                                      <p:to>
                                        <p:strVal val="visible"/>
                                      </p:to>
                                    </p:set>
                                    <p:animEffect transition="in" filter="fade">
                                      <p:cBhvr>
                                        <p:cTn id="38" dur="500"/>
                                        <p:tgtEl>
                                          <p:spTgt spid="14">
                                            <p:txEl>
                                              <p:pRg st="3" end="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4">
                                            <p:txEl>
                                              <p:pRg st="4" end="4"/>
                                            </p:txEl>
                                          </p:spTgt>
                                        </p:tgtEl>
                                        <p:attrNameLst>
                                          <p:attrName>style.visibility</p:attrName>
                                        </p:attrNameLst>
                                      </p:cBhvr>
                                      <p:to>
                                        <p:strVal val="visible"/>
                                      </p:to>
                                    </p:set>
                                    <p:animEffect transition="in" filter="fade">
                                      <p:cBhvr>
                                        <p:cTn id="41"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0EC12F-4447-FB22-4848-20AE42F9DCBA}"/>
              </a:ext>
            </a:extLst>
          </p:cNvPr>
          <p:cNvSpPr>
            <a:spLocks noGrp="1"/>
          </p:cNvSpPr>
          <p:nvPr>
            <p:ph type="title"/>
          </p:nvPr>
        </p:nvSpPr>
        <p:spPr/>
        <p:txBody>
          <a:bodyPr/>
          <a:lstStyle/>
          <a:p>
            <a:r>
              <a:rPr lang="en-IN" dirty="0"/>
              <a:t>UML- SEQUENCE DIAGRAM</a:t>
            </a:r>
          </a:p>
        </p:txBody>
      </p:sp>
      <p:pic>
        <p:nvPicPr>
          <p:cNvPr id="10" name="Content Placeholder 9">
            <a:extLst>
              <a:ext uri="{FF2B5EF4-FFF2-40B4-BE49-F238E27FC236}">
                <a16:creationId xmlns:a16="http://schemas.microsoft.com/office/drawing/2014/main" id="{5C03A10C-4F19-35AF-8C6E-C00FE8209ED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1256" y="1973730"/>
            <a:ext cx="5427516" cy="3880224"/>
          </a:xfrm>
        </p:spPr>
      </p:pic>
    </p:spTree>
    <p:extLst>
      <p:ext uri="{BB962C8B-B14F-4D97-AF65-F5344CB8AC3E}">
        <p14:creationId xmlns:p14="http://schemas.microsoft.com/office/powerpoint/2010/main" val="305763863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09A200-4838-4284-BD1E-19701CABB5FE}"/>
              </a:ext>
            </a:extLst>
          </p:cNvPr>
          <p:cNvSpPr>
            <a:spLocks noGrp="1"/>
          </p:cNvSpPr>
          <p:nvPr>
            <p:ph type="title"/>
          </p:nvPr>
        </p:nvSpPr>
        <p:spPr>
          <a:xfrm>
            <a:off x="1097280" y="286603"/>
            <a:ext cx="10058400" cy="1450757"/>
          </a:xfrm>
        </p:spPr>
        <p:txBody>
          <a:bodyPr>
            <a:normAutofit/>
          </a:bodyPr>
          <a:lstStyle/>
          <a:p>
            <a:r>
              <a:rPr lang="en-US" dirty="0"/>
              <a:t>DATA FLOW CHART</a:t>
            </a:r>
            <a:endParaRPr lang="en-IN" dirty="0"/>
          </a:p>
        </p:txBody>
      </p:sp>
      <p:pic>
        <p:nvPicPr>
          <p:cNvPr id="5" name="Content Placeholder 4">
            <a:extLst>
              <a:ext uri="{FF2B5EF4-FFF2-40B4-BE49-F238E27FC236}">
                <a16:creationId xmlns:a16="http://schemas.microsoft.com/office/drawing/2014/main" id="{738A2DA2-C40C-5F28-D7B0-D0D686F6287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8705" y="2009588"/>
            <a:ext cx="6454589" cy="4140199"/>
          </a:xfrm>
        </p:spPr>
      </p:pic>
    </p:spTree>
    <p:extLst>
      <p:ext uri="{BB962C8B-B14F-4D97-AF65-F5344CB8AC3E}">
        <p14:creationId xmlns:p14="http://schemas.microsoft.com/office/powerpoint/2010/main" val="79633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5B704-B862-A4BE-B19D-34A6537C502C}"/>
              </a:ext>
            </a:extLst>
          </p:cNvPr>
          <p:cNvSpPr>
            <a:spLocks noGrp="1"/>
          </p:cNvSpPr>
          <p:nvPr>
            <p:ph type="title"/>
          </p:nvPr>
        </p:nvSpPr>
        <p:spPr/>
        <p:txBody>
          <a:bodyPr/>
          <a:lstStyle/>
          <a:p>
            <a:pPr algn="ctr"/>
            <a:r>
              <a:rPr lang="en-IN" dirty="0"/>
              <a:t>FEATURE SELECTION</a:t>
            </a:r>
          </a:p>
        </p:txBody>
      </p:sp>
      <p:sp>
        <p:nvSpPr>
          <p:cNvPr id="3" name="Content Placeholder 2">
            <a:extLst>
              <a:ext uri="{FF2B5EF4-FFF2-40B4-BE49-F238E27FC236}">
                <a16:creationId xmlns:a16="http://schemas.microsoft.com/office/drawing/2014/main" id="{1FCC1813-EAEB-D73C-3748-FFD44C383486}"/>
              </a:ext>
            </a:extLst>
          </p:cNvPr>
          <p:cNvSpPr>
            <a:spLocks noGrp="1"/>
          </p:cNvSpPr>
          <p:nvPr>
            <p:ph idx="1"/>
          </p:nvPr>
        </p:nvSpPr>
        <p:spPr/>
        <p:txBody>
          <a:bodyPr/>
          <a:lstStyle/>
          <a:p>
            <a:r>
              <a:rPr lang="en-IN" dirty="0"/>
              <a:t>FEATURE SELECTION IS BASED ON THE ONE OF THE SOFTWARE COMPANY.</a:t>
            </a:r>
          </a:p>
          <a:p>
            <a:r>
              <a:rPr lang="en-IN" dirty="0"/>
              <a:t>ROLE IN THE SOFTWARE COMPANY AND YEARS OF EXPERIENCE IN THAT ROLE AND ALSO BASED ON EDUCATION TYPE</a:t>
            </a:r>
          </a:p>
          <a:p>
            <a:r>
              <a:rPr lang="en-IN" dirty="0"/>
              <a:t>BASED ON AGE,GENDER,ROLE ,EDUCTION TYPE, EXPERIENCE WE PREDICTION THE SALARY</a:t>
            </a:r>
          </a:p>
        </p:txBody>
      </p:sp>
    </p:spTree>
    <p:extLst>
      <p:ext uri="{BB962C8B-B14F-4D97-AF65-F5344CB8AC3E}">
        <p14:creationId xmlns:p14="http://schemas.microsoft.com/office/powerpoint/2010/main" val="15529281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DA16-EDC7-2641-2546-6051D0D74D79}"/>
              </a:ext>
            </a:extLst>
          </p:cNvPr>
          <p:cNvSpPr>
            <a:spLocks noGrp="1"/>
          </p:cNvSpPr>
          <p:nvPr>
            <p:ph type="title"/>
          </p:nvPr>
        </p:nvSpPr>
        <p:spPr/>
        <p:txBody>
          <a:bodyPr/>
          <a:lstStyle/>
          <a:p>
            <a:pPr algn="ctr"/>
            <a:r>
              <a:rPr lang="en-IN" dirty="0"/>
              <a:t>DATA SET</a:t>
            </a:r>
          </a:p>
        </p:txBody>
      </p:sp>
      <p:graphicFrame>
        <p:nvGraphicFramePr>
          <p:cNvPr id="4" name="Content Placeholder 3">
            <a:extLst>
              <a:ext uri="{FF2B5EF4-FFF2-40B4-BE49-F238E27FC236}">
                <a16:creationId xmlns:a16="http://schemas.microsoft.com/office/drawing/2014/main" id="{2E3EB4B8-F0EC-B90D-60C5-547D433D419D}"/>
              </a:ext>
            </a:extLst>
          </p:cNvPr>
          <p:cNvGraphicFramePr>
            <a:graphicFrameLocks noGrp="1"/>
          </p:cNvGraphicFramePr>
          <p:nvPr>
            <p:ph idx="1"/>
            <p:extLst>
              <p:ext uri="{D42A27DB-BD31-4B8C-83A1-F6EECF244321}">
                <p14:modId xmlns:p14="http://schemas.microsoft.com/office/powerpoint/2010/main" val="2288825622"/>
              </p:ext>
            </p:extLst>
          </p:nvPr>
        </p:nvGraphicFramePr>
        <p:xfrm>
          <a:off x="1216025" y="2108200"/>
          <a:ext cx="10058400" cy="2715661"/>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107021033"/>
                    </a:ext>
                  </a:extLst>
                </a:gridCol>
                <a:gridCol w="5029200">
                  <a:extLst>
                    <a:ext uri="{9D8B030D-6E8A-4147-A177-3AD203B41FA5}">
                      <a16:colId xmlns:a16="http://schemas.microsoft.com/office/drawing/2014/main" val="3194048533"/>
                    </a:ext>
                  </a:extLst>
                </a:gridCol>
              </a:tblGrid>
              <a:tr h="490621">
                <a:tc>
                  <a:txBody>
                    <a:bodyPr/>
                    <a:lstStyle/>
                    <a:p>
                      <a:r>
                        <a:rPr lang="en-IN" dirty="0"/>
                        <a:t>NAME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tc>
                  <a:txBody>
                    <a:bodyPr/>
                    <a:lstStyle/>
                    <a:p>
                      <a:r>
                        <a:rPr lang="en-IN" dirty="0"/>
                        <a:t>DESCRIPTION</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extLst>
                  <a:ext uri="{0D108BD9-81ED-4DB2-BD59-A6C34878D82A}">
                    <a16:rowId xmlns:a16="http://schemas.microsoft.com/office/drawing/2014/main" val="1881610028"/>
                  </a:ext>
                </a:extLst>
              </a:tr>
              <a:tr h="370840">
                <a:tc>
                  <a:txBody>
                    <a:bodyPr/>
                    <a:lstStyle/>
                    <a:p>
                      <a:r>
                        <a:rPr lang="en-IN" dirty="0"/>
                        <a:t>AGE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tc>
                  <a:txBody>
                    <a:bodyPr/>
                    <a:lstStyle/>
                    <a:p>
                      <a:r>
                        <a:rPr lang="en-IN" dirty="0"/>
                        <a:t>AGE OF THE EMPLOYEE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extLst>
                  <a:ext uri="{0D108BD9-81ED-4DB2-BD59-A6C34878D82A}">
                    <a16:rowId xmlns:a16="http://schemas.microsoft.com/office/drawing/2014/main" val="2253919419"/>
                  </a:ext>
                </a:extLst>
              </a:tr>
              <a:tr h="370840">
                <a:tc>
                  <a:txBody>
                    <a:bodyPr/>
                    <a:lstStyle/>
                    <a:p>
                      <a:r>
                        <a:rPr lang="en-IN" dirty="0"/>
                        <a:t>GENDER</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tc>
                  <a:txBody>
                    <a:bodyPr/>
                    <a:lstStyle/>
                    <a:p>
                      <a:r>
                        <a:rPr lang="en-IN" dirty="0"/>
                        <a:t>MALE OR FEMALE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extLst>
                  <a:ext uri="{0D108BD9-81ED-4DB2-BD59-A6C34878D82A}">
                    <a16:rowId xmlns:a16="http://schemas.microsoft.com/office/drawing/2014/main" val="1386187727"/>
                  </a:ext>
                </a:extLst>
              </a:tr>
              <a:tr h="370840">
                <a:tc>
                  <a:txBody>
                    <a:bodyPr/>
                    <a:lstStyle/>
                    <a:p>
                      <a:r>
                        <a:rPr lang="en-IN" dirty="0"/>
                        <a:t>EDUCATION</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tc>
                  <a:txBody>
                    <a:bodyPr/>
                    <a:lstStyle/>
                    <a:p>
                      <a:r>
                        <a:rPr lang="en-IN" dirty="0"/>
                        <a:t>BACHELORS OR MASTERS OR PHD</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extLst>
                  <a:ext uri="{0D108BD9-81ED-4DB2-BD59-A6C34878D82A}">
                    <a16:rowId xmlns:a16="http://schemas.microsoft.com/office/drawing/2014/main" val="683099767"/>
                  </a:ext>
                </a:extLst>
              </a:tr>
              <a:tr h="370840">
                <a:tc>
                  <a:txBody>
                    <a:bodyPr/>
                    <a:lstStyle/>
                    <a:p>
                      <a:r>
                        <a:rPr lang="en-IN" dirty="0"/>
                        <a:t>JOB TITLE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tc>
                  <a:txBody>
                    <a:bodyPr/>
                    <a:lstStyle/>
                    <a:p>
                      <a:r>
                        <a:rPr lang="en-IN" dirty="0"/>
                        <a:t>ROLES IN SOFTWARE COMPANY</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extLst>
                  <a:ext uri="{0D108BD9-81ED-4DB2-BD59-A6C34878D82A}">
                    <a16:rowId xmlns:a16="http://schemas.microsoft.com/office/drawing/2014/main" val="3264351312"/>
                  </a:ext>
                </a:extLst>
              </a:tr>
              <a:tr h="370840">
                <a:tc>
                  <a:txBody>
                    <a:bodyPr/>
                    <a:lstStyle/>
                    <a:p>
                      <a:r>
                        <a:rPr lang="en-IN" dirty="0"/>
                        <a:t>YEARS OF EXPERIENCE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tc>
                  <a:txBody>
                    <a:bodyPr/>
                    <a:lstStyle/>
                    <a:p>
                      <a:r>
                        <a:rPr lang="en-IN" dirty="0"/>
                        <a:t>EXPERIENCE ON PARTICULAR ROLE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extLst>
                  <a:ext uri="{0D108BD9-81ED-4DB2-BD59-A6C34878D82A}">
                    <a16:rowId xmlns:a16="http://schemas.microsoft.com/office/drawing/2014/main" val="163150498"/>
                  </a:ext>
                </a:extLst>
              </a:tr>
              <a:tr h="370840">
                <a:tc>
                  <a:txBody>
                    <a:bodyPr/>
                    <a:lstStyle/>
                    <a:p>
                      <a:r>
                        <a:rPr lang="en-IN" dirty="0"/>
                        <a:t>SALARY</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tc>
                  <a:txBody>
                    <a:bodyPr/>
                    <a:lstStyle/>
                    <a:p>
                      <a:r>
                        <a:rPr lang="en-IN" dirty="0"/>
                        <a:t>BASED ON ROLE AND EXPERIENCE</a:t>
                      </a:r>
                    </a:p>
                  </a:txBody>
                  <a:tcPr>
                    <a:gradFill flip="none" rotWithShape="1">
                      <a:gsLst>
                        <a:gs pos="0">
                          <a:schemeClr val="tx1">
                            <a:lumMod val="50000"/>
                            <a:lumOff val="50000"/>
                            <a:tint val="66000"/>
                            <a:satMod val="160000"/>
                          </a:schemeClr>
                        </a:gs>
                        <a:gs pos="50000">
                          <a:schemeClr val="tx1">
                            <a:lumMod val="50000"/>
                            <a:lumOff val="50000"/>
                            <a:tint val="44500"/>
                            <a:satMod val="160000"/>
                          </a:schemeClr>
                        </a:gs>
                        <a:gs pos="100000">
                          <a:schemeClr val="tx1">
                            <a:lumMod val="50000"/>
                            <a:lumOff val="50000"/>
                            <a:tint val="23500"/>
                            <a:satMod val="160000"/>
                          </a:schemeClr>
                        </a:gs>
                      </a:gsLst>
                      <a:lin ang="16200000" scaled="1"/>
                      <a:tileRect/>
                    </a:gradFill>
                  </a:tcPr>
                </a:tc>
                <a:extLst>
                  <a:ext uri="{0D108BD9-81ED-4DB2-BD59-A6C34878D82A}">
                    <a16:rowId xmlns:a16="http://schemas.microsoft.com/office/drawing/2014/main" val="559166537"/>
                  </a:ext>
                </a:extLst>
              </a:tr>
            </a:tbl>
          </a:graphicData>
        </a:graphic>
      </p:graphicFrame>
    </p:spTree>
    <p:extLst>
      <p:ext uri="{BB962C8B-B14F-4D97-AF65-F5344CB8AC3E}">
        <p14:creationId xmlns:p14="http://schemas.microsoft.com/office/powerpoint/2010/main" val="5144257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88AE-9C05-C4BE-C66A-8D1F4F3075C9}"/>
              </a:ext>
            </a:extLst>
          </p:cNvPr>
          <p:cNvSpPr>
            <a:spLocks noGrp="1"/>
          </p:cNvSpPr>
          <p:nvPr>
            <p:ph type="title"/>
          </p:nvPr>
        </p:nvSpPr>
        <p:spPr/>
        <p:txBody>
          <a:bodyPr/>
          <a:lstStyle/>
          <a:p>
            <a:r>
              <a:rPr lang="en-IN" dirty="0"/>
              <a:t>ACCURACY FOR LINEAR REGRESSION</a:t>
            </a:r>
          </a:p>
        </p:txBody>
      </p:sp>
      <p:sp>
        <p:nvSpPr>
          <p:cNvPr id="3" name="Content Placeholder 2">
            <a:extLst>
              <a:ext uri="{FF2B5EF4-FFF2-40B4-BE49-F238E27FC236}">
                <a16:creationId xmlns:a16="http://schemas.microsoft.com/office/drawing/2014/main" id="{6362EAB1-3230-08B9-5F35-0CB928584EB6}"/>
              </a:ext>
            </a:extLst>
          </p:cNvPr>
          <p:cNvSpPr>
            <a:spLocks noGrp="1"/>
          </p:cNvSpPr>
          <p:nvPr>
            <p:ph idx="1"/>
          </p:nvPr>
        </p:nvSpPr>
        <p:spPr>
          <a:xfrm>
            <a:off x="1036320" y="1737360"/>
            <a:ext cx="10058400" cy="4131733"/>
          </a:xfrm>
        </p:spPr>
        <p:txBody>
          <a:bodyPr>
            <a:normAutofit/>
          </a:bodyPr>
          <a:lstStyle/>
          <a:p>
            <a:pPr algn="just"/>
            <a:r>
              <a:rPr lang="en-US" sz="1600" dirty="0"/>
              <a:t>The method we've introduced in our approach consistently demonstrates an impressive average accuracy rate of  93%</a:t>
            </a:r>
          </a:p>
          <a:p>
            <a:pPr algn="just"/>
            <a:r>
              <a:rPr lang="en-US" sz="1600" dirty="0"/>
              <a:t>Average train accuracy is 91%</a:t>
            </a:r>
          </a:p>
          <a:p>
            <a:pPr algn="just"/>
            <a:r>
              <a:rPr lang="en-US" sz="1600" dirty="0"/>
              <a:t>Average test accuracy is 89% </a:t>
            </a:r>
            <a:endParaRPr lang="en-IN" sz="1600" dirty="0"/>
          </a:p>
        </p:txBody>
      </p:sp>
      <p:pic>
        <p:nvPicPr>
          <p:cNvPr id="1026" name="Picture 2">
            <a:extLst>
              <a:ext uri="{FF2B5EF4-FFF2-40B4-BE49-F238E27FC236}">
                <a16:creationId xmlns:a16="http://schemas.microsoft.com/office/drawing/2014/main" id="{2A045100-0C9A-6F15-9595-8AC600E97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320" y="3082699"/>
            <a:ext cx="4000901" cy="3141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F8651FA-8D35-5D28-441F-54586B1699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955" y="2802634"/>
            <a:ext cx="4772426" cy="332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29935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1028"/>
                                        </p:tgtEl>
                                        <p:attrNameLst>
                                          <p:attrName>style.visibility</p:attrName>
                                        </p:attrNameLst>
                                      </p:cBhvr>
                                      <p:to>
                                        <p:strVal val="visible"/>
                                      </p:to>
                                    </p:set>
                                    <p:animEffect transition="in" filter="barn(inVertical)">
                                      <p:cBhvr>
                                        <p:cTn id="2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CE4C1-B437-6523-9576-8DA41B61F685}"/>
              </a:ext>
            </a:extLst>
          </p:cNvPr>
          <p:cNvSpPr>
            <a:spLocks noGrp="1"/>
          </p:cNvSpPr>
          <p:nvPr>
            <p:ph type="title"/>
          </p:nvPr>
        </p:nvSpPr>
        <p:spPr/>
        <p:txBody>
          <a:bodyPr/>
          <a:lstStyle/>
          <a:p>
            <a:r>
              <a:rPr lang="en-IN" dirty="0"/>
              <a:t>ACCURACY FOR LINEAR REGRESSION</a:t>
            </a:r>
          </a:p>
        </p:txBody>
      </p:sp>
      <p:pic>
        <p:nvPicPr>
          <p:cNvPr id="2050" name="Picture 2">
            <a:extLst>
              <a:ext uri="{FF2B5EF4-FFF2-40B4-BE49-F238E27FC236}">
                <a16:creationId xmlns:a16="http://schemas.microsoft.com/office/drawing/2014/main" id="{D99358B8-5DFE-E9B9-5A64-2ABE7368A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937" y="2237522"/>
            <a:ext cx="4844716" cy="43338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9F414878-47DE-1440-13A9-051856AE37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2769" y="2106429"/>
            <a:ext cx="5724525"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2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3E42A-B233-E98C-16FC-FF07D3B2E089}"/>
              </a:ext>
            </a:extLst>
          </p:cNvPr>
          <p:cNvSpPr>
            <a:spLocks noGrp="1"/>
          </p:cNvSpPr>
          <p:nvPr>
            <p:ph type="title"/>
          </p:nvPr>
        </p:nvSpPr>
        <p:spPr/>
        <p:txBody>
          <a:bodyPr/>
          <a:lstStyle/>
          <a:p>
            <a:r>
              <a:rPr lang="en-IN" dirty="0"/>
              <a:t>ACCURACY FOR DECISION TREE</a:t>
            </a:r>
          </a:p>
        </p:txBody>
      </p:sp>
      <p:sp>
        <p:nvSpPr>
          <p:cNvPr id="3" name="Content Placeholder 2">
            <a:extLst>
              <a:ext uri="{FF2B5EF4-FFF2-40B4-BE49-F238E27FC236}">
                <a16:creationId xmlns:a16="http://schemas.microsoft.com/office/drawing/2014/main" id="{C6E0F93D-9F3C-0AEC-CBA0-9752B31C2A21}"/>
              </a:ext>
            </a:extLst>
          </p:cNvPr>
          <p:cNvSpPr>
            <a:spLocks noGrp="1"/>
          </p:cNvSpPr>
          <p:nvPr>
            <p:ph idx="1"/>
          </p:nvPr>
        </p:nvSpPr>
        <p:spPr/>
        <p:txBody>
          <a:bodyPr/>
          <a:lstStyle/>
          <a:p>
            <a:pPr algn="just"/>
            <a:r>
              <a:rPr lang="en-US" sz="1800" dirty="0"/>
              <a:t>The method we've introduced in our approach consistently demonstrates an impressive average accuracy rate of  90%.</a:t>
            </a:r>
          </a:p>
          <a:p>
            <a:pPr algn="just"/>
            <a:r>
              <a:rPr lang="en-US" sz="1800" dirty="0"/>
              <a:t>Average train accuracy 88%</a:t>
            </a:r>
          </a:p>
          <a:p>
            <a:pPr algn="just"/>
            <a:r>
              <a:rPr lang="en-US" sz="1800" dirty="0"/>
              <a:t>Average test accuracy is 87%</a:t>
            </a:r>
          </a:p>
          <a:p>
            <a:endParaRPr lang="en-IN" dirty="0"/>
          </a:p>
        </p:txBody>
      </p:sp>
      <p:pic>
        <p:nvPicPr>
          <p:cNvPr id="3074" name="Picture 2">
            <a:extLst>
              <a:ext uri="{FF2B5EF4-FFF2-40B4-BE49-F238E27FC236}">
                <a16:creationId xmlns:a16="http://schemas.microsoft.com/office/drawing/2014/main" id="{DD2FA71F-8DCB-A58F-9612-929D8E6876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3970" y="2775284"/>
            <a:ext cx="4437146" cy="3760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204082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074"/>
                                        </p:tgtEl>
                                        <p:attrNameLst>
                                          <p:attrName>style.visibility</p:attrName>
                                        </p:attrNameLst>
                                      </p:cBhvr>
                                      <p:to>
                                        <p:strVal val="visible"/>
                                      </p:to>
                                    </p:set>
                                    <p:animEffect transition="in" filter="wipe(down)">
                                      <p:cBhvr>
                                        <p:cTn id="24"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27833-02DD-4005-8ECA-7B3FB03859D7}"/>
              </a:ext>
            </a:extLst>
          </p:cNvPr>
          <p:cNvSpPr>
            <a:spLocks noGrp="1"/>
          </p:cNvSpPr>
          <p:nvPr>
            <p:ph type="title"/>
          </p:nvPr>
        </p:nvSpPr>
        <p:spPr/>
        <p:txBody>
          <a:bodyPr/>
          <a:lstStyle/>
          <a:p>
            <a:r>
              <a:rPr lang="en-IN" dirty="0"/>
              <a:t>RANDOM FOREST Vs XG BOOST</a:t>
            </a:r>
          </a:p>
        </p:txBody>
      </p:sp>
      <p:sp>
        <p:nvSpPr>
          <p:cNvPr id="4" name="Text Placeholder 3">
            <a:extLst>
              <a:ext uri="{FF2B5EF4-FFF2-40B4-BE49-F238E27FC236}">
                <a16:creationId xmlns:a16="http://schemas.microsoft.com/office/drawing/2014/main" id="{F49C2C06-6E83-2258-757F-9C6B856D77CA}"/>
              </a:ext>
            </a:extLst>
          </p:cNvPr>
          <p:cNvSpPr>
            <a:spLocks noGrp="1"/>
          </p:cNvSpPr>
          <p:nvPr>
            <p:ph type="body" idx="1"/>
          </p:nvPr>
        </p:nvSpPr>
        <p:spPr/>
        <p:txBody>
          <a:bodyPr/>
          <a:lstStyle/>
          <a:p>
            <a:r>
              <a:rPr lang="en-IN" dirty="0"/>
              <a:t>RANDOM FOREST</a:t>
            </a:r>
          </a:p>
        </p:txBody>
      </p:sp>
      <p:sp>
        <p:nvSpPr>
          <p:cNvPr id="5" name="Content Placeholder 4">
            <a:extLst>
              <a:ext uri="{FF2B5EF4-FFF2-40B4-BE49-F238E27FC236}">
                <a16:creationId xmlns:a16="http://schemas.microsoft.com/office/drawing/2014/main" id="{CB914D89-CB16-678C-EF86-54B0CD0E3C0B}"/>
              </a:ext>
            </a:extLst>
          </p:cNvPr>
          <p:cNvSpPr>
            <a:spLocks noGrp="1"/>
          </p:cNvSpPr>
          <p:nvPr>
            <p:ph sz="half" idx="2"/>
          </p:nvPr>
        </p:nvSpPr>
        <p:spPr/>
        <p:txBody>
          <a:bodyPr/>
          <a:lstStyle/>
          <a:p>
            <a:pPr algn="just"/>
            <a:r>
              <a:rPr lang="en-US" dirty="0"/>
              <a:t>The method we've introduced in our approach consistently demonstrates an impressive average accuracy rate of 94%.</a:t>
            </a:r>
          </a:p>
          <a:p>
            <a:pPr algn="just"/>
            <a:r>
              <a:rPr lang="en-US" dirty="0"/>
              <a:t>Train accuracy RF : 0.9484001379382995</a:t>
            </a:r>
          </a:p>
          <a:p>
            <a:pPr algn="just"/>
            <a:r>
              <a:rPr lang="en-US" dirty="0"/>
              <a:t>Test accuracy RF: 0.8936890185482345</a:t>
            </a:r>
            <a:endParaRPr lang="en-IN" dirty="0"/>
          </a:p>
        </p:txBody>
      </p:sp>
      <p:sp>
        <p:nvSpPr>
          <p:cNvPr id="6" name="Text Placeholder 5">
            <a:extLst>
              <a:ext uri="{FF2B5EF4-FFF2-40B4-BE49-F238E27FC236}">
                <a16:creationId xmlns:a16="http://schemas.microsoft.com/office/drawing/2014/main" id="{0D05FB57-F70A-A8FF-3B50-5BC654F16ABD}"/>
              </a:ext>
            </a:extLst>
          </p:cNvPr>
          <p:cNvSpPr>
            <a:spLocks noGrp="1"/>
          </p:cNvSpPr>
          <p:nvPr>
            <p:ph type="body" sz="quarter" idx="3"/>
          </p:nvPr>
        </p:nvSpPr>
        <p:spPr/>
        <p:txBody>
          <a:bodyPr/>
          <a:lstStyle/>
          <a:p>
            <a:r>
              <a:rPr lang="en-IN" dirty="0"/>
              <a:t>XG BOOST</a:t>
            </a:r>
          </a:p>
        </p:txBody>
      </p:sp>
      <p:sp>
        <p:nvSpPr>
          <p:cNvPr id="7" name="Content Placeholder 6">
            <a:extLst>
              <a:ext uri="{FF2B5EF4-FFF2-40B4-BE49-F238E27FC236}">
                <a16:creationId xmlns:a16="http://schemas.microsoft.com/office/drawing/2014/main" id="{0305A80A-320F-AF30-033C-EA95ECA16800}"/>
              </a:ext>
            </a:extLst>
          </p:cNvPr>
          <p:cNvSpPr>
            <a:spLocks noGrp="1"/>
          </p:cNvSpPr>
          <p:nvPr>
            <p:ph sz="quarter" idx="4"/>
          </p:nvPr>
        </p:nvSpPr>
        <p:spPr/>
        <p:txBody>
          <a:bodyPr/>
          <a:lstStyle/>
          <a:p>
            <a:r>
              <a:rPr lang="en-US" dirty="0"/>
              <a:t>The method we've introduced in our approach consistently demonstrates an impressive average accuracy rate of 95%.</a:t>
            </a:r>
          </a:p>
          <a:p>
            <a:r>
              <a:rPr lang="en-US" dirty="0"/>
              <a:t>Train accuracy XG: 0.9585752633021621</a:t>
            </a:r>
          </a:p>
          <a:p>
            <a:r>
              <a:rPr lang="en-US" dirty="0"/>
              <a:t>Test accuracy XG: 0.881430580331474</a:t>
            </a:r>
            <a:endParaRPr lang="en-IN" dirty="0"/>
          </a:p>
        </p:txBody>
      </p:sp>
    </p:spTree>
    <p:extLst>
      <p:ext uri="{BB962C8B-B14F-4D97-AF65-F5344CB8AC3E}">
        <p14:creationId xmlns:p14="http://schemas.microsoft.com/office/powerpoint/2010/main" val="27202168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1000"/>
                                        <p:tgtEl>
                                          <p:spTgt spid="5">
                                            <p:txEl>
                                              <p:pRg st="1" end="1"/>
                                            </p:txEl>
                                          </p:spTgt>
                                        </p:tgtEl>
                                      </p:cBhvr>
                                    </p:animEffect>
                                    <p:anim calcmode="lin" valueType="num">
                                      <p:cBhvr>
                                        <p:cTn id="1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1000"/>
                                        <p:tgtEl>
                                          <p:spTgt spid="5">
                                            <p:txEl>
                                              <p:pRg st="2" end="2"/>
                                            </p:txEl>
                                          </p:spTgt>
                                        </p:tgtEl>
                                      </p:cBhvr>
                                    </p:animEffect>
                                    <p:anim calcmode="lin" valueType="num">
                                      <p:cBhvr>
                                        <p:cTn id="23"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circle(in)">
                                      <p:cBhvr>
                                        <p:cTn id="29" dur="20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circle(in)">
                                      <p:cBhvr>
                                        <p:cTn id="34" dur="2000"/>
                                        <p:tgtEl>
                                          <p:spTgt spid="7">
                                            <p:txEl>
                                              <p:pRg st="0" end="0"/>
                                            </p:txEl>
                                          </p:spTgt>
                                        </p:tgtEl>
                                      </p:cBhvr>
                                    </p:animEffect>
                                  </p:childTnLst>
                                </p:cTn>
                              </p:par>
                              <p:par>
                                <p:cTn id="35" presetID="6" presetClass="entr" presetSubtype="16" fill="hold" nodeType="with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circle(in)">
                                      <p:cBhvr>
                                        <p:cTn id="37" dur="2000"/>
                                        <p:tgtEl>
                                          <p:spTgt spid="7">
                                            <p:txEl>
                                              <p:pRg st="1" end="1"/>
                                            </p:txEl>
                                          </p:spTgt>
                                        </p:tgtEl>
                                      </p:cBhvr>
                                    </p:animEffect>
                                  </p:childTnLst>
                                </p:cTn>
                              </p:par>
                              <p:par>
                                <p:cTn id="38" presetID="6" presetClass="entr" presetSubtype="16" fill="hold" nodeType="withEffect">
                                  <p:stCondLst>
                                    <p:cond delay="0"/>
                                  </p:stCondLst>
                                  <p:childTnLst>
                                    <p:set>
                                      <p:cBhvr>
                                        <p:cTn id="39" dur="1" fill="hold">
                                          <p:stCondLst>
                                            <p:cond delay="0"/>
                                          </p:stCondLst>
                                        </p:cTn>
                                        <p:tgtEl>
                                          <p:spTgt spid="7">
                                            <p:txEl>
                                              <p:pRg st="2" end="2"/>
                                            </p:txEl>
                                          </p:spTgt>
                                        </p:tgtEl>
                                        <p:attrNameLst>
                                          <p:attrName>style.visibility</p:attrName>
                                        </p:attrNameLst>
                                      </p:cBhvr>
                                      <p:to>
                                        <p:strVal val="visible"/>
                                      </p:to>
                                    </p:set>
                                    <p:animEffect transition="in" filter="circle(in)">
                                      <p:cBhvr>
                                        <p:cTn id="40"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2C1EFC1-BC18-660C-B9D6-8DB866684171}"/>
              </a:ext>
            </a:extLst>
          </p:cNvPr>
          <p:cNvSpPr>
            <a:spLocks noGrp="1"/>
          </p:cNvSpPr>
          <p:nvPr>
            <p:ph type="title"/>
          </p:nvPr>
        </p:nvSpPr>
        <p:spPr>
          <a:xfrm>
            <a:off x="1066800" y="1"/>
            <a:ext cx="10058400" cy="1407458"/>
          </a:xfrm>
        </p:spPr>
        <p:txBody>
          <a:bodyPr>
            <a:normAutofit/>
          </a:bodyPr>
          <a:lstStyle/>
          <a:p>
            <a:pPr algn="ctr"/>
            <a:r>
              <a:rPr lang="en-IN" dirty="0"/>
              <a:t>CONCLUSION</a:t>
            </a:r>
          </a:p>
        </p:txBody>
      </p:sp>
      <p:sp>
        <p:nvSpPr>
          <p:cNvPr id="8" name="Content Placeholder 7">
            <a:extLst>
              <a:ext uri="{FF2B5EF4-FFF2-40B4-BE49-F238E27FC236}">
                <a16:creationId xmlns:a16="http://schemas.microsoft.com/office/drawing/2014/main" id="{4C17E44B-CCE6-A99D-912E-F05DFC05AE8C}"/>
              </a:ext>
            </a:extLst>
          </p:cNvPr>
          <p:cNvSpPr>
            <a:spLocks noGrp="1"/>
          </p:cNvSpPr>
          <p:nvPr>
            <p:ph idx="1"/>
          </p:nvPr>
        </p:nvSpPr>
        <p:spPr>
          <a:xfrm>
            <a:off x="1216547" y="1407459"/>
            <a:ext cx="10840981" cy="5450541"/>
          </a:xfrm>
        </p:spPr>
        <p:txBody>
          <a:bodyPr>
            <a:normAutofit/>
          </a:bodyPr>
          <a:lstStyle/>
          <a:p>
            <a:pPr algn="just"/>
            <a:r>
              <a:rPr lang="en-US" sz="1600" dirty="0"/>
              <a:t> In this paper suggests that machine learning, especially XG BOOST, can be a valuable tool for salary prediction. It provides accurate predictions, which can benefit both employers and employees. However, it's important to note that the accuracy rates provided in the paper may vary depending on the dataset, feature selection, and other factors, and the model's performance should be validated on different datasets for robustness.</a:t>
            </a:r>
          </a:p>
          <a:p>
            <a:pPr marL="0" indent="0" algn="just">
              <a:buNone/>
            </a:pPr>
            <a:r>
              <a:rPr lang="en-US" sz="1600" dirty="0"/>
              <a:t>  </a:t>
            </a:r>
            <a:r>
              <a:rPr lang="en-US" sz="1600" b="1" dirty="0"/>
              <a:t>Compared the performance of these models, particularly in terms of accuracy and speed:</a:t>
            </a:r>
          </a:p>
          <a:p>
            <a:pPr algn="just"/>
            <a:r>
              <a:rPr lang="en-US" sz="1600" b="1" dirty="0"/>
              <a:t>Linear Regression: </a:t>
            </a:r>
            <a:r>
              <a:rPr lang="en-US" sz="1600" dirty="0"/>
              <a:t>Achieved an average accuracy rate of 93%, with a training accuracy of 91% and a test accuracy of 89%. It had the fastest training time of 0.363s.</a:t>
            </a:r>
          </a:p>
          <a:p>
            <a:pPr algn="just"/>
            <a:r>
              <a:rPr lang="en-US" sz="1600" b="1" dirty="0"/>
              <a:t>Decision Tree: </a:t>
            </a:r>
            <a:r>
              <a:rPr lang="en-US" sz="1600" dirty="0"/>
              <a:t>Achieved an average accuracy rate of 90%, with a training accuracy of 88% and a test accuracy of 87%.</a:t>
            </a:r>
          </a:p>
          <a:p>
            <a:pPr algn="just"/>
            <a:r>
              <a:rPr lang="en-US" sz="1600" b="1" dirty="0"/>
              <a:t>Random Forest: </a:t>
            </a:r>
            <a:r>
              <a:rPr lang="en-US" sz="1600" dirty="0"/>
              <a:t>Achieved an average accuracy rate of 94%, with a training accuracy of 94.8% and a test accuracy of 89.4%.</a:t>
            </a:r>
          </a:p>
          <a:p>
            <a:pPr algn="just"/>
            <a:r>
              <a:rPr lang="en-US" sz="1600" b="1" dirty="0"/>
              <a:t>XG BOOST: </a:t>
            </a:r>
            <a:r>
              <a:rPr lang="en-US" sz="1600" dirty="0"/>
              <a:t>Achieved the highest average accuracy rate of 95%, with a training accuracy of 95.9% and a test accuracy of 88.1%. It also had the lowest false positive rate, making it a strong performer.</a:t>
            </a:r>
          </a:p>
          <a:p>
            <a:pPr algn="just"/>
            <a:r>
              <a:rPr lang="en-US" sz="1600" b="1" dirty="0"/>
              <a:t> </a:t>
            </a:r>
            <a:r>
              <a:rPr lang="en-US" sz="1600" dirty="0"/>
              <a:t>Based on the results, it can be concluded that XG BOOST outperforms the other machine learning models in terms of accuracy, with an impressive accuracy level of 95.6%. It also had the lowest false positive rate, which is important in salary prediction. Random Forest also performed well, with a high average accuracy rate of 94%. Linear Regression and Decision Tree, while still performing reasonably well, had slightly lower accuracy levels</a:t>
            </a:r>
            <a:r>
              <a:rPr lang="en-US" sz="1600" b="1" dirty="0"/>
              <a:t>.</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25971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Effect transition="in" filter="fade">
                                      <p:cBhvr>
                                        <p:cTn id="14" dur="1000"/>
                                        <p:tgtEl>
                                          <p:spTgt spid="8">
                                            <p:txEl>
                                              <p:pRg st="1" end="1"/>
                                            </p:txEl>
                                          </p:spTgt>
                                        </p:tgtEl>
                                      </p:cBhvr>
                                    </p:animEffect>
                                    <p:anim calcmode="lin" valueType="num">
                                      <p:cBhvr>
                                        <p:cTn id="15"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fade">
                                      <p:cBhvr>
                                        <p:cTn id="19" dur="1000"/>
                                        <p:tgtEl>
                                          <p:spTgt spid="8">
                                            <p:txEl>
                                              <p:pRg st="2" end="2"/>
                                            </p:txEl>
                                          </p:spTgt>
                                        </p:tgtEl>
                                      </p:cBhvr>
                                    </p:animEffect>
                                    <p:anim calcmode="lin" valueType="num">
                                      <p:cBhvr>
                                        <p:cTn id="20"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8">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8">
                                            <p:txEl>
                                              <p:pRg st="3" end="3"/>
                                            </p:txEl>
                                          </p:spTgt>
                                        </p:tgtEl>
                                        <p:attrNameLst>
                                          <p:attrName>style.visibility</p:attrName>
                                        </p:attrNameLst>
                                      </p:cBhvr>
                                      <p:to>
                                        <p:strVal val="visible"/>
                                      </p:to>
                                    </p:set>
                                    <p:animEffect transition="in" filter="fade">
                                      <p:cBhvr>
                                        <p:cTn id="24" dur="1000"/>
                                        <p:tgtEl>
                                          <p:spTgt spid="8">
                                            <p:txEl>
                                              <p:pRg st="3" end="3"/>
                                            </p:txEl>
                                          </p:spTgt>
                                        </p:tgtEl>
                                      </p:cBhvr>
                                    </p:animEffect>
                                    <p:anim calcmode="lin" valueType="num">
                                      <p:cBhvr>
                                        <p:cTn id="25"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4" end="4"/>
                                            </p:txEl>
                                          </p:spTgt>
                                        </p:tgtEl>
                                        <p:attrNameLst>
                                          <p:attrName>style.visibility</p:attrName>
                                        </p:attrNameLst>
                                      </p:cBhvr>
                                      <p:to>
                                        <p:strVal val="visible"/>
                                      </p:to>
                                    </p:set>
                                    <p:animEffect transition="in" filter="fade">
                                      <p:cBhvr>
                                        <p:cTn id="29" dur="1000"/>
                                        <p:tgtEl>
                                          <p:spTgt spid="8">
                                            <p:txEl>
                                              <p:pRg st="4" end="4"/>
                                            </p:txEl>
                                          </p:spTgt>
                                        </p:tgtEl>
                                      </p:cBhvr>
                                    </p:animEffect>
                                    <p:anim calcmode="lin" valueType="num">
                                      <p:cBhvr>
                                        <p:cTn id="30"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5" end="5"/>
                                            </p:txEl>
                                          </p:spTgt>
                                        </p:tgtEl>
                                        <p:attrNameLst>
                                          <p:attrName>style.visibility</p:attrName>
                                        </p:attrNameLst>
                                      </p:cBhvr>
                                      <p:to>
                                        <p:strVal val="visible"/>
                                      </p:to>
                                    </p:set>
                                    <p:animEffect transition="in" filter="fade">
                                      <p:cBhvr>
                                        <p:cTn id="34" dur="1000"/>
                                        <p:tgtEl>
                                          <p:spTgt spid="8">
                                            <p:txEl>
                                              <p:pRg st="5" end="5"/>
                                            </p:txEl>
                                          </p:spTgt>
                                        </p:tgtEl>
                                      </p:cBhvr>
                                    </p:animEffect>
                                    <p:anim calcmode="lin" valueType="num">
                                      <p:cBhvr>
                                        <p:cTn id="35"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6" presetClass="entr" presetSubtype="21" fill="hold" nodeType="clickEffect">
                                  <p:stCondLst>
                                    <p:cond delay="0"/>
                                  </p:stCondLst>
                                  <p:childTnLst>
                                    <p:set>
                                      <p:cBhvr>
                                        <p:cTn id="40" dur="1" fill="hold">
                                          <p:stCondLst>
                                            <p:cond delay="0"/>
                                          </p:stCondLst>
                                        </p:cTn>
                                        <p:tgtEl>
                                          <p:spTgt spid="8">
                                            <p:txEl>
                                              <p:pRg st="6" end="6"/>
                                            </p:txEl>
                                          </p:spTgt>
                                        </p:tgtEl>
                                        <p:attrNameLst>
                                          <p:attrName>style.visibility</p:attrName>
                                        </p:attrNameLst>
                                      </p:cBhvr>
                                      <p:to>
                                        <p:strVal val="visible"/>
                                      </p:to>
                                    </p:set>
                                    <p:animEffect transition="in" filter="barn(inVertical)">
                                      <p:cBhvr>
                                        <p:cTn id="4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A5C30F-185D-413F-9005-B41DD0FA0924}"/>
              </a:ext>
            </a:extLst>
          </p:cNvPr>
          <p:cNvSpPr>
            <a:spLocks noGrp="1"/>
          </p:cNvSpPr>
          <p:nvPr>
            <p:ph type="title"/>
          </p:nvPr>
        </p:nvSpPr>
        <p:spPr/>
        <p:txBody>
          <a:bodyPr/>
          <a:lstStyle/>
          <a:p>
            <a:r>
              <a:rPr lang="en-US" dirty="0"/>
              <a:t>ABSTRACT</a:t>
            </a:r>
          </a:p>
        </p:txBody>
      </p:sp>
      <p:sp>
        <p:nvSpPr>
          <p:cNvPr id="10" name="Content Placeholder 9">
            <a:extLst>
              <a:ext uri="{FF2B5EF4-FFF2-40B4-BE49-F238E27FC236}">
                <a16:creationId xmlns:a16="http://schemas.microsoft.com/office/drawing/2014/main" id="{40FC70B0-5D08-4BDC-852E-3FD7214DA9BD}"/>
              </a:ext>
            </a:extLst>
          </p:cNvPr>
          <p:cNvSpPr>
            <a:spLocks noGrp="1"/>
          </p:cNvSpPr>
          <p:nvPr>
            <p:ph idx="1"/>
          </p:nvPr>
        </p:nvSpPr>
        <p:spPr>
          <a:xfrm>
            <a:off x="5217459" y="887506"/>
            <a:ext cx="6517341" cy="3989295"/>
          </a:xfrm>
        </p:spPr>
        <p:txBody>
          <a:bodyPr numCol="1">
            <a:normAutofit/>
          </a:bodyPr>
          <a:lstStyle/>
          <a:p>
            <a:pPr marL="533400" indent="0" algn="just">
              <a:spcBef>
                <a:spcPts val="0"/>
              </a:spcBef>
              <a:spcAft>
                <a:spcPts val="0"/>
              </a:spcAft>
              <a:buNone/>
            </a:pPr>
            <a:r>
              <a:rPr lang="en-US" sz="1600" dirty="0">
                <a:latin typeface="Aptos" panose="020B0004020202020204" pitchFamily="34" charset="0"/>
              </a:rPr>
              <a:t>In today’s world, salary is the primary source of motivation for many regular employees, which makes salary prediction very important for both employers and employees. It helps employers and employees to make estimations of the expected salary. Fortunately, technological advancements like Data Science and Machine Learning (ML) have made salary prediction more realistic. In this paper, we exploit the benefits of data science to collect a 20,000+ dataset of salaries in the USA. We then apply three supervised ML techniques to the obtained datasets to produce salary prediction. The learning models are linear regression, random forest, and XG BOOST The output of the three models is analyzed and compared to show the following; neural network outperforms the other ML models for better accuracy with accuracy level 97.2%, and linear regression has the fastest time of 0.363s for training the model.</a:t>
            </a:r>
          </a:p>
        </p:txBody>
      </p:sp>
    </p:spTree>
    <p:extLst>
      <p:ext uri="{BB962C8B-B14F-4D97-AF65-F5344CB8AC3E}">
        <p14:creationId xmlns:p14="http://schemas.microsoft.com/office/powerpoint/2010/main" val="26673185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352D-5054-1ADD-A1F4-76180B544196}"/>
              </a:ext>
            </a:extLst>
          </p:cNvPr>
          <p:cNvSpPr>
            <a:spLocks noGrp="1"/>
          </p:cNvSpPr>
          <p:nvPr>
            <p:ph type="title"/>
          </p:nvPr>
        </p:nvSpPr>
        <p:spPr/>
        <p:txBody>
          <a:bodyPr/>
          <a:lstStyle/>
          <a:p>
            <a:pPr algn="ctr"/>
            <a:r>
              <a:rPr lang="en-IN" dirty="0"/>
              <a:t>FUTURE SCOPE</a:t>
            </a:r>
          </a:p>
        </p:txBody>
      </p:sp>
      <p:sp>
        <p:nvSpPr>
          <p:cNvPr id="3" name="Content Placeholder 2">
            <a:extLst>
              <a:ext uri="{FF2B5EF4-FFF2-40B4-BE49-F238E27FC236}">
                <a16:creationId xmlns:a16="http://schemas.microsoft.com/office/drawing/2014/main" id="{C713B6EA-C657-0332-83D2-106BBBFFFB20}"/>
              </a:ext>
            </a:extLst>
          </p:cNvPr>
          <p:cNvSpPr>
            <a:spLocks noGrp="1"/>
          </p:cNvSpPr>
          <p:nvPr>
            <p:ph idx="1"/>
          </p:nvPr>
        </p:nvSpPr>
        <p:spPr/>
        <p:txBody>
          <a:bodyPr>
            <a:normAutofit lnSpcReduction="10000"/>
          </a:bodyPr>
          <a:lstStyle/>
          <a:p>
            <a:pPr algn="just"/>
            <a:r>
              <a:rPr lang="en-US" dirty="0"/>
              <a:t>The future scope for the work described in  paper on salary prediction using machine learning techniques is quite promising. Here are some potential directions for future research and applications:</a:t>
            </a:r>
          </a:p>
          <a:p>
            <a:pPr algn="just"/>
            <a:r>
              <a:rPr lang="en-US" dirty="0"/>
              <a:t>Continuously working on improving the accuracy and performance of machine learning models for salary prediction is a valuable endeavor. This could involve exploring more advanced ML techniques, hyperparameter tuning, or collecting larger and more diverse datasets.</a:t>
            </a:r>
          </a:p>
          <a:p>
            <a:pPr marL="0" indent="0" algn="just">
              <a:buNone/>
            </a:pPr>
            <a:endParaRPr lang="en-US" dirty="0"/>
          </a:p>
          <a:p>
            <a:pPr marL="0" indent="0" algn="just">
              <a:buNone/>
            </a:pPr>
            <a:r>
              <a:rPr lang="en-US" dirty="0"/>
              <a:t> The future scope for salary prediction using machine learning is broad and dynamic. It involves a combination of improving technical aspects, addressing ethical and fairness concerns, and providing practical tools and services for employees and employers. It's a field with significant potential for positive impact in the job market and compensation negotiations.</a:t>
            </a:r>
            <a:endParaRPr lang="en-IN" dirty="0"/>
          </a:p>
        </p:txBody>
      </p:sp>
    </p:spTree>
    <p:extLst>
      <p:ext uri="{BB962C8B-B14F-4D97-AF65-F5344CB8AC3E}">
        <p14:creationId xmlns:p14="http://schemas.microsoft.com/office/powerpoint/2010/main" val="120998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picture containing indoor. Person is signing document&#10;">
            <a:extLst>
              <a:ext uri="{FF2B5EF4-FFF2-40B4-BE49-F238E27FC236}">
                <a16:creationId xmlns:a16="http://schemas.microsoft.com/office/drawing/2014/main" id="{A7C45DDD-A694-4705-892B-497F786E9683}"/>
              </a:ext>
            </a:extLst>
          </p:cNvPr>
          <p:cNvPicPr>
            <a:picLocks noGrp="1" noChangeAspect="1"/>
          </p:cNvPicPr>
          <p:nvPr>
            <p:ph type="pic" idx="1"/>
          </p:nvPr>
        </p:nvPicPr>
        <p:blipFill>
          <a:blip r:embed="rId3" cstate="print">
            <a:grayscl/>
            <a:extLst>
              <a:ext uri="{28A0092B-C50C-407E-A947-70E740481C1C}">
                <a14:useLocalDpi xmlns:a14="http://schemas.microsoft.com/office/drawing/2010/main" val="0"/>
              </a:ext>
            </a:extLst>
          </a:blip>
          <a:srcRect/>
          <a:stretch>
            <a:fillRect/>
          </a:stretch>
        </p:blipFill>
        <p:spPr/>
      </p:pic>
      <p:sp>
        <p:nvSpPr>
          <p:cNvPr id="7" name="Title 6">
            <a:extLst>
              <a:ext uri="{FF2B5EF4-FFF2-40B4-BE49-F238E27FC236}">
                <a16:creationId xmlns:a16="http://schemas.microsoft.com/office/drawing/2014/main" id="{E444079D-629C-4C44-8DB6-B4B5E7C54015}"/>
              </a:ext>
            </a:extLst>
          </p:cNvPr>
          <p:cNvSpPr>
            <a:spLocks noGrp="1"/>
          </p:cNvSpPr>
          <p:nvPr>
            <p:ph type="title"/>
          </p:nvPr>
        </p:nvSpPr>
        <p:spPr/>
        <p:txBody>
          <a:bodyPr/>
          <a:lstStyle/>
          <a:p>
            <a:r>
              <a:rPr lang="en-US" dirty="0"/>
              <a:t>ANY QUESTIONS?</a:t>
            </a:r>
          </a:p>
        </p:txBody>
      </p:sp>
    </p:spTree>
    <p:extLst>
      <p:ext uri="{BB962C8B-B14F-4D97-AF65-F5344CB8AC3E}">
        <p14:creationId xmlns:p14="http://schemas.microsoft.com/office/powerpoint/2010/main" val="1664008586"/>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5" name="Straight Connector 14">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5365BF64-4B30-4125-9A30-A1B08C80ED7D}"/>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9600" dirty="0">
                <a:solidFill>
                  <a:srgbClr val="FFFFFF"/>
                </a:solidFill>
                <a:latin typeface="+mj-lt"/>
              </a:rPr>
              <a:t>Thank you</a:t>
            </a:r>
          </a:p>
        </p:txBody>
      </p:sp>
      <p:sp>
        <p:nvSpPr>
          <p:cNvPr id="19" name="Rectangle 1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8" name="Content Placeholder 7">
            <a:extLst>
              <a:ext uri="{FF2B5EF4-FFF2-40B4-BE49-F238E27FC236}">
                <a16:creationId xmlns:a16="http://schemas.microsoft.com/office/drawing/2014/main" id="{D4305886-8ACA-4ED6-AA5B-215F6D741CF0}"/>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rPr>
              <a:t>-M.CHANDRA SHEKAR</a:t>
            </a:r>
          </a:p>
          <a:p>
            <a:pPr marL="0" indent="0">
              <a:buNone/>
            </a:pPr>
            <a:r>
              <a:rPr lang="en-US" sz="2400" cap="all" spc="200" dirty="0">
                <a:solidFill>
                  <a:srgbClr val="FFFFFF"/>
                </a:solidFill>
              </a:rPr>
              <a:t>-228W1F0037</a:t>
            </a:r>
          </a:p>
        </p:txBody>
      </p:sp>
    </p:spTree>
    <p:extLst>
      <p:ext uri="{BB962C8B-B14F-4D97-AF65-F5344CB8AC3E}">
        <p14:creationId xmlns:p14="http://schemas.microsoft.com/office/powerpoint/2010/main" val="4127971368"/>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1097BE-A044-49F5-B5CA-AE183B956585}"/>
              </a:ext>
            </a:extLst>
          </p:cNvPr>
          <p:cNvSpPr>
            <a:spLocks noGrp="1"/>
          </p:cNvSpPr>
          <p:nvPr>
            <p:ph type="title"/>
          </p:nvPr>
        </p:nvSpPr>
        <p:spPr/>
        <p:txBody>
          <a:bodyPr/>
          <a:lstStyle/>
          <a:p>
            <a:r>
              <a:rPr lang="en-US" dirty="0"/>
              <a:t>EXISTING SYSTEM</a:t>
            </a:r>
          </a:p>
        </p:txBody>
      </p:sp>
      <p:sp>
        <p:nvSpPr>
          <p:cNvPr id="8" name="Content Placeholder 7">
            <a:extLst>
              <a:ext uri="{FF2B5EF4-FFF2-40B4-BE49-F238E27FC236}">
                <a16:creationId xmlns:a16="http://schemas.microsoft.com/office/drawing/2014/main" id="{411E9392-71EA-4293-909F-1FE7DD38E31D}"/>
              </a:ext>
            </a:extLst>
          </p:cNvPr>
          <p:cNvSpPr>
            <a:spLocks noGrp="1"/>
          </p:cNvSpPr>
          <p:nvPr>
            <p:ph idx="1"/>
          </p:nvPr>
        </p:nvSpPr>
        <p:spPr>
          <a:xfrm>
            <a:off x="5805294" y="475129"/>
            <a:ext cx="6279130" cy="4527177"/>
          </a:xfrm>
        </p:spPr>
        <p:txBody>
          <a:bodyPr/>
          <a:lstStyle/>
          <a:p>
            <a:r>
              <a:rPr lang="en-US" dirty="0"/>
              <a:t>In the existing system we can store the data manually or office computers</a:t>
            </a:r>
          </a:p>
          <a:p>
            <a:r>
              <a:rPr lang="en-IN" dirty="0"/>
              <a:t>In the </a:t>
            </a:r>
            <a:r>
              <a:rPr lang="en-US" dirty="0"/>
              <a:t> existing models have low latency. Existing systems do not have a specific user interface</a:t>
            </a:r>
          </a:p>
          <a:p>
            <a:r>
              <a:rPr lang="en-US" dirty="0"/>
              <a:t>The decision tree accuracy rate 79%</a:t>
            </a:r>
          </a:p>
          <a:p>
            <a:r>
              <a:rPr lang="en-US" dirty="0"/>
              <a:t>The linear regression accuracy rate at 80%</a:t>
            </a:r>
          </a:p>
        </p:txBody>
      </p:sp>
      <p:grpSp>
        <p:nvGrpSpPr>
          <p:cNvPr id="10" name="Group 9" descr="Info">
            <a:extLst>
              <a:ext uri="{FF2B5EF4-FFF2-40B4-BE49-F238E27FC236}">
                <a16:creationId xmlns:a16="http://schemas.microsoft.com/office/drawing/2014/main" id="{04EACC33-3BBF-4195-8927-841FEBB364AD}"/>
              </a:ext>
            </a:extLst>
          </p:cNvPr>
          <p:cNvGrpSpPr/>
          <p:nvPr/>
        </p:nvGrpSpPr>
        <p:grpSpPr>
          <a:xfrm>
            <a:off x="4637454" y="2530474"/>
            <a:ext cx="803276" cy="803276"/>
            <a:chOff x="4914764" y="3319462"/>
            <a:chExt cx="619125" cy="619125"/>
          </a:xfrm>
          <a:solidFill>
            <a:schemeClr val="bg1"/>
          </a:solidFill>
        </p:grpSpPr>
        <p:sp>
          <p:nvSpPr>
            <p:cNvPr id="11" name="Freeform: Shape 10">
              <a:extLst>
                <a:ext uri="{FF2B5EF4-FFF2-40B4-BE49-F238E27FC236}">
                  <a16:creationId xmlns:a16="http://schemas.microsoft.com/office/drawing/2014/main" id="{400D0FC6-FE6C-422D-87EC-3F2A40F92771}"/>
                </a:ext>
              </a:extLst>
            </p:cNvPr>
            <p:cNvSpPr/>
            <p:nvPr/>
          </p:nvSpPr>
          <p:spPr>
            <a:xfrm>
              <a:off x="4914764" y="3319462"/>
              <a:ext cx="619125" cy="619125"/>
            </a:xfrm>
            <a:custGeom>
              <a:avLst/>
              <a:gdLst>
                <a:gd name="connsiteX0" fmla="*/ 309563 w 619125"/>
                <a:gd name="connsiteY0" fmla="*/ 0 h 619125"/>
                <a:gd name="connsiteX1" fmla="*/ 0 w 619125"/>
                <a:gd name="connsiteY1" fmla="*/ 309563 h 619125"/>
                <a:gd name="connsiteX2" fmla="*/ 309563 w 619125"/>
                <a:gd name="connsiteY2" fmla="*/ 619125 h 619125"/>
                <a:gd name="connsiteX3" fmla="*/ 619125 w 619125"/>
                <a:gd name="connsiteY3" fmla="*/ 309563 h 619125"/>
                <a:gd name="connsiteX4" fmla="*/ 309563 w 619125"/>
                <a:gd name="connsiteY4" fmla="*/ 0 h 619125"/>
                <a:gd name="connsiteX5" fmla="*/ 309563 w 619125"/>
                <a:gd name="connsiteY5" fmla="*/ 581025 h 619125"/>
                <a:gd name="connsiteX6" fmla="*/ 38100 w 619125"/>
                <a:gd name="connsiteY6" fmla="*/ 309563 h 619125"/>
                <a:gd name="connsiteX7" fmla="*/ 309563 w 619125"/>
                <a:gd name="connsiteY7" fmla="*/ 38100 h 619125"/>
                <a:gd name="connsiteX8" fmla="*/ 581025 w 619125"/>
                <a:gd name="connsiteY8" fmla="*/ 309563 h 619125"/>
                <a:gd name="connsiteX9" fmla="*/ 309563 w 619125"/>
                <a:gd name="connsiteY9" fmla="*/ 581025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9125" h="619125">
                  <a:moveTo>
                    <a:pt x="309563" y="0"/>
                  </a:moveTo>
                  <a:cubicBezTo>
                    <a:pt x="138875" y="0"/>
                    <a:pt x="0" y="138865"/>
                    <a:pt x="0" y="309563"/>
                  </a:cubicBezTo>
                  <a:cubicBezTo>
                    <a:pt x="0" y="480260"/>
                    <a:pt x="138875" y="619125"/>
                    <a:pt x="309563" y="619125"/>
                  </a:cubicBezTo>
                  <a:cubicBezTo>
                    <a:pt x="480250" y="619125"/>
                    <a:pt x="619125" y="480260"/>
                    <a:pt x="619125" y="309563"/>
                  </a:cubicBezTo>
                  <a:cubicBezTo>
                    <a:pt x="619125" y="138865"/>
                    <a:pt x="480250" y="0"/>
                    <a:pt x="309563" y="0"/>
                  </a:cubicBezTo>
                  <a:close/>
                  <a:moveTo>
                    <a:pt x="309563" y="581025"/>
                  </a:moveTo>
                  <a:cubicBezTo>
                    <a:pt x="159877" y="581025"/>
                    <a:pt x="38100" y="459248"/>
                    <a:pt x="38100" y="309563"/>
                  </a:cubicBezTo>
                  <a:cubicBezTo>
                    <a:pt x="38100" y="159877"/>
                    <a:pt x="159877" y="38100"/>
                    <a:pt x="309563" y="38100"/>
                  </a:cubicBezTo>
                  <a:cubicBezTo>
                    <a:pt x="459248" y="38100"/>
                    <a:pt x="581025" y="159877"/>
                    <a:pt x="581025" y="309563"/>
                  </a:cubicBezTo>
                  <a:cubicBezTo>
                    <a:pt x="581025" y="459248"/>
                    <a:pt x="459248" y="581025"/>
                    <a:pt x="309563" y="581025"/>
                  </a:cubicBezTo>
                  <a:close/>
                </a:path>
              </a:pathLst>
            </a:custGeom>
            <a:grpFill/>
            <a:ln w="9525"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EADF13BE-BF58-43E3-9534-281EFDABF659}"/>
                </a:ext>
              </a:extLst>
            </p:cNvPr>
            <p:cNvSpPr/>
            <p:nvPr/>
          </p:nvSpPr>
          <p:spPr>
            <a:xfrm>
              <a:off x="5195751" y="3473729"/>
              <a:ext cx="57150" cy="57150"/>
            </a:xfrm>
            <a:custGeom>
              <a:avLst/>
              <a:gdLst>
                <a:gd name="connsiteX0" fmla="*/ 63722 w 57150"/>
                <a:gd name="connsiteY0" fmla="*/ 31861 h 57150"/>
                <a:gd name="connsiteX1" fmla="*/ 31861 w 57150"/>
                <a:gd name="connsiteY1" fmla="*/ 63722 h 57150"/>
                <a:gd name="connsiteX2" fmla="*/ 0 w 57150"/>
                <a:gd name="connsiteY2" fmla="*/ 31861 h 57150"/>
                <a:gd name="connsiteX3" fmla="*/ 31861 w 57150"/>
                <a:gd name="connsiteY3" fmla="*/ 0 h 57150"/>
                <a:gd name="connsiteX4" fmla="*/ 63722 w 57150"/>
                <a:gd name="connsiteY4" fmla="*/ 31861 h 57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150" h="57150">
                  <a:moveTo>
                    <a:pt x="63722" y="31861"/>
                  </a:moveTo>
                  <a:cubicBezTo>
                    <a:pt x="63722" y="49458"/>
                    <a:pt x="49458" y="63722"/>
                    <a:pt x="31861" y="63722"/>
                  </a:cubicBezTo>
                  <a:cubicBezTo>
                    <a:pt x="14265" y="63722"/>
                    <a:pt x="0" y="49458"/>
                    <a:pt x="0" y="31861"/>
                  </a:cubicBezTo>
                  <a:cubicBezTo>
                    <a:pt x="0" y="14265"/>
                    <a:pt x="14265" y="0"/>
                    <a:pt x="31861" y="0"/>
                  </a:cubicBezTo>
                  <a:cubicBezTo>
                    <a:pt x="49458" y="0"/>
                    <a:pt x="63722" y="14265"/>
                    <a:pt x="63722" y="31861"/>
                  </a:cubicBezTo>
                  <a:close/>
                </a:path>
              </a:pathLst>
            </a:custGeom>
            <a:grpFill/>
            <a:ln w="9525"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914EC720-9A79-4D18-8746-AE0BDD325E79}"/>
                </a:ext>
              </a:extLst>
            </p:cNvPr>
            <p:cNvSpPr/>
            <p:nvPr/>
          </p:nvSpPr>
          <p:spPr>
            <a:xfrm>
              <a:off x="5205276" y="3589420"/>
              <a:ext cx="38100" cy="200025"/>
            </a:xfrm>
            <a:custGeom>
              <a:avLst/>
              <a:gdLst>
                <a:gd name="connsiteX0" fmla="*/ 19050 w 38100"/>
                <a:gd name="connsiteY0" fmla="*/ 0 h 200025"/>
                <a:gd name="connsiteX1" fmla="*/ 0 w 38100"/>
                <a:gd name="connsiteY1" fmla="*/ 19050 h 200025"/>
                <a:gd name="connsiteX2" fmla="*/ 0 w 38100"/>
                <a:gd name="connsiteY2" fmla="*/ 180975 h 200025"/>
                <a:gd name="connsiteX3" fmla="*/ 19050 w 38100"/>
                <a:gd name="connsiteY3" fmla="*/ 200025 h 200025"/>
                <a:gd name="connsiteX4" fmla="*/ 38100 w 38100"/>
                <a:gd name="connsiteY4" fmla="*/ 180975 h 200025"/>
                <a:gd name="connsiteX5" fmla="*/ 38100 w 38100"/>
                <a:gd name="connsiteY5" fmla="*/ 19050 h 200025"/>
                <a:gd name="connsiteX6" fmla="*/ 19050 w 38100"/>
                <a:gd name="connsiteY6" fmla="*/ 0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100" h="200025">
                  <a:moveTo>
                    <a:pt x="19050" y="0"/>
                  </a:moveTo>
                  <a:cubicBezTo>
                    <a:pt x="8534" y="0"/>
                    <a:pt x="0" y="8534"/>
                    <a:pt x="0" y="19050"/>
                  </a:cubicBezTo>
                  <a:lnTo>
                    <a:pt x="0" y="180975"/>
                  </a:lnTo>
                  <a:cubicBezTo>
                    <a:pt x="0" y="191491"/>
                    <a:pt x="8534" y="200025"/>
                    <a:pt x="19050" y="200025"/>
                  </a:cubicBezTo>
                  <a:cubicBezTo>
                    <a:pt x="29566" y="200025"/>
                    <a:pt x="38100" y="191491"/>
                    <a:pt x="38100" y="180975"/>
                  </a:cubicBezTo>
                  <a:lnTo>
                    <a:pt x="38100" y="19050"/>
                  </a:lnTo>
                  <a:cubicBezTo>
                    <a:pt x="38100" y="8525"/>
                    <a:pt x="29566" y="0"/>
                    <a:pt x="19050" y="0"/>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0567077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8AD34-00F3-A82F-9A92-4A5A74BDA76E}"/>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AC8D474F-2207-0E0C-E233-659E7CA12BB8}"/>
              </a:ext>
            </a:extLst>
          </p:cNvPr>
          <p:cNvSpPr>
            <a:spLocks noGrp="1"/>
          </p:cNvSpPr>
          <p:nvPr>
            <p:ph idx="1"/>
          </p:nvPr>
        </p:nvSpPr>
        <p:spPr/>
        <p:txBody>
          <a:bodyPr/>
          <a:lstStyle/>
          <a:p>
            <a:r>
              <a:rPr lang="en-IN" dirty="0"/>
              <a:t>To enhance prediction method to predict the salary  using machine learning technology.</a:t>
            </a:r>
          </a:p>
          <a:p>
            <a:r>
              <a:rPr lang="en-IN" dirty="0"/>
              <a:t>We achieved 95.6% prediction accuracy using XG BOOST algorithm with lowest false positive rate</a:t>
            </a:r>
          </a:p>
          <a:p>
            <a:pPr marL="0" indent="0">
              <a:buNone/>
            </a:pPr>
            <a:r>
              <a:rPr lang="en-IN" dirty="0"/>
              <a:t> </a:t>
            </a:r>
          </a:p>
          <a:p>
            <a:endParaRPr lang="en-IN" dirty="0"/>
          </a:p>
        </p:txBody>
      </p:sp>
    </p:spTree>
    <p:extLst>
      <p:ext uri="{BB962C8B-B14F-4D97-AF65-F5344CB8AC3E}">
        <p14:creationId xmlns:p14="http://schemas.microsoft.com/office/powerpoint/2010/main" val="428156161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D9FFF-6AB3-14F3-58C1-3971CE3A2F7E}"/>
              </a:ext>
            </a:extLst>
          </p:cNvPr>
          <p:cNvSpPr>
            <a:spLocks noGrp="1"/>
          </p:cNvSpPr>
          <p:nvPr>
            <p:ph type="title"/>
          </p:nvPr>
        </p:nvSpPr>
        <p:spPr/>
        <p:txBody>
          <a:bodyPr/>
          <a:lstStyle/>
          <a:p>
            <a:r>
              <a:rPr lang="en-IN" dirty="0"/>
              <a:t>PROPOSED APPORACH</a:t>
            </a:r>
          </a:p>
        </p:txBody>
      </p:sp>
      <p:sp>
        <p:nvSpPr>
          <p:cNvPr id="3" name="Content Placeholder 2">
            <a:extLst>
              <a:ext uri="{FF2B5EF4-FFF2-40B4-BE49-F238E27FC236}">
                <a16:creationId xmlns:a16="http://schemas.microsoft.com/office/drawing/2014/main" id="{755362F0-700A-81F6-B2A6-0DFCF31EF752}"/>
              </a:ext>
            </a:extLst>
          </p:cNvPr>
          <p:cNvSpPr>
            <a:spLocks noGrp="1"/>
          </p:cNvSpPr>
          <p:nvPr>
            <p:ph idx="1"/>
          </p:nvPr>
        </p:nvSpPr>
        <p:spPr>
          <a:xfrm>
            <a:off x="1216548" y="1737361"/>
            <a:ext cx="10670652" cy="3383280"/>
          </a:xfrm>
        </p:spPr>
        <p:txBody>
          <a:bodyPr>
            <a:normAutofit lnSpcReduction="10000"/>
          </a:bodyPr>
          <a:lstStyle/>
          <a:p>
            <a:pPr algn="just"/>
            <a:r>
              <a:rPr lang="en-US" dirty="0"/>
              <a:t>Data Collection: Collecting raw data from billions of datasets available.</a:t>
            </a:r>
          </a:p>
          <a:p>
            <a:pPr algn="just"/>
            <a:r>
              <a:rPr lang="en-US" dirty="0"/>
              <a:t>• Data Exploration: Exploring the data &amp; the features related and being familiar with </a:t>
            </a:r>
            <a:r>
              <a:rPr lang="en-US" dirty="0" err="1"/>
              <a:t>thedata</a:t>
            </a:r>
            <a:r>
              <a:rPr lang="en-US" dirty="0"/>
              <a:t>-types.</a:t>
            </a:r>
          </a:p>
          <a:p>
            <a:pPr algn="just"/>
            <a:r>
              <a:rPr lang="en-US" dirty="0"/>
              <a:t>• Data Manipulation: Includes Cleaning of data, treating missing, repetitive values that are present.</a:t>
            </a:r>
          </a:p>
          <a:p>
            <a:pPr algn="just"/>
            <a:r>
              <a:rPr lang="en-US" dirty="0"/>
              <a:t>• Data Analysis: Analysing the data to increase efficiency while applying the best Algorithm&amp; feature selection according to our preferences.</a:t>
            </a:r>
          </a:p>
          <a:p>
            <a:pPr algn="just"/>
            <a:r>
              <a:rPr lang="en-US" dirty="0"/>
              <a:t>• Application of Algorithm: Applying the algorithm to the model.</a:t>
            </a:r>
          </a:p>
          <a:p>
            <a:pPr algn="just"/>
            <a:r>
              <a:rPr lang="en-US" dirty="0"/>
              <a:t>• Evaluation: Using evaluation metrices to calculate the least error and following the above to make further changes</a:t>
            </a:r>
            <a:endParaRPr lang="en-IN" dirty="0"/>
          </a:p>
        </p:txBody>
      </p:sp>
      <p:pic>
        <p:nvPicPr>
          <p:cNvPr id="4" name="Picture 3">
            <a:extLst>
              <a:ext uri="{FF2B5EF4-FFF2-40B4-BE49-F238E27FC236}">
                <a16:creationId xmlns:a16="http://schemas.microsoft.com/office/drawing/2014/main" id="{90C67237-3056-6AD9-6382-C265B1C76051}"/>
              </a:ext>
            </a:extLst>
          </p:cNvPr>
          <p:cNvPicPr>
            <a:picLocks noChangeAspect="1"/>
          </p:cNvPicPr>
          <p:nvPr/>
        </p:nvPicPr>
        <p:blipFill>
          <a:blip r:embed="rId2"/>
          <a:stretch>
            <a:fillRect/>
          </a:stretch>
        </p:blipFill>
        <p:spPr>
          <a:xfrm>
            <a:off x="3457886" y="4757680"/>
            <a:ext cx="6187976" cy="1813717"/>
          </a:xfrm>
          <a:prstGeom prst="rect">
            <a:avLst/>
          </a:prstGeom>
        </p:spPr>
      </p:pic>
    </p:spTree>
    <p:extLst>
      <p:ext uri="{BB962C8B-B14F-4D97-AF65-F5344CB8AC3E}">
        <p14:creationId xmlns:p14="http://schemas.microsoft.com/office/powerpoint/2010/main" val="240331946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88364F79-34D3-426C-22E7-E37C4E16275B}"/>
              </a:ext>
            </a:extLst>
          </p:cNvPr>
          <p:cNvSpPr/>
          <p:nvPr/>
        </p:nvSpPr>
        <p:spPr>
          <a:xfrm>
            <a:off x="5387786" y="331694"/>
            <a:ext cx="4473389" cy="2312893"/>
          </a:xfrm>
          <a:prstGeom prst="cloud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WHY MACHINE LEARNING?</a:t>
            </a:r>
          </a:p>
          <a:p>
            <a:pPr algn="ctr"/>
            <a:endParaRPr lang="en-IN" dirty="0"/>
          </a:p>
        </p:txBody>
      </p:sp>
      <p:pic>
        <p:nvPicPr>
          <p:cNvPr id="23" name="Content Placeholder 22">
            <a:extLst>
              <a:ext uri="{FF2B5EF4-FFF2-40B4-BE49-F238E27FC236}">
                <a16:creationId xmlns:a16="http://schemas.microsoft.com/office/drawing/2014/main" id="{4045F38A-32A0-610C-25E4-56D6F7A945AE}"/>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85882" y="2484717"/>
            <a:ext cx="2595493" cy="3760788"/>
          </a:xfrm>
        </p:spPr>
      </p:pic>
    </p:spTree>
    <p:extLst>
      <p:ext uri="{BB962C8B-B14F-4D97-AF65-F5344CB8AC3E}">
        <p14:creationId xmlns:p14="http://schemas.microsoft.com/office/powerpoint/2010/main" val="3886138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7" name="Straight Connector 16">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9" name="Rectangle 18">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F3D22D53-586E-4F80-B549-03B4A942D854}"/>
              </a:ext>
            </a:extLst>
          </p:cNvPr>
          <p:cNvSpPr>
            <a:spLocks noGrp="1"/>
          </p:cNvSpPr>
          <p:nvPr>
            <p:ph idx="1"/>
          </p:nvPr>
        </p:nvSpPr>
        <p:spPr>
          <a:xfrm>
            <a:off x="5120459" y="2420074"/>
            <a:ext cx="6799961" cy="2540546"/>
          </a:xfrm>
        </p:spPr>
        <p:txBody>
          <a:bodyPr vert="horz" lIns="0" tIns="45720" rIns="0" bIns="45720" rtlCol="0">
            <a:normAutofit/>
          </a:bodyPr>
          <a:lstStyle/>
          <a:p>
            <a:pPr marL="0" indent="0" algn="just">
              <a:buNone/>
            </a:pPr>
            <a:r>
              <a:rPr lang="en-US" sz="1800" dirty="0">
                <a:latin typeface="Aptos" panose="020B0004020202020204" pitchFamily="34" charset="0"/>
              </a:rPr>
              <a:t>A rapidly developing field of technology, machine learning allows computers to automatically learn from previous data. For building mathematical models and making predictions based on historical data or information, machine learning employs a variety of algorithms. It is currently being used for a variety of tasks, including speech recognition, email filtering, auto-tagging on Facebook, a recommender system, and image recognition</a:t>
            </a:r>
          </a:p>
        </p:txBody>
      </p:sp>
      <p:pic>
        <p:nvPicPr>
          <p:cNvPr id="1028" name="Picture 4" descr="Introduction to Machine Learning">
            <a:extLst>
              <a:ext uri="{FF2B5EF4-FFF2-40B4-BE49-F238E27FC236}">
                <a16:creationId xmlns:a16="http://schemas.microsoft.com/office/drawing/2014/main" id="{AC1C7606-5019-1B94-9D05-C628D621C3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299" y="1430074"/>
            <a:ext cx="4787395" cy="3885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67673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4F610C04-C8D0-EAF8-324A-A1793EE3E0C5}"/>
              </a:ext>
            </a:extLst>
          </p:cNvPr>
          <p:cNvSpPr>
            <a:spLocks noGrp="1"/>
          </p:cNvSpPr>
          <p:nvPr>
            <p:ph type="body" idx="1"/>
          </p:nvPr>
        </p:nvSpPr>
        <p:spPr>
          <a:xfrm>
            <a:off x="1097280" y="340659"/>
            <a:ext cx="4639736" cy="573741"/>
          </a:xfrm>
        </p:spPr>
        <p:txBody>
          <a:bodyPr/>
          <a:lstStyle/>
          <a:p>
            <a:r>
              <a:rPr lang="en-IN" dirty="0"/>
              <a:t>RANDOM FOREST</a:t>
            </a:r>
          </a:p>
        </p:txBody>
      </p:sp>
      <p:sp>
        <p:nvSpPr>
          <p:cNvPr id="7" name="Content Placeholder 6">
            <a:extLst>
              <a:ext uri="{FF2B5EF4-FFF2-40B4-BE49-F238E27FC236}">
                <a16:creationId xmlns:a16="http://schemas.microsoft.com/office/drawing/2014/main" id="{FDC30E74-DA6B-F872-C61D-5DA2B5E7FEE2}"/>
              </a:ext>
            </a:extLst>
          </p:cNvPr>
          <p:cNvSpPr>
            <a:spLocks noGrp="1"/>
          </p:cNvSpPr>
          <p:nvPr>
            <p:ph sz="half" idx="2"/>
          </p:nvPr>
        </p:nvSpPr>
        <p:spPr>
          <a:xfrm>
            <a:off x="1097279" y="1120589"/>
            <a:ext cx="4729187" cy="4748507"/>
          </a:xfrm>
        </p:spPr>
        <p:txBody>
          <a:bodyPr/>
          <a:lstStyle/>
          <a:p>
            <a:pPr algn="just"/>
            <a:r>
              <a:rPr lang="en-US" sz="1600" dirty="0"/>
              <a:t>Random Forest is a popular machine learning algorithm that belongs to the supervised learning technique. It can be used for both Classification and Regression problems in ML. It is based on the concept of ensemble learning, which is a process of combining multiple classifiers to solve a complex problem and to improve the performance of the model.</a:t>
            </a:r>
          </a:p>
          <a:p>
            <a:pPr marL="0" indent="0">
              <a:buNone/>
            </a:pPr>
            <a:endParaRPr lang="en-IN" dirty="0"/>
          </a:p>
        </p:txBody>
      </p:sp>
      <p:sp>
        <p:nvSpPr>
          <p:cNvPr id="8" name="Text Placeholder 7">
            <a:extLst>
              <a:ext uri="{FF2B5EF4-FFF2-40B4-BE49-F238E27FC236}">
                <a16:creationId xmlns:a16="http://schemas.microsoft.com/office/drawing/2014/main" id="{22B94003-7649-5CDA-7D77-658CDE5C7366}"/>
              </a:ext>
            </a:extLst>
          </p:cNvPr>
          <p:cNvSpPr>
            <a:spLocks noGrp="1"/>
          </p:cNvSpPr>
          <p:nvPr>
            <p:ph type="body" sz="quarter" idx="3"/>
          </p:nvPr>
        </p:nvSpPr>
        <p:spPr>
          <a:xfrm>
            <a:off x="6515944" y="340659"/>
            <a:ext cx="4639736" cy="573741"/>
          </a:xfrm>
        </p:spPr>
        <p:txBody>
          <a:bodyPr/>
          <a:lstStyle/>
          <a:p>
            <a:r>
              <a:rPr lang="en-IN" dirty="0"/>
              <a:t>LINEAR REGRESSION</a:t>
            </a:r>
          </a:p>
        </p:txBody>
      </p:sp>
      <p:sp>
        <p:nvSpPr>
          <p:cNvPr id="9" name="Content Placeholder 8">
            <a:extLst>
              <a:ext uri="{FF2B5EF4-FFF2-40B4-BE49-F238E27FC236}">
                <a16:creationId xmlns:a16="http://schemas.microsoft.com/office/drawing/2014/main" id="{152D229D-1F57-85B2-480C-3AA6421065C2}"/>
              </a:ext>
            </a:extLst>
          </p:cNvPr>
          <p:cNvSpPr>
            <a:spLocks noGrp="1"/>
          </p:cNvSpPr>
          <p:nvPr>
            <p:ph sz="quarter" idx="4"/>
          </p:nvPr>
        </p:nvSpPr>
        <p:spPr>
          <a:xfrm>
            <a:off x="6605395" y="1120589"/>
            <a:ext cx="4639736" cy="4748506"/>
          </a:xfrm>
        </p:spPr>
        <p:txBody>
          <a:bodyPr>
            <a:normAutofit/>
          </a:bodyPr>
          <a:lstStyle/>
          <a:p>
            <a:r>
              <a:rPr lang="en-US" sz="1600" dirty="0"/>
              <a:t>Linear regression is one of the easiest and algorithms. It is a statistical method that is used for predictive analysis. Linear regression makes predictions for continuous/real or numeric variables such as sales, salary, age, product price, etc.ost popular Machine Learning.</a:t>
            </a:r>
          </a:p>
          <a:p>
            <a:r>
              <a:rPr lang="en-US" sz="1600" dirty="0"/>
              <a:t>Linear regression algorithm shows a linear relationship between a dependent (y) and one or more independent (y) variables, hence called as linear regression. Since linear regression shows the linear relationship, which means it finds how the value of the dependent variable is changing according to the value of the independent variable.</a:t>
            </a:r>
          </a:p>
          <a:p>
            <a:pPr marL="0" indent="0">
              <a:buNone/>
            </a:pPr>
            <a:endParaRPr lang="en-IN" sz="1600" dirty="0"/>
          </a:p>
        </p:txBody>
      </p:sp>
      <p:pic>
        <p:nvPicPr>
          <p:cNvPr id="10" name="Picture 9">
            <a:extLst>
              <a:ext uri="{FF2B5EF4-FFF2-40B4-BE49-F238E27FC236}">
                <a16:creationId xmlns:a16="http://schemas.microsoft.com/office/drawing/2014/main" id="{3E97E89A-445A-19BB-9C7F-FF4B4310DA9E}"/>
              </a:ext>
            </a:extLst>
          </p:cNvPr>
          <p:cNvPicPr>
            <a:picLocks noChangeAspect="1"/>
          </p:cNvPicPr>
          <p:nvPr/>
        </p:nvPicPr>
        <p:blipFill>
          <a:blip r:embed="rId2"/>
          <a:stretch>
            <a:fillRect/>
          </a:stretch>
        </p:blipFill>
        <p:spPr>
          <a:xfrm>
            <a:off x="1598610" y="3318639"/>
            <a:ext cx="4138406" cy="2756646"/>
          </a:xfrm>
          <a:prstGeom prst="rect">
            <a:avLst/>
          </a:prstGeom>
        </p:spPr>
      </p:pic>
      <p:pic>
        <p:nvPicPr>
          <p:cNvPr id="11" name="Picture 10">
            <a:extLst>
              <a:ext uri="{FF2B5EF4-FFF2-40B4-BE49-F238E27FC236}">
                <a16:creationId xmlns:a16="http://schemas.microsoft.com/office/drawing/2014/main" id="{6DF426B1-BF30-FA16-78E7-1D0DCD03473A}"/>
              </a:ext>
            </a:extLst>
          </p:cNvPr>
          <p:cNvPicPr>
            <a:picLocks noChangeAspect="1"/>
          </p:cNvPicPr>
          <p:nvPr/>
        </p:nvPicPr>
        <p:blipFill>
          <a:blip r:embed="rId3"/>
          <a:stretch>
            <a:fillRect/>
          </a:stretch>
        </p:blipFill>
        <p:spPr>
          <a:xfrm>
            <a:off x="7224665" y="4662457"/>
            <a:ext cx="3452300" cy="2026911"/>
          </a:xfrm>
          <a:prstGeom prst="rect">
            <a:avLst/>
          </a:prstGeom>
        </p:spPr>
      </p:pic>
    </p:spTree>
    <p:extLst>
      <p:ext uri="{BB962C8B-B14F-4D97-AF65-F5344CB8AC3E}">
        <p14:creationId xmlns:p14="http://schemas.microsoft.com/office/powerpoint/2010/main" val="1844778305"/>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down)">
                                      <p:cBhvr>
                                        <p:cTn id="16" dur="500"/>
                                        <p:tgtEl>
                                          <p:spTgt spid="9">
                                            <p:txEl>
                                              <p:pRg st="0" end="0"/>
                                            </p:txEl>
                                          </p:spTgt>
                                        </p:tgtEl>
                                      </p:cBhvr>
                                    </p:animEffect>
                                  </p:childTnLst>
                                </p:cTn>
                              </p:par>
                              <p:par>
                                <p:cTn id="17" presetID="22" presetClass="entr" presetSubtype="4"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animEffect transition="in" filter="wipe(down)">
                                      <p:cBhvr>
                                        <p:cTn id="19" dur="500"/>
                                        <p:tgtEl>
                                          <p:spTgt spid="9">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8" name="Straight Connector 17">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36DB04AA-2B2C-4162-AD6D-1FF802682C3D}"/>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n-US" sz="4800" dirty="0">
                <a:solidFill>
                  <a:schemeClr val="tx1">
                    <a:lumMod val="75000"/>
                    <a:lumOff val="25000"/>
                  </a:schemeClr>
                </a:solidFill>
              </a:rPr>
              <a:t>XG BOOST</a:t>
            </a:r>
          </a:p>
        </p:txBody>
      </p:sp>
      <p:cxnSp>
        <p:nvCxnSpPr>
          <p:cNvPr id="22" name="Straight Connector 21">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6CCBAAA8-DE36-46A7-8728-72C3486FDBF0}"/>
              </a:ext>
            </a:extLst>
          </p:cNvPr>
          <p:cNvSpPr>
            <a:spLocks noGrp="1"/>
          </p:cNvSpPr>
          <p:nvPr>
            <p:ph idx="1"/>
          </p:nvPr>
        </p:nvSpPr>
        <p:spPr>
          <a:xfrm>
            <a:off x="5172074" y="2108201"/>
            <a:ext cx="5983606" cy="3760891"/>
          </a:xfrm>
        </p:spPr>
        <p:txBody>
          <a:bodyPr vert="horz" lIns="0" tIns="45720" rIns="0" bIns="45720" rtlCol="0">
            <a:normAutofit/>
          </a:bodyPr>
          <a:lstStyle/>
          <a:p>
            <a:pPr marL="373063" indent="-285750" algn="just"/>
            <a:r>
              <a:rPr lang="en-US" sz="1600" dirty="0" err="1"/>
              <a:t>XGBoost</a:t>
            </a:r>
            <a:r>
              <a:rPr lang="en-US" sz="1600" dirty="0"/>
              <a:t> is a robust machine-learning algorithm that can help you understand your data and make better decisions.</a:t>
            </a:r>
          </a:p>
          <a:p>
            <a:pPr marL="373063" indent="-285750" algn="just"/>
            <a:r>
              <a:rPr lang="en-US" sz="1600" dirty="0" err="1"/>
              <a:t>XGBoost</a:t>
            </a:r>
            <a:r>
              <a:rPr lang="en-US" sz="1600" dirty="0"/>
              <a:t> is an implementation of gradient-boosting decision trees. It has been used by data scientists and researchers worldwide to optimize their machine-learning models.</a:t>
            </a:r>
          </a:p>
          <a:p>
            <a:pPr marL="373063" indent="-285750" algn="just"/>
            <a:r>
              <a:rPr lang="en-US" sz="1600" dirty="0" err="1"/>
              <a:t>XGBoost</a:t>
            </a:r>
            <a:r>
              <a:rPr lang="en-US" sz="1600" dirty="0"/>
              <a:t> is designed for speed, ease of use, and performance on large datasets. It does not require optimization of the parameters or tuning, which means that it can be used immediately after installation without any further configuration.</a:t>
            </a:r>
          </a:p>
        </p:txBody>
      </p:sp>
      <p:pic>
        <p:nvPicPr>
          <p:cNvPr id="2050" name="Picture 2">
            <a:extLst>
              <a:ext uri="{FF2B5EF4-FFF2-40B4-BE49-F238E27FC236}">
                <a16:creationId xmlns:a16="http://schemas.microsoft.com/office/drawing/2014/main" id="{CBEE24C6-924B-74FE-83A3-8682E1F371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023963"/>
            <a:ext cx="4627634" cy="2614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977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RetrospectVTI">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lassic Company All Hands_Win32_MS v3" id="{1F352A5D-0EBE-49A2-9FF7-DEF81AB6F3C6}" vid="{D35781EA-2188-4D84-8966-791644CE13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41CA7C-A0BF-44EF-B2E5-7539C3B9B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0A2CB4-6869-426F-8BC4-A32C90CBE263}">
  <ds:schemaRefs>
    <ds:schemaRef ds:uri="http://schemas.microsoft.com/sharepoint/v3/contenttype/forms"/>
  </ds:schemaRefs>
</ds:datastoreItem>
</file>

<file path=customXml/itemProps3.xml><?xml version="1.0" encoding="utf-8"?>
<ds:datastoreItem xmlns:ds="http://schemas.openxmlformats.org/officeDocument/2006/customXml" ds:itemID="{A4E879E6-8FFE-4154-8F2A-F7518B89B376}">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company all hands presentation</Template>
  <TotalTime>261</TotalTime>
  <Words>1390</Words>
  <Application>Microsoft Office PowerPoint</Application>
  <PresentationFormat>Widescreen</PresentationFormat>
  <Paragraphs>110</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Aptos</vt:lpstr>
      <vt:lpstr>Calibri</vt:lpstr>
      <vt:lpstr>Calibri Light</vt:lpstr>
      <vt:lpstr>Wingdings</vt:lpstr>
      <vt:lpstr>RetrospectVTI</vt:lpstr>
      <vt:lpstr>SALARY PREDICTION  USING ML</vt:lpstr>
      <vt:lpstr>ABSTRACT</vt:lpstr>
      <vt:lpstr>EXISTING SYSTEM</vt:lpstr>
      <vt:lpstr>PROPOSED SYSTEM</vt:lpstr>
      <vt:lpstr>PROPOSED APPORACH</vt:lpstr>
      <vt:lpstr>PowerPoint Presentation</vt:lpstr>
      <vt:lpstr>PowerPoint Presentation</vt:lpstr>
      <vt:lpstr>PowerPoint Presentation</vt:lpstr>
      <vt:lpstr>XG BOOST</vt:lpstr>
      <vt:lpstr>SYSTEM REQUIREMENTS</vt:lpstr>
      <vt:lpstr>UML- SEQUENCE DIAGRAM</vt:lpstr>
      <vt:lpstr>DATA FLOW CHART</vt:lpstr>
      <vt:lpstr>FEATURE SELECTION</vt:lpstr>
      <vt:lpstr>DATA SET</vt:lpstr>
      <vt:lpstr>ACCURACY FOR LINEAR REGRESSION</vt:lpstr>
      <vt:lpstr>ACCURACY FOR LINEAR REGRESSION</vt:lpstr>
      <vt:lpstr>ACCURACY FOR DECISION TREE</vt:lpstr>
      <vt:lpstr>RANDOM FOREST Vs XG BOOST</vt:lpstr>
      <vt:lpstr>CONCLUSION</vt:lpstr>
      <vt:lpstr>FUTURE SCOPE</vt:lpstr>
      <vt:lpstr>ANY QUESTIONS?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SALARY PREDICTION  USING ML</dc:title>
  <dc:creator>sindhu priya kancharla</dc:creator>
  <cp:lastModifiedBy>sindhu priya kancharla</cp:lastModifiedBy>
  <cp:revision>4</cp:revision>
  <dcterms:created xsi:type="dcterms:W3CDTF">2023-10-15T00:55:35Z</dcterms:created>
  <dcterms:modified xsi:type="dcterms:W3CDTF">2023-11-09T23:16:14Z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