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Lor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fntdata"/><Relationship Id="rId25" Type="http://schemas.openxmlformats.org/officeDocument/2006/relationships/font" Target="fonts/Lora-regular.fntdata"/><Relationship Id="rId28" Type="http://schemas.openxmlformats.org/officeDocument/2006/relationships/font" Target="fonts/Lora-boldItalic.fntdata"/><Relationship Id="rId27"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9e78252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e9e78252f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9e78252f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e9e78252fe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aa6f8831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eaaa6f8831_9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aaa6f883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aaa6f88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aaa6f883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aaa6f88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e78252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e9e78252f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aaa6f88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eaaa6f883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9e78252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e9e78252f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9e78252f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9e78252f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9e78252f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9e78252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9e78252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e9e78252f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9e78252f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9e78252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aaa6f8831_9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aaa6f8831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aaa6f8831_9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aaa6f8831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aaa6f8831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eaaa6f8831_9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2.jpg"/><Relationship Id="rId9" Type="http://schemas.openxmlformats.org/officeDocument/2006/relationships/image" Target="../media/image2.png"/><Relationship Id="rId5" Type="http://schemas.openxmlformats.org/officeDocument/2006/relationships/image" Target="../media/image11.jpg"/><Relationship Id="rId6" Type="http://schemas.openxmlformats.org/officeDocument/2006/relationships/image" Target="../media/image3.jpg"/><Relationship Id="rId7" Type="http://schemas.openxmlformats.org/officeDocument/2006/relationships/image" Target="../media/image5.jpg"/><Relationship Id="rId8"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google.com/document/d/17WunfBXsGyD691gwtDynx-XIeWBtdptLcV4Ft_d1hDw/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hyperlink" Target="https://arxiv.org/pdf/2012.1251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hyperlink" Target="https://www.sciencedirect.com/science/article/pii/S0925231220316520?ref=pdf_download&amp;fr=RR-2&amp;rr=89d4d5cf18ff9aa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dune, art&#10;&#10;Description automatically generated" id="85" name="Google Shape;85;p13"/>
          <p:cNvPicPr preferRelativeResize="0"/>
          <p:nvPr/>
        </p:nvPicPr>
        <p:blipFill rotWithShape="1">
          <a:blip r:embed="rId3">
            <a:alphaModFix/>
          </a:blip>
          <a:srcRect b="19" l="0" r="0" t="0"/>
          <a:stretch/>
        </p:blipFill>
        <p:spPr>
          <a:xfrm>
            <a:off x="7" y="632"/>
            <a:ext cx="12191980" cy="6856718"/>
          </a:xfrm>
          <a:prstGeom prst="rect">
            <a:avLst/>
          </a:prstGeom>
          <a:noFill/>
          <a:ln>
            <a:noFill/>
          </a:ln>
        </p:spPr>
      </p:pic>
      <p:sp>
        <p:nvSpPr>
          <p:cNvPr id="86" name="Google Shape;86;p13"/>
          <p:cNvSpPr txBox="1"/>
          <p:nvPr/>
        </p:nvSpPr>
        <p:spPr>
          <a:xfrm>
            <a:off x="3212775" y="1383900"/>
            <a:ext cx="5937000" cy="283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900">
                <a:solidFill>
                  <a:srgbClr val="262626"/>
                </a:solidFill>
                <a:latin typeface="Lora"/>
                <a:ea typeface="Lora"/>
                <a:cs typeface="Lora"/>
                <a:sym typeface="Lora"/>
              </a:rPr>
              <a:t>Progress Report</a:t>
            </a:r>
            <a:endParaRPr sz="8900">
              <a:solidFill>
                <a:srgbClr val="262626"/>
              </a:solidFill>
              <a:latin typeface="Lora"/>
              <a:ea typeface="Lora"/>
              <a:cs typeface="Lora"/>
              <a:sym typeface="Lora"/>
            </a:endParaRPr>
          </a:p>
        </p:txBody>
      </p:sp>
      <p:sp>
        <p:nvSpPr>
          <p:cNvPr id="87" name="Google Shape;87;p13"/>
          <p:cNvSpPr txBox="1"/>
          <p:nvPr/>
        </p:nvSpPr>
        <p:spPr>
          <a:xfrm>
            <a:off x="3332550" y="4364350"/>
            <a:ext cx="5526900" cy="19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Calibri"/>
                <a:ea typeface="Calibri"/>
                <a:cs typeface="Calibri"/>
                <a:sym typeface="Calibri"/>
              </a:rPr>
              <a:t>By:</a:t>
            </a:r>
            <a:endParaRPr sz="2800">
              <a:solidFill>
                <a:schemeClr val="dk1"/>
              </a:solidFill>
              <a:latin typeface="Calibri"/>
              <a:ea typeface="Calibri"/>
              <a:cs typeface="Calibri"/>
              <a:sym typeface="Calibri"/>
            </a:endParaRPr>
          </a:p>
          <a:p>
            <a:pPr indent="0" lvl="0" marL="0" rtl="0" algn="ctr">
              <a:spcBef>
                <a:spcPts val="0"/>
              </a:spcBef>
              <a:spcAft>
                <a:spcPts val="0"/>
              </a:spcAft>
              <a:buNone/>
            </a:pPr>
            <a:r>
              <a:rPr lang="en-US" sz="2800">
                <a:solidFill>
                  <a:schemeClr val="dk1"/>
                </a:solidFill>
                <a:latin typeface="Calibri"/>
                <a:ea typeface="Calibri"/>
                <a:cs typeface="Calibri"/>
                <a:sym typeface="Calibri"/>
              </a:rPr>
              <a:t>Kanchi Sharma   Tanishka Kasal</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3CD"/>
        </a:solidFill>
      </p:bgPr>
    </p:bg>
    <p:spTree>
      <p:nvGrpSpPr>
        <p:cNvPr id="151" name="Shape 151"/>
        <p:cNvGrpSpPr/>
        <p:nvPr/>
      </p:nvGrpSpPr>
      <p:grpSpPr>
        <a:xfrm>
          <a:off x="0" y="0"/>
          <a:ext cx="0" cy="0"/>
          <a:chOff x="0" y="0"/>
          <a:chExt cx="0" cy="0"/>
        </a:xfrm>
      </p:grpSpPr>
      <p:sp>
        <p:nvSpPr>
          <p:cNvPr id="152" name="Google Shape;152;p2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white background&#10;&#10;Description automatically generated with low confidence" id="153" name="Google Shape;153;p22"/>
          <p:cNvPicPr preferRelativeResize="0"/>
          <p:nvPr/>
        </p:nvPicPr>
        <p:blipFill rotWithShape="1">
          <a:blip r:embed="rId3">
            <a:alphaModFix amt="52999"/>
          </a:blip>
          <a:srcRect b="15746" l="0" r="0" t="0"/>
          <a:stretch/>
        </p:blipFill>
        <p:spPr>
          <a:xfrm>
            <a:off x="7" y="644"/>
            <a:ext cx="12191980" cy="6856718"/>
          </a:xfrm>
          <a:prstGeom prst="rect">
            <a:avLst/>
          </a:prstGeom>
          <a:noFill/>
          <a:ln>
            <a:noFill/>
          </a:ln>
        </p:spPr>
      </p:pic>
      <p:sp>
        <p:nvSpPr>
          <p:cNvPr id="154" name="Google Shape;154;p22"/>
          <p:cNvSpPr txBox="1"/>
          <p:nvPr/>
        </p:nvSpPr>
        <p:spPr>
          <a:xfrm>
            <a:off x="581125" y="1435200"/>
            <a:ext cx="11029800" cy="229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trained models are evaluated using a 5-fold stratified cross-validation approach. The results of ResNet based system are compared by training and testing three different models under the same conditions: VGGnet-16, VGGnet-19 and Alexnet. </a:t>
            </a:r>
            <a:endParaRPr sz="24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Performance metrics such as global correct rate, sensitivity, specificity, ROC curve, AUC, MAE, MSE, and confusion matrices are computed to assess the models' effectiveness in retinopathy grading.</a:t>
            </a:r>
            <a:endParaRPr sz="2400">
              <a:solidFill>
                <a:schemeClr val="dk1"/>
              </a:solidFill>
              <a:latin typeface="Times New Roman"/>
              <a:ea typeface="Times New Roman"/>
              <a:cs typeface="Times New Roman"/>
              <a:sym typeface="Times New Roman"/>
            </a:endParaRPr>
          </a:p>
        </p:txBody>
      </p:sp>
      <p:sp>
        <p:nvSpPr>
          <p:cNvPr id="155" name="Google Shape;155;p22"/>
          <p:cNvSpPr txBox="1"/>
          <p:nvPr/>
        </p:nvSpPr>
        <p:spPr>
          <a:xfrm>
            <a:off x="2867118" y="447116"/>
            <a:ext cx="6457800" cy="104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374151"/>
                </a:solidFill>
                <a:latin typeface="Lora"/>
                <a:ea typeface="Lora"/>
                <a:cs typeface="Lora"/>
                <a:sym typeface="Lora"/>
              </a:rPr>
              <a:t>Model Evaluation</a:t>
            </a:r>
            <a:endParaRPr sz="4800">
              <a:solidFill>
                <a:srgbClr val="374151"/>
              </a:solidFill>
              <a:latin typeface="Lora"/>
              <a:ea typeface="Lora"/>
              <a:cs typeface="Lora"/>
              <a:sym typeface="Lora"/>
            </a:endParaRPr>
          </a:p>
          <a:p>
            <a:pPr indent="0" lvl="0" marL="0" marR="0" rtl="0" algn="ctr">
              <a:spcBef>
                <a:spcPts val="0"/>
              </a:spcBef>
              <a:spcAft>
                <a:spcPts val="0"/>
              </a:spcAft>
              <a:buNone/>
            </a:pPr>
            <a:r>
              <a:rPr lang="en-US">
                <a:solidFill>
                  <a:srgbClr val="374151"/>
                </a:solidFill>
                <a:latin typeface="Lora"/>
                <a:ea typeface="Lora"/>
                <a:cs typeface="Lora"/>
                <a:sym typeface="Lora"/>
              </a:rPr>
              <a:t>(For implementation 3)</a:t>
            </a:r>
            <a:endParaRPr>
              <a:solidFill>
                <a:srgbClr val="374151"/>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159" name="Shape 159"/>
        <p:cNvGrpSpPr/>
        <p:nvPr/>
      </p:nvGrpSpPr>
      <p:grpSpPr>
        <a:xfrm>
          <a:off x="0" y="0"/>
          <a:ext cx="0" cy="0"/>
          <a:chOff x="0" y="0"/>
          <a:chExt cx="0" cy="0"/>
        </a:xfrm>
      </p:grpSpPr>
      <p:sp>
        <p:nvSpPr>
          <p:cNvPr id="160" name="Google Shape;160;p23"/>
          <p:cNvSpPr/>
          <p:nvPr/>
        </p:nvSpPr>
        <p:spPr>
          <a:xfrm>
            <a:off x="157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3"/>
          <p:cNvSpPr txBox="1"/>
          <p:nvPr/>
        </p:nvSpPr>
        <p:spPr>
          <a:xfrm>
            <a:off x="2728111" y="2890391"/>
            <a:ext cx="673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62" name="Google Shape;162;p23"/>
          <p:cNvSpPr txBox="1"/>
          <p:nvPr/>
        </p:nvSpPr>
        <p:spPr>
          <a:xfrm>
            <a:off x="1329800" y="363050"/>
            <a:ext cx="95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63" name="Google Shape;163;p23"/>
          <p:cNvPicPr preferRelativeResize="0"/>
          <p:nvPr/>
        </p:nvPicPr>
        <p:blipFill>
          <a:blip r:embed="rId3">
            <a:alphaModFix/>
          </a:blip>
          <a:stretch>
            <a:fillRect/>
          </a:stretch>
        </p:blipFill>
        <p:spPr>
          <a:xfrm>
            <a:off x="530975" y="978650"/>
            <a:ext cx="3877849" cy="3079275"/>
          </a:xfrm>
          <a:prstGeom prst="rect">
            <a:avLst/>
          </a:prstGeom>
          <a:noFill/>
          <a:ln>
            <a:noFill/>
          </a:ln>
        </p:spPr>
      </p:pic>
      <p:pic>
        <p:nvPicPr>
          <p:cNvPr id="164" name="Google Shape;164;p23"/>
          <p:cNvPicPr preferRelativeResize="0"/>
          <p:nvPr/>
        </p:nvPicPr>
        <p:blipFill>
          <a:blip r:embed="rId4">
            <a:alphaModFix/>
          </a:blip>
          <a:stretch>
            <a:fillRect/>
          </a:stretch>
        </p:blipFill>
        <p:spPr>
          <a:xfrm>
            <a:off x="4254875" y="978650"/>
            <a:ext cx="4187750" cy="3161476"/>
          </a:xfrm>
          <a:prstGeom prst="rect">
            <a:avLst/>
          </a:prstGeom>
          <a:solidFill>
            <a:schemeClr val="lt1"/>
          </a:solidFill>
          <a:ln>
            <a:noFill/>
          </a:ln>
        </p:spPr>
      </p:pic>
      <p:pic>
        <p:nvPicPr>
          <p:cNvPr id="165" name="Google Shape;165;p23"/>
          <p:cNvPicPr preferRelativeResize="0"/>
          <p:nvPr/>
        </p:nvPicPr>
        <p:blipFill>
          <a:blip r:embed="rId5">
            <a:alphaModFix/>
          </a:blip>
          <a:stretch>
            <a:fillRect/>
          </a:stretch>
        </p:blipFill>
        <p:spPr>
          <a:xfrm>
            <a:off x="8275495" y="978650"/>
            <a:ext cx="3472280" cy="3079274"/>
          </a:xfrm>
          <a:prstGeom prst="rect">
            <a:avLst/>
          </a:prstGeom>
          <a:solidFill>
            <a:schemeClr val="lt1"/>
          </a:solidFill>
          <a:ln>
            <a:noFill/>
          </a:ln>
        </p:spPr>
      </p:pic>
      <p:pic>
        <p:nvPicPr>
          <p:cNvPr id="166" name="Google Shape;166;p23"/>
          <p:cNvPicPr preferRelativeResize="0"/>
          <p:nvPr/>
        </p:nvPicPr>
        <p:blipFill>
          <a:blip r:embed="rId6">
            <a:alphaModFix/>
          </a:blip>
          <a:stretch>
            <a:fillRect/>
          </a:stretch>
        </p:blipFill>
        <p:spPr>
          <a:xfrm>
            <a:off x="530975" y="3979600"/>
            <a:ext cx="4136125" cy="2905100"/>
          </a:xfrm>
          <a:prstGeom prst="rect">
            <a:avLst/>
          </a:prstGeom>
          <a:solidFill>
            <a:schemeClr val="lt1"/>
          </a:solidFill>
          <a:ln>
            <a:noFill/>
          </a:ln>
        </p:spPr>
      </p:pic>
      <p:pic>
        <p:nvPicPr>
          <p:cNvPr id="167" name="Google Shape;167;p23"/>
          <p:cNvPicPr preferRelativeResize="0"/>
          <p:nvPr/>
        </p:nvPicPr>
        <p:blipFill>
          <a:blip r:embed="rId7">
            <a:alphaModFix/>
          </a:blip>
          <a:stretch>
            <a:fillRect/>
          </a:stretch>
        </p:blipFill>
        <p:spPr>
          <a:xfrm>
            <a:off x="4478175" y="3977925"/>
            <a:ext cx="3964450" cy="2908450"/>
          </a:xfrm>
          <a:prstGeom prst="rect">
            <a:avLst/>
          </a:prstGeom>
          <a:solidFill>
            <a:schemeClr val="lt1"/>
          </a:solidFill>
          <a:ln>
            <a:noFill/>
          </a:ln>
        </p:spPr>
      </p:pic>
      <p:pic>
        <p:nvPicPr>
          <p:cNvPr id="168" name="Google Shape;168;p23"/>
          <p:cNvPicPr preferRelativeResize="0"/>
          <p:nvPr/>
        </p:nvPicPr>
        <p:blipFill>
          <a:blip r:embed="rId8">
            <a:alphaModFix/>
          </a:blip>
          <a:stretch>
            <a:fillRect/>
          </a:stretch>
        </p:blipFill>
        <p:spPr>
          <a:xfrm>
            <a:off x="4890500" y="4140113"/>
            <a:ext cx="3385000" cy="2959774"/>
          </a:xfrm>
          <a:prstGeom prst="rect">
            <a:avLst/>
          </a:prstGeom>
          <a:solidFill>
            <a:schemeClr val="lt1"/>
          </a:solidFill>
          <a:ln>
            <a:noFill/>
          </a:ln>
        </p:spPr>
      </p:pic>
      <p:sp>
        <p:nvSpPr>
          <p:cNvPr id="169" name="Google Shape;169;p23"/>
          <p:cNvSpPr txBox="1"/>
          <p:nvPr/>
        </p:nvSpPr>
        <p:spPr>
          <a:xfrm>
            <a:off x="2867093" y="-9"/>
            <a:ext cx="6457800" cy="72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100">
                <a:solidFill>
                  <a:srgbClr val="374151"/>
                </a:solidFill>
                <a:latin typeface="Lora"/>
                <a:ea typeface="Lora"/>
                <a:cs typeface="Lora"/>
                <a:sym typeface="Lora"/>
              </a:rPr>
              <a:t>Results &amp; Discussion</a:t>
            </a:r>
            <a:endParaRPr sz="4100">
              <a:latin typeface="Lora"/>
              <a:ea typeface="Lora"/>
              <a:cs typeface="Lora"/>
              <a:sym typeface="Lora"/>
            </a:endParaRPr>
          </a:p>
        </p:txBody>
      </p:sp>
      <p:sp>
        <p:nvSpPr>
          <p:cNvPr id="170" name="Google Shape;170;p23"/>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1: Multi- class model </a:t>
            </a:r>
            <a:r>
              <a:rPr lang="en-US" sz="1500">
                <a:solidFill>
                  <a:schemeClr val="dk1"/>
                </a:solidFill>
                <a:latin typeface="Calibri"/>
                <a:ea typeface="Calibri"/>
                <a:cs typeface="Calibri"/>
                <a:sym typeface="Calibri"/>
              </a:rPr>
              <a:t>performance</a:t>
            </a:r>
            <a:endParaRPr sz="1500">
              <a:solidFill>
                <a:schemeClr val="dk1"/>
              </a:solidFill>
              <a:latin typeface="Calibri"/>
              <a:ea typeface="Calibri"/>
              <a:cs typeface="Calibri"/>
              <a:sym typeface="Calibri"/>
            </a:endParaRPr>
          </a:p>
        </p:txBody>
      </p:sp>
      <p:pic>
        <p:nvPicPr>
          <p:cNvPr id="171" name="Google Shape;171;p23"/>
          <p:cNvPicPr preferRelativeResize="0"/>
          <p:nvPr/>
        </p:nvPicPr>
        <p:blipFill>
          <a:blip r:embed="rId9">
            <a:alphaModFix/>
          </a:blip>
          <a:stretch>
            <a:fillRect/>
          </a:stretch>
        </p:blipFill>
        <p:spPr>
          <a:xfrm>
            <a:off x="8442625" y="4057925"/>
            <a:ext cx="3314309" cy="2905101"/>
          </a:xfrm>
          <a:prstGeom prst="rect">
            <a:avLst/>
          </a:prstGeom>
          <a:solidFill>
            <a:schemeClr val="lt1"/>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175" name="Shape 175"/>
        <p:cNvGrpSpPr/>
        <p:nvPr/>
      </p:nvGrpSpPr>
      <p:grpSpPr>
        <a:xfrm>
          <a:off x="0" y="0"/>
          <a:ext cx="0" cy="0"/>
          <a:chOff x="0" y="0"/>
          <a:chExt cx="0" cy="0"/>
        </a:xfrm>
      </p:grpSpPr>
      <p:sp>
        <p:nvSpPr>
          <p:cNvPr id="176" name="Google Shape;176;p24"/>
          <p:cNvSpPr/>
          <p:nvPr/>
        </p:nvSpPr>
        <p:spPr>
          <a:xfrm>
            <a:off x="157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4"/>
          <p:cNvSpPr txBox="1"/>
          <p:nvPr/>
        </p:nvSpPr>
        <p:spPr>
          <a:xfrm>
            <a:off x="2728111" y="2890391"/>
            <a:ext cx="673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78" name="Google Shape;178;p24"/>
          <p:cNvSpPr txBox="1"/>
          <p:nvPr/>
        </p:nvSpPr>
        <p:spPr>
          <a:xfrm>
            <a:off x="1329800" y="363050"/>
            <a:ext cx="95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79" name="Google Shape;179;p24"/>
          <p:cNvPicPr preferRelativeResize="0"/>
          <p:nvPr/>
        </p:nvPicPr>
        <p:blipFill>
          <a:blip r:embed="rId3">
            <a:alphaModFix/>
          </a:blip>
          <a:stretch>
            <a:fillRect/>
          </a:stretch>
        </p:blipFill>
        <p:spPr>
          <a:xfrm>
            <a:off x="0" y="1017270"/>
            <a:ext cx="12192000" cy="4823460"/>
          </a:xfrm>
          <a:prstGeom prst="rect">
            <a:avLst/>
          </a:prstGeom>
          <a:noFill/>
          <a:ln>
            <a:noFill/>
          </a:ln>
        </p:spPr>
      </p:pic>
      <p:sp>
        <p:nvSpPr>
          <p:cNvPr id="180" name="Google Shape;180;p24"/>
          <p:cNvSpPr txBox="1"/>
          <p:nvPr/>
        </p:nvSpPr>
        <p:spPr>
          <a:xfrm>
            <a:off x="3856875" y="5774250"/>
            <a:ext cx="44784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ROC AUC curve of ResNet50b</a:t>
            </a:r>
            <a:endParaRPr sz="2800">
              <a:solidFill>
                <a:schemeClr val="dk1"/>
              </a:solidFill>
              <a:latin typeface="Calibri"/>
              <a:ea typeface="Calibri"/>
              <a:cs typeface="Calibri"/>
              <a:sym typeface="Calibri"/>
            </a:endParaRPr>
          </a:p>
        </p:txBody>
      </p:sp>
      <p:sp>
        <p:nvSpPr>
          <p:cNvPr id="181" name="Google Shape;181;p24"/>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1: Multi- class model performance</a:t>
            </a:r>
            <a:endParaRPr sz="1500">
              <a:solidFill>
                <a:schemeClr val="dk1"/>
              </a:solidFill>
              <a:latin typeface="Calibri"/>
              <a:ea typeface="Calibri"/>
              <a:cs typeface="Calibri"/>
              <a:sym typeface="Calibri"/>
            </a:endParaRPr>
          </a:p>
        </p:txBody>
      </p:sp>
      <p:pic>
        <p:nvPicPr>
          <p:cNvPr id="182" name="Google Shape;182;p24"/>
          <p:cNvPicPr preferRelativeResize="0"/>
          <p:nvPr/>
        </p:nvPicPr>
        <p:blipFill>
          <a:blip r:embed="rId4">
            <a:alphaModFix/>
          </a:blip>
          <a:stretch>
            <a:fillRect/>
          </a:stretch>
        </p:blipFill>
        <p:spPr>
          <a:xfrm>
            <a:off x="0" y="1000412"/>
            <a:ext cx="12192000" cy="485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b="3391" l="4899" r="8692" t="6421"/>
          <a:stretch/>
        </p:blipFill>
        <p:spPr>
          <a:xfrm>
            <a:off x="8497050" y="1807575"/>
            <a:ext cx="3440550" cy="3099000"/>
          </a:xfrm>
          <a:prstGeom prst="rect">
            <a:avLst/>
          </a:prstGeom>
          <a:noFill/>
          <a:ln>
            <a:noFill/>
          </a:ln>
        </p:spPr>
      </p:pic>
      <p:pic>
        <p:nvPicPr>
          <p:cNvPr id="188" name="Google Shape;188;p25"/>
          <p:cNvPicPr preferRelativeResize="0"/>
          <p:nvPr/>
        </p:nvPicPr>
        <p:blipFill>
          <a:blip r:embed="rId4">
            <a:alphaModFix/>
          </a:blip>
          <a:stretch>
            <a:fillRect/>
          </a:stretch>
        </p:blipFill>
        <p:spPr>
          <a:xfrm>
            <a:off x="202200" y="1807575"/>
            <a:ext cx="3856851" cy="3099000"/>
          </a:xfrm>
          <a:prstGeom prst="rect">
            <a:avLst/>
          </a:prstGeom>
          <a:noFill/>
          <a:ln>
            <a:noFill/>
          </a:ln>
        </p:spPr>
      </p:pic>
      <p:pic>
        <p:nvPicPr>
          <p:cNvPr id="189" name="Google Shape;189;p25"/>
          <p:cNvPicPr preferRelativeResize="0"/>
          <p:nvPr/>
        </p:nvPicPr>
        <p:blipFill>
          <a:blip r:embed="rId5">
            <a:alphaModFix/>
          </a:blip>
          <a:stretch>
            <a:fillRect/>
          </a:stretch>
        </p:blipFill>
        <p:spPr>
          <a:xfrm>
            <a:off x="4489825" y="1807575"/>
            <a:ext cx="3576449" cy="3099000"/>
          </a:xfrm>
          <a:prstGeom prst="rect">
            <a:avLst/>
          </a:prstGeom>
          <a:noFill/>
          <a:ln>
            <a:noFill/>
          </a:ln>
        </p:spPr>
      </p:pic>
      <p:sp>
        <p:nvSpPr>
          <p:cNvPr id="190" name="Google Shape;190;p25"/>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2: 4-class scenario</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194"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1057751" y="978800"/>
            <a:ext cx="9972649" cy="4942499"/>
          </a:xfrm>
          <a:prstGeom prst="rect">
            <a:avLst/>
          </a:prstGeom>
          <a:noFill/>
          <a:ln>
            <a:noFill/>
          </a:ln>
        </p:spPr>
      </p:pic>
      <p:sp>
        <p:nvSpPr>
          <p:cNvPr id="196" name="Google Shape;196;p26"/>
          <p:cNvSpPr txBox="1"/>
          <p:nvPr/>
        </p:nvSpPr>
        <p:spPr>
          <a:xfrm>
            <a:off x="3577350" y="5921300"/>
            <a:ext cx="7987800" cy="11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ROC AUC Curve for ResNet50b</a:t>
            </a:r>
            <a:endParaRPr sz="2800">
              <a:solidFill>
                <a:schemeClr val="dk1"/>
              </a:solidFill>
              <a:latin typeface="Calibri"/>
              <a:ea typeface="Calibri"/>
              <a:cs typeface="Calibri"/>
              <a:sym typeface="Calibri"/>
            </a:endParaRPr>
          </a:p>
        </p:txBody>
      </p:sp>
      <p:sp>
        <p:nvSpPr>
          <p:cNvPr id="197" name="Google Shape;197;p26"/>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2: 4-class scenario</a:t>
            </a:r>
            <a:endParaRPr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201" name="Shape 201"/>
        <p:cNvGrpSpPr/>
        <p:nvPr/>
      </p:nvGrpSpPr>
      <p:grpSpPr>
        <a:xfrm>
          <a:off x="0" y="0"/>
          <a:ext cx="0" cy="0"/>
          <a:chOff x="0" y="0"/>
          <a:chExt cx="0" cy="0"/>
        </a:xfrm>
      </p:grpSpPr>
      <p:sp>
        <p:nvSpPr>
          <p:cNvPr id="202" name="Google Shape;202;p27"/>
          <p:cNvSpPr/>
          <p:nvPr/>
        </p:nvSpPr>
        <p:spPr>
          <a:xfrm>
            <a:off x="157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7"/>
          <p:cNvSpPr txBox="1"/>
          <p:nvPr/>
        </p:nvSpPr>
        <p:spPr>
          <a:xfrm>
            <a:off x="2728111" y="2890391"/>
            <a:ext cx="673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pic>
        <p:nvPicPr>
          <p:cNvPr id="204" name="Google Shape;204;p27"/>
          <p:cNvPicPr preferRelativeResize="0"/>
          <p:nvPr/>
        </p:nvPicPr>
        <p:blipFill>
          <a:blip r:embed="rId3">
            <a:alphaModFix/>
          </a:blip>
          <a:stretch>
            <a:fillRect/>
          </a:stretch>
        </p:blipFill>
        <p:spPr>
          <a:xfrm>
            <a:off x="8224725" y="1885350"/>
            <a:ext cx="3859150" cy="3087302"/>
          </a:xfrm>
          <a:prstGeom prst="rect">
            <a:avLst/>
          </a:prstGeom>
          <a:noFill/>
          <a:ln>
            <a:noFill/>
          </a:ln>
        </p:spPr>
      </p:pic>
      <p:pic>
        <p:nvPicPr>
          <p:cNvPr id="205" name="Google Shape;205;p27"/>
          <p:cNvPicPr preferRelativeResize="0"/>
          <p:nvPr/>
        </p:nvPicPr>
        <p:blipFill>
          <a:blip r:embed="rId4">
            <a:alphaModFix/>
          </a:blip>
          <a:stretch>
            <a:fillRect/>
          </a:stretch>
        </p:blipFill>
        <p:spPr>
          <a:xfrm>
            <a:off x="167125" y="1885348"/>
            <a:ext cx="3859145" cy="3087300"/>
          </a:xfrm>
          <a:prstGeom prst="rect">
            <a:avLst/>
          </a:prstGeom>
          <a:noFill/>
          <a:ln>
            <a:noFill/>
          </a:ln>
        </p:spPr>
      </p:pic>
      <p:pic>
        <p:nvPicPr>
          <p:cNvPr id="206" name="Google Shape;206;p27"/>
          <p:cNvPicPr preferRelativeResize="0"/>
          <p:nvPr/>
        </p:nvPicPr>
        <p:blipFill>
          <a:blip r:embed="rId5">
            <a:alphaModFix/>
          </a:blip>
          <a:stretch>
            <a:fillRect/>
          </a:stretch>
        </p:blipFill>
        <p:spPr>
          <a:xfrm>
            <a:off x="4240775" y="1885350"/>
            <a:ext cx="3710447" cy="3087300"/>
          </a:xfrm>
          <a:prstGeom prst="rect">
            <a:avLst/>
          </a:prstGeom>
          <a:noFill/>
          <a:ln>
            <a:noFill/>
          </a:ln>
        </p:spPr>
      </p:pic>
      <p:sp>
        <p:nvSpPr>
          <p:cNvPr id="207" name="Google Shape;207;p27"/>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3: Binary Classification</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211" name="Shape 211"/>
        <p:cNvGrpSpPr/>
        <p:nvPr/>
      </p:nvGrpSpPr>
      <p:grpSpPr>
        <a:xfrm>
          <a:off x="0" y="0"/>
          <a:ext cx="0" cy="0"/>
          <a:chOff x="0" y="0"/>
          <a:chExt cx="0" cy="0"/>
        </a:xfrm>
      </p:grpSpPr>
      <p:sp>
        <p:nvSpPr>
          <p:cNvPr id="212" name="Google Shape;212;p28"/>
          <p:cNvSpPr/>
          <p:nvPr/>
        </p:nvSpPr>
        <p:spPr>
          <a:xfrm>
            <a:off x="157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8"/>
          <p:cNvSpPr txBox="1"/>
          <p:nvPr/>
        </p:nvSpPr>
        <p:spPr>
          <a:xfrm>
            <a:off x="2728111" y="2890391"/>
            <a:ext cx="673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214" name="Google Shape;214;p28"/>
          <p:cNvSpPr txBox="1"/>
          <p:nvPr/>
        </p:nvSpPr>
        <p:spPr>
          <a:xfrm>
            <a:off x="1329800" y="363050"/>
            <a:ext cx="9532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800">
              <a:solidFill>
                <a:schemeClr val="dk1"/>
              </a:solidFill>
              <a:latin typeface="Calibri"/>
              <a:ea typeface="Calibri"/>
              <a:cs typeface="Calibri"/>
              <a:sym typeface="Calibri"/>
            </a:endParaRPr>
          </a:p>
        </p:txBody>
      </p:sp>
      <p:pic>
        <p:nvPicPr>
          <p:cNvPr id="215" name="Google Shape;215;p28"/>
          <p:cNvPicPr preferRelativeResize="0"/>
          <p:nvPr/>
        </p:nvPicPr>
        <p:blipFill>
          <a:blip r:embed="rId3">
            <a:alphaModFix/>
          </a:blip>
          <a:stretch>
            <a:fillRect/>
          </a:stretch>
        </p:blipFill>
        <p:spPr>
          <a:xfrm>
            <a:off x="2491137" y="978638"/>
            <a:ext cx="6574725" cy="5110825"/>
          </a:xfrm>
          <a:prstGeom prst="rect">
            <a:avLst/>
          </a:prstGeom>
          <a:noFill/>
          <a:ln>
            <a:noFill/>
          </a:ln>
        </p:spPr>
      </p:pic>
      <p:sp>
        <p:nvSpPr>
          <p:cNvPr id="216" name="Google Shape;216;p28"/>
          <p:cNvSpPr txBox="1"/>
          <p:nvPr/>
        </p:nvSpPr>
        <p:spPr>
          <a:xfrm>
            <a:off x="3317175" y="6027375"/>
            <a:ext cx="8873400" cy="11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ROC AUC Curve for ResNet50b</a:t>
            </a:r>
            <a:endParaRPr sz="2800">
              <a:solidFill>
                <a:schemeClr val="dk1"/>
              </a:solidFill>
              <a:latin typeface="Calibri"/>
              <a:ea typeface="Calibri"/>
              <a:cs typeface="Calibri"/>
              <a:sym typeface="Calibri"/>
            </a:endParaRPr>
          </a:p>
        </p:txBody>
      </p:sp>
      <p:sp>
        <p:nvSpPr>
          <p:cNvPr id="217" name="Google Shape;217;p28"/>
          <p:cNvSpPr txBox="1"/>
          <p:nvPr/>
        </p:nvSpPr>
        <p:spPr>
          <a:xfrm>
            <a:off x="488375" y="543800"/>
            <a:ext cx="6217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Case 3: Binary Classification</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fog, design&#10;&#10;Description automatically generated" id="223" name="Google Shape;223;p29"/>
          <p:cNvPicPr preferRelativeResize="0"/>
          <p:nvPr/>
        </p:nvPicPr>
        <p:blipFill rotWithShape="1">
          <a:blip r:embed="rId3">
            <a:alphaModFix/>
          </a:blip>
          <a:srcRect b="0" l="0" r="0" t="15745"/>
          <a:stretch/>
        </p:blipFill>
        <p:spPr>
          <a:xfrm>
            <a:off x="20" y="647"/>
            <a:ext cx="12191980" cy="6856718"/>
          </a:xfrm>
          <a:prstGeom prst="rect">
            <a:avLst/>
          </a:prstGeom>
          <a:noFill/>
          <a:ln>
            <a:noFill/>
          </a:ln>
        </p:spPr>
      </p:pic>
      <p:sp>
        <p:nvSpPr>
          <p:cNvPr id="224" name="Google Shape;224;p29"/>
          <p:cNvSpPr txBox="1"/>
          <p:nvPr/>
        </p:nvSpPr>
        <p:spPr>
          <a:xfrm>
            <a:off x="704648" y="376175"/>
            <a:ext cx="34239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374151"/>
                </a:solidFill>
                <a:latin typeface="Lora"/>
                <a:ea typeface="Lora"/>
                <a:cs typeface="Lora"/>
                <a:sym typeface="Lora"/>
              </a:rPr>
              <a:t>Conclusion</a:t>
            </a:r>
            <a:endParaRPr sz="4800">
              <a:latin typeface="Lora"/>
              <a:ea typeface="Lora"/>
              <a:cs typeface="Lora"/>
              <a:sym typeface="Lora"/>
            </a:endParaRPr>
          </a:p>
        </p:txBody>
      </p:sp>
      <p:sp>
        <p:nvSpPr>
          <p:cNvPr id="225" name="Google Shape;225;p29"/>
          <p:cNvSpPr txBox="1"/>
          <p:nvPr/>
        </p:nvSpPr>
        <p:spPr>
          <a:xfrm>
            <a:off x="599575" y="1689725"/>
            <a:ext cx="10623900" cy="32166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US" sz="2400">
                <a:solidFill>
                  <a:schemeClr val="dk1"/>
                </a:solidFill>
                <a:latin typeface="Times New Roman"/>
                <a:ea typeface="Times New Roman"/>
                <a:cs typeface="Times New Roman"/>
                <a:sym typeface="Times New Roman"/>
              </a:rPr>
              <a:t>In our exploration of all techniques, we've implemented strategies to enhance model performance and generalization. We've learned that reducing overfitting is crucial for creating models that perform well on unseen data, not just the training set. Weight balancing helps address class imbalance issues, ensuring fair representation of all classes. We've also studied the impact of freezing and unfreezing layers, particularly in transfer learning scenarios, to fine-tune models effectively. These techniques collectively contribute to building more robust and accurate machine learning models.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dune, art&#10;&#10;Description automatically generated" id="231" name="Google Shape;231;p30"/>
          <p:cNvPicPr preferRelativeResize="0"/>
          <p:nvPr/>
        </p:nvPicPr>
        <p:blipFill rotWithShape="1">
          <a:blip r:embed="rId3">
            <a:alphaModFix/>
          </a:blip>
          <a:srcRect b="19" l="0" r="0" t="0"/>
          <a:stretch/>
        </p:blipFill>
        <p:spPr>
          <a:xfrm>
            <a:off x="32" y="632"/>
            <a:ext cx="12191980" cy="6856718"/>
          </a:xfrm>
          <a:prstGeom prst="rect">
            <a:avLst/>
          </a:prstGeom>
          <a:noFill/>
          <a:ln>
            <a:noFill/>
          </a:ln>
        </p:spPr>
      </p:pic>
      <p:sp>
        <p:nvSpPr>
          <p:cNvPr id="232" name="Google Shape;232;p30"/>
          <p:cNvSpPr txBox="1"/>
          <p:nvPr/>
        </p:nvSpPr>
        <p:spPr>
          <a:xfrm>
            <a:off x="2765075" y="413600"/>
            <a:ext cx="5937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2626"/>
                </a:solidFill>
                <a:latin typeface="Lora"/>
                <a:ea typeface="Lora"/>
                <a:cs typeface="Lora"/>
                <a:sym typeface="Lora"/>
              </a:rPr>
              <a:t>Future </a:t>
            </a:r>
            <a:r>
              <a:rPr lang="en-US" sz="4800">
                <a:solidFill>
                  <a:srgbClr val="262626"/>
                </a:solidFill>
                <a:latin typeface="Lora"/>
                <a:ea typeface="Lora"/>
                <a:cs typeface="Lora"/>
                <a:sym typeface="Lora"/>
              </a:rPr>
              <a:t>Work</a:t>
            </a:r>
            <a:endParaRPr sz="4800">
              <a:solidFill>
                <a:srgbClr val="262626"/>
              </a:solidFill>
              <a:latin typeface="Lora"/>
              <a:ea typeface="Lora"/>
              <a:cs typeface="Lora"/>
              <a:sym typeface="Lora"/>
            </a:endParaRPr>
          </a:p>
        </p:txBody>
      </p:sp>
      <p:sp>
        <p:nvSpPr>
          <p:cNvPr id="233" name="Google Shape;233;p30"/>
          <p:cNvSpPr txBox="1"/>
          <p:nvPr/>
        </p:nvSpPr>
        <p:spPr>
          <a:xfrm>
            <a:off x="2502625" y="1239975"/>
            <a:ext cx="6776700" cy="19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4" name="Google Shape;234;p30"/>
          <p:cNvSpPr txBox="1"/>
          <p:nvPr/>
        </p:nvSpPr>
        <p:spPr>
          <a:xfrm>
            <a:off x="1307800" y="1847175"/>
            <a:ext cx="9468000" cy="378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solidFill>
                  <a:schemeClr val="dk1"/>
                </a:solidFill>
                <a:latin typeface="Times New Roman"/>
                <a:ea typeface="Times New Roman"/>
                <a:cs typeface="Times New Roman"/>
                <a:sym typeface="Times New Roman"/>
              </a:rPr>
              <a:t>We are currently exploring the incorporation of attention mechanisms into our existing classification system. This involves selecting an appropriate attention module and integrating it into our models (ResNet50 and VGG19) to enhance their performance. The goal is to improve the models' ability to focus on the most relevant features of the input images for better classification results.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238" name="Shape 238"/>
        <p:cNvGrpSpPr/>
        <p:nvPr/>
      </p:nvGrpSpPr>
      <p:grpSpPr>
        <a:xfrm>
          <a:off x="0" y="0"/>
          <a:ext cx="0" cy="0"/>
          <a:chOff x="0" y="0"/>
          <a:chExt cx="0" cy="0"/>
        </a:xfrm>
      </p:grpSpPr>
      <p:sp>
        <p:nvSpPr>
          <p:cNvPr id="239" name="Google Shape;239;p31"/>
          <p:cNvSpPr txBox="1"/>
          <p:nvPr/>
        </p:nvSpPr>
        <p:spPr>
          <a:xfrm>
            <a:off x="4116000" y="767450"/>
            <a:ext cx="3808200" cy="1803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US" sz="4800">
                <a:solidFill>
                  <a:schemeClr val="dk1"/>
                </a:solidFill>
                <a:latin typeface="Lora"/>
                <a:ea typeface="Lora"/>
                <a:cs typeface="Lora"/>
                <a:sym typeface="Lora"/>
              </a:rPr>
              <a:t>Thank You</a:t>
            </a:r>
            <a:endParaRPr sz="4800">
              <a:solidFill>
                <a:schemeClr val="dk1"/>
              </a:solidFill>
              <a:latin typeface="Lora"/>
              <a:ea typeface="Lora"/>
              <a:cs typeface="Lora"/>
              <a:sym typeface="Lora"/>
            </a:endParaRPr>
          </a:p>
          <a:p>
            <a:pPr indent="0" lvl="0" marL="457200" rtl="0" algn="ctr">
              <a:spcBef>
                <a:spcPts val="0"/>
              </a:spcBef>
              <a:spcAft>
                <a:spcPts val="0"/>
              </a:spcAft>
              <a:buNone/>
            </a:pPr>
            <a:r>
              <a:rPr lang="en-US" sz="2100" u="sng">
                <a:solidFill>
                  <a:schemeClr val="hlink"/>
                </a:solidFill>
                <a:latin typeface="Lora"/>
                <a:ea typeface="Lora"/>
                <a:cs typeface="Lora"/>
                <a:sym typeface="Lora"/>
                <a:hlinkClick r:id="rId3"/>
              </a:rPr>
              <a:t>Progress Report</a:t>
            </a:r>
            <a:endParaRPr sz="2100">
              <a:solidFill>
                <a:schemeClr val="dk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9DF"/>
        </a:solidFill>
      </p:bgPr>
    </p:bg>
    <p:spTree>
      <p:nvGrpSpPr>
        <p:cNvPr id="91" name="Shape 91"/>
        <p:cNvGrpSpPr/>
        <p:nvPr/>
      </p:nvGrpSpPr>
      <p:grpSpPr>
        <a:xfrm>
          <a:off x="0" y="0"/>
          <a:ext cx="0" cy="0"/>
          <a:chOff x="0" y="0"/>
          <a:chExt cx="0" cy="0"/>
        </a:xfrm>
      </p:grpSpPr>
      <p:sp>
        <p:nvSpPr>
          <p:cNvPr id="92" name="Google Shape;92;p14"/>
          <p:cNvSpPr txBox="1"/>
          <p:nvPr/>
        </p:nvSpPr>
        <p:spPr>
          <a:xfrm>
            <a:off x="762850" y="784300"/>
            <a:ext cx="7582500" cy="54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chemeClr val="dk1"/>
                </a:solidFill>
                <a:latin typeface="Lora"/>
                <a:ea typeface="Lora"/>
                <a:cs typeface="Lora"/>
                <a:sym typeface="Lora"/>
              </a:rPr>
              <a:t>Contents</a:t>
            </a:r>
            <a:endParaRPr sz="4800">
              <a:solidFill>
                <a:schemeClr val="dk1"/>
              </a:solidFill>
              <a:latin typeface="Lora"/>
              <a:ea typeface="Lora"/>
              <a:cs typeface="Lora"/>
              <a:sym typeface="Lora"/>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Dataset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Research Methodology</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Pre-Processing</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Training</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Results &amp; Discussion</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Conclusion</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US" sz="2200">
                <a:solidFill>
                  <a:schemeClr val="dk1"/>
                </a:solidFill>
                <a:latin typeface="Times New Roman"/>
                <a:ea typeface="Times New Roman"/>
                <a:cs typeface="Times New Roman"/>
                <a:sym typeface="Times New Roman"/>
              </a:rPr>
              <a:t>Future Work</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fog, design&#10;&#10;Description automatically generated" id="98" name="Google Shape;98;p15"/>
          <p:cNvPicPr preferRelativeResize="0"/>
          <p:nvPr/>
        </p:nvPicPr>
        <p:blipFill rotWithShape="1">
          <a:blip r:embed="rId3">
            <a:alphaModFix/>
          </a:blip>
          <a:srcRect b="0" l="0" r="0" t="15746"/>
          <a:stretch/>
        </p:blipFill>
        <p:spPr>
          <a:xfrm>
            <a:off x="20" y="10335"/>
            <a:ext cx="12191980" cy="6856718"/>
          </a:xfrm>
          <a:prstGeom prst="rect">
            <a:avLst/>
          </a:prstGeom>
          <a:noFill/>
          <a:ln>
            <a:noFill/>
          </a:ln>
        </p:spPr>
      </p:pic>
      <p:sp>
        <p:nvSpPr>
          <p:cNvPr id="99" name="Google Shape;99;p15"/>
          <p:cNvSpPr txBox="1"/>
          <p:nvPr/>
        </p:nvSpPr>
        <p:spPr>
          <a:xfrm>
            <a:off x="796550" y="313700"/>
            <a:ext cx="8565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374151"/>
                </a:solidFill>
                <a:latin typeface="Lora"/>
                <a:ea typeface="Lora"/>
                <a:cs typeface="Lora"/>
                <a:sym typeface="Lora"/>
              </a:rPr>
              <a:t>Dataset</a:t>
            </a:r>
            <a:endParaRPr sz="4800">
              <a:latin typeface="Lora"/>
              <a:ea typeface="Lora"/>
              <a:cs typeface="Lora"/>
              <a:sym typeface="Lora"/>
            </a:endParaRPr>
          </a:p>
        </p:txBody>
      </p:sp>
      <p:sp>
        <p:nvSpPr>
          <p:cNvPr id="100" name="Google Shape;100;p15"/>
          <p:cNvSpPr txBox="1"/>
          <p:nvPr/>
        </p:nvSpPr>
        <p:spPr>
          <a:xfrm>
            <a:off x="914500" y="1272950"/>
            <a:ext cx="8088000" cy="531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2100">
                <a:solidFill>
                  <a:schemeClr val="dk1"/>
                </a:solidFill>
                <a:latin typeface="Times New Roman"/>
                <a:ea typeface="Times New Roman"/>
                <a:cs typeface="Times New Roman"/>
                <a:sym typeface="Times New Roman"/>
              </a:rPr>
              <a:t>Indian Diabetic Retinopathy Image Dataset (IDRiD)</a:t>
            </a:r>
            <a:endParaRPr b="1" sz="21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2100">
                <a:solidFill>
                  <a:schemeClr val="dk1"/>
                </a:solidFill>
                <a:latin typeface="Times New Roman"/>
                <a:ea typeface="Times New Roman"/>
                <a:cs typeface="Times New Roman"/>
                <a:sym typeface="Times New Roman"/>
              </a:rPr>
              <a:t>The dataset is divided into three parts:</a:t>
            </a:r>
            <a:endParaRPr sz="2100">
              <a:solidFill>
                <a:schemeClr val="dk1"/>
              </a:solidFill>
              <a:latin typeface="Times New Roman"/>
              <a:ea typeface="Times New Roman"/>
              <a:cs typeface="Times New Roman"/>
              <a:sym typeface="Times New Roman"/>
            </a:endParaRPr>
          </a:p>
          <a:p>
            <a:pPr indent="-361950" lvl="0" marL="457200" rtl="0" algn="just">
              <a:spcBef>
                <a:spcPts val="0"/>
              </a:spcBef>
              <a:spcAft>
                <a:spcPts val="0"/>
              </a:spcAft>
              <a:buClr>
                <a:schemeClr val="dk1"/>
              </a:buClr>
              <a:buSzPts val="2100"/>
              <a:buFont typeface="Times New Roman"/>
              <a:buAutoNum type="alphaUcPeriod"/>
            </a:pPr>
            <a:r>
              <a:rPr lang="en-US" sz="2100">
                <a:solidFill>
                  <a:schemeClr val="dk1"/>
                </a:solidFill>
                <a:latin typeface="Times New Roman"/>
                <a:ea typeface="Times New Roman"/>
                <a:cs typeface="Times New Roman"/>
                <a:sym typeface="Times New Roman"/>
              </a:rPr>
              <a:t>Segmentation</a:t>
            </a:r>
            <a:endParaRPr sz="21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just">
              <a:spcBef>
                <a:spcPts val="0"/>
              </a:spcBef>
              <a:spcAft>
                <a:spcPts val="0"/>
              </a:spcAft>
              <a:buClr>
                <a:schemeClr val="dk1"/>
              </a:buClr>
              <a:buSzPts val="2100"/>
              <a:buFont typeface="Times New Roman"/>
              <a:buAutoNum type="alphaUcPeriod"/>
            </a:pPr>
            <a:r>
              <a:rPr lang="en-US" sz="2100">
                <a:solidFill>
                  <a:schemeClr val="dk1"/>
                </a:solidFill>
                <a:latin typeface="Times New Roman"/>
                <a:ea typeface="Times New Roman"/>
                <a:cs typeface="Times New Roman"/>
                <a:sym typeface="Times New Roman"/>
              </a:rPr>
              <a:t>Disease Grading(used in our study): It consists of</a:t>
            </a:r>
            <a:endParaRPr sz="21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2100">
                <a:solidFill>
                  <a:schemeClr val="dk1"/>
                </a:solidFill>
                <a:latin typeface="Times New Roman"/>
                <a:ea typeface="Times New Roman"/>
                <a:cs typeface="Times New Roman"/>
                <a:sym typeface="Times New Roman"/>
              </a:rPr>
              <a:t>1.  Original color fundus images (516 images divided into train set (413 images) and test set (103 images) - JPG Files)</a:t>
            </a:r>
            <a:endParaRPr sz="21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2100">
                <a:solidFill>
                  <a:schemeClr val="dk1"/>
                </a:solidFill>
                <a:latin typeface="Times New Roman"/>
                <a:ea typeface="Times New Roman"/>
                <a:cs typeface="Times New Roman"/>
                <a:sym typeface="Times New Roman"/>
              </a:rPr>
              <a:t>2. Groundtruth Labels for Diabetic Retinopathy and Diabetic Macular Edema Severity Grade (Divided into train and test set - CSV File)</a:t>
            </a:r>
            <a:endParaRPr sz="21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just">
              <a:spcBef>
                <a:spcPts val="0"/>
              </a:spcBef>
              <a:spcAft>
                <a:spcPts val="0"/>
              </a:spcAft>
              <a:buClr>
                <a:schemeClr val="dk1"/>
              </a:buClr>
              <a:buSzPts val="2100"/>
              <a:buFont typeface="Times New Roman"/>
              <a:buAutoNum type="alphaUcPeriod"/>
            </a:pPr>
            <a:r>
              <a:rPr lang="en-US" sz="2100">
                <a:solidFill>
                  <a:schemeClr val="dk1"/>
                </a:solidFill>
                <a:latin typeface="Times New Roman"/>
                <a:ea typeface="Times New Roman"/>
                <a:cs typeface="Times New Roman"/>
                <a:sym typeface="Times New Roman"/>
              </a:rPr>
              <a:t>Localisation</a:t>
            </a:r>
            <a:endParaRPr sz="21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pic>
        <p:nvPicPr>
          <p:cNvPr id="101" name="Google Shape;101;p15"/>
          <p:cNvPicPr preferRelativeResize="0"/>
          <p:nvPr/>
        </p:nvPicPr>
        <p:blipFill rotWithShape="1">
          <a:blip r:embed="rId4">
            <a:alphaModFix/>
          </a:blip>
          <a:srcRect b="0" l="0" r="0" t="0"/>
          <a:stretch/>
        </p:blipFill>
        <p:spPr>
          <a:xfrm>
            <a:off x="7925125" y="465350"/>
            <a:ext cx="3756600" cy="2494600"/>
          </a:xfrm>
          <a:prstGeom prst="rect">
            <a:avLst/>
          </a:prstGeom>
          <a:noFill/>
          <a:ln>
            <a:noFill/>
          </a:ln>
        </p:spPr>
      </p:pic>
      <p:sp>
        <p:nvSpPr>
          <p:cNvPr id="102" name="Google Shape;102;p15"/>
          <p:cNvSpPr txBox="1"/>
          <p:nvPr/>
        </p:nvSpPr>
        <p:spPr>
          <a:xfrm>
            <a:off x="8986675" y="2874950"/>
            <a:ext cx="16335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Fig: IDRid_001.jpg </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0D9"/>
        </a:solidFill>
      </p:bgPr>
    </p:bg>
    <p:spTree>
      <p:nvGrpSpPr>
        <p:cNvPr id="106" name="Shape 106"/>
        <p:cNvGrpSpPr/>
        <p:nvPr/>
      </p:nvGrpSpPr>
      <p:grpSpPr>
        <a:xfrm>
          <a:off x="0" y="0"/>
          <a:ext cx="0" cy="0"/>
          <a:chOff x="0" y="0"/>
          <a:chExt cx="0" cy="0"/>
        </a:xfrm>
      </p:grpSpPr>
      <p:pic>
        <p:nvPicPr>
          <p:cNvPr descr="A picture containing dune, art&#10;&#10;Description automatically generated" id="107" name="Google Shape;107;p16"/>
          <p:cNvPicPr preferRelativeResize="0"/>
          <p:nvPr/>
        </p:nvPicPr>
        <p:blipFill rotWithShape="1">
          <a:blip r:embed="rId3">
            <a:alphaModFix/>
          </a:blip>
          <a:srcRect b="15189" l="0" r="0" t="0"/>
          <a:stretch/>
        </p:blipFill>
        <p:spPr>
          <a:xfrm>
            <a:off x="0" y="0"/>
            <a:ext cx="12316926" cy="6858000"/>
          </a:xfrm>
          <a:prstGeom prst="rect">
            <a:avLst/>
          </a:prstGeom>
          <a:noFill/>
          <a:ln>
            <a:noFill/>
          </a:ln>
        </p:spPr>
      </p:pic>
      <p:sp>
        <p:nvSpPr>
          <p:cNvPr id="108" name="Google Shape;108;p16"/>
          <p:cNvSpPr txBox="1"/>
          <p:nvPr/>
        </p:nvSpPr>
        <p:spPr>
          <a:xfrm>
            <a:off x="2304750" y="481000"/>
            <a:ext cx="7582500" cy="10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dk1"/>
                </a:solidFill>
                <a:latin typeface="Lora"/>
                <a:ea typeface="Lora"/>
                <a:cs typeface="Lora"/>
                <a:sym typeface="Lora"/>
              </a:rPr>
              <a:t>Research Methodology</a:t>
            </a:r>
            <a:endParaRPr sz="4800">
              <a:solidFill>
                <a:schemeClr val="dk1"/>
              </a:solidFill>
              <a:latin typeface="Lora"/>
              <a:ea typeface="Lora"/>
              <a:cs typeface="Lora"/>
              <a:sym typeface="Lora"/>
            </a:endParaRPr>
          </a:p>
        </p:txBody>
      </p:sp>
      <p:sp>
        <p:nvSpPr>
          <p:cNvPr id="109" name="Google Shape;109;p16"/>
          <p:cNvSpPr txBox="1"/>
          <p:nvPr/>
        </p:nvSpPr>
        <p:spPr>
          <a:xfrm>
            <a:off x="307900" y="1441450"/>
            <a:ext cx="11373900" cy="505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400">
                <a:solidFill>
                  <a:schemeClr val="dk1"/>
                </a:solidFill>
                <a:latin typeface="Times New Roman"/>
                <a:ea typeface="Times New Roman"/>
                <a:cs typeface="Times New Roman"/>
                <a:sym typeface="Times New Roman"/>
              </a:rPr>
              <a:t>Implementation-1</a:t>
            </a:r>
            <a:endParaRPr b="1"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Implemented the ResNet-18, VGG-16 and AlexNet architectures by training them from scratch to obtain accuracy and performance metrics.</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All the three architectures were trained on 50, 70 and 100 epochs with </a:t>
            </a:r>
            <a:r>
              <a:rPr lang="en-US" sz="2100">
                <a:solidFill>
                  <a:schemeClr val="dk1"/>
                </a:solidFill>
                <a:latin typeface="Times New Roman"/>
                <a:ea typeface="Times New Roman"/>
                <a:cs typeface="Times New Roman"/>
                <a:sym typeface="Times New Roman"/>
              </a:rPr>
              <a:t>learning</a:t>
            </a:r>
            <a:r>
              <a:rPr lang="en-US" sz="2100">
                <a:solidFill>
                  <a:schemeClr val="dk1"/>
                </a:solidFill>
                <a:latin typeface="Times New Roman"/>
                <a:ea typeface="Times New Roman"/>
                <a:cs typeface="Times New Roman"/>
                <a:sym typeface="Times New Roman"/>
              </a:rPr>
              <a:t> rate of 0.01 and 0.001 each.</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0D9"/>
        </a:solidFill>
      </p:bgPr>
    </p:bg>
    <p:spTree>
      <p:nvGrpSpPr>
        <p:cNvPr id="113" name="Shape 113"/>
        <p:cNvGrpSpPr/>
        <p:nvPr/>
      </p:nvGrpSpPr>
      <p:grpSpPr>
        <a:xfrm>
          <a:off x="0" y="0"/>
          <a:ext cx="0" cy="0"/>
          <a:chOff x="0" y="0"/>
          <a:chExt cx="0" cy="0"/>
        </a:xfrm>
      </p:grpSpPr>
      <p:pic>
        <p:nvPicPr>
          <p:cNvPr descr="A picture containing dune, art&#10;&#10;Description automatically generated" id="114" name="Google Shape;114;p17"/>
          <p:cNvPicPr preferRelativeResize="0"/>
          <p:nvPr/>
        </p:nvPicPr>
        <p:blipFill rotWithShape="1">
          <a:blip r:embed="rId3">
            <a:alphaModFix/>
          </a:blip>
          <a:srcRect b="15189" l="0" r="0" t="0"/>
          <a:stretch/>
        </p:blipFill>
        <p:spPr>
          <a:xfrm>
            <a:off x="0" y="0"/>
            <a:ext cx="12316926" cy="6858000"/>
          </a:xfrm>
          <a:prstGeom prst="rect">
            <a:avLst/>
          </a:prstGeom>
          <a:noFill/>
          <a:ln>
            <a:noFill/>
          </a:ln>
        </p:spPr>
      </p:pic>
      <p:sp>
        <p:nvSpPr>
          <p:cNvPr id="115" name="Google Shape;115;p17"/>
          <p:cNvSpPr txBox="1"/>
          <p:nvPr/>
        </p:nvSpPr>
        <p:spPr>
          <a:xfrm>
            <a:off x="2304750" y="481000"/>
            <a:ext cx="7582500" cy="10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dk1"/>
                </a:solidFill>
                <a:latin typeface="Lora"/>
                <a:ea typeface="Lora"/>
                <a:cs typeface="Lora"/>
                <a:sym typeface="Lora"/>
              </a:rPr>
              <a:t>Research Methodology</a:t>
            </a:r>
            <a:endParaRPr sz="4800">
              <a:solidFill>
                <a:schemeClr val="dk1"/>
              </a:solidFill>
              <a:latin typeface="Lora"/>
              <a:ea typeface="Lora"/>
              <a:cs typeface="Lora"/>
              <a:sym typeface="Lora"/>
            </a:endParaRPr>
          </a:p>
        </p:txBody>
      </p:sp>
      <p:sp>
        <p:nvSpPr>
          <p:cNvPr id="116" name="Google Shape;116;p17"/>
          <p:cNvSpPr txBox="1"/>
          <p:nvPr/>
        </p:nvSpPr>
        <p:spPr>
          <a:xfrm>
            <a:off x="307900" y="1441450"/>
            <a:ext cx="11373900" cy="505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400">
                <a:solidFill>
                  <a:schemeClr val="dk1"/>
                </a:solidFill>
                <a:latin typeface="Times New Roman"/>
                <a:ea typeface="Times New Roman"/>
                <a:cs typeface="Times New Roman"/>
                <a:sym typeface="Times New Roman"/>
              </a:rPr>
              <a:t>Implementation-2</a:t>
            </a:r>
            <a:endParaRPr b="1"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We reviewed research papers utilizing the IDRiD dataset and implemented </a:t>
            </a:r>
            <a:r>
              <a:rPr lang="en-US" sz="2100" u="sng">
                <a:solidFill>
                  <a:schemeClr val="hlink"/>
                </a:solidFill>
                <a:latin typeface="Times New Roman"/>
                <a:ea typeface="Times New Roman"/>
                <a:cs typeface="Times New Roman"/>
                <a:sym typeface="Times New Roman"/>
                <a:hlinkClick r:id="rId4"/>
              </a:rPr>
              <a:t>a study</a:t>
            </a:r>
            <a:r>
              <a:rPr lang="en-US" sz="2100">
                <a:solidFill>
                  <a:schemeClr val="dk1"/>
                </a:solidFill>
                <a:latin typeface="Times New Roman"/>
                <a:ea typeface="Times New Roman"/>
                <a:cs typeface="Times New Roman"/>
                <a:sym typeface="Times New Roman"/>
              </a:rPr>
              <a:t> that applied transfer learning to train an EfficientNet(b0) model.</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Techniques like weight balancing, dropout and batch normalisation were used to prevent overfitting of the model.</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0D9"/>
        </a:solidFill>
      </p:bgPr>
    </p:bg>
    <p:spTree>
      <p:nvGrpSpPr>
        <p:cNvPr id="120" name="Shape 120"/>
        <p:cNvGrpSpPr/>
        <p:nvPr/>
      </p:nvGrpSpPr>
      <p:grpSpPr>
        <a:xfrm>
          <a:off x="0" y="0"/>
          <a:ext cx="0" cy="0"/>
          <a:chOff x="0" y="0"/>
          <a:chExt cx="0" cy="0"/>
        </a:xfrm>
      </p:grpSpPr>
      <p:pic>
        <p:nvPicPr>
          <p:cNvPr descr="A picture containing dune, art&#10;&#10;Description automatically generated" id="121" name="Google Shape;121;p18"/>
          <p:cNvPicPr preferRelativeResize="0"/>
          <p:nvPr/>
        </p:nvPicPr>
        <p:blipFill rotWithShape="1">
          <a:blip r:embed="rId3">
            <a:alphaModFix/>
          </a:blip>
          <a:srcRect b="15189" l="0" r="0" t="0"/>
          <a:stretch/>
        </p:blipFill>
        <p:spPr>
          <a:xfrm>
            <a:off x="0" y="0"/>
            <a:ext cx="12316926" cy="6858000"/>
          </a:xfrm>
          <a:prstGeom prst="rect">
            <a:avLst/>
          </a:prstGeom>
          <a:noFill/>
          <a:ln>
            <a:noFill/>
          </a:ln>
        </p:spPr>
      </p:pic>
      <p:sp>
        <p:nvSpPr>
          <p:cNvPr id="122" name="Google Shape;122;p18"/>
          <p:cNvSpPr txBox="1"/>
          <p:nvPr/>
        </p:nvSpPr>
        <p:spPr>
          <a:xfrm>
            <a:off x="2304750" y="481000"/>
            <a:ext cx="7582500" cy="10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dk1"/>
                </a:solidFill>
                <a:latin typeface="Lora"/>
                <a:ea typeface="Lora"/>
                <a:cs typeface="Lora"/>
                <a:sym typeface="Lora"/>
              </a:rPr>
              <a:t>Research Methodology</a:t>
            </a:r>
            <a:endParaRPr sz="4800">
              <a:solidFill>
                <a:schemeClr val="dk1"/>
              </a:solidFill>
              <a:latin typeface="Lora"/>
              <a:ea typeface="Lora"/>
              <a:cs typeface="Lora"/>
              <a:sym typeface="Lora"/>
            </a:endParaRPr>
          </a:p>
        </p:txBody>
      </p:sp>
      <p:sp>
        <p:nvSpPr>
          <p:cNvPr id="123" name="Google Shape;123;p18"/>
          <p:cNvSpPr txBox="1"/>
          <p:nvPr/>
        </p:nvSpPr>
        <p:spPr>
          <a:xfrm>
            <a:off x="307900" y="1441450"/>
            <a:ext cx="11373900" cy="505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400">
                <a:solidFill>
                  <a:schemeClr val="dk1"/>
                </a:solidFill>
                <a:latin typeface="Times New Roman"/>
                <a:ea typeface="Times New Roman"/>
                <a:cs typeface="Times New Roman"/>
                <a:sym typeface="Times New Roman"/>
              </a:rPr>
              <a:t>Implementation-3</a:t>
            </a:r>
            <a:endParaRPr b="1"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Implemented the research paper: </a:t>
            </a:r>
            <a:r>
              <a:rPr lang="en-US" sz="2100" u="sng">
                <a:solidFill>
                  <a:schemeClr val="hlink"/>
                </a:solidFill>
                <a:latin typeface="Times New Roman"/>
                <a:ea typeface="Times New Roman"/>
                <a:cs typeface="Times New Roman"/>
                <a:sym typeface="Times New Roman"/>
                <a:hlinkClick r:id="rId4"/>
              </a:rPr>
              <a:t>Deep residual transfer learning for automatic diagnosis and grading of diabetic retinopathy</a:t>
            </a:r>
            <a:r>
              <a:rPr lang="en-US" sz="2100">
                <a:solidFill>
                  <a:schemeClr val="dk1"/>
                </a:solidFill>
                <a:latin typeface="Times New Roman"/>
                <a:ea typeface="Times New Roman"/>
                <a:cs typeface="Times New Roman"/>
                <a:sym typeface="Times New Roman"/>
              </a:rPr>
              <a:t> (Elsevier 2021)</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Transfer learning has been applied to test two different architectures: the ResNet-18 and ResNet-50. Two re-training cases of Resnet-50 are proposed: Resnet-50a, only the last fully connected layers are re-trained &amp; Resnet-50b (and ResNet-18), the last residual layer is also been re-trained.</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Using the IDRiD, these pre-trained architectures are fine-tuned for the task of disease grading into grade 0, grade 1, grade 2, grade 3 and grade 4.</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paper&#10;&#10;Description automatically generated with low confidence" id="129" name="Google Shape;129;p19"/>
          <p:cNvPicPr preferRelativeResize="0"/>
          <p:nvPr/>
        </p:nvPicPr>
        <p:blipFill rotWithShape="1">
          <a:blip r:embed="rId3">
            <a:alphaModFix amt="66000"/>
          </a:blip>
          <a:srcRect b="3749" l="0" r="0" t="11996"/>
          <a:stretch/>
        </p:blipFill>
        <p:spPr>
          <a:xfrm>
            <a:off x="7" y="644"/>
            <a:ext cx="12191980" cy="6856718"/>
          </a:xfrm>
          <a:prstGeom prst="rect">
            <a:avLst/>
          </a:prstGeom>
          <a:noFill/>
          <a:ln>
            <a:noFill/>
          </a:ln>
        </p:spPr>
      </p:pic>
      <p:sp>
        <p:nvSpPr>
          <p:cNvPr id="130" name="Google Shape;130;p19"/>
          <p:cNvSpPr txBox="1"/>
          <p:nvPr/>
        </p:nvSpPr>
        <p:spPr>
          <a:xfrm>
            <a:off x="2405157" y="259191"/>
            <a:ext cx="7248300" cy="104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374151"/>
                </a:solidFill>
                <a:latin typeface="Lora"/>
                <a:ea typeface="Lora"/>
                <a:cs typeface="Lora"/>
                <a:sym typeface="Lora"/>
              </a:rPr>
              <a:t>Pre-Processing</a:t>
            </a:r>
            <a:endParaRPr sz="4800">
              <a:solidFill>
                <a:srgbClr val="374151"/>
              </a:solidFill>
              <a:latin typeface="Lora"/>
              <a:ea typeface="Lora"/>
              <a:cs typeface="Lora"/>
              <a:sym typeface="Lora"/>
            </a:endParaRPr>
          </a:p>
          <a:p>
            <a:pPr indent="0" lvl="0" marL="0" marR="0" rtl="0" algn="ctr">
              <a:spcBef>
                <a:spcPts val="0"/>
              </a:spcBef>
              <a:spcAft>
                <a:spcPts val="0"/>
              </a:spcAft>
              <a:buNone/>
            </a:pPr>
            <a:r>
              <a:rPr lang="en-US">
                <a:solidFill>
                  <a:srgbClr val="374151"/>
                </a:solidFill>
                <a:latin typeface="Lora"/>
                <a:ea typeface="Lora"/>
                <a:cs typeface="Lora"/>
                <a:sym typeface="Lora"/>
              </a:rPr>
              <a:t>(For implementation 3)</a:t>
            </a:r>
            <a:endParaRPr>
              <a:solidFill>
                <a:srgbClr val="374151"/>
              </a:solidFill>
              <a:latin typeface="Lora"/>
              <a:ea typeface="Lora"/>
              <a:cs typeface="Lora"/>
              <a:sym typeface="Lora"/>
            </a:endParaRPr>
          </a:p>
        </p:txBody>
      </p:sp>
      <p:sp>
        <p:nvSpPr>
          <p:cNvPr id="131" name="Google Shape;131;p19"/>
          <p:cNvSpPr txBox="1"/>
          <p:nvPr/>
        </p:nvSpPr>
        <p:spPr>
          <a:xfrm>
            <a:off x="630875" y="1427100"/>
            <a:ext cx="11133000" cy="381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Image Transformation:</a:t>
            </a:r>
            <a:endParaRPr b="1" sz="2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lang="en-US" sz="2100">
                <a:solidFill>
                  <a:schemeClr val="dk1"/>
                </a:solidFill>
                <a:latin typeface="Times New Roman"/>
                <a:ea typeface="Times New Roman"/>
                <a:cs typeface="Times New Roman"/>
                <a:sym typeface="Times New Roman"/>
              </a:rPr>
              <a:t>Implemented transformation techniques:  Resizing and Cropping , Normalization, Horizontal and Vertical Flipping , Rotations.</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Custom Data Handling</a:t>
            </a:r>
            <a:r>
              <a:rPr lang="en-US"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lang="en-US" sz="2100">
                <a:solidFill>
                  <a:schemeClr val="dk1"/>
                </a:solidFill>
                <a:latin typeface="Times New Roman"/>
                <a:ea typeface="Times New Roman"/>
                <a:cs typeface="Times New Roman"/>
                <a:sym typeface="Times New Roman"/>
              </a:rPr>
              <a:t>Developed a customised </a:t>
            </a:r>
            <a:r>
              <a:rPr lang="en-US" sz="2100">
                <a:solidFill>
                  <a:schemeClr val="dk1"/>
                </a:solidFill>
                <a:latin typeface="Times New Roman"/>
                <a:ea typeface="Times New Roman"/>
                <a:cs typeface="Times New Roman"/>
                <a:sym typeface="Times New Roman"/>
              </a:rPr>
              <a:t>Data Loader</a:t>
            </a:r>
            <a:r>
              <a:rPr lang="en-US" sz="2100">
                <a:solidFill>
                  <a:schemeClr val="dk1"/>
                </a:solidFill>
                <a:latin typeface="Times New Roman"/>
                <a:ea typeface="Times New Roman"/>
                <a:cs typeface="Times New Roman"/>
                <a:sym typeface="Times New Roman"/>
              </a:rPr>
              <a:t> for the IDRiD dataset.</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3CD"/>
        </a:solidFill>
      </p:bgPr>
    </p:bg>
    <p:spTree>
      <p:nvGrpSpPr>
        <p:cNvPr id="135" name="Shape 135"/>
        <p:cNvGrpSpPr/>
        <p:nvPr/>
      </p:nvGrpSpPr>
      <p:grpSpPr>
        <a:xfrm>
          <a:off x="0" y="0"/>
          <a:ext cx="0" cy="0"/>
          <a:chOff x="0" y="0"/>
          <a:chExt cx="0" cy="0"/>
        </a:xfrm>
      </p:grpSpPr>
      <p:sp>
        <p:nvSpPr>
          <p:cNvPr id="136" name="Google Shape;136;p20"/>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white background&#10;&#10;Description automatically generated with low confidence" id="137" name="Google Shape;137;p20"/>
          <p:cNvPicPr preferRelativeResize="0"/>
          <p:nvPr/>
        </p:nvPicPr>
        <p:blipFill rotWithShape="1">
          <a:blip r:embed="rId3">
            <a:alphaModFix amt="52999"/>
          </a:blip>
          <a:srcRect b="15745" l="0" r="0" t="0"/>
          <a:stretch/>
        </p:blipFill>
        <p:spPr>
          <a:xfrm>
            <a:off x="7" y="644"/>
            <a:ext cx="12191980" cy="6856718"/>
          </a:xfrm>
          <a:prstGeom prst="rect">
            <a:avLst/>
          </a:prstGeom>
          <a:noFill/>
          <a:ln>
            <a:noFill/>
          </a:ln>
        </p:spPr>
      </p:pic>
      <p:sp>
        <p:nvSpPr>
          <p:cNvPr id="138" name="Google Shape;138;p20"/>
          <p:cNvSpPr txBox="1"/>
          <p:nvPr/>
        </p:nvSpPr>
        <p:spPr>
          <a:xfrm>
            <a:off x="2557951" y="447125"/>
            <a:ext cx="7076100" cy="104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374151"/>
                </a:solidFill>
                <a:latin typeface="Lora"/>
                <a:ea typeface="Lora"/>
                <a:cs typeface="Lora"/>
                <a:sym typeface="Lora"/>
              </a:rPr>
              <a:t>Training</a:t>
            </a:r>
            <a:endParaRPr sz="4800">
              <a:solidFill>
                <a:srgbClr val="374151"/>
              </a:solidFill>
              <a:latin typeface="Lora"/>
              <a:ea typeface="Lora"/>
              <a:cs typeface="Lora"/>
              <a:sym typeface="Lora"/>
            </a:endParaRPr>
          </a:p>
          <a:p>
            <a:pPr indent="0" lvl="0" marL="0" marR="0" rtl="0" algn="ctr">
              <a:spcBef>
                <a:spcPts val="0"/>
              </a:spcBef>
              <a:spcAft>
                <a:spcPts val="0"/>
              </a:spcAft>
              <a:buNone/>
            </a:pPr>
            <a:r>
              <a:rPr lang="en-US">
                <a:solidFill>
                  <a:srgbClr val="374151"/>
                </a:solidFill>
                <a:latin typeface="Lora"/>
                <a:ea typeface="Lora"/>
                <a:cs typeface="Lora"/>
                <a:sym typeface="Lora"/>
              </a:rPr>
              <a:t>(for implementation 3)</a:t>
            </a:r>
            <a:endParaRPr>
              <a:solidFill>
                <a:srgbClr val="374151"/>
              </a:solidFill>
              <a:latin typeface="Lora"/>
              <a:ea typeface="Lora"/>
              <a:cs typeface="Lora"/>
              <a:sym typeface="Lora"/>
            </a:endParaRPr>
          </a:p>
        </p:txBody>
      </p:sp>
      <p:sp>
        <p:nvSpPr>
          <p:cNvPr id="139" name="Google Shape;139;p20"/>
          <p:cNvSpPr txBox="1"/>
          <p:nvPr/>
        </p:nvSpPr>
        <p:spPr>
          <a:xfrm>
            <a:off x="581100" y="1493825"/>
            <a:ext cx="11029800" cy="5004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Stage-1</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00">
                <a:solidFill>
                  <a:schemeClr val="dk1"/>
                </a:solidFill>
                <a:latin typeface="Times New Roman"/>
                <a:ea typeface="Times New Roman"/>
                <a:cs typeface="Times New Roman"/>
                <a:sym typeface="Times New Roman"/>
              </a:rPr>
              <a:t>In the initial stage of training, all layers except the fully connected layer are frozen. The first training loop runs for 20 epochs(lr = 1.0) using the Adadelta optimizer. The model captures the weights with the lowest loss, which are then used in the next training loop.</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Stage-2</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00">
                <a:solidFill>
                  <a:schemeClr val="dk1"/>
                </a:solidFill>
                <a:latin typeface="Times New Roman"/>
                <a:ea typeface="Times New Roman"/>
                <a:cs typeface="Times New Roman"/>
                <a:sym typeface="Times New Roman"/>
              </a:rPr>
              <a:t>In the fine-tuning stage, we apply stochastic gradient descent with a lower learning rate(0.001) for 50 epochs. Before this stage, the residual layers of ResNet-18 and ResNet-50b are unfrozen.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3CD"/>
        </a:solidFill>
      </p:bgPr>
    </p:bg>
    <p:spTree>
      <p:nvGrpSpPr>
        <p:cNvPr id="143" name="Shape 143"/>
        <p:cNvGrpSpPr/>
        <p:nvPr/>
      </p:nvGrpSpPr>
      <p:grpSpPr>
        <a:xfrm>
          <a:off x="0" y="0"/>
          <a:ext cx="0" cy="0"/>
          <a:chOff x="0" y="0"/>
          <a:chExt cx="0" cy="0"/>
        </a:xfrm>
      </p:grpSpPr>
      <p:sp>
        <p:nvSpPr>
          <p:cNvPr id="144" name="Google Shape;144;p2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white background&#10;&#10;Description automatically generated with low confidence" id="145" name="Google Shape;145;p21"/>
          <p:cNvPicPr preferRelativeResize="0"/>
          <p:nvPr/>
        </p:nvPicPr>
        <p:blipFill rotWithShape="1">
          <a:blip r:embed="rId3">
            <a:alphaModFix amt="52999"/>
          </a:blip>
          <a:srcRect b="15746" l="0" r="0" t="0"/>
          <a:stretch/>
        </p:blipFill>
        <p:spPr>
          <a:xfrm>
            <a:off x="7" y="644"/>
            <a:ext cx="12191980" cy="6856718"/>
          </a:xfrm>
          <a:prstGeom prst="rect">
            <a:avLst/>
          </a:prstGeom>
          <a:noFill/>
          <a:ln>
            <a:noFill/>
          </a:ln>
        </p:spPr>
      </p:pic>
      <p:sp>
        <p:nvSpPr>
          <p:cNvPr id="146" name="Google Shape;146;p21"/>
          <p:cNvSpPr txBox="1"/>
          <p:nvPr/>
        </p:nvSpPr>
        <p:spPr>
          <a:xfrm>
            <a:off x="2867118" y="447116"/>
            <a:ext cx="64578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374151"/>
                </a:solidFill>
                <a:latin typeface="Lora"/>
                <a:ea typeface="Lora"/>
                <a:cs typeface="Lora"/>
                <a:sym typeface="Lora"/>
              </a:rPr>
              <a:t>Training</a:t>
            </a:r>
            <a:endParaRPr sz="4800">
              <a:latin typeface="Lora"/>
              <a:ea typeface="Lora"/>
              <a:cs typeface="Lora"/>
              <a:sym typeface="Lora"/>
            </a:endParaRPr>
          </a:p>
        </p:txBody>
      </p:sp>
      <p:sp>
        <p:nvSpPr>
          <p:cNvPr id="147" name="Google Shape;147;p21"/>
          <p:cNvSpPr txBox="1"/>
          <p:nvPr/>
        </p:nvSpPr>
        <p:spPr>
          <a:xfrm>
            <a:off x="581125" y="1493325"/>
            <a:ext cx="11029800" cy="5004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400">
                <a:solidFill>
                  <a:schemeClr val="dk1"/>
                </a:solidFill>
                <a:latin typeface="Times New Roman"/>
                <a:ea typeface="Times New Roman"/>
                <a:cs typeface="Times New Roman"/>
                <a:sym typeface="Times New Roman"/>
              </a:rPr>
              <a:t>Case 1: Multiclass classification of retinopathy grades of retinal images among five classes- grade 0: Normal, 1: Mild, 2: Moderate, 3: Severe, 4: Proliferative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00">
                <a:solidFill>
                  <a:schemeClr val="dk1"/>
                </a:solidFill>
                <a:latin typeface="Times New Roman"/>
                <a:ea typeface="Times New Roman"/>
                <a:cs typeface="Times New Roman"/>
                <a:sym typeface="Times New Roman"/>
              </a:rPr>
              <a:t>Case 2: </a:t>
            </a:r>
            <a:r>
              <a:rPr lang="en-US" sz="2400">
                <a:solidFill>
                  <a:schemeClr val="dk1"/>
                </a:solidFill>
                <a:latin typeface="Times New Roman"/>
                <a:ea typeface="Times New Roman"/>
                <a:cs typeface="Times New Roman"/>
                <a:sym typeface="Times New Roman"/>
              </a:rPr>
              <a:t>Combining classes 1 and 2, which defines 4 class scenario.</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00">
                <a:solidFill>
                  <a:schemeClr val="dk1"/>
                </a:solidFill>
                <a:latin typeface="Times New Roman"/>
                <a:ea typeface="Times New Roman"/>
                <a:cs typeface="Times New Roman"/>
                <a:sym typeface="Times New Roman"/>
              </a:rPr>
              <a:t>Case 3: </a:t>
            </a:r>
            <a:r>
              <a:rPr lang="en-US" sz="2400">
                <a:solidFill>
                  <a:schemeClr val="dk1"/>
                </a:solidFill>
                <a:latin typeface="Times New Roman"/>
                <a:ea typeface="Times New Roman"/>
                <a:cs typeface="Times New Roman"/>
                <a:sym typeface="Times New Roman"/>
              </a:rPr>
              <a:t>Binary</a:t>
            </a:r>
            <a:r>
              <a:rPr lang="en-US" sz="2400">
                <a:solidFill>
                  <a:schemeClr val="dk1"/>
                </a:solidFill>
                <a:latin typeface="Times New Roman"/>
                <a:ea typeface="Times New Roman"/>
                <a:cs typeface="Times New Roman"/>
                <a:sym typeface="Times New Roman"/>
              </a:rPr>
              <a:t> classification among classes 0 and 4.</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