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18" r:id="rId3"/>
  </p:sldMasterIdLst>
  <p:notesMasterIdLst>
    <p:notesMasterId r:id="rId64"/>
  </p:notesMasterIdLst>
  <p:sldIdLst>
    <p:sldId id="265" r:id="rId4"/>
    <p:sldId id="310" r:id="rId5"/>
    <p:sldId id="402" r:id="rId6"/>
    <p:sldId id="420" r:id="rId7"/>
    <p:sldId id="421" r:id="rId8"/>
    <p:sldId id="422" r:id="rId9"/>
    <p:sldId id="423" r:id="rId10"/>
    <p:sldId id="428" r:id="rId11"/>
    <p:sldId id="427" r:id="rId12"/>
    <p:sldId id="424" r:id="rId13"/>
    <p:sldId id="425" r:id="rId14"/>
    <p:sldId id="426" r:id="rId15"/>
    <p:sldId id="429" r:id="rId16"/>
    <p:sldId id="430" r:id="rId17"/>
    <p:sldId id="431" r:id="rId18"/>
    <p:sldId id="2134806001" r:id="rId19"/>
    <p:sldId id="2134805940" r:id="rId20"/>
    <p:sldId id="2134805953" r:id="rId21"/>
    <p:sldId id="2134805950" r:id="rId22"/>
    <p:sldId id="2076138173" r:id="rId23"/>
    <p:sldId id="2134805946" r:id="rId24"/>
    <p:sldId id="2134805919" r:id="rId25"/>
    <p:sldId id="2134805952" r:id="rId26"/>
    <p:sldId id="2134805954" r:id="rId27"/>
    <p:sldId id="2134805924" r:id="rId28"/>
    <p:sldId id="2134805956" r:id="rId29"/>
    <p:sldId id="2134806005" r:id="rId30"/>
    <p:sldId id="2134805959" r:id="rId31"/>
    <p:sldId id="2134805958" r:id="rId32"/>
    <p:sldId id="2134805960" r:id="rId33"/>
    <p:sldId id="2134805961" r:id="rId34"/>
    <p:sldId id="2134806006" r:id="rId35"/>
    <p:sldId id="2134805965" r:id="rId36"/>
    <p:sldId id="2134805963" r:id="rId37"/>
    <p:sldId id="2134805992" r:id="rId38"/>
    <p:sldId id="2134805993" r:id="rId39"/>
    <p:sldId id="2134805994" r:id="rId40"/>
    <p:sldId id="2134805995" r:id="rId41"/>
    <p:sldId id="2134805966" r:id="rId42"/>
    <p:sldId id="2134805968" r:id="rId43"/>
    <p:sldId id="2134805997" r:id="rId44"/>
    <p:sldId id="2134805998" r:id="rId45"/>
    <p:sldId id="2134805978" r:id="rId46"/>
    <p:sldId id="2134805996" r:id="rId47"/>
    <p:sldId id="2134806008" r:id="rId48"/>
    <p:sldId id="2134805991" r:id="rId49"/>
    <p:sldId id="2134805969" r:id="rId50"/>
    <p:sldId id="2134805970" r:id="rId51"/>
    <p:sldId id="2134805971" r:id="rId52"/>
    <p:sldId id="2134806009" r:id="rId53"/>
    <p:sldId id="2134805972" r:id="rId54"/>
    <p:sldId id="2134805973" r:id="rId55"/>
    <p:sldId id="2134805974" r:id="rId56"/>
    <p:sldId id="2134806007" r:id="rId57"/>
    <p:sldId id="2134805975" r:id="rId58"/>
    <p:sldId id="2134805976" r:id="rId59"/>
    <p:sldId id="2134805977" r:id="rId60"/>
    <p:sldId id="2134805999" r:id="rId61"/>
    <p:sldId id="2134806000" r:id="rId62"/>
    <p:sldId id="35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eep Sharma" initials="PS" lastIdx="1" clrIdx="0">
    <p:extLst>
      <p:ext uri="{19B8F6BF-5375-455C-9EA6-DF929625EA0E}">
        <p15:presenceInfo xmlns:p15="http://schemas.microsoft.com/office/powerpoint/2012/main" userId="8626ac01cb5ec4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2F2"/>
    <a:srgbClr val="E5BCE5"/>
    <a:srgbClr val="FEE3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9" d="100"/>
          <a:sy n="89" d="100"/>
        </p:scale>
        <p:origin x="2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0AD15-4D0C-4108-8CE6-195F67C0EC25}" type="datetimeFigureOut">
              <a:rPr lang="en-IN" smtClean="0"/>
              <a:t>05-11-2022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97CAF-9A23-4AA6-9D5C-EBAD9EFDB935}" type="slidenum">
              <a:rPr lang="en-IN" smtClean="0"/>
              <a:t>‹#›</a:t>
            </a:fld>
            <a:endParaRPr lang="en-IN"/>
          </a:p>
        </p:txBody>
      </p:sp>
    </p:spTree>
    <p:extLst>
      <p:ext uri="{BB962C8B-B14F-4D97-AF65-F5344CB8AC3E}">
        <p14:creationId xmlns:p14="http://schemas.microsoft.com/office/powerpoint/2010/main" val="181052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F35E3C-7AE3-4D89-AEF9-B9C4B06EE4B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57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F35E3C-7AE3-4D89-AEF9-B9C4B06EE4B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1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F35E3C-7AE3-4D89-AEF9-B9C4B06EE4B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183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5.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EB7A-1D1C-230B-A4E8-1D0DFD6CB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8FC9F5-1B89-A0C3-AAD5-3D6ACD811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A8D0C1-F432-9B47-EB73-F2BCD424B7E2}"/>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5" name="Footer Placeholder 4">
            <a:extLst>
              <a:ext uri="{FF2B5EF4-FFF2-40B4-BE49-F238E27FC236}">
                <a16:creationId xmlns:a16="http://schemas.microsoft.com/office/drawing/2014/main" id="{8C32A2A4-B3DF-6AC9-0A7F-4E79DE9A384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09FFAD2-A2CA-620F-E113-48B3B12527DF}"/>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0691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2395-C6ED-E9C7-ABF0-27D1432FE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C63DE-DFEF-116E-35AB-5D4C12A1C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D7324-C14E-B0F4-CDED-3AB99C657C18}"/>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5" name="Footer Placeholder 4">
            <a:extLst>
              <a:ext uri="{FF2B5EF4-FFF2-40B4-BE49-F238E27FC236}">
                <a16:creationId xmlns:a16="http://schemas.microsoft.com/office/drawing/2014/main" id="{211EC9C8-ABD0-4DA8-710C-AE6B99E1E1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68EE240-5AFB-30E5-AD43-D4F854C2C13D}"/>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08097770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7_2_Metrics">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8,400</a:t>
            </a:r>
          </a:p>
        </p:txBody>
      </p:sp>
      <p:sp>
        <p:nvSpPr>
          <p:cNvPr id="15" name="Text Placeholder 7">
            <a:extLst>
              <a:ext uri="{FF2B5EF4-FFF2-40B4-BE49-F238E27FC236}">
                <a16:creationId xmlns:a16="http://schemas.microsoft.com/office/drawing/2014/main" id="{9DC2C14C-9EC2-194E-865F-584B25F4495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16704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7_3_People List">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35401" y="3803288"/>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35401" y="325559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954476" y="1656286"/>
            <a:ext cx="1440000" cy="144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2914301" y="3803288"/>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2914301" y="325559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5093201" y="3803288"/>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5093201" y="325559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7272101" y="3803288"/>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7272101" y="325559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3119089" y="1656286"/>
            <a:ext cx="1440000" cy="144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5283702" y="1656286"/>
            <a:ext cx="1440000" cy="144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7448315" y="1656286"/>
            <a:ext cx="1440000" cy="144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18" name="Image">
            <a:extLst>
              <a:ext uri="{FF2B5EF4-FFF2-40B4-BE49-F238E27FC236}">
                <a16:creationId xmlns:a16="http://schemas.microsoft.com/office/drawing/2014/main" id="{C785A35C-17D6-43FD-9E4F-377D203CF0D7}"/>
              </a:ext>
            </a:extLst>
          </p:cNvPr>
          <p:cNvSpPr>
            <a:spLocks noGrp="1" noChangeAspect="1"/>
          </p:cNvSpPr>
          <p:nvPr>
            <p:ph type="pic" sz="quarter" idx="43"/>
          </p:nvPr>
        </p:nvSpPr>
        <p:spPr>
          <a:xfrm>
            <a:off x="9612928" y="1656286"/>
            <a:ext cx="1440000" cy="144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9" name="Text Placeholder 7">
            <a:extLst>
              <a:ext uri="{FF2B5EF4-FFF2-40B4-BE49-F238E27FC236}">
                <a16:creationId xmlns:a16="http://schemas.microsoft.com/office/drawing/2014/main" id="{4079104B-739C-4830-A8A4-C5B9B9E8F08D}"/>
              </a:ext>
            </a:extLst>
          </p:cNvPr>
          <p:cNvSpPr>
            <a:spLocks noGrp="1"/>
          </p:cNvSpPr>
          <p:nvPr>
            <p:ph type="body" sz="quarter" idx="44" hasCustomPrompt="1"/>
          </p:nvPr>
        </p:nvSpPr>
        <p:spPr>
          <a:xfrm>
            <a:off x="9451003" y="3803288"/>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20" name="Text Placeholder 7">
            <a:extLst>
              <a:ext uri="{FF2B5EF4-FFF2-40B4-BE49-F238E27FC236}">
                <a16:creationId xmlns:a16="http://schemas.microsoft.com/office/drawing/2014/main" id="{289A8912-616E-4E8E-85EE-330D3353E408}"/>
              </a:ext>
            </a:extLst>
          </p:cNvPr>
          <p:cNvSpPr>
            <a:spLocks noGrp="1"/>
          </p:cNvSpPr>
          <p:nvPr>
            <p:ph type="body" sz="quarter" idx="45" hasCustomPrompt="1"/>
          </p:nvPr>
        </p:nvSpPr>
        <p:spPr>
          <a:xfrm>
            <a:off x="9451003" y="325559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Tree>
    <p:extLst>
      <p:ext uri="{BB962C8B-B14F-4D97-AF65-F5344CB8AC3E}">
        <p14:creationId xmlns:p14="http://schemas.microsoft.com/office/powerpoint/2010/main" val="23519374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7_4_Icons List">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626398" y="2677982"/>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1008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1008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25" name="Image">
            <a:extLst>
              <a:ext uri="{FF2B5EF4-FFF2-40B4-BE49-F238E27FC236}">
                <a16:creationId xmlns:a16="http://schemas.microsoft.com/office/drawing/2014/main" id="{8885F84D-62B4-8846-B8B0-CD7961234D2D}"/>
              </a:ext>
            </a:extLst>
          </p:cNvPr>
          <p:cNvSpPr>
            <a:spLocks noGrp="1"/>
          </p:cNvSpPr>
          <p:nvPr>
            <p:ph type="pic" sz="quarter" idx="30"/>
          </p:nvPr>
        </p:nvSpPr>
        <p:spPr>
          <a:xfrm>
            <a:off x="626398" y="1526782"/>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9" name="Text Placeholder 7">
            <a:extLst>
              <a:ext uri="{FF2B5EF4-FFF2-40B4-BE49-F238E27FC236}">
                <a16:creationId xmlns:a16="http://schemas.microsoft.com/office/drawing/2014/main" id="{34956C3E-6AAF-41F0-8948-632F2234726B}"/>
              </a:ext>
            </a:extLst>
          </p:cNvPr>
          <p:cNvSpPr>
            <a:spLocks noGrp="1"/>
          </p:cNvSpPr>
          <p:nvPr>
            <p:ph type="body" sz="quarter" idx="31" hasCustomPrompt="1"/>
          </p:nvPr>
        </p:nvSpPr>
        <p:spPr>
          <a:xfrm>
            <a:off x="2587451" y="2677982"/>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21" name="Text Placeholder 7">
            <a:extLst>
              <a:ext uri="{FF2B5EF4-FFF2-40B4-BE49-F238E27FC236}">
                <a16:creationId xmlns:a16="http://schemas.microsoft.com/office/drawing/2014/main" id="{694453FF-6BBC-4523-B2C4-80C877F68C17}"/>
              </a:ext>
            </a:extLst>
          </p:cNvPr>
          <p:cNvSpPr>
            <a:spLocks noGrp="1"/>
          </p:cNvSpPr>
          <p:nvPr>
            <p:ph type="body" sz="quarter" idx="33" hasCustomPrompt="1"/>
          </p:nvPr>
        </p:nvSpPr>
        <p:spPr>
          <a:xfrm>
            <a:off x="4548505" y="2677982"/>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20" name="Image">
            <a:extLst>
              <a:ext uri="{FF2B5EF4-FFF2-40B4-BE49-F238E27FC236}">
                <a16:creationId xmlns:a16="http://schemas.microsoft.com/office/drawing/2014/main" id="{463DA849-40F6-455D-90D3-408B8A1881ED}"/>
              </a:ext>
            </a:extLst>
          </p:cNvPr>
          <p:cNvSpPr>
            <a:spLocks noGrp="1"/>
          </p:cNvSpPr>
          <p:nvPr>
            <p:ph type="pic" sz="quarter" idx="32"/>
          </p:nvPr>
        </p:nvSpPr>
        <p:spPr>
          <a:xfrm>
            <a:off x="2587451" y="1526782"/>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9" name="Image">
            <a:extLst>
              <a:ext uri="{FF2B5EF4-FFF2-40B4-BE49-F238E27FC236}">
                <a16:creationId xmlns:a16="http://schemas.microsoft.com/office/drawing/2014/main" id="{DD0CDE93-6287-4E05-BACC-48CB346D9437}"/>
              </a:ext>
            </a:extLst>
          </p:cNvPr>
          <p:cNvSpPr>
            <a:spLocks noGrp="1"/>
          </p:cNvSpPr>
          <p:nvPr>
            <p:ph type="pic" sz="quarter" idx="34"/>
          </p:nvPr>
        </p:nvSpPr>
        <p:spPr>
          <a:xfrm>
            <a:off x="4548505" y="1526782"/>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0" name="Text Placeholder 7">
            <a:extLst>
              <a:ext uri="{FF2B5EF4-FFF2-40B4-BE49-F238E27FC236}">
                <a16:creationId xmlns:a16="http://schemas.microsoft.com/office/drawing/2014/main" id="{402A41DD-4CEC-47C0-B910-BC176AE8FE95}"/>
              </a:ext>
            </a:extLst>
          </p:cNvPr>
          <p:cNvSpPr>
            <a:spLocks noGrp="1"/>
          </p:cNvSpPr>
          <p:nvPr>
            <p:ph type="body" sz="quarter" idx="35" hasCustomPrompt="1"/>
          </p:nvPr>
        </p:nvSpPr>
        <p:spPr>
          <a:xfrm>
            <a:off x="626398" y="4424854"/>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31" name="Image">
            <a:extLst>
              <a:ext uri="{FF2B5EF4-FFF2-40B4-BE49-F238E27FC236}">
                <a16:creationId xmlns:a16="http://schemas.microsoft.com/office/drawing/2014/main" id="{0AE274CB-2269-42D2-901E-02D734D6C385}"/>
              </a:ext>
            </a:extLst>
          </p:cNvPr>
          <p:cNvSpPr>
            <a:spLocks noGrp="1"/>
          </p:cNvSpPr>
          <p:nvPr>
            <p:ph type="pic" sz="quarter" idx="36"/>
          </p:nvPr>
        </p:nvSpPr>
        <p:spPr>
          <a:xfrm>
            <a:off x="626398" y="3273654"/>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2" name="Text Placeholder 7">
            <a:extLst>
              <a:ext uri="{FF2B5EF4-FFF2-40B4-BE49-F238E27FC236}">
                <a16:creationId xmlns:a16="http://schemas.microsoft.com/office/drawing/2014/main" id="{ACF9E1DF-B2E1-4F19-A2F6-F5A4E6799960}"/>
              </a:ext>
            </a:extLst>
          </p:cNvPr>
          <p:cNvSpPr>
            <a:spLocks noGrp="1"/>
          </p:cNvSpPr>
          <p:nvPr>
            <p:ph type="body" sz="quarter" idx="37" hasCustomPrompt="1"/>
          </p:nvPr>
        </p:nvSpPr>
        <p:spPr>
          <a:xfrm>
            <a:off x="2587451" y="4413952"/>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34" name="Text Placeholder 7">
            <a:extLst>
              <a:ext uri="{FF2B5EF4-FFF2-40B4-BE49-F238E27FC236}">
                <a16:creationId xmlns:a16="http://schemas.microsoft.com/office/drawing/2014/main" id="{365455C2-F184-465A-9466-C00173C32790}"/>
              </a:ext>
            </a:extLst>
          </p:cNvPr>
          <p:cNvSpPr>
            <a:spLocks noGrp="1"/>
          </p:cNvSpPr>
          <p:nvPr>
            <p:ph type="body" sz="quarter" idx="39" hasCustomPrompt="1"/>
          </p:nvPr>
        </p:nvSpPr>
        <p:spPr>
          <a:xfrm>
            <a:off x="4548505" y="4413952"/>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33" name="Image">
            <a:extLst>
              <a:ext uri="{FF2B5EF4-FFF2-40B4-BE49-F238E27FC236}">
                <a16:creationId xmlns:a16="http://schemas.microsoft.com/office/drawing/2014/main" id="{BD13768F-B258-499E-8B80-01FD9EB21BD4}"/>
              </a:ext>
            </a:extLst>
          </p:cNvPr>
          <p:cNvSpPr>
            <a:spLocks noGrp="1"/>
          </p:cNvSpPr>
          <p:nvPr>
            <p:ph type="pic" sz="quarter" idx="38"/>
          </p:nvPr>
        </p:nvSpPr>
        <p:spPr>
          <a:xfrm>
            <a:off x="2587451" y="3262752"/>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5" name="Image">
            <a:extLst>
              <a:ext uri="{FF2B5EF4-FFF2-40B4-BE49-F238E27FC236}">
                <a16:creationId xmlns:a16="http://schemas.microsoft.com/office/drawing/2014/main" id="{4E86ADE2-595B-47C3-9C84-32D291E05ABD}"/>
              </a:ext>
            </a:extLst>
          </p:cNvPr>
          <p:cNvSpPr>
            <a:spLocks noGrp="1"/>
          </p:cNvSpPr>
          <p:nvPr>
            <p:ph type="pic" sz="quarter" idx="40"/>
          </p:nvPr>
        </p:nvSpPr>
        <p:spPr>
          <a:xfrm>
            <a:off x="4548505" y="3262752"/>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6" name="Text Placeholder 7">
            <a:extLst>
              <a:ext uri="{FF2B5EF4-FFF2-40B4-BE49-F238E27FC236}">
                <a16:creationId xmlns:a16="http://schemas.microsoft.com/office/drawing/2014/main" id="{AFBD9B71-699D-45C3-8000-68C3B5734619}"/>
              </a:ext>
            </a:extLst>
          </p:cNvPr>
          <p:cNvSpPr>
            <a:spLocks noGrp="1"/>
          </p:cNvSpPr>
          <p:nvPr>
            <p:ph type="body" sz="quarter" idx="41" hasCustomPrompt="1"/>
          </p:nvPr>
        </p:nvSpPr>
        <p:spPr>
          <a:xfrm>
            <a:off x="626398" y="6171725"/>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37" name="Image">
            <a:extLst>
              <a:ext uri="{FF2B5EF4-FFF2-40B4-BE49-F238E27FC236}">
                <a16:creationId xmlns:a16="http://schemas.microsoft.com/office/drawing/2014/main" id="{85B128FE-1851-4920-A3FE-14F1D4F50F66}"/>
              </a:ext>
            </a:extLst>
          </p:cNvPr>
          <p:cNvSpPr>
            <a:spLocks noGrp="1"/>
          </p:cNvSpPr>
          <p:nvPr>
            <p:ph type="pic" sz="quarter" idx="42"/>
          </p:nvPr>
        </p:nvSpPr>
        <p:spPr>
          <a:xfrm>
            <a:off x="626398" y="5020525"/>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8" name="Text Placeholder 7">
            <a:extLst>
              <a:ext uri="{FF2B5EF4-FFF2-40B4-BE49-F238E27FC236}">
                <a16:creationId xmlns:a16="http://schemas.microsoft.com/office/drawing/2014/main" id="{77A4FDEC-85C0-4B6B-8474-DA506A049DFE}"/>
              </a:ext>
            </a:extLst>
          </p:cNvPr>
          <p:cNvSpPr>
            <a:spLocks noGrp="1"/>
          </p:cNvSpPr>
          <p:nvPr>
            <p:ph type="body" sz="quarter" idx="43" hasCustomPrompt="1"/>
          </p:nvPr>
        </p:nvSpPr>
        <p:spPr>
          <a:xfrm>
            <a:off x="2587451" y="6171725"/>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40" name="Text Placeholder 7">
            <a:extLst>
              <a:ext uri="{FF2B5EF4-FFF2-40B4-BE49-F238E27FC236}">
                <a16:creationId xmlns:a16="http://schemas.microsoft.com/office/drawing/2014/main" id="{3A43DCD0-33D8-44A0-9C19-E151A8B2D558}"/>
              </a:ext>
            </a:extLst>
          </p:cNvPr>
          <p:cNvSpPr>
            <a:spLocks noGrp="1"/>
          </p:cNvSpPr>
          <p:nvPr>
            <p:ph type="body" sz="quarter" idx="45" hasCustomPrompt="1"/>
          </p:nvPr>
        </p:nvSpPr>
        <p:spPr>
          <a:xfrm>
            <a:off x="4548505" y="6171725"/>
            <a:ext cx="18000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39" name="Image">
            <a:extLst>
              <a:ext uri="{FF2B5EF4-FFF2-40B4-BE49-F238E27FC236}">
                <a16:creationId xmlns:a16="http://schemas.microsoft.com/office/drawing/2014/main" id="{FBCA6681-C8F0-4D00-B755-2327B080CBCD}"/>
              </a:ext>
            </a:extLst>
          </p:cNvPr>
          <p:cNvSpPr>
            <a:spLocks noGrp="1"/>
          </p:cNvSpPr>
          <p:nvPr>
            <p:ph type="pic" sz="quarter" idx="44"/>
          </p:nvPr>
        </p:nvSpPr>
        <p:spPr>
          <a:xfrm>
            <a:off x="2587451" y="5020525"/>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41" name="Image">
            <a:extLst>
              <a:ext uri="{FF2B5EF4-FFF2-40B4-BE49-F238E27FC236}">
                <a16:creationId xmlns:a16="http://schemas.microsoft.com/office/drawing/2014/main" id="{49B71043-D69D-4845-8963-8972F4B2DE19}"/>
              </a:ext>
            </a:extLst>
          </p:cNvPr>
          <p:cNvSpPr>
            <a:spLocks noGrp="1"/>
          </p:cNvSpPr>
          <p:nvPr>
            <p:ph type="pic" sz="quarter" idx="46"/>
          </p:nvPr>
        </p:nvSpPr>
        <p:spPr>
          <a:xfrm>
            <a:off x="4548505" y="5020525"/>
            <a:ext cx="1800000" cy="1080000"/>
          </a:xfrm>
          <a:prstGeom prst="rect">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Tree>
    <p:extLst>
      <p:ext uri="{BB962C8B-B14F-4D97-AF65-F5344CB8AC3E}">
        <p14:creationId xmlns:p14="http://schemas.microsoft.com/office/powerpoint/2010/main" val="468297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8_1_Info Grid 6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639385" y="1602250"/>
            <a:ext cx="2340000" cy="180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3116592" y="2049544"/>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116594" y="160225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28" name="Picture Placeholder 2">
            <a:extLst>
              <a:ext uri="{FF2B5EF4-FFF2-40B4-BE49-F238E27FC236}">
                <a16:creationId xmlns:a16="http://schemas.microsoft.com/office/drawing/2014/main" id="{74EF0FB5-F2C9-4B07-96FA-8DCCA06A3DD3}"/>
              </a:ext>
            </a:extLst>
          </p:cNvPr>
          <p:cNvSpPr>
            <a:spLocks noGrp="1"/>
          </p:cNvSpPr>
          <p:nvPr>
            <p:ph type="pic" sz="quarter" idx="30"/>
          </p:nvPr>
        </p:nvSpPr>
        <p:spPr>
          <a:xfrm>
            <a:off x="665689" y="3969196"/>
            <a:ext cx="2340000" cy="1800000"/>
          </a:xfrm>
          <a:solidFill>
            <a:srgbClr val="EFF1F5"/>
          </a:solidFill>
        </p:spPr>
        <p:txBody>
          <a:bodyPr/>
          <a:lstStyle>
            <a:lvl1pPr marL="0" indent="0">
              <a:buNone/>
              <a:defRPr>
                <a:noFill/>
              </a:defRPr>
            </a:lvl1pPr>
          </a:lstStyle>
          <a:p>
            <a:r>
              <a:rPr lang="en-GB"/>
              <a:t>Click icon to add picture</a:t>
            </a:r>
            <a:endParaRPr lang="en-PT"/>
          </a:p>
        </p:txBody>
      </p:sp>
      <p:sp>
        <p:nvSpPr>
          <p:cNvPr id="44" name="Text Placeholder 7">
            <a:extLst>
              <a:ext uri="{FF2B5EF4-FFF2-40B4-BE49-F238E27FC236}">
                <a16:creationId xmlns:a16="http://schemas.microsoft.com/office/drawing/2014/main" id="{4481A89D-09D2-48CF-A1A9-B6F6273E6A14}"/>
              </a:ext>
            </a:extLst>
          </p:cNvPr>
          <p:cNvSpPr>
            <a:spLocks noGrp="1"/>
          </p:cNvSpPr>
          <p:nvPr>
            <p:ph type="body" sz="quarter" idx="31" hasCustomPrompt="1"/>
          </p:nvPr>
        </p:nvSpPr>
        <p:spPr>
          <a:xfrm>
            <a:off x="3142896" y="4428904"/>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45" name="Text Placeholder 7">
            <a:extLst>
              <a:ext uri="{FF2B5EF4-FFF2-40B4-BE49-F238E27FC236}">
                <a16:creationId xmlns:a16="http://schemas.microsoft.com/office/drawing/2014/main" id="{B74AA7BC-6030-441A-8AD2-9D5A7505C6DD}"/>
              </a:ext>
            </a:extLst>
          </p:cNvPr>
          <p:cNvSpPr>
            <a:spLocks noGrp="1"/>
          </p:cNvSpPr>
          <p:nvPr>
            <p:ph type="body" sz="quarter" idx="32" hasCustomPrompt="1"/>
          </p:nvPr>
        </p:nvSpPr>
        <p:spPr>
          <a:xfrm>
            <a:off x="3142898" y="396919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46" name="Picture Placeholder 2">
            <a:extLst>
              <a:ext uri="{FF2B5EF4-FFF2-40B4-BE49-F238E27FC236}">
                <a16:creationId xmlns:a16="http://schemas.microsoft.com/office/drawing/2014/main" id="{F5FAA226-A39D-4AD6-A98D-032AFBB93F13}"/>
              </a:ext>
            </a:extLst>
          </p:cNvPr>
          <p:cNvSpPr>
            <a:spLocks noGrp="1"/>
          </p:cNvSpPr>
          <p:nvPr>
            <p:ph type="pic" sz="quarter" idx="33"/>
          </p:nvPr>
        </p:nvSpPr>
        <p:spPr>
          <a:xfrm>
            <a:off x="6403678" y="1602250"/>
            <a:ext cx="2340000" cy="1800000"/>
          </a:xfrm>
          <a:solidFill>
            <a:srgbClr val="EFF1F5"/>
          </a:solidFill>
        </p:spPr>
        <p:txBody>
          <a:bodyPr/>
          <a:lstStyle>
            <a:lvl1pPr marL="0" indent="0">
              <a:buNone/>
              <a:defRPr>
                <a:noFill/>
              </a:defRPr>
            </a:lvl1pPr>
          </a:lstStyle>
          <a:p>
            <a:r>
              <a:rPr lang="en-GB"/>
              <a:t>Click icon to add picture</a:t>
            </a:r>
            <a:endParaRPr lang="en-PT"/>
          </a:p>
        </p:txBody>
      </p:sp>
      <p:sp>
        <p:nvSpPr>
          <p:cNvPr id="47" name="Text Placeholder 7">
            <a:extLst>
              <a:ext uri="{FF2B5EF4-FFF2-40B4-BE49-F238E27FC236}">
                <a16:creationId xmlns:a16="http://schemas.microsoft.com/office/drawing/2014/main" id="{361B120C-0C04-4882-9D36-5E94816FA076}"/>
              </a:ext>
            </a:extLst>
          </p:cNvPr>
          <p:cNvSpPr>
            <a:spLocks noGrp="1"/>
          </p:cNvSpPr>
          <p:nvPr>
            <p:ph type="body" sz="quarter" idx="34" hasCustomPrompt="1"/>
          </p:nvPr>
        </p:nvSpPr>
        <p:spPr>
          <a:xfrm>
            <a:off x="8871649" y="2049544"/>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48" name="Text Placeholder 7">
            <a:extLst>
              <a:ext uri="{FF2B5EF4-FFF2-40B4-BE49-F238E27FC236}">
                <a16:creationId xmlns:a16="http://schemas.microsoft.com/office/drawing/2014/main" id="{9BD6C5C0-C6A6-427B-A1B5-B67B95260EE4}"/>
              </a:ext>
            </a:extLst>
          </p:cNvPr>
          <p:cNvSpPr>
            <a:spLocks noGrp="1"/>
          </p:cNvSpPr>
          <p:nvPr>
            <p:ph type="body" sz="quarter" idx="35" hasCustomPrompt="1"/>
          </p:nvPr>
        </p:nvSpPr>
        <p:spPr>
          <a:xfrm>
            <a:off x="8871651" y="160225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49" name="Picture Placeholder 2">
            <a:extLst>
              <a:ext uri="{FF2B5EF4-FFF2-40B4-BE49-F238E27FC236}">
                <a16:creationId xmlns:a16="http://schemas.microsoft.com/office/drawing/2014/main" id="{FEA91E1E-2BF4-42A2-A9D1-CB9A32B578BA}"/>
              </a:ext>
            </a:extLst>
          </p:cNvPr>
          <p:cNvSpPr>
            <a:spLocks noGrp="1"/>
          </p:cNvSpPr>
          <p:nvPr>
            <p:ph type="pic" sz="quarter" idx="36"/>
          </p:nvPr>
        </p:nvSpPr>
        <p:spPr>
          <a:xfrm>
            <a:off x="6403676" y="3969196"/>
            <a:ext cx="2340000" cy="1800000"/>
          </a:xfrm>
          <a:solidFill>
            <a:srgbClr val="EFF1F5"/>
          </a:solidFill>
        </p:spPr>
        <p:txBody>
          <a:bodyPr/>
          <a:lstStyle>
            <a:lvl1pPr marL="0" indent="0">
              <a:buNone/>
              <a:defRPr>
                <a:noFill/>
              </a:defRPr>
            </a:lvl1pPr>
          </a:lstStyle>
          <a:p>
            <a:r>
              <a:rPr lang="en-GB"/>
              <a:t>Click icon to add picture</a:t>
            </a:r>
            <a:endParaRPr lang="en-PT"/>
          </a:p>
        </p:txBody>
      </p:sp>
      <p:sp>
        <p:nvSpPr>
          <p:cNvPr id="50" name="Text Placeholder 7">
            <a:extLst>
              <a:ext uri="{FF2B5EF4-FFF2-40B4-BE49-F238E27FC236}">
                <a16:creationId xmlns:a16="http://schemas.microsoft.com/office/drawing/2014/main" id="{4EEE98CD-228E-4911-83DF-2F51D10534C5}"/>
              </a:ext>
            </a:extLst>
          </p:cNvPr>
          <p:cNvSpPr>
            <a:spLocks noGrp="1"/>
          </p:cNvSpPr>
          <p:nvPr>
            <p:ph type="body" sz="quarter" idx="37" hasCustomPrompt="1"/>
          </p:nvPr>
        </p:nvSpPr>
        <p:spPr>
          <a:xfrm>
            <a:off x="8871647" y="4428904"/>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3D95F0E5-7223-45A8-A323-F512C9B1CCAC}"/>
              </a:ext>
            </a:extLst>
          </p:cNvPr>
          <p:cNvSpPr>
            <a:spLocks noGrp="1"/>
          </p:cNvSpPr>
          <p:nvPr>
            <p:ph type="body" sz="quarter" idx="38" hasCustomPrompt="1"/>
          </p:nvPr>
        </p:nvSpPr>
        <p:spPr>
          <a:xfrm>
            <a:off x="8871649" y="396919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Tree>
    <p:extLst>
      <p:ext uri="{BB962C8B-B14F-4D97-AF65-F5344CB8AC3E}">
        <p14:creationId xmlns:p14="http://schemas.microsoft.com/office/powerpoint/2010/main" val="9953174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8_2_Info Grid 3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GB"/>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4661CB75-1828-2B46-A9CD-C73E1573261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3780644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8_3_Info Grid 4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buNone/>
              <a:defRPr>
                <a:noFill/>
              </a:defRPr>
            </a:lvl1pPr>
          </a:lstStyle>
          <a:p>
            <a:r>
              <a:rPr lang="en-GB"/>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9" name="Text Placeholder 7">
            <a:extLst>
              <a:ext uri="{FF2B5EF4-FFF2-40B4-BE49-F238E27FC236}">
                <a16:creationId xmlns:a16="http://schemas.microsoft.com/office/drawing/2014/main" id="{F577E242-BDA9-7648-AF61-5D0DDF5175B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77206092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8_4_Info Grid 2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buNone/>
              <a:defRPr>
                <a:noFill/>
              </a:defRPr>
            </a:lvl1pPr>
          </a:lstStyle>
          <a:p>
            <a:r>
              <a:rPr lang="en-GB"/>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buNone/>
              <a:defRPr>
                <a:noFill/>
              </a:defRPr>
            </a:lvl1pPr>
          </a:lstStyle>
          <a:p>
            <a:r>
              <a:rPr lang="en-GB"/>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C0DAA69F-A6A9-FD47-9A59-F3A24672534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8912754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9_1_Grid 15 Log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buNone/>
              <a:defRPr>
                <a:noFill/>
              </a:defRPr>
            </a:lvl1pPr>
          </a:lstStyle>
          <a:p>
            <a:r>
              <a:rPr lang="en-GB"/>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buNone/>
              <a:defRPr>
                <a:noFill/>
              </a:defRPr>
            </a:lvl1pPr>
          </a:lstStyle>
          <a:p>
            <a:r>
              <a:rPr lang="en-GB"/>
              <a:t>Click icon to add picture</a:t>
            </a:r>
            <a:endParaRPr lang="en-PT"/>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buNone/>
              <a:defRPr>
                <a:noFill/>
              </a:defRPr>
            </a:lvl1pPr>
          </a:lstStyle>
          <a:p>
            <a:r>
              <a:rPr lang="en-GB"/>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buNone/>
              <a:defRPr>
                <a:noFill/>
              </a:defRPr>
            </a:lvl1pPr>
          </a:lstStyle>
          <a:p>
            <a:r>
              <a:rPr lang="en-GB"/>
              <a:t>Click icon to add picture</a:t>
            </a:r>
            <a:endParaRPr lang="en-PT"/>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buNone/>
              <a:defRPr>
                <a:noFill/>
              </a:defRPr>
            </a:lvl1pPr>
          </a:lstStyle>
          <a:p>
            <a:r>
              <a:rPr lang="en-GB"/>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buNone/>
              <a:defRPr>
                <a:noFill/>
              </a:defRPr>
            </a:lvl1pPr>
          </a:lstStyle>
          <a:p>
            <a:r>
              <a:rPr lang="en-GB"/>
              <a:t>Click icon to add picture</a:t>
            </a:r>
            <a:endParaRPr lang="en-PT"/>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buNone/>
              <a:defRPr>
                <a:noFill/>
              </a:defRPr>
            </a:lvl1pPr>
          </a:lstStyle>
          <a:p>
            <a:r>
              <a:rPr lang="en-GB"/>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buNone/>
              <a:defRPr>
                <a:noFill/>
              </a:defRPr>
            </a:lvl1pPr>
          </a:lstStyle>
          <a:p>
            <a:r>
              <a:rPr lang="en-GB"/>
              <a:t>Click icon to add picture</a:t>
            </a:r>
            <a:endParaRPr lang="en-PT"/>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buNone/>
              <a:defRPr>
                <a:noFill/>
              </a:defRPr>
            </a:lvl1pPr>
          </a:lstStyle>
          <a:p>
            <a:r>
              <a:rPr lang="en-GB"/>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buNone/>
              <a:defRPr>
                <a:noFill/>
              </a:defRPr>
            </a:lvl1pPr>
          </a:lstStyle>
          <a:p>
            <a:r>
              <a:rPr lang="en-GB"/>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buNone/>
              <a:defRPr>
                <a:noFill/>
              </a:defRPr>
            </a:lvl1pPr>
          </a:lstStyle>
          <a:p>
            <a:r>
              <a:rPr lang="en-GB"/>
              <a:t>Click icon to add picture</a:t>
            </a:r>
            <a:endParaRPr lang="en-PT"/>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buNone/>
              <a:defRPr>
                <a:noFill/>
              </a:defRPr>
            </a:lvl1pPr>
          </a:lstStyle>
          <a:p>
            <a:r>
              <a:rPr lang="en-GB"/>
              <a:t>Click icon to add picture</a:t>
            </a:r>
            <a:endParaRPr lang="en-PT"/>
          </a:p>
        </p:txBody>
      </p:sp>
      <p:sp>
        <p:nvSpPr>
          <p:cNvPr id="25" name="Text Placeholder 7">
            <a:extLst>
              <a:ext uri="{FF2B5EF4-FFF2-40B4-BE49-F238E27FC236}">
                <a16:creationId xmlns:a16="http://schemas.microsoft.com/office/drawing/2014/main" id="{DB84B0BB-4B93-1844-8C01-F6E85DE0099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0652002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9_2_Grid 10 Log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buNone/>
              <a:defRPr>
                <a:noFill/>
              </a:defRPr>
            </a:lvl1pPr>
          </a:lstStyle>
          <a:p>
            <a:r>
              <a:rPr lang="en-GB"/>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buNone/>
              <a:defRPr>
                <a:noFill/>
              </a:defRPr>
            </a:lvl1pPr>
          </a:lstStyle>
          <a:p>
            <a:r>
              <a:rPr lang="en-GB"/>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buNone/>
              <a:defRPr>
                <a:noFill/>
              </a:defRPr>
            </a:lvl1pPr>
          </a:lstStyle>
          <a:p>
            <a:r>
              <a:rPr lang="en-GB"/>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buNone/>
              <a:defRPr>
                <a:noFill/>
              </a:defRPr>
            </a:lvl1pPr>
          </a:lstStyle>
          <a:p>
            <a:r>
              <a:rPr lang="en-GB"/>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buNone/>
              <a:defRPr>
                <a:noFill/>
              </a:defRPr>
            </a:lvl1pPr>
          </a:lstStyle>
          <a:p>
            <a:r>
              <a:rPr lang="en-GB"/>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buNone/>
              <a:defRPr>
                <a:noFill/>
              </a:defRPr>
            </a:lvl1pPr>
          </a:lstStyle>
          <a:p>
            <a:r>
              <a:rPr lang="en-GB"/>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buNone/>
              <a:defRPr>
                <a:noFill/>
              </a:defRPr>
            </a:lvl1pPr>
          </a:lstStyle>
          <a:p>
            <a:r>
              <a:rPr lang="en-GB"/>
              <a:t>Click icon to add picture</a:t>
            </a:r>
            <a:endParaRPr lang="en-PT"/>
          </a:p>
        </p:txBody>
      </p:sp>
      <p:sp>
        <p:nvSpPr>
          <p:cNvPr id="17" name="Text Placeholder 7">
            <a:extLst>
              <a:ext uri="{FF2B5EF4-FFF2-40B4-BE49-F238E27FC236}">
                <a16:creationId xmlns:a16="http://schemas.microsoft.com/office/drawing/2014/main" id="{206B3D9C-0952-C948-9725-FA76A981C06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3237108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9_3_Grid 8 Log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buNone/>
              <a:defRPr>
                <a:noFill/>
              </a:defRPr>
            </a:lvl1pPr>
          </a:lstStyle>
          <a:p>
            <a:r>
              <a:rPr lang="en-GB"/>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buNone/>
              <a:defRPr>
                <a:noFill/>
              </a:defRPr>
            </a:lvl1pPr>
          </a:lstStyle>
          <a:p>
            <a:r>
              <a:rPr lang="en-GB"/>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buNone/>
              <a:defRPr>
                <a:noFill/>
              </a:defRPr>
            </a:lvl1pPr>
          </a:lstStyle>
          <a:p>
            <a:r>
              <a:rPr lang="en-GB"/>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buNone/>
              <a:defRPr>
                <a:noFill/>
              </a:defRPr>
            </a:lvl1pPr>
          </a:lstStyle>
          <a:p>
            <a:r>
              <a:rPr lang="en-GB"/>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buNone/>
              <a:defRPr>
                <a:noFill/>
              </a:defRPr>
            </a:lvl1pPr>
          </a:lstStyle>
          <a:p>
            <a:r>
              <a:rPr lang="en-GB"/>
              <a:t>Click icon to add picture</a:t>
            </a:r>
            <a:endParaRPr lang="en-PT"/>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buNone/>
              <a:defRPr>
                <a:noFill/>
              </a:defRPr>
            </a:lvl1pPr>
          </a:lstStyle>
          <a:p>
            <a:r>
              <a:rPr lang="en-GB"/>
              <a:t>Click icon to add picture</a:t>
            </a:r>
            <a:endParaRPr lang="en-PT"/>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buNone/>
              <a:defRPr>
                <a:noFill/>
              </a:defRPr>
            </a:lvl1pPr>
          </a:lstStyle>
          <a:p>
            <a:r>
              <a:rPr lang="en-GB"/>
              <a:t>Click icon to add picture</a:t>
            </a:r>
            <a:endParaRPr lang="en-PT"/>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buNone/>
              <a:defRPr>
                <a:noFill/>
              </a:defRPr>
            </a:lvl1pPr>
          </a:lstStyle>
          <a:p>
            <a:r>
              <a:rPr lang="en-GB"/>
              <a:t>Click icon to add picture</a:t>
            </a:r>
            <a:endParaRPr lang="en-PT"/>
          </a:p>
        </p:txBody>
      </p:sp>
      <p:sp>
        <p:nvSpPr>
          <p:cNvPr id="15" name="Text Placeholder 7">
            <a:extLst>
              <a:ext uri="{FF2B5EF4-FFF2-40B4-BE49-F238E27FC236}">
                <a16:creationId xmlns:a16="http://schemas.microsoft.com/office/drawing/2014/main" id="{225BF25A-EAEB-7A47-AF98-B8605EE3A8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2831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A590A-8564-D43B-4843-4B2354E1B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78FE5-5ED2-9D11-B658-BFC90DFC0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4C967-086A-E332-0195-CBB2D2C20B85}"/>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5" name="Footer Placeholder 4">
            <a:extLst>
              <a:ext uri="{FF2B5EF4-FFF2-40B4-BE49-F238E27FC236}">
                <a16:creationId xmlns:a16="http://schemas.microsoft.com/office/drawing/2014/main" id="{3893FE18-9AED-CA82-5866-38475B66557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FB705E7-F3A3-F304-9362-D0D0E6C40BE6}"/>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733331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0_1_Content Grid 6">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7" name="Rectangle 16">
            <a:extLst>
              <a:ext uri="{FF2B5EF4-FFF2-40B4-BE49-F238E27FC236}">
                <a16:creationId xmlns:a16="http://schemas.microsoft.com/office/drawing/2014/main" id="{74B96CD7-A210-6842-8242-FF15C9F6856E}"/>
              </a:ext>
            </a:extLst>
          </p:cNvPr>
          <p:cNvSpPr/>
          <p:nvPr userDrawn="1"/>
        </p:nvSpPr>
        <p:spPr>
          <a:xfrm>
            <a:off x="46151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8" name="Rectangle 17">
            <a:extLst>
              <a:ext uri="{FF2B5EF4-FFF2-40B4-BE49-F238E27FC236}">
                <a16:creationId xmlns:a16="http://schemas.microsoft.com/office/drawing/2014/main" id="{B18DB5B3-B5A1-EB41-9AF4-AEF80DF21EE6}"/>
              </a:ext>
            </a:extLst>
          </p:cNvPr>
          <p:cNvSpPr/>
          <p:nvPr userDrawn="1"/>
        </p:nvSpPr>
        <p:spPr>
          <a:xfrm>
            <a:off x="81503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2" name="Rectangle 41">
            <a:extLst>
              <a:ext uri="{FF2B5EF4-FFF2-40B4-BE49-F238E27FC236}">
                <a16:creationId xmlns:a16="http://schemas.microsoft.com/office/drawing/2014/main" id="{FA0D017E-D97C-8642-8A03-2950DADD2ECE}"/>
              </a:ext>
            </a:extLst>
          </p:cNvPr>
          <p:cNvSpPr/>
          <p:nvPr userDrawn="1"/>
        </p:nvSpPr>
        <p:spPr>
          <a:xfrm>
            <a:off x="46151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3" name="Rectangle 42">
            <a:extLst>
              <a:ext uri="{FF2B5EF4-FFF2-40B4-BE49-F238E27FC236}">
                <a16:creationId xmlns:a16="http://schemas.microsoft.com/office/drawing/2014/main" id="{22A51CC3-64A0-CB48-91FD-0188311BF8AA}"/>
              </a:ext>
            </a:extLst>
          </p:cNvPr>
          <p:cNvSpPr/>
          <p:nvPr userDrawn="1"/>
        </p:nvSpPr>
        <p:spPr>
          <a:xfrm>
            <a:off x="81503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5" name="Text Placeholder 7">
            <a:extLst>
              <a:ext uri="{FF2B5EF4-FFF2-40B4-BE49-F238E27FC236}">
                <a16:creationId xmlns:a16="http://schemas.microsoft.com/office/drawing/2014/main" id="{28B56567-6174-3741-8E0E-21503601854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7672268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0_2_Content Grid 4">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27" name="Rectangle 26">
            <a:extLst>
              <a:ext uri="{FF2B5EF4-FFF2-40B4-BE49-F238E27FC236}">
                <a16:creationId xmlns:a16="http://schemas.microsoft.com/office/drawing/2014/main" id="{7BCC5D30-B1E9-A341-B81B-D994ED074EE3}"/>
              </a:ext>
            </a:extLst>
          </p:cNvPr>
          <p:cNvSpPr/>
          <p:nvPr userDrawn="1"/>
        </p:nvSpPr>
        <p:spPr>
          <a:xfrm>
            <a:off x="6382796" y="159596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38" name="Rectangle 37">
            <a:extLst>
              <a:ext uri="{FF2B5EF4-FFF2-40B4-BE49-F238E27FC236}">
                <a16:creationId xmlns:a16="http://schemas.microsoft.com/office/drawing/2014/main" id="{A56803FD-895D-284D-821A-5702C6D5B89E}"/>
              </a:ext>
            </a:extLst>
          </p:cNvPr>
          <p:cNvSpPr/>
          <p:nvPr userDrawn="1"/>
        </p:nvSpPr>
        <p:spPr>
          <a:xfrm>
            <a:off x="6382794"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9" name="Text Placeholder 7">
            <a:extLst>
              <a:ext uri="{FF2B5EF4-FFF2-40B4-BE49-F238E27FC236}">
                <a16:creationId xmlns:a16="http://schemas.microsoft.com/office/drawing/2014/main" id="{AFAA0023-01B5-6341-8AA6-0576079490A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0749476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1_1_Info Table 3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755524"/>
            <a:ext cx="2570400" cy="834995"/>
          </a:xfrm>
          <a:prstGeom prst="rect">
            <a:avLst/>
          </a:prstGeom>
          <a:solidFill>
            <a:srgbClr val="D1F5EA"/>
          </a:solidFill>
        </p:spPr>
        <p:txBody>
          <a:bodyPr lIns="180000" tIns="180000" rIns="180000" bIns="144000" anchor="t">
            <a:spAutoFit/>
          </a:bodyPr>
          <a:lstStyle>
            <a:lvl1pPr marL="0" indent="0">
              <a:lnSpc>
                <a:spcPct val="100000"/>
              </a:lnSpc>
              <a:buNone/>
              <a:defRPr sz="11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590519"/>
            <a:ext cx="2570400" cy="2998800"/>
          </a:xfrm>
          <a:prstGeom prst="rect">
            <a:avLst/>
          </a:prstGeom>
          <a:solidFill>
            <a:srgbClr val="D1F5EA"/>
          </a:solidFill>
        </p:spPr>
        <p:txBody>
          <a:bodyPr lIns="180000" tIns="180000" rIns="180000" bIns="144000" anchor="t">
            <a:noAutofit/>
          </a:bodyPr>
          <a:lstStyle>
            <a:lvl1pPr marL="171450" indent="-171450">
              <a:lnSpc>
                <a:spcPct val="100000"/>
              </a:lnSpc>
              <a:buFont typeface="Arial" panose="020B0604020202020204" pitchFamily="34" charset="0"/>
              <a:buChar char="•"/>
              <a:defRPr sz="1100" b="0" i="0">
                <a:solidFill>
                  <a:schemeClr val="tx1"/>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893A5"/>
                </a:solidFill>
                <a:latin typeface="Equip Extended" panose="02000503030000020004" pitchFamily="2" charset="77"/>
              </a:defRPr>
            </a:lvl1pPr>
          </a:lstStyle>
          <a:p>
            <a:pPr lvl="0"/>
            <a:r>
              <a:rPr lang="en-GB"/>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594A7"/>
                </a:solidFill>
                <a:latin typeface="Equip Extended" panose="02000503030000020004" pitchFamily="2" charset="77"/>
              </a:defRPr>
            </a:lvl1pPr>
          </a:lstStyle>
          <a:p>
            <a:pPr lvl="0"/>
            <a:r>
              <a:rPr lang="en-GB"/>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7" name="Text Placeholder 7">
            <a:extLst>
              <a:ext uri="{FF2B5EF4-FFF2-40B4-BE49-F238E27FC236}">
                <a16:creationId xmlns:a16="http://schemas.microsoft.com/office/drawing/2014/main" id="{E06D7953-ED67-374B-8B1C-AD763AE9135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720800"/>
            <a:ext cx="2570400" cy="36000"/>
          </a:xfrm>
          <a:solidFill>
            <a:srgbClr val="00DBA9"/>
          </a:solidFill>
        </p:spPr>
        <p:txBody>
          <a:bodyPr/>
          <a:lstStyle>
            <a:lvl1pPr marL="0" indent="0">
              <a:buNone/>
              <a:defRPr>
                <a:noFill/>
              </a:defRPr>
            </a:lvl1pPr>
          </a:lstStyle>
          <a:p>
            <a:r>
              <a:rPr lang="en-GB"/>
              <a:t>Click icon to add picture</a:t>
            </a:r>
            <a:endParaRPr lang="en-PT"/>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720800"/>
            <a:ext cx="2570400" cy="36000"/>
          </a:xfrm>
          <a:solidFill>
            <a:srgbClr val="8594A7"/>
          </a:solidFill>
        </p:spPr>
        <p:txBody>
          <a:bodyPr/>
          <a:lstStyle>
            <a:lvl1pPr marL="0" indent="0">
              <a:buNone/>
              <a:defRPr>
                <a:noFill/>
              </a:defRPr>
            </a:lvl1pPr>
          </a:lstStyle>
          <a:p>
            <a:r>
              <a:rPr lang="en-GB"/>
              <a:t>Click icon to add picture</a:t>
            </a:r>
            <a:endParaRPr lang="en-PT"/>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720800"/>
            <a:ext cx="2570400" cy="36000"/>
          </a:xfrm>
          <a:solidFill>
            <a:srgbClr val="8594A7"/>
          </a:solidFill>
        </p:spPr>
        <p:txBody>
          <a:bodyPr/>
          <a:lstStyle>
            <a:lvl1pPr marL="0" indent="0">
              <a:buNone/>
              <a:defRPr>
                <a:noFill/>
              </a:defRPr>
            </a:lvl1pPr>
          </a:lstStyle>
          <a:p>
            <a:r>
              <a:rPr lang="en-GB"/>
              <a:t>Click icon to add picture</a:t>
            </a:r>
            <a:endParaRPr lang="en-PT"/>
          </a:p>
        </p:txBody>
      </p:sp>
      <p:sp>
        <p:nvSpPr>
          <p:cNvPr id="24" name="Picture Placeholder 2">
            <a:extLst>
              <a:ext uri="{FF2B5EF4-FFF2-40B4-BE49-F238E27FC236}">
                <a16:creationId xmlns:a16="http://schemas.microsoft.com/office/drawing/2014/main" id="{1A265307-8ABA-4410-989F-81534DE499B1}"/>
              </a:ext>
            </a:extLst>
          </p:cNvPr>
          <p:cNvSpPr>
            <a:spLocks noGrp="1"/>
          </p:cNvSpPr>
          <p:nvPr>
            <p:ph type="pic" sz="quarter" idx="11"/>
          </p:nvPr>
        </p:nvSpPr>
        <p:spPr>
          <a:xfrm>
            <a:off x="626398" y="1720799"/>
            <a:ext cx="2723788" cy="3868519"/>
          </a:xfrm>
          <a:solidFill>
            <a:srgbClr val="EFF1F5"/>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43383059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11_1_Compar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1"/>
                </a:solidFill>
                <a:latin typeface="Equip Extended" panose="02000503030000020004" pitchFamily="2" charset="77"/>
              </a:defRPr>
            </a:lvl1pPr>
          </a:lstStyle>
          <a:p>
            <a:pPr lvl="0"/>
            <a:r>
              <a:rPr lang="en-GB"/>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93386" y="983284"/>
            <a:ext cx="3240000" cy="334313"/>
          </a:xfrm>
          <a:prstGeom prst="rect">
            <a:avLst/>
          </a:prstGeom>
        </p:spPr>
        <p:txBody>
          <a:bodyPr wrap="square" tIns="72000" numCol="1" spcCol="720000" anchor="t">
            <a:spAutoFit/>
          </a:bodyPr>
          <a:lstStyle>
            <a:lvl1pPr marL="0" indent="0" algn="ctr">
              <a:lnSpc>
                <a:spcPct val="100000"/>
              </a:lnSpc>
              <a:buFont typeface="Arial" panose="020B0604020202020204" pitchFamily="34" charset="0"/>
              <a:buNone/>
              <a:defRPr sz="1400" b="0" i="0">
                <a:solidFill>
                  <a:schemeClr val="tx1"/>
                </a:solidFill>
                <a:latin typeface="Equip-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6E42A130-2E6F-CE48-9410-7FB48483782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rgbClr val="0C294D"/>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005565"/>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00827C"/>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00AE93"/>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Italic" panose="02000503030000020004" pitchFamily="2" charset="77"/>
              </a:defRPr>
            </a:lvl1pPr>
          </a:lstStyle>
          <a:p>
            <a:pPr lvl="0"/>
            <a:r>
              <a:rPr lang="en-GB"/>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Italic" panose="02000503030000020004" pitchFamily="2" charset="77"/>
              </a:defRPr>
            </a:lvl1pPr>
          </a:lstStyle>
          <a:p>
            <a:pPr lvl="0"/>
            <a:r>
              <a:rPr lang="en-GB"/>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Italic" panose="02000503030000020004" pitchFamily="2" charset="77"/>
              </a:defRPr>
            </a:lvl1pPr>
          </a:lstStyle>
          <a:p>
            <a:pPr lvl="0"/>
            <a:r>
              <a:rPr lang="en-GB"/>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Italic" panose="02000503030000020004" pitchFamily="2" charset="77"/>
              </a:defRPr>
            </a:lvl1pPr>
          </a:lstStyle>
          <a:p>
            <a:pPr lvl="0"/>
            <a:r>
              <a:rPr lang="en-GB"/>
              <a:t>Over</a:t>
            </a:r>
          </a:p>
        </p:txBody>
      </p:sp>
    </p:spTree>
    <p:extLst>
      <p:ext uri="{BB962C8B-B14F-4D97-AF65-F5344CB8AC3E}">
        <p14:creationId xmlns:p14="http://schemas.microsoft.com/office/powerpoint/2010/main" val="304383221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12_1_Quotes Blu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3814134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12_2_Quotes Purpl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6400099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12_3_Info Quotes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092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8142447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12_4_Info Quotes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2E0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7566864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13_1_Presenter">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184640"/>
            <a:ext cx="5497200" cy="549757"/>
          </a:xfrm>
          <a:prstGeom prst="rect">
            <a:avLst/>
          </a:prstGeom>
        </p:spPr>
        <p:txBody>
          <a:bodyPr wrap="square" tIns="72000" anchor="b">
            <a:spAutoFit/>
          </a:bodyPr>
          <a:lstStyle>
            <a:lvl1pPr>
              <a:lnSpc>
                <a:spcPct val="100000"/>
              </a:lnSpc>
              <a:defRPr sz="2800" b="1" i="0">
                <a:solidFill>
                  <a:schemeClr val="tx1"/>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1497600"/>
            <a:ext cx="2880000" cy="2880000"/>
          </a:xfrm>
          <a:prstGeom prst="ellipse">
            <a:avLst/>
          </a:prstGeom>
          <a:effectLst>
            <a:softEdge rad="0"/>
          </a:effectLst>
        </p:spPr>
        <p:txBody>
          <a:bodyPr lIns="91439" tIns="45719" rIns="91439" bIns="45719">
            <a:noAutofit/>
          </a:bodyPr>
          <a:lstStyle>
            <a:lvl1pPr marL="0" indent="0">
              <a:buNone/>
              <a:defRPr>
                <a:noFill/>
              </a:defRPr>
            </a:lvl1pPr>
          </a:lstStyle>
          <a:p>
            <a:r>
              <a:rPr lang="en-GB"/>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2877957"/>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233749"/>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3589541"/>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Light" panose="02000503000000020004" pitchFamily="2" charset="77"/>
              </a:defRPr>
            </a:lvl1pPr>
          </a:lstStyle>
          <a:p>
            <a:pPr lvl="0"/>
            <a:r>
              <a:rPr lang="en-GB"/>
              <a:t>Edit social networks</a:t>
            </a:r>
          </a:p>
        </p:txBody>
      </p:sp>
      <p:sp>
        <p:nvSpPr>
          <p:cNvPr id="27" name="Text Placeholder 7">
            <a:extLst>
              <a:ext uri="{FF2B5EF4-FFF2-40B4-BE49-F238E27FC236}">
                <a16:creationId xmlns:a16="http://schemas.microsoft.com/office/drawing/2014/main" id="{ED6B39CA-A771-B745-857C-F277952DE3B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1199912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14_1_Thank You Whit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4026"/>
            <a:ext cx="2894399" cy="509948"/>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404586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1_Title White">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cstate="screen">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rgbClr val="060320"/>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rgbClr val="060320"/>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252172538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14_2_Thank You Blu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3400"/>
            <a:ext cx="2894399" cy="511200"/>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20171801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a:xfrm>
            <a:off x="668545" y="381575"/>
            <a:ext cx="10385004" cy="424732"/>
          </a:xfrm>
        </p:spPr>
        <p:txBody>
          <a:bodyPr/>
          <a:lstStyle>
            <a:lvl1pPr>
              <a:defRPr sz="2400">
                <a:solidFill>
                  <a:schemeClr val="tx1"/>
                </a:solidFill>
              </a:defRPr>
            </a:lvl1pPr>
          </a:lstStyle>
          <a:p>
            <a:r>
              <a:rPr lang="en-GB"/>
              <a:t>Click to edit Master title style</a:t>
            </a:r>
            <a:endParaRPr lang="en-US"/>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16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279558308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01. Case study with highlight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B2A96-F5EC-4A9C-935F-58FDC39C8E7A}"/>
              </a:ext>
            </a:extLst>
          </p:cNvPr>
          <p:cNvSpPr/>
          <p:nvPr userDrawn="1"/>
        </p:nvSpPr>
        <p:spPr>
          <a:xfrm>
            <a:off x="0" y="0"/>
            <a:ext cx="3600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3312000"/>
          </a:xfrm>
          <a:solidFill>
            <a:schemeClr val="bg1"/>
          </a:solidFill>
        </p:spPr>
        <p:txBody>
          <a:bodyPr/>
          <a:lstStyle>
            <a:lvl1pPr marL="0" indent="0">
              <a:buNone/>
              <a:defRPr>
                <a:noFill/>
              </a:defRPr>
            </a:lvl1pPr>
          </a:lstStyle>
          <a:p>
            <a:r>
              <a:rPr lang="en-GB"/>
              <a:t>Click icon to add picture</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1746657"/>
            <a:ext cx="5455376"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001195"/>
            <a:ext cx="5455376"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181248"/>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1"/>
                </a:solidFill>
                <a:latin typeface="Equip-Light" panose="02000503000000020004" pitchFamily="2" charset="77"/>
              </a:defRPr>
            </a:lvl1pPr>
          </a:lstStyle>
          <a:p>
            <a:pPr lvl="0"/>
            <a:r>
              <a:rPr lang="en-GB"/>
              <a:t>Edit description; feel free to change </a:t>
            </a:r>
            <a:r>
              <a:rPr lang="en-GB" err="1"/>
              <a:t>color</a:t>
            </a:r>
            <a:r>
              <a:rPr lang="en-GB"/>
              <a:t> of photo-frame to “nightfall-blue” (#13294B) or to “lavender-purple” (#2E008B) </a:t>
            </a:r>
          </a:p>
        </p:txBody>
      </p:sp>
    </p:spTree>
    <p:extLst>
      <p:ext uri="{BB962C8B-B14F-4D97-AF65-F5344CB8AC3E}">
        <p14:creationId xmlns:p14="http://schemas.microsoft.com/office/powerpoint/2010/main" val="33769909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x">
  <p:cSld name="3up Photo and Bulletlist">
    <p:spTree>
      <p:nvGrpSpPr>
        <p:cNvPr id="1" name=""/>
        <p:cNvGrpSpPr/>
        <p:nvPr/>
      </p:nvGrpSpPr>
      <p:grpSpPr>
        <a:xfrm>
          <a:off x="0" y="0"/>
          <a:ext cx="0" cy="0"/>
          <a:chOff x="0" y="0"/>
          <a:chExt cx="0" cy="0"/>
        </a:xfrm>
      </p:grpSpPr>
      <p:sp>
        <p:nvSpPr>
          <p:cNvPr id="321" name="how-to-get-a-job-at-Instacart-2.jpg"/>
          <p:cNvSpPr>
            <a:spLocks noGrp="1"/>
          </p:cNvSpPr>
          <p:nvPr>
            <p:ph type="pic" sz="quarter" idx="21"/>
          </p:nvPr>
        </p:nvSpPr>
        <p:spPr>
          <a:xfrm>
            <a:off x="661483" y="1942456"/>
            <a:ext cx="3314700" cy="1156716"/>
          </a:xfrm>
          <a:prstGeom prst="rect">
            <a:avLst/>
          </a:prstGeom>
        </p:spPr>
        <p:txBody>
          <a:bodyPr lIns="91439" tIns="45719" rIns="91439" bIns="45719">
            <a:noAutofit/>
          </a:bodyPr>
          <a:lstStyle/>
          <a:p>
            <a:r>
              <a:rPr lang="en-GB"/>
              <a:t>Click icon to add picture</a:t>
            </a:r>
            <a:endParaRPr/>
          </a:p>
        </p:txBody>
      </p:sp>
      <p:sp>
        <p:nvSpPr>
          <p:cNvPr id="322" name="how-to-get-a-job-at-Instacart-2.jpg"/>
          <p:cNvSpPr>
            <a:spLocks noGrp="1"/>
          </p:cNvSpPr>
          <p:nvPr>
            <p:ph type="pic" sz="quarter" idx="22"/>
          </p:nvPr>
        </p:nvSpPr>
        <p:spPr>
          <a:xfrm>
            <a:off x="4278560" y="1942456"/>
            <a:ext cx="3314700" cy="1156716"/>
          </a:xfrm>
          <a:prstGeom prst="rect">
            <a:avLst/>
          </a:prstGeom>
        </p:spPr>
        <p:txBody>
          <a:bodyPr lIns="91439" tIns="45719" rIns="91439" bIns="45719">
            <a:noAutofit/>
          </a:bodyPr>
          <a:lstStyle/>
          <a:p>
            <a:r>
              <a:rPr lang="en-GB"/>
              <a:t>Click icon to add picture</a:t>
            </a:r>
            <a:endParaRPr/>
          </a:p>
        </p:txBody>
      </p:sp>
      <p:sp>
        <p:nvSpPr>
          <p:cNvPr id="323" name="how-to-get-a-job-at-Instacart-2.jpg"/>
          <p:cNvSpPr>
            <a:spLocks noGrp="1"/>
          </p:cNvSpPr>
          <p:nvPr>
            <p:ph type="pic" sz="quarter" idx="23"/>
          </p:nvPr>
        </p:nvSpPr>
        <p:spPr>
          <a:xfrm>
            <a:off x="7882937" y="1942456"/>
            <a:ext cx="3314700" cy="1156716"/>
          </a:xfrm>
          <a:prstGeom prst="rect">
            <a:avLst/>
          </a:prstGeom>
        </p:spPr>
        <p:txBody>
          <a:bodyPr lIns="91439" tIns="45719" rIns="91439" bIns="45719">
            <a:noAutofit/>
          </a:bodyPr>
          <a:lstStyle/>
          <a:p>
            <a:r>
              <a:rPr lang="en-GB"/>
              <a:t>Click icon to add picture</a:t>
            </a:r>
            <a:endParaRPr/>
          </a:p>
        </p:txBody>
      </p:sp>
      <p:sp>
        <p:nvSpPr>
          <p:cNvPr id="325" name="© 2020 — Nagarro"/>
          <p:cNvSpPr txBox="1"/>
          <p:nvPr/>
        </p:nvSpPr>
        <p:spPr>
          <a:xfrm>
            <a:off x="653016" y="6363610"/>
            <a:ext cx="1151726" cy="12785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lvl1pPr>
              <a:lnSpc>
                <a:spcPct val="90000"/>
              </a:lnSpc>
              <a:spcBef>
                <a:spcPts val="4500"/>
              </a:spcBef>
              <a:defRPr sz="1800" spc="-36">
                <a:solidFill>
                  <a:srgbClr val="8893A5"/>
                </a:solidFill>
                <a:latin typeface="Equip Extended Light"/>
                <a:ea typeface="Equip Extended Light"/>
                <a:cs typeface="Equip Extended Light"/>
                <a:sym typeface="Equip Extended Light"/>
              </a:defRPr>
            </a:lvl1pPr>
          </a:lstStyle>
          <a:p>
            <a:r>
              <a:rPr sz="900"/>
              <a:t>© 202</a:t>
            </a:r>
            <a:r>
              <a:rPr lang="en-US" sz="900"/>
              <a:t>1</a:t>
            </a:r>
            <a:r>
              <a:rPr sz="900"/>
              <a:t> — Nagarro</a:t>
            </a:r>
          </a:p>
        </p:txBody>
      </p:sp>
      <p:sp>
        <p:nvSpPr>
          <p:cNvPr id="326" name="Slide main header"/>
          <p:cNvSpPr txBox="1">
            <a:spLocks noGrp="1"/>
          </p:cNvSpPr>
          <p:nvPr>
            <p:ph type="body" sz="quarter" idx="24"/>
          </p:nvPr>
        </p:nvSpPr>
        <p:spPr>
          <a:xfrm>
            <a:off x="654050" y="457832"/>
            <a:ext cx="4800600" cy="802260"/>
          </a:xfrm>
          <a:prstGeom prst="rect">
            <a:avLst/>
          </a:prstGeom>
        </p:spPr>
        <p:txBody>
          <a:bodyPr lIns="0" tIns="0" rIns="0" bIns="0" anchor="ctr">
            <a:noAutofit/>
          </a:bodyPr>
          <a:lstStyle>
            <a:lvl1pPr marL="0" indent="0">
              <a:lnSpc>
                <a:spcPct val="80000"/>
              </a:lnSpc>
              <a:spcBef>
                <a:spcPts val="1500"/>
              </a:spcBef>
              <a:buSzTx/>
              <a:buNone/>
              <a:defRPr sz="2613">
                <a:latin typeface="+mn-lt"/>
                <a:ea typeface="+mn-ea"/>
                <a:cs typeface="+mn-cs"/>
                <a:sym typeface="Equip Extended Bold"/>
              </a:defRPr>
            </a:lvl1pPr>
          </a:lstStyle>
          <a:p>
            <a:pPr lvl="0"/>
            <a:r>
              <a:rPr lang="en-GB"/>
              <a:t>Click to edit Master text styles</a:t>
            </a:r>
          </a:p>
        </p:txBody>
      </p:sp>
      <p:sp>
        <p:nvSpPr>
          <p:cNvPr id="327" name="Slide subtitle goes here"/>
          <p:cNvSpPr txBox="1">
            <a:spLocks noGrp="1"/>
          </p:cNvSpPr>
          <p:nvPr>
            <p:ph type="body" sz="quarter" idx="25"/>
          </p:nvPr>
        </p:nvSpPr>
        <p:spPr>
          <a:xfrm>
            <a:off x="654050" y="1259656"/>
            <a:ext cx="4800600" cy="553178"/>
          </a:xfrm>
          <a:prstGeom prst="rect">
            <a:avLst/>
          </a:prstGeom>
        </p:spPr>
        <p:txBody>
          <a:bodyPr lIns="0" tIns="0" rIns="0" bIns="0">
            <a:noAutofit/>
          </a:bodyPr>
          <a:lstStyle>
            <a:lvl1pPr marL="0" indent="0" defTabSz="412750">
              <a:spcBef>
                <a:spcPts val="0"/>
              </a:spcBef>
              <a:buSzTx/>
              <a:buNone/>
              <a:defRPr sz="1600">
                <a:latin typeface="Equip Extended Light"/>
                <a:ea typeface="Equip Extended Light"/>
                <a:cs typeface="Equip Extended Light"/>
                <a:sym typeface="Equip Extended Light"/>
              </a:defRPr>
            </a:lvl1pPr>
          </a:lstStyle>
          <a:p>
            <a:pPr lvl="0"/>
            <a:r>
              <a:rPr lang="en-GB"/>
              <a:t>Click to edit Master text styles</a:t>
            </a:r>
          </a:p>
        </p:txBody>
      </p:sp>
      <p:sp>
        <p:nvSpPr>
          <p:cNvPr id="328" name="Lorem ipsum dolor sit amet, conetur  a dipiscing elit, sed do eiusmod temp incididunt ut labore et dolore magna aliqua.In fermentum finibus…"/>
          <p:cNvSpPr txBox="1">
            <a:spLocks noGrp="1"/>
          </p:cNvSpPr>
          <p:nvPr>
            <p:ph type="body" sz="quarter" idx="26"/>
          </p:nvPr>
        </p:nvSpPr>
        <p:spPr>
          <a:xfrm>
            <a:off x="661483" y="3762921"/>
            <a:ext cx="3314701" cy="2152353"/>
          </a:xfrm>
          <a:prstGeom prst="rect">
            <a:avLst/>
          </a:prstGeom>
        </p:spPr>
        <p:txBody>
          <a:bodyPr lIns="0" tIns="0" rIns="0" bIns="0">
            <a:noAutofit/>
          </a:bodyPr>
          <a:lstStyle>
            <a:lvl1pPr>
              <a:buClr>
                <a:schemeClr val="accent2"/>
              </a:buClr>
              <a:defRPr/>
            </a:lvl1pPr>
          </a:lstStyle>
          <a:p>
            <a:pPr marL="147828" lvl="0" indent="-147828">
              <a:spcBef>
                <a:spcPts val="1100"/>
              </a:spcBef>
              <a:buClr>
                <a:srgbClr val="2CDDBC"/>
              </a:buClr>
              <a:defRPr sz="2425"/>
            </a:pPr>
            <a:r>
              <a:rPr lang="en-GB"/>
              <a:t>Click to edit Master text styles</a:t>
            </a:r>
          </a:p>
          <a:p>
            <a:pPr marL="147828" lvl="1" indent="-147828">
              <a:spcBef>
                <a:spcPts val="1100"/>
              </a:spcBef>
              <a:buClr>
                <a:srgbClr val="2CDDBC"/>
              </a:buClr>
              <a:defRPr sz="2425"/>
            </a:pPr>
            <a:r>
              <a:rPr lang="en-GB"/>
              <a:t>Second level</a:t>
            </a:r>
          </a:p>
        </p:txBody>
      </p:sp>
      <p:sp>
        <p:nvSpPr>
          <p:cNvPr id="329" name="Nulla facilisi nullam vehicula  ipsum a arcu cursus vitae…"/>
          <p:cNvSpPr txBox="1">
            <a:spLocks noGrp="1"/>
          </p:cNvSpPr>
          <p:nvPr>
            <p:ph type="body" sz="quarter" idx="27"/>
          </p:nvPr>
        </p:nvSpPr>
        <p:spPr>
          <a:xfrm>
            <a:off x="4278560" y="3762921"/>
            <a:ext cx="3314701" cy="2152353"/>
          </a:xfrm>
          <a:prstGeom prst="rect">
            <a:avLst/>
          </a:prstGeom>
        </p:spPr>
        <p:txBody>
          <a:bodyPr lIns="0" tIns="0" rIns="0" bIns="0">
            <a:noAutofit/>
          </a:bodyPr>
          <a:lstStyle>
            <a:lvl1pPr>
              <a:buClr>
                <a:schemeClr val="accent2"/>
              </a:buClr>
              <a:defRPr/>
            </a:lvl1pPr>
          </a:lstStyle>
          <a:p>
            <a:pPr marL="147828" lvl="0" indent="-147828">
              <a:spcBef>
                <a:spcPts val="1100"/>
              </a:spcBef>
              <a:buClr>
                <a:srgbClr val="2CDDBC"/>
              </a:buClr>
              <a:defRPr sz="2425"/>
            </a:pPr>
            <a:r>
              <a:rPr lang="en-GB"/>
              <a:t>Click to edit Master text styles</a:t>
            </a:r>
          </a:p>
          <a:p>
            <a:pPr marL="147828" lvl="1" indent="-147828">
              <a:spcBef>
                <a:spcPts val="1100"/>
              </a:spcBef>
              <a:buClr>
                <a:srgbClr val="2CDDBC"/>
              </a:buClr>
              <a:defRPr sz="2425"/>
            </a:pPr>
            <a:r>
              <a:rPr lang="en-GB"/>
              <a:t>Second level</a:t>
            </a:r>
          </a:p>
          <a:p>
            <a:pPr marL="147828" lvl="2" indent="-147828">
              <a:spcBef>
                <a:spcPts val="1100"/>
              </a:spcBef>
              <a:buClr>
                <a:srgbClr val="2CDDBC"/>
              </a:buClr>
              <a:defRPr sz="2425"/>
            </a:pPr>
            <a:r>
              <a:rPr lang="en-GB"/>
              <a:t>Third level</a:t>
            </a:r>
          </a:p>
        </p:txBody>
      </p:sp>
      <p:sp>
        <p:nvSpPr>
          <p:cNvPr id="330" name="Bullet List Header"/>
          <p:cNvSpPr txBox="1">
            <a:spLocks noGrp="1"/>
          </p:cNvSpPr>
          <p:nvPr>
            <p:ph type="body" sz="quarter" idx="28"/>
          </p:nvPr>
        </p:nvSpPr>
        <p:spPr>
          <a:xfrm>
            <a:off x="653016" y="3099172"/>
            <a:ext cx="3331634" cy="553914"/>
          </a:xfrm>
          <a:prstGeom prst="rect">
            <a:avLst/>
          </a:prstGeom>
        </p:spPr>
        <p:txBody>
          <a:bodyPr lIns="0" tIns="0" rIns="0" bIns="0" anchor="b">
            <a:noAutofit/>
          </a:bodyPr>
          <a:lstStyle>
            <a:lvl1pPr marL="0" indent="0">
              <a:spcBef>
                <a:spcPts val="1500"/>
              </a:spcBef>
              <a:buSzTx/>
              <a:buNone/>
              <a:defRPr sz="1500">
                <a:solidFill>
                  <a:schemeClr val="accent2"/>
                </a:solidFill>
                <a:latin typeface="+mn-lt"/>
                <a:ea typeface="+mn-ea"/>
                <a:cs typeface="+mn-cs"/>
                <a:sym typeface="Equip Extended Bold"/>
              </a:defRPr>
            </a:lvl1pPr>
          </a:lstStyle>
          <a:p>
            <a:pPr lvl="0"/>
            <a:r>
              <a:rPr lang="en-GB"/>
              <a:t>Click to edit Master text styles</a:t>
            </a:r>
          </a:p>
        </p:txBody>
      </p:sp>
      <p:sp>
        <p:nvSpPr>
          <p:cNvPr id="331" name="Bullet List Header"/>
          <p:cNvSpPr txBox="1">
            <a:spLocks noGrp="1"/>
          </p:cNvSpPr>
          <p:nvPr>
            <p:ph type="body" sz="quarter" idx="29"/>
          </p:nvPr>
        </p:nvSpPr>
        <p:spPr>
          <a:xfrm>
            <a:off x="4278560" y="3099172"/>
            <a:ext cx="3314701" cy="553914"/>
          </a:xfrm>
          <a:prstGeom prst="rect">
            <a:avLst/>
          </a:prstGeom>
        </p:spPr>
        <p:txBody>
          <a:bodyPr lIns="0" tIns="0" rIns="0" bIns="0" anchor="b">
            <a:noAutofit/>
          </a:bodyPr>
          <a:lstStyle>
            <a:lvl1pPr marL="0" indent="0">
              <a:spcBef>
                <a:spcPts val="1500"/>
              </a:spcBef>
              <a:buSzTx/>
              <a:buNone/>
              <a:defRPr sz="1500">
                <a:solidFill>
                  <a:schemeClr val="accent2"/>
                </a:solidFill>
                <a:latin typeface="+mn-lt"/>
                <a:ea typeface="+mn-ea"/>
                <a:cs typeface="+mn-cs"/>
                <a:sym typeface="Equip Extended Bold"/>
              </a:defRPr>
            </a:lvl1pPr>
          </a:lstStyle>
          <a:p>
            <a:pPr lvl="0"/>
            <a:r>
              <a:rPr lang="en-GB"/>
              <a:t>Click to edit Master text styles</a:t>
            </a:r>
          </a:p>
        </p:txBody>
      </p:sp>
      <p:sp>
        <p:nvSpPr>
          <p:cNvPr id="332" name="Vehicula ipsum a arcu cursus…"/>
          <p:cNvSpPr txBox="1">
            <a:spLocks noGrp="1"/>
          </p:cNvSpPr>
          <p:nvPr>
            <p:ph type="body" sz="quarter" idx="30"/>
          </p:nvPr>
        </p:nvSpPr>
        <p:spPr>
          <a:xfrm>
            <a:off x="7882937" y="3762921"/>
            <a:ext cx="3314701" cy="2152353"/>
          </a:xfrm>
          <a:prstGeom prst="rect">
            <a:avLst/>
          </a:prstGeom>
        </p:spPr>
        <p:txBody>
          <a:bodyPr lIns="0" tIns="0" rIns="0" bIns="0">
            <a:noAutofit/>
          </a:bodyPr>
          <a:lstStyle>
            <a:lvl1pPr>
              <a:buClr>
                <a:schemeClr val="accent2"/>
              </a:buClr>
              <a:defRPr/>
            </a:lvl1pPr>
          </a:lstStyle>
          <a:p>
            <a:pPr marL="147828" lvl="0" indent="-147828">
              <a:spcBef>
                <a:spcPts val="1100"/>
              </a:spcBef>
              <a:buClr>
                <a:srgbClr val="2CDDBC"/>
              </a:buClr>
              <a:defRPr sz="2425"/>
            </a:pPr>
            <a:r>
              <a:rPr lang="en-GB"/>
              <a:t>Click to edit Master text styles</a:t>
            </a:r>
          </a:p>
          <a:p>
            <a:pPr marL="147828" lvl="1" indent="-147828">
              <a:spcBef>
                <a:spcPts val="1100"/>
              </a:spcBef>
              <a:buClr>
                <a:srgbClr val="2CDDBC"/>
              </a:buClr>
              <a:defRPr sz="2425"/>
            </a:pPr>
            <a:r>
              <a:rPr lang="en-GB"/>
              <a:t>Second level</a:t>
            </a:r>
          </a:p>
          <a:p>
            <a:pPr marL="147828" lvl="2" indent="-147828">
              <a:spcBef>
                <a:spcPts val="1100"/>
              </a:spcBef>
              <a:buClr>
                <a:srgbClr val="2CDDBC"/>
              </a:buClr>
              <a:defRPr sz="2425"/>
            </a:pPr>
            <a:r>
              <a:rPr lang="en-GB"/>
              <a:t>Third level</a:t>
            </a:r>
          </a:p>
        </p:txBody>
      </p:sp>
      <p:sp>
        <p:nvSpPr>
          <p:cNvPr id="333" name="Bullet List Header"/>
          <p:cNvSpPr txBox="1">
            <a:spLocks noGrp="1"/>
          </p:cNvSpPr>
          <p:nvPr>
            <p:ph type="body" sz="quarter" idx="31"/>
          </p:nvPr>
        </p:nvSpPr>
        <p:spPr>
          <a:xfrm>
            <a:off x="7882937" y="3099172"/>
            <a:ext cx="3314701" cy="553914"/>
          </a:xfrm>
          <a:prstGeom prst="rect">
            <a:avLst/>
          </a:prstGeom>
        </p:spPr>
        <p:txBody>
          <a:bodyPr lIns="0" tIns="0" rIns="0" bIns="0" anchor="b">
            <a:noAutofit/>
          </a:bodyPr>
          <a:lstStyle>
            <a:lvl1pPr marL="0" indent="0">
              <a:spcBef>
                <a:spcPts val="1500"/>
              </a:spcBef>
              <a:buSzTx/>
              <a:buNone/>
              <a:defRPr sz="1500">
                <a:solidFill>
                  <a:schemeClr val="accent2"/>
                </a:solidFill>
                <a:latin typeface="+mn-lt"/>
                <a:ea typeface="+mn-ea"/>
                <a:cs typeface="+mn-cs"/>
                <a:sym typeface="Equip Extended Bold"/>
              </a:defRPr>
            </a:lvl1pPr>
          </a:lstStyle>
          <a:p>
            <a:pPr lvl="0"/>
            <a:r>
              <a:rPr lang="en-GB"/>
              <a:t>Click to edit Master text styles</a:t>
            </a:r>
          </a:p>
        </p:txBody>
      </p:sp>
      <p:sp>
        <p:nvSpPr>
          <p:cNvPr id="334" name="Slide Number"/>
          <p:cNvSpPr txBox="1">
            <a:spLocks noGrp="1"/>
          </p:cNvSpPr>
          <p:nvPr>
            <p:ph type="sldNum" sz="quarter" idx="2"/>
          </p:nvPr>
        </p:nvSpPr>
        <p:spPr>
          <a:xfrm>
            <a:off x="11304074" y="6381791"/>
            <a:ext cx="250068" cy="147348"/>
          </a:xfrm>
          <a:prstGeom prst="rect">
            <a:avLst/>
          </a:prstGeom>
        </p:spPr>
        <p:txBody>
          <a:bodyPr/>
          <a:lstStyle/>
          <a:p>
            <a:fld id="{86CB4B4D-7CA3-9044-876B-883B54F8677D}" type="slidenum">
              <a:t>‹#›</a:t>
            </a:fld>
            <a:endParaRPr/>
          </a:p>
        </p:txBody>
      </p:sp>
      <p:pic>
        <p:nvPicPr>
          <p:cNvPr id="16" name="Nagarro Horizontal Dark-01.png">
            <a:extLst>
              <a:ext uri="{FF2B5EF4-FFF2-40B4-BE49-F238E27FC236}">
                <a16:creationId xmlns:a16="http://schemas.microsoft.com/office/drawing/2014/main" id="{B8A702EB-A729-0F46-A776-153AEAB4AC8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54472" y="564074"/>
            <a:ext cx="676611" cy="480891"/>
          </a:xfrm>
          <a:prstGeom prst="rect">
            <a:avLst/>
          </a:prstGeom>
          <a:ln w="12700">
            <a:miter lim="400000"/>
          </a:ln>
        </p:spPr>
      </p:pic>
    </p:spTree>
    <p:extLst>
      <p:ext uri="{BB962C8B-B14F-4D97-AF65-F5344CB8AC3E}">
        <p14:creationId xmlns:p14="http://schemas.microsoft.com/office/powerpoint/2010/main" val="2718807534"/>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userDrawn="1">
  <p:cSld name="8_3_People List">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682833" y="4333226"/>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682835" y="400922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733381" y="2062682"/>
            <a:ext cx="1800000" cy="1800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2965407" y="4333226"/>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2965408" y="400922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2983627" y="2062682"/>
            <a:ext cx="1800000" cy="1800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5247980" y="4333226"/>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5247981" y="400922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7530553" y="4333226"/>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7530554" y="400922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5233873" y="2062682"/>
            <a:ext cx="1800000" cy="1800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7484119" y="2062682"/>
            <a:ext cx="1800000" cy="1800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25" name="Text Placeholder 7">
            <a:extLst>
              <a:ext uri="{FF2B5EF4-FFF2-40B4-BE49-F238E27FC236}">
                <a16:creationId xmlns:a16="http://schemas.microsoft.com/office/drawing/2014/main" id="{5D25A8E0-0175-4CAC-99C1-B08B76C02938}"/>
              </a:ext>
            </a:extLst>
          </p:cNvPr>
          <p:cNvSpPr>
            <a:spLocks noGrp="1"/>
          </p:cNvSpPr>
          <p:nvPr>
            <p:ph type="body" sz="quarter" idx="43" hasCustomPrompt="1"/>
          </p:nvPr>
        </p:nvSpPr>
        <p:spPr>
          <a:xfrm>
            <a:off x="9813127" y="4333226"/>
            <a:ext cx="18000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26" name="Text Placeholder 7">
            <a:extLst>
              <a:ext uri="{FF2B5EF4-FFF2-40B4-BE49-F238E27FC236}">
                <a16:creationId xmlns:a16="http://schemas.microsoft.com/office/drawing/2014/main" id="{F4DD31FA-32C6-4404-B52F-0B00185E354D}"/>
              </a:ext>
            </a:extLst>
          </p:cNvPr>
          <p:cNvSpPr>
            <a:spLocks noGrp="1"/>
          </p:cNvSpPr>
          <p:nvPr>
            <p:ph type="body" sz="quarter" idx="44" hasCustomPrompt="1"/>
          </p:nvPr>
        </p:nvSpPr>
        <p:spPr>
          <a:xfrm>
            <a:off x="9813127" y="4009226"/>
            <a:ext cx="18000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27" name="Image">
            <a:extLst>
              <a:ext uri="{FF2B5EF4-FFF2-40B4-BE49-F238E27FC236}">
                <a16:creationId xmlns:a16="http://schemas.microsoft.com/office/drawing/2014/main" id="{6A5369CF-48A3-4110-81D3-78BD7D112BBB}"/>
              </a:ext>
            </a:extLst>
          </p:cNvPr>
          <p:cNvSpPr>
            <a:spLocks noGrp="1" noChangeAspect="1"/>
          </p:cNvSpPr>
          <p:nvPr>
            <p:ph type="pic" sz="quarter" idx="45"/>
          </p:nvPr>
        </p:nvSpPr>
        <p:spPr>
          <a:xfrm>
            <a:off x="9734365" y="2062682"/>
            <a:ext cx="1800000" cy="1800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Tree>
    <p:extLst>
      <p:ext uri="{BB962C8B-B14F-4D97-AF65-F5344CB8AC3E}">
        <p14:creationId xmlns:p14="http://schemas.microsoft.com/office/powerpoint/2010/main" val="299420863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5_3_Titl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6" y="6228859"/>
            <a:ext cx="1617678" cy="498475"/>
          </a:xfrm>
        </p:spPr>
        <p:txBody>
          <a:bodyPr anchor="ctr">
            <a:normAutofit/>
          </a:bodyPr>
          <a:lstStyle>
            <a:lvl1pPr marL="0" marR="0" indent="0" algn="l" defTabSz="914400" rtl="0" eaLnBrk="1" fontAlgn="auto" latinLnBrk="0" hangingPunct="1">
              <a:lnSpc>
                <a:spcPct val="90000"/>
              </a:lnSpc>
              <a:spcBef>
                <a:spcPts val="1000"/>
              </a:spcBef>
              <a:spcAft>
                <a:spcPts val="0"/>
              </a:spcAft>
              <a:buClr>
                <a:schemeClr val="tx1"/>
              </a:buClr>
              <a:buSzTx/>
              <a:buFont typeface="Arial" panose="020B0604020202020204" pitchFamily="34" charset="0"/>
              <a:buNone/>
              <a:tabLst/>
              <a:defRPr sz="1000" b="0" i="0">
                <a:solidFill>
                  <a:schemeClr val="bg2"/>
                </a:solidFill>
                <a:latin typeface="Equip Extended Light" panose="02000503000000020004" pitchFamily="2" charset="77"/>
              </a:defRPr>
            </a:lvl1pPr>
          </a:lstStyle>
          <a:p>
            <a:r>
              <a:rPr lang="en-IN"/>
              <a:t>© 2021 — Nagarro</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Tree>
    <p:extLst>
      <p:ext uri="{BB962C8B-B14F-4D97-AF65-F5344CB8AC3E}">
        <p14:creationId xmlns:p14="http://schemas.microsoft.com/office/powerpoint/2010/main" val="99685044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x">
  <p:cSld name="1_3up Photo and Bulletlist">
    <p:spTree>
      <p:nvGrpSpPr>
        <p:cNvPr id="1" name=""/>
        <p:cNvGrpSpPr/>
        <p:nvPr/>
      </p:nvGrpSpPr>
      <p:grpSpPr>
        <a:xfrm>
          <a:off x="0" y="0"/>
          <a:ext cx="0" cy="0"/>
          <a:chOff x="0" y="0"/>
          <a:chExt cx="0" cy="0"/>
        </a:xfrm>
      </p:grpSpPr>
      <p:sp>
        <p:nvSpPr>
          <p:cNvPr id="321" name="how-to-get-a-job-at-Instacart-2.jpg"/>
          <p:cNvSpPr>
            <a:spLocks noGrp="1"/>
          </p:cNvSpPr>
          <p:nvPr>
            <p:ph type="pic" sz="quarter" idx="21"/>
          </p:nvPr>
        </p:nvSpPr>
        <p:spPr>
          <a:xfrm>
            <a:off x="661483" y="1942456"/>
            <a:ext cx="3314700" cy="1156716"/>
          </a:xfrm>
          <a:prstGeom prst="rect">
            <a:avLst/>
          </a:prstGeom>
        </p:spPr>
        <p:txBody>
          <a:bodyPr lIns="91439" tIns="45719" rIns="91439" bIns="45719">
            <a:noAutofit/>
          </a:bodyPr>
          <a:lstStyle/>
          <a:p>
            <a:r>
              <a:rPr lang="en-GB"/>
              <a:t>Click icon to add picture</a:t>
            </a:r>
            <a:endParaRPr/>
          </a:p>
        </p:txBody>
      </p:sp>
      <p:sp>
        <p:nvSpPr>
          <p:cNvPr id="322" name="how-to-get-a-job-at-Instacart-2.jpg"/>
          <p:cNvSpPr>
            <a:spLocks noGrp="1"/>
          </p:cNvSpPr>
          <p:nvPr>
            <p:ph type="pic" sz="quarter" idx="22"/>
          </p:nvPr>
        </p:nvSpPr>
        <p:spPr>
          <a:xfrm>
            <a:off x="4278560" y="1942456"/>
            <a:ext cx="3314700" cy="1156716"/>
          </a:xfrm>
          <a:prstGeom prst="rect">
            <a:avLst/>
          </a:prstGeom>
        </p:spPr>
        <p:txBody>
          <a:bodyPr lIns="91439" tIns="45719" rIns="91439" bIns="45719">
            <a:noAutofit/>
          </a:bodyPr>
          <a:lstStyle/>
          <a:p>
            <a:r>
              <a:rPr lang="en-GB"/>
              <a:t>Click icon to add picture</a:t>
            </a:r>
            <a:endParaRPr/>
          </a:p>
        </p:txBody>
      </p:sp>
      <p:sp>
        <p:nvSpPr>
          <p:cNvPr id="323" name="how-to-get-a-job-at-Instacart-2.jpg"/>
          <p:cNvSpPr>
            <a:spLocks noGrp="1"/>
          </p:cNvSpPr>
          <p:nvPr>
            <p:ph type="pic" sz="quarter" idx="23"/>
          </p:nvPr>
        </p:nvSpPr>
        <p:spPr>
          <a:xfrm>
            <a:off x="7882937" y="1942456"/>
            <a:ext cx="3314700" cy="1156716"/>
          </a:xfrm>
          <a:prstGeom prst="rect">
            <a:avLst/>
          </a:prstGeom>
        </p:spPr>
        <p:txBody>
          <a:bodyPr lIns="91439" tIns="45719" rIns="91439" bIns="45719">
            <a:noAutofit/>
          </a:bodyPr>
          <a:lstStyle/>
          <a:p>
            <a:r>
              <a:rPr lang="en-GB"/>
              <a:t>Click icon to add picture</a:t>
            </a:r>
            <a:endParaRPr/>
          </a:p>
        </p:txBody>
      </p:sp>
      <p:sp>
        <p:nvSpPr>
          <p:cNvPr id="325" name="© 2020 — Nagarro"/>
          <p:cNvSpPr txBox="1"/>
          <p:nvPr/>
        </p:nvSpPr>
        <p:spPr>
          <a:xfrm>
            <a:off x="653016" y="6363610"/>
            <a:ext cx="1151726" cy="127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nSpc>
                <a:spcPct val="90000"/>
              </a:lnSpc>
              <a:spcBef>
                <a:spcPts val="4500"/>
              </a:spcBef>
              <a:defRPr sz="1800" spc="-36">
                <a:solidFill>
                  <a:srgbClr val="8893A5"/>
                </a:solidFill>
                <a:latin typeface="Equip Extended Light"/>
                <a:ea typeface="Equip Extended Light"/>
                <a:cs typeface="Equip Extended Light"/>
                <a:sym typeface="Equip Extended Light"/>
              </a:defRPr>
            </a:lvl1pPr>
          </a:lstStyle>
          <a:p>
            <a:r>
              <a:rPr sz="900"/>
              <a:t>© 202</a:t>
            </a:r>
            <a:r>
              <a:rPr lang="en-US" sz="900"/>
              <a:t>1</a:t>
            </a:r>
            <a:r>
              <a:rPr sz="900"/>
              <a:t> — Nagarro</a:t>
            </a:r>
          </a:p>
        </p:txBody>
      </p:sp>
      <p:sp>
        <p:nvSpPr>
          <p:cNvPr id="326" name="Slide main header"/>
          <p:cNvSpPr txBox="1">
            <a:spLocks noGrp="1"/>
          </p:cNvSpPr>
          <p:nvPr>
            <p:ph type="body" sz="quarter" idx="24"/>
          </p:nvPr>
        </p:nvSpPr>
        <p:spPr>
          <a:xfrm>
            <a:off x="654050" y="457832"/>
            <a:ext cx="4800600" cy="802260"/>
          </a:xfrm>
          <a:prstGeom prst="rect">
            <a:avLst/>
          </a:prstGeom>
        </p:spPr>
        <p:txBody>
          <a:bodyPr lIns="0" tIns="0" rIns="0" bIns="0" anchor="ctr">
            <a:noAutofit/>
          </a:bodyPr>
          <a:lstStyle>
            <a:lvl1pPr marL="0" indent="0">
              <a:lnSpc>
                <a:spcPct val="80000"/>
              </a:lnSpc>
              <a:spcBef>
                <a:spcPts val="1500"/>
              </a:spcBef>
              <a:buSzTx/>
              <a:buNone/>
              <a:defRPr sz="2613">
                <a:latin typeface="+mn-lt"/>
                <a:ea typeface="+mn-ea"/>
                <a:cs typeface="+mn-cs"/>
                <a:sym typeface="Equip Extended Bold"/>
              </a:defRPr>
            </a:lvl1pPr>
          </a:lstStyle>
          <a:p>
            <a:pPr lvl="0"/>
            <a:r>
              <a:rPr lang="en-GB"/>
              <a:t>Click to edit Master text styles</a:t>
            </a:r>
          </a:p>
        </p:txBody>
      </p:sp>
      <p:sp>
        <p:nvSpPr>
          <p:cNvPr id="327" name="Slide subtitle goes here"/>
          <p:cNvSpPr txBox="1">
            <a:spLocks noGrp="1"/>
          </p:cNvSpPr>
          <p:nvPr>
            <p:ph type="body" sz="quarter" idx="25"/>
          </p:nvPr>
        </p:nvSpPr>
        <p:spPr>
          <a:xfrm>
            <a:off x="654050" y="1259656"/>
            <a:ext cx="4800600" cy="553178"/>
          </a:xfrm>
          <a:prstGeom prst="rect">
            <a:avLst/>
          </a:prstGeom>
        </p:spPr>
        <p:txBody>
          <a:bodyPr lIns="0" tIns="0" rIns="0" bIns="0">
            <a:noAutofit/>
          </a:bodyPr>
          <a:lstStyle>
            <a:lvl1pPr marL="0" indent="0" defTabSz="412750">
              <a:spcBef>
                <a:spcPts val="0"/>
              </a:spcBef>
              <a:buSzTx/>
              <a:buNone/>
              <a:defRPr sz="1600">
                <a:latin typeface="Equip Extended Light"/>
                <a:ea typeface="Equip Extended Light"/>
                <a:cs typeface="Equip Extended Light"/>
                <a:sym typeface="Equip Extended Light"/>
              </a:defRPr>
            </a:lvl1pPr>
          </a:lstStyle>
          <a:p>
            <a:pPr lvl="0"/>
            <a:r>
              <a:rPr lang="en-GB"/>
              <a:t>Click to edit Master text styles</a:t>
            </a:r>
          </a:p>
        </p:txBody>
      </p:sp>
      <p:sp>
        <p:nvSpPr>
          <p:cNvPr id="328" name="Lorem ipsum dolor sit amet, conetur  a dipiscing elit, sed do eiusmod temp incididunt ut labore et dolore magna aliqua.In fermentum finibus…"/>
          <p:cNvSpPr txBox="1">
            <a:spLocks noGrp="1"/>
          </p:cNvSpPr>
          <p:nvPr>
            <p:ph type="body" sz="quarter" idx="26"/>
          </p:nvPr>
        </p:nvSpPr>
        <p:spPr>
          <a:xfrm>
            <a:off x="661483" y="3762921"/>
            <a:ext cx="3314701" cy="2152353"/>
          </a:xfrm>
          <a:prstGeom prst="rect">
            <a:avLst/>
          </a:prstGeom>
        </p:spPr>
        <p:txBody>
          <a:bodyPr lIns="0" tIns="0" rIns="0" bIns="0">
            <a:noAutofit/>
          </a:bodyPr>
          <a:lstStyle>
            <a:lvl1pPr>
              <a:buClr>
                <a:schemeClr val="accent2"/>
              </a:buClr>
              <a:defRPr/>
            </a:lvl1pPr>
          </a:lstStyle>
          <a:p>
            <a:pPr marL="147828" lvl="0" indent="-147828">
              <a:spcBef>
                <a:spcPts val="1100"/>
              </a:spcBef>
              <a:buClr>
                <a:srgbClr val="2CDDBC"/>
              </a:buClr>
              <a:defRPr sz="2425"/>
            </a:pPr>
            <a:r>
              <a:rPr lang="en-GB"/>
              <a:t>Click to edit Master text styles</a:t>
            </a:r>
          </a:p>
          <a:p>
            <a:pPr marL="147828" lvl="1" indent="-147828">
              <a:spcBef>
                <a:spcPts val="1100"/>
              </a:spcBef>
              <a:buClr>
                <a:srgbClr val="2CDDBC"/>
              </a:buClr>
              <a:defRPr sz="2425"/>
            </a:pPr>
            <a:r>
              <a:rPr lang="en-GB"/>
              <a:t>Second level</a:t>
            </a:r>
          </a:p>
        </p:txBody>
      </p:sp>
      <p:sp>
        <p:nvSpPr>
          <p:cNvPr id="329" name="Nulla facilisi nullam vehicula  ipsum a arcu cursus vitae…"/>
          <p:cNvSpPr txBox="1">
            <a:spLocks noGrp="1"/>
          </p:cNvSpPr>
          <p:nvPr>
            <p:ph type="body" sz="quarter" idx="27"/>
          </p:nvPr>
        </p:nvSpPr>
        <p:spPr>
          <a:xfrm>
            <a:off x="4278560" y="3762921"/>
            <a:ext cx="3314701" cy="2152353"/>
          </a:xfrm>
          <a:prstGeom prst="rect">
            <a:avLst/>
          </a:prstGeom>
        </p:spPr>
        <p:txBody>
          <a:bodyPr lIns="0" tIns="0" rIns="0" bIns="0">
            <a:noAutofit/>
          </a:bodyPr>
          <a:lstStyle>
            <a:lvl1pPr>
              <a:buClr>
                <a:schemeClr val="accent2"/>
              </a:buClr>
              <a:defRPr/>
            </a:lvl1pPr>
          </a:lstStyle>
          <a:p>
            <a:pPr marL="147828" lvl="0" indent="-147828">
              <a:spcBef>
                <a:spcPts val="1100"/>
              </a:spcBef>
              <a:buClr>
                <a:srgbClr val="2CDDBC"/>
              </a:buClr>
              <a:defRPr sz="2425"/>
            </a:pPr>
            <a:r>
              <a:rPr lang="en-GB"/>
              <a:t>Click to edit Master text styles</a:t>
            </a:r>
          </a:p>
          <a:p>
            <a:pPr marL="147828" lvl="1" indent="-147828">
              <a:spcBef>
                <a:spcPts val="1100"/>
              </a:spcBef>
              <a:buClr>
                <a:srgbClr val="2CDDBC"/>
              </a:buClr>
              <a:defRPr sz="2425"/>
            </a:pPr>
            <a:r>
              <a:rPr lang="en-GB"/>
              <a:t>Second level</a:t>
            </a:r>
          </a:p>
          <a:p>
            <a:pPr marL="147828" lvl="2" indent="-147828">
              <a:spcBef>
                <a:spcPts val="1100"/>
              </a:spcBef>
              <a:buClr>
                <a:srgbClr val="2CDDBC"/>
              </a:buClr>
              <a:defRPr sz="2425"/>
            </a:pPr>
            <a:r>
              <a:rPr lang="en-GB"/>
              <a:t>Third level</a:t>
            </a:r>
          </a:p>
        </p:txBody>
      </p:sp>
      <p:sp>
        <p:nvSpPr>
          <p:cNvPr id="330" name="Bullet List Header"/>
          <p:cNvSpPr txBox="1">
            <a:spLocks noGrp="1"/>
          </p:cNvSpPr>
          <p:nvPr>
            <p:ph type="body" sz="quarter" idx="28"/>
          </p:nvPr>
        </p:nvSpPr>
        <p:spPr>
          <a:xfrm>
            <a:off x="653016" y="3099172"/>
            <a:ext cx="3331634" cy="553914"/>
          </a:xfrm>
          <a:prstGeom prst="rect">
            <a:avLst/>
          </a:prstGeom>
        </p:spPr>
        <p:txBody>
          <a:bodyPr lIns="0" tIns="0" rIns="0" bIns="0" anchor="b">
            <a:noAutofit/>
          </a:bodyPr>
          <a:lstStyle>
            <a:lvl1pPr marL="0" indent="0">
              <a:spcBef>
                <a:spcPts val="1500"/>
              </a:spcBef>
              <a:buSzTx/>
              <a:buNone/>
              <a:defRPr sz="1500">
                <a:solidFill>
                  <a:schemeClr val="accent2"/>
                </a:solidFill>
                <a:latin typeface="+mn-lt"/>
                <a:ea typeface="+mn-ea"/>
                <a:cs typeface="+mn-cs"/>
                <a:sym typeface="Equip Extended Bold"/>
              </a:defRPr>
            </a:lvl1pPr>
          </a:lstStyle>
          <a:p>
            <a:pPr lvl="0"/>
            <a:r>
              <a:rPr lang="en-GB"/>
              <a:t>Click to edit Master text styles</a:t>
            </a:r>
          </a:p>
        </p:txBody>
      </p:sp>
      <p:sp>
        <p:nvSpPr>
          <p:cNvPr id="331" name="Bullet List Header"/>
          <p:cNvSpPr txBox="1">
            <a:spLocks noGrp="1"/>
          </p:cNvSpPr>
          <p:nvPr>
            <p:ph type="body" sz="quarter" idx="29"/>
          </p:nvPr>
        </p:nvSpPr>
        <p:spPr>
          <a:xfrm>
            <a:off x="4278560" y="3099172"/>
            <a:ext cx="3314701" cy="553914"/>
          </a:xfrm>
          <a:prstGeom prst="rect">
            <a:avLst/>
          </a:prstGeom>
        </p:spPr>
        <p:txBody>
          <a:bodyPr lIns="0" tIns="0" rIns="0" bIns="0" anchor="b">
            <a:noAutofit/>
          </a:bodyPr>
          <a:lstStyle>
            <a:lvl1pPr marL="0" indent="0">
              <a:spcBef>
                <a:spcPts val="1500"/>
              </a:spcBef>
              <a:buSzTx/>
              <a:buNone/>
              <a:defRPr sz="1500">
                <a:solidFill>
                  <a:schemeClr val="accent2"/>
                </a:solidFill>
                <a:latin typeface="+mn-lt"/>
                <a:ea typeface="+mn-ea"/>
                <a:cs typeface="+mn-cs"/>
                <a:sym typeface="Equip Extended Bold"/>
              </a:defRPr>
            </a:lvl1pPr>
          </a:lstStyle>
          <a:p>
            <a:pPr lvl="0"/>
            <a:r>
              <a:rPr lang="en-GB"/>
              <a:t>Click to edit Master text styles</a:t>
            </a:r>
          </a:p>
        </p:txBody>
      </p:sp>
      <p:sp>
        <p:nvSpPr>
          <p:cNvPr id="332" name="Vehicula ipsum a arcu cursus…"/>
          <p:cNvSpPr txBox="1">
            <a:spLocks noGrp="1"/>
          </p:cNvSpPr>
          <p:nvPr>
            <p:ph type="body" sz="quarter" idx="30"/>
          </p:nvPr>
        </p:nvSpPr>
        <p:spPr>
          <a:xfrm>
            <a:off x="7882937" y="3762921"/>
            <a:ext cx="3314701" cy="2152353"/>
          </a:xfrm>
          <a:prstGeom prst="rect">
            <a:avLst/>
          </a:prstGeom>
        </p:spPr>
        <p:txBody>
          <a:bodyPr lIns="0" tIns="0" rIns="0" bIns="0">
            <a:noAutofit/>
          </a:bodyPr>
          <a:lstStyle>
            <a:lvl1pPr>
              <a:buClr>
                <a:schemeClr val="accent2"/>
              </a:buClr>
              <a:defRPr/>
            </a:lvl1pPr>
          </a:lstStyle>
          <a:p>
            <a:pPr marL="147828" lvl="0" indent="-147828">
              <a:spcBef>
                <a:spcPts val="1100"/>
              </a:spcBef>
              <a:buClr>
                <a:srgbClr val="2CDDBC"/>
              </a:buClr>
              <a:defRPr sz="2425"/>
            </a:pPr>
            <a:r>
              <a:rPr lang="en-GB"/>
              <a:t>Click to edit Master text styles</a:t>
            </a:r>
          </a:p>
          <a:p>
            <a:pPr marL="147828" lvl="1" indent="-147828">
              <a:spcBef>
                <a:spcPts val="1100"/>
              </a:spcBef>
              <a:buClr>
                <a:srgbClr val="2CDDBC"/>
              </a:buClr>
              <a:defRPr sz="2425"/>
            </a:pPr>
            <a:r>
              <a:rPr lang="en-GB"/>
              <a:t>Second level</a:t>
            </a:r>
          </a:p>
          <a:p>
            <a:pPr marL="147828" lvl="2" indent="-147828">
              <a:spcBef>
                <a:spcPts val="1100"/>
              </a:spcBef>
              <a:buClr>
                <a:srgbClr val="2CDDBC"/>
              </a:buClr>
              <a:defRPr sz="2425"/>
            </a:pPr>
            <a:r>
              <a:rPr lang="en-GB"/>
              <a:t>Third level</a:t>
            </a:r>
          </a:p>
        </p:txBody>
      </p:sp>
      <p:sp>
        <p:nvSpPr>
          <p:cNvPr id="333" name="Bullet List Header"/>
          <p:cNvSpPr txBox="1">
            <a:spLocks noGrp="1"/>
          </p:cNvSpPr>
          <p:nvPr>
            <p:ph type="body" sz="quarter" idx="31"/>
          </p:nvPr>
        </p:nvSpPr>
        <p:spPr>
          <a:xfrm>
            <a:off x="7882937" y="3099172"/>
            <a:ext cx="3314701" cy="553914"/>
          </a:xfrm>
          <a:prstGeom prst="rect">
            <a:avLst/>
          </a:prstGeom>
        </p:spPr>
        <p:txBody>
          <a:bodyPr lIns="0" tIns="0" rIns="0" bIns="0" anchor="b">
            <a:noAutofit/>
          </a:bodyPr>
          <a:lstStyle>
            <a:lvl1pPr marL="0" indent="0">
              <a:spcBef>
                <a:spcPts val="1500"/>
              </a:spcBef>
              <a:buSzTx/>
              <a:buNone/>
              <a:defRPr sz="1500">
                <a:solidFill>
                  <a:schemeClr val="accent2"/>
                </a:solidFill>
                <a:latin typeface="+mn-lt"/>
                <a:ea typeface="+mn-ea"/>
                <a:cs typeface="+mn-cs"/>
                <a:sym typeface="Equip Extended Bold"/>
              </a:defRPr>
            </a:lvl1pPr>
          </a:lstStyle>
          <a:p>
            <a:pPr lvl="0"/>
            <a:r>
              <a:rPr lang="en-GB"/>
              <a:t>Click to edit Master text styles</a:t>
            </a:r>
          </a:p>
        </p:txBody>
      </p:sp>
      <p:sp>
        <p:nvSpPr>
          <p:cNvPr id="334" name="Slide Number"/>
          <p:cNvSpPr txBox="1">
            <a:spLocks noGrp="1"/>
          </p:cNvSpPr>
          <p:nvPr>
            <p:ph type="sldNum" sz="quarter" idx="2"/>
          </p:nvPr>
        </p:nvSpPr>
        <p:spPr>
          <a:xfrm>
            <a:off x="11304074" y="6381791"/>
            <a:ext cx="250068" cy="147348"/>
          </a:xfrm>
          <a:prstGeom prst="rect">
            <a:avLst/>
          </a:prstGeom>
        </p:spPr>
        <p:txBody>
          <a:bodyPr/>
          <a:lstStyle/>
          <a:p>
            <a:fld id="{86CB4B4D-7CA3-9044-876B-883B54F8677D}" type="slidenum">
              <a:t>‹#›</a:t>
            </a:fld>
            <a:endParaRPr/>
          </a:p>
        </p:txBody>
      </p:sp>
      <p:pic>
        <p:nvPicPr>
          <p:cNvPr id="16" name="Nagarro Horizontal Dark-01.png">
            <a:extLst>
              <a:ext uri="{FF2B5EF4-FFF2-40B4-BE49-F238E27FC236}">
                <a16:creationId xmlns:a16="http://schemas.microsoft.com/office/drawing/2014/main" id="{B8A702EB-A729-0F46-A776-153AEAB4AC8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54472" y="564074"/>
            <a:ext cx="676611" cy="480891"/>
          </a:xfrm>
          <a:prstGeom prst="rect">
            <a:avLst/>
          </a:prstGeom>
          <a:ln w="12700">
            <a:miter lim="400000"/>
          </a:ln>
        </p:spPr>
      </p:pic>
    </p:spTree>
    <p:extLst>
      <p:ext uri="{BB962C8B-B14F-4D97-AF65-F5344CB8AC3E}">
        <p14:creationId xmlns:p14="http://schemas.microsoft.com/office/powerpoint/2010/main" val="2593575391"/>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9_3_People List">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618181" y="4333226"/>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618183" y="4009226"/>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733381" y="2302826"/>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2457170" y="4333226"/>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2457172" y="4009226"/>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2572370" y="2302826"/>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4296159" y="4333226"/>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4296161" y="4009226"/>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6135148" y="4333226"/>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6135150" y="4009226"/>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7974137" y="4333226"/>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7974139" y="4009226"/>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4411359" y="2302826"/>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6250348" y="2302826"/>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8089337" y="2302826"/>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25" name="Text Placeholder 7">
            <a:extLst>
              <a:ext uri="{FF2B5EF4-FFF2-40B4-BE49-F238E27FC236}">
                <a16:creationId xmlns:a16="http://schemas.microsoft.com/office/drawing/2014/main" id="{5D25A8E0-0175-4CAC-99C1-B08B76C02938}"/>
              </a:ext>
            </a:extLst>
          </p:cNvPr>
          <p:cNvSpPr>
            <a:spLocks noGrp="1"/>
          </p:cNvSpPr>
          <p:nvPr>
            <p:ph type="body" sz="quarter" idx="43" hasCustomPrompt="1"/>
          </p:nvPr>
        </p:nvSpPr>
        <p:spPr>
          <a:xfrm>
            <a:off x="9813127" y="4333226"/>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2" charset="77"/>
              </a:defRPr>
            </a:lvl1pPr>
          </a:lstStyle>
          <a:p>
            <a:pPr lvl="0"/>
            <a:r>
              <a:rPr lang="en-GB"/>
              <a:t>Edit  description</a:t>
            </a:r>
          </a:p>
        </p:txBody>
      </p:sp>
      <p:sp>
        <p:nvSpPr>
          <p:cNvPr id="26" name="Text Placeholder 7">
            <a:extLst>
              <a:ext uri="{FF2B5EF4-FFF2-40B4-BE49-F238E27FC236}">
                <a16:creationId xmlns:a16="http://schemas.microsoft.com/office/drawing/2014/main" id="{F4DD31FA-32C6-4404-B52F-0B00185E354D}"/>
              </a:ext>
            </a:extLst>
          </p:cNvPr>
          <p:cNvSpPr>
            <a:spLocks noGrp="1"/>
          </p:cNvSpPr>
          <p:nvPr>
            <p:ph type="body" sz="quarter" idx="44" hasCustomPrompt="1"/>
          </p:nvPr>
        </p:nvSpPr>
        <p:spPr>
          <a:xfrm>
            <a:off x="9813127" y="4009226"/>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27" name="Image">
            <a:extLst>
              <a:ext uri="{FF2B5EF4-FFF2-40B4-BE49-F238E27FC236}">
                <a16:creationId xmlns:a16="http://schemas.microsoft.com/office/drawing/2014/main" id="{6A5369CF-48A3-4110-81D3-78BD7D112BBB}"/>
              </a:ext>
            </a:extLst>
          </p:cNvPr>
          <p:cNvSpPr>
            <a:spLocks noGrp="1" noChangeAspect="1"/>
          </p:cNvSpPr>
          <p:nvPr>
            <p:ph type="pic" sz="quarter" idx="45"/>
          </p:nvPr>
        </p:nvSpPr>
        <p:spPr>
          <a:xfrm>
            <a:off x="9928327" y="2302826"/>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a:p>
        </p:txBody>
      </p:sp>
    </p:spTree>
    <p:extLst>
      <p:ext uri="{BB962C8B-B14F-4D97-AF65-F5344CB8AC3E}">
        <p14:creationId xmlns:p14="http://schemas.microsoft.com/office/powerpoint/2010/main" val="3225335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2_Title Blu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bg1"/>
                </a:solidFill>
                <a:latin typeface="Equip Extended" panose="02000503030000020004" pitchFamily="2" charset="77"/>
              </a:defRPr>
            </a:lvl1pPr>
          </a:lstStyle>
          <a:p>
            <a:r>
              <a:rPr lang="en-GB"/>
              <a:t>Edit title</a:t>
            </a:r>
            <a:endParaRPr lang="en-PT"/>
          </a:p>
        </p:txBody>
      </p:sp>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bg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4284001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3_Title Green">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4" cstate="screen">
            <a:alphaModFix amt="55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973333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1_Section Big Title White">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cstate="screen">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78629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2_Section Big Title Blue">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62181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3_Section Big Title Green">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userDrawn="1"/>
        </p:nvPicPr>
        <p:blipFill rotWithShape="1">
          <a:blip r:embed="rId2" cstate="screen">
            <a:alphaModFix amt="5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pic>
        <p:nvPicPr>
          <p:cNvPr id="10" name="Graphic 9">
            <a:extLst>
              <a:ext uri="{FF2B5EF4-FFF2-40B4-BE49-F238E27FC236}">
                <a16:creationId xmlns:a16="http://schemas.microsoft.com/office/drawing/2014/main" id="{D6517F54-B2B2-8E4D-BE47-0A3FBD6DEE70}"/>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805521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4_Section Big Title Imag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3070934"/>
            <a:ext cx="9767782" cy="1032014"/>
          </a:xfrm>
          <a:prstGeom prst="rect">
            <a:avLst/>
          </a:prstGeom>
        </p:spPr>
        <p:txBody>
          <a:bodyPr anchor="ctr">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58869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1_Section Small Title Whit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1535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B59D-AEFA-858B-F7DE-6776F5E58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FEB47-277F-D8D9-F857-30A2531E38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CE29F-C26F-C7DB-AAA3-F76893C554D3}"/>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5" name="Footer Placeholder 4">
            <a:extLst>
              <a:ext uri="{FF2B5EF4-FFF2-40B4-BE49-F238E27FC236}">
                <a16:creationId xmlns:a16="http://schemas.microsoft.com/office/drawing/2014/main" id="{4CDFE089-829E-A371-FA7F-C7BBC3A1B3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3B3C7E-A548-076D-A840-7A31EE72F2D3}"/>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666193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2_Section Small Title Blu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104407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2_Section Small Title Blu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412501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3_Section Small Title Green ">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891061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4_Section Small Title Purpl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37124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5_Section Small Title Imag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605920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1_Agenda">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704972" y="243620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50" charset="0"/>
              </a:defRPr>
            </a:lvl1pPr>
          </a:lstStyle>
          <a:p>
            <a:pPr lvl="0"/>
            <a:r>
              <a:rPr lang="en-GB"/>
              <a:t>Edit  </a:t>
            </a:r>
            <a:r>
              <a:rPr lang="en-GB" err="1"/>
              <a:t>subheader</a:t>
            </a:r>
            <a:endParaRPr lang="en-GB"/>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704974" y="211211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079996" y="211211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50" charset="0"/>
              </a:defRPr>
            </a:lvl1pPr>
          </a:lstStyle>
          <a:p>
            <a:pPr lvl="0"/>
            <a:r>
              <a:rPr lang="en-GB"/>
              <a:t>Edit  </a:t>
            </a:r>
            <a:r>
              <a:rPr lang="en-GB" err="1"/>
              <a:t>subheader</a:t>
            </a:r>
            <a:endParaRPr lang="en-GB"/>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704972" y="352205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50" charset="0"/>
              </a:defRPr>
            </a:lvl1pPr>
          </a:lstStyle>
          <a:p>
            <a:pPr lvl="0"/>
            <a:r>
              <a:rPr lang="en-GB"/>
              <a:t>Edit  </a:t>
            </a:r>
            <a:r>
              <a:rPr lang="en-GB" err="1"/>
              <a:t>subheader</a:t>
            </a:r>
            <a:endParaRPr lang="en-GB"/>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704974" y="319796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079996" y="319796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50" charset="0"/>
              </a:defRPr>
            </a:lvl1pPr>
          </a:lstStyle>
          <a:p>
            <a:pPr lvl="0"/>
            <a:r>
              <a:rPr lang="en-GB"/>
              <a:t>Edit  </a:t>
            </a:r>
            <a:r>
              <a:rPr lang="en-GB" err="1"/>
              <a:t>subheader</a:t>
            </a:r>
            <a:endParaRPr lang="en-GB"/>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704972" y="452156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50" charset="0"/>
              </a:defRPr>
            </a:lvl1pPr>
          </a:lstStyle>
          <a:p>
            <a:pPr lvl="0"/>
            <a:r>
              <a:rPr lang="en-GB"/>
              <a:t>Edit  </a:t>
            </a:r>
            <a:r>
              <a:rPr lang="en-GB" err="1"/>
              <a:t>subheader</a:t>
            </a:r>
            <a:endParaRPr lang="en-GB"/>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704974" y="419747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079996" y="419747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50" charset="0"/>
              </a:defRPr>
            </a:lvl1pPr>
          </a:lstStyle>
          <a:p>
            <a:pPr lvl="0"/>
            <a:r>
              <a:rPr lang="en-GB"/>
              <a:t>Edit  </a:t>
            </a:r>
            <a:r>
              <a:rPr lang="en-GB" err="1"/>
              <a:t>subheader</a:t>
            </a:r>
            <a:endParaRPr lang="en-GB"/>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Tree>
    <p:extLst>
      <p:ext uri="{BB962C8B-B14F-4D97-AF65-F5344CB8AC3E}">
        <p14:creationId xmlns:p14="http://schemas.microsoft.com/office/powerpoint/2010/main" val="361323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4_2_Info Bullets">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285750" indent="-285750">
              <a:lnSpc>
                <a:spcPct val="100000"/>
              </a:lnSpc>
              <a:buFont typeface="Arial" panose="020B0604020202020204" pitchFamily="34" charset="0"/>
              <a:buChar char="•"/>
              <a:defRPr sz="1400" b="0" i="0">
                <a:solidFill>
                  <a:srgbClr val="060320"/>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rgbClr val="060320"/>
                </a:solidFill>
                <a:latin typeface="Equip Extended" panose="02000503030000020004" pitchFamily="2" charset="77"/>
              </a:defRPr>
            </a:lvl1pPr>
          </a:lstStyle>
          <a:p>
            <a:r>
              <a:rPr lang="en-GB"/>
              <a:t>Edit supporting title</a:t>
            </a:r>
            <a:endParaRPr lang="en-PT"/>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838801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4_3_Info Numbers">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342900" indent="-342900">
              <a:lnSpc>
                <a:spcPct val="100000"/>
              </a:lnSpc>
              <a:buFont typeface="+mj-lt"/>
              <a:buAutoNum type="arabicPeriod"/>
              <a:defRPr sz="1400" b="0" i="0">
                <a:solidFill>
                  <a:srgbClr val="060320"/>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rgbClr val="060320"/>
                </a:solidFill>
                <a:latin typeface="Equip Extended" panose="02000503030000020004" pitchFamily="2" charset="77"/>
              </a:defRPr>
            </a:lvl1pPr>
          </a:lstStyle>
          <a:p>
            <a:r>
              <a:rPr lang="en-GB"/>
              <a:t>Edit supporting title</a:t>
            </a:r>
            <a:endParaRPr lang="en-PT"/>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395156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1_plain tex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1413475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2_Plain text + 3 column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1079996" y="5261733"/>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1079998" y="493764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6152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6152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1504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1504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1079998"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6152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1504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1079996" y="1605300"/>
            <a:ext cx="10029604" cy="26028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Tree>
    <p:extLst>
      <p:ext uri="{BB962C8B-B14F-4D97-AF65-F5344CB8AC3E}">
        <p14:creationId xmlns:p14="http://schemas.microsoft.com/office/powerpoint/2010/main" val="304398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3E48-1D2E-6EDA-240E-E6A0535C0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8064E4-B9D8-173F-8BA6-250971F7E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69FCF-CC15-E5D4-5CC8-78A32D6F55A1}"/>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5" name="Footer Placeholder 4">
            <a:extLst>
              <a:ext uri="{FF2B5EF4-FFF2-40B4-BE49-F238E27FC236}">
                <a16:creationId xmlns:a16="http://schemas.microsoft.com/office/drawing/2014/main" id="{5A82A88E-F209-A821-6529-8180739B382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8A856F-E8FC-0385-D160-F64394BCE041}"/>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8949455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5_3_text in 2 column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0652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411600" y="1602250"/>
            <a:ext cx="5065200" cy="38664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469446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4_text or graph in right column">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58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rgbClr val="060320"/>
                </a:solidFill>
                <a:latin typeface="Equip Extended" panose="02000503030000020004" pitchFamily="2" charset="77"/>
              </a:defRPr>
            </a:lvl1pPr>
          </a:lstStyle>
          <a:p>
            <a:pPr lvl="0"/>
            <a:r>
              <a:rPr lang="en-GB"/>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7405141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5_Paragraph 3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1008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Tree>
    <p:extLst>
      <p:ext uri="{BB962C8B-B14F-4D97-AF65-F5344CB8AC3E}">
        <p14:creationId xmlns:p14="http://schemas.microsoft.com/office/powerpoint/2010/main" val="18670041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5_6_Bullet List 3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438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438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254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254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2" name="Text Placeholder 7">
            <a:extLst>
              <a:ext uri="{FF2B5EF4-FFF2-40B4-BE49-F238E27FC236}">
                <a16:creationId xmlns:a16="http://schemas.microsoft.com/office/drawing/2014/main" id="{9DE1E3AC-AA13-E348-B65E-35E523F0E538}"/>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0523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0523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234689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7_Bullet List 2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1" name="Text Placeholder 7">
            <a:extLst>
              <a:ext uri="{FF2B5EF4-FFF2-40B4-BE49-F238E27FC236}">
                <a16:creationId xmlns:a16="http://schemas.microsoft.com/office/drawing/2014/main" id="{9CFAFAB4-3447-804B-87EA-0C0D570EDE3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3984853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6_1_Photo 1 Right Subtitl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solidFill>
                  <a:srgbClr val="00DBA9"/>
                </a:solidFill>
              </a:defRPr>
            </a:lvl1pPr>
          </a:lstStyle>
          <a:p>
            <a:r>
              <a:rPr lang="de-DE"/>
              <a:t>Bild durch Klicken auf Symbol hinzufügen</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buNone/>
              <a:defRPr>
                <a:noFill/>
              </a:defRPr>
            </a:lvl1pPr>
          </a:lstStyle>
          <a:p>
            <a:r>
              <a:rPr lang="de-DE"/>
              <a:t>Bild durch Klicken auf Symbol hinzufügen</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1885395"/>
            <a:ext cx="5455376"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333692"/>
            <a:ext cx="5455376" cy="611312"/>
          </a:xfrm>
          <a:prstGeom prst="rect">
            <a:avLst/>
          </a:prstGeom>
        </p:spPr>
        <p:txBody>
          <a:bodyPr wrap="square" tIns="72000" anchor="t">
            <a:spAutoFit/>
          </a:bodyPr>
          <a:lstStyle>
            <a:lvl1pPr>
              <a:lnSpc>
                <a:spcPct val="100000"/>
              </a:lnSpc>
              <a:defRPr sz="3200" b="1" i="0">
                <a:solidFill>
                  <a:srgbClr val="060320"/>
                </a:solidFill>
                <a:latin typeface="Equip Extended" panose="02000503030000020004" pitchFamily="2" charset="77"/>
              </a:defRPr>
            </a:lvl1pPr>
          </a:lstStyle>
          <a:p>
            <a:r>
              <a:rPr lang="en-GB"/>
              <a:t>Edit title</a:t>
            </a:r>
            <a:endParaRPr lang="en-PT"/>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rgbClr val="060320"/>
                </a:solidFill>
                <a:latin typeface="Equip-Light" panose="02000503000000020004" pitchFamily="50" charset="0"/>
              </a:defRPr>
            </a:lvl1pPr>
          </a:lstStyle>
          <a:p>
            <a:pPr lvl="0"/>
            <a:r>
              <a:rPr lang="en-GB"/>
              <a:t>Edit description; feel free to change </a:t>
            </a:r>
            <a:r>
              <a:rPr lang="en-GB" err="1"/>
              <a:t>color</a:t>
            </a:r>
            <a:r>
              <a:rPr lang="en-GB"/>
              <a:t> of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2342875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6_2_Photo 1 Left Subtitl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de-DE"/>
              <a:t>Bild durch Klicken auf Symbol hinzufügen</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buNone/>
              <a:defRPr>
                <a:noFill/>
              </a:defRPr>
            </a:lvl1pPr>
          </a:lstStyle>
          <a:p>
            <a:r>
              <a:rPr lang="de-DE"/>
              <a:t>Bild durch Klicken auf Symbol hinzufügen</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1885395"/>
            <a:ext cx="5455376"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333692"/>
            <a:ext cx="5455376" cy="611312"/>
          </a:xfrm>
          <a:prstGeom prst="rect">
            <a:avLst/>
          </a:prstGeom>
        </p:spPr>
        <p:txBody>
          <a:bodyPr wrap="square" tIns="72000" anchor="t">
            <a:spAutoFit/>
          </a:bodyPr>
          <a:lstStyle>
            <a:lvl1pPr>
              <a:lnSpc>
                <a:spcPct val="100000"/>
              </a:lnSpc>
              <a:defRPr sz="3200" b="1" i="0">
                <a:solidFill>
                  <a:schemeClr val="tx1"/>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1"/>
                </a:solidFill>
                <a:latin typeface="Equip-Light" panose="02000503000000020004" pitchFamily="50" charset="0"/>
              </a:defRPr>
            </a:lvl1pPr>
          </a:lstStyle>
          <a:p>
            <a:pPr lvl="0"/>
            <a:r>
              <a:rPr lang="en-GB"/>
              <a:t>Edit description; feel free to change </a:t>
            </a:r>
            <a:r>
              <a:rPr lang="en-GB" err="1"/>
              <a:t>color</a:t>
            </a:r>
            <a:r>
              <a:rPr lang="en-GB"/>
              <a:t> of photo-frame to “nightfall-blue” (#13294B) or to “lavender-purple” (#2E008B) </a:t>
            </a:r>
          </a:p>
        </p:txBody>
      </p:sp>
    </p:spTree>
    <p:extLst>
      <p:ext uri="{BB962C8B-B14F-4D97-AF65-F5344CB8AC3E}">
        <p14:creationId xmlns:p14="http://schemas.microsoft.com/office/powerpoint/2010/main" val="8030582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6_3_Grid 2 Photos Panel Righ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de-DE"/>
              <a:t>Bild durch Klicken auf Symbol hinzufügen</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de-DE"/>
              <a:t>Bild durch Klicken auf Symbol hinzufügen</a:t>
            </a:r>
            <a:endParaRPr lang="en-PT"/>
          </a:p>
        </p:txBody>
      </p:sp>
    </p:spTree>
    <p:extLst>
      <p:ext uri="{BB962C8B-B14F-4D97-AF65-F5344CB8AC3E}">
        <p14:creationId xmlns:p14="http://schemas.microsoft.com/office/powerpoint/2010/main" val="30394953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6_4_Grid 2 Photos Panel Lef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de-DE"/>
              <a:t>Bild durch Klicken auf Symbol hinzufügen</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de-DE"/>
              <a:t>Bild durch Klicken auf Symbol hinzufügen</a:t>
            </a:r>
            <a:endParaRPr lang="en-PT"/>
          </a:p>
        </p:txBody>
      </p:sp>
    </p:spTree>
    <p:extLst>
      <p:ext uri="{BB962C8B-B14F-4D97-AF65-F5344CB8AC3E}">
        <p14:creationId xmlns:p14="http://schemas.microsoft.com/office/powerpoint/2010/main" val="6267373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6_5_Grid 3 Photos Panel Lef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de-DE"/>
              <a:t>Bild durch Klicken auf Symbol hinzufügen</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6976800" cy="54180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06400" y="720000"/>
            <a:ext cx="348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06400" y="3574801"/>
            <a:ext cx="3488400" cy="2563200"/>
          </a:xfrm>
          <a:solidFill>
            <a:schemeClr val="bg1"/>
          </a:solidFill>
        </p:spPr>
        <p:txBody>
          <a:bodyPr/>
          <a:lstStyle>
            <a:lvl1pPr marL="0" indent="0">
              <a:buNone/>
              <a:defRPr>
                <a:noFill/>
              </a:defRPr>
            </a:lvl1pPr>
          </a:lstStyle>
          <a:p>
            <a:r>
              <a:rPr lang="de-DE"/>
              <a:t>Bild durch Klicken auf Symbol hinzufügen</a:t>
            </a:r>
            <a:endParaRPr lang="en-PT"/>
          </a:p>
        </p:txBody>
      </p:sp>
    </p:spTree>
    <p:extLst>
      <p:ext uri="{BB962C8B-B14F-4D97-AF65-F5344CB8AC3E}">
        <p14:creationId xmlns:p14="http://schemas.microsoft.com/office/powerpoint/2010/main" val="398595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3905-3661-B9DB-49DC-30CEFB76A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394F3-B772-C3B1-933D-F3DE4AC0D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FBA747-1412-A1BF-8950-BF79E6B40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71F9E-820C-793E-EE14-4FE2B0B57649}"/>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6" name="Footer Placeholder 5">
            <a:extLst>
              <a:ext uri="{FF2B5EF4-FFF2-40B4-BE49-F238E27FC236}">
                <a16:creationId xmlns:a16="http://schemas.microsoft.com/office/drawing/2014/main" id="{4739741A-34A4-A1BF-79D3-89F4A503F19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A98626D-13E4-1FEA-018C-04F76156E835}"/>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1388052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6_6_Grid 3 Photos Panel Righ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de-DE"/>
              <a:t>Bild durch Klicken auf Symbol hinzufügen</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518000" y="720000"/>
            <a:ext cx="6976800" cy="54180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48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488400" cy="2563200"/>
          </a:xfrm>
          <a:solidFill>
            <a:schemeClr val="bg1"/>
          </a:solidFill>
        </p:spPr>
        <p:txBody>
          <a:bodyPr/>
          <a:lstStyle>
            <a:lvl1pPr marL="0" indent="0">
              <a:buNone/>
              <a:defRPr>
                <a:noFill/>
              </a:defRPr>
            </a:lvl1pPr>
          </a:lstStyle>
          <a:p>
            <a:r>
              <a:rPr lang="de-DE"/>
              <a:t>Bild durch Klicken auf Symbol hinzufügen</a:t>
            </a:r>
            <a:endParaRPr lang="en-PT"/>
          </a:p>
        </p:txBody>
      </p:sp>
    </p:spTree>
    <p:extLst>
      <p:ext uri="{BB962C8B-B14F-4D97-AF65-F5344CB8AC3E}">
        <p14:creationId xmlns:p14="http://schemas.microsoft.com/office/powerpoint/2010/main" val="829216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6_7_Grid 6 Photos Panel Righ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de-DE"/>
              <a:t>Bild durch Klicken auf Symbol hinzufügen</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Tree>
    <p:extLst>
      <p:ext uri="{BB962C8B-B14F-4D97-AF65-F5344CB8AC3E}">
        <p14:creationId xmlns:p14="http://schemas.microsoft.com/office/powerpoint/2010/main" val="3643510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6_8_Grid 6 Photos Panel Lef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de-DE"/>
              <a:t>Bild durch Klicken auf Symbol hinzufügen</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de-DE"/>
              <a:t>Bild durch Klicken auf Symbol hinzufügen</a:t>
            </a:r>
            <a:endParaRPr lang="en-PT"/>
          </a:p>
        </p:txBody>
      </p:sp>
    </p:spTree>
    <p:extLst>
      <p:ext uri="{BB962C8B-B14F-4D97-AF65-F5344CB8AC3E}">
        <p14:creationId xmlns:p14="http://schemas.microsoft.com/office/powerpoint/2010/main" val="2039488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7_1_Statement">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8" name="Text Placeholder 7">
            <a:extLst>
              <a:ext uri="{FF2B5EF4-FFF2-40B4-BE49-F238E27FC236}">
                <a16:creationId xmlns:a16="http://schemas.microsoft.com/office/drawing/2014/main" id="{F58B3105-25FA-4A42-9600-479307B2997E}"/>
              </a:ext>
            </a:extLst>
          </p:cNvPr>
          <p:cNvSpPr>
            <a:spLocks noGrp="1"/>
          </p:cNvSpPr>
          <p:nvPr>
            <p:ph type="body" sz="quarter" idx="10" hasCustomPrompt="1"/>
          </p:nvPr>
        </p:nvSpPr>
        <p:spPr>
          <a:xfrm>
            <a:off x="639385" y="5876515"/>
            <a:ext cx="10977813"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78393"/>
            <a:ext cx="9767782" cy="718787"/>
          </a:xfrm>
          <a:prstGeom prst="rect">
            <a:avLst/>
          </a:prstGeom>
        </p:spPr>
        <p:txBody>
          <a:bodyPr anchor="ctr">
            <a:spAutoFit/>
          </a:bodyPr>
          <a:lstStyle>
            <a:lvl1pPr>
              <a:lnSpc>
                <a:spcPct val="80000"/>
              </a:lnSpc>
              <a:defRPr sz="4800" b="0" i="0">
                <a:solidFill>
                  <a:schemeClr val="tx1"/>
                </a:solidFill>
                <a:latin typeface="Equip Extended" panose="02000503030000020004" pitchFamily="2" charset="77"/>
              </a:defRPr>
            </a:lvl1pPr>
          </a:lstStyle>
          <a:p>
            <a:r>
              <a:rPr lang="en-GB"/>
              <a:t>Edit multiline description</a:t>
            </a:r>
            <a:endParaRPr lang="en-PT"/>
          </a:p>
        </p:txBody>
      </p:sp>
    </p:spTree>
    <p:extLst>
      <p:ext uri="{BB962C8B-B14F-4D97-AF65-F5344CB8AC3E}">
        <p14:creationId xmlns:p14="http://schemas.microsoft.com/office/powerpoint/2010/main" val="7880113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7_2_Metrics">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a:t>8,400</a:t>
            </a:r>
          </a:p>
        </p:txBody>
      </p:sp>
      <p:sp>
        <p:nvSpPr>
          <p:cNvPr id="15" name="Text Placeholder 7">
            <a:extLst>
              <a:ext uri="{FF2B5EF4-FFF2-40B4-BE49-F238E27FC236}">
                <a16:creationId xmlns:a16="http://schemas.microsoft.com/office/drawing/2014/main" id="{9DC2C14C-9EC2-194E-865F-584B25F4495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7476178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7_3_People List">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2187896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7_4_Icons List">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Light" panose="02000503000000020004" pitchFamily="50" charset="0"/>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a:t>Edit title</a:t>
            </a: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Tree>
    <p:extLst>
      <p:ext uri="{BB962C8B-B14F-4D97-AF65-F5344CB8AC3E}">
        <p14:creationId xmlns:p14="http://schemas.microsoft.com/office/powerpoint/2010/main" val="42592238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8_1_Info Grid 6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8938666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_2_Info Grid 3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4661CB75-1828-2B46-A9CD-C73E1573261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481574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_3_Info Grid 4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9" name="Text Placeholder 7">
            <a:extLst>
              <a:ext uri="{FF2B5EF4-FFF2-40B4-BE49-F238E27FC236}">
                <a16:creationId xmlns:a16="http://schemas.microsoft.com/office/drawing/2014/main" id="{F577E242-BDA9-7648-AF61-5D0DDF5175B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3134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8C87-77A1-BA1D-5D96-29213E4718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4E8DBE-A9D4-D7C5-C110-E1184EA2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DB777-BC43-D965-76A2-2711DF048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74C8BE-76FB-EC98-2C71-1E66734E8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3445A-8972-492A-DEC9-9EF969170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1F4AD-1FAD-BABF-2AB6-BDF2531A09AE}"/>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8" name="Footer Placeholder 7">
            <a:extLst>
              <a:ext uri="{FF2B5EF4-FFF2-40B4-BE49-F238E27FC236}">
                <a16:creationId xmlns:a16="http://schemas.microsoft.com/office/drawing/2014/main" id="{7917147D-0847-D1D1-4D29-985FC237DEA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BB84494-D5A9-3E4A-0490-E30B7E5CF43F}"/>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4033186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8_4_Info Grid 2 Phot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buNone/>
              <a:defRPr>
                <a:noFill/>
              </a:defRPr>
            </a:lvl1pPr>
          </a:lstStyle>
          <a:p>
            <a:r>
              <a:rPr lang="de-DE"/>
              <a:t>Bild durch Klicken auf Symbol hinzufügen</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C0DAA69F-A6A9-FD47-9A59-F3A24672534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97213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9_1_Grid 15 Log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buNone/>
              <a:defRPr>
                <a:noFill/>
              </a:defRPr>
            </a:lvl1pPr>
          </a:lstStyle>
          <a:p>
            <a:r>
              <a:rPr lang="de-DE"/>
              <a:t>Bild durch Klicken auf Symbol hinzufügen</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buNone/>
              <a:defRPr>
                <a:noFill/>
              </a:defRPr>
            </a:lvl1pPr>
          </a:lstStyle>
          <a:p>
            <a:r>
              <a:rPr lang="de-DE"/>
              <a:t>Bild durch Klicken auf Symbol hinzufügen</a:t>
            </a:r>
            <a:endParaRPr lang="en-PT"/>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buNone/>
              <a:defRPr>
                <a:noFill/>
              </a:defRPr>
            </a:lvl1pPr>
          </a:lstStyle>
          <a:p>
            <a:r>
              <a:rPr lang="de-DE"/>
              <a:t>Bild durch Klicken auf Symbol hinzufügen</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buNone/>
              <a:defRPr>
                <a:noFill/>
              </a:defRPr>
            </a:lvl1pPr>
          </a:lstStyle>
          <a:p>
            <a:r>
              <a:rPr lang="de-DE"/>
              <a:t>Bild durch Klicken auf Symbol hinzufügen</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buNone/>
              <a:defRPr>
                <a:noFill/>
              </a:defRPr>
            </a:lvl1pPr>
          </a:lstStyle>
          <a:p>
            <a:r>
              <a:rPr lang="de-DE"/>
              <a:t>Bild durch Klicken auf Symbol hinzufügen</a:t>
            </a:r>
            <a:endParaRPr lang="en-PT"/>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buNone/>
              <a:defRPr>
                <a:noFill/>
              </a:defRPr>
            </a:lvl1pPr>
          </a:lstStyle>
          <a:p>
            <a:r>
              <a:rPr lang="de-DE"/>
              <a:t>Bild durch Klicken auf Symbol hinzufügen</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buNone/>
              <a:defRPr>
                <a:noFill/>
              </a:defRPr>
            </a:lvl1pPr>
          </a:lstStyle>
          <a:p>
            <a:r>
              <a:rPr lang="de-DE"/>
              <a:t>Bild durch Klicken auf Symbol hinzufügen</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buNone/>
              <a:defRPr>
                <a:noFill/>
              </a:defRPr>
            </a:lvl1pPr>
          </a:lstStyle>
          <a:p>
            <a:r>
              <a:rPr lang="de-DE"/>
              <a:t>Bild durch Klicken auf Symbol hinzufügen</a:t>
            </a:r>
            <a:endParaRPr lang="en-PT"/>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buNone/>
              <a:defRPr>
                <a:noFill/>
              </a:defRPr>
            </a:lvl1pPr>
          </a:lstStyle>
          <a:p>
            <a:r>
              <a:rPr lang="de-DE"/>
              <a:t>Bild durch Klicken auf Symbol hinzufügen</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buNone/>
              <a:defRPr>
                <a:noFill/>
              </a:defRPr>
            </a:lvl1pPr>
          </a:lstStyle>
          <a:p>
            <a:r>
              <a:rPr lang="de-DE"/>
              <a:t>Bild durch Klicken auf Symbol hinzufügen</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buNone/>
              <a:defRPr>
                <a:noFill/>
              </a:defRPr>
            </a:lvl1pPr>
          </a:lstStyle>
          <a:p>
            <a:r>
              <a:rPr lang="de-DE"/>
              <a:t>Bild durch Klicken auf Symbol hinzufügen</a:t>
            </a:r>
            <a:endParaRPr lang="en-PT"/>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buNone/>
              <a:defRPr>
                <a:noFill/>
              </a:defRPr>
            </a:lvl1pPr>
          </a:lstStyle>
          <a:p>
            <a:r>
              <a:rPr lang="de-DE"/>
              <a:t>Bild durch Klicken auf Symbol hinzufügen</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buNone/>
              <a:defRPr>
                <a:noFill/>
              </a:defRPr>
            </a:lvl1pPr>
          </a:lstStyle>
          <a:p>
            <a:r>
              <a:rPr lang="de-DE"/>
              <a:t>Bild durch Klicken auf Symbol hinzufügen</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buNone/>
              <a:defRPr>
                <a:noFill/>
              </a:defRPr>
            </a:lvl1pPr>
          </a:lstStyle>
          <a:p>
            <a:r>
              <a:rPr lang="de-DE"/>
              <a:t>Bild durch Klicken auf Symbol hinzufügen</a:t>
            </a:r>
            <a:endParaRPr lang="en-PT"/>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buNone/>
              <a:defRPr>
                <a:noFill/>
              </a:defRPr>
            </a:lvl1pPr>
          </a:lstStyle>
          <a:p>
            <a:r>
              <a:rPr lang="de-DE"/>
              <a:t>Bild durch Klicken auf Symbol hinzufügen</a:t>
            </a:r>
            <a:endParaRPr lang="en-PT"/>
          </a:p>
        </p:txBody>
      </p:sp>
      <p:sp>
        <p:nvSpPr>
          <p:cNvPr id="25" name="Text Placeholder 7">
            <a:extLst>
              <a:ext uri="{FF2B5EF4-FFF2-40B4-BE49-F238E27FC236}">
                <a16:creationId xmlns:a16="http://schemas.microsoft.com/office/drawing/2014/main" id="{DB84B0BB-4B93-1844-8C01-F6E85DE0099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6087633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9_2_Grid 10 Log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buNone/>
              <a:defRPr>
                <a:noFill/>
              </a:defRPr>
            </a:lvl1pPr>
          </a:lstStyle>
          <a:p>
            <a:r>
              <a:rPr lang="de-DE"/>
              <a:t>Bild durch Klicken auf Symbol hinzufügen</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buNone/>
              <a:defRPr>
                <a:noFill/>
              </a:defRPr>
            </a:lvl1pPr>
          </a:lstStyle>
          <a:p>
            <a:r>
              <a:rPr lang="de-DE"/>
              <a:t>Bild durch Klicken auf Symbol hinzufügen</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buNone/>
              <a:defRPr>
                <a:noFill/>
              </a:defRPr>
            </a:lvl1pPr>
          </a:lstStyle>
          <a:p>
            <a:r>
              <a:rPr lang="de-DE"/>
              <a:t>Bild durch Klicken auf Symbol hinzufügen</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buNone/>
              <a:defRPr>
                <a:noFill/>
              </a:defRPr>
            </a:lvl1pPr>
          </a:lstStyle>
          <a:p>
            <a:r>
              <a:rPr lang="de-DE"/>
              <a:t>Bild durch Klicken auf Symbol hinzufügen</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buNone/>
              <a:defRPr>
                <a:noFill/>
              </a:defRPr>
            </a:lvl1pPr>
          </a:lstStyle>
          <a:p>
            <a:r>
              <a:rPr lang="de-DE"/>
              <a:t>Bild durch Klicken auf Symbol hinzufügen</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buNone/>
              <a:defRPr>
                <a:noFill/>
              </a:defRPr>
            </a:lvl1pPr>
          </a:lstStyle>
          <a:p>
            <a:r>
              <a:rPr lang="de-DE"/>
              <a:t>Bild durch Klicken auf Symbol hinzufügen</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buNone/>
              <a:defRPr>
                <a:noFill/>
              </a:defRPr>
            </a:lvl1pPr>
          </a:lstStyle>
          <a:p>
            <a:r>
              <a:rPr lang="de-DE"/>
              <a:t>Bild durch Klicken auf Symbol hinzufügen</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buNone/>
              <a:defRPr>
                <a:noFill/>
              </a:defRPr>
            </a:lvl1pPr>
          </a:lstStyle>
          <a:p>
            <a:r>
              <a:rPr lang="de-DE"/>
              <a:t>Bild durch Klicken auf Symbol hinzufügen</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buNone/>
              <a:defRPr>
                <a:noFill/>
              </a:defRPr>
            </a:lvl1pPr>
          </a:lstStyle>
          <a:p>
            <a:r>
              <a:rPr lang="de-DE"/>
              <a:t>Bild durch Klicken auf Symbol hinzufügen</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buNone/>
              <a:defRPr>
                <a:noFill/>
              </a:defRPr>
            </a:lvl1pPr>
          </a:lstStyle>
          <a:p>
            <a:r>
              <a:rPr lang="de-DE"/>
              <a:t>Bild durch Klicken auf Symbol hinzufügen</a:t>
            </a:r>
            <a:endParaRPr lang="en-PT"/>
          </a:p>
        </p:txBody>
      </p:sp>
      <p:sp>
        <p:nvSpPr>
          <p:cNvPr id="17" name="Text Placeholder 7">
            <a:extLst>
              <a:ext uri="{FF2B5EF4-FFF2-40B4-BE49-F238E27FC236}">
                <a16:creationId xmlns:a16="http://schemas.microsoft.com/office/drawing/2014/main" id="{206B3D9C-0952-C948-9725-FA76A981C06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263995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9_3_Grid 8 Logo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buNone/>
              <a:defRPr>
                <a:noFill/>
              </a:defRPr>
            </a:lvl1pPr>
          </a:lstStyle>
          <a:p>
            <a:r>
              <a:rPr lang="de-DE"/>
              <a:t>Bild durch Klicken auf Symbol hinzufügen</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buNone/>
              <a:defRPr>
                <a:noFill/>
              </a:defRPr>
            </a:lvl1pPr>
          </a:lstStyle>
          <a:p>
            <a:r>
              <a:rPr lang="de-DE"/>
              <a:t>Bild durch Klicken auf Symbol hinzufügen</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buNone/>
              <a:defRPr>
                <a:noFill/>
              </a:defRPr>
            </a:lvl1pPr>
          </a:lstStyle>
          <a:p>
            <a:r>
              <a:rPr lang="de-DE"/>
              <a:t>Bild durch Klicken auf Symbol hinzufügen</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buNone/>
              <a:defRPr>
                <a:noFill/>
              </a:defRPr>
            </a:lvl1pPr>
          </a:lstStyle>
          <a:p>
            <a:r>
              <a:rPr lang="de-DE"/>
              <a:t>Bild durch Klicken auf Symbol hinzufügen</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buNone/>
              <a:defRPr>
                <a:noFill/>
              </a:defRPr>
            </a:lvl1pPr>
          </a:lstStyle>
          <a:p>
            <a:r>
              <a:rPr lang="de-DE"/>
              <a:t>Bild durch Klicken auf Symbol hinzufügen</a:t>
            </a:r>
            <a:endParaRPr lang="en-PT"/>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buNone/>
              <a:defRPr>
                <a:noFill/>
              </a:defRPr>
            </a:lvl1pPr>
          </a:lstStyle>
          <a:p>
            <a:r>
              <a:rPr lang="de-DE"/>
              <a:t>Bild durch Klicken auf Symbol hinzufügen</a:t>
            </a:r>
            <a:endParaRPr lang="en-PT"/>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buNone/>
              <a:defRPr>
                <a:noFill/>
              </a:defRPr>
            </a:lvl1pPr>
          </a:lstStyle>
          <a:p>
            <a:r>
              <a:rPr lang="de-DE"/>
              <a:t>Bild durch Klicken auf Symbol hinzufügen</a:t>
            </a:r>
            <a:endParaRPr lang="en-PT"/>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buNone/>
              <a:defRPr>
                <a:noFill/>
              </a:defRPr>
            </a:lvl1pPr>
          </a:lstStyle>
          <a:p>
            <a:r>
              <a:rPr lang="de-DE"/>
              <a:t>Bild durch Klicken auf Symbol hinzufügen</a:t>
            </a:r>
            <a:endParaRPr lang="en-PT"/>
          </a:p>
        </p:txBody>
      </p:sp>
      <p:sp>
        <p:nvSpPr>
          <p:cNvPr id="15" name="Text Placeholder 7">
            <a:extLst>
              <a:ext uri="{FF2B5EF4-FFF2-40B4-BE49-F238E27FC236}">
                <a16:creationId xmlns:a16="http://schemas.microsoft.com/office/drawing/2014/main" id="{225BF25A-EAEB-7A47-AF98-B8605EE3A8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4412941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0_1_Content Grid 6">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17" name="Rectangle 16">
            <a:extLst>
              <a:ext uri="{FF2B5EF4-FFF2-40B4-BE49-F238E27FC236}">
                <a16:creationId xmlns:a16="http://schemas.microsoft.com/office/drawing/2014/main" id="{74B96CD7-A210-6842-8242-FF15C9F6856E}"/>
              </a:ext>
            </a:extLst>
          </p:cNvPr>
          <p:cNvSpPr/>
          <p:nvPr userDrawn="1"/>
        </p:nvSpPr>
        <p:spPr>
          <a:xfrm>
            <a:off x="46151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18" name="Rectangle 17">
            <a:extLst>
              <a:ext uri="{FF2B5EF4-FFF2-40B4-BE49-F238E27FC236}">
                <a16:creationId xmlns:a16="http://schemas.microsoft.com/office/drawing/2014/main" id="{B18DB5B3-B5A1-EB41-9AF4-AEF80DF21EE6}"/>
              </a:ext>
            </a:extLst>
          </p:cNvPr>
          <p:cNvSpPr/>
          <p:nvPr userDrawn="1"/>
        </p:nvSpPr>
        <p:spPr>
          <a:xfrm>
            <a:off x="81503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this multiple lines option title</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42" name="Rectangle 41">
            <a:extLst>
              <a:ext uri="{FF2B5EF4-FFF2-40B4-BE49-F238E27FC236}">
                <a16:creationId xmlns:a16="http://schemas.microsoft.com/office/drawing/2014/main" id="{FA0D017E-D97C-8642-8A03-2950DADD2ECE}"/>
              </a:ext>
            </a:extLst>
          </p:cNvPr>
          <p:cNvSpPr/>
          <p:nvPr userDrawn="1"/>
        </p:nvSpPr>
        <p:spPr>
          <a:xfrm>
            <a:off x="46151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43" name="Rectangle 42">
            <a:extLst>
              <a:ext uri="{FF2B5EF4-FFF2-40B4-BE49-F238E27FC236}">
                <a16:creationId xmlns:a16="http://schemas.microsoft.com/office/drawing/2014/main" id="{22A51CC3-64A0-CB48-91FD-0188311BF8AA}"/>
              </a:ext>
            </a:extLst>
          </p:cNvPr>
          <p:cNvSpPr/>
          <p:nvPr userDrawn="1"/>
        </p:nvSpPr>
        <p:spPr>
          <a:xfrm>
            <a:off x="81503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25" name="Text Placeholder 7">
            <a:extLst>
              <a:ext uri="{FF2B5EF4-FFF2-40B4-BE49-F238E27FC236}">
                <a16:creationId xmlns:a16="http://schemas.microsoft.com/office/drawing/2014/main" id="{28B56567-6174-3741-8E0E-21503601854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2225621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0_2_Content Grid 4">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27" name="Rectangle 26">
            <a:extLst>
              <a:ext uri="{FF2B5EF4-FFF2-40B4-BE49-F238E27FC236}">
                <a16:creationId xmlns:a16="http://schemas.microsoft.com/office/drawing/2014/main" id="{7BCC5D30-B1E9-A341-B81B-D994ED074EE3}"/>
              </a:ext>
            </a:extLst>
          </p:cNvPr>
          <p:cNvSpPr/>
          <p:nvPr userDrawn="1"/>
        </p:nvSpPr>
        <p:spPr>
          <a:xfrm>
            <a:off x="6382796" y="159596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50" charset="0"/>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38" name="Rectangle 37">
            <a:extLst>
              <a:ext uri="{FF2B5EF4-FFF2-40B4-BE49-F238E27FC236}">
                <a16:creationId xmlns:a16="http://schemas.microsoft.com/office/drawing/2014/main" id="{A56803FD-895D-284D-821A-5702C6D5B89E}"/>
              </a:ext>
            </a:extLst>
          </p:cNvPr>
          <p:cNvSpPr/>
          <p:nvPr userDrawn="1"/>
        </p:nvSpPr>
        <p:spPr>
          <a:xfrm>
            <a:off x="6382794"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19" name="Text Placeholder 7">
            <a:extLst>
              <a:ext uri="{FF2B5EF4-FFF2-40B4-BE49-F238E27FC236}">
                <a16:creationId xmlns:a16="http://schemas.microsoft.com/office/drawing/2014/main" id="{AFAA0023-01B5-6341-8AA6-0576079490A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919221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1_1_Info Table 3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755524"/>
            <a:ext cx="2570400" cy="834995"/>
          </a:xfrm>
          <a:prstGeom prst="rect">
            <a:avLst/>
          </a:prstGeom>
          <a:solidFill>
            <a:srgbClr val="D1F5EA"/>
          </a:solidFill>
        </p:spPr>
        <p:txBody>
          <a:bodyPr lIns="180000" tIns="180000" rIns="180000" bIns="144000" anchor="t">
            <a:spAutoFit/>
          </a:bodyPr>
          <a:lstStyle>
            <a:lvl1pPr marL="0" indent="0">
              <a:lnSpc>
                <a:spcPct val="100000"/>
              </a:lnSpc>
              <a:buNone/>
              <a:defRPr sz="1100" b="1" i="0">
                <a:solidFill>
                  <a:schemeClr val="tx1"/>
                </a:solidFill>
                <a:latin typeface="Equip Extended" panose="02000503030000020004" pitchFamily="2" charset="77"/>
              </a:defRPr>
            </a:lvl1pPr>
          </a:lstStyle>
          <a:p>
            <a:pPr lvl="0"/>
            <a:r>
              <a:rPr lang="en-GB"/>
              <a:t>The word "technology" can also be used to refer to a collection of techniques</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3494186" y="1760771"/>
            <a:ext cx="25704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934653"/>
            <a:ext cx="2570400" cy="369332"/>
          </a:xfrm>
        </p:spPr>
        <p:txBody>
          <a:bodyPr wrap="square" anchor="b">
            <a:spAutoFit/>
          </a:bodyPr>
          <a:lstStyle>
            <a:lvl1pPr marL="0" indent="0">
              <a:lnSpc>
                <a:spcPct val="100000"/>
              </a:lnSpc>
              <a:buNone/>
              <a:defRPr sz="1800" b="1" i="0">
                <a:solidFill>
                  <a:srgbClr val="060320"/>
                </a:solidFill>
                <a:latin typeface="Equip Extended" panose="02000503030000020004" pitchFamily="2" charset="77"/>
              </a:defRPr>
            </a:lvl1pPr>
          </a:lstStyle>
          <a:p>
            <a:r>
              <a:rPr lang="en-GB"/>
              <a:t>Edit headline</a:t>
            </a:r>
            <a:endParaRPr lang="en-PT"/>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760771"/>
            <a:ext cx="2570400" cy="303536"/>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rgbClr val="060320"/>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590519"/>
            <a:ext cx="2570400" cy="2998800"/>
          </a:xfrm>
          <a:prstGeom prst="rect">
            <a:avLst/>
          </a:prstGeom>
          <a:solidFill>
            <a:srgbClr val="D1F5EA"/>
          </a:solidFill>
        </p:spPr>
        <p:txBody>
          <a:bodyPr lIns="180000" tIns="180000" rIns="180000" bIns="144000" anchor="t">
            <a:noAutofit/>
          </a:bodyPr>
          <a:lstStyle>
            <a:lvl1pPr marL="171450" indent="-171450">
              <a:lnSpc>
                <a:spcPct val="100000"/>
              </a:lnSpc>
              <a:buFont typeface="Arial" panose="020B0604020202020204" pitchFamily="34" charset="0"/>
              <a:buChar char="•"/>
              <a:defRPr sz="1100" b="0" i="0">
                <a:solidFill>
                  <a:schemeClr val="tx1"/>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893A5"/>
                </a:solidFill>
                <a:latin typeface="Equip Extended" panose="02000503030000020004" pitchFamily="2" charset="77"/>
              </a:defRPr>
            </a:lvl1pPr>
          </a:lstStyle>
          <a:p>
            <a:pPr lvl="0"/>
            <a:r>
              <a:rPr lang="en-GB"/>
              <a:t>The word "technology" can also be used to refer to a collection of techniques</a:t>
            </a:r>
          </a:p>
        </p:txBody>
      </p:sp>
      <p:sp>
        <p:nvSpPr>
          <p:cNvPr id="24" name="Rectangle 23">
            <a:extLst>
              <a:ext uri="{FF2B5EF4-FFF2-40B4-BE49-F238E27FC236}">
                <a16:creationId xmlns:a16="http://schemas.microsoft.com/office/drawing/2014/main" id="{F6C7E600-C0F0-0A4E-8CB7-632160C0C134}"/>
              </a:ext>
            </a:extLst>
          </p:cNvPr>
          <p:cNvSpPr/>
          <p:nvPr userDrawn="1"/>
        </p:nvSpPr>
        <p:spPr>
          <a:xfrm>
            <a:off x="6208586" y="1760771"/>
            <a:ext cx="2570400" cy="36000"/>
          </a:xfrm>
          <a:prstGeom prst="rect">
            <a:avLst/>
          </a:prstGeom>
          <a:solidFill>
            <a:srgbClr val="859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594A7"/>
                </a:solidFill>
                <a:latin typeface="Equip Extended" panose="02000503030000020004" pitchFamily="2" charset="77"/>
              </a:defRPr>
            </a:lvl1pPr>
          </a:lstStyle>
          <a:p>
            <a:pPr lvl="0"/>
            <a:r>
              <a:rPr lang="en-GB"/>
              <a:t>The word "technology" can also be used to refer to a collection of techniques</a:t>
            </a:r>
          </a:p>
        </p:txBody>
      </p:sp>
      <p:sp>
        <p:nvSpPr>
          <p:cNvPr id="34" name="Rectangle 33">
            <a:extLst>
              <a:ext uri="{FF2B5EF4-FFF2-40B4-BE49-F238E27FC236}">
                <a16:creationId xmlns:a16="http://schemas.microsoft.com/office/drawing/2014/main" id="{7B019608-8F82-0747-A9C1-40CCBA0A59AB}"/>
              </a:ext>
            </a:extLst>
          </p:cNvPr>
          <p:cNvSpPr/>
          <p:nvPr userDrawn="1"/>
        </p:nvSpPr>
        <p:spPr>
          <a:xfrm>
            <a:off x="8922986" y="1760771"/>
            <a:ext cx="2570400" cy="36000"/>
          </a:xfrm>
          <a:prstGeom prst="rect">
            <a:avLst/>
          </a:prstGeom>
          <a:solidFill>
            <a:srgbClr val="859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Light" panose="02000503000000020004" pitchFamily="50" charset="0"/>
              </a:defRPr>
            </a:lvl1pPr>
          </a:lstStyle>
          <a:p>
            <a:pPr lvl="0"/>
            <a:r>
              <a:rPr lang="en-GB"/>
              <a:t>Option 1</a:t>
            </a:r>
          </a:p>
          <a:p>
            <a:pPr lvl="0"/>
            <a:r>
              <a:rPr lang="en-GB"/>
              <a:t>Option 2</a:t>
            </a:r>
          </a:p>
          <a:p>
            <a:pPr lvl="0"/>
            <a:r>
              <a:rPr lang="en-GB"/>
              <a:t>Option 3</a:t>
            </a:r>
          </a:p>
          <a:p>
            <a:pPr lvl="0"/>
            <a:r>
              <a:rPr lang="en-GB"/>
              <a:t>Option 4</a:t>
            </a:r>
          </a:p>
        </p:txBody>
      </p:sp>
      <p:sp>
        <p:nvSpPr>
          <p:cNvPr id="17" name="Text Placeholder 7">
            <a:extLst>
              <a:ext uri="{FF2B5EF4-FFF2-40B4-BE49-F238E27FC236}">
                <a16:creationId xmlns:a16="http://schemas.microsoft.com/office/drawing/2014/main" id="{E06D7953-ED67-374B-8B1C-AD763AE9135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5522614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1_1_Compar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1"/>
                </a:solidFill>
                <a:latin typeface="Equip Extended" panose="02000503030000020004" pitchFamily="2" charset="77"/>
              </a:defRPr>
            </a:lvl1pPr>
          </a:lstStyle>
          <a:p>
            <a:pPr lvl="0"/>
            <a:r>
              <a:rPr lang="en-GB"/>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93386" y="983284"/>
            <a:ext cx="3240000" cy="334313"/>
          </a:xfrm>
          <a:prstGeom prst="rect">
            <a:avLst/>
          </a:prstGeom>
        </p:spPr>
        <p:txBody>
          <a:bodyPr wrap="square" tIns="72000" numCol="1" spcCol="720000" anchor="t">
            <a:spAutoFit/>
          </a:bodyPr>
          <a:lstStyle>
            <a:lvl1pPr marL="0" indent="0" algn="ctr">
              <a:lnSpc>
                <a:spcPct val="100000"/>
              </a:lnSpc>
              <a:buFont typeface="Arial" panose="020B0604020202020204" pitchFamily="34" charset="0"/>
              <a:buNone/>
              <a:defRPr sz="1400" b="0" i="0">
                <a:solidFill>
                  <a:schemeClr val="tx1"/>
                </a:solidFill>
                <a:latin typeface="Equip-Light" panose="02000503000000020004" pitchFamily="50" charset="0"/>
              </a:defRPr>
            </a:lvl1pPr>
          </a:lstStyle>
          <a:p>
            <a:pPr lvl="0"/>
            <a:r>
              <a:rPr lang="en-GB"/>
              <a:t>Edit description</a:t>
            </a:r>
          </a:p>
        </p:txBody>
      </p:sp>
      <p:sp>
        <p:nvSpPr>
          <p:cNvPr id="31" name="Text Placeholder 7">
            <a:extLst>
              <a:ext uri="{FF2B5EF4-FFF2-40B4-BE49-F238E27FC236}">
                <a16:creationId xmlns:a16="http://schemas.microsoft.com/office/drawing/2014/main" id="{6E42A130-2E6F-CE48-9410-7FB48483782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rgbClr val="0C294D"/>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005565"/>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00827C"/>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00AE93"/>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Tree>
    <p:extLst>
      <p:ext uri="{BB962C8B-B14F-4D97-AF65-F5344CB8AC3E}">
        <p14:creationId xmlns:p14="http://schemas.microsoft.com/office/powerpoint/2010/main" val="32646656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2_1_Quotes Blu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50" charset="0"/>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50" charset="0"/>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9682916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2_2_Quotes Purpl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50" charset="0"/>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Light" panose="02000503000000020004" pitchFamily="50" charset="0"/>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6581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EA4C-754F-769B-BCB8-6EE830EC46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27012D-9852-E9ED-EE0D-5797446FCE37}"/>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4" name="Footer Placeholder 3">
            <a:extLst>
              <a:ext uri="{FF2B5EF4-FFF2-40B4-BE49-F238E27FC236}">
                <a16:creationId xmlns:a16="http://schemas.microsoft.com/office/drawing/2014/main" id="{096C0A61-FB7C-B575-1603-615A479CCC5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671139A-72D1-3E64-D90E-D1DF0418BD9E}"/>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9107096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2_3_Info Quotes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092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50" charset="0"/>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50" charset="0"/>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0038319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2_4_Info Quotes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2E0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latin typeface="Equip-Light" panose="02000503000000020004" pitchFamily="50" charset="0"/>
            </a:endParaRP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50" charset="0"/>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Light" panose="02000503000000020004" pitchFamily="50" charset="0"/>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1709230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3_1_Presenter">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184640"/>
            <a:ext cx="5497200" cy="549757"/>
          </a:xfrm>
          <a:prstGeom prst="rect">
            <a:avLst/>
          </a:prstGeom>
        </p:spPr>
        <p:txBody>
          <a:bodyPr wrap="square" tIns="72000" anchor="b">
            <a:spAutoFit/>
          </a:bodyPr>
          <a:lstStyle>
            <a:lvl1pPr>
              <a:lnSpc>
                <a:spcPct val="100000"/>
              </a:lnSpc>
              <a:defRPr sz="2800" b="1" i="0">
                <a:solidFill>
                  <a:schemeClr val="tx1"/>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1497600"/>
            <a:ext cx="2880000" cy="2880000"/>
          </a:xfrm>
          <a:prstGeom prst="ellipse">
            <a:avLst/>
          </a:prstGeom>
          <a:effectLst>
            <a:softEdge rad="0"/>
          </a:effectLst>
        </p:spPr>
        <p:txBody>
          <a:bodyPr lIns="91439" tIns="45719" rIns="91439" bIns="45719">
            <a:noAutofit/>
          </a:bodyPr>
          <a:lstStyle>
            <a:lvl1pPr marL="0" indent="0">
              <a:buNone/>
              <a:defRPr>
                <a:noFill/>
              </a:defRPr>
            </a:lvl1pPr>
          </a:lstStyle>
          <a:p>
            <a:r>
              <a:rPr lang="de-DE"/>
              <a:t>Bild durch Klicken auf Symbol hinzufügen</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2877957"/>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Light" panose="02000503000000020004" pitchFamily="50" charset="0"/>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233749"/>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Light" panose="02000503000000020004" pitchFamily="50" charset="0"/>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3589541"/>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Light" panose="02000503000000020004" pitchFamily="50" charset="0"/>
              </a:defRPr>
            </a:lvl1pPr>
          </a:lstStyle>
          <a:p>
            <a:pPr lvl="0"/>
            <a:r>
              <a:rPr lang="en-GB"/>
              <a:t>Edit social networks</a:t>
            </a:r>
          </a:p>
        </p:txBody>
      </p:sp>
      <p:sp>
        <p:nvSpPr>
          <p:cNvPr id="27" name="Text Placeholder 7">
            <a:extLst>
              <a:ext uri="{FF2B5EF4-FFF2-40B4-BE49-F238E27FC236}">
                <a16:creationId xmlns:a16="http://schemas.microsoft.com/office/drawing/2014/main" id="{ED6B39CA-A771-B745-857C-F277952DE3B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0073691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4_1_Thank You Whit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4026"/>
            <a:ext cx="2894399" cy="509948"/>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11619689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4_2_Thank You Blu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3400"/>
            <a:ext cx="2894399" cy="511200"/>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24013836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9DF4-E0EB-4891-AB2D-A0E26DDEDA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2BCEFC-4DB2-4E25-85FC-E782173E9386}"/>
              </a:ext>
            </a:extLst>
          </p:cNvPr>
          <p:cNvSpPr>
            <a:spLocks noGrp="1"/>
          </p:cNvSpPr>
          <p:nvPr>
            <p:ph type="dt" sz="half" idx="10"/>
          </p:nvPr>
        </p:nvSpPr>
        <p:spPr/>
        <p:txBody>
          <a:bodyPr/>
          <a:lstStyle/>
          <a:p>
            <a:fld id="{4C0D4375-1D02-405A-B369-058824898D35}" type="datetimeFigureOut">
              <a:rPr lang="en-IN" smtClean="0"/>
              <a:t>05-11-2022</a:t>
            </a:fld>
            <a:endParaRPr lang="en-IN"/>
          </a:p>
        </p:txBody>
      </p:sp>
      <p:sp>
        <p:nvSpPr>
          <p:cNvPr id="4" name="Footer Placeholder 3">
            <a:extLst>
              <a:ext uri="{FF2B5EF4-FFF2-40B4-BE49-F238E27FC236}">
                <a16:creationId xmlns:a16="http://schemas.microsoft.com/office/drawing/2014/main" id="{8C42A872-BE67-4ABE-AAF1-BC31C8A7A7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0DF8DF-7376-4064-899C-2F8155D524D2}"/>
              </a:ext>
            </a:extLst>
          </p:cNvPr>
          <p:cNvSpPr>
            <a:spLocks noGrp="1"/>
          </p:cNvSpPr>
          <p:nvPr>
            <p:ph type="sldNum" sz="quarter" idx="12"/>
          </p:nvPr>
        </p:nvSpPr>
        <p:spPr/>
        <p:txBody>
          <a:bodyPr/>
          <a:lstStyle/>
          <a:p>
            <a:fld id="{9D42690E-D7B0-4D4E-A879-5C67752683FC}" type="slidenum">
              <a:rPr lang="en-IN" smtClean="0"/>
              <a:t>‹#›</a:t>
            </a:fld>
            <a:endParaRPr lang="en-IN"/>
          </a:p>
        </p:txBody>
      </p:sp>
    </p:spTree>
    <p:extLst>
      <p:ext uri="{BB962C8B-B14F-4D97-AF65-F5344CB8AC3E}">
        <p14:creationId xmlns:p14="http://schemas.microsoft.com/office/powerpoint/2010/main" val="3556281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solidFill>
            <a:srgbClr val="082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latin typeface="Equip-Light" panose="02000503000000020004" pitchFamily="50" charset="0"/>
            </a:endParaRPr>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1200">
                <a:solidFill>
                  <a:schemeClr val="bg1"/>
                </a:solidFill>
                <a:latin typeface="Montserrat" pitchFamily="2" charset="77"/>
              </a:defRPr>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t>Subline is possible</a:t>
            </a:r>
          </a:p>
        </p:txBody>
      </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1" y="3041871"/>
            <a:ext cx="5414749" cy="749300"/>
          </a:xfrm>
          <a:prstGeom prst="rect">
            <a:avLst/>
          </a:prstGeom>
        </p:spPr>
        <p:txBody>
          <a:bodyPr/>
          <a:lstStyle>
            <a:lvl1pPr marL="0" indent="0">
              <a:spcBef>
                <a:spcPts val="0"/>
              </a:spcBef>
              <a:buNone/>
              <a:defRPr sz="2200" b="0">
                <a:solidFill>
                  <a:schemeClr val="bg1"/>
                </a:solidFill>
                <a:latin typeface="Montserrat" pitchFamily="2" charset="77"/>
              </a:defRPr>
            </a:lvl1pPr>
          </a:lstStyle>
          <a:p>
            <a:pPr lvl="0"/>
            <a:r>
              <a:rPr lang="en-US"/>
              <a:t>HEADLINE OF PPT</a:t>
            </a:r>
          </a:p>
        </p:txBody>
      </p:sp>
    </p:spTree>
    <p:extLst>
      <p:ext uri="{BB962C8B-B14F-4D97-AF65-F5344CB8AC3E}">
        <p14:creationId xmlns:p14="http://schemas.microsoft.com/office/powerpoint/2010/main" val="42030531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pic>
        <p:nvPicPr>
          <p:cNvPr id="5" name="Graphic 4">
            <a:extLst>
              <a:ext uri="{FF2B5EF4-FFF2-40B4-BE49-F238E27FC236}">
                <a16:creationId xmlns:a16="http://schemas.microsoft.com/office/drawing/2014/main" id="{EC751697-B075-5246-AE38-C1E5B8C5CC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12821565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1_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a:xfrm>
            <a:off x="668545" y="381575"/>
            <a:ext cx="10385004" cy="424732"/>
          </a:xfrm>
        </p:spPr>
        <p:txBody>
          <a:bodyPr/>
          <a:lstStyle>
            <a:lvl1pPr>
              <a:defRPr sz="24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16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14373046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1_Title White">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cstate="screen">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rgbClr val="060320"/>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rgbClr val="060320"/>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300040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B276C-E272-7A1B-0DA4-198166A1879E}"/>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3" name="Footer Placeholder 2">
            <a:extLst>
              <a:ext uri="{FF2B5EF4-FFF2-40B4-BE49-F238E27FC236}">
                <a16:creationId xmlns:a16="http://schemas.microsoft.com/office/drawing/2014/main" id="{91A1C6C5-8998-1B19-BA21-20BA1C667F9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C3BDDB7-8F47-1325-8059-AD3DE58DAD3A}"/>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1925684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2_Title Blue">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bg1"/>
                </a:solidFill>
                <a:latin typeface="Equip Extended" panose="02000503030000020004" pitchFamily="2" charset="77"/>
              </a:defRPr>
            </a:lvl1pPr>
          </a:lstStyle>
          <a:p>
            <a:r>
              <a:rPr lang="en-GB"/>
              <a:t>Edit title</a:t>
            </a:r>
            <a:endParaRPr lang="en-PT"/>
          </a:p>
        </p:txBody>
      </p:sp>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bg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5758273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3_Title Green">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4" cstate="screen">
            <a:alphaModFix amt="55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6120552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2_1_Section Big Title White">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cstate="screen">
            <a:alphaModFix amt="7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813652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2_Section Big Title Blue">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544270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2_3_Section Big Title Green">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userDrawn="1"/>
        </p:nvPicPr>
        <p:blipFill rotWithShape="1">
          <a:blip r:embed="rId2" cstate="screen">
            <a:alphaModFix amt="56000"/>
            <a:extLst>
              <a:ext uri="{28A0092B-C50C-407E-A947-70E740481C1C}">
                <a14:useLocalDpi xmlns:a14="http://schemas.microsoft.com/office/drawing/2010/main"/>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pic>
        <p:nvPicPr>
          <p:cNvPr id="10" name="Graphic 9">
            <a:extLst>
              <a:ext uri="{FF2B5EF4-FFF2-40B4-BE49-F238E27FC236}">
                <a16:creationId xmlns:a16="http://schemas.microsoft.com/office/drawing/2014/main" id="{D6517F54-B2B2-8E4D-BE47-0A3FBD6DEE70}"/>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9089872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2_4_Section Big Title Imag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3070934"/>
            <a:ext cx="9767782" cy="1032014"/>
          </a:xfrm>
          <a:prstGeom prst="rect">
            <a:avLst/>
          </a:prstGeom>
        </p:spPr>
        <p:txBody>
          <a:bodyPr anchor="ctr">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30636676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3_1_Section Small Title Whit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0750419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3_2_Section Small Title Blu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3399228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3_Section Small Title Green ">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9858842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3_4_Section Small Title Purple">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65921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5C24-2BBB-CB7B-38F9-2BD770CCA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25BA9-CE16-63B1-F832-E66BFEDA0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E23AEA-0A27-49E3-3157-763BFF12A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7BA36-F39B-D457-AE79-9F0ED09EE17A}"/>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6" name="Footer Placeholder 5">
            <a:extLst>
              <a:ext uri="{FF2B5EF4-FFF2-40B4-BE49-F238E27FC236}">
                <a16:creationId xmlns:a16="http://schemas.microsoft.com/office/drawing/2014/main" id="{DA02708E-38C8-EBC0-4B5D-7B01276EE7D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866B765-16B4-9455-D38E-353711FFCAE8}"/>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0134499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3_5_Section Small Title Imag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492115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4_1_Agenda">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704972" y="243620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2" charset="77"/>
              </a:defRPr>
            </a:lvl1pPr>
          </a:lstStyle>
          <a:p>
            <a:pPr lvl="0"/>
            <a:r>
              <a:rPr lang="en-GB"/>
              <a:t>Edit  </a:t>
            </a:r>
            <a:r>
              <a:rPr lang="en-GB" err="1"/>
              <a:t>subheader</a:t>
            </a:r>
            <a:endParaRPr lang="en-GB"/>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704974" y="211211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079996" y="211211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2" charset="77"/>
              </a:defRPr>
            </a:lvl1pPr>
          </a:lstStyle>
          <a:p>
            <a:pPr lvl="0"/>
            <a:r>
              <a:rPr lang="en-GB"/>
              <a:t>Edit  </a:t>
            </a:r>
            <a:r>
              <a:rPr lang="en-GB" err="1"/>
              <a:t>subheader</a:t>
            </a:r>
            <a:endParaRPr lang="en-GB"/>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704972" y="352205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2" charset="77"/>
              </a:defRPr>
            </a:lvl1pPr>
          </a:lstStyle>
          <a:p>
            <a:pPr lvl="0"/>
            <a:r>
              <a:rPr lang="en-GB"/>
              <a:t>Edit  </a:t>
            </a:r>
            <a:r>
              <a:rPr lang="en-GB" err="1"/>
              <a:t>subheader</a:t>
            </a:r>
            <a:endParaRPr lang="en-GB"/>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704974" y="319796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079996" y="319796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2" charset="77"/>
              </a:defRPr>
            </a:lvl1pPr>
          </a:lstStyle>
          <a:p>
            <a:pPr lvl="0"/>
            <a:r>
              <a:rPr lang="en-GB"/>
              <a:t>Edit  </a:t>
            </a:r>
            <a:r>
              <a:rPr lang="en-GB" err="1"/>
              <a:t>subheader</a:t>
            </a:r>
            <a:endParaRPr lang="en-GB"/>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704972" y="452156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2" charset="77"/>
              </a:defRPr>
            </a:lvl1pPr>
          </a:lstStyle>
          <a:p>
            <a:pPr lvl="0"/>
            <a:r>
              <a:rPr lang="en-GB"/>
              <a:t>Edit  </a:t>
            </a:r>
            <a:r>
              <a:rPr lang="en-GB" err="1"/>
              <a:t>subheader</a:t>
            </a:r>
            <a:endParaRPr lang="en-GB"/>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704974" y="419747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079996" y="419747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Light" panose="02000503000000020004" pitchFamily="2" charset="77"/>
              </a:defRPr>
            </a:lvl1pPr>
          </a:lstStyle>
          <a:p>
            <a:pPr lvl="0"/>
            <a:r>
              <a:rPr lang="en-GB"/>
              <a:t>Edit  </a:t>
            </a:r>
            <a:r>
              <a:rPr lang="en-GB" err="1"/>
              <a:t>subheader</a:t>
            </a:r>
            <a:endParaRPr lang="en-GB"/>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a:t>Nr.</a:t>
            </a:r>
          </a:p>
        </p:txBody>
      </p:sp>
    </p:spTree>
    <p:extLst>
      <p:ext uri="{BB962C8B-B14F-4D97-AF65-F5344CB8AC3E}">
        <p14:creationId xmlns:p14="http://schemas.microsoft.com/office/powerpoint/2010/main" val="2488423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4_2_Info Bullets">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285750" indent="-285750">
              <a:lnSpc>
                <a:spcPct val="100000"/>
              </a:lnSpc>
              <a:buFont typeface="Arial" panose="020B0604020202020204" pitchFamily="34" charset="0"/>
              <a:buChar char="•"/>
              <a:defRPr sz="1400" b="0" i="0">
                <a:solidFill>
                  <a:srgbClr val="060320"/>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rgbClr val="060320"/>
                </a:solidFill>
                <a:latin typeface="Equip Extended" panose="02000503030000020004" pitchFamily="2" charset="77"/>
              </a:defRPr>
            </a:lvl1pPr>
          </a:lstStyle>
          <a:p>
            <a:r>
              <a:rPr lang="en-GB"/>
              <a:t>Edit supporting title</a:t>
            </a:r>
            <a:endParaRPr lang="en-PT"/>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4749749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3_Info Numbers">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8" y="481125"/>
            <a:ext cx="1008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1008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462900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5_1_plain text">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38318325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5_2_Plain text + 3 column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1079996" y="5261733"/>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1079998" y="493764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6152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6152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1504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Light" panose="02000503000000020004" pitchFamily="2" charset="77"/>
              </a:defRPr>
            </a:lvl1pPr>
          </a:lstStyle>
          <a:p>
            <a:pPr lvl="0"/>
            <a:r>
              <a:rPr lang="en-GB"/>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1504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1079998"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6152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1504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1079996" y="1605300"/>
            <a:ext cx="10029604" cy="26028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Tree>
    <p:extLst>
      <p:ext uri="{BB962C8B-B14F-4D97-AF65-F5344CB8AC3E}">
        <p14:creationId xmlns:p14="http://schemas.microsoft.com/office/powerpoint/2010/main" val="22448823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5_3_text in 2 columns">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0652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411600" y="1602250"/>
            <a:ext cx="5065200" cy="38664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9672876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5_4_text or graph in right column">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58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rgbClr val="060320"/>
                </a:solidFill>
                <a:latin typeface="Equip Extended" panose="02000503030000020004" pitchFamily="2" charset="77"/>
              </a:defRPr>
            </a:lvl1pPr>
          </a:lstStyle>
          <a:p>
            <a:pPr lvl="0"/>
            <a:r>
              <a:rPr lang="en-GB"/>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416219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5_5_Paragraph 3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10181386" cy="2150195"/>
          </a:xfrm>
          <a:prstGeom prst="rect">
            <a:avLst/>
          </a:prstGeom>
        </p:spPr>
        <p:txBody>
          <a:bodyPr wrap="square" tIns="72000" numCol="3" spcCol="720000" anchor="t">
            <a:spAutoFit/>
          </a:bodyPr>
          <a:lstStyle>
            <a:lvl1pPr marL="0" indent="0">
              <a:lnSpc>
                <a:spcPct val="100000"/>
              </a:lnSpc>
              <a:buFont typeface="+mj-lt"/>
              <a:buNone/>
              <a:defRPr sz="1200" b="0" i="0">
                <a:solidFill>
                  <a:schemeClr val="tx1"/>
                </a:solidFill>
                <a:latin typeface="Equip-Light" panose="02000503000000020004" pitchFamily="2" charset="77"/>
              </a:defRPr>
            </a:lvl1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Nunc </a:t>
            </a:r>
            <a:r>
              <a:rPr lang="en-GB" err="1"/>
              <a:t>vel</a:t>
            </a:r>
            <a:r>
              <a:rPr lang="en-GB"/>
              <a:t> </a:t>
            </a:r>
            <a:r>
              <a:rPr lang="en-GB" err="1"/>
              <a:t>risus</a:t>
            </a:r>
            <a:r>
              <a:rPr lang="en-GB"/>
              <a:t> </a:t>
            </a:r>
            <a:r>
              <a:rPr lang="en-GB" err="1"/>
              <a:t>commodo</a:t>
            </a:r>
            <a:r>
              <a:rPr lang="en-GB"/>
              <a:t> </a:t>
            </a:r>
            <a:r>
              <a:rPr lang="en-GB" err="1"/>
              <a:t>viverra</a:t>
            </a:r>
            <a:r>
              <a:rPr lang="en-GB"/>
              <a:t> </a:t>
            </a:r>
            <a:r>
              <a:rPr lang="en-GB" err="1"/>
              <a:t>maecenas</a:t>
            </a:r>
            <a:r>
              <a:rPr lang="en-GB"/>
              <a:t>.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duis</a:t>
            </a:r>
            <a:r>
              <a:rPr lang="en-GB"/>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720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paragraph headline</a:t>
            </a:r>
            <a:endParaRPr lang="en-PT"/>
          </a:p>
        </p:txBody>
      </p:sp>
      <p:sp>
        <p:nvSpPr>
          <p:cNvPr id="8" name="Text Placeholder 7">
            <a:extLst>
              <a:ext uri="{FF2B5EF4-FFF2-40B4-BE49-F238E27FC236}">
                <a16:creationId xmlns:a16="http://schemas.microsoft.com/office/drawing/2014/main" id="{2B194115-C80D-C847-B4D6-BB1148451F3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27264842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5_6_Bullet List 3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438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438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254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254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2" name="Text Placeholder 7">
            <a:extLst>
              <a:ext uri="{FF2B5EF4-FFF2-40B4-BE49-F238E27FC236}">
                <a16:creationId xmlns:a16="http://schemas.microsoft.com/office/drawing/2014/main" id="{9DE1E3AC-AA13-E348-B65E-35E523F0E538}"/>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0523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0523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93640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7819-FD57-7211-09EE-1FD6EE615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DDBE36-0193-2608-4E87-0B43CBAD0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805F6C7-D3BA-3FF6-9E31-D0FFE75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3FB7B-86DB-E66E-96F8-16570C6FA0B0}"/>
              </a:ext>
            </a:extLst>
          </p:cNvPr>
          <p:cNvSpPr>
            <a:spLocks noGrp="1"/>
          </p:cNvSpPr>
          <p:nvPr>
            <p:ph type="dt" sz="half" idx="10"/>
          </p:nvPr>
        </p:nvSpPr>
        <p:spPr/>
        <p:txBody>
          <a:bodyPr/>
          <a:lstStyle/>
          <a:p>
            <a:fld id="{39E099F7-84EB-4AE2-B1CA-129B8EFD90DF}" type="datetimeFigureOut">
              <a:rPr lang="en-IN" smtClean="0"/>
              <a:t>05-11-2022</a:t>
            </a:fld>
            <a:endParaRPr lang="en-IN" dirty="0"/>
          </a:p>
        </p:txBody>
      </p:sp>
      <p:sp>
        <p:nvSpPr>
          <p:cNvPr id="6" name="Footer Placeholder 5">
            <a:extLst>
              <a:ext uri="{FF2B5EF4-FFF2-40B4-BE49-F238E27FC236}">
                <a16:creationId xmlns:a16="http://schemas.microsoft.com/office/drawing/2014/main" id="{D644A7C8-185A-4918-8EF1-103F660D63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DDF227-73D4-5C71-87BC-FBA1C7808166}"/>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155775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5_7_Bullet List 2 Column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a:t>Edit bullet list header</a:t>
            </a:r>
            <a:endParaRPr lang="en-PT"/>
          </a:p>
        </p:txBody>
      </p:sp>
      <p:sp>
        <p:nvSpPr>
          <p:cNvPr id="11" name="Text Placeholder 7">
            <a:extLst>
              <a:ext uri="{FF2B5EF4-FFF2-40B4-BE49-F238E27FC236}">
                <a16:creationId xmlns:a16="http://schemas.microsoft.com/office/drawing/2014/main" id="{9CFAFAB4-3447-804B-87EA-0C0D570EDE3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0146308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6_1_Photo 1 Right Subtitl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solidFill>
                  <a:srgbClr val="00DBA9"/>
                </a:solid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buNone/>
              <a:defRPr>
                <a:noFill/>
              </a:defRPr>
            </a:lvl1pPr>
          </a:lstStyle>
          <a:p>
            <a:r>
              <a:rPr lang="en-GB"/>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1885395"/>
            <a:ext cx="5455376"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333692"/>
            <a:ext cx="5455376" cy="611312"/>
          </a:xfrm>
          <a:prstGeom prst="rect">
            <a:avLst/>
          </a:prstGeom>
        </p:spPr>
        <p:txBody>
          <a:bodyPr wrap="square" tIns="72000" anchor="t">
            <a:spAutoFit/>
          </a:bodyPr>
          <a:lstStyle>
            <a:lvl1pPr>
              <a:lnSpc>
                <a:spcPct val="100000"/>
              </a:lnSpc>
              <a:defRPr sz="3200" b="1" i="0">
                <a:solidFill>
                  <a:srgbClr val="060320"/>
                </a:solidFill>
                <a:latin typeface="Equip Extended" panose="02000503030000020004" pitchFamily="2" charset="77"/>
              </a:defRPr>
            </a:lvl1pPr>
          </a:lstStyle>
          <a:p>
            <a:r>
              <a:rPr lang="en-GB"/>
              <a:t>Edit title</a:t>
            </a:r>
            <a:endParaRPr lang="en-PT"/>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rgbClr val="060320"/>
                </a:solidFill>
                <a:latin typeface="Equip-Light" panose="02000503000000020004" pitchFamily="2" charset="77"/>
              </a:defRPr>
            </a:lvl1pPr>
          </a:lstStyle>
          <a:p>
            <a:pPr lvl="0"/>
            <a:r>
              <a:rPr lang="en-GB"/>
              <a:t>Edit description; feel free to change </a:t>
            </a:r>
            <a:r>
              <a:rPr lang="en-GB" err="1"/>
              <a:t>color</a:t>
            </a:r>
            <a:r>
              <a:rPr lang="en-GB"/>
              <a:t> of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0435390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6_2_Photo 1 Left Sub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B2A96-F5EC-4A9C-935F-58FDC39C8E7A}"/>
              </a:ext>
            </a:extLst>
          </p:cNvPr>
          <p:cNvSpPr/>
          <p:nvPr userDrawn="1"/>
        </p:nvSpPr>
        <p:spPr>
          <a:xfrm>
            <a:off x="0" y="0"/>
            <a:ext cx="3600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3384000"/>
          </a:xfrm>
          <a:solidFill>
            <a:schemeClr val="bg1"/>
          </a:solidFill>
        </p:spPr>
        <p:txBody>
          <a:bodyPr/>
          <a:lstStyle>
            <a:lvl1pPr marL="0" indent="0">
              <a:buNone/>
              <a:defRPr>
                <a:noFill/>
              </a:defRPr>
            </a:lvl1pPr>
          </a:lstStyle>
          <a:p>
            <a:r>
              <a:rPr lang="en-GB"/>
              <a:t>Click icon to add picture</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1866725"/>
            <a:ext cx="5455376"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121263"/>
            <a:ext cx="5455376"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301316"/>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1"/>
                </a:solidFill>
                <a:latin typeface="Equip-Light" panose="02000503000000020004" pitchFamily="2" charset="77"/>
              </a:defRPr>
            </a:lvl1pPr>
          </a:lstStyle>
          <a:p>
            <a:pPr lvl="0"/>
            <a:r>
              <a:rPr lang="en-GB"/>
              <a:t>Edit description; feel free to change </a:t>
            </a:r>
            <a:r>
              <a:rPr lang="en-GB" err="1"/>
              <a:t>color</a:t>
            </a:r>
            <a:r>
              <a:rPr lang="en-GB"/>
              <a:t> of photo-frame to “nightfall-blue” (#13294B) or to “lavender-purple” (#2E008B) </a:t>
            </a:r>
          </a:p>
        </p:txBody>
      </p:sp>
    </p:spTree>
    <p:extLst>
      <p:ext uri="{BB962C8B-B14F-4D97-AF65-F5344CB8AC3E}">
        <p14:creationId xmlns:p14="http://schemas.microsoft.com/office/powerpoint/2010/main" val="39454546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6_3_Grid 2 Photos Panel Righ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15787310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6_4_Grid 2 Photos Panel Lef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32584454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6_5_Grid 3 Photos Panel Lef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6976800"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06400" y="720000"/>
            <a:ext cx="348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06400" y="3574801"/>
            <a:ext cx="348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16342184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6_6_Grid 3 Photos Panel Righ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518000" y="720000"/>
            <a:ext cx="6976800" cy="5418000"/>
          </a:xfrm>
          <a:solidFill>
            <a:schemeClr val="bg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48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48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7135584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6_7_Grid 6 Photos Panel Right">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0504759F-DF43-487B-9945-54BD84D77869}"/>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GB"/>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GB"/>
              <a:t>Click icon to add picture</a:t>
            </a:r>
            <a:endParaRPr lang="en-PT"/>
          </a:p>
        </p:txBody>
      </p:sp>
    </p:spTree>
    <p:extLst>
      <p:ext uri="{BB962C8B-B14F-4D97-AF65-F5344CB8AC3E}">
        <p14:creationId xmlns:p14="http://schemas.microsoft.com/office/powerpoint/2010/main" val="36136054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6_8_Grid 6 Photos Panel Left">
    <p:spTree>
      <p:nvGrpSpPr>
        <p:cNvPr id="1" name=""/>
        <p:cNvGrpSpPr/>
        <p:nvPr/>
      </p:nvGrpSpPr>
      <p:grpSpPr>
        <a:xfrm>
          <a:off x="0" y="0"/>
          <a:ext cx="0" cy="0"/>
          <a:chOff x="0" y="0"/>
          <a:chExt cx="0" cy="0"/>
        </a:xfrm>
      </p:grpSpPr>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26398" y="1191049"/>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26398" y="404585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1191049"/>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404585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361399" y="1191049"/>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361399" y="4045850"/>
            <a:ext cx="3398400" cy="2563200"/>
          </a:xfrm>
          <a:solidFill>
            <a:schemeClr val="bg1"/>
          </a:solidFill>
        </p:spPr>
        <p:txBody>
          <a:bodyPr/>
          <a:lstStyle>
            <a:lvl1pPr marL="0" indent="0">
              <a:buNone/>
              <a:defRPr>
                <a:noFill/>
              </a:defRPr>
            </a:lvl1pPr>
          </a:lstStyle>
          <a:p>
            <a:r>
              <a:rPr lang="en-GB"/>
              <a:t>Click icon to add picture</a:t>
            </a:r>
            <a:endParaRPr lang="en-PT"/>
          </a:p>
        </p:txBody>
      </p:sp>
      <p:sp>
        <p:nvSpPr>
          <p:cNvPr id="9" name="Title 1">
            <a:extLst>
              <a:ext uri="{FF2B5EF4-FFF2-40B4-BE49-F238E27FC236}">
                <a16:creationId xmlns:a16="http://schemas.microsoft.com/office/drawing/2014/main" id="{FCEDBE13-5738-4B9C-B2D0-45517917D8FB}"/>
              </a:ext>
            </a:extLst>
          </p:cNvPr>
          <p:cNvSpPr>
            <a:spLocks noGrp="1"/>
          </p:cNvSpPr>
          <p:nvPr>
            <p:ph type="title" hasCustomPrompt="1"/>
          </p:nvPr>
        </p:nvSpPr>
        <p:spPr>
          <a:xfrm>
            <a:off x="626398" y="481125"/>
            <a:ext cx="1008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Tree>
    <p:extLst>
      <p:ext uri="{BB962C8B-B14F-4D97-AF65-F5344CB8AC3E}">
        <p14:creationId xmlns:p14="http://schemas.microsoft.com/office/powerpoint/2010/main" val="12138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7_1_Statement">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8" name="Text Placeholder 7">
            <a:extLst>
              <a:ext uri="{FF2B5EF4-FFF2-40B4-BE49-F238E27FC236}">
                <a16:creationId xmlns:a16="http://schemas.microsoft.com/office/drawing/2014/main" id="{F58B3105-25FA-4A42-9600-479307B2997E}"/>
              </a:ext>
            </a:extLst>
          </p:cNvPr>
          <p:cNvSpPr>
            <a:spLocks noGrp="1"/>
          </p:cNvSpPr>
          <p:nvPr>
            <p:ph type="body" sz="quarter" idx="10" hasCustomPrompt="1"/>
          </p:nvPr>
        </p:nvSpPr>
        <p:spPr>
          <a:xfrm>
            <a:off x="639385" y="5876515"/>
            <a:ext cx="10977813"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78393"/>
            <a:ext cx="9767782" cy="718787"/>
          </a:xfrm>
          <a:prstGeom prst="rect">
            <a:avLst/>
          </a:prstGeom>
        </p:spPr>
        <p:txBody>
          <a:bodyPr anchor="ctr">
            <a:spAutoFit/>
          </a:bodyPr>
          <a:lstStyle>
            <a:lvl1pPr>
              <a:lnSpc>
                <a:spcPct val="80000"/>
              </a:lnSpc>
              <a:defRPr sz="4800" b="0" i="0">
                <a:solidFill>
                  <a:schemeClr val="tx1"/>
                </a:solidFill>
                <a:latin typeface="Equip Extended" panose="02000503030000020004" pitchFamily="2" charset="77"/>
              </a:defRPr>
            </a:lvl1pPr>
          </a:lstStyle>
          <a:p>
            <a:r>
              <a:rPr lang="en-GB"/>
              <a:t>Edit multiline description</a:t>
            </a:r>
            <a:endParaRPr lang="en-PT"/>
          </a:p>
        </p:txBody>
      </p:sp>
    </p:spTree>
    <p:extLst>
      <p:ext uri="{BB962C8B-B14F-4D97-AF65-F5344CB8AC3E}">
        <p14:creationId xmlns:p14="http://schemas.microsoft.com/office/powerpoint/2010/main" val="16401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theme" Target="../theme/theme2.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50" Type="http://schemas.openxmlformats.org/officeDocument/2006/relationships/slideLayout" Target="../slideLayouts/slideLayout118.xml"/><Relationship Id="rId55" Type="http://schemas.openxmlformats.org/officeDocument/2006/relationships/slideLayout" Target="../slideLayouts/slideLayout123.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9" Type="http://schemas.openxmlformats.org/officeDocument/2006/relationships/slideLayout" Target="../slideLayouts/slideLayout97.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3" Type="http://schemas.openxmlformats.org/officeDocument/2006/relationships/slideLayout" Target="../slideLayouts/slideLayout121.xml"/><Relationship Id="rId58" Type="http://schemas.openxmlformats.org/officeDocument/2006/relationships/slideLayout" Target="../slideLayouts/slideLayout126.xml"/><Relationship Id="rId5" Type="http://schemas.openxmlformats.org/officeDocument/2006/relationships/slideLayout" Target="../slideLayouts/slideLayout73.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56" Type="http://schemas.openxmlformats.org/officeDocument/2006/relationships/slideLayout" Target="../slideLayouts/slideLayout124.xml"/><Relationship Id="rId8" Type="http://schemas.openxmlformats.org/officeDocument/2006/relationships/slideLayout" Target="../slideLayouts/slideLayout76.xml"/><Relationship Id="rId51" Type="http://schemas.openxmlformats.org/officeDocument/2006/relationships/slideLayout" Target="../slideLayouts/slideLayout119.xml"/><Relationship Id="rId3" Type="http://schemas.openxmlformats.org/officeDocument/2006/relationships/slideLayout" Target="../slideLayouts/slideLayout71.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59" Type="http://schemas.openxmlformats.org/officeDocument/2006/relationships/slideLayout" Target="../slideLayouts/slideLayout127.xml"/><Relationship Id="rId20" Type="http://schemas.openxmlformats.org/officeDocument/2006/relationships/slideLayout" Target="../slideLayouts/slideLayout88.xml"/><Relationship Id="rId41" Type="http://schemas.openxmlformats.org/officeDocument/2006/relationships/slideLayout" Target="../slideLayouts/slideLayout109.xml"/><Relationship Id="rId54" Type="http://schemas.openxmlformats.org/officeDocument/2006/relationships/slideLayout" Target="../slideLayouts/slideLayout122.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slideLayout" Target="../slideLayouts/slideLayout117.xml"/><Relationship Id="rId57" Type="http://schemas.openxmlformats.org/officeDocument/2006/relationships/slideLayout" Target="../slideLayouts/slideLayout125.xml"/><Relationship Id="rId10" Type="http://schemas.openxmlformats.org/officeDocument/2006/relationships/slideLayout" Target="../slideLayouts/slideLayout78.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52" Type="http://schemas.openxmlformats.org/officeDocument/2006/relationships/slideLayout" Target="../slideLayouts/slideLayout120.xml"/><Relationship Id="rId6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71033-F3A6-3BB9-78B1-0D58FC570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2E0AB-8F71-5416-C3AE-05DCC8CA3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37881-2AAC-D499-08CF-F0A30D0B5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099F7-84EB-4AE2-B1CA-129B8EFD90DF}" type="datetimeFigureOut">
              <a:rPr lang="en-IN" smtClean="0"/>
              <a:t>05-11-2022</a:t>
            </a:fld>
            <a:endParaRPr lang="en-IN" dirty="0"/>
          </a:p>
        </p:txBody>
      </p:sp>
      <p:sp>
        <p:nvSpPr>
          <p:cNvPr id="5" name="Footer Placeholder 4">
            <a:extLst>
              <a:ext uri="{FF2B5EF4-FFF2-40B4-BE49-F238E27FC236}">
                <a16:creationId xmlns:a16="http://schemas.microsoft.com/office/drawing/2014/main" id="{738F7EB4-0B87-CEED-BAA6-04EBA6861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C5159CA-AB42-D17C-B4B4-E555CE4A8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55CC-0D75-4C75-A0D0-AC8C0DF4017A}" type="slidenum">
              <a:rPr lang="en-IN" smtClean="0"/>
              <a:t>‹#›</a:t>
            </a:fld>
            <a:endParaRPr lang="en-IN" dirty="0"/>
          </a:p>
        </p:txBody>
      </p:sp>
    </p:spTree>
    <p:extLst>
      <p:ext uri="{BB962C8B-B14F-4D97-AF65-F5344CB8AC3E}">
        <p14:creationId xmlns:p14="http://schemas.microsoft.com/office/powerpoint/2010/main" val="74519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b="0" i="0">
                <a:solidFill>
                  <a:schemeClr val="tx1"/>
                </a:solidFill>
                <a:latin typeface="Equip-Light" panose="02000503000000020004" pitchFamily="50" charset="0"/>
              </a:defRPr>
            </a:lvl1pPr>
          </a:lstStyle>
          <a:p>
            <a:fld id="{EFC80696-FAF8-7A43-A227-9407CAA5A0D1}" type="datetimeFigureOut">
              <a:rPr lang="en-PT" smtClean="0"/>
              <a:pPr/>
              <a:t>11/05/2022</a:t>
            </a:fld>
            <a:endParaRPr lang="en-PT"/>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b="0" i="0">
                <a:solidFill>
                  <a:schemeClr val="tx1"/>
                </a:solidFill>
                <a:latin typeface="Equip-Light" panose="02000503000000020004" pitchFamily="50" charset="0"/>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b="0" i="0">
                <a:solidFill>
                  <a:schemeClr val="tx1"/>
                </a:solidFill>
                <a:latin typeface="Equip-Light" panose="02000503000000020004" pitchFamily="50" charset="0"/>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3475348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Lst>
  <p:txStyles>
    <p:titleStyle>
      <a:lvl1pPr algn="l" defTabSz="914400"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50"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b="0" i="0">
                <a:solidFill>
                  <a:schemeClr val="tx1"/>
                </a:solidFill>
                <a:latin typeface="Equip-Light" panose="02000503000000020004" pitchFamily="2" charset="77"/>
              </a:defRPr>
            </a:lvl1pPr>
          </a:lstStyle>
          <a:p>
            <a:fld id="{EFC80696-FAF8-7A43-A227-9407CAA5A0D1}" type="datetimeFigureOut">
              <a:rPr lang="en-PT" smtClean="0"/>
              <a:pPr/>
              <a:t>11/05/2022</a:t>
            </a:fld>
            <a:endParaRPr lang="en-PT"/>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b="0" i="0">
                <a:solidFill>
                  <a:schemeClr val="tx1"/>
                </a:solidFill>
                <a:latin typeface="Equip-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b="0" i="0">
                <a:solidFill>
                  <a:schemeClr val="tx1"/>
                </a:solidFill>
                <a:latin typeface="Equip-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309841372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 id="2147483766" r:id="rId48"/>
    <p:sldLayoutId id="2147483767" r:id="rId49"/>
    <p:sldLayoutId id="2147483768" r:id="rId50"/>
    <p:sldLayoutId id="2147483769" r:id="rId51"/>
    <p:sldLayoutId id="2147483770" r:id="rId52"/>
    <p:sldLayoutId id="2147483771" r:id="rId53"/>
    <p:sldLayoutId id="2147483773" r:id="rId54"/>
    <p:sldLayoutId id="2147483774" r:id="rId55"/>
    <p:sldLayoutId id="2147483775" r:id="rId56"/>
    <p:sldLayoutId id="2147483776" r:id="rId57"/>
    <p:sldLayoutId id="2147483777" r:id="rId58"/>
    <p:sldLayoutId id="2147483778" r:id="rId59"/>
  </p:sldLayoutIdLst>
  <p:txStyles>
    <p:titleStyle>
      <a:lvl1pPr algn="l" defTabSz="914400"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1.xml.rels><?xml version="1.0" encoding="UTF-8" standalone="yes"?>
<Relationships xmlns="http://schemas.openxmlformats.org/package/2006/relationships"><Relationship Id="rId8" Type="http://schemas.openxmlformats.org/officeDocument/2006/relationships/image" Target="../media/image37.gif"/><Relationship Id="rId3" Type="http://schemas.openxmlformats.org/officeDocument/2006/relationships/image" Target="../media/image32.gif"/><Relationship Id="rId7" Type="http://schemas.openxmlformats.org/officeDocument/2006/relationships/image" Target="../media/image36.gif"/><Relationship Id="rId2" Type="http://schemas.openxmlformats.org/officeDocument/2006/relationships/image" Target="../media/image31.png"/><Relationship Id="rId1" Type="http://schemas.openxmlformats.org/officeDocument/2006/relationships/slideLayout" Target="../slideLayouts/slideLayout83.xml"/><Relationship Id="rId6" Type="http://schemas.openxmlformats.org/officeDocument/2006/relationships/image" Target="../media/image35.gif"/><Relationship Id="rId5" Type="http://schemas.openxmlformats.org/officeDocument/2006/relationships/image" Target="../media/image34.png"/><Relationship Id="rId4" Type="http://schemas.openxmlformats.org/officeDocument/2006/relationships/image" Target="../media/image33.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60.png"/><Relationship Id="rId1" Type="http://schemas.openxmlformats.org/officeDocument/2006/relationships/slideLayout" Target="../slideLayouts/slideLayout83.xml"/><Relationship Id="rId4" Type="http://schemas.openxmlformats.org/officeDocument/2006/relationships/image" Target="../media/image41.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0.gif"/><Relationship Id="rId1" Type="http://schemas.openxmlformats.org/officeDocument/2006/relationships/slideLayout" Target="../slideLayouts/slideLayout8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32.gif"/><Relationship Id="rId1" Type="http://schemas.openxmlformats.org/officeDocument/2006/relationships/slideLayout" Target="../slideLayouts/slideLayout83.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oreilly.com/library/view/nonparametric-statistics-a/9781118840429/bapp02.xhtml#:~:text=Critical%20Values%20for%20the%20Mann%E2%80%93Whitney%20U%2DTest%20Statistic" TargetMode="External"/><Relationship Id="rId1" Type="http://schemas.openxmlformats.org/officeDocument/2006/relationships/slideLayout" Target="../slideLayouts/slideLayout83.xml"/><Relationship Id="rId4" Type="http://schemas.openxmlformats.org/officeDocument/2006/relationships/image" Target="../media/image44.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4.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gif"/><Relationship Id="rId1" Type="http://schemas.openxmlformats.org/officeDocument/2006/relationships/slideLayout" Target="../slideLayouts/slideLayout83.xml"/><Relationship Id="rId5" Type="http://schemas.openxmlformats.org/officeDocument/2006/relationships/image" Target="../media/image47.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7.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8.gif"/><Relationship Id="rId1" Type="http://schemas.openxmlformats.org/officeDocument/2006/relationships/slideLayout" Target="../slideLayouts/slideLayout83.xml"/><Relationship Id="rId6" Type="http://schemas.openxmlformats.org/officeDocument/2006/relationships/image" Target="../media/image31.png"/><Relationship Id="rId5" Type="http://schemas.openxmlformats.org/officeDocument/2006/relationships/image" Target="../media/image51.png"/><Relationship Id="rId4" Type="http://schemas.openxmlformats.org/officeDocument/2006/relationships/image" Target="../media/image50.gif"/></Relationships>
</file>

<file path=ppt/slides/_rels/slide48.xml.rels><?xml version="1.0" encoding="UTF-8" standalone="yes"?>
<Relationships xmlns="http://schemas.openxmlformats.org/package/2006/relationships"><Relationship Id="rId8" Type="http://schemas.openxmlformats.org/officeDocument/2006/relationships/image" Target="../media/image58.gif"/><Relationship Id="rId3" Type="http://schemas.openxmlformats.org/officeDocument/2006/relationships/image" Target="../media/image53.gif"/><Relationship Id="rId7" Type="http://schemas.openxmlformats.org/officeDocument/2006/relationships/image" Target="../media/image57.gif"/><Relationship Id="rId2" Type="http://schemas.openxmlformats.org/officeDocument/2006/relationships/image" Target="../media/image52.gif"/><Relationship Id="rId1" Type="http://schemas.openxmlformats.org/officeDocument/2006/relationships/slideLayout" Target="../slideLayouts/slideLayout83.xml"/><Relationship Id="rId6" Type="http://schemas.openxmlformats.org/officeDocument/2006/relationships/image" Target="../media/image56.gif"/><Relationship Id="rId5" Type="http://schemas.openxmlformats.org/officeDocument/2006/relationships/image" Target="../media/image55.gif"/><Relationship Id="rId4" Type="http://schemas.openxmlformats.org/officeDocument/2006/relationships/image" Target="../media/image54.gif"/><Relationship Id="rId9" Type="http://schemas.openxmlformats.org/officeDocument/2006/relationships/image" Target="../media/image59.gif"/></Relationships>
</file>

<file path=ppt/slides/_rels/slide49.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image" Target="../media/image60.gif"/><Relationship Id="rId1" Type="http://schemas.openxmlformats.org/officeDocument/2006/relationships/slideLayout" Target="../slideLayouts/slideLayout83.xml"/><Relationship Id="rId5" Type="http://schemas.openxmlformats.org/officeDocument/2006/relationships/image" Target="../media/image31.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83.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gif"/><Relationship Id="rId1" Type="http://schemas.openxmlformats.org/officeDocument/2006/relationships/slideLayout" Target="../slideLayouts/slideLayout8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gif"/><Relationship Id="rId1" Type="http://schemas.openxmlformats.org/officeDocument/2006/relationships/slideLayout" Target="../slideLayouts/slideLayout83.xml"/><Relationship Id="rId4" Type="http://schemas.openxmlformats.org/officeDocument/2006/relationships/image" Target="../media/image71.gif"/></Relationships>
</file>

<file path=ppt/slides/_rels/slide57.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8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9.xml.rels><?xml version="1.0" encoding="UTF-8" standalone="yes"?>
<Relationships xmlns="http://schemas.openxmlformats.org/package/2006/relationships"><Relationship Id="rId3" Type="http://schemas.openxmlformats.org/officeDocument/2006/relationships/image" Target="../media/image74.gif"/><Relationship Id="rId2" Type="http://schemas.openxmlformats.org/officeDocument/2006/relationships/image" Target="../media/image73.png"/><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A5F8-D18B-9954-E1A0-27B30E307B7B}"/>
              </a:ext>
            </a:extLst>
          </p:cNvPr>
          <p:cNvSpPr>
            <a:spLocks noGrp="1"/>
          </p:cNvSpPr>
          <p:nvPr>
            <p:ph type="ctrTitle"/>
          </p:nvPr>
        </p:nvSpPr>
        <p:spPr>
          <a:xfrm>
            <a:off x="1524000" y="797539"/>
            <a:ext cx="9144000" cy="819559"/>
          </a:xfrm>
        </p:spPr>
        <p:txBody>
          <a:bodyPr>
            <a:normAutofit fontScale="90000"/>
          </a:bodyPr>
          <a:lstStyle/>
          <a:p>
            <a:br>
              <a:rPr lang="en-GB" dirty="0"/>
            </a:br>
            <a:endParaRPr lang="en-IN" sz="7300" dirty="0">
              <a:solidFill>
                <a:srgbClr val="0070C0"/>
              </a:solidFill>
              <a:latin typeface="Britannic Bold" panose="020B0903060703020204" pitchFamily="34" charset="0"/>
            </a:endParaRPr>
          </a:p>
        </p:txBody>
      </p:sp>
      <p:sp>
        <p:nvSpPr>
          <p:cNvPr id="4" name="TextBox 3">
            <a:extLst>
              <a:ext uri="{FF2B5EF4-FFF2-40B4-BE49-F238E27FC236}">
                <a16:creationId xmlns:a16="http://schemas.microsoft.com/office/drawing/2014/main" id="{C9BEEFE8-2B34-663E-6F8A-E44C08F0BEC9}"/>
              </a:ext>
            </a:extLst>
          </p:cNvPr>
          <p:cNvSpPr txBox="1"/>
          <p:nvPr/>
        </p:nvSpPr>
        <p:spPr>
          <a:xfrm>
            <a:off x="407710" y="1328099"/>
            <a:ext cx="6094428" cy="1107996"/>
          </a:xfrm>
          <a:prstGeom prst="rect">
            <a:avLst/>
          </a:prstGeom>
          <a:noFill/>
        </p:spPr>
        <p:txBody>
          <a:bodyPr wrap="square">
            <a:spAutoFit/>
          </a:bodyPr>
          <a:lstStyle/>
          <a:p>
            <a:r>
              <a:rPr lang="en-GB" sz="6600" b="1" dirty="0">
                <a:solidFill>
                  <a:srgbClr val="0070C0"/>
                </a:solidFill>
                <a:latin typeface="Segoe UI" panose="020B0502040204020203" pitchFamily="34" charset="0"/>
              </a:rPr>
              <a:t>Topics</a:t>
            </a:r>
            <a:endParaRPr lang="en-IN" sz="6600" dirty="0"/>
          </a:p>
        </p:txBody>
      </p:sp>
      <p:sp>
        <p:nvSpPr>
          <p:cNvPr id="6" name="TextBox 5">
            <a:extLst>
              <a:ext uri="{FF2B5EF4-FFF2-40B4-BE49-F238E27FC236}">
                <a16:creationId xmlns:a16="http://schemas.microsoft.com/office/drawing/2014/main" id="{418886C5-D130-B0C5-935D-4E7D7375D140}"/>
              </a:ext>
            </a:extLst>
          </p:cNvPr>
          <p:cNvSpPr txBox="1"/>
          <p:nvPr/>
        </p:nvSpPr>
        <p:spPr>
          <a:xfrm>
            <a:off x="0" y="0"/>
            <a:ext cx="12192000" cy="954107"/>
          </a:xfrm>
          <a:prstGeom prst="rect">
            <a:avLst/>
          </a:prstGeom>
          <a:solidFill>
            <a:srgbClr val="002060"/>
          </a:solidFill>
        </p:spPr>
        <p:txBody>
          <a:bodyPr wrap="square" rtlCol="0" anchor="ctr">
            <a:spAutoFit/>
          </a:bodyPr>
          <a:lstStyle/>
          <a:p>
            <a:pPr algn="ctr"/>
            <a:r>
              <a:rPr lang="en-GB" sz="2800" b="1">
                <a:solidFill>
                  <a:schemeClr val="bg1"/>
                </a:solidFill>
                <a:latin typeface="Segoe UI" panose="020B0502040204020203" pitchFamily="34" charset="0"/>
              </a:rPr>
              <a:t>DS Sept </a:t>
            </a:r>
            <a:r>
              <a:rPr lang="en-GB" sz="2800" b="1" dirty="0">
                <a:solidFill>
                  <a:schemeClr val="bg1"/>
                </a:solidFill>
                <a:latin typeface="Segoe UI" panose="020B0502040204020203" pitchFamily="34" charset="0"/>
              </a:rPr>
              <a:t>2022 Batch</a:t>
            </a:r>
          </a:p>
          <a:p>
            <a:pPr algn="ctr"/>
            <a:r>
              <a:rPr lang="en-GB" sz="2800" b="1" dirty="0">
                <a:solidFill>
                  <a:schemeClr val="bg1"/>
                </a:solidFill>
                <a:latin typeface="Segoe UI" panose="020B0502040204020203" pitchFamily="34" charset="0"/>
              </a:rPr>
              <a:t> Module 10 – Statistics Advanced</a:t>
            </a:r>
            <a:endParaRPr lang="en-IN" sz="2800" b="1" dirty="0">
              <a:solidFill>
                <a:schemeClr val="bg1"/>
              </a:solidFill>
              <a:latin typeface="Segoe UI" panose="020B0502040204020203" pitchFamily="34" charset="0"/>
            </a:endParaRPr>
          </a:p>
        </p:txBody>
      </p:sp>
      <p:sp>
        <p:nvSpPr>
          <p:cNvPr id="7" name="TextBox 6">
            <a:extLst>
              <a:ext uri="{FF2B5EF4-FFF2-40B4-BE49-F238E27FC236}">
                <a16:creationId xmlns:a16="http://schemas.microsoft.com/office/drawing/2014/main" id="{321CD414-B4C6-E9ED-EA66-E16B4F256F00}"/>
              </a:ext>
            </a:extLst>
          </p:cNvPr>
          <p:cNvSpPr txBox="1"/>
          <p:nvPr/>
        </p:nvSpPr>
        <p:spPr>
          <a:xfrm>
            <a:off x="407710" y="2567624"/>
            <a:ext cx="8503208" cy="2677656"/>
          </a:xfrm>
          <a:prstGeom prst="rect">
            <a:avLst/>
          </a:prstGeom>
          <a:noFill/>
        </p:spPr>
        <p:txBody>
          <a:bodyPr wrap="square" rtlCol="0">
            <a:spAutoFit/>
          </a:bodyPr>
          <a:lstStyle/>
          <a:p>
            <a:pPr marL="457200" indent="-457200">
              <a:buFont typeface="Arial" panose="020B0604020202020204" pitchFamily="34" charset="0"/>
              <a:buChar char="•"/>
            </a:pPr>
            <a:r>
              <a:rPr lang="en-GB" sz="2800" dirty="0"/>
              <a:t>Population and Sample</a:t>
            </a:r>
          </a:p>
          <a:p>
            <a:pPr marL="457200" indent="-457200">
              <a:buFont typeface="Arial" panose="020B0604020202020204" pitchFamily="34" charset="0"/>
              <a:buChar char="•"/>
            </a:pPr>
            <a:r>
              <a:rPr lang="en-GB" sz="2800" dirty="0"/>
              <a:t>Sampling Distribution and Central Limit Theorem</a:t>
            </a:r>
          </a:p>
          <a:p>
            <a:pPr marL="457200" indent="-457200">
              <a:buFont typeface="Arial" panose="020B0604020202020204" pitchFamily="34" charset="0"/>
              <a:buChar char="•"/>
            </a:pPr>
            <a:r>
              <a:rPr lang="en-GB" sz="2800" dirty="0"/>
              <a:t>Standard Error</a:t>
            </a:r>
          </a:p>
          <a:p>
            <a:pPr marL="457200" indent="-457200">
              <a:buFont typeface="Arial" panose="020B0604020202020204" pitchFamily="34" charset="0"/>
              <a:buChar char="•"/>
            </a:pPr>
            <a:r>
              <a:rPr lang="en-GB" sz="2800" dirty="0"/>
              <a:t>Confidence Interval</a:t>
            </a:r>
          </a:p>
          <a:p>
            <a:pPr marL="457200" indent="-457200">
              <a:buFont typeface="Arial" panose="020B0604020202020204" pitchFamily="34" charset="0"/>
              <a:buChar char="•"/>
            </a:pPr>
            <a:r>
              <a:rPr lang="en-GB" sz="2800" dirty="0"/>
              <a:t>Hypothesis testing: One tail, Two tail and p-value</a:t>
            </a:r>
          </a:p>
          <a:p>
            <a:pPr marL="457200" indent="-457200">
              <a:buFont typeface="Arial" panose="020B0604020202020204" pitchFamily="34" charset="0"/>
              <a:buChar char="•"/>
            </a:pPr>
            <a:r>
              <a:rPr lang="en-GB" sz="2800" dirty="0"/>
              <a:t>Z-test, t-test</a:t>
            </a:r>
          </a:p>
        </p:txBody>
      </p:sp>
    </p:spTree>
    <p:extLst>
      <p:ext uri="{BB962C8B-B14F-4D97-AF65-F5344CB8AC3E}">
        <p14:creationId xmlns:p14="http://schemas.microsoft.com/office/powerpoint/2010/main" val="142078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87545" y="3690609"/>
            <a:ext cx="7044179" cy="1015663"/>
          </a:xfrm>
          <a:prstGeom prst="rect">
            <a:avLst/>
          </a:prstGeom>
          <a:noFill/>
        </p:spPr>
        <p:txBody>
          <a:bodyPr wrap="square" rtlCol="0">
            <a:spAutoFit/>
          </a:bodyPr>
          <a:lstStyle/>
          <a:p>
            <a:r>
              <a:rPr lang="en-GB" sz="6000" dirty="0">
                <a:latin typeface="Britannic Bold" panose="020B0903060703020204" pitchFamily="34" charset="0"/>
              </a:rPr>
              <a:t>Standard Error</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168972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215152" y="626395"/>
            <a:ext cx="11761694" cy="3788858"/>
          </a:xfrm>
          <a:prstGeom prst="rect">
            <a:avLst/>
          </a:prstGeom>
          <a:noFill/>
        </p:spPr>
        <p:txBody>
          <a:bodyPr wrap="square" rtlCol="0">
            <a:spAutoFit/>
          </a:bodyPr>
          <a:lstStyle/>
          <a:p>
            <a:pPr>
              <a:lnSpc>
                <a:spcPct val="150000"/>
              </a:lnSpc>
            </a:pPr>
            <a:r>
              <a:rPr lang="en-GB" b="1" dirty="0">
                <a:solidFill>
                  <a:srgbClr val="0070C0"/>
                </a:solidFill>
                <a:latin typeface="Arial Black" panose="020B0A04020102020204" pitchFamily="34" charset="0"/>
              </a:rPr>
              <a:t>Standard Error</a:t>
            </a:r>
          </a:p>
          <a:p>
            <a:pPr marL="285750" indent="-285750">
              <a:lnSpc>
                <a:spcPct val="150000"/>
              </a:lnSpc>
              <a:buFont typeface="Arial" panose="020B0604020202020204" pitchFamily="34" charset="0"/>
              <a:buChar char="•"/>
            </a:pPr>
            <a:r>
              <a:rPr lang="en-GB" dirty="0">
                <a:latin typeface="+mj-lt"/>
              </a:rPr>
              <a:t>The standard error (SE) of a statistic is the approximate standard deviation of a statistical sample population.</a:t>
            </a:r>
          </a:p>
          <a:p>
            <a:pPr marL="285750" indent="-285750">
              <a:lnSpc>
                <a:spcPct val="150000"/>
              </a:lnSpc>
              <a:buFont typeface="Arial" panose="020B0604020202020204" pitchFamily="34" charset="0"/>
              <a:buChar char="•"/>
            </a:pPr>
            <a:r>
              <a:rPr lang="en-GB" dirty="0">
                <a:latin typeface="+mj-lt"/>
              </a:rPr>
              <a:t>The standard error is a statistical term that measures the accuracy with which a sample distribution represents a population by using standard deviation.</a:t>
            </a:r>
          </a:p>
          <a:p>
            <a:pPr marL="285750" indent="-285750">
              <a:lnSpc>
                <a:spcPct val="150000"/>
              </a:lnSpc>
              <a:buFont typeface="Arial" panose="020B0604020202020204" pitchFamily="34" charset="0"/>
              <a:buChar char="•"/>
            </a:pPr>
            <a:r>
              <a:rPr lang="en-GB" dirty="0">
                <a:latin typeface="+mj-lt"/>
              </a:rPr>
              <a:t>In statistics, a sample mean deviates from the actual mean of a population; this deviation is the standard error of the mean.</a:t>
            </a:r>
          </a:p>
          <a:p>
            <a:pPr>
              <a:lnSpc>
                <a:spcPct val="150000"/>
              </a:lnSpc>
            </a:pPr>
            <a:r>
              <a:rPr lang="en-GB" b="1" i="0" dirty="0">
                <a:solidFill>
                  <a:srgbClr val="FF0000"/>
                </a:solidFill>
                <a:effectLst/>
                <a:latin typeface="SourceSansPro"/>
              </a:rPr>
              <a:t>The smaller the standard error, the more representative the sample will be of the overall population.</a:t>
            </a:r>
          </a:p>
          <a:p>
            <a:pPr>
              <a:lnSpc>
                <a:spcPct val="150000"/>
              </a:lnSpc>
            </a:pPr>
            <a:r>
              <a:rPr lang="en-GB" dirty="0">
                <a:latin typeface="+mj-lt"/>
              </a:rPr>
              <a:t>The formula for standard deviation is given by</a:t>
            </a:r>
          </a:p>
          <a:p>
            <a:pPr>
              <a:lnSpc>
                <a:spcPct val="150000"/>
              </a:lnSpc>
            </a:pPr>
            <a:endParaRPr lang="en-GB" b="1" dirty="0">
              <a:solidFill>
                <a:srgbClr val="FF0000"/>
              </a:solidFill>
              <a:latin typeface="+mj-lt"/>
            </a:endParaRPr>
          </a:p>
        </p:txBody>
      </p:sp>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Standard Error</a:t>
            </a:r>
          </a:p>
        </p:txBody>
      </p:sp>
      <p:pic>
        <p:nvPicPr>
          <p:cNvPr id="2" name="Picture 2" descr="Standard Error | What It Is, Why It Matters, and How to Calculate - Simply  Psychology">
            <a:extLst>
              <a:ext uri="{FF2B5EF4-FFF2-40B4-BE49-F238E27FC236}">
                <a16:creationId xmlns:a16="http://schemas.microsoft.com/office/drawing/2014/main" id="{7D633DF2-ADCB-13A6-4463-BC07B2A13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1" y="4107796"/>
            <a:ext cx="395287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87545" y="3690609"/>
            <a:ext cx="7044179" cy="1015663"/>
          </a:xfrm>
          <a:prstGeom prst="rect">
            <a:avLst/>
          </a:prstGeom>
          <a:noFill/>
        </p:spPr>
        <p:txBody>
          <a:bodyPr wrap="square" rtlCol="0">
            <a:spAutoFit/>
          </a:bodyPr>
          <a:lstStyle/>
          <a:p>
            <a:r>
              <a:rPr lang="en-GB" sz="6000" dirty="0">
                <a:latin typeface="Britannic Bold" panose="020B0903060703020204" pitchFamily="34" charset="0"/>
              </a:rPr>
              <a:t>Confidence Interval</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96010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215153" y="729570"/>
            <a:ext cx="11761694" cy="3373359"/>
          </a:xfrm>
          <a:prstGeom prst="rect">
            <a:avLst/>
          </a:prstGeom>
          <a:noFill/>
        </p:spPr>
        <p:txBody>
          <a:bodyPr wrap="square" rtlCol="0">
            <a:spAutoFit/>
          </a:bodyPr>
          <a:lstStyle/>
          <a:p>
            <a:pPr>
              <a:lnSpc>
                <a:spcPct val="150000"/>
              </a:lnSpc>
            </a:pPr>
            <a:r>
              <a:rPr lang="en-GB" dirty="0">
                <a:latin typeface="+mj-lt"/>
              </a:rPr>
              <a:t>A point estimate is a single value estimate of a parameter. For instance, a sample mean is a point estimate of a population mean. An interval estimate gives you a range of values where the parameter is expected to lie. </a:t>
            </a:r>
          </a:p>
          <a:p>
            <a:pPr>
              <a:lnSpc>
                <a:spcPct val="150000"/>
              </a:lnSpc>
            </a:pPr>
            <a:r>
              <a:rPr lang="en-GB" b="1" dirty="0">
                <a:solidFill>
                  <a:srgbClr val="FF0000"/>
                </a:solidFill>
                <a:latin typeface="+mj-lt"/>
              </a:rPr>
              <a:t>A confidence interval is the most common type of interval estimate.</a:t>
            </a:r>
            <a:endParaRPr lang="en-GB" dirty="0">
              <a:latin typeface="+mj-lt"/>
            </a:endParaRPr>
          </a:p>
          <a:p>
            <a:pPr marL="285750" indent="-285750">
              <a:lnSpc>
                <a:spcPct val="150000"/>
              </a:lnSpc>
              <a:buFont typeface="Arial" panose="020B0604020202020204" pitchFamily="34" charset="0"/>
              <a:buChar char="•"/>
            </a:pPr>
            <a:r>
              <a:rPr lang="en-GB" dirty="0">
                <a:latin typeface="+mj-lt"/>
              </a:rPr>
              <a:t>A confidence interval displays the probability that a parameter will fall between a pair of values around the mean.</a:t>
            </a:r>
          </a:p>
          <a:p>
            <a:pPr marL="285750" indent="-285750">
              <a:lnSpc>
                <a:spcPct val="150000"/>
              </a:lnSpc>
              <a:buFont typeface="Arial" panose="020B0604020202020204" pitchFamily="34" charset="0"/>
              <a:buChar char="•"/>
            </a:pPr>
            <a:r>
              <a:rPr lang="en-GB" dirty="0">
                <a:latin typeface="+mj-lt"/>
              </a:rPr>
              <a:t>Confidence intervals measure the degree of uncertainty or certainty in a sampling method.</a:t>
            </a:r>
          </a:p>
          <a:p>
            <a:pPr marL="285750" indent="-285750">
              <a:lnSpc>
                <a:spcPct val="150000"/>
              </a:lnSpc>
              <a:buFont typeface="Arial" panose="020B0604020202020204" pitchFamily="34" charset="0"/>
              <a:buChar char="•"/>
            </a:pPr>
            <a:r>
              <a:rPr lang="en-GB" dirty="0">
                <a:latin typeface="+mj-lt"/>
              </a:rPr>
              <a:t>They are also used in hypothesis testing and regression analysis.</a:t>
            </a:r>
          </a:p>
          <a:p>
            <a:pPr marL="285750" indent="-285750">
              <a:lnSpc>
                <a:spcPct val="150000"/>
              </a:lnSpc>
              <a:buFont typeface="Arial" panose="020B0604020202020204" pitchFamily="34" charset="0"/>
              <a:buChar char="•"/>
            </a:pPr>
            <a:r>
              <a:rPr lang="en-GB" dirty="0">
                <a:latin typeface="+mj-lt"/>
              </a:rPr>
              <a:t>Statisticians often use p-values in conjunction with confidence intervals to gauge statistical significance.</a:t>
            </a:r>
          </a:p>
          <a:p>
            <a:pPr marL="285750" indent="-285750">
              <a:lnSpc>
                <a:spcPct val="150000"/>
              </a:lnSpc>
              <a:buFont typeface="Arial" panose="020B0604020202020204" pitchFamily="34" charset="0"/>
              <a:buChar char="•"/>
            </a:pPr>
            <a:r>
              <a:rPr lang="en-GB" dirty="0">
                <a:latin typeface="+mj-lt"/>
              </a:rPr>
              <a:t>They are most often constructed using confidence levels of 95% or 99%.</a:t>
            </a:r>
          </a:p>
        </p:txBody>
      </p:sp>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Confidence Interval</a:t>
            </a:r>
          </a:p>
        </p:txBody>
      </p:sp>
      <p:pic>
        <p:nvPicPr>
          <p:cNvPr id="5" name="Picture 4">
            <a:extLst>
              <a:ext uri="{FF2B5EF4-FFF2-40B4-BE49-F238E27FC236}">
                <a16:creationId xmlns:a16="http://schemas.microsoft.com/office/drawing/2014/main" id="{7956D18E-35F8-474E-3DFB-350246D6AA0C}"/>
              </a:ext>
            </a:extLst>
          </p:cNvPr>
          <p:cNvPicPr>
            <a:picLocks noChangeAspect="1"/>
          </p:cNvPicPr>
          <p:nvPr/>
        </p:nvPicPr>
        <p:blipFill>
          <a:blip r:embed="rId2"/>
          <a:stretch>
            <a:fillRect/>
          </a:stretch>
        </p:blipFill>
        <p:spPr>
          <a:xfrm>
            <a:off x="2201842" y="4504699"/>
            <a:ext cx="7788315" cy="1524132"/>
          </a:xfrm>
          <a:prstGeom prst="rect">
            <a:avLst/>
          </a:prstGeom>
        </p:spPr>
      </p:pic>
    </p:spTree>
    <p:extLst>
      <p:ext uri="{BB962C8B-B14F-4D97-AF65-F5344CB8AC3E}">
        <p14:creationId xmlns:p14="http://schemas.microsoft.com/office/powerpoint/2010/main" val="352716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215153" y="729570"/>
            <a:ext cx="11761694" cy="1711366"/>
          </a:xfrm>
          <a:prstGeom prst="rect">
            <a:avLst/>
          </a:prstGeom>
          <a:noFill/>
        </p:spPr>
        <p:txBody>
          <a:bodyPr wrap="square" rtlCol="0">
            <a:spAutoFit/>
          </a:bodyPr>
          <a:lstStyle/>
          <a:p>
            <a:pPr>
              <a:lnSpc>
                <a:spcPct val="150000"/>
              </a:lnSpc>
            </a:pPr>
            <a:r>
              <a:rPr lang="en-GB" dirty="0">
                <a:latin typeface="+mj-lt"/>
              </a:rPr>
              <a:t>The margin of error is defined as the range of values below and above the sample statistic in a confidence interval. </a:t>
            </a:r>
          </a:p>
          <a:p>
            <a:pPr>
              <a:lnSpc>
                <a:spcPct val="150000"/>
              </a:lnSpc>
            </a:pPr>
            <a:r>
              <a:rPr lang="en-GB" dirty="0">
                <a:latin typeface="+mj-lt"/>
              </a:rPr>
              <a:t>A margin of error tells you how many percentage points your results will differ from the real population value. </a:t>
            </a:r>
          </a:p>
          <a:p>
            <a:pPr>
              <a:lnSpc>
                <a:spcPct val="150000"/>
              </a:lnSpc>
            </a:pPr>
            <a:r>
              <a:rPr lang="en-GB" dirty="0">
                <a:latin typeface="+mj-lt"/>
              </a:rPr>
              <a:t>For example, a 95% confidence interval with a 4 percent margin of error means that your statistic will be within 4 percentage points of the real population value 95% of the time.</a:t>
            </a:r>
          </a:p>
        </p:txBody>
      </p:sp>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Margin of Error</a:t>
            </a:r>
          </a:p>
        </p:txBody>
      </p:sp>
      <p:pic>
        <p:nvPicPr>
          <p:cNvPr id="2050" name="Picture 2" descr="Definition of Margin Of Error | Chegg.com">
            <a:extLst>
              <a:ext uri="{FF2B5EF4-FFF2-40B4-BE49-F238E27FC236}">
                <a16:creationId xmlns:a16="http://schemas.microsoft.com/office/drawing/2014/main" id="{96DE4DC7-B132-A158-E6B3-1CDF600AD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08" y="2647286"/>
            <a:ext cx="3846979" cy="16266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F0E3C93-2E24-F4D5-FD3C-8D1632328A1E}"/>
              </a:ext>
            </a:extLst>
          </p:cNvPr>
          <p:cNvSpPr txBox="1"/>
          <p:nvPr/>
        </p:nvSpPr>
        <p:spPr>
          <a:xfrm>
            <a:off x="215153" y="4405877"/>
            <a:ext cx="11761693" cy="2062103"/>
          </a:xfrm>
          <a:prstGeom prst="rect">
            <a:avLst/>
          </a:prstGeom>
          <a:noFill/>
        </p:spPr>
        <p:txBody>
          <a:bodyPr wrap="square">
            <a:spAutoFit/>
          </a:bodyPr>
          <a:lstStyle/>
          <a:p>
            <a:pPr algn="l"/>
            <a:r>
              <a:rPr lang="en-GB" b="1" dirty="0">
                <a:latin typeface="+mj-lt"/>
              </a:rPr>
              <a:t>Example</a:t>
            </a:r>
          </a:p>
          <a:p>
            <a:pPr algn="l"/>
            <a:r>
              <a:rPr lang="en-GB" dirty="0">
                <a:latin typeface="+mj-lt"/>
              </a:rPr>
              <a:t>A poll might report that a certain candidate is going to win an election with 51 percent of the vote. Plus, the confidence level is 95 percent and the error is 4 percent. If we assume that the poll was repeated using the same techniques, then the pollsters would expect the results to be within 4 percent of the stated result (51 percent) 95 percent of the time. In other words, 95 percent of the time they would expect the results to be between:</a:t>
            </a:r>
          </a:p>
          <a:p>
            <a:pPr algn="l">
              <a:buFont typeface="Arial" panose="020B0604020202020204" pitchFamily="34" charset="0"/>
              <a:buChar char="•"/>
            </a:pPr>
            <a:r>
              <a:rPr lang="en-GB" dirty="0">
                <a:latin typeface="+mj-lt"/>
              </a:rPr>
              <a:t>51 – 4 = 47 percent and</a:t>
            </a:r>
          </a:p>
          <a:p>
            <a:pPr algn="l">
              <a:buFont typeface="Arial" panose="020B0604020202020204" pitchFamily="34" charset="0"/>
              <a:buChar char="•"/>
            </a:pPr>
            <a:r>
              <a:rPr lang="en-GB" dirty="0">
                <a:latin typeface="+mj-lt"/>
              </a:rPr>
              <a:t>51 + 4 = 55 percent</a:t>
            </a:r>
          </a:p>
        </p:txBody>
      </p:sp>
    </p:spTree>
    <p:extLst>
      <p:ext uri="{BB962C8B-B14F-4D97-AF65-F5344CB8AC3E}">
        <p14:creationId xmlns:p14="http://schemas.microsoft.com/office/powerpoint/2010/main" val="256612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Confidence Intervals</a:t>
            </a:r>
          </a:p>
        </p:txBody>
      </p:sp>
      <p:pic>
        <p:nvPicPr>
          <p:cNvPr id="5" name="Picture 4">
            <a:extLst>
              <a:ext uri="{FF2B5EF4-FFF2-40B4-BE49-F238E27FC236}">
                <a16:creationId xmlns:a16="http://schemas.microsoft.com/office/drawing/2014/main" id="{14C42FE8-5336-451B-FA90-7C67E42BDAB6}"/>
              </a:ext>
            </a:extLst>
          </p:cNvPr>
          <p:cNvPicPr>
            <a:picLocks noChangeAspect="1"/>
          </p:cNvPicPr>
          <p:nvPr/>
        </p:nvPicPr>
        <p:blipFill>
          <a:blip r:embed="rId2"/>
          <a:stretch>
            <a:fillRect/>
          </a:stretch>
        </p:blipFill>
        <p:spPr>
          <a:xfrm>
            <a:off x="2228232" y="995084"/>
            <a:ext cx="7735535" cy="5090364"/>
          </a:xfrm>
          <a:prstGeom prst="rect">
            <a:avLst/>
          </a:prstGeom>
        </p:spPr>
      </p:pic>
    </p:spTree>
    <p:extLst>
      <p:ext uri="{BB962C8B-B14F-4D97-AF65-F5344CB8AC3E}">
        <p14:creationId xmlns:p14="http://schemas.microsoft.com/office/powerpoint/2010/main" val="376002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87545" y="3690609"/>
            <a:ext cx="7044179" cy="1015663"/>
          </a:xfrm>
          <a:prstGeom prst="rect">
            <a:avLst/>
          </a:prstGeom>
          <a:noFill/>
        </p:spPr>
        <p:txBody>
          <a:bodyPr wrap="square" rtlCol="0">
            <a:spAutoFit/>
          </a:bodyPr>
          <a:lstStyle/>
          <a:p>
            <a:r>
              <a:rPr lang="en-GB" sz="6000" dirty="0">
                <a:latin typeface="Britannic Bold" panose="020B0903060703020204" pitchFamily="34" charset="0"/>
              </a:rPr>
              <a:t>Hypothesis Testing</a:t>
            </a:r>
          </a:p>
        </p:txBody>
      </p:sp>
      <p:sp>
        <p:nvSpPr>
          <p:cNvPr id="6" name="Rectangle 5">
            <a:extLst>
              <a:ext uri="{FF2B5EF4-FFF2-40B4-BE49-F238E27FC236}">
                <a16:creationId xmlns:a16="http://schemas.microsoft.com/office/drawing/2014/main" id="{BDB9C418-C2CF-E13D-28D1-59E02AC3C7C6}"/>
              </a:ext>
            </a:extLst>
          </p:cNvPr>
          <p:cNvSpPr/>
          <p:nvPr/>
        </p:nvSpPr>
        <p:spPr>
          <a:xfrm>
            <a:off x="0" y="4733166"/>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3697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7DCB1F0-3783-4D43-A985-EAA16440FC45}"/>
              </a:ext>
            </a:extLst>
          </p:cNvPr>
          <p:cNvSpPr txBox="1">
            <a:spLocks/>
          </p:cNvSpPr>
          <p:nvPr/>
        </p:nvSpPr>
        <p:spPr>
          <a:xfrm>
            <a:off x="293426" y="985678"/>
            <a:ext cx="11645103" cy="1349976"/>
          </a:xfrm>
          <a:prstGeom prst="rect">
            <a:avLst/>
          </a:prstGeom>
        </p:spPr>
        <p:txBody>
          <a:bodyPr vert="horz" wrap="square"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Equip Extended"/>
                <a:ea typeface="+mj-ea"/>
                <a:cs typeface="+mj-cs"/>
              </a:rPr>
              <a:t>Hypothesis Testing</a:t>
            </a:r>
            <a:br>
              <a:rPr kumimoji="0" lang="en-US" sz="2400" b="1" i="0" u="none" strike="noStrike" kern="1200" cap="none" spc="0" normalizeH="0" baseline="0" noProof="0" dirty="0">
                <a:ln>
                  <a:noFill/>
                </a:ln>
                <a:solidFill>
                  <a:srgbClr val="060320"/>
                </a:solidFill>
                <a:effectLst/>
                <a:uLnTx/>
                <a:uFillTx/>
                <a:latin typeface="Equip Extended"/>
                <a:ea typeface="+mj-ea"/>
                <a:cs typeface="+mj-cs"/>
              </a:rPr>
            </a:br>
            <a:br>
              <a:rPr kumimoji="0" lang="en-US"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rPr>
            </a:br>
            <a:endParaRPr kumimoji="0" lang="en-US" sz="2400" b="0" i="0" u="none" strike="noStrike" kern="1200" cap="none" spc="0" normalizeH="0" baseline="0" noProof="0" dirty="0">
              <a:ln>
                <a:noFill/>
              </a:ln>
              <a:solidFill>
                <a:srgbClr val="060320"/>
              </a:solidFill>
              <a:effectLst/>
              <a:uLnTx/>
              <a:uFillTx/>
              <a:latin typeface="Equip Extended"/>
              <a:ea typeface="+mj-ea"/>
              <a:cs typeface="+mj-cs"/>
            </a:endParaRPr>
          </a:p>
        </p:txBody>
      </p:sp>
      <p:sp>
        <p:nvSpPr>
          <p:cNvPr id="5" name="Title 2">
            <a:extLst>
              <a:ext uri="{FF2B5EF4-FFF2-40B4-BE49-F238E27FC236}">
                <a16:creationId xmlns:a16="http://schemas.microsoft.com/office/drawing/2014/main" id="{E23E42C1-767C-4B33-B4E3-D65434F2D4F8}"/>
              </a:ext>
            </a:extLst>
          </p:cNvPr>
          <p:cNvSpPr txBox="1">
            <a:spLocks/>
          </p:cNvSpPr>
          <p:nvPr/>
        </p:nvSpPr>
        <p:spPr>
          <a:xfrm>
            <a:off x="293426" y="1704287"/>
            <a:ext cx="11645103" cy="2242528"/>
          </a:xfrm>
          <a:prstGeom prst="rect">
            <a:avLst/>
          </a:prstGeom>
        </p:spPr>
        <p:txBody>
          <a:bodyPr vert="horz" wrap="square"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Extended"/>
                <a:ea typeface="+mj-ea"/>
                <a:cs typeface="+mj-cs"/>
              </a:rPr>
              <a:t>Statistical Hypothesis: </a:t>
            </a:r>
            <a:r>
              <a:rPr kumimoji="0" lang="en-US" sz="1800" b="0" i="0" u="none" strike="noStrike" kern="1200" cap="none" spc="0" normalizeH="0" baseline="0" noProof="0" dirty="0">
                <a:ln>
                  <a:noFill/>
                </a:ln>
                <a:solidFill>
                  <a:srgbClr val="060320"/>
                </a:solidFill>
                <a:effectLst/>
                <a:uLnTx/>
                <a:uFillTx/>
                <a:latin typeface="Equip Extended"/>
                <a:ea typeface="+mj-ea"/>
                <a:cs typeface="+mj-cs"/>
              </a:rPr>
              <a:t>It is a claim about the value of a parameter or population characteristic</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Extended"/>
              <a:ea typeface="+mj-ea"/>
              <a:cs typeface="+mj-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Extended"/>
                <a:ea typeface="+mj-ea"/>
                <a:cs typeface="+mj-cs"/>
              </a:rPr>
              <a:t>Hypothesis testing is a statistical method that is used in making statistical decisions using experimental data. Hypothesis Testing is basically validating an assumption that we make about the population parameter.</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60320"/>
                </a:solidFill>
                <a:effectLst/>
                <a:uLnTx/>
                <a:uFillTx/>
                <a:latin typeface="Equip Extended"/>
                <a:ea typeface="+mj-ea"/>
                <a:cs typeface="+mj-cs"/>
              </a:rPr>
              <a:t>Hypothesis-testing procedures rely on using the information in a random sample from the population of interest. </a:t>
            </a:r>
            <a:br>
              <a:rPr kumimoji="0" lang="en-US" sz="1800" b="0" i="0" u="none" strike="noStrike" kern="1200" cap="none" spc="0" normalizeH="0" baseline="0" noProof="0" dirty="0">
                <a:ln>
                  <a:noFill/>
                </a:ln>
                <a:solidFill>
                  <a:srgbClr val="060320"/>
                </a:solidFill>
                <a:effectLst/>
                <a:uLnTx/>
                <a:uFillTx/>
                <a:latin typeface="Equip Extended"/>
                <a:ea typeface="+mj-ea"/>
                <a:cs typeface="+mj-cs"/>
              </a:rPr>
            </a:br>
            <a:br>
              <a:rPr kumimoji="0" lang="en-US"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rPr>
            </a:br>
            <a:endParaRPr kumimoji="0" lang="en-US" sz="2400" b="0" i="0" u="none" strike="noStrike" kern="1200" cap="none" spc="0" normalizeH="0" baseline="0" noProof="0" dirty="0">
              <a:ln>
                <a:noFill/>
              </a:ln>
              <a:solidFill>
                <a:srgbClr val="060320"/>
              </a:solidFill>
              <a:effectLst/>
              <a:uLnTx/>
              <a:uFillTx/>
              <a:latin typeface="Equip Extended"/>
              <a:ea typeface="+mj-ea"/>
              <a:cs typeface="+mj-cs"/>
            </a:endParaRPr>
          </a:p>
        </p:txBody>
      </p:sp>
      <p:sp>
        <p:nvSpPr>
          <p:cNvPr id="8" name="Title 2">
            <a:extLst>
              <a:ext uri="{FF2B5EF4-FFF2-40B4-BE49-F238E27FC236}">
                <a16:creationId xmlns:a16="http://schemas.microsoft.com/office/drawing/2014/main" id="{2C8E884E-2354-40D8-9934-855C68CB681E}"/>
              </a:ext>
            </a:extLst>
          </p:cNvPr>
          <p:cNvSpPr txBox="1">
            <a:spLocks/>
          </p:cNvSpPr>
          <p:nvPr/>
        </p:nvSpPr>
        <p:spPr>
          <a:xfrm>
            <a:off x="293426" y="3480148"/>
            <a:ext cx="11645103" cy="1042199"/>
          </a:xfrm>
          <a:prstGeom prst="rect">
            <a:avLst/>
          </a:prstGeom>
        </p:spPr>
        <p:txBody>
          <a:bodyPr vert="horz" wrap="square"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rPr>
              <a:t>Example: </a:t>
            </a:r>
          </a:p>
          <a:p>
            <a:pPr marL="285750" marR="0" lvl="0" indent="-285750" algn="l" defTabSz="914400" rtl="0" eaLnBrk="1" fontAlgn="auto" latinLnBrk="0" hangingPunct="1">
              <a:lnSpc>
                <a:spcPct val="100000"/>
              </a:lnSpc>
              <a:spcBef>
                <a:spcPct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60320"/>
                </a:solidFill>
                <a:effectLst/>
                <a:uLnTx/>
                <a:uFillTx/>
                <a:latin typeface="Equip Extended"/>
                <a:ea typeface="+mj-ea"/>
                <a:cs typeface="+mj-cs"/>
              </a:rPr>
              <a:t>H: µ = 75 cents, where µ is the true population average of daily per-student candy expenses in US high schools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Extended"/>
              <a:ea typeface="+mj-ea"/>
              <a:cs typeface="+mj-cs"/>
            </a:endParaRPr>
          </a:p>
        </p:txBody>
      </p:sp>
      <p:sp>
        <p:nvSpPr>
          <p:cNvPr id="6" name="TextBox 5">
            <a:extLst>
              <a:ext uri="{FF2B5EF4-FFF2-40B4-BE49-F238E27FC236}">
                <a16:creationId xmlns:a16="http://schemas.microsoft.com/office/drawing/2014/main" id="{E9BDCEE3-3FC5-4A64-8C2E-CF89BEF49AF7}"/>
              </a:ext>
            </a:extLst>
          </p:cNvPr>
          <p:cNvSpPr txBox="1"/>
          <p:nvPr/>
        </p:nvSpPr>
        <p:spPr>
          <a:xfrm>
            <a:off x="293425" y="4711199"/>
            <a:ext cx="1089039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charter"/>
                <a:ea typeface="+mn-ea"/>
                <a:cs typeface="+mn-cs"/>
              </a:rPr>
              <a:t>we assume that we need some statistical way to prove those. we need some mathematical conclusion what ever we are assuming is true.</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3" name="TextBox 2">
            <a:extLst>
              <a:ext uri="{FF2B5EF4-FFF2-40B4-BE49-F238E27FC236}">
                <a16:creationId xmlns:a16="http://schemas.microsoft.com/office/drawing/2014/main" id="{E115C9BF-D344-4454-631F-D50BA4E1DC1B}"/>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Hypothesis Testing</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99063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7DCB1F0-3783-4D43-A985-EAA16440FC45}"/>
              </a:ext>
            </a:extLst>
          </p:cNvPr>
          <p:cNvSpPr txBox="1">
            <a:spLocks/>
          </p:cNvSpPr>
          <p:nvPr/>
        </p:nvSpPr>
        <p:spPr>
          <a:xfrm>
            <a:off x="253470" y="949080"/>
            <a:ext cx="11645103" cy="1349976"/>
          </a:xfrm>
          <a:prstGeom prst="rect">
            <a:avLst/>
          </a:prstGeom>
        </p:spPr>
        <p:txBody>
          <a:bodyPr vert="horz" wrap="square"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Equip Extended"/>
                <a:ea typeface="+mj-ea"/>
                <a:cs typeface="+mj-cs"/>
              </a:rPr>
              <a:t>Need of Hypothesis Testing</a:t>
            </a:r>
            <a:br>
              <a:rPr kumimoji="0" lang="en-US" sz="2400" b="1" i="0" u="none" strike="noStrike" kern="1200" cap="none" spc="0" normalizeH="0" baseline="0" noProof="0" dirty="0">
                <a:ln>
                  <a:noFill/>
                </a:ln>
                <a:solidFill>
                  <a:srgbClr val="0070C0"/>
                </a:solidFill>
                <a:effectLst/>
                <a:uLnTx/>
                <a:uFillTx/>
                <a:latin typeface="Equip Extended"/>
                <a:ea typeface="+mj-ea"/>
                <a:cs typeface="+mj-cs"/>
              </a:rPr>
            </a:br>
            <a:br>
              <a:rPr kumimoji="0" lang="en-US" sz="2400" b="1" i="0" u="none" strike="noStrike" kern="1200" cap="none" spc="0" normalizeH="0" baseline="0" noProof="0" dirty="0">
                <a:ln>
                  <a:noFill/>
                </a:ln>
                <a:solidFill>
                  <a:srgbClr val="0070C0"/>
                </a:solidFill>
                <a:effectLst/>
                <a:uLnTx/>
                <a:uFillTx/>
                <a:latin typeface="Equip Extended" panose="02000503030000020004" pitchFamily="2" charset="77"/>
                <a:ea typeface="+mj-ea"/>
                <a:cs typeface="+mj-cs"/>
              </a:rPr>
            </a:br>
            <a:endParaRPr kumimoji="0" lang="en-US" sz="2400" b="0" i="0" u="none" strike="noStrike" kern="1200" cap="none" spc="0" normalizeH="0" baseline="0" noProof="0" dirty="0">
              <a:ln>
                <a:noFill/>
              </a:ln>
              <a:solidFill>
                <a:srgbClr val="0070C0"/>
              </a:solidFill>
              <a:effectLst/>
              <a:uLnTx/>
              <a:uFillTx/>
              <a:latin typeface="Equip Extended"/>
              <a:ea typeface="+mj-ea"/>
              <a:cs typeface="+mj-cs"/>
            </a:endParaRPr>
          </a:p>
        </p:txBody>
      </p:sp>
      <p:sp>
        <p:nvSpPr>
          <p:cNvPr id="5" name="Title 2">
            <a:extLst>
              <a:ext uri="{FF2B5EF4-FFF2-40B4-BE49-F238E27FC236}">
                <a16:creationId xmlns:a16="http://schemas.microsoft.com/office/drawing/2014/main" id="{E23E42C1-767C-4B33-B4E3-D65434F2D4F8}"/>
              </a:ext>
            </a:extLst>
          </p:cNvPr>
          <p:cNvSpPr txBox="1">
            <a:spLocks/>
          </p:cNvSpPr>
          <p:nvPr/>
        </p:nvSpPr>
        <p:spPr>
          <a:xfrm>
            <a:off x="293427" y="1997734"/>
            <a:ext cx="11645103" cy="1134532"/>
          </a:xfrm>
          <a:prstGeom prst="rect">
            <a:avLst/>
          </a:prstGeom>
        </p:spPr>
        <p:txBody>
          <a:bodyPr vert="horz" wrap="square"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sz="1800" b="0" i="0" u="none" strike="noStrike" kern="1200" cap="none" spc="0" normalizeH="0" baseline="0" noProof="0" dirty="0">
                <a:ln>
                  <a:noFill/>
                </a:ln>
                <a:solidFill>
                  <a:srgbClr val="060320"/>
                </a:solidFill>
                <a:effectLst/>
                <a:uLnTx/>
                <a:uFillTx/>
                <a:latin typeface="Equip Extended"/>
                <a:ea typeface="+mj-ea"/>
                <a:cs typeface="+mj-cs"/>
              </a:rPr>
            </a:br>
            <a:br>
              <a:rPr kumimoji="0" lang="en-US"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rPr>
            </a:br>
            <a:endParaRPr kumimoji="0" lang="en-US" sz="2400" b="0" i="0" u="none" strike="noStrike" kern="1200" cap="none" spc="0" normalizeH="0" baseline="0" noProof="0" dirty="0">
              <a:ln>
                <a:noFill/>
              </a:ln>
              <a:solidFill>
                <a:srgbClr val="060320"/>
              </a:solidFill>
              <a:effectLst/>
              <a:uLnTx/>
              <a:uFillTx/>
              <a:latin typeface="Equip Extended"/>
              <a:ea typeface="+mj-ea"/>
              <a:cs typeface="+mj-cs"/>
            </a:endParaRPr>
          </a:p>
        </p:txBody>
      </p:sp>
      <p:sp>
        <p:nvSpPr>
          <p:cNvPr id="7" name="TextBox 6">
            <a:extLst>
              <a:ext uri="{FF2B5EF4-FFF2-40B4-BE49-F238E27FC236}">
                <a16:creationId xmlns:a16="http://schemas.microsoft.com/office/drawing/2014/main" id="{4C258B06-1BFB-430F-9A3C-796910980CB4}"/>
              </a:ext>
            </a:extLst>
          </p:cNvPr>
          <p:cNvSpPr txBox="1"/>
          <p:nvPr/>
        </p:nvSpPr>
        <p:spPr>
          <a:xfrm>
            <a:off x="293427" y="1997734"/>
            <a:ext cx="9655558" cy="203132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Extended"/>
                <a:ea typeface="+mn-ea"/>
                <a:cs typeface="+mn-cs"/>
              </a:rPr>
              <a:t>Hypothesis testing is an essential procedure in statistics.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Extended"/>
                <a:ea typeface="+mn-ea"/>
                <a:cs typeface="+mn-cs"/>
              </a:rPr>
              <a:t>It is done to confirm our observation about the population using sample data, within the desired error level.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Extended"/>
                <a:ea typeface="+mn-ea"/>
                <a:cs typeface="+mn-cs"/>
              </a:rPr>
              <a:t>A hypothesis test evaluates two mutually exclusive statements about a population to determine which statement is best supported by the sample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Extended"/>
                <a:ea typeface="+mn-ea"/>
                <a:cs typeface="+mn-cs"/>
              </a:rPr>
              <a:t>Through hypothesis testing, we can determine whether we have enough statistical evidence to conclude if the hypothesis about the population is true or not.</a:t>
            </a:r>
            <a:endParaRPr kumimoji="0" lang="en-IN" sz="1800" b="0" i="0" u="none" strike="noStrike" kern="1200" cap="none" spc="0" normalizeH="0" baseline="0" noProof="0" dirty="0">
              <a:ln>
                <a:noFill/>
              </a:ln>
              <a:solidFill>
                <a:srgbClr val="060320"/>
              </a:solidFill>
              <a:effectLst/>
              <a:uLnTx/>
              <a:uFillTx/>
              <a:latin typeface="Equip Extended"/>
              <a:ea typeface="+mn-ea"/>
              <a:cs typeface="+mn-cs"/>
            </a:endParaRPr>
          </a:p>
        </p:txBody>
      </p:sp>
      <p:sp>
        <p:nvSpPr>
          <p:cNvPr id="3" name="TextBox 2">
            <a:extLst>
              <a:ext uri="{FF2B5EF4-FFF2-40B4-BE49-F238E27FC236}">
                <a16:creationId xmlns:a16="http://schemas.microsoft.com/office/drawing/2014/main" id="{D78E47F7-D698-D84C-30DF-6C81EE82843C}"/>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Need of Hypothesis Testing</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44256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220C10-F5B4-4F3B-9A40-837E2F61F69A}"/>
              </a:ext>
            </a:extLst>
          </p:cNvPr>
          <p:cNvSpPr>
            <a:spLocks noGrp="1"/>
          </p:cNvSpPr>
          <p:nvPr>
            <p:ph type="title"/>
          </p:nvPr>
        </p:nvSpPr>
        <p:spPr>
          <a:xfrm>
            <a:off x="273448" y="1093887"/>
            <a:ext cx="11645103" cy="611312"/>
          </a:xfrm>
        </p:spPr>
        <p:txBody>
          <a:bodyPr/>
          <a:lstStyle/>
          <a:p>
            <a:r>
              <a:rPr lang="en-US" sz="3200" dirty="0">
                <a:solidFill>
                  <a:srgbClr val="0070C0"/>
                </a:solidFill>
                <a:latin typeface="Equip Extended"/>
              </a:rPr>
              <a:t>Components of a hypothesis test</a:t>
            </a:r>
          </a:p>
        </p:txBody>
      </p:sp>
      <p:sp>
        <p:nvSpPr>
          <p:cNvPr id="5" name="TextBox 4">
            <a:extLst>
              <a:ext uri="{FF2B5EF4-FFF2-40B4-BE49-F238E27FC236}">
                <a16:creationId xmlns:a16="http://schemas.microsoft.com/office/drawing/2014/main" id="{80F91830-9EBC-451E-8DCF-655D3671D440}"/>
              </a:ext>
            </a:extLst>
          </p:cNvPr>
          <p:cNvSpPr txBox="1"/>
          <p:nvPr/>
        </p:nvSpPr>
        <p:spPr>
          <a:xfrm>
            <a:off x="273448" y="2136338"/>
            <a:ext cx="10824858" cy="221599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060320"/>
                </a:solidFill>
                <a:latin typeface="Equip Light"/>
              </a:rPr>
              <a:t>1.Formulate the hypothesis to be tested. </a:t>
            </a:r>
            <a:br>
              <a:rPr lang="en-US" sz="2400" b="1" dirty="0">
                <a:solidFill>
                  <a:srgbClr val="060320"/>
                </a:solidFill>
                <a:latin typeface="Equip Light"/>
              </a:rPr>
            </a:br>
            <a:r>
              <a:rPr lang="en-US" sz="2400" b="1" dirty="0">
                <a:solidFill>
                  <a:srgbClr val="060320"/>
                </a:solidFill>
                <a:latin typeface="Equip Light"/>
              </a:rPr>
              <a:t>2. Determine the appropriate test statistic and calculate it using the sample data. </a:t>
            </a:r>
            <a:br>
              <a:rPr lang="en-US" sz="2400" b="1" dirty="0">
                <a:solidFill>
                  <a:srgbClr val="060320"/>
                </a:solidFill>
                <a:latin typeface="Equip Light"/>
              </a:rPr>
            </a:br>
            <a:r>
              <a:rPr lang="en-US" sz="2400" b="1" dirty="0">
                <a:solidFill>
                  <a:srgbClr val="060320"/>
                </a:solidFill>
                <a:latin typeface="Equip Light"/>
              </a:rPr>
              <a:t>3. Comparison of test statistic to critical region to draw initial conclusions. </a:t>
            </a:r>
            <a:br>
              <a:rPr lang="en-US" sz="2400" b="1" dirty="0">
                <a:solidFill>
                  <a:srgbClr val="060320"/>
                </a:solidFill>
                <a:latin typeface="Equip Light"/>
              </a:rPr>
            </a:br>
            <a:r>
              <a:rPr lang="en-US" sz="2400" b="1" dirty="0">
                <a:solidFill>
                  <a:srgbClr val="060320"/>
                </a:solidFill>
                <a:latin typeface="Equip Light"/>
              </a:rPr>
              <a:t>4. Calculation of p-value. </a:t>
            </a:r>
            <a:br>
              <a:rPr lang="en-US" sz="2400" b="1" dirty="0">
                <a:solidFill>
                  <a:srgbClr val="060320"/>
                </a:solidFill>
                <a:latin typeface="Equip Light"/>
              </a:rPr>
            </a:br>
            <a:r>
              <a:rPr lang="en-US" sz="2400" b="1" dirty="0">
                <a:solidFill>
                  <a:srgbClr val="060320"/>
                </a:solidFill>
                <a:latin typeface="Equip Light"/>
              </a:rPr>
              <a:t>5. Conclusion, written in terms of the original problem.</a:t>
            </a:r>
            <a:br>
              <a:rPr kumimoji="0" lang="en-US" sz="1800" b="0" i="0" u="none" strike="noStrike" kern="1200" cap="none" spc="0" normalizeH="0" baseline="0" noProof="0" dirty="0">
                <a:ln>
                  <a:noFill/>
                </a:ln>
                <a:solidFill>
                  <a:srgbClr val="060320"/>
                </a:solidFill>
                <a:effectLst/>
                <a:uLnTx/>
                <a:uFillTx/>
                <a:latin typeface="Equip Extended"/>
                <a:ea typeface="+mn-ea"/>
                <a:cs typeface="+mn-cs"/>
              </a:rPr>
            </a:b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4" name="TextBox 3">
            <a:extLst>
              <a:ext uri="{FF2B5EF4-FFF2-40B4-BE49-F238E27FC236}">
                <a16:creationId xmlns:a16="http://schemas.microsoft.com/office/drawing/2014/main" id="{5C5D1C77-B00D-5824-3871-9FEF2D5C1D58}"/>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Components of a hypothesis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5941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77192" y="2767280"/>
            <a:ext cx="7044179" cy="1938992"/>
          </a:xfrm>
          <a:prstGeom prst="rect">
            <a:avLst/>
          </a:prstGeom>
          <a:noFill/>
        </p:spPr>
        <p:txBody>
          <a:bodyPr wrap="square" rtlCol="0">
            <a:spAutoFit/>
          </a:bodyPr>
          <a:lstStyle/>
          <a:p>
            <a:r>
              <a:rPr lang="en-GB" sz="6000" dirty="0">
                <a:latin typeface="Britannic Bold" panose="020B0903060703020204" pitchFamily="34" charset="0"/>
              </a:rPr>
              <a:t>Population and Sample</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71219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335E40-2FF3-4C2E-B61D-4EB4E89CB491}"/>
              </a:ext>
            </a:extLst>
          </p:cNvPr>
          <p:cNvSpPr>
            <a:spLocks noGrp="1"/>
          </p:cNvSpPr>
          <p:nvPr>
            <p:ph type="title"/>
          </p:nvPr>
        </p:nvSpPr>
        <p:spPr>
          <a:xfrm>
            <a:off x="509167" y="943516"/>
            <a:ext cx="10080000" cy="611312"/>
          </a:xfrm>
        </p:spPr>
        <p:txBody>
          <a:bodyPr/>
          <a:lstStyle/>
          <a:p>
            <a:r>
              <a:rPr lang="en-US" sz="3200" b="1" dirty="0">
                <a:solidFill>
                  <a:srgbClr val="0070C0"/>
                </a:solidFill>
              </a:rPr>
              <a:t>Null vs Alternative Hypotheses </a:t>
            </a:r>
          </a:p>
        </p:txBody>
      </p:sp>
      <p:sp>
        <p:nvSpPr>
          <p:cNvPr id="4" name="TextBox 3">
            <a:extLst>
              <a:ext uri="{FF2B5EF4-FFF2-40B4-BE49-F238E27FC236}">
                <a16:creationId xmlns:a16="http://schemas.microsoft.com/office/drawing/2014/main" id="{47069075-1C0A-4072-AD7A-3E2D5D942FD2}"/>
              </a:ext>
            </a:extLst>
          </p:cNvPr>
          <p:cNvSpPr txBox="1"/>
          <p:nvPr/>
        </p:nvSpPr>
        <p:spPr>
          <a:xfrm>
            <a:off x="509167" y="1685223"/>
            <a:ext cx="8470710" cy="181588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In any hypothesis-testing problem, there are always two competing hypotheses under consideration: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	1.The status quo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	2. The research (alternative) hypothesis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The objective of hypothesis testing is to decide, based on sample information, if the alternative hypotheses is actually supported by the data.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We usually do new research to challenge the existing (accepted) beliefs</a:t>
            </a:r>
            <a:endParaRPr kumimoji="0" lang="en-IN" sz="16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8" name="TextBox 7">
            <a:extLst>
              <a:ext uri="{FF2B5EF4-FFF2-40B4-BE49-F238E27FC236}">
                <a16:creationId xmlns:a16="http://schemas.microsoft.com/office/drawing/2014/main" id="{88535703-8A34-4F83-9542-D5AD53EC5D00}"/>
              </a:ext>
            </a:extLst>
          </p:cNvPr>
          <p:cNvSpPr txBox="1"/>
          <p:nvPr/>
        </p:nvSpPr>
        <p:spPr>
          <a:xfrm>
            <a:off x="509167" y="3729270"/>
            <a:ext cx="8470709" cy="21852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Equip Light"/>
                <a:ea typeface="+mn-ea"/>
                <a:cs typeface="+mn-cs"/>
              </a:rPr>
              <a:t>Is there strong evidence for the alternative?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This initially favored claim (H0) will not be rejected in favor of the alternative claim (Ha or H1) unless the sample evidence provides significant support for the alternative assertion.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If the sample does not strongly contradict H0, we will continue to believe in the plausibility of the null hypothesis.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The two possible conclusions: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Reject H0.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060320"/>
                </a:solidFill>
                <a:effectLst/>
                <a:uLnTx/>
                <a:uFillTx/>
                <a:latin typeface="Equip Light"/>
                <a:ea typeface="+mn-ea"/>
                <a:cs typeface="+mn-cs"/>
              </a:rPr>
              <a:t>Fail to reject H0.</a:t>
            </a:r>
            <a:endParaRPr kumimoji="0" lang="en-IN" sz="16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3" name="TextBox 2">
            <a:extLst>
              <a:ext uri="{FF2B5EF4-FFF2-40B4-BE49-F238E27FC236}">
                <a16:creationId xmlns:a16="http://schemas.microsoft.com/office/drawing/2014/main" id="{DBB3BF90-E747-1190-D2EE-1A9D9986DEB8}"/>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Null vs Alternative Hypothesis</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756204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A9BAA7-700E-4420-A37B-88888D9BA2A7}"/>
              </a:ext>
            </a:extLst>
          </p:cNvPr>
          <p:cNvSpPr>
            <a:spLocks noGrp="1"/>
          </p:cNvSpPr>
          <p:nvPr>
            <p:ph type="title"/>
          </p:nvPr>
        </p:nvSpPr>
        <p:spPr>
          <a:xfrm>
            <a:off x="626398" y="1090725"/>
            <a:ext cx="10080000" cy="611312"/>
          </a:xfrm>
        </p:spPr>
        <p:txBody>
          <a:bodyPr/>
          <a:lstStyle/>
          <a:p>
            <a:r>
              <a:rPr lang="en-US" sz="3200" dirty="0">
                <a:solidFill>
                  <a:srgbClr val="0070C0"/>
                </a:solidFill>
                <a:latin typeface="Equip Extended"/>
              </a:rPr>
              <a:t>Example of Hypotheses</a:t>
            </a:r>
          </a:p>
        </p:txBody>
      </p:sp>
      <p:sp>
        <p:nvSpPr>
          <p:cNvPr id="5" name="TextBox 4">
            <a:extLst>
              <a:ext uri="{FF2B5EF4-FFF2-40B4-BE49-F238E27FC236}">
                <a16:creationId xmlns:a16="http://schemas.microsoft.com/office/drawing/2014/main" id="{CDB59D85-F958-4E31-BCA9-B189FA8ECE82}"/>
              </a:ext>
            </a:extLst>
          </p:cNvPr>
          <p:cNvSpPr txBox="1"/>
          <p:nvPr/>
        </p:nvSpPr>
        <p:spPr>
          <a:xfrm>
            <a:off x="626398" y="1997839"/>
            <a:ext cx="8831385"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The alternative to the null hypothesis H0: θ = m will look like one of the following three assertions: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60320"/>
              </a:solidFill>
              <a:effectLst/>
              <a:uLnTx/>
              <a:uFillTx/>
              <a:latin typeface="Equip Ligh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Ha: θ ≠ m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Ha: θ &gt; m (in which case the null hypothesis is θ ≤ m)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Ha: θ &lt; m (in which case the null hypothesis is θ ≥ 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 The equality sign is always with the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 The alternate hypothesis is the claim for which we are seeking statistical proof</a:t>
            </a:r>
            <a:endParaRPr kumimoji="0" lang="en-IN" sz="20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3" name="TextBox 2">
            <a:extLst>
              <a:ext uri="{FF2B5EF4-FFF2-40B4-BE49-F238E27FC236}">
                <a16:creationId xmlns:a16="http://schemas.microsoft.com/office/drawing/2014/main" id="{EB44555B-CDE9-496C-D8C3-94EF46B68C57}"/>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Examples</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44682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1C66E5-7CBC-477B-9DC1-330EDF2A53EC}"/>
              </a:ext>
            </a:extLst>
          </p:cNvPr>
          <p:cNvSpPr>
            <a:spLocks noGrp="1"/>
          </p:cNvSpPr>
          <p:nvPr>
            <p:ph type="title"/>
          </p:nvPr>
        </p:nvSpPr>
        <p:spPr>
          <a:xfrm>
            <a:off x="501352" y="997058"/>
            <a:ext cx="10080000" cy="980644"/>
          </a:xfrm>
        </p:spPr>
        <p:txBody>
          <a:bodyPr/>
          <a:lstStyle/>
          <a:p>
            <a:r>
              <a:rPr lang="en-US" sz="3200" dirty="0">
                <a:solidFill>
                  <a:srgbClr val="0070C0"/>
                </a:solidFill>
              </a:rPr>
              <a:t>Test Statistic</a:t>
            </a:r>
            <a:br>
              <a:rPr lang="en-US" b="0" dirty="0"/>
            </a:br>
            <a:endParaRPr lang="en-US" b="0" dirty="0"/>
          </a:p>
        </p:txBody>
      </p:sp>
      <p:sp>
        <p:nvSpPr>
          <p:cNvPr id="4" name="TextBox 3">
            <a:extLst>
              <a:ext uri="{FF2B5EF4-FFF2-40B4-BE49-F238E27FC236}">
                <a16:creationId xmlns:a16="http://schemas.microsoft.com/office/drawing/2014/main" id="{819DB9A7-D15D-4BAB-8EC5-68BF6CECC96E}"/>
              </a:ext>
            </a:extLst>
          </p:cNvPr>
          <p:cNvSpPr txBox="1"/>
          <p:nvPr/>
        </p:nvSpPr>
        <p:spPr>
          <a:xfrm>
            <a:off x="501352" y="2033621"/>
            <a:ext cx="8306586" cy="92333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A test statistic is a rule, based on sample data, for deciding whether to reject H0.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test statistic is a function of the sample data that will be used to make a decision about whether the null hypothesis should be rejected or not.</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6" name="TextBox 5">
            <a:extLst>
              <a:ext uri="{FF2B5EF4-FFF2-40B4-BE49-F238E27FC236}">
                <a16:creationId xmlns:a16="http://schemas.microsoft.com/office/drawing/2014/main" id="{2FCEE3BA-7EFD-4226-B994-43753D16AC3D}"/>
              </a:ext>
            </a:extLst>
          </p:cNvPr>
          <p:cNvSpPr txBox="1"/>
          <p:nvPr/>
        </p:nvSpPr>
        <p:spPr>
          <a:xfrm>
            <a:off x="501352" y="3302526"/>
            <a:ext cx="803304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Example:</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Company A produces circuit boards, but 10% of them are defective. Company B claims that they produce fewer defective circuit boards.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H0: p = .10 vs Ha: p &lt;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Our data is a random sample of n = 200 boards from company 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What test procedure (or rule) could we devise to decide if the null hypothesis should be rejected? </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5" name="TextBox 4">
            <a:extLst>
              <a:ext uri="{FF2B5EF4-FFF2-40B4-BE49-F238E27FC236}">
                <a16:creationId xmlns:a16="http://schemas.microsoft.com/office/drawing/2014/main" id="{86679F46-83EF-D60B-B02F-8497B63FB01C}"/>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Test Statistic</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3264999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1C66E5-7CBC-477B-9DC1-330EDF2A53EC}"/>
              </a:ext>
            </a:extLst>
          </p:cNvPr>
          <p:cNvSpPr>
            <a:spLocks noGrp="1"/>
          </p:cNvSpPr>
          <p:nvPr>
            <p:ph type="title"/>
          </p:nvPr>
        </p:nvSpPr>
        <p:spPr>
          <a:xfrm>
            <a:off x="501352" y="997058"/>
            <a:ext cx="10080000" cy="980644"/>
          </a:xfrm>
        </p:spPr>
        <p:txBody>
          <a:bodyPr/>
          <a:lstStyle/>
          <a:p>
            <a:r>
              <a:rPr lang="en-US" sz="3200" dirty="0">
                <a:solidFill>
                  <a:srgbClr val="0070C0"/>
                </a:solidFill>
              </a:rPr>
              <a:t>Errors in Hypothesis Testing</a:t>
            </a:r>
            <a:br>
              <a:rPr lang="en-US" b="0" dirty="0">
                <a:solidFill>
                  <a:srgbClr val="0070C0"/>
                </a:solidFill>
              </a:rPr>
            </a:br>
            <a:endParaRPr lang="en-US" b="0" dirty="0">
              <a:solidFill>
                <a:srgbClr val="0070C0"/>
              </a:solidFill>
            </a:endParaRPr>
          </a:p>
        </p:txBody>
      </p:sp>
      <p:sp>
        <p:nvSpPr>
          <p:cNvPr id="7" name="TextBox 6">
            <a:extLst>
              <a:ext uri="{FF2B5EF4-FFF2-40B4-BE49-F238E27FC236}">
                <a16:creationId xmlns:a16="http://schemas.microsoft.com/office/drawing/2014/main" id="{B1E68E77-4054-43FC-BB27-902B7CB5A296}"/>
              </a:ext>
            </a:extLst>
          </p:cNvPr>
          <p:cNvSpPr txBox="1"/>
          <p:nvPr/>
        </p:nvSpPr>
        <p:spPr>
          <a:xfrm>
            <a:off x="501352" y="1856044"/>
            <a:ext cx="8306586"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Definition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A type I error is when the null hypothesis is rejected, but it is true.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A type II error is not rejecting H0 when H0 is false.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This is very similar in spirit to our diagnostic test examples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False negative test = type I error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False positive test = type II error </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2054" name="Picture 6" descr="Type I and Type II errors">
            <a:extLst>
              <a:ext uri="{FF2B5EF4-FFF2-40B4-BE49-F238E27FC236}">
                <a16:creationId xmlns:a16="http://schemas.microsoft.com/office/drawing/2014/main" id="{722455AC-6CEA-47E7-8839-49B5F6E00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262" y="3887369"/>
            <a:ext cx="4915876" cy="26845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33D8C0-CE2C-4B10-17AD-AF517817D3A1}"/>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Errors in Hypothesis Testing</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07997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1C66E5-7CBC-477B-9DC1-330EDF2A53EC}"/>
              </a:ext>
            </a:extLst>
          </p:cNvPr>
          <p:cNvSpPr>
            <a:spLocks noGrp="1"/>
          </p:cNvSpPr>
          <p:nvPr>
            <p:ph type="title"/>
          </p:nvPr>
        </p:nvSpPr>
        <p:spPr>
          <a:xfrm>
            <a:off x="501352" y="997058"/>
            <a:ext cx="10080000" cy="980644"/>
          </a:xfrm>
        </p:spPr>
        <p:txBody>
          <a:bodyPr/>
          <a:lstStyle/>
          <a:p>
            <a:r>
              <a:rPr lang="en-US" sz="3200" dirty="0">
                <a:solidFill>
                  <a:srgbClr val="0070C0"/>
                </a:solidFill>
              </a:rPr>
              <a:t>Critical Region and Critical Value</a:t>
            </a:r>
            <a:br>
              <a:rPr lang="en-US" b="0" dirty="0"/>
            </a:br>
            <a:endParaRPr lang="en-US" b="0" dirty="0"/>
          </a:p>
        </p:txBody>
      </p:sp>
      <p:sp>
        <p:nvSpPr>
          <p:cNvPr id="4" name="TextBox 3">
            <a:extLst>
              <a:ext uri="{FF2B5EF4-FFF2-40B4-BE49-F238E27FC236}">
                <a16:creationId xmlns:a16="http://schemas.microsoft.com/office/drawing/2014/main" id="{819DB9A7-D15D-4BAB-8EC5-68BF6CECC96E}"/>
              </a:ext>
            </a:extLst>
          </p:cNvPr>
          <p:cNvSpPr txBox="1"/>
          <p:nvPr/>
        </p:nvSpPr>
        <p:spPr>
          <a:xfrm>
            <a:off x="501352" y="1885128"/>
            <a:ext cx="8306586"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Critical Region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A critical region, also known as the rejection region, is a set of values for the test statistic for which the null hypothesis is rejected.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if the observed test statistic is in the critical region, then we reject the null hypothesis and accept the alternative hypothesis.</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7" name="TextBox 6">
            <a:extLst>
              <a:ext uri="{FF2B5EF4-FFF2-40B4-BE49-F238E27FC236}">
                <a16:creationId xmlns:a16="http://schemas.microsoft.com/office/drawing/2014/main" id="{097A7EC8-A60C-4C0B-9DB8-E5D80D146AFD}"/>
              </a:ext>
            </a:extLst>
          </p:cNvPr>
          <p:cNvSpPr txBox="1"/>
          <p:nvPr/>
        </p:nvSpPr>
        <p:spPr>
          <a:xfrm>
            <a:off x="501352" y="3585421"/>
            <a:ext cx="8306586"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Critical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critical value at a certain significance level can be thought of as a cut-off point.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If a test statistic on one side of the critical value results in accepting the null hypothesis, a test statistic on the other side will result in rejecting the null hypothesis.</a:t>
            </a:r>
          </a:p>
        </p:txBody>
      </p:sp>
      <p:sp>
        <p:nvSpPr>
          <p:cNvPr id="5" name="TextBox 4">
            <a:extLst>
              <a:ext uri="{FF2B5EF4-FFF2-40B4-BE49-F238E27FC236}">
                <a16:creationId xmlns:a16="http://schemas.microsoft.com/office/drawing/2014/main" id="{1F69CAD5-C220-4694-F084-E1DBA14002E6}"/>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Critical Region and Critical Value</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97401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PPT - Section 7-2 Hypothesis Testing for the Mean ( n  30) PowerPoint  Presentation - ID:3159728">
            <a:extLst>
              <a:ext uri="{FF2B5EF4-FFF2-40B4-BE49-F238E27FC236}">
                <a16:creationId xmlns:a16="http://schemas.microsoft.com/office/drawing/2014/main" id="{5714E2D8-43C3-4F0F-BAD1-E3DB7EDCC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53" y="1668585"/>
            <a:ext cx="8096738" cy="43219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2F983C-5422-47E3-B737-06BCAD4417F8}"/>
              </a:ext>
            </a:extLst>
          </p:cNvPr>
          <p:cNvSpPr txBox="1"/>
          <p:nvPr/>
        </p:nvSpPr>
        <p:spPr>
          <a:xfrm>
            <a:off x="586153" y="867507"/>
            <a:ext cx="10668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Equip Extended" panose="02000503030000020004" pitchFamily="2" charset="77"/>
                <a:ea typeface="+mn-ea"/>
                <a:cs typeface="+mn-cs"/>
              </a:rPr>
              <a:t>Critical values and Region in case of Normal distribution</a:t>
            </a:r>
            <a:endParaRPr kumimoji="0" lang="en-IN" sz="3200" b="1" i="0" u="none" strike="noStrike" kern="1200" cap="none" spc="0" normalizeH="0" baseline="0" noProof="0" dirty="0">
              <a:ln>
                <a:noFill/>
              </a:ln>
              <a:solidFill>
                <a:srgbClr val="0070C0"/>
              </a:solidFill>
              <a:effectLst/>
              <a:uLnTx/>
              <a:uFillTx/>
              <a:latin typeface="Equip Extended" panose="02000503030000020004" pitchFamily="2" charset="77"/>
              <a:ea typeface="+mn-ea"/>
              <a:cs typeface="+mn-cs"/>
            </a:endParaRPr>
          </a:p>
        </p:txBody>
      </p:sp>
      <p:sp>
        <p:nvSpPr>
          <p:cNvPr id="4" name="TextBox 3">
            <a:extLst>
              <a:ext uri="{FF2B5EF4-FFF2-40B4-BE49-F238E27FC236}">
                <a16:creationId xmlns:a16="http://schemas.microsoft.com/office/drawing/2014/main" id="{8977D2AD-ED33-1996-81A8-4FEDED7DC637}"/>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Critical Region and Critical Value</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580489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4E0305-E7CC-443F-A83C-3F9DCDC5D0F1}"/>
              </a:ext>
            </a:extLst>
          </p:cNvPr>
          <p:cNvSpPr txBox="1"/>
          <p:nvPr/>
        </p:nvSpPr>
        <p:spPr>
          <a:xfrm>
            <a:off x="828431" y="1023817"/>
            <a:ext cx="25009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Equip Extended"/>
                <a:ea typeface="+mn-ea"/>
                <a:cs typeface="+mn-cs"/>
              </a:rPr>
              <a:t>p-value</a:t>
            </a:r>
            <a:endParaRPr kumimoji="0" lang="en-IN" sz="3200" b="1" i="0" u="none" strike="noStrike" kern="1200" cap="none" spc="0" normalizeH="0" baseline="0" noProof="0" dirty="0">
              <a:ln>
                <a:noFill/>
              </a:ln>
              <a:solidFill>
                <a:srgbClr val="0070C0"/>
              </a:solidFill>
              <a:effectLst/>
              <a:uLnTx/>
              <a:uFillTx/>
              <a:latin typeface="Equip Extended"/>
              <a:ea typeface="+mn-ea"/>
              <a:cs typeface="+mn-cs"/>
            </a:endParaRPr>
          </a:p>
        </p:txBody>
      </p:sp>
      <p:sp>
        <p:nvSpPr>
          <p:cNvPr id="5" name="TextBox 4">
            <a:extLst>
              <a:ext uri="{FF2B5EF4-FFF2-40B4-BE49-F238E27FC236}">
                <a16:creationId xmlns:a16="http://schemas.microsoft.com/office/drawing/2014/main" id="{8E33A69F-2253-4F49-B1A8-B2C473A2C9B5}"/>
              </a:ext>
            </a:extLst>
          </p:cNvPr>
          <p:cNvSpPr txBox="1"/>
          <p:nvPr/>
        </p:nvSpPr>
        <p:spPr>
          <a:xfrm>
            <a:off x="828431" y="1846946"/>
            <a:ext cx="9128369"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In statistics, the p-value is the probability of obtaining results at least as extreme as the observed results of a statistical hypothesis test, assuming that the null hypothesis is correct.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p-value is used as an alternative to rejection points to provide the smallest level of significance at which the null hypothesis would be rejected.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A smaller p-value means that there is stronger evidence in favor of the alternative hypothesis.</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3074" name="Picture 2" descr="Distribution under Ho (one-tailed test) Reject (probability a) p-value - Dont reject » critical value test statistic">
            <a:extLst>
              <a:ext uri="{FF2B5EF4-FFF2-40B4-BE49-F238E27FC236}">
                <a16:creationId xmlns:a16="http://schemas.microsoft.com/office/drawing/2014/main" id="{68A91870-3E8D-4147-851A-E020BD015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494" y="3781425"/>
            <a:ext cx="7600950" cy="3076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B743DD-3190-95EC-A0D3-303163143FBC}"/>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p-Value</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96352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80683" y="1997839"/>
            <a:ext cx="9968753" cy="2862322"/>
          </a:xfrm>
          <a:prstGeom prst="rect">
            <a:avLst/>
          </a:prstGeom>
          <a:noFill/>
        </p:spPr>
        <p:txBody>
          <a:bodyPr wrap="square" rtlCol="0">
            <a:spAutoFit/>
          </a:bodyPr>
          <a:lstStyle/>
          <a:p>
            <a:r>
              <a:rPr lang="en-US" sz="6000" dirty="0">
                <a:latin typeface="Britannic Bold" panose="020B0903060703020204" pitchFamily="34" charset="0"/>
              </a:rPr>
              <a:t>Tests For Means </a:t>
            </a:r>
            <a:br>
              <a:rPr lang="en-US" sz="6000" dirty="0">
                <a:latin typeface="Britannic Bold" panose="020B0903060703020204" pitchFamily="34" charset="0"/>
              </a:rPr>
            </a:br>
            <a:r>
              <a:rPr lang="en-US" sz="6000" dirty="0">
                <a:latin typeface="Britannic Bold" panose="020B0903060703020204" pitchFamily="34" charset="0"/>
              </a:rPr>
              <a:t>(Large samples, </a:t>
            </a:r>
            <a:br>
              <a:rPr lang="en-US" sz="6000" dirty="0">
                <a:latin typeface="Britannic Bold" panose="020B0903060703020204" pitchFamily="34" charset="0"/>
              </a:rPr>
            </a:br>
            <a:r>
              <a:rPr lang="en-US" sz="6000" dirty="0">
                <a:latin typeface="Britannic Bold" panose="020B0903060703020204" pitchFamily="34" charset="0"/>
              </a:rPr>
              <a:t>Standard Deviation Known)</a:t>
            </a:r>
            <a:endParaRPr lang="en-GB" sz="6000" dirty="0">
              <a:latin typeface="Britannic Bold" panose="020B0903060703020204" pitchFamily="34" charset="0"/>
            </a:endParaRPr>
          </a:p>
        </p:txBody>
      </p:sp>
      <p:sp>
        <p:nvSpPr>
          <p:cNvPr id="6" name="Rectangle 5">
            <a:extLst>
              <a:ext uri="{FF2B5EF4-FFF2-40B4-BE49-F238E27FC236}">
                <a16:creationId xmlns:a16="http://schemas.microsoft.com/office/drawing/2014/main" id="{BDB9C418-C2CF-E13D-28D1-59E02AC3C7C6}"/>
              </a:ext>
            </a:extLst>
          </p:cNvPr>
          <p:cNvSpPr/>
          <p:nvPr/>
        </p:nvSpPr>
        <p:spPr>
          <a:xfrm>
            <a:off x="0" y="4733166"/>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highlight>
                <a:srgbClr val="00FF00"/>
              </a:highlight>
              <a:uLnTx/>
              <a:uFillTx/>
              <a:latin typeface="Calibri" panose="020F0502020204030204"/>
              <a:ea typeface="+mn-ea"/>
              <a:cs typeface="+mn-cs"/>
            </a:endParaRPr>
          </a:p>
        </p:txBody>
      </p:sp>
    </p:spTree>
    <p:extLst>
      <p:ext uri="{BB962C8B-B14F-4D97-AF65-F5344CB8AC3E}">
        <p14:creationId xmlns:p14="http://schemas.microsoft.com/office/powerpoint/2010/main" val="267438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876CA0-3A23-49DB-833B-751504BA8ED2}"/>
              </a:ext>
            </a:extLst>
          </p:cNvPr>
          <p:cNvSpPr txBox="1"/>
          <p:nvPr/>
        </p:nvSpPr>
        <p:spPr>
          <a:xfrm>
            <a:off x="613066" y="1028981"/>
            <a:ext cx="7603201" cy="3631763"/>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3200" b="1" dirty="0">
                <a:solidFill>
                  <a:srgbClr val="0070C0"/>
                </a:solidFill>
                <a:latin typeface="Equip Extended" panose="02000503030000020004" pitchFamily="2" charset="77"/>
              </a:rPr>
              <a:t>Assumptions: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Population data is continuous.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Population follows a standard normal distribution.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a:t>
            </a:r>
            <a:r>
              <a:rPr kumimoji="0" lang="en-US" sz="1800" b="1" i="0" u="none" strike="noStrike" kern="1200" cap="none" spc="0" normalizeH="0" baseline="0" noProof="0" dirty="0">
                <a:ln>
                  <a:noFill/>
                </a:ln>
                <a:solidFill>
                  <a:srgbClr val="060320"/>
                </a:solidFill>
                <a:effectLst/>
                <a:uLnTx/>
                <a:uFillTx/>
                <a:latin typeface="Equip Light"/>
                <a:ea typeface="+mn-ea"/>
                <a:cs typeface="+mn-cs"/>
              </a:rPr>
              <a:t>standard deviation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of the population is known.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Samples are independent of each other.</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sample should be randomly selected from the population.</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4" name="TextBox 3">
            <a:extLst>
              <a:ext uri="{FF2B5EF4-FFF2-40B4-BE49-F238E27FC236}">
                <a16:creationId xmlns:a16="http://schemas.microsoft.com/office/drawing/2014/main" id="{3A6F3895-DE5F-1F8D-6750-71FEB82BF1E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1.1 One Sample Z-Test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3152033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73A749-00DE-4691-B45F-404EB57672AB}"/>
              </a:ext>
            </a:extLst>
          </p:cNvPr>
          <p:cNvPicPr>
            <a:picLocks noChangeAspect="1"/>
          </p:cNvPicPr>
          <p:nvPr/>
        </p:nvPicPr>
        <p:blipFill>
          <a:blip r:embed="rId2"/>
          <a:stretch>
            <a:fillRect/>
          </a:stretch>
        </p:blipFill>
        <p:spPr>
          <a:xfrm>
            <a:off x="595137" y="1446065"/>
            <a:ext cx="5829109" cy="3538894"/>
          </a:xfrm>
          <a:prstGeom prst="rect">
            <a:avLst/>
          </a:prstGeom>
        </p:spPr>
      </p:pic>
      <p:pic>
        <p:nvPicPr>
          <p:cNvPr id="12" name="Picture 11">
            <a:extLst>
              <a:ext uri="{FF2B5EF4-FFF2-40B4-BE49-F238E27FC236}">
                <a16:creationId xmlns:a16="http://schemas.microsoft.com/office/drawing/2014/main" id="{2C0ED242-D66F-4955-BE52-0891A3C91D7E}"/>
              </a:ext>
            </a:extLst>
          </p:cNvPr>
          <p:cNvPicPr>
            <a:picLocks noChangeAspect="1"/>
          </p:cNvPicPr>
          <p:nvPr/>
        </p:nvPicPr>
        <p:blipFill>
          <a:blip r:embed="rId3"/>
          <a:stretch>
            <a:fillRect/>
          </a:stretch>
        </p:blipFill>
        <p:spPr>
          <a:xfrm>
            <a:off x="6424246" y="1446065"/>
            <a:ext cx="5495070" cy="4110674"/>
          </a:xfrm>
          <a:prstGeom prst="rect">
            <a:avLst/>
          </a:prstGeom>
        </p:spPr>
      </p:pic>
      <p:sp>
        <p:nvSpPr>
          <p:cNvPr id="4" name="TextBox 3">
            <a:extLst>
              <a:ext uri="{FF2B5EF4-FFF2-40B4-BE49-F238E27FC236}">
                <a16:creationId xmlns:a16="http://schemas.microsoft.com/office/drawing/2014/main" id="{79FE63BC-03DE-02A0-A491-7D841FCF9187}"/>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1.1 One Sample Z-Test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82061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729570"/>
            <a:ext cx="11139530" cy="3373359"/>
          </a:xfrm>
          <a:prstGeom prst="rect">
            <a:avLst/>
          </a:prstGeom>
          <a:noFill/>
        </p:spPr>
        <p:txBody>
          <a:bodyPr wrap="square" rtlCol="0">
            <a:spAutoFit/>
          </a:bodyPr>
          <a:lstStyle/>
          <a:p>
            <a:pPr algn="l" rtl="0">
              <a:lnSpc>
                <a:spcPct val="150000"/>
              </a:lnSpc>
            </a:pPr>
            <a:r>
              <a:rPr lang="en-GB" b="1" dirty="0">
                <a:solidFill>
                  <a:srgbClr val="0070C0"/>
                </a:solidFill>
                <a:latin typeface="Arial" panose="020B0604020202020204" pitchFamily="34" charset="0"/>
                <a:cs typeface="Arial" panose="020B0604020202020204" pitchFamily="34" charset="0"/>
              </a:rPr>
              <a:t>Population</a:t>
            </a:r>
          </a:p>
          <a:p>
            <a:pPr>
              <a:lnSpc>
                <a:spcPct val="150000"/>
              </a:lnSpc>
            </a:pPr>
            <a:r>
              <a:rPr lang="en-GB" dirty="0">
                <a:latin typeface="+mj-lt"/>
              </a:rPr>
              <a:t>Generally, population refers to the people who live in a particular area at a specific time.</a:t>
            </a:r>
          </a:p>
          <a:p>
            <a:pPr>
              <a:lnSpc>
                <a:spcPct val="150000"/>
              </a:lnSpc>
            </a:pPr>
            <a:r>
              <a:rPr lang="en-GB" dirty="0">
                <a:latin typeface="+mj-lt"/>
              </a:rPr>
              <a:t>But in statistics, population refers to data on your study of interest. It can be a group of individuals, objects, events, organizations, etc.</a:t>
            </a:r>
          </a:p>
          <a:p>
            <a:pPr>
              <a:lnSpc>
                <a:spcPct val="150000"/>
              </a:lnSpc>
            </a:pPr>
            <a:r>
              <a:rPr lang="en-GB" b="1" dirty="0">
                <a:solidFill>
                  <a:srgbClr val="0070C0"/>
                </a:solidFill>
                <a:latin typeface="Arial" panose="020B0604020202020204" pitchFamily="34" charset="0"/>
                <a:cs typeface="Arial" panose="020B0604020202020204" pitchFamily="34" charset="0"/>
              </a:rPr>
              <a:t>Sample</a:t>
            </a:r>
          </a:p>
          <a:p>
            <a:pPr>
              <a:lnSpc>
                <a:spcPct val="150000"/>
              </a:lnSpc>
            </a:pPr>
            <a:r>
              <a:rPr lang="en-GB" dirty="0">
                <a:latin typeface="+mj-lt"/>
              </a:rPr>
              <a:t>A sample is defined as a smaller and more manageable representation of a larger group. </a:t>
            </a:r>
          </a:p>
          <a:p>
            <a:pPr>
              <a:lnSpc>
                <a:spcPct val="150000"/>
              </a:lnSpc>
            </a:pPr>
            <a:r>
              <a:rPr lang="en-GB" dirty="0">
                <a:latin typeface="+mj-lt"/>
              </a:rPr>
              <a:t>A subset of a larger population that contains characteristics of that population. A sample is used in statistical testing when the population size is too large for all members or observations to be included in the test.</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Population Vs Sample</a:t>
            </a:r>
          </a:p>
        </p:txBody>
      </p:sp>
      <p:pic>
        <p:nvPicPr>
          <p:cNvPr id="1026" name="Picture 2" descr="Case Selection Module – SSRMC">
            <a:extLst>
              <a:ext uri="{FF2B5EF4-FFF2-40B4-BE49-F238E27FC236}">
                <a16:creationId xmlns:a16="http://schemas.microsoft.com/office/drawing/2014/main" id="{9AAB3708-46F4-D927-2ACF-00AD25A13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802" y="4831976"/>
            <a:ext cx="3998396" cy="170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062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876CA0-3A23-49DB-833B-751504BA8ED2}"/>
              </a:ext>
            </a:extLst>
          </p:cNvPr>
          <p:cNvSpPr txBox="1"/>
          <p:nvPr/>
        </p:nvSpPr>
        <p:spPr>
          <a:xfrm>
            <a:off x="523420" y="912440"/>
            <a:ext cx="7603201" cy="3631763"/>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3200" b="1" dirty="0">
                <a:solidFill>
                  <a:srgbClr val="0070C0"/>
                </a:solidFill>
                <a:latin typeface="Equip Extended" panose="02000503030000020004" pitchFamily="2" charset="77"/>
              </a:rPr>
              <a:t>Assumptions: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Population data is continuous.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Each population follow standard normal distribution.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a:t>
            </a:r>
            <a:r>
              <a:rPr kumimoji="0" lang="en-US" sz="1800" b="1" i="0" u="none" strike="noStrike" kern="1200" cap="none" spc="0" normalizeH="0" baseline="0" noProof="0" dirty="0">
                <a:ln>
                  <a:noFill/>
                </a:ln>
                <a:solidFill>
                  <a:srgbClr val="060320"/>
                </a:solidFill>
                <a:effectLst/>
                <a:uLnTx/>
                <a:uFillTx/>
                <a:latin typeface="Equip Light"/>
                <a:ea typeface="+mn-ea"/>
                <a:cs typeface="+mn-cs"/>
              </a:rPr>
              <a:t>standard deviation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of each of the population is known.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Samples within both populations are independent of each other.</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samples should be randomly selected from the population.</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4" name="TextBox 3">
            <a:extLst>
              <a:ext uri="{FF2B5EF4-FFF2-40B4-BE49-F238E27FC236}">
                <a16:creationId xmlns:a16="http://schemas.microsoft.com/office/drawing/2014/main" id="{D7B55BA1-BF3B-1380-80D3-965399DBCDE2}"/>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1.2 Two Sample Z-Test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445835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C0ED242-D66F-4955-BE52-0891A3C91D7E}"/>
              </a:ext>
            </a:extLst>
          </p:cNvPr>
          <p:cNvPicPr>
            <a:picLocks noChangeAspect="1"/>
          </p:cNvPicPr>
          <p:nvPr/>
        </p:nvPicPr>
        <p:blipFill>
          <a:blip r:embed="rId2"/>
          <a:stretch>
            <a:fillRect/>
          </a:stretch>
        </p:blipFill>
        <p:spPr>
          <a:xfrm>
            <a:off x="6424246" y="1446065"/>
            <a:ext cx="5495070" cy="4110674"/>
          </a:xfrm>
          <a:prstGeom prst="rect">
            <a:avLst/>
          </a:prstGeom>
        </p:spPr>
      </p:pic>
      <p:sp>
        <p:nvSpPr>
          <p:cNvPr id="3" name="TextBox 2">
            <a:extLst>
              <a:ext uri="{FF2B5EF4-FFF2-40B4-BE49-F238E27FC236}">
                <a16:creationId xmlns:a16="http://schemas.microsoft.com/office/drawing/2014/main" id="{7F0AA012-8EAF-43D0-B6D0-F31DE101D7CA}"/>
              </a:ext>
            </a:extLst>
          </p:cNvPr>
          <p:cNvSpPr txBox="1"/>
          <p:nvPr/>
        </p:nvSpPr>
        <p:spPr>
          <a:xfrm>
            <a:off x="734646" y="1632274"/>
            <a:ext cx="56896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Test Statistic Value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2054" name="Picture 6">
            <a:extLst>
              <a:ext uri="{FF2B5EF4-FFF2-40B4-BE49-F238E27FC236}">
                <a16:creationId xmlns:a16="http://schemas.microsoft.com/office/drawing/2014/main" id="{6DCE6329-FFB8-45CD-9CB8-17B192352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645" y="1758462"/>
            <a:ext cx="914400" cy="2236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70644D5-AD6D-489E-BB39-93779963F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073" y="2168318"/>
            <a:ext cx="1952625" cy="6165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E60A64-2767-49A7-98C2-AA8E573B362C}"/>
              </a:ext>
            </a:extLst>
          </p:cNvPr>
          <p:cNvPicPr>
            <a:picLocks noChangeAspect="1"/>
          </p:cNvPicPr>
          <p:nvPr/>
        </p:nvPicPr>
        <p:blipFill>
          <a:blip r:embed="rId5"/>
          <a:stretch>
            <a:fillRect/>
          </a:stretch>
        </p:blipFill>
        <p:spPr>
          <a:xfrm>
            <a:off x="3344984" y="3064317"/>
            <a:ext cx="3293210" cy="2161409"/>
          </a:xfrm>
          <a:prstGeom prst="rect">
            <a:avLst/>
          </a:prstGeom>
        </p:spPr>
      </p:pic>
      <p:sp>
        <p:nvSpPr>
          <p:cNvPr id="6" name="TextBox 5">
            <a:extLst>
              <a:ext uri="{FF2B5EF4-FFF2-40B4-BE49-F238E27FC236}">
                <a16:creationId xmlns:a16="http://schemas.microsoft.com/office/drawing/2014/main" id="{0108E266-4A22-4CC9-96F5-E8FE60556BD1}"/>
              </a:ext>
            </a:extLst>
          </p:cNvPr>
          <p:cNvSpPr txBox="1"/>
          <p:nvPr/>
        </p:nvSpPr>
        <p:spPr>
          <a:xfrm>
            <a:off x="734646" y="3073184"/>
            <a:ext cx="237587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Alternative Hypothesis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2060" name="Picture 12">
            <a:extLst>
              <a:ext uri="{FF2B5EF4-FFF2-40B4-BE49-F238E27FC236}">
                <a16:creationId xmlns:a16="http://schemas.microsoft.com/office/drawing/2014/main" id="{EF555392-863B-4ED1-A035-BE6C70CE7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3391" y="3719515"/>
            <a:ext cx="9239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1D9FE312-1963-4B2A-BAA6-584E89E516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3390" y="4284883"/>
            <a:ext cx="9239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05E947F6-57DB-461B-BE53-E21DDC79E6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3389" y="4931213"/>
            <a:ext cx="923925" cy="161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69B2E7-56FA-109D-B52B-1FCD39F2FD32}"/>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1.2 Two Sample Z-Test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3146619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80683" y="1997839"/>
            <a:ext cx="10829364"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rPr>
              <a:t>Tests For Means </a:t>
            </a:r>
            <a:br>
              <a:rPr kumimoji="0" lang="en-US"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rPr>
            </a:br>
            <a:r>
              <a:rPr lang="en-US" sz="6000" dirty="0">
                <a:solidFill>
                  <a:prstClr val="black"/>
                </a:solidFill>
                <a:latin typeface="Britannic Bold" panose="020B0903060703020204" pitchFamily="34" charset="0"/>
              </a:rPr>
              <a:t>(Small samples, </a:t>
            </a:r>
            <a:br>
              <a:rPr lang="en-US" sz="6000" dirty="0">
                <a:solidFill>
                  <a:prstClr val="black"/>
                </a:solidFill>
                <a:latin typeface="Britannic Bold" panose="020B0903060703020204" pitchFamily="34" charset="0"/>
              </a:rPr>
            </a:br>
            <a:r>
              <a:rPr lang="en-US" sz="6000" dirty="0">
                <a:solidFill>
                  <a:prstClr val="black"/>
                </a:solidFill>
                <a:latin typeface="Britannic Bold" panose="020B0903060703020204" pitchFamily="34" charset="0"/>
              </a:rPr>
              <a:t>Standard Deviation Unknown)</a:t>
            </a:r>
            <a:endParaRPr lang="en-GB" sz="6000" dirty="0">
              <a:solidFill>
                <a:prstClr val="black"/>
              </a:solidFill>
              <a:latin typeface="Britannic Bold" panose="020B0903060703020204" pitchFamily="34" charset="0"/>
            </a:endParaRPr>
          </a:p>
        </p:txBody>
      </p:sp>
      <p:sp>
        <p:nvSpPr>
          <p:cNvPr id="6" name="Rectangle 5">
            <a:extLst>
              <a:ext uri="{FF2B5EF4-FFF2-40B4-BE49-F238E27FC236}">
                <a16:creationId xmlns:a16="http://schemas.microsoft.com/office/drawing/2014/main" id="{BDB9C418-C2CF-E13D-28D1-59E02AC3C7C6}"/>
              </a:ext>
            </a:extLst>
          </p:cNvPr>
          <p:cNvSpPr/>
          <p:nvPr/>
        </p:nvSpPr>
        <p:spPr>
          <a:xfrm>
            <a:off x="0" y="4733166"/>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highlight>
                <a:srgbClr val="00FF00"/>
              </a:highlight>
              <a:uLnTx/>
              <a:uFillTx/>
              <a:latin typeface="Calibri" panose="020F0502020204030204"/>
              <a:ea typeface="+mn-ea"/>
              <a:cs typeface="+mn-cs"/>
            </a:endParaRPr>
          </a:p>
        </p:txBody>
      </p:sp>
    </p:spTree>
    <p:extLst>
      <p:ext uri="{BB962C8B-B14F-4D97-AF65-F5344CB8AC3E}">
        <p14:creationId xmlns:p14="http://schemas.microsoft.com/office/powerpoint/2010/main" val="2889175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876CA0-3A23-49DB-833B-751504BA8ED2}"/>
              </a:ext>
            </a:extLst>
          </p:cNvPr>
          <p:cNvSpPr txBox="1"/>
          <p:nvPr/>
        </p:nvSpPr>
        <p:spPr>
          <a:xfrm>
            <a:off x="604102" y="1100328"/>
            <a:ext cx="7603201" cy="3077766"/>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3200" b="1" dirty="0">
                <a:solidFill>
                  <a:srgbClr val="0070C0"/>
                </a:solidFill>
                <a:latin typeface="Equip Extended" panose="02000503030000020004" pitchFamily="2" charset="77"/>
              </a:rPr>
              <a:t>Assumptions: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Population data is continuous.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Population follows a standard normal distribution.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Samples are independent of each other.</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sample should be randomly selected from the population.</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4" name="TextBox 3">
            <a:extLst>
              <a:ext uri="{FF2B5EF4-FFF2-40B4-BE49-F238E27FC236}">
                <a16:creationId xmlns:a16="http://schemas.microsoft.com/office/drawing/2014/main" id="{D808CB37-138A-A4E9-5548-6CF44B8C2820}"/>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2.1 One Sample t-test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3954146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4366AE-3DD2-4AA3-8719-7432C01C25BF}"/>
              </a:ext>
            </a:extLst>
          </p:cNvPr>
          <p:cNvPicPr>
            <a:picLocks noChangeAspect="1"/>
          </p:cNvPicPr>
          <p:nvPr/>
        </p:nvPicPr>
        <p:blipFill>
          <a:blip r:embed="rId2"/>
          <a:stretch>
            <a:fillRect/>
          </a:stretch>
        </p:blipFill>
        <p:spPr>
          <a:xfrm>
            <a:off x="505955" y="1410563"/>
            <a:ext cx="5899448" cy="3845674"/>
          </a:xfrm>
          <a:prstGeom prst="rect">
            <a:avLst/>
          </a:prstGeom>
        </p:spPr>
      </p:pic>
      <p:pic>
        <p:nvPicPr>
          <p:cNvPr id="4" name="Picture 3">
            <a:extLst>
              <a:ext uri="{FF2B5EF4-FFF2-40B4-BE49-F238E27FC236}">
                <a16:creationId xmlns:a16="http://schemas.microsoft.com/office/drawing/2014/main" id="{99C01AE0-9E6B-4111-AA07-C5CE06913516}"/>
              </a:ext>
            </a:extLst>
          </p:cNvPr>
          <p:cNvPicPr>
            <a:picLocks noChangeAspect="1"/>
          </p:cNvPicPr>
          <p:nvPr/>
        </p:nvPicPr>
        <p:blipFill>
          <a:blip r:embed="rId3"/>
          <a:stretch>
            <a:fillRect/>
          </a:stretch>
        </p:blipFill>
        <p:spPr>
          <a:xfrm>
            <a:off x="6468156" y="2016369"/>
            <a:ext cx="5622244" cy="2969846"/>
          </a:xfrm>
          <a:prstGeom prst="rect">
            <a:avLst/>
          </a:prstGeom>
        </p:spPr>
      </p:pic>
      <p:sp>
        <p:nvSpPr>
          <p:cNvPr id="3" name="TextBox 2">
            <a:extLst>
              <a:ext uri="{FF2B5EF4-FFF2-40B4-BE49-F238E27FC236}">
                <a16:creationId xmlns:a16="http://schemas.microsoft.com/office/drawing/2014/main" id="{0C92D4EB-57D1-AECD-E6BE-F1172565E6C6}"/>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2.1 One Sample t-test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221714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DA3E-7CD5-4FF8-A892-ED66BD07F283}"/>
              </a:ext>
            </a:extLst>
          </p:cNvPr>
          <p:cNvSpPr>
            <a:spLocks noGrp="1"/>
          </p:cNvSpPr>
          <p:nvPr>
            <p:ph type="title"/>
          </p:nvPr>
        </p:nvSpPr>
        <p:spPr>
          <a:xfrm>
            <a:off x="626398" y="481125"/>
            <a:ext cx="10080000" cy="1688530"/>
          </a:xfrm>
        </p:spPr>
        <p:txBody>
          <a:bodyPr/>
          <a:lstStyle/>
          <a:p>
            <a:r>
              <a:rPr lang="en-US" dirty="0"/>
              <a:t>What if assumptions are violated?</a:t>
            </a:r>
            <a:br>
              <a:rPr lang="en-US" dirty="0"/>
            </a:br>
            <a:br>
              <a:rPr lang="en-US" dirty="0"/>
            </a:br>
            <a:r>
              <a:rPr lang="en-US" sz="1800" b="0" dirty="0">
                <a:solidFill>
                  <a:schemeClr val="tx1"/>
                </a:solidFill>
                <a:latin typeface="+mn-lt"/>
                <a:ea typeface="+mn-ea"/>
                <a:cs typeface="+mn-cs"/>
              </a:rPr>
              <a:t>t-test and Z-test are parametric tests which make certain assumptions about the distribution of the data.</a:t>
            </a:r>
            <a:br>
              <a:rPr lang="en-US" sz="1800" b="0" dirty="0">
                <a:solidFill>
                  <a:schemeClr val="tx1"/>
                </a:solidFill>
                <a:latin typeface="+mn-lt"/>
                <a:ea typeface="+mn-ea"/>
                <a:cs typeface="+mn-cs"/>
              </a:rPr>
            </a:br>
            <a:r>
              <a:rPr lang="en-US" sz="1800" b="0" dirty="0">
                <a:solidFill>
                  <a:schemeClr val="tx1"/>
                </a:solidFill>
                <a:latin typeface="+mn-lt"/>
                <a:ea typeface="+mn-ea"/>
                <a:cs typeface="+mn-cs"/>
              </a:rPr>
              <a:t>If these assumptions are not satisfied, then we using parametric tests is inappropriate.</a:t>
            </a:r>
            <a:br>
              <a:rPr lang="en-US" sz="1800" b="0" dirty="0">
                <a:solidFill>
                  <a:schemeClr val="tx1"/>
                </a:solidFill>
                <a:latin typeface="+mn-lt"/>
                <a:ea typeface="+mn-ea"/>
                <a:cs typeface="+mn-cs"/>
              </a:rPr>
            </a:br>
            <a:r>
              <a:rPr lang="en-US" sz="1800" b="0" dirty="0">
                <a:solidFill>
                  <a:schemeClr val="tx1"/>
                </a:solidFill>
                <a:latin typeface="+mn-lt"/>
                <a:ea typeface="+mn-ea"/>
                <a:cs typeface="+mn-cs"/>
              </a:rPr>
              <a:t>In such cases we can use relevant nonparametric test.</a:t>
            </a:r>
            <a:endParaRPr lang="en-IN" sz="1800" b="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9527C2E8-01D0-4C9E-BAB0-8B2C5CF4A6AE}"/>
              </a:ext>
            </a:extLst>
          </p:cNvPr>
          <p:cNvSpPr txBox="1"/>
          <p:nvPr/>
        </p:nvSpPr>
        <p:spPr>
          <a:xfrm>
            <a:off x="626398" y="2508737"/>
            <a:ext cx="9784861"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One Sample sign test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One sample sign test is used to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test hypotheses concerning the median of a continuous distribution.</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60320"/>
                </a:solidFill>
                <a:effectLst/>
                <a:uLnTx/>
                <a:uFillTx/>
                <a:latin typeface="Equip Light"/>
                <a:ea typeface="+mn-ea"/>
                <a:cs typeface="+mn-cs"/>
              </a:rPr>
              <a:t>Requirements: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A random sample of independent measurements for a population with unknown median.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variable of interest is continuous.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Variable of interest is measured on at least ordinal scale.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observations are 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5" name="TextBox 4">
            <a:extLst>
              <a:ext uri="{FF2B5EF4-FFF2-40B4-BE49-F238E27FC236}">
                <a16:creationId xmlns:a16="http://schemas.microsoft.com/office/drawing/2014/main" id="{E7F64FA9-A9AD-9043-82A1-654905654C38}"/>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One Sample Sign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107887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630E496-5309-4CE0-9DF9-518F1A1A9596}"/>
                  </a:ext>
                </a:extLst>
              </p:cNvPr>
              <p:cNvSpPr txBox="1"/>
              <p:nvPr/>
            </p:nvSpPr>
            <p:spPr>
              <a:xfrm>
                <a:off x="562707" y="914400"/>
                <a:ext cx="9988061"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Procedure: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Find the ‘+’ and ‘–’ signs for the given distribution. Put a ‘+’ sign for value greater than the mean value, a ‘–’ sign for a value smaller than the mean value and a ‘0’ for a value equal to the mean value.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Let </a:t>
                </a:r>
                <a14:m>
                  <m:oMath xmlns:m="http://schemas.openxmlformats.org/officeDocument/2006/math">
                    <m:sSup>
                      <m:sSup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Number of positive signs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14:m>
                  <m:oMath xmlns:m="http://schemas.openxmlformats.org/officeDocument/2006/math">
                    <m:sSup>
                      <m:sSup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Number of negative signs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T = min (</a:t>
                </a:r>
                <a14:m>
                  <m:oMath xmlns:m="http://schemas.openxmlformats.org/officeDocument/2006/math">
                    <m:sSup>
                      <m:sSup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a:t>
                </a:r>
                <a:r>
                  <a:rPr kumimoji="0" lang="en-US" sz="1800" b="0" i="0" u="none" strike="noStrike" kern="1200" cap="none" spc="0" normalizeH="0" baseline="0" noProof="0" dirty="0">
                    <a:ln>
                      <a:noFill/>
                    </a:ln>
                    <a:solidFill>
                      <a:srgbClr val="836967"/>
                    </a:solidFill>
                    <a:effectLst/>
                    <a:uLnTx/>
                    <a:uFillTx/>
                    <a:latin typeface="Equip Light"/>
                    <a:ea typeface="+mn-ea"/>
                    <a:cs typeface="+mn-cs"/>
                  </a:rPr>
                  <a:t> </a:t>
                </a:r>
                <a14:m>
                  <m:oMath xmlns:m="http://schemas.openxmlformats.org/officeDocument/2006/math">
                    <m:sSup>
                      <m:sSupPr>
                        <m:ctrlPr>
                          <a:rPr kumimoji="0" lang="en-US" sz="1800" b="0" i="1" u="none" strike="noStrike" kern="1200" cap="none" spc="0" normalizeH="0" baseline="0" noProof="0" dirty="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Obtain the critical value (k) at appropriate level of significance by using the formula: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Decision Criteria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𝑎</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𝜃</m:t>
                    </m:r>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&lt; </a:t>
                </a: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,Reject </a:t>
                </a: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if </a:t>
                </a:r>
                <a14:m>
                  <m:oMath xmlns:m="http://schemas.openxmlformats.org/officeDocument/2006/math">
                    <m:sSup>
                      <m:sSupPr>
                        <m:ctrlPr>
                          <a:rPr kumimoji="0" lang="en-US" sz="1800" b="0" i="1" u="none" strike="noStrike" kern="1200" cap="none" spc="0" normalizeH="0" baseline="0" noProof="0" dirty="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k.</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𝑎</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𝜃</m:t>
                    </m:r>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&gt; </a:t>
                </a: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,Reject </a:t>
                </a: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if </a:t>
                </a:r>
                <a14:m>
                  <m:oMath xmlns:m="http://schemas.openxmlformats.org/officeDocument/2006/math">
                    <m:sSup>
                      <m:sSupPr>
                        <m:ctrlPr>
                          <a:rPr kumimoji="0" lang="en-US" sz="1800" b="0" i="1" u="none" strike="noStrike" kern="1200" cap="none" spc="0" normalizeH="0" baseline="0" noProof="0" dirty="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k.</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𝑎</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𝜃</m:t>
                    </m:r>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,Reject </a:t>
                </a:r>
                <a14:m>
                  <m:oMath xmlns:m="http://schemas.openxmlformats.org/officeDocument/2006/math">
                    <m:sSub>
                      <m:sSub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if T ≤ k.</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mc:Choice>
        <mc:Fallback xmlns="">
          <p:sp>
            <p:nvSpPr>
              <p:cNvPr id="6" name="TextBox 5">
                <a:extLst>
                  <a:ext uri="{FF2B5EF4-FFF2-40B4-BE49-F238E27FC236}">
                    <a16:creationId xmlns:a16="http://schemas.microsoft.com/office/drawing/2014/main" id="{F630E496-5309-4CE0-9DF9-518F1A1A9596}"/>
                  </a:ext>
                </a:extLst>
              </p:cNvPr>
              <p:cNvSpPr txBox="1">
                <a:spLocks noRot="1" noChangeAspect="1" noMove="1" noResize="1" noEditPoints="1" noAdjustHandles="1" noChangeArrowheads="1" noChangeShapeType="1" noTextEdit="1"/>
              </p:cNvSpPr>
              <p:nvPr/>
            </p:nvSpPr>
            <p:spPr>
              <a:xfrm>
                <a:off x="562707" y="914400"/>
                <a:ext cx="9988061" cy="4524315"/>
              </a:xfrm>
              <a:prstGeom prst="rect">
                <a:avLst/>
              </a:prstGeom>
              <a:blipFill>
                <a:blip r:embed="rId2"/>
                <a:stretch>
                  <a:fillRect l="-488" t="-674" r="-915"/>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FCEBFBF8-F8C8-49BA-93FE-3EFBCDD1C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473" y="1042180"/>
            <a:ext cx="800100" cy="1953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0F68BDD4-14CF-4312-8028-8A6F4A0F4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106" y="3429000"/>
            <a:ext cx="1533525" cy="504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189A72-057D-7E88-A1C8-FBFE6004A1CC}"/>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One Sample Sign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4222426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27C2E8-01D0-4C9E-BAB0-8B2C5CF4A6AE}"/>
              </a:ext>
            </a:extLst>
          </p:cNvPr>
          <p:cNvSpPr txBox="1"/>
          <p:nvPr/>
        </p:nvSpPr>
        <p:spPr>
          <a:xfrm>
            <a:off x="649844" y="976922"/>
            <a:ext cx="9784861"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One Sample Wilcoxon-Signed rank test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sign test utilizes only the signs of differences between the observed values and hypothesized median whereas this test uses the magnitude of the differences and hence we first rank the differences in order of absolute size.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60320"/>
                </a:solidFill>
                <a:effectLst/>
                <a:uLnTx/>
                <a:uFillTx/>
                <a:latin typeface="Equip Light"/>
                <a:ea typeface="+mn-ea"/>
                <a:cs typeface="+mn-cs"/>
              </a:rPr>
              <a:t>Requirements: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A random sample of independent measurements for a population with unknown median.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variable of interest is continuous.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Variable of interest is measured on at least interval scale.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observations are 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3" name="TextBox 2">
            <a:extLst>
              <a:ext uri="{FF2B5EF4-FFF2-40B4-BE49-F238E27FC236}">
                <a16:creationId xmlns:a16="http://schemas.microsoft.com/office/drawing/2014/main" id="{B7E33C58-F691-DFA7-B6C1-AFFD7531E6D1}"/>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One Sample Wilcoxon-Signed rank test</a:t>
            </a:r>
          </a:p>
        </p:txBody>
      </p:sp>
    </p:spTree>
    <p:extLst>
      <p:ext uri="{BB962C8B-B14F-4D97-AF65-F5344CB8AC3E}">
        <p14:creationId xmlns:p14="http://schemas.microsoft.com/office/powerpoint/2010/main" val="2749959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27C2E8-01D0-4C9E-BAB0-8B2C5CF4A6AE}"/>
              </a:ext>
            </a:extLst>
          </p:cNvPr>
          <p:cNvSpPr txBox="1"/>
          <p:nvPr/>
        </p:nvSpPr>
        <p:spPr>
          <a:xfrm>
            <a:off x="626398" y="976921"/>
            <a:ext cx="9784861"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3" name="Picture 2">
            <a:extLst>
              <a:ext uri="{FF2B5EF4-FFF2-40B4-BE49-F238E27FC236}">
                <a16:creationId xmlns:a16="http://schemas.microsoft.com/office/drawing/2014/main" id="{30C4C65E-D26D-446E-8363-4F012843C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1063895"/>
            <a:ext cx="800100" cy="1953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236F52-8140-4572-9E2E-28B8FC30F603}"/>
                  </a:ext>
                </a:extLst>
              </p:cNvPr>
              <p:cNvSpPr txBox="1"/>
              <p:nvPr/>
            </p:nvSpPr>
            <p:spPr>
              <a:xfrm>
                <a:off x="626397" y="1859339"/>
                <a:ext cx="10190095" cy="4524315"/>
              </a:xfrm>
              <a:prstGeom prst="rect">
                <a:avLst/>
              </a:prstGeom>
              <a:noFill/>
            </p:spPr>
            <p:txBody>
              <a:bodyPr wrap="square">
                <a:spAutoFit/>
              </a:bodyPr>
              <a:lstStyle/>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A random sample of size n is taken from the above distribution as X1, X2, …. </a:t>
                </a:r>
                <a:r>
                  <a:rPr kumimoji="0" lang="en-US" sz="1800" b="0" i="0" u="none" strike="noStrike" kern="1200" cap="none" spc="0" normalizeH="0" baseline="0" noProof="0" dirty="0" err="1">
                    <a:ln>
                      <a:noFill/>
                    </a:ln>
                    <a:solidFill>
                      <a:srgbClr val="060320"/>
                    </a:solidFill>
                    <a:effectLst/>
                    <a:uLnTx/>
                    <a:uFillTx/>
                    <a:latin typeface="Equip Light"/>
                    <a:ea typeface="+mn-ea"/>
                    <a:cs typeface="+mn-cs"/>
                  </a:rPr>
                  <a:t>Xn</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Then Di = Xi − </a:t>
                </a:r>
                <a14:m>
                  <m:oMath xmlns:m="http://schemas.openxmlformats.org/officeDocument/2006/math">
                    <m:sSub>
                      <m:sSubPr>
                        <m:ctrlP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is calculated. Any of the Xi is equal to </a:t>
                </a: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then delete such observation and reduce n accordingly. </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Rank the differences from smallest to largest without considering their signs. I.e., we rank |Di|. The smallest |Di| will get rank one and so on. If 2 or more |Di| are equal, then average rank is given to them. For e.g., if |Di| in the rank positions 2, 3, and 4 are tied , then we assign the rank as (2+3+4)/ 3 = 3. </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Now signs are given to these ranks as per the actual sign of Di. </a:t>
                </a:r>
              </a:p>
              <a:p>
                <a:pPr marL="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Let 	</a:t>
                </a:r>
                <a14:m>
                  <m:oMath xmlns:m="http://schemas.openxmlformats.org/officeDocument/2006/math">
                    <m:sSup>
                      <m:sSup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Sum of the ranks having positive sign.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36967"/>
                    </a:solidFill>
                    <a:effectLst/>
                    <a:uLnTx/>
                    <a:uFillTx/>
                    <a:latin typeface="Equip Light"/>
                    <a:ea typeface="+mn-ea"/>
                    <a:cs typeface="+mn-cs"/>
                  </a:rPr>
                  <a:t>          	</a:t>
                </a:r>
                <a14:m>
                  <m:oMath xmlns:m="http://schemas.openxmlformats.org/officeDocument/2006/math">
                    <m:sSup>
                      <m:sSupPr>
                        <m:ctrlPr>
                          <a:rPr kumimoji="0" lang="en-US" sz="1800" b="0" i="1" u="none" strike="noStrike" kern="1200" cap="none" spc="0" normalizeH="0" baseline="0" noProof="0" dirty="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Sum of the ranks having negative sign. </a:t>
                </a:r>
              </a:p>
              <a:p>
                <a:pPr marL="628650" marR="0" lvl="2"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T = Min (</a:t>
                </a:r>
                <a14:m>
                  <m:oMath xmlns:m="http://schemas.openxmlformats.org/officeDocument/2006/math">
                    <m:sSup>
                      <m:sSupPr>
                        <m:ctrlPr>
                          <a:rPr kumimoji="0" lang="en-US" sz="1800" b="0" i="1" u="none" strike="noStrike" kern="1200" cap="none" spc="0" normalizeH="0" baseline="0" noProof="0" dirty="0" smtClean="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smtClean="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14:m>
                  <m:oMath xmlns:m="http://schemas.openxmlformats.org/officeDocument/2006/math">
                    <m:sSup>
                      <m:sSupPr>
                        <m:ctrlPr>
                          <a:rPr kumimoji="0" lang="en-US" sz="1800" b="0" i="1" u="none" strike="noStrike" kern="1200" cap="none" spc="0" normalizeH="0" baseline="0" noProof="0" dirty="0">
                            <a:ln>
                              <a:noFill/>
                            </a:ln>
                            <a:solidFill>
                              <a:srgbClr val="836967"/>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Decision Criteria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𝑎</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&lt; </a:t>
                </a: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,Reject </a:t>
                </a: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if </a:t>
                </a:r>
                <a14:m>
                  <m:oMath xmlns:m="http://schemas.openxmlformats.org/officeDocument/2006/math">
                    <m:sSup>
                      <m:sSup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p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d.</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𝑎</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&gt; </a:t>
                </a: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,Reject </a:t>
                </a: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if </a:t>
                </a:r>
                <a14:m>
                  <m:oMath xmlns:m="http://schemas.openxmlformats.org/officeDocument/2006/math">
                    <m:sSup>
                      <m:sSup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p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𝑇</m:t>
                        </m:r>
                      </m:e>
                      <m:sup>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m:t>
                        </m:r>
                      </m:sup>
                    </m:sSup>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d.</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𝑎</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𝜃</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,Reject </a:t>
                </a:r>
                <a14:m>
                  <m:oMath xmlns:m="http://schemas.openxmlformats.org/officeDocument/2006/math">
                    <m:sSub>
                      <m:sSubPr>
                        <m:ctrlPr>
                          <a:rPr kumimoji="0" lang="en-US" sz="1800" b="0" i="1"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𝐻</m:t>
                        </m:r>
                      </m:e>
                      <m:sub>
                        <m:r>
                          <a:rPr kumimoji="0" lang="en-US" sz="1800" b="0" i="0" u="none" strike="noStrike" kern="1200" cap="none" spc="0" normalizeH="0" baseline="0" noProof="0" dirty="0">
                            <a:ln>
                              <a:noFill/>
                            </a:ln>
                            <a:solidFill>
                              <a:srgbClr val="060320"/>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srgbClr val="060320"/>
                    </a:solidFill>
                    <a:effectLst/>
                    <a:uLnTx/>
                    <a:uFillTx/>
                    <a:latin typeface="Equip Light"/>
                    <a:ea typeface="+mn-ea"/>
                    <a:cs typeface="+mn-cs"/>
                  </a:rPr>
                  <a:t> if T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Where d can be obtained from table for Wilcoxon Signed Rank Test for one sample</a:t>
                </a:r>
              </a:p>
            </p:txBody>
          </p:sp>
        </mc:Choice>
        <mc:Fallback xmlns="">
          <p:sp>
            <p:nvSpPr>
              <p:cNvPr id="6" name="TextBox 5">
                <a:extLst>
                  <a:ext uri="{FF2B5EF4-FFF2-40B4-BE49-F238E27FC236}">
                    <a16:creationId xmlns:a16="http://schemas.microsoft.com/office/drawing/2014/main" id="{77236F52-8140-4572-9E2E-28B8FC30F603}"/>
                  </a:ext>
                </a:extLst>
              </p:cNvPr>
              <p:cNvSpPr txBox="1">
                <a:spLocks noRot="1" noChangeAspect="1" noMove="1" noResize="1" noEditPoints="1" noAdjustHandles="1" noChangeArrowheads="1" noChangeShapeType="1" noTextEdit="1"/>
              </p:cNvSpPr>
              <p:nvPr/>
            </p:nvSpPr>
            <p:spPr>
              <a:xfrm>
                <a:off x="626397" y="1859339"/>
                <a:ext cx="10190095" cy="4524315"/>
              </a:xfrm>
              <a:prstGeom prst="rect">
                <a:avLst/>
              </a:prstGeom>
              <a:blipFill>
                <a:blip r:embed="rId3"/>
                <a:stretch>
                  <a:fillRect l="-539" t="-674" b="-1213"/>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E9F1C3C3-02D1-CD5A-9EDB-95B8C1FE7981}"/>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One Sample Wilcoxon-Signed rank test</a:t>
            </a:r>
          </a:p>
        </p:txBody>
      </p:sp>
    </p:spTree>
    <p:extLst>
      <p:ext uri="{BB962C8B-B14F-4D97-AF65-F5344CB8AC3E}">
        <p14:creationId xmlns:p14="http://schemas.microsoft.com/office/powerpoint/2010/main" val="4119634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876CA0-3A23-49DB-833B-751504BA8ED2}"/>
              </a:ext>
            </a:extLst>
          </p:cNvPr>
          <p:cNvSpPr txBox="1"/>
          <p:nvPr/>
        </p:nvSpPr>
        <p:spPr>
          <a:xfrm>
            <a:off x="559278" y="1201007"/>
            <a:ext cx="7603201" cy="3077766"/>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3200" b="1" dirty="0">
                <a:solidFill>
                  <a:srgbClr val="0070C0"/>
                </a:solidFill>
                <a:latin typeface="Equip Extended" panose="02000503030000020004" pitchFamily="2" charset="77"/>
              </a:rPr>
              <a:t>Assumptions: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Population data is continuous.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Both the Populations follow a standard normal distribution.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Samples are independent of each other.</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sample should be randomly selected from the population.</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4" name="TextBox 3">
            <a:extLst>
              <a:ext uri="{FF2B5EF4-FFF2-40B4-BE49-F238E27FC236}">
                <a16:creationId xmlns:a16="http://schemas.microsoft.com/office/drawing/2014/main" id="{338C57D9-A626-933B-B373-6BB9A3FA5F98}"/>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2.2 Independent Samples t-test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24499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729570"/>
            <a:ext cx="11139530" cy="4112023"/>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Parameter</a:t>
            </a:r>
          </a:p>
          <a:p>
            <a:pPr algn="l" rtl="0">
              <a:lnSpc>
                <a:spcPct val="150000"/>
              </a:lnSpc>
            </a:pPr>
            <a:r>
              <a:rPr lang="en-GB" dirty="0">
                <a:latin typeface="+mj-lt"/>
              </a:rPr>
              <a:t>Parameters are numbers that describe the properties of entire populations.</a:t>
            </a:r>
          </a:p>
          <a:p>
            <a:pPr algn="l" rtl="0">
              <a:lnSpc>
                <a:spcPct val="150000"/>
              </a:lnSpc>
            </a:pPr>
            <a:endParaRPr lang="en-GB" dirty="0">
              <a:latin typeface="+mj-lt"/>
            </a:endParaRPr>
          </a:p>
          <a:p>
            <a:pPr algn="l" rtl="0">
              <a:lnSpc>
                <a:spcPct val="150000"/>
              </a:lnSpc>
            </a:pPr>
            <a:r>
              <a:rPr lang="en-GB" b="1" dirty="0">
                <a:solidFill>
                  <a:srgbClr val="0070C0"/>
                </a:solidFill>
                <a:latin typeface="Arial" panose="020B0604020202020204" pitchFamily="34" charset="0"/>
                <a:cs typeface="Arial" panose="020B0604020202020204" pitchFamily="34" charset="0"/>
              </a:rPr>
              <a:t>Statistic</a:t>
            </a:r>
          </a:p>
          <a:p>
            <a:pPr algn="l" rtl="0">
              <a:lnSpc>
                <a:spcPct val="150000"/>
              </a:lnSpc>
            </a:pPr>
            <a:r>
              <a:rPr lang="en-GB" dirty="0">
                <a:latin typeface="+mj-lt"/>
              </a:rPr>
              <a:t>Statistics are numbers that describe the properties of samples.</a:t>
            </a:r>
          </a:p>
          <a:p>
            <a:pPr algn="l" rtl="0">
              <a:lnSpc>
                <a:spcPct val="150000"/>
              </a:lnSpc>
            </a:pPr>
            <a:endParaRPr lang="en-GB" dirty="0">
              <a:latin typeface="+mj-lt"/>
            </a:endParaRPr>
          </a:p>
          <a:p>
            <a:pPr algn="l" rtl="0">
              <a:lnSpc>
                <a:spcPct val="150000"/>
              </a:lnSpc>
            </a:pPr>
            <a:r>
              <a:rPr lang="en-GB" sz="2000" b="1" dirty="0">
                <a:latin typeface="Arial Black" panose="020B0A04020102020204" pitchFamily="34" charset="0"/>
              </a:rPr>
              <a:t>Example :</a:t>
            </a:r>
          </a:p>
          <a:p>
            <a:pPr algn="l" rtl="0">
              <a:lnSpc>
                <a:spcPct val="150000"/>
              </a:lnSpc>
            </a:pPr>
            <a:r>
              <a:rPr lang="en-GB" dirty="0">
                <a:latin typeface="+mj-lt"/>
              </a:rPr>
              <a:t>The average income for the India is a </a:t>
            </a:r>
            <a:r>
              <a:rPr lang="en-GB" dirty="0">
                <a:solidFill>
                  <a:srgbClr val="FF0000"/>
                </a:solidFill>
                <a:latin typeface="droid sans"/>
              </a:rPr>
              <a:t>population parameter.</a:t>
            </a:r>
          </a:p>
          <a:p>
            <a:pPr algn="l" rtl="0">
              <a:lnSpc>
                <a:spcPct val="150000"/>
              </a:lnSpc>
            </a:pPr>
            <a:r>
              <a:rPr lang="en-GB" dirty="0">
                <a:solidFill>
                  <a:srgbClr val="767673"/>
                </a:solidFill>
                <a:latin typeface="droid sans"/>
              </a:rPr>
              <a:t>T</a:t>
            </a:r>
            <a:r>
              <a:rPr lang="en-GB" b="0" i="0" dirty="0">
                <a:solidFill>
                  <a:srgbClr val="767673"/>
                </a:solidFill>
                <a:effectLst/>
                <a:latin typeface="droid sans"/>
              </a:rPr>
              <a:t>he average income </a:t>
            </a:r>
            <a:r>
              <a:rPr lang="en-GB" dirty="0">
                <a:solidFill>
                  <a:srgbClr val="767673"/>
                </a:solidFill>
                <a:latin typeface="droid sans"/>
              </a:rPr>
              <a:t>for a sample drawn </a:t>
            </a:r>
            <a:r>
              <a:rPr lang="en-GB" b="0" i="0" dirty="0">
                <a:solidFill>
                  <a:srgbClr val="767673"/>
                </a:solidFill>
                <a:effectLst/>
                <a:latin typeface="droid sans"/>
              </a:rPr>
              <a:t>from the India is a </a:t>
            </a:r>
            <a:r>
              <a:rPr lang="en-GB" b="0" i="0" dirty="0">
                <a:solidFill>
                  <a:srgbClr val="FF0000"/>
                </a:solidFill>
                <a:effectLst/>
                <a:latin typeface="droid sans"/>
              </a:rPr>
              <a:t>sample statistic</a:t>
            </a:r>
            <a:r>
              <a:rPr lang="en-GB" b="0" i="0" dirty="0">
                <a:solidFill>
                  <a:srgbClr val="767673"/>
                </a:solidFill>
                <a:effectLst/>
                <a:latin typeface="droid sans"/>
              </a:rPr>
              <a:t>.</a:t>
            </a:r>
          </a:p>
          <a:p>
            <a:pPr algn="l" rtl="0">
              <a:lnSpc>
                <a:spcPct val="150000"/>
              </a:lnSpc>
            </a:pPr>
            <a:endParaRPr lang="en-GB" dirty="0">
              <a:latin typeface="+mj-lt"/>
            </a:endParaRP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Parameter vs Statistic</a:t>
            </a:r>
          </a:p>
        </p:txBody>
      </p:sp>
    </p:spTree>
    <p:extLst>
      <p:ext uri="{BB962C8B-B14F-4D97-AF65-F5344CB8AC3E}">
        <p14:creationId xmlns:p14="http://schemas.microsoft.com/office/powerpoint/2010/main" val="1484868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0B54CF-DB78-4017-AEA8-86DC95DB2776}"/>
              </a:ext>
            </a:extLst>
          </p:cNvPr>
          <p:cNvSpPr txBox="1"/>
          <p:nvPr/>
        </p:nvSpPr>
        <p:spPr>
          <a:xfrm>
            <a:off x="595137" y="1638813"/>
            <a:ext cx="752621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Two-Sample t-test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Test Statistic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3076" name="Picture 4">
            <a:extLst>
              <a:ext uri="{FF2B5EF4-FFF2-40B4-BE49-F238E27FC236}">
                <a16:creationId xmlns:a16="http://schemas.microsoft.com/office/drawing/2014/main" id="{4BB22497-B562-4BBF-B739-63497914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415" y="2066315"/>
            <a:ext cx="9144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91A84F7-6489-4D96-AD8C-AB6E86B70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780" y="2510571"/>
            <a:ext cx="10382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368BC67-C8ED-4999-855B-6BA7F30CCB3D}"/>
              </a:ext>
            </a:extLst>
          </p:cNvPr>
          <p:cNvPicPr>
            <a:picLocks noChangeAspect="1"/>
          </p:cNvPicPr>
          <p:nvPr/>
        </p:nvPicPr>
        <p:blipFill>
          <a:blip r:embed="rId4"/>
          <a:stretch>
            <a:fillRect/>
          </a:stretch>
        </p:blipFill>
        <p:spPr>
          <a:xfrm>
            <a:off x="595138" y="3197835"/>
            <a:ext cx="6118278" cy="2851273"/>
          </a:xfrm>
          <a:prstGeom prst="rect">
            <a:avLst/>
          </a:prstGeom>
        </p:spPr>
      </p:pic>
      <p:sp>
        <p:nvSpPr>
          <p:cNvPr id="7" name="Title 1">
            <a:extLst>
              <a:ext uri="{FF2B5EF4-FFF2-40B4-BE49-F238E27FC236}">
                <a16:creationId xmlns:a16="http://schemas.microsoft.com/office/drawing/2014/main" id="{4E8298B4-DF5C-4ED0-8307-FAC606275A7E}"/>
              </a:ext>
            </a:extLst>
          </p:cNvPr>
          <p:cNvSpPr txBox="1">
            <a:spLocks/>
          </p:cNvSpPr>
          <p:nvPr/>
        </p:nvSpPr>
        <p:spPr>
          <a:xfrm>
            <a:off x="595137" y="958834"/>
            <a:ext cx="10080000" cy="488201"/>
          </a:xfrm>
          <a:prstGeom prst="rect">
            <a:avLst/>
          </a:prstGeom>
        </p:spPr>
        <p:txBody>
          <a:bodyPr vert="horz"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rPr>
              <a:t>2.2 Independent Samples t test</a:t>
            </a:r>
            <a:endParaRPr kumimoji="0" lang="en-IN"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endParaRPr>
          </a:p>
        </p:txBody>
      </p:sp>
      <p:sp>
        <p:nvSpPr>
          <p:cNvPr id="4" name="TextBox 3">
            <a:extLst>
              <a:ext uri="{FF2B5EF4-FFF2-40B4-BE49-F238E27FC236}">
                <a16:creationId xmlns:a16="http://schemas.microsoft.com/office/drawing/2014/main" id="{6CC8AE47-119D-3E06-2A3B-A9A0B0B08A72}"/>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2.2 Independent Samples t-test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041836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C04C-3ED7-4AFE-BE22-D337F61720FC}"/>
              </a:ext>
            </a:extLst>
          </p:cNvPr>
          <p:cNvSpPr>
            <a:spLocks noGrp="1"/>
          </p:cNvSpPr>
          <p:nvPr>
            <p:ph type="title"/>
          </p:nvPr>
        </p:nvSpPr>
        <p:spPr>
          <a:xfrm>
            <a:off x="696737" y="934418"/>
            <a:ext cx="10080000" cy="2981192"/>
          </a:xfrm>
        </p:spPr>
        <p:txBody>
          <a:bodyPr/>
          <a:lstStyle/>
          <a:p>
            <a:r>
              <a:rPr lang="en-IN" dirty="0"/>
              <a:t>Mann Whitney U Test</a:t>
            </a:r>
            <a:r>
              <a:rPr lang="en-US" dirty="0"/>
              <a:t> </a:t>
            </a:r>
            <a:br>
              <a:rPr lang="en-US" dirty="0"/>
            </a:br>
            <a:r>
              <a:rPr lang="en-US" sz="1800" b="0" dirty="0">
                <a:solidFill>
                  <a:srgbClr val="333333"/>
                </a:solidFill>
                <a:latin typeface="Domine"/>
                <a:ea typeface="+mn-ea"/>
                <a:cs typeface="+mn-cs"/>
              </a:rPr>
              <a:t>When assumptions of independent samples t-test are not satisfied, we use Mann Whitney U test. </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This test gives the procedure for testing null hypothesis H0 of equal population location parameters.</a:t>
            </a:r>
            <a:br>
              <a:rPr lang="en-US" sz="1800" b="0" dirty="0">
                <a:solidFill>
                  <a:srgbClr val="333333"/>
                </a:solidFill>
                <a:latin typeface="Domine"/>
                <a:ea typeface="+mn-ea"/>
                <a:cs typeface="+mn-cs"/>
              </a:rPr>
            </a:br>
            <a:br>
              <a:rPr lang="en-US" sz="1800" b="0" dirty="0">
                <a:solidFill>
                  <a:srgbClr val="333333"/>
                </a:solidFill>
                <a:latin typeface="Domine"/>
                <a:ea typeface="+mn-ea"/>
                <a:cs typeface="+mn-cs"/>
              </a:rPr>
            </a:br>
            <a:r>
              <a:rPr lang="en-US" sz="1800" dirty="0">
                <a:solidFill>
                  <a:srgbClr val="333333"/>
                </a:solidFill>
                <a:latin typeface="Domine"/>
                <a:ea typeface="+mn-ea"/>
                <a:cs typeface="+mn-cs"/>
              </a:rPr>
              <a:t>Assumptions:</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1. The data consist of random sample of observations X1, X2, … Xn1 from population 1 and another random sample of observations Y1, Y2 … Yn2 from second population. </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2. The two samples are independent. </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3. The variable under consideration is continuous. </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4. The measurement scale is at least ordinal. </a:t>
            </a:r>
            <a:endParaRPr lang="en-IN" sz="1800" b="0" dirty="0">
              <a:solidFill>
                <a:srgbClr val="333333"/>
              </a:solidFill>
              <a:latin typeface="Domine"/>
              <a:ea typeface="+mn-ea"/>
              <a:cs typeface="+mn-cs"/>
            </a:endParaRPr>
          </a:p>
        </p:txBody>
      </p:sp>
      <p:sp>
        <p:nvSpPr>
          <p:cNvPr id="4" name="TextBox 3">
            <a:extLst>
              <a:ext uri="{FF2B5EF4-FFF2-40B4-BE49-F238E27FC236}">
                <a16:creationId xmlns:a16="http://schemas.microsoft.com/office/drawing/2014/main" id="{D353FA82-97E9-834A-F326-1ACA0833F1B7}"/>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Man Whitney U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922072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442C04C-3ED7-4AFE-BE22-D337F61720FC}"/>
                  </a:ext>
                </a:extLst>
              </p:cNvPr>
              <p:cNvSpPr>
                <a:spLocks noGrp="1"/>
              </p:cNvSpPr>
              <p:nvPr>
                <p:ph type="title"/>
              </p:nvPr>
            </p:nvSpPr>
            <p:spPr>
              <a:xfrm>
                <a:off x="696737" y="934418"/>
                <a:ext cx="10080000" cy="6038247"/>
              </a:xfrm>
            </p:spPr>
            <p:txBody>
              <a:bodyPr/>
              <a:lstStyle/>
              <a:p>
                <a:r>
                  <a:rPr lang="en-US" sz="1800" dirty="0">
                    <a:solidFill>
                      <a:srgbClr val="333333"/>
                    </a:solidFill>
                    <a:latin typeface="Domine"/>
                    <a:ea typeface="+mn-ea"/>
                    <a:cs typeface="+mn-cs"/>
                  </a:rPr>
                  <a:t>Null Hypothesis : </a:t>
                </a:r>
                <a:br>
                  <a:rPr lang="en-US" sz="1800" b="0" dirty="0">
                    <a:solidFill>
                      <a:srgbClr val="333333"/>
                    </a:solidFill>
                    <a:latin typeface="Domine"/>
                    <a:ea typeface="+mn-ea"/>
                    <a:cs typeface="+mn-cs"/>
                  </a:rPr>
                </a:br>
                <a14:m>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i="1" smtClean="0">
                            <a:latin typeface="Cambria Math" panose="02040503050406030204" pitchFamily="18" charset="0"/>
                          </a:rPr>
                          <m:t>𝐻</m:t>
                        </m:r>
                      </m:e>
                      <m:sub>
                        <m:r>
                          <a:rPr lang="en-US" sz="1400" i="0" smtClean="0">
                            <a:latin typeface="Cambria Math" panose="02040503050406030204" pitchFamily="18" charset="0"/>
                          </a:rPr>
                          <m:t>0</m:t>
                        </m:r>
                      </m:sub>
                    </m:sSub>
                  </m:oMath>
                </a14:m>
                <a:r>
                  <a:rPr lang="en-US" sz="1400" dirty="0"/>
                  <a:t>: </a:t>
                </a:r>
                <a:r>
                  <a:rPr lang="en-US" sz="1800" b="0" dirty="0">
                    <a:solidFill>
                      <a:srgbClr val="333333"/>
                    </a:solidFill>
                    <a:latin typeface="Domine"/>
                    <a:ea typeface="+mn-ea"/>
                    <a:cs typeface="+mn-cs"/>
                  </a:rPr>
                  <a:t>The two populations are identical. i.e., F(x) = G(y)</a:t>
                </a:r>
                <a:br>
                  <a:rPr lang="en-US" sz="1800" b="0" dirty="0">
                    <a:solidFill>
                      <a:srgbClr val="333333"/>
                    </a:solidFill>
                    <a:latin typeface="Domine"/>
                    <a:ea typeface="+mn-ea"/>
                    <a:cs typeface="+mn-cs"/>
                  </a:rPr>
                </a:br>
                <a:br>
                  <a:rPr lang="en-US" sz="1800" b="0" dirty="0">
                    <a:solidFill>
                      <a:srgbClr val="333333"/>
                    </a:solidFill>
                    <a:latin typeface="Domine"/>
                    <a:ea typeface="+mn-ea"/>
                    <a:cs typeface="+mn-cs"/>
                  </a:rPr>
                </a:br>
                <a:r>
                  <a:rPr lang="en-US" sz="1800" dirty="0">
                    <a:solidFill>
                      <a:srgbClr val="333333"/>
                    </a:solidFill>
                    <a:latin typeface="Domine"/>
                    <a:ea typeface="+mn-ea"/>
                    <a:cs typeface="+mn-cs"/>
                  </a:rPr>
                  <a:t>Procedure:</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1) Combine both the samples and rank all observations from smallest to largest. If two or more observations are equal, then average rank is given to them.</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2) Obtain sum of the ranks of observations from population 1 i.e., of Xi’s</a:t>
                </a:r>
                <a:br>
                  <a:rPr lang="en-US" sz="1800" b="0" dirty="0">
                    <a:solidFill>
                      <a:srgbClr val="333333"/>
                    </a:solidFill>
                    <a:latin typeface="Domine"/>
                    <a:ea typeface="+mn-ea"/>
                    <a:cs typeface="+mn-cs"/>
                  </a:rPr>
                </a:br>
                <a:br>
                  <a:rPr lang="en-US" sz="1800" b="0" dirty="0">
                    <a:solidFill>
                      <a:srgbClr val="333333"/>
                    </a:solidFill>
                    <a:latin typeface="Domine"/>
                    <a:ea typeface="+mn-ea"/>
                    <a:cs typeface="+mn-cs"/>
                  </a:rPr>
                </a:br>
                <a:r>
                  <a:rPr lang="en-US" sz="1800" dirty="0">
                    <a:solidFill>
                      <a:srgbClr val="333333"/>
                    </a:solidFill>
                    <a:latin typeface="Domine"/>
                    <a:ea typeface="+mn-ea"/>
                    <a:cs typeface="+mn-cs"/>
                  </a:rPr>
                  <a:t>Test Statistic</a:t>
                </a:r>
                <a:r>
                  <a:rPr lang="en-US" sz="1800" b="0" dirty="0">
                    <a:solidFill>
                      <a:srgbClr val="333333"/>
                    </a:solidFill>
                    <a:latin typeface="Domine"/>
                    <a:ea typeface="+mn-ea"/>
                    <a:cs typeface="+mn-cs"/>
                  </a:rPr>
                  <a:t>:</a:t>
                </a:r>
                <a:br>
                  <a:rPr lang="en-US" sz="1800" b="0" dirty="0">
                    <a:solidFill>
                      <a:srgbClr val="333333"/>
                    </a:solidFill>
                    <a:latin typeface="Domine"/>
                    <a:ea typeface="+mn-ea"/>
                    <a:cs typeface="+mn-cs"/>
                  </a:rPr>
                </a:br>
                <a:br>
                  <a:rPr lang="en-US" sz="1800" b="0" dirty="0">
                    <a:solidFill>
                      <a:srgbClr val="333333"/>
                    </a:solidFill>
                    <a:latin typeface="Domine"/>
                    <a:ea typeface="+mn-ea"/>
                    <a:cs typeface="+mn-cs"/>
                  </a:rPr>
                </a:b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where S is the sum of ranks assigned to sample observations from population 1</a:t>
                </a:r>
                <a:br>
                  <a:rPr lang="en-US" sz="1800" b="0" dirty="0">
                    <a:solidFill>
                      <a:srgbClr val="333333"/>
                    </a:solidFill>
                    <a:latin typeface="Domine"/>
                    <a:ea typeface="+mn-ea"/>
                    <a:cs typeface="+mn-cs"/>
                  </a:rPr>
                </a:br>
                <a14:m>
                  <m:oMath xmlns:m="http://schemas.openxmlformats.org/officeDocument/2006/math">
                    <m:sSub>
                      <m:sSubPr>
                        <m:ctrlPr>
                          <a:rPr lang="en-IN" sz="1800" b="0" i="1" dirty="0">
                            <a:solidFill>
                              <a:srgbClr val="333333"/>
                            </a:solidFill>
                            <a:latin typeface="Cambria Math" panose="02040503050406030204" pitchFamily="18" charset="0"/>
                            <a:ea typeface="+mn-ea"/>
                            <a:cs typeface="+mn-cs"/>
                          </a:rPr>
                        </m:ctrlPr>
                      </m:sSubPr>
                      <m:e>
                        <m:r>
                          <a:rPr lang="en-IN" sz="1800" b="0" dirty="0">
                            <a:solidFill>
                              <a:srgbClr val="333333"/>
                            </a:solidFill>
                            <a:latin typeface="Cambria Math" panose="02040503050406030204" pitchFamily="18" charset="0"/>
                            <a:ea typeface="+mn-ea"/>
                            <a:cs typeface="+mn-cs"/>
                          </a:rPr>
                          <m:t>𝑛</m:t>
                        </m:r>
                      </m:e>
                      <m:sub>
                        <m:r>
                          <a:rPr lang="en-IN" sz="1800" b="0" dirty="0">
                            <a:solidFill>
                              <a:srgbClr val="333333"/>
                            </a:solidFill>
                            <a:latin typeface="Cambria Math" panose="02040503050406030204" pitchFamily="18" charset="0"/>
                            <a:ea typeface="+mn-ea"/>
                            <a:cs typeface="+mn-cs"/>
                          </a:rPr>
                          <m:t>1</m:t>
                        </m:r>
                      </m:sub>
                    </m:sSub>
                  </m:oMath>
                </a14:m>
                <a:r>
                  <a:rPr lang="en-IN" sz="1800" b="0" dirty="0">
                    <a:solidFill>
                      <a:srgbClr val="333333"/>
                    </a:solidFill>
                    <a:latin typeface="Domine"/>
                    <a:ea typeface="+mn-ea"/>
                    <a:cs typeface="+mn-cs"/>
                  </a:rPr>
                  <a:t> is number of observations in sample 1.</a:t>
                </a:r>
                <a:br>
                  <a:rPr lang="en-IN" sz="1800" b="0" dirty="0">
                    <a:solidFill>
                      <a:srgbClr val="333333"/>
                    </a:solidFill>
                    <a:latin typeface="Domine"/>
                    <a:ea typeface="+mn-ea"/>
                    <a:cs typeface="+mn-cs"/>
                  </a:rPr>
                </a:br>
                <a:br>
                  <a:rPr lang="en-IN" sz="1800" b="0" dirty="0">
                    <a:solidFill>
                      <a:srgbClr val="333333"/>
                    </a:solidFill>
                    <a:latin typeface="Domine"/>
                    <a:ea typeface="+mn-ea"/>
                    <a:cs typeface="+mn-cs"/>
                  </a:rPr>
                </a:br>
                <a:r>
                  <a:rPr lang="en-US" sz="1800" dirty="0"/>
                  <a:t>Decision Criteria :</a:t>
                </a:r>
                <a:br>
                  <a:rPr lang="en-US" sz="1800" dirty="0"/>
                </a:b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𝐻</m:t>
                        </m:r>
                      </m:e>
                      <m:sub>
                        <m:r>
                          <a:rPr lang="en-US" sz="1800" b="0" dirty="0">
                            <a:solidFill>
                              <a:srgbClr val="333333"/>
                            </a:solidFill>
                            <a:latin typeface="Cambria Math" panose="02040503050406030204" pitchFamily="18" charset="0"/>
                            <a:ea typeface="+mn-ea"/>
                            <a:cs typeface="+mn-cs"/>
                          </a:rPr>
                          <m:t>𝑎</m:t>
                        </m:r>
                      </m:sub>
                    </m:sSub>
                  </m:oMath>
                </a14:m>
                <a:r>
                  <a:rPr lang="en-US" sz="1800" b="0" dirty="0">
                    <a:solidFill>
                      <a:srgbClr val="333333"/>
                    </a:solidFill>
                    <a:latin typeface="Domine"/>
                    <a:ea typeface="+mn-ea"/>
                    <a:cs typeface="+mn-cs"/>
                  </a:rPr>
                  <a:t> : </a:t>
                </a:r>
                <a14:m>
                  <m:oMath xmlns:m="http://schemas.openxmlformats.org/officeDocument/2006/math">
                    <m:r>
                      <a:rPr lang="en-US" sz="1800" b="0" dirty="0">
                        <a:solidFill>
                          <a:srgbClr val="333333"/>
                        </a:solidFill>
                        <a:latin typeface="Cambria Math" panose="02040503050406030204" pitchFamily="18" charset="0"/>
                        <a:ea typeface="+mn-ea"/>
                        <a:cs typeface="+mn-cs"/>
                      </a:rPr>
                      <m:t>𝜃</m:t>
                    </m:r>
                  </m:oMath>
                </a14:m>
                <a:r>
                  <a:rPr lang="en-US" sz="1800" b="0" dirty="0">
                    <a:solidFill>
                      <a:srgbClr val="333333"/>
                    </a:solidFill>
                    <a:latin typeface="Domine"/>
                    <a:ea typeface="+mn-ea"/>
                    <a:cs typeface="+mn-cs"/>
                  </a:rPr>
                  <a:t> &lt; </a:t>
                </a: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𝜃</m:t>
                        </m:r>
                      </m:e>
                      <m:sub>
                        <m:r>
                          <a:rPr lang="en-US" sz="1800" b="0" dirty="0">
                            <a:solidFill>
                              <a:srgbClr val="333333"/>
                            </a:solidFill>
                            <a:latin typeface="Cambria Math" panose="02040503050406030204" pitchFamily="18" charset="0"/>
                            <a:ea typeface="+mn-ea"/>
                            <a:cs typeface="+mn-cs"/>
                          </a:rPr>
                          <m:t>0</m:t>
                        </m:r>
                      </m:sub>
                    </m:sSub>
                  </m:oMath>
                </a14:m>
                <a:r>
                  <a:rPr lang="en-US" sz="1800" b="0" dirty="0">
                    <a:solidFill>
                      <a:srgbClr val="333333"/>
                    </a:solidFill>
                    <a:latin typeface="Domine"/>
                    <a:ea typeface="+mn-ea"/>
                    <a:cs typeface="+mn-cs"/>
                  </a:rPr>
                  <a:t> , Reject </a:t>
                </a: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𝐻</m:t>
                        </m:r>
                      </m:e>
                      <m:sub>
                        <m:r>
                          <a:rPr lang="en-US" sz="1800" b="0" dirty="0">
                            <a:solidFill>
                              <a:srgbClr val="333333"/>
                            </a:solidFill>
                            <a:latin typeface="Cambria Math" panose="02040503050406030204" pitchFamily="18" charset="0"/>
                            <a:ea typeface="+mn-ea"/>
                            <a:cs typeface="+mn-cs"/>
                          </a:rPr>
                          <m:t>0</m:t>
                        </m:r>
                      </m:sub>
                    </m:sSub>
                  </m:oMath>
                </a14:m>
                <a:r>
                  <a:rPr lang="en-US" sz="1800" b="0" dirty="0">
                    <a:solidFill>
                      <a:srgbClr val="333333"/>
                    </a:solidFill>
                    <a:latin typeface="Domine"/>
                    <a:ea typeface="+mn-ea"/>
                    <a:cs typeface="+mn-cs"/>
                  </a:rPr>
                  <a:t> if U &lt; </a:t>
                </a:r>
                <a14:m>
                  <m:oMath xmlns:m="http://schemas.openxmlformats.org/officeDocument/2006/math">
                    <m:sSub>
                      <m:sSubPr>
                        <m:ctrlPr>
                          <a:rPr lang="en-US" sz="1800" b="0" i="1">
                            <a:solidFill>
                              <a:srgbClr val="333333"/>
                            </a:solidFill>
                            <a:latin typeface="Cambria Math" panose="02040503050406030204" pitchFamily="18" charset="0"/>
                            <a:ea typeface="+mn-ea"/>
                            <a:cs typeface="+mn-cs"/>
                          </a:rPr>
                        </m:ctrlPr>
                      </m:sSubPr>
                      <m:e>
                        <m:r>
                          <a:rPr lang="en-US" sz="1800" b="0">
                            <a:solidFill>
                              <a:srgbClr val="333333"/>
                            </a:solidFill>
                            <a:latin typeface="Cambria Math" panose="02040503050406030204" pitchFamily="18" charset="0"/>
                            <a:ea typeface="+mn-ea"/>
                            <a:cs typeface="+mn-cs"/>
                          </a:rPr>
                          <m:t>𝑤</m:t>
                        </m:r>
                      </m:e>
                      <m:sub>
                        <m:r>
                          <a:rPr lang="en-US" sz="1800" b="0">
                            <a:solidFill>
                              <a:srgbClr val="333333"/>
                            </a:solidFill>
                            <a:latin typeface="Cambria Math" panose="02040503050406030204" pitchFamily="18" charset="0"/>
                            <a:ea typeface="+mn-ea"/>
                            <a:cs typeface="+mn-cs"/>
                          </a:rPr>
                          <m:t>𝛼</m:t>
                        </m:r>
                      </m:sub>
                    </m:sSub>
                  </m:oMath>
                </a14:m>
                <a:r>
                  <a:rPr lang="en-US" sz="1800" b="0" dirty="0">
                    <a:solidFill>
                      <a:srgbClr val="333333"/>
                    </a:solidFill>
                    <a:latin typeface="Domine"/>
                    <a:ea typeface="+mn-ea"/>
                    <a:cs typeface="+mn-cs"/>
                  </a:rPr>
                  <a:t>.</a:t>
                </a:r>
                <a:br>
                  <a:rPr lang="en-US" sz="1800" b="0" dirty="0">
                    <a:solidFill>
                      <a:srgbClr val="333333"/>
                    </a:solidFill>
                    <a:latin typeface="Domine"/>
                    <a:ea typeface="+mn-ea"/>
                    <a:cs typeface="+mn-cs"/>
                  </a:rPr>
                </a:b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𝐻</m:t>
                        </m:r>
                      </m:e>
                      <m:sub>
                        <m:r>
                          <a:rPr lang="en-US" sz="1800" b="0" dirty="0">
                            <a:solidFill>
                              <a:srgbClr val="333333"/>
                            </a:solidFill>
                            <a:latin typeface="Cambria Math" panose="02040503050406030204" pitchFamily="18" charset="0"/>
                            <a:ea typeface="+mn-ea"/>
                            <a:cs typeface="+mn-cs"/>
                          </a:rPr>
                          <m:t>𝑎</m:t>
                        </m:r>
                      </m:sub>
                    </m:sSub>
                  </m:oMath>
                </a14:m>
                <a:r>
                  <a:rPr lang="en-US" sz="1800" b="0" dirty="0">
                    <a:solidFill>
                      <a:srgbClr val="333333"/>
                    </a:solidFill>
                    <a:latin typeface="Domine"/>
                    <a:ea typeface="+mn-ea"/>
                    <a:cs typeface="+mn-cs"/>
                  </a:rPr>
                  <a:t> : </a:t>
                </a:r>
                <a14:m>
                  <m:oMath xmlns:m="http://schemas.openxmlformats.org/officeDocument/2006/math">
                    <m:r>
                      <a:rPr lang="en-US" sz="1800" b="0" dirty="0">
                        <a:solidFill>
                          <a:srgbClr val="333333"/>
                        </a:solidFill>
                        <a:latin typeface="Cambria Math" panose="02040503050406030204" pitchFamily="18" charset="0"/>
                        <a:ea typeface="+mn-ea"/>
                        <a:cs typeface="+mn-cs"/>
                      </a:rPr>
                      <m:t>𝜃</m:t>
                    </m:r>
                  </m:oMath>
                </a14:m>
                <a:r>
                  <a:rPr lang="en-US" sz="1800" b="0" dirty="0">
                    <a:solidFill>
                      <a:srgbClr val="333333"/>
                    </a:solidFill>
                    <a:latin typeface="Domine"/>
                    <a:ea typeface="+mn-ea"/>
                    <a:cs typeface="+mn-cs"/>
                  </a:rPr>
                  <a:t> &gt; </a:t>
                </a: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𝜃</m:t>
                        </m:r>
                      </m:e>
                      <m:sub>
                        <m:r>
                          <a:rPr lang="en-US" sz="1800" b="0" dirty="0">
                            <a:solidFill>
                              <a:srgbClr val="333333"/>
                            </a:solidFill>
                            <a:latin typeface="Cambria Math" panose="02040503050406030204" pitchFamily="18" charset="0"/>
                            <a:ea typeface="+mn-ea"/>
                            <a:cs typeface="+mn-cs"/>
                          </a:rPr>
                          <m:t>0</m:t>
                        </m:r>
                      </m:sub>
                    </m:sSub>
                  </m:oMath>
                </a14:m>
                <a:r>
                  <a:rPr lang="en-US" sz="1800" b="0" dirty="0">
                    <a:solidFill>
                      <a:srgbClr val="333333"/>
                    </a:solidFill>
                    <a:latin typeface="Domine"/>
                    <a:ea typeface="+mn-ea"/>
                    <a:cs typeface="+mn-cs"/>
                  </a:rPr>
                  <a:t> , Reject </a:t>
                </a: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𝐻</m:t>
                        </m:r>
                      </m:e>
                      <m:sub>
                        <m:r>
                          <a:rPr lang="en-US" sz="1800" b="0" dirty="0">
                            <a:solidFill>
                              <a:srgbClr val="333333"/>
                            </a:solidFill>
                            <a:latin typeface="Cambria Math" panose="02040503050406030204" pitchFamily="18" charset="0"/>
                            <a:ea typeface="+mn-ea"/>
                            <a:cs typeface="+mn-cs"/>
                          </a:rPr>
                          <m:t>0</m:t>
                        </m:r>
                      </m:sub>
                    </m:sSub>
                  </m:oMath>
                </a14:m>
                <a:r>
                  <a:rPr lang="en-US" sz="1800" b="0" dirty="0">
                    <a:solidFill>
                      <a:srgbClr val="333333"/>
                    </a:solidFill>
                    <a:latin typeface="Domine"/>
                    <a:ea typeface="+mn-ea"/>
                    <a:cs typeface="+mn-cs"/>
                  </a:rPr>
                  <a:t> if U ≤ </a:t>
                </a:r>
                <a14:m>
                  <m:oMath xmlns:m="http://schemas.openxmlformats.org/officeDocument/2006/math">
                    <m:sSub>
                      <m:sSubPr>
                        <m:ctrlPr>
                          <a:rPr lang="en-US" sz="1800" b="0" i="1">
                            <a:solidFill>
                              <a:srgbClr val="333333"/>
                            </a:solidFill>
                            <a:latin typeface="Cambria Math" panose="02040503050406030204" pitchFamily="18" charset="0"/>
                            <a:ea typeface="+mn-ea"/>
                            <a:cs typeface="+mn-cs"/>
                          </a:rPr>
                        </m:ctrlPr>
                      </m:sSubPr>
                      <m:e>
                        <m:r>
                          <a:rPr lang="en-US" sz="1800" b="0">
                            <a:solidFill>
                              <a:srgbClr val="333333"/>
                            </a:solidFill>
                            <a:latin typeface="Cambria Math" panose="02040503050406030204" pitchFamily="18" charset="0"/>
                            <a:ea typeface="+mn-ea"/>
                            <a:cs typeface="+mn-cs"/>
                          </a:rPr>
                          <m:t>𝑤</m:t>
                        </m:r>
                      </m:e>
                      <m:sub>
                        <m:r>
                          <a:rPr lang="en-US" sz="1800" b="0">
                            <a:solidFill>
                              <a:srgbClr val="333333"/>
                            </a:solidFill>
                            <a:latin typeface="Cambria Math" panose="02040503050406030204" pitchFamily="18" charset="0"/>
                            <a:ea typeface="+mn-ea"/>
                            <a:cs typeface="+mn-cs"/>
                          </a:rPr>
                          <m:t>1−</m:t>
                        </m:r>
                        <m:r>
                          <a:rPr lang="en-US" sz="1800" b="0">
                            <a:solidFill>
                              <a:srgbClr val="333333"/>
                            </a:solidFill>
                            <a:latin typeface="Cambria Math" panose="02040503050406030204" pitchFamily="18" charset="0"/>
                            <a:ea typeface="+mn-ea"/>
                            <a:cs typeface="+mn-cs"/>
                          </a:rPr>
                          <m:t>𝛼</m:t>
                        </m:r>
                      </m:sub>
                    </m:sSub>
                  </m:oMath>
                </a14:m>
                <a:r>
                  <a:rPr lang="en-US" sz="1800" b="0" dirty="0">
                    <a:solidFill>
                      <a:srgbClr val="333333"/>
                    </a:solidFill>
                    <a:latin typeface="Domine"/>
                    <a:ea typeface="+mn-ea"/>
                    <a:cs typeface="+mn-cs"/>
                  </a:rPr>
                  <a:t> where </a:t>
                </a:r>
                <a14:m>
                  <m:oMath xmlns:m="http://schemas.openxmlformats.org/officeDocument/2006/math">
                    <m:sSub>
                      <m:sSubPr>
                        <m:ctrlPr>
                          <a:rPr lang="en-US" sz="1800" b="0" i="1">
                            <a:solidFill>
                              <a:srgbClr val="333333"/>
                            </a:solidFill>
                            <a:latin typeface="Cambria Math" panose="02040503050406030204" pitchFamily="18" charset="0"/>
                            <a:ea typeface="+mn-ea"/>
                            <a:cs typeface="+mn-cs"/>
                          </a:rPr>
                        </m:ctrlPr>
                      </m:sSubPr>
                      <m:e>
                        <m:r>
                          <a:rPr lang="en-US" sz="1800" b="0">
                            <a:solidFill>
                              <a:srgbClr val="333333"/>
                            </a:solidFill>
                            <a:latin typeface="Cambria Math" panose="02040503050406030204" pitchFamily="18" charset="0"/>
                            <a:ea typeface="+mn-ea"/>
                            <a:cs typeface="+mn-cs"/>
                          </a:rPr>
                          <m:t>𝑤</m:t>
                        </m:r>
                      </m:e>
                      <m:sub>
                        <m:r>
                          <a:rPr lang="en-US" sz="1800" b="0">
                            <a:solidFill>
                              <a:srgbClr val="333333"/>
                            </a:solidFill>
                            <a:latin typeface="Cambria Math" panose="02040503050406030204" pitchFamily="18" charset="0"/>
                            <a:ea typeface="+mn-ea"/>
                            <a:cs typeface="+mn-cs"/>
                          </a:rPr>
                          <m:t>1−</m:t>
                        </m:r>
                        <m:r>
                          <a:rPr lang="en-US" sz="1800" b="0">
                            <a:solidFill>
                              <a:srgbClr val="333333"/>
                            </a:solidFill>
                            <a:latin typeface="Cambria Math" panose="02040503050406030204" pitchFamily="18" charset="0"/>
                            <a:ea typeface="+mn-ea"/>
                            <a:cs typeface="+mn-cs"/>
                          </a:rPr>
                          <m:t>𝛼</m:t>
                        </m:r>
                      </m:sub>
                    </m:sSub>
                  </m:oMath>
                </a14:m>
                <a:r>
                  <a:rPr lang="en-US" sz="1800" b="0" dirty="0">
                    <a:solidFill>
                      <a:srgbClr val="333333"/>
                    </a:solidFill>
                    <a:latin typeface="Domine"/>
                    <a:ea typeface="+mn-ea"/>
                    <a:cs typeface="+mn-cs"/>
                  </a:rPr>
                  <a:t> = </a:t>
                </a:r>
                <a14:m>
                  <m:oMath xmlns:m="http://schemas.openxmlformats.org/officeDocument/2006/math">
                    <m:sSub>
                      <m:sSubPr>
                        <m:ctrlPr>
                          <a:rPr lang="en-US" sz="1800" b="0" i="1">
                            <a:solidFill>
                              <a:srgbClr val="333333"/>
                            </a:solidFill>
                            <a:latin typeface="Cambria Math" panose="02040503050406030204" pitchFamily="18" charset="0"/>
                            <a:ea typeface="+mn-ea"/>
                            <a:cs typeface="+mn-cs"/>
                          </a:rPr>
                        </m:ctrlPr>
                      </m:sSubPr>
                      <m:e>
                        <m:r>
                          <a:rPr lang="en-US" sz="1800" b="0">
                            <a:solidFill>
                              <a:srgbClr val="333333"/>
                            </a:solidFill>
                            <a:latin typeface="Cambria Math" panose="02040503050406030204" pitchFamily="18" charset="0"/>
                            <a:ea typeface="+mn-ea"/>
                            <a:cs typeface="+mn-cs"/>
                          </a:rPr>
                          <m:t>𝑛</m:t>
                        </m:r>
                      </m:e>
                      <m:sub>
                        <m:r>
                          <a:rPr lang="en-US" sz="1800" b="0">
                            <a:solidFill>
                              <a:srgbClr val="333333"/>
                            </a:solidFill>
                            <a:latin typeface="Cambria Math" panose="02040503050406030204" pitchFamily="18" charset="0"/>
                            <a:ea typeface="+mn-ea"/>
                            <a:cs typeface="+mn-cs"/>
                          </a:rPr>
                          <m:t>1</m:t>
                        </m:r>
                      </m:sub>
                    </m:sSub>
                    <m:sSub>
                      <m:sSubPr>
                        <m:ctrlPr>
                          <a:rPr lang="en-US" sz="1800" b="0" i="1">
                            <a:solidFill>
                              <a:srgbClr val="333333"/>
                            </a:solidFill>
                            <a:latin typeface="Cambria Math" panose="02040503050406030204" pitchFamily="18" charset="0"/>
                            <a:ea typeface="+mn-ea"/>
                            <a:cs typeface="+mn-cs"/>
                          </a:rPr>
                        </m:ctrlPr>
                      </m:sSubPr>
                      <m:e>
                        <m:r>
                          <a:rPr lang="en-US" sz="1800" b="0">
                            <a:solidFill>
                              <a:srgbClr val="333333"/>
                            </a:solidFill>
                            <a:latin typeface="Cambria Math" panose="02040503050406030204" pitchFamily="18" charset="0"/>
                            <a:ea typeface="+mn-ea"/>
                            <a:cs typeface="+mn-cs"/>
                          </a:rPr>
                          <m:t>𝑛</m:t>
                        </m:r>
                      </m:e>
                      <m:sub>
                        <m:r>
                          <a:rPr lang="en-US" sz="1800" b="0">
                            <a:solidFill>
                              <a:srgbClr val="333333"/>
                            </a:solidFill>
                            <a:latin typeface="Cambria Math" panose="02040503050406030204" pitchFamily="18" charset="0"/>
                            <a:ea typeface="+mn-ea"/>
                            <a:cs typeface="+mn-cs"/>
                          </a:rPr>
                          <m:t>2</m:t>
                        </m:r>
                      </m:sub>
                    </m:sSub>
                    <m:r>
                      <a:rPr lang="en-US" sz="1800" b="0">
                        <a:solidFill>
                          <a:srgbClr val="333333"/>
                        </a:solidFill>
                        <a:latin typeface="Cambria Math" panose="02040503050406030204" pitchFamily="18" charset="0"/>
                        <a:ea typeface="+mn-ea"/>
                        <a:cs typeface="+mn-cs"/>
                      </a:rPr>
                      <m:t>−</m:t>
                    </m:r>
                    <m:sSub>
                      <m:sSubPr>
                        <m:ctrlPr>
                          <a:rPr lang="en-US" sz="1800" b="0" i="1">
                            <a:solidFill>
                              <a:srgbClr val="333333"/>
                            </a:solidFill>
                            <a:latin typeface="Cambria Math" panose="02040503050406030204" pitchFamily="18" charset="0"/>
                            <a:ea typeface="+mn-ea"/>
                            <a:cs typeface="+mn-cs"/>
                          </a:rPr>
                        </m:ctrlPr>
                      </m:sSubPr>
                      <m:e>
                        <m:r>
                          <a:rPr lang="en-US" sz="1800" b="0">
                            <a:solidFill>
                              <a:srgbClr val="333333"/>
                            </a:solidFill>
                            <a:latin typeface="Cambria Math" panose="02040503050406030204" pitchFamily="18" charset="0"/>
                            <a:ea typeface="+mn-ea"/>
                            <a:cs typeface="+mn-cs"/>
                          </a:rPr>
                          <m:t>𝑤</m:t>
                        </m:r>
                      </m:e>
                      <m:sub>
                        <m:r>
                          <a:rPr lang="en-US" sz="1800" b="0">
                            <a:solidFill>
                              <a:srgbClr val="333333"/>
                            </a:solidFill>
                            <a:latin typeface="Cambria Math" panose="02040503050406030204" pitchFamily="18" charset="0"/>
                            <a:ea typeface="+mn-ea"/>
                            <a:cs typeface="+mn-cs"/>
                          </a:rPr>
                          <m:t>𝛼</m:t>
                        </m:r>
                      </m:sub>
                    </m:sSub>
                  </m:oMath>
                </a14:m>
                <a:r>
                  <a:rPr lang="en-US" sz="1800" b="0" dirty="0">
                    <a:solidFill>
                      <a:srgbClr val="333333"/>
                    </a:solidFill>
                    <a:latin typeface="Domine"/>
                    <a:ea typeface="+mn-ea"/>
                    <a:cs typeface="+mn-cs"/>
                  </a:rPr>
                  <a:t>.</a:t>
                </a:r>
                <a:br>
                  <a:rPr lang="en-US" sz="1800" b="0" dirty="0">
                    <a:solidFill>
                      <a:srgbClr val="333333"/>
                    </a:solidFill>
                    <a:latin typeface="Domine"/>
                    <a:ea typeface="+mn-ea"/>
                    <a:cs typeface="+mn-cs"/>
                  </a:rPr>
                </a:b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𝐻</m:t>
                        </m:r>
                      </m:e>
                      <m:sub>
                        <m:r>
                          <a:rPr lang="en-US" sz="1800" b="0" dirty="0">
                            <a:solidFill>
                              <a:srgbClr val="333333"/>
                            </a:solidFill>
                            <a:latin typeface="Cambria Math" panose="02040503050406030204" pitchFamily="18" charset="0"/>
                            <a:ea typeface="+mn-ea"/>
                            <a:cs typeface="+mn-cs"/>
                          </a:rPr>
                          <m:t>𝑎</m:t>
                        </m:r>
                      </m:sub>
                    </m:sSub>
                  </m:oMath>
                </a14:m>
                <a:r>
                  <a:rPr lang="en-US" sz="1800" b="0" dirty="0">
                    <a:solidFill>
                      <a:srgbClr val="333333"/>
                    </a:solidFill>
                    <a:latin typeface="Domine"/>
                    <a:ea typeface="+mn-ea"/>
                    <a:cs typeface="+mn-cs"/>
                  </a:rPr>
                  <a:t> : </a:t>
                </a:r>
                <a14:m>
                  <m:oMath xmlns:m="http://schemas.openxmlformats.org/officeDocument/2006/math">
                    <m:r>
                      <a:rPr lang="en-US" sz="1800" b="0" dirty="0">
                        <a:solidFill>
                          <a:srgbClr val="333333"/>
                        </a:solidFill>
                        <a:latin typeface="Cambria Math" panose="02040503050406030204" pitchFamily="18" charset="0"/>
                        <a:ea typeface="+mn-ea"/>
                        <a:cs typeface="+mn-cs"/>
                      </a:rPr>
                      <m:t>𝜃</m:t>
                    </m:r>
                  </m:oMath>
                </a14:m>
                <a:r>
                  <a:rPr lang="en-US" sz="1800" b="0" dirty="0">
                    <a:solidFill>
                      <a:srgbClr val="333333"/>
                    </a:solidFill>
                    <a:latin typeface="Domine"/>
                    <a:ea typeface="+mn-ea"/>
                    <a:cs typeface="+mn-cs"/>
                  </a:rPr>
                  <a:t> ≠ </a:t>
                </a: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𝜃</m:t>
                        </m:r>
                      </m:e>
                      <m:sub>
                        <m:r>
                          <a:rPr lang="en-US" sz="1800" b="0" dirty="0">
                            <a:solidFill>
                              <a:srgbClr val="333333"/>
                            </a:solidFill>
                            <a:latin typeface="Cambria Math" panose="02040503050406030204" pitchFamily="18" charset="0"/>
                            <a:ea typeface="+mn-ea"/>
                            <a:cs typeface="+mn-cs"/>
                          </a:rPr>
                          <m:t>0</m:t>
                        </m:r>
                      </m:sub>
                    </m:sSub>
                  </m:oMath>
                </a14:m>
                <a:r>
                  <a:rPr lang="en-US" sz="1800" b="0" dirty="0">
                    <a:solidFill>
                      <a:srgbClr val="333333"/>
                    </a:solidFill>
                    <a:latin typeface="Domine"/>
                    <a:ea typeface="+mn-ea"/>
                    <a:cs typeface="+mn-cs"/>
                  </a:rPr>
                  <a:t> , Reject </a:t>
                </a: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𝐻</m:t>
                        </m:r>
                      </m:e>
                      <m:sub>
                        <m:r>
                          <a:rPr lang="en-US" sz="1800" b="0" dirty="0">
                            <a:solidFill>
                              <a:srgbClr val="333333"/>
                            </a:solidFill>
                            <a:latin typeface="Cambria Math" panose="02040503050406030204" pitchFamily="18" charset="0"/>
                            <a:ea typeface="+mn-ea"/>
                            <a:cs typeface="+mn-cs"/>
                          </a:rPr>
                          <m:t>0</m:t>
                        </m:r>
                      </m:sub>
                    </m:sSub>
                  </m:oMath>
                </a14:m>
                <a:r>
                  <a:rPr lang="en-US" sz="1800" b="0" dirty="0">
                    <a:solidFill>
                      <a:srgbClr val="333333"/>
                    </a:solidFill>
                    <a:latin typeface="Domine"/>
                    <a:ea typeface="+mn-ea"/>
                    <a:cs typeface="+mn-cs"/>
                  </a:rPr>
                  <a:t> if U &lt; </a:t>
                </a:r>
                <a14:m>
                  <m:oMath xmlns:m="http://schemas.openxmlformats.org/officeDocument/2006/math">
                    <m:sSub>
                      <m:sSubPr>
                        <m:ctrlPr>
                          <a:rPr lang="en-US" sz="1800" b="0" i="1">
                            <a:solidFill>
                              <a:srgbClr val="333333"/>
                            </a:solidFill>
                            <a:latin typeface="Cambria Math" panose="02040503050406030204" pitchFamily="18" charset="0"/>
                            <a:ea typeface="+mn-ea"/>
                            <a:cs typeface="+mn-cs"/>
                          </a:rPr>
                        </m:ctrlPr>
                      </m:sSubPr>
                      <m:e>
                        <m:r>
                          <a:rPr lang="en-US" sz="1800" b="0">
                            <a:solidFill>
                              <a:srgbClr val="333333"/>
                            </a:solidFill>
                            <a:latin typeface="Cambria Math" panose="02040503050406030204" pitchFamily="18" charset="0"/>
                            <a:ea typeface="+mn-ea"/>
                            <a:cs typeface="+mn-cs"/>
                          </a:rPr>
                          <m:t>𝑊</m:t>
                        </m:r>
                      </m:e>
                      <m:sub>
                        <m:f>
                          <m:fPr>
                            <m:ctrlPr>
                              <a:rPr lang="en-US" sz="1800" b="0" i="1">
                                <a:solidFill>
                                  <a:srgbClr val="333333"/>
                                </a:solidFill>
                                <a:latin typeface="Cambria Math" panose="02040503050406030204" pitchFamily="18" charset="0"/>
                                <a:ea typeface="+mn-ea"/>
                                <a:cs typeface="+mn-cs"/>
                              </a:rPr>
                            </m:ctrlPr>
                          </m:fPr>
                          <m:num>
                            <m:r>
                              <a:rPr lang="en-US" sz="1800" b="0">
                                <a:solidFill>
                                  <a:srgbClr val="333333"/>
                                </a:solidFill>
                                <a:latin typeface="Cambria Math" panose="02040503050406030204" pitchFamily="18" charset="0"/>
                                <a:ea typeface="+mn-ea"/>
                                <a:cs typeface="+mn-cs"/>
                              </a:rPr>
                              <m:t>𝛼</m:t>
                            </m:r>
                          </m:num>
                          <m:den>
                            <m:r>
                              <a:rPr lang="en-US" sz="1800" b="0">
                                <a:solidFill>
                                  <a:srgbClr val="333333"/>
                                </a:solidFill>
                                <a:latin typeface="Cambria Math" panose="02040503050406030204" pitchFamily="18" charset="0"/>
                                <a:ea typeface="+mn-ea"/>
                                <a:cs typeface="+mn-cs"/>
                              </a:rPr>
                              <m:t>2</m:t>
                            </m:r>
                          </m:den>
                        </m:f>
                      </m:sub>
                    </m:sSub>
                  </m:oMath>
                </a14:m>
                <a:r>
                  <a:rPr lang="en-US" sz="1800" b="0" dirty="0">
                    <a:solidFill>
                      <a:srgbClr val="333333"/>
                    </a:solidFill>
                    <a:latin typeface="Domine"/>
                    <a:ea typeface="+mn-ea"/>
                    <a:cs typeface="+mn-cs"/>
                  </a:rPr>
                  <a:t>  or U &gt; </a:t>
                </a:r>
                <a14:m>
                  <m:oMath xmlns:m="http://schemas.openxmlformats.org/officeDocument/2006/math">
                    <m:sSub>
                      <m:sSubPr>
                        <m:ctrlPr>
                          <a:rPr lang="en-US" sz="1800" b="0" i="1" dirty="0">
                            <a:solidFill>
                              <a:srgbClr val="333333"/>
                            </a:solidFill>
                            <a:latin typeface="Cambria Math" panose="02040503050406030204" pitchFamily="18" charset="0"/>
                            <a:ea typeface="+mn-ea"/>
                            <a:cs typeface="+mn-cs"/>
                          </a:rPr>
                        </m:ctrlPr>
                      </m:sSubPr>
                      <m:e>
                        <m:r>
                          <a:rPr lang="en-US" sz="1800" b="0" dirty="0">
                            <a:solidFill>
                              <a:srgbClr val="333333"/>
                            </a:solidFill>
                            <a:latin typeface="Cambria Math" panose="02040503050406030204" pitchFamily="18" charset="0"/>
                            <a:ea typeface="+mn-ea"/>
                            <a:cs typeface="+mn-cs"/>
                          </a:rPr>
                          <m:t>𝑤</m:t>
                        </m:r>
                      </m:e>
                      <m:sub>
                        <m:r>
                          <a:rPr lang="en-US" sz="1800" b="0" dirty="0">
                            <a:solidFill>
                              <a:srgbClr val="333333"/>
                            </a:solidFill>
                            <a:latin typeface="Cambria Math" panose="02040503050406030204" pitchFamily="18" charset="0"/>
                            <a:ea typeface="+mn-ea"/>
                            <a:cs typeface="+mn-cs"/>
                          </a:rPr>
                          <m:t>1−</m:t>
                        </m:r>
                        <m:f>
                          <m:fPr>
                            <m:ctrlPr>
                              <a:rPr lang="en-US" sz="1800" b="0" i="1" dirty="0">
                                <a:solidFill>
                                  <a:srgbClr val="333333"/>
                                </a:solidFill>
                                <a:latin typeface="Cambria Math" panose="02040503050406030204" pitchFamily="18" charset="0"/>
                                <a:ea typeface="+mn-ea"/>
                                <a:cs typeface="+mn-cs"/>
                              </a:rPr>
                            </m:ctrlPr>
                          </m:fPr>
                          <m:num>
                            <m:r>
                              <a:rPr lang="en-US" sz="1800" b="0" dirty="0">
                                <a:solidFill>
                                  <a:srgbClr val="333333"/>
                                </a:solidFill>
                                <a:latin typeface="Cambria Math" panose="02040503050406030204" pitchFamily="18" charset="0"/>
                                <a:ea typeface="+mn-ea"/>
                                <a:cs typeface="+mn-cs"/>
                              </a:rPr>
                              <m:t>𝛼</m:t>
                            </m:r>
                          </m:num>
                          <m:den>
                            <m:r>
                              <a:rPr lang="en-US" sz="1800" b="0" dirty="0">
                                <a:solidFill>
                                  <a:srgbClr val="333333"/>
                                </a:solidFill>
                                <a:latin typeface="Cambria Math" panose="02040503050406030204" pitchFamily="18" charset="0"/>
                                <a:ea typeface="+mn-ea"/>
                                <a:cs typeface="+mn-cs"/>
                              </a:rPr>
                              <m:t>2</m:t>
                            </m:r>
                          </m:den>
                        </m:f>
                      </m:sub>
                    </m:sSub>
                  </m:oMath>
                </a14:m>
                <a:r>
                  <a:rPr lang="en-US" sz="1800" b="0" dirty="0">
                    <a:solidFill>
                      <a:srgbClr val="333333"/>
                    </a:solidFill>
                    <a:latin typeface="Domine"/>
                    <a:ea typeface="+mn-ea"/>
                    <a:cs typeface="+mn-cs"/>
                  </a:rPr>
                  <a:t>.</a:t>
                </a:r>
                <a:br>
                  <a:rPr lang="en-US" sz="1800" b="0" dirty="0">
                    <a:solidFill>
                      <a:srgbClr val="333333"/>
                    </a:solidFill>
                    <a:latin typeface="Domine"/>
                    <a:ea typeface="+mn-ea"/>
                    <a:cs typeface="+mn-cs"/>
                  </a:rPr>
                </a:br>
                <a:r>
                  <a:rPr lang="en-US" sz="1800" b="0" dirty="0">
                    <a:solidFill>
                      <a:srgbClr val="333333"/>
                    </a:solidFill>
                    <a:latin typeface="Domine"/>
                    <a:ea typeface="+mn-ea"/>
                    <a:cs typeface="+mn-cs"/>
                  </a:rPr>
                  <a:t>Where W is the critical value which can be obtained </a:t>
                </a:r>
                <a:r>
                  <a:rPr lang="en-US" sz="1800" b="0" dirty="0">
                    <a:solidFill>
                      <a:srgbClr val="333333"/>
                    </a:solidFill>
                    <a:latin typeface="Domine"/>
                    <a:ea typeface="+mn-ea"/>
                    <a:cs typeface="+mn-cs"/>
                    <a:hlinkClick r:id="rId2"/>
                  </a:rPr>
                  <a:t>here</a:t>
                </a:r>
                <a:r>
                  <a:rPr lang="en-US" sz="1800" b="0" dirty="0">
                    <a:solidFill>
                      <a:srgbClr val="333333"/>
                    </a:solidFill>
                    <a:latin typeface="Domine"/>
                    <a:ea typeface="+mn-ea"/>
                    <a:cs typeface="+mn-cs"/>
                  </a:rPr>
                  <a:t>.</a:t>
                </a:r>
                <a:br>
                  <a:rPr lang="en-US" sz="1800" b="0" dirty="0">
                    <a:solidFill>
                      <a:srgbClr val="333333"/>
                    </a:solidFill>
                    <a:latin typeface="Domine"/>
                    <a:ea typeface="+mn-ea"/>
                    <a:cs typeface="+mn-cs"/>
                  </a:rPr>
                </a:br>
                <a:br>
                  <a:rPr lang="en-IN" sz="1800" b="0" dirty="0">
                    <a:solidFill>
                      <a:srgbClr val="333333"/>
                    </a:solidFill>
                    <a:latin typeface="Domine"/>
                    <a:ea typeface="+mn-ea"/>
                    <a:cs typeface="+mn-cs"/>
                  </a:rPr>
                </a:br>
                <a:endParaRPr lang="en-IN" sz="1800" b="0" dirty="0">
                  <a:solidFill>
                    <a:srgbClr val="333333"/>
                  </a:solidFill>
                  <a:latin typeface="Domine"/>
                  <a:ea typeface="+mn-ea"/>
                  <a:cs typeface="+mn-cs"/>
                </a:endParaRPr>
              </a:p>
            </p:txBody>
          </p:sp>
        </mc:Choice>
        <mc:Fallback xmlns="">
          <p:sp>
            <p:nvSpPr>
              <p:cNvPr id="2" name="Title 1">
                <a:extLst>
                  <a:ext uri="{FF2B5EF4-FFF2-40B4-BE49-F238E27FC236}">
                    <a16:creationId xmlns:a16="http://schemas.microsoft.com/office/drawing/2014/main" id="{F442C04C-3ED7-4AFE-BE22-D337F61720FC}"/>
                  </a:ext>
                </a:extLst>
              </p:cNvPr>
              <p:cNvSpPr>
                <a:spLocks noGrp="1" noRot="1" noChangeAspect="1" noMove="1" noResize="1" noEditPoints="1" noAdjustHandles="1" noChangeArrowheads="1" noChangeShapeType="1" noTextEdit="1"/>
              </p:cNvSpPr>
              <p:nvPr>
                <p:ph type="title"/>
              </p:nvPr>
            </p:nvSpPr>
            <p:spPr>
              <a:xfrm>
                <a:off x="696737" y="934418"/>
                <a:ext cx="10080000" cy="6038247"/>
              </a:xfrm>
              <a:blipFill>
                <a:blip r:embed="rId3"/>
                <a:stretch>
                  <a:fillRect l="-484" t="-101"/>
                </a:stretch>
              </a:blipFill>
            </p:spPr>
            <p:txBody>
              <a:bodyPr/>
              <a:lstStyle/>
              <a:p>
                <a:r>
                  <a:rPr lang="en-IN">
                    <a:noFill/>
                  </a:rPr>
                  <a:t> </a:t>
                </a:r>
              </a:p>
            </p:txBody>
          </p:sp>
        </mc:Fallback>
      </mc:AlternateContent>
      <p:pic>
        <p:nvPicPr>
          <p:cNvPr id="3074" name="Picture 2">
            <a:extLst>
              <a:ext uri="{FF2B5EF4-FFF2-40B4-BE49-F238E27FC236}">
                <a16:creationId xmlns:a16="http://schemas.microsoft.com/office/drawing/2014/main" id="{DF130A41-772F-4D52-A678-087ADC8D4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259" y="3516801"/>
            <a:ext cx="1476375" cy="371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DC66AD-0703-13DA-2AC8-AD9178D3A931}"/>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Man Whitney U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3156734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730C28E-5D33-44C8-AF6A-84DFA081EC9F}"/>
              </a:ext>
            </a:extLst>
          </p:cNvPr>
          <p:cNvSpPr txBox="1"/>
          <p:nvPr/>
        </p:nvSpPr>
        <p:spPr>
          <a:xfrm>
            <a:off x="595136" y="1228677"/>
            <a:ext cx="944763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paired t-test is useful for analyzing the same set of items that </a:t>
            </a:r>
            <a:r>
              <a:rPr kumimoji="0" lang="en-US" sz="1800" b="1" i="0" u="sng" strike="noStrike" kern="1200" cap="none" spc="0" normalizeH="0" baseline="0" noProof="0" dirty="0">
                <a:ln>
                  <a:noFill/>
                </a:ln>
                <a:solidFill>
                  <a:srgbClr val="060320"/>
                </a:solidFill>
                <a:effectLst/>
                <a:uLnTx/>
                <a:uFillTx/>
                <a:latin typeface="Equip Light"/>
                <a:ea typeface="+mn-ea"/>
                <a:cs typeface="+mn-cs"/>
              </a:rPr>
              <a:t>were measured under two different conditions</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differences in measurements made on the </a:t>
            </a:r>
            <a:r>
              <a:rPr kumimoji="0" lang="en-US" sz="1800" b="1" i="0" u="sng" strike="noStrike" kern="1200" cap="none" spc="0" normalizeH="0" baseline="0" noProof="0" dirty="0">
                <a:ln>
                  <a:noFill/>
                </a:ln>
                <a:solidFill>
                  <a:srgbClr val="060320"/>
                </a:solidFill>
                <a:effectLst/>
                <a:uLnTx/>
                <a:uFillTx/>
                <a:latin typeface="Equip Light"/>
                <a:ea typeface="+mn-ea"/>
                <a:cs typeface="+mn-cs"/>
              </a:rPr>
              <a:t>same subject before and after a treatment</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or differences between two treatments given to the same subject.</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10" name="TextBox 9">
            <a:extLst>
              <a:ext uri="{FF2B5EF4-FFF2-40B4-BE49-F238E27FC236}">
                <a16:creationId xmlns:a16="http://schemas.microsoft.com/office/drawing/2014/main" id="{2E047A22-EDD1-4452-AE6E-0E46A6604CE4}"/>
              </a:ext>
            </a:extLst>
          </p:cNvPr>
          <p:cNvSpPr txBox="1"/>
          <p:nvPr/>
        </p:nvSpPr>
        <p:spPr>
          <a:xfrm>
            <a:off x="595136" y="2669206"/>
            <a:ext cx="7603201" cy="2862322"/>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Assumptions: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333333"/>
                </a:solidFill>
                <a:effectLst/>
                <a:uLnTx/>
                <a:uFillTx/>
                <a:latin typeface="Domine"/>
                <a:ea typeface="+mn-ea"/>
                <a:cs typeface="+mn-cs"/>
              </a:rPr>
              <a:t>Subjects are independent.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Domine"/>
                <a:ea typeface="+mn-ea"/>
                <a:cs typeface="+mn-cs"/>
              </a:rPr>
              <a:t>Each of the paired measurements are obtained from the same subject.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Domine"/>
                <a:ea typeface="+mn-ea"/>
                <a:cs typeface="+mn-cs"/>
              </a:rPr>
              <a:t>The distribution of differences is normally distributed. </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333333"/>
              </a:solidFill>
              <a:effectLst/>
              <a:uLnTx/>
              <a:uFillTx/>
              <a:latin typeface="Domine"/>
              <a:ea typeface="+mn-ea"/>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Domine"/>
                <a:ea typeface="+mn-ea"/>
                <a:cs typeface="+mn-cs"/>
              </a:rPr>
              <a:t>Differences does not contain any significant outlier observation.</a:t>
            </a: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4" name="TextBox 3">
            <a:extLst>
              <a:ext uri="{FF2B5EF4-FFF2-40B4-BE49-F238E27FC236}">
                <a16:creationId xmlns:a16="http://schemas.microsoft.com/office/drawing/2014/main" id="{B3B7013C-3B2E-0C2E-EAFE-E3CB5E8EB0B6}"/>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2.3 Paired t-test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452761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9512-5336-4C91-BD13-F2642686627F}"/>
              </a:ext>
            </a:extLst>
          </p:cNvPr>
          <p:cNvSpPr>
            <a:spLocks noGrp="1"/>
          </p:cNvSpPr>
          <p:nvPr>
            <p:ph type="title"/>
          </p:nvPr>
        </p:nvSpPr>
        <p:spPr>
          <a:xfrm>
            <a:off x="595136" y="745553"/>
            <a:ext cx="10080000" cy="1719308"/>
          </a:xfrm>
        </p:spPr>
        <p:txBody>
          <a:bodyPr/>
          <a:lstStyle/>
          <a:p>
            <a:r>
              <a:rPr lang="en-US" dirty="0"/>
              <a:t>2.3</a:t>
            </a:r>
            <a:r>
              <a:rPr lang="en-US" sz="3200" dirty="0">
                <a:solidFill>
                  <a:schemeClr val="tx1"/>
                </a:solidFill>
                <a:latin typeface="Equip Extended"/>
              </a:rPr>
              <a:t> </a:t>
            </a:r>
            <a:r>
              <a:rPr lang="en-US" dirty="0"/>
              <a:t>Paired t-test</a:t>
            </a:r>
            <a:br>
              <a:rPr lang="en-US" dirty="0"/>
            </a:br>
            <a:r>
              <a:rPr lang="en-US" sz="1800" dirty="0">
                <a:solidFill>
                  <a:schemeClr val="tx1"/>
                </a:solidFill>
                <a:latin typeface="+mn-lt"/>
                <a:ea typeface="+mn-ea"/>
                <a:cs typeface="+mn-cs"/>
              </a:rPr>
              <a:t>Null Hypothesis </a:t>
            </a:r>
            <a:r>
              <a:rPr lang="en-US" dirty="0"/>
              <a:t>: </a:t>
            </a:r>
            <a:br>
              <a:rPr lang="en-US" dirty="0"/>
            </a:br>
            <a:br>
              <a:rPr lang="en-US" dirty="0"/>
            </a:br>
            <a:r>
              <a:rPr lang="en-US" sz="1800" dirty="0">
                <a:solidFill>
                  <a:schemeClr val="tx1"/>
                </a:solidFill>
                <a:latin typeface="+mn-lt"/>
                <a:ea typeface="+mn-ea"/>
                <a:cs typeface="+mn-cs"/>
              </a:rPr>
              <a:t>Test Statistic </a:t>
            </a:r>
            <a:r>
              <a:rPr lang="en-US" dirty="0"/>
              <a:t>: </a:t>
            </a:r>
            <a:endParaRPr lang="en-IN" dirty="0"/>
          </a:p>
        </p:txBody>
      </p:sp>
      <p:pic>
        <p:nvPicPr>
          <p:cNvPr id="6146" name="Picture 2">
            <a:extLst>
              <a:ext uri="{FF2B5EF4-FFF2-40B4-BE49-F238E27FC236}">
                <a16:creationId xmlns:a16="http://schemas.microsoft.com/office/drawing/2014/main" id="{26E6A77B-B477-4307-A059-A64566537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230" y="1464774"/>
            <a:ext cx="8477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139B1B4-FB96-4EE5-88F9-E922A36E4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530" y="1976467"/>
            <a:ext cx="533400" cy="5902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FF4C427-2774-4D9D-9373-54BF75A92FDF}"/>
              </a:ext>
            </a:extLst>
          </p:cNvPr>
          <p:cNvPicPr>
            <a:picLocks noChangeAspect="1"/>
          </p:cNvPicPr>
          <p:nvPr/>
        </p:nvPicPr>
        <p:blipFill>
          <a:blip r:embed="rId4"/>
          <a:stretch>
            <a:fillRect/>
          </a:stretch>
        </p:blipFill>
        <p:spPr>
          <a:xfrm>
            <a:off x="6569756" y="2629990"/>
            <a:ext cx="5622244" cy="2969846"/>
          </a:xfrm>
          <a:prstGeom prst="rect">
            <a:avLst/>
          </a:prstGeom>
        </p:spPr>
      </p:pic>
      <p:pic>
        <p:nvPicPr>
          <p:cNvPr id="4" name="Picture 3">
            <a:extLst>
              <a:ext uri="{FF2B5EF4-FFF2-40B4-BE49-F238E27FC236}">
                <a16:creationId xmlns:a16="http://schemas.microsoft.com/office/drawing/2014/main" id="{C03444DB-3BE8-45E7-B89D-67315E9F5816}"/>
              </a:ext>
            </a:extLst>
          </p:cNvPr>
          <p:cNvPicPr>
            <a:picLocks noChangeAspect="1"/>
          </p:cNvPicPr>
          <p:nvPr/>
        </p:nvPicPr>
        <p:blipFill>
          <a:blip r:embed="rId5"/>
          <a:stretch>
            <a:fillRect/>
          </a:stretch>
        </p:blipFill>
        <p:spPr>
          <a:xfrm>
            <a:off x="595137" y="2857613"/>
            <a:ext cx="5774402" cy="2514600"/>
          </a:xfrm>
          <a:prstGeom prst="rect">
            <a:avLst/>
          </a:prstGeom>
        </p:spPr>
      </p:pic>
      <p:sp>
        <p:nvSpPr>
          <p:cNvPr id="5" name="TextBox 4">
            <a:extLst>
              <a:ext uri="{FF2B5EF4-FFF2-40B4-BE49-F238E27FC236}">
                <a16:creationId xmlns:a16="http://schemas.microsoft.com/office/drawing/2014/main" id="{76C589CF-2166-E738-3064-90D6FF899FD9}"/>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2.3 Paired t-test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3135134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89647" y="3835603"/>
            <a:ext cx="768275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rPr>
              <a:t>Tests For Proportions</a:t>
            </a:r>
            <a:endParaRPr kumimoji="0" lang="en-GB"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endParaRPr>
          </a:p>
        </p:txBody>
      </p:sp>
      <p:sp>
        <p:nvSpPr>
          <p:cNvPr id="6" name="Rectangle 5">
            <a:extLst>
              <a:ext uri="{FF2B5EF4-FFF2-40B4-BE49-F238E27FC236}">
                <a16:creationId xmlns:a16="http://schemas.microsoft.com/office/drawing/2014/main" id="{BDB9C418-C2CF-E13D-28D1-59E02AC3C7C6}"/>
              </a:ext>
            </a:extLst>
          </p:cNvPr>
          <p:cNvSpPr/>
          <p:nvPr/>
        </p:nvSpPr>
        <p:spPr>
          <a:xfrm>
            <a:off x="0" y="4733166"/>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highlight>
                <a:srgbClr val="00FF00"/>
              </a:highlight>
              <a:uLnTx/>
              <a:uFillTx/>
              <a:latin typeface="Calibri" panose="020F0502020204030204"/>
              <a:ea typeface="+mn-ea"/>
              <a:cs typeface="+mn-cs"/>
            </a:endParaRPr>
          </a:p>
        </p:txBody>
      </p:sp>
    </p:spTree>
    <p:extLst>
      <p:ext uri="{BB962C8B-B14F-4D97-AF65-F5344CB8AC3E}">
        <p14:creationId xmlns:p14="http://schemas.microsoft.com/office/powerpoint/2010/main" val="2059703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D21BC5C-B8CB-4D5C-BAEB-C49B39FB33FE}"/>
              </a:ext>
            </a:extLst>
          </p:cNvPr>
          <p:cNvSpPr txBox="1"/>
          <p:nvPr/>
        </p:nvSpPr>
        <p:spPr>
          <a:xfrm>
            <a:off x="595137" y="1606162"/>
            <a:ext cx="7315200" cy="61863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Central Limit Theorem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1111"/>
                </a:solidFill>
                <a:effectLst/>
                <a:uLnTx/>
                <a:uFillTx/>
                <a:latin typeface="SourceSansPro"/>
                <a:ea typeface="+mn-ea"/>
                <a:cs typeface="+mn-cs"/>
              </a:rPr>
              <a:t>The central limit theorem (CLT) states that the distribution of sample means approximates a normal distribution as the sample size gets larger, regardless of the population's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Assumptions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Population follows a binomial distribution.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n*p ≥ 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n*(1-p) ≥ 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n : Sample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p : Probability of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14" name="Title 1">
            <a:extLst>
              <a:ext uri="{FF2B5EF4-FFF2-40B4-BE49-F238E27FC236}">
                <a16:creationId xmlns:a16="http://schemas.microsoft.com/office/drawing/2014/main" id="{C592C55B-69B0-43AF-BA12-5C8E766B44FD}"/>
              </a:ext>
            </a:extLst>
          </p:cNvPr>
          <p:cNvSpPr txBox="1">
            <a:spLocks/>
          </p:cNvSpPr>
          <p:nvPr/>
        </p:nvSpPr>
        <p:spPr>
          <a:xfrm>
            <a:off x="595137" y="994850"/>
            <a:ext cx="10080000" cy="488201"/>
          </a:xfrm>
          <a:prstGeom prst="rect">
            <a:avLst/>
          </a:prstGeom>
        </p:spPr>
        <p:txBody>
          <a:bodyPr vert="horz"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rPr>
              <a:t>3.1 One Sample proportion test</a:t>
            </a:r>
            <a:endParaRPr kumimoji="0" lang="en-IN"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endParaRPr>
          </a:p>
        </p:txBody>
      </p:sp>
      <p:sp>
        <p:nvSpPr>
          <p:cNvPr id="3" name="TextBox 2">
            <a:extLst>
              <a:ext uri="{FF2B5EF4-FFF2-40B4-BE49-F238E27FC236}">
                <a16:creationId xmlns:a16="http://schemas.microsoft.com/office/drawing/2014/main" id="{EE98ECE3-F3AF-B9AC-234A-6C7BBF35620C}"/>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3.1 One Sample Proportion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499697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9512-5336-4C91-BD13-F2642686627F}"/>
              </a:ext>
            </a:extLst>
          </p:cNvPr>
          <p:cNvSpPr>
            <a:spLocks noGrp="1"/>
          </p:cNvSpPr>
          <p:nvPr>
            <p:ph type="title"/>
          </p:nvPr>
        </p:nvSpPr>
        <p:spPr>
          <a:xfrm>
            <a:off x="595137" y="957864"/>
            <a:ext cx="10080000" cy="488201"/>
          </a:xfrm>
        </p:spPr>
        <p:txBody>
          <a:bodyPr/>
          <a:lstStyle/>
          <a:p>
            <a:r>
              <a:rPr lang="en-US" dirty="0"/>
              <a:t>3.1 One Sample proportion test</a:t>
            </a:r>
            <a:endParaRPr lang="en-IN" dirty="0"/>
          </a:p>
        </p:txBody>
      </p:sp>
      <p:sp>
        <p:nvSpPr>
          <p:cNvPr id="3" name="TextBox 2">
            <a:extLst>
              <a:ext uri="{FF2B5EF4-FFF2-40B4-BE49-F238E27FC236}">
                <a16:creationId xmlns:a16="http://schemas.microsoft.com/office/drawing/2014/main" id="{610B54CF-DB78-4017-AEA8-86DC95DB2776}"/>
              </a:ext>
            </a:extLst>
          </p:cNvPr>
          <p:cNvSpPr txBox="1"/>
          <p:nvPr/>
        </p:nvSpPr>
        <p:spPr>
          <a:xfrm>
            <a:off x="595137" y="1674674"/>
            <a:ext cx="752621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One Sample Proportion test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Test Statistic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X is number of events that resulted in success</a:t>
            </a:r>
          </a:p>
        </p:txBody>
      </p:sp>
      <p:pic>
        <p:nvPicPr>
          <p:cNvPr id="3080" name="Picture 8">
            <a:extLst>
              <a:ext uri="{FF2B5EF4-FFF2-40B4-BE49-F238E27FC236}">
                <a16:creationId xmlns:a16="http://schemas.microsoft.com/office/drawing/2014/main" id="{EEFCF011-B4F5-4E34-B8EB-E9038CA20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834" y="2064948"/>
            <a:ext cx="809625" cy="18842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1DA6876F-C780-4498-9FE1-DA0345358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609" y="2456353"/>
            <a:ext cx="1085850" cy="66242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9EC96327-CBFF-4BB3-B7F6-CB530D12F3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881" y="2456354"/>
            <a:ext cx="504825" cy="4267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56D111B-B710-4127-AEEF-98CD131060BD}"/>
              </a:ext>
            </a:extLst>
          </p:cNvPr>
          <p:cNvPicPr>
            <a:picLocks noChangeAspect="1"/>
          </p:cNvPicPr>
          <p:nvPr/>
        </p:nvPicPr>
        <p:blipFill>
          <a:blip r:embed="rId5"/>
          <a:stretch>
            <a:fillRect/>
          </a:stretch>
        </p:blipFill>
        <p:spPr>
          <a:xfrm>
            <a:off x="595137" y="3429000"/>
            <a:ext cx="5922894" cy="2581031"/>
          </a:xfrm>
          <a:prstGeom prst="rect">
            <a:avLst/>
          </a:prstGeom>
        </p:spPr>
      </p:pic>
      <p:pic>
        <p:nvPicPr>
          <p:cNvPr id="8" name="Picture 7">
            <a:extLst>
              <a:ext uri="{FF2B5EF4-FFF2-40B4-BE49-F238E27FC236}">
                <a16:creationId xmlns:a16="http://schemas.microsoft.com/office/drawing/2014/main" id="{2E0D65A8-572B-47E0-80B4-BFE1779FBC84}"/>
              </a:ext>
            </a:extLst>
          </p:cNvPr>
          <p:cNvPicPr>
            <a:picLocks noChangeAspect="1"/>
          </p:cNvPicPr>
          <p:nvPr/>
        </p:nvPicPr>
        <p:blipFill>
          <a:blip r:embed="rId6"/>
          <a:stretch>
            <a:fillRect/>
          </a:stretch>
        </p:blipFill>
        <p:spPr>
          <a:xfrm>
            <a:off x="6467239" y="1674674"/>
            <a:ext cx="5495070" cy="4110674"/>
          </a:xfrm>
          <a:prstGeom prst="rect">
            <a:avLst/>
          </a:prstGeom>
        </p:spPr>
      </p:pic>
      <p:sp>
        <p:nvSpPr>
          <p:cNvPr id="5" name="TextBox 4">
            <a:extLst>
              <a:ext uri="{FF2B5EF4-FFF2-40B4-BE49-F238E27FC236}">
                <a16:creationId xmlns:a16="http://schemas.microsoft.com/office/drawing/2014/main" id="{9949C28E-A9BE-CDD2-A786-2A938B2B357D}"/>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3.1 One Sample Proportion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0697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D21BC5C-B8CB-4D5C-BAEB-C49B39FB33FE}"/>
              </a:ext>
            </a:extLst>
          </p:cNvPr>
          <p:cNvSpPr txBox="1"/>
          <p:nvPr/>
        </p:nvSpPr>
        <p:spPr>
          <a:xfrm>
            <a:off x="595137" y="1606162"/>
            <a:ext cx="7315200"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Assumptions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Both populations follow a binomial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6146" name="Picture 2">
            <a:extLst>
              <a:ext uri="{FF2B5EF4-FFF2-40B4-BE49-F238E27FC236}">
                <a16:creationId xmlns:a16="http://schemas.microsoft.com/office/drawing/2014/main" id="{D7220F3F-602F-44E3-8F4D-AA7111EC9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6" y="2297906"/>
            <a:ext cx="809625" cy="1960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D5BE947-03B3-4B72-83C7-AC35B5077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6" y="2648515"/>
            <a:ext cx="12382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1478BCB-8444-4CE5-B6FB-0563B1D3A7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6" y="3324008"/>
            <a:ext cx="12382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AB8B5F0-4BA5-4ECF-9A86-ACF467578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86" y="2986262"/>
            <a:ext cx="809625" cy="1809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934706-B5EE-489E-9006-3286B0BBAA89}"/>
              </a:ext>
            </a:extLst>
          </p:cNvPr>
          <p:cNvSpPr txBox="1"/>
          <p:nvPr/>
        </p:nvSpPr>
        <p:spPr>
          <a:xfrm>
            <a:off x="712786" y="4030784"/>
            <a:ext cx="7704383"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     is the probability of success in sample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     is the probability of success in sample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     is size of sample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     is size of sample 2</a:t>
            </a:r>
          </a:p>
        </p:txBody>
      </p:sp>
      <p:pic>
        <p:nvPicPr>
          <p:cNvPr id="6156" name="Picture 12">
            <a:extLst>
              <a:ext uri="{FF2B5EF4-FFF2-40B4-BE49-F238E27FC236}">
                <a16:creationId xmlns:a16="http://schemas.microsoft.com/office/drawing/2014/main" id="{68F8F0B9-CF3D-4321-87BA-757E2D7E19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570" y="4458189"/>
            <a:ext cx="1524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C8EE691E-2433-4071-93C8-FE68CBB7E5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570" y="4769448"/>
            <a:ext cx="1524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505C75E8-2B25-4EB0-8E25-B31FD89410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045" y="5043845"/>
            <a:ext cx="161925" cy="104775"/>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4E0912DB-1D07-4626-9D3C-6E018A4203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570" y="5308717"/>
            <a:ext cx="161925" cy="10477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C592C55B-69B0-43AF-BA12-5C8E766B44FD}"/>
              </a:ext>
            </a:extLst>
          </p:cNvPr>
          <p:cNvSpPr txBox="1">
            <a:spLocks/>
          </p:cNvSpPr>
          <p:nvPr/>
        </p:nvSpPr>
        <p:spPr>
          <a:xfrm>
            <a:off x="595137" y="994850"/>
            <a:ext cx="10080000" cy="488201"/>
          </a:xfrm>
          <a:prstGeom prst="rect">
            <a:avLst/>
          </a:prstGeom>
        </p:spPr>
        <p:txBody>
          <a:bodyPr vert="horz" lIns="91440" tIns="72000" rIns="91440" bIns="45720" rtlCol="0" anchor="t">
            <a:spAutoFit/>
          </a:bodyPr>
          <a:lstStyle>
            <a:lvl1pPr algn="l" defTabSz="914400" rtl="0" eaLnBrk="1" latinLnBrk="0" hangingPunct="1">
              <a:lnSpc>
                <a:spcPct val="100000"/>
              </a:lnSpc>
              <a:spcBef>
                <a:spcPct val="0"/>
              </a:spcBef>
              <a:buNone/>
              <a:defRPr sz="2400" b="1" i="0" kern="1200">
                <a:solidFill>
                  <a:srgbClr val="060320"/>
                </a:solidFill>
                <a:latin typeface="Equip Extended" panose="02000503030000020004" pitchFamily="2" charset="77"/>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rPr>
              <a:t>3.2 Two Samples proportion test</a:t>
            </a:r>
            <a:endParaRPr kumimoji="0" lang="en-IN" sz="2400" b="1" i="0" u="none" strike="noStrike" kern="1200" cap="none" spc="0" normalizeH="0" baseline="0" noProof="0" dirty="0">
              <a:ln>
                <a:noFill/>
              </a:ln>
              <a:solidFill>
                <a:srgbClr val="060320"/>
              </a:solidFill>
              <a:effectLst/>
              <a:uLnTx/>
              <a:uFillTx/>
              <a:latin typeface="Equip Extended" panose="02000503030000020004" pitchFamily="2" charset="77"/>
              <a:ea typeface="+mj-ea"/>
              <a:cs typeface="+mj-cs"/>
            </a:endParaRPr>
          </a:p>
        </p:txBody>
      </p:sp>
      <p:sp>
        <p:nvSpPr>
          <p:cNvPr id="4" name="TextBox 3">
            <a:extLst>
              <a:ext uri="{FF2B5EF4-FFF2-40B4-BE49-F238E27FC236}">
                <a16:creationId xmlns:a16="http://schemas.microsoft.com/office/drawing/2014/main" id="{A2057C2D-25AF-C65D-4649-6004C27EAE5A}"/>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3.2 Two Sample Proportion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500806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9512-5336-4C91-BD13-F2642686627F}"/>
              </a:ext>
            </a:extLst>
          </p:cNvPr>
          <p:cNvSpPr>
            <a:spLocks noGrp="1"/>
          </p:cNvSpPr>
          <p:nvPr>
            <p:ph type="title"/>
          </p:nvPr>
        </p:nvSpPr>
        <p:spPr>
          <a:xfrm>
            <a:off x="595137" y="957864"/>
            <a:ext cx="10080000" cy="488201"/>
          </a:xfrm>
        </p:spPr>
        <p:txBody>
          <a:bodyPr/>
          <a:lstStyle/>
          <a:p>
            <a:r>
              <a:rPr lang="en-US" dirty="0"/>
              <a:t>3.2 Two Samples proportion test</a:t>
            </a:r>
            <a:endParaRPr lang="en-IN" dirty="0"/>
          </a:p>
        </p:txBody>
      </p:sp>
      <p:grpSp>
        <p:nvGrpSpPr>
          <p:cNvPr id="8" name="Group 7">
            <a:extLst>
              <a:ext uri="{FF2B5EF4-FFF2-40B4-BE49-F238E27FC236}">
                <a16:creationId xmlns:a16="http://schemas.microsoft.com/office/drawing/2014/main" id="{B6BDF4E7-88D8-4EAF-9319-55067086BEFF}"/>
              </a:ext>
            </a:extLst>
          </p:cNvPr>
          <p:cNvGrpSpPr/>
          <p:nvPr/>
        </p:nvGrpSpPr>
        <p:grpSpPr>
          <a:xfrm>
            <a:off x="595137" y="1602152"/>
            <a:ext cx="9315938" cy="1110679"/>
            <a:chOff x="687754" y="1633414"/>
            <a:chExt cx="9315938" cy="1110679"/>
          </a:xfrm>
        </p:grpSpPr>
        <p:sp>
          <p:nvSpPr>
            <p:cNvPr id="5" name="TextBox 4">
              <a:extLst>
                <a:ext uri="{FF2B5EF4-FFF2-40B4-BE49-F238E27FC236}">
                  <a16:creationId xmlns:a16="http://schemas.microsoft.com/office/drawing/2014/main" id="{E544E142-79C8-45F0-B2B8-39F986AB4629}"/>
                </a:ext>
              </a:extLst>
            </p:cNvPr>
            <p:cNvSpPr txBox="1"/>
            <p:nvPr/>
          </p:nvSpPr>
          <p:spPr>
            <a:xfrm>
              <a:off x="687754" y="1633414"/>
              <a:ext cx="93159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a:t>
              </a:r>
              <a:r>
                <a:rPr kumimoji="0" lang="en-IN" sz="1800" b="1" i="0" u="none" strike="noStrike" kern="1200" cap="none" spc="0" normalizeH="0" baseline="0" noProof="0" dirty="0">
                  <a:ln>
                    <a:noFill/>
                  </a:ln>
                  <a:solidFill>
                    <a:srgbClr val="060320"/>
                  </a:solidFill>
                  <a:effectLst/>
                  <a:uLnTx/>
                  <a:uFillTx/>
                  <a:latin typeface="Equip Light"/>
                  <a:ea typeface="+mn-ea"/>
                  <a:cs typeface="+mn-cs"/>
                </a:rPr>
                <a:t> </a:t>
              </a:r>
              <a:r>
                <a:rPr kumimoji="0" lang="en-IN" sz="1800" b="0" i="0" u="none" strike="noStrike" kern="1200" cap="none" spc="0" normalizeH="0" baseline="0" noProof="0" dirty="0">
                  <a:ln>
                    <a:noFill/>
                  </a:ln>
                  <a:solidFill>
                    <a:srgbClr val="060320"/>
                  </a:solidFill>
                  <a:effectLst/>
                  <a:uLnTx/>
                  <a:uFillTx/>
                  <a:latin typeface="Equip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60320"/>
                  </a:solidFill>
                  <a:effectLst/>
                  <a:uLnTx/>
                  <a:uFillTx/>
                  <a:latin typeface="Equip Light"/>
                  <a:ea typeface="+mn-ea"/>
                  <a:cs typeface="+mn-cs"/>
                </a:rPr>
                <a:t>Test Statistic </a:t>
              </a:r>
              <a:r>
                <a:rPr kumimoji="0" lang="en-IN" sz="1800" b="0" i="0" u="none" strike="noStrike" kern="1200" cap="none" spc="0" normalizeH="0" baseline="0" noProof="0" dirty="0">
                  <a:ln>
                    <a:noFill/>
                  </a:ln>
                  <a:solidFill>
                    <a:srgbClr val="060320"/>
                  </a:solidFill>
                  <a:effectLst/>
                  <a:uLnTx/>
                  <a:uFillTx/>
                  <a:latin typeface="Equip Light"/>
                  <a:ea typeface="+mn-ea"/>
                  <a:cs typeface="+mn-cs"/>
                </a:rPr>
                <a:t>: </a:t>
              </a: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8196" name="Picture 4">
              <a:extLst>
                <a:ext uri="{FF2B5EF4-FFF2-40B4-BE49-F238E27FC236}">
                  <a16:creationId xmlns:a16="http://schemas.microsoft.com/office/drawing/2014/main" id="{9A4A46FC-F6B4-4A32-9873-EFD8F646A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073" y="1737118"/>
              <a:ext cx="8858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87477F50-966C-4E1D-AE83-EC5DC98B7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448" y="2201168"/>
              <a:ext cx="1962150" cy="542925"/>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a:extLst>
              <a:ext uri="{FF2B5EF4-FFF2-40B4-BE49-F238E27FC236}">
                <a16:creationId xmlns:a16="http://schemas.microsoft.com/office/drawing/2014/main" id="{AB5CE182-767F-434A-8745-295512B73CEB}"/>
              </a:ext>
            </a:extLst>
          </p:cNvPr>
          <p:cNvPicPr>
            <a:picLocks noChangeAspect="1"/>
          </p:cNvPicPr>
          <p:nvPr/>
        </p:nvPicPr>
        <p:blipFill>
          <a:blip r:embed="rId4"/>
          <a:stretch>
            <a:fillRect/>
          </a:stretch>
        </p:blipFill>
        <p:spPr>
          <a:xfrm>
            <a:off x="595137" y="3124498"/>
            <a:ext cx="6372225" cy="2486025"/>
          </a:xfrm>
          <a:prstGeom prst="rect">
            <a:avLst/>
          </a:prstGeom>
        </p:spPr>
      </p:pic>
      <p:pic>
        <p:nvPicPr>
          <p:cNvPr id="9" name="Picture 8">
            <a:extLst>
              <a:ext uri="{FF2B5EF4-FFF2-40B4-BE49-F238E27FC236}">
                <a16:creationId xmlns:a16="http://schemas.microsoft.com/office/drawing/2014/main" id="{B3CCAFC2-594E-4869-91D2-38FC2FBAB77C}"/>
              </a:ext>
            </a:extLst>
          </p:cNvPr>
          <p:cNvPicPr>
            <a:picLocks noChangeAspect="1"/>
          </p:cNvPicPr>
          <p:nvPr/>
        </p:nvPicPr>
        <p:blipFill>
          <a:blip r:embed="rId5"/>
          <a:stretch>
            <a:fillRect/>
          </a:stretch>
        </p:blipFill>
        <p:spPr>
          <a:xfrm>
            <a:off x="6619630" y="1705856"/>
            <a:ext cx="5495070" cy="4110674"/>
          </a:xfrm>
          <a:prstGeom prst="rect">
            <a:avLst/>
          </a:prstGeom>
        </p:spPr>
      </p:pic>
      <p:sp>
        <p:nvSpPr>
          <p:cNvPr id="4" name="TextBox 3">
            <a:extLst>
              <a:ext uri="{FF2B5EF4-FFF2-40B4-BE49-F238E27FC236}">
                <a16:creationId xmlns:a16="http://schemas.microsoft.com/office/drawing/2014/main" id="{98CBC2B1-637B-B723-D571-7A96174C9B83}"/>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3.2 Two Sample Proportion Test</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402759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197224" y="729570"/>
            <a:ext cx="11761694" cy="5035353"/>
          </a:xfrm>
          <a:prstGeom prst="rect">
            <a:avLst/>
          </a:prstGeom>
          <a:noFill/>
        </p:spPr>
        <p:txBody>
          <a:bodyPr wrap="square" rtlCol="0">
            <a:spAutoFit/>
          </a:bodyPr>
          <a:lstStyle/>
          <a:p>
            <a:pPr marL="285750" indent="-285750" algn="l" rtl="0">
              <a:lnSpc>
                <a:spcPct val="150000"/>
              </a:lnSpc>
              <a:buFont typeface="Arial" panose="020B0604020202020204" pitchFamily="34" charset="0"/>
              <a:buChar char="•"/>
            </a:pPr>
            <a:r>
              <a:rPr lang="en-GB" dirty="0">
                <a:latin typeface="+mj-lt"/>
              </a:rPr>
              <a:t>Descriptive statistics describes data (for example, a chart or graph) and inferential statistics allows you to make predictions (“inferences”) from that data.</a:t>
            </a:r>
          </a:p>
          <a:p>
            <a:pPr marL="285750" indent="-285750" algn="l" rtl="0">
              <a:lnSpc>
                <a:spcPct val="150000"/>
              </a:lnSpc>
              <a:buFont typeface="Arial" panose="020B0604020202020204" pitchFamily="34" charset="0"/>
              <a:buChar char="•"/>
            </a:pPr>
            <a:r>
              <a:rPr lang="en-GB" dirty="0">
                <a:latin typeface="+mj-lt"/>
              </a:rPr>
              <a:t>With inferential statistics, you take data from samples and make generalizations about a population.</a:t>
            </a:r>
          </a:p>
          <a:p>
            <a:pPr marL="285750" indent="-285750" algn="l" rtl="0">
              <a:lnSpc>
                <a:spcPct val="150000"/>
              </a:lnSpc>
              <a:buFont typeface="Arial" panose="020B0604020202020204" pitchFamily="34" charset="0"/>
              <a:buChar char="•"/>
            </a:pPr>
            <a:r>
              <a:rPr lang="en-GB" dirty="0">
                <a:latin typeface="+mj-lt"/>
              </a:rPr>
              <a:t>For example, you might stand in a mall and ask a sample of 100 people if they like shopping on weekends. You could make a bar chart of yes or no answers (that would be descriptive statistics) or you could use your research (and inferential statistics) to reason that around 75-80% of the population (all shoppers in all malls) like shopping on weekends.</a:t>
            </a:r>
          </a:p>
          <a:p>
            <a:pPr algn="l" rtl="0">
              <a:lnSpc>
                <a:spcPct val="150000"/>
              </a:lnSpc>
            </a:pPr>
            <a:endParaRPr lang="en-GB" dirty="0">
              <a:latin typeface="+mj-lt"/>
            </a:endParaRPr>
          </a:p>
          <a:p>
            <a:pPr algn="l" rtl="0">
              <a:lnSpc>
                <a:spcPct val="150000"/>
              </a:lnSpc>
            </a:pPr>
            <a:r>
              <a:rPr lang="en-GB" dirty="0">
                <a:latin typeface="+mj-lt"/>
              </a:rPr>
              <a:t>There are two main areas of inferential statistics:</a:t>
            </a:r>
          </a:p>
          <a:p>
            <a:pPr marL="285750" indent="-285750" algn="l" rtl="0">
              <a:lnSpc>
                <a:spcPct val="150000"/>
              </a:lnSpc>
              <a:buFont typeface="Arial" panose="020B0604020202020204" pitchFamily="34" charset="0"/>
              <a:buChar char="•"/>
            </a:pPr>
            <a:r>
              <a:rPr lang="en-GB" b="1" dirty="0">
                <a:latin typeface="Arial" panose="020B0604020202020204" pitchFamily="34" charset="0"/>
                <a:cs typeface="Arial" panose="020B0604020202020204" pitchFamily="34" charset="0"/>
              </a:rPr>
              <a:t>Estimating parameters : </a:t>
            </a:r>
            <a:r>
              <a:rPr lang="en-GB" dirty="0">
                <a:latin typeface="+mj-lt"/>
              </a:rPr>
              <a:t> This means taking a statistic from your sample data (for example the sample mean) and using it to say something about a population parameter (i.e. the population mean).</a:t>
            </a:r>
          </a:p>
          <a:p>
            <a:pPr marL="285750" indent="-285750" algn="l" rtl="0">
              <a:lnSpc>
                <a:spcPct val="150000"/>
              </a:lnSpc>
              <a:buFont typeface="Arial" panose="020B0604020202020204" pitchFamily="34" charset="0"/>
              <a:buChar char="•"/>
            </a:pPr>
            <a:r>
              <a:rPr lang="en-GB" b="1" dirty="0">
                <a:latin typeface="Arial" panose="020B0604020202020204" pitchFamily="34" charset="0"/>
                <a:cs typeface="Arial" panose="020B0604020202020204" pitchFamily="34" charset="0"/>
              </a:rPr>
              <a:t>Hypothesis tests</a:t>
            </a:r>
            <a:r>
              <a:rPr lang="en-GB" b="1" dirty="0">
                <a:latin typeface="+mj-lt"/>
                <a:cs typeface="Arial" panose="020B0604020202020204" pitchFamily="34" charset="0"/>
              </a:rPr>
              <a:t> : </a:t>
            </a:r>
            <a:r>
              <a:rPr lang="en-GB" dirty="0">
                <a:latin typeface="+mj-lt"/>
              </a:rPr>
              <a:t> This is where you can use sample data to answer research questions. For example, you might be interested in knowing if a new cancer drug is effective. Or if breakfast helps children perform better in schools.</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Inferential Statistics</a:t>
            </a:r>
          </a:p>
        </p:txBody>
      </p:sp>
    </p:spTree>
    <p:extLst>
      <p:ext uri="{BB962C8B-B14F-4D97-AF65-F5344CB8AC3E}">
        <p14:creationId xmlns:p14="http://schemas.microsoft.com/office/powerpoint/2010/main" val="3836633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61365" y="2794174"/>
            <a:ext cx="768275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rPr>
              <a:t>Chi Square Test of Independence</a:t>
            </a:r>
            <a:endParaRPr kumimoji="0" lang="en-GB"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endParaRPr>
          </a:p>
        </p:txBody>
      </p:sp>
      <p:sp>
        <p:nvSpPr>
          <p:cNvPr id="6" name="Rectangle 5">
            <a:extLst>
              <a:ext uri="{FF2B5EF4-FFF2-40B4-BE49-F238E27FC236}">
                <a16:creationId xmlns:a16="http://schemas.microsoft.com/office/drawing/2014/main" id="{BDB9C418-C2CF-E13D-28D1-59E02AC3C7C6}"/>
              </a:ext>
            </a:extLst>
          </p:cNvPr>
          <p:cNvSpPr/>
          <p:nvPr/>
        </p:nvSpPr>
        <p:spPr>
          <a:xfrm>
            <a:off x="0" y="4733166"/>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highlight>
                <a:srgbClr val="00FF00"/>
              </a:highlight>
              <a:uLnTx/>
              <a:uFillTx/>
              <a:latin typeface="Calibri" panose="020F0502020204030204"/>
              <a:ea typeface="+mn-ea"/>
              <a:cs typeface="+mn-cs"/>
            </a:endParaRPr>
          </a:p>
        </p:txBody>
      </p:sp>
    </p:spTree>
    <p:extLst>
      <p:ext uri="{BB962C8B-B14F-4D97-AF65-F5344CB8AC3E}">
        <p14:creationId xmlns:p14="http://schemas.microsoft.com/office/powerpoint/2010/main" val="994990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9512-5336-4C91-BD13-F2642686627F}"/>
              </a:ext>
            </a:extLst>
          </p:cNvPr>
          <p:cNvSpPr>
            <a:spLocks noGrp="1"/>
          </p:cNvSpPr>
          <p:nvPr>
            <p:ph type="title"/>
          </p:nvPr>
        </p:nvSpPr>
        <p:spPr>
          <a:xfrm>
            <a:off x="595137" y="957864"/>
            <a:ext cx="10080000" cy="488201"/>
          </a:xfrm>
        </p:spPr>
        <p:txBody>
          <a:bodyPr/>
          <a:lstStyle/>
          <a:p>
            <a:r>
              <a:rPr lang="en-US" dirty="0"/>
              <a:t>4. Chi Square test of independence</a:t>
            </a:r>
            <a:endParaRPr lang="en-IN" dirty="0"/>
          </a:p>
        </p:txBody>
      </p:sp>
      <p:sp>
        <p:nvSpPr>
          <p:cNvPr id="13" name="TextBox 12">
            <a:extLst>
              <a:ext uri="{FF2B5EF4-FFF2-40B4-BE49-F238E27FC236}">
                <a16:creationId xmlns:a16="http://schemas.microsoft.com/office/drawing/2014/main" id="{5D21BC5C-B8CB-4D5C-BAEB-C49B39FB33FE}"/>
              </a:ext>
            </a:extLst>
          </p:cNvPr>
          <p:cNvSpPr txBox="1"/>
          <p:nvPr/>
        </p:nvSpPr>
        <p:spPr>
          <a:xfrm>
            <a:off x="595137" y="3429000"/>
            <a:ext cx="731520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Assumptions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sampling method is simple random sampling.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variables under study are each categorical.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If sample data are displayed in a contingency table, the expected frequency count for each cell of the table is at least 5.</a:t>
            </a:r>
          </a:p>
        </p:txBody>
      </p:sp>
      <p:sp>
        <p:nvSpPr>
          <p:cNvPr id="6" name="TextBox 5">
            <a:extLst>
              <a:ext uri="{FF2B5EF4-FFF2-40B4-BE49-F238E27FC236}">
                <a16:creationId xmlns:a16="http://schemas.microsoft.com/office/drawing/2014/main" id="{7F495CA6-76D0-43AC-B81A-F44E9F4DBC70}"/>
              </a:ext>
            </a:extLst>
          </p:cNvPr>
          <p:cNvSpPr txBox="1"/>
          <p:nvPr/>
        </p:nvSpPr>
        <p:spPr>
          <a:xfrm>
            <a:off x="595137" y="1582506"/>
            <a:ext cx="9775878" cy="147732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Domine"/>
                <a:ea typeface="+mn-ea"/>
                <a:cs typeface="+mn-cs"/>
              </a:rPr>
              <a:t>The Chi-square test of independence checks whether two categorical variables are likely to be related or not.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Domine"/>
                <a:ea typeface="+mn-ea"/>
                <a:cs typeface="+mn-cs"/>
              </a:rPr>
              <a:t>We have counts for two categorical or nominal variables.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Domine"/>
                <a:ea typeface="+mn-ea"/>
                <a:cs typeface="+mn-cs"/>
              </a:rPr>
              <a:t>We also have an idea that the two variables are not related.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Domine"/>
                <a:ea typeface="+mn-ea"/>
                <a:cs typeface="+mn-cs"/>
              </a:rPr>
              <a:t>The test gives us a way to decide if our idea is plausible or not.</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4" name="TextBox 3">
            <a:extLst>
              <a:ext uri="{FF2B5EF4-FFF2-40B4-BE49-F238E27FC236}">
                <a16:creationId xmlns:a16="http://schemas.microsoft.com/office/drawing/2014/main" id="{1DE3B350-4EEE-30C6-C721-2BFED48E8E40}"/>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4. Chi Square test of independence</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177668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9512-5336-4C91-BD13-F2642686627F}"/>
              </a:ext>
            </a:extLst>
          </p:cNvPr>
          <p:cNvSpPr>
            <a:spLocks noGrp="1"/>
          </p:cNvSpPr>
          <p:nvPr>
            <p:ph type="title"/>
          </p:nvPr>
        </p:nvSpPr>
        <p:spPr>
          <a:xfrm>
            <a:off x="595137" y="936341"/>
            <a:ext cx="10080000" cy="488201"/>
          </a:xfrm>
        </p:spPr>
        <p:txBody>
          <a:bodyPr/>
          <a:lstStyle/>
          <a:p>
            <a:r>
              <a:rPr lang="en-US" dirty="0"/>
              <a:t>4. Chi Square test of independence</a:t>
            </a:r>
            <a:endParaRPr lang="en-IN" dirty="0"/>
          </a:p>
        </p:txBody>
      </p:sp>
      <p:sp>
        <p:nvSpPr>
          <p:cNvPr id="6" name="TextBox 5">
            <a:extLst>
              <a:ext uri="{FF2B5EF4-FFF2-40B4-BE49-F238E27FC236}">
                <a16:creationId xmlns:a16="http://schemas.microsoft.com/office/drawing/2014/main" id="{7F495CA6-76D0-43AC-B81A-F44E9F4DBC70}"/>
              </a:ext>
            </a:extLst>
          </p:cNvPr>
          <p:cNvSpPr txBox="1"/>
          <p:nvPr/>
        </p:nvSpPr>
        <p:spPr>
          <a:xfrm>
            <a:off x="595137" y="1598136"/>
            <a:ext cx="9775878"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 :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In the population, the two categorical variables are 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Alternative hypothesis :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In the population, the two categorical variables are dependent.</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graphicFrame>
        <p:nvGraphicFramePr>
          <p:cNvPr id="18" name="Table 17">
            <a:extLst>
              <a:ext uri="{FF2B5EF4-FFF2-40B4-BE49-F238E27FC236}">
                <a16:creationId xmlns:a16="http://schemas.microsoft.com/office/drawing/2014/main" id="{1396A8B6-EE00-4B15-AB26-1F837D3EECFA}"/>
              </a:ext>
            </a:extLst>
          </p:cNvPr>
          <p:cNvGraphicFramePr>
            <a:graphicFrameLocks noGrp="1"/>
          </p:cNvGraphicFramePr>
          <p:nvPr/>
        </p:nvGraphicFramePr>
        <p:xfrm>
          <a:off x="8154377" y="3223858"/>
          <a:ext cx="3073400" cy="929640"/>
        </p:xfrm>
        <a:graphic>
          <a:graphicData uri="http://schemas.openxmlformats.org/drawingml/2006/table">
            <a:tbl>
              <a:tblPr/>
              <a:tblGrid>
                <a:gridCol w="689722">
                  <a:extLst>
                    <a:ext uri="{9D8B030D-6E8A-4147-A177-3AD203B41FA5}">
                      <a16:colId xmlns:a16="http://schemas.microsoft.com/office/drawing/2014/main" val="1649450757"/>
                    </a:ext>
                  </a:extLst>
                </a:gridCol>
                <a:gridCol w="662133">
                  <a:extLst>
                    <a:ext uri="{9D8B030D-6E8A-4147-A177-3AD203B41FA5}">
                      <a16:colId xmlns:a16="http://schemas.microsoft.com/office/drawing/2014/main" val="2808703864"/>
                    </a:ext>
                  </a:extLst>
                </a:gridCol>
                <a:gridCol w="529706">
                  <a:extLst>
                    <a:ext uri="{9D8B030D-6E8A-4147-A177-3AD203B41FA5}">
                      <a16:colId xmlns:a16="http://schemas.microsoft.com/office/drawing/2014/main" val="982662388"/>
                    </a:ext>
                  </a:extLst>
                </a:gridCol>
                <a:gridCol w="529706">
                  <a:extLst>
                    <a:ext uri="{9D8B030D-6E8A-4147-A177-3AD203B41FA5}">
                      <a16:colId xmlns:a16="http://schemas.microsoft.com/office/drawing/2014/main" val="1783754449"/>
                    </a:ext>
                  </a:extLst>
                </a:gridCol>
                <a:gridCol w="662133">
                  <a:extLst>
                    <a:ext uri="{9D8B030D-6E8A-4147-A177-3AD203B41FA5}">
                      <a16:colId xmlns:a16="http://schemas.microsoft.com/office/drawing/2014/main" val="608947540"/>
                    </a:ext>
                  </a:extLst>
                </a:gridCol>
              </a:tblGrid>
              <a:tr h="190500">
                <a:tc>
                  <a:txBody>
                    <a:bodyPr/>
                    <a:lstStyle/>
                    <a:p>
                      <a:pPr algn="ctr" fontAlgn="ctr"/>
                      <a:r>
                        <a:rPr lang="en-IN"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IN" sz="1100" b="1" i="0" u="none" strike="noStrike">
                          <a:solidFill>
                            <a:srgbClr val="000000"/>
                          </a:solidFill>
                          <a:effectLst/>
                          <a:latin typeface="Calibri" panose="020F0502020204030204" pitchFamily="34" charset="0"/>
                        </a:rPr>
                        <a:t>Variable 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815874"/>
                  </a:ext>
                </a:extLst>
              </a:tr>
              <a:tr h="182880">
                <a:tc>
                  <a:txBody>
                    <a:bodyPr/>
                    <a:lstStyle/>
                    <a:p>
                      <a:pPr algn="ctr" fontAlgn="ctr"/>
                      <a:r>
                        <a:rPr lang="en-IN"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II</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Total</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184227"/>
                  </a:ext>
                </a:extLst>
              </a:tr>
              <a:tr h="182880">
                <a:tc rowSpan="2">
                  <a:txBody>
                    <a:bodyPr/>
                    <a:lstStyle/>
                    <a:p>
                      <a:pPr algn="ctr" fontAlgn="ctr"/>
                      <a:r>
                        <a:rPr lang="en-IN" sz="1100" b="1" i="0" u="none" strike="noStrike">
                          <a:solidFill>
                            <a:srgbClr val="000000"/>
                          </a:solidFill>
                          <a:effectLst/>
                          <a:latin typeface="Calibri" panose="020F0502020204030204" pitchFamily="34" charset="0"/>
                        </a:rPr>
                        <a:t>Variable 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I</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m</a:t>
                      </a:r>
                      <a:endParaRPr lang="en-IN" sz="11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5715735"/>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Calibri" panose="020F0502020204030204" pitchFamily="34" charset="0"/>
                        </a:rPr>
                        <a:t>II</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d</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n</a:t>
                      </a:r>
                      <a:endParaRPr lang="en-IN" sz="11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975124"/>
                  </a:ext>
                </a:extLst>
              </a:tr>
              <a:tr h="182880">
                <a:tc>
                  <a:txBody>
                    <a:bodyPr/>
                    <a:lstStyle/>
                    <a:p>
                      <a:pPr algn="ctr" fontAlgn="ctr"/>
                      <a:r>
                        <a:rPr lang="en-IN"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p</a:t>
                      </a:r>
                      <a:endParaRPr lang="en-IN" sz="11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q</a:t>
                      </a:r>
                      <a:endParaRPr lang="en-IN" sz="11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z</a:t>
                      </a:r>
                      <a:endParaRPr lang="en-IN" sz="11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932323"/>
                  </a:ext>
                </a:extLst>
              </a:tr>
            </a:tbl>
          </a:graphicData>
        </a:graphic>
      </p:graphicFrame>
      <p:sp>
        <p:nvSpPr>
          <p:cNvPr id="19" name="TextBox 18">
            <a:extLst>
              <a:ext uri="{FF2B5EF4-FFF2-40B4-BE49-F238E27FC236}">
                <a16:creationId xmlns:a16="http://schemas.microsoft.com/office/drawing/2014/main" id="{8DB67C39-0830-4E01-8FCA-05EB6441B74F}"/>
              </a:ext>
            </a:extLst>
          </p:cNvPr>
          <p:cNvSpPr txBox="1"/>
          <p:nvPr/>
        </p:nvSpPr>
        <p:spPr>
          <a:xfrm>
            <a:off x="8604739" y="2782277"/>
            <a:ext cx="28057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Observed Frequency</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38" name="Picture 37">
            <a:extLst>
              <a:ext uri="{FF2B5EF4-FFF2-40B4-BE49-F238E27FC236}">
                <a16:creationId xmlns:a16="http://schemas.microsoft.com/office/drawing/2014/main" id="{144FD5A1-1FB5-4980-AF07-E2D2805B6306}"/>
              </a:ext>
            </a:extLst>
          </p:cNvPr>
          <p:cNvPicPr>
            <a:picLocks noChangeAspect="1"/>
          </p:cNvPicPr>
          <p:nvPr/>
        </p:nvPicPr>
        <p:blipFill>
          <a:blip r:embed="rId2"/>
          <a:stretch>
            <a:fillRect/>
          </a:stretch>
        </p:blipFill>
        <p:spPr>
          <a:xfrm>
            <a:off x="8154377" y="4623412"/>
            <a:ext cx="3073400" cy="1378804"/>
          </a:xfrm>
          <a:prstGeom prst="rect">
            <a:avLst/>
          </a:prstGeom>
        </p:spPr>
      </p:pic>
      <p:grpSp>
        <p:nvGrpSpPr>
          <p:cNvPr id="42" name="Group 41">
            <a:extLst>
              <a:ext uri="{FF2B5EF4-FFF2-40B4-BE49-F238E27FC236}">
                <a16:creationId xmlns:a16="http://schemas.microsoft.com/office/drawing/2014/main" id="{BC189A89-3056-4F25-8C84-11C6D004719E}"/>
              </a:ext>
            </a:extLst>
          </p:cNvPr>
          <p:cNvGrpSpPr/>
          <p:nvPr/>
        </p:nvGrpSpPr>
        <p:grpSpPr>
          <a:xfrm>
            <a:off x="672123" y="2926107"/>
            <a:ext cx="5845908" cy="3693319"/>
            <a:chOff x="672123" y="2926107"/>
            <a:chExt cx="6432062" cy="4013016"/>
          </a:xfrm>
        </p:grpSpPr>
        <p:sp>
          <p:nvSpPr>
            <p:cNvPr id="39" name="TextBox 38">
              <a:extLst>
                <a:ext uri="{FF2B5EF4-FFF2-40B4-BE49-F238E27FC236}">
                  <a16:creationId xmlns:a16="http://schemas.microsoft.com/office/drawing/2014/main" id="{33B0D04B-B4DC-4820-A308-DC50B136E9EC}"/>
                </a:ext>
              </a:extLst>
            </p:cNvPr>
            <p:cNvSpPr txBox="1"/>
            <p:nvPr/>
          </p:nvSpPr>
          <p:spPr>
            <a:xfrm>
              <a:off x="672123" y="2926107"/>
              <a:ext cx="6432062" cy="40130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Test Statistic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c = (r-1)*(k-1)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r : Number of rows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60320"/>
                  </a:solidFill>
                  <a:effectLst/>
                  <a:uLnTx/>
                  <a:uFillTx/>
                  <a:latin typeface="Equip Light"/>
                  <a:ea typeface="+mn-ea"/>
                  <a:cs typeface="+mn-cs"/>
                </a:rPr>
                <a:t>k : Number of columns</a:t>
              </a:r>
            </a:p>
          </p:txBody>
        </p:sp>
        <p:pic>
          <p:nvPicPr>
            <p:cNvPr id="41" name="Picture 40">
              <a:extLst>
                <a:ext uri="{FF2B5EF4-FFF2-40B4-BE49-F238E27FC236}">
                  <a16:creationId xmlns:a16="http://schemas.microsoft.com/office/drawing/2014/main" id="{DCB4A246-508C-4145-A320-6DB8D9379ABB}"/>
                </a:ext>
              </a:extLst>
            </p:cNvPr>
            <p:cNvPicPr>
              <a:picLocks noChangeAspect="1"/>
            </p:cNvPicPr>
            <p:nvPr/>
          </p:nvPicPr>
          <p:blipFill>
            <a:blip r:embed="rId3"/>
            <a:stretch>
              <a:fillRect/>
            </a:stretch>
          </p:blipFill>
          <p:spPr>
            <a:xfrm>
              <a:off x="672123" y="3294585"/>
              <a:ext cx="2493107" cy="2167292"/>
            </a:xfrm>
            <a:prstGeom prst="rect">
              <a:avLst/>
            </a:prstGeom>
          </p:spPr>
        </p:pic>
      </p:grpSp>
      <p:sp>
        <p:nvSpPr>
          <p:cNvPr id="4" name="TextBox 3">
            <a:extLst>
              <a:ext uri="{FF2B5EF4-FFF2-40B4-BE49-F238E27FC236}">
                <a16:creationId xmlns:a16="http://schemas.microsoft.com/office/drawing/2014/main" id="{301CEB25-125B-7B94-5EFD-8D1C0B23453E}"/>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4. Chi Square test of independence</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3783957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9512-5336-4C91-BD13-F2642686627F}"/>
              </a:ext>
            </a:extLst>
          </p:cNvPr>
          <p:cNvSpPr>
            <a:spLocks noGrp="1"/>
          </p:cNvSpPr>
          <p:nvPr>
            <p:ph type="title"/>
          </p:nvPr>
        </p:nvSpPr>
        <p:spPr>
          <a:xfrm>
            <a:off x="595137" y="936341"/>
            <a:ext cx="10080000" cy="488201"/>
          </a:xfrm>
        </p:spPr>
        <p:txBody>
          <a:bodyPr/>
          <a:lstStyle/>
          <a:p>
            <a:r>
              <a:rPr lang="en-US" dirty="0"/>
              <a:t>4. Chi Square test of independence</a:t>
            </a:r>
            <a:endParaRPr lang="en-IN" dirty="0"/>
          </a:p>
        </p:txBody>
      </p:sp>
      <p:sp>
        <p:nvSpPr>
          <p:cNvPr id="3" name="TextBox 2">
            <a:extLst>
              <a:ext uri="{FF2B5EF4-FFF2-40B4-BE49-F238E27FC236}">
                <a16:creationId xmlns:a16="http://schemas.microsoft.com/office/drawing/2014/main" id="{6B3B9E8B-9301-44EB-BCA5-C9DFA64E303B}"/>
              </a:ext>
            </a:extLst>
          </p:cNvPr>
          <p:cNvSpPr txBox="1"/>
          <p:nvPr/>
        </p:nvSpPr>
        <p:spPr>
          <a:xfrm>
            <a:off x="595136" y="1713189"/>
            <a:ext cx="6774771"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Rejection Criteria</a:t>
            </a: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Critical Value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Conclusion</a:t>
            </a:r>
            <a:r>
              <a:rPr kumimoji="0" lang="en-US" sz="1800" b="0" i="0" u="none" strike="noStrike" kern="1200" cap="none" spc="0" normalizeH="0" baseline="0" noProof="0" dirty="0">
                <a:ln>
                  <a:noFill/>
                </a:ln>
                <a:solidFill>
                  <a:srgbClr val="060320"/>
                </a:solidFill>
                <a:effectLst/>
                <a:uLnTx/>
                <a:uFillTx/>
                <a:latin typeface="Equip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Reject Null Hypothesis if test statistic is greater than the critical value else do not reject. </a:t>
            </a:r>
          </a:p>
        </p:txBody>
      </p:sp>
      <p:pic>
        <p:nvPicPr>
          <p:cNvPr id="3076" name="Picture 4">
            <a:extLst>
              <a:ext uri="{FF2B5EF4-FFF2-40B4-BE49-F238E27FC236}">
                <a16:creationId xmlns:a16="http://schemas.microsoft.com/office/drawing/2014/main" id="{D5A027CE-E207-4681-84BC-1F45191E3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134" y="2313354"/>
            <a:ext cx="276225" cy="2452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75F9071-BD58-481C-9807-C912676C299B}"/>
              </a:ext>
            </a:extLst>
          </p:cNvPr>
          <p:cNvPicPr>
            <a:picLocks noChangeAspect="1"/>
          </p:cNvPicPr>
          <p:nvPr/>
        </p:nvPicPr>
        <p:blipFill>
          <a:blip r:embed="rId3"/>
          <a:stretch>
            <a:fillRect/>
          </a:stretch>
        </p:blipFill>
        <p:spPr>
          <a:xfrm>
            <a:off x="1664188" y="3556977"/>
            <a:ext cx="5143500" cy="2843824"/>
          </a:xfrm>
          <a:prstGeom prst="rect">
            <a:avLst/>
          </a:prstGeom>
        </p:spPr>
      </p:pic>
      <p:sp>
        <p:nvSpPr>
          <p:cNvPr id="6" name="TextBox 5">
            <a:extLst>
              <a:ext uri="{FF2B5EF4-FFF2-40B4-BE49-F238E27FC236}">
                <a16:creationId xmlns:a16="http://schemas.microsoft.com/office/drawing/2014/main" id="{8874803F-08A9-67E7-CB0C-F2AE5BABB667}"/>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4. Chi Square test of independence</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827167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61365" y="3790780"/>
            <a:ext cx="394447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rPr>
              <a:t>ANOVA</a:t>
            </a:r>
            <a:endParaRPr kumimoji="0" lang="en-GB" sz="6000" b="0" i="0" u="none" strike="noStrike" kern="1200" cap="none" spc="0" normalizeH="0" baseline="0" noProof="0" dirty="0">
              <a:ln>
                <a:noFill/>
              </a:ln>
              <a:solidFill>
                <a:prstClr val="black"/>
              </a:solidFill>
              <a:effectLst/>
              <a:uLnTx/>
              <a:uFillTx/>
              <a:latin typeface="Britannic Bold" panose="020B0903060703020204" pitchFamily="34" charset="0"/>
              <a:ea typeface="+mn-ea"/>
              <a:cs typeface="+mn-cs"/>
            </a:endParaRPr>
          </a:p>
        </p:txBody>
      </p:sp>
      <p:sp>
        <p:nvSpPr>
          <p:cNvPr id="6" name="Rectangle 5">
            <a:extLst>
              <a:ext uri="{FF2B5EF4-FFF2-40B4-BE49-F238E27FC236}">
                <a16:creationId xmlns:a16="http://schemas.microsoft.com/office/drawing/2014/main" id="{BDB9C418-C2CF-E13D-28D1-59E02AC3C7C6}"/>
              </a:ext>
            </a:extLst>
          </p:cNvPr>
          <p:cNvSpPr/>
          <p:nvPr/>
        </p:nvSpPr>
        <p:spPr>
          <a:xfrm>
            <a:off x="0" y="4733166"/>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highlight>
                <a:srgbClr val="00FF00"/>
              </a:highlight>
              <a:uLnTx/>
              <a:uFillTx/>
              <a:latin typeface="Calibri" panose="020F0502020204030204"/>
              <a:ea typeface="+mn-ea"/>
              <a:cs typeface="+mn-cs"/>
            </a:endParaRPr>
          </a:p>
        </p:txBody>
      </p:sp>
    </p:spTree>
    <p:extLst>
      <p:ext uri="{BB962C8B-B14F-4D97-AF65-F5344CB8AC3E}">
        <p14:creationId xmlns:p14="http://schemas.microsoft.com/office/powerpoint/2010/main" val="2163893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4C20-10AD-4361-8A82-77E4E7403761}"/>
              </a:ext>
            </a:extLst>
          </p:cNvPr>
          <p:cNvSpPr>
            <a:spLocks noGrp="1"/>
          </p:cNvSpPr>
          <p:nvPr>
            <p:ph type="title"/>
          </p:nvPr>
        </p:nvSpPr>
        <p:spPr>
          <a:xfrm>
            <a:off x="602955" y="887525"/>
            <a:ext cx="10080000" cy="488201"/>
          </a:xfrm>
        </p:spPr>
        <p:txBody>
          <a:bodyPr/>
          <a:lstStyle/>
          <a:p>
            <a:r>
              <a:rPr lang="en-US" dirty="0"/>
              <a:t>5. Analysis of Variance (ANOVA)</a:t>
            </a:r>
            <a:endParaRPr lang="en-IN" dirty="0"/>
          </a:p>
        </p:txBody>
      </p:sp>
      <p:sp>
        <p:nvSpPr>
          <p:cNvPr id="5" name="TextBox 4">
            <a:extLst>
              <a:ext uri="{FF2B5EF4-FFF2-40B4-BE49-F238E27FC236}">
                <a16:creationId xmlns:a16="http://schemas.microsoft.com/office/drawing/2014/main" id="{F9C8CB71-5F7E-49C0-AB3F-C7041C0E7870}"/>
              </a:ext>
            </a:extLst>
          </p:cNvPr>
          <p:cNvSpPr txBox="1"/>
          <p:nvPr/>
        </p:nvSpPr>
        <p:spPr>
          <a:xfrm>
            <a:off x="602955" y="1375726"/>
            <a:ext cx="9400738" cy="295465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The analysis of variance or ANOVA is a statistical inference test that lets you compare multiple groups at the same time and conclude if there is difference between means of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For example, if we wanted to test whether voter age differs based on some categorical variable like race, we have to compare the means of each level or group the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60320"/>
                </a:solidFill>
                <a:effectLst/>
                <a:uLnTx/>
                <a:uFillTx/>
                <a:latin typeface="Equip Light"/>
                <a:ea typeface="+mn-ea"/>
                <a:cs typeface="+mn-cs"/>
              </a:rPr>
              <a:t>Why not t-test?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92929"/>
                </a:solidFill>
                <a:effectLst/>
                <a:uLnTx/>
                <a:uFillTx/>
                <a:latin typeface="charter"/>
                <a:ea typeface="+mn-ea"/>
                <a:cs typeface="+mn-cs"/>
              </a:rPr>
              <a:t>The t-test works well when dealing with two groups, but sometimes we want to compare more than two groups at the same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92929"/>
                </a:solidFill>
                <a:effectLst/>
                <a:uLnTx/>
                <a:uFillTx/>
                <a:latin typeface="charter"/>
                <a:ea typeface="+mn-ea"/>
                <a:cs typeface="+mn-cs"/>
              </a:rPr>
              <a:t>We could carry out a separate t-test for each pair of groups, but when you conduct many tests you increase the chances of false positives ( Type-1 Error)</a:t>
            </a: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7" name="TextBox 6">
            <a:extLst>
              <a:ext uri="{FF2B5EF4-FFF2-40B4-BE49-F238E27FC236}">
                <a16:creationId xmlns:a16="http://schemas.microsoft.com/office/drawing/2014/main" id="{35D09E14-F41A-4F4A-8F8C-CF7471F79435}"/>
              </a:ext>
            </a:extLst>
          </p:cNvPr>
          <p:cNvSpPr txBox="1"/>
          <p:nvPr/>
        </p:nvSpPr>
        <p:spPr>
          <a:xfrm>
            <a:off x="602956" y="4608571"/>
            <a:ext cx="9400737" cy="12926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60320"/>
                </a:solidFill>
                <a:effectLst/>
                <a:uLnTx/>
                <a:uFillTx/>
                <a:latin typeface="Equip Light"/>
                <a:ea typeface="+mn-ea"/>
                <a:cs typeface="+mn-cs"/>
              </a:rPr>
              <a:t>Assumptions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292929"/>
                </a:solidFill>
                <a:effectLst/>
                <a:uLnTx/>
                <a:uFillTx/>
                <a:latin typeface="charter"/>
                <a:ea typeface="+mn-ea"/>
                <a:cs typeface="+mn-cs"/>
              </a:rPr>
              <a:t>The responses for each factor level have a </a:t>
            </a:r>
            <a:r>
              <a:rPr kumimoji="0" lang="en-US" sz="1800" b="1" i="0" u="none" strike="noStrike" kern="1200" cap="none" spc="0" normalizeH="0" baseline="0" noProof="0" dirty="0">
                <a:ln>
                  <a:noFill/>
                </a:ln>
                <a:solidFill>
                  <a:srgbClr val="292929"/>
                </a:solidFill>
                <a:effectLst/>
                <a:uLnTx/>
                <a:uFillTx/>
                <a:latin typeface="charter"/>
                <a:ea typeface="+mn-ea"/>
                <a:cs typeface="+mn-cs"/>
              </a:rPr>
              <a:t>normal population distribution</a:t>
            </a:r>
            <a:r>
              <a:rPr kumimoji="0" lang="en-US" sz="1800" b="0" i="0" u="none" strike="noStrike" kern="1200" cap="none" spc="0" normalizeH="0" baseline="0" noProof="0" dirty="0">
                <a:ln>
                  <a:noFill/>
                </a:ln>
                <a:solidFill>
                  <a:srgbClr val="292929"/>
                </a:solidFill>
                <a:effectLst/>
                <a:uLnTx/>
                <a:uFillTx/>
                <a:latin typeface="charter"/>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292929"/>
                </a:solidFill>
                <a:effectLst/>
                <a:uLnTx/>
                <a:uFillTx/>
                <a:latin typeface="charter"/>
                <a:ea typeface="+mn-ea"/>
                <a:cs typeface="+mn-cs"/>
              </a:rPr>
              <a:t>These distributions have the </a:t>
            </a:r>
            <a:r>
              <a:rPr kumimoji="0" lang="en-US" sz="1800" b="1" i="0" u="none" strike="noStrike" kern="1200" cap="none" spc="0" normalizeH="0" baseline="0" noProof="0" dirty="0">
                <a:ln>
                  <a:noFill/>
                </a:ln>
                <a:solidFill>
                  <a:srgbClr val="292929"/>
                </a:solidFill>
                <a:effectLst/>
                <a:uLnTx/>
                <a:uFillTx/>
                <a:latin typeface="charter"/>
                <a:ea typeface="+mn-ea"/>
                <a:cs typeface="+mn-cs"/>
              </a:rPr>
              <a:t>same variance</a:t>
            </a:r>
            <a:r>
              <a:rPr kumimoji="0" lang="en-US" sz="1800" b="0" i="0" u="none" strike="noStrike" kern="1200" cap="none" spc="0" normalizeH="0" baseline="0" noProof="0" dirty="0">
                <a:ln>
                  <a:noFill/>
                </a:ln>
                <a:solidFill>
                  <a:srgbClr val="292929"/>
                </a:solidFill>
                <a:effectLst/>
                <a:uLnTx/>
                <a:uFillTx/>
                <a:latin typeface="charter"/>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292929"/>
                </a:solidFill>
                <a:effectLst/>
                <a:uLnTx/>
                <a:uFillTx/>
                <a:latin typeface="charter"/>
                <a:ea typeface="+mn-ea"/>
                <a:cs typeface="+mn-cs"/>
              </a:rPr>
              <a:t>The data are </a:t>
            </a:r>
            <a:r>
              <a:rPr kumimoji="0" lang="en-US" sz="1800" b="1" i="0" u="none" strike="noStrike" kern="1200" cap="none" spc="0" normalizeH="0" baseline="0" noProof="0" dirty="0">
                <a:ln>
                  <a:noFill/>
                </a:ln>
                <a:solidFill>
                  <a:srgbClr val="292929"/>
                </a:solidFill>
                <a:effectLst/>
                <a:uLnTx/>
                <a:uFillTx/>
                <a:latin typeface="charter"/>
                <a:ea typeface="+mn-ea"/>
                <a:cs typeface="+mn-cs"/>
              </a:rPr>
              <a:t>independent</a:t>
            </a:r>
            <a:r>
              <a:rPr kumimoji="0" lang="en-US" sz="1800" b="0" i="0" u="none" strike="noStrike" kern="1200" cap="none" spc="0" normalizeH="0" baseline="0" noProof="0" dirty="0">
                <a:ln>
                  <a:noFill/>
                </a:ln>
                <a:solidFill>
                  <a:srgbClr val="292929"/>
                </a:solidFill>
                <a:effectLst/>
                <a:uLnTx/>
                <a:uFillTx/>
                <a:latin typeface="charter"/>
                <a:ea typeface="+mn-ea"/>
                <a:cs typeface="+mn-cs"/>
              </a:rPr>
              <a:t>.</a:t>
            </a:r>
          </a:p>
        </p:txBody>
      </p:sp>
      <p:sp>
        <p:nvSpPr>
          <p:cNvPr id="4" name="TextBox 3">
            <a:extLst>
              <a:ext uri="{FF2B5EF4-FFF2-40B4-BE49-F238E27FC236}">
                <a16:creationId xmlns:a16="http://schemas.microsoft.com/office/drawing/2014/main" id="{1E95955E-036B-F3FF-6929-1D04E4AE95E8}"/>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5. ANOVA</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4036066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4C20-10AD-4361-8A82-77E4E7403761}"/>
              </a:ext>
            </a:extLst>
          </p:cNvPr>
          <p:cNvSpPr>
            <a:spLocks noGrp="1"/>
          </p:cNvSpPr>
          <p:nvPr>
            <p:ph type="title"/>
          </p:nvPr>
        </p:nvSpPr>
        <p:spPr>
          <a:xfrm>
            <a:off x="602955" y="887525"/>
            <a:ext cx="10080000" cy="488201"/>
          </a:xfrm>
        </p:spPr>
        <p:txBody>
          <a:bodyPr/>
          <a:lstStyle/>
          <a:p>
            <a:r>
              <a:rPr lang="en-US" dirty="0"/>
              <a:t>5. One Way ANOVA</a:t>
            </a:r>
            <a:endParaRPr lang="en-IN" dirty="0"/>
          </a:p>
        </p:txBody>
      </p:sp>
      <p:sp>
        <p:nvSpPr>
          <p:cNvPr id="5" name="TextBox 4">
            <a:extLst>
              <a:ext uri="{FF2B5EF4-FFF2-40B4-BE49-F238E27FC236}">
                <a16:creationId xmlns:a16="http://schemas.microsoft.com/office/drawing/2014/main" id="{F9C8CB71-5F7E-49C0-AB3F-C7041C0E7870}"/>
              </a:ext>
            </a:extLst>
          </p:cNvPr>
          <p:cNvSpPr txBox="1"/>
          <p:nvPr/>
        </p:nvSpPr>
        <p:spPr>
          <a:xfrm>
            <a:off x="602955" y="1375726"/>
            <a:ext cx="940073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Null Hypothesis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There is no significant difference among the means of k treatments.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Alternative Hypothesis </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At least one of the treatment mean differs significantly from the other treatment means.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	 For at least one </a:t>
            </a:r>
            <a:r>
              <a:rPr kumimoji="0" lang="en-US" sz="1800" b="0" i="0" u="none" strike="noStrike" kern="1200" cap="none" spc="0" normalizeH="0" baseline="0" noProof="0" dirty="0" err="1">
                <a:ln>
                  <a:noFill/>
                </a:ln>
                <a:solidFill>
                  <a:srgbClr val="060320"/>
                </a:solidFill>
                <a:effectLst/>
                <a:uLnTx/>
                <a:uFillTx/>
                <a:latin typeface="Equip Light"/>
                <a:ea typeface="+mn-ea"/>
                <a:cs typeface="+mn-cs"/>
              </a:rPr>
              <a:t>i</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 </a:t>
            </a:r>
            <a:r>
              <a:rPr kumimoji="0" lang="en-US" sz="1800" b="0" i="0" u="none" strike="noStrike" kern="1200" cap="none" spc="0" normalizeH="0" baseline="0" noProof="0" dirty="0" err="1">
                <a:ln>
                  <a:noFill/>
                </a:ln>
                <a:solidFill>
                  <a:srgbClr val="060320"/>
                </a:solidFill>
                <a:effectLst/>
                <a:uLnTx/>
                <a:uFillTx/>
                <a:latin typeface="Equip Light"/>
                <a:ea typeface="+mn-ea"/>
                <a:cs typeface="+mn-cs"/>
              </a:rPr>
              <a:t>i</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 1,2,3,,,k)</a:t>
            </a:r>
          </a:p>
        </p:txBody>
      </p:sp>
      <p:pic>
        <p:nvPicPr>
          <p:cNvPr id="4106" name="Picture 10">
            <a:extLst>
              <a:ext uri="{FF2B5EF4-FFF2-40B4-BE49-F238E27FC236}">
                <a16:creationId xmlns:a16="http://schemas.microsoft.com/office/drawing/2014/main" id="{E48F029F-D64A-445E-97BE-FCDFD8BAB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93" y="1782964"/>
            <a:ext cx="2038350" cy="1619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1A7BFB9-5CA7-4729-8462-46755FEFB0BD}"/>
              </a:ext>
            </a:extLst>
          </p:cNvPr>
          <p:cNvPicPr>
            <a:picLocks noChangeAspect="1"/>
          </p:cNvPicPr>
          <p:nvPr/>
        </p:nvPicPr>
        <p:blipFill>
          <a:blip r:embed="rId3"/>
          <a:stretch>
            <a:fillRect/>
          </a:stretch>
        </p:blipFill>
        <p:spPr>
          <a:xfrm>
            <a:off x="602955" y="3260292"/>
            <a:ext cx="8572307" cy="3394336"/>
          </a:xfrm>
          <a:prstGeom prst="rect">
            <a:avLst/>
          </a:prstGeom>
        </p:spPr>
      </p:pic>
      <p:sp>
        <p:nvSpPr>
          <p:cNvPr id="6" name="TextBox 5">
            <a:extLst>
              <a:ext uri="{FF2B5EF4-FFF2-40B4-BE49-F238E27FC236}">
                <a16:creationId xmlns:a16="http://schemas.microsoft.com/office/drawing/2014/main" id="{A41BA99E-A5F0-49A5-BA75-F5E28148B8CB}"/>
              </a:ext>
            </a:extLst>
          </p:cNvPr>
          <p:cNvSpPr txBox="1"/>
          <p:nvPr/>
        </p:nvSpPr>
        <p:spPr>
          <a:xfrm>
            <a:off x="602955" y="2914773"/>
            <a:ext cx="24606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ANOVA Table</a:t>
            </a:r>
            <a:endParaRPr kumimoji="0" lang="en-IN" sz="1800" b="1"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2050" name="Picture 2">
            <a:extLst>
              <a:ext uri="{FF2B5EF4-FFF2-40B4-BE49-F238E27FC236}">
                <a16:creationId xmlns:a16="http://schemas.microsoft.com/office/drawing/2014/main" id="{5449E980-6BAB-4F5D-B754-6B7F75606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93" y="2580088"/>
            <a:ext cx="847725" cy="161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375D30C-133D-D3EF-EDFF-B04F13227DE6}"/>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5. ANOVA</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1590148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4C20-10AD-4361-8A82-77E4E7403761}"/>
              </a:ext>
            </a:extLst>
          </p:cNvPr>
          <p:cNvSpPr>
            <a:spLocks noGrp="1"/>
          </p:cNvSpPr>
          <p:nvPr>
            <p:ph type="title"/>
          </p:nvPr>
        </p:nvSpPr>
        <p:spPr>
          <a:xfrm>
            <a:off x="602955" y="887525"/>
            <a:ext cx="10080000" cy="488201"/>
          </a:xfrm>
        </p:spPr>
        <p:txBody>
          <a:bodyPr/>
          <a:lstStyle/>
          <a:p>
            <a:r>
              <a:rPr lang="en-US" dirty="0"/>
              <a:t>5. One Way ANOVA</a:t>
            </a:r>
            <a:endParaRPr lang="en-IN" dirty="0"/>
          </a:p>
        </p:txBody>
      </p:sp>
      <p:sp>
        <p:nvSpPr>
          <p:cNvPr id="5" name="TextBox 4">
            <a:extLst>
              <a:ext uri="{FF2B5EF4-FFF2-40B4-BE49-F238E27FC236}">
                <a16:creationId xmlns:a16="http://schemas.microsoft.com/office/drawing/2014/main" id="{F9C8CB71-5F7E-49C0-AB3F-C7041C0E7870}"/>
              </a:ext>
            </a:extLst>
          </p:cNvPr>
          <p:cNvSpPr txBox="1"/>
          <p:nvPr/>
        </p:nvSpPr>
        <p:spPr>
          <a:xfrm>
            <a:off x="602955" y="1375726"/>
            <a:ext cx="9400738"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Rejection Region</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If Test Statistic F is Greater than Critical Value ( 	          ) then we reject the Null hypothesis and conclude that at least one of the treatment means is significantly different than others.</a:t>
            </a:r>
          </a:p>
        </p:txBody>
      </p:sp>
      <p:sp>
        <p:nvSpPr>
          <p:cNvPr id="6" name="TextBox 5">
            <a:extLst>
              <a:ext uri="{FF2B5EF4-FFF2-40B4-BE49-F238E27FC236}">
                <a16:creationId xmlns:a16="http://schemas.microsoft.com/office/drawing/2014/main" id="{A41BA99E-A5F0-49A5-BA75-F5E28148B8CB}"/>
              </a:ext>
            </a:extLst>
          </p:cNvPr>
          <p:cNvSpPr txBox="1"/>
          <p:nvPr/>
        </p:nvSpPr>
        <p:spPr>
          <a:xfrm>
            <a:off x="602954" y="2914773"/>
            <a:ext cx="9400737"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Post –hoc test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ANOVA only helps us to come at the conclusion whether all the treatment group means are equal or not, but it does not give information about which treatment group is statistically different if we reject the  null hypothesis.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60320"/>
              </a:solidFill>
              <a:effectLst/>
              <a:uLnTx/>
              <a:uFillTx/>
              <a:latin typeface="Equip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To get information about which treatment group mean is statistically different, we can use post-hoc tests like Tukey’s test, Bonferroni 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3074" name="Picture 2">
            <a:extLst>
              <a:ext uri="{FF2B5EF4-FFF2-40B4-BE49-F238E27FC236}">
                <a16:creationId xmlns:a16="http://schemas.microsoft.com/office/drawing/2014/main" id="{C969A0F0-0516-4185-BC8B-66218DCCF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034" y="1773439"/>
            <a:ext cx="723900" cy="180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2A7128-FD89-0F9B-8AC7-7F457F6A8A34}"/>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5. ANOVA</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810499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0D11-BDAF-4CFB-BAE3-BE54E6E520A6}"/>
              </a:ext>
            </a:extLst>
          </p:cNvPr>
          <p:cNvSpPr>
            <a:spLocks noGrp="1"/>
          </p:cNvSpPr>
          <p:nvPr>
            <p:ph type="title"/>
          </p:nvPr>
        </p:nvSpPr>
        <p:spPr>
          <a:xfrm>
            <a:off x="688921" y="973494"/>
            <a:ext cx="10080000" cy="1873196"/>
          </a:xfrm>
        </p:spPr>
        <p:txBody>
          <a:bodyPr/>
          <a:lstStyle/>
          <a:p>
            <a:r>
              <a:rPr lang="en-US" dirty="0"/>
              <a:t>Kruskal Wallis Test</a:t>
            </a:r>
            <a:br>
              <a:rPr lang="en-US" dirty="0"/>
            </a:br>
            <a:r>
              <a:rPr lang="en-US" sz="1800" b="0" dirty="0">
                <a:solidFill>
                  <a:schemeClr val="tx1"/>
                </a:solidFill>
                <a:latin typeface="+mn-lt"/>
                <a:ea typeface="+mn-ea"/>
                <a:cs typeface="+mn-cs"/>
              </a:rPr>
              <a:t>The most widely used non-parametric technique for testing null hypothesis that several samples have been drawn from the same or identical populations is the Kruskal Wallis (one way ANOVA by ranks) test. When only two samples are considered, this test is equivalent to Mann Whitney test. </a:t>
            </a:r>
            <a:br>
              <a:rPr lang="en-US" sz="1800" b="0" dirty="0">
                <a:solidFill>
                  <a:schemeClr val="tx1"/>
                </a:solidFill>
                <a:latin typeface="+mn-lt"/>
                <a:ea typeface="+mn-ea"/>
                <a:cs typeface="+mn-cs"/>
              </a:rPr>
            </a:br>
            <a:r>
              <a:rPr lang="en-US" sz="1800" b="0" dirty="0">
                <a:solidFill>
                  <a:schemeClr val="tx1"/>
                </a:solidFill>
                <a:latin typeface="+mn-lt"/>
                <a:ea typeface="+mn-ea"/>
                <a:cs typeface="+mn-cs"/>
              </a:rPr>
              <a:t>This test uses more information than the median test and hence it is more powerful and preferred when the available data are measured on at least ordinal scale.</a:t>
            </a:r>
            <a:endParaRPr lang="en-IN" sz="1800" b="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28FC64F8-32C9-4628-95A9-7795406DBAB7}"/>
              </a:ext>
            </a:extLst>
          </p:cNvPr>
          <p:cNvSpPr txBox="1"/>
          <p:nvPr/>
        </p:nvSpPr>
        <p:spPr>
          <a:xfrm>
            <a:off x="828431" y="3282462"/>
            <a:ext cx="1008000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320"/>
                </a:solidFill>
                <a:effectLst/>
                <a:uLnTx/>
                <a:uFillTx/>
                <a:latin typeface="Equip Light"/>
                <a:ea typeface="+mn-ea"/>
                <a:cs typeface="+mn-cs"/>
              </a:rPr>
              <a:t>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1. The data consists of K random samples of sizes n1, n2, …. </a:t>
            </a:r>
            <a:r>
              <a:rPr kumimoji="0" lang="en-US" sz="1800" b="0" i="0" u="none" strike="noStrike" kern="1200" cap="none" spc="0" normalizeH="0" baseline="0" noProof="0" dirty="0" err="1">
                <a:ln>
                  <a:noFill/>
                </a:ln>
                <a:solidFill>
                  <a:srgbClr val="060320"/>
                </a:solidFill>
                <a:effectLst/>
                <a:uLnTx/>
                <a:uFillTx/>
                <a:latin typeface="Equip Light"/>
                <a:ea typeface="+mn-ea"/>
                <a:cs typeface="+mn-cs"/>
              </a:rPr>
              <a:t>nK</a:t>
            </a:r>
            <a:r>
              <a:rPr kumimoji="0" lang="en-US" sz="1800" b="0" i="0" u="none" strike="noStrike" kern="1200" cap="none" spc="0" normalizeH="0" baseline="0" noProof="0" dirty="0">
                <a:ln>
                  <a:noFill/>
                </a:ln>
                <a:solidFill>
                  <a:srgbClr val="060320"/>
                </a:solidFill>
                <a:effectLst/>
                <a:uLnTx/>
                <a:uFillTx/>
                <a:latin typeface="Equip Light"/>
                <a:ea typeface="+mn-ea"/>
                <a:cs typeface="+mn-cs"/>
              </a:rPr>
              <a:t> for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2. The variable of interest is continuous.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3. The observations are independent both within and between (or among) the samples.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60320"/>
                </a:solidFill>
                <a:effectLst/>
                <a:uLnTx/>
                <a:uFillTx/>
                <a:latin typeface="Equip Light"/>
                <a:ea typeface="+mn-ea"/>
                <a:cs typeface="+mn-cs"/>
              </a:rPr>
              <a:t>4. The measurement scale is at least ordinal.</a:t>
            </a:r>
            <a:endParaRPr kumimoji="0" lang="en-IN" sz="1800" b="0" i="0" u="none" strike="noStrike" kern="1200" cap="none" spc="0" normalizeH="0" baseline="0" noProof="0" dirty="0">
              <a:ln>
                <a:noFill/>
              </a:ln>
              <a:solidFill>
                <a:srgbClr val="060320"/>
              </a:solidFill>
              <a:effectLst/>
              <a:uLnTx/>
              <a:uFillTx/>
              <a:latin typeface="Equip Light"/>
              <a:ea typeface="+mn-ea"/>
              <a:cs typeface="+mn-cs"/>
            </a:endParaRPr>
          </a:p>
        </p:txBody>
      </p:sp>
      <p:sp>
        <p:nvSpPr>
          <p:cNvPr id="5" name="TextBox 4">
            <a:extLst>
              <a:ext uri="{FF2B5EF4-FFF2-40B4-BE49-F238E27FC236}">
                <a16:creationId xmlns:a16="http://schemas.microsoft.com/office/drawing/2014/main" id="{830B1AF0-92EF-4ECE-2F4F-3AB7846C6E32}"/>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5. ANOVA</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879576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88CF-B55C-47EE-B5B8-CD7873B70BB5}"/>
              </a:ext>
            </a:extLst>
          </p:cNvPr>
          <p:cNvSpPr>
            <a:spLocks noGrp="1"/>
          </p:cNvSpPr>
          <p:nvPr>
            <p:ph type="title"/>
          </p:nvPr>
        </p:nvSpPr>
        <p:spPr>
          <a:xfrm>
            <a:off x="649845" y="1090725"/>
            <a:ext cx="10080000" cy="5166405"/>
          </a:xfrm>
        </p:spPr>
        <p:txBody>
          <a:bodyPr/>
          <a:lstStyle/>
          <a:p>
            <a:r>
              <a:rPr lang="en-IN" dirty="0"/>
              <a:t>Hypothesis</a:t>
            </a:r>
            <a:br>
              <a:rPr lang="en-IN" dirty="0"/>
            </a:br>
            <a:r>
              <a:rPr lang="en-US" sz="1800" b="0" dirty="0">
                <a:solidFill>
                  <a:schemeClr val="tx1"/>
                </a:solidFill>
                <a:latin typeface="+mn-lt"/>
                <a:ea typeface="+mn-ea"/>
                <a:cs typeface="+mn-cs"/>
              </a:rPr>
              <a:t>H0: The K population distribution functions are identical. (or All the K populations have same median.) </a:t>
            </a:r>
            <a:br>
              <a:rPr lang="en-US" sz="1800" b="0" dirty="0">
                <a:solidFill>
                  <a:schemeClr val="tx1"/>
                </a:solidFill>
                <a:latin typeface="+mn-lt"/>
                <a:ea typeface="+mn-ea"/>
                <a:cs typeface="+mn-cs"/>
              </a:rPr>
            </a:br>
            <a:br>
              <a:rPr lang="en-US" sz="1800" b="0" dirty="0">
                <a:solidFill>
                  <a:schemeClr val="tx1"/>
                </a:solidFill>
                <a:latin typeface="+mn-lt"/>
                <a:ea typeface="+mn-ea"/>
                <a:cs typeface="+mn-cs"/>
              </a:rPr>
            </a:br>
            <a:r>
              <a:rPr lang="en-US" sz="1800" b="0" dirty="0">
                <a:solidFill>
                  <a:schemeClr val="tx1"/>
                </a:solidFill>
                <a:latin typeface="+mn-lt"/>
                <a:ea typeface="+mn-ea"/>
                <a:cs typeface="+mn-cs"/>
              </a:rPr>
              <a:t>H1: The K population distribution functions are not identical. (or All the K populations do not have same median.)</a:t>
            </a:r>
            <a:br>
              <a:rPr lang="en-US" sz="1800" b="0" dirty="0">
                <a:solidFill>
                  <a:schemeClr val="tx1"/>
                </a:solidFill>
                <a:latin typeface="+mn-lt"/>
                <a:ea typeface="+mn-ea"/>
                <a:cs typeface="+mn-cs"/>
              </a:rPr>
            </a:br>
            <a:br>
              <a:rPr lang="en-US" sz="1800" b="0" dirty="0">
                <a:solidFill>
                  <a:schemeClr val="tx1"/>
                </a:solidFill>
                <a:latin typeface="+mn-lt"/>
                <a:ea typeface="+mn-ea"/>
                <a:cs typeface="+mn-cs"/>
              </a:rPr>
            </a:br>
            <a:r>
              <a:rPr lang="en-US" sz="1800" dirty="0">
                <a:solidFill>
                  <a:schemeClr val="tx1"/>
                </a:solidFill>
                <a:latin typeface="+mn-lt"/>
                <a:ea typeface="+mn-ea"/>
                <a:cs typeface="+mn-cs"/>
              </a:rPr>
              <a:t>Procedure:</a:t>
            </a:r>
            <a:br>
              <a:rPr lang="en-US" sz="1800" b="0" dirty="0">
                <a:solidFill>
                  <a:schemeClr val="tx1"/>
                </a:solidFill>
                <a:latin typeface="+mn-lt"/>
                <a:ea typeface="+mn-ea"/>
                <a:cs typeface="+mn-cs"/>
              </a:rPr>
            </a:br>
            <a:r>
              <a:rPr lang="en-US" sz="1400" b="0" dirty="0"/>
              <a:t>1) Let N = n1 + n2 +….+ </a:t>
            </a:r>
            <a:r>
              <a:rPr lang="en-US" sz="1400" b="0" dirty="0" err="1"/>
              <a:t>nK</a:t>
            </a:r>
            <a:r>
              <a:rPr lang="en-US" sz="1400" b="0" dirty="0"/>
              <a:t> be the total number of observations in the k samples and we rank all the observations from the smallest to the largest. If 2 or more observations are equal, then average rank is given to them.</a:t>
            </a:r>
            <a:br>
              <a:rPr lang="en-US" sz="1400" b="0" dirty="0"/>
            </a:br>
            <a:r>
              <a:rPr lang="en-US" sz="1400" b="0" dirty="0"/>
              <a:t>2) If H0 is true, we expect the distribution of ranks over the groups to be a matter of chance, so that either small or large ranks do not tend to be concentrated in one sample.</a:t>
            </a:r>
            <a:br>
              <a:rPr lang="en-US" sz="1400" dirty="0"/>
            </a:br>
            <a:br>
              <a:rPr lang="en-US" sz="1400" dirty="0"/>
            </a:br>
            <a:r>
              <a:rPr lang="en-US" sz="1800" dirty="0">
                <a:solidFill>
                  <a:schemeClr val="tx1"/>
                </a:solidFill>
                <a:latin typeface="+mn-lt"/>
                <a:ea typeface="+mn-ea"/>
                <a:cs typeface="+mn-cs"/>
              </a:rPr>
              <a:t>Test Statistic :</a:t>
            </a:r>
            <a:br>
              <a:rPr lang="en-US" sz="1800" dirty="0">
                <a:solidFill>
                  <a:schemeClr val="tx1"/>
                </a:solidFill>
                <a:latin typeface="+mn-lt"/>
                <a:ea typeface="+mn-ea"/>
                <a:cs typeface="+mn-cs"/>
              </a:rPr>
            </a:br>
            <a:br>
              <a:rPr lang="en-US" sz="1800" dirty="0">
                <a:solidFill>
                  <a:schemeClr val="tx1"/>
                </a:solidFill>
                <a:latin typeface="+mn-lt"/>
                <a:ea typeface="+mn-ea"/>
                <a:cs typeface="+mn-cs"/>
              </a:rPr>
            </a:br>
            <a:r>
              <a:rPr lang="en-US" sz="1800" dirty="0">
                <a:solidFill>
                  <a:schemeClr val="tx1"/>
                </a:solidFill>
                <a:latin typeface="+mn-lt"/>
                <a:ea typeface="+mn-ea"/>
                <a:cs typeface="+mn-cs"/>
              </a:rPr>
              <a:t>Decision Criteria :</a:t>
            </a:r>
            <a:br>
              <a:rPr lang="en-US" sz="1800" dirty="0">
                <a:solidFill>
                  <a:schemeClr val="tx1"/>
                </a:solidFill>
                <a:latin typeface="+mn-lt"/>
                <a:ea typeface="+mn-ea"/>
                <a:cs typeface="+mn-cs"/>
              </a:rPr>
            </a:br>
            <a:r>
              <a:rPr lang="en-US" sz="1400" b="0" dirty="0"/>
              <a:t>The test statistic H Follows chi squared distribution with k-1 degrees of freedom (k: number of groups)</a:t>
            </a:r>
            <a:br>
              <a:rPr lang="en-US" sz="1400" b="0" dirty="0"/>
            </a:br>
            <a:br>
              <a:rPr lang="en-US" sz="1400" b="0" dirty="0"/>
            </a:br>
            <a:r>
              <a:rPr lang="en-US" sz="1400" b="0" dirty="0"/>
              <a:t>Reject H0 if H &gt; 	    else do not reject H0.</a:t>
            </a:r>
            <a:br>
              <a:rPr lang="en-US" sz="1800" dirty="0">
                <a:solidFill>
                  <a:schemeClr val="tx1"/>
                </a:solidFill>
                <a:latin typeface="+mn-lt"/>
                <a:ea typeface="+mn-ea"/>
                <a:cs typeface="+mn-cs"/>
              </a:rPr>
            </a:br>
            <a:endParaRPr lang="en-IN" sz="1800"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979407F5-DC2E-45E7-99F9-9906B188AD23}"/>
              </a:ext>
            </a:extLst>
          </p:cNvPr>
          <p:cNvPicPr>
            <a:picLocks noChangeAspect="1"/>
          </p:cNvPicPr>
          <p:nvPr/>
        </p:nvPicPr>
        <p:blipFill>
          <a:blip r:embed="rId2"/>
          <a:stretch>
            <a:fillRect/>
          </a:stretch>
        </p:blipFill>
        <p:spPr>
          <a:xfrm>
            <a:off x="2046042" y="4069862"/>
            <a:ext cx="2847975" cy="619369"/>
          </a:xfrm>
          <a:prstGeom prst="rect">
            <a:avLst/>
          </a:prstGeom>
        </p:spPr>
      </p:pic>
      <p:pic>
        <p:nvPicPr>
          <p:cNvPr id="5122" name="Picture 2">
            <a:extLst>
              <a:ext uri="{FF2B5EF4-FFF2-40B4-BE49-F238E27FC236}">
                <a16:creationId xmlns:a16="http://schemas.microsoft.com/office/drawing/2014/main" id="{0A65DE7C-F7E2-472A-9EE0-ED63744E6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078" y="5439509"/>
            <a:ext cx="500429" cy="2686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54C636-B0C6-C402-85DE-BD2DB12811E8}"/>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US" sz="2800" b="1" dirty="0">
                <a:solidFill>
                  <a:schemeClr val="bg1"/>
                </a:solidFill>
                <a:latin typeface="Segoe UI" panose="020B0502040204020203" pitchFamily="34" charset="0"/>
              </a:rPr>
              <a:t>5. ANOVA</a:t>
            </a:r>
            <a:endParaRPr lang="en-GB" sz="2800" b="1"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27336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197224" y="729570"/>
            <a:ext cx="11761694" cy="4619854"/>
          </a:xfrm>
          <a:prstGeom prst="rect">
            <a:avLst/>
          </a:prstGeom>
          <a:noFill/>
        </p:spPr>
        <p:txBody>
          <a:bodyPr wrap="square" rtlCol="0">
            <a:spAutoFit/>
          </a:bodyPr>
          <a:lstStyle/>
          <a:p>
            <a:pPr>
              <a:lnSpc>
                <a:spcPct val="150000"/>
              </a:lnSpc>
            </a:pPr>
            <a:r>
              <a:rPr lang="en-GB" b="1" dirty="0">
                <a:solidFill>
                  <a:srgbClr val="0070C0"/>
                </a:solidFill>
                <a:latin typeface="Arial Black" panose="020B0A04020102020204" pitchFamily="34" charset="0"/>
              </a:rPr>
              <a:t>Sampling distribution</a:t>
            </a:r>
          </a:p>
          <a:p>
            <a:pPr marL="285750" indent="-285750" algn="l" rtl="0">
              <a:lnSpc>
                <a:spcPct val="150000"/>
              </a:lnSpc>
              <a:buFont typeface="Arial" panose="020B0604020202020204" pitchFamily="34" charset="0"/>
              <a:buChar char="•"/>
            </a:pPr>
            <a:r>
              <a:rPr lang="en-GB" dirty="0">
                <a:latin typeface="+mj-lt"/>
              </a:rPr>
              <a:t>A sampling distribution is a probability distribution of a statistic that is obtained through repeated sampling of a specific population.</a:t>
            </a:r>
          </a:p>
          <a:p>
            <a:pPr marL="285750" indent="-285750" algn="l" rtl="0">
              <a:lnSpc>
                <a:spcPct val="150000"/>
              </a:lnSpc>
              <a:buFont typeface="Arial" panose="020B0604020202020204" pitchFamily="34" charset="0"/>
              <a:buChar char="•"/>
            </a:pPr>
            <a:r>
              <a:rPr lang="en-GB" dirty="0">
                <a:latin typeface="+mj-lt"/>
              </a:rPr>
              <a:t>The sampling distribution of a given population is the distribution of frequencies of a range of different outcomes that could possibly occur for a statistic of a population.</a:t>
            </a:r>
          </a:p>
          <a:p>
            <a:pPr marL="285750" indent="-285750" algn="l" rtl="0">
              <a:lnSpc>
                <a:spcPct val="150000"/>
              </a:lnSpc>
              <a:buFont typeface="Arial" panose="020B0604020202020204" pitchFamily="34" charset="0"/>
              <a:buChar char="•"/>
            </a:pPr>
            <a:r>
              <a:rPr lang="en-GB" dirty="0">
                <a:latin typeface="+mj-lt"/>
              </a:rPr>
              <a:t>Each sample has its own sample mean, and the distribution of the sample means is known as the sample distribution.</a:t>
            </a:r>
          </a:p>
          <a:p>
            <a:pPr algn="l" rtl="0">
              <a:lnSpc>
                <a:spcPct val="150000"/>
              </a:lnSpc>
            </a:pPr>
            <a:endParaRPr lang="en-GB" dirty="0">
              <a:latin typeface="+mj-lt"/>
            </a:endParaRPr>
          </a:p>
          <a:p>
            <a:pPr>
              <a:lnSpc>
                <a:spcPct val="150000"/>
              </a:lnSpc>
            </a:pPr>
            <a:r>
              <a:rPr lang="en-GB" b="1" dirty="0">
                <a:solidFill>
                  <a:srgbClr val="0070C0"/>
                </a:solidFill>
                <a:latin typeface="Arial Black" panose="020B0A04020102020204" pitchFamily="34" charset="0"/>
              </a:rPr>
              <a:t>Sample Mean as a Random Variable</a:t>
            </a:r>
          </a:p>
          <a:p>
            <a:pPr marL="285750" indent="-285750">
              <a:lnSpc>
                <a:spcPct val="150000"/>
              </a:lnSpc>
              <a:buFont typeface="Arial" panose="020B0604020202020204" pitchFamily="34" charset="0"/>
              <a:buChar char="•"/>
            </a:pPr>
            <a:r>
              <a:rPr lang="en-GB" dirty="0">
                <a:latin typeface="+mj-lt"/>
              </a:rPr>
              <a:t>Whenever we want to do some statistical investigation we take different random samples.</a:t>
            </a:r>
          </a:p>
          <a:p>
            <a:pPr marL="285750" indent="-285750">
              <a:lnSpc>
                <a:spcPct val="150000"/>
              </a:lnSpc>
              <a:buFont typeface="Arial" panose="020B0604020202020204" pitchFamily="34" charset="0"/>
              <a:buChar char="•"/>
            </a:pPr>
            <a:r>
              <a:rPr lang="en-GB" dirty="0">
                <a:latin typeface="+mj-lt"/>
              </a:rPr>
              <a:t>Because each sample is different, each sample will have a different mean and standard deviation. Therefore, sample statistics are random variables that can be described with distributions.</a:t>
            </a:r>
          </a:p>
        </p:txBody>
      </p:sp>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Sampling Distribution</a:t>
            </a:r>
          </a:p>
        </p:txBody>
      </p:sp>
    </p:spTree>
    <p:extLst>
      <p:ext uri="{BB962C8B-B14F-4D97-AF65-F5344CB8AC3E}">
        <p14:creationId xmlns:p14="http://schemas.microsoft.com/office/powerpoint/2010/main" val="637071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Thank you PowerPoint Presentation and Slides | SlideTeam">
            <a:extLst>
              <a:ext uri="{FF2B5EF4-FFF2-40B4-BE49-F238E27FC236}">
                <a16:creationId xmlns:a16="http://schemas.microsoft.com/office/drawing/2014/main" id="{04A4988E-EEBA-C57E-DE70-0D39451DB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180" y="1361590"/>
            <a:ext cx="5179639" cy="413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6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90A5574-EBA7-449B-2AE3-F7D7FA3CD525}"/>
                  </a:ext>
                </a:extLst>
              </p:cNvPr>
              <p:cNvSpPr txBox="1"/>
              <p:nvPr/>
            </p:nvSpPr>
            <p:spPr>
              <a:xfrm>
                <a:off x="215153" y="729570"/>
                <a:ext cx="11761694" cy="2126159"/>
              </a:xfrm>
              <a:prstGeom prst="rect">
                <a:avLst/>
              </a:prstGeom>
              <a:noFill/>
            </p:spPr>
            <p:txBody>
              <a:bodyPr wrap="square" rtlCol="0">
                <a:spAutoFit/>
              </a:bodyPr>
              <a:lstStyle/>
              <a:p>
                <a:pPr>
                  <a:lnSpc>
                    <a:spcPct val="150000"/>
                  </a:lnSpc>
                </a:pPr>
                <a:r>
                  <a:rPr lang="en-GB" b="1" dirty="0">
                    <a:solidFill>
                      <a:srgbClr val="0070C0"/>
                    </a:solidFill>
                    <a:latin typeface="Arial Black" panose="020B0A04020102020204" pitchFamily="34" charset="0"/>
                  </a:rPr>
                  <a:t>Central limit theorem</a:t>
                </a:r>
              </a:p>
              <a:p>
                <a:pPr>
                  <a:lnSpc>
                    <a:spcPct val="150000"/>
                  </a:lnSpc>
                </a:pPr>
                <a:r>
                  <a:rPr lang="en-GB" dirty="0">
                    <a:latin typeface="+mj-lt"/>
                  </a:rPr>
                  <a:t>Assume that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𝟏</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𝟐</m:t>
                        </m:r>
                      </m:sub>
                    </m:sSub>
                  </m:oMath>
                </a14:m>
                <a:r>
                  <a:rPr lang="en-GB" dirty="0">
                    <a:latin typeface="+mj-lt"/>
                  </a:rPr>
                  <a:t>,…,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𝒏</m:t>
                        </m:r>
                      </m:sub>
                    </m:sSub>
                  </m:oMath>
                </a14:m>
                <a:r>
                  <a:rPr lang="en-GB" dirty="0">
                    <a:latin typeface="+mj-lt"/>
                  </a:rPr>
                  <a:t> are n observations from a random sample.</a:t>
                </a:r>
              </a:p>
              <a:p>
                <a:pPr marL="342900" indent="-342900">
                  <a:lnSpc>
                    <a:spcPct val="150000"/>
                  </a:lnSpc>
                  <a:buAutoNum type="arabicParenR"/>
                </a:pPr>
                <a:r>
                  <a:rPr lang="en-GB" dirty="0">
                    <a:latin typeface="+mj-lt"/>
                  </a:rPr>
                  <a:t>If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𝟏</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𝟐</m:t>
                        </m:r>
                      </m:sub>
                    </m:sSub>
                  </m:oMath>
                </a14:m>
                <a:r>
                  <a:rPr lang="en-GB" dirty="0">
                    <a:latin typeface="+mj-lt"/>
                  </a:rPr>
                  <a:t>,…,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𝒏</m:t>
                        </m:r>
                      </m:sub>
                    </m:sSub>
                  </m:oMath>
                </a14:m>
                <a:r>
                  <a:rPr lang="en-GB" dirty="0">
                    <a:latin typeface="+mj-lt"/>
                  </a:rPr>
                  <a:t> are from a normal distribution with mean </a:t>
                </a:r>
                <a:r>
                  <a:rPr lang="el-GR" dirty="0">
                    <a:latin typeface="Cambria Math" panose="02040503050406030204" pitchFamily="18" charset="0"/>
                    <a:ea typeface="Cambria Math" panose="02040503050406030204" pitchFamily="18" charset="0"/>
                  </a:rPr>
                  <a:t>μ</a:t>
                </a:r>
                <a:r>
                  <a:rPr lang="en-GB" dirty="0">
                    <a:latin typeface="Cambria Math" panose="02040503050406030204" pitchFamily="18" charset="0"/>
                    <a:ea typeface="Cambria Math" panose="02040503050406030204" pitchFamily="18" charset="0"/>
                  </a:rPr>
                  <a:t> </a:t>
                </a:r>
                <a:r>
                  <a:rPr lang="en-GB" dirty="0">
                    <a:latin typeface="+mj-lt"/>
                  </a:rPr>
                  <a:t>and standard deviation</a:t>
                </a:r>
                <a:r>
                  <a:rPr lang="en-GB"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σ</a:t>
                </a:r>
                <a:r>
                  <a:rPr lang="en-GB" dirty="0">
                    <a:latin typeface="Cambria Math" panose="02040503050406030204" pitchFamily="18" charset="0"/>
                    <a:ea typeface="Cambria Math" panose="02040503050406030204" pitchFamily="18" charset="0"/>
                  </a:rPr>
                  <a:t> </a:t>
                </a:r>
                <a:r>
                  <a:rPr lang="en-GB" dirty="0">
                    <a:latin typeface="+mj-lt"/>
                  </a:rPr>
                  <a:t>then sample mean will follow normal distribution with mean = </a:t>
                </a:r>
                <a:r>
                  <a:rPr lang="el-GR" dirty="0">
                    <a:latin typeface="+mj-lt"/>
                  </a:rPr>
                  <a:t>μ</a:t>
                </a:r>
                <a:r>
                  <a:rPr lang="en-GB" dirty="0">
                    <a:latin typeface="+mj-lt"/>
                  </a:rPr>
                  <a:t> and standard deviation = </a:t>
                </a:r>
              </a:p>
              <a:p>
                <a:pPr marL="342900" indent="-342900">
                  <a:lnSpc>
                    <a:spcPct val="150000"/>
                  </a:lnSpc>
                  <a:buAutoNum type="arabicParenR"/>
                </a:pPr>
                <a:r>
                  <a:rPr lang="en-GB" dirty="0">
                    <a:latin typeface="+mj-lt"/>
                  </a:rPr>
                  <a:t>If </a:t>
                </a:r>
                <a14:m>
                  <m:oMath xmlns:m="http://schemas.openxmlformats.org/officeDocument/2006/math">
                    <m:sSub>
                      <m:sSubPr>
                        <m:ctrlPr>
                          <a:rPr lang="en-GB" i="1" smtClean="0">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𝟏</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𝟐</m:t>
                        </m:r>
                      </m:sub>
                    </m:sSub>
                  </m:oMath>
                </a14:m>
                <a:r>
                  <a:rPr lang="en-GB" dirty="0">
                    <a:latin typeface="+mj-lt"/>
                  </a:rPr>
                  <a:t>,…,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𝒙</m:t>
                        </m:r>
                      </m:e>
                      <m:sub>
                        <m:r>
                          <a:rPr lang="en-GB">
                            <a:latin typeface="Cambria Math" panose="02040503050406030204" pitchFamily="18" charset="0"/>
                          </a:rPr>
                          <m:t>𝒏</m:t>
                        </m:r>
                      </m:sub>
                    </m:sSub>
                  </m:oMath>
                </a14:m>
                <a:r>
                  <a:rPr lang="en-GB" dirty="0">
                    <a:latin typeface="+mj-lt"/>
                  </a:rPr>
                  <a:t> are not from a normal distribution but sample size is large then also central limit theorem holds.</a:t>
                </a:r>
              </a:p>
            </p:txBody>
          </p:sp>
        </mc:Choice>
        <mc:Fallback xmlns="">
          <p:sp>
            <p:nvSpPr>
              <p:cNvPr id="3" name="TextBox 2">
                <a:extLst>
                  <a:ext uri="{FF2B5EF4-FFF2-40B4-BE49-F238E27FC236}">
                    <a16:creationId xmlns:a16="http://schemas.microsoft.com/office/drawing/2014/main" id="{490A5574-EBA7-449B-2AE3-F7D7FA3CD525}"/>
                  </a:ext>
                </a:extLst>
              </p:cNvPr>
              <p:cNvSpPr txBox="1">
                <a:spLocks noRot="1" noChangeAspect="1" noMove="1" noResize="1" noEditPoints="1" noAdjustHandles="1" noChangeArrowheads="1" noChangeShapeType="1" noTextEdit="1"/>
              </p:cNvSpPr>
              <p:nvPr/>
            </p:nvSpPr>
            <p:spPr>
              <a:xfrm>
                <a:off x="215153" y="729570"/>
                <a:ext cx="11761694" cy="2126159"/>
              </a:xfrm>
              <a:prstGeom prst="rect">
                <a:avLst/>
              </a:prstGeom>
              <a:blipFill>
                <a:blip r:embed="rId2"/>
                <a:stretch>
                  <a:fillRect l="-415" r="-52" b="-402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Central Limit Theorem</a:t>
            </a:r>
          </a:p>
        </p:txBody>
      </p:sp>
      <p:pic>
        <p:nvPicPr>
          <p:cNvPr id="1026" name="Picture 2">
            <a:extLst>
              <a:ext uri="{FF2B5EF4-FFF2-40B4-BE49-F238E27FC236}">
                <a16:creationId xmlns:a16="http://schemas.microsoft.com/office/drawing/2014/main" id="{FBD31EE1-7556-CC9E-FBF8-846B89119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151" y="2110234"/>
            <a:ext cx="2476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4D86A3F-A046-D621-073C-7B5F010EFEB3}"/>
              </a:ext>
            </a:extLst>
          </p:cNvPr>
          <p:cNvPicPr>
            <a:picLocks noChangeAspect="1"/>
          </p:cNvPicPr>
          <p:nvPr/>
        </p:nvPicPr>
        <p:blipFill>
          <a:blip r:embed="rId4"/>
          <a:stretch>
            <a:fillRect/>
          </a:stretch>
        </p:blipFill>
        <p:spPr>
          <a:xfrm>
            <a:off x="5236027" y="2855729"/>
            <a:ext cx="1719945" cy="894031"/>
          </a:xfrm>
          <a:prstGeom prst="rect">
            <a:avLst/>
          </a:prstGeom>
        </p:spPr>
      </p:pic>
    </p:spTree>
    <p:extLst>
      <p:ext uri="{BB962C8B-B14F-4D97-AF65-F5344CB8AC3E}">
        <p14:creationId xmlns:p14="http://schemas.microsoft.com/office/powerpoint/2010/main" val="337713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87545" y="3690609"/>
            <a:ext cx="7044179" cy="1015663"/>
          </a:xfrm>
          <a:prstGeom prst="rect">
            <a:avLst/>
          </a:prstGeom>
          <a:noFill/>
        </p:spPr>
        <p:txBody>
          <a:bodyPr wrap="square" rtlCol="0">
            <a:spAutoFit/>
          </a:bodyPr>
          <a:lstStyle/>
          <a:p>
            <a:r>
              <a:rPr lang="en-GB" sz="6000" dirty="0">
                <a:latin typeface="Britannic Bold" panose="020B0903060703020204" pitchFamily="34" charset="0"/>
              </a:rPr>
              <a:t>Point Estimate</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94825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215153" y="729570"/>
            <a:ext cx="11761694" cy="5866350"/>
          </a:xfrm>
          <a:prstGeom prst="rect">
            <a:avLst/>
          </a:prstGeom>
          <a:noFill/>
        </p:spPr>
        <p:txBody>
          <a:bodyPr wrap="square" rtlCol="0">
            <a:spAutoFit/>
          </a:bodyPr>
          <a:lstStyle/>
          <a:p>
            <a:pPr>
              <a:lnSpc>
                <a:spcPct val="150000"/>
              </a:lnSpc>
            </a:pPr>
            <a:r>
              <a:rPr lang="en-GB" b="1" dirty="0">
                <a:solidFill>
                  <a:srgbClr val="0070C0"/>
                </a:solidFill>
                <a:latin typeface="Arial Black" panose="020B0A04020102020204" pitchFamily="34" charset="0"/>
              </a:rPr>
              <a:t>Point Estimate</a:t>
            </a:r>
          </a:p>
          <a:p>
            <a:pPr>
              <a:lnSpc>
                <a:spcPct val="150000"/>
              </a:lnSpc>
            </a:pPr>
            <a:r>
              <a:rPr lang="en-GB" dirty="0">
                <a:latin typeface="+mj-lt"/>
              </a:rPr>
              <a:t>A point estimate is a single statistic which is computed from sample data and is used to estimate a population parameter.</a:t>
            </a:r>
          </a:p>
          <a:p>
            <a:pPr>
              <a:lnSpc>
                <a:spcPct val="150000"/>
              </a:lnSpc>
            </a:pPr>
            <a:r>
              <a:rPr lang="en-GB" b="1" dirty="0">
                <a:latin typeface="Arial Black" panose="020B0A04020102020204" pitchFamily="34" charset="0"/>
              </a:rPr>
              <a:t>Example</a:t>
            </a:r>
          </a:p>
          <a:p>
            <a:pPr>
              <a:lnSpc>
                <a:spcPct val="150000"/>
              </a:lnSpc>
            </a:pPr>
            <a:r>
              <a:rPr lang="en-GB" dirty="0">
                <a:latin typeface="+mj-lt"/>
              </a:rPr>
              <a:t>Suppose Best Buy Inc. wants to estimate the mean age of buyer who purchase LCD HDTV televisions.</a:t>
            </a:r>
          </a:p>
          <a:p>
            <a:pPr>
              <a:lnSpc>
                <a:spcPct val="150000"/>
              </a:lnSpc>
            </a:pPr>
            <a:r>
              <a:rPr lang="en-GB" dirty="0">
                <a:latin typeface="+mj-lt"/>
              </a:rPr>
              <a:t>They select a random sample of 75 recent purchases, determine the age of each buyer, and compute the mean age of the buyers in the sample. </a:t>
            </a:r>
          </a:p>
          <a:p>
            <a:pPr>
              <a:lnSpc>
                <a:spcPct val="150000"/>
              </a:lnSpc>
            </a:pPr>
            <a:r>
              <a:rPr lang="en-GB" dirty="0">
                <a:latin typeface="+mj-lt"/>
              </a:rPr>
              <a:t>The </a:t>
            </a:r>
            <a:r>
              <a:rPr lang="en-GB" b="1" dirty="0">
                <a:latin typeface="Arial Black" panose="020B0A04020102020204" pitchFamily="34" charset="0"/>
              </a:rPr>
              <a:t>mean of this sample is a point estimate </a:t>
            </a:r>
            <a:r>
              <a:rPr lang="en-GB" dirty="0">
                <a:latin typeface="+mj-lt"/>
              </a:rPr>
              <a:t>of the population mean.</a:t>
            </a:r>
          </a:p>
          <a:p>
            <a:pPr>
              <a:lnSpc>
                <a:spcPct val="150000"/>
              </a:lnSpc>
            </a:pPr>
            <a:endParaRPr lang="en-GB" dirty="0">
              <a:latin typeface="+mj-lt"/>
            </a:endParaRPr>
          </a:p>
          <a:p>
            <a:pPr>
              <a:lnSpc>
                <a:spcPct val="150000"/>
              </a:lnSpc>
            </a:pPr>
            <a:r>
              <a:rPr lang="en-GB" dirty="0">
                <a:latin typeface="+mj-lt"/>
              </a:rPr>
              <a:t>Here </a:t>
            </a:r>
          </a:p>
          <a:p>
            <a:pPr>
              <a:lnSpc>
                <a:spcPct val="150000"/>
              </a:lnSpc>
            </a:pPr>
            <a:r>
              <a:rPr lang="en-GB" sz="1600" b="1" dirty="0">
                <a:latin typeface="Arial Black" panose="020B0A04020102020204" pitchFamily="34" charset="0"/>
              </a:rPr>
              <a:t>Sample size : </a:t>
            </a:r>
            <a:r>
              <a:rPr lang="en-GB" dirty="0">
                <a:latin typeface="+mj-lt"/>
              </a:rPr>
              <a:t>75</a:t>
            </a:r>
          </a:p>
          <a:p>
            <a:pPr>
              <a:lnSpc>
                <a:spcPct val="150000"/>
              </a:lnSpc>
            </a:pPr>
            <a:r>
              <a:rPr lang="en-GB" sz="1600" b="1" dirty="0">
                <a:latin typeface="Arial Black" panose="020B0A04020102020204" pitchFamily="34" charset="0"/>
              </a:rPr>
              <a:t>Population : </a:t>
            </a:r>
            <a:r>
              <a:rPr lang="en-GB" dirty="0">
                <a:latin typeface="+mj-lt"/>
              </a:rPr>
              <a:t>All the buyer who purchase LCD HDTV televisions</a:t>
            </a:r>
          </a:p>
          <a:p>
            <a:pPr>
              <a:lnSpc>
                <a:spcPct val="150000"/>
              </a:lnSpc>
            </a:pPr>
            <a:r>
              <a:rPr lang="en-GB" sz="1600" b="1" dirty="0">
                <a:latin typeface="Arial Black" panose="020B0A04020102020204" pitchFamily="34" charset="0"/>
              </a:rPr>
              <a:t>Sample : </a:t>
            </a:r>
            <a:r>
              <a:rPr lang="en-GB" dirty="0">
                <a:latin typeface="+mj-lt"/>
              </a:rPr>
              <a:t>All the buyer of 75 recent purchases</a:t>
            </a:r>
          </a:p>
          <a:p>
            <a:pPr>
              <a:lnSpc>
                <a:spcPct val="150000"/>
              </a:lnSpc>
            </a:pPr>
            <a:r>
              <a:rPr lang="en-GB" sz="1600" b="1" dirty="0">
                <a:latin typeface="Arial Black" panose="020B0A04020102020204" pitchFamily="34" charset="0"/>
              </a:rPr>
              <a:t>Parameter : </a:t>
            </a:r>
            <a:r>
              <a:rPr lang="en-GB" dirty="0">
                <a:latin typeface="+mj-lt"/>
              </a:rPr>
              <a:t>mean age of all buyer who purchase LCD HDTV televisions</a:t>
            </a:r>
          </a:p>
          <a:p>
            <a:pPr>
              <a:lnSpc>
                <a:spcPct val="150000"/>
              </a:lnSpc>
            </a:pPr>
            <a:r>
              <a:rPr lang="en-GB" sz="1600" b="1" dirty="0">
                <a:latin typeface="Arial Black" panose="020B0A04020102020204" pitchFamily="34" charset="0"/>
              </a:rPr>
              <a:t>Statistic : </a:t>
            </a:r>
            <a:r>
              <a:rPr lang="en-GB" dirty="0">
                <a:latin typeface="+mj-lt"/>
              </a:rPr>
              <a:t>mean age of all the buyer of 75 recent purchases</a:t>
            </a:r>
          </a:p>
        </p:txBody>
      </p:sp>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Point Estimate</a:t>
            </a:r>
          </a:p>
        </p:txBody>
      </p:sp>
    </p:spTree>
    <p:extLst>
      <p:ext uri="{BB962C8B-B14F-4D97-AF65-F5344CB8AC3E}">
        <p14:creationId xmlns:p14="http://schemas.microsoft.com/office/powerpoint/2010/main" val="988786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a:themeElements>
    <a:clrScheme name="Nagarro Brand Colors">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3.xml><?xml version="1.0" encoding="utf-8"?>
<a:theme xmlns:a="http://schemas.openxmlformats.org/drawingml/2006/main" name="5_Office">
  <a:themeElements>
    <a:clrScheme name="Nagarro Brand Colors">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3 FINAL" id="{AA3FDFAD-A592-ED49-BB32-4D66864E00DF}" vid="{C2F359F4-F1AD-6E49-87A0-2AB2E01E72C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6680</TotalTime>
  <Words>4426</Words>
  <Application>Microsoft Office PowerPoint</Application>
  <PresentationFormat>Widescreen</PresentationFormat>
  <Paragraphs>443</Paragraphs>
  <Slides>60</Slides>
  <Notes>3</Notes>
  <HiddenSlides>0</HiddenSlides>
  <MMClips>0</MMClips>
  <ScaleCrop>false</ScaleCrop>
  <HeadingPairs>
    <vt:vector size="6" baseType="variant">
      <vt:variant>
        <vt:lpstr>Fonts Used</vt:lpstr>
      </vt:variant>
      <vt:variant>
        <vt:i4>26</vt:i4>
      </vt:variant>
      <vt:variant>
        <vt:lpstr>Theme</vt:lpstr>
      </vt:variant>
      <vt:variant>
        <vt:i4>3</vt:i4>
      </vt:variant>
      <vt:variant>
        <vt:lpstr>Slide Titles</vt:lpstr>
      </vt:variant>
      <vt:variant>
        <vt:i4>60</vt:i4>
      </vt:variant>
    </vt:vector>
  </HeadingPairs>
  <TitlesOfParts>
    <vt:vector size="89" baseType="lpstr">
      <vt:lpstr>Arial</vt:lpstr>
      <vt:lpstr>Arial Black</vt:lpstr>
      <vt:lpstr>Britannic Bold</vt:lpstr>
      <vt:lpstr>Calibri</vt:lpstr>
      <vt:lpstr>Calibri Light</vt:lpstr>
      <vt:lpstr>Cambria Math</vt:lpstr>
      <vt:lpstr>charter</vt:lpstr>
      <vt:lpstr>Courier New</vt:lpstr>
      <vt:lpstr>Domine</vt:lpstr>
      <vt:lpstr>droid sans</vt:lpstr>
      <vt:lpstr>Equip</vt:lpstr>
      <vt:lpstr>Equip Extended</vt:lpstr>
      <vt:lpstr>Equip Extended ExtraBold</vt:lpstr>
      <vt:lpstr>Equip Extended Light</vt:lpstr>
      <vt:lpstr>Equip Extended Medium</vt:lpstr>
      <vt:lpstr>Equip Extended Thin</vt:lpstr>
      <vt:lpstr>Equip Light</vt:lpstr>
      <vt:lpstr>Equip Medium</vt:lpstr>
      <vt:lpstr>Equip-Italic</vt:lpstr>
      <vt:lpstr>Equip-Light</vt:lpstr>
      <vt:lpstr>Equip-Medium</vt:lpstr>
      <vt:lpstr>Equip-Regular</vt:lpstr>
      <vt:lpstr>Montserrat</vt:lpstr>
      <vt:lpstr>Segoe UI</vt:lpstr>
      <vt:lpstr>SourceSansPro</vt:lpstr>
      <vt:lpstr>Wingdings</vt:lpstr>
      <vt:lpstr>Office Theme</vt:lpstr>
      <vt:lpstr>3_Office</vt:lpstr>
      <vt:lpstr>5_Office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a hypothesis test</vt:lpstr>
      <vt:lpstr>Null vs Alternative Hypotheses </vt:lpstr>
      <vt:lpstr>Example of Hypotheses</vt:lpstr>
      <vt:lpstr>Test Statistic </vt:lpstr>
      <vt:lpstr>Errors in Hypothesis Testing </vt:lpstr>
      <vt:lpstr>Critical Region and Critical Value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if assumptions are violated?  t-test and Z-test are parametric tests which make certain assumptions about the distribution of the data. If these assumptions are not satisfied, then we using parametric tests is inappropriate. In such cases we can use relevant nonparametric test.</vt:lpstr>
      <vt:lpstr>PowerPoint Presentation</vt:lpstr>
      <vt:lpstr>PowerPoint Presentation</vt:lpstr>
      <vt:lpstr>PowerPoint Presentation</vt:lpstr>
      <vt:lpstr>PowerPoint Presentation</vt:lpstr>
      <vt:lpstr>PowerPoint Presentation</vt:lpstr>
      <vt:lpstr>Mann Whitney U Test  When assumptions of independent samples t-test are not satisfied, we use Mann Whitney U test.  This test gives the procedure for testing null hypothesis H0 of equal population location parameters.  Assumptions: 1. The data consist of random sample of observations X1, X2, … Xn1 from population 1 and another random sample of observations Y1, Y2 … Yn2 from second population.  2. The two samples are independent.  3. The variable under consideration is continuous.  4. The measurement scale is at least ordinal. </vt:lpstr>
      <vt:lpstr>Null Hypothesis :  H_0: The two populations are identical. i.e., F(x) = G(y)  Procedure: 1) Combine both the samples and rank all observations from smallest to largest. If two or more observations are equal, then average rank is given to them. 2) Obtain sum of the ranks of observations from population 1 i.e., of Xi’s  Test Statistic:   where S is the sum of ranks assigned to sample observations from population 1 n_1 is number of observations in sample 1.  Decision Criteria : H_a : θ &lt; θ_0 , Reject H_0 if U &lt; w_α. H_a : θ &gt; θ_0 , Reject H_0 if U ≤ w_(1-α) where w_(1-α) = n_1 n_2-w_α. H_a : θ ≠ θ_0 , Reject H_0 if U &lt; W_(α/2)  or U &gt; w_(1-α/2). Where W is the critical value which can be obtained here.  </vt:lpstr>
      <vt:lpstr>PowerPoint Presentation</vt:lpstr>
      <vt:lpstr>2.3 Paired t-test Null Hypothesis :   Test Statistic : </vt:lpstr>
      <vt:lpstr>PowerPoint Presentation</vt:lpstr>
      <vt:lpstr>PowerPoint Presentation</vt:lpstr>
      <vt:lpstr>3.1 One Sample proportion test</vt:lpstr>
      <vt:lpstr>PowerPoint Presentation</vt:lpstr>
      <vt:lpstr>3.2 Two Samples proportion test</vt:lpstr>
      <vt:lpstr>PowerPoint Presentation</vt:lpstr>
      <vt:lpstr>4. Chi Square test of independence</vt:lpstr>
      <vt:lpstr>4. Chi Square test of independence</vt:lpstr>
      <vt:lpstr>4. Chi Square test of independence</vt:lpstr>
      <vt:lpstr>PowerPoint Presentation</vt:lpstr>
      <vt:lpstr>5. Analysis of Variance (ANOVA)</vt:lpstr>
      <vt:lpstr>5. One Way ANOVA</vt:lpstr>
      <vt:lpstr>5. One Way ANOVA</vt:lpstr>
      <vt:lpstr>Kruskal Wallis Test The most widely used non-parametric technique for testing null hypothesis that several samples have been drawn from the same or identical populations is the Kruskal Wallis (one way ANOVA by ranks) test. When only two samples are considered, this test is equivalent to Mann Whitney test.  This test uses more information than the median test and hence it is more powerful and preferred when the available data are measured on at least ordinal scale.</vt:lpstr>
      <vt:lpstr>Hypothesis H0: The K population distribution functions are identical. (or All the K populations have same median.)   H1: The K population distribution functions are not identical. (or All the K populations do not have same median.)  Procedure: 1) Let N = n1 + n2 +….+ nK be the total number of observations in the k samples and we rank all the observations from the smallest to the largest. If 2 or more observations are equal, then average rank is given to them. 2) If H0 is true, we expect the distribution of ranks over the groups to be a matter of chance, so that either small or large ranks do not tend to be concentrated in one sample.  Test Statistic :  Decision Criteria : The test statistic H Follows chi squared distribution with k-1 degrees of freedom (k: number of groups)  Reject H0 if H &gt;      else do not reject H0.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Sharma</dc:creator>
  <cp:lastModifiedBy>Furqan Alam</cp:lastModifiedBy>
  <cp:revision>351</cp:revision>
  <dcterms:created xsi:type="dcterms:W3CDTF">2022-07-08T10:51:48Z</dcterms:created>
  <dcterms:modified xsi:type="dcterms:W3CDTF">2022-11-05T14:06:27Z</dcterms:modified>
</cp:coreProperties>
</file>